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 id="2147484100" r:id="rId2"/>
    <p:sldMasterId id="2147484138" r:id="rId3"/>
    <p:sldMasterId id="2147484150" r:id="rId4"/>
    <p:sldMasterId id="2147484162" r:id="rId5"/>
    <p:sldMasterId id="2147484474" r:id="rId6"/>
  </p:sldMasterIdLst>
  <p:notesMasterIdLst>
    <p:notesMasterId r:id="rId78"/>
  </p:notesMasterIdLst>
  <p:handoutMasterIdLst>
    <p:handoutMasterId r:id="rId79"/>
  </p:handoutMasterIdLst>
  <p:sldIdLst>
    <p:sldId id="414" r:id="rId7"/>
    <p:sldId id="479" r:id="rId8"/>
    <p:sldId id="432" r:id="rId9"/>
    <p:sldId id="374" r:id="rId10"/>
    <p:sldId id="375" r:id="rId11"/>
    <p:sldId id="376" r:id="rId12"/>
    <p:sldId id="377" r:id="rId13"/>
    <p:sldId id="434" r:id="rId14"/>
    <p:sldId id="378" r:id="rId15"/>
    <p:sldId id="379" r:id="rId16"/>
    <p:sldId id="478" r:id="rId17"/>
    <p:sldId id="380" r:id="rId18"/>
    <p:sldId id="381" r:id="rId19"/>
    <p:sldId id="382" r:id="rId20"/>
    <p:sldId id="482" r:id="rId21"/>
    <p:sldId id="436" r:id="rId22"/>
    <p:sldId id="383" r:id="rId23"/>
    <p:sldId id="384" r:id="rId24"/>
    <p:sldId id="387" r:id="rId25"/>
    <p:sldId id="388" r:id="rId26"/>
    <p:sldId id="391" r:id="rId27"/>
    <p:sldId id="392" r:id="rId28"/>
    <p:sldId id="395" r:id="rId29"/>
    <p:sldId id="488" r:id="rId30"/>
    <p:sldId id="489" r:id="rId31"/>
    <p:sldId id="490" r:id="rId32"/>
    <p:sldId id="491" r:id="rId33"/>
    <p:sldId id="396" r:id="rId34"/>
    <p:sldId id="438" r:id="rId35"/>
    <p:sldId id="487" r:id="rId36"/>
    <p:sldId id="400" r:id="rId37"/>
    <p:sldId id="401" r:id="rId38"/>
    <p:sldId id="402" r:id="rId39"/>
    <p:sldId id="403" r:id="rId40"/>
    <p:sldId id="471" r:id="rId41"/>
    <p:sldId id="472" r:id="rId42"/>
    <p:sldId id="473" r:id="rId43"/>
    <p:sldId id="474" r:id="rId44"/>
    <p:sldId id="475" r:id="rId45"/>
    <p:sldId id="476" r:id="rId46"/>
    <p:sldId id="477" r:id="rId47"/>
    <p:sldId id="440" r:id="rId48"/>
    <p:sldId id="404" r:id="rId49"/>
    <p:sldId id="405" r:id="rId50"/>
    <p:sldId id="463" r:id="rId51"/>
    <p:sldId id="442" r:id="rId52"/>
    <p:sldId id="407" r:id="rId53"/>
    <p:sldId id="408" r:id="rId54"/>
    <p:sldId id="423" r:id="rId55"/>
    <p:sldId id="444" r:id="rId56"/>
    <p:sldId id="409" r:id="rId57"/>
    <p:sldId id="410" r:id="rId58"/>
    <p:sldId id="446" r:id="rId59"/>
    <p:sldId id="412" r:id="rId60"/>
    <p:sldId id="481" r:id="rId61"/>
    <p:sldId id="480" r:id="rId62"/>
    <p:sldId id="483" r:id="rId63"/>
    <p:sldId id="484" r:id="rId64"/>
    <p:sldId id="485" r:id="rId65"/>
    <p:sldId id="486" r:id="rId66"/>
    <p:sldId id="464" r:id="rId67"/>
    <p:sldId id="465" r:id="rId68"/>
    <p:sldId id="466" r:id="rId69"/>
    <p:sldId id="467" r:id="rId70"/>
    <p:sldId id="468" r:id="rId71"/>
    <p:sldId id="469" r:id="rId72"/>
    <p:sldId id="470" r:id="rId73"/>
    <p:sldId id="448" r:id="rId74"/>
    <p:sldId id="413" r:id="rId75"/>
    <p:sldId id="431" r:id="rId76"/>
    <p:sldId id="258" r:id="rId77"/>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776">
          <p15:clr>
            <a:srgbClr val="A4A3A4"/>
          </p15:clr>
        </p15:guide>
        <p15:guide id="2" pos="768">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8" clrIdx="0"/>
  <p:cmAuthor id="1" name="Helen" initials="H" lastIdx="5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77279" autoAdjust="0"/>
  </p:normalViewPr>
  <p:slideViewPr>
    <p:cSldViewPr>
      <p:cViewPr varScale="1">
        <p:scale>
          <a:sx n="69" d="100"/>
          <a:sy n="69" d="100"/>
        </p:scale>
        <p:origin x="1824" y="58"/>
      </p:cViewPr>
      <p:guideLst>
        <p:guide orient="horz" pos="1776"/>
        <p:guide pos="768"/>
      </p:guideLst>
    </p:cSldViewPr>
  </p:slideViewPr>
  <p:outlineViewPr>
    <p:cViewPr>
      <p:scale>
        <a:sx n="33" d="100"/>
        <a:sy n="33" d="100"/>
      </p:scale>
      <p:origin x="0" y="-6864"/>
    </p:cViewPr>
  </p:outlineViewPr>
  <p:notesTextViewPr>
    <p:cViewPr>
      <p:scale>
        <a:sx n="3" d="2"/>
        <a:sy n="3" d="2"/>
      </p:scale>
      <p:origin x="0" y="0"/>
    </p:cViewPr>
  </p:notesTextViewPr>
  <p:sorterViewPr>
    <p:cViewPr>
      <p:scale>
        <a:sx n="66" d="100"/>
        <a:sy n="66" d="100"/>
      </p:scale>
      <p:origin x="0" y="-2322"/>
    </p:cViewPr>
  </p:sorterViewPr>
  <p:notesViewPr>
    <p:cSldViewPr>
      <p:cViewPr varScale="1">
        <p:scale>
          <a:sx n="83" d="100"/>
          <a:sy n="83" d="100"/>
        </p:scale>
        <p:origin x="1506" y="10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wrap="square" lIns="93936" tIns="46968" rIns="93936" bIns="46968" numCol="1" anchor="b" anchorCtr="0" compatLnSpc="1">
            <a:prstTxWarp prst="textNoShape">
              <a:avLst/>
            </a:prstTxWarp>
          </a:bodyPr>
          <a:lstStyle>
            <a:lvl1pPr algn="r">
              <a:defRPr sz="1200"/>
            </a:lvl1pPr>
          </a:lstStyle>
          <a:p>
            <a:pPr>
              <a:defRPr/>
            </a:pPr>
            <a:r>
              <a:rPr lang="en-US" dirty="0"/>
              <a:t>6-</a:t>
            </a:r>
            <a:fld id="{E1925758-2313-43B4-A482-8769ABE4D24C}" type="slidenum">
              <a:rPr lang="en-US"/>
              <a:pPr>
                <a:defRPr/>
              </a:pPr>
              <a:t>‹#›</a:t>
            </a:fld>
            <a:endParaRPr lang="en-US" dirty="0"/>
          </a:p>
        </p:txBody>
      </p:sp>
    </p:spTree>
    <p:extLst>
      <p:ext uri="{BB962C8B-B14F-4D97-AF65-F5344CB8AC3E}">
        <p14:creationId xmlns:p14="http://schemas.microsoft.com/office/powerpoint/2010/main" val="30838217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wrap="square" lIns="93936" tIns="46968" rIns="93936" bIns="46968"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wrap="square" lIns="93936" tIns="46968" rIns="93936" bIns="46968"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7108" name="Slide Number Placeholder 4"/>
          <p:cNvSpPr txBox="1">
            <a:spLocks/>
          </p:cNvSpPr>
          <p:nvPr/>
        </p:nvSpPr>
        <p:spPr bwMode="auto">
          <a:xfrm>
            <a:off x="5504392" y="0"/>
            <a:ext cx="1572683" cy="31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altLang="en-US" sz="1200" dirty="0" smtClean="0">
                <a:latin typeface="Calibri" pitchFamily="34" charset="0"/>
              </a:rPr>
              <a:t>6 - </a:t>
            </a:r>
            <a:fld id="{105C378D-A0DA-4193-A220-0B2EDE21F89C}" type="slidenum">
              <a:rPr lang="en-US" altLang="en-US" sz="1200" smtClean="0">
                <a:latin typeface="Calibri" pitchFamily="34" charset="0"/>
              </a:rPr>
              <a:pPr algn="r" eaLnBrk="1" hangingPunct="1">
                <a:defRPr/>
              </a:pPr>
              <a:t>‹#›</a:t>
            </a:fld>
            <a:endParaRPr lang="en-US" altLang="en-US" sz="1200" dirty="0" smtClean="0">
              <a:latin typeface="Calibri" pitchFamily="34" charset="0"/>
            </a:endParaRPr>
          </a:p>
        </p:txBody>
      </p:sp>
    </p:spTree>
    <p:extLst>
      <p:ext uri="{BB962C8B-B14F-4D97-AF65-F5344CB8AC3E}">
        <p14:creationId xmlns:p14="http://schemas.microsoft.com/office/powerpoint/2010/main" val="302365361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a:lstStyle/>
          <a:p>
            <a:pPr eaLnBrk="1" hangingPunct="1">
              <a:spcBef>
                <a:spcPct val="0"/>
              </a:spcBef>
            </a:pPr>
            <a:endParaRPr lang="en-US" altLang="en-US" sz="1200" dirty="0" smtClean="0">
              <a:ea typeface="ＭＳ Ｐゴシック" pitchFamily="34" charset="-128"/>
            </a:endParaRPr>
          </a:p>
        </p:txBody>
      </p:sp>
    </p:spTree>
    <p:extLst>
      <p:ext uri="{BB962C8B-B14F-4D97-AF65-F5344CB8AC3E}">
        <p14:creationId xmlns:p14="http://schemas.microsoft.com/office/powerpoint/2010/main" val="1291819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19" name="Rectangle 3"/>
          <p:cNvSpPr>
            <a:spLocks noGrp="1" noChangeArrowheads="1"/>
          </p:cNvSpPr>
          <p:nvPr>
            <p:ph type="body" idx="1"/>
          </p:nvPr>
        </p:nvSpPr>
        <p:spPr bwMode="auto">
          <a:noFill/>
        </p:spPr>
        <p:txBody>
          <a:bodyPr/>
          <a:lstStyle/>
          <a:p>
            <a:r>
              <a:rPr lang="en-US" altLang="en-US" dirty="0" smtClean="0">
                <a:ea typeface="ＭＳ Ｐゴシック" pitchFamily="34" charset="-128"/>
              </a:rPr>
              <a:t>Events can cause the Inventory account balance to differ from the actual inventory available. Such events include theft, loss, damage, and errors. Thus, nearly all companies take a </a:t>
            </a:r>
            <a:r>
              <a:rPr lang="en-US" altLang="en-US" i="1" dirty="0" smtClean="0">
                <a:ea typeface="ＭＳ Ｐゴシック" pitchFamily="34" charset="-128"/>
              </a:rPr>
              <a:t>physical count of inventory </a:t>
            </a:r>
            <a:r>
              <a:rPr lang="en-US" altLang="en-US" dirty="0" smtClean="0">
                <a:ea typeface="ＭＳ Ｐゴシック" pitchFamily="34" charset="-128"/>
              </a:rPr>
              <a:t>at least once each year—informally called </a:t>
            </a:r>
            <a:r>
              <a:rPr lang="en-US" altLang="en-US" i="1" dirty="0" smtClean="0">
                <a:ea typeface="ＭＳ Ｐゴシック" pitchFamily="34" charset="-128"/>
              </a:rPr>
              <a:t>taking an inventory. </a:t>
            </a:r>
            <a:r>
              <a:rPr lang="en-US" altLang="en-US" dirty="0" smtClean="0">
                <a:ea typeface="ＭＳ Ｐゴシック" pitchFamily="34" charset="-128"/>
              </a:rPr>
              <a:t>This often occurs at the end of a fiscal year or when inventory amounts are low. This physical count is used to adjust the Inventory account balance to the actual inventory available.</a:t>
            </a:r>
          </a:p>
          <a:p>
            <a:r>
              <a:rPr lang="en-US" altLang="en-US" dirty="0" smtClean="0">
                <a:ea typeface="ＭＳ Ｐゴシック" pitchFamily="34" charset="-128"/>
              </a:rPr>
              <a:t> </a:t>
            </a:r>
          </a:p>
          <a:p>
            <a:r>
              <a:rPr lang="en-US" altLang="en-US" dirty="0" smtClean="0">
                <a:ea typeface="ＭＳ Ｐゴシック" pitchFamily="34" charset="-128"/>
              </a:rPr>
              <a:t>A company has adequate internal controls over the inventory count if, (1) it uses pre-numbered inventory tags, (2) inventory counters have no responsibility for inventory, (3) the count confirms the existence, amount, and quality of inventory items counted, (4) a second count of the inventory is made, and (5) a count supervisor confirms that all items in inventory have been counted.</a:t>
            </a:r>
          </a:p>
          <a:p>
            <a:endParaRPr lang="en-US" altLang="en-US"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Review what you have learned in the following NEED-TO-KNOW Slides.</a:t>
            </a:r>
          </a:p>
          <a:p>
            <a:endParaRPr lang="en-US" altLang="en-US" dirty="0" smtClean="0">
              <a:ea typeface="ＭＳ Ｐゴシック" pitchFamily="34" charset="-128"/>
            </a:endParaRPr>
          </a:p>
        </p:txBody>
      </p:sp>
    </p:spTree>
    <p:extLst>
      <p:ext uri="{BB962C8B-B14F-4D97-AF65-F5344CB8AC3E}">
        <p14:creationId xmlns:p14="http://schemas.microsoft.com/office/powerpoint/2010/main" val="1112288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sz="1200" kern="1200" dirty="0" smtClean="0">
                <a:solidFill>
                  <a:schemeClr val="tx1"/>
                </a:solidFill>
                <a:effectLst/>
                <a:latin typeface="+mn-lt"/>
                <a:ea typeface="ＭＳ Ｐゴシック" pitchFamily="-84" charset="-128"/>
                <a:cs typeface="ＭＳ Ｐゴシック" pitchFamily="-84" charset="-128"/>
              </a:rPr>
              <a:t>A master carver of wooden birds operates her business out of a garage. At the end of the current period, the carver has 17 units (carvings) in her garage, three of which were damaged by water and cannot be sold. The distributor also has another five units in her truck, ready to deliver per a customer order, terms FOB destination, and another 11 units out on consignment at several small retail stores. How many units does the carver include in the business’s period-end inventory? In order to calculate the number of units in ending inventory, we need to determine how many unit she owns at year-end. She owns the 17 units in the garage, but we subtract the units that are damaged and unsalable; 14 units in her garage are included in inventory. We also include the units that are in transit, because when units are shipped FOB destination, she owns them until they reach their destination. We also include the units that are out on consignment; she owns the units on consignment until they're sold. The total number of units in ending inventory is 30. A distributor of artistic iron-based fixtures acquires a piece for $1,000, terms FOB shipping point. Additional costs in obtaining it and offering it for sale include $150 for transportation-in, $300 for import duties, $100 for insurance during shipment, $200 for advertising, a $50 voluntary gratuity to the delivery person, $75 for enhanced store lighting, and $250 for sales staff salaries. For computing inventory, what cost is assigned to this artistic piece? The cost of the inventory includes all necessary costs to get the asset ready for its intended purpose. The intended purpose is to resell the fixtures. We include the cost of the fixtures, $1,000, plus the incoming freight cost, as the units were purchased FOB shipping point. When units are purchased FOB shipping point, title transfers as soon as the units are shipped. The $300 import duties are also a necessary cost to acquire the units. Insuring the units in transit is another unavoidable cost. The total inventory cost is $1,550. The remaining items are not necessary costs to get the asset ready for its intended purpose. These are business expenses and will be expensed in the period incurred. </a:t>
            </a:r>
            <a:endParaRPr lang="en-GB" sz="1200" kern="1200" dirty="0">
              <a:solidFill>
                <a:schemeClr val="tx1"/>
              </a:solidFill>
              <a:effectLst/>
              <a:latin typeface="+mn-lt"/>
              <a:ea typeface="ＭＳ Ｐゴシック" pitchFamily="-84" charset="-128"/>
              <a:cs typeface="ＭＳ Ｐゴシック" pitchFamily="-84" charset="-128"/>
            </a:endParaRPr>
          </a:p>
        </p:txBody>
      </p:sp>
      <p:sp>
        <p:nvSpPr>
          <p:cNvPr id="4" name="Slide Number Placeholder 3"/>
          <p:cNvSpPr>
            <a:spLocks noGrp="1"/>
          </p:cNvSpPr>
          <p:nvPr>
            <p:ph type="sldNum" sz="quarter" idx="10"/>
          </p:nvPr>
        </p:nvSpPr>
        <p:spPr>
          <a:xfrm>
            <a:off x="4008705" y="8893296"/>
            <a:ext cx="3066733" cy="468154"/>
          </a:xfrm>
          <a:prstGeom prst="rect">
            <a:avLst/>
          </a:prstGeom>
        </p:spPr>
        <p:txBody>
          <a:bodyPr lIns="93936" tIns="46968" rIns="93936" bIns="46968"/>
          <a:lstStyle/>
          <a:p>
            <a:fld id="{8805FAF2-67D1-47E3-BD22-65273AD8823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68524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3" name="Rectangle 3"/>
          <p:cNvSpPr>
            <a:spLocks noGrp="1" noChangeArrowheads="1"/>
          </p:cNvSpPr>
          <p:nvPr>
            <p:ph type="body" idx="1"/>
          </p:nvPr>
        </p:nvSpPr>
        <p:spPr bwMode="auto">
          <a:noFill/>
        </p:spPr>
        <p:txBody>
          <a:bodyPr/>
          <a:lstStyle/>
          <a:p>
            <a:r>
              <a:rPr lang="en-US" altLang="en-US" dirty="0" smtClean="0">
                <a:ea typeface="ＭＳ Ｐゴシック" pitchFamily="34" charset="-128"/>
              </a:rPr>
              <a:t>Accounting for inventory affects both the balance sheet and the income statement. A major goal in accounting for inventory is to properly match costs with sales. We use the </a:t>
            </a:r>
            <a:r>
              <a:rPr lang="en-US" altLang="en-US" i="1" dirty="0" smtClean="0">
                <a:ea typeface="ＭＳ Ｐゴシック" pitchFamily="34" charset="-128"/>
              </a:rPr>
              <a:t>expense recognition </a:t>
            </a:r>
            <a:r>
              <a:rPr lang="en-US" altLang="en-US" dirty="0" smtClean="0">
                <a:ea typeface="ＭＳ Ｐゴシック" pitchFamily="34" charset="-128"/>
              </a:rPr>
              <a:t>(or </a:t>
            </a:r>
            <a:r>
              <a:rPr lang="en-US" altLang="en-US" i="1" dirty="0" smtClean="0">
                <a:ea typeface="ＭＳ Ｐゴシック" pitchFamily="34" charset="-128"/>
              </a:rPr>
              <a:t>matching</a:t>
            </a:r>
            <a:r>
              <a:rPr lang="en-US" altLang="en-US" dirty="0" smtClean="0">
                <a:ea typeface="ＭＳ Ｐゴシック" pitchFamily="34" charset="-128"/>
              </a:rPr>
              <a:t>) </a:t>
            </a:r>
            <a:r>
              <a:rPr lang="en-US" altLang="en-US" i="1" dirty="0" smtClean="0">
                <a:ea typeface="ＭＳ Ｐゴシック" pitchFamily="34" charset="-128"/>
              </a:rPr>
              <a:t>principle </a:t>
            </a:r>
            <a:r>
              <a:rPr lang="en-US" altLang="en-US" dirty="0" smtClean="0">
                <a:ea typeface="ＭＳ Ｐゴシック" pitchFamily="34" charset="-128"/>
              </a:rPr>
              <a:t>to compute how much of the cost of the goods available for sale is expensed and how much is carried forward as inventory. </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Tree>
    <p:extLst>
      <p:ext uri="{BB962C8B-B14F-4D97-AF65-F5344CB8AC3E}">
        <p14:creationId xmlns:p14="http://schemas.microsoft.com/office/powerpoint/2010/main" val="1958797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r>
              <a:rPr lang="en-US" dirty="0" smtClean="0"/>
              <a:t>Management decisions in accounting for inventory involve the following:</a:t>
            </a:r>
          </a:p>
          <a:p>
            <a:pPr>
              <a:defRPr/>
            </a:pPr>
            <a:r>
              <a:rPr lang="en-US" dirty="0" smtClean="0"/>
              <a:t>1.  Items included in inventory and their costs.</a:t>
            </a:r>
          </a:p>
          <a:p>
            <a:pPr marL="234841" indent="-234841">
              <a:buFontTx/>
              <a:buAutoNum type="arabicPeriod" startAt="2"/>
              <a:defRPr/>
            </a:pPr>
            <a:r>
              <a:rPr lang="en-US" dirty="0" smtClean="0"/>
              <a:t>Costing method (specific identification, FIFO, LIFO, or weighted average). </a:t>
            </a:r>
          </a:p>
          <a:p>
            <a:pPr marL="234841" indent="-234841">
              <a:buFontTx/>
              <a:buAutoNum type="arabicPeriod" startAt="2"/>
              <a:defRPr/>
            </a:pPr>
            <a:r>
              <a:rPr lang="en-US" dirty="0" smtClean="0"/>
              <a:t>Inventory system (perpetual or periodic).</a:t>
            </a:r>
          </a:p>
          <a:p>
            <a:pPr marL="234841" indent="-234841">
              <a:buFontTx/>
              <a:buAutoNum type="arabicPeriod" startAt="2"/>
              <a:defRPr/>
            </a:pPr>
            <a:r>
              <a:rPr lang="en-US" dirty="0" smtClean="0"/>
              <a:t>Use of market values or other estimates</a:t>
            </a:r>
          </a:p>
          <a:p>
            <a:pPr>
              <a:defRPr/>
            </a:pPr>
            <a:endParaRPr lang="en-US" altLang="en-US" dirty="0" smtClean="0"/>
          </a:p>
          <a:p>
            <a:pPr>
              <a:buFont typeface="Calibri" pitchFamily="34" charset="0"/>
              <a:buNone/>
              <a:defRPr/>
            </a:pPr>
            <a:r>
              <a:rPr lang="en-US" dirty="0" smtClean="0"/>
              <a:t>An</a:t>
            </a:r>
            <a:r>
              <a:rPr lang="en-US" baseline="0" dirty="0" smtClean="0"/>
              <a:t> </a:t>
            </a:r>
            <a:r>
              <a:rPr lang="en-US" dirty="0" smtClean="0"/>
              <a:t>important issue in accounting for inventory is determining the per unit costs assigned to inventory items. When all units are purchased at the same unit cost, this process is simple. When identical items are purchased at different costs, we must decide which amounts to record in cost of goods sold and which amounts remain in inventory.</a:t>
            </a:r>
          </a:p>
          <a:p>
            <a:pPr>
              <a:defRPr/>
            </a:pPr>
            <a:r>
              <a:rPr lang="en-US" dirty="0" smtClean="0"/>
              <a:t>Four methods are used to assign costs to inventory and to cost of goods sold: (1) specific identification; (2) first-in, first-out (FIFO); (3) last-in, first-out (LIFO); and (4) weighted average. The graph on this slide shows the frequency in the use of these methods.</a:t>
            </a:r>
          </a:p>
          <a:p>
            <a:pPr>
              <a:defRPr/>
            </a:pPr>
            <a:endParaRPr lang="en-US" altLang="en-US" dirty="0" smtClean="0">
              <a:ea typeface="ＭＳ Ｐゴシック" pitchFamily="-107" charset="-128"/>
            </a:endParaRPr>
          </a:p>
          <a:p>
            <a:pPr>
              <a:defRPr/>
            </a:pPr>
            <a:r>
              <a:rPr lang="en-US" dirty="0" smtClean="0"/>
              <a:t>With the exception of specific identification, the </a:t>
            </a:r>
            <a:r>
              <a:rPr lang="en-US" b="1" dirty="0" smtClean="0"/>
              <a:t>physical flow and cost flow need not be the same</a:t>
            </a:r>
            <a:r>
              <a:rPr lang="en-US" dirty="0" smtClean="0"/>
              <a:t>.</a:t>
            </a:r>
          </a:p>
          <a:p>
            <a:pPr>
              <a:defRPr/>
            </a:pPr>
            <a:endParaRPr lang="en-US" altLang="en-US" dirty="0" smtClean="0">
              <a:ea typeface="ＭＳ Ｐゴシック" pitchFamily="-107" charset="-128"/>
            </a:endParaRPr>
          </a:p>
        </p:txBody>
      </p:sp>
    </p:spTree>
    <p:extLst>
      <p:ext uri="{BB962C8B-B14F-4D97-AF65-F5344CB8AC3E}">
        <p14:creationId xmlns:p14="http://schemas.microsoft.com/office/powerpoint/2010/main" val="3368470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1" name="Rectangle 3"/>
          <p:cNvSpPr>
            <a:spLocks noGrp="1" noChangeArrowheads="1"/>
          </p:cNvSpPr>
          <p:nvPr>
            <p:ph type="body" idx="1"/>
          </p:nvPr>
        </p:nvSpPr>
        <p:spPr bwMode="auto">
          <a:noFill/>
        </p:spPr>
        <p:txBody>
          <a:bodyPr/>
          <a:lstStyle/>
          <a:p>
            <a:r>
              <a:rPr lang="en-US" altLang="en-US" dirty="0" smtClean="0">
                <a:ea typeface="ＭＳ Ｐゴシック" pitchFamily="34" charset="-128"/>
              </a:rPr>
              <a:t>We must make assumptions about the inventory cost flow. First-in, first-out assumes costs flow in the order incurred. Last-in, first-out assumes costs flow in the reverse order incurred. Weighted average assumes costs flow at an average of the costs available.  </a:t>
            </a:r>
          </a:p>
        </p:txBody>
      </p:sp>
    </p:spTree>
    <p:extLst>
      <p:ext uri="{BB962C8B-B14F-4D97-AF65-F5344CB8AC3E}">
        <p14:creationId xmlns:p14="http://schemas.microsoft.com/office/powerpoint/2010/main" val="867557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1" name="Rectangle 3"/>
          <p:cNvSpPr>
            <a:spLocks noGrp="1" noChangeArrowheads="1"/>
          </p:cNvSpPr>
          <p:nvPr>
            <p:ph type="body" idx="1"/>
          </p:nvPr>
        </p:nvSpPr>
        <p:spPr bwMode="auto">
          <a:noFill/>
        </p:spPr>
        <p:txBody>
          <a:bodyPr/>
          <a:lstStyle/>
          <a:p>
            <a:pPr defTabSz="939363" eaLnBrk="1" hangingPunct="1">
              <a:defRPr/>
            </a:pPr>
            <a:r>
              <a:rPr lang="en-US" dirty="0" smtClean="0"/>
              <a:t>A company’s merchandise available for sale consists of what it begins with (beginning inventory) and what it purchases (net purchases). The merchandise available is either sold (cost of goods sold) or kept for future sales (ending inventory).</a:t>
            </a:r>
          </a:p>
          <a:p>
            <a:pPr eaLnBrk="1" hangingPunct="1"/>
            <a:endParaRPr lang="en-US" altLang="en-US" dirty="0" smtClean="0"/>
          </a:p>
        </p:txBody>
      </p:sp>
    </p:spTree>
    <p:extLst>
      <p:ext uri="{BB962C8B-B14F-4D97-AF65-F5344CB8AC3E}">
        <p14:creationId xmlns:p14="http://schemas.microsoft.com/office/powerpoint/2010/main" val="2967784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smtClean="0"/>
              <a:t/>
            </a:r>
            <a:br>
              <a:rPr lang="en-US" dirty="0" smtClean="0"/>
            </a:br>
            <a:endParaRPr lang="en-US" dirty="0" smtClean="0"/>
          </a:p>
        </p:txBody>
      </p:sp>
    </p:spTree>
    <p:extLst>
      <p:ext uri="{BB962C8B-B14F-4D97-AF65-F5344CB8AC3E}">
        <p14:creationId xmlns:p14="http://schemas.microsoft.com/office/powerpoint/2010/main" val="1372636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1315" name="Rectangle 3"/>
          <p:cNvSpPr>
            <a:spLocks noGrp="1" noChangeArrowheads="1"/>
          </p:cNvSpPr>
          <p:nvPr>
            <p:ph type="body" idx="1"/>
          </p:nvPr>
        </p:nvSpPr>
        <p:spPr bwMode="auto">
          <a:noFill/>
        </p:spPr>
        <p:txBody>
          <a:bodyPr/>
          <a:lstStyle/>
          <a:p>
            <a:r>
              <a:rPr lang="en-US" altLang="en-US" dirty="0" smtClean="0">
                <a:ea typeface="ＭＳ Ｐゴシック" pitchFamily="34" charset="-128"/>
              </a:rPr>
              <a:t>Trekking is a sporting goods store. Among its many products, Trekking carries one type of mountain bike whose sales are directed at resorts that provide inexpensive bikes for guest use. We use Trekking’s data from August. Its mountain bike (unit) inventory at the beginning of August and its purchases and sales during August are shown in this slide. It ends August with 12 bikes remaining in inventory.</a:t>
            </a:r>
          </a:p>
        </p:txBody>
      </p:sp>
    </p:spTree>
    <p:extLst>
      <p:ext uri="{BB962C8B-B14F-4D97-AF65-F5344CB8AC3E}">
        <p14:creationId xmlns:p14="http://schemas.microsoft.com/office/powerpoint/2010/main" val="3964134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2339" name="Rectangle 3"/>
          <p:cNvSpPr>
            <a:spLocks noGrp="1" noChangeArrowheads="1"/>
          </p:cNvSpPr>
          <p:nvPr>
            <p:ph type="body" idx="1"/>
          </p:nvPr>
        </p:nvSpPr>
        <p:spPr bwMode="auto">
          <a:noFill/>
        </p:spPr>
        <p:txBody>
          <a:bodyPr>
            <a:normAutofit fontScale="92500" lnSpcReduction="10000"/>
          </a:bodyPr>
          <a:lstStyle/>
          <a:p>
            <a:r>
              <a:rPr lang="en-US" altLang="en-US" sz="1100" dirty="0" smtClean="0">
                <a:ea typeface="ＭＳ Ｐゴシック" pitchFamily="34" charset="-128"/>
              </a:rPr>
              <a:t>When each item in inventory can be matched with a specific purchase and invoice, we can use </a:t>
            </a:r>
            <a:r>
              <a:rPr lang="en-US" altLang="en-US" sz="1100" b="1" dirty="0" smtClean="0">
                <a:ea typeface="ＭＳ Ｐゴシック" pitchFamily="34" charset="-128"/>
              </a:rPr>
              <a:t>specific identification </a:t>
            </a:r>
            <a:r>
              <a:rPr lang="en-US" altLang="en-US" sz="1100" dirty="0" smtClean="0">
                <a:ea typeface="ＭＳ Ｐゴシック" pitchFamily="34" charset="-128"/>
              </a:rPr>
              <a:t>or </a:t>
            </a:r>
            <a:r>
              <a:rPr lang="en-US" altLang="en-US" sz="1100" b="1" dirty="0" smtClean="0">
                <a:ea typeface="ＭＳ Ｐゴシック" pitchFamily="34" charset="-128"/>
              </a:rPr>
              <a:t>SI </a:t>
            </a:r>
            <a:r>
              <a:rPr lang="en-US" altLang="en-US" sz="1100" dirty="0" smtClean="0">
                <a:ea typeface="ＭＳ Ｐゴシック" pitchFamily="34" charset="-128"/>
              </a:rPr>
              <a:t>(also called </a:t>
            </a:r>
            <a:r>
              <a:rPr lang="en-US" altLang="en-US" sz="1100" i="1" dirty="0" smtClean="0">
                <a:ea typeface="ＭＳ Ｐゴシック" pitchFamily="34" charset="-128"/>
              </a:rPr>
              <a:t>specific invoice inventory pricing</a:t>
            </a:r>
            <a:r>
              <a:rPr lang="en-US" altLang="en-US" sz="1100" dirty="0" smtClean="0">
                <a:ea typeface="ＭＳ Ｐゴシック" pitchFamily="34" charset="-128"/>
              </a:rPr>
              <a:t>) to assign costs. We also need sales records that identify exactly which items were sold and when. For example, each bike’s serial number could be used to track costs and compute cost of goods sold. Trekking’s internal documents reveal the following specific unit sales:</a:t>
            </a:r>
          </a:p>
          <a:p>
            <a:endParaRPr lang="en-US" altLang="en-US" sz="1100" dirty="0" smtClean="0">
              <a:ea typeface="ＭＳ Ｐゴシック" pitchFamily="34" charset="-128"/>
            </a:endParaRPr>
          </a:p>
          <a:p>
            <a:r>
              <a:rPr lang="en-US" altLang="en-US" sz="1100" dirty="0" smtClean="0">
                <a:ea typeface="ＭＳ Ｐゴシック" pitchFamily="34" charset="-128"/>
              </a:rPr>
              <a:t>August 14	Sold 8 bikes costing $91 each and 12 bikes costing $106 each</a:t>
            </a:r>
          </a:p>
          <a:p>
            <a:r>
              <a:rPr lang="en-US" altLang="en-US" sz="1100" dirty="0" smtClean="0">
                <a:ea typeface="ＭＳ Ｐゴシック" pitchFamily="34" charset="-128"/>
              </a:rPr>
              <a:t>August 30	Sold 2 bikes costing $91 each, 3 bikes costing $106 each, 15 bikes costing $115 each, and 3 bikes costing $119 each</a:t>
            </a:r>
          </a:p>
          <a:p>
            <a:endParaRPr lang="en-US" altLang="en-US" sz="1100" dirty="0" smtClean="0">
              <a:ea typeface="ＭＳ Ｐゴシック" pitchFamily="34" charset="-128"/>
            </a:endParaRPr>
          </a:p>
          <a:p>
            <a:r>
              <a:rPr lang="en-US" sz="1200" kern="1200" dirty="0" smtClean="0">
                <a:solidFill>
                  <a:schemeClr val="tx1"/>
                </a:solidFill>
                <a:effectLst/>
                <a:latin typeface="+mn-lt"/>
                <a:ea typeface="ＭＳ Ｐゴシック" pitchFamily="-84" charset="-128"/>
                <a:cs typeface="ＭＳ Ｐゴシック" pitchFamily="-84" charset="-128"/>
              </a:rPr>
              <a:t>Applying specific identification and using the information above, we prepare Exhibit 6.4. This exhibit begins with the $5,990 in total units available for sale—this is from Exhibit 6.3. For the 20 units sold on August 14, the company specifically identified that 8 of them had cost $91 each and 12 had cost $106 each, resulting in an August 14 cost of sales of $2,000. Next, for the 23 units sold on August 30, the company specifically identified that 2 of them had cost $91 each, that 3 had cost $106 each, that 15 had cost $115 each, and 3 had cost $119 each, resulting in an August 30 cost of sales of $2,582. The total cost of sales for the period is $4,582. We then subtract this $4,582 in cost of goods sold from the $5,990 in cost of goods available to get $1,408 in ending inventory. Study Exhibit 6.4 to see the flow of costs. Each unit, whether sold or remaining in inventory, has its own specific cost attached to it.</a:t>
            </a:r>
          </a:p>
          <a:p>
            <a:endParaRPr lang="en-US" altLang="en-US" sz="1100" dirty="0" smtClean="0">
              <a:ea typeface="ＭＳ Ｐゴシック" pitchFamily="34" charset="-128"/>
            </a:endParaRPr>
          </a:p>
          <a:p>
            <a:r>
              <a:rPr lang="en-US" altLang="en-US" sz="1100" dirty="0" smtClean="0">
                <a:ea typeface="ＭＳ Ｐゴシック" pitchFamily="34" charset="-128"/>
              </a:rPr>
              <a:t>When using specific identification, Trekking’s cost of goods sold reported on the income statement totals </a:t>
            </a:r>
            <a:r>
              <a:rPr lang="en-US" altLang="en-US" sz="1100" b="1" dirty="0" smtClean="0">
                <a:ea typeface="ＭＳ Ｐゴシック" pitchFamily="34" charset="-128"/>
              </a:rPr>
              <a:t>$4,582</a:t>
            </a:r>
            <a:r>
              <a:rPr lang="en-US" altLang="en-US" sz="1100" dirty="0" smtClean="0">
                <a:ea typeface="ＭＳ Ｐゴシック" pitchFamily="34" charset="-128"/>
              </a:rPr>
              <a:t>, the sum of $2,000 and $2,582 from the third column above. Trekking’s ending inventory reported on the balance sheet is </a:t>
            </a:r>
            <a:r>
              <a:rPr lang="en-US" altLang="en-US" sz="1100" b="1" dirty="0" smtClean="0">
                <a:ea typeface="ＭＳ Ｐゴシック" pitchFamily="34" charset="-128"/>
              </a:rPr>
              <a:t>$1,408</a:t>
            </a:r>
            <a:r>
              <a:rPr lang="en-US" altLang="en-US" sz="1100" dirty="0" smtClean="0">
                <a:ea typeface="ＭＳ Ｐゴシック" pitchFamily="34" charset="-128"/>
              </a:rPr>
              <a:t>, which is the final inventory balance from the fourth column.</a:t>
            </a:r>
          </a:p>
        </p:txBody>
      </p:sp>
    </p:spTree>
    <p:extLst>
      <p:ext uri="{BB962C8B-B14F-4D97-AF65-F5344CB8AC3E}">
        <p14:creationId xmlns:p14="http://schemas.microsoft.com/office/powerpoint/2010/main" val="1368589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3" name="Rectangle 3"/>
          <p:cNvSpPr>
            <a:spLocks noGrp="1" noChangeArrowheads="1"/>
          </p:cNvSpPr>
          <p:nvPr>
            <p:ph type="body" idx="1"/>
          </p:nvPr>
        </p:nvSpPr>
        <p:spPr bwMode="auto">
          <a:noFill/>
        </p:spPr>
        <p:txBody>
          <a:bodyPr/>
          <a:lstStyle/>
          <a:p>
            <a:r>
              <a:rPr lang="en-US" altLang="en-US" dirty="0" smtClean="0">
                <a:ea typeface="ＭＳ Ｐゴシック" pitchFamily="34" charset="-128"/>
              </a:rPr>
              <a:t>The </a:t>
            </a:r>
            <a:r>
              <a:rPr lang="en-US" altLang="en-US" b="1" dirty="0" smtClean="0">
                <a:ea typeface="ＭＳ Ｐゴシック" pitchFamily="34" charset="-128"/>
              </a:rPr>
              <a:t>first-in, first-out (FIFO) </a:t>
            </a:r>
            <a:r>
              <a:rPr lang="en-US" altLang="en-US" dirty="0" smtClean="0">
                <a:ea typeface="ＭＳ Ｐゴシック" pitchFamily="34" charset="-128"/>
              </a:rPr>
              <a:t>method of assigning costs assumes that inventory items are sold in the order acquired. When sales occur, the costs of the earliest units acquired are charged to cost of goods sold. This leaves the costs from the most recent purchases in ending inventory. </a:t>
            </a:r>
          </a:p>
        </p:txBody>
      </p:sp>
    </p:spTree>
    <p:extLst>
      <p:ext uri="{BB962C8B-B14F-4D97-AF65-F5344CB8AC3E}">
        <p14:creationId xmlns:p14="http://schemas.microsoft.com/office/powerpoint/2010/main" val="2299644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911648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7" name="Rectangle 3"/>
          <p:cNvSpPr>
            <a:spLocks noGrp="1" noChangeArrowheads="1"/>
          </p:cNvSpPr>
          <p:nvPr>
            <p:ph type="body" idx="1"/>
          </p:nvPr>
        </p:nvSpPr>
        <p:spPr bwMode="auto">
          <a:noFill/>
        </p:spPr>
        <p:txBody>
          <a:bodyPr/>
          <a:lstStyle/>
          <a:p>
            <a:r>
              <a:rPr lang="en-US" altLang="en-US" dirty="0" smtClean="0">
                <a:ea typeface="ＭＳ Ｐゴシック" pitchFamily="34" charset="-128"/>
              </a:rPr>
              <a:t>Use of FIFO for computing the cost of inventory and cost of goods sold is shown in this slide.</a:t>
            </a:r>
          </a:p>
          <a:p>
            <a:endParaRPr lang="en-US" altLang="en-US" dirty="0" smtClean="0">
              <a:ea typeface="ＭＳ Ｐゴシック" pitchFamily="34" charset="-128"/>
            </a:endParaRPr>
          </a:p>
          <a:p>
            <a:r>
              <a:rPr lang="en-US" altLang="en-US" dirty="0" smtClean="0">
                <a:ea typeface="ＭＳ Ｐゴシック" pitchFamily="34" charset="-128"/>
              </a:rPr>
              <a:t>This exhibit starts with beginning inventory of 10 bikes at $91 each. On August 3, 15 more bikes costing $106 each are bought for $1,590. Inventory now consists of 10 bikes at $91 each and 15 bikes at $106 each, for a total of $2,500. On August 14, 20 bikes are sold—applying FIFO, the first 10 sold cost $91 each and the next 10 sold cost $106 each, for a total cost of $1,970. This leaves 5 bikes costing $106 each, or $530, in inventory. On August 17, 20 bikes costing $2,300 are purchased, and on August 28, another 10 bikes costing $1,190 are purchased, for a total of 35 bikes costing $4,020 in inventory. On August 30, 23 bikes are sold—applying FIFO, the first 5 bikes sold cost $530 and the next 18 sold cost $2,070, which leaves 12 bikes costing $1,420 in ending inventory.</a:t>
            </a:r>
          </a:p>
          <a:p>
            <a:endParaRPr lang="en-US" altLang="en-US" dirty="0" smtClean="0">
              <a:solidFill>
                <a:srgbClr val="000000"/>
              </a:solidFill>
              <a:ea typeface="ＭＳ Ｐゴシック" pitchFamily="34" charset="-128"/>
            </a:endParaRPr>
          </a:p>
          <a:p>
            <a:r>
              <a:rPr lang="en-US" altLang="en-US" dirty="0" smtClean="0">
                <a:ea typeface="ＭＳ Ｐゴシック" pitchFamily="34" charset="-128"/>
              </a:rPr>
              <a:t>Trekking’s FIFO cost of goods sold reported on its income statement (reflecting the 43 units sold) is </a:t>
            </a:r>
            <a:r>
              <a:rPr lang="en-US" altLang="en-US" b="1" dirty="0" smtClean="0">
                <a:ea typeface="ＭＳ Ｐゴシック" pitchFamily="34" charset="-128"/>
              </a:rPr>
              <a:t>$4,570 </a:t>
            </a:r>
            <a:r>
              <a:rPr lang="en-US" altLang="en-US" dirty="0" smtClean="0">
                <a:ea typeface="ＭＳ Ｐゴシック" pitchFamily="34" charset="-128"/>
              </a:rPr>
              <a:t>($1,970 + $2,600), and its ending inventory reported on the balance sheet (reflecting the 12 units unsold) is </a:t>
            </a:r>
            <a:r>
              <a:rPr lang="en-US" altLang="en-US" b="1" dirty="0" smtClean="0">
                <a:ea typeface="ＭＳ Ｐゴシック" pitchFamily="34" charset="-128"/>
              </a:rPr>
              <a:t>$1,420</a:t>
            </a:r>
            <a:r>
              <a:rPr lang="en-US" altLang="en-US" dirty="0" smtClean="0">
                <a:ea typeface="ＭＳ Ｐゴシック" pitchFamily="34" charset="-128"/>
              </a:rPr>
              <a:t>.</a:t>
            </a:r>
          </a:p>
        </p:txBody>
      </p:sp>
    </p:spTree>
    <p:extLst>
      <p:ext uri="{BB962C8B-B14F-4D97-AF65-F5344CB8AC3E}">
        <p14:creationId xmlns:p14="http://schemas.microsoft.com/office/powerpoint/2010/main" val="1608052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5411" name="Rectangle 3"/>
          <p:cNvSpPr>
            <a:spLocks noGrp="1" noChangeArrowheads="1"/>
          </p:cNvSpPr>
          <p:nvPr>
            <p:ph type="body" idx="1"/>
          </p:nvPr>
        </p:nvSpPr>
        <p:spPr bwMode="auto">
          <a:noFill/>
        </p:spPr>
        <p:txBody>
          <a:bodyPr/>
          <a:lstStyle/>
          <a:p>
            <a:r>
              <a:rPr lang="en-US" altLang="en-US" dirty="0" smtClean="0">
                <a:solidFill>
                  <a:srgbClr val="000000"/>
                </a:solidFill>
                <a:ea typeface="ＭＳ Ｐゴシック" pitchFamily="34" charset="-128"/>
              </a:rPr>
              <a:t>The last-in, first-out method is abbreviated as LIFO, and pronounced as Lifo.</a:t>
            </a:r>
            <a:r>
              <a:rPr lang="en-US" altLang="en-US" dirty="0" smtClean="0">
                <a:ea typeface="ＭＳ Ｐゴシック" pitchFamily="34" charset="-128"/>
              </a:rPr>
              <a:t> </a:t>
            </a:r>
            <a:r>
              <a:rPr lang="en-US" altLang="en-US" dirty="0" smtClean="0">
                <a:solidFill>
                  <a:srgbClr val="000000"/>
                </a:solidFill>
                <a:ea typeface="ＭＳ Ｐゴシック" pitchFamily="34" charset="-128"/>
              </a:rPr>
              <a:t>When using LIFO, we assign the most recent costs to the units sold. That leaves the older costs to be used to value ending inventory.</a:t>
            </a:r>
          </a:p>
        </p:txBody>
      </p:sp>
    </p:spTree>
    <p:extLst>
      <p:ext uri="{BB962C8B-B14F-4D97-AF65-F5344CB8AC3E}">
        <p14:creationId xmlns:p14="http://schemas.microsoft.com/office/powerpoint/2010/main" val="1896127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6435" name="Rectangle 3"/>
          <p:cNvSpPr>
            <a:spLocks noGrp="1" noChangeArrowheads="1"/>
          </p:cNvSpPr>
          <p:nvPr>
            <p:ph type="body" idx="1"/>
          </p:nvPr>
        </p:nvSpPr>
        <p:spPr bwMode="auto">
          <a:noFill/>
        </p:spPr>
        <p:txBody>
          <a:bodyPr>
            <a:normAutofit/>
          </a:bodyPr>
          <a:lstStyle/>
          <a:p>
            <a:r>
              <a:rPr lang="en-US" altLang="en-US" dirty="0" smtClean="0">
                <a:ea typeface="ＭＳ Ｐゴシック" pitchFamily="34" charset="-128"/>
              </a:rPr>
              <a:t>The </a:t>
            </a:r>
            <a:r>
              <a:rPr lang="en-US" altLang="en-US" b="1" dirty="0" smtClean="0">
                <a:ea typeface="ＭＳ Ｐゴシック" pitchFamily="34" charset="-128"/>
              </a:rPr>
              <a:t>last-in, first-out (LIFO) </a:t>
            </a:r>
            <a:r>
              <a:rPr lang="en-US" altLang="en-US" dirty="0" smtClean="0">
                <a:ea typeface="ＭＳ Ｐゴシック" pitchFamily="34" charset="-128"/>
              </a:rPr>
              <a:t>method of assigning costs assumes that the most recent purchases are sold first. These more recent costs are charged to the cost of goods sold, and the costs of the earliest purchases are assigned to inventory. By assigning costs from the most recent purchases to cost of goods sold, LIFO comes closest to matching current costs of goods sold with revenues (compared to FIFO or weighted average).</a:t>
            </a:r>
          </a:p>
          <a:p>
            <a:endParaRPr lang="en-US" altLang="en-US" dirty="0" smtClean="0">
              <a:ea typeface="ＭＳ Ｐゴシック" pitchFamily="34" charset="-128"/>
            </a:endParaRPr>
          </a:p>
          <a:p>
            <a:r>
              <a:rPr lang="en-US" altLang="en-US" dirty="0" smtClean="0">
                <a:ea typeface="ＭＳ Ｐゴシック" pitchFamily="34" charset="-128"/>
              </a:rPr>
              <a:t>This slide shows the LIFO computations. It starts with beginning inventory of 10 bikes at $91 each. On August 3, 15 more bikes costing $106 each are bought for $1,590. Inventory now consists of 10 bikes at $91 each and 15 bikes at $106 each, for a total of $2,500. On August 14, 20 bikes are sold—applying LIFO, the first 15 sold are from the most recent purchase costing $106 each, and the next 5 sold are from the next most recent purchase costing $91 each, for a total cost of $2,045. This leaves 5 bikes costing $91 each, or $455, in inventory. On August 17, 20 bikes costing $2,300 are purchased, and on August 28, another 10 bikes costing $1,190 are purchased, for a total of 35 bikes costing $3,945 in inventory. On August 30, 23 bikes are sold—applying LIFO, the first 10 bikes sold are from the most recent purchase costing $1,190, and the next 13 sold are from the next most recent purchase costing $1,495, which leaves 12 bikes costing $1,260 in ending inventory. Trekking’s LIFO cost of goods sold reported on the income statement is </a:t>
            </a:r>
            <a:r>
              <a:rPr lang="en-US" altLang="en-US" b="1" dirty="0" smtClean="0">
                <a:ea typeface="ＭＳ Ｐゴシック" pitchFamily="34" charset="-128"/>
              </a:rPr>
              <a:t>$4,730 </a:t>
            </a:r>
            <a:r>
              <a:rPr lang="en-US" altLang="en-US" dirty="0" smtClean="0">
                <a:ea typeface="ＭＳ Ｐゴシック" pitchFamily="34" charset="-128"/>
              </a:rPr>
              <a:t>($2,045 + $2,685), and its ending inventory reported on the balance sheet is </a:t>
            </a:r>
            <a:r>
              <a:rPr lang="en-US" altLang="en-US" b="1" dirty="0" smtClean="0">
                <a:ea typeface="ＭＳ Ｐゴシック" pitchFamily="34" charset="-128"/>
              </a:rPr>
              <a:t>$1,260</a:t>
            </a:r>
            <a:r>
              <a:rPr lang="en-US" altLang="en-US" dirty="0" smtClean="0">
                <a:ea typeface="ＭＳ Ｐゴシック" pitchFamily="34" charset="-128"/>
              </a:rPr>
              <a:t>.</a:t>
            </a:r>
          </a:p>
        </p:txBody>
      </p:sp>
    </p:spTree>
    <p:extLst>
      <p:ext uri="{BB962C8B-B14F-4D97-AF65-F5344CB8AC3E}">
        <p14:creationId xmlns:p14="http://schemas.microsoft.com/office/powerpoint/2010/main" val="16103745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59" name="Rectangle 3"/>
          <p:cNvSpPr>
            <a:spLocks noGrp="1" noChangeArrowheads="1"/>
          </p:cNvSpPr>
          <p:nvPr>
            <p:ph type="body" idx="1"/>
          </p:nvPr>
        </p:nvSpPr>
        <p:spPr bwMode="auto">
          <a:noFill/>
        </p:spPr>
        <p:txBody>
          <a:bodyPr/>
          <a:lstStyle/>
          <a:p>
            <a:r>
              <a:rPr lang="en-US" altLang="en-US" dirty="0" smtClean="0">
                <a:ea typeface="ＭＳ Ｐゴシック" pitchFamily="34" charset="-128"/>
              </a:rPr>
              <a:t>The </a:t>
            </a:r>
            <a:r>
              <a:rPr lang="en-US" altLang="en-US" b="1" dirty="0" smtClean="0">
                <a:ea typeface="ＭＳ Ｐゴシック" pitchFamily="34" charset="-128"/>
              </a:rPr>
              <a:t>weighted average </a:t>
            </a:r>
            <a:r>
              <a:rPr lang="en-US" altLang="en-US" dirty="0" smtClean="0">
                <a:ea typeface="ＭＳ Ｐゴシック" pitchFamily="34" charset="-128"/>
              </a:rPr>
              <a:t>(also called </a:t>
            </a:r>
            <a:r>
              <a:rPr lang="en-US" altLang="en-US" b="1" dirty="0" smtClean="0">
                <a:ea typeface="ＭＳ Ｐゴシック" pitchFamily="34" charset="-128"/>
              </a:rPr>
              <a:t>average cost</a:t>
            </a:r>
            <a:r>
              <a:rPr lang="en-US" altLang="en-US" dirty="0" smtClean="0">
                <a:ea typeface="ＭＳ Ｐゴシック" pitchFamily="34" charset="-128"/>
              </a:rPr>
              <a:t>) method of assigning cost requires that we use the weighted average cost per unit of inventory at the time of each sale. Weighted average cost per unit at the time of each sale equals the cost of goods available for sale divided by the units available. </a:t>
            </a:r>
          </a:p>
          <a:p>
            <a:endParaRPr lang="en-US" altLang="en-US" dirty="0" smtClean="0">
              <a:ea typeface="ＭＳ Ｐゴシック" pitchFamily="34" charset="-128"/>
            </a:endParaRPr>
          </a:p>
        </p:txBody>
      </p:sp>
    </p:spTree>
    <p:extLst>
      <p:ext uri="{BB962C8B-B14F-4D97-AF65-F5344CB8AC3E}">
        <p14:creationId xmlns:p14="http://schemas.microsoft.com/office/powerpoint/2010/main" val="3727534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59" name="Rectangle 3"/>
          <p:cNvSpPr>
            <a:spLocks noGrp="1" noChangeArrowheads="1"/>
          </p:cNvSpPr>
          <p:nvPr>
            <p:ph type="body" idx="1"/>
          </p:nvPr>
        </p:nvSpPr>
        <p:spPr bwMode="auto">
          <a:noFill/>
        </p:spPr>
        <p:txBody>
          <a:bodyPr/>
          <a:lstStyle/>
          <a:p>
            <a:pPr eaLnBrk="1" hangingPunct="1"/>
            <a:r>
              <a:rPr lang="en-US" altLang="en-US" dirty="0" smtClean="0">
                <a:solidFill>
                  <a:srgbClr val="000000"/>
                </a:solidFill>
                <a:cs typeface="Times New Roman" panose="02020603050405020304" pitchFamily="18" charset="0"/>
              </a:rPr>
              <a:t>On August 1 and August 3, the company purchases inventory. On August 14, it sold 20 bikes. What is the total cost assigned to the bikes sold on August 14? </a:t>
            </a:r>
          </a:p>
          <a:p>
            <a:pPr eaLnBrk="1" hangingPunct="1"/>
            <a:endParaRPr lang="en-US" altLang="en-US" dirty="0" smtClean="0">
              <a:solidFill>
                <a:srgbClr val="000000"/>
              </a:solidFill>
              <a:cs typeface="Times New Roman" panose="02020603050405020304" pitchFamily="18" charset="0"/>
            </a:endParaRPr>
          </a:p>
          <a:p>
            <a:pPr eaLnBrk="1" hangingPunct="1"/>
            <a:r>
              <a:rPr lang="en-US" altLang="en-US" dirty="0" smtClean="0">
                <a:solidFill>
                  <a:srgbClr val="000000"/>
                </a:solidFill>
                <a:cs typeface="Times New Roman" panose="02020603050405020304" pitchFamily="18" charset="0"/>
              </a:rPr>
              <a:t>First, we need to compute the weighted average cost per unit of the items in inventory. We do this by dividing the cost of goods available for sale of $2,500 by the total units in inventory of 25. The average cost per unit is $100. </a:t>
            </a:r>
          </a:p>
          <a:p>
            <a:pPr eaLnBrk="1" hangingPunct="1"/>
            <a:endParaRPr lang="en-US" altLang="en-US" dirty="0" smtClean="0"/>
          </a:p>
          <a:p>
            <a:pPr eaLnBrk="1" hangingPunct="1"/>
            <a:r>
              <a:rPr lang="en-US" altLang="en-US" dirty="0" smtClean="0">
                <a:solidFill>
                  <a:srgbClr val="000000"/>
                </a:solidFill>
                <a:cs typeface="Times New Roman" panose="02020603050405020304" pitchFamily="18" charset="0"/>
              </a:rPr>
              <a:t>The cost of goods sold for August 14 is $2,000, or 20 bikes @ $100 each.  </a:t>
            </a:r>
            <a:endParaRPr lang="en-US" altLang="en-US" dirty="0" smtClean="0">
              <a:cs typeface="Times New Roman" panose="02020603050405020304" pitchFamily="18" charset="0"/>
            </a:endParaRPr>
          </a:p>
          <a:p>
            <a:pPr eaLnBrk="1" hangingPunct="1"/>
            <a:r>
              <a:rPr lang="en-US" altLang="en-US" dirty="0" smtClean="0">
                <a:solidFill>
                  <a:srgbClr val="000000"/>
                </a:solidFill>
                <a:cs typeface="Times New Roman" panose="02020603050405020304" pitchFamily="18" charset="0"/>
              </a:rPr>
              <a:t> </a:t>
            </a:r>
            <a:endParaRPr lang="en-US" altLang="en-US" dirty="0" smtClean="0">
              <a:cs typeface="Times New Roman" panose="02020603050405020304" pitchFamily="18" charset="0"/>
            </a:endParaRPr>
          </a:p>
          <a:p>
            <a:pPr eaLnBrk="1" hangingPunct="1"/>
            <a:r>
              <a:rPr lang="en-US" altLang="en-US" dirty="0" smtClean="0">
                <a:solidFill>
                  <a:srgbClr val="000000"/>
                </a:solidFill>
                <a:cs typeface="Times New Roman" panose="02020603050405020304" pitchFamily="18" charset="0"/>
              </a:rPr>
              <a:t>After this sale, there are five units left in inventory at an average cost of $100 each for a total inventory balance of $500.</a:t>
            </a:r>
          </a:p>
          <a:p>
            <a:endParaRPr lang="en-US" altLang="en-US" dirty="0" smtClean="0">
              <a:ea typeface="ＭＳ Ｐゴシック" pitchFamily="34" charset="-128"/>
            </a:endParaRPr>
          </a:p>
        </p:txBody>
      </p:sp>
    </p:spTree>
    <p:extLst>
      <p:ext uri="{BB962C8B-B14F-4D97-AF65-F5344CB8AC3E}">
        <p14:creationId xmlns:p14="http://schemas.microsoft.com/office/powerpoint/2010/main" val="3450378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59" name="Rectangle 3"/>
          <p:cNvSpPr>
            <a:spLocks noGrp="1" noChangeArrowheads="1"/>
          </p:cNvSpPr>
          <p:nvPr>
            <p:ph type="body" idx="1"/>
          </p:nvPr>
        </p:nvSpPr>
        <p:spPr bwMode="auto">
          <a:noFill/>
        </p:spPr>
        <p:txBody>
          <a:bodyPr/>
          <a:lstStyle/>
          <a:p>
            <a:pPr eaLnBrk="1" hangingPunct="1"/>
            <a:r>
              <a:rPr lang="en-US" altLang="en-US" dirty="0" smtClean="0">
                <a:solidFill>
                  <a:srgbClr val="000000"/>
                </a:solidFill>
                <a:cs typeface="Times New Roman" panose="02020603050405020304" pitchFamily="18" charset="0"/>
              </a:rPr>
              <a:t>Next, a purchase is made on August 17.  What is the weighted average cost per unit of the items in inventory on August 17? There were 5 units in ending inventory plus the 20 units purchased on August 17. Total cost of goods available for sale is $2,800 divided by 25 units = $112 weighted average cost per unit.</a:t>
            </a:r>
            <a:endParaRPr lang="en-US" altLang="en-US" dirty="0" smtClean="0">
              <a:cs typeface="Times New Roman" panose="02020603050405020304" pitchFamily="18" charset="0"/>
            </a:endParaRPr>
          </a:p>
          <a:p>
            <a:endParaRPr lang="en-US" altLang="en-US" dirty="0" smtClean="0">
              <a:ea typeface="ＭＳ Ｐゴシック" pitchFamily="34" charset="-128"/>
            </a:endParaRPr>
          </a:p>
        </p:txBody>
      </p:sp>
    </p:spTree>
    <p:extLst>
      <p:ext uri="{BB962C8B-B14F-4D97-AF65-F5344CB8AC3E}">
        <p14:creationId xmlns:p14="http://schemas.microsoft.com/office/powerpoint/2010/main" val="31566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59" name="Rectangle 3"/>
          <p:cNvSpPr>
            <a:spLocks noGrp="1" noChangeArrowheads="1"/>
          </p:cNvSpPr>
          <p:nvPr>
            <p:ph type="body" idx="1"/>
          </p:nvPr>
        </p:nvSpPr>
        <p:spPr bwMode="auto">
          <a:noFill/>
        </p:spPr>
        <p:txBody>
          <a:bodyPr/>
          <a:lstStyle/>
          <a:p>
            <a:pPr>
              <a:spcBef>
                <a:spcPct val="50000"/>
              </a:spcBef>
            </a:pPr>
            <a:r>
              <a:rPr lang="en-US" altLang="en-US" sz="1200" dirty="0" smtClean="0"/>
              <a:t>After the August 28 purchase, there are 35 (5+20+10) units in inventory totaling ($2,800+1,190) $3,990. $3,900 / 35 = $114 per unit.</a:t>
            </a:r>
          </a:p>
          <a:p>
            <a:endParaRPr lang="en-US" altLang="en-US" dirty="0" smtClean="0">
              <a:ea typeface="ＭＳ Ｐゴシック" pitchFamily="34" charset="-128"/>
            </a:endParaRPr>
          </a:p>
        </p:txBody>
      </p:sp>
    </p:spTree>
    <p:extLst>
      <p:ext uri="{BB962C8B-B14F-4D97-AF65-F5344CB8AC3E}">
        <p14:creationId xmlns:p14="http://schemas.microsoft.com/office/powerpoint/2010/main" val="2354721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59" name="Rectangle 3"/>
          <p:cNvSpPr>
            <a:spLocks noGrp="1" noChangeArrowheads="1"/>
          </p:cNvSpPr>
          <p:nvPr>
            <p:ph type="body" idx="1"/>
          </p:nvPr>
        </p:nvSpPr>
        <p:spPr bwMode="auto">
          <a:noFill/>
        </p:spPr>
        <p:txBody>
          <a:bodyPr/>
          <a:lstStyle/>
          <a:p>
            <a:pPr eaLnBrk="1" hangingPunct="1"/>
            <a:r>
              <a:rPr lang="en-US" altLang="en-US" dirty="0" smtClean="0">
                <a:solidFill>
                  <a:srgbClr val="000000"/>
                </a:solidFill>
                <a:cs typeface="Times New Roman" panose="02020603050405020304" pitchFamily="18" charset="0"/>
              </a:rPr>
              <a:t>The cost of goods sold for the August 31 sale is $2,622.  </a:t>
            </a:r>
            <a:endParaRPr lang="en-US" altLang="en-US" dirty="0" smtClean="0">
              <a:cs typeface="Times New Roman" panose="02020603050405020304" pitchFamily="18" charset="0"/>
            </a:endParaRPr>
          </a:p>
          <a:p>
            <a:pPr eaLnBrk="1" hangingPunct="1"/>
            <a:r>
              <a:rPr lang="en-US" altLang="en-US" dirty="0" smtClean="0">
                <a:solidFill>
                  <a:srgbClr val="000000"/>
                </a:solidFill>
                <a:cs typeface="Times New Roman" panose="02020603050405020304" pitchFamily="18" charset="0"/>
              </a:rPr>
              <a:t> </a:t>
            </a:r>
            <a:endParaRPr lang="en-US" altLang="en-US" dirty="0" smtClean="0">
              <a:cs typeface="Times New Roman" panose="02020603050405020304" pitchFamily="18" charset="0"/>
            </a:endParaRPr>
          </a:p>
          <a:p>
            <a:pPr eaLnBrk="1" hangingPunct="1"/>
            <a:r>
              <a:rPr lang="en-US" altLang="en-US" dirty="0" smtClean="0">
                <a:solidFill>
                  <a:srgbClr val="000000"/>
                </a:solidFill>
                <a:cs typeface="Times New Roman" panose="02020603050405020304" pitchFamily="18" charset="0"/>
              </a:rPr>
              <a:t>After the August 30 sale, there are 12 units in inventory at $1,368, or 12 units at an average cost of $114 each.</a:t>
            </a:r>
          </a:p>
          <a:p>
            <a:endParaRPr lang="en-US" altLang="en-US" dirty="0" smtClean="0">
              <a:ea typeface="ＭＳ Ｐゴシック" pitchFamily="34" charset="-128"/>
            </a:endParaRPr>
          </a:p>
        </p:txBody>
      </p:sp>
    </p:spTree>
    <p:extLst>
      <p:ext uri="{BB962C8B-B14F-4D97-AF65-F5344CB8AC3E}">
        <p14:creationId xmlns:p14="http://schemas.microsoft.com/office/powerpoint/2010/main" val="26574969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8483" name="Rectangle 3"/>
          <p:cNvSpPr>
            <a:spLocks noGrp="1" noChangeArrowheads="1"/>
          </p:cNvSpPr>
          <p:nvPr>
            <p:ph type="body" idx="1"/>
          </p:nvPr>
        </p:nvSpPr>
        <p:spPr bwMode="auto">
          <a:noFill/>
        </p:spPr>
        <p:txBody>
          <a:bodyPr/>
          <a:lstStyle/>
          <a:p>
            <a:r>
              <a:rPr lang="en-US" altLang="en-US" dirty="0" smtClean="0">
                <a:ea typeface="ＭＳ Ｐゴシック" pitchFamily="34" charset="-128"/>
              </a:rPr>
              <a:t>This exhibit starts with beginning inventory of 10 bikes at $91 each. On August 3, 15 more bikes costing $106 each are bought for $1,590. Inventory now consists of 10 bikes at $91 each and 15 bikes at $106 each, for a total of $2,500. The average cost per bike for that inventory is $100, computed as $2,500/(10 bikes + 15 bikes). On August 14, 20 bikes are sold—applying WA, the 20 sold are assigned the $100 average cost, for a total cost of $2,000. This leaves 5 bikes with an average cost of $100 each, or $500, in inventory. On August 17, 20 bikes costing $2,300 are purchased, and on August 28, another 10 bikes costing $1,190 are purchased, for a total of 35 bikes costing $3,990 in inventory at August 28. The average cost per bike for the August 28 inventory is $114, computed as $3,990/(5 bikes + 20 bikes + 10 bikes). On August 30, 23 bikes are sold—applying WA, the 23 sold are assigned the $114 average cost, for a total cost of $2,622. This leaves 12 bikes costing $1,368 in ending inventory.</a:t>
            </a:r>
          </a:p>
          <a:p>
            <a:endParaRPr lang="en-US" altLang="en-US" dirty="0" smtClean="0">
              <a:ea typeface="ＭＳ Ｐゴシック" pitchFamily="34" charset="-128"/>
            </a:endParaRPr>
          </a:p>
          <a:p>
            <a:r>
              <a:rPr lang="en-US" altLang="en-US" dirty="0" smtClean="0">
                <a:ea typeface="ＭＳ Ｐゴシック" pitchFamily="34" charset="-128"/>
              </a:rPr>
              <a:t>Trekking’s cost of goods sold reported on the income statement (reflecting the 43 units sold) is </a:t>
            </a:r>
            <a:r>
              <a:rPr lang="en-US" altLang="en-US" b="1" dirty="0" smtClean="0">
                <a:ea typeface="ＭＳ Ｐゴシック" pitchFamily="34" charset="-128"/>
              </a:rPr>
              <a:t>$4,622 </a:t>
            </a:r>
            <a:r>
              <a:rPr lang="en-US" altLang="en-US" dirty="0" smtClean="0">
                <a:ea typeface="ＭＳ Ｐゴシック" pitchFamily="34" charset="-128"/>
              </a:rPr>
              <a:t>($2,000 1 $2,622), and its ending inventory reported on the balance sheet (reflecting the 12 units unsold) is </a:t>
            </a:r>
            <a:r>
              <a:rPr lang="en-US" altLang="en-US" b="1" dirty="0" smtClean="0">
                <a:ea typeface="ＭＳ Ｐゴシック" pitchFamily="34" charset="-128"/>
              </a:rPr>
              <a:t>$1,368</a:t>
            </a:r>
            <a:r>
              <a:rPr lang="en-US" altLang="en-US" dirty="0" smtClean="0">
                <a:ea typeface="ＭＳ Ｐゴシック" pitchFamily="34" charset="-128"/>
              </a:rPr>
              <a:t>.</a:t>
            </a:r>
          </a:p>
          <a:p>
            <a:endParaRPr lang="en-US" altLang="en-US" dirty="0" smtClean="0">
              <a:ea typeface="ＭＳ Ｐゴシック" pitchFamily="34" charset="-128"/>
            </a:endParaRPr>
          </a:p>
        </p:txBody>
      </p:sp>
    </p:spTree>
    <p:extLst>
      <p:ext uri="{BB962C8B-B14F-4D97-AF65-F5344CB8AC3E}">
        <p14:creationId xmlns:p14="http://schemas.microsoft.com/office/powerpoint/2010/main" val="3424378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smtClean="0"/>
              <a:t/>
            </a:r>
            <a:br>
              <a:rPr lang="en-US" dirty="0" smtClean="0"/>
            </a:br>
            <a:endParaRPr lang="en-US" dirty="0" smtClean="0"/>
          </a:p>
        </p:txBody>
      </p:sp>
    </p:spTree>
    <p:extLst>
      <p:ext uri="{BB962C8B-B14F-4D97-AF65-F5344CB8AC3E}">
        <p14:creationId xmlns:p14="http://schemas.microsoft.com/office/powerpoint/2010/main" val="258979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smtClean="0"/>
              <a:t/>
            </a:r>
            <a:br>
              <a:rPr lang="en-US" dirty="0" smtClean="0"/>
            </a:br>
            <a:endParaRPr lang="en-US" dirty="0" smtClean="0"/>
          </a:p>
        </p:txBody>
      </p:sp>
    </p:spTree>
    <p:extLst>
      <p:ext uri="{BB962C8B-B14F-4D97-AF65-F5344CB8AC3E}">
        <p14:creationId xmlns:p14="http://schemas.microsoft.com/office/powerpoint/2010/main" val="13544633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8483" name="Rectangle 3"/>
          <p:cNvSpPr>
            <a:spLocks noGrp="1" noChangeArrowheads="1"/>
          </p:cNvSpPr>
          <p:nvPr>
            <p:ph type="body" idx="1"/>
          </p:nvPr>
        </p:nvSpPr>
        <p:spPr bwMode="auto">
          <a:noFill/>
        </p:spPr>
        <p:txBody>
          <a:bodyPr/>
          <a:lstStyle/>
          <a:p>
            <a:r>
              <a:rPr lang="en-US" altLang="en-US" dirty="0" smtClean="0">
                <a:ea typeface="ＭＳ Ｐゴシック" pitchFamily="34" charset="-128"/>
              </a:rPr>
              <a:t>This exhibit starts with beginning inventory of 10 bikes at $91 each. On August 3, 15 more bikes costing $106 each are bought for $1,590. Inventory now consists of 10 bikes at $91 each and 15 bikes at $106 each, for a total of $2,500. The average cost per bike for that inventory is $100, computed as $2,500/(10 bikes + 15 bikes). On August 14, 20 bikes are sold—applying WA, the 20 sold are assigned the $100 average cost, for a total cost of $2,000. This leaves 5 bikes with an average cost of $100 each, or $500, in inventory. On August 17, 20 bikes costing $2,300 are purchased, and on August 28, another 10 bikes costing $1,190 are purchased, for a total of 35 bikes costing $3,990 in inventory at August 28. The average cost per bike for the August 28 inventory is $114, computed as $3,990/(5 bikes + 20 bikes + 10 bikes). On August 31, 23 bikes are sold—applying WA, the 23 sold are assigned the $114 average cost, for a total cost of $2,622. This leaves 12 bikes costing $1,368 in ending inventory.</a:t>
            </a:r>
          </a:p>
          <a:p>
            <a:endParaRPr lang="en-US" altLang="en-US" dirty="0" smtClean="0">
              <a:ea typeface="ＭＳ Ｐゴシック" pitchFamily="34" charset="-128"/>
            </a:endParaRPr>
          </a:p>
          <a:p>
            <a:r>
              <a:rPr lang="en-US" altLang="en-US" dirty="0" smtClean="0">
                <a:ea typeface="ＭＳ Ｐゴシック" pitchFamily="34" charset="-128"/>
              </a:rPr>
              <a:t>Trekking’s cost of goods sold reported on the income statement (reflecting the 43 units sold) is </a:t>
            </a:r>
            <a:r>
              <a:rPr lang="en-US" altLang="en-US" b="1" dirty="0" smtClean="0">
                <a:ea typeface="ＭＳ Ｐゴシック" pitchFamily="34" charset="-128"/>
              </a:rPr>
              <a:t>$4,622 </a:t>
            </a:r>
            <a:r>
              <a:rPr lang="en-US" altLang="en-US" dirty="0" smtClean="0">
                <a:ea typeface="ＭＳ Ｐゴシック" pitchFamily="34" charset="-128"/>
              </a:rPr>
              <a:t>($2,000 1 $2,622), and its ending inventory reported on the balance sheet (reflecting the 12 units unsold) is </a:t>
            </a:r>
            <a:r>
              <a:rPr lang="en-US" altLang="en-US" b="1" dirty="0" smtClean="0">
                <a:ea typeface="ＭＳ Ｐゴシック" pitchFamily="34" charset="-128"/>
              </a:rPr>
              <a:t>$1,368</a:t>
            </a:r>
            <a:r>
              <a:rPr lang="en-US" altLang="en-US" dirty="0" smtClean="0">
                <a:ea typeface="ＭＳ Ｐゴシック" pitchFamily="34" charset="-128"/>
              </a:rPr>
              <a:t>.</a:t>
            </a:r>
          </a:p>
          <a:p>
            <a:endParaRPr lang="en-US" altLang="en-US" dirty="0" smtClean="0">
              <a:ea typeface="ＭＳ Ｐゴシック" pitchFamily="34" charset="-128"/>
            </a:endParaRPr>
          </a:p>
        </p:txBody>
      </p:sp>
    </p:spTree>
    <p:extLst>
      <p:ext uri="{BB962C8B-B14F-4D97-AF65-F5344CB8AC3E}">
        <p14:creationId xmlns:p14="http://schemas.microsoft.com/office/powerpoint/2010/main" val="734435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9507" name="Rectangle 3"/>
          <p:cNvSpPr>
            <a:spLocks noGrp="1" noChangeArrowheads="1"/>
          </p:cNvSpPr>
          <p:nvPr>
            <p:ph type="body" idx="1"/>
          </p:nvPr>
        </p:nvSpPr>
        <p:spPr bwMode="auto">
          <a:noFill/>
        </p:spPr>
        <p:txBody>
          <a:bodyPr/>
          <a:lstStyle/>
          <a:p>
            <a:r>
              <a:rPr lang="en-US" altLang="en-US" dirty="0" smtClean="0">
                <a:ea typeface="ＭＳ Ｐゴシック" pitchFamily="34" charset="-128"/>
              </a:rPr>
              <a:t>This exhibit reveals two important results. First, when purchase costs </a:t>
            </a:r>
            <a:r>
              <a:rPr lang="en-US" altLang="en-US" i="1" dirty="0" smtClean="0">
                <a:ea typeface="ＭＳ Ｐゴシック" pitchFamily="34" charset="-128"/>
              </a:rPr>
              <a:t>regularly rise, </a:t>
            </a:r>
            <a:r>
              <a:rPr lang="en-US" altLang="en-US" dirty="0" smtClean="0">
                <a:ea typeface="ＭＳ Ｐゴシック" pitchFamily="34" charset="-128"/>
              </a:rPr>
              <a:t>as in Trekking’s case, the following occurs:</a:t>
            </a:r>
          </a:p>
          <a:p>
            <a:r>
              <a:rPr lang="en-US" altLang="en-US" dirty="0" smtClean="0">
                <a:ea typeface="ＭＳ Ｐゴシック" pitchFamily="34" charset="-128"/>
              </a:rPr>
              <a:t>FIFO assigns the lowest amount to cost of goods sold—yielding the highest gross profit and net income.</a:t>
            </a:r>
          </a:p>
          <a:p>
            <a:r>
              <a:rPr lang="en-US" altLang="en-US" dirty="0" smtClean="0">
                <a:ea typeface="ＭＳ Ｐゴシック" pitchFamily="34" charset="-128"/>
              </a:rPr>
              <a:t>LIFO assigns the highest amount to cost of goods sold—yielding the lowest gross profit and net income.</a:t>
            </a:r>
          </a:p>
          <a:p>
            <a:endParaRPr lang="en-US" altLang="en-US" dirty="0" smtClean="0">
              <a:ea typeface="ＭＳ Ｐゴシック" pitchFamily="34" charset="-128"/>
            </a:endParaRPr>
          </a:p>
          <a:p>
            <a:r>
              <a:rPr lang="en-US" altLang="en-US" dirty="0" smtClean="0">
                <a:ea typeface="ＭＳ Ｐゴシック" pitchFamily="34" charset="-128"/>
              </a:rPr>
              <a:t>Weighted average yields results between FIFO and LIFO.</a:t>
            </a:r>
          </a:p>
          <a:p>
            <a:r>
              <a:rPr lang="en-US" altLang="en-US" dirty="0" smtClean="0">
                <a:ea typeface="ＭＳ Ｐゴシック" pitchFamily="34" charset="-128"/>
              </a:rPr>
              <a:t>Specific identification always yields results that depend on which units are sold.</a:t>
            </a:r>
          </a:p>
          <a:p>
            <a:r>
              <a:rPr lang="en-US" altLang="en-US" dirty="0" smtClean="0">
                <a:ea typeface="ＭＳ Ｐゴシック" pitchFamily="34" charset="-128"/>
              </a:rPr>
              <a:t>Second, when costs </a:t>
            </a:r>
            <a:r>
              <a:rPr lang="en-US" altLang="en-US" i="1" dirty="0" smtClean="0">
                <a:ea typeface="ＭＳ Ｐゴシック" pitchFamily="34" charset="-128"/>
              </a:rPr>
              <a:t>regularly decline, </a:t>
            </a:r>
            <a:r>
              <a:rPr lang="en-US" altLang="en-US" dirty="0" smtClean="0">
                <a:ea typeface="ＭＳ Ｐゴシック" pitchFamily="34" charset="-128"/>
              </a:rPr>
              <a:t>the reverse occurs for FIFO and LIFO. Namely, FIFO gives the highest cost of goods sold—yielding the lowest gross profit and income. However, LIFO then gives the lowest cost of goods sold—yielding the highest gross profit and income.</a:t>
            </a:r>
          </a:p>
          <a:p>
            <a:endParaRPr lang="en-US" altLang="en-US" dirty="0" smtClean="0">
              <a:ea typeface="ＭＳ Ｐゴシック" pitchFamily="34" charset="-128"/>
            </a:endParaRPr>
          </a:p>
        </p:txBody>
      </p:sp>
    </p:spTree>
    <p:extLst>
      <p:ext uri="{BB962C8B-B14F-4D97-AF65-F5344CB8AC3E}">
        <p14:creationId xmlns:p14="http://schemas.microsoft.com/office/powerpoint/2010/main" val="4224001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0531" name="Rectangle 3"/>
          <p:cNvSpPr>
            <a:spLocks noGrp="1" noChangeArrowheads="1"/>
          </p:cNvSpPr>
          <p:nvPr>
            <p:ph type="body" idx="1"/>
          </p:nvPr>
        </p:nvSpPr>
        <p:spPr bwMode="auto">
          <a:noFill/>
        </p:spPr>
        <p:txBody>
          <a:bodyPr/>
          <a:lstStyle/>
          <a:p>
            <a:r>
              <a:rPr lang="en-US" altLang="en-US" dirty="0" smtClean="0">
                <a:ea typeface="ＭＳ Ｐゴシック" pitchFamily="34" charset="-128"/>
              </a:rPr>
              <a:t>All four inventory costing methods are acceptable. However, a company must disclose the inventory method it uses in its financial statements or notes. Each method offers certain advantages as follows:</a:t>
            </a:r>
          </a:p>
          <a:p>
            <a:r>
              <a:rPr lang="en-US" altLang="en-US" dirty="0" smtClean="0">
                <a:ea typeface="ＭＳ Ｐゴシック" pitchFamily="34" charset="-128"/>
              </a:rPr>
              <a:t>FIFO assigns an amount to inventory on the balance sheet that approximates its current cost; it also mimics the actual flow of goods for most businesses.</a:t>
            </a:r>
          </a:p>
          <a:p>
            <a:r>
              <a:rPr lang="en-US" altLang="en-US" dirty="0" smtClean="0">
                <a:ea typeface="ＭＳ Ｐゴシック" pitchFamily="34" charset="-128"/>
              </a:rPr>
              <a:t>LIFO assigns an amount to cost of goods sold on the income statement that approximates its current cost; it also better matches current costs with revenues in computing gross profit.</a:t>
            </a:r>
          </a:p>
          <a:p>
            <a:endParaRPr lang="en-US" altLang="en-US" dirty="0" smtClean="0">
              <a:ea typeface="ＭＳ Ｐゴシック" pitchFamily="34" charset="-128"/>
            </a:endParaRPr>
          </a:p>
          <a:p>
            <a:r>
              <a:rPr lang="en-US" altLang="en-US" dirty="0" smtClean="0">
                <a:ea typeface="ＭＳ Ｐゴシック" pitchFamily="34" charset="-128"/>
              </a:rPr>
              <a:t>Weighted average tends to smooth out erratic changes in costs. Specific identification exactly matches the costs of items with the revenues they generate.</a:t>
            </a:r>
          </a:p>
          <a:p>
            <a:endParaRPr lang="en-US" altLang="en-US" dirty="0" smtClean="0">
              <a:ea typeface="ＭＳ Ｐゴシック" pitchFamily="34" charset="-128"/>
            </a:endParaRPr>
          </a:p>
          <a:p>
            <a:endParaRPr lang="en-US" altLang="en-US" dirty="0" smtClean="0">
              <a:ea typeface="ＭＳ Ｐゴシック" pitchFamily="34" charset="-128"/>
            </a:endParaRPr>
          </a:p>
          <a:p>
            <a:endParaRPr lang="en-US" altLang="en-US" dirty="0" smtClean="0">
              <a:ea typeface="ＭＳ Ｐゴシック" pitchFamily="34" charset="-128"/>
            </a:endParaRPr>
          </a:p>
          <a:p>
            <a:endParaRPr lang="en-US" altLang="en-US" dirty="0" smtClean="0">
              <a:ea typeface="ＭＳ Ｐゴシック" pitchFamily="34" charset="-128"/>
            </a:endParaRPr>
          </a:p>
        </p:txBody>
      </p:sp>
    </p:spTree>
    <p:extLst>
      <p:ext uri="{BB962C8B-B14F-4D97-AF65-F5344CB8AC3E}">
        <p14:creationId xmlns:p14="http://schemas.microsoft.com/office/powerpoint/2010/main" val="23788614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1555" name="Rectangle 3"/>
          <p:cNvSpPr>
            <a:spLocks noGrp="1" noChangeArrowheads="1"/>
          </p:cNvSpPr>
          <p:nvPr>
            <p:ph type="body" idx="1"/>
          </p:nvPr>
        </p:nvSpPr>
        <p:spPr bwMode="auto">
          <a:noFill/>
        </p:spPr>
        <p:txBody>
          <a:bodyPr/>
          <a:lstStyle/>
          <a:p>
            <a:r>
              <a:rPr lang="en-US" altLang="en-US" dirty="0" smtClean="0">
                <a:ea typeface="ＭＳ Ｐゴシック" pitchFamily="34" charset="-128"/>
              </a:rPr>
              <a:t>Companies can and often do use different costing methods for financial reporting and tax reporting. </a:t>
            </a:r>
            <a:r>
              <a:rPr lang="en-US" altLang="en-US" i="1" dirty="0" smtClean="0">
                <a:ea typeface="ＭＳ Ｐゴシック" pitchFamily="34" charset="-128"/>
              </a:rPr>
              <a:t>The only exception is when LIFO is used for tax reporting; in this case, the IRS requires that it also be used in financial statements—</a:t>
            </a:r>
            <a:r>
              <a:rPr lang="en-US" altLang="en-US" dirty="0" smtClean="0">
                <a:ea typeface="ＭＳ Ｐゴシック" pitchFamily="34" charset="-128"/>
              </a:rPr>
              <a:t>called the LIFO conformity rule</a:t>
            </a:r>
            <a:r>
              <a:rPr lang="en-US" altLang="en-US" i="1" dirty="0" smtClean="0">
                <a:ea typeface="ＭＳ Ｐゴシック" pitchFamily="34" charset="-128"/>
              </a:rPr>
              <a:t>.</a:t>
            </a:r>
            <a:endParaRPr lang="en-US" altLang="en-US" dirty="0" smtClean="0">
              <a:ea typeface="ＭＳ Ｐゴシック" pitchFamily="34" charset="-128"/>
            </a:endParaRPr>
          </a:p>
          <a:p>
            <a:endParaRPr lang="en-US" altLang="en-US" dirty="0" smtClean="0">
              <a:ea typeface="ＭＳ Ｐゴシック" pitchFamily="34" charset="-128"/>
            </a:endParaRPr>
          </a:p>
        </p:txBody>
      </p:sp>
    </p:spTree>
    <p:extLst>
      <p:ext uri="{BB962C8B-B14F-4D97-AF65-F5344CB8AC3E}">
        <p14:creationId xmlns:p14="http://schemas.microsoft.com/office/powerpoint/2010/main" val="11597726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2579" name="Rectangle 3"/>
          <p:cNvSpPr>
            <a:spLocks noGrp="1" noChangeArrowheads="1"/>
          </p:cNvSpPr>
          <p:nvPr>
            <p:ph type="body" idx="1"/>
          </p:nvPr>
        </p:nvSpPr>
        <p:spPr bwMode="auto">
          <a:noFill/>
        </p:spPr>
        <p:txBody>
          <a:bodyPr/>
          <a:lstStyle/>
          <a:p>
            <a:r>
              <a:rPr lang="en-US" altLang="en-US" dirty="0" smtClean="0">
                <a:ea typeface="ＭＳ Ｐゴシック" pitchFamily="34" charset="-128"/>
              </a:rPr>
              <a:t>The </a:t>
            </a:r>
            <a:r>
              <a:rPr lang="en-US" altLang="en-US" b="1" dirty="0" smtClean="0">
                <a:ea typeface="ＭＳ Ｐゴシック" pitchFamily="34" charset="-128"/>
              </a:rPr>
              <a:t>consistency concept </a:t>
            </a:r>
            <a:r>
              <a:rPr lang="en-US" altLang="en-US" dirty="0" smtClean="0">
                <a:ea typeface="ＭＳ Ｐゴシック" pitchFamily="34" charset="-128"/>
              </a:rPr>
              <a:t>prescribes that a company use the same accounting methods period after period so that financial statements are comparable across periods—the only exception is when a change from one method to another will improve its financial reporting. The </a:t>
            </a:r>
            <a:r>
              <a:rPr lang="en-US" altLang="en-US" i="1" dirty="0" smtClean="0">
                <a:ea typeface="ＭＳ Ｐゴシック" pitchFamily="34" charset="-128"/>
              </a:rPr>
              <a:t>full disclosure principle </a:t>
            </a:r>
            <a:r>
              <a:rPr lang="en-US" altLang="en-US" dirty="0" smtClean="0">
                <a:ea typeface="ＭＳ Ｐゴシック" pitchFamily="34" charset="-128"/>
              </a:rPr>
              <a:t>prescribes that the notes to the statements report this type of change, its justification, and its effect on income.</a:t>
            </a:r>
          </a:p>
          <a:p>
            <a:endParaRPr lang="en-US" altLang="en-US" dirty="0" smtClean="0">
              <a:ea typeface="ＭＳ Ｐゴシック" pitchFamily="34" charset="-128"/>
            </a:endParaRPr>
          </a:p>
          <a:p>
            <a:r>
              <a:rPr lang="en-US" altLang="en-US" dirty="0" smtClean="0">
                <a:ea typeface="ＭＳ Ｐゴシック" pitchFamily="34" charset="-128"/>
              </a:rPr>
              <a:t>The consistency concept does </a:t>
            </a:r>
            <a:r>
              <a:rPr lang="en-US" altLang="en-US" i="1" dirty="0" smtClean="0">
                <a:ea typeface="ＭＳ Ｐゴシック" pitchFamily="34" charset="-128"/>
              </a:rPr>
              <a:t>not </a:t>
            </a:r>
            <a:r>
              <a:rPr lang="en-US" altLang="en-US" dirty="0" smtClean="0">
                <a:ea typeface="ＭＳ Ｐゴシック" pitchFamily="34" charset="-128"/>
              </a:rPr>
              <a:t>require a company to use one method exclusively. For example, it can use different methods to value different categories of inventory.</a:t>
            </a:r>
          </a:p>
          <a:p>
            <a:endParaRPr lang="en-US" altLang="en-US"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Review what you have learned in the following NEED-TO-KNOW Slides.</a:t>
            </a:r>
          </a:p>
          <a:p>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 </a:t>
            </a:r>
          </a:p>
        </p:txBody>
      </p:sp>
    </p:spTree>
    <p:extLst>
      <p:ext uri="{BB962C8B-B14F-4D97-AF65-F5344CB8AC3E}">
        <p14:creationId xmlns:p14="http://schemas.microsoft.com/office/powerpoint/2010/main" val="42865118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ea typeface="+mn-ea"/>
                <a:cs typeface="+mn-cs"/>
              </a:rPr>
              <a:t>A company reported the following December purchases and sales data for its only product. The company uses a perpetual inventory system. Determine the cost assigned to ending inventory and to cost of goods sold using (a) specific identification, (b) FIFO, (c) LIFO, and (d) weighted average. </a:t>
            </a:r>
          </a:p>
          <a:p>
            <a:pPr>
              <a:defRPr/>
            </a:pPr>
            <a:endParaRPr lang="en-US" dirty="0" smtClean="0"/>
          </a:p>
        </p:txBody>
      </p:sp>
    </p:spTree>
    <p:extLst>
      <p:ext uri="{BB962C8B-B14F-4D97-AF65-F5344CB8AC3E}">
        <p14:creationId xmlns:p14="http://schemas.microsoft.com/office/powerpoint/2010/main" val="11128832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Regardless of the method used, the cost of 26 units are included in cost of goods sold, and the cost of ten units are included in ending inventory, (36 units available - 26 units sold).</a:t>
            </a:r>
            <a:endParaRPr lang="en-US" dirty="0">
              <a:ea typeface="+mn-ea"/>
              <a:cs typeface="+mn-cs"/>
            </a:endParaRPr>
          </a:p>
        </p:txBody>
      </p:sp>
    </p:spTree>
    <p:extLst>
      <p:ext uri="{BB962C8B-B14F-4D97-AF65-F5344CB8AC3E}">
        <p14:creationId xmlns:p14="http://schemas.microsoft.com/office/powerpoint/2010/main" val="40920394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The specific identification method is not an inventory assumption; it's based on the actual units. Cost of goods sold represents the actual cost of the units selected by the customer, and ending inventory represents the actual cost of the units that remain in ending inventory. </a:t>
            </a:r>
          </a:p>
          <a:p>
            <a:pPr>
              <a:defRPr/>
            </a:pPr>
            <a:endParaRPr lang="en-US" dirty="0" smtClean="0">
              <a:ea typeface="+mn-ea"/>
              <a:cs typeface="+mn-cs"/>
            </a:endParaRPr>
          </a:p>
          <a:p>
            <a:pPr>
              <a:defRPr/>
            </a:pPr>
            <a:endParaRPr lang="en-US" dirty="0" smtClean="0"/>
          </a:p>
        </p:txBody>
      </p:sp>
    </p:spTree>
    <p:extLst>
      <p:ext uri="{BB962C8B-B14F-4D97-AF65-F5344CB8AC3E}">
        <p14:creationId xmlns:p14="http://schemas.microsoft.com/office/powerpoint/2010/main" val="17684013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Using the specific identification method, ending inventory consists of ten units; where eight are from the December 30 purchase, and two were from the December 8 purchase. The eight units from the December 30 purchase were acquired at a cost of $5.30 per unit. The two units purchased on December 8 were acquired at a cost of $4.50 per unit. The total cost of ending inventory is $51.40. There were 36 units available for sale, at a total cost of $167.40. </a:t>
            </a:r>
          </a:p>
          <a:p>
            <a:pPr>
              <a:defRPr/>
            </a:pPr>
            <a:r>
              <a:rPr lang="en-US" dirty="0" smtClean="0">
                <a:ea typeface="+mn-ea"/>
                <a:cs typeface="+mn-cs"/>
              </a:rPr>
              <a:t> </a:t>
            </a:r>
          </a:p>
          <a:p>
            <a:pPr>
              <a:defRPr/>
            </a:pPr>
            <a:r>
              <a:rPr lang="en-US" dirty="0" smtClean="0">
                <a:ea typeface="+mn-ea"/>
                <a:cs typeface="+mn-cs"/>
              </a:rPr>
              <a:t>Since ten units, valued at a total of $51.40, remain in ending inventory, the remaining 26 units, at a total cost of $116.00, have been sold. Cost of goods sold consists of the five units from the beginning inventory, plus eight of the ten units purchased on December 8, plus all 13 units purchased on December 19, and none of the units from December 30. Total cost of goods sold is $116.00.</a:t>
            </a:r>
          </a:p>
        </p:txBody>
      </p:sp>
    </p:spTree>
    <p:extLst>
      <p:ext uri="{BB962C8B-B14F-4D97-AF65-F5344CB8AC3E}">
        <p14:creationId xmlns:p14="http://schemas.microsoft.com/office/powerpoint/2010/main" val="14105133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sz="1100" dirty="0" smtClean="0">
                <a:ea typeface="+mn-ea"/>
                <a:cs typeface="+mn-cs"/>
              </a:rPr>
              <a:t>In a perpetual inventory system, cost of goods sold is calculated at the time of the sale. Under Perpetual FIFO, the first items in are the first items out, expensed as cost of goods sold. The company begins the month with five units in inventory at a cost of $3.00 per unit; the inventory balance is $15.00.</a:t>
            </a:r>
          </a:p>
          <a:p>
            <a:pPr>
              <a:defRPr/>
            </a:pPr>
            <a:endParaRPr lang="en-US" sz="1100" dirty="0" smtClean="0">
              <a:ea typeface="+mn-ea"/>
              <a:cs typeface="+mn-cs"/>
            </a:endParaRPr>
          </a:p>
          <a:p>
            <a:pPr>
              <a:defRPr/>
            </a:pPr>
            <a:r>
              <a:rPr lang="en-US" sz="1100" dirty="0" smtClean="0">
                <a:ea typeface="+mn-ea"/>
                <a:cs typeface="+mn-cs"/>
              </a:rPr>
              <a:t>On December 8, ten units are purchased at $4.50 per unit. These units are added to the inventory balance. As of December 8, there are 15 units in inventory at a total cost of $60.00.</a:t>
            </a:r>
          </a:p>
          <a:p>
            <a:pPr>
              <a:defRPr/>
            </a:pPr>
            <a:r>
              <a:rPr lang="en-US" sz="1100" dirty="0" smtClean="0">
                <a:ea typeface="+mn-ea"/>
                <a:cs typeface="+mn-cs"/>
              </a:rPr>
              <a:t>On December 9, the company sells eight units. Since it's a perpetual inventory system, the eight units are removed from the inventory database at the time of the sale. We remove eight units from the inventory database, in chronological order. The first eight units we owned are the five units at $3.00 apiece plus three of the units at $4.50 apiece. Cost of goods sold for the December 9 sale is $28.50. This leaves seven units in inventory at $4.50 per unit, $31.50. $60.00 - $28.50 is $31.50.</a:t>
            </a:r>
          </a:p>
          <a:p>
            <a:pPr>
              <a:defRPr/>
            </a:pPr>
            <a:r>
              <a:rPr lang="en-US" sz="1100" dirty="0" smtClean="0">
                <a:ea typeface="+mn-ea"/>
                <a:cs typeface="+mn-cs"/>
              </a:rPr>
              <a:t>On December 19, the company purchases 13 units at $5.00 per unit. The 13 units are added to the inventory database. The company now has a total of 20 units in inventory at a total cost of $96.50; $31.50 plus the $65.00 purchase.</a:t>
            </a:r>
          </a:p>
          <a:p>
            <a:pPr>
              <a:defRPr/>
            </a:pPr>
            <a:r>
              <a:rPr lang="en-US" sz="1100" dirty="0" smtClean="0">
                <a:ea typeface="+mn-ea"/>
                <a:cs typeface="+mn-cs"/>
              </a:rPr>
              <a:t>On December 24, they sell 18 units. The first 18 units are removed from the inventory database; seven at $4.50 plus 11 of the units at $5.00 per unit. Cost of goods sold is $86.50. $96.50 - $86.50 is $10.00. Two units remain in inventory at $5.00 per unit, a total of $10.00 of inventory.</a:t>
            </a:r>
          </a:p>
          <a:p>
            <a:pPr>
              <a:defRPr/>
            </a:pPr>
            <a:r>
              <a:rPr lang="en-US" sz="1100" dirty="0" smtClean="0">
                <a:ea typeface="+mn-ea"/>
                <a:cs typeface="+mn-cs"/>
              </a:rPr>
              <a:t>On December 30, the company purchases eight units at $5.30 per unit. These units are added to inventory. At the end of the month, the company has a total of ten units in inventory at a total cost of $52.40. Total cost of goods sold is $115.00. Cost of goods sold, $115.00, plus ending inventory of $52.40, agrees with cost of goods available for sale, $167.40.</a:t>
            </a:r>
            <a:endParaRPr lang="en-US" sz="1100" dirty="0">
              <a:ea typeface="+mn-ea"/>
              <a:cs typeface="+mn-cs"/>
            </a:endParaRPr>
          </a:p>
        </p:txBody>
      </p:sp>
    </p:spTree>
    <p:extLst>
      <p:ext uri="{BB962C8B-B14F-4D97-AF65-F5344CB8AC3E}">
        <p14:creationId xmlns:p14="http://schemas.microsoft.com/office/powerpoint/2010/main" val="165788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2099" name="Rectangle 3"/>
          <p:cNvSpPr>
            <a:spLocks noGrp="1" noChangeArrowheads="1"/>
          </p:cNvSpPr>
          <p:nvPr>
            <p:ph type="body" idx="1"/>
          </p:nvPr>
        </p:nvSpPr>
        <p:spPr bwMode="auto">
          <a:noFill/>
        </p:spPr>
        <p:txBody>
          <a:bodyPr/>
          <a:lstStyle/>
          <a:p>
            <a:r>
              <a:rPr lang="en-US" altLang="en-US" dirty="0" smtClean="0">
                <a:ea typeface="ＭＳ Ｐゴシック" pitchFamily="34" charset="-128"/>
              </a:rPr>
              <a:t>Merchandise inventory includes all goods that a company owns and holds for sale. This is true regardless of where the goods are located when inventory is counted. Certain inventory items require special attention, including goods in transit, goods on consignment, and goods that are damaged or obsolete.</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Tree>
    <p:extLst>
      <p:ext uri="{BB962C8B-B14F-4D97-AF65-F5344CB8AC3E}">
        <p14:creationId xmlns:p14="http://schemas.microsoft.com/office/powerpoint/2010/main" val="41932408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sz="1100" dirty="0" smtClean="0">
                <a:ea typeface="+mn-ea"/>
                <a:cs typeface="+mn-cs"/>
              </a:rPr>
              <a:t>Assuming perpetual LIFO, cost of goods sold is still calculated at the time of the sale, but under perpetual LIFO, the last items in are the first items out, expensed as cost of goods sold. We begin the month with five units in inventory at a cost of $3.00 per unit.</a:t>
            </a:r>
          </a:p>
          <a:p>
            <a:pPr>
              <a:defRPr/>
            </a:pPr>
            <a:r>
              <a:rPr lang="en-US" sz="1100" dirty="0" smtClean="0">
                <a:ea typeface="+mn-ea"/>
                <a:cs typeface="+mn-cs"/>
              </a:rPr>
              <a:t> </a:t>
            </a:r>
          </a:p>
          <a:p>
            <a:pPr>
              <a:defRPr/>
            </a:pPr>
            <a:r>
              <a:rPr lang="en-US" sz="1100" dirty="0" smtClean="0">
                <a:ea typeface="+mn-ea"/>
                <a:cs typeface="+mn-cs"/>
              </a:rPr>
              <a:t>On December 8, the company purchases ten units at $4.50 per unit. These units and these dollars are added to inventory. The company now has 15 units, at a total cost of $60.00 in inventory.</a:t>
            </a:r>
          </a:p>
          <a:p>
            <a:pPr>
              <a:defRPr/>
            </a:pPr>
            <a:r>
              <a:rPr lang="en-US" sz="1100" dirty="0" smtClean="0">
                <a:ea typeface="+mn-ea"/>
                <a:cs typeface="+mn-cs"/>
              </a:rPr>
              <a:t>On December 9, the company sells eight units. The units are removed in reverse chronological order; we removed the last eight units to come into the database. Eight units at $4.50 per unit; cost of goods sold is $36.00. This leaves five units at $3.00 per unit, plus two units of $4.50 per unit, in inventory. The inventory balance as of December 9 is $24.00; $60.00 - $36.00 is $24.00.</a:t>
            </a:r>
          </a:p>
          <a:p>
            <a:pPr>
              <a:defRPr/>
            </a:pPr>
            <a:r>
              <a:rPr lang="en-US" sz="1100" dirty="0" smtClean="0">
                <a:ea typeface="+mn-ea"/>
                <a:cs typeface="+mn-cs"/>
              </a:rPr>
              <a:t>On December 19, the company purchases 13 units at $5.00 per unit. These units and these dollars are added to inventory. The company now has a total of 20 units in inventory at a total cost of $89.00; $24.00 plus the $65.00 purchase.</a:t>
            </a:r>
          </a:p>
          <a:p>
            <a:pPr>
              <a:defRPr/>
            </a:pPr>
            <a:r>
              <a:rPr lang="en-US" sz="1100" dirty="0" smtClean="0">
                <a:ea typeface="+mn-ea"/>
                <a:cs typeface="+mn-cs"/>
              </a:rPr>
              <a:t>On December 24, the company sells 18 units. 18 units are removed from the inventory database in reverse chronological order: 13 units at $5.00 per unit; plus two units at $4.50 per unit, a subtotal of 15 units; and three units from the batch at $3.00 per unit. Total cost of goods sold is $83.00. This leaves two units in inventory at $3.00 per unit. The inventory balance is $6.00; $89.00 - $83.00 is $6.00.</a:t>
            </a:r>
          </a:p>
          <a:p>
            <a:pPr>
              <a:defRPr/>
            </a:pPr>
            <a:r>
              <a:rPr lang="en-US" sz="1100" dirty="0" smtClean="0">
                <a:ea typeface="+mn-ea"/>
                <a:cs typeface="+mn-cs"/>
              </a:rPr>
              <a:t>On December 30, the company purchases eight units at $5.30 per unit. These units and these dollars are added to inventory. Ending inventory consists of ten units at a total cost of $48.40. Total cost of goods sold is $119.00. Cost of goods sold, $119.00 plus ending inventory of $48.40 agrees with cost of goods available for sale, $167.40.</a:t>
            </a:r>
            <a:endParaRPr lang="en-US" sz="1100" dirty="0">
              <a:ea typeface="+mn-ea"/>
              <a:cs typeface="+mn-cs"/>
            </a:endParaRPr>
          </a:p>
        </p:txBody>
      </p:sp>
    </p:spTree>
    <p:extLst>
      <p:ext uri="{BB962C8B-B14F-4D97-AF65-F5344CB8AC3E}">
        <p14:creationId xmlns:p14="http://schemas.microsoft.com/office/powerpoint/2010/main" val="14488617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dirty="0" smtClean="0">
                <a:ea typeface="+mn-ea"/>
                <a:cs typeface="+mn-cs"/>
              </a:rPr>
              <a:t>And the final method is weighted average. Under a perpetual inventory system, cost of goods sold is calculated at the time of the sale. The average cost is equal to cost of goods available at the time of the sale divided by the number of units available at the time of the sale.</a:t>
            </a:r>
          </a:p>
          <a:p>
            <a:pPr>
              <a:defRPr/>
            </a:pPr>
            <a:r>
              <a:rPr lang="en-US" dirty="0" smtClean="0">
                <a:ea typeface="+mn-ea"/>
                <a:cs typeface="+mn-cs"/>
              </a:rPr>
              <a:t> </a:t>
            </a:r>
          </a:p>
          <a:p>
            <a:pPr>
              <a:defRPr/>
            </a:pPr>
            <a:r>
              <a:rPr lang="en-US" dirty="0" smtClean="0">
                <a:ea typeface="+mn-ea"/>
                <a:cs typeface="+mn-cs"/>
              </a:rPr>
              <a:t>On December 8, the company purchases ten units at $4.50 per unit. These units and these dollars are added to the inventory balance. The company has a total of 15 units at a total cost of $60.00, the $15.00 beginning inventory balance plus the $45.00 purchase. $60.00 divided by 15 units is an average cost of $4.00 per unit. </a:t>
            </a:r>
          </a:p>
          <a:p>
            <a:pPr>
              <a:defRPr/>
            </a:pPr>
            <a:r>
              <a:rPr lang="en-US" dirty="0" smtClean="0">
                <a:ea typeface="+mn-ea"/>
                <a:cs typeface="+mn-cs"/>
              </a:rPr>
              <a:t>On December 9, the company sells eight units. Cost of goods sold is calculated using the most recent average cost. Eight units at $4.00 per unit is cost of goods sold of $32.00. This leaves seven units in inventory at a cost of $4.00 per unit, $28.00. </a:t>
            </a:r>
          </a:p>
          <a:p>
            <a:pPr>
              <a:defRPr/>
            </a:pPr>
            <a:r>
              <a:rPr lang="en-US" dirty="0" smtClean="0">
                <a:ea typeface="+mn-ea"/>
                <a:cs typeface="+mn-cs"/>
              </a:rPr>
              <a:t>On December 19, the company purchases 13 units at $5.00 per unit, adding 13 units and $65.00 to the inventory balance. The company now has a total of 20 units, at a cost of $93.00 in inventory. $93.00 divided by 20 units is an average cost of $4.65 per unit. </a:t>
            </a:r>
          </a:p>
          <a:p>
            <a:pPr>
              <a:defRPr/>
            </a:pPr>
            <a:r>
              <a:rPr lang="en-US" dirty="0" smtClean="0">
                <a:ea typeface="+mn-ea"/>
                <a:cs typeface="+mn-cs"/>
              </a:rPr>
              <a:t>On December 24, the company sells 18 units. 18 units at the most recent average cost of $4.65 per unit is cost of goods sold of $83.70. This leaves two units in inventory at a cost of $4.65 per unit, $9.30 ($93.00 - $83.70 = $9.30). </a:t>
            </a:r>
          </a:p>
          <a:p>
            <a:pPr>
              <a:defRPr/>
            </a:pPr>
            <a:r>
              <a:rPr lang="en-US" dirty="0" smtClean="0">
                <a:ea typeface="+mn-ea"/>
                <a:cs typeface="+mn-cs"/>
              </a:rPr>
              <a:t>On December 30, the company purchases eight units at $5.30 per unit. These units and these dollars are added to inventory. The company now has a total of ten units in ending inventory and a total cost of $51.70; $9.30 plus the $42.40 purchase. The final average cost is $51.70 divided by ten units, $5.17 per unit.</a:t>
            </a:r>
            <a:endParaRPr lang="en-US" dirty="0">
              <a:ea typeface="+mn-ea"/>
              <a:cs typeface="+mn-cs"/>
            </a:endParaRPr>
          </a:p>
        </p:txBody>
      </p:sp>
    </p:spTree>
    <p:extLst>
      <p:ext uri="{BB962C8B-B14F-4D97-AF65-F5344CB8AC3E}">
        <p14:creationId xmlns:p14="http://schemas.microsoft.com/office/powerpoint/2010/main" val="19777341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18558047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03" name="Rectangle 3"/>
          <p:cNvSpPr>
            <a:spLocks noGrp="1" noChangeArrowheads="1"/>
          </p:cNvSpPr>
          <p:nvPr>
            <p:ph type="body" idx="1"/>
          </p:nvPr>
        </p:nvSpPr>
        <p:spPr bwMode="auto">
          <a:noFill/>
        </p:spPr>
        <p:txBody>
          <a:bodyPr/>
          <a:lstStyle/>
          <a:p>
            <a:r>
              <a:rPr lang="en-US" altLang="en-US" dirty="0" smtClean="0">
                <a:ea typeface="ＭＳ Ｐゴシック" pitchFamily="34" charset="-128"/>
              </a:rPr>
              <a:t>After companies apply one of four costing methods (FIFO, LIFO, weighted average, or specific identification), inventory is reviewed to ensure it is reported</a:t>
            </a:r>
            <a:r>
              <a:rPr lang="en-US" altLang="en-US" baseline="0" dirty="0" smtClean="0">
                <a:ea typeface="ＭＳ Ｐゴシック" pitchFamily="34" charset="-128"/>
              </a:rPr>
              <a:t> at the lower of cost or market (LCM).  LCM requires that </a:t>
            </a:r>
            <a:r>
              <a:rPr lang="en-US" altLang="en-US" i="1" dirty="0" smtClean="0">
                <a:ea typeface="ＭＳ Ｐゴシック" pitchFamily="34" charset="-128"/>
              </a:rPr>
              <a:t>inventory be reported at the market value (cost) of replacing inventory when market value is lower than cost. </a:t>
            </a:r>
          </a:p>
          <a:p>
            <a:endParaRPr lang="en-US" altLang="en-US" dirty="0" smtClean="0">
              <a:ea typeface="ＭＳ Ｐゴシック" pitchFamily="34" charset="-128"/>
            </a:endParaRPr>
          </a:p>
          <a:p>
            <a:r>
              <a:rPr lang="en-US" altLang="en-US" i="1" dirty="0" smtClean="0">
                <a:ea typeface="ＭＳ Ｐゴシック" pitchFamily="34" charset="-128"/>
              </a:rPr>
              <a:t>Market </a:t>
            </a:r>
            <a:r>
              <a:rPr lang="en-US" altLang="en-US" dirty="0" smtClean="0">
                <a:ea typeface="ＭＳ Ｐゴシック" pitchFamily="34" charset="-128"/>
              </a:rPr>
              <a:t>in the term </a:t>
            </a:r>
            <a:r>
              <a:rPr lang="en-US" altLang="en-US" i="1" dirty="0" smtClean="0">
                <a:ea typeface="ＭＳ Ｐゴシック" pitchFamily="34" charset="-128"/>
              </a:rPr>
              <a:t>LCM </a:t>
            </a:r>
            <a:r>
              <a:rPr lang="en-US" altLang="en-US" dirty="0" smtClean="0">
                <a:ea typeface="ＭＳ Ｐゴシック" pitchFamily="34" charset="-128"/>
              </a:rPr>
              <a:t>is defined as the current replacement cost of purchasing the same inventory items. A decline in replacement cost reflects a loss of value in inventory. When the recorded cost of inventory is higher than the replacement cost, a loss is recognized. When the recorded cost is lower, no adjustment is made. LCM is applied in one of three ways: (1) to each individual item separately, (2) to major categories of items, or (3) to the whole of inventory. </a:t>
            </a:r>
          </a:p>
        </p:txBody>
      </p:sp>
    </p:spTree>
    <p:extLst>
      <p:ext uri="{BB962C8B-B14F-4D97-AF65-F5344CB8AC3E}">
        <p14:creationId xmlns:p14="http://schemas.microsoft.com/office/powerpoint/2010/main" val="14069444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4627" name="Rectangle 3"/>
          <p:cNvSpPr>
            <a:spLocks noGrp="1" noChangeArrowheads="1"/>
          </p:cNvSpPr>
          <p:nvPr>
            <p:ph type="body" idx="1"/>
          </p:nvPr>
        </p:nvSpPr>
        <p:spPr bwMode="auto">
          <a:noFill/>
        </p:spPr>
        <p:txBody>
          <a:bodyPr/>
          <a:lstStyle/>
          <a:p>
            <a:r>
              <a:rPr lang="en-US" altLang="en-US" dirty="0" smtClean="0">
                <a:ea typeface="ＭＳ Ｐゴシック" pitchFamily="34" charset="-128"/>
              </a:rPr>
              <a:t>When LCM is applied to </a:t>
            </a:r>
            <a:r>
              <a:rPr lang="en-US" altLang="en-US" i="1" dirty="0" smtClean="0">
                <a:ea typeface="ＭＳ Ｐゴシック" pitchFamily="34" charset="-128"/>
              </a:rPr>
              <a:t>individual items </a:t>
            </a:r>
            <a:r>
              <a:rPr lang="en-US" altLang="en-US" dirty="0" smtClean="0">
                <a:ea typeface="ＭＳ Ｐゴシック" pitchFamily="34" charset="-128"/>
              </a:rPr>
              <a:t>of inventory, the number of comparisons equals the number of items. For Roadster, $140,000 is the lower of the $160,000 cost and the $140,000 market. For Sprint, $50,000 is the lower of the $50,000 cost and the $60,000 market. This yields a $190,000 reported inventory, computed from $140,000 for Roadster plus $50,000 for Sprint.</a:t>
            </a:r>
          </a:p>
          <a:p>
            <a:endParaRPr lang="en-US" altLang="en-US"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Review what you have learned in the following NEED-TO-KNOW Slides.</a:t>
            </a:r>
          </a:p>
          <a:p>
            <a:endParaRPr lang="en-US" altLang="en-US" dirty="0" smtClean="0">
              <a:ea typeface="ＭＳ Ｐゴシック" pitchFamily="34" charset="-128"/>
            </a:endParaRPr>
          </a:p>
          <a:p>
            <a:endParaRPr lang="en-US" altLang="en-US" dirty="0" smtClean="0">
              <a:ea typeface="ＭＳ Ｐゴシック" pitchFamily="34" charset="-128"/>
            </a:endParaRPr>
          </a:p>
          <a:p>
            <a:endParaRPr lang="en-US" altLang="en-US" dirty="0" smtClean="0">
              <a:ea typeface="ＭＳ Ｐゴシック" pitchFamily="34" charset="-128"/>
            </a:endParaRPr>
          </a:p>
        </p:txBody>
      </p:sp>
    </p:spTree>
    <p:extLst>
      <p:ext uri="{BB962C8B-B14F-4D97-AF65-F5344CB8AC3E}">
        <p14:creationId xmlns:p14="http://schemas.microsoft.com/office/powerpoint/2010/main" val="4376257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A company has the following products in its ending inventory. (a) Compute the lower of cost or market for its inventory when applied separately to each product. (b) If the LCM amount is less than the recorded cost of the inventory, then record the December 31 LCM adjustment to the Merchandise Inventory account. </a:t>
            </a:r>
          </a:p>
          <a:p>
            <a:pPr>
              <a:defRPr/>
            </a:pPr>
            <a:r>
              <a:rPr lang="en-US" dirty="0" smtClean="0">
                <a:ea typeface="+mn-ea"/>
                <a:cs typeface="+mn-cs"/>
              </a:rPr>
              <a:t> </a:t>
            </a:r>
          </a:p>
          <a:p>
            <a:pPr>
              <a:defRPr/>
            </a:pPr>
            <a:r>
              <a:rPr lang="en-US" dirty="0" smtClean="0">
                <a:ea typeface="+mn-ea"/>
                <a:cs typeface="+mn-cs"/>
              </a:rPr>
              <a:t>The company has three different products: road bikes, mountain bikes, and town bikes. Each of the five road bikes has a cost $1,000, for a total cost of $5,000. Four mountain bikes at $500 per bike is a total cost of $2,000. And ten town bikes at a cost of $400 per bike is $4,000. The total cost of the inventory is $11,000. Each of the five road bikes has a market value of $800 per bike; the total market value of the road bikes is $4,000. Each of the four mountain bikes has a market value of $600 per bike, for a total of $2,400. And each of the ten town bikes has a market value of $450; a total market value of $4,500.</a:t>
            </a:r>
          </a:p>
          <a:p>
            <a:pPr>
              <a:defRPr/>
            </a:pPr>
            <a:endParaRPr lang="en-US" dirty="0" smtClean="0">
              <a:ea typeface="+mn-ea"/>
              <a:cs typeface="+mn-cs"/>
            </a:endParaRPr>
          </a:p>
          <a:p>
            <a:pPr>
              <a:defRPr/>
            </a:pPr>
            <a:r>
              <a:rPr lang="en-US" dirty="0" smtClean="0">
                <a:ea typeface="+mn-ea"/>
                <a:cs typeface="+mn-cs"/>
              </a:rPr>
              <a:t>The December 31 balance sheet will report merchandise inventory at the lower of cost or market, applied to each product. For the road bikes, the LCM is the $4,000 market. For the mountain bikes, the LCM is the $2,000 cost, and for town bikes, the LCM is the cost of $4,000. The total LCM is $10,000. Since this amount is less than cost, we reduce the value of the asset, crediting Merchandise inventory for $1,000, and we debit Cost of goods sold.</a:t>
            </a:r>
          </a:p>
        </p:txBody>
      </p:sp>
    </p:spTree>
    <p:extLst>
      <p:ext uri="{BB962C8B-B14F-4D97-AF65-F5344CB8AC3E}">
        <p14:creationId xmlns:p14="http://schemas.microsoft.com/office/powerpoint/2010/main" val="33605758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smtClean="0"/>
              <a:t/>
            </a:r>
            <a:br>
              <a:rPr lang="en-US" dirty="0" smtClean="0"/>
            </a:br>
            <a:endParaRPr lang="en-US" dirty="0" smtClean="0"/>
          </a:p>
        </p:txBody>
      </p:sp>
    </p:spTree>
    <p:extLst>
      <p:ext uri="{BB962C8B-B14F-4D97-AF65-F5344CB8AC3E}">
        <p14:creationId xmlns:p14="http://schemas.microsoft.com/office/powerpoint/2010/main" val="5624247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5651" name="Rectangle 3"/>
          <p:cNvSpPr>
            <a:spLocks noGrp="1" noChangeArrowheads="1"/>
          </p:cNvSpPr>
          <p:nvPr>
            <p:ph type="body" idx="1"/>
          </p:nvPr>
        </p:nvSpPr>
        <p:spPr bwMode="auto">
          <a:noFill/>
        </p:spPr>
        <p:txBody>
          <a:bodyPr/>
          <a:lstStyle/>
          <a:p>
            <a:r>
              <a:rPr lang="en-US" altLang="en-US" dirty="0" smtClean="0">
                <a:ea typeface="ＭＳ Ｐゴシック" pitchFamily="34" charset="-128"/>
              </a:rPr>
              <a:t>This slide shows the effects of inventory errors on key amounts in the current and next periods’ income statements. Let’s look at row 1 and year 1. We see that understating ending inventory overstates cost of goods sold. This is clear from the above inventory relation where we subtract a smaller ending inventory amount in computing cost of goods sold. Then a higher cost of goods sold yields a lower income.</a:t>
            </a:r>
          </a:p>
          <a:p>
            <a:endParaRPr lang="en-US" altLang="en-US" dirty="0" smtClean="0">
              <a:ea typeface="ＭＳ Ｐゴシック" pitchFamily="34" charset="-128"/>
            </a:endParaRPr>
          </a:p>
          <a:p>
            <a:r>
              <a:rPr lang="en-US" altLang="en-US" dirty="0" smtClean="0">
                <a:ea typeface="ＭＳ Ｐゴシック" pitchFamily="34" charset="-128"/>
              </a:rPr>
              <a:t>To understand year 2 of row 1, remember that an understated ending inventory for year 1 becomes an understated beginning inventory for year 2. Using the inventory relation, we see that if beginning inventory is understated, then cost of goods sold is understated (because we are starting with a smaller amount). A lower cost of goods sold yields a higher income.</a:t>
            </a:r>
          </a:p>
          <a:p>
            <a:endParaRPr lang="en-US" altLang="en-US" dirty="0" smtClean="0">
              <a:ea typeface="ＭＳ Ｐゴシック" pitchFamily="34" charset="-128"/>
            </a:endParaRPr>
          </a:p>
          <a:p>
            <a:r>
              <a:rPr lang="en-US" altLang="en-US" dirty="0" smtClean="0">
                <a:ea typeface="ＭＳ Ｐゴシック" pitchFamily="34" charset="-128"/>
              </a:rPr>
              <a:t>Turning to overstatements, let’s look at row 2 and year 1. If ending inventory is overstated, we use the inventory relation to see that cost of goods sold is understated. A lower cost of goods sold yields a higher income. For year 2 of row 2, recall that an overstated ending inventory for year 1 becomes an overstated beginning inventory for year 2. If beginning inventory is overstated, we use the inventory relation to see that cost of goods sold is overstated. A higher cost of goods sold yields a lower income.</a:t>
            </a:r>
          </a:p>
        </p:txBody>
      </p:sp>
    </p:spTree>
    <p:extLst>
      <p:ext uri="{BB962C8B-B14F-4D97-AF65-F5344CB8AC3E}">
        <p14:creationId xmlns:p14="http://schemas.microsoft.com/office/powerpoint/2010/main" val="31439635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6675" name="Rectangle 3"/>
          <p:cNvSpPr>
            <a:spLocks noGrp="1" noChangeArrowheads="1"/>
          </p:cNvSpPr>
          <p:nvPr>
            <p:ph type="body" idx="1"/>
          </p:nvPr>
        </p:nvSpPr>
        <p:spPr bwMode="auto">
          <a:noFill/>
        </p:spPr>
        <p:txBody>
          <a:bodyPr/>
          <a:lstStyle/>
          <a:p>
            <a:r>
              <a:rPr lang="en-US" altLang="en-US" dirty="0" smtClean="0">
                <a:ea typeface="ＭＳ Ｐゴシック" pitchFamily="34" charset="-128"/>
              </a:rPr>
              <a:t>Balance sheet effects of an inventory error can be seen by considering the accounting equation: Assets = Liabilities + Equity. For example, understating ending inventory understates both current and total assets. An understatement in ending inventory also yields an understatement in equity because of the understatement in net income. This</a:t>
            </a:r>
            <a:r>
              <a:rPr lang="en-US" altLang="en-US" baseline="0" dirty="0" smtClean="0">
                <a:ea typeface="ＭＳ Ｐゴシック" pitchFamily="34" charset="-128"/>
              </a:rPr>
              <a:t> slide </a:t>
            </a:r>
            <a:r>
              <a:rPr lang="en-US" altLang="en-US" dirty="0" smtClean="0">
                <a:ea typeface="ＭＳ Ｐゴシック" pitchFamily="34" charset="-128"/>
              </a:rPr>
              <a:t>shows the effects of inventory errors on the current period’s balance sheet amounts. Errors in </a:t>
            </a:r>
            <a:r>
              <a:rPr lang="en-US" altLang="en-US" i="1" dirty="0" smtClean="0">
                <a:ea typeface="ＭＳ Ｐゴシック" pitchFamily="34" charset="-128"/>
              </a:rPr>
              <a:t>beginning </a:t>
            </a:r>
            <a:r>
              <a:rPr lang="en-US" altLang="en-US" dirty="0" smtClean="0">
                <a:ea typeface="ＭＳ Ｐゴシック" pitchFamily="34" charset="-128"/>
              </a:rPr>
              <a:t>inventory do not yield misstatements in the end-of-period balance sheet, but they do affect that current period’s income statement.</a:t>
            </a:r>
          </a:p>
          <a:p>
            <a:endParaRPr lang="en-US" altLang="en-US"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Review what you have learned in the following NEED-TO-KNOW Slides.</a:t>
            </a:r>
          </a:p>
          <a:p>
            <a:endParaRPr lang="en-US" altLang="en-US" dirty="0" smtClean="0">
              <a:ea typeface="ＭＳ Ｐゴシック" pitchFamily="34" charset="-128"/>
            </a:endParaRPr>
          </a:p>
        </p:txBody>
      </p:sp>
    </p:spTree>
    <p:extLst>
      <p:ext uri="{BB962C8B-B14F-4D97-AF65-F5344CB8AC3E}">
        <p14:creationId xmlns:p14="http://schemas.microsoft.com/office/powerpoint/2010/main" val="23585966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sz="1000" dirty="0" smtClean="0">
                <a:ea typeface="+mn-ea"/>
                <a:cs typeface="+mn-cs"/>
              </a:rPr>
              <a:t>A company had $10,000 of sales in each of three consecutive years 2015-2017, and it purchased merchandise costing $7,000 in each of those years. It also maintained a $2,000 physical inventory from the beginning to the end of that three-year period. In accounting for inventory, it made an error at the end of year 2015 that caused its year-end 2015 inventory to appear on its statements as $1,600 rather than the correct $2,000. (a) Determine the correct amount of the company’s gross profit in each of the years 2015-2017. (b) Prepare comparative income statements to show the effect of this error on the company’s cost of goods sold and gross profit for each of the years 2015–2017. </a:t>
            </a:r>
          </a:p>
          <a:p>
            <a:pPr>
              <a:defRPr/>
            </a:pPr>
            <a:endParaRPr lang="en-US" sz="1000" dirty="0" smtClean="0">
              <a:ea typeface="+mn-ea"/>
              <a:cs typeface="+mn-cs"/>
            </a:endParaRPr>
          </a:p>
          <a:p>
            <a:pPr>
              <a:defRPr/>
            </a:pPr>
            <a:r>
              <a:rPr lang="en-US" sz="1000" dirty="0" smtClean="0">
                <a:ea typeface="+mn-ea"/>
                <a:cs typeface="+mn-cs"/>
              </a:rPr>
              <a:t>In 2015, sales are $10,000. Cost of goods sold is calculated by taking beginning inventory, $2,000, plus purchases of $7,000; total cost of goods available for sale is $9,000. We then subtract the $2,000 ending inventory to calculate the cost of goods sold as $7,000. Gross profit for 2015 is $3,000. These amounts remained constant for 2016 and 2017. Total sales for the three-year period, $30,000, less total cost of goods sold, $21,000, is a total gross profit for the three-year period of $9,000. Next, we're asked to prepare comparative income statements to show the effect of this error on the company's cost of goods sold and gross profit for each of the years. In 2015, total sales is correct. Cost of goods sold: $2,000 plus purchases of $7,000 equals goods available for sale of $9,000. Ending inventory was mistakenly reported as $1,600. Cost of goods sold is $7,400. Gross profit in 2015 is only $2,600. By understating ending inventory, cost of goods sold is overstated by $400. Overstating cost of goods sold understates gross profit. </a:t>
            </a:r>
          </a:p>
          <a:p>
            <a:pPr>
              <a:defRPr/>
            </a:pPr>
            <a:r>
              <a:rPr lang="en-US" sz="1000" dirty="0" smtClean="0">
                <a:ea typeface="+mn-ea"/>
                <a:cs typeface="+mn-cs"/>
              </a:rPr>
              <a:t>In 2016, sales are correctly stated at $10,000. The ending inventory balance from 2015 becomes the beginning inventory balance for 2016. We add the purchases of $7,000, to calculate goods available for sale, $8,600. This error does not affect the end-of-year balance in inventory for 2016. Ending inventory is correctly stated at $2,000. Cost of goods sold in 2016 is $6,600. Gross profit is $3,400. Understating beginning inventory will understate cost of goods sold. By understating cost of goods sold, gross profit is overstated.</a:t>
            </a:r>
          </a:p>
          <a:p>
            <a:pPr>
              <a:defRPr/>
            </a:pPr>
            <a:r>
              <a:rPr lang="en-US" sz="1000" dirty="0" smtClean="0">
                <a:ea typeface="+mn-ea"/>
                <a:cs typeface="+mn-cs"/>
              </a:rPr>
              <a:t>In 2017, there are no errors. Sales of $10,000 less cost of goods sold, which is correctly stated at $7,000, equals gross profit of $3,000. The total for the three-year period: Total sales of $30,000 less cost of goods sold of $21,000 equals gross profit of $9,000. Inventory errors are said to be self-correcting.</a:t>
            </a:r>
          </a:p>
        </p:txBody>
      </p:sp>
    </p:spTree>
    <p:extLst>
      <p:ext uri="{BB962C8B-B14F-4D97-AF65-F5344CB8AC3E}">
        <p14:creationId xmlns:p14="http://schemas.microsoft.com/office/powerpoint/2010/main" val="1720886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cap="flat">
            <a:solidFill>
              <a:schemeClr val="tx1"/>
            </a:solidFill>
            <a:miter lim="800000"/>
            <a:headEnd/>
            <a:tailEnd/>
          </a:ln>
        </p:spPr>
      </p:sp>
      <p:sp>
        <p:nvSpPr>
          <p:cNvPr id="133123" name="Rectangle 3"/>
          <p:cNvSpPr>
            <a:spLocks noGrp="1" noChangeArrowheads="1"/>
          </p:cNvSpPr>
          <p:nvPr>
            <p:ph type="body" idx="1"/>
          </p:nvPr>
        </p:nvSpPr>
        <p:spPr bwMode="auto">
          <a:xfrm>
            <a:off x="943610" y="4447461"/>
            <a:ext cx="5189855" cy="4213384"/>
          </a:xfrm>
          <a:noFill/>
        </p:spPr>
        <p:txBody>
          <a:bodyPr lIns="92941" tIns="45655" rIns="92941" bIns="45655"/>
          <a:lstStyle/>
          <a:p>
            <a:r>
              <a:rPr lang="en-US" altLang="en-US" dirty="0" smtClean="0">
                <a:ea typeface="ＭＳ Ｐゴシック" pitchFamily="34" charset="-128"/>
              </a:rPr>
              <a:t>Does a purchaser’s inventory include goods in transit from a supplier? The answer is that if ownership has passed to the purchaser, the goods are included in the purchaser’s inventory. We determine this by reviewing the shipping terms: </a:t>
            </a:r>
            <a:r>
              <a:rPr lang="en-US" altLang="en-US" i="1" dirty="0" smtClean="0">
                <a:ea typeface="ＭＳ Ｐゴシック" pitchFamily="34" charset="-128"/>
              </a:rPr>
              <a:t>FOB destination </a:t>
            </a:r>
            <a:r>
              <a:rPr lang="en-US" altLang="en-US" dirty="0" smtClean="0">
                <a:ea typeface="ＭＳ Ｐゴシック" pitchFamily="34" charset="-128"/>
              </a:rPr>
              <a:t>or </a:t>
            </a:r>
            <a:r>
              <a:rPr lang="en-US" altLang="en-US" i="1" dirty="0" smtClean="0">
                <a:ea typeface="ＭＳ Ｐゴシック" pitchFamily="34" charset="-128"/>
              </a:rPr>
              <a:t>FOB shipping point. </a:t>
            </a:r>
            <a:r>
              <a:rPr lang="en-US" altLang="en-US" dirty="0" smtClean="0">
                <a:ea typeface="ＭＳ Ｐゴシック" pitchFamily="34" charset="-128"/>
              </a:rPr>
              <a:t>Goods purchased FOB shipping point are included in the buyer’s inventory when the items are shipped. Goods purchased FOB destination are not included in the buyer’s inventory until they arrive at their destination.</a:t>
            </a:r>
          </a:p>
          <a:p>
            <a:endParaRPr lang="en-US" altLang="en-US" dirty="0" smtClean="0">
              <a:ea typeface="ＭＳ Ｐゴシック" pitchFamily="34" charset="-128"/>
            </a:endParaRPr>
          </a:p>
        </p:txBody>
      </p:sp>
    </p:spTree>
    <p:extLst>
      <p:ext uri="{BB962C8B-B14F-4D97-AF65-F5344CB8AC3E}">
        <p14:creationId xmlns:p14="http://schemas.microsoft.com/office/powerpoint/2010/main" val="403082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19118220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7939" name="Rectangle 3"/>
          <p:cNvSpPr>
            <a:spLocks noGrp="1" noChangeArrowheads="1"/>
          </p:cNvSpPr>
          <p:nvPr>
            <p:ph type="body" idx="1"/>
          </p:nvPr>
        </p:nvSpPr>
        <p:spPr bwMode="auto">
          <a:noFill/>
        </p:spPr>
        <p:txBody>
          <a:bodyPr/>
          <a:lstStyle/>
          <a:p>
            <a:r>
              <a:rPr lang="en-US" altLang="en-US" dirty="0" smtClean="0">
                <a:ea typeface="ＭＳ Ｐゴシック" pitchFamily="34" charset="-128"/>
              </a:rPr>
              <a:t>Earlier chapters described two important ratios useful in evaluating a company’s short-term liquidity: current ratio and acid-test ratio. A merchandiser’s ability to pay its short-term obligations also depends on how quickly it sells its merchandise inventory. </a:t>
            </a:r>
            <a:r>
              <a:rPr lang="en-US" altLang="en-US" b="1" dirty="0" smtClean="0">
                <a:ea typeface="ＭＳ Ｐゴシック" pitchFamily="34" charset="-128"/>
              </a:rPr>
              <a:t>Inventory turnover, </a:t>
            </a:r>
            <a:r>
              <a:rPr lang="en-US" altLang="en-US" dirty="0" smtClean="0">
                <a:ea typeface="ＭＳ Ｐゴシック" pitchFamily="34" charset="-128"/>
              </a:rPr>
              <a:t>also called </a:t>
            </a:r>
            <a:r>
              <a:rPr lang="en-US" altLang="en-US" i="1" dirty="0" smtClean="0">
                <a:ea typeface="ＭＳ Ｐゴシック" pitchFamily="34" charset="-128"/>
              </a:rPr>
              <a:t>merchandise inventory turnover </a:t>
            </a:r>
            <a:r>
              <a:rPr lang="en-US" altLang="en-US" dirty="0" smtClean="0">
                <a:ea typeface="ＭＳ Ｐゴシック" pitchFamily="34" charset="-128"/>
              </a:rPr>
              <a:t>or, simply, </a:t>
            </a:r>
            <a:r>
              <a:rPr lang="en-US" altLang="en-US" i="1" dirty="0" smtClean="0">
                <a:ea typeface="ＭＳ Ｐゴシック" pitchFamily="34" charset="-128"/>
              </a:rPr>
              <a:t>turns, </a:t>
            </a:r>
            <a:r>
              <a:rPr lang="en-US" altLang="en-US" dirty="0" smtClean="0">
                <a:ea typeface="ＭＳ Ｐゴシック" pitchFamily="34" charset="-128"/>
              </a:rPr>
              <a:t>is one ratio used to assess this and is calculated as cost of goods sold/average inventory.</a:t>
            </a:r>
          </a:p>
          <a:p>
            <a:endParaRPr lang="en-US" altLang="en-US" dirty="0" smtClean="0">
              <a:ea typeface="ＭＳ Ｐゴシック" pitchFamily="34" charset="-128"/>
            </a:endParaRPr>
          </a:p>
          <a:p>
            <a:r>
              <a:rPr lang="en-US" altLang="en-US" dirty="0" smtClean="0">
                <a:ea typeface="ＭＳ Ｐゴシック" pitchFamily="34" charset="-128"/>
              </a:rPr>
              <a:t>This ratio reveals how many </a:t>
            </a:r>
            <a:r>
              <a:rPr lang="en-US" altLang="en-US" i="1" dirty="0" smtClean="0">
                <a:ea typeface="ＭＳ Ｐゴシック" pitchFamily="34" charset="-128"/>
              </a:rPr>
              <a:t>times </a:t>
            </a:r>
            <a:r>
              <a:rPr lang="en-US" altLang="en-US" dirty="0" smtClean="0">
                <a:ea typeface="ＭＳ Ｐゴシック" pitchFamily="34" charset="-128"/>
              </a:rPr>
              <a:t>a company turns over (sells) its inventory during a period. If a company’s inventory greatly varies within a year, average inventory amounts can be computed from interim periods such as quarters or months. Users apply inventory turnover to help analyze short-term liquidity and to assess whether management is doing a good job controlling the amount of inventory available. A low ratio compared to that of competitors suggests inefficient use of assets. The company may be holding more inventory than it needs to support its sales volume. Similarly, a very high ratio compared to that of competitors suggests inventory might be too low. This can cause lost sales if customers must back-order merchandise. Inventory turnover has no simple rule except to say </a:t>
            </a:r>
            <a:r>
              <a:rPr lang="en-US" altLang="en-US" i="1" dirty="0" smtClean="0">
                <a:ea typeface="ＭＳ Ｐゴシック" pitchFamily="34" charset="-128"/>
              </a:rPr>
              <a:t>a high ratio is preferable provided inventory is adequate to meet demand.</a:t>
            </a:r>
          </a:p>
        </p:txBody>
      </p:sp>
    </p:spTree>
    <p:extLst>
      <p:ext uri="{BB962C8B-B14F-4D97-AF65-F5344CB8AC3E}">
        <p14:creationId xmlns:p14="http://schemas.microsoft.com/office/powerpoint/2010/main" val="35549421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8963" name="Rectangle 3"/>
          <p:cNvSpPr>
            <a:spLocks noGrp="1" noChangeArrowheads="1"/>
          </p:cNvSpPr>
          <p:nvPr>
            <p:ph type="body" idx="1"/>
          </p:nvPr>
        </p:nvSpPr>
        <p:spPr bwMode="auto">
          <a:noFill/>
        </p:spPr>
        <p:txBody>
          <a:bodyPr/>
          <a:lstStyle/>
          <a:p>
            <a:r>
              <a:rPr lang="en-US" altLang="en-US" dirty="0" smtClean="0">
                <a:ea typeface="ＭＳ Ｐゴシック" pitchFamily="34" charset="-128"/>
              </a:rPr>
              <a:t>To better interpret inventory turnover, many users measure the adequacy of inventory to meet sales demand. </a:t>
            </a:r>
            <a:r>
              <a:rPr lang="en-US" altLang="en-US" b="1" dirty="0" smtClean="0">
                <a:ea typeface="ＭＳ Ｐゴシック" pitchFamily="34" charset="-128"/>
              </a:rPr>
              <a:t>Days’ sales in inventory, </a:t>
            </a:r>
            <a:r>
              <a:rPr lang="en-US" altLang="en-US" dirty="0" smtClean="0">
                <a:ea typeface="ＭＳ Ｐゴシック" pitchFamily="34" charset="-128"/>
              </a:rPr>
              <a:t>also called </a:t>
            </a:r>
            <a:r>
              <a:rPr lang="en-US" altLang="en-US" i="1" dirty="0" smtClean="0">
                <a:ea typeface="ＭＳ Ｐゴシック" pitchFamily="34" charset="-128"/>
              </a:rPr>
              <a:t>days’ stock on hand, </a:t>
            </a:r>
            <a:r>
              <a:rPr lang="en-US" altLang="en-US" dirty="0" smtClean="0">
                <a:ea typeface="ＭＳ Ｐゴシック" pitchFamily="34" charset="-128"/>
              </a:rPr>
              <a:t>is a ratio that reveals how much inventory is available in terms of the number of days’ sales. It can be interpreted as the number of days one can sell from inventory if no new items are purchased. This ratio is often viewed as a measure of the buffer against out-of-stock inventory and is useful in evaluating liquidity of inventory. It is calculated as ending inventory/cost of goods sold x 365.</a:t>
            </a:r>
          </a:p>
          <a:p>
            <a:endParaRPr lang="en-US" altLang="en-US" dirty="0" smtClean="0">
              <a:ea typeface="ＭＳ Ｐゴシック" pitchFamily="34" charset="-128"/>
            </a:endParaRPr>
          </a:p>
          <a:p>
            <a:r>
              <a:rPr lang="en-US" altLang="en-US" dirty="0" smtClean="0">
                <a:ea typeface="ＭＳ Ｐゴシック" pitchFamily="34" charset="-128"/>
              </a:rPr>
              <a:t>Days’ sales in inventory focuses on ending inventory and it estimates how many days it will take to convert inventory at the end of a period into accounts receivable or cash. Days’ sales in inventory focuses on </a:t>
            </a:r>
            <a:r>
              <a:rPr lang="en-US" altLang="en-US" i="1" dirty="0" smtClean="0">
                <a:ea typeface="ＭＳ Ｐゴシック" pitchFamily="34" charset="-128"/>
              </a:rPr>
              <a:t>ending </a:t>
            </a:r>
            <a:r>
              <a:rPr lang="en-US" altLang="en-US" dirty="0" smtClean="0">
                <a:ea typeface="ＭＳ Ｐゴシック" pitchFamily="34" charset="-128"/>
              </a:rPr>
              <a:t>inventory whereas inventory turnover focuses on </a:t>
            </a:r>
            <a:r>
              <a:rPr lang="en-US" altLang="en-US" i="1" dirty="0" smtClean="0">
                <a:ea typeface="ＭＳ Ｐゴシック" pitchFamily="34" charset="-128"/>
              </a:rPr>
              <a:t>average </a:t>
            </a:r>
            <a:r>
              <a:rPr lang="en-US" altLang="en-US" dirty="0" smtClean="0">
                <a:ea typeface="ＭＳ Ｐゴシック" pitchFamily="34" charset="-128"/>
              </a:rPr>
              <a:t>inventory.</a:t>
            </a:r>
          </a:p>
        </p:txBody>
      </p:sp>
    </p:spTree>
    <p:extLst>
      <p:ext uri="{BB962C8B-B14F-4D97-AF65-F5344CB8AC3E}">
        <p14:creationId xmlns:p14="http://schemas.microsoft.com/office/powerpoint/2010/main" val="24045236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smtClean="0"/>
              <a:t/>
            </a:r>
            <a:br>
              <a:rPr lang="en-US" dirty="0" smtClean="0"/>
            </a:br>
            <a:endParaRPr lang="en-US" dirty="0" smtClean="0"/>
          </a:p>
        </p:txBody>
      </p:sp>
    </p:spTree>
    <p:extLst>
      <p:ext uri="{BB962C8B-B14F-4D97-AF65-F5344CB8AC3E}">
        <p14:creationId xmlns:p14="http://schemas.microsoft.com/office/powerpoint/2010/main" val="24012666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169987" name="Rectangle 3"/>
          <p:cNvSpPr>
            <a:spLocks noGrp="1" noChangeArrowheads="1"/>
          </p:cNvSpPr>
          <p:nvPr>
            <p:ph type="body" idx="1"/>
          </p:nvPr>
        </p:nvSpPr>
        <p:spPr bwMode="auto">
          <a:xfrm>
            <a:off x="393171" y="4447460"/>
            <a:ext cx="6290733" cy="4681538"/>
          </a:xfrm>
          <a:noFill/>
        </p:spPr>
        <p:txBody>
          <a:bodyPr>
            <a:normAutofit/>
          </a:bodyPr>
          <a:lstStyle/>
          <a:p>
            <a:pPr marL="0" marR="0" indent="0" algn="l" defTabSz="914400" rtl="0" eaLnBrk="0" fontAlgn="base" latinLnBrk="0" hangingPunct="0">
              <a:lnSpc>
                <a:spcPct val="90000"/>
              </a:lnSpc>
              <a:spcBef>
                <a:spcPct val="30000"/>
              </a:spcBef>
              <a:spcAft>
                <a:spcPct val="0"/>
              </a:spcAft>
              <a:buClrTx/>
              <a:buSzTx/>
              <a:buFontTx/>
              <a:buNone/>
              <a:tabLst/>
              <a:defRPr/>
            </a:pPr>
            <a:r>
              <a:rPr lang="en-US" altLang="en-US" sz="1100" dirty="0" smtClean="0"/>
              <a:t>Take a minute and review this chart. We will use this data throughout our inventory examples so we can compare our results at the end. </a:t>
            </a:r>
          </a:p>
          <a:p>
            <a:pPr>
              <a:lnSpc>
                <a:spcPct val="90000"/>
              </a:lnSpc>
            </a:pPr>
            <a:endParaRPr lang="en-US" altLang="en-US" sz="1100" dirty="0" smtClean="0">
              <a:ea typeface="ＭＳ Ｐゴシック" pitchFamily="34" charset="-128"/>
            </a:endParaRPr>
          </a:p>
          <a:p>
            <a:pPr>
              <a:lnSpc>
                <a:spcPct val="90000"/>
              </a:lnSpc>
            </a:pPr>
            <a:r>
              <a:rPr lang="en-US" altLang="en-US" sz="1100" dirty="0" smtClean="0">
                <a:ea typeface="ＭＳ Ｐゴシック" pitchFamily="34" charset="-128"/>
              </a:rPr>
              <a:t>The basic aim of the periodic system and the perpetual system is the same: to assign costs to inventory and cost of goods sold. The same four methods are used to assign costs under both systems: specific identification; first-in, first-out; last-in, first-out; and weighted average. The results are the same for both a periodic and perpetual inventory system when using specific identification and FIFO. </a:t>
            </a:r>
          </a:p>
          <a:p>
            <a:pPr>
              <a:lnSpc>
                <a:spcPct val="90000"/>
              </a:lnSpc>
            </a:pPr>
            <a:endParaRPr lang="en-US" altLang="en-US" sz="1100" dirty="0" smtClean="0">
              <a:ea typeface="ＭＳ Ｐゴシック" pitchFamily="34" charset="-128"/>
            </a:endParaRPr>
          </a:p>
        </p:txBody>
      </p:sp>
    </p:spTree>
    <p:extLst>
      <p:ext uri="{BB962C8B-B14F-4D97-AF65-F5344CB8AC3E}">
        <p14:creationId xmlns:p14="http://schemas.microsoft.com/office/powerpoint/2010/main" val="14464340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169987" name="Rectangle 3"/>
          <p:cNvSpPr>
            <a:spLocks noGrp="1" noChangeArrowheads="1"/>
          </p:cNvSpPr>
          <p:nvPr>
            <p:ph type="body" idx="1"/>
          </p:nvPr>
        </p:nvSpPr>
        <p:spPr bwMode="auto">
          <a:xfrm>
            <a:off x="393171" y="4447460"/>
            <a:ext cx="6290733" cy="4681538"/>
          </a:xfrm>
          <a:noFill/>
        </p:spPr>
        <p:txBody>
          <a:bodyPr>
            <a:normAutofit/>
          </a:bodyPr>
          <a:lstStyle/>
          <a:p>
            <a:pPr eaLnBrk="1" hangingPunct="1"/>
            <a:r>
              <a:rPr lang="en-US" altLang="en-US" sz="1100" dirty="0" smtClean="0"/>
              <a:t>First, let’s look at the specific identification method. In this method, we know the specific cost of each unit that is sold. It is most commonly used in businesses that have low sales volume of high dollar items, like car dealerships, exclusive jewelry stores, and custom builders.</a:t>
            </a:r>
          </a:p>
          <a:p>
            <a:pPr eaLnBrk="1" hangingPunct="1"/>
            <a:endParaRPr lang="en-US" altLang="en-US" sz="1100" dirty="0" smtClean="0"/>
          </a:p>
          <a:p>
            <a:pPr eaLnBrk="1" hangingPunct="1"/>
            <a:r>
              <a:rPr lang="en-US" altLang="en-US" sz="1100" dirty="0" smtClean="0"/>
              <a:t>On August 1 Trekking has beginning inventory.  On August 3, 17 and 28 Trekking purchases inventory. On August 14, it sold 8 bikes that cost $91 each and 12 bikes that cost $106 each. The cost of goods sold for August 14 is $2,000. This is calculated by multiplying the 8 bikes in the first lot by their cost of $91 each and then multiplying 12 bikes in the second lot at $106 each, for a total of $2,000. </a:t>
            </a:r>
          </a:p>
          <a:p>
            <a:pPr eaLnBrk="1" hangingPunct="1"/>
            <a:endParaRPr lang="en-US" altLang="en-US" sz="1100" dirty="0" smtClean="0"/>
          </a:p>
          <a:p>
            <a:pPr eaLnBrk="1" hangingPunct="1"/>
            <a:r>
              <a:rPr lang="en-US" altLang="en-US" sz="1100" dirty="0" smtClean="0"/>
              <a:t>On August 30, Trekking sold 23 bikes: 2 that cost $91 each; 3 that cost $106 each; 15 that cost $115 each; and 3 that cost $119 each for a total of $2,582.</a:t>
            </a:r>
          </a:p>
          <a:p>
            <a:pPr eaLnBrk="1" hangingPunct="1"/>
            <a:endParaRPr lang="en-US" altLang="en-US" sz="1100" dirty="0" smtClean="0"/>
          </a:p>
          <a:p>
            <a:pPr eaLnBrk="1" hangingPunct="1"/>
            <a:r>
              <a:rPr lang="en-US" altLang="en-US" sz="1100" dirty="0" smtClean="0"/>
              <a:t>Using the specific identification method, the company would report cost of goods sold on its August income statement of $4,582. And, it would report ending inventory of $1,408 on its balance sheet, which is the difference between the total units available for sale and the cost of goods sold.</a:t>
            </a:r>
          </a:p>
          <a:p>
            <a:pPr>
              <a:lnSpc>
                <a:spcPct val="90000"/>
              </a:lnSpc>
            </a:pPr>
            <a:endParaRPr lang="en-US" altLang="en-US" sz="1100" dirty="0" smtClean="0">
              <a:ea typeface="ＭＳ Ｐゴシック" pitchFamily="34" charset="-128"/>
            </a:endParaRPr>
          </a:p>
        </p:txBody>
      </p:sp>
    </p:spTree>
    <p:extLst>
      <p:ext uri="{BB962C8B-B14F-4D97-AF65-F5344CB8AC3E}">
        <p14:creationId xmlns:p14="http://schemas.microsoft.com/office/powerpoint/2010/main" val="13402300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169987" name="Rectangle 3"/>
          <p:cNvSpPr>
            <a:spLocks noGrp="1" noChangeArrowheads="1"/>
          </p:cNvSpPr>
          <p:nvPr>
            <p:ph type="body" idx="1"/>
          </p:nvPr>
        </p:nvSpPr>
        <p:spPr bwMode="auto">
          <a:xfrm>
            <a:off x="393171" y="4447460"/>
            <a:ext cx="6290733" cy="4681538"/>
          </a:xfrm>
          <a:noFill/>
        </p:spPr>
        <p:txBody>
          <a:bodyPr>
            <a:normAutofit/>
          </a:bodyPr>
          <a:lstStyle/>
          <a:p>
            <a:pPr eaLnBrk="1" hangingPunct="1"/>
            <a:r>
              <a:rPr lang="en-US" altLang="en-US" sz="1100" dirty="0" smtClean="0"/>
              <a:t>Here are the entries to record the purchases and sales discussed previously. All purchases and sales are made on credit.</a:t>
            </a:r>
            <a:br>
              <a:rPr lang="en-US" altLang="en-US" sz="1100" dirty="0" smtClean="0"/>
            </a:br>
            <a:endParaRPr lang="en-US" altLang="en-US" sz="1100" dirty="0" smtClean="0"/>
          </a:p>
          <a:p>
            <a:pPr eaLnBrk="1" hangingPunct="1"/>
            <a:r>
              <a:rPr lang="en-US" altLang="en-US" sz="1100" dirty="0" smtClean="0"/>
              <a:t>The selling price of inventory was $130 on August 14 and $150 on August 30. </a:t>
            </a:r>
          </a:p>
          <a:p>
            <a:pPr eaLnBrk="1" hangingPunct="1">
              <a:spcBef>
                <a:spcPct val="50000"/>
              </a:spcBef>
            </a:pPr>
            <a:endParaRPr lang="en-US" altLang="en-US" sz="1100" dirty="0" smtClean="0"/>
          </a:p>
          <a:p>
            <a:pPr eaLnBrk="1" hangingPunct="1">
              <a:spcBef>
                <a:spcPct val="50000"/>
              </a:spcBef>
            </a:pPr>
            <a:r>
              <a:rPr lang="en-US" altLang="en-US" sz="1100" dirty="0" smtClean="0"/>
              <a:t>The numbers in red were determined using the specific identification method. Under the periodic inventory system, Purchases is debited when purchases are made.  At the end of the month, Merchandise Inventory is debited for the amount of the ending inventory, $1,408 and Merchandise Inventory is credited for the amount of the beginning inventory of $910. Income Summary is credited for the difference.</a:t>
            </a:r>
          </a:p>
          <a:p>
            <a:pPr eaLnBrk="1" hangingPunct="1">
              <a:spcBef>
                <a:spcPct val="50000"/>
              </a:spcBef>
            </a:pPr>
            <a:endParaRPr lang="en-US" altLang="en-US" sz="1100" dirty="0" smtClean="0"/>
          </a:p>
          <a:p>
            <a:pPr eaLnBrk="1" hangingPunct="1">
              <a:spcBef>
                <a:spcPct val="50000"/>
              </a:spcBef>
            </a:pPr>
            <a:r>
              <a:rPr lang="en-US" altLang="en-US" sz="1100" dirty="0" smtClean="0"/>
              <a:t>Now let’s turn our focus to another and more popular method:  FIFO.</a:t>
            </a:r>
          </a:p>
        </p:txBody>
      </p:sp>
    </p:spTree>
    <p:extLst>
      <p:ext uri="{BB962C8B-B14F-4D97-AF65-F5344CB8AC3E}">
        <p14:creationId xmlns:p14="http://schemas.microsoft.com/office/powerpoint/2010/main" val="34146954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The first-in, first-out method is abbreviated as FIFO and pronounced as </a:t>
            </a:r>
            <a:r>
              <a:rPr lang="en-US" altLang="en-US" dirty="0" err="1" smtClean="0"/>
              <a:t>Fifo</a:t>
            </a:r>
            <a:r>
              <a:rPr lang="en-US" altLang="en-US" dirty="0" smtClean="0"/>
              <a:t>. FIFO assumes that inventory is sold in the order acquired. We assign the older, earlier costs to the units sold. That leaves the more recent costs to be used to value ending inventory. </a:t>
            </a:r>
          </a:p>
          <a:p>
            <a:pPr eaLnBrk="1" hangingPunct="1"/>
            <a:endParaRPr lang="en-US" altLang="en-US" dirty="0" smtClean="0"/>
          </a:p>
          <a:p>
            <a:pPr>
              <a:spcBef>
                <a:spcPct val="50000"/>
              </a:spcBef>
            </a:pPr>
            <a:r>
              <a:rPr lang="en-US" altLang="en-US" dirty="0" smtClean="0">
                <a:solidFill>
                  <a:srgbClr val="006600"/>
                </a:solidFill>
              </a:rPr>
              <a:t>During August, Trekking had a total of 55 units available for sale.  They had 12 units left in ending inventory and sold 43 units.  Under FIFO, the cost of the 12 bikes in ending inventory will be valued using the most recent purchases since the earlier units are assumed sold under FIFO.</a:t>
            </a:r>
          </a:p>
          <a:p>
            <a:endParaRPr lang="en-US" dirty="0"/>
          </a:p>
        </p:txBody>
      </p:sp>
    </p:spTree>
    <p:extLst>
      <p:ext uri="{BB962C8B-B14F-4D97-AF65-F5344CB8AC3E}">
        <p14:creationId xmlns:p14="http://schemas.microsoft.com/office/powerpoint/2010/main" val="3624403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The last-in, first-out method is abbreviated as LIFO and pronounced as </a:t>
            </a:r>
            <a:r>
              <a:rPr lang="en-US" altLang="en-US" dirty="0" err="1" smtClean="0"/>
              <a:t>Lifo</a:t>
            </a:r>
            <a:r>
              <a:rPr lang="en-US" altLang="en-US" dirty="0" smtClean="0"/>
              <a:t>. LIFO assumes that the most recent purchases are sold first. That leaves the earlier costs to be used to value ending inventory. </a:t>
            </a:r>
          </a:p>
          <a:p>
            <a:pPr eaLnBrk="1" hangingPunct="1"/>
            <a:endParaRPr lang="en-US" altLang="en-US" dirty="0" smtClean="0"/>
          </a:p>
          <a:p>
            <a:pPr>
              <a:spcBef>
                <a:spcPct val="50000"/>
              </a:spcBef>
            </a:pPr>
            <a:r>
              <a:rPr lang="en-US" altLang="en-US" dirty="0" smtClean="0">
                <a:solidFill>
                  <a:srgbClr val="006600"/>
                </a:solidFill>
              </a:rPr>
              <a:t>During August, Trekking had a total of 55 units available for sale.  They had 12 units left in ending inventory and sold 43 units.  Under LIFO, the cost of the 12 bikes in ending inventory will be valued using the earlier purchases beginning with the beginning inventory. The units sold are assumed to be the most recently purchased units.</a:t>
            </a:r>
          </a:p>
          <a:p>
            <a:endParaRPr lang="en-US" dirty="0"/>
          </a:p>
        </p:txBody>
      </p:sp>
    </p:spTree>
    <p:extLst>
      <p:ext uri="{BB962C8B-B14F-4D97-AF65-F5344CB8AC3E}">
        <p14:creationId xmlns:p14="http://schemas.microsoft.com/office/powerpoint/2010/main" val="18403831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solidFill>
                  <a:srgbClr val="000000"/>
                </a:solidFill>
                <a:cs typeface="Times New Roman" panose="02020603050405020304" pitchFamily="18" charset="0"/>
              </a:rPr>
              <a:t>When using weighted average, we assign an average cost per unit of the goods available for sale to cost of goods sold.  The average cost per unit is determined by dividing the cost of goods available for sale by the units on hand.  </a:t>
            </a:r>
          </a:p>
          <a:p>
            <a:endParaRPr lang="en-US" dirty="0"/>
          </a:p>
        </p:txBody>
      </p:sp>
    </p:spTree>
    <p:extLst>
      <p:ext uri="{BB962C8B-B14F-4D97-AF65-F5344CB8AC3E}">
        <p14:creationId xmlns:p14="http://schemas.microsoft.com/office/powerpoint/2010/main" val="3658679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4147" name="Rectangle 3"/>
          <p:cNvSpPr>
            <a:spLocks noGrp="1" noChangeArrowheads="1"/>
          </p:cNvSpPr>
          <p:nvPr>
            <p:ph type="body" idx="1"/>
          </p:nvPr>
        </p:nvSpPr>
        <p:spPr bwMode="auto">
          <a:noFill/>
        </p:spPr>
        <p:txBody>
          <a:bodyPr/>
          <a:lstStyle/>
          <a:p>
            <a:r>
              <a:rPr lang="en-US" altLang="en-US" dirty="0" smtClean="0">
                <a:ea typeface="ＭＳ Ｐゴシック" pitchFamily="34" charset="-128"/>
              </a:rPr>
              <a:t>Goods on consignment are goods shipped by the owner, called the </a:t>
            </a:r>
            <a:r>
              <a:rPr lang="en-US" altLang="en-US" b="1" dirty="0" smtClean="0">
                <a:ea typeface="ＭＳ Ｐゴシック" pitchFamily="34" charset="-128"/>
              </a:rPr>
              <a:t>consignor, </a:t>
            </a:r>
            <a:r>
              <a:rPr lang="en-US" altLang="en-US" dirty="0" smtClean="0">
                <a:ea typeface="ＭＳ Ｐゴシック" pitchFamily="34" charset="-128"/>
              </a:rPr>
              <a:t>to another party, the </a:t>
            </a:r>
            <a:r>
              <a:rPr lang="en-US" altLang="en-US" b="1" dirty="0" smtClean="0">
                <a:ea typeface="ＭＳ Ｐゴシック" pitchFamily="34" charset="-128"/>
              </a:rPr>
              <a:t>consignee. </a:t>
            </a:r>
            <a:r>
              <a:rPr lang="en-US" altLang="en-US" dirty="0" smtClean="0">
                <a:ea typeface="ＭＳ Ｐゴシック" pitchFamily="34" charset="-128"/>
              </a:rPr>
              <a:t>A consignee sells goods for the owner. The consignor continues to own the consigned goods and reports them in its inventory. The consignee never reports consigned goods in inventory.</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Tree>
    <p:extLst>
      <p:ext uri="{BB962C8B-B14F-4D97-AF65-F5344CB8AC3E}">
        <p14:creationId xmlns:p14="http://schemas.microsoft.com/office/powerpoint/2010/main" val="9087961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There are three steps to computing the cost of goods sold using the weighted average method. Step 1 is to determine the total units and total cost of goods sold. Trekking has 55 units available for sale at a total cost of $5,990.  Step 2 is t</a:t>
            </a:r>
            <a:r>
              <a:rPr lang="en-US" altLang="en-US" dirty="0" smtClean="0">
                <a:solidFill>
                  <a:srgbClr val="000000"/>
                </a:solidFill>
                <a:cs typeface="Times New Roman" panose="02020603050405020304" pitchFamily="18" charset="0"/>
              </a:rPr>
              <a:t>o compute the weighted average cost per unit of the items in inventory. We do this by dividing the cost of goods available for sale of $5,990 by the total units available for sale of 55. The average cost per unit is $108.91 .  In Step 3, we use the weighted average cost per unit to assign costs to ending inventory and to units sold.</a:t>
            </a:r>
          </a:p>
          <a:p>
            <a:pPr eaLnBrk="1" hangingPunct="1"/>
            <a:endParaRPr lang="en-US" altLang="en-US" dirty="0" smtClean="0">
              <a:solidFill>
                <a:srgbClr val="000000"/>
              </a:solidFill>
              <a:cs typeface="Times New Roman" panose="02020603050405020304" pitchFamily="18"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Review what you have learned in the following NEED-TO-KNOW Slides.</a:t>
            </a:r>
          </a:p>
          <a:p>
            <a:pPr eaLnBrk="1" hangingPunct="1"/>
            <a:endParaRPr lang="en-US" altLang="en-US" dirty="0" smtClean="0">
              <a:cs typeface="Times New Roman" panose="02020603050405020304" pitchFamily="18" charset="0"/>
            </a:endParaRPr>
          </a:p>
          <a:p>
            <a:endParaRPr lang="en-US" dirty="0"/>
          </a:p>
        </p:txBody>
      </p:sp>
    </p:spTree>
    <p:extLst>
      <p:ext uri="{BB962C8B-B14F-4D97-AF65-F5344CB8AC3E}">
        <p14:creationId xmlns:p14="http://schemas.microsoft.com/office/powerpoint/2010/main" val="5679714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A company reported the following December purchases and sales data for its only product. The company uses a periodic inventory system. Determine the cost assigned to ending inventory and to cost of goods sold using (a) specific identification, (b) FIFO, (c) LIFO, and (d) weighted average.</a:t>
            </a:r>
          </a:p>
        </p:txBody>
      </p:sp>
    </p:spTree>
    <p:extLst>
      <p:ext uri="{BB962C8B-B14F-4D97-AF65-F5344CB8AC3E}">
        <p14:creationId xmlns:p14="http://schemas.microsoft.com/office/powerpoint/2010/main" val="6288116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ea typeface="+mn-ea"/>
                <a:cs typeface="+mn-cs"/>
              </a:rPr>
              <a:t>Regardless of the method used, the cost of 26 units are included in cost of goods sold, and the cost of ten units are included in ending inventory, (36 units available - 26 units sold).</a:t>
            </a:r>
          </a:p>
          <a:p>
            <a:pPr>
              <a:defRPr/>
            </a:pPr>
            <a:endParaRPr lang="en-US" dirty="0" smtClean="0"/>
          </a:p>
        </p:txBody>
      </p:sp>
    </p:spTree>
    <p:extLst>
      <p:ext uri="{BB962C8B-B14F-4D97-AF65-F5344CB8AC3E}">
        <p14:creationId xmlns:p14="http://schemas.microsoft.com/office/powerpoint/2010/main" val="23073726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The specific identification method is not an inventory assumption; it's based on the actual units. Cost of goods sold represents the actual cost of the units selected by the customer, and ending inventory represents the actual cost of the units that remain in ending inventory.</a:t>
            </a:r>
            <a:endParaRPr lang="en-US" dirty="0">
              <a:ea typeface="+mn-ea"/>
              <a:cs typeface="+mn-cs"/>
            </a:endParaRPr>
          </a:p>
        </p:txBody>
      </p:sp>
    </p:spTree>
    <p:extLst>
      <p:ext uri="{BB962C8B-B14F-4D97-AF65-F5344CB8AC3E}">
        <p14:creationId xmlns:p14="http://schemas.microsoft.com/office/powerpoint/2010/main" val="30844223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We're told that ending inventory consists of ten units; where eight are from the December 30 purchase, and two were from the December 8 purchase. The eight units from the December 30 purchase were acquired at a cost of $5.30 per unit. The two units purchased on December 8 were acquired at a cost of $4.50 per unit. The total cost of ending inventory is $51.40. There were 36 units available for sale, at a total cost of $167.40. Since ten units, valued at a total of $51.40, remain in ending inventory, the remaining 26 units, at a total cost of $116.00, have been sold.</a:t>
            </a:r>
          </a:p>
          <a:p>
            <a:pPr>
              <a:defRPr/>
            </a:pPr>
            <a:r>
              <a:rPr lang="en-US" dirty="0" smtClean="0">
                <a:ea typeface="+mn-ea"/>
                <a:cs typeface="+mn-cs"/>
              </a:rPr>
              <a:t> </a:t>
            </a:r>
          </a:p>
          <a:p>
            <a:pPr>
              <a:defRPr/>
            </a:pPr>
            <a:r>
              <a:rPr lang="en-US" dirty="0" smtClean="0">
                <a:ea typeface="+mn-ea"/>
                <a:cs typeface="+mn-cs"/>
              </a:rPr>
              <a:t>Cost of goods sold consists of the five units from the beginning inventory, plus eight of the ten units purchased on December 8, plus all 13 units purchased on December 19, and none of the units from December 30. Total cost of goods sold is $116.00. A periodic inventory system calculates cost of goods sold at the end of the period.</a:t>
            </a:r>
            <a:endParaRPr lang="en-US" dirty="0">
              <a:ea typeface="+mn-ea"/>
              <a:cs typeface="+mn-cs"/>
            </a:endParaRPr>
          </a:p>
        </p:txBody>
      </p:sp>
    </p:spTree>
    <p:extLst>
      <p:ext uri="{BB962C8B-B14F-4D97-AF65-F5344CB8AC3E}">
        <p14:creationId xmlns:p14="http://schemas.microsoft.com/office/powerpoint/2010/main" val="12175497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ea typeface="+mn-ea"/>
                <a:cs typeface="+mn-cs"/>
              </a:rPr>
              <a:t>Periodic FIFO assumes that the first items in are the first items out, expensed as cost of goods sold. We still have 26 units sold and ten units in ending inventory. Under FIFO, we assume that the first 26 units in the inventory database are the first 26 units sold: five units from beginning inventory, plus ten units from the December 8 purchase, is a total of 15 units plus 11 units from the December 9 purchase, is a total of 26 units. The cost of the 26 units is $115.00. The remaining two units from the December 19 purchase, and all eight units from the December 30 purchase are still in ending inventory; ten units at a total cost of $52.40.</a:t>
            </a:r>
          </a:p>
          <a:p>
            <a:pPr>
              <a:defRPr/>
            </a:pPr>
            <a:endParaRPr lang="en-US" dirty="0" smtClean="0"/>
          </a:p>
        </p:txBody>
      </p:sp>
    </p:spTree>
    <p:extLst>
      <p:ext uri="{BB962C8B-B14F-4D97-AF65-F5344CB8AC3E}">
        <p14:creationId xmlns:p14="http://schemas.microsoft.com/office/powerpoint/2010/main" val="13479447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Periodic LIFO also calculates cost of goods sold at the end of the period. It assumes that the last items in are the first items out, expensed as cost of goods sold. 26 units are sold and ten units remain in ending inventory. The last 26 units to come in are the eight units from the December 30 purchase, plus 13 units from the December 19 purchase (a subtotal of 21 units), which means five of the units from the December 8 purchase were sold. The total cost of the 26 units is $129.90. The remaining five units from the December 8 purchase, and all five units from the beginning inventory remain in ending inventory, at a total cost of $37.50.</a:t>
            </a:r>
            <a:endParaRPr lang="en-US" dirty="0">
              <a:ea typeface="+mn-ea"/>
              <a:cs typeface="+mn-cs"/>
            </a:endParaRPr>
          </a:p>
        </p:txBody>
      </p:sp>
    </p:spTree>
    <p:extLst>
      <p:ext uri="{BB962C8B-B14F-4D97-AF65-F5344CB8AC3E}">
        <p14:creationId xmlns:p14="http://schemas.microsoft.com/office/powerpoint/2010/main" val="11981941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ea typeface="+mn-ea"/>
                <a:cs typeface="+mn-cs"/>
              </a:rPr>
              <a:t>The final method is called "weighted average.” Since it's a periodic method, cost of goods sold is calculated at the end of the period. The weighted average method assumes that each unit sold and each unit in ending inventory is assigned the same cost per unit; the average cost of units available for sale. To calculate the average cost, we take the total cost of goods available for sale, and divide by the number of units available for sale. $167.40 divided by 36 units is an average cost of $4.65 per unit. 26 units multiplied by $4.65 per unit is cost of goods sold of $120.90. Ten units in ending inventory at a cost of $4.65 per unit is $46.50.</a:t>
            </a:r>
          </a:p>
          <a:p>
            <a:pPr>
              <a:defRPr/>
            </a:pPr>
            <a:endParaRPr lang="en-US" dirty="0" smtClean="0"/>
          </a:p>
        </p:txBody>
      </p:sp>
    </p:spTree>
    <p:extLst>
      <p:ext uri="{BB962C8B-B14F-4D97-AF65-F5344CB8AC3E}">
        <p14:creationId xmlns:p14="http://schemas.microsoft.com/office/powerpoint/2010/main" val="22446105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6696766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178179" name="Rectangle 3"/>
          <p:cNvSpPr>
            <a:spLocks noGrp="1" noChangeArrowheads="1"/>
          </p:cNvSpPr>
          <p:nvPr>
            <p:ph type="body" idx="1"/>
          </p:nvPr>
        </p:nvSpPr>
        <p:spPr bwMode="auto">
          <a:xfrm>
            <a:off x="393171" y="4447460"/>
            <a:ext cx="6290733" cy="4681538"/>
          </a:xfrm>
          <a:noFill/>
        </p:spPr>
        <p:txBody>
          <a:bodyPr>
            <a:normAutofit/>
          </a:bodyPr>
          <a:lstStyle/>
          <a:p>
            <a:r>
              <a:rPr lang="en-US" altLang="en-US" dirty="0" smtClean="0">
                <a:ea typeface="ＭＳ Ｐゴシック" pitchFamily="34" charset="-128"/>
              </a:rPr>
              <a:t>Inventory sometimes requires estimation for two reasons. First, companies often require </a:t>
            </a:r>
            <a:r>
              <a:rPr lang="en-US" altLang="en-US" b="1" dirty="0" smtClean="0">
                <a:ea typeface="ＭＳ Ｐゴシック" pitchFamily="34" charset="-128"/>
              </a:rPr>
              <a:t>interim statements </a:t>
            </a:r>
            <a:r>
              <a:rPr lang="en-US" altLang="en-US" dirty="0" smtClean="0">
                <a:ea typeface="ＭＳ Ｐゴシック" pitchFamily="34" charset="-128"/>
              </a:rPr>
              <a:t>(financial statements prepared for periods of less than one year), but they only annually take a physical count of inventory. Second, companies may require an inventory estimate if some casualty such as fire or flood makes taking a physical count impossible. Estimates are usually only required for companies that use the periodic system. Companies using a perpetual system would presumably have updated inventory data.</a:t>
            </a:r>
          </a:p>
          <a:p>
            <a:endParaRPr lang="en-US" altLang="en-US" dirty="0" smtClean="0">
              <a:ea typeface="ＭＳ Ｐゴシック" pitchFamily="34" charset="-128"/>
            </a:endParaRPr>
          </a:p>
          <a:p>
            <a:r>
              <a:rPr lang="en-US" altLang="en-US" dirty="0" smtClean="0">
                <a:ea typeface="ＭＳ Ｐゴシック" pitchFamily="34" charset="-128"/>
              </a:rPr>
              <a:t>This slide summarizes two methods to estimate inventory: the retail inventory method and the gross profit method.</a:t>
            </a:r>
          </a:p>
          <a:p>
            <a:endParaRPr lang="en-US" altLang="en-US" dirty="0" smtClean="0">
              <a:ea typeface="ＭＳ Ｐゴシック" pitchFamily="34" charset="-128"/>
            </a:endParaRPr>
          </a:p>
          <a:p>
            <a:pPr defTabSz="939363">
              <a:defRPr/>
            </a:pPr>
            <a:r>
              <a:rPr lang="en-US" b="1" dirty="0" smtClean="0"/>
              <a:t>Review what you have learned in the following NEED-TO-KNOW Slide.</a:t>
            </a:r>
          </a:p>
        </p:txBody>
      </p:sp>
    </p:spTree>
    <p:extLst>
      <p:ext uri="{BB962C8B-B14F-4D97-AF65-F5344CB8AC3E}">
        <p14:creationId xmlns:p14="http://schemas.microsoft.com/office/powerpoint/2010/main" val="3819170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5171" name="Rectangle 3"/>
          <p:cNvSpPr>
            <a:spLocks noGrp="1" noChangeArrowheads="1"/>
          </p:cNvSpPr>
          <p:nvPr>
            <p:ph type="body" idx="1"/>
          </p:nvPr>
        </p:nvSpPr>
        <p:spPr bwMode="auto">
          <a:noFill/>
        </p:spPr>
        <p:txBody>
          <a:bodyPr/>
          <a:lstStyle/>
          <a:p>
            <a:r>
              <a:rPr lang="en-US" altLang="en-US" dirty="0" smtClean="0">
                <a:ea typeface="ＭＳ Ｐゴシック" pitchFamily="34" charset="-128"/>
              </a:rPr>
              <a:t>Damaged and obsolete (and deteriorated) goods are not reported in inventory if they cannot be sold. If these goods can be sold at a reduced price, they are included in inventory at a conservative estimate of their </a:t>
            </a:r>
            <a:r>
              <a:rPr lang="en-US" altLang="en-US" b="1" dirty="0" smtClean="0">
                <a:ea typeface="ＭＳ Ｐゴシック" pitchFamily="34" charset="-128"/>
              </a:rPr>
              <a:t>net realizable value. </a:t>
            </a:r>
            <a:r>
              <a:rPr lang="en-US" altLang="en-US" dirty="0" smtClean="0">
                <a:ea typeface="ＭＳ Ｐゴシック" pitchFamily="34" charset="-128"/>
              </a:rPr>
              <a:t>Net realizable value is sales price minus the cost of making the sale. The period when damage or obsolescence (or deterioration) occurs is the period when the loss in value is reported.</a:t>
            </a:r>
          </a:p>
          <a:p>
            <a:endParaRPr lang="en-US" altLang="en-US" dirty="0" smtClean="0">
              <a:ea typeface="ＭＳ Ｐゴシック" pitchFamily="34" charset="-128"/>
            </a:endParaRPr>
          </a:p>
        </p:txBody>
      </p:sp>
    </p:spTree>
    <p:extLst>
      <p:ext uri="{BB962C8B-B14F-4D97-AF65-F5344CB8AC3E}">
        <p14:creationId xmlns:p14="http://schemas.microsoft.com/office/powerpoint/2010/main" val="40883619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Using the retail method in the following data, estimate the cost of ending inventory. Sometimes, it's either not possible or not practical to take an actual inventory count. Instead, we can estimate the cost of ending inventory using the relationship between cost and retail. Beginning inventory at cost is $324,000. This inventory has a retail value of $530,000.</a:t>
            </a:r>
          </a:p>
          <a:p>
            <a:pPr>
              <a:defRPr/>
            </a:pPr>
            <a:r>
              <a:rPr lang="en-US" dirty="0" smtClean="0">
                <a:ea typeface="+mn-ea"/>
                <a:cs typeface="+mn-cs"/>
              </a:rPr>
              <a:t> </a:t>
            </a:r>
          </a:p>
          <a:p>
            <a:pPr>
              <a:defRPr/>
            </a:pPr>
            <a:r>
              <a:rPr lang="en-US" dirty="0" smtClean="0">
                <a:ea typeface="+mn-ea"/>
                <a:cs typeface="+mn-cs"/>
              </a:rPr>
              <a:t>We add the purchases; $195,000 at cost, and $335,000 at retail, to calculate the total merchandise available for sale. At cost it is, $519,000; and at retail; $865,000. When we subtract sales, which are always at retail, ending inventory priced at retail is $545,000. To convert the ending inventory at retail back to cost, we use the cost-to-retail ratio; the cost of goods available for sale divided by the retail value of goods available for sale. $519,000 divided by $865,000 is 60%. When we multiply the ending inventory at retail, $545,000, by the cost ratio of 0.60, the ending inventory cost is estimated to be $327,000.</a:t>
            </a:r>
          </a:p>
          <a:p>
            <a:pPr>
              <a:defRPr/>
            </a:pPr>
            <a:endParaRPr lang="en-US" dirty="0" smtClean="0"/>
          </a:p>
        </p:txBody>
      </p:sp>
    </p:spTree>
    <p:extLst>
      <p:ext uri="{BB962C8B-B14F-4D97-AF65-F5344CB8AC3E}">
        <p14:creationId xmlns:p14="http://schemas.microsoft.com/office/powerpoint/2010/main" val="185721628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pPr eaLnBrk="1" hangingPunct="1">
              <a:spcBef>
                <a:spcPct val="0"/>
              </a:spcBef>
            </a:pPr>
            <a:endParaRPr lang="en-US" altLang="en-US" dirty="0" smtClean="0">
              <a:ea typeface="ＭＳ Ｐゴシック" pitchFamily="34" charset="-128"/>
            </a:endParaRPr>
          </a:p>
        </p:txBody>
      </p:sp>
    </p:spTree>
    <p:extLst>
      <p:ext uri="{BB962C8B-B14F-4D97-AF65-F5344CB8AC3E}">
        <p14:creationId xmlns:p14="http://schemas.microsoft.com/office/powerpoint/2010/main" val="4049516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3043489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5" name="Rectangle 3"/>
          <p:cNvSpPr>
            <a:spLocks noGrp="1" noChangeArrowheads="1"/>
          </p:cNvSpPr>
          <p:nvPr>
            <p:ph type="body" idx="1"/>
          </p:nvPr>
        </p:nvSpPr>
        <p:spPr bwMode="auto">
          <a:noFill/>
        </p:spPr>
        <p:txBody>
          <a:bodyPr/>
          <a:lstStyle/>
          <a:p>
            <a:r>
              <a:rPr lang="en-US" altLang="en-US" dirty="0" smtClean="0">
                <a:ea typeface="ＭＳ Ｐゴシック" pitchFamily="34" charset="-128"/>
              </a:rPr>
              <a:t>Merchandise inventory includes costs of expenditures necessary, directly or indirectly, to bring an item to a salable condition and location. This means that the cost of an inventory item includes its invoice cost minus any discount, and plus any incidental costs necessary. Incidental costs can include shipping, storage, and insurance.</a:t>
            </a:r>
          </a:p>
          <a:p>
            <a:endParaRPr lang="en-US" altLang="en-US" dirty="0" smtClean="0">
              <a:ea typeface="ＭＳ Ｐゴシック" pitchFamily="34" charset="-128"/>
            </a:endParaRPr>
          </a:p>
        </p:txBody>
      </p:sp>
    </p:spTree>
    <p:extLst>
      <p:ext uri="{BB962C8B-B14F-4D97-AF65-F5344CB8AC3E}">
        <p14:creationId xmlns:p14="http://schemas.microsoft.com/office/powerpoint/2010/main" val="11548595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1600" dirty="0" smtClean="0">
                <a:solidFill>
                  <a:srgbClr val="953735"/>
                </a:solidFill>
              </a:rPr>
              <a:t>PowerPoint Authors:</a:t>
            </a:r>
          </a:p>
          <a:p>
            <a:pPr eaLnBrk="1" hangingPunct="1">
              <a:defRPr/>
            </a:pPr>
            <a:r>
              <a:rPr lang="en-US" altLang="en-US" sz="1600" dirty="0" smtClean="0">
                <a:solidFill>
                  <a:srgbClr val="953735"/>
                </a:solidFill>
              </a:rPr>
              <a:t>	Susan Coomer Galbreath, Ph.D., CPA</a:t>
            </a:r>
          </a:p>
          <a:p>
            <a:pPr eaLnBrk="1" hangingPunct="1">
              <a:defRPr/>
            </a:pPr>
            <a:r>
              <a:rPr lang="en-US" altLang="en-US" sz="1600" dirty="0" smtClean="0">
                <a:solidFill>
                  <a:srgbClr val="953735"/>
                </a:solidFill>
              </a:rPr>
              <a:t>	Charles W. Caldwell, D.B.A., CMA</a:t>
            </a:r>
          </a:p>
          <a:p>
            <a:pPr eaLnBrk="1" hangingPunct="1">
              <a:defRPr/>
            </a:pPr>
            <a:r>
              <a:rPr lang="en-US" altLang="en-US" sz="1600" dirty="0" smtClean="0">
                <a:solidFill>
                  <a:srgbClr val="953735"/>
                </a:solidFill>
              </a:rPr>
              <a:t>	Jon A. Booker, Ph.D., CPA, CIA</a:t>
            </a:r>
          </a:p>
          <a:p>
            <a:pPr eaLnBrk="1" hangingPunct="1">
              <a:defRPr/>
            </a:pPr>
            <a:r>
              <a:rPr lang="en-US" altLang="en-US" sz="1600" dirty="0" smtClean="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000" i="1" dirty="0" smtClean="0">
                <a:solidFill>
                  <a:srgbClr val="953735"/>
                </a:solidFill>
                <a:latin typeface="Times" pitchFamily="18" charset="0"/>
                <a:ea typeface="ＭＳ Ｐゴシック" pitchFamily="-107"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srcRect/>
          <a:stretch>
            <a:fillRect/>
          </a:stretch>
        </p:blipFill>
        <p:spPr bwMode="auto">
          <a:xfrm>
            <a:off x="5638800" y="3886200"/>
            <a:ext cx="3205163" cy="21574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pPr>
              <a:defRPr/>
            </a:pPr>
            <a:fld id="{E230C5F6-DCF5-442D-9C51-AE696269A9B0}" type="datetime1">
              <a:rPr lang="en-US" smtClean="0"/>
              <a:pPr>
                <a:defRPr/>
              </a:pPr>
              <a:t>1/1/2018</a:t>
            </a:fld>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dirty="0" smtClean="0"/>
              <a:t>Copyright @ 2017 McGraw Hill Education</a:t>
            </a: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393D9AC6-F4C1-4B5F-8853-3DAF9A307F1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43C578-87FA-4253-B969-C152613832A1}"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F1A0A64-6F97-4DEC-93F9-8EEE42510B0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E542EE-0A15-4930-B663-B90F3AFC0460}"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3EBE335-83E7-4974-92CA-5FDBE5D6245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6AC8686-54D1-44AB-88F0-DEF58B5E3F37}"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2017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40F3D6F-C261-4676-8BCE-0684DA35BED4}" type="slidenum">
              <a:rPr lang="en-US"/>
              <a:pPr>
                <a:defRPr/>
              </a:pPr>
              <a:t>‹#›</a:t>
            </a:fld>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8E9B7B3-F1BD-4B85-8FBB-3D998E4B2E6C}"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E998E86-258D-40D2-B7D8-AA24A4D38B30}" type="slidenum">
              <a:rPr lang="en-US"/>
              <a:pPr>
                <a:defRPr/>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05EABFF-7E7E-4750-9E8F-FAC429B6C5DD}"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DF5FA7A-0368-4BEA-A018-6766A9C02920}" type="slidenum">
              <a:rPr lang="en-US"/>
              <a:pPr>
                <a:defRPr/>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6B8AB86-7D5C-43E8-B400-615DF24AC64B}"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C67F650-E772-49B0-AC72-610E74579CD7}" type="slidenum">
              <a:rPr lang="en-US"/>
              <a:pPr>
                <a:defRPr/>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F57A69A-C608-4BB2-BC9F-BF6041A62EEB}"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8A5AED1-F93F-493B-AA58-AE18AF578D42}" type="slidenum">
              <a:rPr lang="en-US"/>
              <a:pPr>
                <a:defRPr/>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F52F095-3750-49EC-9FC0-7A1D6F3831EE}"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3DA2FD5-6652-4DE2-BDDF-28DF2C53BAEB}" type="slidenum">
              <a:rPr lang="en-US"/>
              <a:pPr>
                <a:defRPr/>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4247684-0A27-4166-96E1-95D59AD8D9EC}"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EC91F08-936D-4A49-A12F-7AE6BFCCCEEA}"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54A1C6-8452-4153-984C-13517861A719}"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6229A46-FBB0-4712-B5AD-9B272A6EFFA3}"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31777A2-1CB1-4974-A455-074FF0C4A4DE}"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BFDB0ED-EA6F-4865-AB0F-1DF17EEC94D8}" type="slidenum">
              <a:rPr lang="en-US"/>
              <a:pPr>
                <a:defRPr/>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4E56C20-9C37-4C80-A438-E88FAFFBF318}"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3B28A8E-F647-4A35-81B8-E4F9740045C3}" type="slidenum">
              <a:rPr lang="en-US"/>
              <a:pPr>
                <a:defRPr/>
              </a:pPr>
              <a:t>‹#›</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CB24C40-7E08-4887-A98C-3BD2F6E41877}"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8B5E66B-5C7D-426A-A79F-6CE254721DC5}" type="slidenum">
              <a:rPr lang="en-US"/>
              <a:pPr>
                <a:defRPr/>
              </a:pPr>
              <a:t>‹#›</a:t>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1A41B0A-0B60-4DEB-AB50-0766758F07FC}"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261064E-11FA-4016-B31D-EDAC78EF8D14}" type="slidenum">
              <a:rPr lang="en-US"/>
              <a:pPr>
                <a:defRPr/>
              </a:pPr>
              <a:t>‹#›</a:t>
            </a:fld>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0EC0908-8363-4D0A-96BF-91B3F0A40020}"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416902E-184E-4CA3-90EB-9FEE1EA2A228}" type="slidenum">
              <a:rPr lang="en-US"/>
              <a:pPr>
                <a:defRPr/>
              </a:pPr>
              <a:t>‹#›</a:t>
            </a:fld>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D38ED0F-2AD9-4217-BA2C-E86D18B3E7E7}"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15BB4B9-DAE8-4A0C-9B57-E0B06A39673A}" type="slidenum">
              <a:rPr lang="en-US"/>
              <a:pPr>
                <a:defRPr/>
              </a:pPr>
              <a:t>‹#›</a:t>
            </a:fld>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CA64848-442B-4A6C-AC7D-6597CB1F51AD}"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51DD895-A66E-4DD5-A715-7C98A898C9D1}" type="slidenum">
              <a:rPr lang="en-US"/>
              <a:pPr>
                <a:defRPr/>
              </a:pPr>
              <a:t>‹#›</a:t>
            </a:fld>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CAF32AC-7D10-4130-9716-76AFFC6E664B}"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838CEEF-C473-4772-9DE7-A6969DC27081}"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15C2248-3580-45FC-98EE-3C085F5B8D2E}"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A1A58F8-EB02-460C-B1BB-763619FC0FCC}"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796F495-E0BB-48B7-A855-2A05B7FDA8D8}"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04B4347-16DC-4C64-8794-B1A51F78F640}" type="slidenum">
              <a:rPr lang="en-US"/>
              <a:pPr>
                <a:defRPr/>
              </a:pPr>
              <a:t>‹#›</a:t>
            </a:fld>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18AFC5A-1B7F-45F0-8ED7-1C42A890053A}"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DFFA292-FA8C-4644-AD97-F4C66EDB429B}" type="slidenum">
              <a:rPr lang="en-US"/>
              <a:pPr>
                <a:defRPr/>
              </a:pPr>
              <a:t>‹#›</a:t>
            </a:fld>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E5360F9-535B-45B1-A662-BA71F9A1F961}"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F26419F-D6F9-4942-9086-714E8C1A2D87}" type="slidenum">
              <a:rPr lang="en-US"/>
              <a:pPr>
                <a:defRPr/>
              </a:pPr>
              <a:t>‹#›</a:t>
            </a:fld>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0DABD05-1D28-42CC-B930-0167EE0BF02C}"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6D96E3D-6EE5-48F5-ABB5-1C9B6C172DAA}" type="slidenum">
              <a:rPr lang="en-US"/>
              <a:pPr>
                <a:defRPr/>
              </a:pPr>
              <a:t>‹#›</a:t>
            </a:fld>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5A0888A-8D69-426D-8C96-0FF8B4A379C0}"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E99B13D-66E9-4644-B0DA-197A7DB94B92}" type="slidenum">
              <a:rPr lang="en-US"/>
              <a:pPr>
                <a:defRPr/>
              </a:pPr>
              <a:t>‹#›</a:t>
            </a:fld>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3739C8A-E820-48FA-AF3F-E521F9496B92}"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C611C06-852C-4A22-997D-E248BC8BC176}" type="slidenum">
              <a:rPr lang="en-US"/>
              <a:pPr>
                <a:defRPr/>
              </a:pPr>
              <a:t>‹#›</a:t>
            </a:fld>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FD72210-F9F4-4793-96B5-5426E086F7CB}"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AFF1A8D-39A7-411C-887F-729033895664}" type="slidenum">
              <a:rPr lang="en-US"/>
              <a:pPr>
                <a:defRPr/>
              </a:pPr>
              <a:t>‹#›</a:t>
            </a:fld>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A220DD1-5B84-4341-824D-5793FB65F1F1}"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C92DD1C-F5DD-49FB-850C-DFFD93D962DA}" type="slidenum">
              <a:rPr lang="en-US"/>
              <a:pPr>
                <a:defRPr/>
              </a:pPr>
              <a:t>‹#›</a:t>
            </a:fld>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802173C-0494-46BD-B155-C8B194B77245}"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E47DA51-5545-4FA4-BDF5-F304AC32ECB3}" type="slidenum">
              <a:rPr lang="en-US"/>
              <a:pPr>
                <a:defRPr/>
              </a:pPr>
              <a:t>‹#›</a:t>
            </a:fld>
            <a:endParaRPr lang="en-US"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3D3511C-B3AD-44C7-BFBA-B453A4BFA509}"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EE8339A-3B3F-45E9-B7E6-A7207267CED4}"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D888A84-7676-4D30-AFAB-E2C311B388E8}" type="datetime1">
              <a:rPr lang="en-US" smtClean="0"/>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A5F9000-C60B-4136-9139-798748E04EB1}"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E1D9F6B-A305-4CB8-A38B-77FD9617E4DC}"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B89C7D2-C179-4726-BBF8-CA19256584EA}" type="slidenum">
              <a:rPr lang="en-US"/>
              <a:pPr>
                <a:defRPr/>
              </a:pPr>
              <a:t>‹#›</a:t>
            </a:fld>
            <a:endParaRPr lang="en-US" dirty="0"/>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2B65BF4-51CA-41F4-9CFB-A448084A330F}"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CB8787B-45CE-4244-A11D-301CBB156B0C}" type="slidenum">
              <a:rPr lang="en-US"/>
              <a:pPr>
                <a:defRPr/>
              </a:pPr>
              <a:t>‹#›</a:t>
            </a:fld>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065150B-FDF7-4994-86EF-1AF65A6EFCDB}"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B24BBFF-AD2C-4805-9565-7728FDD52F94}" type="slidenum">
              <a:rPr lang="en-US"/>
              <a:pPr>
                <a:defRPr/>
              </a:pPr>
              <a:t>‹#›</a:t>
            </a:fld>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0EE6F71-6063-4778-B6E0-4696C532B8CF}"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B8CFBA3-5062-457B-B69B-413FEE9FC61A}" type="slidenum">
              <a:rPr lang="en-US"/>
              <a:pPr>
                <a:defRPr/>
              </a:pPr>
              <a:t>‹#›</a:t>
            </a:fld>
            <a:endParaRPr lang="en-US"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909D86D-BA22-4464-940A-DD3256A1CDFB}"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C83D13A-5247-4D38-BD21-D8D02A727337}" type="slidenum">
              <a:rPr lang="en-US"/>
              <a:pPr>
                <a:defRPr/>
              </a:pPr>
              <a:t>‹#›</a:t>
            </a:fld>
            <a:endParaRPr lang="en-US" dirty="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18670EC-5D13-4957-B031-6670B5516AD1}"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2A7F382-D912-49EE-867E-BE3801CB9F03}" type="slidenum">
              <a:rPr lang="en-US"/>
              <a:pPr>
                <a:defRPr/>
              </a:pPr>
              <a:t>‹#›</a:t>
            </a:fld>
            <a:endParaRPr lang="en-US" dirty="0"/>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79A27C7-5684-4FAC-B59B-71FF40338A3F}"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68B7F97-ACB8-44CA-9BA0-C5B0D268B691}" type="slidenum">
              <a:rPr lang="en-US"/>
              <a:pPr>
                <a:defRPr/>
              </a:pPr>
              <a:t>‹#›</a:t>
            </a:fld>
            <a:endParaRPr lang="en-US" dirty="0"/>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AB34E02-A483-40B7-956B-15EB9B313518}"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31B8771-69FE-49ED-8932-B43F7A18B7F2}" type="slidenum">
              <a:rPr lang="en-US"/>
              <a:pPr>
                <a:defRPr/>
              </a:pPr>
              <a:t>‹#›</a:t>
            </a:fld>
            <a:endParaRPr lang="en-US" dirty="0"/>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B0AE4CA-F094-420C-8CDB-DA7019970CDC}"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C1913EE-9A3B-4122-9788-1903381B8292}" type="slidenum">
              <a:rPr lang="en-US"/>
              <a:pPr>
                <a:defRPr/>
              </a:pPr>
              <a:t>‹#›</a:t>
            </a:fld>
            <a:endParaRPr lang="en-US" dirty="0"/>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95115AE-10A1-4DFF-B426-3F05FB5FFAE6}"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CF05B8A-6178-4248-8984-58866BD9D12C}"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0CAC40F-13AF-454D-A646-EFE97DA21B97}" type="datetime1">
              <a:rPr lang="en-US" smtClean="0"/>
              <a:pPr>
                <a:defRPr/>
              </a:pPr>
              <a:t>1/1/2018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431A925-F607-489D-877E-564B96AE2518}"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9ECAA58-D213-43F4-A6DA-385D335E755A}"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651A819-35CB-465F-A607-D42CA88A7586}" type="slidenum">
              <a:rPr lang="en-US"/>
              <a:pPr>
                <a:defRPr/>
              </a:pPr>
              <a:t>‹#›</a:t>
            </a:fld>
            <a:endParaRPr lang="en-US" dirty="0"/>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C9A06E9-65C4-4183-9F0C-5F9423F888EB}"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C92AD9B-9FFB-459F-BDDD-4AE9D4E55E46}" type="slidenum">
              <a:rPr lang="en-US"/>
              <a:pPr>
                <a:defRPr/>
              </a:pPr>
              <a:t>‹#›</a:t>
            </a:fld>
            <a:endParaRPr lang="en-US" dirty="0"/>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6AC2EAD-DAB7-422F-9439-40557743B342}"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285101D-0FE4-49D6-B130-2C59D9A09D5F}" type="slidenum">
              <a:rPr lang="en-US"/>
              <a:pPr>
                <a:defRPr/>
              </a:pPr>
              <a:t>‹#›</a:t>
            </a:fld>
            <a:endParaRPr lang="en-US" dirty="0"/>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F63D84D-43AA-4998-AC52-91B7DEBF5E46}"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4BECB3B-08E3-44D4-921E-609B076309DB}" type="slidenum">
              <a:rPr lang="en-US"/>
              <a:pPr>
                <a:defRPr/>
              </a:pPr>
              <a:t>‹#›</a:t>
            </a:fld>
            <a:endParaRPr lang="en-US" dirty="0"/>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72159A6-3AFD-4BCC-809A-2608724798EE}"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54E8F05-4B36-438E-95C0-9AE6041024DA}" type="slidenum">
              <a:rPr lang="en-US"/>
              <a:pPr>
                <a:defRPr/>
              </a:pPr>
              <a:t>‹#›</a:t>
            </a:fld>
            <a:endParaRPr lang="en-US" dirty="0"/>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AFB0CF7-5966-4F21-8395-BCEC3052D98D}"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B5A4137-645D-43AF-957D-7E89E41AC0D7}" type="slidenum">
              <a:rPr lang="en-US"/>
              <a:pPr>
                <a:defRPr/>
              </a:pPr>
              <a:t>‹#›</a:t>
            </a:fld>
            <a:endParaRPr lang="en-US" dirty="0"/>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FE64F5E-0491-4AEA-BBB5-CEDF4621F0B8}"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01D87E4-0CEF-4733-A121-2077B22BBE45}" type="slidenum">
              <a:rPr lang="en-US"/>
              <a:pPr>
                <a:defRPr/>
              </a:pPr>
              <a:t>‹#›</a:t>
            </a:fld>
            <a:endParaRPr lang="en-US" dirty="0"/>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4F898A2-A128-42E3-8704-2D653EE37841}"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87E9E70-7BD9-473A-82E9-E9FA783E28E2}" type="slidenum">
              <a:rPr lang="en-US"/>
              <a:pPr>
                <a:defRPr/>
              </a:pPr>
              <a:t>‹#›</a:t>
            </a:fld>
            <a:endParaRPr lang="en-US" dirty="0"/>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A53833C-0925-4104-8A08-B1EB7A4CB5AB}"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D488F6A-A7BA-4F7C-97E2-0F5DD9EB6EEF}" type="slidenum">
              <a:rPr lang="en-US"/>
              <a:pPr>
                <a:defRPr/>
              </a:pPr>
              <a:t>‹#›</a:t>
            </a:fld>
            <a:endParaRPr lang="en-US" dirty="0"/>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5C0D6B-A228-4BC7-AE74-EA74001B2B8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Copyright © 2015 McGraw-Hill Education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71216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272BC94-F248-4959-BF5F-DFB0E01EC0EF}" type="datetime1">
              <a:rPr lang="en-US" smtClean="0"/>
              <a:pPr>
                <a:defRPr/>
              </a:pPr>
              <a:t>1/1/2018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1D1E63F-D895-42BA-A666-20C85BFFBE91}"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482511-DF62-4D98-B2FF-C737280754F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Copyright © 2015 McGraw-Hill Education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61784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F6BC89-3168-493F-84CD-4AC9A0B06593}"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Copyright © 2015 McGraw-Hill Education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128924"/>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767881-7528-46CE-BC0A-49D1AF00303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Copyright © 2015 McGraw-Hill Education</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572188"/>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D9868B-D658-4565-8C23-F8C79909A18E}" type="datetime1">
              <a:rPr lang="en-US" smtClean="0">
                <a:solidFill>
                  <a:prstClr val="black">
                    <a:tint val="75000"/>
                  </a:prstClr>
                </a:solidFill>
              </a:rPr>
              <a:pPr/>
              <a:t>1/1/2018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Copyright © 2015 McGraw-Hill Education</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197169"/>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63E6F2-E096-45F4-B32F-5F98A41769DF}" type="datetime1">
              <a:rPr lang="en-US" smtClean="0">
                <a:solidFill>
                  <a:prstClr val="black">
                    <a:tint val="75000"/>
                  </a:prstClr>
                </a:solidFill>
              </a:rPr>
              <a:pPr/>
              <a:t>1/1/2018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Copyright © 2015 McGraw-Hill Education</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59303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1E641-665E-4768-821C-2AC3EEB77E40}" type="datetime1">
              <a:rPr lang="en-US" smtClean="0">
                <a:solidFill>
                  <a:prstClr val="black">
                    <a:tint val="75000"/>
                  </a:prstClr>
                </a:solidFill>
              </a:rPr>
              <a:pPr/>
              <a:t>1/1/2018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Copyright © 2015 McGraw-Hill Education</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84103"/>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18A895-93CF-4621-8AD8-E2E5FF92840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Copyright © 2015 McGraw-Hill Education</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545054"/>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5673DA-643A-4A75-A9A4-D552DB93152B}"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Copyright © 2015 McGraw-Hill Education</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908061"/>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8E413B-B2AD-4733-AFCE-5483950BB2A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Copyright © 2015 McGraw-Hill Education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3975379"/>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DD941-CA54-4484-A9C9-17E4A7C68DC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Copyright © 2015 McGraw-Hill Education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30908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0C732FE-1943-4CA2-8DA5-E9DB7AC67B55}" type="datetime1">
              <a:rPr lang="en-US" smtClean="0"/>
              <a:pPr>
                <a:defRPr/>
              </a:pPr>
              <a:t>1/1/2018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D75F7BD-AE40-46FC-89CB-8BE62D62355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5F58E4-C67A-4816-9B71-3188FF2F9CA5}" type="datetime1">
              <a:rPr lang="en-US" smtClean="0"/>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34C1D4A-1B12-470C-B03C-59AE294872C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999FFA-292A-4224-9BF6-83A920BC6371}" type="datetime1">
              <a:rPr lang="en-US" smtClean="0"/>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62F3A22-3547-4007-9C6B-61B20E14392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44993E96-5718-4486-820B-1D85107F4478}"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545AF50A-7959-40F3-B12D-44EF862E8016}" type="slidenum">
              <a:rPr lang="en-US"/>
              <a:pPr>
                <a:defRPr/>
              </a:pPr>
              <a:t>‹#›</a:t>
            </a:fld>
            <a:endParaRPr lang="en-US" dirty="0"/>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p>
            <a:pPr algn="ctr">
              <a:defRPr/>
            </a:pPr>
            <a:r>
              <a:rPr lang="en-US" sz="1000" dirty="0">
                <a:solidFill>
                  <a:schemeClr val="bg1"/>
                </a:solidFill>
                <a:latin typeface="Calibri" pitchFamily="-84" charset="0"/>
              </a:rPr>
              <a:t>6 - </a:t>
            </a:r>
            <a:fld id="{F2861AEA-9E2B-43EA-9916-6C224FFA1640}" type="slidenum">
              <a:rPr lang="en-US" sz="1000">
                <a:solidFill>
                  <a:schemeClr val="bg1"/>
                </a:solidFill>
                <a:latin typeface="Calibri" pitchFamily="-84" charset="0"/>
              </a:rPr>
              <a:pPr algn="ctr">
                <a:defRPr/>
              </a:pPr>
              <a:t>‹#›</a:t>
            </a:fld>
            <a:endParaRPr lang="en-US" sz="1000" dirty="0">
              <a:solidFill>
                <a:schemeClr val="bg1"/>
              </a:solidFill>
              <a:latin typeface="Calibri" pitchFamily="-84" charset="0"/>
            </a:endParaRPr>
          </a:p>
        </p:txBody>
      </p:sp>
    </p:spTree>
  </p:cSld>
  <p:clrMap bg1="lt1" tx1="dk1" bg2="lt2" tx2="dk2" accent1="accent1" accent2="accent2" accent3="accent3" accent4="accent4" accent5="accent5" accent6="accent6" hlink="hlink" folHlink="folHlink"/>
  <p:sldLayoutIdLst>
    <p:sldLayoutId id="2147484404"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 id="2147484405" r:id="rId12"/>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2EA500F3-32F3-4508-8D00-2BB8DF903B7F}"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 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1E713043-18B8-4E6E-9977-361AAEC5792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06" r:id="rId1"/>
    <p:sldLayoutId id="2147484407" r:id="rId2"/>
    <p:sldLayoutId id="2147484408" r:id="rId3"/>
    <p:sldLayoutId id="2147484409" r:id="rId4"/>
    <p:sldLayoutId id="2147484410" r:id="rId5"/>
    <p:sldLayoutId id="2147484411" r:id="rId6"/>
    <p:sldLayoutId id="2147484412" r:id="rId7"/>
    <p:sldLayoutId id="2147484413" r:id="rId8"/>
    <p:sldLayoutId id="2147484414" r:id="rId9"/>
    <p:sldLayoutId id="2147484415" r:id="rId10"/>
    <p:sldLayoutId id="2147484416" r:id="rId11"/>
    <p:sldLayoutId id="2147484417" r:id="rId12"/>
    <p:sldLayoutId id="2147484418" r:id="rId13"/>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E0A41E33-5645-4F57-9378-3183C8D04743}"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A8686847-EDE7-4570-AC31-2A5F446012F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A292B5D9-1CF2-47AA-A211-81AC578EC33F}"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5F011AA6-C604-4476-9398-7A363F7CC73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52" r:id="rId1"/>
    <p:sldLayoutId id="2147484453" r:id="rId2"/>
    <p:sldLayoutId id="2147484454" r:id="rId3"/>
    <p:sldLayoutId id="2147484455" r:id="rId4"/>
    <p:sldLayoutId id="2147484456" r:id="rId5"/>
    <p:sldLayoutId id="2147484457" r:id="rId6"/>
    <p:sldLayoutId id="2147484458" r:id="rId7"/>
    <p:sldLayoutId id="2147484459" r:id="rId8"/>
    <p:sldLayoutId id="2147484460" r:id="rId9"/>
    <p:sldLayoutId id="2147484461" r:id="rId10"/>
    <p:sldLayoutId id="2147484462"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B3563D16-49FF-4326-9222-1465C026D9ED}"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8CEAF361-52BC-4303-BCF4-A897E2EB272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BE7B414-5C47-4646-BC97-6630B3F71CB3}" type="datetime1">
              <a:rPr lang="en-US" smtClean="0">
                <a:solidFill>
                  <a:prstClr val="black">
                    <a:tint val="75000"/>
                  </a:prstClr>
                </a:solidFill>
                <a:latin typeface="Calibri"/>
                <a:cs typeface="+mn-cs"/>
              </a:rPr>
              <a:pPr fontAlgn="auto">
                <a:spcBef>
                  <a:spcPts val="0"/>
                </a:spcBef>
                <a:spcAft>
                  <a:spcPts val="0"/>
                </a:spcAft>
              </a:pPr>
              <a:t>1/1/2018</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dirty="0" smtClean="0">
                <a:solidFill>
                  <a:prstClr val="black">
                    <a:tint val="75000"/>
                  </a:prstClr>
                </a:solidFill>
                <a:latin typeface="Calibri"/>
                <a:cs typeface="+mn-cs"/>
              </a:rPr>
              <a:t>Copyright © 2015 McGraw-Hill Education</a:t>
            </a: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059357854"/>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Lst>
  <p:transition>
    <p:fade/>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notesSlide" Target="../notesSlides/notesSlide12.xml"/><Relationship Id="rId7"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image" Target="../media/image10.wmf"/><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habitat.inkling.com/api/files/sn_0a8a/trunk/head/s9ml/chapter005/84ec7fc480fb4e929ab3f2a635963766" TargetMode="External"/><Relationship Id="rId4" Type="http://schemas.openxmlformats.org/officeDocument/2006/relationships/hyperlink" Target="https://habitat.inkling.com/api/files/sn_0a8a/trunk/head/s9ml/chapter005/3c7af0c83b794052bbf7177fb59478e8"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oleObject" Target="../embeddings/oleObject10.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1.emf"/><Relationship Id="rId5" Type="http://schemas.openxmlformats.org/officeDocument/2006/relationships/oleObject" Target="../embeddings/Microsoft_Excel_97-2003_Worksheet1.xls"/><Relationship Id="rId4" Type="http://schemas.openxmlformats.org/officeDocument/2006/relationships/oleObject" Target="../embeddings/oleObject11.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3.emf"/><Relationship Id="rId5" Type="http://schemas.openxmlformats.org/officeDocument/2006/relationships/oleObject" Target="../embeddings/Microsoft_Excel_97-2003_Worksheet2.xls"/><Relationship Id="rId4" Type="http://schemas.openxmlformats.org/officeDocument/2006/relationships/oleObject" Target="../embeddings/oleObject12.bin"/></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27.emf"/><Relationship Id="rId4" Type="http://schemas.openxmlformats.org/officeDocument/2006/relationships/oleObject" Target="../embeddings/oleObject1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28.emf"/><Relationship Id="rId4" Type="http://schemas.openxmlformats.org/officeDocument/2006/relationships/oleObject" Target="../embeddings/oleObject14.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8.wmf"/><Relationship Id="rId3" Type="http://schemas.openxmlformats.org/officeDocument/2006/relationships/notesSlide" Target="../notesSlides/notesSlide5.xml"/><Relationship Id="rId7" Type="http://schemas.openxmlformats.org/officeDocument/2006/relationships/image" Target="../media/image5.wmf"/><Relationship Id="rId12"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wmf"/><Relationship Id="rId5" Type="http://schemas.openxmlformats.org/officeDocument/2006/relationships/image" Target="../media/image4.wmf"/><Relationship Id="rId15" Type="http://schemas.openxmlformats.org/officeDocument/2006/relationships/image" Target="../media/image9.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6.wmf"/><Relationship Id="rId14" Type="http://schemas.openxmlformats.org/officeDocument/2006/relationships/oleObject" Target="../embeddings/oleObject6.bin"/></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34.emf"/><Relationship Id="rId5" Type="http://schemas.openxmlformats.org/officeDocument/2006/relationships/oleObject" Target="../embeddings/Microsoft_Excel_97-2003_Worksheet3.xls"/><Relationship Id="rId4" Type="http://schemas.openxmlformats.org/officeDocument/2006/relationships/oleObject" Target="../embeddings/oleObject15.bin"/></Relationships>
</file>

<file path=ppt/slides/_rels/slide5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36.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9.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3"/>
          <p:cNvSpPr>
            <a:spLocks noGrp="1"/>
          </p:cNvSpPr>
          <p:nvPr>
            <p:ph type="ctrTitle"/>
          </p:nvPr>
        </p:nvSpPr>
        <p:spPr>
          <a:xfrm>
            <a:off x="152400" y="533400"/>
            <a:ext cx="8686800" cy="1102659"/>
          </a:xfrm>
        </p:spPr>
        <p:txBody>
          <a:bodyPr/>
          <a:lstStyle/>
          <a:p>
            <a:pPr algn="l" eaLnBrk="1" hangingPunct="1"/>
            <a:r>
              <a:rPr lang="en-US" altLang="en-US" b="1" dirty="0" smtClean="0"/>
              <a:t>Inventories and Cost of Sales</a:t>
            </a:r>
          </a:p>
        </p:txBody>
      </p:sp>
      <p:sp>
        <p:nvSpPr>
          <p:cNvPr id="79875" name="Subtitle 2"/>
          <p:cNvSpPr>
            <a:spLocks noGrp="1"/>
          </p:cNvSpPr>
          <p:nvPr>
            <p:ph type="subTitle" idx="1"/>
          </p:nvPr>
        </p:nvSpPr>
        <p:spPr>
          <a:xfrm>
            <a:off x="685800" y="1600200"/>
            <a:ext cx="2971800" cy="990600"/>
          </a:xfrm>
        </p:spPr>
        <p:txBody>
          <a:bodyPr/>
          <a:lstStyle/>
          <a:p>
            <a:pPr algn="l" eaLnBrk="1" hangingPunct="1">
              <a:buFont typeface="Wingdings" pitchFamily="2" charset="2"/>
              <a:buNone/>
            </a:pPr>
            <a:r>
              <a:rPr lang="en-US" altLang="en-US" dirty="0" smtClean="0">
                <a:solidFill>
                  <a:srgbClr val="898989"/>
                </a:solidFill>
              </a:rPr>
              <a:t>Chapter 6</a:t>
            </a:r>
          </a:p>
          <a:p>
            <a:pPr eaLnBrk="1" hangingPunct="1">
              <a:buFont typeface="Wingdings" pitchFamily="2" charset="2"/>
              <a:buNone/>
            </a:pPr>
            <a:endParaRPr lang="en-US" altLang="en-US" dirty="0" smtClean="0">
              <a:solidFill>
                <a:srgbClr val="898989"/>
              </a:solidFill>
            </a:endParaRP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ectangle 3"/>
          <p:cNvSpPr txBox="1">
            <a:spLocks noChangeArrowheads="1"/>
          </p:cNvSpPr>
          <p:nvPr/>
        </p:nvSpPr>
        <p:spPr bwMode="auto">
          <a:xfrm>
            <a:off x="457200" y="4343400"/>
            <a:ext cx="7239000" cy="16002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ea typeface="ＭＳ Ｐゴシック" pitchFamily="34" charset="-128"/>
              </a:rPr>
              <a:t>Wild, Shaw, and </a:t>
            </a:r>
            <a:r>
              <a:rPr lang="en-US" sz="2800" b="1" dirty="0" err="1">
                <a:solidFill>
                  <a:srgbClr val="002060"/>
                </a:solidFill>
                <a:ea typeface="ＭＳ Ｐゴシック" pitchFamily="34" charset="-128"/>
              </a:rPr>
              <a:t>Chiappetta</a:t>
            </a:r>
            <a:endParaRPr lang="en-US" sz="2800" b="1" dirty="0">
              <a:solidFill>
                <a:srgbClr val="002060"/>
              </a:solidFill>
              <a:ea typeface="ＭＳ Ｐゴシック" pitchFamily="34" charset="-128"/>
            </a:endParaRPr>
          </a:p>
          <a:p>
            <a:pPr algn="l" eaLnBrk="1" hangingPunct="1">
              <a:defRPr/>
            </a:pPr>
            <a:r>
              <a:rPr lang="en-US" sz="2800" b="1" dirty="0">
                <a:solidFill>
                  <a:srgbClr val="002060"/>
                </a:solidFill>
                <a:ea typeface="ＭＳ Ｐゴシック" pitchFamily="34" charset="-128"/>
              </a:rPr>
              <a:t>Fundamental Accounting Principles</a:t>
            </a:r>
          </a:p>
          <a:p>
            <a:pPr algn="l" eaLnBrk="1" hangingPunct="1">
              <a:defRPr/>
            </a:pPr>
            <a:r>
              <a:rPr lang="en-US" sz="2800" b="1" smtClean="0">
                <a:solidFill>
                  <a:srgbClr val="002060"/>
                </a:solidFill>
                <a:ea typeface="ＭＳ Ｐゴシック" pitchFamily="34" charset="-128"/>
              </a:rPr>
              <a:t>23rd </a:t>
            </a:r>
            <a:r>
              <a:rPr lang="en-US" sz="2800" b="1" dirty="0">
                <a:solidFill>
                  <a:srgbClr val="002060"/>
                </a:solidFill>
                <a:ea typeface="ＭＳ Ｐゴシック" pitchFamily="34" charset="-128"/>
              </a:rPr>
              <a:t>Edition</a:t>
            </a:r>
          </a:p>
          <a:p>
            <a:pPr eaLnBrk="1" hangingPunct="1">
              <a:defRPr/>
            </a:pPr>
            <a:r>
              <a:rPr lang="en-US" sz="3900" b="1" dirty="0" smtClean="0">
                <a:solidFill>
                  <a:srgbClr val="002060"/>
                </a:solidFill>
                <a:ea typeface="ＭＳ Ｐゴシック" pitchFamily="34" charset="-128"/>
              </a:rPr>
              <a:t> 	</a:t>
            </a:r>
            <a:endParaRPr lang="en-US" b="1" dirty="0" smtClean="0">
              <a:solidFill>
                <a:srgbClr val="002060"/>
              </a:solidFill>
              <a:ea typeface="ＭＳ Ｐゴシック" pitchFamily="34" charset="-128"/>
            </a:endParaRPr>
          </a:p>
        </p:txBody>
      </p:sp>
      <p:sp>
        <p:nvSpPr>
          <p:cNvPr id="11" name="Rectangle 4"/>
          <p:cNvSpPr>
            <a:spLocks noGrp="1" noChangeArrowheads="1"/>
          </p:cNvSpPr>
          <p:nvPr>
            <p:ph type="ftr" sz="quarter" idx="10"/>
          </p:nvPr>
        </p:nvSpPr>
        <p:spPr bwMode="auto">
          <a:xfrm>
            <a:off x="457200" y="6172200"/>
            <a:ext cx="7391400" cy="533400"/>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smtClean="0"/>
              <a:t>Copyright © 2017 McGraw-Hill Education.  All rights reserved.</a:t>
            </a:r>
          </a:p>
          <a:p>
            <a:pPr>
              <a:defRPr/>
            </a:pPr>
            <a:r>
              <a:rPr lang="en-US" dirty="0" smtClean="0"/>
              <a:t>No reproduction or distribution without the prior written consent of McGraw-Hill Education.</a:t>
            </a:r>
          </a:p>
          <a:p>
            <a:pPr>
              <a:defRPr/>
            </a:pPr>
            <a:endParaRPr lang="en-US" sz="1600" dirty="0" smtClean="0"/>
          </a:p>
        </p:txBody>
      </p:sp>
      <p:pic>
        <p:nvPicPr>
          <p:cNvPr id="7" name="Picture 6" descr="C:\Users\User\AppData\Local\Temp\SNAGHTML2ccdd7a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675965"/>
            <a:ext cx="2431962" cy="31295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4294967295"/>
          </p:nvPr>
        </p:nvSpPr>
        <p:spPr>
          <a:xfrm>
            <a:off x="457200" y="1219200"/>
            <a:ext cx="3810000" cy="1524000"/>
          </a:xfrm>
          <a:solidFill>
            <a:schemeClr val="accent2">
              <a:lumMod val="20000"/>
              <a:lumOff val="80000"/>
            </a:schemeClr>
          </a:solidFill>
          <a:ln w="12700" cap="flat">
            <a:solidFill>
              <a:srgbClr val="414141"/>
            </a:solidFill>
          </a:ln>
        </p:spPr>
        <p:txBody>
          <a:bodyPr lIns="90488" tIns="44450" rIns="90488" bIns="44450"/>
          <a:lstStyle/>
          <a:p>
            <a:pPr>
              <a:lnSpc>
                <a:spcPct val="90000"/>
              </a:lnSpc>
              <a:buClr>
                <a:srgbClr val="FF0000"/>
              </a:buClr>
              <a:buFont typeface="Wingdings" pitchFamily="-84" charset="2"/>
              <a:buChar char="Ø"/>
              <a:defRPr/>
            </a:pPr>
            <a:r>
              <a:rPr lang="en-US" sz="2400" dirty="0" smtClean="0">
                <a:solidFill>
                  <a:srgbClr val="632523"/>
                </a:solidFill>
              </a:rPr>
              <a:t>Most companies take a physical count of inventory at least once each year.</a:t>
            </a:r>
          </a:p>
        </p:txBody>
      </p:sp>
      <p:sp>
        <p:nvSpPr>
          <p:cNvPr id="86019" name="Title 7"/>
          <p:cNvSpPr>
            <a:spLocks noGrp="1"/>
          </p:cNvSpPr>
          <p:nvPr>
            <p:ph type="title"/>
          </p:nvPr>
        </p:nvSpPr>
        <p:spPr/>
        <p:txBody>
          <a:bodyPr/>
          <a:lstStyle/>
          <a:p>
            <a:r>
              <a:rPr lang="en-US" altLang="en-US" sz="3200" b="1" dirty="0" smtClean="0">
                <a:ea typeface="ＭＳ Ｐゴシック" pitchFamily="34" charset="-128"/>
              </a:rPr>
              <a:t>Internal Controls and Taking a Physical Count</a:t>
            </a:r>
          </a:p>
        </p:txBody>
      </p:sp>
      <p:sp>
        <p:nvSpPr>
          <p:cNvPr id="9" name="Rectangle 3"/>
          <p:cNvSpPr txBox="1">
            <a:spLocks noChangeArrowheads="1"/>
          </p:cNvSpPr>
          <p:nvPr/>
        </p:nvSpPr>
        <p:spPr bwMode="auto">
          <a:xfrm>
            <a:off x="4876800" y="1219200"/>
            <a:ext cx="3810000" cy="1524000"/>
          </a:xfrm>
          <a:prstGeom prst="rect">
            <a:avLst/>
          </a:prstGeom>
          <a:solidFill>
            <a:schemeClr val="accent2">
              <a:lumMod val="20000"/>
              <a:lumOff val="80000"/>
            </a:schemeClr>
          </a:solidFill>
          <a:ln w="12700" cap="flat">
            <a:solidFill>
              <a:srgbClr val="414141"/>
            </a:solidFill>
            <a:miter lim="800000"/>
            <a:headEnd/>
            <a:tailEnd/>
          </a:ln>
        </p:spPr>
        <p:txBody>
          <a:bodyPr lIns="90488" tIns="44450" rIns="90488" bIns="44450"/>
          <a:lstStyle/>
          <a:p>
            <a:pPr marL="273050" indent="-273050" eaLnBrk="0" hangingPunct="0">
              <a:lnSpc>
                <a:spcPct val="90000"/>
              </a:lnSpc>
              <a:spcBef>
                <a:spcPts val="600"/>
              </a:spcBef>
              <a:buClr>
                <a:srgbClr val="FF0000"/>
              </a:buClr>
              <a:buSzPct val="100000"/>
              <a:buFont typeface="Wingdings" pitchFamily="-84" charset="2"/>
              <a:buChar char="Ø"/>
              <a:defRPr/>
            </a:pPr>
            <a:r>
              <a:rPr lang="en-US" sz="2000" dirty="0">
                <a:solidFill>
                  <a:srgbClr val="632523"/>
                </a:solidFill>
              </a:rPr>
              <a:t>When the physical count does not match the Merchandise Inventory account, an adjustment must be made</a:t>
            </a:r>
            <a:r>
              <a:rPr lang="en-US" sz="2400" dirty="0">
                <a:solidFill>
                  <a:srgbClr val="632523"/>
                </a:solidFill>
              </a:rPr>
              <a:t>.</a:t>
            </a:r>
          </a:p>
        </p:txBody>
      </p:sp>
      <p:sp>
        <p:nvSpPr>
          <p:cNvPr id="10" name="TextBox 9"/>
          <p:cNvSpPr txBox="1">
            <a:spLocks noChangeArrowheads="1"/>
          </p:cNvSpPr>
          <p:nvPr/>
        </p:nvSpPr>
        <p:spPr bwMode="auto">
          <a:xfrm>
            <a:off x="361950" y="2895601"/>
            <a:ext cx="8458200" cy="3108543"/>
          </a:xfrm>
          <a:prstGeom prst="rect">
            <a:avLst/>
          </a:prstGeom>
          <a:solidFill>
            <a:srgbClr val="E6B9B8"/>
          </a:solidFill>
          <a:ln w="9525">
            <a:solidFill>
              <a:schemeClr val="tx1"/>
            </a:solidFill>
            <a:miter lim="800000"/>
            <a:headEnd/>
            <a:tailEnd/>
          </a:ln>
          <a:effectLst>
            <a:outerShdw blurRad="63500" dist="38100" dir="2700000" algn="tl" rotWithShape="0">
              <a:srgbClr val="000000">
                <a:alpha val="39999"/>
              </a:srgbClr>
            </a:outerShdw>
          </a:effectLst>
        </p:spPr>
        <p:txBody>
          <a:bodyPr wrap="square">
            <a:spAutoFit/>
          </a:bodyPr>
          <a:lstStyle/>
          <a:p>
            <a:pPr>
              <a:defRPr/>
            </a:pPr>
            <a:r>
              <a:rPr lang="en-US" sz="2800" b="1" dirty="0">
                <a:solidFill>
                  <a:srgbClr val="632523"/>
                </a:solidFill>
                <a:latin typeface="Calibri" pitchFamily="-84" charset="0"/>
                <a:ea typeface="ＭＳ Ｐゴシック" pitchFamily="-84" charset="-128"/>
              </a:rPr>
              <a:t>Good internal controls over count include:</a:t>
            </a:r>
          </a:p>
          <a:p>
            <a:pPr marL="514350" indent="-514350">
              <a:buFont typeface="+mj-lt"/>
              <a:buAutoNum type="arabicPeriod"/>
              <a:defRPr/>
            </a:pPr>
            <a:r>
              <a:rPr lang="en-US" sz="2800" dirty="0">
                <a:solidFill>
                  <a:srgbClr val="632523"/>
                </a:solidFill>
                <a:latin typeface="Calibri" pitchFamily="-84" charset="0"/>
                <a:ea typeface="ＭＳ Ｐゴシック" pitchFamily="-84" charset="-128"/>
              </a:rPr>
              <a:t>Pre-numbered inventory tickets.</a:t>
            </a:r>
          </a:p>
          <a:p>
            <a:pPr marL="514350" indent="-514350">
              <a:buFont typeface="+mj-lt"/>
              <a:buAutoNum type="arabicPeriod"/>
              <a:defRPr/>
            </a:pPr>
            <a:r>
              <a:rPr lang="en-US" sz="2800" dirty="0">
                <a:solidFill>
                  <a:srgbClr val="632523"/>
                </a:solidFill>
                <a:latin typeface="Calibri" pitchFamily="-84" charset="0"/>
                <a:ea typeface="ＭＳ Ｐゴシック" pitchFamily="-84" charset="-128"/>
              </a:rPr>
              <a:t>Counters have no inventory responsibility.</a:t>
            </a:r>
          </a:p>
          <a:p>
            <a:pPr marL="514350" indent="-514350">
              <a:buFont typeface="+mj-lt"/>
              <a:buAutoNum type="arabicPeriod"/>
              <a:defRPr/>
            </a:pPr>
            <a:r>
              <a:rPr lang="en-US" sz="2800" dirty="0" smtClean="0">
                <a:solidFill>
                  <a:srgbClr val="632523"/>
                </a:solidFill>
                <a:latin typeface="Calibri" pitchFamily="-84" charset="0"/>
                <a:ea typeface="ＭＳ Ｐゴシック" pitchFamily="-84" charset="-128"/>
              </a:rPr>
              <a:t>Counters </a:t>
            </a:r>
            <a:r>
              <a:rPr lang="en-US" sz="2800" dirty="0">
                <a:solidFill>
                  <a:srgbClr val="632523"/>
                </a:solidFill>
                <a:latin typeface="Calibri" pitchFamily="-84" charset="0"/>
                <a:ea typeface="ＭＳ Ｐゴシック" pitchFamily="-84" charset="-128"/>
              </a:rPr>
              <a:t>confirm existence, amount, and</a:t>
            </a:r>
            <a:br>
              <a:rPr lang="en-US" sz="2800" dirty="0">
                <a:solidFill>
                  <a:srgbClr val="632523"/>
                </a:solidFill>
                <a:latin typeface="Calibri" pitchFamily="-84" charset="0"/>
                <a:ea typeface="ＭＳ Ｐゴシック" pitchFamily="-84" charset="-128"/>
              </a:rPr>
            </a:br>
            <a:r>
              <a:rPr lang="en-US" sz="2800" dirty="0">
                <a:solidFill>
                  <a:srgbClr val="632523"/>
                </a:solidFill>
                <a:latin typeface="Calibri" pitchFamily="-84" charset="0"/>
                <a:ea typeface="ＭＳ Ｐゴシック" pitchFamily="-84" charset="-128"/>
              </a:rPr>
              <a:t>quality of inventory item.</a:t>
            </a:r>
          </a:p>
          <a:p>
            <a:pPr marL="514350" indent="-514350">
              <a:buFont typeface="+mj-lt"/>
              <a:buAutoNum type="arabicPeriod"/>
              <a:defRPr/>
            </a:pPr>
            <a:r>
              <a:rPr lang="en-US" sz="2800" dirty="0">
                <a:solidFill>
                  <a:srgbClr val="632523"/>
                </a:solidFill>
                <a:latin typeface="Calibri" pitchFamily="-84" charset="0"/>
                <a:ea typeface="ＭＳ Ｐゴシック" pitchFamily="-84" charset="-128"/>
              </a:rPr>
              <a:t>Second count is taken.</a:t>
            </a:r>
          </a:p>
          <a:p>
            <a:pPr marL="514350" indent="-514350">
              <a:buFont typeface="+mj-lt"/>
              <a:buAutoNum type="arabicPeriod"/>
              <a:defRPr/>
            </a:pPr>
            <a:r>
              <a:rPr lang="en-US" sz="2800" dirty="0">
                <a:solidFill>
                  <a:srgbClr val="632523"/>
                </a:solidFill>
                <a:latin typeface="Calibri" pitchFamily="-84" charset="0"/>
                <a:ea typeface="ＭＳ Ｐゴシック" pitchFamily="-84" charset="-128"/>
              </a:rPr>
              <a:t>Manager confirms all items counted.</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B1D1E63F-D895-42BA-A666-20C85BFFBE91}" type="slidenum">
              <a:rPr lang="en-US" smtClean="0"/>
              <a:pPr>
                <a:defRPr/>
              </a:pPr>
              <a:t>10</a:t>
            </a:fld>
            <a:endParaRPr lang="en-US" dirty="0"/>
          </a:p>
        </p:txBody>
      </p:sp>
      <p:sp>
        <p:nvSpPr>
          <p:cNvPr id="13" name="Rounded Rectangle 12"/>
          <p:cNvSpPr/>
          <p:nvPr/>
        </p:nvSpPr>
        <p:spPr>
          <a:xfrm>
            <a:off x="151840" y="6538912"/>
            <a:ext cx="3886760"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Identify the costs of merchandise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 name="Rectangle 5"/>
          <p:cNvSpPr>
            <a:spLocks noChangeArrowheads="1"/>
          </p:cNvSpPr>
          <p:nvPr/>
        </p:nvSpPr>
        <p:spPr bwMode="auto">
          <a:xfrm>
            <a:off x="1016001" y="655638"/>
            <a:ext cx="75438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mn-cs"/>
              </a:rPr>
              <a:t>A master carver of wooden birds operates her business out of a garage. At the end of the current period,</a:t>
            </a:r>
            <a:endParaRPr lang="en-US" smtClean="0">
              <a:solidFill>
                <a:prstClr val="black"/>
              </a:solidFill>
              <a:cs typeface="+mn-cs"/>
            </a:endParaRPr>
          </a:p>
        </p:txBody>
      </p:sp>
      <p:sp>
        <p:nvSpPr>
          <p:cNvPr id="7" name="Rectangle 6"/>
          <p:cNvSpPr>
            <a:spLocks noChangeArrowheads="1"/>
          </p:cNvSpPr>
          <p:nvPr/>
        </p:nvSpPr>
        <p:spPr bwMode="auto">
          <a:xfrm>
            <a:off x="1016001" y="862013"/>
            <a:ext cx="74136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mn-cs"/>
              </a:rPr>
              <a:t>the carver has 17 units (carvings) in her garage, three of which were damaged by water and cannot be</a:t>
            </a:r>
            <a:endParaRPr lang="en-US" smtClean="0">
              <a:solidFill>
                <a:prstClr val="black"/>
              </a:solidFill>
              <a:cs typeface="+mn-cs"/>
            </a:endParaRPr>
          </a:p>
        </p:txBody>
      </p:sp>
      <p:sp>
        <p:nvSpPr>
          <p:cNvPr id="8" name="Rectangle 7"/>
          <p:cNvSpPr>
            <a:spLocks noChangeArrowheads="1"/>
          </p:cNvSpPr>
          <p:nvPr/>
        </p:nvSpPr>
        <p:spPr bwMode="auto">
          <a:xfrm>
            <a:off x="1016001" y="1068388"/>
            <a:ext cx="7059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mn-cs"/>
              </a:rPr>
              <a:t>sold. The distributor also has another five units in her truck, ready to deliver per a customer order,</a:t>
            </a:r>
            <a:endParaRPr lang="en-US" smtClean="0">
              <a:solidFill>
                <a:prstClr val="black"/>
              </a:solidFill>
              <a:cs typeface="+mn-cs"/>
            </a:endParaRPr>
          </a:p>
        </p:txBody>
      </p:sp>
      <p:sp>
        <p:nvSpPr>
          <p:cNvPr id="9" name="Rectangle 8"/>
          <p:cNvSpPr>
            <a:spLocks noChangeArrowheads="1"/>
          </p:cNvSpPr>
          <p:nvPr/>
        </p:nvSpPr>
        <p:spPr bwMode="auto">
          <a:xfrm>
            <a:off x="1016001" y="1273175"/>
            <a:ext cx="71818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mn-cs"/>
              </a:rPr>
              <a:t>terms FOB destination, and another 11 units out on consignment at several small retail stores. How</a:t>
            </a:r>
            <a:endParaRPr lang="en-US" smtClean="0">
              <a:solidFill>
                <a:prstClr val="black"/>
              </a:solidFill>
              <a:cs typeface="+mn-cs"/>
            </a:endParaRPr>
          </a:p>
        </p:txBody>
      </p:sp>
      <p:sp>
        <p:nvSpPr>
          <p:cNvPr id="10" name="Rectangle 9"/>
          <p:cNvSpPr>
            <a:spLocks noChangeArrowheads="1"/>
          </p:cNvSpPr>
          <p:nvPr/>
        </p:nvSpPr>
        <p:spPr bwMode="auto">
          <a:xfrm>
            <a:off x="1016001" y="1479550"/>
            <a:ext cx="547765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smtClean="0">
                <a:solidFill>
                  <a:srgbClr val="000000"/>
                </a:solidFill>
                <a:cs typeface="+mn-cs"/>
              </a:rPr>
              <a:t>many units does the carver include in the business’s period-end inventory?</a:t>
            </a:r>
            <a:endParaRPr lang="en-US" dirty="0" smtClean="0">
              <a:solidFill>
                <a:prstClr val="black"/>
              </a:solidFill>
              <a:cs typeface="+mn-cs"/>
            </a:endParaRPr>
          </a:p>
        </p:txBody>
      </p:sp>
      <p:sp>
        <p:nvSpPr>
          <p:cNvPr id="11" name="Rectangle 10"/>
          <p:cNvSpPr>
            <a:spLocks noChangeArrowheads="1"/>
          </p:cNvSpPr>
          <p:nvPr/>
        </p:nvSpPr>
        <p:spPr bwMode="auto">
          <a:xfrm>
            <a:off x="1016001" y="1752600"/>
            <a:ext cx="20177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smtClean="0">
                <a:solidFill>
                  <a:srgbClr val="000000"/>
                </a:solidFill>
                <a:cs typeface="+mn-cs"/>
              </a:rPr>
              <a:t>Units in ending inventory</a:t>
            </a:r>
            <a:endParaRPr lang="en-US" dirty="0" smtClean="0">
              <a:solidFill>
                <a:prstClr val="black"/>
              </a:solidFill>
              <a:cs typeface="+mn-cs"/>
            </a:endParaRPr>
          </a:p>
        </p:txBody>
      </p:sp>
      <p:sp>
        <p:nvSpPr>
          <p:cNvPr id="12" name="Rectangle 11"/>
          <p:cNvSpPr>
            <a:spLocks noChangeArrowheads="1"/>
          </p:cNvSpPr>
          <p:nvPr/>
        </p:nvSpPr>
        <p:spPr bwMode="auto">
          <a:xfrm>
            <a:off x="1198563" y="1968500"/>
            <a:ext cx="1200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smtClean="0">
                <a:solidFill>
                  <a:srgbClr val="000000"/>
                </a:solidFill>
                <a:cs typeface="+mn-cs"/>
              </a:rPr>
              <a:t>Units in storage</a:t>
            </a:r>
            <a:endParaRPr lang="en-US" dirty="0" smtClean="0">
              <a:solidFill>
                <a:prstClr val="black"/>
              </a:solidFill>
              <a:cs typeface="+mn-cs"/>
            </a:endParaRPr>
          </a:p>
        </p:txBody>
      </p:sp>
      <p:sp>
        <p:nvSpPr>
          <p:cNvPr id="13" name="Rectangle 12"/>
          <p:cNvSpPr>
            <a:spLocks noChangeArrowheads="1"/>
          </p:cNvSpPr>
          <p:nvPr/>
        </p:nvSpPr>
        <p:spPr bwMode="auto">
          <a:xfrm>
            <a:off x="5021263" y="196850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mn-cs"/>
              </a:rPr>
              <a:t>17</a:t>
            </a:r>
            <a:endParaRPr lang="en-US" smtClean="0">
              <a:solidFill>
                <a:prstClr val="black"/>
              </a:solidFill>
              <a:cs typeface="+mn-cs"/>
            </a:endParaRPr>
          </a:p>
        </p:txBody>
      </p:sp>
      <p:sp>
        <p:nvSpPr>
          <p:cNvPr id="14" name="Rectangle 13"/>
          <p:cNvSpPr>
            <a:spLocks noChangeArrowheads="1"/>
          </p:cNvSpPr>
          <p:nvPr/>
        </p:nvSpPr>
        <p:spPr bwMode="auto">
          <a:xfrm>
            <a:off x="1198563" y="2174875"/>
            <a:ext cx="2370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mn-cs"/>
              </a:rPr>
              <a:t>Less damaged (unsalable) units</a:t>
            </a:r>
            <a:endParaRPr lang="en-US" smtClean="0">
              <a:solidFill>
                <a:prstClr val="black"/>
              </a:solidFill>
              <a:cs typeface="+mn-cs"/>
            </a:endParaRPr>
          </a:p>
        </p:txBody>
      </p:sp>
      <p:sp>
        <p:nvSpPr>
          <p:cNvPr id="15" name="Rectangle 14"/>
          <p:cNvSpPr>
            <a:spLocks noChangeArrowheads="1"/>
          </p:cNvSpPr>
          <p:nvPr/>
        </p:nvSpPr>
        <p:spPr bwMode="auto">
          <a:xfrm>
            <a:off x="5060951" y="2174875"/>
            <a:ext cx="273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mn-cs"/>
              </a:rPr>
              <a:t>(3)</a:t>
            </a:r>
            <a:endParaRPr lang="en-US" smtClean="0">
              <a:solidFill>
                <a:prstClr val="black"/>
              </a:solidFill>
              <a:cs typeface="+mn-cs"/>
            </a:endParaRPr>
          </a:p>
        </p:txBody>
      </p:sp>
      <p:sp>
        <p:nvSpPr>
          <p:cNvPr id="16" name="Rectangle 15"/>
          <p:cNvSpPr>
            <a:spLocks noChangeArrowheads="1"/>
          </p:cNvSpPr>
          <p:nvPr/>
        </p:nvSpPr>
        <p:spPr bwMode="auto">
          <a:xfrm>
            <a:off x="1198563" y="2381250"/>
            <a:ext cx="27733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mn-cs"/>
              </a:rPr>
              <a:t>Plus units in transit (FOB Destination)</a:t>
            </a:r>
            <a:endParaRPr lang="en-US" smtClean="0">
              <a:solidFill>
                <a:prstClr val="black"/>
              </a:solidFill>
              <a:cs typeface="+mn-cs"/>
            </a:endParaRPr>
          </a:p>
        </p:txBody>
      </p:sp>
      <p:sp>
        <p:nvSpPr>
          <p:cNvPr id="17" name="Rectangle 16"/>
          <p:cNvSpPr>
            <a:spLocks noChangeArrowheads="1"/>
          </p:cNvSpPr>
          <p:nvPr/>
        </p:nvSpPr>
        <p:spPr bwMode="auto">
          <a:xfrm>
            <a:off x="5111751" y="2381250"/>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mn-cs"/>
              </a:rPr>
              <a:t>5</a:t>
            </a:r>
            <a:endParaRPr lang="en-US" smtClean="0">
              <a:solidFill>
                <a:prstClr val="black"/>
              </a:solidFill>
              <a:cs typeface="+mn-cs"/>
            </a:endParaRPr>
          </a:p>
        </p:txBody>
      </p:sp>
      <p:sp>
        <p:nvSpPr>
          <p:cNvPr id="18" name="Rectangle 17"/>
          <p:cNvSpPr>
            <a:spLocks noChangeArrowheads="1"/>
          </p:cNvSpPr>
          <p:nvPr/>
        </p:nvSpPr>
        <p:spPr bwMode="auto">
          <a:xfrm>
            <a:off x="1198563" y="2586038"/>
            <a:ext cx="19669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mn-cs"/>
              </a:rPr>
              <a:t>Plus units on consignment</a:t>
            </a:r>
            <a:endParaRPr lang="en-US" smtClean="0">
              <a:solidFill>
                <a:prstClr val="black"/>
              </a:solidFill>
              <a:cs typeface="+mn-cs"/>
            </a:endParaRPr>
          </a:p>
        </p:txBody>
      </p:sp>
      <p:sp>
        <p:nvSpPr>
          <p:cNvPr id="19" name="Rectangle 18"/>
          <p:cNvSpPr>
            <a:spLocks noChangeArrowheads="1"/>
          </p:cNvSpPr>
          <p:nvPr/>
        </p:nvSpPr>
        <p:spPr bwMode="auto">
          <a:xfrm>
            <a:off x="5021263" y="2586038"/>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mn-cs"/>
              </a:rPr>
              <a:t>11</a:t>
            </a:r>
            <a:endParaRPr lang="en-US" smtClean="0">
              <a:solidFill>
                <a:prstClr val="black"/>
              </a:solidFill>
              <a:cs typeface="+mn-cs"/>
            </a:endParaRPr>
          </a:p>
        </p:txBody>
      </p:sp>
      <p:sp>
        <p:nvSpPr>
          <p:cNvPr id="20" name="Rectangle 19"/>
          <p:cNvSpPr>
            <a:spLocks noChangeArrowheads="1"/>
          </p:cNvSpPr>
          <p:nvPr/>
        </p:nvSpPr>
        <p:spPr bwMode="auto">
          <a:xfrm>
            <a:off x="1198563" y="2792413"/>
            <a:ext cx="22288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mn-cs"/>
              </a:rPr>
              <a:t>Total units in ending inventory</a:t>
            </a:r>
            <a:endParaRPr lang="en-US" smtClean="0">
              <a:solidFill>
                <a:prstClr val="black"/>
              </a:solidFill>
              <a:cs typeface="+mn-cs"/>
            </a:endParaRPr>
          </a:p>
        </p:txBody>
      </p:sp>
      <p:sp>
        <p:nvSpPr>
          <p:cNvPr id="21" name="Rectangle 20"/>
          <p:cNvSpPr>
            <a:spLocks noChangeArrowheads="1"/>
          </p:cNvSpPr>
          <p:nvPr/>
        </p:nvSpPr>
        <p:spPr bwMode="auto">
          <a:xfrm>
            <a:off x="5021263" y="2792413"/>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mn-cs"/>
              </a:rPr>
              <a:t>30</a:t>
            </a:r>
            <a:endParaRPr lang="en-US" smtClean="0">
              <a:solidFill>
                <a:prstClr val="black"/>
              </a:solidFill>
              <a:cs typeface="+mn-cs"/>
            </a:endParaRPr>
          </a:p>
        </p:txBody>
      </p:sp>
      <p:sp>
        <p:nvSpPr>
          <p:cNvPr id="22" name="Rectangle 21"/>
          <p:cNvSpPr>
            <a:spLocks noChangeArrowheads="1"/>
          </p:cNvSpPr>
          <p:nvPr/>
        </p:nvSpPr>
        <p:spPr bwMode="auto">
          <a:xfrm>
            <a:off x="1016001" y="3124200"/>
            <a:ext cx="6969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mn-cs"/>
              </a:rPr>
              <a:t>A distributor of artistic iron-based fixtures acquires a piece for $1,000, terms FOB shipping point.</a:t>
            </a:r>
            <a:endParaRPr lang="en-US" smtClean="0">
              <a:solidFill>
                <a:prstClr val="black"/>
              </a:solidFill>
              <a:cs typeface="+mn-cs"/>
            </a:endParaRPr>
          </a:p>
        </p:txBody>
      </p:sp>
      <p:sp>
        <p:nvSpPr>
          <p:cNvPr id="23" name="Rectangle 22"/>
          <p:cNvSpPr>
            <a:spLocks noChangeArrowheads="1"/>
          </p:cNvSpPr>
          <p:nvPr/>
        </p:nvSpPr>
        <p:spPr bwMode="auto">
          <a:xfrm>
            <a:off x="1016001" y="3328988"/>
            <a:ext cx="69183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mn-cs"/>
              </a:rPr>
              <a:t>Additional costs in obtaining it and offering it for sale include $150 for transportation-in, $300 for</a:t>
            </a:r>
            <a:endParaRPr lang="en-US" smtClean="0">
              <a:solidFill>
                <a:prstClr val="black"/>
              </a:solidFill>
              <a:cs typeface="+mn-cs"/>
            </a:endParaRPr>
          </a:p>
        </p:txBody>
      </p:sp>
      <p:sp>
        <p:nvSpPr>
          <p:cNvPr id="24" name="Rectangle 23"/>
          <p:cNvSpPr>
            <a:spLocks noChangeArrowheads="1"/>
          </p:cNvSpPr>
          <p:nvPr/>
        </p:nvSpPr>
        <p:spPr bwMode="auto">
          <a:xfrm>
            <a:off x="1016001" y="3535363"/>
            <a:ext cx="7372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mn-cs"/>
              </a:rPr>
              <a:t>import duties, $100 for insurance during shipment, $200 for advertising, a $50 voluntary gratuity to the</a:t>
            </a:r>
            <a:endParaRPr lang="en-US" smtClean="0">
              <a:solidFill>
                <a:prstClr val="black"/>
              </a:solidFill>
              <a:cs typeface="+mn-cs"/>
            </a:endParaRPr>
          </a:p>
        </p:txBody>
      </p:sp>
      <p:sp>
        <p:nvSpPr>
          <p:cNvPr id="25" name="Rectangle 24"/>
          <p:cNvSpPr>
            <a:spLocks noChangeArrowheads="1"/>
          </p:cNvSpPr>
          <p:nvPr/>
        </p:nvSpPr>
        <p:spPr bwMode="auto">
          <a:xfrm>
            <a:off x="1016001" y="3741738"/>
            <a:ext cx="7040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mn-cs"/>
              </a:rPr>
              <a:t>delivery person, $75 for enhanced store lighting, and $250 for sales staff salaries. For computing </a:t>
            </a:r>
            <a:endParaRPr lang="en-US" smtClean="0">
              <a:solidFill>
                <a:prstClr val="black"/>
              </a:solidFill>
              <a:cs typeface="+mn-cs"/>
            </a:endParaRPr>
          </a:p>
        </p:txBody>
      </p:sp>
      <p:sp>
        <p:nvSpPr>
          <p:cNvPr id="26" name="Rectangle 25"/>
          <p:cNvSpPr>
            <a:spLocks noChangeArrowheads="1"/>
          </p:cNvSpPr>
          <p:nvPr/>
        </p:nvSpPr>
        <p:spPr bwMode="auto">
          <a:xfrm>
            <a:off x="1016001" y="3948113"/>
            <a:ext cx="38735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mn-cs"/>
              </a:rPr>
              <a:t>inventory, what cost is assigned to this artistic piece?</a:t>
            </a:r>
            <a:endParaRPr lang="en-US" smtClean="0">
              <a:solidFill>
                <a:prstClr val="black"/>
              </a:solidFill>
              <a:cs typeface="+mn-cs"/>
            </a:endParaRPr>
          </a:p>
        </p:txBody>
      </p:sp>
      <p:sp>
        <p:nvSpPr>
          <p:cNvPr id="27" name="Rectangle 26"/>
          <p:cNvSpPr>
            <a:spLocks noChangeArrowheads="1"/>
          </p:cNvSpPr>
          <p:nvPr/>
        </p:nvSpPr>
        <p:spPr bwMode="auto">
          <a:xfrm>
            <a:off x="1016001" y="4267200"/>
            <a:ext cx="14112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smtClean="0">
                <a:solidFill>
                  <a:srgbClr val="000000"/>
                </a:solidFill>
                <a:cs typeface="+mn-cs"/>
              </a:rPr>
              <a:t>Cost of inventory</a:t>
            </a:r>
            <a:endParaRPr lang="en-US" dirty="0" smtClean="0">
              <a:solidFill>
                <a:prstClr val="black"/>
              </a:solidFill>
              <a:cs typeface="+mn-cs"/>
            </a:endParaRPr>
          </a:p>
        </p:txBody>
      </p:sp>
      <p:sp>
        <p:nvSpPr>
          <p:cNvPr id="28" name="Rectangle 27"/>
          <p:cNvSpPr>
            <a:spLocks noChangeArrowheads="1"/>
          </p:cNvSpPr>
          <p:nvPr/>
        </p:nvSpPr>
        <p:spPr bwMode="auto">
          <a:xfrm>
            <a:off x="1198563" y="4740275"/>
            <a:ext cx="403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smtClean="0">
                <a:solidFill>
                  <a:srgbClr val="000000"/>
                </a:solidFill>
                <a:cs typeface="+mn-cs"/>
              </a:rPr>
              <a:t>Cost</a:t>
            </a:r>
            <a:endParaRPr lang="en-US" dirty="0" smtClean="0">
              <a:solidFill>
                <a:prstClr val="black"/>
              </a:solidFill>
              <a:cs typeface="+mn-cs"/>
            </a:endParaRPr>
          </a:p>
        </p:txBody>
      </p:sp>
      <p:sp>
        <p:nvSpPr>
          <p:cNvPr id="29" name="Rectangle 28"/>
          <p:cNvSpPr>
            <a:spLocks noChangeArrowheads="1"/>
          </p:cNvSpPr>
          <p:nvPr/>
        </p:nvSpPr>
        <p:spPr bwMode="auto">
          <a:xfrm>
            <a:off x="4708526" y="474027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mn-cs"/>
              </a:rPr>
              <a:t>$1,000</a:t>
            </a:r>
            <a:endParaRPr lang="en-US" smtClean="0">
              <a:solidFill>
                <a:prstClr val="black"/>
              </a:solidFill>
              <a:cs typeface="+mn-cs"/>
            </a:endParaRPr>
          </a:p>
        </p:txBody>
      </p:sp>
      <p:sp>
        <p:nvSpPr>
          <p:cNvPr id="30" name="Rectangle 29"/>
          <p:cNvSpPr>
            <a:spLocks noChangeArrowheads="1"/>
          </p:cNvSpPr>
          <p:nvPr/>
        </p:nvSpPr>
        <p:spPr bwMode="auto">
          <a:xfrm>
            <a:off x="1198563" y="4945062"/>
            <a:ext cx="28336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mn-cs"/>
              </a:rPr>
              <a:t>Transportation-in (FOB shipping point)</a:t>
            </a:r>
            <a:endParaRPr lang="en-US" smtClean="0">
              <a:solidFill>
                <a:prstClr val="black"/>
              </a:solidFill>
              <a:cs typeface="+mn-cs"/>
            </a:endParaRPr>
          </a:p>
        </p:txBody>
      </p:sp>
      <p:sp>
        <p:nvSpPr>
          <p:cNvPr id="31" name="Rectangle 30"/>
          <p:cNvSpPr>
            <a:spLocks noChangeArrowheads="1"/>
          </p:cNvSpPr>
          <p:nvPr/>
        </p:nvSpPr>
        <p:spPr bwMode="auto">
          <a:xfrm>
            <a:off x="4930776" y="4945062"/>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mn-cs"/>
              </a:rPr>
              <a:t>150</a:t>
            </a:r>
            <a:endParaRPr lang="en-US" smtClean="0">
              <a:solidFill>
                <a:prstClr val="black"/>
              </a:solidFill>
              <a:cs typeface="+mn-cs"/>
            </a:endParaRPr>
          </a:p>
        </p:txBody>
      </p:sp>
      <p:sp>
        <p:nvSpPr>
          <p:cNvPr id="224" name="Rectangle 31"/>
          <p:cNvSpPr>
            <a:spLocks noChangeArrowheads="1"/>
          </p:cNvSpPr>
          <p:nvPr/>
        </p:nvSpPr>
        <p:spPr bwMode="auto">
          <a:xfrm>
            <a:off x="1198563" y="5151437"/>
            <a:ext cx="10080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mn-cs"/>
              </a:rPr>
              <a:t>Import duties</a:t>
            </a:r>
            <a:endParaRPr lang="en-US" smtClean="0">
              <a:solidFill>
                <a:prstClr val="black"/>
              </a:solidFill>
              <a:cs typeface="+mn-cs"/>
            </a:endParaRPr>
          </a:p>
        </p:txBody>
      </p:sp>
      <p:sp>
        <p:nvSpPr>
          <p:cNvPr id="225" name="Rectangle 32"/>
          <p:cNvSpPr>
            <a:spLocks noChangeArrowheads="1"/>
          </p:cNvSpPr>
          <p:nvPr/>
        </p:nvSpPr>
        <p:spPr bwMode="auto">
          <a:xfrm>
            <a:off x="4930776" y="5151437"/>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mn-cs"/>
              </a:rPr>
              <a:t>300</a:t>
            </a:r>
            <a:endParaRPr lang="en-US" smtClean="0">
              <a:solidFill>
                <a:prstClr val="black"/>
              </a:solidFill>
              <a:cs typeface="+mn-cs"/>
            </a:endParaRPr>
          </a:p>
        </p:txBody>
      </p:sp>
      <p:sp>
        <p:nvSpPr>
          <p:cNvPr id="226" name="Rectangle 33"/>
          <p:cNvSpPr>
            <a:spLocks noChangeArrowheads="1"/>
          </p:cNvSpPr>
          <p:nvPr/>
        </p:nvSpPr>
        <p:spPr bwMode="auto">
          <a:xfrm>
            <a:off x="1198563" y="5357812"/>
            <a:ext cx="10868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smtClean="0">
                <a:solidFill>
                  <a:srgbClr val="000000"/>
                </a:solidFill>
                <a:cs typeface="+mn-cs"/>
              </a:rPr>
              <a:t>Insurance cost</a:t>
            </a:r>
            <a:endParaRPr lang="en-US" dirty="0" smtClean="0">
              <a:solidFill>
                <a:prstClr val="black"/>
              </a:solidFill>
              <a:cs typeface="+mn-cs"/>
            </a:endParaRPr>
          </a:p>
        </p:txBody>
      </p:sp>
      <p:sp>
        <p:nvSpPr>
          <p:cNvPr id="227" name="Rectangle 34"/>
          <p:cNvSpPr>
            <a:spLocks noChangeArrowheads="1"/>
          </p:cNvSpPr>
          <p:nvPr/>
        </p:nvSpPr>
        <p:spPr bwMode="auto">
          <a:xfrm>
            <a:off x="4930776" y="5357812"/>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mn-cs"/>
              </a:rPr>
              <a:t>100</a:t>
            </a:r>
            <a:endParaRPr lang="en-US" smtClean="0">
              <a:solidFill>
                <a:prstClr val="black"/>
              </a:solidFill>
              <a:cs typeface="+mn-cs"/>
            </a:endParaRPr>
          </a:p>
        </p:txBody>
      </p:sp>
      <p:sp>
        <p:nvSpPr>
          <p:cNvPr id="228" name="Rectangle 35"/>
          <p:cNvSpPr>
            <a:spLocks noChangeArrowheads="1"/>
          </p:cNvSpPr>
          <p:nvPr/>
        </p:nvSpPr>
        <p:spPr bwMode="auto">
          <a:xfrm>
            <a:off x="1198563" y="5564187"/>
            <a:ext cx="10795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mn-cs"/>
              </a:rPr>
              <a:t>Inventory cost</a:t>
            </a:r>
            <a:endParaRPr lang="en-US" smtClean="0">
              <a:solidFill>
                <a:prstClr val="black"/>
              </a:solidFill>
              <a:cs typeface="+mn-cs"/>
            </a:endParaRPr>
          </a:p>
        </p:txBody>
      </p:sp>
      <p:sp>
        <p:nvSpPr>
          <p:cNvPr id="231" name="Rectangle 36"/>
          <p:cNvSpPr>
            <a:spLocks noChangeArrowheads="1"/>
          </p:cNvSpPr>
          <p:nvPr/>
        </p:nvSpPr>
        <p:spPr bwMode="auto">
          <a:xfrm>
            <a:off x="4708526" y="5564187"/>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smtClean="0">
                <a:solidFill>
                  <a:srgbClr val="000000"/>
                </a:solidFill>
                <a:cs typeface="+mn-cs"/>
              </a:rPr>
              <a:t>$1,550</a:t>
            </a:r>
            <a:endParaRPr lang="en-US" smtClean="0">
              <a:solidFill>
                <a:prstClr val="black"/>
              </a:solidFill>
              <a:cs typeface="+mn-cs"/>
            </a:endParaRPr>
          </a:p>
        </p:txBody>
      </p:sp>
      <p:sp>
        <p:nvSpPr>
          <p:cNvPr id="232" name="Line 37"/>
          <p:cNvSpPr>
            <a:spLocks noChangeShapeType="1"/>
          </p:cNvSpPr>
          <p:nvPr/>
        </p:nvSpPr>
        <p:spPr bwMode="auto">
          <a:xfrm>
            <a:off x="4567238" y="2771775"/>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3" name="Rectangle 38"/>
          <p:cNvSpPr>
            <a:spLocks noChangeArrowheads="1"/>
          </p:cNvSpPr>
          <p:nvPr/>
        </p:nvSpPr>
        <p:spPr bwMode="auto">
          <a:xfrm>
            <a:off x="4567238" y="2771775"/>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4" name="Line 39"/>
          <p:cNvSpPr>
            <a:spLocks noChangeShapeType="1"/>
          </p:cNvSpPr>
          <p:nvPr/>
        </p:nvSpPr>
        <p:spPr bwMode="auto">
          <a:xfrm>
            <a:off x="4567238" y="2978150"/>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5" name="Rectangle 40"/>
          <p:cNvSpPr>
            <a:spLocks noChangeArrowheads="1"/>
          </p:cNvSpPr>
          <p:nvPr/>
        </p:nvSpPr>
        <p:spPr bwMode="auto">
          <a:xfrm>
            <a:off x="4567238" y="2978150"/>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6" name="Line 41"/>
          <p:cNvSpPr>
            <a:spLocks noChangeShapeType="1"/>
          </p:cNvSpPr>
          <p:nvPr/>
        </p:nvSpPr>
        <p:spPr bwMode="auto">
          <a:xfrm>
            <a:off x="4567238" y="2998788"/>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7" name="Rectangle 42"/>
          <p:cNvSpPr>
            <a:spLocks noChangeArrowheads="1"/>
          </p:cNvSpPr>
          <p:nvPr/>
        </p:nvSpPr>
        <p:spPr bwMode="auto">
          <a:xfrm>
            <a:off x="4567238" y="2998788"/>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8" name="Line 43"/>
          <p:cNvSpPr>
            <a:spLocks noChangeShapeType="1"/>
          </p:cNvSpPr>
          <p:nvPr/>
        </p:nvSpPr>
        <p:spPr bwMode="auto">
          <a:xfrm>
            <a:off x="4567238" y="5543550"/>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9" name="Rectangle 44"/>
          <p:cNvSpPr>
            <a:spLocks noChangeArrowheads="1"/>
          </p:cNvSpPr>
          <p:nvPr/>
        </p:nvSpPr>
        <p:spPr bwMode="auto">
          <a:xfrm>
            <a:off x="4567238" y="5543550"/>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40" name="Line 45"/>
          <p:cNvSpPr>
            <a:spLocks noChangeShapeType="1"/>
          </p:cNvSpPr>
          <p:nvPr/>
        </p:nvSpPr>
        <p:spPr bwMode="auto">
          <a:xfrm>
            <a:off x="4567238" y="5749925"/>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41" name="Rectangle 46"/>
          <p:cNvSpPr>
            <a:spLocks noChangeArrowheads="1"/>
          </p:cNvSpPr>
          <p:nvPr/>
        </p:nvSpPr>
        <p:spPr bwMode="auto">
          <a:xfrm>
            <a:off x="4567238" y="5749925"/>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42" name="Line 47"/>
          <p:cNvSpPr>
            <a:spLocks noChangeShapeType="1"/>
          </p:cNvSpPr>
          <p:nvPr/>
        </p:nvSpPr>
        <p:spPr bwMode="auto">
          <a:xfrm>
            <a:off x="4567238" y="5770562"/>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43" name="Rectangle 48"/>
          <p:cNvSpPr>
            <a:spLocks noChangeArrowheads="1"/>
          </p:cNvSpPr>
          <p:nvPr/>
        </p:nvSpPr>
        <p:spPr bwMode="auto">
          <a:xfrm>
            <a:off x="4567238" y="5770562"/>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0" name="Rectangle 159"/>
          <p:cNvSpPr>
            <a:spLocks noChangeArrowheads="1"/>
          </p:cNvSpPr>
          <p:nvPr/>
        </p:nvSpPr>
        <p:spPr bwMode="auto">
          <a:xfrm>
            <a:off x="3215922" y="1752600"/>
            <a:ext cx="442749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smtClean="0">
                <a:solidFill>
                  <a:srgbClr val="C00000"/>
                </a:solidFill>
                <a:cs typeface="+mn-cs"/>
              </a:rPr>
              <a:t>Key point – How many units does she own at year-end?</a:t>
            </a:r>
            <a:endParaRPr lang="en-US" dirty="0" smtClean="0">
              <a:solidFill>
                <a:srgbClr val="C00000"/>
              </a:solidFill>
              <a:cs typeface="+mn-cs"/>
            </a:endParaRPr>
          </a:p>
        </p:txBody>
      </p:sp>
      <p:sp>
        <p:nvSpPr>
          <p:cNvPr id="161" name="Rectangle 160"/>
          <p:cNvSpPr>
            <a:spLocks noChangeArrowheads="1"/>
          </p:cNvSpPr>
          <p:nvPr/>
        </p:nvSpPr>
        <p:spPr bwMode="auto">
          <a:xfrm>
            <a:off x="2514601" y="4283045"/>
            <a:ext cx="4800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smtClean="0">
                <a:solidFill>
                  <a:srgbClr val="C00000"/>
                </a:solidFill>
                <a:cs typeface="+mn-cs"/>
              </a:rPr>
              <a:t>Key point – What are the necessary costs to get the asset ready for its intended purpose?</a:t>
            </a:r>
            <a:endParaRPr lang="en-US" dirty="0" smtClean="0">
              <a:solidFill>
                <a:srgbClr val="C00000"/>
              </a:solidFill>
              <a:cs typeface="+mn-cs"/>
            </a:endParaRPr>
          </a:p>
        </p:txBody>
      </p:sp>
      <p:sp>
        <p:nvSpPr>
          <p:cNvPr id="50" name="Rectangle 49"/>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6-1</a:t>
            </a:r>
            <a:endParaRPr lang="en-US" sz="2400" b="1" dirty="0">
              <a:solidFill>
                <a:prstClr val="white"/>
              </a:solidFill>
            </a:endParaRPr>
          </a:p>
        </p:txBody>
      </p:sp>
      <p:sp>
        <p:nvSpPr>
          <p:cNvPr id="51" name="Rounded Rectangle 50"/>
          <p:cNvSpPr/>
          <p:nvPr/>
        </p:nvSpPr>
        <p:spPr>
          <a:xfrm>
            <a:off x="151840" y="6538912"/>
            <a:ext cx="3886760"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Identify the costs of merchandise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52" name="Rounded Rectangle 51"/>
          <p:cNvSpPr/>
          <p:nvPr/>
        </p:nvSpPr>
        <p:spPr>
          <a:xfrm>
            <a:off x="135798" y="6216148"/>
            <a:ext cx="4343400"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Identify the items making</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up merchandise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210008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0"/>
                                        </p:tgtEl>
                                        <p:attrNameLst>
                                          <p:attrName>style.visibility</p:attrName>
                                        </p:attrNameLst>
                                      </p:cBhvr>
                                      <p:to>
                                        <p:strVal val="visible"/>
                                      </p:to>
                                    </p:set>
                                    <p:animEffect transition="in" filter="fade">
                                      <p:cBhvr>
                                        <p:cTn id="10" dur="500"/>
                                        <p:tgtEl>
                                          <p:spTgt spid="16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2"/>
                                        </p:tgtEl>
                                        <p:attrNameLst>
                                          <p:attrName>style.visibility</p:attrName>
                                        </p:attrNameLst>
                                      </p:cBhvr>
                                      <p:to>
                                        <p:strVal val="visible"/>
                                      </p:to>
                                    </p:set>
                                    <p:animEffect transition="in" filter="fade">
                                      <p:cBhvr>
                                        <p:cTn id="45" dur="500"/>
                                        <p:tgtEl>
                                          <p:spTgt spid="23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3"/>
                                        </p:tgtEl>
                                        <p:attrNameLst>
                                          <p:attrName>style.visibility</p:attrName>
                                        </p:attrNameLst>
                                      </p:cBhvr>
                                      <p:to>
                                        <p:strVal val="visible"/>
                                      </p:to>
                                    </p:set>
                                    <p:animEffect transition="in" filter="fade">
                                      <p:cBhvr>
                                        <p:cTn id="48" dur="500"/>
                                        <p:tgtEl>
                                          <p:spTgt spid="23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4"/>
                                        </p:tgtEl>
                                        <p:attrNameLst>
                                          <p:attrName>style.visibility</p:attrName>
                                        </p:attrNameLst>
                                      </p:cBhvr>
                                      <p:to>
                                        <p:strVal val="visible"/>
                                      </p:to>
                                    </p:set>
                                    <p:animEffect transition="in" filter="fade">
                                      <p:cBhvr>
                                        <p:cTn id="51" dur="500"/>
                                        <p:tgtEl>
                                          <p:spTgt spid="23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35"/>
                                        </p:tgtEl>
                                        <p:attrNameLst>
                                          <p:attrName>style.visibility</p:attrName>
                                        </p:attrNameLst>
                                      </p:cBhvr>
                                      <p:to>
                                        <p:strVal val="visible"/>
                                      </p:to>
                                    </p:set>
                                    <p:animEffect transition="in" filter="fade">
                                      <p:cBhvr>
                                        <p:cTn id="54" dur="500"/>
                                        <p:tgtEl>
                                          <p:spTgt spid="23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6"/>
                                        </p:tgtEl>
                                        <p:attrNameLst>
                                          <p:attrName>style.visibility</p:attrName>
                                        </p:attrNameLst>
                                      </p:cBhvr>
                                      <p:to>
                                        <p:strVal val="visible"/>
                                      </p:to>
                                    </p:set>
                                    <p:animEffect transition="in" filter="fade">
                                      <p:cBhvr>
                                        <p:cTn id="57" dur="500"/>
                                        <p:tgtEl>
                                          <p:spTgt spid="23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37"/>
                                        </p:tgtEl>
                                        <p:attrNameLst>
                                          <p:attrName>style.visibility</p:attrName>
                                        </p:attrNameLst>
                                      </p:cBhvr>
                                      <p:to>
                                        <p:strVal val="visible"/>
                                      </p:to>
                                    </p:set>
                                    <p:animEffect transition="in" filter="fade">
                                      <p:cBhvr>
                                        <p:cTn id="60" dur="500"/>
                                        <p:tgtEl>
                                          <p:spTgt spid="23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500"/>
                                        <p:tgtEl>
                                          <p:spTgt spid="2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61"/>
                                        </p:tgtEl>
                                        <p:attrNameLst>
                                          <p:attrName>style.visibility</p:attrName>
                                        </p:attrNameLst>
                                      </p:cBhvr>
                                      <p:to>
                                        <p:strVal val="visible"/>
                                      </p:to>
                                    </p:set>
                                    <p:animEffect transition="in" filter="fade">
                                      <p:cBhvr>
                                        <p:cTn id="85" dur="500"/>
                                        <p:tgtEl>
                                          <p:spTgt spid="16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500"/>
                                        <p:tgtEl>
                                          <p:spTgt spid="2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500"/>
                                        <p:tgtEl>
                                          <p:spTgt spid="3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500"/>
                                        <p:tgtEl>
                                          <p:spTgt spid="3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24"/>
                                        </p:tgtEl>
                                        <p:attrNameLst>
                                          <p:attrName>style.visibility</p:attrName>
                                        </p:attrNameLst>
                                      </p:cBhvr>
                                      <p:to>
                                        <p:strVal val="visible"/>
                                      </p:to>
                                    </p:set>
                                    <p:animEffect transition="in" filter="fade">
                                      <p:cBhvr>
                                        <p:cTn id="102" dur="500"/>
                                        <p:tgtEl>
                                          <p:spTgt spid="22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25"/>
                                        </p:tgtEl>
                                        <p:attrNameLst>
                                          <p:attrName>style.visibility</p:attrName>
                                        </p:attrNameLst>
                                      </p:cBhvr>
                                      <p:to>
                                        <p:strVal val="visible"/>
                                      </p:to>
                                    </p:set>
                                    <p:animEffect transition="in" filter="fade">
                                      <p:cBhvr>
                                        <p:cTn id="105" dur="500"/>
                                        <p:tgtEl>
                                          <p:spTgt spid="225"/>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26"/>
                                        </p:tgtEl>
                                        <p:attrNameLst>
                                          <p:attrName>style.visibility</p:attrName>
                                        </p:attrNameLst>
                                      </p:cBhvr>
                                      <p:to>
                                        <p:strVal val="visible"/>
                                      </p:to>
                                    </p:set>
                                    <p:animEffect transition="in" filter="fade">
                                      <p:cBhvr>
                                        <p:cTn id="108" dur="500"/>
                                        <p:tgtEl>
                                          <p:spTgt spid="226"/>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27"/>
                                        </p:tgtEl>
                                        <p:attrNameLst>
                                          <p:attrName>style.visibility</p:attrName>
                                        </p:attrNameLst>
                                      </p:cBhvr>
                                      <p:to>
                                        <p:strVal val="visible"/>
                                      </p:to>
                                    </p:set>
                                    <p:animEffect transition="in" filter="fade">
                                      <p:cBhvr>
                                        <p:cTn id="111" dur="500"/>
                                        <p:tgtEl>
                                          <p:spTgt spid="227"/>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28"/>
                                        </p:tgtEl>
                                        <p:attrNameLst>
                                          <p:attrName>style.visibility</p:attrName>
                                        </p:attrNameLst>
                                      </p:cBhvr>
                                      <p:to>
                                        <p:strVal val="visible"/>
                                      </p:to>
                                    </p:set>
                                    <p:animEffect transition="in" filter="fade">
                                      <p:cBhvr>
                                        <p:cTn id="114" dur="500"/>
                                        <p:tgtEl>
                                          <p:spTgt spid="228"/>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31"/>
                                        </p:tgtEl>
                                        <p:attrNameLst>
                                          <p:attrName>style.visibility</p:attrName>
                                        </p:attrNameLst>
                                      </p:cBhvr>
                                      <p:to>
                                        <p:strVal val="visible"/>
                                      </p:to>
                                    </p:set>
                                    <p:animEffect transition="in" filter="fade">
                                      <p:cBhvr>
                                        <p:cTn id="117" dur="500"/>
                                        <p:tgtEl>
                                          <p:spTgt spid="23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38"/>
                                        </p:tgtEl>
                                        <p:attrNameLst>
                                          <p:attrName>style.visibility</p:attrName>
                                        </p:attrNameLst>
                                      </p:cBhvr>
                                      <p:to>
                                        <p:strVal val="visible"/>
                                      </p:to>
                                    </p:set>
                                    <p:animEffect transition="in" filter="fade">
                                      <p:cBhvr>
                                        <p:cTn id="120" dur="500"/>
                                        <p:tgtEl>
                                          <p:spTgt spid="238"/>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39"/>
                                        </p:tgtEl>
                                        <p:attrNameLst>
                                          <p:attrName>style.visibility</p:attrName>
                                        </p:attrNameLst>
                                      </p:cBhvr>
                                      <p:to>
                                        <p:strVal val="visible"/>
                                      </p:to>
                                    </p:set>
                                    <p:animEffect transition="in" filter="fade">
                                      <p:cBhvr>
                                        <p:cTn id="123" dur="500"/>
                                        <p:tgtEl>
                                          <p:spTgt spid="23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240"/>
                                        </p:tgtEl>
                                        <p:attrNameLst>
                                          <p:attrName>style.visibility</p:attrName>
                                        </p:attrNameLst>
                                      </p:cBhvr>
                                      <p:to>
                                        <p:strVal val="visible"/>
                                      </p:to>
                                    </p:set>
                                    <p:animEffect transition="in" filter="fade">
                                      <p:cBhvr>
                                        <p:cTn id="126" dur="500"/>
                                        <p:tgtEl>
                                          <p:spTgt spid="240"/>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241"/>
                                        </p:tgtEl>
                                        <p:attrNameLst>
                                          <p:attrName>style.visibility</p:attrName>
                                        </p:attrNameLst>
                                      </p:cBhvr>
                                      <p:to>
                                        <p:strVal val="visible"/>
                                      </p:to>
                                    </p:set>
                                    <p:animEffect transition="in" filter="fade">
                                      <p:cBhvr>
                                        <p:cTn id="129" dur="500"/>
                                        <p:tgtEl>
                                          <p:spTgt spid="241"/>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242"/>
                                        </p:tgtEl>
                                        <p:attrNameLst>
                                          <p:attrName>style.visibility</p:attrName>
                                        </p:attrNameLst>
                                      </p:cBhvr>
                                      <p:to>
                                        <p:strVal val="visible"/>
                                      </p:to>
                                    </p:set>
                                    <p:animEffect transition="in" filter="fade">
                                      <p:cBhvr>
                                        <p:cTn id="132" dur="500"/>
                                        <p:tgtEl>
                                          <p:spTgt spid="24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243"/>
                                        </p:tgtEl>
                                        <p:attrNameLst>
                                          <p:attrName>style.visibility</p:attrName>
                                        </p:attrNameLst>
                                      </p:cBhvr>
                                      <p:to>
                                        <p:strVal val="visible"/>
                                      </p:to>
                                    </p:set>
                                    <p:animEffect transition="in" filter="fade">
                                      <p:cBhvr>
                                        <p:cTn id="135"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224" grpId="0"/>
      <p:bldP spid="225" grpId="0"/>
      <p:bldP spid="226" grpId="0"/>
      <p:bldP spid="227" grpId="0"/>
      <p:bldP spid="228" grpId="0"/>
      <p:bldP spid="231" grpId="0"/>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160" grpId="0"/>
      <p:bldP spid="1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685800"/>
            <a:ext cx="8229600" cy="838200"/>
          </a:xfrm>
        </p:spPr>
        <p:txBody>
          <a:bodyPr/>
          <a:lstStyle/>
          <a:p>
            <a:r>
              <a:rPr lang="en-US" altLang="en-US" sz="4000" b="1" dirty="0" smtClean="0">
                <a:ea typeface="ＭＳ Ｐゴシック" pitchFamily="34" charset="-128"/>
              </a:rPr>
              <a:t>Inventory Costing under </a:t>
            </a:r>
            <a:br>
              <a:rPr lang="en-US" altLang="en-US" sz="4000" b="1" dirty="0" smtClean="0">
                <a:ea typeface="ＭＳ Ｐゴシック" pitchFamily="34" charset="-128"/>
              </a:rPr>
            </a:br>
            <a:r>
              <a:rPr lang="en-US" altLang="en-US" sz="4000" b="1" dirty="0" smtClean="0">
                <a:ea typeface="ＭＳ Ｐゴシック" pitchFamily="34" charset="-128"/>
              </a:rPr>
              <a:t>a Perpetual System</a:t>
            </a:r>
          </a:p>
        </p:txBody>
      </p:sp>
      <p:graphicFrame>
        <p:nvGraphicFramePr>
          <p:cNvPr id="87043" name="Object 2"/>
          <p:cNvGraphicFramePr>
            <a:graphicFrameLocks/>
          </p:cNvGraphicFramePr>
          <p:nvPr/>
        </p:nvGraphicFramePr>
        <p:xfrm>
          <a:off x="423863" y="1577975"/>
          <a:ext cx="2343150" cy="3386138"/>
        </p:xfrm>
        <a:graphic>
          <a:graphicData uri="http://schemas.openxmlformats.org/presentationml/2006/ole">
            <mc:AlternateContent xmlns:mc="http://schemas.openxmlformats.org/markup-compatibility/2006">
              <mc:Choice xmlns:v="urn:schemas-microsoft-com:vml" Requires="v">
                <p:oleObj spid="_x0000_s87599" name="Clip" r:id="rId4" imgW="2354263" imgH="3397250" progId="">
                  <p:embed/>
                </p:oleObj>
              </mc:Choice>
              <mc:Fallback>
                <p:oleObj name="Clip" r:id="rId4" imgW="2354263" imgH="3397250" progId="">
                  <p:embed/>
                  <p:pic>
                    <p:nvPicPr>
                      <p:cNvPr id="0" name="Picture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63" y="1577975"/>
                        <a:ext cx="2343150" cy="338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044" name="Object 3"/>
          <p:cNvGraphicFramePr>
            <a:graphicFrameLocks/>
          </p:cNvGraphicFramePr>
          <p:nvPr/>
        </p:nvGraphicFramePr>
        <p:xfrm>
          <a:off x="6138863" y="1577975"/>
          <a:ext cx="2343150" cy="3386138"/>
        </p:xfrm>
        <a:graphic>
          <a:graphicData uri="http://schemas.openxmlformats.org/presentationml/2006/ole">
            <mc:AlternateContent xmlns:mc="http://schemas.openxmlformats.org/markup-compatibility/2006">
              <mc:Choice xmlns:v="urn:schemas-microsoft-com:vml" Requires="v">
                <p:oleObj spid="_x0000_s87600" name="Clip" r:id="rId6" imgW="2354263" imgH="3397250" progId="">
                  <p:embed/>
                </p:oleObj>
              </mc:Choice>
              <mc:Fallback>
                <p:oleObj name="Clip" r:id="rId6" imgW="2354263" imgH="3397250" progId="">
                  <p:embed/>
                  <p:pic>
                    <p:nvPicPr>
                      <p:cNvPr id="0" name="Picture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8863" y="1577975"/>
                        <a:ext cx="2343150" cy="338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7" name="Rectangle 5"/>
          <p:cNvSpPr>
            <a:spLocks noChangeArrowheads="1"/>
          </p:cNvSpPr>
          <p:nvPr/>
        </p:nvSpPr>
        <p:spPr bwMode="auto">
          <a:xfrm>
            <a:off x="3355975" y="1739900"/>
            <a:ext cx="2206625" cy="1003300"/>
          </a:xfrm>
          <a:prstGeom prst="rect">
            <a:avLst/>
          </a:prstGeom>
          <a:noFill/>
          <a:ln w="12700">
            <a:noFill/>
            <a:miter lim="800000"/>
            <a:headEnd/>
            <a:tailEnd/>
          </a:ln>
          <a:effectLst/>
        </p:spPr>
        <p:txBody>
          <a:bodyPr lIns="90488" tIns="44450" rIns="90488" bIns="44450">
            <a:spAutoFit/>
          </a:bodyPr>
          <a:lstStyle/>
          <a:p>
            <a:pPr algn="ctr">
              <a:spcBef>
                <a:spcPct val="50000"/>
              </a:spcBef>
              <a:defRPr/>
            </a:pPr>
            <a:r>
              <a:rPr lang="en-US" sz="3000" b="1" dirty="0">
                <a:solidFill>
                  <a:srgbClr val="9A2F6F"/>
                </a:solidFill>
                <a:effectLst>
                  <a:outerShdw blurRad="38100" dist="38100" dir="2700000" algn="tl">
                    <a:srgbClr val="C0C0C0"/>
                  </a:outerShdw>
                </a:effectLst>
                <a:ea typeface="ＭＳ Ｐゴシック" pitchFamily="-84" charset="-128"/>
              </a:rPr>
              <a:t>Inventory affects . . . </a:t>
            </a:r>
          </a:p>
        </p:txBody>
      </p:sp>
      <p:graphicFrame>
        <p:nvGraphicFramePr>
          <p:cNvPr id="87046" name="Object 4"/>
          <p:cNvGraphicFramePr>
            <a:graphicFrameLocks/>
          </p:cNvGraphicFramePr>
          <p:nvPr/>
        </p:nvGraphicFramePr>
        <p:xfrm>
          <a:off x="3657600" y="2741613"/>
          <a:ext cx="1636713" cy="1143000"/>
        </p:xfrm>
        <a:graphic>
          <a:graphicData uri="http://schemas.openxmlformats.org/presentationml/2006/ole">
            <mc:AlternateContent xmlns:mc="http://schemas.openxmlformats.org/markup-compatibility/2006">
              <mc:Choice xmlns:v="urn:schemas-microsoft-com:vml" Requires="v">
                <p:oleObj spid="_x0000_s87601" name="Clip" r:id="rId7" imgW="4582562" imgH="3315077" progId="">
                  <p:embed/>
                </p:oleObj>
              </mc:Choice>
              <mc:Fallback>
                <p:oleObj name="Clip" r:id="rId7" imgW="4582562" imgH="3315077" progId="">
                  <p:embed/>
                  <p:pic>
                    <p:nvPicPr>
                      <p:cNvPr id="0" name="Picture 1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2741613"/>
                        <a:ext cx="16367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9" name="Rectangle 7"/>
          <p:cNvSpPr>
            <a:spLocks noChangeArrowheads="1"/>
          </p:cNvSpPr>
          <p:nvPr/>
        </p:nvSpPr>
        <p:spPr bwMode="auto">
          <a:xfrm>
            <a:off x="2592388" y="4267200"/>
            <a:ext cx="3656012" cy="1917700"/>
          </a:xfrm>
          <a:prstGeom prst="rect">
            <a:avLst/>
          </a:prstGeom>
          <a:noFill/>
          <a:ln w="12700">
            <a:noFill/>
            <a:miter lim="800000"/>
            <a:headEnd/>
            <a:tailEnd/>
          </a:ln>
          <a:effectLst/>
        </p:spPr>
        <p:txBody>
          <a:bodyPr lIns="90488" tIns="44450" rIns="90488" bIns="44450">
            <a:spAutoFit/>
          </a:bodyPr>
          <a:lstStyle/>
          <a:p>
            <a:pPr algn="ctr">
              <a:spcBef>
                <a:spcPct val="50000"/>
              </a:spcBef>
              <a:defRPr/>
            </a:pPr>
            <a:r>
              <a:rPr lang="en-US" sz="3000" b="1" dirty="0">
                <a:solidFill>
                  <a:srgbClr val="114FFB"/>
                </a:solidFill>
                <a:effectLst>
                  <a:outerShdw blurRad="38100" dist="38100" dir="2700000" algn="tl">
                    <a:srgbClr val="C0C0C0"/>
                  </a:outerShdw>
                </a:effectLst>
                <a:ea typeface="ＭＳ Ｐゴシック" pitchFamily="-84" charset="-128"/>
              </a:rPr>
              <a:t>The matching principle requires matching costs  with sales.</a:t>
            </a:r>
          </a:p>
        </p:txBody>
      </p:sp>
      <p:sp>
        <p:nvSpPr>
          <p:cNvPr id="18441" name="Rectangle 9"/>
          <p:cNvSpPr>
            <a:spLocks noChangeArrowheads="1"/>
          </p:cNvSpPr>
          <p:nvPr/>
        </p:nvSpPr>
        <p:spPr bwMode="auto">
          <a:xfrm>
            <a:off x="915988" y="2897188"/>
            <a:ext cx="1368425" cy="831850"/>
          </a:xfrm>
          <a:prstGeom prst="rect">
            <a:avLst/>
          </a:prstGeom>
          <a:solidFill>
            <a:srgbClr val="DCE6F2"/>
          </a:solidFill>
          <a:ln w="12700">
            <a:solidFill>
              <a:schemeClr val="hlink"/>
            </a:solidFill>
            <a:miter lim="800000"/>
            <a:headEnd/>
            <a:tailEnd/>
          </a:ln>
          <a:effectLst>
            <a:outerShdw blurRad="63500" dist="38100" dir="2700000" algn="tl" rotWithShape="0">
              <a:srgbClr val="000000">
                <a:alpha val="39999"/>
              </a:srgbClr>
            </a:outerShdw>
          </a:effectLst>
        </p:spPr>
        <p:txBody>
          <a:bodyPr lIns="90488" tIns="44450" rIns="90488" bIns="44450">
            <a:spAutoFit/>
          </a:bodyPr>
          <a:lstStyle/>
          <a:p>
            <a:pPr algn="ctr">
              <a:spcBef>
                <a:spcPct val="50000"/>
              </a:spcBef>
              <a:defRPr/>
            </a:pPr>
            <a:r>
              <a:rPr lang="en-US" sz="2400" b="1" dirty="0">
                <a:ea typeface="ＭＳ Ｐゴシック" pitchFamily="-84" charset="-128"/>
              </a:rPr>
              <a:t>Balance Sheet</a:t>
            </a:r>
          </a:p>
        </p:txBody>
      </p:sp>
      <p:cxnSp>
        <p:nvCxnSpPr>
          <p:cNvPr id="18442" name="AutoShape 10"/>
          <p:cNvCxnSpPr>
            <a:cxnSpLocks noChangeShapeType="1"/>
            <a:endCxn id="18441" idx="3"/>
          </p:cNvCxnSpPr>
          <p:nvPr/>
        </p:nvCxnSpPr>
        <p:spPr bwMode="auto">
          <a:xfrm flipH="1">
            <a:off x="2284413" y="3313113"/>
            <a:ext cx="1373187" cy="0"/>
          </a:xfrm>
          <a:prstGeom prst="straightConnector1">
            <a:avLst/>
          </a:prstGeom>
          <a:noFill/>
          <a:ln w="38100">
            <a:solidFill>
              <a:srgbClr val="FF0000"/>
            </a:solidFill>
            <a:round/>
            <a:headEnd/>
            <a:tailEnd type="triangle" w="med" len="med"/>
          </a:ln>
          <a:effectLst>
            <a:outerShdw dist="28398" dir="1593903" algn="ctr" rotWithShape="0">
              <a:schemeClr val="hlink"/>
            </a:outerShdw>
          </a:effectLst>
        </p:spPr>
      </p:cxnSp>
      <p:sp>
        <p:nvSpPr>
          <p:cNvPr id="18444" name="Rectangle 12"/>
          <p:cNvSpPr>
            <a:spLocks noChangeArrowheads="1"/>
          </p:cNvSpPr>
          <p:nvPr/>
        </p:nvSpPr>
        <p:spPr bwMode="auto">
          <a:xfrm>
            <a:off x="6461125" y="2897188"/>
            <a:ext cx="1674813" cy="831850"/>
          </a:xfrm>
          <a:prstGeom prst="rect">
            <a:avLst/>
          </a:prstGeom>
          <a:solidFill>
            <a:srgbClr val="DCE6F2"/>
          </a:solidFill>
          <a:ln w="12700">
            <a:solidFill>
              <a:schemeClr val="hlink"/>
            </a:solidFill>
            <a:miter lim="800000"/>
            <a:headEnd/>
            <a:tailEnd/>
          </a:ln>
          <a:effectLst>
            <a:outerShdw blurRad="63500" dist="38100" dir="2700000" algn="tl" rotWithShape="0">
              <a:srgbClr val="000000">
                <a:alpha val="39999"/>
              </a:srgbClr>
            </a:outerShdw>
          </a:effectLst>
        </p:spPr>
        <p:txBody>
          <a:bodyPr lIns="90488" tIns="44450" rIns="90488" bIns="44450">
            <a:spAutoFit/>
          </a:bodyPr>
          <a:lstStyle/>
          <a:p>
            <a:pPr algn="ctr">
              <a:spcBef>
                <a:spcPct val="50000"/>
              </a:spcBef>
              <a:defRPr/>
            </a:pPr>
            <a:r>
              <a:rPr lang="en-US" sz="2400" b="1" dirty="0">
                <a:ea typeface="ＭＳ Ｐゴシック" pitchFamily="-84" charset="-128"/>
              </a:rPr>
              <a:t>Income Statement</a:t>
            </a:r>
          </a:p>
        </p:txBody>
      </p:sp>
      <p:cxnSp>
        <p:nvCxnSpPr>
          <p:cNvPr id="18445" name="AutoShape 13"/>
          <p:cNvCxnSpPr>
            <a:cxnSpLocks noChangeShapeType="1"/>
          </p:cNvCxnSpPr>
          <p:nvPr/>
        </p:nvCxnSpPr>
        <p:spPr bwMode="auto">
          <a:xfrm>
            <a:off x="5294313" y="3313113"/>
            <a:ext cx="1166812" cy="0"/>
          </a:xfrm>
          <a:prstGeom prst="straightConnector1">
            <a:avLst/>
          </a:prstGeom>
          <a:noFill/>
          <a:ln w="38100">
            <a:solidFill>
              <a:srgbClr val="FF0000"/>
            </a:solidFill>
            <a:round/>
            <a:headEnd/>
            <a:tailEnd type="triangle" w="med" len="med"/>
          </a:ln>
          <a:effectLst>
            <a:outerShdw dist="28398" dir="1593903" algn="ctr" rotWithShape="0">
              <a:schemeClr val="hlink"/>
            </a:outerShdw>
          </a:effectLst>
        </p:spPr>
      </p:cxn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4" name="Slide Number Placeholder 13"/>
          <p:cNvSpPr>
            <a:spLocks noGrp="1"/>
          </p:cNvSpPr>
          <p:nvPr>
            <p:ph type="sldNum" sz="quarter" idx="12"/>
          </p:nvPr>
        </p:nvSpPr>
        <p:spPr/>
        <p:txBody>
          <a:bodyPr/>
          <a:lstStyle/>
          <a:p>
            <a:pPr>
              <a:defRPr/>
            </a:pPr>
            <a:fld id="{B1D1E63F-D895-42BA-A666-20C85BFFBE91}" type="slidenum">
              <a:rPr lang="en-US" smtClean="0"/>
              <a:pPr>
                <a:defRPr/>
              </a:pPr>
              <a:t>12</a:t>
            </a:fld>
            <a:endParaRPr lang="en-US" dirty="0"/>
          </a:p>
        </p:txBody>
      </p:sp>
      <p:sp>
        <p:nvSpPr>
          <p:cNvPr id="15" name="Rounded Rectangle 14"/>
          <p:cNvSpPr/>
          <p:nvPr/>
        </p:nvSpPr>
        <p:spPr>
          <a:xfrm>
            <a:off x="147637" y="6538912"/>
            <a:ext cx="7342187" cy="2143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Compute</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inventory in a perpetual system using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18442"/>
                                        </p:tgtEl>
                                        <p:attrNameLst>
                                          <p:attrName>style.visibility</p:attrName>
                                        </p:attrNameLst>
                                      </p:cBhvr>
                                      <p:to>
                                        <p:strVal val="visible"/>
                                      </p:to>
                                    </p:set>
                                    <p:animEffect transition="in" filter="wipe(right)">
                                      <p:cBhvr>
                                        <p:cTn id="7" dur="1000"/>
                                        <p:tgtEl>
                                          <p:spTgt spid="1844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8441"/>
                                        </p:tgtEl>
                                        <p:attrNameLst>
                                          <p:attrName>style.visibility</p:attrName>
                                        </p:attrNameLst>
                                      </p:cBhvr>
                                      <p:to>
                                        <p:strVal val="visible"/>
                                      </p:to>
                                    </p:set>
                                    <p:animEffect transition="in" filter="wipe(right)">
                                      <p:cBhvr>
                                        <p:cTn id="10" dur="1000"/>
                                        <p:tgtEl>
                                          <p:spTgt spid="18441"/>
                                        </p:tgtEl>
                                      </p:cBhvr>
                                    </p:animEffect>
                                  </p:childTnLst>
                                </p:cTn>
                              </p:par>
                            </p:childTnLst>
                          </p:cTn>
                        </p:par>
                        <p:par>
                          <p:cTn id="11" fill="hold" nodeType="afterGroup">
                            <p:stCondLst>
                              <p:cond delay="1000"/>
                            </p:stCondLst>
                            <p:childTnLst>
                              <p:par>
                                <p:cTn id="12" presetID="22" presetClass="entr" presetSubtype="8" fill="hold" nodeType="afterEffect">
                                  <p:stCondLst>
                                    <p:cond delay="0"/>
                                  </p:stCondLst>
                                  <p:childTnLst>
                                    <p:set>
                                      <p:cBhvr>
                                        <p:cTn id="13" dur="1" fill="hold">
                                          <p:stCondLst>
                                            <p:cond delay="0"/>
                                          </p:stCondLst>
                                        </p:cTn>
                                        <p:tgtEl>
                                          <p:spTgt spid="18445"/>
                                        </p:tgtEl>
                                        <p:attrNameLst>
                                          <p:attrName>style.visibility</p:attrName>
                                        </p:attrNameLst>
                                      </p:cBhvr>
                                      <p:to>
                                        <p:strVal val="visible"/>
                                      </p:to>
                                    </p:set>
                                    <p:animEffect transition="in" filter="wipe(left)">
                                      <p:cBhvr>
                                        <p:cTn id="14" dur="1000"/>
                                        <p:tgtEl>
                                          <p:spTgt spid="1844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8444"/>
                                        </p:tgtEl>
                                        <p:attrNameLst>
                                          <p:attrName>style.visibility</p:attrName>
                                        </p:attrNameLst>
                                      </p:cBhvr>
                                      <p:to>
                                        <p:strVal val="visible"/>
                                      </p:to>
                                    </p:set>
                                    <p:animEffect transition="in" filter="wipe(left)">
                                      <p:cBhvr>
                                        <p:cTn id="17" dur="1000"/>
                                        <p:tgtEl>
                                          <p:spTgt spid="18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animBg="1"/>
      <p:bldP spid="184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 y="457200"/>
            <a:ext cx="9006680" cy="960438"/>
          </a:xfrm>
        </p:spPr>
        <p:txBody>
          <a:bodyPr/>
          <a:lstStyle/>
          <a:p>
            <a:r>
              <a:rPr lang="en-US" altLang="en-US" sz="4000" b="1" dirty="0" smtClean="0">
                <a:ea typeface="ＭＳ Ｐゴシック" pitchFamily="34" charset="-128"/>
              </a:rPr>
              <a:t>Inventory Costing Management Decisions</a:t>
            </a:r>
          </a:p>
        </p:txBody>
      </p:sp>
      <p:sp>
        <p:nvSpPr>
          <p:cNvPr id="9" name="TextBox 8"/>
          <p:cNvSpPr txBox="1"/>
          <p:nvPr/>
        </p:nvSpPr>
        <p:spPr>
          <a:xfrm>
            <a:off x="137318" y="1295400"/>
            <a:ext cx="8869363" cy="3108325"/>
          </a:xfrm>
          <a:prstGeom prst="rect">
            <a:avLst/>
          </a:prstGeom>
          <a:solidFill>
            <a:schemeClr val="accent2">
              <a:lumMod val="40000"/>
              <a:lumOff val="60000"/>
            </a:schemeClr>
          </a:solidFill>
          <a:ln>
            <a:solidFill>
              <a:schemeClr val="tx1"/>
            </a:solidFill>
          </a:ln>
        </p:spPr>
        <p:txBody>
          <a:bodyPr>
            <a:spAutoFit/>
          </a:bodyPr>
          <a:lstStyle/>
          <a:p>
            <a:pPr>
              <a:defRPr/>
            </a:pPr>
            <a:r>
              <a:rPr lang="en-US" sz="2800" dirty="0">
                <a:solidFill>
                  <a:srgbClr val="632523"/>
                </a:solidFill>
              </a:rPr>
              <a:t>Management decisions in accounting for inventory involve the following:</a:t>
            </a:r>
          </a:p>
          <a:p>
            <a:pPr marL="514350" indent="-514350">
              <a:buFont typeface="+mj-lt"/>
              <a:buAutoNum type="arabicPeriod"/>
              <a:defRPr/>
            </a:pPr>
            <a:r>
              <a:rPr lang="en-US" sz="2800" dirty="0">
                <a:solidFill>
                  <a:srgbClr val="632523"/>
                </a:solidFill>
              </a:rPr>
              <a:t>Items included in inventory and their costs.</a:t>
            </a:r>
          </a:p>
          <a:p>
            <a:pPr marL="514350" indent="-514350">
              <a:buFont typeface="+mj-lt"/>
              <a:buAutoNum type="arabicPeriod"/>
              <a:defRPr/>
            </a:pPr>
            <a:r>
              <a:rPr lang="en-US" sz="2800" dirty="0">
                <a:solidFill>
                  <a:srgbClr val="632523"/>
                </a:solidFill>
              </a:rPr>
              <a:t>Costing method (specific identification, FIFO, LIFO,</a:t>
            </a:r>
            <a:br>
              <a:rPr lang="en-US" sz="2800" dirty="0">
                <a:solidFill>
                  <a:srgbClr val="632523"/>
                </a:solidFill>
              </a:rPr>
            </a:br>
            <a:r>
              <a:rPr lang="en-US" sz="2800" dirty="0">
                <a:solidFill>
                  <a:srgbClr val="632523"/>
                </a:solidFill>
              </a:rPr>
              <a:t>or weighted average).</a:t>
            </a:r>
          </a:p>
          <a:p>
            <a:pPr marL="514350" indent="-514350">
              <a:buFont typeface="+mj-lt"/>
              <a:buAutoNum type="arabicPeriod"/>
              <a:defRPr/>
            </a:pPr>
            <a:r>
              <a:rPr lang="en-US" sz="2800" dirty="0">
                <a:solidFill>
                  <a:srgbClr val="632523"/>
                </a:solidFill>
              </a:rPr>
              <a:t>Inventory system (perpetual or periodic).</a:t>
            </a:r>
          </a:p>
          <a:p>
            <a:pPr marL="514350" indent="-514350">
              <a:buFont typeface="+mj-lt"/>
              <a:buAutoNum type="arabicPeriod"/>
              <a:defRPr/>
            </a:pPr>
            <a:r>
              <a:rPr lang="en-US" sz="2800" dirty="0">
                <a:solidFill>
                  <a:srgbClr val="632523"/>
                </a:solidFill>
              </a:rPr>
              <a:t>Use of market values or other estimates.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B1D1E63F-D895-42BA-A666-20C85BFFBE91}" type="slidenum">
              <a:rPr lang="en-US" smtClean="0"/>
              <a:pPr>
                <a:defRPr/>
              </a:pPr>
              <a:t>13</a:t>
            </a:fld>
            <a:endParaRPr lang="en-US" dirty="0"/>
          </a:p>
        </p:txBody>
      </p:sp>
      <p:sp>
        <p:nvSpPr>
          <p:cNvPr id="10" name="Rounded Rectangle 9"/>
          <p:cNvSpPr/>
          <p:nvPr/>
        </p:nvSpPr>
        <p:spPr>
          <a:xfrm>
            <a:off x="27740" y="6473823"/>
            <a:ext cx="3886760"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Identify the costs of merchandise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pic>
        <p:nvPicPr>
          <p:cNvPr id="3" name="Picture 2"/>
          <p:cNvPicPr>
            <a:picLocks noChangeAspect="1"/>
          </p:cNvPicPr>
          <p:nvPr/>
        </p:nvPicPr>
        <p:blipFill>
          <a:blip r:embed="rId3"/>
          <a:stretch>
            <a:fillRect/>
          </a:stretch>
        </p:blipFill>
        <p:spPr>
          <a:xfrm>
            <a:off x="3942240" y="4513756"/>
            <a:ext cx="2555479" cy="20108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457200"/>
            <a:ext cx="8229600" cy="960438"/>
          </a:xfrm>
        </p:spPr>
        <p:txBody>
          <a:bodyPr/>
          <a:lstStyle/>
          <a:p>
            <a:r>
              <a:rPr lang="en-US" altLang="en-US" b="1" dirty="0" smtClean="0">
                <a:ea typeface="ＭＳ Ｐゴシック" pitchFamily="34" charset="-128"/>
              </a:rPr>
              <a:t>Inventory Cost Flow Assumptions</a:t>
            </a:r>
          </a:p>
        </p:txBody>
      </p:sp>
      <p:sp>
        <p:nvSpPr>
          <p:cNvPr id="16" name="Rectangle 1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7" name="Slide Number Placeholder 16"/>
          <p:cNvSpPr>
            <a:spLocks noGrp="1"/>
          </p:cNvSpPr>
          <p:nvPr>
            <p:ph type="sldNum" sz="quarter" idx="12"/>
          </p:nvPr>
        </p:nvSpPr>
        <p:spPr/>
        <p:txBody>
          <a:bodyPr/>
          <a:lstStyle/>
          <a:p>
            <a:pPr>
              <a:defRPr/>
            </a:pPr>
            <a:fld id="{B1D1E63F-D895-42BA-A666-20C85BFFBE91}" type="slidenum">
              <a:rPr lang="en-US" smtClean="0"/>
              <a:pPr>
                <a:defRPr/>
              </a:pPr>
              <a:t>14</a:t>
            </a:fld>
            <a:endParaRPr lang="en-US" dirty="0"/>
          </a:p>
        </p:txBody>
      </p:sp>
      <p:sp>
        <p:nvSpPr>
          <p:cNvPr id="20" name="Rounded Rectangle 19"/>
          <p:cNvSpPr/>
          <p:nvPr/>
        </p:nvSpPr>
        <p:spPr>
          <a:xfrm>
            <a:off x="27740" y="6473823"/>
            <a:ext cx="3886760"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Identify the costs of merchandise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21" name="TextBox 20"/>
          <p:cNvSpPr txBox="1"/>
          <p:nvPr/>
        </p:nvSpPr>
        <p:spPr>
          <a:xfrm>
            <a:off x="7819133" y="121838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6.2</a:t>
            </a:r>
            <a:endParaRPr lang="en-US" kern="0" dirty="0">
              <a:latin typeface="Berlin Sans FB" panose="020E0602020502020306" pitchFamily="34" charset="0"/>
            </a:endParaRPr>
          </a:p>
        </p:txBody>
      </p:sp>
      <p:pic>
        <p:nvPicPr>
          <p:cNvPr id="8" name="Picture 7"/>
          <p:cNvPicPr>
            <a:picLocks noChangeAspect="1"/>
          </p:cNvPicPr>
          <p:nvPr/>
        </p:nvPicPr>
        <p:blipFill>
          <a:blip r:embed="rId3"/>
          <a:stretch>
            <a:fillRect/>
          </a:stretch>
        </p:blipFill>
        <p:spPr>
          <a:xfrm>
            <a:off x="791467" y="1943894"/>
            <a:ext cx="7561066" cy="3886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457200"/>
            <a:ext cx="8229600" cy="960438"/>
          </a:xfrm>
        </p:spPr>
        <p:txBody>
          <a:bodyPr/>
          <a:lstStyle/>
          <a:p>
            <a:r>
              <a:rPr lang="en-US" altLang="en-US" b="1" dirty="0" smtClean="0">
                <a:ea typeface="ＭＳ Ｐゴシック" pitchFamily="34" charset="-128"/>
              </a:rPr>
              <a:t>Inventory Cost Flow Assumptions</a:t>
            </a:r>
          </a:p>
        </p:txBody>
      </p:sp>
      <p:sp>
        <p:nvSpPr>
          <p:cNvPr id="16" name="Rectangle 1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7" name="Slide Number Placeholder 16"/>
          <p:cNvSpPr>
            <a:spLocks noGrp="1"/>
          </p:cNvSpPr>
          <p:nvPr>
            <p:ph type="sldNum" sz="quarter" idx="12"/>
          </p:nvPr>
        </p:nvSpPr>
        <p:spPr/>
        <p:txBody>
          <a:bodyPr/>
          <a:lstStyle/>
          <a:p>
            <a:pPr>
              <a:defRPr/>
            </a:pPr>
            <a:fld id="{B1D1E63F-D895-42BA-A666-20C85BFFBE91}" type="slidenum">
              <a:rPr lang="en-US" smtClean="0"/>
              <a:pPr>
                <a:defRPr/>
              </a:pPr>
              <a:t>15</a:t>
            </a:fld>
            <a:endParaRPr lang="en-US" dirty="0"/>
          </a:p>
        </p:txBody>
      </p:sp>
      <p:sp>
        <p:nvSpPr>
          <p:cNvPr id="20" name="Rounded Rectangle 19"/>
          <p:cNvSpPr/>
          <p:nvPr/>
        </p:nvSpPr>
        <p:spPr>
          <a:xfrm>
            <a:off x="27740" y="6473823"/>
            <a:ext cx="3886760"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Identify the costs of merchandise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pic>
        <p:nvPicPr>
          <p:cNvPr id="8" name="Picture 5"/>
          <p:cNvPicPr>
            <a:picLocks noChangeAspect="1" noChangeArrowheads="1"/>
          </p:cNvPicPr>
          <p:nvPr/>
        </p:nvPicPr>
        <p:blipFill>
          <a:blip r:embed="rId3" cstate="print"/>
          <a:srcRect/>
          <a:stretch>
            <a:fillRect/>
          </a:stretch>
        </p:blipFill>
        <p:spPr bwMode="auto">
          <a:xfrm>
            <a:off x="1676400" y="1676400"/>
            <a:ext cx="5576888" cy="4529138"/>
          </a:xfrm>
          <a:prstGeom prst="rect">
            <a:avLst/>
          </a:prstGeom>
          <a:noFill/>
          <a:ln w="9525">
            <a:noFill/>
            <a:miter lim="800000"/>
            <a:headEnd/>
            <a:tailEnd/>
          </a:ln>
        </p:spPr>
      </p:pic>
    </p:spTree>
    <p:extLst>
      <p:ext uri="{BB962C8B-B14F-4D97-AF65-F5344CB8AC3E}">
        <p14:creationId xmlns:p14="http://schemas.microsoft.com/office/powerpoint/2010/main" val="100917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897367" y="2129678"/>
            <a:ext cx="7315200" cy="3342607"/>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P1</a:t>
            </a:r>
            <a:r>
              <a:rPr lang="en-US" altLang="en-US" dirty="0" smtClean="0">
                <a:ea typeface="ＭＳ Ｐゴシック" pitchFamily="34" charset="-128"/>
              </a:rPr>
              <a:t>: </a:t>
            </a:r>
            <a:br>
              <a:rPr lang="en-US" altLang="en-US" dirty="0" smtClean="0">
                <a:ea typeface="ＭＳ Ｐゴシック" pitchFamily="34" charset="-128"/>
              </a:rPr>
            </a:br>
            <a:r>
              <a:rPr lang="en-US" dirty="0" smtClean="0"/>
              <a:t>Compute </a:t>
            </a:r>
            <a:r>
              <a:rPr lang="en-US" dirty="0"/>
              <a:t>inventory in a perpetual system using the methods of specific </a:t>
            </a:r>
            <a:r>
              <a:rPr lang="en-US" dirty="0" smtClean="0"/>
              <a:t>identification, FIFO, LIFO and Weighted Average.</a:t>
            </a:r>
            <a:r>
              <a:rPr lang="en-US" dirty="0"/>
              <a:t/>
            </a:r>
            <a:br>
              <a:rPr lang="en-US" dirty="0"/>
            </a:br>
            <a:r>
              <a:rPr lang="en-US" altLang="en-US" b="1" dirty="0" smtClean="0"/>
              <a:t/>
            </a:r>
            <a:br>
              <a:rPr lang="en-US" altLang="en-US" b="1" dirty="0" smtClean="0"/>
            </a:br>
            <a:r>
              <a:rPr lang="en-US" altLang="en-US" b="1" dirty="0" smtClean="0"/>
              <a:t/>
            </a:r>
            <a:br>
              <a:rPr lang="en-US" altLang="en-US" b="1" dirty="0" smtClean="0"/>
            </a:br>
            <a:endParaRPr lang="en-US" altLang="en-US" b="1"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16</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857250" y="1426845"/>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668189"/>
            <a:ext cx="7315200" cy="87313"/>
          </a:xfrm>
          <a:prstGeom prst="rect">
            <a:avLst/>
          </a:prstGeom>
          <a:noFill/>
          <a:ln w="9525">
            <a:noFill/>
            <a:miter lim="800000"/>
            <a:headEnd/>
            <a:tailEnd/>
          </a:ln>
        </p:spPr>
      </p:pic>
      <p:sp>
        <p:nvSpPr>
          <p:cNvPr id="8" name="TextBox 8"/>
          <p:cNvSpPr txBox="1"/>
          <p:nvPr/>
        </p:nvSpPr>
        <p:spPr>
          <a:xfrm>
            <a:off x="2171700" y="609600"/>
            <a:ext cx="4686300" cy="76944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457200"/>
            <a:ext cx="8229600" cy="960438"/>
          </a:xfrm>
        </p:spPr>
        <p:txBody>
          <a:bodyPr/>
          <a:lstStyle/>
          <a:p>
            <a:r>
              <a:rPr lang="en-US" altLang="en-US" b="1" dirty="0" smtClean="0">
                <a:ea typeface="ＭＳ Ｐゴシック" pitchFamily="34" charset="-128"/>
              </a:rPr>
              <a:t>Inventory Costing Illustration</a:t>
            </a:r>
          </a:p>
        </p:txBody>
      </p:sp>
      <p:sp>
        <p:nvSpPr>
          <p:cNvPr id="90115" name="TextBox 5"/>
          <p:cNvSpPr txBox="1">
            <a:spLocks noChangeArrowheads="1"/>
          </p:cNvSpPr>
          <p:nvPr/>
        </p:nvSpPr>
        <p:spPr bwMode="auto">
          <a:xfrm>
            <a:off x="381000" y="1600200"/>
            <a:ext cx="8382000" cy="830263"/>
          </a:xfrm>
          <a:prstGeom prst="rect">
            <a:avLst/>
          </a:prstGeom>
          <a:noFill/>
          <a:ln w="9525">
            <a:noFill/>
            <a:miter lim="800000"/>
            <a:headEnd/>
            <a:tailEnd/>
          </a:ln>
        </p:spPr>
        <p:txBody>
          <a:bodyPr>
            <a:spAutoFit/>
          </a:bodyPr>
          <a:lstStyle/>
          <a:p>
            <a:pPr algn="ctr"/>
            <a:r>
              <a:rPr lang="en-US" altLang="en-US" sz="2400" dirty="0">
                <a:latin typeface="Calibri" pitchFamily="34" charset="0"/>
                <a:ea typeface="ＭＳ Ｐゴシック" pitchFamily="34" charset="-128"/>
              </a:rPr>
              <a:t>Here is information about the mountain bike inventory of Trekking for the month of August.</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B1D1E63F-D895-42BA-A666-20C85BFFBE91}" type="slidenum">
              <a:rPr lang="en-US" smtClean="0"/>
              <a:pPr>
                <a:defRPr/>
              </a:pPr>
              <a:t>17</a:t>
            </a:fld>
            <a:endParaRPr lang="en-US" dirty="0"/>
          </a:p>
        </p:txBody>
      </p:sp>
      <p:sp>
        <p:nvSpPr>
          <p:cNvPr id="8" name="Rounded Rectangle 7"/>
          <p:cNvSpPr/>
          <p:nvPr/>
        </p:nvSpPr>
        <p:spPr>
          <a:xfrm>
            <a:off x="147637" y="6538912"/>
            <a:ext cx="7342187" cy="2143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Compute</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inventory in a perpetual system using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9" name="TextBox 8"/>
          <p:cNvSpPr txBox="1"/>
          <p:nvPr/>
        </p:nvSpPr>
        <p:spPr>
          <a:xfrm>
            <a:off x="8045116" y="96017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6.3</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389467" y="2484438"/>
            <a:ext cx="8390487" cy="28590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b="1" dirty="0" smtClean="0">
                <a:ea typeface="ＭＳ Ｐゴシック" pitchFamily="34" charset="-128"/>
              </a:rPr>
              <a:t>Specific Identification</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B1D1E63F-D895-42BA-A666-20C85BFFBE91}" type="slidenum">
              <a:rPr lang="en-US" smtClean="0"/>
              <a:pPr>
                <a:defRPr/>
              </a:pPr>
              <a:t>18</a:t>
            </a:fld>
            <a:endParaRPr lang="en-US" dirty="0"/>
          </a:p>
        </p:txBody>
      </p:sp>
      <p:sp>
        <p:nvSpPr>
          <p:cNvPr id="9" name="Rounded Rectangle 8"/>
          <p:cNvSpPr/>
          <p:nvPr/>
        </p:nvSpPr>
        <p:spPr>
          <a:xfrm>
            <a:off x="147637" y="6538912"/>
            <a:ext cx="7342187" cy="2143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Compute</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inventory in a perpetual system using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0" name="TextBox 9"/>
          <p:cNvSpPr txBox="1"/>
          <p:nvPr/>
        </p:nvSpPr>
        <p:spPr>
          <a:xfrm>
            <a:off x="7848600" y="109447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6.4</a:t>
            </a:r>
            <a:endParaRPr lang="en-US" kern="0" dirty="0">
              <a:latin typeface="Berlin Sans FB" panose="020E0602020502020306" pitchFamily="34" charset="0"/>
            </a:endParaRPr>
          </a:p>
        </p:txBody>
      </p:sp>
      <p:pic>
        <p:nvPicPr>
          <p:cNvPr id="5" name="Picture 4"/>
          <p:cNvPicPr>
            <a:picLocks noChangeAspect="1"/>
          </p:cNvPicPr>
          <p:nvPr/>
        </p:nvPicPr>
        <p:blipFill>
          <a:blip r:embed="rId3"/>
          <a:stretch>
            <a:fillRect/>
          </a:stretch>
        </p:blipFill>
        <p:spPr>
          <a:xfrm>
            <a:off x="685800" y="2218826"/>
            <a:ext cx="8124063" cy="17382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457200"/>
            <a:ext cx="8229600" cy="960438"/>
          </a:xfrm>
        </p:spPr>
        <p:txBody>
          <a:bodyPr/>
          <a:lstStyle/>
          <a:p>
            <a:r>
              <a:rPr lang="en-US" altLang="en-US" b="1" dirty="0" smtClean="0">
                <a:ea typeface="ＭＳ Ｐゴシック" pitchFamily="34" charset="-128"/>
              </a:rPr>
              <a:t>First-In, First-Out (FIFO)</a:t>
            </a:r>
          </a:p>
        </p:txBody>
      </p:sp>
      <p:sp>
        <p:nvSpPr>
          <p:cNvPr id="31748" name="Rectangle 4"/>
          <p:cNvSpPr>
            <a:spLocks noChangeArrowheads="1"/>
          </p:cNvSpPr>
          <p:nvPr/>
        </p:nvSpPr>
        <p:spPr bwMode="auto">
          <a:xfrm>
            <a:off x="4714875" y="1784350"/>
            <a:ext cx="2905125" cy="1076325"/>
          </a:xfrm>
          <a:prstGeom prst="rect">
            <a:avLst/>
          </a:prstGeom>
          <a:solidFill>
            <a:srgbClr val="F6E9B4"/>
          </a:solidFill>
          <a:ln w="12700">
            <a:solidFill>
              <a:srgbClr val="632523"/>
            </a:solidFill>
            <a:miter lim="800000"/>
            <a:headEnd/>
            <a:tailEnd/>
          </a:ln>
          <a:effectLst>
            <a:outerShdw blurRad="63500" dist="38100" dir="2700000" algn="tl" rotWithShape="0">
              <a:srgbClr val="000000">
                <a:alpha val="39999"/>
              </a:srgbClr>
            </a:outerShdw>
          </a:effectLst>
        </p:spPr>
        <p:txBody>
          <a:bodyPr lIns="90488" tIns="44450" rIns="90488" bIns="44450">
            <a:spAutoFit/>
          </a:bodyPr>
          <a:lstStyle/>
          <a:p>
            <a:pPr algn="ctr">
              <a:spcBef>
                <a:spcPct val="50000"/>
              </a:spcBef>
              <a:defRPr/>
            </a:pPr>
            <a:r>
              <a:rPr lang="en-US" sz="3200" b="1" dirty="0">
                <a:solidFill>
                  <a:srgbClr val="632523"/>
                </a:solidFill>
                <a:ea typeface="ＭＳ Ｐゴシック" pitchFamily="-84" charset="-128"/>
              </a:rPr>
              <a:t>Cost of Goods Sold</a:t>
            </a:r>
          </a:p>
        </p:txBody>
      </p:sp>
      <p:cxnSp>
        <p:nvCxnSpPr>
          <p:cNvPr id="31749" name="AutoShape 5"/>
          <p:cNvCxnSpPr>
            <a:cxnSpLocks noChangeShapeType="1"/>
            <a:stCxn id="31753" idx="3"/>
            <a:endCxn id="31748" idx="1"/>
          </p:cNvCxnSpPr>
          <p:nvPr/>
        </p:nvCxnSpPr>
        <p:spPr bwMode="auto">
          <a:xfrm>
            <a:off x="3343275" y="2322513"/>
            <a:ext cx="1371600" cy="1587"/>
          </a:xfrm>
          <a:prstGeom prst="straightConnector1">
            <a:avLst/>
          </a:prstGeom>
          <a:noFill/>
          <a:ln w="38100">
            <a:solidFill>
              <a:srgbClr val="632523"/>
            </a:solidFill>
            <a:round/>
            <a:headEnd/>
            <a:tailEnd type="arrow" w="med" len="med"/>
          </a:ln>
          <a:effectLst>
            <a:outerShdw blurRad="63500" dist="38100" dir="2700000" algn="tl" rotWithShape="0">
              <a:srgbClr val="000000">
                <a:alpha val="39999"/>
              </a:srgbClr>
            </a:outerShdw>
          </a:effectLst>
        </p:spPr>
      </p:cxnSp>
      <p:sp>
        <p:nvSpPr>
          <p:cNvPr id="31751" name="Rectangle 7"/>
          <p:cNvSpPr>
            <a:spLocks noChangeArrowheads="1"/>
          </p:cNvSpPr>
          <p:nvPr/>
        </p:nvSpPr>
        <p:spPr bwMode="auto">
          <a:xfrm>
            <a:off x="4714875" y="3505200"/>
            <a:ext cx="2905125" cy="1076325"/>
          </a:xfrm>
          <a:prstGeom prst="rect">
            <a:avLst/>
          </a:prstGeom>
          <a:solidFill>
            <a:srgbClr val="632523"/>
          </a:solidFill>
          <a:ln w="12700">
            <a:solidFill>
              <a:srgbClr val="632523"/>
            </a:solidFill>
            <a:miter lim="800000"/>
            <a:headEnd/>
            <a:tailEnd/>
          </a:ln>
          <a:effectLst>
            <a:outerShdw blurRad="63500" dist="38100" dir="2700000" algn="tl" rotWithShape="0">
              <a:srgbClr val="000000">
                <a:alpha val="39999"/>
              </a:srgbClr>
            </a:outerShdw>
          </a:effectLst>
        </p:spPr>
        <p:txBody>
          <a:bodyPr lIns="90488" tIns="44450" rIns="90488" bIns="44450">
            <a:spAutoFit/>
          </a:bodyPr>
          <a:lstStyle/>
          <a:p>
            <a:pPr algn="ctr">
              <a:spcBef>
                <a:spcPct val="50000"/>
              </a:spcBef>
              <a:defRPr/>
            </a:pPr>
            <a:r>
              <a:rPr lang="en-US" sz="3200" b="1" dirty="0">
                <a:solidFill>
                  <a:schemeClr val="bg2"/>
                </a:solidFill>
                <a:ea typeface="ＭＳ Ｐゴシック" pitchFamily="-84" charset="-128"/>
              </a:rPr>
              <a:t>Ending Inventory</a:t>
            </a:r>
          </a:p>
        </p:txBody>
      </p:sp>
      <p:cxnSp>
        <p:nvCxnSpPr>
          <p:cNvPr id="31752" name="AutoShape 8"/>
          <p:cNvCxnSpPr>
            <a:cxnSpLocks noChangeShapeType="1"/>
            <a:stCxn id="31754" idx="3"/>
            <a:endCxn id="31751" idx="1"/>
          </p:cNvCxnSpPr>
          <p:nvPr/>
        </p:nvCxnSpPr>
        <p:spPr bwMode="auto">
          <a:xfrm>
            <a:off x="3343275" y="4043363"/>
            <a:ext cx="1371600" cy="1587"/>
          </a:xfrm>
          <a:prstGeom prst="straightConnector1">
            <a:avLst/>
          </a:prstGeom>
          <a:noFill/>
          <a:ln w="38100">
            <a:solidFill>
              <a:srgbClr val="632523"/>
            </a:solidFill>
            <a:round/>
            <a:headEnd/>
            <a:tailEnd type="arrow" w="med" len="med"/>
          </a:ln>
          <a:effectLst>
            <a:outerShdw blurRad="63500" dist="38100" dir="2700000" algn="tl" rotWithShape="0">
              <a:srgbClr val="000000">
                <a:alpha val="39999"/>
              </a:srgbClr>
            </a:outerShdw>
          </a:effectLst>
        </p:spPr>
      </p:cxnSp>
      <p:sp>
        <p:nvSpPr>
          <p:cNvPr id="31753" name="Rectangle 9"/>
          <p:cNvSpPr>
            <a:spLocks noChangeArrowheads="1"/>
          </p:cNvSpPr>
          <p:nvPr/>
        </p:nvSpPr>
        <p:spPr bwMode="auto">
          <a:xfrm>
            <a:off x="1404938" y="1784350"/>
            <a:ext cx="1938337" cy="1076325"/>
          </a:xfrm>
          <a:prstGeom prst="rect">
            <a:avLst/>
          </a:prstGeom>
          <a:solidFill>
            <a:srgbClr val="F6E9B4"/>
          </a:solidFill>
          <a:ln w="12700">
            <a:solidFill>
              <a:srgbClr val="632523"/>
            </a:solidFill>
            <a:miter lim="800000"/>
            <a:headEnd/>
            <a:tailEnd/>
          </a:ln>
          <a:effectLst>
            <a:outerShdw blurRad="63500" dist="38100" dir="2700000" algn="tl" rotWithShape="0">
              <a:srgbClr val="000000">
                <a:alpha val="39999"/>
              </a:srgbClr>
            </a:outerShdw>
          </a:effectLst>
        </p:spPr>
        <p:txBody>
          <a:bodyPr lIns="90488" tIns="44450" rIns="90488" bIns="44450">
            <a:spAutoFit/>
          </a:bodyPr>
          <a:lstStyle/>
          <a:p>
            <a:pPr algn="ctr">
              <a:spcBef>
                <a:spcPct val="50000"/>
              </a:spcBef>
              <a:defRPr/>
            </a:pPr>
            <a:r>
              <a:rPr lang="en-US" sz="3200" b="1" dirty="0">
                <a:solidFill>
                  <a:srgbClr val="632523"/>
                </a:solidFill>
                <a:ea typeface="ＭＳ Ｐゴシック" pitchFamily="-84" charset="-128"/>
              </a:rPr>
              <a:t>Oldest Costs</a:t>
            </a:r>
          </a:p>
        </p:txBody>
      </p:sp>
      <p:sp>
        <p:nvSpPr>
          <p:cNvPr id="31754" name="Rectangle 10"/>
          <p:cNvSpPr>
            <a:spLocks noChangeArrowheads="1"/>
          </p:cNvSpPr>
          <p:nvPr/>
        </p:nvSpPr>
        <p:spPr bwMode="auto">
          <a:xfrm>
            <a:off x="1404938" y="3505200"/>
            <a:ext cx="1938337" cy="1076325"/>
          </a:xfrm>
          <a:prstGeom prst="rect">
            <a:avLst/>
          </a:prstGeom>
          <a:solidFill>
            <a:srgbClr val="632523"/>
          </a:solidFill>
          <a:ln w="12700">
            <a:solidFill>
              <a:srgbClr val="632523"/>
            </a:solidFill>
            <a:miter lim="800000"/>
            <a:headEnd/>
            <a:tailEnd/>
          </a:ln>
          <a:effectLst>
            <a:outerShdw blurRad="63500" dist="38100" dir="2700000" algn="tl" rotWithShape="0">
              <a:srgbClr val="000000">
                <a:alpha val="39999"/>
              </a:srgbClr>
            </a:outerShdw>
          </a:effectLst>
        </p:spPr>
        <p:txBody>
          <a:bodyPr lIns="90488" tIns="44450" rIns="90488" bIns="44450">
            <a:spAutoFit/>
          </a:bodyPr>
          <a:lstStyle/>
          <a:p>
            <a:pPr algn="ctr">
              <a:spcBef>
                <a:spcPct val="50000"/>
              </a:spcBef>
              <a:defRPr/>
            </a:pPr>
            <a:r>
              <a:rPr lang="en-US" sz="3200" b="1" dirty="0">
                <a:solidFill>
                  <a:schemeClr val="bg2"/>
                </a:solidFill>
                <a:ea typeface="ＭＳ Ｐゴシック" pitchFamily="-84" charset="-128"/>
              </a:rPr>
              <a:t>Recent Costs</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Slide Number Placeholder 10"/>
          <p:cNvSpPr>
            <a:spLocks noGrp="1"/>
          </p:cNvSpPr>
          <p:nvPr>
            <p:ph type="sldNum" sz="quarter" idx="12"/>
          </p:nvPr>
        </p:nvSpPr>
        <p:spPr/>
        <p:txBody>
          <a:bodyPr/>
          <a:lstStyle/>
          <a:p>
            <a:pPr>
              <a:defRPr/>
            </a:pPr>
            <a:fld id="{B1D1E63F-D895-42BA-A666-20C85BFFBE91}" type="slidenum">
              <a:rPr lang="en-US" smtClean="0"/>
              <a:pPr>
                <a:defRPr/>
              </a:pPr>
              <a:t>19</a:t>
            </a:fld>
            <a:endParaRPr lang="en-US" dirty="0"/>
          </a:p>
        </p:txBody>
      </p:sp>
      <p:sp>
        <p:nvSpPr>
          <p:cNvPr id="12" name="Rounded Rectangle 11"/>
          <p:cNvSpPr/>
          <p:nvPr/>
        </p:nvSpPr>
        <p:spPr>
          <a:xfrm>
            <a:off x="147637" y="6538912"/>
            <a:ext cx="7342187" cy="2143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Compute</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inventory in a perpetual system using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wipe(left)">
                                      <p:cBhvr>
                                        <p:cTn id="7" dur="1000"/>
                                        <p:tgtEl>
                                          <p:spTgt spid="31749"/>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1748"/>
                                        </p:tgtEl>
                                        <p:attrNameLst>
                                          <p:attrName>style.visibility</p:attrName>
                                        </p:attrNameLst>
                                      </p:cBhvr>
                                      <p:to>
                                        <p:strVal val="visible"/>
                                      </p:to>
                                    </p:set>
                                    <p:animEffect transition="in" filter="wipe(left)">
                                      <p:cBhvr>
                                        <p:cTn id="11" dur="1000"/>
                                        <p:tgtEl>
                                          <p:spTgt spid="31748"/>
                                        </p:tgtEl>
                                      </p:cBhvr>
                                    </p:animEffect>
                                  </p:childTnLst>
                                </p:cTn>
                              </p:par>
                            </p:childTnLst>
                          </p:cTn>
                        </p:par>
                        <p:par>
                          <p:cTn id="12" fill="hold" nodeType="afterGroup">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1751"/>
                                        </p:tgtEl>
                                        <p:attrNameLst>
                                          <p:attrName>style.visibility</p:attrName>
                                        </p:attrNameLst>
                                      </p:cBhvr>
                                      <p:to>
                                        <p:strVal val="visible"/>
                                      </p:to>
                                    </p:set>
                                    <p:animEffect transition="in" filter="wipe(left)">
                                      <p:cBhvr>
                                        <p:cTn id="15" dur="1000"/>
                                        <p:tgtEl>
                                          <p:spTgt spid="31751"/>
                                        </p:tgtEl>
                                      </p:cBhvr>
                                    </p:animEffect>
                                  </p:childTnLst>
                                </p:cTn>
                              </p:par>
                              <p:par>
                                <p:cTn id="16" presetID="22" presetClass="entr" presetSubtype="8" fill="hold" nodeType="withEffect">
                                  <p:stCondLst>
                                    <p:cond delay="0"/>
                                  </p:stCondLst>
                                  <p:childTnLst>
                                    <p:set>
                                      <p:cBhvr>
                                        <p:cTn id="17" dur="1" fill="hold">
                                          <p:stCondLst>
                                            <p:cond delay="0"/>
                                          </p:stCondLst>
                                        </p:cTn>
                                        <p:tgtEl>
                                          <p:spTgt spid="31752"/>
                                        </p:tgtEl>
                                        <p:attrNameLst>
                                          <p:attrName>style.visibility</p:attrName>
                                        </p:attrNameLst>
                                      </p:cBhvr>
                                      <p:to>
                                        <p:strVal val="visible"/>
                                      </p:to>
                                    </p:set>
                                    <p:animEffect transition="in" filter="wipe(left)">
                                      <p:cBhvr>
                                        <p:cTn id="18" dur="1000"/>
                                        <p:tgtEl>
                                          <p:spTgt spid="3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P spid="317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D75F7BD-AE40-46FC-89CB-8BE62D62355A}" type="slidenum">
              <a:rPr lang="en-US" smtClean="0"/>
              <a:pPr>
                <a:defRPr/>
              </a:pPr>
              <a:t>2</a:t>
            </a:fld>
            <a:endParaRPr lang="en-US" dirty="0"/>
          </a:p>
        </p:txBody>
      </p:sp>
      <p:sp>
        <p:nvSpPr>
          <p:cNvPr id="3"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mtClean="0"/>
              <a:t/>
            </a:r>
            <a:br>
              <a:rPr lang="en-US" altLang="en-US" smtClean="0"/>
            </a:br>
            <a:r>
              <a:rPr lang="en-US" altLang="en-US" smtClean="0"/>
              <a:t/>
            </a:r>
            <a:br>
              <a:rPr lang="en-US" altLang="en-US" smtClean="0"/>
            </a:br>
            <a:r>
              <a:rPr lang="en-US" smtClean="0"/>
              <a:t/>
            </a:r>
            <a:br>
              <a:rPr lang="en-US" smtClean="0"/>
            </a:br>
            <a:r>
              <a:rPr lang="en-US" altLang="en-US" smtClean="0"/>
              <a:t/>
            </a:r>
            <a:br>
              <a:rPr lang="en-US" altLang="en-US" smtClean="0"/>
            </a:br>
            <a:endParaRPr lang="en-US" altLang="en-US" dirty="0" smtClean="0"/>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5"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6" name="Slide Number Placeholder 7"/>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pPr>
                <a:defRPr/>
              </a:pPr>
              <a:t>2</a:t>
            </a:fld>
            <a:endParaRPr lang="en-US" dirty="0"/>
          </a:p>
        </p:txBody>
      </p:sp>
      <p:sp>
        <p:nvSpPr>
          <p:cNvPr id="7" name="TextBox 6"/>
          <p:cNvSpPr txBox="1"/>
          <p:nvPr/>
        </p:nvSpPr>
        <p:spPr>
          <a:xfrm>
            <a:off x="762000" y="760115"/>
            <a:ext cx="7391400" cy="769441"/>
          </a:xfrm>
          <a:prstGeom prst="rect">
            <a:avLst/>
          </a:prstGeom>
          <a:noFill/>
        </p:spPr>
        <p:txBody>
          <a:bodyPr wrap="square" rtlCol="0">
            <a:spAutoFit/>
          </a:bodyPr>
          <a:lstStyle/>
          <a:p>
            <a:r>
              <a:rPr lang="en-US" altLang="en-US" sz="4400" b="1" dirty="0" smtClean="0">
                <a:latin typeface="+mj-lt"/>
              </a:rPr>
              <a:t>Chapter 6 Learning Objectives</a:t>
            </a:r>
            <a:endParaRPr lang="en-US" sz="4400" dirty="0">
              <a:latin typeface="+mj-lt"/>
            </a:endParaRPr>
          </a:p>
        </p:txBody>
      </p:sp>
      <p:sp>
        <p:nvSpPr>
          <p:cNvPr id="8" name="Rectangle 7"/>
          <p:cNvSpPr/>
          <p:nvPr/>
        </p:nvSpPr>
        <p:spPr>
          <a:xfrm>
            <a:off x="152400" y="1676400"/>
            <a:ext cx="8686800" cy="4031873"/>
          </a:xfrm>
          <a:prstGeom prst="rect">
            <a:avLst/>
          </a:prstGeom>
        </p:spPr>
        <p:txBody>
          <a:bodyPr wrap="square">
            <a:spAutoFit/>
          </a:bodyPr>
          <a:lstStyle/>
          <a:p>
            <a:r>
              <a:rPr lang="en-US" sz="1600" b="1" dirty="0">
                <a:latin typeface="+mn-lt"/>
              </a:rPr>
              <a:t>CONCEPTUAL</a:t>
            </a:r>
          </a:p>
          <a:p>
            <a:r>
              <a:rPr lang="en-US" sz="1600" b="1" dirty="0">
                <a:latin typeface="+mn-lt"/>
              </a:rPr>
              <a:t>C1</a:t>
            </a:r>
            <a:r>
              <a:rPr lang="en-US" sz="1600" dirty="0">
                <a:latin typeface="+mn-lt"/>
              </a:rPr>
              <a:t>  Identify the items making up merchandise inventory.</a:t>
            </a:r>
          </a:p>
          <a:p>
            <a:r>
              <a:rPr lang="en-US" sz="1600" b="1" dirty="0">
                <a:latin typeface="+mn-lt"/>
              </a:rPr>
              <a:t>C2</a:t>
            </a:r>
            <a:r>
              <a:rPr lang="en-US" sz="1600" dirty="0">
                <a:latin typeface="+mn-lt"/>
              </a:rPr>
              <a:t>  Identify the costs of merchandise inventory.</a:t>
            </a:r>
            <a:br>
              <a:rPr lang="en-US" sz="1600" dirty="0">
                <a:latin typeface="+mn-lt"/>
              </a:rPr>
            </a:br>
            <a:endParaRPr lang="en-US" sz="1600" dirty="0">
              <a:latin typeface="+mn-lt"/>
            </a:endParaRPr>
          </a:p>
          <a:p>
            <a:r>
              <a:rPr lang="en-US" sz="1600" b="1" dirty="0">
                <a:latin typeface="+mn-lt"/>
              </a:rPr>
              <a:t>ANALYTICAL</a:t>
            </a:r>
          </a:p>
          <a:p>
            <a:r>
              <a:rPr lang="en-US" sz="1600" b="1" dirty="0">
                <a:latin typeface="+mn-lt"/>
              </a:rPr>
              <a:t>A1</a:t>
            </a:r>
            <a:r>
              <a:rPr lang="en-US" sz="1600" dirty="0">
                <a:latin typeface="+mn-lt"/>
              </a:rPr>
              <a:t>  Analyze the effects of inventory methods for both financial and tax reporting.</a:t>
            </a:r>
          </a:p>
          <a:p>
            <a:r>
              <a:rPr lang="en-US" sz="1600" b="1" dirty="0">
                <a:latin typeface="+mn-lt"/>
              </a:rPr>
              <a:t>A2</a:t>
            </a:r>
            <a:r>
              <a:rPr lang="en-US" sz="1600" dirty="0">
                <a:latin typeface="+mn-lt"/>
              </a:rPr>
              <a:t>  Analyze the effects of inventory errors on current and future financial statements.</a:t>
            </a:r>
          </a:p>
          <a:p>
            <a:r>
              <a:rPr lang="en-US" sz="1600" b="1" dirty="0">
                <a:latin typeface="+mn-lt"/>
              </a:rPr>
              <a:t>A3</a:t>
            </a:r>
            <a:r>
              <a:rPr lang="en-US" sz="1600" dirty="0">
                <a:latin typeface="+mn-lt"/>
              </a:rPr>
              <a:t>  Assess inventory management using both inventory turnover and days’ sales in inventory</a:t>
            </a:r>
            <a:r>
              <a:rPr lang="en-US" sz="1600" dirty="0" smtClean="0">
                <a:latin typeface="+mn-lt"/>
              </a:rPr>
              <a:t>.</a:t>
            </a:r>
          </a:p>
          <a:p>
            <a:endParaRPr lang="en-US" sz="1600" dirty="0">
              <a:latin typeface="+mn-lt"/>
            </a:endParaRPr>
          </a:p>
          <a:p>
            <a:r>
              <a:rPr lang="en-US" sz="1600" b="1" dirty="0">
                <a:latin typeface="+mn-lt"/>
              </a:rPr>
              <a:t>PROCEDURAL</a:t>
            </a:r>
          </a:p>
          <a:p>
            <a:r>
              <a:rPr lang="en-US" sz="1600" b="1" dirty="0" smtClean="0">
                <a:latin typeface="+mn-lt"/>
              </a:rPr>
              <a:t>P1  </a:t>
            </a:r>
            <a:r>
              <a:rPr lang="en-US" sz="1600" dirty="0">
                <a:latin typeface="+mn-lt"/>
              </a:rPr>
              <a:t>Compute inventory in a </a:t>
            </a:r>
            <a:r>
              <a:rPr lang="en-US" sz="1600" dirty="0" smtClean="0">
                <a:latin typeface="+mn-lt"/>
              </a:rPr>
              <a:t>perpetual system </a:t>
            </a:r>
            <a:r>
              <a:rPr lang="en-US" sz="1600" dirty="0">
                <a:latin typeface="+mn-lt"/>
              </a:rPr>
              <a:t>using the methods of specific identification, FIFO, LIFO, and weighted average.</a:t>
            </a:r>
          </a:p>
          <a:p>
            <a:r>
              <a:rPr lang="en-US" sz="1600" b="1" dirty="0">
                <a:latin typeface="+mn-lt"/>
              </a:rPr>
              <a:t>P2</a:t>
            </a:r>
            <a:r>
              <a:rPr lang="en-US" sz="1600" dirty="0">
                <a:latin typeface="+mn-lt"/>
              </a:rPr>
              <a:t>  Compute the lower of cost or market amount of inventory.</a:t>
            </a:r>
            <a:br>
              <a:rPr lang="en-US" sz="1600" dirty="0">
                <a:latin typeface="+mn-lt"/>
              </a:rPr>
            </a:br>
            <a:r>
              <a:rPr lang="en-US" sz="1600" b="1" dirty="0">
                <a:latin typeface="+mn-lt"/>
              </a:rPr>
              <a:t>P3</a:t>
            </a:r>
            <a:r>
              <a:rPr lang="en-US" sz="1600" dirty="0">
                <a:latin typeface="+mn-lt"/>
              </a:rPr>
              <a:t>  </a:t>
            </a:r>
            <a:r>
              <a:rPr lang="en-US" sz="1600" dirty="0">
                <a:latin typeface="+mn-lt"/>
                <a:hlinkClick r:id="rId4"/>
              </a:rPr>
              <a:t>Appendix </a:t>
            </a:r>
            <a:r>
              <a:rPr lang="en-US" sz="1600" dirty="0" smtClean="0">
                <a:latin typeface="+mn-lt"/>
                <a:hlinkClick r:id="rId4"/>
              </a:rPr>
              <a:t>6A</a:t>
            </a:r>
            <a:r>
              <a:rPr lang="en-US" sz="1600" dirty="0" smtClean="0">
                <a:latin typeface="+mn-lt"/>
              </a:rPr>
              <a:t>—Compute </a:t>
            </a:r>
            <a:r>
              <a:rPr lang="en-US" sz="1600" dirty="0">
                <a:latin typeface="+mn-lt"/>
              </a:rPr>
              <a:t>inventory in a </a:t>
            </a:r>
            <a:r>
              <a:rPr lang="en-US" sz="1600" dirty="0" smtClean="0">
                <a:latin typeface="+mn-lt"/>
              </a:rPr>
              <a:t>periodic system </a:t>
            </a:r>
            <a:r>
              <a:rPr lang="en-US" sz="1600" dirty="0">
                <a:latin typeface="+mn-lt"/>
              </a:rPr>
              <a:t>using the methods of specific </a:t>
            </a:r>
            <a:r>
              <a:rPr lang="en-US" sz="1600" dirty="0" smtClean="0">
                <a:latin typeface="+mn-lt"/>
              </a:rPr>
              <a:t>identification, FIFO, LIFO, and weighted average.</a:t>
            </a:r>
            <a:endParaRPr lang="en-US" sz="1600" dirty="0">
              <a:latin typeface="+mn-lt"/>
            </a:endParaRPr>
          </a:p>
          <a:p>
            <a:r>
              <a:rPr lang="en-US" sz="1600" b="1" dirty="0">
                <a:latin typeface="+mn-lt"/>
              </a:rPr>
              <a:t>P4</a:t>
            </a:r>
            <a:r>
              <a:rPr lang="en-US" sz="1600" dirty="0">
                <a:latin typeface="+mn-lt"/>
              </a:rPr>
              <a:t>  </a:t>
            </a:r>
            <a:r>
              <a:rPr lang="en-US" sz="1600" dirty="0">
                <a:latin typeface="+mn-lt"/>
                <a:hlinkClick r:id="rId5"/>
              </a:rPr>
              <a:t>Appendix </a:t>
            </a:r>
            <a:r>
              <a:rPr lang="en-US" sz="1600" dirty="0" smtClean="0">
                <a:latin typeface="+mn-lt"/>
                <a:hlinkClick r:id="rId5"/>
              </a:rPr>
              <a:t>6B</a:t>
            </a:r>
            <a:r>
              <a:rPr lang="en-US" sz="1600" dirty="0" smtClean="0">
                <a:latin typeface="+mn-lt"/>
              </a:rPr>
              <a:t>—Apply </a:t>
            </a:r>
            <a:r>
              <a:rPr lang="en-US" sz="1600" dirty="0">
                <a:latin typeface="+mn-lt"/>
              </a:rPr>
              <a:t>both the retail inventory </a:t>
            </a:r>
            <a:r>
              <a:rPr lang="en-US" sz="1600" dirty="0" smtClean="0">
                <a:latin typeface="+mn-lt"/>
              </a:rPr>
              <a:t>and gross </a:t>
            </a:r>
            <a:r>
              <a:rPr lang="en-US" sz="1600" dirty="0">
                <a:latin typeface="+mn-lt"/>
              </a:rPr>
              <a:t>profit methods to estimate inventory.</a:t>
            </a:r>
          </a:p>
        </p:txBody>
      </p:sp>
    </p:spTree>
    <p:extLst>
      <p:ext uri="{BB962C8B-B14F-4D97-AF65-F5344CB8AC3E}">
        <p14:creationId xmlns:p14="http://schemas.microsoft.com/office/powerpoint/2010/main" val="2042578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ChangeArrowheads="1"/>
          </p:cNvSpPr>
          <p:nvPr>
            <p:ph type="title"/>
          </p:nvPr>
        </p:nvSpPr>
        <p:spPr/>
        <p:txBody>
          <a:bodyPr/>
          <a:lstStyle/>
          <a:p>
            <a:r>
              <a:rPr lang="en-US" altLang="en-US" b="1" dirty="0" smtClean="0">
                <a:ea typeface="ＭＳ Ｐゴシック" pitchFamily="34" charset="-128"/>
              </a:rPr>
              <a:t>First-In, First-Out (FIFO) </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B1D1E63F-D895-42BA-A666-20C85BFFBE91}" type="slidenum">
              <a:rPr lang="en-US" smtClean="0"/>
              <a:pPr>
                <a:defRPr/>
              </a:pPr>
              <a:t>20</a:t>
            </a:fld>
            <a:endParaRPr lang="en-US" dirty="0"/>
          </a:p>
        </p:txBody>
      </p:sp>
      <p:sp>
        <p:nvSpPr>
          <p:cNvPr id="9" name="Rounded Rectangle 8"/>
          <p:cNvSpPr/>
          <p:nvPr/>
        </p:nvSpPr>
        <p:spPr>
          <a:xfrm>
            <a:off x="147637" y="6538912"/>
            <a:ext cx="7342187" cy="2143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Compute</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inventory in a perpetual system using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0" name="TextBox 9"/>
          <p:cNvSpPr txBox="1"/>
          <p:nvPr/>
        </p:nvSpPr>
        <p:spPr>
          <a:xfrm>
            <a:off x="7848600" y="109447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6.5</a:t>
            </a:r>
            <a:endParaRPr lang="en-US" kern="0" dirty="0">
              <a:latin typeface="Berlin Sans FB" panose="020E0602020502020306" pitchFamily="34" charset="0"/>
            </a:endParaRPr>
          </a:p>
        </p:txBody>
      </p:sp>
      <p:pic>
        <p:nvPicPr>
          <p:cNvPr id="96258" name="Picture 2" descr="C:\Users\User\AppData\Local\Temp\SNAGHTML1c2ec0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78710"/>
            <a:ext cx="8077200" cy="33623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457200"/>
            <a:ext cx="8229600" cy="960438"/>
          </a:xfrm>
        </p:spPr>
        <p:txBody>
          <a:bodyPr/>
          <a:lstStyle/>
          <a:p>
            <a:r>
              <a:rPr lang="en-US" altLang="en-US" b="1" dirty="0" smtClean="0">
                <a:ea typeface="ＭＳ Ｐゴシック" pitchFamily="34" charset="-128"/>
              </a:rPr>
              <a:t>Last-In, First-Out (LIFO)</a:t>
            </a:r>
          </a:p>
        </p:txBody>
      </p:sp>
      <p:grpSp>
        <p:nvGrpSpPr>
          <p:cNvPr id="2" name="Group 4"/>
          <p:cNvGrpSpPr>
            <a:grpSpLocks/>
          </p:cNvGrpSpPr>
          <p:nvPr/>
        </p:nvGrpSpPr>
        <p:grpSpPr bwMode="auto">
          <a:xfrm>
            <a:off x="3419475" y="1784350"/>
            <a:ext cx="4276725" cy="1076325"/>
            <a:chOff x="1485" y="1397"/>
            <a:chExt cx="2694" cy="678"/>
          </a:xfrm>
        </p:grpSpPr>
        <p:sp>
          <p:nvSpPr>
            <p:cNvPr id="39941" name="Rectangle 5"/>
            <p:cNvSpPr>
              <a:spLocks noChangeArrowheads="1"/>
            </p:cNvSpPr>
            <p:nvPr/>
          </p:nvSpPr>
          <p:spPr bwMode="auto">
            <a:xfrm>
              <a:off x="2349" y="1397"/>
              <a:ext cx="1830" cy="678"/>
            </a:xfrm>
            <a:prstGeom prst="rect">
              <a:avLst/>
            </a:prstGeom>
            <a:solidFill>
              <a:srgbClr val="F6E9B4"/>
            </a:solidFill>
            <a:ln w="12700">
              <a:solidFill>
                <a:srgbClr val="632523"/>
              </a:solidFill>
              <a:miter lim="800000"/>
              <a:headEnd/>
              <a:tailEnd/>
            </a:ln>
            <a:effectLst>
              <a:outerShdw blurRad="63500" dist="38100" dir="2700000" algn="tl" rotWithShape="0">
                <a:srgbClr val="000000">
                  <a:alpha val="39999"/>
                </a:srgbClr>
              </a:outerShdw>
            </a:effectLst>
          </p:spPr>
          <p:txBody>
            <a:bodyPr lIns="90488" tIns="44450" rIns="90488" bIns="44450">
              <a:spAutoFit/>
            </a:bodyPr>
            <a:lstStyle/>
            <a:p>
              <a:pPr algn="ctr">
                <a:spcBef>
                  <a:spcPct val="50000"/>
                </a:spcBef>
                <a:defRPr/>
              </a:pPr>
              <a:r>
                <a:rPr lang="en-US" sz="3200" b="1" dirty="0">
                  <a:solidFill>
                    <a:srgbClr val="632523"/>
                  </a:solidFill>
                  <a:ea typeface="ＭＳ Ｐゴシック" pitchFamily="-84" charset="-128"/>
                </a:rPr>
                <a:t>Cost of Goods Sold</a:t>
              </a:r>
            </a:p>
          </p:txBody>
        </p:sp>
        <p:cxnSp>
          <p:nvCxnSpPr>
            <p:cNvPr id="39942" name="AutoShape 6"/>
            <p:cNvCxnSpPr>
              <a:cxnSpLocks noChangeShapeType="1"/>
              <a:stCxn id="39946" idx="3"/>
              <a:endCxn id="39941" idx="1"/>
            </p:cNvCxnSpPr>
            <p:nvPr/>
          </p:nvCxnSpPr>
          <p:spPr bwMode="auto">
            <a:xfrm>
              <a:off x="1485" y="1736"/>
              <a:ext cx="864" cy="1"/>
            </a:xfrm>
            <a:prstGeom prst="straightConnector1">
              <a:avLst/>
            </a:prstGeom>
            <a:noFill/>
            <a:ln w="28575">
              <a:solidFill>
                <a:srgbClr val="632523"/>
              </a:solidFill>
              <a:round/>
              <a:headEnd/>
              <a:tailEnd type="arrow" w="med" len="med"/>
            </a:ln>
            <a:effectLst>
              <a:outerShdw blurRad="63500" dist="38100" dir="2700000" algn="tl" rotWithShape="0">
                <a:srgbClr val="000000">
                  <a:alpha val="39999"/>
                </a:srgbClr>
              </a:outerShdw>
            </a:effectLst>
          </p:spPr>
        </p:cxnSp>
      </p:grpSp>
      <p:grpSp>
        <p:nvGrpSpPr>
          <p:cNvPr id="3" name="Group 7"/>
          <p:cNvGrpSpPr>
            <a:grpSpLocks/>
          </p:cNvGrpSpPr>
          <p:nvPr/>
        </p:nvGrpSpPr>
        <p:grpSpPr bwMode="auto">
          <a:xfrm>
            <a:off x="3419475" y="3505200"/>
            <a:ext cx="4276725" cy="1076325"/>
            <a:chOff x="1485" y="2715"/>
            <a:chExt cx="2694" cy="678"/>
          </a:xfrm>
          <a:solidFill>
            <a:schemeClr val="accent2">
              <a:lumMod val="50000"/>
            </a:schemeClr>
          </a:solidFill>
        </p:grpSpPr>
        <p:sp>
          <p:nvSpPr>
            <p:cNvPr id="39944" name="Rectangle 8"/>
            <p:cNvSpPr>
              <a:spLocks noChangeArrowheads="1"/>
            </p:cNvSpPr>
            <p:nvPr/>
          </p:nvSpPr>
          <p:spPr bwMode="auto">
            <a:xfrm>
              <a:off x="2349" y="2715"/>
              <a:ext cx="1830" cy="678"/>
            </a:xfrm>
            <a:prstGeom prst="rect">
              <a:avLst/>
            </a:prstGeom>
            <a:grpFill/>
            <a:ln w="12700">
              <a:solidFill>
                <a:schemeClr val="accent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3200" b="1" dirty="0">
                  <a:solidFill>
                    <a:schemeClr val="bg2"/>
                  </a:solidFill>
                  <a:ea typeface="ＭＳ Ｐゴシック" pitchFamily="-108" charset="-128"/>
                  <a:cs typeface="Arial" pitchFamily="34" charset="0"/>
                </a:rPr>
                <a:t>Ending Inventory</a:t>
              </a:r>
            </a:p>
          </p:txBody>
        </p:sp>
        <p:cxnSp>
          <p:nvCxnSpPr>
            <p:cNvPr id="39945" name="AutoShape 9"/>
            <p:cNvCxnSpPr>
              <a:cxnSpLocks noChangeShapeType="1"/>
              <a:stCxn id="39947" idx="3"/>
              <a:endCxn id="39944" idx="1"/>
            </p:cNvCxnSpPr>
            <p:nvPr/>
          </p:nvCxnSpPr>
          <p:spPr bwMode="auto">
            <a:xfrm>
              <a:off x="1485" y="3054"/>
              <a:ext cx="864" cy="1"/>
            </a:xfrm>
            <a:prstGeom prst="straightConnector1">
              <a:avLst/>
            </a:prstGeom>
            <a:grpFill/>
            <a:ln w="28575">
              <a:solidFill>
                <a:schemeClr val="accent2">
                  <a:lumMod val="50000"/>
                </a:schemeClr>
              </a:solidFill>
              <a:round/>
              <a:headEnd type="none" w="med" len="med"/>
              <a:tailEnd type="arrow" w="med" len="med"/>
            </a:ln>
            <a:effectLst>
              <a:outerShdw blurRad="50800" dist="38100" dir="2700000" algn="tl" rotWithShape="0">
                <a:prstClr val="black">
                  <a:alpha val="40000"/>
                </a:prstClr>
              </a:outerShdw>
            </a:effectLst>
          </p:spPr>
        </p:cxnSp>
      </p:grpSp>
      <p:sp>
        <p:nvSpPr>
          <p:cNvPr id="39946" name="Rectangle 10"/>
          <p:cNvSpPr>
            <a:spLocks noChangeArrowheads="1"/>
          </p:cNvSpPr>
          <p:nvPr/>
        </p:nvSpPr>
        <p:spPr bwMode="auto">
          <a:xfrm>
            <a:off x="1481138" y="1784350"/>
            <a:ext cx="1938337" cy="1076325"/>
          </a:xfrm>
          <a:prstGeom prst="rect">
            <a:avLst/>
          </a:prstGeom>
          <a:solidFill>
            <a:srgbClr val="F6E9B4"/>
          </a:solidFill>
          <a:ln w="12700">
            <a:solidFill>
              <a:srgbClr val="632523"/>
            </a:solidFill>
            <a:miter lim="800000"/>
            <a:headEnd/>
            <a:tailEnd/>
          </a:ln>
          <a:effectLst>
            <a:outerShdw blurRad="63500" dist="38100" dir="2700000" algn="tl" rotWithShape="0">
              <a:srgbClr val="000000">
                <a:alpha val="39999"/>
              </a:srgbClr>
            </a:outerShdw>
          </a:effectLst>
        </p:spPr>
        <p:txBody>
          <a:bodyPr lIns="90488" tIns="44450" rIns="90488" bIns="44450">
            <a:spAutoFit/>
          </a:bodyPr>
          <a:lstStyle/>
          <a:p>
            <a:pPr algn="ctr">
              <a:spcBef>
                <a:spcPct val="50000"/>
              </a:spcBef>
              <a:defRPr/>
            </a:pPr>
            <a:r>
              <a:rPr lang="en-US" sz="3200" b="1" dirty="0">
                <a:solidFill>
                  <a:srgbClr val="632523"/>
                </a:solidFill>
                <a:ea typeface="ＭＳ Ｐゴシック" pitchFamily="-84" charset="-128"/>
              </a:rPr>
              <a:t>Recent Costs</a:t>
            </a:r>
          </a:p>
        </p:txBody>
      </p:sp>
      <p:sp>
        <p:nvSpPr>
          <p:cNvPr id="39947" name="Rectangle 11"/>
          <p:cNvSpPr>
            <a:spLocks noChangeArrowheads="1"/>
          </p:cNvSpPr>
          <p:nvPr/>
        </p:nvSpPr>
        <p:spPr bwMode="auto">
          <a:xfrm>
            <a:off x="1481138" y="3505200"/>
            <a:ext cx="1938337" cy="1076325"/>
          </a:xfrm>
          <a:prstGeom prst="rect">
            <a:avLst/>
          </a:prstGeom>
          <a:solidFill>
            <a:srgbClr val="632523"/>
          </a:solidFill>
          <a:ln w="12700">
            <a:solidFill>
              <a:srgbClr val="632523"/>
            </a:solidFill>
            <a:miter lim="800000"/>
            <a:headEnd/>
            <a:tailEnd/>
          </a:ln>
          <a:effectLst>
            <a:outerShdw blurRad="63500" dist="38100" dir="2700000" algn="tl" rotWithShape="0">
              <a:srgbClr val="000000">
                <a:alpha val="39999"/>
              </a:srgbClr>
            </a:outerShdw>
          </a:effectLst>
        </p:spPr>
        <p:txBody>
          <a:bodyPr lIns="90488" tIns="44450" rIns="90488" bIns="44450">
            <a:spAutoFit/>
          </a:bodyPr>
          <a:lstStyle/>
          <a:p>
            <a:pPr algn="ctr">
              <a:spcBef>
                <a:spcPct val="50000"/>
              </a:spcBef>
              <a:defRPr/>
            </a:pPr>
            <a:r>
              <a:rPr lang="en-US" sz="3200" b="1" dirty="0">
                <a:solidFill>
                  <a:schemeClr val="bg2"/>
                </a:solidFill>
                <a:ea typeface="ＭＳ Ｐゴシック" pitchFamily="-84" charset="-128"/>
              </a:rPr>
              <a:t>Oldest Costs</a:t>
            </a:r>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4" name="Slide Number Placeholder 13"/>
          <p:cNvSpPr>
            <a:spLocks noGrp="1"/>
          </p:cNvSpPr>
          <p:nvPr>
            <p:ph type="sldNum" sz="quarter" idx="12"/>
          </p:nvPr>
        </p:nvSpPr>
        <p:spPr/>
        <p:txBody>
          <a:bodyPr/>
          <a:lstStyle/>
          <a:p>
            <a:pPr>
              <a:defRPr/>
            </a:pPr>
            <a:fld id="{B1D1E63F-D895-42BA-A666-20C85BFFBE91}" type="slidenum">
              <a:rPr lang="en-US" smtClean="0"/>
              <a:pPr>
                <a:defRPr/>
              </a:pPr>
              <a:t>21</a:t>
            </a:fld>
            <a:endParaRPr lang="en-US" dirty="0"/>
          </a:p>
        </p:txBody>
      </p:sp>
      <p:sp>
        <p:nvSpPr>
          <p:cNvPr id="15" name="Rounded Rectangle 14"/>
          <p:cNvSpPr/>
          <p:nvPr/>
        </p:nvSpPr>
        <p:spPr>
          <a:xfrm>
            <a:off x="147637" y="6538912"/>
            <a:ext cx="7342187" cy="2143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Compute</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inventory in a perpetual system using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ltLang="en-US" b="1" dirty="0" smtClean="0">
                <a:ea typeface="ＭＳ Ｐゴシック" pitchFamily="34" charset="-128"/>
              </a:rPr>
              <a:t>Last-In, First-Out (LIFO) </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Slide Number Placeholder 9"/>
          <p:cNvSpPr>
            <a:spLocks noGrp="1"/>
          </p:cNvSpPr>
          <p:nvPr>
            <p:ph type="sldNum" sz="quarter" idx="12"/>
          </p:nvPr>
        </p:nvSpPr>
        <p:spPr/>
        <p:txBody>
          <a:bodyPr/>
          <a:lstStyle/>
          <a:p>
            <a:pPr>
              <a:defRPr/>
            </a:pPr>
            <a:fld id="{B1D1E63F-D895-42BA-A666-20C85BFFBE91}" type="slidenum">
              <a:rPr lang="en-US" smtClean="0"/>
              <a:pPr>
                <a:defRPr/>
              </a:pPr>
              <a:t>22</a:t>
            </a:fld>
            <a:endParaRPr lang="en-US" dirty="0"/>
          </a:p>
        </p:txBody>
      </p:sp>
      <p:sp>
        <p:nvSpPr>
          <p:cNvPr id="8" name="Rounded Rectangle 7"/>
          <p:cNvSpPr/>
          <p:nvPr/>
        </p:nvSpPr>
        <p:spPr>
          <a:xfrm>
            <a:off x="147637" y="6538912"/>
            <a:ext cx="7342187" cy="2143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Compute</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inventory in a perpetual system using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9" name="TextBox 8"/>
          <p:cNvSpPr txBox="1"/>
          <p:nvPr/>
        </p:nvSpPr>
        <p:spPr>
          <a:xfrm>
            <a:off x="7848600" y="109447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6.6</a:t>
            </a:r>
            <a:endParaRPr lang="en-US" kern="0" dirty="0">
              <a:latin typeface="Berlin Sans FB" panose="020E0602020502020306" pitchFamily="34" charset="0"/>
            </a:endParaRPr>
          </a:p>
        </p:txBody>
      </p:sp>
      <p:pic>
        <p:nvPicPr>
          <p:cNvPr id="97282" name="Picture 2" descr="C:\Users\User\AppData\Local\Temp\SNAGHTML1c4648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20396"/>
            <a:ext cx="8077200" cy="3457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457200"/>
            <a:ext cx="8229600" cy="960438"/>
          </a:xfrm>
        </p:spPr>
        <p:txBody>
          <a:bodyPr/>
          <a:lstStyle/>
          <a:p>
            <a:r>
              <a:rPr lang="en-US" altLang="en-US" b="1" dirty="0" smtClean="0">
                <a:ea typeface="ＭＳ Ｐゴシック" pitchFamily="34" charset="-128"/>
              </a:rPr>
              <a:t>Weighted Average</a:t>
            </a:r>
          </a:p>
        </p:txBody>
      </p:sp>
      <p:sp>
        <p:nvSpPr>
          <p:cNvPr id="96259" name="Rectangle 3"/>
          <p:cNvSpPr>
            <a:spLocks noGrp="1" noChangeArrowheads="1"/>
          </p:cNvSpPr>
          <p:nvPr>
            <p:ph type="body" idx="4294967295"/>
          </p:nvPr>
        </p:nvSpPr>
        <p:spPr>
          <a:xfrm>
            <a:off x="1905000" y="1676400"/>
            <a:ext cx="5410200" cy="2895600"/>
          </a:xfrm>
          <a:solidFill>
            <a:srgbClr val="F6E9B4"/>
          </a:solidFill>
          <a:ln w="12700" cap="flat">
            <a:solidFill>
              <a:schemeClr val="hlink"/>
            </a:solidFill>
          </a:ln>
        </p:spPr>
        <p:txBody>
          <a:bodyPr lIns="90488" tIns="44450" rIns="90488" bIns="44450"/>
          <a:lstStyle/>
          <a:p>
            <a:pPr>
              <a:buFont typeface="Wingdings" pitchFamily="2" charset="2"/>
              <a:buNone/>
            </a:pPr>
            <a:r>
              <a:rPr lang="en-US" altLang="en-US" dirty="0" smtClean="0">
                <a:ea typeface="ＭＳ Ｐゴシック" pitchFamily="34" charset="-128"/>
              </a:rPr>
              <a:t>	</a:t>
            </a:r>
            <a:r>
              <a:rPr lang="en-US" altLang="en-US" sz="2800" dirty="0" smtClean="0">
                <a:solidFill>
                  <a:srgbClr val="5A160B"/>
                </a:solidFill>
                <a:ea typeface="ＭＳ Ｐゴシック" pitchFamily="34" charset="-128"/>
              </a:rPr>
              <a:t>When a unit is sold, the </a:t>
            </a:r>
            <a:r>
              <a:rPr lang="en-US" altLang="en-US" sz="2800" b="1" dirty="0" smtClean="0">
                <a:solidFill>
                  <a:srgbClr val="FF0000"/>
                </a:solidFill>
                <a:ea typeface="ＭＳ Ｐゴシック" pitchFamily="34" charset="-128"/>
              </a:rPr>
              <a:t>average cost</a:t>
            </a:r>
            <a:r>
              <a:rPr lang="en-US" altLang="en-US" sz="2800" dirty="0" smtClean="0">
                <a:solidFill>
                  <a:srgbClr val="FF0000"/>
                </a:solidFill>
                <a:ea typeface="ＭＳ Ｐゴシック" pitchFamily="34" charset="-128"/>
              </a:rPr>
              <a:t> </a:t>
            </a:r>
            <a:r>
              <a:rPr lang="en-US" altLang="en-US" sz="2800" dirty="0" smtClean="0">
                <a:solidFill>
                  <a:srgbClr val="5A160B"/>
                </a:solidFill>
                <a:ea typeface="ＭＳ Ｐゴシック" pitchFamily="34" charset="-128"/>
              </a:rPr>
              <a:t>of each unit in inventory is assigned to cost of goods sold. </a:t>
            </a:r>
            <a:endParaRPr lang="en-US" altLang="en-US" dirty="0" smtClean="0">
              <a:solidFill>
                <a:srgbClr val="5A160B"/>
              </a:solidFill>
              <a:ea typeface="ＭＳ Ｐゴシック" pitchFamily="34" charset="-128"/>
            </a:endParaRPr>
          </a:p>
        </p:txBody>
      </p:sp>
      <p:grpSp>
        <p:nvGrpSpPr>
          <p:cNvPr id="96260" name="Group 4"/>
          <p:cNvGrpSpPr>
            <a:grpSpLocks/>
          </p:cNvGrpSpPr>
          <p:nvPr/>
        </p:nvGrpSpPr>
        <p:grpSpPr bwMode="auto">
          <a:xfrm>
            <a:off x="2286000" y="2971800"/>
            <a:ext cx="4495800" cy="1447800"/>
            <a:chOff x="480" y="2304"/>
            <a:chExt cx="2832" cy="912"/>
          </a:xfrm>
        </p:grpSpPr>
        <p:grpSp>
          <p:nvGrpSpPr>
            <p:cNvPr id="96263" name="Group 5"/>
            <p:cNvGrpSpPr>
              <a:grpSpLocks/>
            </p:cNvGrpSpPr>
            <p:nvPr/>
          </p:nvGrpSpPr>
          <p:grpSpPr bwMode="auto">
            <a:xfrm>
              <a:off x="480" y="2304"/>
              <a:ext cx="2832" cy="912"/>
              <a:chOff x="336" y="2784"/>
              <a:chExt cx="2832" cy="912"/>
            </a:xfrm>
          </p:grpSpPr>
          <p:sp>
            <p:nvSpPr>
              <p:cNvPr id="96265" name="Rectangle 6"/>
              <p:cNvSpPr>
                <a:spLocks noChangeArrowheads="1"/>
              </p:cNvSpPr>
              <p:nvPr/>
            </p:nvSpPr>
            <p:spPr bwMode="auto">
              <a:xfrm>
                <a:off x="336" y="2784"/>
                <a:ext cx="1344" cy="912"/>
              </a:xfrm>
              <a:prstGeom prst="rect">
                <a:avLst/>
              </a:prstGeom>
              <a:noFill/>
              <a:ln w="12700">
                <a:noFill/>
                <a:miter lim="800000"/>
                <a:headEnd/>
                <a:tailEnd/>
              </a:ln>
            </p:spPr>
            <p:txBody>
              <a:bodyPr lIns="90488" tIns="44450" rIns="90488" bIns="44450" anchor="ctr"/>
              <a:lstStyle/>
              <a:p>
                <a:pPr algn="ctr"/>
                <a:r>
                  <a:rPr lang="en-US" altLang="en-US" sz="2400" dirty="0">
                    <a:solidFill>
                      <a:srgbClr val="4F6228"/>
                    </a:solidFill>
                    <a:latin typeface="Calibri" pitchFamily="34" charset="0"/>
                    <a:ea typeface="ＭＳ Ｐゴシック" pitchFamily="34" charset="-128"/>
                  </a:rPr>
                  <a:t>Cost of Goods Available for Sale</a:t>
                </a:r>
              </a:p>
            </p:txBody>
          </p:sp>
          <p:sp>
            <p:nvSpPr>
              <p:cNvPr id="96266" name="Rectangle 7"/>
              <p:cNvSpPr>
                <a:spLocks noChangeArrowheads="1"/>
              </p:cNvSpPr>
              <p:nvPr/>
            </p:nvSpPr>
            <p:spPr bwMode="auto">
              <a:xfrm>
                <a:off x="1824" y="2784"/>
                <a:ext cx="1344" cy="912"/>
              </a:xfrm>
              <a:prstGeom prst="rect">
                <a:avLst/>
              </a:prstGeom>
              <a:noFill/>
              <a:ln w="12700">
                <a:noFill/>
                <a:miter lim="800000"/>
                <a:headEnd/>
                <a:tailEnd/>
              </a:ln>
            </p:spPr>
            <p:txBody>
              <a:bodyPr lIns="90488" tIns="44450" rIns="90488" bIns="44450" anchor="ctr"/>
              <a:lstStyle/>
              <a:p>
                <a:pPr algn="ctr"/>
                <a:r>
                  <a:rPr lang="en-US" altLang="en-US" sz="2400" dirty="0">
                    <a:solidFill>
                      <a:srgbClr val="4F6228"/>
                    </a:solidFill>
                    <a:latin typeface="Calibri" pitchFamily="34" charset="0"/>
                    <a:ea typeface="ＭＳ Ｐゴシック" pitchFamily="34" charset="-128"/>
                  </a:rPr>
                  <a:t>Units on hand on the date of sale</a:t>
                </a:r>
              </a:p>
            </p:txBody>
          </p:sp>
        </p:grpSp>
        <p:sp>
          <p:nvSpPr>
            <p:cNvPr id="96264" name="Rectangle 8"/>
            <p:cNvSpPr>
              <a:spLocks noChangeArrowheads="1"/>
            </p:cNvSpPr>
            <p:nvPr/>
          </p:nvSpPr>
          <p:spPr bwMode="auto">
            <a:xfrm>
              <a:off x="1713" y="2579"/>
              <a:ext cx="267" cy="367"/>
            </a:xfrm>
            <a:prstGeom prst="rect">
              <a:avLst/>
            </a:prstGeom>
            <a:noFill/>
            <a:ln w="12700">
              <a:noFill/>
              <a:miter lim="800000"/>
              <a:headEnd/>
              <a:tailEnd/>
            </a:ln>
          </p:spPr>
          <p:txBody>
            <a:bodyPr wrap="none" lIns="90488" tIns="44450" rIns="90488" bIns="44450">
              <a:spAutoFit/>
            </a:bodyPr>
            <a:lstStyle/>
            <a:p>
              <a:pPr>
                <a:spcBef>
                  <a:spcPct val="50000"/>
                </a:spcBef>
              </a:pPr>
              <a:r>
                <a:rPr lang="en-US" altLang="en-US" sz="3200" b="1" dirty="0">
                  <a:solidFill>
                    <a:srgbClr val="5A160B"/>
                  </a:solidFill>
                  <a:ea typeface="ＭＳ Ｐゴシック" pitchFamily="34" charset="-128"/>
                </a:rPr>
                <a:t>÷</a:t>
              </a:r>
            </a:p>
          </p:txBody>
        </p:sp>
      </p:gr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Slide Number Placeholder 11"/>
          <p:cNvSpPr>
            <a:spLocks noGrp="1"/>
          </p:cNvSpPr>
          <p:nvPr>
            <p:ph type="sldNum" sz="quarter" idx="12"/>
          </p:nvPr>
        </p:nvSpPr>
        <p:spPr/>
        <p:txBody>
          <a:bodyPr/>
          <a:lstStyle/>
          <a:p>
            <a:pPr>
              <a:defRPr/>
            </a:pPr>
            <a:fld id="{B1D1E63F-D895-42BA-A666-20C85BFFBE91}" type="slidenum">
              <a:rPr lang="en-US" smtClean="0"/>
              <a:pPr>
                <a:defRPr/>
              </a:pPr>
              <a:t>23</a:t>
            </a:fld>
            <a:endParaRPr lang="en-US" dirty="0"/>
          </a:p>
        </p:txBody>
      </p:sp>
      <p:sp>
        <p:nvSpPr>
          <p:cNvPr id="13" name="Rounded Rectangle 12"/>
          <p:cNvSpPr/>
          <p:nvPr/>
        </p:nvSpPr>
        <p:spPr>
          <a:xfrm>
            <a:off x="147637" y="6538912"/>
            <a:ext cx="7342187" cy="2143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Compute</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inventory in a perpetual system using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457200"/>
            <a:ext cx="8229600" cy="960438"/>
          </a:xfrm>
        </p:spPr>
        <p:txBody>
          <a:bodyPr/>
          <a:lstStyle/>
          <a:p>
            <a:r>
              <a:rPr lang="en-US" altLang="en-US" b="1" dirty="0" smtClean="0">
                <a:ea typeface="ＭＳ Ｐゴシック" pitchFamily="34" charset="-128"/>
              </a:rPr>
              <a:t>Weighted Average</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Slide Number Placeholder 11"/>
          <p:cNvSpPr>
            <a:spLocks noGrp="1"/>
          </p:cNvSpPr>
          <p:nvPr>
            <p:ph type="sldNum" sz="quarter" idx="12"/>
          </p:nvPr>
        </p:nvSpPr>
        <p:spPr/>
        <p:txBody>
          <a:bodyPr/>
          <a:lstStyle/>
          <a:p>
            <a:pPr>
              <a:defRPr/>
            </a:pPr>
            <a:fld id="{B1D1E63F-D895-42BA-A666-20C85BFFBE91}" type="slidenum">
              <a:rPr lang="en-US" smtClean="0"/>
              <a:pPr>
                <a:defRPr/>
              </a:pPr>
              <a:t>24</a:t>
            </a:fld>
            <a:endParaRPr lang="en-US" dirty="0"/>
          </a:p>
        </p:txBody>
      </p:sp>
      <p:sp>
        <p:nvSpPr>
          <p:cNvPr id="14" name="Rounded Rectangle 13"/>
          <p:cNvSpPr/>
          <p:nvPr/>
        </p:nvSpPr>
        <p:spPr>
          <a:xfrm>
            <a:off x="165518" y="6448425"/>
            <a:ext cx="7392071" cy="27305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Compute</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inventory in a perpetual system using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grpSp>
        <p:nvGrpSpPr>
          <p:cNvPr id="13" name="Group 12"/>
          <p:cNvGrpSpPr>
            <a:grpSpLocks/>
          </p:cNvGrpSpPr>
          <p:nvPr/>
        </p:nvGrpSpPr>
        <p:grpSpPr bwMode="auto">
          <a:xfrm>
            <a:off x="1580985" y="3932376"/>
            <a:ext cx="6008688" cy="874059"/>
            <a:chOff x="129" y="2379"/>
            <a:chExt cx="3696" cy="831"/>
          </a:xfrm>
        </p:grpSpPr>
        <p:graphicFrame>
          <p:nvGraphicFramePr>
            <p:cNvPr id="15" name="Object 3"/>
            <p:cNvGraphicFramePr>
              <a:graphicFrameLocks noChangeAspect="1"/>
            </p:cNvGraphicFramePr>
            <p:nvPr>
              <p:extLst>
                <p:ext uri="{D42A27DB-BD31-4B8C-83A1-F6EECF244321}">
                  <p14:modId xmlns:p14="http://schemas.microsoft.com/office/powerpoint/2010/main" val="2774472645"/>
                </p:ext>
              </p:extLst>
            </p:nvPr>
          </p:nvGraphicFramePr>
          <p:xfrm>
            <a:off x="129" y="2379"/>
            <a:ext cx="3696" cy="831"/>
          </p:xfrm>
          <a:graphic>
            <a:graphicData uri="http://schemas.openxmlformats.org/presentationml/2006/ole">
              <mc:AlternateContent xmlns:mc="http://schemas.openxmlformats.org/markup-compatibility/2006">
                <mc:Choice xmlns:v="urn:schemas-microsoft-com:vml" Requires="v">
                  <p:oleObj spid="_x0000_s92310" name="Worksheet" r:id="rId4" imgW="3686251" imgH="828751" progId="Excel.Sheet.8">
                    <p:embed/>
                  </p:oleObj>
                </mc:Choice>
                <mc:Fallback>
                  <p:oleObj name="Worksheet" r:id="rId4" imgW="3686251" imgH="828751"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 y="2379"/>
                          <a:ext cx="3696" cy="831"/>
                        </a:xfrm>
                        <a:prstGeom prst="rect">
                          <a:avLst/>
                        </a:prstGeom>
                        <a:solidFill>
                          <a:schemeClr val="hlink"/>
                        </a:solidFill>
                        <a:ln>
                          <a:noFill/>
                        </a:ln>
                        <a:effectLst>
                          <a:outerShdw dist="35921" dir="2700000" algn="ctr" rotWithShape="0">
                            <a:schemeClr val="hlink"/>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6" name="Text Box 4"/>
            <p:cNvSpPr txBox="1">
              <a:spLocks noChangeArrowheads="1"/>
            </p:cNvSpPr>
            <p:nvPr/>
          </p:nvSpPr>
          <p:spPr bwMode="auto">
            <a:xfrm>
              <a:off x="2982" y="2541"/>
              <a:ext cx="230"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600" b="1" dirty="0">
                  <a:solidFill>
                    <a:srgbClr val="660033"/>
                  </a:solidFill>
                  <a:latin typeface="Times New Roman" panose="02020603050405020304" pitchFamily="18" charset="0"/>
                  <a:cs typeface="Times New Roman" panose="02020603050405020304" pitchFamily="18" charset="0"/>
                </a:rPr>
                <a:t>÷</a:t>
              </a:r>
              <a:endParaRPr lang="en-US" altLang="en-US" sz="2600" b="1" dirty="0">
                <a:solidFill>
                  <a:srgbClr val="660033"/>
                </a:solidFill>
                <a:latin typeface="Times New Roman" panose="02020603050405020304" pitchFamily="18" charset="0"/>
              </a:endParaRPr>
            </a:p>
          </p:txBody>
        </p:sp>
      </p:grpSp>
      <p:sp>
        <p:nvSpPr>
          <p:cNvPr id="20" name="Text Box 13"/>
          <p:cNvSpPr txBox="1">
            <a:spLocks noChangeArrowheads="1"/>
          </p:cNvSpPr>
          <p:nvPr/>
        </p:nvSpPr>
        <p:spPr bwMode="auto">
          <a:xfrm>
            <a:off x="457200" y="3107168"/>
            <a:ext cx="8229600" cy="707886"/>
          </a:xfrm>
          <a:prstGeom prst="rect">
            <a:avLst/>
          </a:prstGeom>
          <a:solidFill>
            <a:srgbClr val="F6E9B4"/>
          </a:solidFill>
          <a:ln w="12700">
            <a:solidFill>
              <a:srgbClr val="660033"/>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000" b="1" dirty="0">
                <a:solidFill>
                  <a:srgbClr val="660033"/>
                </a:solidFill>
                <a:latin typeface="Arial Narrow" panose="020B0606020202030204" pitchFamily="34" charset="0"/>
              </a:rPr>
              <a:t>On August 14, 20 bikes are sold. To determine the cost of the units sold, we first, need to compute the weighted average cost per unit of items in inventory.</a:t>
            </a:r>
          </a:p>
        </p:txBody>
      </p:sp>
      <p:sp>
        <p:nvSpPr>
          <p:cNvPr id="21" name="Rectangle 15"/>
          <p:cNvSpPr>
            <a:spLocks noChangeArrowheads="1"/>
          </p:cNvSpPr>
          <p:nvPr/>
        </p:nvSpPr>
        <p:spPr bwMode="auto">
          <a:xfrm>
            <a:off x="457200" y="4923757"/>
            <a:ext cx="8077200" cy="1197764"/>
          </a:xfrm>
          <a:prstGeom prst="rect">
            <a:avLst/>
          </a:prstGeom>
          <a:solidFill>
            <a:srgbClr val="F4F4A3"/>
          </a:solidFill>
          <a:ln w="12700">
            <a:solidFill>
              <a:srgbClr val="006600"/>
            </a:solidFill>
            <a:miter lim="800000"/>
            <a:headEnd/>
            <a:tailEnd/>
          </a:ln>
          <a:effectLst>
            <a:outerShdw dist="107763" dir="2700000" algn="ctr" rotWithShape="0">
              <a:schemeClr val="hlink"/>
            </a:outerShdw>
          </a:effectLst>
        </p:spPr>
        <p:txBody>
          <a:bodyPr wrap="squar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dirty="0">
                <a:solidFill>
                  <a:srgbClr val="663300"/>
                </a:solidFill>
              </a:rPr>
              <a:t>The cost of goods sold for the August 14 sale is $2,000.</a:t>
            </a:r>
            <a:r>
              <a:rPr lang="en-US" altLang="en-US" sz="2400" b="1" dirty="0">
                <a:solidFill>
                  <a:schemeClr val="tx2"/>
                </a:solidFill>
              </a:rPr>
              <a:t> </a:t>
            </a:r>
            <a:r>
              <a:rPr lang="en-US" altLang="en-US" sz="2400" b="1" u="sng" dirty="0"/>
              <a:t>After this sale</a:t>
            </a:r>
            <a:r>
              <a:rPr lang="en-US" altLang="en-US" sz="2400" b="1" dirty="0"/>
              <a:t>, there are five $100 units in inventory totaling $500.</a:t>
            </a:r>
            <a:endParaRPr lang="en-US" altLang="en-US" sz="2800" b="1" dirty="0"/>
          </a:p>
        </p:txBody>
      </p:sp>
      <p:pic>
        <p:nvPicPr>
          <p:cNvPr id="2" name="Picture 1"/>
          <p:cNvPicPr>
            <a:picLocks noChangeAspect="1"/>
          </p:cNvPicPr>
          <p:nvPr/>
        </p:nvPicPr>
        <p:blipFill>
          <a:blip r:embed="rId6"/>
          <a:stretch>
            <a:fillRect/>
          </a:stretch>
        </p:blipFill>
        <p:spPr>
          <a:xfrm>
            <a:off x="531964" y="1232567"/>
            <a:ext cx="7970352" cy="1711149"/>
          </a:xfrm>
          <a:prstGeom prst="rect">
            <a:avLst/>
          </a:prstGeom>
        </p:spPr>
      </p:pic>
    </p:spTree>
    <p:extLst>
      <p:ext uri="{BB962C8B-B14F-4D97-AF65-F5344CB8AC3E}">
        <p14:creationId xmlns:p14="http://schemas.microsoft.com/office/powerpoint/2010/main" val="15966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457200"/>
            <a:ext cx="8229600" cy="960438"/>
          </a:xfrm>
        </p:spPr>
        <p:txBody>
          <a:bodyPr/>
          <a:lstStyle/>
          <a:p>
            <a:r>
              <a:rPr lang="en-US" altLang="en-US" b="1" dirty="0" smtClean="0">
                <a:ea typeface="ＭＳ Ｐゴシック" pitchFamily="34" charset="-128"/>
              </a:rPr>
              <a:t>Weighted Average</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Slide Number Placeholder 11"/>
          <p:cNvSpPr>
            <a:spLocks noGrp="1"/>
          </p:cNvSpPr>
          <p:nvPr>
            <p:ph type="sldNum" sz="quarter" idx="12"/>
          </p:nvPr>
        </p:nvSpPr>
        <p:spPr/>
        <p:txBody>
          <a:bodyPr/>
          <a:lstStyle/>
          <a:p>
            <a:pPr>
              <a:defRPr/>
            </a:pPr>
            <a:fld id="{B1D1E63F-D895-42BA-A666-20C85BFFBE91}" type="slidenum">
              <a:rPr lang="en-US" smtClean="0"/>
              <a:pPr>
                <a:defRPr/>
              </a:pPr>
              <a:t>25</a:t>
            </a:fld>
            <a:endParaRPr lang="en-US" dirty="0"/>
          </a:p>
        </p:txBody>
      </p:sp>
      <p:sp>
        <p:nvSpPr>
          <p:cNvPr id="14" name="Rounded Rectangle 13"/>
          <p:cNvSpPr/>
          <p:nvPr/>
        </p:nvSpPr>
        <p:spPr>
          <a:xfrm>
            <a:off x="201613" y="6476368"/>
            <a:ext cx="7342187" cy="291144"/>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Compute</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inventory in a perpetual system using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grpSp>
        <p:nvGrpSpPr>
          <p:cNvPr id="13" name="Group 7"/>
          <p:cNvGrpSpPr>
            <a:grpSpLocks/>
          </p:cNvGrpSpPr>
          <p:nvPr/>
        </p:nvGrpSpPr>
        <p:grpSpPr bwMode="auto">
          <a:xfrm>
            <a:off x="685800" y="3613290"/>
            <a:ext cx="7772400" cy="1462596"/>
            <a:chOff x="96" y="2096"/>
            <a:chExt cx="3696" cy="1178"/>
          </a:xfrm>
        </p:grpSpPr>
        <p:graphicFrame>
          <p:nvGraphicFramePr>
            <p:cNvPr id="15" name="Object 3"/>
            <p:cNvGraphicFramePr>
              <a:graphicFrameLocks noChangeAspect="1"/>
            </p:cNvGraphicFramePr>
            <p:nvPr>
              <p:extLst>
                <p:ext uri="{D42A27DB-BD31-4B8C-83A1-F6EECF244321}">
                  <p14:modId xmlns:p14="http://schemas.microsoft.com/office/powerpoint/2010/main" val="3060908956"/>
                </p:ext>
              </p:extLst>
            </p:nvPr>
          </p:nvGraphicFramePr>
          <p:xfrm>
            <a:off x="96" y="2096"/>
            <a:ext cx="3696" cy="1178"/>
          </p:xfrm>
          <a:graphic>
            <a:graphicData uri="http://schemas.openxmlformats.org/presentationml/2006/ole">
              <mc:AlternateContent xmlns:mc="http://schemas.openxmlformats.org/markup-compatibility/2006">
                <mc:Choice xmlns:v="urn:schemas-microsoft-com:vml" Requires="v">
                  <p:oleObj spid="_x0000_s93337" name="Worksheet" r:id="rId5" imgW="3686240" imgH="1028653" progId="Excel.Sheet.8">
                    <p:embed/>
                  </p:oleObj>
                </mc:Choice>
                <mc:Fallback>
                  <p:oleObj name="Worksheet" r:id="rId5" imgW="3686240" imgH="1028653" progId="Excel.Sheet.8">
                    <p:embed/>
                    <p:pic>
                      <p:nvPicPr>
                        <p:cNvPr id="0" name=""/>
                        <p:cNvPicPr>
                          <a:picLocks noChangeAspect="1" noChangeArrowheads="1"/>
                        </p:cNvPicPr>
                        <p:nvPr/>
                      </p:nvPicPr>
                      <p:blipFill>
                        <a:blip r:embed="rId6"/>
                        <a:srcRect/>
                        <a:stretch>
                          <a:fillRect/>
                        </a:stretch>
                      </p:blipFill>
                      <p:spPr bwMode="auto">
                        <a:xfrm>
                          <a:off x="96" y="2096"/>
                          <a:ext cx="3696" cy="1178"/>
                        </a:xfrm>
                        <a:prstGeom prst="rect">
                          <a:avLst/>
                        </a:prstGeom>
                        <a:solidFill>
                          <a:schemeClr val="hlink"/>
                        </a:solidFill>
                        <a:ln>
                          <a:noFill/>
                        </a:ln>
                        <a:effectLst>
                          <a:outerShdw dist="35921" dir="2700000" algn="ctr" rotWithShape="0">
                            <a:schemeClr val="hlink"/>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6" name="Text Box 4"/>
            <p:cNvSpPr txBox="1">
              <a:spLocks noChangeArrowheads="1"/>
            </p:cNvSpPr>
            <p:nvPr/>
          </p:nvSpPr>
          <p:spPr bwMode="auto">
            <a:xfrm>
              <a:off x="3124" y="2562"/>
              <a:ext cx="221"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600" b="1" dirty="0">
                  <a:solidFill>
                    <a:srgbClr val="660033"/>
                  </a:solidFill>
                  <a:latin typeface="Times New Roman" panose="02020603050405020304" pitchFamily="18" charset="0"/>
                  <a:cs typeface="Times New Roman" panose="02020603050405020304" pitchFamily="18" charset="0"/>
                </a:rPr>
                <a:t>÷</a:t>
              </a:r>
              <a:endParaRPr lang="en-US" altLang="en-US" sz="2600" b="1" dirty="0">
                <a:solidFill>
                  <a:srgbClr val="660033"/>
                </a:solidFill>
                <a:latin typeface="Times New Roman" panose="02020603050405020304" pitchFamily="18" charset="0"/>
              </a:endParaRPr>
            </a:p>
          </p:txBody>
        </p:sp>
      </p:grpSp>
      <p:sp>
        <p:nvSpPr>
          <p:cNvPr id="17" name="Rectangle 15"/>
          <p:cNvSpPr>
            <a:spLocks noChangeArrowheads="1"/>
          </p:cNvSpPr>
          <p:nvPr/>
        </p:nvSpPr>
        <p:spPr bwMode="auto">
          <a:xfrm>
            <a:off x="258749" y="5145198"/>
            <a:ext cx="8382000" cy="1196975"/>
          </a:xfrm>
          <a:prstGeom prst="rect">
            <a:avLst/>
          </a:prstGeom>
          <a:solidFill>
            <a:srgbClr val="F4F4A3"/>
          </a:solidFill>
          <a:ln w="12700">
            <a:solidFill>
              <a:srgbClr val="006600"/>
            </a:solidFill>
            <a:miter lim="800000"/>
            <a:headEnd/>
            <a:tailEnd/>
          </a:ln>
          <a:effectLst>
            <a:outerShdw dist="107763" dir="2700000" algn="ctr" rotWithShape="0">
              <a:schemeClr val="hlink"/>
            </a:outerShdw>
          </a:effec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dirty="0"/>
              <a:t>After the August 14 sale, there are 5 units in inventory totaling $500. On August 17, 20 units are purchased for $2,300. $2,300+500=$2,800 / 25 = $112 </a:t>
            </a:r>
            <a:r>
              <a:rPr lang="en-US" altLang="en-US" sz="2400" dirty="0" smtClean="0"/>
              <a:t>per unit.</a:t>
            </a:r>
            <a:endParaRPr lang="en-US" altLang="en-US" sz="2800" dirty="0"/>
          </a:p>
        </p:txBody>
      </p:sp>
      <p:pic>
        <p:nvPicPr>
          <p:cNvPr id="2" name="Picture 1"/>
          <p:cNvPicPr>
            <a:picLocks noChangeAspect="1"/>
          </p:cNvPicPr>
          <p:nvPr/>
        </p:nvPicPr>
        <p:blipFill>
          <a:blip r:embed="rId7"/>
          <a:stretch>
            <a:fillRect/>
          </a:stretch>
        </p:blipFill>
        <p:spPr>
          <a:xfrm>
            <a:off x="477253" y="1195756"/>
            <a:ext cx="8089068" cy="2334045"/>
          </a:xfrm>
          <a:prstGeom prst="rect">
            <a:avLst/>
          </a:prstGeom>
        </p:spPr>
      </p:pic>
    </p:spTree>
    <p:extLst>
      <p:ext uri="{BB962C8B-B14F-4D97-AF65-F5344CB8AC3E}">
        <p14:creationId xmlns:p14="http://schemas.microsoft.com/office/powerpoint/2010/main" val="122081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7"/>
                                        </p:tgtEl>
                                        <p:attrNameLst>
                                          <p:attrName>style.visibility</p:attrName>
                                        </p:attrNameLst>
                                      </p:cBhvr>
                                      <p:to>
                                        <p:strVal val="visible"/>
                                      </p:to>
                                    </p:set>
                                    <p:anim calcmode="discrete" valueType="clr">
                                      <p:cBhvr override="childStyle">
                                        <p:cTn id="14"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7"/>
                                        </p:tgtEl>
                                        <p:attrNameLst>
                                          <p:attrName>fillcolor</p:attrName>
                                        </p:attrNameLst>
                                      </p:cBhvr>
                                      <p:tavLst>
                                        <p:tav tm="0">
                                          <p:val>
                                            <p:clrVal>
                                              <a:schemeClr val="accent2"/>
                                            </p:clrVal>
                                          </p:val>
                                        </p:tav>
                                        <p:tav tm="50000">
                                          <p:val>
                                            <p:clrVal>
                                              <a:schemeClr val="hlink"/>
                                            </p:clrVal>
                                          </p:val>
                                        </p:tav>
                                      </p:tavLst>
                                    </p:anim>
                                    <p:set>
                                      <p:cBhvr>
                                        <p:cTn id="16" dur="8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263982"/>
            <a:ext cx="8229600" cy="960438"/>
          </a:xfrm>
        </p:spPr>
        <p:txBody>
          <a:bodyPr/>
          <a:lstStyle/>
          <a:p>
            <a:r>
              <a:rPr lang="en-US" altLang="en-US" b="1" dirty="0" smtClean="0">
                <a:ea typeface="ＭＳ Ｐゴシック" pitchFamily="34" charset="-128"/>
              </a:rPr>
              <a:t>Weighted Average</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Slide Number Placeholder 11"/>
          <p:cNvSpPr>
            <a:spLocks noGrp="1"/>
          </p:cNvSpPr>
          <p:nvPr>
            <p:ph type="sldNum" sz="quarter" idx="12"/>
          </p:nvPr>
        </p:nvSpPr>
        <p:spPr/>
        <p:txBody>
          <a:bodyPr/>
          <a:lstStyle/>
          <a:p>
            <a:pPr>
              <a:defRPr/>
            </a:pPr>
            <a:fld id="{B1D1E63F-D895-42BA-A666-20C85BFFBE91}" type="slidenum">
              <a:rPr lang="en-US" smtClean="0"/>
              <a:pPr>
                <a:defRPr/>
              </a:pPr>
              <a:t>26</a:t>
            </a:fld>
            <a:endParaRPr lang="en-US" dirty="0"/>
          </a:p>
        </p:txBody>
      </p:sp>
      <p:sp>
        <p:nvSpPr>
          <p:cNvPr id="14" name="Rounded Rectangle 13"/>
          <p:cNvSpPr/>
          <p:nvPr/>
        </p:nvSpPr>
        <p:spPr>
          <a:xfrm>
            <a:off x="201613" y="6508750"/>
            <a:ext cx="7418387" cy="258761"/>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Compute</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inventory in a perpetual system using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grpSp>
        <p:nvGrpSpPr>
          <p:cNvPr id="22" name="Group 7"/>
          <p:cNvGrpSpPr>
            <a:grpSpLocks/>
          </p:cNvGrpSpPr>
          <p:nvPr/>
        </p:nvGrpSpPr>
        <p:grpSpPr bwMode="auto">
          <a:xfrm>
            <a:off x="728819" y="3854733"/>
            <a:ext cx="7550196" cy="1356026"/>
            <a:chOff x="117" y="2193"/>
            <a:chExt cx="3667" cy="1177"/>
          </a:xfrm>
        </p:grpSpPr>
        <p:graphicFrame>
          <p:nvGraphicFramePr>
            <p:cNvPr id="23" name="Object 3"/>
            <p:cNvGraphicFramePr>
              <a:graphicFrameLocks noChangeAspect="1"/>
            </p:cNvGraphicFramePr>
            <p:nvPr>
              <p:extLst>
                <p:ext uri="{D42A27DB-BD31-4B8C-83A1-F6EECF244321}">
                  <p14:modId xmlns:p14="http://schemas.microsoft.com/office/powerpoint/2010/main" val="2311420198"/>
                </p:ext>
              </p:extLst>
            </p:nvPr>
          </p:nvGraphicFramePr>
          <p:xfrm>
            <a:off x="117" y="2193"/>
            <a:ext cx="3667" cy="1177"/>
          </p:xfrm>
          <a:graphic>
            <a:graphicData uri="http://schemas.openxmlformats.org/presentationml/2006/ole">
              <mc:AlternateContent xmlns:mc="http://schemas.openxmlformats.org/markup-compatibility/2006">
                <mc:Choice xmlns:v="urn:schemas-microsoft-com:vml" Requires="v">
                  <p:oleObj spid="_x0000_s94381" name="Worksheet" r:id="rId5" imgW="3657495" imgH="1028653" progId="Excel.Sheet.8">
                    <p:embed/>
                  </p:oleObj>
                </mc:Choice>
                <mc:Fallback>
                  <p:oleObj name="Worksheet" r:id="rId5" imgW="3657495" imgH="1028653" progId="Excel.Sheet.8">
                    <p:embed/>
                    <p:pic>
                      <p:nvPicPr>
                        <p:cNvPr id="0" name=""/>
                        <p:cNvPicPr>
                          <a:picLocks noChangeAspect="1" noChangeArrowheads="1"/>
                        </p:cNvPicPr>
                        <p:nvPr/>
                      </p:nvPicPr>
                      <p:blipFill>
                        <a:blip r:embed="rId6"/>
                        <a:srcRect/>
                        <a:stretch>
                          <a:fillRect/>
                        </a:stretch>
                      </p:blipFill>
                      <p:spPr bwMode="auto">
                        <a:xfrm>
                          <a:off x="117" y="2193"/>
                          <a:ext cx="3667" cy="1177"/>
                        </a:xfrm>
                        <a:prstGeom prst="rect">
                          <a:avLst/>
                        </a:prstGeom>
                        <a:solidFill>
                          <a:schemeClr val="hlink"/>
                        </a:solidFill>
                        <a:ln>
                          <a:noFill/>
                        </a:ln>
                        <a:effectLst>
                          <a:outerShdw dist="35921" dir="2700000" algn="ctr" rotWithShape="0">
                            <a:schemeClr val="hlink"/>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4" name="Text Box 4"/>
            <p:cNvSpPr txBox="1">
              <a:spLocks noChangeArrowheads="1"/>
            </p:cNvSpPr>
            <p:nvPr/>
          </p:nvSpPr>
          <p:spPr bwMode="auto">
            <a:xfrm>
              <a:off x="3094" y="2726"/>
              <a:ext cx="230"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600" b="1" dirty="0">
                  <a:solidFill>
                    <a:srgbClr val="660033"/>
                  </a:solidFill>
                  <a:latin typeface="Times New Roman" panose="02020603050405020304" pitchFamily="18" charset="0"/>
                  <a:cs typeface="Times New Roman" panose="02020603050405020304" pitchFamily="18" charset="0"/>
                </a:rPr>
                <a:t>÷</a:t>
              </a:r>
              <a:endParaRPr lang="en-US" altLang="en-US" sz="2600" b="1" dirty="0">
                <a:solidFill>
                  <a:srgbClr val="660033"/>
                </a:solidFill>
                <a:latin typeface="Times New Roman" panose="02020603050405020304" pitchFamily="18" charset="0"/>
              </a:endParaRPr>
            </a:p>
          </p:txBody>
        </p:sp>
      </p:grpSp>
      <p:sp>
        <p:nvSpPr>
          <p:cNvPr id="25" name="Rectangle 15"/>
          <p:cNvSpPr>
            <a:spLocks noChangeArrowheads="1"/>
          </p:cNvSpPr>
          <p:nvPr/>
        </p:nvSpPr>
        <p:spPr bwMode="auto">
          <a:xfrm>
            <a:off x="205157" y="5323916"/>
            <a:ext cx="8789986" cy="766877"/>
          </a:xfrm>
          <a:prstGeom prst="rect">
            <a:avLst/>
          </a:prstGeom>
          <a:solidFill>
            <a:srgbClr val="F4F4A3"/>
          </a:solidFill>
          <a:ln w="12700">
            <a:solidFill>
              <a:srgbClr val="006600"/>
            </a:solidFill>
            <a:miter lim="800000"/>
            <a:headEnd/>
            <a:tailEnd/>
          </a:ln>
          <a:effectLst>
            <a:outerShdw dist="107763" dir="2700000" algn="ctr" rotWithShape="0">
              <a:schemeClr val="hlink"/>
            </a:outerShdw>
          </a:effectLst>
        </p:spPr>
        <p:txBody>
          <a:bodyPr wrap="squar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200" dirty="0"/>
              <a:t>After the August </a:t>
            </a:r>
            <a:r>
              <a:rPr lang="en-US" altLang="en-US" sz="2200" dirty="0" smtClean="0"/>
              <a:t>28 purchase, </a:t>
            </a:r>
            <a:r>
              <a:rPr lang="en-US" altLang="en-US" sz="2200" dirty="0"/>
              <a:t>there are </a:t>
            </a:r>
            <a:r>
              <a:rPr lang="en-US" altLang="en-US" sz="2200" dirty="0" smtClean="0"/>
              <a:t>35 (5+20+10) units </a:t>
            </a:r>
            <a:r>
              <a:rPr lang="en-US" altLang="en-US" sz="2200" dirty="0"/>
              <a:t>in inventory totaling ($2,800+1,190) $</a:t>
            </a:r>
            <a:r>
              <a:rPr lang="en-US" altLang="en-US" sz="2200" dirty="0" smtClean="0"/>
              <a:t>3,990. $3,900 </a:t>
            </a:r>
            <a:r>
              <a:rPr lang="en-US" altLang="en-US" sz="2200" dirty="0"/>
              <a:t>/ </a:t>
            </a:r>
            <a:r>
              <a:rPr lang="en-US" altLang="en-US" sz="2200" dirty="0" smtClean="0"/>
              <a:t>35 </a:t>
            </a:r>
            <a:r>
              <a:rPr lang="en-US" altLang="en-US" sz="2200" dirty="0"/>
              <a:t>= $</a:t>
            </a:r>
            <a:r>
              <a:rPr lang="en-US" altLang="en-US" sz="2200" dirty="0" smtClean="0"/>
              <a:t>114 per unit.</a:t>
            </a:r>
            <a:endParaRPr lang="en-US" altLang="en-US" sz="2200" dirty="0"/>
          </a:p>
        </p:txBody>
      </p:sp>
      <p:pic>
        <p:nvPicPr>
          <p:cNvPr id="94357" name="Picture 149" descr="C:\Users\User\AppData\Local\Temp\SNAGHTML1c7093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564" y="1284551"/>
            <a:ext cx="8039100" cy="223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68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5"/>
                                        </p:tgtEl>
                                        <p:attrNameLst>
                                          <p:attrName>style.visibility</p:attrName>
                                        </p:attrNameLst>
                                      </p:cBhvr>
                                      <p:to>
                                        <p:strVal val="visible"/>
                                      </p:to>
                                    </p:set>
                                    <p:anim calcmode="discrete" valueType="clr">
                                      <p:cBhvr override="childStyle">
                                        <p:cTn id="14"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5"/>
                                        </p:tgtEl>
                                        <p:attrNameLst>
                                          <p:attrName>fillcolor</p:attrName>
                                        </p:attrNameLst>
                                      </p:cBhvr>
                                      <p:tavLst>
                                        <p:tav tm="0">
                                          <p:val>
                                            <p:clrVal>
                                              <a:schemeClr val="accent2"/>
                                            </p:clrVal>
                                          </p:val>
                                        </p:tav>
                                        <p:tav tm="50000">
                                          <p:val>
                                            <p:clrVal>
                                              <a:schemeClr val="hlink"/>
                                            </p:clrVal>
                                          </p:val>
                                        </p:tav>
                                      </p:tavLst>
                                    </p:anim>
                                    <p:set>
                                      <p:cBhvr>
                                        <p:cTn id="16" dur="80"/>
                                        <p:tgtEl>
                                          <p:spTgt spid="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457200"/>
            <a:ext cx="8229600" cy="960438"/>
          </a:xfrm>
        </p:spPr>
        <p:txBody>
          <a:bodyPr/>
          <a:lstStyle/>
          <a:p>
            <a:r>
              <a:rPr lang="en-US" altLang="en-US" b="1" dirty="0" smtClean="0">
                <a:ea typeface="ＭＳ Ｐゴシック" pitchFamily="34" charset="-128"/>
              </a:rPr>
              <a:t>Weighted Average</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Slide Number Placeholder 11"/>
          <p:cNvSpPr>
            <a:spLocks noGrp="1"/>
          </p:cNvSpPr>
          <p:nvPr>
            <p:ph type="sldNum" sz="quarter" idx="12"/>
          </p:nvPr>
        </p:nvSpPr>
        <p:spPr/>
        <p:txBody>
          <a:bodyPr/>
          <a:lstStyle/>
          <a:p>
            <a:pPr>
              <a:defRPr/>
            </a:pPr>
            <a:fld id="{B1D1E63F-D895-42BA-A666-20C85BFFBE91}" type="slidenum">
              <a:rPr lang="en-US" smtClean="0"/>
              <a:pPr>
                <a:defRPr/>
              </a:pPr>
              <a:t>27</a:t>
            </a:fld>
            <a:endParaRPr lang="en-US" dirty="0"/>
          </a:p>
        </p:txBody>
      </p:sp>
      <p:sp>
        <p:nvSpPr>
          <p:cNvPr id="14" name="Rounded Rectangle 13"/>
          <p:cNvSpPr/>
          <p:nvPr/>
        </p:nvSpPr>
        <p:spPr>
          <a:xfrm>
            <a:off x="201613" y="6477000"/>
            <a:ext cx="7342187" cy="2905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Compute</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inventory in a perpetual system using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7" name="Rectangle 7"/>
          <p:cNvSpPr>
            <a:spLocks noChangeArrowheads="1"/>
          </p:cNvSpPr>
          <p:nvPr/>
        </p:nvSpPr>
        <p:spPr bwMode="auto">
          <a:xfrm>
            <a:off x="378142" y="5079944"/>
            <a:ext cx="4227513" cy="1064757"/>
          </a:xfrm>
          <a:prstGeom prst="rect">
            <a:avLst/>
          </a:prstGeom>
          <a:solidFill>
            <a:srgbClr val="F4F4A3"/>
          </a:solidFill>
          <a:ln w="12700">
            <a:solidFill>
              <a:srgbClr val="006600"/>
            </a:solidFill>
            <a:miter lim="800000"/>
            <a:headEnd/>
            <a:tailEnd/>
          </a:ln>
          <a:effectLst>
            <a:outerShdw dist="71842" dir="2700000" algn="ctr" rotWithShape="0">
              <a:srgbClr val="006600"/>
            </a:outerShdw>
          </a:effec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dirty="0">
                <a:solidFill>
                  <a:srgbClr val="006600"/>
                </a:solidFill>
              </a:rPr>
              <a:t>Cost of goods sold for August </a:t>
            </a:r>
            <a:r>
              <a:rPr lang="en-US" altLang="en-US" sz="2400" b="1" dirty="0" smtClean="0">
                <a:solidFill>
                  <a:srgbClr val="006600"/>
                </a:solidFill>
              </a:rPr>
              <a:t>30 </a:t>
            </a:r>
            <a:r>
              <a:rPr lang="en-US" altLang="en-US" sz="2400" b="1" dirty="0">
                <a:solidFill>
                  <a:srgbClr val="006600"/>
                </a:solidFill>
              </a:rPr>
              <a:t>sale is = $2,622</a:t>
            </a:r>
          </a:p>
        </p:txBody>
      </p:sp>
      <p:sp>
        <p:nvSpPr>
          <p:cNvPr id="8" name="Text Box 9"/>
          <p:cNvSpPr txBox="1">
            <a:spLocks noChangeArrowheads="1"/>
          </p:cNvSpPr>
          <p:nvPr/>
        </p:nvSpPr>
        <p:spPr bwMode="auto">
          <a:xfrm>
            <a:off x="5062855" y="4929575"/>
            <a:ext cx="3200400" cy="13398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solidFill>
                  <a:srgbClr val="3333CC"/>
                </a:solidFill>
              </a:rPr>
              <a:t>Ending inventory is composed of 12 units @ an average cost of $114 each or $1,368</a:t>
            </a:r>
            <a:r>
              <a:rPr lang="en-US" altLang="en-US" sz="2000">
                <a:solidFill>
                  <a:srgbClr val="3333CC"/>
                </a:solidFill>
              </a:rPr>
              <a:t>.</a:t>
            </a:r>
          </a:p>
        </p:txBody>
      </p:sp>
      <p:sp>
        <p:nvSpPr>
          <p:cNvPr id="9" name="AutoShape 12"/>
          <p:cNvSpPr>
            <a:spLocks noChangeArrowheads="1"/>
          </p:cNvSpPr>
          <p:nvPr/>
        </p:nvSpPr>
        <p:spPr bwMode="auto">
          <a:xfrm>
            <a:off x="6057900" y="5943551"/>
            <a:ext cx="990600" cy="287126"/>
          </a:xfrm>
          <a:prstGeom prst="flowChartAlternateProcess">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3" name="AutoShape 16"/>
          <p:cNvSpPr>
            <a:spLocks noChangeArrowheads="1"/>
          </p:cNvSpPr>
          <p:nvPr/>
        </p:nvSpPr>
        <p:spPr bwMode="auto">
          <a:xfrm>
            <a:off x="3386455" y="5585559"/>
            <a:ext cx="1066800" cy="430688"/>
          </a:xfrm>
          <a:prstGeom prst="roundRect">
            <a:avLst>
              <a:gd name="adj" fmla="val 16667"/>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5" name="TextBox 14"/>
          <p:cNvSpPr txBox="1"/>
          <p:nvPr/>
        </p:nvSpPr>
        <p:spPr>
          <a:xfrm>
            <a:off x="8001000" y="57880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6.7</a:t>
            </a:r>
            <a:endParaRPr lang="en-US"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933534" y="1364100"/>
            <a:ext cx="7344242" cy="3383557"/>
          </a:xfrm>
          <a:prstGeom prst="rect">
            <a:avLst/>
          </a:prstGeom>
        </p:spPr>
      </p:pic>
    </p:spTree>
    <p:extLst>
      <p:ext uri="{BB962C8B-B14F-4D97-AF65-F5344CB8AC3E}">
        <p14:creationId xmlns:p14="http://schemas.microsoft.com/office/powerpoint/2010/main" val="265498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6"/>
          <p:cNvSpPr>
            <a:spLocks noGrp="1" noChangeArrowheads="1"/>
          </p:cNvSpPr>
          <p:nvPr>
            <p:ph type="title"/>
          </p:nvPr>
        </p:nvSpPr>
        <p:spPr>
          <a:xfrm>
            <a:off x="457200" y="533400"/>
            <a:ext cx="8229600" cy="884238"/>
          </a:xfrm>
        </p:spPr>
        <p:txBody>
          <a:bodyPr/>
          <a:lstStyle/>
          <a:p>
            <a:r>
              <a:rPr lang="en-US" altLang="en-US" b="1" dirty="0" smtClean="0">
                <a:ea typeface="ＭＳ Ｐゴシック" pitchFamily="34" charset="-128"/>
              </a:rPr>
              <a:t>Weighted Average</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B1D1E63F-D895-42BA-A666-20C85BFFBE91}" type="slidenum">
              <a:rPr lang="en-US" smtClean="0"/>
              <a:pPr>
                <a:defRPr/>
              </a:pPr>
              <a:t>28</a:t>
            </a:fld>
            <a:endParaRPr lang="en-US" dirty="0"/>
          </a:p>
        </p:txBody>
      </p:sp>
      <p:sp>
        <p:nvSpPr>
          <p:cNvPr id="10" name="Rounded Rectangle 9"/>
          <p:cNvSpPr/>
          <p:nvPr/>
        </p:nvSpPr>
        <p:spPr>
          <a:xfrm>
            <a:off x="201613" y="6477000"/>
            <a:ext cx="7265987" cy="2905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Compute</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inventory in a perpetual system using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7" name="TextBox 6"/>
          <p:cNvSpPr txBox="1"/>
          <p:nvPr/>
        </p:nvSpPr>
        <p:spPr>
          <a:xfrm>
            <a:off x="7885074" y="65235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6.7</a:t>
            </a:r>
            <a:endParaRPr lang="en-US" kern="0" dirty="0">
              <a:latin typeface="Berlin Sans FB" panose="020E0602020502020306" pitchFamily="34" charset="0"/>
            </a:endParaRPr>
          </a:p>
        </p:txBody>
      </p:sp>
      <p:pic>
        <p:nvPicPr>
          <p:cNvPr id="98306" name="Picture 2" descr="C:\Users\User\AppData\Local\Temp\SNAGHTML1c8e38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445" y="1692434"/>
            <a:ext cx="8321355" cy="39003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A1:	</a:t>
            </a:r>
            <a:r>
              <a:rPr lang="en-US" dirty="0"/>
              <a:t> </a:t>
            </a:r>
            <a:r>
              <a:rPr lang="en-US" dirty="0" smtClean="0"/>
              <a:t/>
            </a:r>
            <a:br>
              <a:rPr lang="en-US" dirty="0" smtClean="0"/>
            </a:br>
            <a:r>
              <a:rPr lang="en-US" dirty="0" smtClean="0"/>
              <a:t>Analyze </a:t>
            </a:r>
            <a:r>
              <a:rPr lang="en-US" dirty="0"/>
              <a:t>the effects of inventory methods for both financial and tax </a:t>
            </a:r>
            <a:r>
              <a:rPr lang="en-US" dirty="0" smtClean="0"/>
              <a:t>reporting.</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29</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768942"/>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953000"/>
            <a:ext cx="7315200" cy="87313"/>
          </a:xfrm>
          <a:prstGeom prst="rect">
            <a:avLst/>
          </a:prstGeom>
          <a:noFill/>
          <a:ln w="9525">
            <a:noFill/>
            <a:miter lim="800000"/>
            <a:headEnd/>
            <a:tailEnd/>
          </a:ln>
        </p:spPr>
      </p:pic>
      <p:sp>
        <p:nvSpPr>
          <p:cNvPr id="8" name="TextBox 8"/>
          <p:cNvSpPr txBox="1"/>
          <p:nvPr/>
        </p:nvSpPr>
        <p:spPr>
          <a:xfrm>
            <a:off x="2171700" y="762000"/>
            <a:ext cx="4686300" cy="76944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C1:	</a:t>
            </a:r>
            <a:br>
              <a:rPr lang="en-US" altLang="en-US" dirty="0" smtClean="0"/>
            </a:br>
            <a:r>
              <a:rPr lang="en-US" dirty="0" smtClean="0"/>
              <a:t>Identify </a:t>
            </a:r>
            <a:r>
              <a:rPr lang="en-US" dirty="0"/>
              <a:t>the items making up merchandise inventory.</a:t>
            </a:r>
            <a:br>
              <a:rPr lang="en-US" dirty="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219325"/>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495800"/>
            <a:ext cx="7315200" cy="87313"/>
          </a:xfrm>
          <a:prstGeom prst="rect">
            <a:avLst/>
          </a:prstGeom>
          <a:noFill/>
          <a:ln w="9525">
            <a:noFill/>
            <a:miter lim="800000"/>
            <a:headEnd/>
            <a:tailEnd/>
          </a:ln>
        </p:spPr>
      </p:pic>
      <p:sp>
        <p:nvSpPr>
          <p:cNvPr id="8" name="TextBox 8"/>
          <p:cNvSpPr txBox="1"/>
          <p:nvPr/>
        </p:nvSpPr>
        <p:spPr>
          <a:xfrm>
            <a:off x="2171700" y="983159"/>
            <a:ext cx="4686300" cy="76944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6"/>
          <p:cNvSpPr>
            <a:spLocks noGrp="1" noChangeArrowheads="1"/>
          </p:cNvSpPr>
          <p:nvPr>
            <p:ph type="title"/>
          </p:nvPr>
        </p:nvSpPr>
        <p:spPr>
          <a:xfrm>
            <a:off x="457200" y="571500"/>
            <a:ext cx="8229600" cy="1028699"/>
          </a:xfrm>
        </p:spPr>
        <p:txBody>
          <a:bodyPr/>
          <a:lstStyle/>
          <a:p>
            <a:r>
              <a:rPr lang="en-US" altLang="en-US" sz="4200" b="1" dirty="0" smtClean="0">
                <a:ea typeface="ＭＳ Ｐゴシック" pitchFamily="34" charset="-128"/>
              </a:rPr>
              <a:t>Financial Statement Effects of Inventory Costing Methods</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B1D1E63F-D895-42BA-A666-20C85BFFBE91}" type="slidenum">
              <a:rPr lang="en-US" smtClean="0"/>
              <a:pPr>
                <a:defRPr/>
              </a:pPr>
              <a:t>30</a:t>
            </a:fld>
            <a:endParaRPr lang="en-US" dirty="0"/>
          </a:p>
        </p:txBody>
      </p:sp>
      <p:sp>
        <p:nvSpPr>
          <p:cNvPr id="10" name="Rounded Rectangle 9"/>
          <p:cNvSpPr/>
          <p:nvPr/>
        </p:nvSpPr>
        <p:spPr>
          <a:xfrm>
            <a:off x="201613" y="6477000"/>
            <a:ext cx="7342187" cy="2905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Compute</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inventory in a perpetual system using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7" name="Rectangle 3"/>
          <p:cNvSpPr txBox="1">
            <a:spLocks noChangeArrowheads="1"/>
          </p:cNvSpPr>
          <p:nvPr/>
        </p:nvSpPr>
        <p:spPr bwMode="auto">
          <a:xfrm>
            <a:off x="762000" y="1638300"/>
            <a:ext cx="7772400" cy="914400"/>
          </a:xfrm>
          <a:prstGeom prst="rect">
            <a:avLst/>
          </a:prstGeom>
          <a:solidFill>
            <a:srgbClr val="F6E9B4"/>
          </a:solidFill>
          <a:ln w="12700" cap="flat">
            <a:solidFill>
              <a:schemeClr val="hlink"/>
            </a:solidFill>
            <a:miter lim="800000"/>
            <a:headEnd/>
            <a:tailEnd/>
          </a:ln>
          <a:effectLst>
            <a:outerShdw dist="53882" dir="2700000" algn="ctr" rotWithShape="0">
              <a:schemeClr val="hlink"/>
            </a:outerShdw>
          </a:effec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lnSpc>
                <a:spcPct val="90000"/>
              </a:lnSpc>
              <a:buFont typeface="Wingdings" panose="05000000000000000000" pitchFamily="2" charset="2"/>
              <a:buNone/>
            </a:pPr>
            <a:r>
              <a:rPr lang="en-US" altLang="en-US" sz="2400" b="1" dirty="0" smtClean="0">
                <a:solidFill>
                  <a:srgbClr val="0033CC"/>
                </a:solidFill>
              </a:rPr>
              <a:t>Because prices change, inventory methods nearly always assign different cost amounts.</a:t>
            </a:r>
          </a:p>
        </p:txBody>
      </p:sp>
      <p:graphicFrame>
        <p:nvGraphicFramePr>
          <p:cNvPr id="11" name="Object 4"/>
          <p:cNvGraphicFramePr>
            <a:graphicFrameLocks/>
          </p:cNvGraphicFramePr>
          <p:nvPr>
            <p:extLst>
              <p:ext uri="{D42A27DB-BD31-4B8C-83A1-F6EECF244321}">
                <p14:modId xmlns:p14="http://schemas.microsoft.com/office/powerpoint/2010/main" val="3800944510"/>
              </p:ext>
            </p:extLst>
          </p:nvPr>
        </p:nvGraphicFramePr>
        <p:xfrm>
          <a:off x="228600" y="2590801"/>
          <a:ext cx="8458200" cy="3765550"/>
        </p:xfrm>
        <a:graphic>
          <a:graphicData uri="http://schemas.openxmlformats.org/presentationml/2006/ole">
            <mc:AlternateContent xmlns:mc="http://schemas.openxmlformats.org/markup-compatibility/2006">
              <mc:Choice xmlns:v="urn:schemas-microsoft-com:vml" Requires="v">
                <p:oleObj spid="_x0000_s91281" name="Worksheet" r:id="rId4" imgW="5610181" imgH="2581375" progId="Excel.Sheet.8">
                  <p:embed/>
                </p:oleObj>
              </mc:Choice>
              <mc:Fallback>
                <p:oleObj name="Worksheet" r:id="rId4" imgW="5610181" imgH="2581375"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l="3374" t="4448" r="3548" b="3104"/>
                      <a:stretch>
                        <a:fillRect/>
                      </a:stretch>
                    </p:blipFill>
                    <p:spPr bwMode="auto">
                      <a:xfrm>
                        <a:off x="228600" y="2590801"/>
                        <a:ext cx="8458200" cy="3765550"/>
                      </a:xfrm>
                      <a:prstGeom prst="rect">
                        <a:avLst/>
                      </a:prstGeom>
                      <a:solidFill>
                        <a:schemeClr val="hlink"/>
                      </a:solidFill>
                      <a:ln w="12700">
                        <a:solidFill>
                          <a:srgbClr val="414141"/>
                        </a:solidFill>
                        <a:miter lim="800000"/>
                        <a:headEnd/>
                        <a:tailEnd/>
                      </a:ln>
                      <a:effectLst>
                        <a:outerShdw dist="71842" dir="2700000" algn="ctr" rotWithShape="0">
                          <a:schemeClr val="hlink"/>
                        </a:outerShdw>
                      </a:effectLst>
                    </p:spPr>
                  </p:pic>
                </p:oleObj>
              </mc:Fallback>
            </mc:AlternateContent>
          </a:graphicData>
        </a:graphic>
      </p:graphicFrame>
      <p:sp>
        <p:nvSpPr>
          <p:cNvPr id="12" name="TextBox 11"/>
          <p:cNvSpPr txBox="1"/>
          <p:nvPr/>
        </p:nvSpPr>
        <p:spPr>
          <a:xfrm>
            <a:off x="8001000" y="68701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6.8</a:t>
            </a:r>
            <a:endParaRPr lang="en-US" kern="0" dirty="0">
              <a:latin typeface="Berlin Sans FB" panose="020E0602020502020306" pitchFamily="34" charset="0"/>
            </a:endParaRPr>
          </a:p>
        </p:txBody>
      </p:sp>
    </p:spTree>
    <p:extLst>
      <p:ext uri="{BB962C8B-B14F-4D97-AF65-F5344CB8AC3E}">
        <p14:creationId xmlns:p14="http://schemas.microsoft.com/office/powerpoint/2010/main" val="156794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609600"/>
            <a:ext cx="8229600" cy="815975"/>
          </a:xfrm>
        </p:spPr>
        <p:txBody>
          <a:bodyPr/>
          <a:lstStyle/>
          <a:p>
            <a:r>
              <a:rPr lang="en-US" altLang="en-US" sz="3600" b="1" dirty="0" smtClean="0">
                <a:ea typeface="ＭＳ Ｐゴシック" pitchFamily="34" charset="-128"/>
              </a:rPr>
              <a:t>Financial Statement Effects</a:t>
            </a:r>
            <a:br>
              <a:rPr lang="en-US" altLang="en-US" sz="3600" b="1" dirty="0" smtClean="0">
                <a:ea typeface="ＭＳ Ｐゴシック" pitchFamily="34" charset="-128"/>
              </a:rPr>
            </a:br>
            <a:r>
              <a:rPr lang="en-US" altLang="en-US" sz="3600" b="1" dirty="0" smtClean="0">
                <a:ea typeface="ＭＳ Ｐゴシック" pitchFamily="34" charset="-128"/>
              </a:rPr>
              <a:t>of Costing Methods</a:t>
            </a:r>
          </a:p>
        </p:txBody>
      </p:sp>
      <p:sp>
        <p:nvSpPr>
          <p:cNvPr id="58371" name="Rectangle 3"/>
          <p:cNvSpPr>
            <a:spLocks noGrp="1" noChangeArrowheads="1"/>
          </p:cNvSpPr>
          <p:nvPr>
            <p:ph type="body" idx="4294967295"/>
          </p:nvPr>
        </p:nvSpPr>
        <p:spPr>
          <a:xfrm>
            <a:off x="685800" y="1501775"/>
            <a:ext cx="7772400" cy="762000"/>
          </a:xfrm>
          <a:solidFill>
            <a:schemeClr val="accent4">
              <a:lumMod val="20000"/>
              <a:lumOff val="80000"/>
            </a:schemeClr>
          </a:solidFill>
          <a:ln w="12700" cap="flat">
            <a:solidFill>
              <a:schemeClr val="accent3">
                <a:lumMod val="75000"/>
              </a:schemeClr>
            </a:solidFill>
          </a:ln>
        </p:spPr>
        <p:txBody>
          <a:bodyPr lIns="90488" tIns="44450" rIns="90488" bIns="44450"/>
          <a:lstStyle/>
          <a:p>
            <a:pPr algn="ctr">
              <a:lnSpc>
                <a:spcPct val="90000"/>
              </a:lnSpc>
              <a:buFont typeface="Wingdings" pitchFamily="-84" charset="2"/>
              <a:buNone/>
              <a:defRPr/>
            </a:pPr>
            <a:r>
              <a:rPr lang="en-US" sz="2400" dirty="0" smtClean="0">
                <a:solidFill>
                  <a:srgbClr val="4F6228"/>
                </a:solidFill>
              </a:rPr>
              <a:t>Because prices change, inventory methods nearly always assign different cost amounts.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B1D1E63F-D895-42BA-A666-20C85BFFBE91}" type="slidenum">
              <a:rPr lang="en-US" smtClean="0"/>
              <a:pPr>
                <a:defRPr/>
              </a:pPr>
              <a:t>31</a:t>
            </a:fld>
            <a:endParaRPr lang="en-US" dirty="0"/>
          </a:p>
        </p:txBody>
      </p:sp>
      <p:sp>
        <p:nvSpPr>
          <p:cNvPr id="8" name="Rounded Rectangle 7"/>
          <p:cNvSpPr/>
          <p:nvPr/>
        </p:nvSpPr>
        <p:spPr>
          <a:xfrm>
            <a:off x="201613" y="6538912"/>
            <a:ext cx="57419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A1: Analyze the</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effects of inventory methods for both financial and tax reporting</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graphicFrame>
        <p:nvGraphicFramePr>
          <p:cNvPr id="9" name="Object 4"/>
          <p:cNvGraphicFramePr>
            <a:graphicFrameLocks/>
          </p:cNvGraphicFramePr>
          <p:nvPr>
            <p:extLst>
              <p:ext uri="{D42A27DB-BD31-4B8C-83A1-F6EECF244321}">
                <p14:modId xmlns:p14="http://schemas.microsoft.com/office/powerpoint/2010/main" val="1308694457"/>
              </p:ext>
            </p:extLst>
          </p:nvPr>
        </p:nvGraphicFramePr>
        <p:xfrm>
          <a:off x="201613" y="2320036"/>
          <a:ext cx="8610600" cy="4022725"/>
        </p:xfrm>
        <a:graphic>
          <a:graphicData uri="http://schemas.openxmlformats.org/presentationml/2006/ole">
            <mc:AlternateContent xmlns:mc="http://schemas.openxmlformats.org/markup-compatibility/2006">
              <mc:Choice xmlns:v="urn:schemas-microsoft-com:vml" Requires="v">
                <p:oleObj spid="_x0000_s90258" name="Worksheet" r:id="rId4" imgW="5610181" imgH="2581375" progId="Excel.Sheet.8">
                  <p:embed/>
                </p:oleObj>
              </mc:Choice>
              <mc:Fallback>
                <p:oleObj name="Worksheet" r:id="rId4" imgW="5610181" imgH="2581375"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l="3374" t="4448" r="3548" b="3104"/>
                      <a:stretch>
                        <a:fillRect/>
                      </a:stretch>
                    </p:blipFill>
                    <p:spPr bwMode="auto">
                      <a:xfrm>
                        <a:off x="201613" y="2320036"/>
                        <a:ext cx="8610600" cy="4022725"/>
                      </a:xfrm>
                      <a:prstGeom prst="rect">
                        <a:avLst/>
                      </a:prstGeom>
                      <a:solidFill>
                        <a:schemeClr val="hlink"/>
                      </a:solidFill>
                      <a:ln w="12700">
                        <a:solidFill>
                          <a:srgbClr val="414141"/>
                        </a:solidFill>
                        <a:miter lim="800000"/>
                        <a:headEnd/>
                        <a:tailEnd/>
                      </a:ln>
                      <a:effectLst>
                        <a:outerShdw dist="71842" dir="2700000" algn="ctr" rotWithShape="0">
                          <a:schemeClr val="hlink"/>
                        </a:outerShdw>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762000"/>
            <a:ext cx="8229600" cy="914400"/>
          </a:xfrm>
        </p:spPr>
        <p:txBody>
          <a:bodyPr/>
          <a:lstStyle/>
          <a:p>
            <a:r>
              <a:rPr lang="en-US" altLang="en-US" sz="4000" b="1" dirty="0" smtClean="0">
                <a:ea typeface="ＭＳ Ｐゴシック" pitchFamily="34" charset="-128"/>
              </a:rPr>
              <a:t>Financial Statement Effects</a:t>
            </a:r>
            <a:br>
              <a:rPr lang="en-US" altLang="en-US" sz="4000" b="1" dirty="0" smtClean="0">
                <a:ea typeface="ＭＳ Ｐゴシック" pitchFamily="34" charset="-128"/>
              </a:rPr>
            </a:br>
            <a:r>
              <a:rPr lang="en-US" altLang="en-US" sz="4000" b="1" dirty="0" smtClean="0">
                <a:ea typeface="ＭＳ Ｐゴシック" pitchFamily="34" charset="-128"/>
              </a:rPr>
              <a:t>of Costing Methods</a:t>
            </a:r>
          </a:p>
        </p:txBody>
      </p:sp>
      <p:sp>
        <p:nvSpPr>
          <p:cNvPr id="59395" name="Rectangle 3"/>
          <p:cNvSpPr>
            <a:spLocks noChangeArrowheads="1"/>
          </p:cNvSpPr>
          <p:nvPr/>
        </p:nvSpPr>
        <p:spPr bwMode="auto">
          <a:xfrm>
            <a:off x="609600" y="1828800"/>
            <a:ext cx="7781925" cy="582211"/>
          </a:xfrm>
          <a:prstGeom prst="rect">
            <a:avLst/>
          </a:prstGeom>
          <a:solidFill>
            <a:srgbClr val="E6B9B8"/>
          </a:solidFill>
          <a:ln w="12700">
            <a:solidFill>
              <a:srgbClr val="414141"/>
            </a:solidFill>
            <a:miter lim="800000"/>
            <a:headEnd/>
            <a:tailEnd/>
          </a:ln>
          <a:effectLst>
            <a:outerShdw blurRad="63500" dist="38100" dir="2700000" algn="tl" rotWithShape="0">
              <a:srgbClr val="000000">
                <a:alpha val="39999"/>
              </a:srgbClr>
            </a:outerShdw>
          </a:effectLst>
        </p:spPr>
        <p:txBody>
          <a:bodyPr wrap="square" lIns="90488" tIns="44450" rIns="90488" bIns="44450">
            <a:spAutoFit/>
          </a:bodyPr>
          <a:lstStyle/>
          <a:p>
            <a:pPr algn="ctr">
              <a:spcBef>
                <a:spcPct val="50000"/>
              </a:spcBef>
              <a:defRPr/>
            </a:pPr>
            <a:r>
              <a:rPr lang="en-US" sz="3200" dirty="0">
                <a:solidFill>
                  <a:srgbClr val="0000CC"/>
                </a:solidFill>
                <a:ea typeface="ＭＳ Ｐゴシック" pitchFamily="-84" charset="-128"/>
              </a:rPr>
              <a:t>Advantages of Methods</a:t>
            </a:r>
          </a:p>
        </p:txBody>
      </p:sp>
      <p:sp>
        <p:nvSpPr>
          <p:cNvPr id="59397" name="Rectangle 5"/>
          <p:cNvSpPr>
            <a:spLocks noChangeArrowheads="1"/>
          </p:cNvSpPr>
          <p:nvPr/>
        </p:nvSpPr>
        <p:spPr bwMode="auto">
          <a:xfrm>
            <a:off x="6432921" y="4561114"/>
            <a:ext cx="2425700" cy="1524000"/>
          </a:xfrm>
          <a:prstGeom prst="rect">
            <a:avLst/>
          </a:prstGeom>
          <a:solidFill>
            <a:srgbClr val="DBEEF4"/>
          </a:solidFill>
          <a:ln w="12700">
            <a:solidFill>
              <a:srgbClr val="632523"/>
            </a:solidFill>
            <a:miter lim="800000"/>
            <a:headEnd/>
            <a:tailEnd/>
          </a:ln>
          <a:effectLst>
            <a:outerShdw blurRad="63500" dist="38100" dir="2700000" algn="tl" rotWithShape="0">
              <a:srgbClr val="000000">
                <a:alpha val="39999"/>
              </a:srgbClr>
            </a:outerShdw>
          </a:effectLst>
        </p:spPr>
        <p:txBody>
          <a:bodyPr lIns="90488" tIns="44450" rIns="90488" bIns="44450" anchor="ctr"/>
          <a:lstStyle/>
          <a:p>
            <a:pPr algn="ctr">
              <a:defRPr/>
            </a:pPr>
            <a:r>
              <a:rPr lang="en-US" sz="2400" dirty="0">
                <a:solidFill>
                  <a:srgbClr val="632523"/>
                </a:solidFill>
                <a:ea typeface="ＭＳ Ｐゴシック" pitchFamily="-84" charset="-128"/>
              </a:rPr>
              <a:t>Smoothes out price changes.</a:t>
            </a:r>
          </a:p>
        </p:txBody>
      </p:sp>
      <p:sp>
        <p:nvSpPr>
          <p:cNvPr id="59400" name="Rectangle 8"/>
          <p:cNvSpPr>
            <a:spLocks noChangeArrowheads="1"/>
          </p:cNvSpPr>
          <p:nvPr/>
        </p:nvSpPr>
        <p:spPr bwMode="auto">
          <a:xfrm>
            <a:off x="3352800" y="4574969"/>
            <a:ext cx="2959100" cy="1524000"/>
          </a:xfrm>
          <a:prstGeom prst="rect">
            <a:avLst/>
          </a:prstGeom>
          <a:solidFill>
            <a:srgbClr val="FDEADA"/>
          </a:solidFill>
          <a:ln w="12700">
            <a:solidFill>
              <a:srgbClr val="3333CC"/>
            </a:solidFill>
            <a:miter lim="800000"/>
            <a:headEnd/>
            <a:tailEnd/>
          </a:ln>
          <a:effectLst>
            <a:outerShdw blurRad="63500" dist="38100" dir="2700000" algn="tl" rotWithShape="0">
              <a:srgbClr val="000000">
                <a:alpha val="39999"/>
              </a:srgbClr>
            </a:outerShdw>
          </a:effectLst>
        </p:spPr>
        <p:txBody>
          <a:bodyPr lIns="90488" tIns="44450" rIns="90488" bIns="44450" anchor="ctr"/>
          <a:lstStyle/>
          <a:p>
            <a:pPr algn="ctr">
              <a:defRPr/>
            </a:pPr>
            <a:r>
              <a:rPr lang="en-US" sz="2400" dirty="0">
                <a:solidFill>
                  <a:srgbClr val="632523"/>
                </a:solidFill>
                <a:ea typeface="ＭＳ Ｐゴシック" pitchFamily="-84" charset="-128"/>
              </a:rPr>
              <a:t>Better matches current costs in cost of goods sold with revenues.</a:t>
            </a:r>
          </a:p>
        </p:txBody>
      </p:sp>
      <p:sp>
        <p:nvSpPr>
          <p:cNvPr id="59403" name="Rectangle 11"/>
          <p:cNvSpPr>
            <a:spLocks noChangeArrowheads="1"/>
          </p:cNvSpPr>
          <p:nvPr/>
        </p:nvSpPr>
        <p:spPr bwMode="auto">
          <a:xfrm>
            <a:off x="228600" y="4572000"/>
            <a:ext cx="2806700" cy="1524000"/>
          </a:xfrm>
          <a:prstGeom prst="rect">
            <a:avLst/>
          </a:prstGeom>
          <a:solidFill>
            <a:srgbClr val="FFFFCC"/>
          </a:solidFill>
          <a:ln w="12700">
            <a:solidFill>
              <a:srgbClr val="632523"/>
            </a:solidFill>
            <a:miter lim="800000"/>
            <a:headEnd/>
            <a:tailEnd/>
          </a:ln>
          <a:effectLst>
            <a:outerShdw blurRad="63500" dist="38100" dir="2700000" algn="tl" rotWithShape="0">
              <a:srgbClr val="000000">
                <a:alpha val="39999"/>
              </a:srgbClr>
            </a:outerShdw>
          </a:effectLst>
        </p:spPr>
        <p:txBody>
          <a:bodyPr lIns="90488" tIns="44450" rIns="90488" bIns="44450" anchor="ctr"/>
          <a:lstStyle/>
          <a:p>
            <a:pPr algn="ctr">
              <a:defRPr/>
            </a:pPr>
            <a:r>
              <a:rPr lang="en-US" sz="2400" dirty="0">
                <a:solidFill>
                  <a:srgbClr val="632523"/>
                </a:solidFill>
                <a:ea typeface="ＭＳ Ｐゴシック" pitchFamily="-84" charset="-128"/>
              </a:rPr>
              <a:t>Ending inventory approximates current replacement cost.</a:t>
            </a:r>
          </a:p>
        </p:txBody>
      </p:sp>
      <p:sp>
        <p:nvSpPr>
          <p:cNvPr id="59405" name="Rectangle 13"/>
          <p:cNvSpPr>
            <a:spLocks noChangeArrowheads="1"/>
          </p:cNvSpPr>
          <p:nvPr/>
        </p:nvSpPr>
        <p:spPr bwMode="auto">
          <a:xfrm>
            <a:off x="609600" y="2792681"/>
            <a:ext cx="1968500" cy="914400"/>
          </a:xfrm>
          <a:prstGeom prst="rect">
            <a:avLst/>
          </a:prstGeom>
          <a:solidFill>
            <a:srgbClr val="FFFFCC"/>
          </a:solidFill>
          <a:ln w="12700">
            <a:solidFill>
              <a:srgbClr val="632523"/>
            </a:solidFill>
            <a:miter lim="800000"/>
            <a:headEnd/>
            <a:tailEnd/>
          </a:ln>
          <a:effectLst>
            <a:outerShdw blurRad="63500" dist="38100" dir="2700000" algn="tl" rotWithShape="0">
              <a:srgbClr val="000000">
                <a:alpha val="39999"/>
              </a:srgbClr>
            </a:outerShdw>
          </a:effectLst>
        </p:spPr>
        <p:txBody>
          <a:bodyPr lIns="90488" tIns="44450" rIns="90488" bIns="44450" anchor="ctr"/>
          <a:lstStyle/>
          <a:p>
            <a:pPr algn="ctr">
              <a:defRPr/>
            </a:pPr>
            <a:r>
              <a:rPr lang="en-US" sz="2400" dirty="0">
                <a:solidFill>
                  <a:srgbClr val="632523"/>
                </a:solidFill>
                <a:ea typeface="ＭＳ Ｐゴシック" pitchFamily="-84" charset="-128"/>
              </a:rPr>
              <a:t>First-In, First-Out</a:t>
            </a:r>
          </a:p>
        </p:txBody>
      </p:sp>
      <p:sp>
        <p:nvSpPr>
          <p:cNvPr id="99336" name="Rectangle 14"/>
          <p:cNvSpPr>
            <a:spLocks noChangeArrowheads="1"/>
          </p:cNvSpPr>
          <p:nvPr/>
        </p:nvSpPr>
        <p:spPr bwMode="auto">
          <a:xfrm>
            <a:off x="6661521" y="2754581"/>
            <a:ext cx="1968500" cy="990600"/>
          </a:xfrm>
          <a:prstGeom prst="rect">
            <a:avLst/>
          </a:prstGeom>
          <a:solidFill>
            <a:srgbClr val="DBEEF4"/>
          </a:solidFill>
          <a:ln w="12700">
            <a:solidFill>
              <a:srgbClr val="632523"/>
            </a:solidFill>
            <a:miter lim="800000"/>
            <a:headEnd/>
            <a:tailEnd/>
          </a:ln>
          <a:effectLst>
            <a:outerShdw dist="17961" dir="2700000" algn="ctr" rotWithShape="0">
              <a:srgbClr val="3333CC"/>
            </a:outerShdw>
          </a:effectLst>
        </p:spPr>
        <p:txBody>
          <a:bodyPr lIns="90488" tIns="44450" rIns="90488" bIns="44450" anchor="ctr"/>
          <a:lstStyle/>
          <a:p>
            <a:pPr algn="ctr"/>
            <a:r>
              <a:rPr lang="en-US" altLang="en-US" sz="2400" dirty="0">
                <a:solidFill>
                  <a:srgbClr val="632523"/>
                </a:solidFill>
                <a:ea typeface="ＭＳ Ｐゴシック" pitchFamily="34" charset="-128"/>
              </a:rPr>
              <a:t>Weighted Average</a:t>
            </a:r>
          </a:p>
        </p:txBody>
      </p:sp>
      <p:sp>
        <p:nvSpPr>
          <p:cNvPr id="59407" name="Rectangle 15"/>
          <p:cNvSpPr>
            <a:spLocks noChangeArrowheads="1"/>
          </p:cNvSpPr>
          <p:nvPr/>
        </p:nvSpPr>
        <p:spPr bwMode="auto">
          <a:xfrm>
            <a:off x="3848100" y="2807525"/>
            <a:ext cx="1968500" cy="914400"/>
          </a:xfrm>
          <a:prstGeom prst="rect">
            <a:avLst/>
          </a:prstGeom>
          <a:solidFill>
            <a:srgbClr val="FDEADA"/>
          </a:solidFill>
          <a:ln w="12700">
            <a:solidFill>
              <a:srgbClr val="3333CC"/>
            </a:solidFill>
            <a:miter lim="800000"/>
            <a:headEnd/>
            <a:tailEnd/>
          </a:ln>
          <a:effectLst>
            <a:outerShdw blurRad="63500" dist="38100" dir="2700000" algn="tl" rotWithShape="0">
              <a:srgbClr val="000000">
                <a:alpha val="39999"/>
              </a:srgbClr>
            </a:outerShdw>
          </a:effectLst>
        </p:spPr>
        <p:txBody>
          <a:bodyPr lIns="90488" tIns="44450" rIns="90488" bIns="44450" anchor="ctr"/>
          <a:lstStyle/>
          <a:p>
            <a:pPr algn="ctr">
              <a:defRPr/>
            </a:pPr>
            <a:r>
              <a:rPr lang="en-US" sz="2400" dirty="0">
                <a:solidFill>
                  <a:srgbClr val="632523"/>
                </a:solidFill>
                <a:ea typeface="ＭＳ Ｐゴシック" pitchFamily="-84" charset="-128"/>
              </a:rPr>
              <a:t>Last-In, First-Out</a:t>
            </a:r>
          </a:p>
        </p:txBody>
      </p:sp>
      <p:cxnSp>
        <p:nvCxnSpPr>
          <p:cNvPr id="19" name="Straight Arrow Connector 18"/>
          <p:cNvCxnSpPr>
            <a:stCxn id="99336" idx="2"/>
          </p:cNvCxnSpPr>
          <p:nvPr/>
        </p:nvCxnSpPr>
        <p:spPr>
          <a:xfrm>
            <a:off x="7645771" y="3745181"/>
            <a:ext cx="0" cy="838200"/>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593850" y="3771900"/>
            <a:ext cx="0" cy="762000"/>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32350" y="3699659"/>
            <a:ext cx="0" cy="872341"/>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6" name="Rounded Rectangle 15"/>
          <p:cNvSpPr/>
          <p:nvPr/>
        </p:nvSpPr>
        <p:spPr>
          <a:xfrm>
            <a:off x="201613" y="6538912"/>
            <a:ext cx="57419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A1: Analyze the</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effects of inventory methods for both financial and tax reporting</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457200"/>
            <a:ext cx="8229600" cy="1066800"/>
          </a:xfrm>
        </p:spPr>
        <p:txBody>
          <a:bodyPr/>
          <a:lstStyle/>
          <a:p>
            <a:r>
              <a:rPr lang="en-US" altLang="en-US" b="1" dirty="0" smtClean="0">
                <a:ea typeface="ＭＳ Ｐゴシック" pitchFamily="34" charset="-128"/>
              </a:rPr>
              <a:t>Tax Effects of Costing Methods</a:t>
            </a:r>
          </a:p>
        </p:txBody>
      </p:sp>
      <p:sp>
        <p:nvSpPr>
          <p:cNvPr id="60419" name="Rectangle 3"/>
          <p:cNvSpPr>
            <a:spLocks noGrp="1" noChangeArrowheads="1"/>
          </p:cNvSpPr>
          <p:nvPr>
            <p:ph type="body" idx="4294967295"/>
          </p:nvPr>
        </p:nvSpPr>
        <p:spPr>
          <a:xfrm>
            <a:off x="100013" y="1828800"/>
            <a:ext cx="8915400" cy="1905000"/>
          </a:xfrm>
          <a:solidFill>
            <a:schemeClr val="accent6">
              <a:lumMod val="20000"/>
              <a:lumOff val="80000"/>
            </a:schemeClr>
          </a:solidFill>
          <a:ln w="12700" cap="flat">
            <a:solidFill>
              <a:schemeClr val="accent2">
                <a:lumMod val="50000"/>
              </a:schemeClr>
            </a:solidFill>
          </a:ln>
        </p:spPr>
        <p:txBody>
          <a:bodyPr lIns="90488" tIns="44450" rIns="90488" bIns="44450"/>
          <a:lstStyle/>
          <a:p>
            <a:pPr algn="ctr">
              <a:buFont typeface="Wingdings" pitchFamily="-84" charset="2"/>
              <a:buNone/>
              <a:defRPr/>
            </a:pPr>
            <a:r>
              <a:rPr lang="en-US" dirty="0" smtClean="0">
                <a:solidFill>
                  <a:srgbClr val="632523"/>
                </a:solidFill>
              </a:rPr>
              <a:t>The Internal Revenue Service (IRS) identifies several acceptable inventory costing methods for reporting taxable income.</a:t>
            </a:r>
          </a:p>
        </p:txBody>
      </p:sp>
      <p:sp>
        <p:nvSpPr>
          <p:cNvPr id="60421" name="Text Box 5"/>
          <p:cNvSpPr txBox="1">
            <a:spLocks noChangeArrowheads="1"/>
          </p:cNvSpPr>
          <p:nvPr/>
        </p:nvSpPr>
        <p:spPr bwMode="auto">
          <a:xfrm>
            <a:off x="2133600" y="4229100"/>
            <a:ext cx="4953000" cy="1933575"/>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dist="20000" dir="5400000" rotWithShape="0">
              <a:srgbClr val="808080">
                <a:alpha val="37999"/>
              </a:srgbClr>
            </a:outerShdw>
          </a:effectLst>
        </p:spPr>
        <p:txBody>
          <a:bodyPr>
            <a:spAutoFit/>
          </a:bodyPr>
          <a:lstStyle/>
          <a:p>
            <a:pPr algn="ctr">
              <a:spcBef>
                <a:spcPct val="50000"/>
              </a:spcBef>
              <a:defRPr/>
            </a:pPr>
            <a:r>
              <a:rPr lang="en-US" sz="3000" dirty="0">
                <a:solidFill>
                  <a:srgbClr val="000000"/>
                </a:solidFill>
                <a:effectLst>
                  <a:outerShdw blurRad="38100" dist="38100" dir="2700000" algn="tl">
                    <a:srgbClr val="FFFFFF"/>
                  </a:outerShdw>
                </a:effectLst>
                <a:latin typeface="Calibri" pitchFamily="-84" charset="0"/>
                <a:ea typeface="ＭＳ Ｐゴシック" pitchFamily="-84" charset="-128"/>
              </a:rPr>
              <a:t>If LIFO is used for tax purposes, the IRS requires it be used in financial statements.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B1D1E63F-D895-42BA-A666-20C85BFFBE91}" type="slidenum">
              <a:rPr lang="en-US" smtClean="0"/>
              <a:pPr>
                <a:defRPr/>
              </a:pPr>
              <a:t>33</a:t>
            </a:fld>
            <a:endParaRPr lang="en-US" dirty="0"/>
          </a:p>
        </p:txBody>
      </p:sp>
      <p:sp>
        <p:nvSpPr>
          <p:cNvPr id="9" name="Rounded Rectangle 8"/>
          <p:cNvSpPr/>
          <p:nvPr/>
        </p:nvSpPr>
        <p:spPr>
          <a:xfrm>
            <a:off x="201613" y="6538912"/>
            <a:ext cx="57419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A1: Analyze the</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effects of inventory methods for both financial and tax reporting</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609600"/>
            <a:ext cx="8229600" cy="1143000"/>
          </a:xfrm>
        </p:spPr>
        <p:txBody>
          <a:bodyPr/>
          <a:lstStyle/>
          <a:p>
            <a:r>
              <a:rPr lang="en-US" altLang="en-US" b="1" dirty="0" smtClean="0">
                <a:ea typeface="ＭＳ Ｐゴシック" pitchFamily="34" charset="-128"/>
              </a:rPr>
              <a:t>Consistency in Using Costing Methods</a:t>
            </a:r>
          </a:p>
        </p:txBody>
      </p:sp>
      <p:sp>
        <p:nvSpPr>
          <p:cNvPr id="6" name="TextBox 5"/>
          <p:cNvSpPr txBox="1"/>
          <p:nvPr/>
        </p:nvSpPr>
        <p:spPr>
          <a:xfrm>
            <a:off x="457200" y="2586037"/>
            <a:ext cx="8153400" cy="2062163"/>
          </a:xfrm>
          <a:prstGeom prst="rect">
            <a:avLst/>
          </a:prstGeom>
          <a:solidFill>
            <a:schemeClr val="accent4">
              <a:lumMod val="20000"/>
              <a:lumOff val="80000"/>
            </a:schemeClr>
          </a:solidFill>
          <a:ln>
            <a:solidFill>
              <a:schemeClr val="accent3">
                <a:lumMod val="75000"/>
              </a:schemeClr>
            </a:solidFill>
          </a:ln>
        </p:spPr>
        <p:txBody>
          <a:bodyPr>
            <a:spAutoFit/>
          </a:bodyPr>
          <a:lstStyle/>
          <a:p>
            <a:pPr algn="ctr">
              <a:defRPr/>
            </a:pPr>
            <a:r>
              <a:rPr lang="en-US" sz="3200" dirty="0">
                <a:solidFill>
                  <a:srgbClr val="404040"/>
                </a:solidFill>
                <a:ea typeface="ＭＳ Ｐゴシック" pitchFamily="-84" charset="-128"/>
              </a:rPr>
              <a:t>The </a:t>
            </a:r>
            <a:r>
              <a:rPr lang="en-US" sz="3200" dirty="0">
                <a:solidFill>
                  <a:srgbClr val="C00000"/>
                </a:solidFill>
                <a:ea typeface="ＭＳ Ｐゴシック" pitchFamily="-84" charset="-128"/>
              </a:rPr>
              <a:t>consistency </a:t>
            </a:r>
            <a:r>
              <a:rPr lang="en-US" sz="3200" dirty="0" smtClean="0">
                <a:solidFill>
                  <a:srgbClr val="C00000"/>
                </a:solidFill>
                <a:ea typeface="ＭＳ Ｐゴシック" pitchFamily="-84" charset="-128"/>
              </a:rPr>
              <a:t>concept </a:t>
            </a:r>
            <a:r>
              <a:rPr lang="en-US" sz="3200" dirty="0" smtClean="0">
                <a:solidFill>
                  <a:srgbClr val="404040"/>
                </a:solidFill>
                <a:ea typeface="ＭＳ Ｐゴシック" pitchFamily="-84" charset="-128"/>
              </a:rPr>
              <a:t>requires </a:t>
            </a:r>
            <a:r>
              <a:rPr lang="en-US" sz="3200" dirty="0">
                <a:solidFill>
                  <a:srgbClr val="404040"/>
                </a:solidFill>
                <a:ea typeface="ＭＳ Ｐゴシック" pitchFamily="-84" charset="-128"/>
              </a:rPr>
              <a:t>a company </a:t>
            </a:r>
            <a:r>
              <a:rPr lang="en-US" sz="3200" dirty="0" smtClean="0">
                <a:solidFill>
                  <a:srgbClr val="404040"/>
                </a:solidFill>
                <a:ea typeface="ＭＳ Ｐゴシック" pitchFamily="-84" charset="-128"/>
              </a:rPr>
              <a:t>to use </a:t>
            </a:r>
            <a:r>
              <a:rPr lang="en-US" sz="3200" dirty="0">
                <a:solidFill>
                  <a:srgbClr val="404040"/>
                </a:solidFill>
                <a:ea typeface="ＭＳ Ｐゴシック" pitchFamily="-84" charset="-128"/>
              </a:rPr>
              <a:t>the same accounting methods period after period so that financial statements are comparable across periods.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B1D1E63F-D895-42BA-A666-20C85BFFBE91}" type="slidenum">
              <a:rPr lang="en-US" smtClean="0"/>
              <a:pPr>
                <a:defRPr/>
              </a:pPr>
              <a:t>34</a:t>
            </a:fld>
            <a:endParaRPr lang="en-US" dirty="0"/>
          </a:p>
        </p:txBody>
      </p:sp>
      <p:sp>
        <p:nvSpPr>
          <p:cNvPr id="10" name="Rounded Rectangle 9"/>
          <p:cNvSpPr/>
          <p:nvPr/>
        </p:nvSpPr>
        <p:spPr>
          <a:xfrm>
            <a:off x="201613" y="6538912"/>
            <a:ext cx="57419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A1: Analyze the</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effects of inventory methods for both financial and tax reporting</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6-2</a:t>
            </a:r>
            <a:endParaRPr lang="en-US" sz="2400" b="1" dirty="0">
              <a:solidFill>
                <a:prstClr val="white"/>
              </a:solidFill>
            </a:endParaRPr>
          </a:p>
        </p:txBody>
      </p:sp>
      <p:sp>
        <p:nvSpPr>
          <p:cNvPr id="229" name="Rectangle 5"/>
          <p:cNvSpPr>
            <a:spLocks noChangeArrowheads="1"/>
          </p:cNvSpPr>
          <p:nvPr/>
        </p:nvSpPr>
        <p:spPr bwMode="auto">
          <a:xfrm>
            <a:off x="976313" y="1108075"/>
            <a:ext cx="7191375"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30" name="Rectangle 6"/>
          <p:cNvSpPr>
            <a:spLocks noChangeArrowheads="1"/>
          </p:cNvSpPr>
          <p:nvPr/>
        </p:nvSpPr>
        <p:spPr bwMode="auto">
          <a:xfrm>
            <a:off x="1016000" y="706438"/>
            <a:ext cx="65754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A company reported the following December purchases and sales data for its only product.</a:t>
            </a:r>
            <a:endParaRPr lang="en-US" dirty="0" smtClean="0">
              <a:solidFill>
                <a:prstClr val="black"/>
              </a:solidFill>
            </a:endParaRPr>
          </a:p>
        </p:txBody>
      </p:sp>
      <p:sp>
        <p:nvSpPr>
          <p:cNvPr id="244" name="Rectangle 7"/>
          <p:cNvSpPr>
            <a:spLocks noChangeArrowheads="1"/>
          </p:cNvSpPr>
          <p:nvPr/>
        </p:nvSpPr>
        <p:spPr bwMode="auto">
          <a:xfrm>
            <a:off x="1016000" y="1128713"/>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Date</a:t>
            </a:r>
            <a:endParaRPr lang="en-US" dirty="0" smtClean="0">
              <a:solidFill>
                <a:prstClr val="black"/>
              </a:solidFill>
            </a:endParaRPr>
          </a:p>
        </p:txBody>
      </p:sp>
      <p:sp>
        <p:nvSpPr>
          <p:cNvPr id="245" name="Rectangle 8"/>
          <p:cNvSpPr>
            <a:spLocks noChangeArrowheads="1"/>
          </p:cNvSpPr>
          <p:nvPr/>
        </p:nvSpPr>
        <p:spPr bwMode="auto">
          <a:xfrm>
            <a:off x="1914525" y="1128713"/>
            <a:ext cx="796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Activities</a:t>
            </a:r>
            <a:endParaRPr lang="en-US" dirty="0" smtClean="0">
              <a:solidFill>
                <a:prstClr val="black"/>
              </a:solidFill>
            </a:endParaRPr>
          </a:p>
        </p:txBody>
      </p:sp>
      <p:sp>
        <p:nvSpPr>
          <p:cNvPr id="246" name="Rectangle 9"/>
          <p:cNvSpPr>
            <a:spLocks noChangeArrowheads="1"/>
          </p:cNvSpPr>
          <p:nvPr/>
        </p:nvSpPr>
        <p:spPr bwMode="auto">
          <a:xfrm>
            <a:off x="3709988" y="1128713"/>
            <a:ext cx="1825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Units Acquired at Cost</a:t>
            </a:r>
            <a:endParaRPr lang="en-US" dirty="0" smtClean="0">
              <a:solidFill>
                <a:prstClr val="black"/>
              </a:solidFill>
            </a:endParaRPr>
          </a:p>
        </p:txBody>
      </p:sp>
      <p:sp>
        <p:nvSpPr>
          <p:cNvPr id="247" name="Rectangle 10"/>
          <p:cNvSpPr>
            <a:spLocks noChangeArrowheads="1"/>
          </p:cNvSpPr>
          <p:nvPr/>
        </p:nvSpPr>
        <p:spPr bwMode="auto">
          <a:xfrm>
            <a:off x="5776913" y="1128713"/>
            <a:ext cx="1552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Units Sold at Retail</a:t>
            </a:r>
            <a:endParaRPr lang="en-US" dirty="0" smtClean="0">
              <a:solidFill>
                <a:prstClr val="black"/>
              </a:solidFill>
            </a:endParaRPr>
          </a:p>
        </p:txBody>
      </p:sp>
      <p:sp>
        <p:nvSpPr>
          <p:cNvPr id="248" name="Rectangle 11"/>
          <p:cNvSpPr>
            <a:spLocks noChangeArrowheads="1"/>
          </p:cNvSpPr>
          <p:nvPr/>
        </p:nvSpPr>
        <p:spPr bwMode="auto">
          <a:xfrm>
            <a:off x="1016000" y="1355725"/>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01</a:t>
            </a:r>
            <a:endParaRPr lang="en-US" dirty="0" smtClean="0">
              <a:solidFill>
                <a:prstClr val="black"/>
              </a:solidFill>
            </a:endParaRPr>
          </a:p>
        </p:txBody>
      </p:sp>
      <p:sp>
        <p:nvSpPr>
          <p:cNvPr id="249" name="Rectangle 12"/>
          <p:cNvSpPr>
            <a:spLocks noChangeArrowheads="1"/>
          </p:cNvSpPr>
          <p:nvPr/>
        </p:nvSpPr>
        <p:spPr bwMode="auto">
          <a:xfrm>
            <a:off x="1914525" y="1355725"/>
            <a:ext cx="14922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Beginning inventory</a:t>
            </a:r>
            <a:endParaRPr lang="en-US" dirty="0" smtClean="0">
              <a:solidFill>
                <a:prstClr val="black"/>
              </a:solidFill>
            </a:endParaRPr>
          </a:p>
        </p:txBody>
      </p:sp>
      <p:sp>
        <p:nvSpPr>
          <p:cNvPr id="250" name="Rectangle 13"/>
          <p:cNvSpPr>
            <a:spLocks noChangeArrowheads="1"/>
          </p:cNvSpPr>
          <p:nvPr/>
        </p:nvSpPr>
        <p:spPr bwMode="auto">
          <a:xfrm>
            <a:off x="3800475" y="1355725"/>
            <a:ext cx="18859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5 units @ $3.00 = $15.00</a:t>
            </a:r>
            <a:endParaRPr lang="en-US" dirty="0" smtClean="0">
              <a:solidFill>
                <a:prstClr val="black"/>
              </a:solidFill>
            </a:endParaRPr>
          </a:p>
        </p:txBody>
      </p:sp>
      <p:sp>
        <p:nvSpPr>
          <p:cNvPr id="251" name="Rectangle 14"/>
          <p:cNvSpPr>
            <a:spLocks noChangeArrowheads="1"/>
          </p:cNvSpPr>
          <p:nvPr/>
        </p:nvSpPr>
        <p:spPr bwMode="auto">
          <a:xfrm>
            <a:off x="1016000" y="156210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08</a:t>
            </a:r>
            <a:endParaRPr lang="en-US" dirty="0" smtClean="0">
              <a:solidFill>
                <a:prstClr val="black"/>
              </a:solidFill>
            </a:endParaRPr>
          </a:p>
        </p:txBody>
      </p:sp>
      <p:sp>
        <p:nvSpPr>
          <p:cNvPr id="252" name="Rectangle 15"/>
          <p:cNvSpPr>
            <a:spLocks noChangeArrowheads="1"/>
          </p:cNvSpPr>
          <p:nvPr/>
        </p:nvSpPr>
        <p:spPr bwMode="auto">
          <a:xfrm>
            <a:off x="1914525" y="1562100"/>
            <a:ext cx="7572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253" name="Rectangle 16"/>
          <p:cNvSpPr>
            <a:spLocks noChangeArrowheads="1"/>
          </p:cNvSpPr>
          <p:nvPr/>
        </p:nvSpPr>
        <p:spPr bwMode="auto">
          <a:xfrm>
            <a:off x="3709988" y="1562100"/>
            <a:ext cx="19764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10 units @ $4.50 = $45.00</a:t>
            </a:r>
            <a:endParaRPr lang="en-US" dirty="0" smtClean="0">
              <a:solidFill>
                <a:prstClr val="black"/>
              </a:solidFill>
            </a:endParaRPr>
          </a:p>
        </p:txBody>
      </p:sp>
      <p:sp>
        <p:nvSpPr>
          <p:cNvPr id="254" name="Rectangle 17"/>
          <p:cNvSpPr>
            <a:spLocks noChangeArrowheads="1"/>
          </p:cNvSpPr>
          <p:nvPr/>
        </p:nvSpPr>
        <p:spPr bwMode="auto">
          <a:xfrm>
            <a:off x="1016000" y="1768475"/>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09</a:t>
            </a:r>
            <a:endParaRPr lang="en-US" dirty="0" smtClean="0">
              <a:solidFill>
                <a:prstClr val="black"/>
              </a:solidFill>
            </a:endParaRPr>
          </a:p>
        </p:txBody>
      </p:sp>
      <p:sp>
        <p:nvSpPr>
          <p:cNvPr id="255" name="Rectangle 18"/>
          <p:cNvSpPr>
            <a:spLocks noChangeArrowheads="1"/>
          </p:cNvSpPr>
          <p:nvPr/>
        </p:nvSpPr>
        <p:spPr bwMode="auto">
          <a:xfrm>
            <a:off x="1914525" y="176847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Sales</a:t>
            </a:r>
            <a:endParaRPr lang="en-US" dirty="0" smtClean="0">
              <a:solidFill>
                <a:prstClr val="black"/>
              </a:solidFill>
            </a:endParaRPr>
          </a:p>
        </p:txBody>
      </p:sp>
      <p:sp>
        <p:nvSpPr>
          <p:cNvPr id="128" name="Rectangle 19"/>
          <p:cNvSpPr>
            <a:spLocks noChangeArrowheads="1"/>
          </p:cNvSpPr>
          <p:nvPr/>
        </p:nvSpPr>
        <p:spPr bwMode="auto">
          <a:xfrm>
            <a:off x="5867400" y="1768475"/>
            <a:ext cx="12096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8 units @ $7.00</a:t>
            </a:r>
            <a:endParaRPr lang="en-US" dirty="0" smtClean="0">
              <a:solidFill>
                <a:prstClr val="black"/>
              </a:solidFill>
            </a:endParaRPr>
          </a:p>
        </p:txBody>
      </p:sp>
      <p:sp>
        <p:nvSpPr>
          <p:cNvPr id="129" name="Rectangle 20"/>
          <p:cNvSpPr>
            <a:spLocks noChangeArrowheads="1"/>
          </p:cNvSpPr>
          <p:nvPr/>
        </p:nvSpPr>
        <p:spPr bwMode="auto">
          <a:xfrm>
            <a:off x="1016000" y="197485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19</a:t>
            </a:r>
            <a:endParaRPr lang="en-US" dirty="0" smtClean="0">
              <a:solidFill>
                <a:prstClr val="black"/>
              </a:solidFill>
            </a:endParaRPr>
          </a:p>
        </p:txBody>
      </p:sp>
      <p:sp>
        <p:nvSpPr>
          <p:cNvPr id="130" name="Rectangle 21"/>
          <p:cNvSpPr>
            <a:spLocks noChangeArrowheads="1"/>
          </p:cNvSpPr>
          <p:nvPr/>
        </p:nvSpPr>
        <p:spPr bwMode="auto">
          <a:xfrm>
            <a:off x="1914525" y="1974850"/>
            <a:ext cx="7572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131" name="Rectangle 22"/>
          <p:cNvSpPr>
            <a:spLocks noChangeArrowheads="1"/>
          </p:cNvSpPr>
          <p:nvPr/>
        </p:nvSpPr>
        <p:spPr bwMode="auto">
          <a:xfrm>
            <a:off x="3709988" y="1974850"/>
            <a:ext cx="19764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13 units @ $5.00 = $65.00</a:t>
            </a:r>
            <a:endParaRPr lang="en-US" dirty="0" smtClean="0">
              <a:solidFill>
                <a:prstClr val="black"/>
              </a:solidFill>
            </a:endParaRPr>
          </a:p>
        </p:txBody>
      </p:sp>
      <p:sp>
        <p:nvSpPr>
          <p:cNvPr id="132" name="Rectangle 23"/>
          <p:cNvSpPr>
            <a:spLocks noChangeArrowheads="1"/>
          </p:cNvSpPr>
          <p:nvPr/>
        </p:nvSpPr>
        <p:spPr bwMode="auto">
          <a:xfrm>
            <a:off x="1016000" y="2181225"/>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24</a:t>
            </a:r>
            <a:endParaRPr lang="en-US" dirty="0" smtClean="0">
              <a:solidFill>
                <a:prstClr val="black"/>
              </a:solidFill>
            </a:endParaRPr>
          </a:p>
        </p:txBody>
      </p:sp>
      <p:sp>
        <p:nvSpPr>
          <p:cNvPr id="133" name="Rectangle 24"/>
          <p:cNvSpPr>
            <a:spLocks noChangeArrowheads="1"/>
          </p:cNvSpPr>
          <p:nvPr/>
        </p:nvSpPr>
        <p:spPr bwMode="auto">
          <a:xfrm>
            <a:off x="1914525" y="218122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Sales</a:t>
            </a:r>
            <a:endParaRPr lang="en-US" dirty="0" smtClean="0">
              <a:solidFill>
                <a:prstClr val="black"/>
              </a:solidFill>
            </a:endParaRPr>
          </a:p>
        </p:txBody>
      </p:sp>
      <p:sp>
        <p:nvSpPr>
          <p:cNvPr id="134" name="Rectangle 25"/>
          <p:cNvSpPr>
            <a:spLocks noChangeArrowheads="1"/>
          </p:cNvSpPr>
          <p:nvPr/>
        </p:nvSpPr>
        <p:spPr bwMode="auto">
          <a:xfrm>
            <a:off x="5776913" y="2181225"/>
            <a:ext cx="13017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18 units @ $8.00</a:t>
            </a:r>
            <a:endParaRPr lang="en-US" dirty="0" smtClean="0">
              <a:solidFill>
                <a:prstClr val="black"/>
              </a:solidFill>
            </a:endParaRPr>
          </a:p>
        </p:txBody>
      </p:sp>
      <p:sp>
        <p:nvSpPr>
          <p:cNvPr id="135" name="Rectangle 26"/>
          <p:cNvSpPr>
            <a:spLocks noChangeArrowheads="1"/>
          </p:cNvSpPr>
          <p:nvPr/>
        </p:nvSpPr>
        <p:spPr bwMode="auto">
          <a:xfrm>
            <a:off x="1016000" y="238760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30</a:t>
            </a:r>
            <a:endParaRPr lang="en-US" dirty="0" smtClean="0">
              <a:solidFill>
                <a:prstClr val="black"/>
              </a:solidFill>
            </a:endParaRPr>
          </a:p>
        </p:txBody>
      </p:sp>
      <p:sp>
        <p:nvSpPr>
          <p:cNvPr id="136" name="Rectangle 27"/>
          <p:cNvSpPr>
            <a:spLocks noChangeArrowheads="1"/>
          </p:cNvSpPr>
          <p:nvPr/>
        </p:nvSpPr>
        <p:spPr bwMode="auto">
          <a:xfrm>
            <a:off x="1914525" y="2387600"/>
            <a:ext cx="7572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138" name="Rectangle 28"/>
          <p:cNvSpPr>
            <a:spLocks noChangeArrowheads="1"/>
          </p:cNvSpPr>
          <p:nvPr/>
        </p:nvSpPr>
        <p:spPr bwMode="auto">
          <a:xfrm>
            <a:off x="3800475" y="2387600"/>
            <a:ext cx="18859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8 units @ $5.30 = $42.40</a:t>
            </a:r>
            <a:endParaRPr lang="en-US" dirty="0" smtClean="0">
              <a:solidFill>
                <a:prstClr val="black"/>
              </a:solidFill>
            </a:endParaRPr>
          </a:p>
        </p:txBody>
      </p:sp>
      <p:sp>
        <p:nvSpPr>
          <p:cNvPr id="139" name="Rectangle 29"/>
          <p:cNvSpPr>
            <a:spLocks noChangeArrowheads="1"/>
          </p:cNvSpPr>
          <p:nvPr/>
        </p:nvSpPr>
        <p:spPr bwMode="auto">
          <a:xfrm>
            <a:off x="3709988" y="2593975"/>
            <a:ext cx="635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36 units</a:t>
            </a:r>
            <a:endParaRPr lang="en-US" dirty="0" smtClean="0">
              <a:solidFill>
                <a:prstClr val="black"/>
              </a:solidFill>
            </a:endParaRPr>
          </a:p>
        </p:txBody>
      </p:sp>
      <p:sp>
        <p:nvSpPr>
          <p:cNvPr id="140" name="Rectangle 30"/>
          <p:cNvSpPr>
            <a:spLocks noChangeArrowheads="1"/>
          </p:cNvSpPr>
          <p:nvPr/>
        </p:nvSpPr>
        <p:spPr bwMode="auto">
          <a:xfrm>
            <a:off x="5029200" y="2593975"/>
            <a:ext cx="60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$167.40</a:t>
            </a:r>
            <a:endParaRPr lang="en-US" dirty="0" smtClean="0">
              <a:solidFill>
                <a:prstClr val="black"/>
              </a:solidFill>
            </a:endParaRPr>
          </a:p>
        </p:txBody>
      </p:sp>
      <p:sp>
        <p:nvSpPr>
          <p:cNvPr id="141" name="Rectangle 31"/>
          <p:cNvSpPr>
            <a:spLocks noChangeArrowheads="1"/>
          </p:cNvSpPr>
          <p:nvPr/>
        </p:nvSpPr>
        <p:spPr bwMode="auto">
          <a:xfrm>
            <a:off x="5776913" y="2593975"/>
            <a:ext cx="635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26 units</a:t>
            </a:r>
            <a:endParaRPr lang="en-US" dirty="0" smtClean="0">
              <a:solidFill>
                <a:prstClr val="black"/>
              </a:solidFill>
            </a:endParaRPr>
          </a:p>
        </p:txBody>
      </p:sp>
      <p:sp>
        <p:nvSpPr>
          <p:cNvPr id="142" name="Rectangle 32"/>
          <p:cNvSpPr>
            <a:spLocks noChangeArrowheads="1"/>
          </p:cNvSpPr>
          <p:nvPr/>
        </p:nvSpPr>
        <p:spPr bwMode="auto">
          <a:xfrm>
            <a:off x="1016000" y="3233738"/>
            <a:ext cx="76469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The company uses a perpetual inventory system.  Determine the cost assigned to ending inventory and </a:t>
            </a:r>
            <a:endParaRPr lang="en-US" dirty="0" smtClean="0">
              <a:solidFill>
                <a:prstClr val="black"/>
              </a:solidFill>
            </a:endParaRPr>
          </a:p>
        </p:txBody>
      </p:sp>
      <p:sp>
        <p:nvSpPr>
          <p:cNvPr id="143" name="Rectangle 33"/>
          <p:cNvSpPr>
            <a:spLocks noChangeArrowheads="1"/>
          </p:cNvSpPr>
          <p:nvPr/>
        </p:nvSpPr>
        <p:spPr bwMode="auto">
          <a:xfrm>
            <a:off x="1016000" y="3429000"/>
            <a:ext cx="7161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to cost of goods sold using (a) specific identification, (b) FIFO, (c) LIFO, and (d) weighted average. </a:t>
            </a:r>
            <a:endParaRPr lang="en-US" dirty="0" smtClean="0">
              <a:solidFill>
                <a:prstClr val="black"/>
              </a:solidFill>
            </a:endParaRPr>
          </a:p>
        </p:txBody>
      </p:sp>
      <p:sp>
        <p:nvSpPr>
          <p:cNvPr id="144" name="Rectangle 34"/>
          <p:cNvSpPr>
            <a:spLocks noChangeArrowheads="1"/>
          </p:cNvSpPr>
          <p:nvPr/>
        </p:nvSpPr>
        <p:spPr bwMode="auto">
          <a:xfrm>
            <a:off x="1016000" y="3635375"/>
            <a:ext cx="71516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(Round per unit costs and inventory amounts to cents.) For specific identification, ending inventory </a:t>
            </a:r>
            <a:endParaRPr lang="en-US" dirty="0" smtClean="0">
              <a:solidFill>
                <a:prstClr val="black"/>
              </a:solidFill>
            </a:endParaRPr>
          </a:p>
        </p:txBody>
      </p:sp>
      <p:sp>
        <p:nvSpPr>
          <p:cNvPr id="145" name="Rectangle 35"/>
          <p:cNvSpPr>
            <a:spLocks noChangeArrowheads="1"/>
          </p:cNvSpPr>
          <p:nvPr/>
        </p:nvSpPr>
        <p:spPr bwMode="auto">
          <a:xfrm>
            <a:off x="1016000" y="3841750"/>
            <a:ext cx="7392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consists of 10 units, where eight are from the December 30 purchase and two are from the December </a:t>
            </a:r>
            <a:endParaRPr lang="en-US" dirty="0" smtClean="0">
              <a:solidFill>
                <a:prstClr val="black"/>
              </a:solidFill>
            </a:endParaRPr>
          </a:p>
        </p:txBody>
      </p:sp>
      <p:sp>
        <p:nvSpPr>
          <p:cNvPr id="146" name="Rectangle 36"/>
          <p:cNvSpPr>
            <a:spLocks noChangeArrowheads="1"/>
          </p:cNvSpPr>
          <p:nvPr/>
        </p:nvSpPr>
        <p:spPr bwMode="auto">
          <a:xfrm>
            <a:off x="1016000" y="4048125"/>
            <a:ext cx="9175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8 purchase.</a:t>
            </a:r>
            <a:endParaRPr lang="en-US" dirty="0" smtClean="0">
              <a:solidFill>
                <a:prstClr val="black"/>
              </a:solidFill>
            </a:endParaRPr>
          </a:p>
        </p:txBody>
      </p:sp>
      <p:sp>
        <p:nvSpPr>
          <p:cNvPr id="147" name="Rectangle 37"/>
          <p:cNvSpPr>
            <a:spLocks noChangeArrowheads="1"/>
          </p:cNvSpPr>
          <p:nvPr/>
        </p:nvSpPr>
        <p:spPr bwMode="auto">
          <a:xfrm>
            <a:off x="966788" y="109855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48" name="Rectangle 38"/>
          <p:cNvSpPr>
            <a:spLocks noChangeArrowheads="1"/>
          </p:cNvSpPr>
          <p:nvPr/>
        </p:nvSpPr>
        <p:spPr bwMode="auto">
          <a:xfrm>
            <a:off x="8147050" y="1119188"/>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49" name="Rectangle 39"/>
          <p:cNvSpPr>
            <a:spLocks noChangeArrowheads="1"/>
          </p:cNvSpPr>
          <p:nvPr/>
        </p:nvSpPr>
        <p:spPr bwMode="auto">
          <a:xfrm>
            <a:off x="985838" y="1098550"/>
            <a:ext cx="71818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0" name="Rectangle 40"/>
          <p:cNvSpPr>
            <a:spLocks noChangeArrowheads="1"/>
          </p:cNvSpPr>
          <p:nvPr/>
        </p:nvSpPr>
        <p:spPr bwMode="auto">
          <a:xfrm>
            <a:off x="985838" y="1325563"/>
            <a:ext cx="71818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1" name="Line 41"/>
          <p:cNvSpPr>
            <a:spLocks noChangeShapeType="1"/>
          </p:cNvSpPr>
          <p:nvPr/>
        </p:nvSpPr>
        <p:spPr bwMode="auto">
          <a:xfrm>
            <a:off x="3668713" y="2573338"/>
            <a:ext cx="27035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2" name="Rectangle 42"/>
          <p:cNvSpPr>
            <a:spLocks noChangeArrowheads="1"/>
          </p:cNvSpPr>
          <p:nvPr/>
        </p:nvSpPr>
        <p:spPr bwMode="auto">
          <a:xfrm>
            <a:off x="3668713" y="2573338"/>
            <a:ext cx="2703512"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3" name="Line 43"/>
          <p:cNvSpPr>
            <a:spLocks noChangeShapeType="1"/>
          </p:cNvSpPr>
          <p:nvPr/>
        </p:nvSpPr>
        <p:spPr bwMode="auto">
          <a:xfrm>
            <a:off x="3668713" y="2779713"/>
            <a:ext cx="27035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4" name="Rectangle 44"/>
          <p:cNvSpPr>
            <a:spLocks noChangeArrowheads="1"/>
          </p:cNvSpPr>
          <p:nvPr/>
        </p:nvSpPr>
        <p:spPr bwMode="auto">
          <a:xfrm>
            <a:off x="3668713" y="2779713"/>
            <a:ext cx="2703512"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5" name="Line 45"/>
          <p:cNvSpPr>
            <a:spLocks noChangeShapeType="1"/>
          </p:cNvSpPr>
          <p:nvPr/>
        </p:nvSpPr>
        <p:spPr bwMode="auto">
          <a:xfrm>
            <a:off x="3668713" y="2800350"/>
            <a:ext cx="27035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6" name="Rectangle 46"/>
          <p:cNvSpPr>
            <a:spLocks noChangeArrowheads="1"/>
          </p:cNvSpPr>
          <p:nvPr/>
        </p:nvSpPr>
        <p:spPr bwMode="auto">
          <a:xfrm>
            <a:off x="3668713" y="2800350"/>
            <a:ext cx="2703512"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46" name="Slide Number Placeholder 45"/>
          <p:cNvSpPr>
            <a:spLocks noGrp="1"/>
          </p:cNvSpPr>
          <p:nvPr>
            <p:ph type="sldNum" sz="quarter" idx="12"/>
          </p:nvPr>
        </p:nvSpPr>
        <p:spPr/>
        <p:txBody>
          <a:bodyPr/>
          <a:lstStyle/>
          <a:p>
            <a:pPr>
              <a:defRPr/>
            </a:pPr>
            <a:fld id="{631AC4E4-0321-4024-BC46-D3AD405203B7}" type="slidenum">
              <a:rPr lang="en-US" smtClean="0"/>
              <a:pPr>
                <a:defRPr/>
              </a:pPr>
              <a:t>35</a:t>
            </a:fld>
            <a:endParaRPr lang="en-US" dirty="0"/>
          </a:p>
        </p:txBody>
      </p:sp>
      <p:sp>
        <p:nvSpPr>
          <p:cNvPr id="48" name="Rounded Rectangle 47"/>
          <p:cNvSpPr/>
          <p:nvPr/>
        </p:nvSpPr>
        <p:spPr>
          <a:xfrm>
            <a:off x="201613" y="6562724"/>
            <a:ext cx="7265987" cy="204787"/>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Compute</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inventory in a perpetual system using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144673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6-2</a:t>
            </a:r>
            <a:endParaRPr lang="en-US" sz="2400" b="1" dirty="0">
              <a:solidFill>
                <a:prstClr val="white"/>
              </a:solidFill>
            </a:endParaRPr>
          </a:p>
        </p:txBody>
      </p:sp>
      <p:sp>
        <p:nvSpPr>
          <p:cNvPr id="229" name="Rectangle 5"/>
          <p:cNvSpPr>
            <a:spLocks noChangeArrowheads="1"/>
          </p:cNvSpPr>
          <p:nvPr/>
        </p:nvSpPr>
        <p:spPr bwMode="auto">
          <a:xfrm>
            <a:off x="976313" y="1108075"/>
            <a:ext cx="7191375"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30" name="Rectangle 6"/>
          <p:cNvSpPr>
            <a:spLocks noChangeArrowheads="1"/>
          </p:cNvSpPr>
          <p:nvPr/>
        </p:nvSpPr>
        <p:spPr bwMode="auto">
          <a:xfrm>
            <a:off x="1016000" y="706438"/>
            <a:ext cx="65754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A company reported the following December purchases and sales data for its only product.</a:t>
            </a:r>
            <a:endParaRPr lang="en-US" dirty="0" smtClean="0">
              <a:solidFill>
                <a:prstClr val="black"/>
              </a:solidFill>
            </a:endParaRPr>
          </a:p>
        </p:txBody>
      </p:sp>
      <p:sp>
        <p:nvSpPr>
          <p:cNvPr id="244" name="Rectangle 7"/>
          <p:cNvSpPr>
            <a:spLocks noChangeArrowheads="1"/>
          </p:cNvSpPr>
          <p:nvPr/>
        </p:nvSpPr>
        <p:spPr bwMode="auto">
          <a:xfrm>
            <a:off x="1016000" y="1128713"/>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Date</a:t>
            </a:r>
            <a:endParaRPr lang="en-US" dirty="0" smtClean="0">
              <a:solidFill>
                <a:prstClr val="black"/>
              </a:solidFill>
            </a:endParaRPr>
          </a:p>
        </p:txBody>
      </p:sp>
      <p:sp>
        <p:nvSpPr>
          <p:cNvPr id="245" name="Rectangle 8"/>
          <p:cNvSpPr>
            <a:spLocks noChangeArrowheads="1"/>
          </p:cNvSpPr>
          <p:nvPr/>
        </p:nvSpPr>
        <p:spPr bwMode="auto">
          <a:xfrm>
            <a:off x="1914525" y="1128713"/>
            <a:ext cx="796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Activities</a:t>
            </a:r>
            <a:endParaRPr lang="en-US" dirty="0" smtClean="0">
              <a:solidFill>
                <a:prstClr val="black"/>
              </a:solidFill>
            </a:endParaRPr>
          </a:p>
        </p:txBody>
      </p:sp>
      <p:sp>
        <p:nvSpPr>
          <p:cNvPr id="246" name="Rectangle 9"/>
          <p:cNvSpPr>
            <a:spLocks noChangeArrowheads="1"/>
          </p:cNvSpPr>
          <p:nvPr/>
        </p:nvSpPr>
        <p:spPr bwMode="auto">
          <a:xfrm>
            <a:off x="3709988" y="1128713"/>
            <a:ext cx="1825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Units Acquired at Cost</a:t>
            </a:r>
            <a:endParaRPr lang="en-US" dirty="0" smtClean="0">
              <a:solidFill>
                <a:prstClr val="black"/>
              </a:solidFill>
            </a:endParaRPr>
          </a:p>
        </p:txBody>
      </p:sp>
      <p:sp>
        <p:nvSpPr>
          <p:cNvPr id="247" name="Rectangle 10"/>
          <p:cNvSpPr>
            <a:spLocks noChangeArrowheads="1"/>
          </p:cNvSpPr>
          <p:nvPr/>
        </p:nvSpPr>
        <p:spPr bwMode="auto">
          <a:xfrm>
            <a:off x="5776913" y="1128713"/>
            <a:ext cx="1552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Units Sold at Retail</a:t>
            </a:r>
            <a:endParaRPr lang="en-US" dirty="0" smtClean="0">
              <a:solidFill>
                <a:prstClr val="black"/>
              </a:solidFill>
            </a:endParaRPr>
          </a:p>
        </p:txBody>
      </p:sp>
      <p:sp>
        <p:nvSpPr>
          <p:cNvPr id="248" name="Rectangle 11"/>
          <p:cNvSpPr>
            <a:spLocks noChangeArrowheads="1"/>
          </p:cNvSpPr>
          <p:nvPr/>
        </p:nvSpPr>
        <p:spPr bwMode="auto">
          <a:xfrm>
            <a:off x="1016000" y="1355725"/>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01</a:t>
            </a:r>
            <a:endParaRPr lang="en-US" dirty="0" smtClean="0">
              <a:solidFill>
                <a:prstClr val="black"/>
              </a:solidFill>
            </a:endParaRPr>
          </a:p>
        </p:txBody>
      </p:sp>
      <p:sp>
        <p:nvSpPr>
          <p:cNvPr id="249" name="Rectangle 12"/>
          <p:cNvSpPr>
            <a:spLocks noChangeArrowheads="1"/>
          </p:cNvSpPr>
          <p:nvPr/>
        </p:nvSpPr>
        <p:spPr bwMode="auto">
          <a:xfrm>
            <a:off x="1914525" y="1355725"/>
            <a:ext cx="14922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Beginning inventory</a:t>
            </a:r>
            <a:endParaRPr lang="en-US" dirty="0" smtClean="0">
              <a:solidFill>
                <a:prstClr val="black"/>
              </a:solidFill>
            </a:endParaRPr>
          </a:p>
        </p:txBody>
      </p:sp>
      <p:sp>
        <p:nvSpPr>
          <p:cNvPr id="250" name="Rectangle 13"/>
          <p:cNvSpPr>
            <a:spLocks noChangeArrowheads="1"/>
          </p:cNvSpPr>
          <p:nvPr/>
        </p:nvSpPr>
        <p:spPr bwMode="auto">
          <a:xfrm>
            <a:off x="3571875" y="1355725"/>
            <a:ext cx="187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5 units @ $3.00 = $15.00</a:t>
            </a:r>
            <a:endParaRPr lang="en-US" dirty="0" smtClean="0">
              <a:solidFill>
                <a:prstClr val="black"/>
              </a:solidFill>
            </a:endParaRPr>
          </a:p>
        </p:txBody>
      </p:sp>
      <p:sp>
        <p:nvSpPr>
          <p:cNvPr id="251" name="Rectangle 14"/>
          <p:cNvSpPr>
            <a:spLocks noChangeArrowheads="1"/>
          </p:cNvSpPr>
          <p:nvPr/>
        </p:nvSpPr>
        <p:spPr bwMode="auto">
          <a:xfrm>
            <a:off x="1016000" y="156210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08</a:t>
            </a:r>
            <a:endParaRPr lang="en-US" dirty="0" smtClean="0">
              <a:solidFill>
                <a:prstClr val="black"/>
              </a:solidFill>
            </a:endParaRPr>
          </a:p>
        </p:txBody>
      </p:sp>
      <p:sp>
        <p:nvSpPr>
          <p:cNvPr id="252" name="Rectangle 15"/>
          <p:cNvSpPr>
            <a:spLocks noChangeArrowheads="1"/>
          </p:cNvSpPr>
          <p:nvPr/>
        </p:nvSpPr>
        <p:spPr bwMode="auto">
          <a:xfrm>
            <a:off x="1914525" y="1562100"/>
            <a:ext cx="7572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253" name="Rectangle 16"/>
          <p:cNvSpPr>
            <a:spLocks noChangeArrowheads="1"/>
          </p:cNvSpPr>
          <p:nvPr/>
        </p:nvSpPr>
        <p:spPr bwMode="auto">
          <a:xfrm>
            <a:off x="3478213" y="1562100"/>
            <a:ext cx="196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10 units @ $4.50 = $45.00</a:t>
            </a:r>
            <a:endParaRPr lang="en-US" dirty="0" smtClean="0">
              <a:solidFill>
                <a:prstClr val="black"/>
              </a:solidFill>
            </a:endParaRPr>
          </a:p>
        </p:txBody>
      </p:sp>
      <p:sp>
        <p:nvSpPr>
          <p:cNvPr id="254" name="Rectangle 17"/>
          <p:cNvSpPr>
            <a:spLocks noChangeArrowheads="1"/>
          </p:cNvSpPr>
          <p:nvPr/>
        </p:nvSpPr>
        <p:spPr bwMode="auto">
          <a:xfrm>
            <a:off x="1016000" y="1768475"/>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09</a:t>
            </a:r>
            <a:endParaRPr lang="en-US" dirty="0" smtClean="0">
              <a:solidFill>
                <a:prstClr val="black"/>
              </a:solidFill>
            </a:endParaRPr>
          </a:p>
        </p:txBody>
      </p:sp>
      <p:sp>
        <p:nvSpPr>
          <p:cNvPr id="255" name="Rectangle 18"/>
          <p:cNvSpPr>
            <a:spLocks noChangeArrowheads="1"/>
          </p:cNvSpPr>
          <p:nvPr/>
        </p:nvSpPr>
        <p:spPr bwMode="auto">
          <a:xfrm>
            <a:off x="1914525" y="176847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Sales</a:t>
            </a:r>
            <a:endParaRPr lang="en-US" dirty="0" smtClean="0">
              <a:solidFill>
                <a:prstClr val="black"/>
              </a:solidFill>
            </a:endParaRPr>
          </a:p>
        </p:txBody>
      </p:sp>
      <p:sp>
        <p:nvSpPr>
          <p:cNvPr id="128" name="Rectangle 19"/>
          <p:cNvSpPr>
            <a:spLocks noChangeArrowheads="1"/>
          </p:cNvSpPr>
          <p:nvPr/>
        </p:nvSpPr>
        <p:spPr bwMode="auto">
          <a:xfrm>
            <a:off x="5867400" y="1768475"/>
            <a:ext cx="12096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8 units @ $7.00</a:t>
            </a:r>
            <a:endParaRPr lang="en-US" dirty="0" smtClean="0">
              <a:solidFill>
                <a:prstClr val="black"/>
              </a:solidFill>
            </a:endParaRPr>
          </a:p>
        </p:txBody>
      </p:sp>
      <p:sp>
        <p:nvSpPr>
          <p:cNvPr id="129" name="Rectangle 20"/>
          <p:cNvSpPr>
            <a:spLocks noChangeArrowheads="1"/>
          </p:cNvSpPr>
          <p:nvPr/>
        </p:nvSpPr>
        <p:spPr bwMode="auto">
          <a:xfrm>
            <a:off x="1016000" y="197485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19</a:t>
            </a:r>
            <a:endParaRPr lang="en-US" dirty="0" smtClean="0">
              <a:solidFill>
                <a:prstClr val="black"/>
              </a:solidFill>
            </a:endParaRPr>
          </a:p>
        </p:txBody>
      </p:sp>
      <p:sp>
        <p:nvSpPr>
          <p:cNvPr id="130" name="Rectangle 21"/>
          <p:cNvSpPr>
            <a:spLocks noChangeArrowheads="1"/>
          </p:cNvSpPr>
          <p:nvPr/>
        </p:nvSpPr>
        <p:spPr bwMode="auto">
          <a:xfrm>
            <a:off x="1914525" y="1974850"/>
            <a:ext cx="7572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131" name="Rectangle 22"/>
          <p:cNvSpPr>
            <a:spLocks noChangeArrowheads="1"/>
          </p:cNvSpPr>
          <p:nvPr/>
        </p:nvSpPr>
        <p:spPr bwMode="auto">
          <a:xfrm>
            <a:off x="3478213" y="1974850"/>
            <a:ext cx="196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13 units @ $5.00 = $65.00</a:t>
            </a:r>
            <a:endParaRPr lang="en-US" dirty="0" smtClean="0">
              <a:solidFill>
                <a:prstClr val="black"/>
              </a:solidFill>
            </a:endParaRPr>
          </a:p>
        </p:txBody>
      </p:sp>
      <p:sp>
        <p:nvSpPr>
          <p:cNvPr id="132" name="Rectangle 23"/>
          <p:cNvSpPr>
            <a:spLocks noChangeArrowheads="1"/>
          </p:cNvSpPr>
          <p:nvPr/>
        </p:nvSpPr>
        <p:spPr bwMode="auto">
          <a:xfrm>
            <a:off x="1016000" y="2181225"/>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24</a:t>
            </a:r>
            <a:endParaRPr lang="en-US" dirty="0" smtClean="0">
              <a:solidFill>
                <a:prstClr val="black"/>
              </a:solidFill>
            </a:endParaRPr>
          </a:p>
        </p:txBody>
      </p:sp>
      <p:sp>
        <p:nvSpPr>
          <p:cNvPr id="133" name="Rectangle 24"/>
          <p:cNvSpPr>
            <a:spLocks noChangeArrowheads="1"/>
          </p:cNvSpPr>
          <p:nvPr/>
        </p:nvSpPr>
        <p:spPr bwMode="auto">
          <a:xfrm>
            <a:off x="1914525" y="218122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Sales</a:t>
            </a:r>
            <a:endParaRPr lang="en-US" dirty="0" smtClean="0">
              <a:solidFill>
                <a:prstClr val="black"/>
              </a:solidFill>
            </a:endParaRPr>
          </a:p>
        </p:txBody>
      </p:sp>
      <p:sp>
        <p:nvSpPr>
          <p:cNvPr id="134" name="Rectangle 25"/>
          <p:cNvSpPr>
            <a:spLocks noChangeArrowheads="1"/>
          </p:cNvSpPr>
          <p:nvPr/>
        </p:nvSpPr>
        <p:spPr bwMode="auto">
          <a:xfrm>
            <a:off x="5776913" y="2181225"/>
            <a:ext cx="13017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18 units @ $8.00</a:t>
            </a:r>
            <a:endParaRPr lang="en-US" dirty="0" smtClean="0">
              <a:solidFill>
                <a:prstClr val="black"/>
              </a:solidFill>
            </a:endParaRPr>
          </a:p>
        </p:txBody>
      </p:sp>
      <p:sp>
        <p:nvSpPr>
          <p:cNvPr id="135" name="Rectangle 26"/>
          <p:cNvSpPr>
            <a:spLocks noChangeArrowheads="1"/>
          </p:cNvSpPr>
          <p:nvPr/>
        </p:nvSpPr>
        <p:spPr bwMode="auto">
          <a:xfrm>
            <a:off x="1016000" y="238760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30</a:t>
            </a:r>
            <a:endParaRPr lang="en-US" dirty="0" smtClean="0">
              <a:solidFill>
                <a:prstClr val="black"/>
              </a:solidFill>
            </a:endParaRPr>
          </a:p>
        </p:txBody>
      </p:sp>
      <p:sp>
        <p:nvSpPr>
          <p:cNvPr id="136" name="Rectangle 27"/>
          <p:cNvSpPr>
            <a:spLocks noChangeArrowheads="1"/>
          </p:cNvSpPr>
          <p:nvPr/>
        </p:nvSpPr>
        <p:spPr bwMode="auto">
          <a:xfrm>
            <a:off x="1914525" y="2387600"/>
            <a:ext cx="7572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138" name="Rectangle 28"/>
          <p:cNvSpPr>
            <a:spLocks noChangeArrowheads="1"/>
          </p:cNvSpPr>
          <p:nvPr/>
        </p:nvSpPr>
        <p:spPr bwMode="auto">
          <a:xfrm>
            <a:off x="3571875" y="2387600"/>
            <a:ext cx="187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8 units @ $5.30 = $42.40</a:t>
            </a:r>
            <a:endParaRPr lang="en-US" dirty="0" smtClean="0">
              <a:solidFill>
                <a:prstClr val="black"/>
              </a:solidFill>
            </a:endParaRPr>
          </a:p>
        </p:txBody>
      </p:sp>
      <p:sp>
        <p:nvSpPr>
          <p:cNvPr id="139" name="Rectangle 29"/>
          <p:cNvSpPr>
            <a:spLocks noChangeArrowheads="1"/>
          </p:cNvSpPr>
          <p:nvPr/>
        </p:nvSpPr>
        <p:spPr bwMode="auto">
          <a:xfrm>
            <a:off x="3470275" y="2593975"/>
            <a:ext cx="635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36 units</a:t>
            </a:r>
            <a:endParaRPr lang="en-US" dirty="0" smtClean="0">
              <a:solidFill>
                <a:prstClr val="black"/>
              </a:solidFill>
            </a:endParaRPr>
          </a:p>
        </p:txBody>
      </p:sp>
      <p:sp>
        <p:nvSpPr>
          <p:cNvPr id="140" name="Rectangle 30"/>
          <p:cNvSpPr>
            <a:spLocks noChangeArrowheads="1"/>
          </p:cNvSpPr>
          <p:nvPr/>
        </p:nvSpPr>
        <p:spPr bwMode="auto">
          <a:xfrm>
            <a:off x="4841875" y="2593975"/>
            <a:ext cx="60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$167.40</a:t>
            </a:r>
            <a:endParaRPr lang="en-US" dirty="0" smtClean="0">
              <a:solidFill>
                <a:prstClr val="black"/>
              </a:solidFill>
            </a:endParaRPr>
          </a:p>
        </p:txBody>
      </p:sp>
      <p:sp>
        <p:nvSpPr>
          <p:cNvPr id="141" name="Rectangle 31"/>
          <p:cNvSpPr>
            <a:spLocks noChangeArrowheads="1"/>
          </p:cNvSpPr>
          <p:nvPr/>
        </p:nvSpPr>
        <p:spPr bwMode="auto">
          <a:xfrm>
            <a:off x="5791200" y="2593975"/>
            <a:ext cx="5857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26 units</a:t>
            </a:r>
            <a:endParaRPr lang="en-US" dirty="0" smtClean="0">
              <a:solidFill>
                <a:prstClr val="black"/>
              </a:solidFill>
            </a:endParaRPr>
          </a:p>
        </p:txBody>
      </p:sp>
      <p:sp>
        <p:nvSpPr>
          <p:cNvPr id="142" name="Rectangle 32"/>
          <p:cNvSpPr>
            <a:spLocks noChangeArrowheads="1"/>
          </p:cNvSpPr>
          <p:nvPr/>
        </p:nvSpPr>
        <p:spPr bwMode="auto">
          <a:xfrm>
            <a:off x="1016000" y="3233738"/>
            <a:ext cx="7683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rPr>
              <a:t>The company uses a perpetual inventory system.  Determine the cost assigned to ending inventory and </a:t>
            </a:r>
            <a:endParaRPr lang="en-US" dirty="0">
              <a:solidFill>
                <a:prstClr val="black"/>
              </a:solidFill>
            </a:endParaRPr>
          </a:p>
        </p:txBody>
      </p:sp>
      <p:sp>
        <p:nvSpPr>
          <p:cNvPr id="143" name="Rectangle 33"/>
          <p:cNvSpPr>
            <a:spLocks noChangeArrowheads="1"/>
          </p:cNvSpPr>
          <p:nvPr/>
        </p:nvSpPr>
        <p:spPr bwMode="auto">
          <a:xfrm>
            <a:off x="1016000" y="3429000"/>
            <a:ext cx="7161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to cost of goods sold using (a) specific identification, (b) FIFO, (c) LIFO, and (d) weighted average. </a:t>
            </a:r>
            <a:endParaRPr lang="en-US" dirty="0" smtClean="0">
              <a:solidFill>
                <a:prstClr val="black"/>
              </a:solidFill>
            </a:endParaRPr>
          </a:p>
        </p:txBody>
      </p:sp>
      <p:sp>
        <p:nvSpPr>
          <p:cNvPr id="144" name="Rectangle 34"/>
          <p:cNvSpPr>
            <a:spLocks noChangeArrowheads="1"/>
          </p:cNvSpPr>
          <p:nvPr/>
        </p:nvSpPr>
        <p:spPr bwMode="auto">
          <a:xfrm>
            <a:off x="1016000" y="3635375"/>
            <a:ext cx="71516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(Round per unit costs and inventory amounts to cents.) For specific identification, ending inventory </a:t>
            </a:r>
            <a:endParaRPr lang="en-US" dirty="0" smtClean="0">
              <a:solidFill>
                <a:prstClr val="black"/>
              </a:solidFill>
            </a:endParaRPr>
          </a:p>
        </p:txBody>
      </p:sp>
      <p:sp>
        <p:nvSpPr>
          <p:cNvPr id="145" name="Rectangle 35"/>
          <p:cNvSpPr>
            <a:spLocks noChangeArrowheads="1"/>
          </p:cNvSpPr>
          <p:nvPr/>
        </p:nvSpPr>
        <p:spPr bwMode="auto">
          <a:xfrm>
            <a:off x="1016000" y="3841750"/>
            <a:ext cx="7392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consists of 10 units, where eight are from the December 30 purchase and two are from the December </a:t>
            </a:r>
            <a:endParaRPr lang="en-US" dirty="0" smtClean="0">
              <a:solidFill>
                <a:prstClr val="black"/>
              </a:solidFill>
            </a:endParaRPr>
          </a:p>
        </p:txBody>
      </p:sp>
      <p:sp>
        <p:nvSpPr>
          <p:cNvPr id="146" name="Rectangle 36"/>
          <p:cNvSpPr>
            <a:spLocks noChangeArrowheads="1"/>
          </p:cNvSpPr>
          <p:nvPr/>
        </p:nvSpPr>
        <p:spPr bwMode="auto">
          <a:xfrm>
            <a:off x="1016000" y="4048125"/>
            <a:ext cx="9175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8 purchase.</a:t>
            </a:r>
            <a:endParaRPr lang="en-US" dirty="0" smtClean="0">
              <a:solidFill>
                <a:prstClr val="black"/>
              </a:solidFill>
            </a:endParaRPr>
          </a:p>
        </p:txBody>
      </p:sp>
      <p:sp>
        <p:nvSpPr>
          <p:cNvPr id="147" name="Rectangle 37"/>
          <p:cNvSpPr>
            <a:spLocks noChangeArrowheads="1"/>
          </p:cNvSpPr>
          <p:nvPr/>
        </p:nvSpPr>
        <p:spPr bwMode="auto">
          <a:xfrm>
            <a:off x="966788" y="109855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48" name="Rectangle 38"/>
          <p:cNvSpPr>
            <a:spLocks noChangeArrowheads="1"/>
          </p:cNvSpPr>
          <p:nvPr/>
        </p:nvSpPr>
        <p:spPr bwMode="auto">
          <a:xfrm>
            <a:off x="8147050" y="1119188"/>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49" name="Rectangle 39"/>
          <p:cNvSpPr>
            <a:spLocks noChangeArrowheads="1"/>
          </p:cNvSpPr>
          <p:nvPr/>
        </p:nvSpPr>
        <p:spPr bwMode="auto">
          <a:xfrm>
            <a:off x="985838" y="1098550"/>
            <a:ext cx="71818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0" name="Rectangle 40"/>
          <p:cNvSpPr>
            <a:spLocks noChangeArrowheads="1"/>
          </p:cNvSpPr>
          <p:nvPr/>
        </p:nvSpPr>
        <p:spPr bwMode="auto">
          <a:xfrm>
            <a:off x="985838" y="1325563"/>
            <a:ext cx="71818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1" name="Line 41"/>
          <p:cNvSpPr>
            <a:spLocks noChangeShapeType="1"/>
          </p:cNvSpPr>
          <p:nvPr/>
        </p:nvSpPr>
        <p:spPr bwMode="auto">
          <a:xfrm>
            <a:off x="3429000" y="2573338"/>
            <a:ext cx="3932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2" name="Rectangle 42"/>
          <p:cNvSpPr>
            <a:spLocks noChangeArrowheads="1"/>
          </p:cNvSpPr>
          <p:nvPr/>
        </p:nvSpPr>
        <p:spPr bwMode="auto">
          <a:xfrm>
            <a:off x="3429000" y="2573338"/>
            <a:ext cx="39322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3" name="Line 43"/>
          <p:cNvSpPr>
            <a:spLocks noChangeShapeType="1"/>
          </p:cNvSpPr>
          <p:nvPr/>
        </p:nvSpPr>
        <p:spPr bwMode="auto">
          <a:xfrm>
            <a:off x="3429000" y="2779713"/>
            <a:ext cx="3932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4" name="Rectangle 44"/>
          <p:cNvSpPr>
            <a:spLocks noChangeArrowheads="1"/>
          </p:cNvSpPr>
          <p:nvPr/>
        </p:nvSpPr>
        <p:spPr bwMode="auto">
          <a:xfrm>
            <a:off x="3429000" y="2779713"/>
            <a:ext cx="39322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5" name="Line 45"/>
          <p:cNvSpPr>
            <a:spLocks noChangeShapeType="1"/>
          </p:cNvSpPr>
          <p:nvPr/>
        </p:nvSpPr>
        <p:spPr bwMode="auto">
          <a:xfrm>
            <a:off x="3429000" y="2800350"/>
            <a:ext cx="3932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6" name="Rectangle 46"/>
          <p:cNvSpPr>
            <a:spLocks noChangeArrowheads="1"/>
          </p:cNvSpPr>
          <p:nvPr/>
        </p:nvSpPr>
        <p:spPr bwMode="auto">
          <a:xfrm>
            <a:off x="3429000" y="2800350"/>
            <a:ext cx="39322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 name="Rectangle 1"/>
          <p:cNvSpPr/>
          <p:nvPr/>
        </p:nvSpPr>
        <p:spPr>
          <a:xfrm>
            <a:off x="1752600" y="4419600"/>
            <a:ext cx="5715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Regardless of the method used, the cost of 26 units are included in Cost of Goods Sold, and the cost of 10 units are included in Ending Inventory</a:t>
            </a:r>
          </a:p>
        </p:txBody>
      </p:sp>
      <p:sp>
        <p:nvSpPr>
          <p:cNvPr id="47" name="Slide Number Placeholder 46"/>
          <p:cNvSpPr>
            <a:spLocks noGrp="1"/>
          </p:cNvSpPr>
          <p:nvPr>
            <p:ph type="sldNum" sz="quarter" idx="12"/>
          </p:nvPr>
        </p:nvSpPr>
        <p:spPr/>
        <p:txBody>
          <a:bodyPr/>
          <a:lstStyle/>
          <a:p>
            <a:pPr>
              <a:defRPr/>
            </a:pPr>
            <a:fld id="{631AC4E4-0321-4024-BC46-D3AD405203B7}" type="slidenum">
              <a:rPr lang="en-US" smtClean="0"/>
              <a:pPr>
                <a:defRPr/>
              </a:pPr>
              <a:t>36</a:t>
            </a:fld>
            <a:endParaRPr lang="en-US" dirty="0"/>
          </a:p>
        </p:txBody>
      </p:sp>
      <p:sp>
        <p:nvSpPr>
          <p:cNvPr id="49" name="Rounded Rectangle 48"/>
          <p:cNvSpPr/>
          <p:nvPr/>
        </p:nvSpPr>
        <p:spPr>
          <a:xfrm>
            <a:off x="201613" y="6562724"/>
            <a:ext cx="7159625" cy="204787"/>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Compute</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inventory in a perpetual system using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133749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6-2 SPECIFIC IDENTIFICATION</a:t>
            </a:r>
            <a:endParaRPr lang="en-US" sz="2400" b="1" dirty="0">
              <a:solidFill>
                <a:prstClr val="white"/>
              </a:solidFill>
            </a:endParaRPr>
          </a:p>
        </p:txBody>
      </p:sp>
      <p:sp>
        <p:nvSpPr>
          <p:cNvPr id="229" name="Rectangle 5"/>
          <p:cNvSpPr>
            <a:spLocks noChangeArrowheads="1"/>
          </p:cNvSpPr>
          <p:nvPr/>
        </p:nvSpPr>
        <p:spPr bwMode="auto">
          <a:xfrm>
            <a:off x="976313" y="1108075"/>
            <a:ext cx="7191375"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30" name="Rectangle 6"/>
          <p:cNvSpPr>
            <a:spLocks noChangeArrowheads="1"/>
          </p:cNvSpPr>
          <p:nvPr/>
        </p:nvSpPr>
        <p:spPr bwMode="auto">
          <a:xfrm>
            <a:off x="1016000" y="706438"/>
            <a:ext cx="65754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A company reported the following December purchases and sales data for its only product.</a:t>
            </a:r>
            <a:endParaRPr lang="en-US" dirty="0" smtClean="0">
              <a:solidFill>
                <a:prstClr val="black"/>
              </a:solidFill>
            </a:endParaRPr>
          </a:p>
        </p:txBody>
      </p:sp>
      <p:sp>
        <p:nvSpPr>
          <p:cNvPr id="244" name="Rectangle 7"/>
          <p:cNvSpPr>
            <a:spLocks noChangeArrowheads="1"/>
          </p:cNvSpPr>
          <p:nvPr/>
        </p:nvSpPr>
        <p:spPr bwMode="auto">
          <a:xfrm>
            <a:off x="1016000" y="1128713"/>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Date</a:t>
            </a:r>
            <a:endParaRPr lang="en-US" dirty="0" smtClean="0">
              <a:solidFill>
                <a:prstClr val="black"/>
              </a:solidFill>
            </a:endParaRPr>
          </a:p>
        </p:txBody>
      </p:sp>
      <p:sp>
        <p:nvSpPr>
          <p:cNvPr id="245" name="Rectangle 8"/>
          <p:cNvSpPr>
            <a:spLocks noChangeArrowheads="1"/>
          </p:cNvSpPr>
          <p:nvPr/>
        </p:nvSpPr>
        <p:spPr bwMode="auto">
          <a:xfrm>
            <a:off x="1914525" y="1128713"/>
            <a:ext cx="796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Activities</a:t>
            </a:r>
            <a:endParaRPr lang="en-US" dirty="0" smtClean="0">
              <a:solidFill>
                <a:prstClr val="black"/>
              </a:solidFill>
            </a:endParaRPr>
          </a:p>
        </p:txBody>
      </p:sp>
      <p:sp>
        <p:nvSpPr>
          <p:cNvPr id="246" name="Rectangle 9"/>
          <p:cNvSpPr>
            <a:spLocks noChangeArrowheads="1"/>
          </p:cNvSpPr>
          <p:nvPr/>
        </p:nvSpPr>
        <p:spPr bwMode="auto">
          <a:xfrm>
            <a:off x="3709988" y="1128713"/>
            <a:ext cx="1825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Units Acquired at Cost</a:t>
            </a:r>
            <a:endParaRPr lang="en-US" dirty="0" smtClean="0">
              <a:solidFill>
                <a:prstClr val="black"/>
              </a:solidFill>
            </a:endParaRPr>
          </a:p>
        </p:txBody>
      </p:sp>
      <p:sp>
        <p:nvSpPr>
          <p:cNvPr id="247" name="Rectangle 10"/>
          <p:cNvSpPr>
            <a:spLocks noChangeArrowheads="1"/>
          </p:cNvSpPr>
          <p:nvPr/>
        </p:nvSpPr>
        <p:spPr bwMode="auto">
          <a:xfrm>
            <a:off x="5776913" y="1128713"/>
            <a:ext cx="1552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Units Sold at Retail</a:t>
            </a:r>
            <a:endParaRPr lang="en-US" dirty="0" smtClean="0">
              <a:solidFill>
                <a:prstClr val="black"/>
              </a:solidFill>
            </a:endParaRPr>
          </a:p>
        </p:txBody>
      </p:sp>
      <p:sp>
        <p:nvSpPr>
          <p:cNvPr id="248" name="Rectangle 11"/>
          <p:cNvSpPr>
            <a:spLocks noChangeArrowheads="1"/>
          </p:cNvSpPr>
          <p:nvPr/>
        </p:nvSpPr>
        <p:spPr bwMode="auto">
          <a:xfrm>
            <a:off x="1016000" y="1355725"/>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01</a:t>
            </a:r>
            <a:endParaRPr lang="en-US" dirty="0" smtClean="0">
              <a:solidFill>
                <a:prstClr val="black"/>
              </a:solidFill>
            </a:endParaRPr>
          </a:p>
        </p:txBody>
      </p:sp>
      <p:sp>
        <p:nvSpPr>
          <p:cNvPr id="249" name="Rectangle 12"/>
          <p:cNvSpPr>
            <a:spLocks noChangeArrowheads="1"/>
          </p:cNvSpPr>
          <p:nvPr/>
        </p:nvSpPr>
        <p:spPr bwMode="auto">
          <a:xfrm>
            <a:off x="1914525" y="1355725"/>
            <a:ext cx="14922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Beginning inventory</a:t>
            </a:r>
            <a:endParaRPr lang="en-US" dirty="0" smtClean="0">
              <a:solidFill>
                <a:prstClr val="black"/>
              </a:solidFill>
            </a:endParaRPr>
          </a:p>
        </p:txBody>
      </p:sp>
      <p:sp>
        <p:nvSpPr>
          <p:cNvPr id="250" name="Rectangle 13"/>
          <p:cNvSpPr>
            <a:spLocks noChangeArrowheads="1"/>
          </p:cNvSpPr>
          <p:nvPr/>
        </p:nvSpPr>
        <p:spPr bwMode="auto">
          <a:xfrm>
            <a:off x="3571875" y="1355725"/>
            <a:ext cx="187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5 units @ $3.00 = $15.00</a:t>
            </a:r>
            <a:endParaRPr lang="en-US" dirty="0" smtClean="0">
              <a:solidFill>
                <a:prstClr val="black"/>
              </a:solidFill>
            </a:endParaRPr>
          </a:p>
        </p:txBody>
      </p:sp>
      <p:sp>
        <p:nvSpPr>
          <p:cNvPr id="251" name="Rectangle 14"/>
          <p:cNvSpPr>
            <a:spLocks noChangeArrowheads="1"/>
          </p:cNvSpPr>
          <p:nvPr/>
        </p:nvSpPr>
        <p:spPr bwMode="auto">
          <a:xfrm>
            <a:off x="1016000" y="156210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08</a:t>
            </a:r>
            <a:endParaRPr lang="en-US" dirty="0" smtClean="0">
              <a:solidFill>
                <a:prstClr val="black"/>
              </a:solidFill>
            </a:endParaRPr>
          </a:p>
        </p:txBody>
      </p:sp>
      <p:sp>
        <p:nvSpPr>
          <p:cNvPr id="252" name="Rectangle 15"/>
          <p:cNvSpPr>
            <a:spLocks noChangeArrowheads="1"/>
          </p:cNvSpPr>
          <p:nvPr/>
        </p:nvSpPr>
        <p:spPr bwMode="auto">
          <a:xfrm>
            <a:off x="1914525" y="1562100"/>
            <a:ext cx="7572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253" name="Rectangle 16"/>
          <p:cNvSpPr>
            <a:spLocks noChangeArrowheads="1"/>
          </p:cNvSpPr>
          <p:nvPr/>
        </p:nvSpPr>
        <p:spPr bwMode="auto">
          <a:xfrm>
            <a:off x="3478213" y="1562100"/>
            <a:ext cx="196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10 units @ $4.50 = $45.00</a:t>
            </a:r>
            <a:endParaRPr lang="en-US" dirty="0" smtClean="0">
              <a:solidFill>
                <a:prstClr val="black"/>
              </a:solidFill>
            </a:endParaRPr>
          </a:p>
        </p:txBody>
      </p:sp>
      <p:sp>
        <p:nvSpPr>
          <p:cNvPr id="254" name="Rectangle 17"/>
          <p:cNvSpPr>
            <a:spLocks noChangeArrowheads="1"/>
          </p:cNvSpPr>
          <p:nvPr/>
        </p:nvSpPr>
        <p:spPr bwMode="auto">
          <a:xfrm>
            <a:off x="1016000" y="1768475"/>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09</a:t>
            </a:r>
            <a:endParaRPr lang="en-US" dirty="0" smtClean="0">
              <a:solidFill>
                <a:prstClr val="black"/>
              </a:solidFill>
            </a:endParaRPr>
          </a:p>
        </p:txBody>
      </p:sp>
      <p:sp>
        <p:nvSpPr>
          <p:cNvPr id="255" name="Rectangle 18"/>
          <p:cNvSpPr>
            <a:spLocks noChangeArrowheads="1"/>
          </p:cNvSpPr>
          <p:nvPr/>
        </p:nvSpPr>
        <p:spPr bwMode="auto">
          <a:xfrm>
            <a:off x="1914525" y="176847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Sales</a:t>
            </a:r>
            <a:endParaRPr lang="en-US" dirty="0" smtClean="0">
              <a:solidFill>
                <a:prstClr val="black"/>
              </a:solidFill>
            </a:endParaRPr>
          </a:p>
        </p:txBody>
      </p:sp>
      <p:sp>
        <p:nvSpPr>
          <p:cNvPr id="128" name="Rectangle 19"/>
          <p:cNvSpPr>
            <a:spLocks noChangeArrowheads="1"/>
          </p:cNvSpPr>
          <p:nvPr/>
        </p:nvSpPr>
        <p:spPr bwMode="auto">
          <a:xfrm>
            <a:off x="5867400" y="1768475"/>
            <a:ext cx="12096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8 units @ $7.00</a:t>
            </a:r>
            <a:endParaRPr lang="en-US" dirty="0" smtClean="0">
              <a:solidFill>
                <a:prstClr val="black"/>
              </a:solidFill>
            </a:endParaRPr>
          </a:p>
        </p:txBody>
      </p:sp>
      <p:sp>
        <p:nvSpPr>
          <p:cNvPr id="129" name="Rectangle 20"/>
          <p:cNvSpPr>
            <a:spLocks noChangeArrowheads="1"/>
          </p:cNvSpPr>
          <p:nvPr/>
        </p:nvSpPr>
        <p:spPr bwMode="auto">
          <a:xfrm>
            <a:off x="1016000" y="197485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19</a:t>
            </a:r>
            <a:endParaRPr lang="en-US" dirty="0" smtClean="0">
              <a:solidFill>
                <a:prstClr val="black"/>
              </a:solidFill>
            </a:endParaRPr>
          </a:p>
        </p:txBody>
      </p:sp>
      <p:sp>
        <p:nvSpPr>
          <p:cNvPr id="130" name="Rectangle 21"/>
          <p:cNvSpPr>
            <a:spLocks noChangeArrowheads="1"/>
          </p:cNvSpPr>
          <p:nvPr/>
        </p:nvSpPr>
        <p:spPr bwMode="auto">
          <a:xfrm>
            <a:off x="1914525" y="1974850"/>
            <a:ext cx="7572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131" name="Rectangle 22"/>
          <p:cNvSpPr>
            <a:spLocks noChangeArrowheads="1"/>
          </p:cNvSpPr>
          <p:nvPr/>
        </p:nvSpPr>
        <p:spPr bwMode="auto">
          <a:xfrm>
            <a:off x="3478213" y="1974850"/>
            <a:ext cx="196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13 units @ $5.00 = $65.00</a:t>
            </a:r>
            <a:endParaRPr lang="en-US" dirty="0" smtClean="0">
              <a:solidFill>
                <a:prstClr val="black"/>
              </a:solidFill>
            </a:endParaRPr>
          </a:p>
        </p:txBody>
      </p:sp>
      <p:sp>
        <p:nvSpPr>
          <p:cNvPr id="132" name="Rectangle 23"/>
          <p:cNvSpPr>
            <a:spLocks noChangeArrowheads="1"/>
          </p:cNvSpPr>
          <p:nvPr/>
        </p:nvSpPr>
        <p:spPr bwMode="auto">
          <a:xfrm>
            <a:off x="1016000" y="2181225"/>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24</a:t>
            </a:r>
            <a:endParaRPr lang="en-US" dirty="0" smtClean="0">
              <a:solidFill>
                <a:prstClr val="black"/>
              </a:solidFill>
            </a:endParaRPr>
          </a:p>
        </p:txBody>
      </p:sp>
      <p:sp>
        <p:nvSpPr>
          <p:cNvPr id="133" name="Rectangle 24"/>
          <p:cNvSpPr>
            <a:spLocks noChangeArrowheads="1"/>
          </p:cNvSpPr>
          <p:nvPr/>
        </p:nvSpPr>
        <p:spPr bwMode="auto">
          <a:xfrm>
            <a:off x="1914525" y="218122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Sales</a:t>
            </a:r>
            <a:endParaRPr lang="en-US" dirty="0" smtClean="0">
              <a:solidFill>
                <a:prstClr val="black"/>
              </a:solidFill>
            </a:endParaRPr>
          </a:p>
        </p:txBody>
      </p:sp>
      <p:sp>
        <p:nvSpPr>
          <p:cNvPr id="134" name="Rectangle 25"/>
          <p:cNvSpPr>
            <a:spLocks noChangeArrowheads="1"/>
          </p:cNvSpPr>
          <p:nvPr/>
        </p:nvSpPr>
        <p:spPr bwMode="auto">
          <a:xfrm>
            <a:off x="5776913" y="2181225"/>
            <a:ext cx="13017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18 units @ $8.00</a:t>
            </a:r>
            <a:endParaRPr lang="en-US" dirty="0" smtClean="0">
              <a:solidFill>
                <a:prstClr val="black"/>
              </a:solidFill>
            </a:endParaRPr>
          </a:p>
        </p:txBody>
      </p:sp>
      <p:sp>
        <p:nvSpPr>
          <p:cNvPr id="135" name="Rectangle 26"/>
          <p:cNvSpPr>
            <a:spLocks noChangeArrowheads="1"/>
          </p:cNvSpPr>
          <p:nvPr/>
        </p:nvSpPr>
        <p:spPr bwMode="auto">
          <a:xfrm>
            <a:off x="1016000" y="238760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30</a:t>
            </a:r>
            <a:endParaRPr lang="en-US" dirty="0" smtClean="0">
              <a:solidFill>
                <a:prstClr val="black"/>
              </a:solidFill>
            </a:endParaRPr>
          </a:p>
        </p:txBody>
      </p:sp>
      <p:sp>
        <p:nvSpPr>
          <p:cNvPr id="136" name="Rectangle 27"/>
          <p:cNvSpPr>
            <a:spLocks noChangeArrowheads="1"/>
          </p:cNvSpPr>
          <p:nvPr/>
        </p:nvSpPr>
        <p:spPr bwMode="auto">
          <a:xfrm>
            <a:off x="1914525" y="2387600"/>
            <a:ext cx="7572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138" name="Rectangle 28"/>
          <p:cNvSpPr>
            <a:spLocks noChangeArrowheads="1"/>
          </p:cNvSpPr>
          <p:nvPr/>
        </p:nvSpPr>
        <p:spPr bwMode="auto">
          <a:xfrm>
            <a:off x="3571875" y="2387600"/>
            <a:ext cx="187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8 units @ $5.30 = $42.40</a:t>
            </a:r>
            <a:endParaRPr lang="en-US" dirty="0" smtClean="0">
              <a:solidFill>
                <a:prstClr val="black"/>
              </a:solidFill>
            </a:endParaRPr>
          </a:p>
        </p:txBody>
      </p:sp>
      <p:sp>
        <p:nvSpPr>
          <p:cNvPr id="139" name="Rectangle 29"/>
          <p:cNvSpPr>
            <a:spLocks noChangeArrowheads="1"/>
          </p:cNvSpPr>
          <p:nvPr/>
        </p:nvSpPr>
        <p:spPr bwMode="auto">
          <a:xfrm>
            <a:off x="3470275" y="2593975"/>
            <a:ext cx="635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36 units</a:t>
            </a:r>
            <a:endParaRPr lang="en-US" dirty="0" smtClean="0">
              <a:solidFill>
                <a:prstClr val="black"/>
              </a:solidFill>
            </a:endParaRPr>
          </a:p>
        </p:txBody>
      </p:sp>
      <p:sp>
        <p:nvSpPr>
          <p:cNvPr id="140" name="Rectangle 30"/>
          <p:cNvSpPr>
            <a:spLocks noChangeArrowheads="1"/>
          </p:cNvSpPr>
          <p:nvPr/>
        </p:nvSpPr>
        <p:spPr bwMode="auto">
          <a:xfrm>
            <a:off x="4841875" y="2593975"/>
            <a:ext cx="60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$167.40</a:t>
            </a:r>
            <a:endParaRPr lang="en-US" dirty="0" smtClean="0">
              <a:solidFill>
                <a:prstClr val="black"/>
              </a:solidFill>
            </a:endParaRPr>
          </a:p>
        </p:txBody>
      </p:sp>
      <p:sp>
        <p:nvSpPr>
          <p:cNvPr id="141" name="Rectangle 31"/>
          <p:cNvSpPr>
            <a:spLocks noChangeArrowheads="1"/>
          </p:cNvSpPr>
          <p:nvPr/>
        </p:nvSpPr>
        <p:spPr bwMode="auto">
          <a:xfrm>
            <a:off x="5791200" y="2593975"/>
            <a:ext cx="5857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26 units</a:t>
            </a:r>
            <a:endParaRPr lang="en-US" dirty="0" smtClean="0">
              <a:solidFill>
                <a:prstClr val="black"/>
              </a:solidFill>
            </a:endParaRPr>
          </a:p>
        </p:txBody>
      </p:sp>
      <p:sp>
        <p:nvSpPr>
          <p:cNvPr id="142" name="Rectangle 32"/>
          <p:cNvSpPr>
            <a:spLocks noChangeArrowheads="1"/>
          </p:cNvSpPr>
          <p:nvPr/>
        </p:nvSpPr>
        <p:spPr bwMode="auto">
          <a:xfrm>
            <a:off x="1016000" y="2895600"/>
            <a:ext cx="7683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rPr>
              <a:t>The company uses a perpetual inventory system.  Determine the cost assigned to ending inventory and </a:t>
            </a:r>
            <a:endParaRPr lang="en-US" dirty="0">
              <a:solidFill>
                <a:prstClr val="black"/>
              </a:solidFill>
            </a:endParaRPr>
          </a:p>
        </p:txBody>
      </p:sp>
      <p:sp>
        <p:nvSpPr>
          <p:cNvPr id="143" name="Rectangle 33"/>
          <p:cNvSpPr>
            <a:spLocks noChangeArrowheads="1"/>
          </p:cNvSpPr>
          <p:nvPr/>
        </p:nvSpPr>
        <p:spPr bwMode="auto">
          <a:xfrm>
            <a:off x="1016000" y="3090863"/>
            <a:ext cx="71612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to cost of goods sold using (a) specific identification, (b) FIFO, (c) LIFO, and (d) weighted average. </a:t>
            </a:r>
            <a:endParaRPr lang="en-US" dirty="0" smtClean="0">
              <a:solidFill>
                <a:prstClr val="black"/>
              </a:solidFill>
            </a:endParaRPr>
          </a:p>
        </p:txBody>
      </p:sp>
      <p:sp>
        <p:nvSpPr>
          <p:cNvPr id="144" name="Rectangle 34"/>
          <p:cNvSpPr>
            <a:spLocks noChangeArrowheads="1"/>
          </p:cNvSpPr>
          <p:nvPr/>
        </p:nvSpPr>
        <p:spPr bwMode="auto">
          <a:xfrm>
            <a:off x="1016000" y="3297238"/>
            <a:ext cx="73009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(Round per unit costs and inventory amounts to cents.) </a:t>
            </a:r>
            <a:r>
              <a:rPr lang="en-US" sz="1300" dirty="0" smtClean="0">
                <a:solidFill>
                  <a:srgbClr val="C00000"/>
                </a:solidFill>
              </a:rPr>
              <a:t>For specific identification, ending inventory </a:t>
            </a:r>
            <a:endParaRPr lang="en-US" dirty="0" smtClean="0">
              <a:solidFill>
                <a:srgbClr val="C00000"/>
              </a:solidFill>
            </a:endParaRPr>
          </a:p>
        </p:txBody>
      </p:sp>
      <p:sp>
        <p:nvSpPr>
          <p:cNvPr id="145" name="Rectangle 35"/>
          <p:cNvSpPr>
            <a:spLocks noChangeArrowheads="1"/>
          </p:cNvSpPr>
          <p:nvPr/>
        </p:nvSpPr>
        <p:spPr bwMode="auto">
          <a:xfrm>
            <a:off x="1016000" y="3503613"/>
            <a:ext cx="75549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rPr>
              <a:t>consists of 10 units, where eight are from the December 30 purchase and two are from the December </a:t>
            </a:r>
            <a:endParaRPr lang="en-US" dirty="0" smtClean="0">
              <a:solidFill>
                <a:srgbClr val="C00000"/>
              </a:solidFill>
            </a:endParaRPr>
          </a:p>
        </p:txBody>
      </p:sp>
      <p:sp>
        <p:nvSpPr>
          <p:cNvPr id="146" name="Rectangle 36"/>
          <p:cNvSpPr>
            <a:spLocks noChangeArrowheads="1"/>
          </p:cNvSpPr>
          <p:nvPr/>
        </p:nvSpPr>
        <p:spPr bwMode="auto">
          <a:xfrm>
            <a:off x="1016000" y="3709988"/>
            <a:ext cx="8731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rPr>
              <a:t>8 purchase.</a:t>
            </a:r>
            <a:endParaRPr lang="en-US" dirty="0" smtClean="0">
              <a:solidFill>
                <a:srgbClr val="C00000"/>
              </a:solidFill>
            </a:endParaRPr>
          </a:p>
        </p:txBody>
      </p:sp>
      <p:sp>
        <p:nvSpPr>
          <p:cNvPr id="147" name="Rectangle 37"/>
          <p:cNvSpPr>
            <a:spLocks noChangeArrowheads="1"/>
          </p:cNvSpPr>
          <p:nvPr/>
        </p:nvSpPr>
        <p:spPr bwMode="auto">
          <a:xfrm>
            <a:off x="966788" y="109855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48" name="Rectangle 38"/>
          <p:cNvSpPr>
            <a:spLocks noChangeArrowheads="1"/>
          </p:cNvSpPr>
          <p:nvPr/>
        </p:nvSpPr>
        <p:spPr bwMode="auto">
          <a:xfrm>
            <a:off x="8147050" y="1119188"/>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49" name="Rectangle 39"/>
          <p:cNvSpPr>
            <a:spLocks noChangeArrowheads="1"/>
          </p:cNvSpPr>
          <p:nvPr/>
        </p:nvSpPr>
        <p:spPr bwMode="auto">
          <a:xfrm>
            <a:off x="985838" y="1098550"/>
            <a:ext cx="71818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0" name="Rectangle 40"/>
          <p:cNvSpPr>
            <a:spLocks noChangeArrowheads="1"/>
          </p:cNvSpPr>
          <p:nvPr/>
        </p:nvSpPr>
        <p:spPr bwMode="auto">
          <a:xfrm>
            <a:off x="985838" y="1325563"/>
            <a:ext cx="71818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1" name="Line 41"/>
          <p:cNvSpPr>
            <a:spLocks noChangeShapeType="1"/>
          </p:cNvSpPr>
          <p:nvPr/>
        </p:nvSpPr>
        <p:spPr bwMode="auto">
          <a:xfrm>
            <a:off x="3429000" y="2573338"/>
            <a:ext cx="3932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2" name="Rectangle 42"/>
          <p:cNvSpPr>
            <a:spLocks noChangeArrowheads="1"/>
          </p:cNvSpPr>
          <p:nvPr/>
        </p:nvSpPr>
        <p:spPr bwMode="auto">
          <a:xfrm>
            <a:off x="3429000" y="2573338"/>
            <a:ext cx="39322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3" name="Line 43"/>
          <p:cNvSpPr>
            <a:spLocks noChangeShapeType="1"/>
          </p:cNvSpPr>
          <p:nvPr/>
        </p:nvSpPr>
        <p:spPr bwMode="auto">
          <a:xfrm>
            <a:off x="3429000" y="2779713"/>
            <a:ext cx="3932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4" name="Rectangle 44"/>
          <p:cNvSpPr>
            <a:spLocks noChangeArrowheads="1"/>
          </p:cNvSpPr>
          <p:nvPr/>
        </p:nvSpPr>
        <p:spPr bwMode="auto">
          <a:xfrm>
            <a:off x="3429000" y="2779713"/>
            <a:ext cx="39322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5" name="Line 45"/>
          <p:cNvSpPr>
            <a:spLocks noChangeShapeType="1"/>
          </p:cNvSpPr>
          <p:nvPr/>
        </p:nvSpPr>
        <p:spPr bwMode="auto">
          <a:xfrm>
            <a:off x="3429000" y="2800350"/>
            <a:ext cx="3932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6" name="Rectangle 46"/>
          <p:cNvSpPr>
            <a:spLocks noChangeArrowheads="1"/>
          </p:cNvSpPr>
          <p:nvPr/>
        </p:nvSpPr>
        <p:spPr bwMode="auto">
          <a:xfrm>
            <a:off x="3429000" y="2800350"/>
            <a:ext cx="39322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 name="Rectangle 1"/>
          <p:cNvSpPr/>
          <p:nvPr/>
        </p:nvSpPr>
        <p:spPr>
          <a:xfrm>
            <a:off x="1752600" y="4224338"/>
            <a:ext cx="5715000" cy="1936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u="sng" dirty="0">
                <a:solidFill>
                  <a:prstClr val="white"/>
                </a:solidFill>
              </a:rPr>
              <a:t>Specific Identification Method</a:t>
            </a:r>
          </a:p>
          <a:p>
            <a:pPr algn="ctr" fontAlgn="auto">
              <a:spcBef>
                <a:spcPts val="0"/>
              </a:spcBef>
              <a:spcAft>
                <a:spcPts val="0"/>
              </a:spcAft>
              <a:defRPr/>
            </a:pPr>
            <a:r>
              <a:rPr lang="en-US" dirty="0">
                <a:solidFill>
                  <a:prstClr val="white"/>
                </a:solidFill>
              </a:rPr>
              <a:t>Not an inventory assumption - Actual</a:t>
            </a:r>
          </a:p>
          <a:p>
            <a:pPr algn="ctr" fontAlgn="auto">
              <a:spcBef>
                <a:spcPts val="0"/>
              </a:spcBef>
              <a:spcAft>
                <a:spcPts val="0"/>
              </a:spcAft>
              <a:defRPr/>
            </a:pPr>
            <a:r>
              <a:rPr lang="en-US" dirty="0">
                <a:solidFill>
                  <a:prstClr val="white"/>
                </a:solidFill>
              </a:rPr>
              <a:t>Cost of Goods Sold represents the actual cost of the units selected by the customer.</a:t>
            </a:r>
          </a:p>
          <a:p>
            <a:pPr algn="ctr" fontAlgn="auto">
              <a:spcBef>
                <a:spcPts val="0"/>
              </a:spcBef>
              <a:spcAft>
                <a:spcPts val="0"/>
              </a:spcAft>
              <a:defRPr/>
            </a:pPr>
            <a:r>
              <a:rPr lang="en-US" dirty="0">
                <a:solidFill>
                  <a:prstClr val="white"/>
                </a:solidFill>
              </a:rPr>
              <a:t>Ending Inventory represents the actual cost of the units that remain in ending inventory.</a:t>
            </a:r>
          </a:p>
        </p:txBody>
      </p:sp>
      <p:sp>
        <p:nvSpPr>
          <p:cNvPr id="47" name="Slide Number Placeholder 46"/>
          <p:cNvSpPr>
            <a:spLocks noGrp="1"/>
          </p:cNvSpPr>
          <p:nvPr>
            <p:ph type="sldNum" sz="quarter" idx="12"/>
          </p:nvPr>
        </p:nvSpPr>
        <p:spPr/>
        <p:txBody>
          <a:bodyPr/>
          <a:lstStyle/>
          <a:p>
            <a:pPr>
              <a:defRPr/>
            </a:pPr>
            <a:fld id="{631AC4E4-0321-4024-BC46-D3AD405203B7}" type="slidenum">
              <a:rPr lang="en-US" smtClean="0"/>
              <a:pPr>
                <a:defRPr/>
              </a:pPr>
              <a:t>37</a:t>
            </a:fld>
            <a:endParaRPr lang="en-US" dirty="0"/>
          </a:p>
        </p:txBody>
      </p:sp>
      <p:sp>
        <p:nvSpPr>
          <p:cNvPr id="48" name="Rounded Rectangle 47"/>
          <p:cNvSpPr/>
          <p:nvPr/>
        </p:nvSpPr>
        <p:spPr>
          <a:xfrm>
            <a:off x="147637" y="6538912"/>
            <a:ext cx="7342187" cy="2143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Compute</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inventory in a perpetual system using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315685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6-2 SPECIFICATION IDENTIFICATION SOLUTION</a:t>
            </a:r>
            <a:endParaRPr lang="en-US" sz="2400" b="1" dirty="0">
              <a:solidFill>
                <a:prstClr val="white"/>
              </a:solidFill>
            </a:endParaRPr>
          </a:p>
        </p:txBody>
      </p:sp>
      <p:sp>
        <p:nvSpPr>
          <p:cNvPr id="229" name="Rectangle 5"/>
          <p:cNvSpPr>
            <a:spLocks noChangeArrowheads="1"/>
          </p:cNvSpPr>
          <p:nvPr/>
        </p:nvSpPr>
        <p:spPr bwMode="auto">
          <a:xfrm>
            <a:off x="976313" y="703263"/>
            <a:ext cx="7191375"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44" name="Rectangle 7"/>
          <p:cNvSpPr>
            <a:spLocks noChangeArrowheads="1"/>
          </p:cNvSpPr>
          <p:nvPr/>
        </p:nvSpPr>
        <p:spPr bwMode="auto">
          <a:xfrm>
            <a:off x="1016000" y="723900"/>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Date</a:t>
            </a:r>
            <a:endParaRPr lang="en-US" dirty="0" smtClean="0">
              <a:solidFill>
                <a:prstClr val="black"/>
              </a:solidFill>
            </a:endParaRPr>
          </a:p>
        </p:txBody>
      </p:sp>
      <p:sp>
        <p:nvSpPr>
          <p:cNvPr id="245" name="Rectangle 8"/>
          <p:cNvSpPr>
            <a:spLocks noChangeArrowheads="1"/>
          </p:cNvSpPr>
          <p:nvPr/>
        </p:nvSpPr>
        <p:spPr bwMode="auto">
          <a:xfrm>
            <a:off x="1914525" y="723900"/>
            <a:ext cx="796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Activities</a:t>
            </a:r>
            <a:endParaRPr lang="en-US" dirty="0" smtClean="0">
              <a:solidFill>
                <a:prstClr val="black"/>
              </a:solidFill>
            </a:endParaRPr>
          </a:p>
        </p:txBody>
      </p:sp>
      <p:sp>
        <p:nvSpPr>
          <p:cNvPr id="246" name="Rectangle 9"/>
          <p:cNvSpPr>
            <a:spLocks noChangeArrowheads="1"/>
          </p:cNvSpPr>
          <p:nvPr/>
        </p:nvSpPr>
        <p:spPr bwMode="auto">
          <a:xfrm>
            <a:off x="3709988" y="723900"/>
            <a:ext cx="1825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Units Acquired at Cost</a:t>
            </a:r>
            <a:endParaRPr lang="en-US" dirty="0" smtClean="0">
              <a:solidFill>
                <a:prstClr val="black"/>
              </a:solidFill>
            </a:endParaRPr>
          </a:p>
        </p:txBody>
      </p:sp>
      <p:sp>
        <p:nvSpPr>
          <p:cNvPr id="247" name="Rectangle 10"/>
          <p:cNvSpPr>
            <a:spLocks noChangeArrowheads="1"/>
          </p:cNvSpPr>
          <p:nvPr/>
        </p:nvSpPr>
        <p:spPr bwMode="auto">
          <a:xfrm>
            <a:off x="5776913" y="723900"/>
            <a:ext cx="1552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Units Sold at Retail</a:t>
            </a:r>
            <a:endParaRPr lang="en-US" dirty="0" smtClean="0">
              <a:solidFill>
                <a:prstClr val="black"/>
              </a:solidFill>
            </a:endParaRPr>
          </a:p>
        </p:txBody>
      </p:sp>
      <p:sp>
        <p:nvSpPr>
          <p:cNvPr id="248" name="Rectangle 11"/>
          <p:cNvSpPr>
            <a:spLocks noChangeArrowheads="1"/>
          </p:cNvSpPr>
          <p:nvPr/>
        </p:nvSpPr>
        <p:spPr bwMode="auto">
          <a:xfrm>
            <a:off x="1016000" y="95091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01</a:t>
            </a:r>
            <a:endParaRPr lang="en-US" dirty="0" smtClean="0">
              <a:solidFill>
                <a:prstClr val="black"/>
              </a:solidFill>
            </a:endParaRPr>
          </a:p>
        </p:txBody>
      </p:sp>
      <p:sp>
        <p:nvSpPr>
          <p:cNvPr id="249" name="Rectangle 12"/>
          <p:cNvSpPr>
            <a:spLocks noChangeArrowheads="1"/>
          </p:cNvSpPr>
          <p:nvPr/>
        </p:nvSpPr>
        <p:spPr bwMode="auto">
          <a:xfrm>
            <a:off x="1914525" y="950913"/>
            <a:ext cx="14922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Beginning inventory</a:t>
            </a:r>
            <a:endParaRPr lang="en-US" dirty="0" smtClean="0">
              <a:solidFill>
                <a:prstClr val="black"/>
              </a:solidFill>
            </a:endParaRPr>
          </a:p>
        </p:txBody>
      </p:sp>
      <p:sp>
        <p:nvSpPr>
          <p:cNvPr id="250" name="Rectangle 13"/>
          <p:cNvSpPr>
            <a:spLocks noChangeArrowheads="1"/>
          </p:cNvSpPr>
          <p:nvPr/>
        </p:nvSpPr>
        <p:spPr bwMode="auto">
          <a:xfrm>
            <a:off x="3571875" y="950913"/>
            <a:ext cx="187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5 units @ $3.00 = $15.00</a:t>
            </a:r>
            <a:endParaRPr lang="en-US" dirty="0" smtClean="0">
              <a:solidFill>
                <a:prstClr val="black"/>
              </a:solidFill>
            </a:endParaRPr>
          </a:p>
        </p:txBody>
      </p:sp>
      <p:sp>
        <p:nvSpPr>
          <p:cNvPr id="251" name="Rectangle 14"/>
          <p:cNvSpPr>
            <a:spLocks noChangeArrowheads="1"/>
          </p:cNvSpPr>
          <p:nvPr/>
        </p:nvSpPr>
        <p:spPr bwMode="auto">
          <a:xfrm>
            <a:off x="1016000" y="1157288"/>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08</a:t>
            </a:r>
            <a:endParaRPr lang="en-US" dirty="0" smtClean="0">
              <a:solidFill>
                <a:prstClr val="black"/>
              </a:solidFill>
            </a:endParaRPr>
          </a:p>
        </p:txBody>
      </p:sp>
      <p:sp>
        <p:nvSpPr>
          <p:cNvPr id="252" name="Rectangle 15"/>
          <p:cNvSpPr>
            <a:spLocks noChangeArrowheads="1"/>
          </p:cNvSpPr>
          <p:nvPr/>
        </p:nvSpPr>
        <p:spPr bwMode="auto">
          <a:xfrm>
            <a:off x="1914525" y="1157288"/>
            <a:ext cx="7572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253" name="Rectangle 16"/>
          <p:cNvSpPr>
            <a:spLocks noChangeArrowheads="1"/>
          </p:cNvSpPr>
          <p:nvPr/>
        </p:nvSpPr>
        <p:spPr bwMode="auto">
          <a:xfrm>
            <a:off x="3478213" y="1157288"/>
            <a:ext cx="196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10 units @ $4.50 = $45.00</a:t>
            </a:r>
            <a:endParaRPr lang="en-US" dirty="0" smtClean="0">
              <a:solidFill>
                <a:prstClr val="black"/>
              </a:solidFill>
            </a:endParaRPr>
          </a:p>
        </p:txBody>
      </p:sp>
      <p:sp>
        <p:nvSpPr>
          <p:cNvPr id="254" name="Rectangle 17"/>
          <p:cNvSpPr>
            <a:spLocks noChangeArrowheads="1"/>
          </p:cNvSpPr>
          <p:nvPr/>
        </p:nvSpPr>
        <p:spPr bwMode="auto">
          <a:xfrm>
            <a:off x="1016000" y="136366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09</a:t>
            </a:r>
            <a:endParaRPr lang="en-US" dirty="0" smtClean="0">
              <a:solidFill>
                <a:prstClr val="black"/>
              </a:solidFill>
            </a:endParaRPr>
          </a:p>
        </p:txBody>
      </p:sp>
      <p:sp>
        <p:nvSpPr>
          <p:cNvPr id="255" name="Rectangle 18"/>
          <p:cNvSpPr>
            <a:spLocks noChangeArrowheads="1"/>
          </p:cNvSpPr>
          <p:nvPr/>
        </p:nvSpPr>
        <p:spPr bwMode="auto">
          <a:xfrm>
            <a:off x="1914525" y="136366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Sales</a:t>
            </a:r>
            <a:endParaRPr lang="en-US" dirty="0" smtClean="0">
              <a:solidFill>
                <a:prstClr val="black"/>
              </a:solidFill>
            </a:endParaRPr>
          </a:p>
        </p:txBody>
      </p:sp>
      <p:sp>
        <p:nvSpPr>
          <p:cNvPr id="128" name="Rectangle 19"/>
          <p:cNvSpPr>
            <a:spLocks noChangeArrowheads="1"/>
          </p:cNvSpPr>
          <p:nvPr/>
        </p:nvSpPr>
        <p:spPr bwMode="auto">
          <a:xfrm>
            <a:off x="5867400" y="1363663"/>
            <a:ext cx="12096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8 units @ $7.00</a:t>
            </a:r>
            <a:endParaRPr lang="en-US" dirty="0" smtClean="0">
              <a:solidFill>
                <a:prstClr val="black"/>
              </a:solidFill>
            </a:endParaRPr>
          </a:p>
        </p:txBody>
      </p:sp>
      <p:sp>
        <p:nvSpPr>
          <p:cNvPr id="129" name="Rectangle 20"/>
          <p:cNvSpPr>
            <a:spLocks noChangeArrowheads="1"/>
          </p:cNvSpPr>
          <p:nvPr/>
        </p:nvSpPr>
        <p:spPr bwMode="auto">
          <a:xfrm>
            <a:off x="1016000" y="1570038"/>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19</a:t>
            </a:r>
            <a:endParaRPr lang="en-US" dirty="0" smtClean="0">
              <a:solidFill>
                <a:prstClr val="black"/>
              </a:solidFill>
            </a:endParaRPr>
          </a:p>
        </p:txBody>
      </p:sp>
      <p:sp>
        <p:nvSpPr>
          <p:cNvPr id="130" name="Rectangle 21"/>
          <p:cNvSpPr>
            <a:spLocks noChangeArrowheads="1"/>
          </p:cNvSpPr>
          <p:nvPr/>
        </p:nvSpPr>
        <p:spPr bwMode="auto">
          <a:xfrm>
            <a:off x="1914525" y="1570038"/>
            <a:ext cx="7572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131" name="Rectangle 22"/>
          <p:cNvSpPr>
            <a:spLocks noChangeArrowheads="1"/>
          </p:cNvSpPr>
          <p:nvPr/>
        </p:nvSpPr>
        <p:spPr bwMode="auto">
          <a:xfrm>
            <a:off x="3478213" y="1570038"/>
            <a:ext cx="196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13 units @ $5.00 = $65.00</a:t>
            </a:r>
            <a:endParaRPr lang="en-US" dirty="0" smtClean="0">
              <a:solidFill>
                <a:prstClr val="black"/>
              </a:solidFill>
            </a:endParaRPr>
          </a:p>
        </p:txBody>
      </p:sp>
      <p:sp>
        <p:nvSpPr>
          <p:cNvPr id="132" name="Rectangle 23"/>
          <p:cNvSpPr>
            <a:spLocks noChangeArrowheads="1"/>
          </p:cNvSpPr>
          <p:nvPr/>
        </p:nvSpPr>
        <p:spPr bwMode="auto">
          <a:xfrm>
            <a:off x="1016000" y="177641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24</a:t>
            </a:r>
            <a:endParaRPr lang="en-US" dirty="0" smtClean="0">
              <a:solidFill>
                <a:prstClr val="black"/>
              </a:solidFill>
            </a:endParaRPr>
          </a:p>
        </p:txBody>
      </p:sp>
      <p:sp>
        <p:nvSpPr>
          <p:cNvPr id="133" name="Rectangle 24"/>
          <p:cNvSpPr>
            <a:spLocks noChangeArrowheads="1"/>
          </p:cNvSpPr>
          <p:nvPr/>
        </p:nvSpPr>
        <p:spPr bwMode="auto">
          <a:xfrm>
            <a:off x="1914525" y="177641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Sales</a:t>
            </a:r>
            <a:endParaRPr lang="en-US" dirty="0" smtClean="0">
              <a:solidFill>
                <a:prstClr val="black"/>
              </a:solidFill>
            </a:endParaRPr>
          </a:p>
        </p:txBody>
      </p:sp>
      <p:sp>
        <p:nvSpPr>
          <p:cNvPr id="134" name="Rectangle 25"/>
          <p:cNvSpPr>
            <a:spLocks noChangeArrowheads="1"/>
          </p:cNvSpPr>
          <p:nvPr/>
        </p:nvSpPr>
        <p:spPr bwMode="auto">
          <a:xfrm>
            <a:off x="5776913" y="1776413"/>
            <a:ext cx="13017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18 units @ $8.00</a:t>
            </a:r>
            <a:endParaRPr lang="en-US" dirty="0" smtClean="0">
              <a:solidFill>
                <a:prstClr val="black"/>
              </a:solidFill>
            </a:endParaRPr>
          </a:p>
        </p:txBody>
      </p:sp>
      <p:sp>
        <p:nvSpPr>
          <p:cNvPr id="135" name="Rectangle 26"/>
          <p:cNvSpPr>
            <a:spLocks noChangeArrowheads="1"/>
          </p:cNvSpPr>
          <p:nvPr/>
        </p:nvSpPr>
        <p:spPr bwMode="auto">
          <a:xfrm>
            <a:off x="1016000" y="1982788"/>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30</a:t>
            </a:r>
            <a:endParaRPr lang="en-US" dirty="0" smtClean="0">
              <a:solidFill>
                <a:prstClr val="black"/>
              </a:solidFill>
            </a:endParaRPr>
          </a:p>
        </p:txBody>
      </p:sp>
      <p:sp>
        <p:nvSpPr>
          <p:cNvPr id="136" name="Rectangle 27"/>
          <p:cNvSpPr>
            <a:spLocks noChangeArrowheads="1"/>
          </p:cNvSpPr>
          <p:nvPr/>
        </p:nvSpPr>
        <p:spPr bwMode="auto">
          <a:xfrm>
            <a:off x="1914525" y="1982788"/>
            <a:ext cx="7572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138" name="Rectangle 28"/>
          <p:cNvSpPr>
            <a:spLocks noChangeArrowheads="1"/>
          </p:cNvSpPr>
          <p:nvPr/>
        </p:nvSpPr>
        <p:spPr bwMode="auto">
          <a:xfrm>
            <a:off x="3571875" y="1982788"/>
            <a:ext cx="187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8 units @ $5.30 = $42.40</a:t>
            </a:r>
            <a:endParaRPr lang="en-US" dirty="0" smtClean="0">
              <a:solidFill>
                <a:prstClr val="black"/>
              </a:solidFill>
            </a:endParaRPr>
          </a:p>
        </p:txBody>
      </p:sp>
      <p:sp>
        <p:nvSpPr>
          <p:cNvPr id="139" name="Rectangle 29"/>
          <p:cNvSpPr>
            <a:spLocks noChangeArrowheads="1"/>
          </p:cNvSpPr>
          <p:nvPr/>
        </p:nvSpPr>
        <p:spPr bwMode="auto">
          <a:xfrm>
            <a:off x="3470275" y="2189163"/>
            <a:ext cx="6350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36 units</a:t>
            </a:r>
            <a:endParaRPr lang="en-US" dirty="0" smtClean="0">
              <a:solidFill>
                <a:prstClr val="black"/>
              </a:solidFill>
            </a:endParaRPr>
          </a:p>
        </p:txBody>
      </p:sp>
      <p:sp>
        <p:nvSpPr>
          <p:cNvPr id="140" name="Rectangle 30"/>
          <p:cNvSpPr>
            <a:spLocks noChangeArrowheads="1"/>
          </p:cNvSpPr>
          <p:nvPr/>
        </p:nvSpPr>
        <p:spPr bwMode="auto">
          <a:xfrm>
            <a:off x="4841875" y="2189163"/>
            <a:ext cx="60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$167.40</a:t>
            </a:r>
            <a:endParaRPr lang="en-US" dirty="0" smtClean="0">
              <a:solidFill>
                <a:prstClr val="black"/>
              </a:solidFill>
            </a:endParaRPr>
          </a:p>
        </p:txBody>
      </p:sp>
      <p:sp>
        <p:nvSpPr>
          <p:cNvPr id="141" name="Rectangle 31"/>
          <p:cNvSpPr>
            <a:spLocks noChangeArrowheads="1"/>
          </p:cNvSpPr>
          <p:nvPr/>
        </p:nvSpPr>
        <p:spPr bwMode="auto">
          <a:xfrm>
            <a:off x="5791200" y="2189163"/>
            <a:ext cx="5857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26 units</a:t>
            </a:r>
            <a:endParaRPr lang="en-US" dirty="0" smtClean="0">
              <a:solidFill>
                <a:prstClr val="black"/>
              </a:solidFill>
            </a:endParaRPr>
          </a:p>
        </p:txBody>
      </p:sp>
      <p:sp>
        <p:nvSpPr>
          <p:cNvPr id="145" name="Rectangle 35"/>
          <p:cNvSpPr>
            <a:spLocks noChangeArrowheads="1"/>
          </p:cNvSpPr>
          <p:nvPr/>
        </p:nvSpPr>
        <p:spPr bwMode="auto">
          <a:xfrm>
            <a:off x="1016000" y="2590800"/>
            <a:ext cx="652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prstClr val="black"/>
                </a:solidFill>
              </a:rPr>
              <a:t>Ending inventory consists of 10 units, where eight are from the December 30 purchase and two are from the December 8 purchase. </a:t>
            </a:r>
            <a:endParaRPr lang="en-US" dirty="0" smtClean="0">
              <a:solidFill>
                <a:prstClr val="black"/>
              </a:solidFill>
            </a:endParaRPr>
          </a:p>
        </p:txBody>
      </p:sp>
      <p:sp>
        <p:nvSpPr>
          <p:cNvPr id="147" name="Rectangle 37"/>
          <p:cNvSpPr>
            <a:spLocks noChangeArrowheads="1"/>
          </p:cNvSpPr>
          <p:nvPr/>
        </p:nvSpPr>
        <p:spPr bwMode="auto">
          <a:xfrm>
            <a:off x="966788" y="693738"/>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48" name="Rectangle 38"/>
          <p:cNvSpPr>
            <a:spLocks noChangeArrowheads="1"/>
          </p:cNvSpPr>
          <p:nvPr/>
        </p:nvSpPr>
        <p:spPr bwMode="auto">
          <a:xfrm>
            <a:off x="8147050" y="714375"/>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49" name="Rectangle 39"/>
          <p:cNvSpPr>
            <a:spLocks noChangeArrowheads="1"/>
          </p:cNvSpPr>
          <p:nvPr/>
        </p:nvSpPr>
        <p:spPr bwMode="auto">
          <a:xfrm>
            <a:off x="985838" y="693738"/>
            <a:ext cx="71818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0" name="Rectangle 40"/>
          <p:cNvSpPr>
            <a:spLocks noChangeArrowheads="1"/>
          </p:cNvSpPr>
          <p:nvPr/>
        </p:nvSpPr>
        <p:spPr bwMode="auto">
          <a:xfrm>
            <a:off x="985838" y="920750"/>
            <a:ext cx="71818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1" name="Line 41"/>
          <p:cNvSpPr>
            <a:spLocks noChangeShapeType="1"/>
          </p:cNvSpPr>
          <p:nvPr/>
        </p:nvSpPr>
        <p:spPr bwMode="auto">
          <a:xfrm>
            <a:off x="3429000" y="2168525"/>
            <a:ext cx="3932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2" name="Rectangle 42"/>
          <p:cNvSpPr>
            <a:spLocks noChangeArrowheads="1"/>
          </p:cNvSpPr>
          <p:nvPr/>
        </p:nvSpPr>
        <p:spPr bwMode="auto">
          <a:xfrm>
            <a:off x="3429000" y="2168525"/>
            <a:ext cx="39322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3" name="Line 43"/>
          <p:cNvSpPr>
            <a:spLocks noChangeShapeType="1"/>
          </p:cNvSpPr>
          <p:nvPr/>
        </p:nvSpPr>
        <p:spPr bwMode="auto">
          <a:xfrm>
            <a:off x="3429000" y="2374900"/>
            <a:ext cx="3932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4" name="Rectangle 44"/>
          <p:cNvSpPr>
            <a:spLocks noChangeArrowheads="1"/>
          </p:cNvSpPr>
          <p:nvPr/>
        </p:nvSpPr>
        <p:spPr bwMode="auto">
          <a:xfrm>
            <a:off x="3429000" y="2374900"/>
            <a:ext cx="39322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5" name="Line 45"/>
          <p:cNvSpPr>
            <a:spLocks noChangeShapeType="1"/>
          </p:cNvSpPr>
          <p:nvPr/>
        </p:nvSpPr>
        <p:spPr bwMode="auto">
          <a:xfrm>
            <a:off x="3429000" y="2395538"/>
            <a:ext cx="3932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6" name="Rectangle 46"/>
          <p:cNvSpPr>
            <a:spLocks noChangeArrowheads="1"/>
          </p:cNvSpPr>
          <p:nvPr/>
        </p:nvSpPr>
        <p:spPr bwMode="auto">
          <a:xfrm>
            <a:off x="3429000" y="2395538"/>
            <a:ext cx="39322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6" name="AutoShape 3"/>
          <p:cNvSpPr>
            <a:spLocks noChangeAspect="1" noChangeArrowheads="1" noTextEdit="1"/>
          </p:cNvSpPr>
          <p:nvPr/>
        </p:nvSpPr>
        <p:spPr bwMode="auto">
          <a:xfrm>
            <a:off x="396875" y="3124200"/>
            <a:ext cx="835025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7" name="Rectangle 5"/>
          <p:cNvSpPr>
            <a:spLocks noChangeArrowheads="1"/>
          </p:cNvSpPr>
          <p:nvPr/>
        </p:nvSpPr>
        <p:spPr bwMode="auto">
          <a:xfrm>
            <a:off x="396875" y="3341688"/>
            <a:ext cx="8350250"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8" name="Rectangle 6"/>
          <p:cNvSpPr>
            <a:spLocks noChangeArrowheads="1"/>
          </p:cNvSpPr>
          <p:nvPr/>
        </p:nvSpPr>
        <p:spPr bwMode="auto">
          <a:xfrm>
            <a:off x="436563" y="3048000"/>
            <a:ext cx="67643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C00000"/>
                </a:solidFill>
              </a:rPr>
              <a:t>Specific Identification – Cost of exact units sold are expensed as Cost of Goods Sold.</a:t>
            </a:r>
            <a:endParaRPr lang="en-US" b="1" dirty="0" smtClean="0">
              <a:solidFill>
                <a:srgbClr val="C00000"/>
              </a:solidFill>
            </a:endParaRPr>
          </a:p>
        </p:txBody>
      </p:sp>
      <p:sp>
        <p:nvSpPr>
          <p:cNvPr id="9" name="Rectangle 7"/>
          <p:cNvSpPr>
            <a:spLocks noChangeArrowheads="1"/>
          </p:cNvSpPr>
          <p:nvPr/>
        </p:nvSpPr>
        <p:spPr bwMode="auto">
          <a:xfrm>
            <a:off x="436563" y="3362325"/>
            <a:ext cx="423862"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Date</a:t>
            </a:r>
            <a:endParaRPr lang="en-US" dirty="0" smtClean="0">
              <a:solidFill>
                <a:prstClr val="black"/>
              </a:solidFill>
            </a:endParaRPr>
          </a:p>
        </p:txBody>
      </p:sp>
      <p:sp>
        <p:nvSpPr>
          <p:cNvPr id="10" name="Rectangle 8"/>
          <p:cNvSpPr>
            <a:spLocks noChangeArrowheads="1"/>
          </p:cNvSpPr>
          <p:nvPr/>
        </p:nvSpPr>
        <p:spPr bwMode="auto">
          <a:xfrm>
            <a:off x="1335088" y="3362325"/>
            <a:ext cx="79692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Activities</a:t>
            </a:r>
            <a:endParaRPr lang="en-US" dirty="0" smtClean="0">
              <a:solidFill>
                <a:prstClr val="black"/>
              </a:solidFill>
            </a:endParaRPr>
          </a:p>
        </p:txBody>
      </p:sp>
      <p:sp>
        <p:nvSpPr>
          <p:cNvPr id="11" name="Rectangle 9"/>
          <p:cNvSpPr>
            <a:spLocks noChangeArrowheads="1"/>
          </p:cNvSpPr>
          <p:nvPr/>
        </p:nvSpPr>
        <p:spPr bwMode="auto">
          <a:xfrm>
            <a:off x="436563" y="3590925"/>
            <a:ext cx="6254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01</a:t>
            </a:r>
            <a:endParaRPr lang="en-US" dirty="0" smtClean="0">
              <a:solidFill>
                <a:prstClr val="black"/>
              </a:solidFill>
            </a:endParaRPr>
          </a:p>
        </p:txBody>
      </p:sp>
      <p:sp>
        <p:nvSpPr>
          <p:cNvPr id="12" name="Rectangle 10"/>
          <p:cNvSpPr>
            <a:spLocks noChangeArrowheads="1"/>
          </p:cNvSpPr>
          <p:nvPr/>
        </p:nvSpPr>
        <p:spPr bwMode="auto">
          <a:xfrm>
            <a:off x="1335088" y="3590925"/>
            <a:ext cx="148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Beginning inventory</a:t>
            </a:r>
            <a:endParaRPr lang="en-US" dirty="0" smtClean="0">
              <a:solidFill>
                <a:prstClr val="black"/>
              </a:solidFill>
            </a:endParaRPr>
          </a:p>
        </p:txBody>
      </p:sp>
      <p:sp>
        <p:nvSpPr>
          <p:cNvPr id="13" name="Rectangle 11"/>
          <p:cNvSpPr>
            <a:spLocks noChangeArrowheads="1"/>
          </p:cNvSpPr>
          <p:nvPr/>
        </p:nvSpPr>
        <p:spPr bwMode="auto">
          <a:xfrm>
            <a:off x="3221038" y="3590925"/>
            <a:ext cx="148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5 @ $3.00 = $15.00</a:t>
            </a:r>
            <a:endParaRPr lang="en-US" dirty="0" smtClean="0">
              <a:solidFill>
                <a:prstClr val="black"/>
              </a:solidFill>
            </a:endParaRPr>
          </a:p>
        </p:txBody>
      </p:sp>
      <p:sp>
        <p:nvSpPr>
          <p:cNvPr id="14" name="Rectangle 12"/>
          <p:cNvSpPr>
            <a:spLocks noChangeArrowheads="1"/>
          </p:cNvSpPr>
          <p:nvPr/>
        </p:nvSpPr>
        <p:spPr bwMode="auto">
          <a:xfrm>
            <a:off x="5126038" y="3590925"/>
            <a:ext cx="148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5 @ $3.00 = $15.00</a:t>
            </a:r>
            <a:endParaRPr lang="en-US" dirty="0" smtClean="0">
              <a:solidFill>
                <a:prstClr val="black"/>
              </a:solidFill>
            </a:endParaRPr>
          </a:p>
        </p:txBody>
      </p:sp>
      <p:sp>
        <p:nvSpPr>
          <p:cNvPr id="15" name="Rectangle 13"/>
          <p:cNvSpPr>
            <a:spLocks noChangeArrowheads="1"/>
          </p:cNvSpPr>
          <p:nvPr/>
        </p:nvSpPr>
        <p:spPr bwMode="auto">
          <a:xfrm>
            <a:off x="436563" y="3797300"/>
            <a:ext cx="6254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08</a:t>
            </a:r>
            <a:endParaRPr lang="en-US" dirty="0" smtClean="0">
              <a:solidFill>
                <a:prstClr val="black"/>
              </a:solidFill>
            </a:endParaRPr>
          </a:p>
        </p:txBody>
      </p:sp>
      <p:sp>
        <p:nvSpPr>
          <p:cNvPr id="16" name="Rectangle 14"/>
          <p:cNvSpPr>
            <a:spLocks noChangeArrowheads="1"/>
          </p:cNvSpPr>
          <p:nvPr/>
        </p:nvSpPr>
        <p:spPr bwMode="auto">
          <a:xfrm>
            <a:off x="1335088" y="3797300"/>
            <a:ext cx="7461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17" name="Rectangle 15"/>
          <p:cNvSpPr>
            <a:spLocks noChangeArrowheads="1"/>
          </p:cNvSpPr>
          <p:nvPr/>
        </p:nvSpPr>
        <p:spPr bwMode="auto">
          <a:xfrm>
            <a:off x="3130550" y="3797300"/>
            <a:ext cx="15732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10 @ $4.50 = $45.00</a:t>
            </a:r>
            <a:endParaRPr lang="en-US" dirty="0" smtClean="0">
              <a:solidFill>
                <a:prstClr val="black"/>
              </a:solidFill>
            </a:endParaRPr>
          </a:p>
        </p:txBody>
      </p:sp>
      <p:sp>
        <p:nvSpPr>
          <p:cNvPr id="18" name="Rectangle 16"/>
          <p:cNvSpPr>
            <a:spLocks noChangeArrowheads="1"/>
          </p:cNvSpPr>
          <p:nvPr/>
        </p:nvSpPr>
        <p:spPr bwMode="auto">
          <a:xfrm>
            <a:off x="5126038" y="3797300"/>
            <a:ext cx="148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8 @ $4.50 = $36.00</a:t>
            </a:r>
            <a:endParaRPr lang="en-US" dirty="0" smtClean="0">
              <a:solidFill>
                <a:prstClr val="black"/>
              </a:solidFill>
            </a:endParaRPr>
          </a:p>
        </p:txBody>
      </p:sp>
      <p:sp>
        <p:nvSpPr>
          <p:cNvPr id="19" name="Rectangle 17"/>
          <p:cNvSpPr>
            <a:spLocks noChangeArrowheads="1"/>
          </p:cNvSpPr>
          <p:nvPr/>
        </p:nvSpPr>
        <p:spPr bwMode="auto">
          <a:xfrm>
            <a:off x="7086600" y="3797300"/>
            <a:ext cx="14763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2 @ $4.50 =   $9.00</a:t>
            </a:r>
            <a:endParaRPr lang="en-US" dirty="0" smtClean="0">
              <a:solidFill>
                <a:prstClr val="black"/>
              </a:solidFill>
            </a:endParaRPr>
          </a:p>
        </p:txBody>
      </p:sp>
      <p:sp>
        <p:nvSpPr>
          <p:cNvPr id="20" name="Rectangle 18"/>
          <p:cNvSpPr>
            <a:spLocks noChangeArrowheads="1"/>
          </p:cNvSpPr>
          <p:nvPr/>
        </p:nvSpPr>
        <p:spPr bwMode="auto">
          <a:xfrm>
            <a:off x="436563" y="4005263"/>
            <a:ext cx="6254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19</a:t>
            </a:r>
            <a:endParaRPr lang="en-US" dirty="0" smtClean="0">
              <a:solidFill>
                <a:prstClr val="black"/>
              </a:solidFill>
            </a:endParaRPr>
          </a:p>
        </p:txBody>
      </p:sp>
      <p:sp>
        <p:nvSpPr>
          <p:cNvPr id="21" name="Rectangle 19"/>
          <p:cNvSpPr>
            <a:spLocks noChangeArrowheads="1"/>
          </p:cNvSpPr>
          <p:nvPr/>
        </p:nvSpPr>
        <p:spPr bwMode="auto">
          <a:xfrm>
            <a:off x="1335088" y="4005263"/>
            <a:ext cx="7461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22" name="Rectangle 20"/>
          <p:cNvSpPr>
            <a:spLocks noChangeArrowheads="1"/>
          </p:cNvSpPr>
          <p:nvPr/>
        </p:nvSpPr>
        <p:spPr bwMode="auto">
          <a:xfrm>
            <a:off x="3130550" y="4005263"/>
            <a:ext cx="15732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13 @ $5.00 = $65.00</a:t>
            </a:r>
            <a:endParaRPr lang="en-US" dirty="0" smtClean="0">
              <a:solidFill>
                <a:prstClr val="black"/>
              </a:solidFill>
            </a:endParaRPr>
          </a:p>
        </p:txBody>
      </p:sp>
      <p:sp>
        <p:nvSpPr>
          <p:cNvPr id="23" name="Rectangle 21"/>
          <p:cNvSpPr>
            <a:spLocks noChangeArrowheads="1"/>
          </p:cNvSpPr>
          <p:nvPr/>
        </p:nvSpPr>
        <p:spPr bwMode="auto">
          <a:xfrm>
            <a:off x="5035550" y="4005263"/>
            <a:ext cx="15732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13 @ $5.00 = $65.00</a:t>
            </a:r>
            <a:endParaRPr lang="en-US" dirty="0" smtClean="0">
              <a:solidFill>
                <a:prstClr val="black"/>
              </a:solidFill>
            </a:endParaRPr>
          </a:p>
        </p:txBody>
      </p:sp>
      <p:sp>
        <p:nvSpPr>
          <p:cNvPr id="24" name="Rectangle 22"/>
          <p:cNvSpPr>
            <a:spLocks noChangeArrowheads="1"/>
          </p:cNvSpPr>
          <p:nvPr/>
        </p:nvSpPr>
        <p:spPr bwMode="auto">
          <a:xfrm>
            <a:off x="436563" y="4211638"/>
            <a:ext cx="6254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30</a:t>
            </a:r>
            <a:endParaRPr lang="en-US" dirty="0" smtClean="0">
              <a:solidFill>
                <a:prstClr val="black"/>
              </a:solidFill>
            </a:endParaRPr>
          </a:p>
        </p:txBody>
      </p:sp>
      <p:sp>
        <p:nvSpPr>
          <p:cNvPr id="25" name="Rectangle 23"/>
          <p:cNvSpPr>
            <a:spLocks noChangeArrowheads="1"/>
          </p:cNvSpPr>
          <p:nvPr/>
        </p:nvSpPr>
        <p:spPr bwMode="auto">
          <a:xfrm>
            <a:off x="1335088" y="4211638"/>
            <a:ext cx="7461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26" name="Rectangle 24"/>
          <p:cNvSpPr>
            <a:spLocks noChangeArrowheads="1"/>
          </p:cNvSpPr>
          <p:nvPr/>
        </p:nvSpPr>
        <p:spPr bwMode="auto">
          <a:xfrm>
            <a:off x="3221038" y="4211638"/>
            <a:ext cx="148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8 @ $5.30 = $42.40</a:t>
            </a:r>
            <a:endParaRPr lang="en-US" dirty="0" smtClean="0">
              <a:solidFill>
                <a:prstClr val="black"/>
              </a:solidFill>
            </a:endParaRPr>
          </a:p>
        </p:txBody>
      </p:sp>
      <p:sp>
        <p:nvSpPr>
          <p:cNvPr id="27" name="Rectangle 25"/>
          <p:cNvSpPr>
            <a:spLocks noChangeArrowheads="1"/>
          </p:cNvSpPr>
          <p:nvPr/>
        </p:nvSpPr>
        <p:spPr bwMode="auto">
          <a:xfrm>
            <a:off x="7089775" y="4211638"/>
            <a:ext cx="14763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8 @ $5.30 = $42.40</a:t>
            </a:r>
            <a:endParaRPr lang="en-US" dirty="0" smtClean="0">
              <a:solidFill>
                <a:prstClr val="black"/>
              </a:solidFill>
            </a:endParaRPr>
          </a:p>
        </p:txBody>
      </p:sp>
      <p:sp>
        <p:nvSpPr>
          <p:cNvPr id="28" name="Rectangle 26"/>
          <p:cNvSpPr>
            <a:spLocks noChangeArrowheads="1"/>
          </p:cNvSpPr>
          <p:nvPr/>
        </p:nvSpPr>
        <p:spPr bwMode="auto">
          <a:xfrm>
            <a:off x="3130550" y="4418013"/>
            <a:ext cx="63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36 units</a:t>
            </a:r>
            <a:endParaRPr lang="en-US" dirty="0" smtClean="0">
              <a:solidFill>
                <a:prstClr val="black"/>
              </a:solidFill>
            </a:endParaRPr>
          </a:p>
        </p:txBody>
      </p:sp>
      <p:sp>
        <p:nvSpPr>
          <p:cNvPr id="29" name="Rectangle 27"/>
          <p:cNvSpPr>
            <a:spLocks noChangeArrowheads="1"/>
          </p:cNvSpPr>
          <p:nvPr/>
        </p:nvSpPr>
        <p:spPr bwMode="auto">
          <a:xfrm>
            <a:off x="4068763" y="4418013"/>
            <a:ext cx="6048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$167.40</a:t>
            </a:r>
            <a:endParaRPr lang="en-US" dirty="0" smtClean="0">
              <a:solidFill>
                <a:prstClr val="black"/>
              </a:solidFill>
            </a:endParaRPr>
          </a:p>
        </p:txBody>
      </p:sp>
      <p:sp>
        <p:nvSpPr>
          <p:cNvPr id="30" name="Rectangle 28"/>
          <p:cNvSpPr>
            <a:spLocks noChangeArrowheads="1"/>
          </p:cNvSpPr>
          <p:nvPr/>
        </p:nvSpPr>
        <p:spPr bwMode="auto">
          <a:xfrm>
            <a:off x="5035550" y="4418013"/>
            <a:ext cx="63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26 units</a:t>
            </a:r>
            <a:endParaRPr lang="en-US" dirty="0" smtClean="0">
              <a:solidFill>
                <a:prstClr val="black"/>
              </a:solidFill>
            </a:endParaRPr>
          </a:p>
        </p:txBody>
      </p:sp>
      <p:sp>
        <p:nvSpPr>
          <p:cNvPr id="31" name="Rectangle 29"/>
          <p:cNvSpPr>
            <a:spLocks noChangeArrowheads="1"/>
          </p:cNvSpPr>
          <p:nvPr/>
        </p:nvSpPr>
        <p:spPr bwMode="auto">
          <a:xfrm>
            <a:off x="6016625" y="4418013"/>
            <a:ext cx="5921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$116.00</a:t>
            </a:r>
            <a:endParaRPr lang="en-US" dirty="0" smtClean="0">
              <a:solidFill>
                <a:prstClr val="black"/>
              </a:solidFill>
            </a:endParaRPr>
          </a:p>
        </p:txBody>
      </p:sp>
      <p:sp>
        <p:nvSpPr>
          <p:cNvPr id="224" name="Rectangle 30"/>
          <p:cNvSpPr>
            <a:spLocks noChangeArrowheads="1"/>
          </p:cNvSpPr>
          <p:nvPr/>
        </p:nvSpPr>
        <p:spPr bwMode="auto">
          <a:xfrm>
            <a:off x="6992938" y="4418013"/>
            <a:ext cx="63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10 units</a:t>
            </a:r>
            <a:endParaRPr lang="en-US" dirty="0" smtClean="0">
              <a:solidFill>
                <a:prstClr val="black"/>
              </a:solidFill>
            </a:endParaRPr>
          </a:p>
        </p:txBody>
      </p:sp>
      <p:sp>
        <p:nvSpPr>
          <p:cNvPr id="225" name="Rectangle 31"/>
          <p:cNvSpPr>
            <a:spLocks noChangeArrowheads="1"/>
          </p:cNvSpPr>
          <p:nvPr/>
        </p:nvSpPr>
        <p:spPr bwMode="auto">
          <a:xfrm>
            <a:off x="8054975" y="4418013"/>
            <a:ext cx="511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$51.40</a:t>
            </a:r>
            <a:endParaRPr lang="en-US" dirty="0" smtClean="0">
              <a:solidFill>
                <a:prstClr val="black"/>
              </a:solidFill>
            </a:endParaRPr>
          </a:p>
        </p:txBody>
      </p:sp>
      <p:sp>
        <p:nvSpPr>
          <p:cNvPr id="226" name="Rectangle 32"/>
          <p:cNvSpPr>
            <a:spLocks noChangeArrowheads="1"/>
          </p:cNvSpPr>
          <p:nvPr/>
        </p:nvSpPr>
        <p:spPr bwMode="auto">
          <a:xfrm>
            <a:off x="5035550" y="3362325"/>
            <a:ext cx="15827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Cost of Goods Sold</a:t>
            </a:r>
            <a:endParaRPr lang="en-US" dirty="0" smtClean="0">
              <a:solidFill>
                <a:prstClr val="black"/>
              </a:solidFill>
            </a:endParaRPr>
          </a:p>
        </p:txBody>
      </p:sp>
      <p:sp>
        <p:nvSpPr>
          <p:cNvPr id="227" name="Rectangle 33"/>
          <p:cNvSpPr>
            <a:spLocks noChangeArrowheads="1"/>
          </p:cNvSpPr>
          <p:nvPr/>
        </p:nvSpPr>
        <p:spPr bwMode="auto">
          <a:xfrm>
            <a:off x="6761163" y="3362325"/>
            <a:ext cx="199707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Cost of Ending Inventory</a:t>
            </a:r>
            <a:endParaRPr lang="en-US" dirty="0" smtClean="0">
              <a:solidFill>
                <a:prstClr val="black"/>
              </a:solidFill>
            </a:endParaRPr>
          </a:p>
        </p:txBody>
      </p:sp>
      <p:sp>
        <p:nvSpPr>
          <p:cNvPr id="228" name="Rectangle 34"/>
          <p:cNvSpPr>
            <a:spLocks noChangeArrowheads="1"/>
          </p:cNvSpPr>
          <p:nvPr/>
        </p:nvSpPr>
        <p:spPr bwMode="auto">
          <a:xfrm>
            <a:off x="3048000" y="3362325"/>
            <a:ext cx="181451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Units Acquired at Cost</a:t>
            </a:r>
            <a:endParaRPr lang="en-US" dirty="0" smtClean="0">
              <a:solidFill>
                <a:prstClr val="black"/>
              </a:solidFill>
            </a:endParaRPr>
          </a:p>
        </p:txBody>
      </p:sp>
      <p:sp>
        <p:nvSpPr>
          <p:cNvPr id="231" name="Line 35"/>
          <p:cNvSpPr>
            <a:spLocks noChangeShapeType="1"/>
          </p:cNvSpPr>
          <p:nvPr/>
        </p:nvSpPr>
        <p:spPr bwMode="auto">
          <a:xfrm>
            <a:off x="3089275" y="4397375"/>
            <a:ext cx="17859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32" name="Rectangle 36"/>
          <p:cNvSpPr>
            <a:spLocks noChangeArrowheads="1"/>
          </p:cNvSpPr>
          <p:nvPr/>
        </p:nvSpPr>
        <p:spPr bwMode="auto">
          <a:xfrm>
            <a:off x="3089275" y="4397375"/>
            <a:ext cx="17859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33" name="Line 37"/>
          <p:cNvSpPr>
            <a:spLocks noChangeShapeType="1"/>
          </p:cNvSpPr>
          <p:nvPr/>
        </p:nvSpPr>
        <p:spPr bwMode="auto">
          <a:xfrm>
            <a:off x="4894263" y="4397375"/>
            <a:ext cx="17748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34" name="Rectangle 38"/>
          <p:cNvSpPr>
            <a:spLocks noChangeArrowheads="1"/>
          </p:cNvSpPr>
          <p:nvPr/>
        </p:nvSpPr>
        <p:spPr bwMode="auto">
          <a:xfrm>
            <a:off x="4894263" y="4397375"/>
            <a:ext cx="17748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35" name="Rectangle 39"/>
          <p:cNvSpPr>
            <a:spLocks noChangeArrowheads="1"/>
          </p:cNvSpPr>
          <p:nvPr/>
        </p:nvSpPr>
        <p:spPr bwMode="auto">
          <a:xfrm>
            <a:off x="387350" y="3330575"/>
            <a:ext cx="19050" cy="249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36" name="Rectangle 40"/>
          <p:cNvSpPr>
            <a:spLocks noChangeArrowheads="1"/>
          </p:cNvSpPr>
          <p:nvPr/>
        </p:nvSpPr>
        <p:spPr bwMode="auto">
          <a:xfrm>
            <a:off x="4875213" y="3352800"/>
            <a:ext cx="19050" cy="1252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37" name="Rectangle 41"/>
          <p:cNvSpPr>
            <a:spLocks noChangeArrowheads="1"/>
          </p:cNvSpPr>
          <p:nvPr/>
        </p:nvSpPr>
        <p:spPr bwMode="auto">
          <a:xfrm>
            <a:off x="6669088" y="3352800"/>
            <a:ext cx="20637" cy="1252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38" name="Rectangle 42"/>
          <p:cNvSpPr>
            <a:spLocks noChangeArrowheads="1"/>
          </p:cNvSpPr>
          <p:nvPr/>
        </p:nvSpPr>
        <p:spPr bwMode="auto">
          <a:xfrm>
            <a:off x="8726488" y="3352800"/>
            <a:ext cx="20637"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39" name="Rectangle 43"/>
          <p:cNvSpPr>
            <a:spLocks noChangeArrowheads="1"/>
          </p:cNvSpPr>
          <p:nvPr/>
        </p:nvSpPr>
        <p:spPr bwMode="auto">
          <a:xfrm>
            <a:off x="406400" y="3330575"/>
            <a:ext cx="8340725"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40" name="Rectangle 44"/>
          <p:cNvSpPr>
            <a:spLocks noChangeArrowheads="1"/>
          </p:cNvSpPr>
          <p:nvPr/>
        </p:nvSpPr>
        <p:spPr bwMode="auto">
          <a:xfrm>
            <a:off x="406400" y="3559175"/>
            <a:ext cx="83407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41" name="Line 45"/>
          <p:cNvSpPr>
            <a:spLocks noChangeShapeType="1"/>
          </p:cNvSpPr>
          <p:nvPr/>
        </p:nvSpPr>
        <p:spPr bwMode="auto">
          <a:xfrm>
            <a:off x="6689725" y="4397375"/>
            <a:ext cx="2057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42" name="Rectangle 46"/>
          <p:cNvSpPr>
            <a:spLocks noChangeArrowheads="1"/>
          </p:cNvSpPr>
          <p:nvPr/>
        </p:nvSpPr>
        <p:spPr bwMode="auto">
          <a:xfrm>
            <a:off x="6689725" y="4397375"/>
            <a:ext cx="20574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43" name="Line 47"/>
          <p:cNvSpPr>
            <a:spLocks noChangeShapeType="1"/>
          </p:cNvSpPr>
          <p:nvPr/>
        </p:nvSpPr>
        <p:spPr bwMode="auto">
          <a:xfrm>
            <a:off x="3089275" y="4605338"/>
            <a:ext cx="56578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7" name="Rectangle 48"/>
          <p:cNvSpPr>
            <a:spLocks noChangeArrowheads="1"/>
          </p:cNvSpPr>
          <p:nvPr/>
        </p:nvSpPr>
        <p:spPr bwMode="auto">
          <a:xfrm>
            <a:off x="3089275" y="4605338"/>
            <a:ext cx="56578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8" name="Line 49"/>
          <p:cNvSpPr>
            <a:spLocks noChangeShapeType="1"/>
          </p:cNvSpPr>
          <p:nvPr/>
        </p:nvSpPr>
        <p:spPr bwMode="auto">
          <a:xfrm>
            <a:off x="3089275" y="4625975"/>
            <a:ext cx="56578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9" name="Rectangle 50"/>
          <p:cNvSpPr>
            <a:spLocks noChangeArrowheads="1"/>
          </p:cNvSpPr>
          <p:nvPr/>
        </p:nvSpPr>
        <p:spPr bwMode="auto">
          <a:xfrm>
            <a:off x="3089275" y="4625975"/>
            <a:ext cx="56578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88" name="Rectangle 39"/>
          <p:cNvSpPr>
            <a:spLocks noChangeArrowheads="1"/>
          </p:cNvSpPr>
          <p:nvPr/>
        </p:nvSpPr>
        <p:spPr bwMode="auto">
          <a:xfrm>
            <a:off x="976313" y="4876800"/>
            <a:ext cx="258286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Cost of Goods Sold            $116.00</a:t>
            </a:r>
          </a:p>
          <a:p>
            <a:pPr>
              <a:defRPr/>
            </a:pPr>
            <a:r>
              <a:rPr lang="en-US" sz="1300" dirty="0" smtClean="0">
                <a:solidFill>
                  <a:srgbClr val="000000"/>
                </a:solidFill>
              </a:rPr>
              <a:t>Ending inventory                    </a:t>
            </a:r>
            <a:r>
              <a:rPr lang="en-US" sz="1300" u="sng" dirty="0" smtClean="0">
                <a:solidFill>
                  <a:srgbClr val="000000"/>
                </a:solidFill>
              </a:rPr>
              <a:t>51.40</a:t>
            </a:r>
          </a:p>
          <a:p>
            <a:pPr>
              <a:defRPr/>
            </a:pPr>
            <a:r>
              <a:rPr lang="en-US" sz="1300" dirty="0" smtClean="0">
                <a:solidFill>
                  <a:srgbClr val="000000"/>
                </a:solidFill>
              </a:rPr>
              <a:t>Goods available for sale    $167.40</a:t>
            </a:r>
            <a:endParaRPr lang="en-US" dirty="0" smtClean="0">
              <a:solidFill>
                <a:prstClr val="black"/>
              </a:solidFill>
            </a:endParaRPr>
          </a:p>
        </p:txBody>
      </p:sp>
      <p:sp>
        <p:nvSpPr>
          <p:cNvPr id="90" name="Slide Number Placeholder 89"/>
          <p:cNvSpPr>
            <a:spLocks noGrp="1"/>
          </p:cNvSpPr>
          <p:nvPr>
            <p:ph type="sldNum" sz="quarter" idx="12"/>
          </p:nvPr>
        </p:nvSpPr>
        <p:spPr/>
        <p:txBody>
          <a:bodyPr/>
          <a:lstStyle/>
          <a:p>
            <a:pPr>
              <a:defRPr/>
            </a:pPr>
            <a:fld id="{631AC4E4-0321-4024-BC46-D3AD405203B7}" type="slidenum">
              <a:rPr lang="en-US" smtClean="0"/>
              <a:pPr>
                <a:defRPr/>
              </a:pPr>
              <a:t>38</a:t>
            </a:fld>
            <a:endParaRPr lang="en-US" dirty="0"/>
          </a:p>
        </p:txBody>
      </p:sp>
      <p:sp>
        <p:nvSpPr>
          <p:cNvPr id="92" name="Rounded Rectangle 91"/>
          <p:cNvSpPr/>
          <p:nvPr/>
        </p:nvSpPr>
        <p:spPr>
          <a:xfrm>
            <a:off x="147637" y="6538912"/>
            <a:ext cx="7342187" cy="2143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Compute</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inventory in a perpetual system using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261927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500"/>
                                        <p:tgtEl>
                                          <p:spTgt spid="2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5"/>
                                        </p:tgtEl>
                                        <p:attrNameLst>
                                          <p:attrName>style.visibility</p:attrName>
                                        </p:attrNameLst>
                                      </p:cBhvr>
                                      <p:to>
                                        <p:strVal val="visible"/>
                                      </p:to>
                                    </p:set>
                                    <p:animEffect transition="in" filter="fade">
                                      <p:cBhvr>
                                        <p:cTn id="16" dur="500"/>
                                        <p:tgtEl>
                                          <p:spTgt spid="2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8">
                                            <p:txEl>
                                              <p:pRg st="0" end="0"/>
                                            </p:txEl>
                                          </p:spTgt>
                                        </p:tgtEl>
                                        <p:attrNameLst>
                                          <p:attrName>style.visibility</p:attrName>
                                        </p:attrNameLst>
                                      </p:cBhvr>
                                      <p:to>
                                        <p:strVal val="visible"/>
                                      </p:to>
                                    </p:set>
                                    <p:animEffect transition="in" filter="fade">
                                      <p:cBhvr>
                                        <p:cTn id="34" dur="500"/>
                                        <p:tgtEl>
                                          <p:spTgt spid="88">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8">
                                            <p:txEl>
                                              <p:pRg st="1" end="1"/>
                                            </p:txEl>
                                          </p:spTgt>
                                        </p:tgtEl>
                                        <p:attrNameLst>
                                          <p:attrName>style.visibility</p:attrName>
                                        </p:attrNameLst>
                                      </p:cBhvr>
                                      <p:to>
                                        <p:strVal val="visible"/>
                                      </p:to>
                                    </p:set>
                                    <p:animEffect transition="in" filter="fade">
                                      <p:cBhvr>
                                        <p:cTn id="37" dur="500"/>
                                        <p:tgtEl>
                                          <p:spTgt spid="88">
                                            <p:txEl>
                                              <p:pRg st="1" end="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8">
                                            <p:txEl>
                                              <p:pRg st="2" end="2"/>
                                            </p:txEl>
                                          </p:spTgt>
                                        </p:tgtEl>
                                        <p:attrNameLst>
                                          <p:attrName>style.visibility</p:attrName>
                                        </p:attrNameLst>
                                      </p:cBhvr>
                                      <p:to>
                                        <p:strVal val="visible"/>
                                      </p:to>
                                    </p:set>
                                    <p:animEffect transition="in" filter="fade">
                                      <p:cBhvr>
                                        <p:cTn id="40" dur="500"/>
                                        <p:tgtEl>
                                          <p:spTgt spid="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P spid="23" grpId="0"/>
      <p:bldP spid="27" grpId="0"/>
      <p:bldP spid="30" grpId="0"/>
      <p:bldP spid="31" grpId="0"/>
      <p:bldP spid="224" grpId="0"/>
      <p:bldP spid="225" grpId="0"/>
      <p:bldP spid="88" grpId="0" build="p" bldLvl="4"/>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6-2 FIFO SOLUTION</a:t>
            </a:r>
            <a:endParaRPr lang="en-US" sz="2400" b="1" dirty="0">
              <a:solidFill>
                <a:prstClr val="white"/>
              </a:solidFill>
            </a:endParaRPr>
          </a:p>
        </p:txBody>
      </p:sp>
      <p:sp>
        <p:nvSpPr>
          <p:cNvPr id="229" name="Rectangle 5"/>
          <p:cNvSpPr>
            <a:spLocks noChangeArrowheads="1"/>
          </p:cNvSpPr>
          <p:nvPr/>
        </p:nvSpPr>
        <p:spPr bwMode="auto">
          <a:xfrm>
            <a:off x="976313" y="703263"/>
            <a:ext cx="7191375"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44" name="Rectangle 7"/>
          <p:cNvSpPr>
            <a:spLocks noChangeArrowheads="1"/>
          </p:cNvSpPr>
          <p:nvPr/>
        </p:nvSpPr>
        <p:spPr bwMode="auto">
          <a:xfrm>
            <a:off x="1016000" y="723900"/>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Date</a:t>
            </a:r>
            <a:endParaRPr lang="en-US" dirty="0" smtClean="0">
              <a:solidFill>
                <a:prstClr val="black"/>
              </a:solidFill>
            </a:endParaRPr>
          </a:p>
        </p:txBody>
      </p:sp>
      <p:sp>
        <p:nvSpPr>
          <p:cNvPr id="245" name="Rectangle 8"/>
          <p:cNvSpPr>
            <a:spLocks noChangeArrowheads="1"/>
          </p:cNvSpPr>
          <p:nvPr/>
        </p:nvSpPr>
        <p:spPr bwMode="auto">
          <a:xfrm>
            <a:off x="1914525" y="723900"/>
            <a:ext cx="796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Activities</a:t>
            </a:r>
            <a:endParaRPr lang="en-US" dirty="0" smtClean="0">
              <a:solidFill>
                <a:prstClr val="black"/>
              </a:solidFill>
            </a:endParaRPr>
          </a:p>
        </p:txBody>
      </p:sp>
      <p:sp>
        <p:nvSpPr>
          <p:cNvPr id="246" name="Rectangle 9"/>
          <p:cNvSpPr>
            <a:spLocks noChangeArrowheads="1"/>
          </p:cNvSpPr>
          <p:nvPr/>
        </p:nvSpPr>
        <p:spPr bwMode="auto">
          <a:xfrm>
            <a:off x="3709988" y="723900"/>
            <a:ext cx="1825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Units Acquired at Cost</a:t>
            </a:r>
            <a:endParaRPr lang="en-US" dirty="0" smtClean="0">
              <a:solidFill>
                <a:prstClr val="black"/>
              </a:solidFill>
            </a:endParaRPr>
          </a:p>
        </p:txBody>
      </p:sp>
      <p:sp>
        <p:nvSpPr>
          <p:cNvPr id="247" name="Rectangle 10"/>
          <p:cNvSpPr>
            <a:spLocks noChangeArrowheads="1"/>
          </p:cNvSpPr>
          <p:nvPr/>
        </p:nvSpPr>
        <p:spPr bwMode="auto">
          <a:xfrm>
            <a:off x="5776913" y="723900"/>
            <a:ext cx="1552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Units Sold at Retail</a:t>
            </a:r>
            <a:endParaRPr lang="en-US" dirty="0" smtClean="0">
              <a:solidFill>
                <a:prstClr val="black"/>
              </a:solidFill>
            </a:endParaRPr>
          </a:p>
        </p:txBody>
      </p:sp>
      <p:sp>
        <p:nvSpPr>
          <p:cNvPr id="248" name="Rectangle 11"/>
          <p:cNvSpPr>
            <a:spLocks noChangeArrowheads="1"/>
          </p:cNvSpPr>
          <p:nvPr/>
        </p:nvSpPr>
        <p:spPr bwMode="auto">
          <a:xfrm>
            <a:off x="1016000" y="95091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01</a:t>
            </a:r>
            <a:endParaRPr lang="en-US" dirty="0" smtClean="0">
              <a:solidFill>
                <a:prstClr val="black"/>
              </a:solidFill>
            </a:endParaRPr>
          </a:p>
        </p:txBody>
      </p:sp>
      <p:sp>
        <p:nvSpPr>
          <p:cNvPr id="249" name="Rectangle 12"/>
          <p:cNvSpPr>
            <a:spLocks noChangeArrowheads="1"/>
          </p:cNvSpPr>
          <p:nvPr/>
        </p:nvSpPr>
        <p:spPr bwMode="auto">
          <a:xfrm>
            <a:off x="1914525" y="950913"/>
            <a:ext cx="14922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Beginning inventory</a:t>
            </a:r>
            <a:endParaRPr lang="en-US" dirty="0" smtClean="0">
              <a:solidFill>
                <a:prstClr val="black"/>
              </a:solidFill>
            </a:endParaRPr>
          </a:p>
        </p:txBody>
      </p:sp>
      <p:sp>
        <p:nvSpPr>
          <p:cNvPr id="250" name="Rectangle 13"/>
          <p:cNvSpPr>
            <a:spLocks noChangeArrowheads="1"/>
          </p:cNvSpPr>
          <p:nvPr/>
        </p:nvSpPr>
        <p:spPr bwMode="auto">
          <a:xfrm>
            <a:off x="3571875" y="950913"/>
            <a:ext cx="187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5 units @ $3.00 = $15.00</a:t>
            </a:r>
            <a:endParaRPr lang="en-US" dirty="0" smtClean="0">
              <a:solidFill>
                <a:prstClr val="black"/>
              </a:solidFill>
            </a:endParaRPr>
          </a:p>
        </p:txBody>
      </p:sp>
      <p:sp>
        <p:nvSpPr>
          <p:cNvPr id="251" name="Rectangle 14"/>
          <p:cNvSpPr>
            <a:spLocks noChangeArrowheads="1"/>
          </p:cNvSpPr>
          <p:nvPr/>
        </p:nvSpPr>
        <p:spPr bwMode="auto">
          <a:xfrm>
            <a:off x="1016000" y="1157288"/>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08</a:t>
            </a:r>
            <a:endParaRPr lang="en-US" dirty="0" smtClean="0">
              <a:solidFill>
                <a:prstClr val="black"/>
              </a:solidFill>
            </a:endParaRPr>
          </a:p>
        </p:txBody>
      </p:sp>
      <p:sp>
        <p:nvSpPr>
          <p:cNvPr id="252" name="Rectangle 15"/>
          <p:cNvSpPr>
            <a:spLocks noChangeArrowheads="1"/>
          </p:cNvSpPr>
          <p:nvPr/>
        </p:nvSpPr>
        <p:spPr bwMode="auto">
          <a:xfrm>
            <a:off x="1914525" y="1157288"/>
            <a:ext cx="7572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253" name="Rectangle 16"/>
          <p:cNvSpPr>
            <a:spLocks noChangeArrowheads="1"/>
          </p:cNvSpPr>
          <p:nvPr/>
        </p:nvSpPr>
        <p:spPr bwMode="auto">
          <a:xfrm>
            <a:off x="3478213" y="1157288"/>
            <a:ext cx="196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10 units @ $4.50 = $45.00</a:t>
            </a:r>
            <a:endParaRPr lang="en-US" dirty="0" smtClean="0">
              <a:solidFill>
                <a:prstClr val="black"/>
              </a:solidFill>
            </a:endParaRPr>
          </a:p>
        </p:txBody>
      </p:sp>
      <p:sp>
        <p:nvSpPr>
          <p:cNvPr id="254" name="Rectangle 17"/>
          <p:cNvSpPr>
            <a:spLocks noChangeArrowheads="1"/>
          </p:cNvSpPr>
          <p:nvPr/>
        </p:nvSpPr>
        <p:spPr bwMode="auto">
          <a:xfrm>
            <a:off x="1016000" y="136366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09</a:t>
            </a:r>
            <a:endParaRPr lang="en-US" dirty="0" smtClean="0">
              <a:solidFill>
                <a:prstClr val="black"/>
              </a:solidFill>
            </a:endParaRPr>
          </a:p>
        </p:txBody>
      </p:sp>
      <p:sp>
        <p:nvSpPr>
          <p:cNvPr id="255" name="Rectangle 18"/>
          <p:cNvSpPr>
            <a:spLocks noChangeArrowheads="1"/>
          </p:cNvSpPr>
          <p:nvPr/>
        </p:nvSpPr>
        <p:spPr bwMode="auto">
          <a:xfrm>
            <a:off x="1914525" y="136366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Sales</a:t>
            </a:r>
            <a:endParaRPr lang="en-US" dirty="0" smtClean="0">
              <a:solidFill>
                <a:prstClr val="black"/>
              </a:solidFill>
            </a:endParaRPr>
          </a:p>
        </p:txBody>
      </p:sp>
      <p:sp>
        <p:nvSpPr>
          <p:cNvPr id="128" name="Rectangle 19"/>
          <p:cNvSpPr>
            <a:spLocks noChangeArrowheads="1"/>
          </p:cNvSpPr>
          <p:nvPr/>
        </p:nvSpPr>
        <p:spPr bwMode="auto">
          <a:xfrm>
            <a:off x="5867400" y="1363663"/>
            <a:ext cx="12096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8 units @ $7.00</a:t>
            </a:r>
            <a:endParaRPr lang="en-US" dirty="0" smtClean="0">
              <a:solidFill>
                <a:prstClr val="black"/>
              </a:solidFill>
            </a:endParaRPr>
          </a:p>
        </p:txBody>
      </p:sp>
      <p:sp>
        <p:nvSpPr>
          <p:cNvPr id="129" name="Rectangle 20"/>
          <p:cNvSpPr>
            <a:spLocks noChangeArrowheads="1"/>
          </p:cNvSpPr>
          <p:nvPr/>
        </p:nvSpPr>
        <p:spPr bwMode="auto">
          <a:xfrm>
            <a:off x="1016000" y="1570038"/>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19</a:t>
            </a:r>
            <a:endParaRPr lang="en-US" dirty="0" smtClean="0">
              <a:solidFill>
                <a:prstClr val="black"/>
              </a:solidFill>
            </a:endParaRPr>
          </a:p>
        </p:txBody>
      </p:sp>
      <p:sp>
        <p:nvSpPr>
          <p:cNvPr id="130" name="Rectangle 21"/>
          <p:cNvSpPr>
            <a:spLocks noChangeArrowheads="1"/>
          </p:cNvSpPr>
          <p:nvPr/>
        </p:nvSpPr>
        <p:spPr bwMode="auto">
          <a:xfrm>
            <a:off x="1914525" y="1570038"/>
            <a:ext cx="7572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131" name="Rectangle 22"/>
          <p:cNvSpPr>
            <a:spLocks noChangeArrowheads="1"/>
          </p:cNvSpPr>
          <p:nvPr/>
        </p:nvSpPr>
        <p:spPr bwMode="auto">
          <a:xfrm>
            <a:off x="3478213" y="1570038"/>
            <a:ext cx="196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13 units @ $5.00 = $65.00</a:t>
            </a:r>
            <a:endParaRPr lang="en-US" dirty="0" smtClean="0">
              <a:solidFill>
                <a:prstClr val="black"/>
              </a:solidFill>
            </a:endParaRPr>
          </a:p>
        </p:txBody>
      </p:sp>
      <p:sp>
        <p:nvSpPr>
          <p:cNvPr id="132" name="Rectangle 23"/>
          <p:cNvSpPr>
            <a:spLocks noChangeArrowheads="1"/>
          </p:cNvSpPr>
          <p:nvPr/>
        </p:nvSpPr>
        <p:spPr bwMode="auto">
          <a:xfrm>
            <a:off x="1016000" y="177641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24</a:t>
            </a:r>
            <a:endParaRPr lang="en-US" dirty="0" smtClean="0">
              <a:solidFill>
                <a:prstClr val="black"/>
              </a:solidFill>
            </a:endParaRPr>
          </a:p>
        </p:txBody>
      </p:sp>
      <p:sp>
        <p:nvSpPr>
          <p:cNvPr id="133" name="Rectangle 24"/>
          <p:cNvSpPr>
            <a:spLocks noChangeArrowheads="1"/>
          </p:cNvSpPr>
          <p:nvPr/>
        </p:nvSpPr>
        <p:spPr bwMode="auto">
          <a:xfrm>
            <a:off x="1914525" y="177641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Sales</a:t>
            </a:r>
            <a:endParaRPr lang="en-US" dirty="0" smtClean="0">
              <a:solidFill>
                <a:prstClr val="black"/>
              </a:solidFill>
            </a:endParaRPr>
          </a:p>
        </p:txBody>
      </p:sp>
      <p:sp>
        <p:nvSpPr>
          <p:cNvPr id="134" name="Rectangle 25"/>
          <p:cNvSpPr>
            <a:spLocks noChangeArrowheads="1"/>
          </p:cNvSpPr>
          <p:nvPr/>
        </p:nvSpPr>
        <p:spPr bwMode="auto">
          <a:xfrm>
            <a:off x="5776913" y="1776413"/>
            <a:ext cx="13017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18 units @ $8.00</a:t>
            </a:r>
            <a:endParaRPr lang="en-US" dirty="0" smtClean="0">
              <a:solidFill>
                <a:prstClr val="black"/>
              </a:solidFill>
            </a:endParaRPr>
          </a:p>
        </p:txBody>
      </p:sp>
      <p:sp>
        <p:nvSpPr>
          <p:cNvPr id="135" name="Rectangle 26"/>
          <p:cNvSpPr>
            <a:spLocks noChangeArrowheads="1"/>
          </p:cNvSpPr>
          <p:nvPr/>
        </p:nvSpPr>
        <p:spPr bwMode="auto">
          <a:xfrm>
            <a:off x="1016000" y="1982788"/>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30</a:t>
            </a:r>
            <a:endParaRPr lang="en-US" dirty="0" smtClean="0">
              <a:solidFill>
                <a:prstClr val="black"/>
              </a:solidFill>
            </a:endParaRPr>
          </a:p>
        </p:txBody>
      </p:sp>
      <p:sp>
        <p:nvSpPr>
          <p:cNvPr id="136" name="Rectangle 27"/>
          <p:cNvSpPr>
            <a:spLocks noChangeArrowheads="1"/>
          </p:cNvSpPr>
          <p:nvPr/>
        </p:nvSpPr>
        <p:spPr bwMode="auto">
          <a:xfrm>
            <a:off x="1914525" y="1982788"/>
            <a:ext cx="7572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138" name="Rectangle 28"/>
          <p:cNvSpPr>
            <a:spLocks noChangeArrowheads="1"/>
          </p:cNvSpPr>
          <p:nvPr/>
        </p:nvSpPr>
        <p:spPr bwMode="auto">
          <a:xfrm>
            <a:off x="3571875" y="1982788"/>
            <a:ext cx="187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8 units @ $5.30 = $42.40</a:t>
            </a:r>
            <a:endParaRPr lang="en-US" dirty="0" smtClean="0">
              <a:solidFill>
                <a:prstClr val="black"/>
              </a:solidFill>
            </a:endParaRPr>
          </a:p>
        </p:txBody>
      </p:sp>
      <p:sp>
        <p:nvSpPr>
          <p:cNvPr id="139" name="Rectangle 29"/>
          <p:cNvSpPr>
            <a:spLocks noChangeArrowheads="1"/>
          </p:cNvSpPr>
          <p:nvPr/>
        </p:nvSpPr>
        <p:spPr bwMode="auto">
          <a:xfrm>
            <a:off x="3470275" y="2189163"/>
            <a:ext cx="6350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36 units</a:t>
            </a:r>
            <a:endParaRPr lang="en-US" dirty="0" smtClean="0">
              <a:solidFill>
                <a:prstClr val="black"/>
              </a:solidFill>
            </a:endParaRPr>
          </a:p>
        </p:txBody>
      </p:sp>
      <p:sp>
        <p:nvSpPr>
          <p:cNvPr id="140" name="Rectangle 30"/>
          <p:cNvSpPr>
            <a:spLocks noChangeArrowheads="1"/>
          </p:cNvSpPr>
          <p:nvPr/>
        </p:nvSpPr>
        <p:spPr bwMode="auto">
          <a:xfrm>
            <a:off x="4841875" y="2189163"/>
            <a:ext cx="60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$167.40</a:t>
            </a:r>
            <a:endParaRPr lang="en-US" dirty="0" smtClean="0">
              <a:solidFill>
                <a:prstClr val="black"/>
              </a:solidFill>
            </a:endParaRPr>
          </a:p>
        </p:txBody>
      </p:sp>
      <p:sp>
        <p:nvSpPr>
          <p:cNvPr id="141" name="Rectangle 31"/>
          <p:cNvSpPr>
            <a:spLocks noChangeArrowheads="1"/>
          </p:cNvSpPr>
          <p:nvPr/>
        </p:nvSpPr>
        <p:spPr bwMode="auto">
          <a:xfrm>
            <a:off x="5791200" y="2189163"/>
            <a:ext cx="5857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26 units</a:t>
            </a:r>
            <a:endParaRPr lang="en-US" dirty="0" smtClean="0">
              <a:solidFill>
                <a:prstClr val="black"/>
              </a:solidFill>
            </a:endParaRPr>
          </a:p>
        </p:txBody>
      </p:sp>
      <p:sp>
        <p:nvSpPr>
          <p:cNvPr id="147" name="Rectangle 37"/>
          <p:cNvSpPr>
            <a:spLocks noChangeArrowheads="1"/>
          </p:cNvSpPr>
          <p:nvPr/>
        </p:nvSpPr>
        <p:spPr bwMode="auto">
          <a:xfrm>
            <a:off x="966788" y="693738"/>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48" name="Rectangle 38"/>
          <p:cNvSpPr>
            <a:spLocks noChangeArrowheads="1"/>
          </p:cNvSpPr>
          <p:nvPr/>
        </p:nvSpPr>
        <p:spPr bwMode="auto">
          <a:xfrm>
            <a:off x="8147050" y="714375"/>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49" name="Rectangle 39"/>
          <p:cNvSpPr>
            <a:spLocks noChangeArrowheads="1"/>
          </p:cNvSpPr>
          <p:nvPr/>
        </p:nvSpPr>
        <p:spPr bwMode="auto">
          <a:xfrm>
            <a:off x="985838" y="693738"/>
            <a:ext cx="71818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0" name="Rectangle 40"/>
          <p:cNvSpPr>
            <a:spLocks noChangeArrowheads="1"/>
          </p:cNvSpPr>
          <p:nvPr/>
        </p:nvSpPr>
        <p:spPr bwMode="auto">
          <a:xfrm>
            <a:off x="985838" y="920750"/>
            <a:ext cx="71818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1" name="Line 41"/>
          <p:cNvSpPr>
            <a:spLocks noChangeShapeType="1"/>
          </p:cNvSpPr>
          <p:nvPr/>
        </p:nvSpPr>
        <p:spPr bwMode="auto">
          <a:xfrm>
            <a:off x="3429000" y="2168525"/>
            <a:ext cx="3932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2" name="Rectangle 42"/>
          <p:cNvSpPr>
            <a:spLocks noChangeArrowheads="1"/>
          </p:cNvSpPr>
          <p:nvPr/>
        </p:nvSpPr>
        <p:spPr bwMode="auto">
          <a:xfrm>
            <a:off x="3429000" y="2168525"/>
            <a:ext cx="39322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3" name="Line 43"/>
          <p:cNvSpPr>
            <a:spLocks noChangeShapeType="1"/>
          </p:cNvSpPr>
          <p:nvPr/>
        </p:nvSpPr>
        <p:spPr bwMode="auto">
          <a:xfrm>
            <a:off x="3429000" y="2374900"/>
            <a:ext cx="3932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4" name="Rectangle 44"/>
          <p:cNvSpPr>
            <a:spLocks noChangeArrowheads="1"/>
          </p:cNvSpPr>
          <p:nvPr/>
        </p:nvSpPr>
        <p:spPr bwMode="auto">
          <a:xfrm>
            <a:off x="3429000" y="2374900"/>
            <a:ext cx="39322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5" name="Line 45"/>
          <p:cNvSpPr>
            <a:spLocks noChangeShapeType="1"/>
          </p:cNvSpPr>
          <p:nvPr/>
        </p:nvSpPr>
        <p:spPr bwMode="auto">
          <a:xfrm>
            <a:off x="3429000" y="2395538"/>
            <a:ext cx="3932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6" name="Rectangle 46"/>
          <p:cNvSpPr>
            <a:spLocks noChangeArrowheads="1"/>
          </p:cNvSpPr>
          <p:nvPr/>
        </p:nvSpPr>
        <p:spPr bwMode="auto">
          <a:xfrm>
            <a:off x="3429000" y="2395538"/>
            <a:ext cx="39322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60" name="Rectangle 6"/>
          <p:cNvSpPr>
            <a:spLocks noChangeArrowheads="1"/>
          </p:cNvSpPr>
          <p:nvPr/>
        </p:nvSpPr>
        <p:spPr bwMode="auto">
          <a:xfrm>
            <a:off x="436563" y="2590800"/>
            <a:ext cx="80216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C00000"/>
                </a:solidFill>
              </a:rPr>
              <a:t>Perpetual FIFO – Cost of Goods Sold is calculated at the time of the sale.  The first items in are the first items out – expensed as Cost of Goods Sold.</a:t>
            </a:r>
            <a:endParaRPr lang="en-US" b="1" dirty="0" smtClean="0">
              <a:solidFill>
                <a:srgbClr val="C00000"/>
              </a:solidFill>
            </a:endParaRPr>
          </a:p>
        </p:txBody>
      </p:sp>
      <p:sp>
        <p:nvSpPr>
          <p:cNvPr id="4" name="AutoShape 3"/>
          <p:cNvSpPr>
            <a:spLocks noChangeAspect="1" noChangeArrowheads="1" noTextEdit="1"/>
          </p:cNvSpPr>
          <p:nvPr/>
        </p:nvSpPr>
        <p:spPr bwMode="auto">
          <a:xfrm>
            <a:off x="976313" y="2667000"/>
            <a:ext cx="7191375"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6" name="Rectangle 5"/>
          <p:cNvSpPr>
            <a:spLocks noChangeArrowheads="1"/>
          </p:cNvSpPr>
          <p:nvPr/>
        </p:nvSpPr>
        <p:spPr bwMode="auto">
          <a:xfrm>
            <a:off x="976313" y="3100388"/>
            <a:ext cx="7191375" cy="2365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7" name="Rectangle 6"/>
          <p:cNvSpPr>
            <a:spLocks noChangeArrowheads="1"/>
          </p:cNvSpPr>
          <p:nvPr/>
        </p:nvSpPr>
        <p:spPr bwMode="auto">
          <a:xfrm>
            <a:off x="976313" y="3543300"/>
            <a:ext cx="7191375" cy="433388"/>
          </a:xfrm>
          <a:prstGeom prst="rect">
            <a:avLst/>
          </a:prstGeom>
          <a:solidFill>
            <a:srgbClr val="BDD7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8" name="Rectangle 7"/>
          <p:cNvSpPr>
            <a:spLocks noChangeArrowheads="1"/>
          </p:cNvSpPr>
          <p:nvPr/>
        </p:nvSpPr>
        <p:spPr bwMode="auto">
          <a:xfrm>
            <a:off x="976313" y="4410075"/>
            <a:ext cx="7191375" cy="433388"/>
          </a:xfrm>
          <a:prstGeom prst="rect">
            <a:avLst/>
          </a:prstGeom>
          <a:solidFill>
            <a:srgbClr val="BDD7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9" name="Rectangle 8"/>
          <p:cNvSpPr>
            <a:spLocks noChangeArrowheads="1"/>
          </p:cNvSpPr>
          <p:nvPr/>
        </p:nvSpPr>
        <p:spPr bwMode="auto">
          <a:xfrm>
            <a:off x="976313" y="5256213"/>
            <a:ext cx="7191375" cy="433387"/>
          </a:xfrm>
          <a:prstGeom prst="rect">
            <a:avLst/>
          </a:prstGeom>
          <a:solidFill>
            <a:srgbClr val="BDD7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1" name="Rectangle 10"/>
          <p:cNvSpPr>
            <a:spLocks noChangeArrowheads="1"/>
          </p:cNvSpPr>
          <p:nvPr/>
        </p:nvSpPr>
        <p:spPr bwMode="auto">
          <a:xfrm>
            <a:off x="1016000" y="3121025"/>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Date</a:t>
            </a:r>
            <a:endParaRPr lang="en-US" dirty="0" smtClean="0">
              <a:solidFill>
                <a:prstClr val="black"/>
              </a:solidFill>
            </a:endParaRPr>
          </a:p>
        </p:txBody>
      </p:sp>
      <p:sp>
        <p:nvSpPr>
          <p:cNvPr id="12" name="Rectangle 11"/>
          <p:cNvSpPr>
            <a:spLocks noChangeArrowheads="1"/>
          </p:cNvSpPr>
          <p:nvPr/>
        </p:nvSpPr>
        <p:spPr bwMode="auto">
          <a:xfrm>
            <a:off x="1914525" y="3121025"/>
            <a:ext cx="146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Goods Purchased</a:t>
            </a:r>
            <a:endParaRPr lang="en-US" dirty="0" smtClean="0">
              <a:solidFill>
                <a:prstClr val="black"/>
              </a:solidFill>
            </a:endParaRPr>
          </a:p>
        </p:txBody>
      </p:sp>
      <p:sp>
        <p:nvSpPr>
          <p:cNvPr id="13" name="Rectangle 12"/>
          <p:cNvSpPr>
            <a:spLocks noChangeArrowheads="1"/>
          </p:cNvSpPr>
          <p:nvPr/>
        </p:nvSpPr>
        <p:spPr bwMode="auto">
          <a:xfrm>
            <a:off x="3709988" y="3121025"/>
            <a:ext cx="15827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Cost of Goods Sold</a:t>
            </a:r>
            <a:endParaRPr lang="en-US" dirty="0" smtClean="0">
              <a:solidFill>
                <a:prstClr val="black"/>
              </a:solidFill>
            </a:endParaRPr>
          </a:p>
        </p:txBody>
      </p:sp>
      <p:sp>
        <p:nvSpPr>
          <p:cNvPr id="14" name="Rectangle 13"/>
          <p:cNvSpPr>
            <a:spLocks noChangeArrowheads="1"/>
          </p:cNvSpPr>
          <p:nvPr/>
        </p:nvSpPr>
        <p:spPr bwMode="auto">
          <a:xfrm>
            <a:off x="6402388" y="3121025"/>
            <a:ext cx="1473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Inventory Balance</a:t>
            </a:r>
            <a:endParaRPr lang="en-US" dirty="0" smtClean="0">
              <a:solidFill>
                <a:prstClr val="black"/>
              </a:solidFill>
            </a:endParaRPr>
          </a:p>
        </p:txBody>
      </p:sp>
      <p:sp>
        <p:nvSpPr>
          <p:cNvPr id="15" name="Rectangle 14"/>
          <p:cNvSpPr>
            <a:spLocks noChangeArrowheads="1"/>
          </p:cNvSpPr>
          <p:nvPr/>
        </p:nvSpPr>
        <p:spPr bwMode="auto">
          <a:xfrm>
            <a:off x="1016000" y="3348038"/>
            <a:ext cx="5349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1</a:t>
            </a:r>
            <a:endParaRPr lang="en-US" dirty="0" smtClean="0">
              <a:solidFill>
                <a:prstClr val="black"/>
              </a:solidFill>
            </a:endParaRPr>
          </a:p>
        </p:txBody>
      </p:sp>
      <p:sp>
        <p:nvSpPr>
          <p:cNvPr id="16" name="Rectangle 15"/>
          <p:cNvSpPr>
            <a:spLocks noChangeArrowheads="1"/>
          </p:cNvSpPr>
          <p:nvPr/>
        </p:nvSpPr>
        <p:spPr bwMode="auto">
          <a:xfrm>
            <a:off x="6415088" y="3348038"/>
            <a:ext cx="8175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5 @ $3.00</a:t>
            </a:r>
            <a:endParaRPr lang="en-US" dirty="0" smtClean="0">
              <a:solidFill>
                <a:prstClr val="black"/>
              </a:solidFill>
            </a:endParaRPr>
          </a:p>
        </p:txBody>
      </p:sp>
      <p:sp>
        <p:nvSpPr>
          <p:cNvPr id="17" name="Rectangle 16"/>
          <p:cNvSpPr>
            <a:spLocks noChangeArrowheads="1"/>
          </p:cNvSpPr>
          <p:nvPr/>
        </p:nvSpPr>
        <p:spPr bwMode="auto">
          <a:xfrm>
            <a:off x="7424738" y="3348038"/>
            <a:ext cx="7064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 $15.00</a:t>
            </a:r>
            <a:endParaRPr lang="en-US" dirty="0" smtClean="0">
              <a:solidFill>
                <a:prstClr val="black"/>
              </a:solidFill>
            </a:endParaRPr>
          </a:p>
        </p:txBody>
      </p:sp>
      <p:sp>
        <p:nvSpPr>
          <p:cNvPr id="18" name="Rectangle 17"/>
          <p:cNvSpPr>
            <a:spLocks noChangeArrowheads="1"/>
          </p:cNvSpPr>
          <p:nvPr/>
        </p:nvSpPr>
        <p:spPr bwMode="auto">
          <a:xfrm>
            <a:off x="1016000" y="3563938"/>
            <a:ext cx="5349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8</a:t>
            </a:r>
            <a:endParaRPr lang="en-US" dirty="0" smtClean="0">
              <a:solidFill>
                <a:prstClr val="black"/>
              </a:solidFill>
            </a:endParaRPr>
          </a:p>
        </p:txBody>
      </p:sp>
      <p:sp>
        <p:nvSpPr>
          <p:cNvPr id="19" name="Rectangle 18"/>
          <p:cNvSpPr>
            <a:spLocks noChangeArrowheads="1"/>
          </p:cNvSpPr>
          <p:nvPr/>
        </p:nvSpPr>
        <p:spPr bwMode="auto">
          <a:xfrm>
            <a:off x="1914525" y="3563938"/>
            <a:ext cx="9080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10 @ $4.50</a:t>
            </a:r>
            <a:endParaRPr lang="en-US" dirty="0" smtClean="0">
              <a:solidFill>
                <a:prstClr val="black"/>
              </a:solidFill>
            </a:endParaRPr>
          </a:p>
        </p:txBody>
      </p:sp>
      <p:sp>
        <p:nvSpPr>
          <p:cNvPr id="20" name="Rectangle 19"/>
          <p:cNvSpPr>
            <a:spLocks noChangeArrowheads="1"/>
          </p:cNvSpPr>
          <p:nvPr/>
        </p:nvSpPr>
        <p:spPr bwMode="auto">
          <a:xfrm>
            <a:off x="6415088" y="3563938"/>
            <a:ext cx="8175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5 @ $3.00</a:t>
            </a:r>
            <a:endParaRPr lang="en-US" dirty="0" smtClean="0">
              <a:solidFill>
                <a:prstClr val="black"/>
              </a:solidFill>
            </a:endParaRPr>
          </a:p>
        </p:txBody>
      </p:sp>
      <p:sp>
        <p:nvSpPr>
          <p:cNvPr id="21" name="Rectangle 20"/>
          <p:cNvSpPr>
            <a:spLocks noChangeArrowheads="1"/>
          </p:cNvSpPr>
          <p:nvPr/>
        </p:nvSpPr>
        <p:spPr bwMode="auto">
          <a:xfrm>
            <a:off x="6324600" y="3770313"/>
            <a:ext cx="9080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10 @ $4.50</a:t>
            </a:r>
            <a:endParaRPr lang="en-US" dirty="0" smtClean="0">
              <a:solidFill>
                <a:prstClr val="black"/>
              </a:solidFill>
            </a:endParaRPr>
          </a:p>
        </p:txBody>
      </p:sp>
      <p:sp>
        <p:nvSpPr>
          <p:cNvPr id="22" name="Rectangle 21"/>
          <p:cNvSpPr>
            <a:spLocks noChangeArrowheads="1"/>
          </p:cNvSpPr>
          <p:nvPr/>
        </p:nvSpPr>
        <p:spPr bwMode="auto">
          <a:xfrm>
            <a:off x="1016000" y="3997325"/>
            <a:ext cx="534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9</a:t>
            </a:r>
            <a:endParaRPr lang="en-US" dirty="0" smtClean="0">
              <a:solidFill>
                <a:prstClr val="black"/>
              </a:solidFill>
            </a:endParaRPr>
          </a:p>
        </p:txBody>
      </p:sp>
      <p:sp>
        <p:nvSpPr>
          <p:cNvPr id="23" name="Rectangle 22"/>
          <p:cNvSpPr>
            <a:spLocks noChangeArrowheads="1"/>
          </p:cNvSpPr>
          <p:nvPr/>
        </p:nvSpPr>
        <p:spPr bwMode="auto">
          <a:xfrm>
            <a:off x="3800475" y="3997325"/>
            <a:ext cx="817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5 @ $3.00</a:t>
            </a:r>
            <a:endParaRPr lang="en-US" dirty="0" smtClean="0">
              <a:solidFill>
                <a:prstClr val="black"/>
              </a:solidFill>
            </a:endParaRPr>
          </a:p>
        </p:txBody>
      </p:sp>
      <p:sp>
        <p:nvSpPr>
          <p:cNvPr id="24" name="Rectangle 23"/>
          <p:cNvSpPr>
            <a:spLocks noChangeArrowheads="1"/>
          </p:cNvSpPr>
          <p:nvPr/>
        </p:nvSpPr>
        <p:spPr bwMode="auto">
          <a:xfrm>
            <a:off x="3800475" y="4214813"/>
            <a:ext cx="8175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3 @ $4.50</a:t>
            </a:r>
            <a:endParaRPr lang="en-US" dirty="0" smtClean="0">
              <a:solidFill>
                <a:prstClr val="black"/>
              </a:solidFill>
            </a:endParaRPr>
          </a:p>
        </p:txBody>
      </p:sp>
      <p:sp>
        <p:nvSpPr>
          <p:cNvPr id="25" name="Rectangle 24"/>
          <p:cNvSpPr>
            <a:spLocks noChangeArrowheads="1"/>
          </p:cNvSpPr>
          <p:nvPr/>
        </p:nvSpPr>
        <p:spPr bwMode="auto">
          <a:xfrm>
            <a:off x="6415088" y="4214813"/>
            <a:ext cx="8175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7 @ $4.50</a:t>
            </a:r>
            <a:endParaRPr lang="en-US" dirty="0" smtClean="0">
              <a:solidFill>
                <a:prstClr val="black"/>
              </a:solidFill>
            </a:endParaRPr>
          </a:p>
        </p:txBody>
      </p:sp>
      <p:sp>
        <p:nvSpPr>
          <p:cNvPr id="26" name="Rectangle 25"/>
          <p:cNvSpPr>
            <a:spLocks noChangeArrowheads="1"/>
          </p:cNvSpPr>
          <p:nvPr/>
        </p:nvSpPr>
        <p:spPr bwMode="auto">
          <a:xfrm>
            <a:off x="7424738" y="4214813"/>
            <a:ext cx="7064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 $31.50</a:t>
            </a:r>
            <a:endParaRPr lang="en-US" dirty="0" smtClean="0">
              <a:solidFill>
                <a:prstClr val="black"/>
              </a:solidFill>
            </a:endParaRPr>
          </a:p>
        </p:txBody>
      </p:sp>
      <p:sp>
        <p:nvSpPr>
          <p:cNvPr id="27" name="Rectangle 26"/>
          <p:cNvSpPr>
            <a:spLocks noChangeArrowheads="1"/>
          </p:cNvSpPr>
          <p:nvPr/>
        </p:nvSpPr>
        <p:spPr bwMode="auto">
          <a:xfrm>
            <a:off x="1016000" y="443071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19</a:t>
            </a:r>
            <a:endParaRPr lang="en-US" dirty="0" smtClean="0">
              <a:solidFill>
                <a:prstClr val="black"/>
              </a:solidFill>
            </a:endParaRPr>
          </a:p>
        </p:txBody>
      </p:sp>
      <p:sp>
        <p:nvSpPr>
          <p:cNvPr id="28" name="Rectangle 27"/>
          <p:cNvSpPr>
            <a:spLocks noChangeArrowheads="1"/>
          </p:cNvSpPr>
          <p:nvPr/>
        </p:nvSpPr>
        <p:spPr bwMode="auto">
          <a:xfrm>
            <a:off x="1914525" y="4430713"/>
            <a:ext cx="9080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13 @ $5.00</a:t>
            </a:r>
            <a:endParaRPr lang="en-US" dirty="0" smtClean="0">
              <a:solidFill>
                <a:prstClr val="black"/>
              </a:solidFill>
            </a:endParaRPr>
          </a:p>
        </p:txBody>
      </p:sp>
      <p:sp>
        <p:nvSpPr>
          <p:cNvPr id="29" name="Rectangle 28"/>
          <p:cNvSpPr>
            <a:spLocks noChangeArrowheads="1"/>
          </p:cNvSpPr>
          <p:nvPr/>
        </p:nvSpPr>
        <p:spPr bwMode="auto">
          <a:xfrm>
            <a:off x="6415088" y="4430713"/>
            <a:ext cx="8175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7 @ $4.50</a:t>
            </a:r>
            <a:endParaRPr lang="en-US" dirty="0" smtClean="0">
              <a:solidFill>
                <a:prstClr val="black"/>
              </a:solidFill>
            </a:endParaRPr>
          </a:p>
        </p:txBody>
      </p:sp>
      <p:sp>
        <p:nvSpPr>
          <p:cNvPr id="30" name="Rectangle 29"/>
          <p:cNvSpPr>
            <a:spLocks noChangeArrowheads="1"/>
          </p:cNvSpPr>
          <p:nvPr/>
        </p:nvSpPr>
        <p:spPr bwMode="auto">
          <a:xfrm>
            <a:off x="6324600" y="4637088"/>
            <a:ext cx="9080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13 @ $5.00</a:t>
            </a:r>
            <a:endParaRPr lang="en-US" dirty="0" smtClean="0">
              <a:solidFill>
                <a:prstClr val="black"/>
              </a:solidFill>
            </a:endParaRPr>
          </a:p>
        </p:txBody>
      </p:sp>
      <p:sp>
        <p:nvSpPr>
          <p:cNvPr id="31" name="Rectangle 30"/>
          <p:cNvSpPr>
            <a:spLocks noChangeArrowheads="1"/>
          </p:cNvSpPr>
          <p:nvPr/>
        </p:nvSpPr>
        <p:spPr bwMode="auto">
          <a:xfrm>
            <a:off x="1016000" y="4854575"/>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24</a:t>
            </a:r>
            <a:endParaRPr lang="en-US" dirty="0" smtClean="0">
              <a:solidFill>
                <a:prstClr val="black"/>
              </a:solidFill>
            </a:endParaRPr>
          </a:p>
        </p:txBody>
      </p:sp>
      <p:sp>
        <p:nvSpPr>
          <p:cNvPr id="224" name="Rectangle 31"/>
          <p:cNvSpPr>
            <a:spLocks noChangeArrowheads="1"/>
          </p:cNvSpPr>
          <p:nvPr/>
        </p:nvSpPr>
        <p:spPr bwMode="auto">
          <a:xfrm>
            <a:off x="3800475" y="4854575"/>
            <a:ext cx="817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7 @ $4.50</a:t>
            </a:r>
            <a:endParaRPr lang="en-US" dirty="0" smtClean="0">
              <a:solidFill>
                <a:prstClr val="black"/>
              </a:solidFill>
            </a:endParaRPr>
          </a:p>
        </p:txBody>
      </p:sp>
      <p:sp>
        <p:nvSpPr>
          <p:cNvPr id="225" name="Rectangle 32"/>
          <p:cNvSpPr>
            <a:spLocks noChangeArrowheads="1"/>
          </p:cNvSpPr>
          <p:nvPr/>
        </p:nvSpPr>
        <p:spPr bwMode="auto">
          <a:xfrm>
            <a:off x="3709988" y="5060950"/>
            <a:ext cx="908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11 @ $5.00</a:t>
            </a:r>
            <a:endParaRPr lang="en-US" dirty="0" smtClean="0">
              <a:solidFill>
                <a:prstClr val="black"/>
              </a:solidFill>
            </a:endParaRPr>
          </a:p>
        </p:txBody>
      </p:sp>
      <p:sp>
        <p:nvSpPr>
          <p:cNvPr id="226" name="Rectangle 33"/>
          <p:cNvSpPr>
            <a:spLocks noChangeArrowheads="1"/>
          </p:cNvSpPr>
          <p:nvPr/>
        </p:nvSpPr>
        <p:spPr bwMode="auto">
          <a:xfrm>
            <a:off x="6415088" y="5060950"/>
            <a:ext cx="8175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 @ $5.00</a:t>
            </a:r>
            <a:endParaRPr lang="en-US" dirty="0" smtClean="0">
              <a:solidFill>
                <a:prstClr val="black"/>
              </a:solidFill>
            </a:endParaRPr>
          </a:p>
        </p:txBody>
      </p:sp>
      <p:sp>
        <p:nvSpPr>
          <p:cNvPr id="227" name="Rectangle 34"/>
          <p:cNvSpPr>
            <a:spLocks noChangeArrowheads="1"/>
          </p:cNvSpPr>
          <p:nvPr/>
        </p:nvSpPr>
        <p:spPr bwMode="auto">
          <a:xfrm>
            <a:off x="7424738" y="5060950"/>
            <a:ext cx="7064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 $10.00</a:t>
            </a:r>
            <a:endParaRPr lang="en-US" dirty="0" smtClean="0">
              <a:solidFill>
                <a:prstClr val="black"/>
              </a:solidFill>
            </a:endParaRPr>
          </a:p>
        </p:txBody>
      </p:sp>
      <p:sp>
        <p:nvSpPr>
          <p:cNvPr id="228" name="Rectangle 35"/>
          <p:cNvSpPr>
            <a:spLocks noChangeArrowheads="1"/>
          </p:cNvSpPr>
          <p:nvPr/>
        </p:nvSpPr>
        <p:spPr bwMode="auto">
          <a:xfrm>
            <a:off x="1016000" y="527685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30</a:t>
            </a:r>
            <a:endParaRPr lang="en-US" dirty="0" smtClean="0">
              <a:solidFill>
                <a:prstClr val="black"/>
              </a:solidFill>
            </a:endParaRPr>
          </a:p>
        </p:txBody>
      </p:sp>
      <p:sp>
        <p:nvSpPr>
          <p:cNvPr id="231" name="Rectangle 36"/>
          <p:cNvSpPr>
            <a:spLocks noChangeArrowheads="1"/>
          </p:cNvSpPr>
          <p:nvPr/>
        </p:nvSpPr>
        <p:spPr bwMode="auto">
          <a:xfrm>
            <a:off x="1914525" y="5276850"/>
            <a:ext cx="817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8 @ $5.30</a:t>
            </a:r>
            <a:endParaRPr lang="en-US" dirty="0" smtClean="0">
              <a:solidFill>
                <a:prstClr val="black"/>
              </a:solidFill>
            </a:endParaRPr>
          </a:p>
        </p:txBody>
      </p:sp>
      <p:sp>
        <p:nvSpPr>
          <p:cNvPr id="232" name="Rectangle 37"/>
          <p:cNvSpPr>
            <a:spLocks noChangeArrowheads="1"/>
          </p:cNvSpPr>
          <p:nvPr/>
        </p:nvSpPr>
        <p:spPr bwMode="auto">
          <a:xfrm>
            <a:off x="6415088" y="5276850"/>
            <a:ext cx="8175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 @ $5.00</a:t>
            </a:r>
            <a:endParaRPr lang="en-US" dirty="0" smtClean="0">
              <a:solidFill>
                <a:prstClr val="black"/>
              </a:solidFill>
            </a:endParaRPr>
          </a:p>
        </p:txBody>
      </p:sp>
      <p:sp>
        <p:nvSpPr>
          <p:cNvPr id="233" name="Rectangle 38"/>
          <p:cNvSpPr>
            <a:spLocks noChangeArrowheads="1"/>
          </p:cNvSpPr>
          <p:nvPr/>
        </p:nvSpPr>
        <p:spPr bwMode="auto">
          <a:xfrm>
            <a:off x="6415088" y="5483225"/>
            <a:ext cx="8175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8 @ $5.30</a:t>
            </a:r>
            <a:endParaRPr lang="en-US" dirty="0" smtClean="0">
              <a:solidFill>
                <a:prstClr val="black"/>
              </a:solidFill>
            </a:endParaRPr>
          </a:p>
        </p:txBody>
      </p:sp>
      <p:sp>
        <p:nvSpPr>
          <p:cNvPr id="234" name="Rectangle 39"/>
          <p:cNvSpPr>
            <a:spLocks noChangeArrowheads="1"/>
          </p:cNvSpPr>
          <p:nvPr/>
        </p:nvSpPr>
        <p:spPr bwMode="auto">
          <a:xfrm>
            <a:off x="4872832" y="5710940"/>
            <a:ext cx="6556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$115.00</a:t>
            </a:r>
            <a:endParaRPr lang="en-US" dirty="0" smtClean="0">
              <a:solidFill>
                <a:prstClr val="black"/>
              </a:solidFill>
            </a:endParaRPr>
          </a:p>
        </p:txBody>
      </p:sp>
      <p:sp>
        <p:nvSpPr>
          <p:cNvPr id="235" name="Rectangle 40"/>
          <p:cNvSpPr>
            <a:spLocks noChangeArrowheads="1"/>
          </p:cNvSpPr>
          <p:nvPr/>
        </p:nvSpPr>
        <p:spPr bwMode="auto">
          <a:xfrm>
            <a:off x="4872832" y="5864927"/>
            <a:ext cx="5842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36" name="Rectangle 41"/>
          <p:cNvSpPr>
            <a:spLocks noChangeArrowheads="1"/>
          </p:cNvSpPr>
          <p:nvPr/>
        </p:nvSpPr>
        <p:spPr bwMode="auto">
          <a:xfrm>
            <a:off x="4799013" y="5875338"/>
            <a:ext cx="5842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37" name="Rectangle 42"/>
          <p:cNvSpPr>
            <a:spLocks noChangeArrowheads="1"/>
          </p:cNvSpPr>
          <p:nvPr/>
        </p:nvSpPr>
        <p:spPr bwMode="auto">
          <a:xfrm>
            <a:off x="7313613" y="4492625"/>
            <a:ext cx="1809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700" dirty="0" smtClean="0">
                <a:solidFill>
                  <a:srgbClr val="000000"/>
                </a:solidFill>
                <a:latin typeface="Calibri" panose="020F0502020204030204" pitchFamily="34" charset="0"/>
              </a:rPr>
              <a:t>}</a:t>
            </a:r>
            <a:endParaRPr lang="en-US" dirty="0" smtClean="0">
              <a:solidFill>
                <a:prstClr val="black"/>
              </a:solidFill>
            </a:endParaRPr>
          </a:p>
        </p:txBody>
      </p:sp>
      <p:sp>
        <p:nvSpPr>
          <p:cNvPr id="238" name="Rectangle 43"/>
          <p:cNvSpPr>
            <a:spLocks noChangeArrowheads="1"/>
          </p:cNvSpPr>
          <p:nvPr/>
        </p:nvSpPr>
        <p:spPr bwMode="auto">
          <a:xfrm>
            <a:off x="7383463" y="4545013"/>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 = $96.50</a:t>
            </a:r>
            <a:endParaRPr lang="en-US" dirty="0" smtClean="0">
              <a:solidFill>
                <a:prstClr val="black"/>
              </a:solidFill>
            </a:endParaRPr>
          </a:p>
        </p:txBody>
      </p:sp>
      <p:sp>
        <p:nvSpPr>
          <p:cNvPr id="239" name="Rectangle 44"/>
          <p:cNvSpPr>
            <a:spLocks noChangeArrowheads="1"/>
          </p:cNvSpPr>
          <p:nvPr/>
        </p:nvSpPr>
        <p:spPr bwMode="auto">
          <a:xfrm>
            <a:off x="4697413" y="4916488"/>
            <a:ext cx="1809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700" dirty="0" smtClean="0">
                <a:solidFill>
                  <a:srgbClr val="000000"/>
                </a:solidFill>
                <a:latin typeface="Calibri" panose="020F0502020204030204" pitchFamily="34" charset="0"/>
              </a:rPr>
              <a:t>}</a:t>
            </a:r>
            <a:endParaRPr lang="en-US" dirty="0" smtClean="0">
              <a:solidFill>
                <a:prstClr val="black"/>
              </a:solidFill>
            </a:endParaRPr>
          </a:p>
        </p:txBody>
      </p:sp>
      <p:sp>
        <p:nvSpPr>
          <p:cNvPr id="240" name="Rectangle 45"/>
          <p:cNvSpPr>
            <a:spLocks noChangeArrowheads="1"/>
          </p:cNvSpPr>
          <p:nvPr/>
        </p:nvSpPr>
        <p:spPr bwMode="auto">
          <a:xfrm>
            <a:off x="4768850" y="4967288"/>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 = $86.50</a:t>
            </a:r>
            <a:endParaRPr lang="en-US" dirty="0" smtClean="0">
              <a:solidFill>
                <a:prstClr val="black"/>
              </a:solidFill>
            </a:endParaRPr>
          </a:p>
        </p:txBody>
      </p:sp>
      <p:sp>
        <p:nvSpPr>
          <p:cNvPr id="241" name="Rectangle 46"/>
          <p:cNvSpPr>
            <a:spLocks noChangeArrowheads="1"/>
          </p:cNvSpPr>
          <p:nvPr/>
        </p:nvSpPr>
        <p:spPr bwMode="auto">
          <a:xfrm>
            <a:off x="7313613" y="5338763"/>
            <a:ext cx="1809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700" dirty="0" smtClean="0">
                <a:solidFill>
                  <a:srgbClr val="000000"/>
                </a:solidFill>
                <a:latin typeface="Calibri" panose="020F0502020204030204" pitchFamily="34" charset="0"/>
              </a:rPr>
              <a:t>}</a:t>
            </a:r>
            <a:endParaRPr lang="en-US" dirty="0" smtClean="0">
              <a:solidFill>
                <a:prstClr val="black"/>
              </a:solidFill>
            </a:endParaRPr>
          </a:p>
        </p:txBody>
      </p:sp>
      <p:sp>
        <p:nvSpPr>
          <p:cNvPr id="242" name="Rectangle 47"/>
          <p:cNvSpPr>
            <a:spLocks noChangeArrowheads="1"/>
          </p:cNvSpPr>
          <p:nvPr/>
        </p:nvSpPr>
        <p:spPr bwMode="auto">
          <a:xfrm>
            <a:off x="7383463" y="5391150"/>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 = $52.40</a:t>
            </a:r>
            <a:endParaRPr lang="en-US" dirty="0" smtClean="0">
              <a:solidFill>
                <a:prstClr val="black"/>
              </a:solidFill>
            </a:endParaRPr>
          </a:p>
        </p:txBody>
      </p:sp>
      <p:sp>
        <p:nvSpPr>
          <p:cNvPr id="243" name="Rectangle 48"/>
          <p:cNvSpPr>
            <a:spLocks noChangeArrowheads="1"/>
          </p:cNvSpPr>
          <p:nvPr/>
        </p:nvSpPr>
        <p:spPr bwMode="auto">
          <a:xfrm>
            <a:off x="7313613" y="3625850"/>
            <a:ext cx="1809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700" dirty="0" smtClean="0">
                <a:solidFill>
                  <a:srgbClr val="000000"/>
                </a:solidFill>
                <a:latin typeface="Calibri" panose="020F0502020204030204" pitchFamily="34" charset="0"/>
              </a:rPr>
              <a:t>}</a:t>
            </a:r>
            <a:endParaRPr lang="en-US" dirty="0" smtClean="0">
              <a:solidFill>
                <a:prstClr val="black"/>
              </a:solidFill>
            </a:endParaRPr>
          </a:p>
        </p:txBody>
      </p:sp>
      <p:sp>
        <p:nvSpPr>
          <p:cNvPr id="289" name="Rectangle 49"/>
          <p:cNvSpPr>
            <a:spLocks noChangeArrowheads="1"/>
          </p:cNvSpPr>
          <p:nvPr/>
        </p:nvSpPr>
        <p:spPr bwMode="auto">
          <a:xfrm>
            <a:off x="7383463" y="3678238"/>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 = $60.00</a:t>
            </a:r>
            <a:endParaRPr lang="en-US" dirty="0" smtClean="0">
              <a:solidFill>
                <a:prstClr val="black"/>
              </a:solidFill>
            </a:endParaRPr>
          </a:p>
        </p:txBody>
      </p:sp>
      <p:sp>
        <p:nvSpPr>
          <p:cNvPr id="290" name="Rectangle 50"/>
          <p:cNvSpPr>
            <a:spLocks noChangeArrowheads="1"/>
          </p:cNvSpPr>
          <p:nvPr/>
        </p:nvSpPr>
        <p:spPr bwMode="auto">
          <a:xfrm>
            <a:off x="4697413" y="4059238"/>
            <a:ext cx="1809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700" dirty="0" smtClean="0">
                <a:solidFill>
                  <a:srgbClr val="000000"/>
                </a:solidFill>
                <a:latin typeface="Calibri" panose="020F0502020204030204" pitchFamily="34" charset="0"/>
              </a:rPr>
              <a:t>}</a:t>
            </a:r>
            <a:endParaRPr lang="en-US" dirty="0" smtClean="0">
              <a:solidFill>
                <a:prstClr val="black"/>
              </a:solidFill>
            </a:endParaRPr>
          </a:p>
        </p:txBody>
      </p:sp>
      <p:sp>
        <p:nvSpPr>
          <p:cNvPr id="291" name="Rectangle 51"/>
          <p:cNvSpPr>
            <a:spLocks noChangeArrowheads="1"/>
          </p:cNvSpPr>
          <p:nvPr/>
        </p:nvSpPr>
        <p:spPr bwMode="auto">
          <a:xfrm>
            <a:off x="4768850" y="4111625"/>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 = $28.50</a:t>
            </a:r>
            <a:endParaRPr lang="en-US" dirty="0" smtClean="0">
              <a:solidFill>
                <a:prstClr val="black"/>
              </a:solidFill>
            </a:endParaRPr>
          </a:p>
        </p:txBody>
      </p:sp>
      <p:sp>
        <p:nvSpPr>
          <p:cNvPr id="292" name="Rectangle 52"/>
          <p:cNvSpPr>
            <a:spLocks noChangeArrowheads="1"/>
          </p:cNvSpPr>
          <p:nvPr/>
        </p:nvSpPr>
        <p:spPr bwMode="auto">
          <a:xfrm>
            <a:off x="966788" y="3089275"/>
            <a:ext cx="19050" cy="2600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01" name="Rectangle 53"/>
          <p:cNvSpPr>
            <a:spLocks noChangeArrowheads="1"/>
          </p:cNvSpPr>
          <p:nvPr/>
        </p:nvSpPr>
        <p:spPr bwMode="auto">
          <a:xfrm>
            <a:off x="8147050" y="3109913"/>
            <a:ext cx="20638" cy="25796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02" name="Rectangle 54"/>
          <p:cNvSpPr>
            <a:spLocks noChangeArrowheads="1"/>
          </p:cNvSpPr>
          <p:nvPr/>
        </p:nvSpPr>
        <p:spPr bwMode="auto">
          <a:xfrm>
            <a:off x="985838" y="3089275"/>
            <a:ext cx="71818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03" name="Rectangle 55"/>
          <p:cNvSpPr>
            <a:spLocks noChangeArrowheads="1"/>
          </p:cNvSpPr>
          <p:nvPr/>
        </p:nvSpPr>
        <p:spPr bwMode="auto">
          <a:xfrm>
            <a:off x="985838" y="3316288"/>
            <a:ext cx="71818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04" name="Rectangle 56"/>
          <p:cNvSpPr>
            <a:spLocks noChangeArrowheads="1"/>
          </p:cNvSpPr>
          <p:nvPr/>
        </p:nvSpPr>
        <p:spPr bwMode="auto">
          <a:xfrm>
            <a:off x="985838" y="3533775"/>
            <a:ext cx="71818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05" name="Rectangle 57"/>
          <p:cNvSpPr>
            <a:spLocks noChangeArrowheads="1"/>
          </p:cNvSpPr>
          <p:nvPr/>
        </p:nvSpPr>
        <p:spPr bwMode="auto">
          <a:xfrm>
            <a:off x="985838" y="3956050"/>
            <a:ext cx="71818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06" name="Rectangle 58"/>
          <p:cNvSpPr>
            <a:spLocks noChangeArrowheads="1"/>
          </p:cNvSpPr>
          <p:nvPr/>
        </p:nvSpPr>
        <p:spPr bwMode="auto">
          <a:xfrm>
            <a:off x="985838" y="4400550"/>
            <a:ext cx="71818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07" name="Rectangle 59"/>
          <p:cNvSpPr>
            <a:spLocks noChangeArrowheads="1"/>
          </p:cNvSpPr>
          <p:nvPr/>
        </p:nvSpPr>
        <p:spPr bwMode="auto">
          <a:xfrm>
            <a:off x="985838" y="4822825"/>
            <a:ext cx="71818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08" name="Rectangle 60"/>
          <p:cNvSpPr>
            <a:spLocks noChangeArrowheads="1"/>
          </p:cNvSpPr>
          <p:nvPr/>
        </p:nvSpPr>
        <p:spPr bwMode="auto">
          <a:xfrm>
            <a:off x="985838" y="5246688"/>
            <a:ext cx="71818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09" name="Rectangle 61"/>
          <p:cNvSpPr>
            <a:spLocks noChangeArrowheads="1"/>
          </p:cNvSpPr>
          <p:nvPr/>
        </p:nvSpPr>
        <p:spPr bwMode="auto">
          <a:xfrm>
            <a:off x="985838" y="5668963"/>
            <a:ext cx="71818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7" name="Rectangle 39"/>
          <p:cNvSpPr>
            <a:spLocks noChangeArrowheads="1"/>
          </p:cNvSpPr>
          <p:nvPr/>
        </p:nvSpPr>
        <p:spPr bwMode="auto">
          <a:xfrm>
            <a:off x="976313" y="5778500"/>
            <a:ext cx="262892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Cost of Goods Sold           $ 115.00</a:t>
            </a:r>
          </a:p>
          <a:p>
            <a:pPr>
              <a:defRPr/>
            </a:pPr>
            <a:r>
              <a:rPr lang="en-US" sz="1300" dirty="0" smtClean="0">
                <a:solidFill>
                  <a:srgbClr val="000000"/>
                </a:solidFill>
              </a:rPr>
              <a:t>Ending inventory                    </a:t>
            </a:r>
            <a:r>
              <a:rPr lang="en-US" sz="1300" u="sng" dirty="0" smtClean="0">
                <a:solidFill>
                  <a:srgbClr val="000000"/>
                </a:solidFill>
              </a:rPr>
              <a:t>52.40</a:t>
            </a:r>
          </a:p>
          <a:p>
            <a:pPr>
              <a:defRPr/>
            </a:pPr>
            <a:r>
              <a:rPr lang="en-US" sz="1300" dirty="0" smtClean="0">
                <a:solidFill>
                  <a:srgbClr val="000000"/>
                </a:solidFill>
              </a:rPr>
              <a:t>Goods available for sale    $ 167.40</a:t>
            </a:r>
            <a:endParaRPr lang="en-US" dirty="0" smtClean="0">
              <a:solidFill>
                <a:prstClr val="black"/>
              </a:solidFill>
            </a:endParaRPr>
          </a:p>
        </p:txBody>
      </p:sp>
      <p:sp>
        <p:nvSpPr>
          <p:cNvPr id="99" name="Slide Number Placeholder 98"/>
          <p:cNvSpPr>
            <a:spLocks noGrp="1"/>
          </p:cNvSpPr>
          <p:nvPr>
            <p:ph type="sldNum" sz="quarter" idx="12"/>
          </p:nvPr>
        </p:nvSpPr>
        <p:spPr/>
        <p:txBody>
          <a:bodyPr/>
          <a:lstStyle/>
          <a:p>
            <a:pPr>
              <a:defRPr/>
            </a:pPr>
            <a:fld id="{B90AA9A0-299B-4758-8A92-384B1A6CE9DD}" type="slidenum">
              <a:rPr lang="en-US" smtClean="0"/>
              <a:pPr>
                <a:defRPr/>
              </a:pPr>
              <a:t>39</a:t>
            </a:fld>
            <a:endParaRPr lang="en-US" dirty="0"/>
          </a:p>
        </p:txBody>
      </p:sp>
      <p:sp>
        <p:nvSpPr>
          <p:cNvPr id="101" name="Rounded Rectangle 100"/>
          <p:cNvSpPr/>
          <p:nvPr/>
        </p:nvSpPr>
        <p:spPr>
          <a:xfrm>
            <a:off x="54910" y="6603999"/>
            <a:ext cx="7258703" cy="186111"/>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Compute</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inventory in a perpetual system using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351205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2"/>
                                        </p:tgtEl>
                                        <p:attrNameLst>
                                          <p:attrName>style.visibility</p:attrName>
                                        </p:attrNameLst>
                                      </p:cBhvr>
                                      <p:to>
                                        <p:strVal val="visible"/>
                                      </p:to>
                                    </p:set>
                                    <p:animEffect transition="in" filter="fade">
                                      <p:cBhvr>
                                        <p:cTn id="40" dur="500"/>
                                        <p:tgtEl>
                                          <p:spTgt spid="29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1"/>
                                        </p:tgtEl>
                                        <p:attrNameLst>
                                          <p:attrName>style.visibility</p:attrName>
                                        </p:attrNameLst>
                                      </p:cBhvr>
                                      <p:to>
                                        <p:strVal val="visible"/>
                                      </p:to>
                                    </p:set>
                                    <p:animEffect transition="in" filter="fade">
                                      <p:cBhvr>
                                        <p:cTn id="43" dur="500"/>
                                        <p:tgtEl>
                                          <p:spTgt spid="30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2"/>
                                        </p:tgtEl>
                                        <p:attrNameLst>
                                          <p:attrName>style.visibility</p:attrName>
                                        </p:attrNameLst>
                                      </p:cBhvr>
                                      <p:to>
                                        <p:strVal val="visible"/>
                                      </p:to>
                                    </p:set>
                                    <p:animEffect transition="in" filter="fade">
                                      <p:cBhvr>
                                        <p:cTn id="46" dur="500"/>
                                        <p:tgtEl>
                                          <p:spTgt spid="30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3"/>
                                        </p:tgtEl>
                                        <p:attrNameLst>
                                          <p:attrName>style.visibility</p:attrName>
                                        </p:attrNameLst>
                                      </p:cBhvr>
                                      <p:to>
                                        <p:strVal val="visible"/>
                                      </p:to>
                                    </p:set>
                                    <p:animEffect transition="in" filter="fade">
                                      <p:cBhvr>
                                        <p:cTn id="49" dur="500"/>
                                        <p:tgtEl>
                                          <p:spTgt spid="30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04"/>
                                        </p:tgtEl>
                                        <p:attrNameLst>
                                          <p:attrName>style.visibility</p:attrName>
                                        </p:attrNameLst>
                                      </p:cBhvr>
                                      <p:to>
                                        <p:strVal val="visible"/>
                                      </p:to>
                                    </p:set>
                                    <p:animEffect transition="in" filter="fade">
                                      <p:cBhvr>
                                        <p:cTn id="52" dur="500"/>
                                        <p:tgtEl>
                                          <p:spTgt spid="30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05"/>
                                        </p:tgtEl>
                                        <p:attrNameLst>
                                          <p:attrName>style.visibility</p:attrName>
                                        </p:attrNameLst>
                                      </p:cBhvr>
                                      <p:to>
                                        <p:strVal val="visible"/>
                                      </p:to>
                                    </p:set>
                                    <p:animEffect transition="in" filter="fade">
                                      <p:cBhvr>
                                        <p:cTn id="55" dur="500"/>
                                        <p:tgtEl>
                                          <p:spTgt spid="30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06"/>
                                        </p:tgtEl>
                                        <p:attrNameLst>
                                          <p:attrName>style.visibility</p:attrName>
                                        </p:attrNameLst>
                                      </p:cBhvr>
                                      <p:to>
                                        <p:strVal val="visible"/>
                                      </p:to>
                                    </p:set>
                                    <p:animEffect transition="in" filter="fade">
                                      <p:cBhvr>
                                        <p:cTn id="58" dur="500"/>
                                        <p:tgtEl>
                                          <p:spTgt spid="30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07"/>
                                        </p:tgtEl>
                                        <p:attrNameLst>
                                          <p:attrName>style.visibility</p:attrName>
                                        </p:attrNameLst>
                                      </p:cBhvr>
                                      <p:to>
                                        <p:strVal val="visible"/>
                                      </p:to>
                                    </p:set>
                                    <p:animEffect transition="in" filter="fade">
                                      <p:cBhvr>
                                        <p:cTn id="61" dur="500"/>
                                        <p:tgtEl>
                                          <p:spTgt spid="30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08"/>
                                        </p:tgtEl>
                                        <p:attrNameLst>
                                          <p:attrName>style.visibility</p:attrName>
                                        </p:attrNameLst>
                                      </p:cBhvr>
                                      <p:to>
                                        <p:strVal val="visible"/>
                                      </p:to>
                                    </p:set>
                                    <p:animEffect transition="in" filter="fade">
                                      <p:cBhvr>
                                        <p:cTn id="64" dur="500"/>
                                        <p:tgtEl>
                                          <p:spTgt spid="30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500"/>
                                        <p:tgtEl>
                                          <p:spTgt spid="2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43"/>
                                        </p:tgtEl>
                                        <p:attrNameLst>
                                          <p:attrName>style.visibility</p:attrName>
                                        </p:attrNameLst>
                                      </p:cBhvr>
                                      <p:to>
                                        <p:strVal val="visible"/>
                                      </p:to>
                                    </p:set>
                                    <p:animEffect transition="in" filter="fade">
                                      <p:cBhvr>
                                        <p:cTn id="79" dur="500"/>
                                        <p:tgtEl>
                                          <p:spTgt spid="24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89"/>
                                        </p:tgtEl>
                                        <p:attrNameLst>
                                          <p:attrName>style.visibility</p:attrName>
                                        </p:attrNameLst>
                                      </p:cBhvr>
                                      <p:to>
                                        <p:strVal val="visible"/>
                                      </p:to>
                                    </p:set>
                                    <p:animEffect transition="in" filter="fade">
                                      <p:cBhvr>
                                        <p:cTn id="82" dur="500"/>
                                        <p:tgtEl>
                                          <p:spTgt spid="289"/>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500"/>
                                        <p:tgtEl>
                                          <p:spTgt spid="2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500"/>
                                        <p:tgtEl>
                                          <p:spTgt spid="2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90"/>
                                        </p:tgtEl>
                                        <p:attrNameLst>
                                          <p:attrName>style.visibility</p:attrName>
                                        </p:attrNameLst>
                                      </p:cBhvr>
                                      <p:to>
                                        <p:strVal val="visible"/>
                                      </p:to>
                                    </p:set>
                                    <p:animEffect transition="in" filter="fade">
                                      <p:cBhvr>
                                        <p:cTn id="96" dur="500"/>
                                        <p:tgtEl>
                                          <p:spTgt spid="29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91"/>
                                        </p:tgtEl>
                                        <p:attrNameLst>
                                          <p:attrName>style.visibility</p:attrName>
                                        </p:attrNameLst>
                                      </p:cBhvr>
                                      <p:to>
                                        <p:strVal val="visible"/>
                                      </p:to>
                                    </p:set>
                                    <p:animEffect transition="in" filter="fade">
                                      <p:cBhvr>
                                        <p:cTn id="99" dur="500"/>
                                        <p:tgtEl>
                                          <p:spTgt spid="29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fade">
                                      <p:cBhvr>
                                        <p:cTn id="102" dur="500"/>
                                        <p:tgtEl>
                                          <p:spTgt spid="25"/>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fade">
                                      <p:cBhvr>
                                        <p:cTn id="105" dur="500"/>
                                        <p:tgtEl>
                                          <p:spTgt spid="26"/>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500"/>
                                        <p:tgtEl>
                                          <p:spTgt spid="2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fade">
                                      <p:cBhvr>
                                        <p:cTn id="113" dur="500"/>
                                        <p:tgtEl>
                                          <p:spTgt spid="2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fade">
                                      <p:cBhvr>
                                        <p:cTn id="116" dur="500"/>
                                        <p:tgtEl>
                                          <p:spTgt spid="29"/>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fade">
                                      <p:cBhvr>
                                        <p:cTn id="119" dur="500"/>
                                        <p:tgtEl>
                                          <p:spTgt spid="30"/>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37"/>
                                        </p:tgtEl>
                                        <p:attrNameLst>
                                          <p:attrName>style.visibility</p:attrName>
                                        </p:attrNameLst>
                                      </p:cBhvr>
                                      <p:to>
                                        <p:strVal val="visible"/>
                                      </p:to>
                                    </p:set>
                                    <p:animEffect transition="in" filter="fade">
                                      <p:cBhvr>
                                        <p:cTn id="122" dur="500"/>
                                        <p:tgtEl>
                                          <p:spTgt spid="237"/>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38"/>
                                        </p:tgtEl>
                                        <p:attrNameLst>
                                          <p:attrName>style.visibility</p:attrName>
                                        </p:attrNameLst>
                                      </p:cBhvr>
                                      <p:to>
                                        <p:strVal val="visible"/>
                                      </p:to>
                                    </p:set>
                                    <p:animEffect transition="in" filter="fade">
                                      <p:cBhvr>
                                        <p:cTn id="125" dur="500"/>
                                        <p:tgtEl>
                                          <p:spTgt spid="238"/>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31"/>
                                        </p:tgtEl>
                                        <p:attrNameLst>
                                          <p:attrName>style.visibility</p:attrName>
                                        </p:attrNameLst>
                                      </p:cBhvr>
                                      <p:to>
                                        <p:strVal val="visible"/>
                                      </p:to>
                                    </p:set>
                                    <p:animEffect transition="in" filter="fade">
                                      <p:cBhvr>
                                        <p:cTn id="130" dur="500"/>
                                        <p:tgtEl>
                                          <p:spTgt spid="31"/>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24"/>
                                        </p:tgtEl>
                                        <p:attrNameLst>
                                          <p:attrName>style.visibility</p:attrName>
                                        </p:attrNameLst>
                                      </p:cBhvr>
                                      <p:to>
                                        <p:strVal val="visible"/>
                                      </p:to>
                                    </p:set>
                                    <p:animEffect transition="in" filter="fade">
                                      <p:cBhvr>
                                        <p:cTn id="133" dur="500"/>
                                        <p:tgtEl>
                                          <p:spTgt spid="224"/>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25"/>
                                        </p:tgtEl>
                                        <p:attrNameLst>
                                          <p:attrName>style.visibility</p:attrName>
                                        </p:attrNameLst>
                                      </p:cBhvr>
                                      <p:to>
                                        <p:strVal val="visible"/>
                                      </p:to>
                                    </p:set>
                                    <p:animEffect transition="in" filter="fade">
                                      <p:cBhvr>
                                        <p:cTn id="136" dur="500"/>
                                        <p:tgtEl>
                                          <p:spTgt spid="225"/>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239"/>
                                        </p:tgtEl>
                                        <p:attrNameLst>
                                          <p:attrName>style.visibility</p:attrName>
                                        </p:attrNameLst>
                                      </p:cBhvr>
                                      <p:to>
                                        <p:strVal val="visible"/>
                                      </p:to>
                                    </p:set>
                                    <p:animEffect transition="in" filter="fade">
                                      <p:cBhvr>
                                        <p:cTn id="139" dur="500"/>
                                        <p:tgtEl>
                                          <p:spTgt spid="239"/>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240"/>
                                        </p:tgtEl>
                                        <p:attrNameLst>
                                          <p:attrName>style.visibility</p:attrName>
                                        </p:attrNameLst>
                                      </p:cBhvr>
                                      <p:to>
                                        <p:strVal val="visible"/>
                                      </p:to>
                                    </p:set>
                                    <p:animEffect transition="in" filter="fade">
                                      <p:cBhvr>
                                        <p:cTn id="142" dur="500"/>
                                        <p:tgtEl>
                                          <p:spTgt spid="240"/>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226"/>
                                        </p:tgtEl>
                                        <p:attrNameLst>
                                          <p:attrName>style.visibility</p:attrName>
                                        </p:attrNameLst>
                                      </p:cBhvr>
                                      <p:to>
                                        <p:strVal val="visible"/>
                                      </p:to>
                                    </p:set>
                                    <p:animEffect transition="in" filter="fade">
                                      <p:cBhvr>
                                        <p:cTn id="145" dur="500"/>
                                        <p:tgtEl>
                                          <p:spTgt spid="226"/>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227"/>
                                        </p:tgtEl>
                                        <p:attrNameLst>
                                          <p:attrName>style.visibility</p:attrName>
                                        </p:attrNameLst>
                                      </p:cBhvr>
                                      <p:to>
                                        <p:strVal val="visible"/>
                                      </p:to>
                                    </p:set>
                                    <p:animEffect transition="in" filter="fade">
                                      <p:cBhvr>
                                        <p:cTn id="148" dur="500"/>
                                        <p:tgtEl>
                                          <p:spTgt spid="227"/>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228"/>
                                        </p:tgtEl>
                                        <p:attrNameLst>
                                          <p:attrName>style.visibility</p:attrName>
                                        </p:attrNameLst>
                                      </p:cBhvr>
                                      <p:to>
                                        <p:strVal val="visible"/>
                                      </p:to>
                                    </p:set>
                                    <p:animEffect transition="in" filter="fade">
                                      <p:cBhvr>
                                        <p:cTn id="153" dur="500"/>
                                        <p:tgtEl>
                                          <p:spTgt spid="228"/>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231"/>
                                        </p:tgtEl>
                                        <p:attrNameLst>
                                          <p:attrName>style.visibility</p:attrName>
                                        </p:attrNameLst>
                                      </p:cBhvr>
                                      <p:to>
                                        <p:strVal val="visible"/>
                                      </p:to>
                                    </p:set>
                                    <p:animEffect transition="in" filter="fade">
                                      <p:cBhvr>
                                        <p:cTn id="156" dur="500"/>
                                        <p:tgtEl>
                                          <p:spTgt spid="231"/>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232"/>
                                        </p:tgtEl>
                                        <p:attrNameLst>
                                          <p:attrName>style.visibility</p:attrName>
                                        </p:attrNameLst>
                                      </p:cBhvr>
                                      <p:to>
                                        <p:strVal val="visible"/>
                                      </p:to>
                                    </p:set>
                                    <p:animEffect transition="in" filter="fade">
                                      <p:cBhvr>
                                        <p:cTn id="159" dur="500"/>
                                        <p:tgtEl>
                                          <p:spTgt spid="232"/>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233"/>
                                        </p:tgtEl>
                                        <p:attrNameLst>
                                          <p:attrName>style.visibility</p:attrName>
                                        </p:attrNameLst>
                                      </p:cBhvr>
                                      <p:to>
                                        <p:strVal val="visible"/>
                                      </p:to>
                                    </p:set>
                                    <p:animEffect transition="in" filter="fade">
                                      <p:cBhvr>
                                        <p:cTn id="162" dur="500"/>
                                        <p:tgtEl>
                                          <p:spTgt spid="233"/>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241"/>
                                        </p:tgtEl>
                                        <p:attrNameLst>
                                          <p:attrName>style.visibility</p:attrName>
                                        </p:attrNameLst>
                                      </p:cBhvr>
                                      <p:to>
                                        <p:strVal val="visible"/>
                                      </p:to>
                                    </p:set>
                                    <p:animEffect transition="in" filter="fade">
                                      <p:cBhvr>
                                        <p:cTn id="165" dur="500"/>
                                        <p:tgtEl>
                                          <p:spTgt spid="241"/>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242"/>
                                        </p:tgtEl>
                                        <p:attrNameLst>
                                          <p:attrName>style.visibility</p:attrName>
                                        </p:attrNameLst>
                                      </p:cBhvr>
                                      <p:to>
                                        <p:strVal val="visible"/>
                                      </p:to>
                                    </p:set>
                                    <p:animEffect transition="in" filter="fade">
                                      <p:cBhvr>
                                        <p:cTn id="168" dur="500"/>
                                        <p:tgtEl>
                                          <p:spTgt spid="242"/>
                                        </p:tgtEl>
                                      </p:cBhvr>
                                    </p:animEffect>
                                  </p:childTnLst>
                                </p:cTn>
                              </p:par>
                            </p:childTnLst>
                          </p:cTn>
                        </p:par>
                      </p:childTnLst>
                    </p:cTn>
                  </p:par>
                  <p:par>
                    <p:cTn id="169" fill="hold" nodeType="clickPar">
                      <p:stCondLst>
                        <p:cond delay="indefinite"/>
                      </p:stCondLst>
                      <p:childTnLst>
                        <p:par>
                          <p:cTn id="170" fill="hold" nodeType="withGroup">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234"/>
                                        </p:tgtEl>
                                        <p:attrNameLst>
                                          <p:attrName>style.visibility</p:attrName>
                                        </p:attrNameLst>
                                      </p:cBhvr>
                                      <p:to>
                                        <p:strVal val="visible"/>
                                      </p:to>
                                    </p:set>
                                    <p:animEffect transition="in" filter="fade">
                                      <p:cBhvr>
                                        <p:cTn id="173" dur="500"/>
                                        <p:tgtEl>
                                          <p:spTgt spid="234"/>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235"/>
                                        </p:tgtEl>
                                        <p:attrNameLst>
                                          <p:attrName>style.visibility</p:attrName>
                                        </p:attrNameLst>
                                      </p:cBhvr>
                                      <p:to>
                                        <p:strVal val="visible"/>
                                      </p:to>
                                    </p:set>
                                    <p:animEffect transition="in" filter="fade">
                                      <p:cBhvr>
                                        <p:cTn id="176" dur="500"/>
                                        <p:tgtEl>
                                          <p:spTgt spid="235"/>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236"/>
                                        </p:tgtEl>
                                        <p:attrNameLst>
                                          <p:attrName>style.visibility</p:attrName>
                                        </p:attrNameLst>
                                      </p:cBhvr>
                                      <p:to>
                                        <p:strVal val="visible"/>
                                      </p:to>
                                    </p:set>
                                    <p:animEffect transition="in" filter="fade">
                                      <p:cBhvr>
                                        <p:cTn id="179" dur="500"/>
                                        <p:tgtEl>
                                          <p:spTgt spid="236"/>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157"/>
                                        </p:tgtEl>
                                        <p:attrNameLst>
                                          <p:attrName>style.visibility</p:attrName>
                                        </p:attrNameLst>
                                      </p:cBhvr>
                                      <p:to>
                                        <p:strVal val="visible"/>
                                      </p:to>
                                    </p:set>
                                    <p:animEffect transition="in" filter="fade">
                                      <p:cBhvr>
                                        <p:cTn id="184"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224" grpId="0"/>
      <p:bldP spid="225" grpId="0"/>
      <p:bldP spid="226" grpId="0"/>
      <p:bldP spid="227" grpId="0"/>
      <p:bldP spid="228" grpId="0"/>
      <p:bldP spid="231" grpId="0"/>
      <p:bldP spid="232" grpId="0"/>
      <p:bldP spid="233" grpId="0"/>
      <p:bldP spid="234" grpId="0"/>
      <p:bldP spid="235" grpId="0" animBg="1"/>
      <p:bldP spid="236" grpId="0" animBg="1"/>
      <p:bldP spid="237" grpId="0"/>
      <p:bldP spid="238" grpId="0"/>
      <p:bldP spid="239" grpId="0"/>
      <p:bldP spid="240" grpId="0"/>
      <p:bldP spid="241" grpId="0"/>
      <p:bldP spid="242" grpId="0"/>
      <p:bldP spid="243" grpId="0"/>
      <p:bldP spid="289" grpId="0"/>
      <p:bldP spid="290" grpId="0"/>
      <p:bldP spid="291" grpId="0"/>
      <p:bldP spid="292" grpId="0" animBg="1"/>
      <p:bldP spid="301" grpId="0" animBg="1"/>
      <p:bldP spid="302" grpId="0" animBg="1"/>
      <p:bldP spid="303" grpId="0" animBg="1"/>
      <p:bldP spid="304" grpId="0" animBg="1"/>
      <p:bldP spid="305" grpId="0" animBg="1"/>
      <p:bldP spid="306" grpId="0" animBg="1"/>
      <p:bldP spid="307" grpId="0" animBg="1"/>
      <p:bldP spid="308" grpId="0" animBg="1"/>
      <p:bldP spid="1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ounded Rectangle 9"/>
          <p:cNvSpPr>
            <a:spLocks noChangeArrowheads="1"/>
          </p:cNvSpPr>
          <p:nvPr/>
        </p:nvSpPr>
        <p:spPr bwMode="auto">
          <a:xfrm>
            <a:off x="228600" y="3276600"/>
            <a:ext cx="8686800" cy="2819400"/>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anchor="ctr"/>
          <a:lstStyle/>
          <a:p>
            <a:pPr algn="ctr"/>
            <a:endParaRPr lang="en-US" altLang="en-US" dirty="0">
              <a:solidFill>
                <a:srgbClr val="000000"/>
              </a:solidFill>
              <a:latin typeface="Calibri" pitchFamily="34" charset="0"/>
              <a:ea typeface="ＭＳ Ｐゴシック" pitchFamily="34" charset="-128"/>
            </a:endParaRPr>
          </a:p>
        </p:txBody>
      </p:sp>
      <p:sp>
        <p:nvSpPr>
          <p:cNvPr id="80899" name="Rectangle 2"/>
          <p:cNvSpPr>
            <a:spLocks noGrp="1" noChangeArrowheads="1"/>
          </p:cNvSpPr>
          <p:nvPr>
            <p:ph type="title"/>
          </p:nvPr>
        </p:nvSpPr>
        <p:spPr>
          <a:xfrm>
            <a:off x="457200" y="533400"/>
            <a:ext cx="8229600" cy="884238"/>
          </a:xfrm>
        </p:spPr>
        <p:txBody>
          <a:bodyPr/>
          <a:lstStyle/>
          <a:p>
            <a:r>
              <a:rPr lang="en-US" altLang="en-US" b="1" dirty="0" smtClean="0">
                <a:ea typeface="ＭＳ Ｐゴシック" pitchFamily="34" charset="-128"/>
              </a:rPr>
              <a:t>Determining Inventory Items</a:t>
            </a:r>
          </a:p>
        </p:txBody>
      </p:sp>
      <p:sp>
        <p:nvSpPr>
          <p:cNvPr id="11267" name="Text Box 3"/>
          <p:cNvSpPr txBox="1">
            <a:spLocks noChangeArrowheads="1"/>
          </p:cNvSpPr>
          <p:nvPr/>
        </p:nvSpPr>
        <p:spPr bwMode="auto">
          <a:xfrm>
            <a:off x="252413" y="1524000"/>
            <a:ext cx="8610600" cy="1477328"/>
          </a:xfrm>
          <a:prstGeom prst="rect">
            <a:avLst/>
          </a:prstGeom>
          <a:solidFill>
            <a:schemeClr val="accent3">
              <a:lumMod val="20000"/>
              <a:lumOff val="80000"/>
            </a:schemeClr>
          </a:solidFill>
          <a:ln w="12700">
            <a:solidFill>
              <a:schemeClr val="accent3">
                <a:lumMod val="75000"/>
              </a:schemeClr>
            </a:solidFill>
            <a:miter lim="800000"/>
            <a:headEnd/>
            <a:tailEnd/>
          </a:ln>
          <a:effectLst/>
        </p:spPr>
        <p:txBody>
          <a:bodyPr wrap="square">
            <a:spAutoFit/>
          </a:bodyPr>
          <a:lstStyle/>
          <a:p>
            <a:pPr algn="ctr">
              <a:spcBef>
                <a:spcPct val="50000"/>
              </a:spcBef>
              <a:defRPr/>
            </a:pPr>
            <a:r>
              <a:rPr lang="en-US" sz="3000" dirty="0">
                <a:solidFill>
                  <a:srgbClr val="4F6228"/>
                </a:solidFill>
                <a:latin typeface="Calibri" pitchFamily="-84" charset="0"/>
                <a:ea typeface="ＭＳ Ｐゴシック" pitchFamily="-84" charset="-128"/>
              </a:rPr>
              <a:t>Merchandise inventory includes all goods that a company owns and holds for sale, regardless of where the goods are located when inventory is counted.  </a:t>
            </a:r>
          </a:p>
        </p:txBody>
      </p:sp>
      <p:sp>
        <p:nvSpPr>
          <p:cNvPr id="11269" name="Oval 5"/>
          <p:cNvSpPr>
            <a:spLocks noChangeArrowheads="1"/>
          </p:cNvSpPr>
          <p:nvPr/>
        </p:nvSpPr>
        <p:spPr bwMode="auto">
          <a:xfrm>
            <a:off x="304800" y="4114800"/>
            <a:ext cx="2819400" cy="1219200"/>
          </a:xfrm>
          <a:prstGeom prst="ellipse">
            <a:avLst/>
          </a:prstGeom>
          <a:solidFill>
            <a:schemeClr val="accent2">
              <a:lumMod val="75000"/>
            </a:schemeClr>
          </a:solidFill>
          <a:ln w="12700">
            <a:solidFill>
              <a:schemeClr val="tx1"/>
            </a:solidFill>
            <a:round/>
            <a:headEnd/>
            <a:tailEnd/>
          </a:ln>
          <a:effectLst/>
        </p:spPr>
        <p:txBody>
          <a:bodyPr anchor="ctr"/>
          <a:lstStyle/>
          <a:p>
            <a:pPr algn="ctr">
              <a:defRPr/>
            </a:pPr>
            <a:r>
              <a:rPr lang="en-US" sz="2400" dirty="0">
                <a:solidFill>
                  <a:schemeClr val="bg1"/>
                </a:solidFill>
                <a:latin typeface="Calibri" pitchFamily="-84" charset="0"/>
                <a:ea typeface="ＭＳ Ｐゴシック" pitchFamily="-84" charset="-128"/>
              </a:rPr>
              <a:t>Goods in Transit</a:t>
            </a:r>
          </a:p>
        </p:txBody>
      </p:sp>
      <p:sp>
        <p:nvSpPr>
          <p:cNvPr id="11270" name="Oval 6"/>
          <p:cNvSpPr>
            <a:spLocks noChangeArrowheads="1"/>
          </p:cNvSpPr>
          <p:nvPr/>
        </p:nvSpPr>
        <p:spPr bwMode="auto">
          <a:xfrm>
            <a:off x="6019800" y="4114800"/>
            <a:ext cx="2819400" cy="1219200"/>
          </a:xfrm>
          <a:prstGeom prst="ellipse">
            <a:avLst/>
          </a:prstGeom>
          <a:solidFill>
            <a:schemeClr val="accent2">
              <a:lumMod val="75000"/>
            </a:schemeClr>
          </a:solidFill>
          <a:ln w="12700">
            <a:solidFill>
              <a:schemeClr val="tx1"/>
            </a:solidFill>
            <a:round/>
            <a:headEnd/>
            <a:tailEnd/>
          </a:ln>
          <a:effectLst/>
        </p:spPr>
        <p:txBody>
          <a:bodyPr anchor="ctr"/>
          <a:lstStyle/>
          <a:p>
            <a:pPr algn="ctr">
              <a:defRPr/>
            </a:pPr>
            <a:r>
              <a:rPr lang="en-US" sz="2400" dirty="0">
                <a:solidFill>
                  <a:schemeClr val="bg1"/>
                </a:solidFill>
                <a:latin typeface="Calibri" pitchFamily="-84" charset="0"/>
                <a:ea typeface="ＭＳ Ｐゴシック" pitchFamily="-84" charset="-128"/>
              </a:rPr>
              <a:t>Goods Damaged or Obsolete</a:t>
            </a:r>
          </a:p>
        </p:txBody>
      </p:sp>
      <p:sp>
        <p:nvSpPr>
          <p:cNvPr id="11271" name="Oval 7"/>
          <p:cNvSpPr>
            <a:spLocks noChangeArrowheads="1"/>
          </p:cNvSpPr>
          <p:nvPr/>
        </p:nvSpPr>
        <p:spPr bwMode="auto">
          <a:xfrm>
            <a:off x="3124200" y="4648200"/>
            <a:ext cx="2819400" cy="1219200"/>
          </a:xfrm>
          <a:prstGeom prst="ellipse">
            <a:avLst/>
          </a:prstGeom>
          <a:solidFill>
            <a:schemeClr val="accent2">
              <a:lumMod val="75000"/>
            </a:schemeClr>
          </a:solidFill>
          <a:ln w="12700">
            <a:solidFill>
              <a:schemeClr val="tx1"/>
            </a:solidFill>
            <a:round/>
            <a:headEnd/>
            <a:tailEnd/>
          </a:ln>
          <a:effectLst/>
        </p:spPr>
        <p:txBody>
          <a:bodyPr anchor="ctr"/>
          <a:lstStyle/>
          <a:p>
            <a:pPr algn="ctr">
              <a:defRPr/>
            </a:pPr>
            <a:r>
              <a:rPr lang="en-US" sz="2400" dirty="0">
                <a:solidFill>
                  <a:schemeClr val="bg1"/>
                </a:solidFill>
                <a:latin typeface="Calibri" pitchFamily="-84" charset="0"/>
                <a:ea typeface="ＭＳ Ｐゴシック" pitchFamily="-84" charset="-128"/>
              </a:rPr>
              <a:t>Goods on Consignment</a:t>
            </a:r>
          </a:p>
        </p:txBody>
      </p:sp>
      <p:sp>
        <p:nvSpPr>
          <p:cNvPr id="80905" name="Rectangle 10"/>
          <p:cNvSpPr>
            <a:spLocks noChangeArrowheads="1"/>
          </p:cNvSpPr>
          <p:nvPr/>
        </p:nvSpPr>
        <p:spPr bwMode="auto">
          <a:xfrm>
            <a:off x="1752600" y="3440113"/>
            <a:ext cx="6145213" cy="523875"/>
          </a:xfrm>
          <a:prstGeom prst="rect">
            <a:avLst/>
          </a:prstGeom>
          <a:noFill/>
          <a:ln w="9525">
            <a:noFill/>
            <a:miter lim="800000"/>
            <a:headEnd/>
            <a:tailEnd/>
          </a:ln>
        </p:spPr>
        <p:txBody>
          <a:bodyPr wrap="none">
            <a:spAutoFit/>
          </a:bodyPr>
          <a:lstStyle/>
          <a:p>
            <a:pPr algn="ctr">
              <a:spcBef>
                <a:spcPct val="50000"/>
              </a:spcBef>
            </a:pPr>
            <a:r>
              <a:rPr lang="en-US" altLang="en-US" sz="2800" dirty="0">
                <a:solidFill>
                  <a:srgbClr val="632523"/>
                </a:solidFill>
                <a:latin typeface="Calibri" pitchFamily="34" charset="0"/>
                <a:ea typeface="ＭＳ Ｐゴシック" pitchFamily="34" charset="-128"/>
              </a:rPr>
              <a:t>Items requiring special attention include:</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Slide Number Placeholder 10"/>
          <p:cNvSpPr>
            <a:spLocks noGrp="1"/>
          </p:cNvSpPr>
          <p:nvPr>
            <p:ph type="sldNum" sz="quarter" idx="12"/>
          </p:nvPr>
        </p:nvSpPr>
        <p:spPr/>
        <p:txBody>
          <a:bodyPr/>
          <a:lstStyle/>
          <a:p>
            <a:pPr>
              <a:defRPr/>
            </a:pPr>
            <a:fld id="{B1D1E63F-D895-42BA-A666-20C85BFFBE91}" type="slidenum">
              <a:rPr lang="en-US" smtClean="0"/>
              <a:pPr>
                <a:defRPr/>
              </a:pPr>
              <a:t>4</a:t>
            </a:fld>
            <a:endParaRPr lang="en-US" dirty="0"/>
          </a:p>
        </p:txBody>
      </p:sp>
      <p:sp>
        <p:nvSpPr>
          <p:cNvPr id="13" name="Rounded Rectangle 12"/>
          <p:cNvSpPr/>
          <p:nvPr/>
        </p:nvSpPr>
        <p:spPr>
          <a:xfrm>
            <a:off x="313765" y="6437312"/>
            <a:ext cx="4343400"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Identify the items making</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up merchandise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6-2 LIFO SOLUTION</a:t>
            </a:r>
            <a:endParaRPr lang="en-US" sz="2400" b="1" dirty="0">
              <a:solidFill>
                <a:prstClr val="white"/>
              </a:solidFill>
            </a:endParaRPr>
          </a:p>
        </p:txBody>
      </p:sp>
      <p:sp>
        <p:nvSpPr>
          <p:cNvPr id="229" name="Rectangle 5"/>
          <p:cNvSpPr>
            <a:spLocks noChangeArrowheads="1"/>
          </p:cNvSpPr>
          <p:nvPr/>
        </p:nvSpPr>
        <p:spPr bwMode="auto">
          <a:xfrm>
            <a:off x="976313" y="703263"/>
            <a:ext cx="7191375"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44" name="Rectangle 7"/>
          <p:cNvSpPr>
            <a:spLocks noChangeArrowheads="1"/>
          </p:cNvSpPr>
          <p:nvPr/>
        </p:nvSpPr>
        <p:spPr bwMode="auto">
          <a:xfrm>
            <a:off x="1016000" y="723900"/>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Date</a:t>
            </a:r>
            <a:endParaRPr lang="en-US" dirty="0" smtClean="0">
              <a:solidFill>
                <a:prstClr val="black"/>
              </a:solidFill>
            </a:endParaRPr>
          </a:p>
        </p:txBody>
      </p:sp>
      <p:sp>
        <p:nvSpPr>
          <p:cNvPr id="245" name="Rectangle 8"/>
          <p:cNvSpPr>
            <a:spLocks noChangeArrowheads="1"/>
          </p:cNvSpPr>
          <p:nvPr/>
        </p:nvSpPr>
        <p:spPr bwMode="auto">
          <a:xfrm>
            <a:off x="1914525" y="723900"/>
            <a:ext cx="796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Activities</a:t>
            </a:r>
            <a:endParaRPr lang="en-US" dirty="0" smtClean="0">
              <a:solidFill>
                <a:prstClr val="black"/>
              </a:solidFill>
            </a:endParaRPr>
          </a:p>
        </p:txBody>
      </p:sp>
      <p:sp>
        <p:nvSpPr>
          <p:cNvPr id="246" name="Rectangle 9"/>
          <p:cNvSpPr>
            <a:spLocks noChangeArrowheads="1"/>
          </p:cNvSpPr>
          <p:nvPr/>
        </p:nvSpPr>
        <p:spPr bwMode="auto">
          <a:xfrm>
            <a:off x="3709988" y="723900"/>
            <a:ext cx="1825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Units Acquired at Cost</a:t>
            </a:r>
            <a:endParaRPr lang="en-US" dirty="0" smtClean="0">
              <a:solidFill>
                <a:prstClr val="black"/>
              </a:solidFill>
            </a:endParaRPr>
          </a:p>
        </p:txBody>
      </p:sp>
      <p:sp>
        <p:nvSpPr>
          <p:cNvPr id="247" name="Rectangle 10"/>
          <p:cNvSpPr>
            <a:spLocks noChangeArrowheads="1"/>
          </p:cNvSpPr>
          <p:nvPr/>
        </p:nvSpPr>
        <p:spPr bwMode="auto">
          <a:xfrm>
            <a:off x="5776913" y="723900"/>
            <a:ext cx="1552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Units Sold at Retail</a:t>
            </a:r>
            <a:endParaRPr lang="en-US" dirty="0" smtClean="0">
              <a:solidFill>
                <a:prstClr val="black"/>
              </a:solidFill>
            </a:endParaRPr>
          </a:p>
        </p:txBody>
      </p:sp>
      <p:sp>
        <p:nvSpPr>
          <p:cNvPr id="248" name="Rectangle 11"/>
          <p:cNvSpPr>
            <a:spLocks noChangeArrowheads="1"/>
          </p:cNvSpPr>
          <p:nvPr/>
        </p:nvSpPr>
        <p:spPr bwMode="auto">
          <a:xfrm>
            <a:off x="1016000" y="95091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01</a:t>
            </a:r>
            <a:endParaRPr lang="en-US" dirty="0" smtClean="0">
              <a:solidFill>
                <a:prstClr val="black"/>
              </a:solidFill>
            </a:endParaRPr>
          </a:p>
        </p:txBody>
      </p:sp>
      <p:sp>
        <p:nvSpPr>
          <p:cNvPr id="249" name="Rectangle 12"/>
          <p:cNvSpPr>
            <a:spLocks noChangeArrowheads="1"/>
          </p:cNvSpPr>
          <p:nvPr/>
        </p:nvSpPr>
        <p:spPr bwMode="auto">
          <a:xfrm>
            <a:off x="1914525" y="950913"/>
            <a:ext cx="14922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Beginning inventory</a:t>
            </a:r>
            <a:endParaRPr lang="en-US" dirty="0" smtClean="0">
              <a:solidFill>
                <a:prstClr val="black"/>
              </a:solidFill>
            </a:endParaRPr>
          </a:p>
        </p:txBody>
      </p:sp>
      <p:sp>
        <p:nvSpPr>
          <p:cNvPr id="250" name="Rectangle 13"/>
          <p:cNvSpPr>
            <a:spLocks noChangeArrowheads="1"/>
          </p:cNvSpPr>
          <p:nvPr/>
        </p:nvSpPr>
        <p:spPr bwMode="auto">
          <a:xfrm>
            <a:off x="3571875" y="950913"/>
            <a:ext cx="187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5 units @ $3.00 = $15.00</a:t>
            </a:r>
            <a:endParaRPr lang="en-US" dirty="0" smtClean="0">
              <a:solidFill>
                <a:prstClr val="black"/>
              </a:solidFill>
            </a:endParaRPr>
          </a:p>
        </p:txBody>
      </p:sp>
      <p:sp>
        <p:nvSpPr>
          <p:cNvPr id="251" name="Rectangle 14"/>
          <p:cNvSpPr>
            <a:spLocks noChangeArrowheads="1"/>
          </p:cNvSpPr>
          <p:nvPr/>
        </p:nvSpPr>
        <p:spPr bwMode="auto">
          <a:xfrm>
            <a:off x="1016000" y="1157288"/>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08</a:t>
            </a:r>
            <a:endParaRPr lang="en-US" dirty="0" smtClean="0">
              <a:solidFill>
                <a:prstClr val="black"/>
              </a:solidFill>
            </a:endParaRPr>
          </a:p>
        </p:txBody>
      </p:sp>
      <p:sp>
        <p:nvSpPr>
          <p:cNvPr id="252" name="Rectangle 15"/>
          <p:cNvSpPr>
            <a:spLocks noChangeArrowheads="1"/>
          </p:cNvSpPr>
          <p:nvPr/>
        </p:nvSpPr>
        <p:spPr bwMode="auto">
          <a:xfrm>
            <a:off x="1914525" y="1157288"/>
            <a:ext cx="7572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253" name="Rectangle 16"/>
          <p:cNvSpPr>
            <a:spLocks noChangeArrowheads="1"/>
          </p:cNvSpPr>
          <p:nvPr/>
        </p:nvSpPr>
        <p:spPr bwMode="auto">
          <a:xfrm>
            <a:off x="3478213" y="1157288"/>
            <a:ext cx="196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10 units @ $4.50 = $45.00</a:t>
            </a:r>
            <a:endParaRPr lang="en-US" dirty="0" smtClean="0">
              <a:solidFill>
                <a:prstClr val="black"/>
              </a:solidFill>
            </a:endParaRPr>
          </a:p>
        </p:txBody>
      </p:sp>
      <p:sp>
        <p:nvSpPr>
          <p:cNvPr id="254" name="Rectangle 17"/>
          <p:cNvSpPr>
            <a:spLocks noChangeArrowheads="1"/>
          </p:cNvSpPr>
          <p:nvPr/>
        </p:nvSpPr>
        <p:spPr bwMode="auto">
          <a:xfrm>
            <a:off x="1016000" y="136366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09</a:t>
            </a:r>
            <a:endParaRPr lang="en-US" dirty="0" smtClean="0">
              <a:solidFill>
                <a:prstClr val="black"/>
              </a:solidFill>
            </a:endParaRPr>
          </a:p>
        </p:txBody>
      </p:sp>
      <p:sp>
        <p:nvSpPr>
          <p:cNvPr id="255" name="Rectangle 18"/>
          <p:cNvSpPr>
            <a:spLocks noChangeArrowheads="1"/>
          </p:cNvSpPr>
          <p:nvPr/>
        </p:nvSpPr>
        <p:spPr bwMode="auto">
          <a:xfrm>
            <a:off x="1914525" y="136366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Sales</a:t>
            </a:r>
            <a:endParaRPr lang="en-US" dirty="0" smtClean="0">
              <a:solidFill>
                <a:prstClr val="black"/>
              </a:solidFill>
            </a:endParaRPr>
          </a:p>
        </p:txBody>
      </p:sp>
      <p:sp>
        <p:nvSpPr>
          <p:cNvPr id="128" name="Rectangle 19"/>
          <p:cNvSpPr>
            <a:spLocks noChangeArrowheads="1"/>
          </p:cNvSpPr>
          <p:nvPr/>
        </p:nvSpPr>
        <p:spPr bwMode="auto">
          <a:xfrm>
            <a:off x="5867400" y="1363663"/>
            <a:ext cx="12096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8 units @ $7.00</a:t>
            </a:r>
            <a:endParaRPr lang="en-US" dirty="0" smtClean="0">
              <a:solidFill>
                <a:prstClr val="black"/>
              </a:solidFill>
            </a:endParaRPr>
          </a:p>
        </p:txBody>
      </p:sp>
      <p:sp>
        <p:nvSpPr>
          <p:cNvPr id="129" name="Rectangle 20"/>
          <p:cNvSpPr>
            <a:spLocks noChangeArrowheads="1"/>
          </p:cNvSpPr>
          <p:nvPr/>
        </p:nvSpPr>
        <p:spPr bwMode="auto">
          <a:xfrm>
            <a:off x="1016000" y="1570038"/>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19</a:t>
            </a:r>
            <a:endParaRPr lang="en-US" dirty="0" smtClean="0">
              <a:solidFill>
                <a:prstClr val="black"/>
              </a:solidFill>
            </a:endParaRPr>
          </a:p>
        </p:txBody>
      </p:sp>
      <p:sp>
        <p:nvSpPr>
          <p:cNvPr id="130" name="Rectangle 21"/>
          <p:cNvSpPr>
            <a:spLocks noChangeArrowheads="1"/>
          </p:cNvSpPr>
          <p:nvPr/>
        </p:nvSpPr>
        <p:spPr bwMode="auto">
          <a:xfrm>
            <a:off x="1914525" y="1570038"/>
            <a:ext cx="7572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131" name="Rectangle 22"/>
          <p:cNvSpPr>
            <a:spLocks noChangeArrowheads="1"/>
          </p:cNvSpPr>
          <p:nvPr/>
        </p:nvSpPr>
        <p:spPr bwMode="auto">
          <a:xfrm>
            <a:off x="3478213" y="1570038"/>
            <a:ext cx="196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13 units @ $5.00 = $65.00</a:t>
            </a:r>
            <a:endParaRPr lang="en-US" dirty="0" smtClean="0">
              <a:solidFill>
                <a:prstClr val="black"/>
              </a:solidFill>
            </a:endParaRPr>
          </a:p>
        </p:txBody>
      </p:sp>
      <p:sp>
        <p:nvSpPr>
          <p:cNvPr id="132" name="Rectangle 23"/>
          <p:cNvSpPr>
            <a:spLocks noChangeArrowheads="1"/>
          </p:cNvSpPr>
          <p:nvPr/>
        </p:nvSpPr>
        <p:spPr bwMode="auto">
          <a:xfrm>
            <a:off x="1016000" y="177641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24</a:t>
            </a:r>
            <a:endParaRPr lang="en-US" dirty="0" smtClean="0">
              <a:solidFill>
                <a:prstClr val="black"/>
              </a:solidFill>
            </a:endParaRPr>
          </a:p>
        </p:txBody>
      </p:sp>
      <p:sp>
        <p:nvSpPr>
          <p:cNvPr id="133" name="Rectangle 24"/>
          <p:cNvSpPr>
            <a:spLocks noChangeArrowheads="1"/>
          </p:cNvSpPr>
          <p:nvPr/>
        </p:nvSpPr>
        <p:spPr bwMode="auto">
          <a:xfrm>
            <a:off x="1914525" y="177641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Sales</a:t>
            </a:r>
            <a:endParaRPr lang="en-US" dirty="0" smtClean="0">
              <a:solidFill>
                <a:prstClr val="black"/>
              </a:solidFill>
            </a:endParaRPr>
          </a:p>
        </p:txBody>
      </p:sp>
      <p:sp>
        <p:nvSpPr>
          <p:cNvPr id="134" name="Rectangle 25"/>
          <p:cNvSpPr>
            <a:spLocks noChangeArrowheads="1"/>
          </p:cNvSpPr>
          <p:nvPr/>
        </p:nvSpPr>
        <p:spPr bwMode="auto">
          <a:xfrm>
            <a:off x="5776913" y="1776413"/>
            <a:ext cx="13017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18 units @ $8.00</a:t>
            </a:r>
            <a:endParaRPr lang="en-US" dirty="0" smtClean="0">
              <a:solidFill>
                <a:prstClr val="black"/>
              </a:solidFill>
            </a:endParaRPr>
          </a:p>
        </p:txBody>
      </p:sp>
      <p:sp>
        <p:nvSpPr>
          <p:cNvPr id="135" name="Rectangle 26"/>
          <p:cNvSpPr>
            <a:spLocks noChangeArrowheads="1"/>
          </p:cNvSpPr>
          <p:nvPr/>
        </p:nvSpPr>
        <p:spPr bwMode="auto">
          <a:xfrm>
            <a:off x="1016000" y="1982788"/>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30</a:t>
            </a:r>
            <a:endParaRPr lang="en-US" dirty="0" smtClean="0">
              <a:solidFill>
                <a:prstClr val="black"/>
              </a:solidFill>
            </a:endParaRPr>
          </a:p>
        </p:txBody>
      </p:sp>
      <p:sp>
        <p:nvSpPr>
          <p:cNvPr id="136" name="Rectangle 27"/>
          <p:cNvSpPr>
            <a:spLocks noChangeArrowheads="1"/>
          </p:cNvSpPr>
          <p:nvPr/>
        </p:nvSpPr>
        <p:spPr bwMode="auto">
          <a:xfrm>
            <a:off x="1914525" y="1982788"/>
            <a:ext cx="7572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138" name="Rectangle 28"/>
          <p:cNvSpPr>
            <a:spLocks noChangeArrowheads="1"/>
          </p:cNvSpPr>
          <p:nvPr/>
        </p:nvSpPr>
        <p:spPr bwMode="auto">
          <a:xfrm>
            <a:off x="3571875" y="1982788"/>
            <a:ext cx="187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8 units @ $5.30 = $42.40</a:t>
            </a:r>
            <a:endParaRPr lang="en-US" dirty="0" smtClean="0">
              <a:solidFill>
                <a:prstClr val="black"/>
              </a:solidFill>
            </a:endParaRPr>
          </a:p>
        </p:txBody>
      </p:sp>
      <p:sp>
        <p:nvSpPr>
          <p:cNvPr id="139" name="Rectangle 29"/>
          <p:cNvSpPr>
            <a:spLocks noChangeArrowheads="1"/>
          </p:cNvSpPr>
          <p:nvPr/>
        </p:nvSpPr>
        <p:spPr bwMode="auto">
          <a:xfrm>
            <a:off x="3470275" y="2189163"/>
            <a:ext cx="6350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36 units</a:t>
            </a:r>
            <a:endParaRPr lang="en-US" dirty="0" smtClean="0">
              <a:solidFill>
                <a:prstClr val="black"/>
              </a:solidFill>
            </a:endParaRPr>
          </a:p>
        </p:txBody>
      </p:sp>
      <p:sp>
        <p:nvSpPr>
          <p:cNvPr id="140" name="Rectangle 30"/>
          <p:cNvSpPr>
            <a:spLocks noChangeArrowheads="1"/>
          </p:cNvSpPr>
          <p:nvPr/>
        </p:nvSpPr>
        <p:spPr bwMode="auto">
          <a:xfrm>
            <a:off x="4841875" y="2189163"/>
            <a:ext cx="60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$167.40</a:t>
            </a:r>
            <a:endParaRPr lang="en-US" dirty="0" smtClean="0">
              <a:solidFill>
                <a:prstClr val="black"/>
              </a:solidFill>
            </a:endParaRPr>
          </a:p>
        </p:txBody>
      </p:sp>
      <p:sp>
        <p:nvSpPr>
          <p:cNvPr id="141" name="Rectangle 31"/>
          <p:cNvSpPr>
            <a:spLocks noChangeArrowheads="1"/>
          </p:cNvSpPr>
          <p:nvPr/>
        </p:nvSpPr>
        <p:spPr bwMode="auto">
          <a:xfrm>
            <a:off x="5791200" y="2189163"/>
            <a:ext cx="5857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26 units</a:t>
            </a:r>
            <a:endParaRPr lang="en-US" dirty="0" smtClean="0">
              <a:solidFill>
                <a:prstClr val="black"/>
              </a:solidFill>
            </a:endParaRPr>
          </a:p>
        </p:txBody>
      </p:sp>
      <p:sp>
        <p:nvSpPr>
          <p:cNvPr id="147" name="Rectangle 37"/>
          <p:cNvSpPr>
            <a:spLocks noChangeArrowheads="1"/>
          </p:cNvSpPr>
          <p:nvPr/>
        </p:nvSpPr>
        <p:spPr bwMode="auto">
          <a:xfrm>
            <a:off x="966788" y="693738"/>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48" name="Rectangle 38"/>
          <p:cNvSpPr>
            <a:spLocks noChangeArrowheads="1"/>
          </p:cNvSpPr>
          <p:nvPr/>
        </p:nvSpPr>
        <p:spPr bwMode="auto">
          <a:xfrm>
            <a:off x="8147050" y="714375"/>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49" name="Rectangle 39"/>
          <p:cNvSpPr>
            <a:spLocks noChangeArrowheads="1"/>
          </p:cNvSpPr>
          <p:nvPr/>
        </p:nvSpPr>
        <p:spPr bwMode="auto">
          <a:xfrm>
            <a:off x="985838" y="693738"/>
            <a:ext cx="71818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0" name="Rectangle 40"/>
          <p:cNvSpPr>
            <a:spLocks noChangeArrowheads="1"/>
          </p:cNvSpPr>
          <p:nvPr/>
        </p:nvSpPr>
        <p:spPr bwMode="auto">
          <a:xfrm>
            <a:off x="985838" y="920750"/>
            <a:ext cx="71818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1" name="Line 41"/>
          <p:cNvSpPr>
            <a:spLocks noChangeShapeType="1"/>
          </p:cNvSpPr>
          <p:nvPr/>
        </p:nvSpPr>
        <p:spPr bwMode="auto">
          <a:xfrm>
            <a:off x="3429000" y="2168525"/>
            <a:ext cx="3932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2" name="Rectangle 42"/>
          <p:cNvSpPr>
            <a:spLocks noChangeArrowheads="1"/>
          </p:cNvSpPr>
          <p:nvPr/>
        </p:nvSpPr>
        <p:spPr bwMode="auto">
          <a:xfrm>
            <a:off x="3429000" y="2168525"/>
            <a:ext cx="39322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3" name="Line 43"/>
          <p:cNvSpPr>
            <a:spLocks noChangeShapeType="1"/>
          </p:cNvSpPr>
          <p:nvPr/>
        </p:nvSpPr>
        <p:spPr bwMode="auto">
          <a:xfrm>
            <a:off x="3429000" y="2374900"/>
            <a:ext cx="3932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4" name="Rectangle 44"/>
          <p:cNvSpPr>
            <a:spLocks noChangeArrowheads="1"/>
          </p:cNvSpPr>
          <p:nvPr/>
        </p:nvSpPr>
        <p:spPr bwMode="auto">
          <a:xfrm>
            <a:off x="3429000" y="2374900"/>
            <a:ext cx="39322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5" name="Line 45"/>
          <p:cNvSpPr>
            <a:spLocks noChangeShapeType="1"/>
          </p:cNvSpPr>
          <p:nvPr/>
        </p:nvSpPr>
        <p:spPr bwMode="auto">
          <a:xfrm>
            <a:off x="3429000" y="2395538"/>
            <a:ext cx="3932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6" name="Rectangle 46"/>
          <p:cNvSpPr>
            <a:spLocks noChangeArrowheads="1"/>
          </p:cNvSpPr>
          <p:nvPr/>
        </p:nvSpPr>
        <p:spPr bwMode="auto">
          <a:xfrm>
            <a:off x="3429000" y="2395538"/>
            <a:ext cx="39322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42" name="Rectangle 6"/>
          <p:cNvSpPr>
            <a:spLocks noChangeArrowheads="1"/>
          </p:cNvSpPr>
          <p:nvPr/>
        </p:nvSpPr>
        <p:spPr bwMode="auto">
          <a:xfrm>
            <a:off x="436563" y="2590800"/>
            <a:ext cx="80216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C00000"/>
                </a:solidFill>
              </a:rPr>
              <a:t>Perpetual LIFO – Cost of Goods Sold is calculated at the time of the sale.  The last items in are the first items out – expensed as Cost of Goods Sold.</a:t>
            </a:r>
            <a:endParaRPr lang="en-US" b="1" dirty="0" smtClean="0">
              <a:solidFill>
                <a:srgbClr val="C00000"/>
              </a:solidFill>
            </a:endParaRPr>
          </a:p>
        </p:txBody>
      </p:sp>
      <p:sp>
        <p:nvSpPr>
          <p:cNvPr id="4" name="AutoShape 3"/>
          <p:cNvSpPr>
            <a:spLocks noChangeAspect="1" noChangeArrowheads="1" noTextEdit="1"/>
          </p:cNvSpPr>
          <p:nvPr/>
        </p:nvSpPr>
        <p:spPr bwMode="auto">
          <a:xfrm>
            <a:off x="976313" y="3049588"/>
            <a:ext cx="7191375"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6" name="Rectangle 5"/>
          <p:cNvSpPr>
            <a:spLocks noChangeArrowheads="1"/>
          </p:cNvSpPr>
          <p:nvPr/>
        </p:nvSpPr>
        <p:spPr bwMode="auto">
          <a:xfrm>
            <a:off x="976313" y="3049588"/>
            <a:ext cx="7191375"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7" name="Rectangle 6"/>
          <p:cNvSpPr>
            <a:spLocks noChangeArrowheads="1"/>
          </p:cNvSpPr>
          <p:nvPr/>
        </p:nvSpPr>
        <p:spPr bwMode="auto">
          <a:xfrm>
            <a:off x="976313" y="3494088"/>
            <a:ext cx="7191375" cy="433387"/>
          </a:xfrm>
          <a:prstGeom prst="rect">
            <a:avLst/>
          </a:prstGeom>
          <a:solidFill>
            <a:srgbClr val="BDD7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8" name="Rectangle 7"/>
          <p:cNvSpPr>
            <a:spLocks noChangeArrowheads="1"/>
          </p:cNvSpPr>
          <p:nvPr/>
        </p:nvSpPr>
        <p:spPr bwMode="auto">
          <a:xfrm>
            <a:off x="997870" y="4381833"/>
            <a:ext cx="7191375" cy="639763"/>
          </a:xfrm>
          <a:prstGeom prst="rect">
            <a:avLst/>
          </a:prstGeom>
          <a:solidFill>
            <a:srgbClr val="BDD7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9" name="Rectangle 8"/>
          <p:cNvSpPr>
            <a:spLocks noChangeArrowheads="1"/>
          </p:cNvSpPr>
          <p:nvPr/>
        </p:nvSpPr>
        <p:spPr bwMode="auto">
          <a:xfrm>
            <a:off x="976313" y="5608638"/>
            <a:ext cx="7191375" cy="433387"/>
          </a:xfrm>
          <a:prstGeom prst="rect">
            <a:avLst/>
          </a:prstGeom>
          <a:solidFill>
            <a:srgbClr val="BDD7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0" name="Rectangle 9"/>
          <p:cNvSpPr>
            <a:spLocks noChangeArrowheads="1"/>
          </p:cNvSpPr>
          <p:nvPr/>
        </p:nvSpPr>
        <p:spPr bwMode="auto">
          <a:xfrm>
            <a:off x="1016000" y="3070225"/>
            <a:ext cx="43338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Date</a:t>
            </a:r>
            <a:endParaRPr lang="en-US" dirty="0" smtClean="0">
              <a:solidFill>
                <a:prstClr val="black"/>
              </a:solidFill>
            </a:endParaRPr>
          </a:p>
        </p:txBody>
      </p:sp>
      <p:sp>
        <p:nvSpPr>
          <p:cNvPr id="11" name="Rectangle 10"/>
          <p:cNvSpPr>
            <a:spLocks noChangeArrowheads="1"/>
          </p:cNvSpPr>
          <p:nvPr/>
        </p:nvSpPr>
        <p:spPr bwMode="auto">
          <a:xfrm>
            <a:off x="1914525" y="3070225"/>
            <a:ext cx="146208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Goods Purchased</a:t>
            </a:r>
            <a:endParaRPr lang="en-US" dirty="0" smtClean="0">
              <a:solidFill>
                <a:prstClr val="black"/>
              </a:solidFill>
            </a:endParaRPr>
          </a:p>
        </p:txBody>
      </p:sp>
      <p:sp>
        <p:nvSpPr>
          <p:cNvPr id="12" name="Rectangle 11"/>
          <p:cNvSpPr>
            <a:spLocks noChangeArrowheads="1"/>
          </p:cNvSpPr>
          <p:nvPr/>
        </p:nvSpPr>
        <p:spPr bwMode="auto">
          <a:xfrm>
            <a:off x="3709988" y="3070225"/>
            <a:ext cx="158273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Cost of Goods Sold</a:t>
            </a:r>
            <a:endParaRPr lang="en-US" dirty="0" smtClean="0">
              <a:solidFill>
                <a:prstClr val="black"/>
              </a:solidFill>
            </a:endParaRPr>
          </a:p>
        </p:txBody>
      </p:sp>
      <p:sp>
        <p:nvSpPr>
          <p:cNvPr id="13" name="Rectangle 12"/>
          <p:cNvSpPr>
            <a:spLocks noChangeArrowheads="1"/>
          </p:cNvSpPr>
          <p:nvPr/>
        </p:nvSpPr>
        <p:spPr bwMode="auto">
          <a:xfrm>
            <a:off x="6402388" y="3070225"/>
            <a:ext cx="14732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Inventory Balance</a:t>
            </a:r>
            <a:endParaRPr lang="en-US" dirty="0" smtClean="0">
              <a:solidFill>
                <a:prstClr val="black"/>
              </a:solidFill>
            </a:endParaRPr>
          </a:p>
        </p:txBody>
      </p:sp>
      <p:sp>
        <p:nvSpPr>
          <p:cNvPr id="14" name="Rectangle 13"/>
          <p:cNvSpPr>
            <a:spLocks noChangeArrowheads="1"/>
          </p:cNvSpPr>
          <p:nvPr/>
        </p:nvSpPr>
        <p:spPr bwMode="auto">
          <a:xfrm>
            <a:off x="1016000" y="3297238"/>
            <a:ext cx="5349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1</a:t>
            </a:r>
            <a:endParaRPr lang="en-US" dirty="0" smtClean="0">
              <a:solidFill>
                <a:prstClr val="black"/>
              </a:solidFill>
            </a:endParaRPr>
          </a:p>
        </p:txBody>
      </p:sp>
      <p:sp>
        <p:nvSpPr>
          <p:cNvPr id="15" name="Rectangle 14"/>
          <p:cNvSpPr>
            <a:spLocks noChangeArrowheads="1"/>
          </p:cNvSpPr>
          <p:nvPr/>
        </p:nvSpPr>
        <p:spPr bwMode="auto">
          <a:xfrm>
            <a:off x="6415088" y="3297238"/>
            <a:ext cx="8175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5 @ $3.00</a:t>
            </a:r>
            <a:endParaRPr lang="en-US" dirty="0" smtClean="0">
              <a:solidFill>
                <a:prstClr val="black"/>
              </a:solidFill>
            </a:endParaRPr>
          </a:p>
        </p:txBody>
      </p:sp>
      <p:sp>
        <p:nvSpPr>
          <p:cNvPr id="16" name="Rectangle 15"/>
          <p:cNvSpPr>
            <a:spLocks noChangeArrowheads="1"/>
          </p:cNvSpPr>
          <p:nvPr/>
        </p:nvSpPr>
        <p:spPr bwMode="auto">
          <a:xfrm>
            <a:off x="7424738" y="3297238"/>
            <a:ext cx="7064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 $15.00</a:t>
            </a:r>
            <a:endParaRPr lang="en-US" dirty="0" smtClean="0">
              <a:solidFill>
                <a:prstClr val="black"/>
              </a:solidFill>
            </a:endParaRPr>
          </a:p>
        </p:txBody>
      </p:sp>
      <p:sp>
        <p:nvSpPr>
          <p:cNvPr id="17" name="Rectangle 16"/>
          <p:cNvSpPr>
            <a:spLocks noChangeArrowheads="1"/>
          </p:cNvSpPr>
          <p:nvPr/>
        </p:nvSpPr>
        <p:spPr bwMode="auto">
          <a:xfrm>
            <a:off x="1016000" y="3514725"/>
            <a:ext cx="534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8</a:t>
            </a:r>
            <a:endParaRPr lang="en-US" dirty="0" smtClean="0">
              <a:solidFill>
                <a:prstClr val="black"/>
              </a:solidFill>
            </a:endParaRPr>
          </a:p>
        </p:txBody>
      </p:sp>
      <p:sp>
        <p:nvSpPr>
          <p:cNvPr id="18" name="Rectangle 17"/>
          <p:cNvSpPr>
            <a:spLocks noChangeArrowheads="1"/>
          </p:cNvSpPr>
          <p:nvPr/>
        </p:nvSpPr>
        <p:spPr bwMode="auto">
          <a:xfrm>
            <a:off x="1914525" y="3514725"/>
            <a:ext cx="908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10 @ $4.50</a:t>
            </a:r>
            <a:endParaRPr lang="en-US" dirty="0" smtClean="0">
              <a:solidFill>
                <a:prstClr val="black"/>
              </a:solidFill>
            </a:endParaRPr>
          </a:p>
        </p:txBody>
      </p:sp>
      <p:sp>
        <p:nvSpPr>
          <p:cNvPr id="19" name="Rectangle 18"/>
          <p:cNvSpPr>
            <a:spLocks noChangeArrowheads="1"/>
          </p:cNvSpPr>
          <p:nvPr/>
        </p:nvSpPr>
        <p:spPr bwMode="auto">
          <a:xfrm>
            <a:off x="6415088" y="3514725"/>
            <a:ext cx="8175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5 @ $3.00</a:t>
            </a:r>
            <a:endParaRPr lang="en-US" dirty="0" smtClean="0">
              <a:solidFill>
                <a:prstClr val="black"/>
              </a:solidFill>
            </a:endParaRPr>
          </a:p>
        </p:txBody>
      </p:sp>
      <p:sp>
        <p:nvSpPr>
          <p:cNvPr id="20" name="Rectangle 19"/>
          <p:cNvSpPr>
            <a:spLocks noChangeArrowheads="1"/>
          </p:cNvSpPr>
          <p:nvPr/>
        </p:nvSpPr>
        <p:spPr bwMode="auto">
          <a:xfrm>
            <a:off x="6324600" y="3721100"/>
            <a:ext cx="908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10 @ $4.50</a:t>
            </a:r>
            <a:endParaRPr lang="en-US" dirty="0" smtClean="0">
              <a:solidFill>
                <a:prstClr val="black"/>
              </a:solidFill>
            </a:endParaRPr>
          </a:p>
        </p:txBody>
      </p:sp>
      <p:sp>
        <p:nvSpPr>
          <p:cNvPr id="21" name="Rectangle 20"/>
          <p:cNvSpPr>
            <a:spLocks noChangeArrowheads="1"/>
          </p:cNvSpPr>
          <p:nvPr/>
        </p:nvSpPr>
        <p:spPr bwMode="auto">
          <a:xfrm>
            <a:off x="1016000" y="3937000"/>
            <a:ext cx="534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9</a:t>
            </a:r>
            <a:endParaRPr lang="en-US" dirty="0" smtClean="0">
              <a:solidFill>
                <a:prstClr val="black"/>
              </a:solidFill>
            </a:endParaRPr>
          </a:p>
        </p:txBody>
      </p:sp>
      <p:sp>
        <p:nvSpPr>
          <p:cNvPr id="22" name="Rectangle 21"/>
          <p:cNvSpPr>
            <a:spLocks noChangeArrowheads="1"/>
          </p:cNvSpPr>
          <p:nvPr/>
        </p:nvSpPr>
        <p:spPr bwMode="auto">
          <a:xfrm>
            <a:off x="6415088" y="3937000"/>
            <a:ext cx="8175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5 @ $3.00</a:t>
            </a:r>
            <a:endParaRPr lang="en-US" dirty="0" smtClean="0">
              <a:solidFill>
                <a:prstClr val="black"/>
              </a:solidFill>
            </a:endParaRPr>
          </a:p>
        </p:txBody>
      </p:sp>
      <p:sp>
        <p:nvSpPr>
          <p:cNvPr id="23" name="Rectangle 22"/>
          <p:cNvSpPr>
            <a:spLocks noChangeArrowheads="1"/>
          </p:cNvSpPr>
          <p:nvPr/>
        </p:nvSpPr>
        <p:spPr bwMode="auto">
          <a:xfrm>
            <a:off x="6415088" y="4154488"/>
            <a:ext cx="8175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 @ $4.50</a:t>
            </a:r>
            <a:endParaRPr lang="en-US" dirty="0" smtClean="0">
              <a:solidFill>
                <a:prstClr val="black"/>
              </a:solidFill>
            </a:endParaRPr>
          </a:p>
        </p:txBody>
      </p:sp>
      <p:sp>
        <p:nvSpPr>
          <p:cNvPr id="24" name="Rectangle 23"/>
          <p:cNvSpPr>
            <a:spLocks noChangeArrowheads="1"/>
          </p:cNvSpPr>
          <p:nvPr/>
        </p:nvSpPr>
        <p:spPr bwMode="auto">
          <a:xfrm>
            <a:off x="1016000" y="4370388"/>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19</a:t>
            </a:r>
            <a:endParaRPr lang="en-US" dirty="0" smtClean="0">
              <a:solidFill>
                <a:prstClr val="black"/>
              </a:solidFill>
            </a:endParaRPr>
          </a:p>
        </p:txBody>
      </p:sp>
      <p:sp>
        <p:nvSpPr>
          <p:cNvPr id="25" name="Rectangle 24"/>
          <p:cNvSpPr>
            <a:spLocks noChangeArrowheads="1"/>
          </p:cNvSpPr>
          <p:nvPr/>
        </p:nvSpPr>
        <p:spPr bwMode="auto">
          <a:xfrm>
            <a:off x="1939131" y="4381834"/>
            <a:ext cx="9080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13 @ $5.00</a:t>
            </a:r>
            <a:endParaRPr lang="en-US" dirty="0" smtClean="0">
              <a:solidFill>
                <a:prstClr val="black"/>
              </a:solidFill>
            </a:endParaRPr>
          </a:p>
        </p:txBody>
      </p:sp>
      <p:sp>
        <p:nvSpPr>
          <p:cNvPr id="26" name="Rectangle 25"/>
          <p:cNvSpPr>
            <a:spLocks noChangeArrowheads="1"/>
          </p:cNvSpPr>
          <p:nvPr/>
        </p:nvSpPr>
        <p:spPr bwMode="auto">
          <a:xfrm>
            <a:off x="6415088" y="4370388"/>
            <a:ext cx="8175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5 @ $3.00</a:t>
            </a:r>
            <a:endParaRPr lang="en-US" dirty="0" smtClean="0">
              <a:solidFill>
                <a:prstClr val="black"/>
              </a:solidFill>
            </a:endParaRPr>
          </a:p>
        </p:txBody>
      </p:sp>
      <p:sp>
        <p:nvSpPr>
          <p:cNvPr id="27" name="Rectangle 26"/>
          <p:cNvSpPr>
            <a:spLocks noChangeArrowheads="1"/>
          </p:cNvSpPr>
          <p:nvPr/>
        </p:nvSpPr>
        <p:spPr bwMode="auto">
          <a:xfrm>
            <a:off x="6415088" y="4576763"/>
            <a:ext cx="8175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 @ $4.50</a:t>
            </a:r>
            <a:endParaRPr lang="en-US" dirty="0" smtClean="0">
              <a:solidFill>
                <a:prstClr val="black"/>
              </a:solidFill>
            </a:endParaRPr>
          </a:p>
        </p:txBody>
      </p:sp>
      <p:sp>
        <p:nvSpPr>
          <p:cNvPr id="28" name="Rectangle 27"/>
          <p:cNvSpPr>
            <a:spLocks noChangeArrowheads="1"/>
          </p:cNvSpPr>
          <p:nvPr/>
        </p:nvSpPr>
        <p:spPr bwMode="auto">
          <a:xfrm>
            <a:off x="6324600" y="4783138"/>
            <a:ext cx="9080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13 @ $5.00</a:t>
            </a:r>
            <a:endParaRPr lang="en-US" dirty="0" smtClean="0">
              <a:solidFill>
                <a:prstClr val="black"/>
              </a:solidFill>
            </a:endParaRPr>
          </a:p>
        </p:txBody>
      </p:sp>
      <p:sp>
        <p:nvSpPr>
          <p:cNvPr id="29" name="Rectangle 28"/>
          <p:cNvSpPr>
            <a:spLocks noChangeArrowheads="1"/>
          </p:cNvSpPr>
          <p:nvPr/>
        </p:nvSpPr>
        <p:spPr bwMode="auto">
          <a:xfrm>
            <a:off x="1016000" y="5000625"/>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24</a:t>
            </a:r>
            <a:endParaRPr lang="en-US" dirty="0" smtClean="0">
              <a:solidFill>
                <a:prstClr val="black"/>
              </a:solidFill>
            </a:endParaRPr>
          </a:p>
        </p:txBody>
      </p:sp>
      <p:sp>
        <p:nvSpPr>
          <p:cNvPr id="30" name="Rectangle 29"/>
          <p:cNvSpPr>
            <a:spLocks noChangeArrowheads="1"/>
          </p:cNvSpPr>
          <p:nvPr/>
        </p:nvSpPr>
        <p:spPr bwMode="auto">
          <a:xfrm>
            <a:off x="3800475" y="5000625"/>
            <a:ext cx="817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3 @ $3.00</a:t>
            </a:r>
            <a:endParaRPr lang="en-US" dirty="0" smtClean="0">
              <a:solidFill>
                <a:prstClr val="black"/>
              </a:solidFill>
            </a:endParaRPr>
          </a:p>
        </p:txBody>
      </p:sp>
      <p:sp>
        <p:nvSpPr>
          <p:cNvPr id="31" name="Rectangle 30"/>
          <p:cNvSpPr>
            <a:spLocks noChangeArrowheads="1"/>
          </p:cNvSpPr>
          <p:nvPr/>
        </p:nvSpPr>
        <p:spPr bwMode="auto">
          <a:xfrm>
            <a:off x="6415088" y="5000625"/>
            <a:ext cx="8175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 @ $3.00</a:t>
            </a:r>
            <a:endParaRPr lang="en-US" dirty="0" smtClean="0">
              <a:solidFill>
                <a:prstClr val="black"/>
              </a:solidFill>
            </a:endParaRPr>
          </a:p>
        </p:txBody>
      </p:sp>
      <p:sp>
        <p:nvSpPr>
          <p:cNvPr id="224" name="Rectangle 31"/>
          <p:cNvSpPr>
            <a:spLocks noChangeArrowheads="1"/>
          </p:cNvSpPr>
          <p:nvPr/>
        </p:nvSpPr>
        <p:spPr bwMode="auto">
          <a:xfrm>
            <a:off x="7515521" y="5000169"/>
            <a:ext cx="6159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 $6.00</a:t>
            </a:r>
            <a:endParaRPr lang="en-US" dirty="0" smtClean="0">
              <a:solidFill>
                <a:prstClr val="black"/>
              </a:solidFill>
            </a:endParaRPr>
          </a:p>
        </p:txBody>
      </p:sp>
      <p:sp>
        <p:nvSpPr>
          <p:cNvPr id="225" name="Rectangle 32"/>
          <p:cNvSpPr>
            <a:spLocks noChangeArrowheads="1"/>
          </p:cNvSpPr>
          <p:nvPr/>
        </p:nvSpPr>
        <p:spPr bwMode="auto">
          <a:xfrm>
            <a:off x="3800475" y="5207000"/>
            <a:ext cx="817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 @ $4.50</a:t>
            </a:r>
            <a:endParaRPr lang="en-US" dirty="0" smtClean="0">
              <a:solidFill>
                <a:prstClr val="black"/>
              </a:solidFill>
            </a:endParaRPr>
          </a:p>
        </p:txBody>
      </p:sp>
      <p:sp>
        <p:nvSpPr>
          <p:cNvPr id="226" name="Rectangle 33"/>
          <p:cNvSpPr>
            <a:spLocks noChangeArrowheads="1"/>
          </p:cNvSpPr>
          <p:nvPr/>
        </p:nvSpPr>
        <p:spPr bwMode="auto">
          <a:xfrm>
            <a:off x="3709988" y="5413375"/>
            <a:ext cx="908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13 @ $5.00</a:t>
            </a:r>
            <a:endParaRPr lang="en-US" dirty="0" smtClean="0">
              <a:solidFill>
                <a:prstClr val="black"/>
              </a:solidFill>
            </a:endParaRPr>
          </a:p>
        </p:txBody>
      </p:sp>
      <p:sp>
        <p:nvSpPr>
          <p:cNvPr id="227" name="Rectangle 34"/>
          <p:cNvSpPr>
            <a:spLocks noChangeArrowheads="1"/>
          </p:cNvSpPr>
          <p:nvPr/>
        </p:nvSpPr>
        <p:spPr bwMode="auto">
          <a:xfrm>
            <a:off x="1016000" y="5629275"/>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30</a:t>
            </a:r>
            <a:endParaRPr lang="en-US" dirty="0" smtClean="0">
              <a:solidFill>
                <a:prstClr val="black"/>
              </a:solidFill>
            </a:endParaRPr>
          </a:p>
        </p:txBody>
      </p:sp>
      <p:sp>
        <p:nvSpPr>
          <p:cNvPr id="228" name="Rectangle 35"/>
          <p:cNvSpPr>
            <a:spLocks noChangeArrowheads="1"/>
          </p:cNvSpPr>
          <p:nvPr/>
        </p:nvSpPr>
        <p:spPr bwMode="auto">
          <a:xfrm>
            <a:off x="1914525" y="5629275"/>
            <a:ext cx="817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8 @ $5.30</a:t>
            </a:r>
            <a:endParaRPr lang="en-US" dirty="0" smtClean="0">
              <a:solidFill>
                <a:prstClr val="black"/>
              </a:solidFill>
            </a:endParaRPr>
          </a:p>
        </p:txBody>
      </p:sp>
      <p:sp>
        <p:nvSpPr>
          <p:cNvPr id="231" name="Rectangle 36"/>
          <p:cNvSpPr>
            <a:spLocks noChangeArrowheads="1"/>
          </p:cNvSpPr>
          <p:nvPr/>
        </p:nvSpPr>
        <p:spPr bwMode="auto">
          <a:xfrm>
            <a:off x="6415088" y="5629275"/>
            <a:ext cx="8175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 @ $3.00</a:t>
            </a:r>
            <a:endParaRPr lang="en-US" dirty="0" smtClean="0">
              <a:solidFill>
                <a:prstClr val="black"/>
              </a:solidFill>
            </a:endParaRPr>
          </a:p>
        </p:txBody>
      </p:sp>
      <p:sp>
        <p:nvSpPr>
          <p:cNvPr id="232" name="Rectangle 37"/>
          <p:cNvSpPr>
            <a:spLocks noChangeArrowheads="1"/>
          </p:cNvSpPr>
          <p:nvPr/>
        </p:nvSpPr>
        <p:spPr bwMode="auto">
          <a:xfrm>
            <a:off x="6415088" y="5835650"/>
            <a:ext cx="8175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8 @ $5.30</a:t>
            </a:r>
            <a:endParaRPr lang="en-US" dirty="0" smtClean="0">
              <a:solidFill>
                <a:prstClr val="black"/>
              </a:solidFill>
            </a:endParaRPr>
          </a:p>
        </p:txBody>
      </p:sp>
      <p:sp>
        <p:nvSpPr>
          <p:cNvPr id="233" name="Rectangle 38"/>
          <p:cNvSpPr>
            <a:spLocks noChangeArrowheads="1"/>
          </p:cNvSpPr>
          <p:nvPr/>
        </p:nvSpPr>
        <p:spPr bwMode="auto">
          <a:xfrm>
            <a:off x="4889973" y="6022976"/>
            <a:ext cx="6556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$119.00</a:t>
            </a:r>
            <a:endParaRPr lang="en-US" dirty="0" smtClean="0">
              <a:solidFill>
                <a:prstClr val="black"/>
              </a:solidFill>
            </a:endParaRPr>
          </a:p>
        </p:txBody>
      </p:sp>
      <p:sp>
        <p:nvSpPr>
          <p:cNvPr id="234" name="Rectangle 39"/>
          <p:cNvSpPr>
            <a:spLocks noChangeArrowheads="1"/>
          </p:cNvSpPr>
          <p:nvPr/>
        </p:nvSpPr>
        <p:spPr bwMode="auto">
          <a:xfrm>
            <a:off x="4921202" y="6207125"/>
            <a:ext cx="5842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37" name="Rectangle 42"/>
          <p:cNvSpPr>
            <a:spLocks noChangeArrowheads="1"/>
          </p:cNvSpPr>
          <p:nvPr/>
        </p:nvSpPr>
        <p:spPr bwMode="auto">
          <a:xfrm>
            <a:off x="4768850" y="4051300"/>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 = $36.00</a:t>
            </a:r>
            <a:endParaRPr lang="en-US" dirty="0" smtClean="0">
              <a:solidFill>
                <a:prstClr val="black"/>
              </a:solidFill>
            </a:endParaRPr>
          </a:p>
        </p:txBody>
      </p:sp>
      <p:sp>
        <p:nvSpPr>
          <p:cNvPr id="238" name="Rectangle 43"/>
          <p:cNvSpPr>
            <a:spLocks noChangeArrowheads="1"/>
          </p:cNvSpPr>
          <p:nvPr/>
        </p:nvSpPr>
        <p:spPr bwMode="auto">
          <a:xfrm>
            <a:off x="7262813" y="4443413"/>
            <a:ext cx="3222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3000" dirty="0" smtClean="0">
                <a:solidFill>
                  <a:srgbClr val="000000"/>
                </a:solidFill>
                <a:latin typeface="Calibri" panose="020F0502020204030204" pitchFamily="34" charset="0"/>
              </a:rPr>
              <a:t>}</a:t>
            </a:r>
            <a:endParaRPr lang="en-US" dirty="0" smtClean="0">
              <a:solidFill>
                <a:prstClr val="black"/>
              </a:solidFill>
            </a:endParaRPr>
          </a:p>
        </p:txBody>
      </p:sp>
      <p:sp>
        <p:nvSpPr>
          <p:cNvPr id="239" name="Rectangle 44"/>
          <p:cNvSpPr>
            <a:spLocks noChangeArrowheads="1"/>
          </p:cNvSpPr>
          <p:nvPr/>
        </p:nvSpPr>
        <p:spPr bwMode="auto">
          <a:xfrm>
            <a:off x="7372816" y="4649332"/>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 = $89.00</a:t>
            </a:r>
            <a:endParaRPr lang="en-US" dirty="0" smtClean="0">
              <a:solidFill>
                <a:prstClr val="black"/>
              </a:solidFill>
            </a:endParaRPr>
          </a:p>
        </p:txBody>
      </p:sp>
      <p:sp>
        <p:nvSpPr>
          <p:cNvPr id="240" name="Rectangle 45"/>
          <p:cNvSpPr>
            <a:spLocks noChangeArrowheads="1"/>
          </p:cNvSpPr>
          <p:nvPr/>
        </p:nvSpPr>
        <p:spPr bwMode="auto">
          <a:xfrm>
            <a:off x="4657725" y="5083175"/>
            <a:ext cx="303213"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2900" dirty="0" smtClean="0">
                <a:solidFill>
                  <a:srgbClr val="000000"/>
                </a:solidFill>
                <a:latin typeface="Calibri" panose="020F0502020204030204" pitchFamily="34" charset="0"/>
              </a:rPr>
              <a:t>}</a:t>
            </a:r>
            <a:endParaRPr lang="en-US" dirty="0" smtClean="0">
              <a:solidFill>
                <a:prstClr val="black"/>
              </a:solidFill>
            </a:endParaRPr>
          </a:p>
        </p:txBody>
      </p:sp>
      <p:sp>
        <p:nvSpPr>
          <p:cNvPr id="241" name="Rectangle 46"/>
          <p:cNvSpPr>
            <a:spLocks noChangeArrowheads="1"/>
          </p:cNvSpPr>
          <p:nvPr/>
        </p:nvSpPr>
        <p:spPr bwMode="auto">
          <a:xfrm>
            <a:off x="4768850" y="5268913"/>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 = $83.00</a:t>
            </a:r>
            <a:endParaRPr lang="en-US" dirty="0" smtClean="0">
              <a:solidFill>
                <a:prstClr val="black"/>
              </a:solidFill>
            </a:endParaRPr>
          </a:p>
        </p:txBody>
      </p:sp>
      <p:sp>
        <p:nvSpPr>
          <p:cNvPr id="242" name="Rectangle 47"/>
          <p:cNvSpPr>
            <a:spLocks noChangeArrowheads="1"/>
          </p:cNvSpPr>
          <p:nvPr/>
        </p:nvSpPr>
        <p:spPr bwMode="auto">
          <a:xfrm>
            <a:off x="7313613" y="5691188"/>
            <a:ext cx="18097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700" dirty="0" smtClean="0">
                <a:solidFill>
                  <a:srgbClr val="000000"/>
                </a:solidFill>
                <a:latin typeface="Calibri" panose="020F0502020204030204" pitchFamily="34" charset="0"/>
              </a:rPr>
              <a:t>}</a:t>
            </a:r>
            <a:endParaRPr lang="en-US" dirty="0" smtClean="0">
              <a:solidFill>
                <a:prstClr val="black"/>
              </a:solidFill>
            </a:endParaRPr>
          </a:p>
        </p:txBody>
      </p:sp>
      <p:sp>
        <p:nvSpPr>
          <p:cNvPr id="243" name="Rectangle 48"/>
          <p:cNvSpPr>
            <a:spLocks noChangeArrowheads="1"/>
          </p:cNvSpPr>
          <p:nvPr/>
        </p:nvSpPr>
        <p:spPr bwMode="auto">
          <a:xfrm>
            <a:off x="7383463" y="5743575"/>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 = $48.40</a:t>
            </a:r>
            <a:endParaRPr lang="en-US" dirty="0" smtClean="0">
              <a:solidFill>
                <a:prstClr val="black"/>
              </a:solidFill>
            </a:endParaRPr>
          </a:p>
        </p:txBody>
      </p:sp>
      <p:sp>
        <p:nvSpPr>
          <p:cNvPr id="267" name="Rectangle 49"/>
          <p:cNvSpPr>
            <a:spLocks noChangeArrowheads="1"/>
          </p:cNvSpPr>
          <p:nvPr/>
        </p:nvSpPr>
        <p:spPr bwMode="auto">
          <a:xfrm>
            <a:off x="3760788" y="4040188"/>
            <a:ext cx="8175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8 @ $4.50</a:t>
            </a:r>
            <a:endParaRPr lang="en-US" dirty="0" smtClean="0">
              <a:solidFill>
                <a:prstClr val="black"/>
              </a:solidFill>
            </a:endParaRPr>
          </a:p>
        </p:txBody>
      </p:sp>
      <p:sp>
        <p:nvSpPr>
          <p:cNvPr id="289" name="Rectangle 50"/>
          <p:cNvSpPr>
            <a:spLocks noChangeArrowheads="1"/>
          </p:cNvSpPr>
          <p:nvPr/>
        </p:nvSpPr>
        <p:spPr bwMode="auto">
          <a:xfrm>
            <a:off x="7306229" y="4039721"/>
            <a:ext cx="8064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 = $24.00</a:t>
            </a:r>
            <a:endParaRPr lang="en-US" dirty="0" smtClean="0">
              <a:solidFill>
                <a:prstClr val="black"/>
              </a:solidFill>
            </a:endParaRPr>
          </a:p>
        </p:txBody>
      </p:sp>
      <p:sp>
        <p:nvSpPr>
          <p:cNvPr id="290" name="Rectangle 51"/>
          <p:cNvSpPr>
            <a:spLocks noChangeArrowheads="1"/>
          </p:cNvSpPr>
          <p:nvPr/>
        </p:nvSpPr>
        <p:spPr bwMode="auto">
          <a:xfrm>
            <a:off x="7273985" y="3576921"/>
            <a:ext cx="18097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700" dirty="0" smtClean="0">
                <a:solidFill>
                  <a:srgbClr val="000000"/>
                </a:solidFill>
                <a:latin typeface="Calibri" panose="020F0502020204030204" pitchFamily="34" charset="0"/>
              </a:rPr>
              <a:t>}</a:t>
            </a:r>
            <a:endParaRPr lang="en-US" dirty="0" smtClean="0">
              <a:solidFill>
                <a:prstClr val="black"/>
              </a:solidFill>
            </a:endParaRPr>
          </a:p>
        </p:txBody>
      </p:sp>
      <p:sp>
        <p:nvSpPr>
          <p:cNvPr id="291" name="Rectangle 52"/>
          <p:cNvSpPr>
            <a:spLocks noChangeArrowheads="1"/>
          </p:cNvSpPr>
          <p:nvPr/>
        </p:nvSpPr>
        <p:spPr bwMode="auto">
          <a:xfrm>
            <a:off x="7359590" y="3626972"/>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 = $60.00</a:t>
            </a:r>
            <a:endParaRPr lang="en-US" dirty="0" smtClean="0">
              <a:solidFill>
                <a:prstClr val="black"/>
              </a:solidFill>
            </a:endParaRPr>
          </a:p>
        </p:txBody>
      </p:sp>
      <p:sp>
        <p:nvSpPr>
          <p:cNvPr id="292" name="Rectangle 53"/>
          <p:cNvSpPr>
            <a:spLocks noChangeArrowheads="1"/>
          </p:cNvSpPr>
          <p:nvPr/>
        </p:nvSpPr>
        <p:spPr bwMode="auto">
          <a:xfrm>
            <a:off x="966788" y="3040063"/>
            <a:ext cx="19050" cy="30019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01" name="Rectangle 54"/>
          <p:cNvSpPr>
            <a:spLocks noChangeArrowheads="1"/>
          </p:cNvSpPr>
          <p:nvPr/>
        </p:nvSpPr>
        <p:spPr bwMode="auto">
          <a:xfrm>
            <a:off x="8147050" y="3060700"/>
            <a:ext cx="20638" cy="2981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02" name="Rectangle 55"/>
          <p:cNvSpPr>
            <a:spLocks noChangeArrowheads="1"/>
          </p:cNvSpPr>
          <p:nvPr/>
        </p:nvSpPr>
        <p:spPr bwMode="auto">
          <a:xfrm>
            <a:off x="985838" y="3040063"/>
            <a:ext cx="71818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03" name="Rectangle 56"/>
          <p:cNvSpPr>
            <a:spLocks noChangeArrowheads="1"/>
          </p:cNvSpPr>
          <p:nvPr/>
        </p:nvSpPr>
        <p:spPr bwMode="auto">
          <a:xfrm>
            <a:off x="985838" y="3267075"/>
            <a:ext cx="71818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04" name="Rectangle 57"/>
          <p:cNvSpPr>
            <a:spLocks noChangeArrowheads="1"/>
          </p:cNvSpPr>
          <p:nvPr/>
        </p:nvSpPr>
        <p:spPr bwMode="auto">
          <a:xfrm>
            <a:off x="985838" y="3482975"/>
            <a:ext cx="71818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05" name="Rectangle 58"/>
          <p:cNvSpPr>
            <a:spLocks noChangeArrowheads="1"/>
          </p:cNvSpPr>
          <p:nvPr/>
        </p:nvSpPr>
        <p:spPr bwMode="auto">
          <a:xfrm>
            <a:off x="985838" y="3906838"/>
            <a:ext cx="71818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06" name="Rectangle 59"/>
          <p:cNvSpPr>
            <a:spLocks noChangeArrowheads="1"/>
          </p:cNvSpPr>
          <p:nvPr/>
        </p:nvSpPr>
        <p:spPr bwMode="auto">
          <a:xfrm>
            <a:off x="985838" y="4340225"/>
            <a:ext cx="71818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07" name="Rectangle 60"/>
          <p:cNvSpPr>
            <a:spLocks noChangeArrowheads="1"/>
          </p:cNvSpPr>
          <p:nvPr/>
        </p:nvSpPr>
        <p:spPr bwMode="auto">
          <a:xfrm>
            <a:off x="985838" y="4968875"/>
            <a:ext cx="71818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08" name="Rectangle 61"/>
          <p:cNvSpPr>
            <a:spLocks noChangeArrowheads="1"/>
          </p:cNvSpPr>
          <p:nvPr/>
        </p:nvSpPr>
        <p:spPr bwMode="auto">
          <a:xfrm>
            <a:off x="985838" y="5599113"/>
            <a:ext cx="71818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09" name="Rectangle 62"/>
          <p:cNvSpPr>
            <a:spLocks noChangeArrowheads="1"/>
          </p:cNvSpPr>
          <p:nvPr/>
        </p:nvSpPr>
        <p:spPr bwMode="auto">
          <a:xfrm>
            <a:off x="985838" y="6021388"/>
            <a:ext cx="71818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7" name="Rectangle 39"/>
          <p:cNvSpPr>
            <a:spLocks noChangeArrowheads="1"/>
          </p:cNvSpPr>
          <p:nvPr/>
        </p:nvSpPr>
        <p:spPr bwMode="auto">
          <a:xfrm>
            <a:off x="5533231" y="6227810"/>
            <a:ext cx="2581275"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Cost of Goods Sold            $119.00</a:t>
            </a:r>
          </a:p>
          <a:p>
            <a:pPr>
              <a:defRPr/>
            </a:pPr>
            <a:r>
              <a:rPr lang="en-US" sz="1300" dirty="0" smtClean="0">
                <a:solidFill>
                  <a:srgbClr val="000000"/>
                </a:solidFill>
              </a:rPr>
              <a:t>Ending inventory                    </a:t>
            </a:r>
            <a:r>
              <a:rPr lang="en-US" sz="1300" u="sng" dirty="0" smtClean="0">
                <a:solidFill>
                  <a:srgbClr val="000000"/>
                </a:solidFill>
              </a:rPr>
              <a:t>48.40</a:t>
            </a:r>
          </a:p>
          <a:p>
            <a:pPr>
              <a:defRPr/>
            </a:pPr>
            <a:r>
              <a:rPr lang="en-US" sz="1300" dirty="0" smtClean="0">
                <a:solidFill>
                  <a:srgbClr val="000000"/>
                </a:solidFill>
              </a:rPr>
              <a:t>Goods available for sale    $167.40</a:t>
            </a:r>
            <a:endParaRPr lang="en-US" dirty="0" smtClean="0">
              <a:solidFill>
                <a:prstClr val="black"/>
              </a:solidFill>
            </a:endParaRPr>
          </a:p>
        </p:txBody>
      </p:sp>
      <p:sp>
        <p:nvSpPr>
          <p:cNvPr id="100" name="Slide Number Placeholder 99"/>
          <p:cNvSpPr>
            <a:spLocks noGrp="1"/>
          </p:cNvSpPr>
          <p:nvPr>
            <p:ph type="sldNum" sz="quarter" idx="12"/>
          </p:nvPr>
        </p:nvSpPr>
        <p:spPr/>
        <p:txBody>
          <a:bodyPr/>
          <a:lstStyle/>
          <a:p>
            <a:pPr>
              <a:defRPr/>
            </a:pPr>
            <a:fld id="{B90AA9A0-299B-4758-8A92-384B1A6CE9DD}" type="slidenum">
              <a:rPr lang="en-US" smtClean="0"/>
              <a:pPr>
                <a:defRPr/>
              </a:pPr>
              <a:t>40</a:t>
            </a:fld>
            <a:endParaRPr lang="en-US" dirty="0"/>
          </a:p>
        </p:txBody>
      </p:sp>
      <p:sp>
        <p:nvSpPr>
          <p:cNvPr id="102" name="Rounded Rectangle 101"/>
          <p:cNvSpPr/>
          <p:nvPr/>
        </p:nvSpPr>
        <p:spPr>
          <a:xfrm>
            <a:off x="26988" y="6473638"/>
            <a:ext cx="4551362" cy="41116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Compute</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inventory in a perpetual system using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49355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0"/>
                                        </p:tgtEl>
                                        <p:attrNameLst>
                                          <p:attrName>style.visibility</p:attrName>
                                        </p:attrNameLst>
                                      </p:cBhvr>
                                      <p:to>
                                        <p:strVal val="visible"/>
                                      </p:to>
                                    </p:set>
                                    <p:animEffect transition="in" filter="fade">
                                      <p:cBhvr>
                                        <p:cTn id="19" dur="500"/>
                                        <p:tgtEl>
                                          <p:spTgt spid="29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1"/>
                                        </p:tgtEl>
                                        <p:attrNameLst>
                                          <p:attrName>style.visibility</p:attrName>
                                        </p:attrNameLst>
                                      </p:cBhvr>
                                      <p:to>
                                        <p:strVal val="visible"/>
                                      </p:to>
                                    </p:set>
                                    <p:animEffect transition="in" filter="fade">
                                      <p:cBhvr>
                                        <p:cTn id="22" dur="500"/>
                                        <p:tgtEl>
                                          <p:spTgt spid="29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7"/>
                                        </p:tgtEl>
                                        <p:attrNameLst>
                                          <p:attrName>style.visibility</p:attrName>
                                        </p:attrNameLst>
                                      </p:cBhvr>
                                      <p:to>
                                        <p:strVal val="visible"/>
                                      </p:to>
                                    </p:set>
                                    <p:animEffect transition="in" filter="fade">
                                      <p:cBhvr>
                                        <p:cTn id="30" dur="500"/>
                                        <p:tgtEl>
                                          <p:spTgt spid="26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7"/>
                                        </p:tgtEl>
                                        <p:attrNameLst>
                                          <p:attrName>style.visibility</p:attrName>
                                        </p:attrNameLst>
                                      </p:cBhvr>
                                      <p:to>
                                        <p:strVal val="visible"/>
                                      </p:to>
                                    </p:set>
                                    <p:animEffect transition="in" filter="fade">
                                      <p:cBhvr>
                                        <p:cTn id="33" dur="500"/>
                                        <p:tgtEl>
                                          <p:spTgt spid="23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9"/>
                                        </p:tgtEl>
                                        <p:attrNameLst>
                                          <p:attrName>style.visibility</p:attrName>
                                        </p:attrNameLst>
                                      </p:cBhvr>
                                      <p:to>
                                        <p:strVal val="visible"/>
                                      </p:to>
                                    </p:set>
                                    <p:animEffect transition="in" filter="fade">
                                      <p:cBhvr>
                                        <p:cTn id="42" dur="500"/>
                                        <p:tgtEl>
                                          <p:spTgt spid="28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38"/>
                                        </p:tgtEl>
                                        <p:attrNameLst>
                                          <p:attrName>style.visibility</p:attrName>
                                        </p:attrNameLst>
                                      </p:cBhvr>
                                      <p:to>
                                        <p:strVal val="visible"/>
                                      </p:to>
                                    </p:set>
                                    <p:animEffect transition="in" filter="fade">
                                      <p:cBhvr>
                                        <p:cTn id="62" dur="500"/>
                                        <p:tgtEl>
                                          <p:spTgt spid="23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39"/>
                                        </p:tgtEl>
                                        <p:attrNameLst>
                                          <p:attrName>style.visibility</p:attrName>
                                        </p:attrNameLst>
                                      </p:cBhvr>
                                      <p:to>
                                        <p:strVal val="visible"/>
                                      </p:to>
                                    </p:set>
                                    <p:animEffect transition="in" filter="fade">
                                      <p:cBhvr>
                                        <p:cTn id="65" dur="500"/>
                                        <p:tgtEl>
                                          <p:spTgt spid="23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26"/>
                                        </p:tgtEl>
                                        <p:attrNameLst>
                                          <p:attrName>style.visibility</p:attrName>
                                        </p:attrNameLst>
                                      </p:cBhvr>
                                      <p:to>
                                        <p:strVal val="visible"/>
                                      </p:to>
                                    </p:set>
                                    <p:animEffect transition="in" filter="fade">
                                      <p:cBhvr>
                                        <p:cTn id="73" dur="500"/>
                                        <p:tgtEl>
                                          <p:spTgt spid="22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25"/>
                                        </p:tgtEl>
                                        <p:attrNameLst>
                                          <p:attrName>style.visibility</p:attrName>
                                        </p:attrNameLst>
                                      </p:cBhvr>
                                      <p:to>
                                        <p:strVal val="visible"/>
                                      </p:to>
                                    </p:set>
                                    <p:animEffect transition="in" filter="fade">
                                      <p:cBhvr>
                                        <p:cTn id="76" dur="500"/>
                                        <p:tgtEl>
                                          <p:spTgt spid="22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40"/>
                                        </p:tgtEl>
                                        <p:attrNameLst>
                                          <p:attrName>style.visibility</p:attrName>
                                        </p:attrNameLst>
                                      </p:cBhvr>
                                      <p:to>
                                        <p:strVal val="visible"/>
                                      </p:to>
                                    </p:set>
                                    <p:animEffect transition="in" filter="fade">
                                      <p:cBhvr>
                                        <p:cTn id="82" dur="500"/>
                                        <p:tgtEl>
                                          <p:spTgt spid="24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41"/>
                                        </p:tgtEl>
                                        <p:attrNameLst>
                                          <p:attrName>style.visibility</p:attrName>
                                        </p:attrNameLst>
                                      </p:cBhvr>
                                      <p:to>
                                        <p:strVal val="visible"/>
                                      </p:to>
                                    </p:set>
                                    <p:animEffect transition="in" filter="fade">
                                      <p:cBhvr>
                                        <p:cTn id="85" dur="500"/>
                                        <p:tgtEl>
                                          <p:spTgt spid="24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500"/>
                                        <p:tgtEl>
                                          <p:spTgt spid="3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24"/>
                                        </p:tgtEl>
                                        <p:attrNameLst>
                                          <p:attrName>style.visibility</p:attrName>
                                        </p:attrNameLst>
                                      </p:cBhvr>
                                      <p:to>
                                        <p:strVal val="visible"/>
                                      </p:to>
                                    </p:set>
                                    <p:animEffect transition="in" filter="fade">
                                      <p:cBhvr>
                                        <p:cTn id="91" dur="500"/>
                                        <p:tgtEl>
                                          <p:spTgt spid="224"/>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27"/>
                                        </p:tgtEl>
                                        <p:attrNameLst>
                                          <p:attrName>style.visibility</p:attrName>
                                        </p:attrNameLst>
                                      </p:cBhvr>
                                      <p:to>
                                        <p:strVal val="visible"/>
                                      </p:to>
                                    </p:set>
                                    <p:animEffect transition="in" filter="fade">
                                      <p:cBhvr>
                                        <p:cTn id="96" dur="500"/>
                                        <p:tgtEl>
                                          <p:spTgt spid="22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28"/>
                                        </p:tgtEl>
                                        <p:attrNameLst>
                                          <p:attrName>style.visibility</p:attrName>
                                        </p:attrNameLst>
                                      </p:cBhvr>
                                      <p:to>
                                        <p:strVal val="visible"/>
                                      </p:to>
                                    </p:set>
                                    <p:animEffect transition="in" filter="fade">
                                      <p:cBhvr>
                                        <p:cTn id="99" dur="500"/>
                                        <p:tgtEl>
                                          <p:spTgt spid="22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31"/>
                                        </p:tgtEl>
                                        <p:attrNameLst>
                                          <p:attrName>style.visibility</p:attrName>
                                        </p:attrNameLst>
                                      </p:cBhvr>
                                      <p:to>
                                        <p:strVal val="visible"/>
                                      </p:to>
                                    </p:set>
                                    <p:animEffect transition="in" filter="fade">
                                      <p:cBhvr>
                                        <p:cTn id="102" dur="500"/>
                                        <p:tgtEl>
                                          <p:spTgt spid="231"/>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32"/>
                                        </p:tgtEl>
                                        <p:attrNameLst>
                                          <p:attrName>style.visibility</p:attrName>
                                        </p:attrNameLst>
                                      </p:cBhvr>
                                      <p:to>
                                        <p:strVal val="visible"/>
                                      </p:to>
                                    </p:set>
                                    <p:animEffect transition="in" filter="fade">
                                      <p:cBhvr>
                                        <p:cTn id="105" dur="500"/>
                                        <p:tgtEl>
                                          <p:spTgt spid="232"/>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42"/>
                                        </p:tgtEl>
                                        <p:attrNameLst>
                                          <p:attrName>style.visibility</p:attrName>
                                        </p:attrNameLst>
                                      </p:cBhvr>
                                      <p:to>
                                        <p:strVal val="visible"/>
                                      </p:to>
                                    </p:set>
                                    <p:animEffect transition="in" filter="fade">
                                      <p:cBhvr>
                                        <p:cTn id="108" dur="500"/>
                                        <p:tgtEl>
                                          <p:spTgt spid="24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43"/>
                                        </p:tgtEl>
                                        <p:attrNameLst>
                                          <p:attrName>style.visibility</p:attrName>
                                        </p:attrNameLst>
                                      </p:cBhvr>
                                      <p:to>
                                        <p:strVal val="visible"/>
                                      </p:to>
                                    </p:set>
                                    <p:animEffect transition="in" filter="fade">
                                      <p:cBhvr>
                                        <p:cTn id="111" dur="500"/>
                                        <p:tgtEl>
                                          <p:spTgt spid="243"/>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233"/>
                                        </p:tgtEl>
                                        <p:attrNameLst>
                                          <p:attrName>style.visibility</p:attrName>
                                        </p:attrNameLst>
                                      </p:cBhvr>
                                      <p:to>
                                        <p:strVal val="visible"/>
                                      </p:to>
                                    </p:set>
                                    <p:animEffect transition="in" filter="fade">
                                      <p:cBhvr>
                                        <p:cTn id="116" dur="500"/>
                                        <p:tgtEl>
                                          <p:spTgt spid="233"/>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34"/>
                                        </p:tgtEl>
                                        <p:attrNameLst>
                                          <p:attrName>style.visibility</p:attrName>
                                        </p:attrNameLst>
                                      </p:cBhvr>
                                      <p:to>
                                        <p:strVal val="visible"/>
                                      </p:to>
                                    </p:set>
                                    <p:animEffect transition="in" filter="fade">
                                      <p:cBhvr>
                                        <p:cTn id="119" dur="500"/>
                                        <p:tgtEl>
                                          <p:spTgt spid="234"/>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57">
                                            <p:txEl>
                                              <p:pRg st="0" end="0"/>
                                            </p:txEl>
                                          </p:spTgt>
                                        </p:tgtEl>
                                        <p:attrNameLst>
                                          <p:attrName>style.visibility</p:attrName>
                                        </p:attrNameLst>
                                      </p:cBhvr>
                                      <p:to>
                                        <p:strVal val="visible"/>
                                      </p:to>
                                    </p:set>
                                    <p:animEffect transition="in" filter="fade">
                                      <p:cBhvr>
                                        <p:cTn id="122" dur="500"/>
                                        <p:tgtEl>
                                          <p:spTgt spid="157">
                                            <p:txEl>
                                              <p:pRg st="0" end="0"/>
                                            </p:txEl>
                                          </p:spTgt>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57">
                                            <p:txEl>
                                              <p:pRg st="1" end="1"/>
                                            </p:txEl>
                                          </p:spTgt>
                                        </p:tgtEl>
                                        <p:attrNameLst>
                                          <p:attrName>style.visibility</p:attrName>
                                        </p:attrNameLst>
                                      </p:cBhvr>
                                      <p:to>
                                        <p:strVal val="visible"/>
                                      </p:to>
                                    </p:set>
                                    <p:animEffect transition="in" filter="fade">
                                      <p:cBhvr>
                                        <p:cTn id="125" dur="500"/>
                                        <p:tgtEl>
                                          <p:spTgt spid="157">
                                            <p:txEl>
                                              <p:pRg st="1" end="1"/>
                                            </p:txEl>
                                          </p:spTgt>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57">
                                            <p:txEl>
                                              <p:pRg st="2" end="2"/>
                                            </p:txEl>
                                          </p:spTgt>
                                        </p:tgtEl>
                                        <p:attrNameLst>
                                          <p:attrName>style.visibility</p:attrName>
                                        </p:attrNameLst>
                                      </p:cBhvr>
                                      <p:to>
                                        <p:strVal val="visible"/>
                                      </p:to>
                                    </p:set>
                                    <p:animEffect transition="in" filter="fade">
                                      <p:cBhvr>
                                        <p:cTn id="128" dur="500"/>
                                        <p:tgtEl>
                                          <p:spTgt spid="15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224" grpId="0"/>
      <p:bldP spid="225" grpId="0"/>
      <p:bldP spid="226" grpId="0"/>
      <p:bldP spid="227" grpId="0"/>
      <p:bldP spid="228" grpId="0"/>
      <p:bldP spid="231" grpId="0"/>
      <p:bldP spid="232" grpId="0"/>
      <p:bldP spid="233" grpId="0"/>
      <p:bldP spid="234" grpId="0" animBg="1"/>
      <p:bldP spid="237" grpId="0"/>
      <p:bldP spid="238" grpId="0"/>
      <p:bldP spid="239" grpId="0"/>
      <p:bldP spid="240" grpId="0"/>
      <p:bldP spid="241" grpId="0"/>
      <p:bldP spid="242" grpId="0"/>
      <p:bldP spid="243" grpId="0"/>
      <p:bldP spid="267" grpId="0"/>
      <p:bldP spid="289" grpId="0"/>
      <p:bldP spid="290" grpId="0"/>
      <p:bldP spid="291" grpId="0"/>
      <p:bldP spid="157" grpId="0" build="p" bldLvl="4"/>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6-2 WEIGHTED AVERAGE SOLUTION</a:t>
            </a:r>
            <a:endParaRPr lang="en-US" sz="2400" b="1" dirty="0">
              <a:solidFill>
                <a:prstClr val="white"/>
              </a:solidFill>
            </a:endParaRPr>
          </a:p>
        </p:txBody>
      </p:sp>
      <p:sp>
        <p:nvSpPr>
          <p:cNvPr id="229" name="Rectangle 5"/>
          <p:cNvSpPr>
            <a:spLocks noChangeArrowheads="1"/>
          </p:cNvSpPr>
          <p:nvPr/>
        </p:nvSpPr>
        <p:spPr bwMode="auto">
          <a:xfrm>
            <a:off x="976313" y="703263"/>
            <a:ext cx="7191375"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44" name="Rectangle 7"/>
          <p:cNvSpPr>
            <a:spLocks noChangeArrowheads="1"/>
          </p:cNvSpPr>
          <p:nvPr/>
        </p:nvSpPr>
        <p:spPr bwMode="auto">
          <a:xfrm>
            <a:off x="1016000" y="723900"/>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Date</a:t>
            </a:r>
            <a:endParaRPr lang="en-US" dirty="0" smtClean="0">
              <a:solidFill>
                <a:prstClr val="black"/>
              </a:solidFill>
            </a:endParaRPr>
          </a:p>
        </p:txBody>
      </p:sp>
      <p:sp>
        <p:nvSpPr>
          <p:cNvPr id="245" name="Rectangle 8"/>
          <p:cNvSpPr>
            <a:spLocks noChangeArrowheads="1"/>
          </p:cNvSpPr>
          <p:nvPr/>
        </p:nvSpPr>
        <p:spPr bwMode="auto">
          <a:xfrm>
            <a:off x="1914525" y="723900"/>
            <a:ext cx="796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Activities</a:t>
            </a:r>
            <a:endParaRPr lang="en-US" dirty="0" smtClean="0">
              <a:solidFill>
                <a:prstClr val="black"/>
              </a:solidFill>
            </a:endParaRPr>
          </a:p>
        </p:txBody>
      </p:sp>
      <p:sp>
        <p:nvSpPr>
          <p:cNvPr id="246" name="Rectangle 9"/>
          <p:cNvSpPr>
            <a:spLocks noChangeArrowheads="1"/>
          </p:cNvSpPr>
          <p:nvPr/>
        </p:nvSpPr>
        <p:spPr bwMode="auto">
          <a:xfrm>
            <a:off x="3709988" y="723900"/>
            <a:ext cx="1825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Units Acquired at Cost</a:t>
            </a:r>
            <a:endParaRPr lang="en-US" dirty="0" smtClean="0">
              <a:solidFill>
                <a:prstClr val="black"/>
              </a:solidFill>
            </a:endParaRPr>
          </a:p>
        </p:txBody>
      </p:sp>
      <p:sp>
        <p:nvSpPr>
          <p:cNvPr id="247" name="Rectangle 10"/>
          <p:cNvSpPr>
            <a:spLocks noChangeArrowheads="1"/>
          </p:cNvSpPr>
          <p:nvPr/>
        </p:nvSpPr>
        <p:spPr bwMode="auto">
          <a:xfrm>
            <a:off x="5776913" y="723900"/>
            <a:ext cx="1552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Units Sold at Retail</a:t>
            </a:r>
            <a:endParaRPr lang="en-US" dirty="0" smtClean="0">
              <a:solidFill>
                <a:prstClr val="black"/>
              </a:solidFill>
            </a:endParaRPr>
          </a:p>
        </p:txBody>
      </p:sp>
      <p:sp>
        <p:nvSpPr>
          <p:cNvPr id="248" name="Rectangle 11"/>
          <p:cNvSpPr>
            <a:spLocks noChangeArrowheads="1"/>
          </p:cNvSpPr>
          <p:nvPr/>
        </p:nvSpPr>
        <p:spPr bwMode="auto">
          <a:xfrm>
            <a:off x="1016000" y="95091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01</a:t>
            </a:r>
            <a:endParaRPr lang="en-US" dirty="0" smtClean="0">
              <a:solidFill>
                <a:prstClr val="black"/>
              </a:solidFill>
            </a:endParaRPr>
          </a:p>
        </p:txBody>
      </p:sp>
      <p:sp>
        <p:nvSpPr>
          <p:cNvPr id="249" name="Rectangle 12"/>
          <p:cNvSpPr>
            <a:spLocks noChangeArrowheads="1"/>
          </p:cNvSpPr>
          <p:nvPr/>
        </p:nvSpPr>
        <p:spPr bwMode="auto">
          <a:xfrm>
            <a:off x="1914525" y="950913"/>
            <a:ext cx="14922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Beginning inventory</a:t>
            </a:r>
            <a:endParaRPr lang="en-US" dirty="0" smtClean="0">
              <a:solidFill>
                <a:prstClr val="black"/>
              </a:solidFill>
            </a:endParaRPr>
          </a:p>
        </p:txBody>
      </p:sp>
      <p:sp>
        <p:nvSpPr>
          <p:cNvPr id="250" name="Rectangle 13"/>
          <p:cNvSpPr>
            <a:spLocks noChangeArrowheads="1"/>
          </p:cNvSpPr>
          <p:nvPr/>
        </p:nvSpPr>
        <p:spPr bwMode="auto">
          <a:xfrm>
            <a:off x="3571875" y="950913"/>
            <a:ext cx="187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5 units @ $3.00 = $15.00</a:t>
            </a:r>
            <a:endParaRPr lang="en-US" dirty="0" smtClean="0">
              <a:solidFill>
                <a:prstClr val="black"/>
              </a:solidFill>
            </a:endParaRPr>
          </a:p>
        </p:txBody>
      </p:sp>
      <p:sp>
        <p:nvSpPr>
          <p:cNvPr id="251" name="Rectangle 14"/>
          <p:cNvSpPr>
            <a:spLocks noChangeArrowheads="1"/>
          </p:cNvSpPr>
          <p:nvPr/>
        </p:nvSpPr>
        <p:spPr bwMode="auto">
          <a:xfrm>
            <a:off x="1016000" y="1157288"/>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08</a:t>
            </a:r>
            <a:endParaRPr lang="en-US" dirty="0" smtClean="0">
              <a:solidFill>
                <a:prstClr val="black"/>
              </a:solidFill>
            </a:endParaRPr>
          </a:p>
        </p:txBody>
      </p:sp>
      <p:sp>
        <p:nvSpPr>
          <p:cNvPr id="252" name="Rectangle 15"/>
          <p:cNvSpPr>
            <a:spLocks noChangeArrowheads="1"/>
          </p:cNvSpPr>
          <p:nvPr/>
        </p:nvSpPr>
        <p:spPr bwMode="auto">
          <a:xfrm>
            <a:off x="1914525" y="1157288"/>
            <a:ext cx="7572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253" name="Rectangle 16"/>
          <p:cNvSpPr>
            <a:spLocks noChangeArrowheads="1"/>
          </p:cNvSpPr>
          <p:nvPr/>
        </p:nvSpPr>
        <p:spPr bwMode="auto">
          <a:xfrm>
            <a:off x="3478213" y="1157288"/>
            <a:ext cx="196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10 units @ $4.50 = $45.00</a:t>
            </a:r>
            <a:endParaRPr lang="en-US" dirty="0" smtClean="0">
              <a:solidFill>
                <a:prstClr val="black"/>
              </a:solidFill>
            </a:endParaRPr>
          </a:p>
        </p:txBody>
      </p:sp>
      <p:sp>
        <p:nvSpPr>
          <p:cNvPr id="254" name="Rectangle 17"/>
          <p:cNvSpPr>
            <a:spLocks noChangeArrowheads="1"/>
          </p:cNvSpPr>
          <p:nvPr/>
        </p:nvSpPr>
        <p:spPr bwMode="auto">
          <a:xfrm>
            <a:off x="1016000" y="136366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09</a:t>
            </a:r>
            <a:endParaRPr lang="en-US" dirty="0" smtClean="0">
              <a:solidFill>
                <a:prstClr val="black"/>
              </a:solidFill>
            </a:endParaRPr>
          </a:p>
        </p:txBody>
      </p:sp>
      <p:sp>
        <p:nvSpPr>
          <p:cNvPr id="255" name="Rectangle 18"/>
          <p:cNvSpPr>
            <a:spLocks noChangeArrowheads="1"/>
          </p:cNvSpPr>
          <p:nvPr/>
        </p:nvSpPr>
        <p:spPr bwMode="auto">
          <a:xfrm>
            <a:off x="1914525" y="136366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Sales</a:t>
            </a:r>
            <a:endParaRPr lang="en-US" dirty="0" smtClean="0">
              <a:solidFill>
                <a:prstClr val="black"/>
              </a:solidFill>
            </a:endParaRPr>
          </a:p>
        </p:txBody>
      </p:sp>
      <p:sp>
        <p:nvSpPr>
          <p:cNvPr id="128" name="Rectangle 19"/>
          <p:cNvSpPr>
            <a:spLocks noChangeArrowheads="1"/>
          </p:cNvSpPr>
          <p:nvPr/>
        </p:nvSpPr>
        <p:spPr bwMode="auto">
          <a:xfrm>
            <a:off x="5867400" y="1363663"/>
            <a:ext cx="12096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8 units @ $7.00</a:t>
            </a:r>
            <a:endParaRPr lang="en-US" dirty="0" smtClean="0">
              <a:solidFill>
                <a:prstClr val="black"/>
              </a:solidFill>
            </a:endParaRPr>
          </a:p>
        </p:txBody>
      </p:sp>
      <p:sp>
        <p:nvSpPr>
          <p:cNvPr id="129" name="Rectangle 20"/>
          <p:cNvSpPr>
            <a:spLocks noChangeArrowheads="1"/>
          </p:cNvSpPr>
          <p:nvPr/>
        </p:nvSpPr>
        <p:spPr bwMode="auto">
          <a:xfrm>
            <a:off x="1016000" y="1570038"/>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19</a:t>
            </a:r>
            <a:endParaRPr lang="en-US" dirty="0" smtClean="0">
              <a:solidFill>
                <a:prstClr val="black"/>
              </a:solidFill>
            </a:endParaRPr>
          </a:p>
        </p:txBody>
      </p:sp>
      <p:sp>
        <p:nvSpPr>
          <p:cNvPr id="130" name="Rectangle 21"/>
          <p:cNvSpPr>
            <a:spLocks noChangeArrowheads="1"/>
          </p:cNvSpPr>
          <p:nvPr/>
        </p:nvSpPr>
        <p:spPr bwMode="auto">
          <a:xfrm>
            <a:off x="1914525" y="1570038"/>
            <a:ext cx="7572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131" name="Rectangle 22"/>
          <p:cNvSpPr>
            <a:spLocks noChangeArrowheads="1"/>
          </p:cNvSpPr>
          <p:nvPr/>
        </p:nvSpPr>
        <p:spPr bwMode="auto">
          <a:xfrm>
            <a:off x="3478213" y="1570038"/>
            <a:ext cx="196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13 units @ $5.00 = $65.00</a:t>
            </a:r>
            <a:endParaRPr lang="en-US" dirty="0" smtClean="0">
              <a:solidFill>
                <a:prstClr val="black"/>
              </a:solidFill>
            </a:endParaRPr>
          </a:p>
        </p:txBody>
      </p:sp>
      <p:sp>
        <p:nvSpPr>
          <p:cNvPr id="132" name="Rectangle 23"/>
          <p:cNvSpPr>
            <a:spLocks noChangeArrowheads="1"/>
          </p:cNvSpPr>
          <p:nvPr/>
        </p:nvSpPr>
        <p:spPr bwMode="auto">
          <a:xfrm>
            <a:off x="1016000" y="177641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24</a:t>
            </a:r>
            <a:endParaRPr lang="en-US" dirty="0" smtClean="0">
              <a:solidFill>
                <a:prstClr val="black"/>
              </a:solidFill>
            </a:endParaRPr>
          </a:p>
        </p:txBody>
      </p:sp>
      <p:sp>
        <p:nvSpPr>
          <p:cNvPr id="133" name="Rectangle 24"/>
          <p:cNvSpPr>
            <a:spLocks noChangeArrowheads="1"/>
          </p:cNvSpPr>
          <p:nvPr/>
        </p:nvSpPr>
        <p:spPr bwMode="auto">
          <a:xfrm>
            <a:off x="1914525" y="177641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Sales</a:t>
            </a:r>
            <a:endParaRPr lang="en-US" dirty="0" smtClean="0">
              <a:solidFill>
                <a:prstClr val="black"/>
              </a:solidFill>
            </a:endParaRPr>
          </a:p>
        </p:txBody>
      </p:sp>
      <p:sp>
        <p:nvSpPr>
          <p:cNvPr id="134" name="Rectangle 25"/>
          <p:cNvSpPr>
            <a:spLocks noChangeArrowheads="1"/>
          </p:cNvSpPr>
          <p:nvPr/>
        </p:nvSpPr>
        <p:spPr bwMode="auto">
          <a:xfrm>
            <a:off x="5776913" y="1776413"/>
            <a:ext cx="13017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18 units @ $8.00</a:t>
            </a:r>
            <a:endParaRPr lang="en-US" dirty="0" smtClean="0">
              <a:solidFill>
                <a:prstClr val="black"/>
              </a:solidFill>
            </a:endParaRPr>
          </a:p>
        </p:txBody>
      </p:sp>
      <p:sp>
        <p:nvSpPr>
          <p:cNvPr id="135" name="Rectangle 26"/>
          <p:cNvSpPr>
            <a:spLocks noChangeArrowheads="1"/>
          </p:cNvSpPr>
          <p:nvPr/>
        </p:nvSpPr>
        <p:spPr bwMode="auto">
          <a:xfrm>
            <a:off x="1016000" y="1982788"/>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30</a:t>
            </a:r>
            <a:endParaRPr lang="en-US" dirty="0" smtClean="0">
              <a:solidFill>
                <a:prstClr val="black"/>
              </a:solidFill>
            </a:endParaRPr>
          </a:p>
        </p:txBody>
      </p:sp>
      <p:sp>
        <p:nvSpPr>
          <p:cNvPr id="136" name="Rectangle 27"/>
          <p:cNvSpPr>
            <a:spLocks noChangeArrowheads="1"/>
          </p:cNvSpPr>
          <p:nvPr/>
        </p:nvSpPr>
        <p:spPr bwMode="auto">
          <a:xfrm>
            <a:off x="1914525" y="1982788"/>
            <a:ext cx="7572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138" name="Rectangle 28"/>
          <p:cNvSpPr>
            <a:spLocks noChangeArrowheads="1"/>
          </p:cNvSpPr>
          <p:nvPr/>
        </p:nvSpPr>
        <p:spPr bwMode="auto">
          <a:xfrm>
            <a:off x="3571875" y="1982788"/>
            <a:ext cx="187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8 units @ $5.30 = $42.40</a:t>
            </a:r>
            <a:endParaRPr lang="en-US" dirty="0" smtClean="0">
              <a:solidFill>
                <a:prstClr val="black"/>
              </a:solidFill>
            </a:endParaRPr>
          </a:p>
        </p:txBody>
      </p:sp>
      <p:sp>
        <p:nvSpPr>
          <p:cNvPr id="139" name="Rectangle 29"/>
          <p:cNvSpPr>
            <a:spLocks noChangeArrowheads="1"/>
          </p:cNvSpPr>
          <p:nvPr/>
        </p:nvSpPr>
        <p:spPr bwMode="auto">
          <a:xfrm>
            <a:off x="3470275" y="2189163"/>
            <a:ext cx="6350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36 units</a:t>
            </a:r>
            <a:endParaRPr lang="en-US" dirty="0" smtClean="0">
              <a:solidFill>
                <a:prstClr val="black"/>
              </a:solidFill>
            </a:endParaRPr>
          </a:p>
        </p:txBody>
      </p:sp>
      <p:sp>
        <p:nvSpPr>
          <p:cNvPr id="140" name="Rectangle 30"/>
          <p:cNvSpPr>
            <a:spLocks noChangeArrowheads="1"/>
          </p:cNvSpPr>
          <p:nvPr/>
        </p:nvSpPr>
        <p:spPr bwMode="auto">
          <a:xfrm>
            <a:off x="4841875" y="2189163"/>
            <a:ext cx="60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$167.40</a:t>
            </a:r>
            <a:endParaRPr lang="en-US" dirty="0" smtClean="0">
              <a:solidFill>
                <a:prstClr val="black"/>
              </a:solidFill>
            </a:endParaRPr>
          </a:p>
        </p:txBody>
      </p:sp>
      <p:sp>
        <p:nvSpPr>
          <p:cNvPr id="141" name="Rectangle 31"/>
          <p:cNvSpPr>
            <a:spLocks noChangeArrowheads="1"/>
          </p:cNvSpPr>
          <p:nvPr/>
        </p:nvSpPr>
        <p:spPr bwMode="auto">
          <a:xfrm>
            <a:off x="5791200" y="2189163"/>
            <a:ext cx="5857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26 units</a:t>
            </a:r>
            <a:endParaRPr lang="en-US" dirty="0" smtClean="0">
              <a:solidFill>
                <a:prstClr val="black"/>
              </a:solidFill>
            </a:endParaRPr>
          </a:p>
        </p:txBody>
      </p:sp>
      <p:sp>
        <p:nvSpPr>
          <p:cNvPr id="147" name="Rectangle 37"/>
          <p:cNvSpPr>
            <a:spLocks noChangeArrowheads="1"/>
          </p:cNvSpPr>
          <p:nvPr/>
        </p:nvSpPr>
        <p:spPr bwMode="auto">
          <a:xfrm>
            <a:off x="966788" y="693738"/>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48" name="Rectangle 38"/>
          <p:cNvSpPr>
            <a:spLocks noChangeArrowheads="1"/>
          </p:cNvSpPr>
          <p:nvPr/>
        </p:nvSpPr>
        <p:spPr bwMode="auto">
          <a:xfrm>
            <a:off x="8147050" y="714375"/>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49" name="Rectangle 39"/>
          <p:cNvSpPr>
            <a:spLocks noChangeArrowheads="1"/>
          </p:cNvSpPr>
          <p:nvPr/>
        </p:nvSpPr>
        <p:spPr bwMode="auto">
          <a:xfrm>
            <a:off x="985838" y="693738"/>
            <a:ext cx="71818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0" name="Rectangle 40"/>
          <p:cNvSpPr>
            <a:spLocks noChangeArrowheads="1"/>
          </p:cNvSpPr>
          <p:nvPr/>
        </p:nvSpPr>
        <p:spPr bwMode="auto">
          <a:xfrm>
            <a:off x="985838" y="920750"/>
            <a:ext cx="71818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1" name="Line 41"/>
          <p:cNvSpPr>
            <a:spLocks noChangeShapeType="1"/>
          </p:cNvSpPr>
          <p:nvPr/>
        </p:nvSpPr>
        <p:spPr bwMode="auto">
          <a:xfrm>
            <a:off x="3429000" y="2168525"/>
            <a:ext cx="3932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2" name="Rectangle 42"/>
          <p:cNvSpPr>
            <a:spLocks noChangeArrowheads="1"/>
          </p:cNvSpPr>
          <p:nvPr/>
        </p:nvSpPr>
        <p:spPr bwMode="auto">
          <a:xfrm>
            <a:off x="3429000" y="2168525"/>
            <a:ext cx="39322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3" name="Line 43"/>
          <p:cNvSpPr>
            <a:spLocks noChangeShapeType="1"/>
          </p:cNvSpPr>
          <p:nvPr/>
        </p:nvSpPr>
        <p:spPr bwMode="auto">
          <a:xfrm>
            <a:off x="3429000" y="2374900"/>
            <a:ext cx="3932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4" name="Rectangle 44"/>
          <p:cNvSpPr>
            <a:spLocks noChangeArrowheads="1"/>
          </p:cNvSpPr>
          <p:nvPr/>
        </p:nvSpPr>
        <p:spPr bwMode="auto">
          <a:xfrm>
            <a:off x="3429000" y="2374900"/>
            <a:ext cx="39322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5" name="Line 45"/>
          <p:cNvSpPr>
            <a:spLocks noChangeShapeType="1"/>
          </p:cNvSpPr>
          <p:nvPr/>
        </p:nvSpPr>
        <p:spPr bwMode="auto">
          <a:xfrm>
            <a:off x="3429000" y="2395538"/>
            <a:ext cx="3932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6" name="Rectangle 46"/>
          <p:cNvSpPr>
            <a:spLocks noChangeArrowheads="1"/>
          </p:cNvSpPr>
          <p:nvPr/>
        </p:nvSpPr>
        <p:spPr bwMode="auto">
          <a:xfrm>
            <a:off x="3429000" y="2395538"/>
            <a:ext cx="39322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42" name="Rectangle 6"/>
          <p:cNvSpPr>
            <a:spLocks noChangeArrowheads="1"/>
          </p:cNvSpPr>
          <p:nvPr/>
        </p:nvSpPr>
        <p:spPr bwMode="auto">
          <a:xfrm>
            <a:off x="436563" y="2438400"/>
            <a:ext cx="80216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C00000"/>
                </a:solidFill>
              </a:rPr>
              <a:t>Weighted Average – Cost of Goods Sold is calculated at the time of the sale.  Average cost is equal to cost of goods available at the time of the sale divided by number of units available at the time of the sale.</a:t>
            </a:r>
            <a:endParaRPr lang="en-US" b="1" dirty="0" smtClean="0">
              <a:solidFill>
                <a:srgbClr val="C00000"/>
              </a:solidFill>
            </a:endParaRPr>
          </a:p>
        </p:txBody>
      </p:sp>
      <p:sp>
        <p:nvSpPr>
          <p:cNvPr id="4" name="AutoShape 3"/>
          <p:cNvSpPr>
            <a:spLocks noChangeAspect="1" noChangeArrowheads="1" noTextEdit="1"/>
          </p:cNvSpPr>
          <p:nvPr/>
        </p:nvSpPr>
        <p:spPr bwMode="auto">
          <a:xfrm>
            <a:off x="976313" y="2971800"/>
            <a:ext cx="7191375"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6" name="Rectangle 5"/>
          <p:cNvSpPr>
            <a:spLocks noChangeArrowheads="1"/>
          </p:cNvSpPr>
          <p:nvPr/>
        </p:nvSpPr>
        <p:spPr bwMode="auto">
          <a:xfrm>
            <a:off x="976313" y="3048000"/>
            <a:ext cx="7191375"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7" name="Rectangle 6"/>
          <p:cNvSpPr>
            <a:spLocks noChangeArrowheads="1"/>
          </p:cNvSpPr>
          <p:nvPr/>
        </p:nvSpPr>
        <p:spPr bwMode="auto">
          <a:xfrm>
            <a:off x="976313" y="3490913"/>
            <a:ext cx="7191375" cy="639762"/>
          </a:xfrm>
          <a:prstGeom prst="rect">
            <a:avLst/>
          </a:prstGeom>
          <a:solidFill>
            <a:srgbClr val="BDD7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8" name="Rectangle 7"/>
          <p:cNvSpPr>
            <a:spLocks noChangeArrowheads="1"/>
          </p:cNvSpPr>
          <p:nvPr/>
        </p:nvSpPr>
        <p:spPr bwMode="auto">
          <a:xfrm>
            <a:off x="976313" y="4410075"/>
            <a:ext cx="7191375" cy="639763"/>
          </a:xfrm>
          <a:prstGeom prst="rect">
            <a:avLst/>
          </a:prstGeom>
          <a:solidFill>
            <a:srgbClr val="BDD7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9" name="Rectangle 8"/>
          <p:cNvSpPr>
            <a:spLocks noChangeArrowheads="1"/>
          </p:cNvSpPr>
          <p:nvPr/>
        </p:nvSpPr>
        <p:spPr bwMode="auto">
          <a:xfrm>
            <a:off x="976313" y="5338763"/>
            <a:ext cx="7191375" cy="639762"/>
          </a:xfrm>
          <a:prstGeom prst="rect">
            <a:avLst/>
          </a:prstGeom>
          <a:solidFill>
            <a:srgbClr val="BDD7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0" name="Rectangle 9"/>
          <p:cNvSpPr>
            <a:spLocks noChangeArrowheads="1"/>
          </p:cNvSpPr>
          <p:nvPr/>
        </p:nvSpPr>
        <p:spPr bwMode="auto">
          <a:xfrm>
            <a:off x="1016000" y="3068638"/>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Date</a:t>
            </a:r>
            <a:endParaRPr lang="en-US" dirty="0" smtClean="0">
              <a:solidFill>
                <a:prstClr val="black"/>
              </a:solidFill>
            </a:endParaRPr>
          </a:p>
        </p:txBody>
      </p:sp>
      <p:sp>
        <p:nvSpPr>
          <p:cNvPr id="11" name="Rectangle 10"/>
          <p:cNvSpPr>
            <a:spLocks noChangeArrowheads="1"/>
          </p:cNvSpPr>
          <p:nvPr/>
        </p:nvSpPr>
        <p:spPr bwMode="auto">
          <a:xfrm>
            <a:off x="1914525" y="3068638"/>
            <a:ext cx="146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Goods Purchased</a:t>
            </a:r>
            <a:endParaRPr lang="en-US" dirty="0" smtClean="0">
              <a:solidFill>
                <a:prstClr val="black"/>
              </a:solidFill>
            </a:endParaRPr>
          </a:p>
        </p:txBody>
      </p:sp>
      <p:sp>
        <p:nvSpPr>
          <p:cNvPr id="12" name="Rectangle 11"/>
          <p:cNvSpPr>
            <a:spLocks noChangeArrowheads="1"/>
          </p:cNvSpPr>
          <p:nvPr/>
        </p:nvSpPr>
        <p:spPr bwMode="auto">
          <a:xfrm>
            <a:off x="3709988" y="3068638"/>
            <a:ext cx="15827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Cost of Goods Sold</a:t>
            </a:r>
            <a:endParaRPr lang="en-US" dirty="0" smtClean="0">
              <a:solidFill>
                <a:prstClr val="black"/>
              </a:solidFill>
            </a:endParaRPr>
          </a:p>
        </p:txBody>
      </p:sp>
      <p:sp>
        <p:nvSpPr>
          <p:cNvPr id="13" name="Rectangle 12"/>
          <p:cNvSpPr>
            <a:spLocks noChangeArrowheads="1"/>
          </p:cNvSpPr>
          <p:nvPr/>
        </p:nvSpPr>
        <p:spPr bwMode="auto">
          <a:xfrm>
            <a:off x="6402388" y="3068638"/>
            <a:ext cx="1473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Inventory Balance</a:t>
            </a:r>
            <a:endParaRPr lang="en-US" dirty="0" smtClean="0">
              <a:solidFill>
                <a:prstClr val="black"/>
              </a:solidFill>
            </a:endParaRPr>
          </a:p>
        </p:txBody>
      </p:sp>
      <p:sp>
        <p:nvSpPr>
          <p:cNvPr id="14" name="Rectangle 13"/>
          <p:cNvSpPr>
            <a:spLocks noChangeArrowheads="1"/>
          </p:cNvSpPr>
          <p:nvPr/>
        </p:nvSpPr>
        <p:spPr bwMode="auto">
          <a:xfrm>
            <a:off x="1016000" y="3295650"/>
            <a:ext cx="534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1</a:t>
            </a:r>
            <a:endParaRPr lang="en-US" dirty="0" smtClean="0">
              <a:solidFill>
                <a:prstClr val="black"/>
              </a:solidFill>
            </a:endParaRPr>
          </a:p>
        </p:txBody>
      </p:sp>
      <p:sp>
        <p:nvSpPr>
          <p:cNvPr id="15" name="Rectangle 14"/>
          <p:cNvSpPr>
            <a:spLocks noChangeArrowheads="1"/>
          </p:cNvSpPr>
          <p:nvPr/>
        </p:nvSpPr>
        <p:spPr bwMode="auto">
          <a:xfrm>
            <a:off x="6492875" y="3295650"/>
            <a:ext cx="817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5 @ $3.00</a:t>
            </a:r>
            <a:endParaRPr lang="en-US" dirty="0" smtClean="0">
              <a:solidFill>
                <a:prstClr val="black"/>
              </a:solidFill>
            </a:endParaRPr>
          </a:p>
        </p:txBody>
      </p:sp>
      <p:sp>
        <p:nvSpPr>
          <p:cNvPr id="16" name="Rectangle 15"/>
          <p:cNvSpPr>
            <a:spLocks noChangeArrowheads="1"/>
          </p:cNvSpPr>
          <p:nvPr/>
        </p:nvSpPr>
        <p:spPr bwMode="auto">
          <a:xfrm>
            <a:off x="7300913" y="3295650"/>
            <a:ext cx="7064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 $15.00</a:t>
            </a:r>
            <a:endParaRPr lang="en-US" dirty="0" smtClean="0">
              <a:solidFill>
                <a:prstClr val="black"/>
              </a:solidFill>
            </a:endParaRPr>
          </a:p>
        </p:txBody>
      </p:sp>
      <p:sp>
        <p:nvSpPr>
          <p:cNvPr id="17" name="Rectangle 16"/>
          <p:cNvSpPr>
            <a:spLocks noChangeArrowheads="1"/>
          </p:cNvSpPr>
          <p:nvPr/>
        </p:nvSpPr>
        <p:spPr bwMode="auto">
          <a:xfrm>
            <a:off x="1016000" y="3511550"/>
            <a:ext cx="534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8</a:t>
            </a:r>
            <a:endParaRPr lang="en-US" dirty="0" smtClean="0">
              <a:solidFill>
                <a:prstClr val="black"/>
              </a:solidFill>
            </a:endParaRPr>
          </a:p>
        </p:txBody>
      </p:sp>
      <p:sp>
        <p:nvSpPr>
          <p:cNvPr id="18" name="Rectangle 17"/>
          <p:cNvSpPr>
            <a:spLocks noChangeArrowheads="1"/>
          </p:cNvSpPr>
          <p:nvPr/>
        </p:nvSpPr>
        <p:spPr bwMode="auto">
          <a:xfrm>
            <a:off x="1914525" y="3511550"/>
            <a:ext cx="908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10 @ $4.50</a:t>
            </a:r>
            <a:endParaRPr lang="en-US" dirty="0" smtClean="0">
              <a:solidFill>
                <a:prstClr val="black"/>
              </a:solidFill>
            </a:endParaRPr>
          </a:p>
        </p:txBody>
      </p:sp>
      <p:sp>
        <p:nvSpPr>
          <p:cNvPr id="19" name="Rectangle 18"/>
          <p:cNvSpPr>
            <a:spLocks noChangeArrowheads="1"/>
          </p:cNvSpPr>
          <p:nvPr/>
        </p:nvSpPr>
        <p:spPr bwMode="auto">
          <a:xfrm>
            <a:off x="6492875" y="3511550"/>
            <a:ext cx="817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5 @ $3.00</a:t>
            </a:r>
            <a:endParaRPr lang="en-US" dirty="0" smtClean="0">
              <a:solidFill>
                <a:prstClr val="black"/>
              </a:solidFill>
            </a:endParaRPr>
          </a:p>
        </p:txBody>
      </p:sp>
      <p:sp>
        <p:nvSpPr>
          <p:cNvPr id="20" name="Rectangle 19"/>
          <p:cNvSpPr>
            <a:spLocks noChangeArrowheads="1"/>
          </p:cNvSpPr>
          <p:nvPr/>
        </p:nvSpPr>
        <p:spPr bwMode="auto">
          <a:xfrm>
            <a:off x="6402388" y="3717925"/>
            <a:ext cx="908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10 @ $4.50</a:t>
            </a:r>
            <a:endParaRPr lang="en-US" dirty="0" smtClean="0">
              <a:solidFill>
                <a:prstClr val="black"/>
              </a:solidFill>
            </a:endParaRPr>
          </a:p>
        </p:txBody>
      </p:sp>
      <p:sp>
        <p:nvSpPr>
          <p:cNvPr id="21" name="Rectangle 20"/>
          <p:cNvSpPr>
            <a:spLocks noChangeArrowheads="1"/>
          </p:cNvSpPr>
          <p:nvPr/>
        </p:nvSpPr>
        <p:spPr bwMode="auto">
          <a:xfrm>
            <a:off x="5784850" y="3924300"/>
            <a:ext cx="23304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$60 / 15 units = $4.00 avg. cost</a:t>
            </a:r>
            <a:endParaRPr lang="en-US" dirty="0" smtClean="0">
              <a:solidFill>
                <a:prstClr val="black"/>
              </a:solidFill>
            </a:endParaRPr>
          </a:p>
        </p:txBody>
      </p:sp>
      <p:sp>
        <p:nvSpPr>
          <p:cNvPr id="22" name="Rectangle 21"/>
          <p:cNvSpPr>
            <a:spLocks noChangeArrowheads="1"/>
          </p:cNvSpPr>
          <p:nvPr/>
        </p:nvSpPr>
        <p:spPr bwMode="auto">
          <a:xfrm>
            <a:off x="1016000" y="4183063"/>
            <a:ext cx="5349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9</a:t>
            </a:r>
            <a:endParaRPr lang="en-US" dirty="0" smtClean="0">
              <a:solidFill>
                <a:prstClr val="black"/>
              </a:solidFill>
            </a:endParaRPr>
          </a:p>
        </p:txBody>
      </p:sp>
      <p:sp>
        <p:nvSpPr>
          <p:cNvPr id="23" name="Rectangle 22"/>
          <p:cNvSpPr>
            <a:spLocks noChangeArrowheads="1"/>
          </p:cNvSpPr>
          <p:nvPr/>
        </p:nvSpPr>
        <p:spPr bwMode="auto">
          <a:xfrm>
            <a:off x="3709988" y="4183063"/>
            <a:ext cx="8175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8 @ $4.00</a:t>
            </a:r>
            <a:endParaRPr lang="en-US" dirty="0" smtClean="0">
              <a:solidFill>
                <a:prstClr val="black"/>
              </a:solidFill>
            </a:endParaRPr>
          </a:p>
        </p:txBody>
      </p:sp>
      <p:sp>
        <p:nvSpPr>
          <p:cNvPr id="24" name="Rectangle 23"/>
          <p:cNvSpPr>
            <a:spLocks noChangeArrowheads="1"/>
          </p:cNvSpPr>
          <p:nvPr/>
        </p:nvSpPr>
        <p:spPr bwMode="auto">
          <a:xfrm>
            <a:off x="4606925" y="4183063"/>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 = $32.00</a:t>
            </a:r>
            <a:endParaRPr lang="en-US" dirty="0" smtClean="0">
              <a:solidFill>
                <a:prstClr val="black"/>
              </a:solidFill>
            </a:endParaRPr>
          </a:p>
        </p:txBody>
      </p:sp>
      <p:sp>
        <p:nvSpPr>
          <p:cNvPr id="25" name="Rectangle 24"/>
          <p:cNvSpPr>
            <a:spLocks noChangeArrowheads="1"/>
          </p:cNvSpPr>
          <p:nvPr/>
        </p:nvSpPr>
        <p:spPr bwMode="auto">
          <a:xfrm>
            <a:off x="6492875" y="4183063"/>
            <a:ext cx="8175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7 @ $4.00</a:t>
            </a:r>
            <a:endParaRPr lang="en-US" dirty="0" smtClean="0">
              <a:solidFill>
                <a:prstClr val="black"/>
              </a:solidFill>
            </a:endParaRPr>
          </a:p>
        </p:txBody>
      </p:sp>
      <p:sp>
        <p:nvSpPr>
          <p:cNvPr id="26" name="Rectangle 25"/>
          <p:cNvSpPr>
            <a:spLocks noChangeArrowheads="1"/>
          </p:cNvSpPr>
          <p:nvPr/>
        </p:nvSpPr>
        <p:spPr bwMode="auto">
          <a:xfrm>
            <a:off x="7300913" y="4183063"/>
            <a:ext cx="7016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rPr>
              <a:t> </a:t>
            </a:r>
            <a:r>
              <a:rPr lang="en-US" sz="1300" dirty="0" smtClean="0">
                <a:solidFill>
                  <a:srgbClr val="000000"/>
                </a:solidFill>
              </a:rPr>
              <a:t>= $28.00</a:t>
            </a:r>
            <a:endParaRPr lang="en-US" dirty="0" smtClean="0">
              <a:solidFill>
                <a:prstClr val="black"/>
              </a:solidFill>
            </a:endParaRPr>
          </a:p>
        </p:txBody>
      </p:sp>
      <p:sp>
        <p:nvSpPr>
          <p:cNvPr id="27" name="Rectangle 26"/>
          <p:cNvSpPr>
            <a:spLocks noChangeArrowheads="1"/>
          </p:cNvSpPr>
          <p:nvPr/>
        </p:nvSpPr>
        <p:spPr bwMode="auto">
          <a:xfrm>
            <a:off x="1016000" y="443071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19</a:t>
            </a:r>
            <a:endParaRPr lang="en-US" dirty="0" smtClean="0">
              <a:solidFill>
                <a:prstClr val="black"/>
              </a:solidFill>
            </a:endParaRPr>
          </a:p>
        </p:txBody>
      </p:sp>
      <p:sp>
        <p:nvSpPr>
          <p:cNvPr id="28" name="Rectangle 27"/>
          <p:cNvSpPr>
            <a:spLocks noChangeArrowheads="1"/>
          </p:cNvSpPr>
          <p:nvPr/>
        </p:nvSpPr>
        <p:spPr bwMode="auto">
          <a:xfrm>
            <a:off x="1914525" y="4430713"/>
            <a:ext cx="9080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13 @ $5.00</a:t>
            </a:r>
            <a:endParaRPr lang="en-US" dirty="0" smtClean="0">
              <a:solidFill>
                <a:prstClr val="black"/>
              </a:solidFill>
            </a:endParaRPr>
          </a:p>
        </p:txBody>
      </p:sp>
      <p:sp>
        <p:nvSpPr>
          <p:cNvPr id="29" name="Rectangle 28"/>
          <p:cNvSpPr>
            <a:spLocks noChangeArrowheads="1"/>
          </p:cNvSpPr>
          <p:nvPr/>
        </p:nvSpPr>
        <p:spPr bwMode="auto">
          <a:xfrm>
            <a:off x="6492875" y="4430713"/>
            <a:ext cx="8175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7 @ $4.00</a:t>
            </a:r>
            <a:endParaRPr lang="en-US" dirty="0" smtClean="0">
              <a:solidFill>
                <a:prstClr val="black"/>
              </a:solidFill>
            </a:endParaRPr>
          </a:p>
        </p:txBody>
      </p:sp>
      <p:sp>
        <p:nvSpPr>
          <p:cNvPr id="30" name="Rectangle 29"/>
          <p:cNvSpPr>
            <a:spLocks noChangeArrowheads="1"/>
          </p:cNvSpPr>
          <p:nvPr/>
        </p:nvSpPr>
        <p:spPr bwMode="auto">
          <a:xfrm>
            <a:off x="6402388" y="4637088"/>
            <a:ext cx="9080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13 @ $5.00</a:t>
            </a:r>
            <a:endParaRPr lang="en-US" dirty="0" smtClean="0">
              <a:solidFill>
                <a:prstClr val="black"/>
              </a:solidFill>
            </a:endParaRPr>
          </a:p>
        </p:txBody>
      </p:sp>
      <p:sp>
        <p:nvSpPr>
          <p:cNvPr id="31" name="Rectangle 30"/>
          <p:cNvSpPr>
            <a:spLocks noChangeArrowheads="1"/>
          </p:cNvSpPr>
          <p:nvPr/>
        </p:nvSpPr>
        <p:spPr bwMode="auto">
          <a:xfrm>
            <a:off x="5784850" y="4843463"/>
            <a:ext cx="23304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$93 / 20 units = $4.65 avg. cost</a:t>
            </a:r>
            <a:endParaRPr lang="en-US" dirty="0" smtClean="0">
              <a:solidFill>
                <a:prstClr val="black"/>
              </a:solidFill>
            </a:endParaRPr>
          </a:p>
        </p:txBody>
      </p:sp>
      <p:sp>
        <p:nvSpPr>
          <p:cNvPr id="224" name="Rectangle 31"/>
          <p:cNvSpPr>
            <a:spLocks noChangeArrowheads="1"/>
          </p:cNvSpPr>
          <p:nvPr/>
        </p:nvSpPr>
        <p:spPr bwMode="auto">
          <a:xfrm>
            <a:off x="1016000" y="5100638"/>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24</a:t>
            </a:r>
            <a:endParaRPr lang="en-US" dirty="0" smtClean="0">
              <a:solidFill>
                <a:prstClr val="black"/>
              </a:solidFill>
            </a:endParaRPr>
          </a:p>
        </p:txBody>
      </p:sp>
      <p:sp>
        <p:nvSpPr>
          <p:cNvPr id="225" name="Rectangle 32"/>
          <p:cNvSpPr>
            <a:spLocks noChangeArrowheads="1"/>
          </p:cNvSpPr>
          <p:nvPr/>
        </p:nvSpPr>
        <p:spPr bwMode="auto">
          <a:xfrm>
            <a:off x="3709988" y="5100638"/>
            <a:ext cx="9080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18 @ $4.65</a:t>
            </a:r>
            <a:endParaRPr lang="en-US" dirty="0" smtClean="0">
              <a:solidFill>
                <a:prstClr val="black"/>
              </a:solidFill>
            </a:endParaRPr>
          </a:p>
        </p:txBody>
      </p:sp>
      <p:sp>
        <p:nvSpPr>
          <p:cNvPr id="226" name="Rectangle 33"/>
          <p:cNvSpPr>
            <a:spLocks noChangeArrowheads="1"/>
          </p:cNvSpPr>
          <p:nvPr/>
        </p:nvSpPr>
        <p:spPr bwMode="auto">
          <a:xfrm>
            <a:off x="4606925" y="5100638"/>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 = $83.70</a:t>
            </a:r>
            <a:endParaRPr lang="en-US" dirty="0" smtClean="0">
              <a:solidFill>
                <a:prstClr val="black"/>
              </a:solidFill>
            </a:endParaRPr>
          </a:p>
        </p:txBody>
      </p:sp>
      <p:sp>
        <p:nvSpPr>
          <p:cNvPr id="227" name="Rectangle 34"/>
          <p:cNvSpPr>
            <a:spLocks noChangeArrowheads="1"/>
          </p:cNvSpPr>
          <p:nvPr/>
        </p:nvSpPr>
        <p:spPr bwMode="auto">
          <a:xfrm>
            <a:off x="6402388" y="5100638"/>
            <a:ext cx="8175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 @ $4.65</a:t>
            </a:r>
            <a:endParaRPr lang="en-US" dirty="0" smtClean="0">
              <a:solidFill>
                <a:prstClr val="black"/>
              </a:solidFill>
            </a:endParaRPr>
          </a:p>
        </p:txBody>
      </p:sp>
      <p:sp>
        <p:nvSpPr>
          <p:cNvPr id="228" name="Rectangle 35"/>
          <p:cNvSpPr>
            <a:spLocks noChangeArrowheads="1"/>
          </p:cNvSpPr>
          <p:nvPr/>
        </p:nvSpPr>
        <p:spPr bwMode="auto">
          <a:xfrm>
            <a:off x="7300913" y="5100638"/>
            <a:ext cx="6159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 $9.30</a:t>
            </a:r>
            <a:endParaRPr lang="en-US" dirty="0" smtClean="0">
              <a:solidFill>
                <a:prstClr val="black"/>
              </a:solidFill>
            </a:endParaRPr>
          </a:p>
        </p:txBody>
      </p:sp>
      <p:sp>
        <p:nvSpPr>
          <p:cNvPr id="231" name="Rectangle 36"/>
          <p:cNvSpPr>
            <a:spLocks noChangeArrowheads="1"/>
          </p:cNvSpPr>
          <p:nvPr/>
        </p:nvSpPr>
        <p:spPr bwMode="auto">
          <a:xfrm>
            <a:off x="1016000" y="535940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30</a:t>
            </a:r>
            <a:endParaRPr lang="en-US" dirty="0" smtClean="0">
              <a:solidFill>
                <a:prstClr val="black"/>
              </a:solidFill>
            </a:endParaRPr>
          </a:p>
        </p:txBody>
      </p:sp>
      <p:sp>
        <p:nvSpPr>
          <p:cNvPr id="232" name="Rectangle 37"/>
          <p:cNvSpPr>
            <a:spLocks noChangeArrowheads="1"/>
          </p:cNvSpPr>
          <p:nvPr/>
        </p:nvSpPr>
        <p:spPr bwMode="auto">
          <a:xfrm>
            <a:off x="1914525" y="5359400"/>
            <a:ext cx="817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8 @ $5.30</a:t>
            </a:r>
            <a:endParaRPr lang="en-US" dirty="0" smtClean="0">
              <a:solidFill>
                <a:prstClr val="black"/>
              </a:solidFill>
            </a:endParaRPr>
          </a:p>
        </p:txBody>
      </p:sp>
      <p:sp>
        <p:nvSpPr>
          <p:cNvPr id="233" name="Rectangle 38"/>
          <p:cNvSpPr>
            <a:spLocks noChangeArrowheads="1"/>
          </p:cNvSpPr>
          <p:nvPr/>
        </p:nvSpPr>
        <p:spPr bwMode="auto">
          <a:xfrm>
            <a:off x="6492875" y="5359400"/>
            <a:ext cx="817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 @ $4.65</a:t>
            </a:r>
            <a:endParaRPr lang="en-US" dirty="0" smtClean="0">
              <a:solidFill>
                <a:prstClr val="black"/>
              </a:solidFill>
            </a:endParaRPr>
          </a:p>
        </p:txBody>
      </p:sp>
      <p:sp>
        <p:nvSpPr>
          <p:cNvPr id="234" name="Rectangle 39"/>
          <p:cNvSpPr>
            <a:spLocks noChangeArrowheads="1"/>
          </p:cNvSpPr>
          <p:nvPr/>
        </p:nvSpPr>
        <p:spPr bwMode="auto">
          <a:xfrm>
            <a:off x="6492875" y="5565775"/>
            <a:ext cx="817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8 @ $5.30</a:t>
            </a:r>
            <a:endParaRPr lang="en-US" dirty="0" smtClean="0">
              <a:solidFill>
                <a:prstClr val="black"/>
              </a:solidFill>
            </a:endParaRPr>
          </a:p>
        </p:txBody>
      </p:sp>
      <p:sp>
        <p:nvSpPr>
          <p:cNvPr id="235" name="Rectangle 40"/>
          <p:cNvSpPr>
            <a:spLocks noChangeArrowheads="1"/>
          </p:cNvSpPr>
          <p:nvPr/>
        </p:nvSpPr>
        <p:spPr bwMode="auto">
          <a:xfrm>
            <a:off x="5562600" y="5772150"/>
            <a:ext cx="25511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$51.70 / 10 units = $5.17 avg. cost</a:t>
            </a:r>
            <a:endParaRPr lang="en-US" dirty="0" smtClean="0">
              <a:solidFill>
                <a:prstClr val="black"/>
              </a:solidFill>
            </a:endParaRPr>
          </a:p>
        </p:txBody>
      </p:sp>
      <p:sp>
        <p:nvSpPr>
          <p:cNvPr id="236" name="Rectangle 41"/>
          <p:cNvSpPr>
            <a:spLocks noChangeArrowheads="1"/>
          </p:cNvSpPr>
          <p:nvPr/>
        </p:nvSpPr>
        <p:spPr bwMode="auto">
          <a:xfrm>
            <a:off x="4799013" y="5988050"/>
            <a:ext cx="6556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$115.70</a:t>
            </a:r>
            <a:endParaRPr lang="en-US" dirty="0" smtClean="0">
              <a:solidFill>
                <a:prstClr val="black"/>
              </a:solidFill>
            </a:endParaRPr>
          </a:p>
        </p:txBody>
      </p:sp>
      <p:sp>
        <p:nvSpPr>
          <p:cNvPr id="237" name="Rectangle 42"/>
          <p:cNvSpPr>
            <a:spLocks noChangeArrowheads="1"/>
          </p:cNvSpPr>
          <p:nvPr/>
        </p:nvSpPr>
        <p:spPr bwMode="auto">
          <a:xfrm>
            <a:off x="4799013" y="6143625"/>
            <a:ext cx="5842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38" name="Rectangle 43"/>
          <p:cNvSpPr>
            <a:spLocks noChangeArrowheads="1"/>
          </p:cNvSpPr>
          <p:nvPr/>
        </p:nvSpPr>
        <p:spPr bwMode="auto">
          <a:xfrm>
            <a:off x="4799013" y="6164263"/>
            <a:ext cx="5842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39" name="Rectangle 44"/>
          <p:cNvSpPr>
            <a:spLocks noChangeArrowheads="1"/>
          </p:cNvSpPr>
          <p:nvPr/>
        </p:nvSpPr>
        <p:spPr bwMode="auto">
          <a:xfrm>
            <a:off x="7300913" y="5410200"/>
            <a:ext cx="1809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700" dirty="0" smtClean="0">
                <a:solidFill>
                  <a:srgbClr val="000000"/>
                </a:solidFill>
                <a:latin typeface="Calibri" panose="020F0502020204030204" pitchFamily="34" charset="0"/>
              </a:rPr>
              <a:t>}</a:t>
            </a:r>
            <a:endParaRPr lang="en-US" dirty="0" smtClean="0">
              <a:solidFill>
                <a:prstClr val="black"/>
              </a:solidFill>
            </a:endParaRPr>
          </a:p>
        </p:txBody>
      </p:sp>
      <p:sp>
        <p:nvSpPr>
          <p:cNvPr id="240" name="Rectangle 45"/>
          <p:cNvSpPr>
            <a:spLocks noChangeArrowheads="1"/>
          </p:cNvSpPr>
          <p:nvPr/>
        </p:nvSpPr>
        <p:spPr bwMode="auto">
          <a:xfrm>
            <a:off x="7370763" y="5462588"/>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 = $51.70</a:t>
            </a:r>
            <a:endParaRPr lang="en-US" dirty="0" smtClean="0">
              <a:solidFill>
                <a:prstClr val="black"/>
              </a:solidFill>
            </a:endParaRPr>
          </a:p>
        </p:txBody>
      </p:sp>
      <p:sp>
        <p:nvSpPr>
          <p:cNvPr id="241" name="Rectangle 46"/>
          <p:cNvSpPr>
            <a:spLocks noChangeArrowheads="1"/>
          </p:cNvSpPr>
          <p:nvPr/>
        </p:nvSpPr>
        <p:spPr bwMode="auto">
          <a:xfrm>
            <a:off x="7300913" y="3563938"/>
            <a:ext cx="1809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700" dirty="0" smtClean="0">
                <a:solidFill>
                  <a:srgbClr val="000000"/>
                </a:solidFill>
                <a:latin typeface="Calibri" panose="020F0502020204030204" pitchFamily="34" charset="0"/>
              </a:rPr>
              <a:t>}</a:t>
            </a:r>
            <a:endParaRPr lang="en-US" dirty="0" smtClean="0">
              <a:solidFill>
                <a:prstClr val="black"/>
              </a:solidFill>
            </a:endParaRPr>
          </a:p>
        </p:txBody>
      </p:sp>
      <p:sp>
        <p:nvSpPr>
          <p:cNvPr id="242" name="Rectangle 47"/>
          <p:cNvSpPr>
            <a:spLocks noChangeArrowheads="1"/>
          </p:cNvSpPr>
          <p:nvPr/>
        </p:nvSpPr>
        <p:spPr bwMode="auto">
          <a:xfrm>
            <a:off x="7370763" y="3614738"/>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 = $60.00</a:t>
            </a:r>
            <a:endParaRPr lang="en-US" dirty="0" smtClean="0">
              <a:solidFill>
                <a:prstClr val="black"/>
              </a:solidFill>
            </a:endParaRPr>
          </a:p>
        </p:txBody>
      </p:sp>
      <p:sp>
        <p:nvSpPr>
          <p:cNvPr id="243" name="Rectangle 48"/>
          <p:cNvSpPr>
            <a:spLocks noChangeArrowheads="1"/>
          </p:cNvSpPr>
          <p:nvPr/>
        </p:nvSpPr>
        <p:spPr bwMode="auto">
          <a:xfrm>
            <a:off x="7300913" y="4481513"/>
            <a:ext cx="1809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700" dirty="0" smtClean="0">
                <a:solidFill>
                  <a:srgbClr val="000000"/>
                </a:solidFill>
                <a:latin typeface="Calibri" panose="020F0502020204030204" pitchFamily="34" charset="0"/>
              </a:rPr>
              <a:t>}</a:t>
            </a:r>
            <a:endParaRPr lang="en-US" dirty="0" smtClean="0">
              <a:solidFill>
                <a:prstClr val="black"/>
              </a:solidFill>
            </a:endParaRPr>
          </a:p>
        </p:txBody>
      </p:sp>
      <p:sp>
        <p:nvSpPr>
          <p:cNvPr id="258" name="Rectangle 49"/>
          <p:cNvSpPr>
            <a:spLocks noChangeArrowheads="1"/>
          </p:cNvSpPr>
          <p:nvPr/>
        </p:nvSpPr>
        <p:spPr bwMode="auto">
          <a:xfrm>
            <a:off x="7370763" y="4533900"/>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 = $93.00</a:t>
            </a:r>
            <a:endParaRPr lang="en-US" dirty="0" smtClean="0">
              <a:solidFill>
                <a:prstClr val="black"/>
              </a:solidFill>
            </a:endParaRPr>
          </a:p>
        </p:txBody>
      </p:sp>
      <p:sp>
        <p:nvSpPr>
          <p:cNvPr id="267" name="Rectangle 50"/>
          <p:cNvSpPr>
            <a:spLocks noChangeArrowheads="1"/>
          </p:cNvSpPr>
          <p:nvPr/>
        </p:nvSpPr>
        <p:spPr bwMode="auto">
          <a:xfrm>
            <a:off x="966788" y="3038475"/>
            <a:ext cx="19050" cy="2940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71" name="Rectangle 51"/>
          <p:cNvSpPr>
            <a:spLocks noChangeArrowheads="1"/>
          </p:cNvSpPr>
          <p:nvPr/>
        </p:nvSpPr>
        <p:spPr bwMode="auto">
          <a:xfrm>
            <a:off x="8147050" y="3057525"/>
            <a:ext cx="20638" cy="2921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77" name="Rectangle 52"/>
          <p:cNvSpPr>
            <a:spLocks noChangeArrowheads="1"/>
          </p:cNvSpPr>
          <p:nvPr/>
        </p:nvSpPr>
        <p:spPr bwMode="auto">
          <a:xfrm>
            <a:off x="985838" y="3038475"/>
            <a:ext cx="71818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89" name="Rectangle 53"/>
          <p:cNvSpPr>
            <a:spLocks noChangeArrowheads="1"/>
          </p:cNvSpPr>
          <p:nvPr/>
        </p:nvSpPr>
        <p:spPr bwMode="auto">
          <a:xfrm>
            <a:off x="985838" y="3263900"/>
            <a:ext cx="71818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90" name="Rectangle 54"/>
          <p:cNvSpPr>
            <a:spLocks noChangeArrowheads="1"/>
          </p:cNvSpPr>
          <p:nvPr/>
        </p:nvSpPr>
        <p:spPr bwMode="auto">
          <a:xfrm>
            <a:off x="985838" y="3481388"/>
            <a:ext cx="71818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91" name="Rectangle 55"/>
          <p:cNvSpPr>
            <a:spLocks noChangeArrowheads="1"/>
          </p:cNvSpPr>
          <p:nvPr/>
        </p:nvSpPr>
        <p:spPr bwMode="auto">
          <a:xfrm>
            <a:off x="985838" y="4110038"/>
            <a:ext cx="71818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92" name="Rectangle 56"/>
          <p:cNvSpPr>
            <a:spLocks noChangeArrowheads="1"/>
          </p:cNvSpPr>
          <p:nvPr/>
        </p:nvSpPr>
        <p:spPr bwMode="auto">
          <a:xfrm>
            <a:off x="985838" y="4398963"/>
            <a:ext cx="71818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01" name="Rectangle 57"/>
          <p:cNvSpPr>
            <a:spLocks noChangeArrowheads="1"/>
          </p:cNvSpPr>
          <p:nvPr/>
        </p:nvSpPr>
        <p:spPr bwMode="auto">
          <a:xfrm>
            <a:off x="985838" y="5029200"/>
            <a:ext cx="71818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02" name="Rectangle 58"/>
          <p:cNvSpPr>
            <a:spLocks noChangeArrowheads="1"/>
          </p:cNvSpPr>
          <p:nvPr/>
        </p:nvSpPr>
        <p:spPr bwMode="auto">
          <a:xfrm>
            <a:off x="985838" y="5327650"/>
            <a:ext cx="71818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03" name="Rectangle 59"/>
          <p:cNvSpPr>
            <a:spLocks noChangeArrowheads="1"/>
          </p:cNvSpPr>
          <p:nvPr/>
        </p:nvSpPr>
        <p:spPr bwMode="auto">
          <a:xfrm>
            <a:off x="985838" y="5957888"/>
            <a:ext cx="71818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45" name="Rectangle 39"/>
          <p:cNvSpPr>
            <a:spLocks noChangeArrowheads="1"/>
          </p:cNvSpPr>
          <p:nvPr/>
        </p:nvSpPr>
        <p:spPr bwMode="auto">
          <a:xfrm>
            <a:off x="5553635" y="6100483"/>
            <a:ext cx="2895599"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Cost of Goods Sold            $115.70</a:t>
            </a:r>
          </a:p>
          <a:p>
            <a:pPr>
              <a:defRPr/>
            </a:pPr>
            <a:r>
              <a:rPr lang="en-US" sz="1300" dirty="0" smtClean="0">
                <a:solidFill>
                  <a:srgbClr val="000000"/>
                </a:solidFill>
              </a:rPr>
              <a:t>Ending inventory                    </a:t>
            </a:r>
            <a:r>
              <a:rPr lang="en-US" sz="1300" u="sng" dirty="0" smtClean="0">
                <a:solidFill>
                  <a:srgbClr val="000000"/>
                </a:solidFill>
              </a:rPr>
              <a:t>51.70</a:t>
            </a:r>
          </a:p>
          <a:p>
            <a:pPr>
              <a:defRPr/>
            </a:pPr>
            <a:r>
              <a:rPr lang="en-US" sz="1300" dirty="0" smtClean="0">
                <a:solidFill>
                  <a:srgbClr val="000000"/>
                </a:solidFill>
              </a:rPr>
              <a:t>Goods available for sale    $167.40</a:t>
            </a:r>
            <a:endParaRPr lang="en-US" dirty="0" smtClean="0">
              <a:solidFill>
                <a:prstClr val="black"/>
              </a:solidFill>
            </a:endParaRPr>
          </a:p>
        </p:txBody>
      </p:sp>
      <p:sp>
        <p:nvSpPr>
          <p:cNvPr id="98" name="Slide Number Placeholder 97"/>
          <p:cNvSpPr>
            <a:spLocks noGrp="1"/>
          </p:cNvSpPr>
          <p:nvPr>
            <p:ph type="sldNum" sz="quarter" idx="12"/>
          </p:nvPr>
        </p:nvSpPr>
        <p:spPr/>
        <p:txBody>
          <a:bodyPr/>
          <a:lstStyle/>
          <a:p>
            <a:pPr>
              <a:defRPr/>
            </a:pPr>
            <a:fld id="{B90AA9A0-299B-4758-8A92-384B1A6CE9DD}" type="slidenum">
              <a:rPr lang="en-US" smtClean="0"/>
              <a:pPr>
                <a:defRPr/>
              </a:pPr>
              <a:t>41</a:t>
            </a:fld>
            <a:endParaRPr lang="en-US" dirty="0"/>
          </a:p>
        </p:txBody>
      </p:sp>
      <p:sp>
        <p:nvSpPr>
          <p:cNvPr id="100" name="Rounded Rectangle 99"/>
          <p:cNvSpPr/>
          <p:nvPr/>
        </p:nvSpPr>
        <p:spPr>
          <a:xfrm>
            <a:off x="201613" y="6356350"/>
            <a:ext cx="3760787" cy="41116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Compute</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inventory in a perpetual system using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423841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1"/>
                                        </p:tgtEl>
                                        <p:attrNameLst>
                                          <p:attrName>style.visibility</p:attrName>
                                        </p:attrNameLst>
                                      </p:cBhvr>
                                      <p:to>
                                        <p:strVal val="visible"/>
                                      </p:to>
                                    </p:set>
                                    <p:animEffect transition="in" filter="fade">
                                      <p:cBhvr>
                                        <p:cTn id="19" dur="500"/>
                                        <p:tgtEl>
                                          <p:spTgt spid="24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2"/>
                                        </p:tgtEl>
                                        <p:attrNameLst>
                                          <p:attrName>style.visibility</p:attrName>
                                        </p:attrNameLst>
                                      </p:cBhvr>
                                      <p:to>
                                        <p:strVal val="visible"/>
                                      </p:to>
                                    </p:set>
                                    <p:animEffect transition="in" filter="fade">
                                      <p:cBhvr>
                                        <p:cTn id="22" dur="500"/>
                                        <p:tgtEl>
                                          <p:spTgt spid="24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3"/>
                                        </p:tgtEl>
                                        <p:attrNameLst>
                                          <p:attrName>style.visibility</p:attrName>
                                        </p:attrNameLst>
                                      </p:cBhvr>
                                      <p:to>
                                        <p:strVal val="visible"/>
                                      </p:to>
                                    </p:set>
                                    <p:animEffect transition="in" filter="fade">
                                      <p:cBhvr>
                                        <p:cTn id="57" dur="500"/>
                                        <p:tgtEl>
                                          <p:spTgt spid="24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58"/>
                                        </p:tgtEl>
                                        <p:attrNameLst>
                                          <p:attrName>style.visibility</p:attrName>
                                        </p:attrNameLst>
                                      </p:cBhvr>
                                      <p:to>
                                        <p:strVal val="visible"/>
                                      </p:to>
                                    </p:set>
                                    <p:animEffect transition="in" filter="fade">
                                      <p:cBhvr>
                                        <p:cTn id="60" dur="500"/>
                                        <p:tgtEl>
                                          <p:spTgt spid="25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24"/>
                                        </p:tgtEl>
                                        <p:attrNameLst>
                                          <p:attrName>style.visibility</p:attrName>
                                        </p:attrNameLst>
                                      </p:cBhvr>
                                      <p:to>
                                        <p:strVal val="visible"/>
                                      </p:to>
                                    </p:set>
                                    <p:animEffect transition="in" filter="fade">
                                      <p:cBhvr>
                                        <p:cTn id="68" dur="500"/>
                                        <p:tgtEl>
                                          <p:spTgt spid="22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25"/>
                                        </p:tgtEl>
                                        <p:attrNameLst>
                                          <p:attrName>style.visibility</p:attrName>
                                        </p:attrNameLst>
                                      </p:cBhvr>
                                      <p:to>
                                        <p:strVal val="visible"/>
                                      </p:to>
                                    </p:set>
                                    <p:animEffect transition="in" filter="fade">
                                      <p:cBhvr>
                                        <p:cTn id="71" dur="500"/>
                                        <p:tgtEl>
                                          <p:spTgt spid="22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26"/>
                                        </p:tgtEl>
                                        <p:attrNameLst>
                                          <p:attrName>style.visibility</p:attrName>
                                        </p:attrNameLst>
                                      </p:cBhvr>
                                      <p:to>
                                        <p:strVal val="visible"/>
                                      </p:to>
                                    </p:set>
                                    <p:animEffect transition="in" filter="fade">
                                      <p:cBhvr>
                                        <p:cTn id="74" dur="500"/>
                                        <p:tgtEl>
                                          <p:spTgt spid="22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7"/>
                                        </p:tgtEl>
                                        <p:attrNameLst>
                                          <p:attrName>style.visibility</p:attrName>
                                        </p:attrNameLst>
                                      </p:cBhvr>
                                      <p:to>
                                        <p:strVal val="visible"/>
                                      </p:to>
                                    </p:set>
                                    <p:animEffect transition="in" filter="fade">
                                      <p:cBhvr>
                                        <p:cTn id="77" dur="500"/>
                                        <p:tgtEl>
                                          <p:spTgt spid="22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28"/>
                                        </p:tgtEl>
                                        <p:attrNameLst>
                                          <p:attrName>style.visibility</p:attrName>
                                        </p:attrNameLst>
                                      </p:cBhvr>
                                      <p:to>
                                        <p:strVal val="visible"/>
                                      </p:to>
                                    </p:set>
                                    <p:animEffect transition="in" filter="fade">
                                      <p:cBhvr>
                                        <p:cTn id="80" dur="500"/>
                                        <p:tgtEl>
                                          <p:spTgt spid="22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31"/>
                                        </p:tgtEl>
                                        <p:attrNameLst>
                                          <p:attrName>style.visibility</p:attrName>
                                        </p:attrNameLst>
                                      </p:cBhvr>
                                      <p:to>
                                        <p:strVal val="visible"/>
                                      </p:to>
                                    </p:set>
                                    <p:animEffect transition="in" filter="fade">
                                      <p:cBhvr>
                                        <p:cTn id="83" dur="500"/>
                                        <p:tgtEl>
                                          <p:spTgt spid="2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32"/>
                                        </p:tgtEl>
                                        <p:attrNameLst>
                                          <p:attrName>style.visibility</p:attrName>
                                        </p:attrNameLst>
                                      </p:cBhvr>
                                      <p:to>
                                        <p:strVal val="visible"/>
                                      </p:to>
                                    </p:set>
                                    <p:animEffect transition="in" filter="fade">
                                      <p:cBhvr>
                                        <p:cTn id="86" dur="500"/>
                                        <p:tgtEl>
                                          <p:spTgt spid="23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33"/>
                                        </p:tgtEl>
                                        <p:attrNameLst>
                                          <p:attrName>style.visibility</p:attrName>
                                        </p:attrNameLst>
                                      </p:cBhvr>
                                      <p:to>
                                        <p:strVal val="visible"/>
                                      </p:to>
                                    </p:set>
                                    <p:animEffect transition="in" filter="fade">
                                      <p:cBhvr>
                                        <p:cTn id="89" dur="500"/>
                                        <p:tgtEl>
                                          <p:spTgt spid="23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34"/>
                                        </p:tgtEl>
                                        <p:attrNameLst>
                                          <p:attrName>style.visibility</p:attrName>
                                        </p:attrNameLst>
                                      </p:cBhvr>
                                      <p:to>
                                        <p:strVal val="visible"/>
                                      </p:to>
                                    </p:set>
                                    <p:animEffect transition="in" filter="fade">
                                      <p:cBhvr>
                                        <p:cTn id="92" dur="500"/>
                                        <p:tgtEl>
                                          <p:spTgt spid="23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39"/>
                                        </p:tgtEl>
                                        <p:attrNameLst>
                                          <p:attrName>style.visibility</p:attrName>
                                        </p:attrNameLst>
                                      </p:cBhvr>
                                      <p:to>
                                        <p:strVal val="visible"/>
                                      </p:to>
                                    </p:set>
                                    <p:animEffect transition="in" filter="fade">
                                      <p:cBhvr>
                                        <p:cTn id="95" dur="500"/>
                                        <p:tgtEl>
                                          <p:spTgt spid="23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40"/>
                                        </p:tgtEl>
                                        <p:attrNameLst>
                                          <p:attrName>style.visibility</p:attrName>
                                        </p:attrNameLst>
                                      </p:cBhvr>
                                      <p:to>
                                        <p:strVal val="visible"/>
                                      </p:to>
                                    </p:set>
                                    <p:animEffect transition="in" filter="fade">
                                      <p:cBhvr>
                                        <p:cTn id="98" dur="500"/>
                                        <p:tgtEl>
                                          <p:spTgt spid="24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35"/>
                                        </p:tgtEl>
                                        <p:attrNameLst>
                                          <p:attrName>style.visibility</p:attrName>
                                        </p:attrNameLst>
                                      </p:cBhvr>
                                      <p:to>
                                        <p:strVal val="visible"/>
                                      </p:to>
                                    </p:set>
                                    <p:animEffect transition="in" filter="fade">
                                      <p:cBhvr>
                                        <p:cTn id="101" dur="500"/>
                                        <p:tgtEl>
                                          <p:spTgt spid="235"/>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236"/>
                                        </p:tgtEl>
                                        <p:attrNameLst>
                                          <p:attrName>style.visibility</p:attrName>
                                        </p:attrNameLst>
                                      </p:cBhvr>
                                      <p:to>
                                        <p:strVal val="visible"/>
                                      </p:to>
                                    </p:set>
                                    <p:animEffect transition="in" filter="fade">
                                      <p:cBhvr>
                                        <p:cTn id="106" dur="500"/>
                                        <p:tgtEl>
                                          <p:spTgt spid="23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37"/>
                                        </p:tgtEl>
                                        <p:attrNameLst>
                                          <p:attrName>style.visibility</p:attrName>
                                        </p:attrNameLst>
                                      </p:cBhvr>
                                      <p:to>
                                        <p:strVal val="visible"/>
                                      </p:to>
                                    </p:set>
                                    <p:animEffect transition="in" filter="fade">
                                      <p:cBhvr>
                                        <p:cTn id="109" dur="500"/>
                                        <p:tgtEl>
                                          <p:spTgt spid="23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38"/>
                                        </p:tgtEl>
                                        <p:attrNameLst>
                                          <p:attrName>style.visibility</p:attrName>
                                        </p:attrNameLst>
                                      </p:cBhvr>
                                      <p:to>
                                        <p:strVal val="visible"/>
                                      </p:to>
                                    </p:set>
                                    <p:animEffect transition="in" filter="fade">
                                      <p:cBhvr>
                                        <p:cTn id="112" dur="500"/>
                                        <p:tgtEl>
                                          <p:spTgt spid="238"/>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45">
                                            <p:txEl>
                                              <p:pRg st="0" end="0"/>
                                            </p:txEl>
                                          </p:spTgt>
                                        </p:tgtEl>
                                        <p:attrNameLst>
                                          <p:attrName>style.visibility</p:attrName>
                                        </p:attrNameLst>
                                      </p:cBhvr>
                                      <p:to>
                                        <p:strVal val="visible"/>
                                      </p:to>
                                    </p:set>
                                    <p:animEffect transition="in" filter="fade">
                                      <p:cBhvr>
                                        <p:cTn id="115" dur="500"/>
                                        <p:tgtEl>
                                          <p:spTgt spid="145">
                                            <p:txEl>
                                              <p:pRg st="0" end="0"/>
                                            </p:txEl>
                                          </p:spTgt>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45">
                                            <p:txEl>
                                              <p:pRg st="1" end="1"/>
                                            </p:txEl>
                                          </p:spTgt>
                                        </p:tgtEl>
                                        <p:attrNameLst>
                                          <p:attrName>style.visibility</p:attrName>
                                        </p:attrNameLst>
                                      </p:cBhvr>
                                      <p:to>
                                        <p:strVal val="visible"/>
                                      </p:to>
                                    </p:set>
                                    <p:animEffect transition="in" filter="fade">
                                      <p:cBhvr>
                                        <p:cTn id="118" dur="500"/>
                                        <p:tgtEl>
                                          <p:spTgt spid="145">
                                            <p:txEl>
                                              <p:pRg st="1" end="1"/>
                                            </p:txEl>
                                          </p:spTgt>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45">
                                            <p:txEl>
                                              <p:pRg st="2" end="2"/>
                                            </p:txEl>
                                          </p:spTgt>
                                        </p:tgtEl>
                                        <p:attrNameLst>
                                          <p:attrName>style.visibility</p:attrName>
                                        </p:attrNameLst>
                                      </p:cBhvr>
                                      <p:to>
                                        <p:strVal val="visible"/>
                                      </p:to>
                                    </p:set>
                                    <p:animEffect transition="in" filter="fade">
                                      <p:cBhvr>
                                        <p:cTn id="121" dur="500"/>
                                        <p:tgtEl>
                                          <p:spTgt spid="1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224" grpId="0"/>
      <p:bldP spid="225" grpId="0"/>
      <p:bldP spid="226" grpId="0"/>
      <p:bldP spid="227" grpId="0"/>
      <p:bldP spid="228" grpId="0"/>
      <p:bldP spid="231" grpId="0"/>
      <p:bldP spid="232" grpId="0"/>
      <p:bldP spid="233" grpId="0"/>
      <p:bldP spid="234" grpId="0"/>
      <p:bldP spid="235" grpId="0"/>
      <p:bldP spid="236" grpId="0"/>
      <p:bldP spid="237" grpId="0" animBg="1"/>
      <p:bldP spid="238" grpId="0" animBg="1"/>
      <p:bldP spid="239" grpId="0"/>
      <p:bldP spid="240" grpId="0"/>
      <p:bldP spid="241" grpId="0"/>
      <p:bldP spid="242" grpId="0"/>
      <p:bldP spid="243" grpId="0"/>
      <p:bldP spid="258" grpId="0"/>
      <p:bldP spid="145" grpId="0" build="p" bldLvl="4"/>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b="1" dirty="0" smtClean="0"/>
              <a:t> </a:t>
            </a:r>
            <a:r>
              <a:rPr lang="en-US" altLang="en-US" dirty="0" smtClean="0"/>
              <a:t>P2:	</a:t>
            </a:r>
            <a:r>
              <a:rPr lang="en-US" dirty="0"/>
              <a:t> </a:t>
            </a:r>
            <a:r>
              <a:rPr lang="en-US" dirty="0" smtClean="0"/>
              <a:t/>
            </a:r>
            <a:br>
              <a:rPr lang="en-US" dirty="0" smtClean="0"/>
            </a:br>
            <a:r>
              <a:rPr lang="en-US" dirty="0" smtClean="0"/>
              <a:t>Compute </a:t>
            </a:r>
            <a:r>
              <a:rPr lang="en-US" dirty="0"/>
              <a:t>the lower of cost or market amount of </a:t>
            </a:r>
            <a:r>
              <a:rPr lang="en-US" dirty="0" smtClean="0"/>
              <a:t>inventory.</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42</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64204"/>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794577"/>
            <a:ext cx="7315200" cy="87313"/>
          </a:xfrm>
          <a:prstGeom prst="rect">
            <a:avLst/>
          </a:prstGeom>
          <a:noFill/>
          <a:ln w="9525">
            <a:noFill/>
            <a:miter lim="800000"/>
            <a:headEnd/>
            <a:tailEnd/>
          </a:ln>
        </p:spPr>
      </p:pic>
      <p:sp>
        <p:nvSpPr>
          <p:cNvPr id="8" name="TextBox 8"/>
          <p:cNvSpPr txBox="1"/>
          <p:nvPr/>
        </p:nvSpPr>
        <p:spPr>
          <a:xfrm>
            <a:off x="2171700" y="762000"/>
            <a:ext cx="4686300" cy="76944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381000"/>
            <a:ext cx="8229600" cy="1036638"/>
          </a:xfrm>
        </p:spPr>
        <p:txBody>
          <a:bodyPr/>
          <a:lstStyle/>
          <a:p>
            <a:r>
              <a:rPr lang="en-US" altLang="en-US" sz="4000" b="1" dirty="0" smtClean="0">
                <a:ea typeface="ＭＳ Ｐゴシック" pitchFamily="34" charset="-128"/>
              </a:rPr>
              <a:t>Lower of Cost or Market</a:t>
            </a:r>
          </a:p>
        </p:txBody>
      </p:sp>
      <p:sp>
        <p:nvSpPr>
          <p:cNvPr id="62467" name="Rectangle 3"/>
          <p:cNvSpPr>
            <a:spLocks noGrp="1" noChangeArrowheads="1"/>
          </p:cNvSpPr>
          <p:nvPr>
            <p:ph type="body" idx="4294967295"/>
          </p:nvPr>
        </p:nvSpPr>
        <p:spPr>
          <a:xfrm>
            <a:off x="838200" y="1143000"/>
            <a:ext cx="7543800" cy="914400"/>
          </a:xfrm>
          <a:solidFill>
            <a:schemeClr val="bg1"/>
          </a:solidFill>
          <a:ln w="12700" cap="flat">
            <a:solidFill>
              <a:srgbClr val="414141"/>
            </a:solidFill>
          </a:ln>
        </p:spPr>
        <p:txBody>
          <a:bodyPr lIns="90488" tIns="44450" rIns="90488" bIns="44450"/>
          <a:lstStyle/>
          <a:p>
            <a:pPr algn="ctr">
              <a:lnSpc>
                <a:spcPct val="90000"/>
              </a:lnSpc>
              <a:buFont typeface="Wingdings" pitchFamily="-84" charset="2"/>
              <a:buNone/>
              <a:defRPr/>
            </a:pPr>
            <a:r>
              <a:rPr lang="en-US" b="1" dirty="0" smtClean="0">
                <a:solidFill>
                  <a:srgbClr val="0033CC"/>
                </a:solidFill>
                <a:effectLst>
                  <a:outerShdw blurRad="38100" dist="38100" dir="2700000" algn="tl">
                    <a:srgbClr val="C0C0C0"/>
                  </a:outerShdw>
                </a:effectLst>
              </a:rPr>
              <a:t>Inventory must be reported at market value when </a:t>
            </a:r>
            <a:r>
              <a:rPr lang="en-US" b="1" u="sng" dirty="0" smtClean="0">
                <a:solidFill>
                  <a:srgbClr val="0033CC"/>
                </a:solidFill>
                <a:effectLst>
                  <a:outerShdw blurRad="38100" dist="38100" dir="2700000" algn="tl">
                    <a:srgbClr val="C0C0C0"/>
                  </a:outerShdw>
                </a:effectLst>
              </a:rPr>
              <a:t>market</a:t>
            </a:r>
            <a:r>
              <a:rPr lang="en-US" b="1" dirty="0" smtClean="0">
                <a:solidFill>
                  <a:srgbClr val="0033CC"/>
                </a:solidFill>
                <a:effectLst>
                  <a:outerShdw blurRad="38100" dist="38100" dir="2700000" algn="tl">
                    <a:srgbClr val="C0C0C0"/>
                  </a:outerShdw>
                </a:effectLst>
              </a:rPr>
              <a:t> is </a:t>
            </a:r>
            <a:r>
              <a:rPr lang="en-US" b="1" i="1" dirty="0" smtClean="0">
                <a:solidFill>
                  <a:srgbClr val="FF3300"/>
                </a:solidFill>
                <a:effectLst>
                  <a:outerShdw blurRad="38100" dist="38100" dir="2700000" algn="tl">
                    <a:srgbClr val="C0C0C0"/>
                  </a:outerShdw>
                </a:effectLst>
              </a:rPr>
              <a:t>lower</a:t>
            </a:r>
            <a:r>
              <a:rPr lang="en-US" b="1" dirty="0" smtClean="0">
                <a:solidFill>
                  <a:srgbClr val="FF3300"/>
                </a:solidFill>
                <a:effectLst>
                  <a:outerShdw blurRad="38100" dist="38100" dir="2700000" algn="tl">
                    <a:srgbClr val="C0C0C0"/>
                  </a:outerShdw>
                </a:effectLst>
              </a:rPr>
              <a:t> </a:t>
            </a:r>
            <a:r>
              <a:rPr lang="en-US" b="1" dirty="0" smtClean="0">
                <a:solidFill>
                  <a:srgbClr val="0033CC"/>
                </a:solidFill>
                <a:effectLst>
                  <a:outerShdw blurRad="38100" dist="38100" dir="2700000" algn="tl">
                    <a:srgbClr val="C0C0C0"/>
                  </a:outerShdw>
                </a:effectLst>
              </a:rPr>
              <a:t>than cost.</a:t>
            </a:r>
          </a:p>
        </p:txBody>
      </p:sp>
      <p:sp>
        <p:nvSpPr>
          <p:cNvPr id="62468" name="Rectangle 4"/>
          <p:cNvSpPr>
            <a:spLocks noChangeArrowheads="1"/>
          </p:cNvSpPr>
          <p:nvPr/>
        </p:nvSpPr>
        <p:spPr bwMode="auto">
          <a:xfrm>
            <a:off x="4038600" y="3048000"/>
            <a:ext cx="4565650" cy="3048000"/>
          </a:xfrm>
          <a:prstGeom prst="rect">
            <a:avLst/>
          </a:prstGeom>
          <a:solidFill>
            <a:srgbClr val="F2DCDB"/>
          </a:solidFill>
          <a:ln w="12700">
            <a:solidFill>
              <a:srgbClr val="632523"/>
            </a:solidFill>
            <a:miter lim="800000"/>
            <a:headEnd/>
            <a:tailEnd/>
          </a:ln>
          <a:effectLst>
            <a:outerShdw blurRad="63500" dist="38100" dir="2700000" algn="tl" rotWithShape="0">
              <a:srgbClr val="000000">
                <a:alpha val="39999"/>
              </a:srgbClr>
            </a:outerShdw>
          </a:effectLst>
        </p:spPr>
        <p:txBody>
          <a:bodyPr lIns="90488" tIns="44450" rIns="90488" bIns="44450" anchor="ctr"/>
          <a:lstStyle/>
          <a:p>
            <a:pPr>
              <a:defRPr/>
            </a:pPr>
            <a:r>
              <a:rPr lang="en-US" sz="2800" dirty="0">
                <a:solidFill>
                  <a:srgbClr val="632523"/>
                </a:solidFill>
                <a:ea typeface="ＭＳ Ｐゴシック" pitchFamily="-84" charset="-128"/>
              </a:rPr>
              <a:t>Can be applied three ways:</a:t>
            </a:r>
          </a:p>
          <a:p>
            <a:pPr>
              <a:defRPr/>
            </a:pPr>
            <a:r>
              <a:rPr lang="en-US" sz="2400" dirty="0">
                <a:solidFill>
                  <a:srgbClr val="632523"/>
                </a:solidFill>
                <a:ea typeface="ＭＳ Ｐゴシック" pitchFamily="-84" charset="-128"/>
              </a:rPr>
              <a:t>(1)	separately to each 	individual item.</a:t>
            </a:r>
          </a:p>
          <a:p>
            <a:pPr>
              <a:defRPr/>
            </a:pPr>
            <a:r>
              <a:rPr lang="en-US" sz="2400" dirty="0">
                <a:solidFill>
                  <a:srgbClr val="632523"/>
                </a:solidFill>
                <a:ea typeface="ＭＳ Ｐゴシック" pitchFamily="-84" charset="-128"/>
              </a:rPr>
              <a:t>(2)	to major categories of 	assets.</a:t>
            </a:r>
          </a:p>
          <a:p>
            <a:pPr>
              <a:defRPr/>
            </a:pPr>
            <a:r>
              <a:rPr lang="en-US" sz="2400" dirty="0">
                <a:solidFill>
                  <a:srgbClr val="632523"/>
                </a:solidFill>
                <a:ea typeface="ＭＳ Ｐゴシック" pitchFamily="-84" charset="-128"/>
              </a:rPr>
              <a:t>(3)	to the whole inventory.</a:t>
            </a:r>
          </a:p>
        </p:txBody>
      </p:sp>
      <p:grpSp>
        <p:nvGrpSpPr>
          <p:cNvPr id="2" name="Group 5"/>
          <p:cNvGrpSpPr>
            <a:grpSpLocks/>
          </p:cNvGrpSpPr>
          <p:nvPr/>
        </p:nvGrpSpPr>
        <p:grpSpPr bwMode="auto">
          <a:xfrm>
            <a:off x="304800" y="2057400"/>
            <a:ext cx="3276601" cy="4038600"/>
            <a:chOff x="196" y="1558"/>
            <a:chExt cx="2068" cy="2230"/>
          </a:xfrm>
          <a:solidFill>
            <a:schemeClr val="accent2">
              <a:lumMod val="20000"/>
              <a:lumOff val="80000"/>
            </a:schemeClr>
          </a:solidFill>
        </p:grpSpPr>
        <p:sp>
          <p:nvSpPr>
            <p:cNvPr id="62470" name="Rectangle 6"/>
            <p:cNvSpPr>
              <a:spLocks noChangeArrowheads="1"/>
            </p:cNvSpPr>
            <p:nvPr/>
          </p:nvSpPr>
          <p:spPr bwMode="auto">
            <a:xfrm>
              <a:off x="196" y="2064"/>
              <a:ext cx="2060" cy="1724"/>
            </a:xfrm>
            <a:prstGeom prst="rect">
              <a:avLst/>
            </a:prstGeom>
            <a:grpFill/>
            <a:ln w="12700">
              <a:solidFill>
                <a:schemeClr val="accent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nchor="ctr"/>
            <a:lstStyle/>
            <a:p>
              <a:pPr algn="ctr">
                <a:defRPr/>
              </a:pPr>
              <a:r>
                <a:rPr lang="en-US" sz="2600" dirty="0">
                  <a:solidFill>
                    <a:srgbClr val="0000CC"/>
                  </a:solidFill>
                  <a:effectLst>
                    <a:outerShdw blurRad="38100" dist="38100" dir="2700000" algn="tl">
                      <a:srgbClr val="000000">
                        <a:alpha val="43137"/>
                      </a:srgbClr>
                    </a:outerShdw>
                  </a:effectLst>
                  <a:ea typeface="ＭＳ Ｐゴシック" pitchFamily="-108" charset="-128"/>
                  <a:cs typeface="Arial" pitchFamily="34" charset="0"/>
                </a:rPr>
                <a:t>Defined as current </a:t>
              </a:r>
              <a:r>
                <a:rPr lang="en-US" sz="2600" dirty="0">
                  <a:solidFill>
                    <a:srgbClr val="FF0000"/>
                  </a:solidFill>
                  <a:effectLst>
                    <a:outerShdw blurRad="38100" dist="38100" dir="2700000" algn="tl">
                      <a:srgbClr val="000000">
                        <a:alpha val="43137"/>
                      </a:srgbClr>
                    </a:outerShdw>
                  </a:effectLst>
                  <a:ea typeface="ＭＳ Ｐゴシック" pitchFamily="-108" charset="-128"/>
                  <a:cs typeface="Arial" pitchFamily="34" charset="0"/>
                </a:rPr>
                <a:t>replacement cost</a:t>
              </a:r>
              <a:r>
                <a:rPr lang="en-US" sz="2600" dirty="0">
                  <a:solidFill>
                    <a:srgbClr val="0000CC"/>
                  </a:solidFill>
                  <a:effectLst>
                    <a:outerShdw blurRad="38100" dist="38100" dir="2700000" algn="tl">
                      <a:srgbClr val="000000">
                        <a:alpha val="43137"/>
                      </a:srgbClr>
                    </a:outerShdw>
                  </a:effectLst>
                  <a:ea typeface="ＭＳ Ｐゴシック" pitchFamily="-108" charset="-128"/>
                  <a:cs typeface="Arial" pitchFamily="34" charset="0"/>
                </a:rPr>
                <a:t> (not sales price).</a:t>
              </a:r>
            </a:p>
            <a:p>
              <a:pPr algn="ctr">
                <a:defRPr/>
              </a:pPr>
              <a:r>
                <a:rPr lang="en-US" sz="2600" dirty="0">
                  <a:solidFill>
                    <a:srgbClr val="0000CC"/>
                  </a:solidFill>
                  <a:effectLst>
                    <a:outerShdw blurRad="38100" dist="38100" dir="2700000" algn="tl">
                      <a:srgbClr val="000000">
                        <a:alpha val="43137"/>
                      </a:srgbClr>
                    </a:outerShdw>
                  </a:effectLst>
                  <a:ea typeface="ＭＳ Ｐゴシック" pitchFamily="-108" charset="-128"/>
                  <a:cs typeface="Arial" pitchFamily="34" charset="0"/>
                </a:rPr>
                <a:t>Consistent with</a:t>
              </a:r>
              <a:br>
                <a:rPr lang="en-US" sz="2600" dirty="0">
                  <a:solidFill>
                    <a:srgbClr val="0000CC"/>
                  </a:solidFill>
                  <a:effectLst>
                    <a:outerShdw blurRad="38100" dist="38100" dir="2700000" algn="tl">
                      <a:srgbClr val="000000">
                        <a:alpha val="43137"/>
                      </a:srgbClr>
                    </a:outerShdw>
                  </a:effectLst>
                  <a:ea typeface="ＭＳ Ｐゴシック" pitchFamily="-108" charset="-128"/>
                  <a:cs typeface="Arial" pitchFamily="34" charset="0"/>
                </a:rPr>
              </a:br>
              <a:r>
                <a:rPr lang="en-US" sz="2600" dirty="0">
                  <a:solidFill>
                    <a:srgbClr val="0000CC"/>
                  </a:solidFill>
                  <a:effectLst>
                    <a:outerShdw blurRad="38100" dist="38100" dir="2700000" algn="tl">
                      <a:srgbClr val="000000">
                        <a:alpha val="43137"/>
                      </a:srgbClr>
                    </a:outerShdw>
                  </a:effectLst>
                  <a:ea typeface="ＭＳ Ｐゴシック" pitchFamily="-108" charset="-128"/>
                  <a:cs typeface="Arial" pitchFamily="34" charset="0"/>
                </a:rPr>
                <a:t>the conservatism</a:t>
              </a:r>
              <a:br>
                <a:rPr lang="en-US" sz="2600" dirty="0">
                  <a:solidFill>
                    <a:srgbClr val="0000CC"/>
                  </a:solidFill>
                  <a:effectLst>
                    <a:outerShdw blurRad="38100" dist="38100" dir="2700000" algn="tl">
                      <a:srgbClr val="000000">
                        <a:alpha val="43137"/>
                      </a:srgbClr>
                    </a:outerShdw>
                  </a:effectLst>
                  <a:ea typeface="ＭＳ Ｐゴシック" pitchFamily="-108" charset="-128"/>
                  <a:cs typeface="Arial" pitchFamily="34" charset="0"/>
                </a:rPr>
              </a:br>
              <a:r>
                <a:rPr lang="en-US" sz="2600" dirty="0">
                  <a:solidFill>
                    <a:srgbClr val="0000CC"/>
                  </a:solidFill>
                  <a:effectLst>
                    <a:outerShdw blurRad="38100" dist="38100" dir="2700000" algn="tl">
                      <a:srgbClr val="000000">
                        <a:alpha val="43137"/>
                      </a:srgbClr>
                    </a:outerShdw>
                  </a:effectLst>
                  <a:ea typeface="ＭＳ Ｐゴシック" pitchFamily="-108" charset="-128"/>
                  <a:cs typeface="Arial" pitchFamily="34" charset="0"/>
                </a:rPr>
                <a:t>principle.</a:t>
              </a:r>
            </a:p>
          </p:txBody>
        </p:sp>
        <p:cxnSp>
          <p:nvCxnSpPr>
            <p:cNvPr id="62471" name="AutoShape 7"/>
            <p:cNvCxnSpPr>
              <a:cxnSpLocks noChangeShapeType="1"/>
              <a:endCxn id="62470" idx="0"/>
            </p:cNvCxnSpPr>
            <p:nvPr/>
          </p:nvCxnSpPr>
          <p:spPr bwMode="auto">
            <a:xfrm rot="5400000">
              <a:off x="1492" y="1292"/>
              <a:ext cx="506" cy="1038"/>
            </a:xfrm>
            <a:prstGeom prst="bentConnector3">
              <a:avLst>
                <a:gd name="adj1" fmla="val 50000"/>
              </a:avLst>
            </a:prstGeom>
            <a:grpFill/>
            <a:ln w="38100">
              <a:solidFill>
                <a:schemeClr val="accent2">
                  <a:lumMod val="50000"/>
                </a:schemeClr>
              </a:solidFill>
              <a:miter lim="800000"/>
              <a:headEnd/>
              <a:tailEnd type="triangle" w="med" len="med"/>
            </a:ln>
            <a:effectLst>
              <a:outerShdw dist="17961" dir="2700000" algn="ctr" rotWithShape="0">
                <a:schemeClr val="hlink"/>
              </a:outerShdw>
            </a:effectLst>
          </p:spPr>
        </p:cxnSp>
      </p:gr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Slide Number Placeholder 9"/>
          <p:cNvSpPr>
            <a:spLocks noGrp="1"/>
          </p:cNvSpPr>
          <p:nvPr>
            <p:ph type="sldNum" sz="quarter" idx="12"/>
          </p:nvPr>
        </p:nvSpPr>
        <p:spPr/>
        <p:txBody>
          <a:bodyPr/>
          <a:lstStyle/>
          <a:p>
            <a:pPr>
              <a:defRPr/>
            </a:pPr>
            <a:fld id="{B1D1E63F-D895-42BA-A666-20C85BFFBE91}" type="slidenum">
              <a:rPr lang="en-US" smtClean="0"/>
              <a:pPr>
                <a:defRPr/>
              </a:pPr>
              <a:t>43</a:t>
            </a:fld>
            <a:endParaRPr lang="en-US" dirty="0"/>
          </a:p>
        </p:txBody>
      </p:sp>
      <p:sp>
        <p:nvSpPr>
          <p:cNvPr id="11" name="Rounded Rectangle 10"/>
          <p:cNvSpPr/>
          <p:nvPr/>
        </p:nvSpPr>
        <p:spPr>
          <a:xfrm>
            <a:off x="201613" y="6538912"/>
            <a:ext cx="45989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Compute the lower of cost or market amount of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2468"/>
                                        </p:tgtEl>
                                        <p:attrNameLst>
                                          <p:attrName>style.visibility</p:attrName>
                                        </p:attrNameLst>
                                      </p:cBhvr>
                                      <p:to>
                                        <p:strVal val="visible"/>
                                      </p:to>
                                    </p:set>
                                    <p:animEffect transition="in" filter="dissolve">
                                      <p:cBhvr>
                                        <p:cTn id="11" dur="5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457200"/>
            <a:ext cx="8229600" cy="960438"/>
          </a:xfrm>
        </p:spPr>
        <p:txBody>
          <a:bodyPr/>
          <a:lstStyle/>
          <a:p>
            <a:r>
              <a:rPr lang="en-US" altLang="en-US" b="1" dirty="0" smtClean="0">
                <a:ea typeface="ＭＳ Ｐゴシック" pitchFamily="34" charset="-128"/>
              </a:rPr>
              <a:t>Lower of Cost or Market</a:t>
            </a:r>
          </a:p>
        </p:txBody>
      </p:sp>
      <p:sp>
        <p:nvSpPr>
          <p:cNvPr id="63491" name="Rectangle 3"/>
          <p:cNvSpPr>
            <a:spLocks noGrp="1" noChangeArrowheads="1"/>
          </p:cNvSpPr>
          <p:nvPr>
            <p:ph type="body" idx="4294967295"/>
          </p:nvPr>
        </p:nvSpPr>
        <p:spPr>
          <a:xfrm>
            <a:off x="914400" y="2057400"/>
            <a:ext cx="7315200" cy="1143000"/>
          </a:xfrm>
          <a:solidFill>
            <a:schemeClr val="accent2">
              <a:lumMod val="50000"/>
            </a:schemeClr>
          </a:solidFill>
          <a:ln w="12700" cap="flat">
            <a:solidFill>
              <a:srgbClr val="414141"/>
            </a:solidFill>
          </a:ln>
        </p:spPr>
        <p:txBody>
          <a:bodyPr lIns="90488" tIns="44450" rIns="90488" bIns="44450"/>
          <a:lstStyle/>
          <a:p>
            <a:pPr algn="ctr">
              <a:buFont typeface="Wingdings" pitchFamily="-84" charset="2"/>
              <a:buNone/>
              <a:defRPr/>
            </a:pPr>
            <a:r>
              <a:rPr lang="en-US" dirty="0" smtClean="0">
                <a:solidFill>
                  <a:schemeClr val="bg2"/>
                </a:solidFill>
                <a:effectLst>
                  <a:outerShdw blurRad="38100" dist="38100" dir="2700000" algn="tl">
                    <a:srgbClr val="000000"/>
                  </a:outerShdw>
                </a:effectLst>
              </a:rPr>
              <a:t>A motor sports retailer has the following items in inventory:</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B1D1E63F-D895-42BA-A666-20C85BFFBE91}" type="slidenum">
              <a:rPr lang="en-US" smtClean="0"/>
              <a:pPr>
                <a:defRPr/>
              </a:pPr>
              <a:t>44</a:t>
            </a:fld>
            <a:endParaRPr lang="en-US" dirty="0"/>
          </a:p>
        </p:txBody>
      </p:sp>
      <p:sp>
        <p:nvSpPr>
          <p:cNvPr id="8" name="Rounded Rectangle 7"/>
          <p:cNvSpPr/>
          <p:nvPr/>
        </p:nvSpPr>
        <p:spPr>
          <a:xfrm>
            <a:off x="201613" y="6538912"/>
            <a:ext cx="45989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Compute the lower of cost or market amount of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9" name="TextBox 8"/>
          <p:cNvSpPr txBox="1"/>
          <p:nvPr/>
        </p:nvSpPr>
        <p:spPr>
          <a:xfrm>
            <a:off x="7848600" y="118405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6</a:t>
            </a:r>
            <a:r>
              <a:rPr lang="en-US" kern="0" dirty="0" smtClean="0">
                <a:latin typeface="Berlin Sans FB" panose="020E0602020502020306" pitchFamily="34" charset="0"/>
              </a:rPr>
              <a:t>.9</a:t>
            </a:r>
            <a:endParaRPr lang="en-US" kern="0" dirty="0">
              <a:latin typeface="Berlin Sans FB" panose="020E0602020502020306" pitchFamily="34" charset="0"/>
            </a:endParaRPr>
          </a:p>
        </p:txBody>
      </p:sp>
      <p:pic>
        <p:nvPicPr>
          <p:cNvPr id="99330" name="Picture 2" descr="C:\Users\User\AppData\Local\Temp\SNAGHTML1ce6f0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59" y="3553916"/>
            <a:ext cx="8413862" cy="16149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6-3</a:t>
            </a:r>
            <a:endParaRPr lang="en-US" sz="2400" b="1" dirty="0">
              <a:solidFill>
                <a:prstClr val="white"/>
              </a:solidFill>
            </a:endParaRPr>
          </a:p>
        </p:txBody>
      </p:sp>
      <p:sp>
        <p:nvSpPr>
          <p:cNvPr id="6" name="Rectangle 5"/>
          <p:cNvSpPr>
            <a:spLocks noChangeArrowheads="1"/>
          </p:cNvSpPr>
          <p:nvPr/>
        </p:nvSpPr>
        <p:spPr bwMode="auto">
          <a:xfrm>
            <a:off x="719138" y="1444625"/>
            <a:ext cx="6808787" cy="4540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7" name="Rectangle 6"/>
          <p:cNvSpPr>
            <a:spLocks noChangeArrowheads="1"/>
          </p:cNvSpPr>
          <p:nvPr/>
        </p:nvSpPr>
        <p:spPr bwMode="auto">
          <a:xfrm>
            <a:off x="1509713" y="3168650"/>
            <a:ext cx="5576887"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8" name="Rectangle 7"/>
          <p:cNvSpPr>
            <a:spLocks noChangeArrowheads="1"/>
          </p:cNvSpPr>
          <p:nvPr/>
        </p:nvSpPr>
        <p:spPr bwMode="auto">
          <a:xfrm>
            <a:off x="758825" y="630238"/>
            <a:ext cx="75850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A company has the following products in its ending inventory. (a) Compute the lower of cost or market for</a:t>
            </a:r>
            <a:endParaRPr lang="en-US" dirty="0" smtClean="0">
              <a:solidFill>
                <a:prstClr val="black"/>
              </a:solidFill>
            </a:endParaRPr>
          </a:p>
        </p:txBody>
      </p:sp>
      <p:sp>
        <p:nvSpPr>
          <p:cNvPr id="9" name="Rectangle 8"/>
          <p:cNvSpPr>
            <a:spLocks noChangeArrowheads="1"/>
          </p:cNvSpPr>
          <p:nvPr/>
        </p:nvSpPr>
        <p:spPr bwMode="auto">
          <a:xfrm>
            <a:off x="758825" y="836613"/>
            <a:ext cx="78597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its inventory when applied separately to each product. (b) If the LCM amount is less than the recorded cost</a:t>
            </a:r>
            <a:endParaRPr lang="en-US" dirty="0" smtClean="0">
              <a:solidFill>
                <a:prstClr val="black"/>
              </a:solidFill>
            </a:endParaRPr>
          </a:p>
        </p:txBody>
      </p:sp>
      <p:sp>
        <p:nvSpPr>
          <p:cNvPr id="10" name="Rectangle 9"/>
          <p:cNvSpPr>
            <a:spLocks noChangeArrowheads="1"/>
          </p:cNvSpPr>
          <p:nvPr/>
        </p:nvSpPr>
        <p:spPr bwMode="auto">
          <a:xfrm>
            <a:off x="758825" y="1042988"/>
            <a:ext cx="73929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of the inventory, then record the December 31 LCM adjustment to the Merchandise Inventory account.</a:t>
            </a:r>
            <a:endParaRPr lang="en-US" dirty="0" smtClean="0">
              <a:solidFill>
                <a:prstClr val="black"/>
              </a:solidFill>
            </a:endParaRPr>
          </a:p>
        </p:txBody>
      </p:sp>
      <p:sp>
        <p:nvSpPr>
          <p:cNvPr id="11" name="Rectangle 10"/>
          <p:cNvSpPr>
            <a:spLocks noChangeArrowheads="1"/>
          </p:cNvSpPr>
          <p:nvPr/>
        </p:nvSpPr>
        <p:spPr bwMode="auto">
          <a:xfrm>
            <a:off x="6902450" y="1465263"/>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LCM</a:t>
            </a:r>
            <a:endParaRPr lang="en-US" dirty="0" smtClean="0">
              <a:solidFill>
                <a:prstClr val="black"/>
              </a:solidFill>
            </a:endParaRPr>
          </a:p>
        </p:txBody>
      </p:sp>
      <p:sp>
        <p:nvSpPr>
          <p:cNvPr id="12" name="Rectangle 11"/>
          <p:cNvSpPr>
            <a:spLocks noChangeArrowheads="1"/>
          </p:cNvSpPr>
          <p:nvPr/>
        </p:nvSpPr>
        <p:spPr bwMode="auto">
          <a:xfrm>
            <a:off x="2505075" y="1682750"/>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Units</a:t>
            </a:r>
            <a:endParaRPr lang="en-US" dirty="0" smtClean="0">
              <a:solidFill>
                <a:prstClr val="black"/>
              </a:solidFill>
            </a:endParaRPr>
          </a:p>
        </p:txBody>
      </p:sp>
      <p:sp>
        <p:nvSpPr>
          <p:cNvPr id="13" name="Rectangle 12"/>
          <p:cNvSpPr>
            <a:spLocks noChangeArrowheads="1"/>
          </p:cNvSpPr>
          <p:nvPr/>
        </p:nvSpPr>
        <p:spPr bwMode="auto">
          <a:xfrm>
            <a:off x="3300413" y="1682750"/>
            <a:ext cx="444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Cost</a:t>
            </a:r>
            <a:endParaRPr lang="en-US" dirty="0" smtClean="0">
              <a:solidFill>
                <a:prstClr val="black"/>
              </a:solidFill>
            </a:endParaRPr>
          </a:p>
        </p:txBody>
      </p:sp>
      <p:sp>
        <p:nvSpPr>
          <p:cNvPr id="14" name="Rectangle 13"/>
          <p:cNvSpPr>
            <a:spLocks noChangeArrowheads="1"/>
          </p:cNvSpPr>
          <p:nvPr/>
        </p:nvSpPr>
        <p:spPr bwMode="auto">
          <a:xfrm>
            <a:off x="4127500" y="1682750"/>
            <a:ext cx="6048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Market</a:t>
            </a:r>
            <a:endParaRPr lang="en-US" dirty="0" smtClean="0">
              <a:solidFill>
                <a:prstClr val="black"/>
              </a:solidFill>
            </a:endParaRPr>
          </a:p>
        </p:txBody>
      </p:sp>
      <p:sp>
        <p:nvSpPr>
          <p:cNvPr id="15" name="Rectangle 14"/>
          <p:cNvSpPr>
            <a:spLocks noChangeArrowheads="1"/>
          </p:cNvSpPr>
          <p:nvPr/>
        </p:nvSpPr>
        <p:spPr bwMode="auto">
          <a:xfrm>
            <a:off x="5095875" y="1682750"/>
            <a:ext cx="444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Cost</a:t>
            </a:r>
            <a:endParaRPr lang="en-US" dirty="0" smtClean="0">
              <a:solidFill>
                <a:prstClr val="black"/>
              </a:solidFill>
            </a:endParaRPr>
          </a:p>
        </p:txBody>
      </p:sp>
      <p:sp>
        <p:nvSpPr>
          <p:cNvPr id="16" name="Rectangle 15"/>
          <p:cNvSpPr>
            <a:spLocks noChangeArrowheads="1"/>
          </p:cNvSpPr>
          <p:nvPr/>
        </p:nvSpPr>
        <p:spPr bwMode="auto">
          <a:xfrm>
            <a:off x="5922963" y="1682750"/>
            <a:ext cx="6048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Market</a:t>
            </a:r>
            <a:endParaRPr lang="en-US" dirty="0" smtClean="0">
              <a:solidFill>
                <a:prstClr val="black"/>
              </a:solidFill>
            </a:endParaRPr>
          </a:p>
        </p:txBody>
      </p:sp>
      <p:sp>
        <p:nvSpPr>
          <p:cNvPr id="17" name="Rectangle 16"/>
          <p:cNvSpPr>
            <a:spLocks noChangeArrowheads="1"/>
          </p:cNvSpPr>
          <p:nvPr/>
        </p:nvSpPr>
        <p:spPr bwMode="auto">
          <a:xfrm>
            <a:off x="6791325" y="1682750"/>
            <a:ext cx="6651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By item</a:t>
            </a:r>
            <a:endParaRPr lang="en-US" dirty="0" smtClean="0">
              <a:solidFill>
                <a:prstClr val="black"/>
              </a:solidFill>
            </a:endParaRPr>
          </a:p>
        </p:txBody>
      </p:sp>
      <p:sp>
        <p:nvSpPr>
          <p:cNvPr id="18" name="Rectangle 17"/>
          <p:cNvSpPr>
            <a:spLocks noChangeArrowheads="1"/>
          </p:cNvSpPr>
          <p:nvPr/>
        </p:nvSpPr>
        <p:spPr bwMode="auto">
          <a:xfrm>
            <a:off x="1212850" y="1909763"/>
            <a:ext cx="8778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Road bikes</a:t>
            </a:r>
            <a:endParaRPr lang="en-US" dirty="0" smtClean="0">
              <a:solidFill>
                <a:prstClr val="black"/>
              </a:solidFill>
            </a:endParaRPr>
          </a:p>
        </p:txBody>
      </p:sp>
      <p:sp>
        <p:nvSpPr>
          <p:cNvPr id="19" name="Rectangle 18"/>
          <p:cNvSpPr>
            <a:spLocks noChangeArrowheads="1"/>
          </p:cNvSpPr>
          <p:nvPr/>
        </p:nvSpPr>
        <p:spPr bwMode="auto">
          <a:xfrm>
            <a:off x="2676525" y="1909763"/>
            <a:ext cx="161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5</a:t>
            </a:r>
            <a:endParaRPr lang="en-US" dirty="0" smtClean="0">
              <a:solidFill>
                <a:prstClr val="black"/>
              </a:solidFill>
            </a:endParaRPr>
          </a:p>
        </p:txBody>
      </p:sp>
      <p:sp>
        <p:nvSpPr>
          <p:cNvPr id="20" name="Rectangle 19"/>
          <p:cNvSpPr>
            <a:spLocks noChangeArrowheads="1"/>
          </p:cNvSpPr>
          <p:nvPr/>
        </p:nvSpPr>
        <p:spPr bwMode="auto">
          <a:xfrm>
            <a:off x="3351213" y="19097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$1,000</a:t>
            </a:r>
            <a:endParaRPr lang="en-US" dirty="0" smtClean="0">
              <a:solidFill>
                <a:prstClr val="black"/>
              </a:solidFill>
            </a:endParaRPr>
          </a:p>
        </p:txBody>
      </p:sp>
      <p:sp>
        <p:nvSpPr>
          <p:cNvPr id="21" name="Rectangle 20"/>
          <p:cNvSpPr>
            <a:spLocks noChangeArrowheads="1"/>
          </p:cNvSpPr>
          <p:nvPr/>
        </p:nvSpPr>
        <p:spPr bwMode="auto">
          <a:xfrm>
            <a:off x="4379913" y="1909763"/>
            <a:ext cx="4333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$800</a:t>
            </a:r>
            <a:endParaRPr lang="en-US" dirty="0" smtClean="0">
              <a:solidFill>
                <a:prstClr val="black"/>
              </a:solidFill>
            </a:endParaRPr>
          </a:p>
        </p:txBody>
      </p:sp>
      <p:sp>
        <p:nvSpPr>
          <p:cNvPr id="22" name="Rectangle 21"/>
          <p:cNvSpPr>
            <a:spLocks noChangeArrowheads="1"/>
          </p:cNvSpPr>
          <p:nvPr/>
        </p:nvSpPr>
        <p:spPr bwMode="auto">
          <a:xfrm>
            <a:off x="5146675" y="19097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$5,000</a:t>
            </a:r>
            <a:endParaRPr lang="en-US" dirty="0" smtClean="0">
              <a:solidFill>
                <a:prstClr val="black"/>
              </a:solidFill>
            </a:endParaRPr>
          </a:p>
        </p:txBody>
      </p:sp>
      <p:sp>
        <p:nvSpPr>
          <p:cNvPr id="23" name="Rectangle 22"/>
          <p:cNvSpPr>
            <a:spLocks noChangeArrowheads="1"/>
          </p:cNvSpPr>
          <p:nvPr/>
        </p:nvSpPr>
        <p:spPr bwMode="auto">
          <a:xfrm>
            <a:off x="6045200" y="19097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$4,000</a:t>
            </a:r>
            <a:endParaRPr lang="en-US" dirty="0" smtClean="0">
              <a:solidFill>
                <a:prstClr val="black"/>
              </a:solidFill>
            </a:endParaRPr>
          </a:p>
        </p:txBody>
      </p:sp>
      <p:sp>
        <p:nvSpPr>
          <p:cNvPr id="24" name="Rectangle 23"/>
          <p:cNvSpPr>
            <a:spLocks noChangeArrowheads="1"/>
          </p:cNvSpPr>
          <p:nvPr/>
        </p:nvSpPr>
        <p:spPr bwMode="auto">
          <a:xfrm>
            <a:off x="6942138" y="19097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$4,000</a:t>
            </a:r>
            <a:endParaRPr lang="en-US" dirty="0" smtClean="0">
              <a:solidFill>
                <a:prstClr val="black"/>
              </a:solidFill>
            </a:endParaRPr>
          </a:p>
        </p:txBody>
      </p:sp>
      <p:sp>
        <p:nvSpPr>
          <p:cNvPr id="25" name="Rectangle 24"/>
          <p:cNvSpPr>
            <a:spLocks noChangeArrowheads="1"/>
          </p:cNvSpPr>
          <p:nvPr/>
        </p:nvSpPr>
        <p:spPr bwMode="auto">
          <a:xfrm>
            <a:off x="1212850" y="2116138"/>
            <a:ext cx="11604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Mountain bikes</a:t>
            </a:r>
            <a:endParaRPr lang="en-US" dirty="0" smtClean="0">
              <a:solidFill>
                <a:prstClr val="black"/>
              </a:solidFill>
            </a:endParaRPr>
          </a:p>
        </p:txBody>
      </p:sp>
      <p:sp>
        <p:nvSpPr>
          <p:cNvPr id="26" name="Rectangle 25"/>
          <p:cNvSpPr>
            <a:spLocks noChangeArrowheads="1"/>
          </p:cNvSpPr>
          <p:nvPr/>
        </p:nvSpPr>
        <p:spPr bwMode="auto">
          <a:xfrm>
            <a:off x="2676525" y="2116138"/>
            <a:ext cx="161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4</a:t>
            </a:r>
            <a:endParaRPr lang="en-US" dirty="0" smtClean="0">
              <a:solidFill>
                <a:prstClr val="black"/>
              </a:solidFill>
            </a:endParaRPr>
          </a:p>
        </p:txBody>
      </p:sp>
      <p:sp>
        <p:nvSpPr>
          <p:cNvPr id="27" name="Rectangle 26"/>
          <p:cNvSpPr>
            <a:spLocks noChangeArrowheads="1"/>
          </p:cNvSpPr>
          <p:nvPr/>
        </p:nvSpPr>
        <p:spPr bwMode="auto">
          <a:xfrm>
            <a:off x="3573463" y="2116138"/>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500</a:t>
            </a:r>
            <a:endParaRPr lang="en-US" dirty="0" smtClean="0">
              <a:solidFill>
                <a:prstClr val="black"/>
              </a:solidFill>
            </a:endParaRPr>
          </a:p>
        </p:txBody>
      </p:sp>
      <p:sp>
        <p:nvSpPr>
          <p:cNvPr id="28" name="Rectangle 27"/>
          <p:cNvSpPr>
            <a:spLocks noChangeArrowheads="1"/>
          </p:cNvSpPr>
          <p:nvPr/>
        </p:nvSpPr>
        <p:spPr bwMode="auto">
          <a:xfrm>
            <a:off x="4470400" y="2116138"/>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600</a:t>
            </a:r>
            <a:endParaRPr lang="en-US" dirty="0" smtClean="0">
              <a:solidFill>
                <a:prstClr val="black"/>
              </a:solidFill>
            </a:endParaRPr>
          </a:p>
        </p:txBody>
      </p:sp>
      <p:sp>
        <p:nvSpPr>
          <p:cNvPr id="29" name="Rectangle 28"/>
          <p:cNvSpPr>
            <a:spLocks noChangeArrowheads="1"/>
          </p:cNvSpPr>
          <p:nvPr/>
        </p:nvSpPr>
        <p:spPr bwMode="auto">
          <a:xfrm>
            <a:off x="5237163" y="211613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2,000</a:t>
            </a:r>
            <a:endParaRPr lang="en-US" dirty="0" smtClean="0">
              <a:solidFill>
                <a:prstClr val="black"/>
              </a:solidFill>
            </a:endParaRPr>
          </a:p>
        </p:txBody>
      </p:sp>
      <p:sp>
        <p:nvSpPr>
          <p:cNvPr id="30" name="Rectangle 29"/>
          <p:cNvSpPr>
            <a:spLocks noChangeArrowheads="1"/>
          </p:cNvSpPr>
          <p:nvPr/>
        </p:nvSpPr>
        <p:spPr bwMode="auto">
          <a:xfrm>
            <a:off x="6135688" y="211613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2,400</a:t>
            </a:r>
            <a:endParaRPr lang="en-US" dirty="0" smtClean="0">
              <a:solidFill>
                <a:prstClr val="black"/>
              </a:solidFill>
            </a:endParaRPr>
          </a:p>
        </p:txBody>
      </p:sp>
      <p:sp>
        <p:nvSpPr>
          <p:cNvPr id="31" name="Rectangle 30"/>
          <p:cNvSpPr>
            <a:spLocks noChangeArrowheads="1"/>
          </p:cNvSpPr>
          <p:nvPr/>
        </p:nvSpPr>
        <p:spPr bwMode="auto">
          <a:xfrm>
            <a:off x="7032625" y="211613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2,000</a:t>
            </a:r>
            <a:endParaRPr lang="en-US" dirty="0" smtClean="0">
              <a:solidFill>
                <a:prstClr val="black"/>
              </a:solidFill>
            </a:endParaRPr>
          </a:p>
        </p:txBody>
      </p:sp>
      <p:sp>
        <p:nvSpPr>
          <p:cNvPr id="224" name="Rectangle 31"/>
          <p:cNvSpPr>
            <a:spLocks noChangeArrowheads="1"/>
          </p:cNvSpPr>
          <p:nvPr/>
        </p:nvSpPr>
        <p:spPr bwMode="auto">
          <a:xfrm>
            <a:off x="1212850" y="2322513"/>
            <a:ext cx="887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Town bikes</a:t>
            </a:r>
            <a:endParaRPr lang="en-US" dirty="0" smtClean="0">
              <a:solidFill>
                <a:prstClr val="black"/>
              </a:solidFill>
            </a:endParaRPr>
          </a:p>
        </p:txBody>
      </p:sp>
      <p:sp>
        <p:nvSpPr>
          <p:cNvPr id="225" name="Rectangle 32"/>
          <p:cNvSpPr>
            <a:spLocks noChangeArrowheads="1"/>
          </p:cNvSpPr>
          <p:nvPr/>
        </p:nvSpPr>
        <p:spPr bwMode="auto">
          <a:xfrm>
            <a:off x="2584450" y="2322513"/>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10</a:t>
            </a:r>
            <a:endParaRPr lang="en-US" dirty="0" smtClean="0">
              <a:solidFill>
                <a:prstClr val="black"/>
              </a:solidFill>
            </a:endParaRPr>
          </a:p>
        </p:txBody>
      </p:sp>
      <p:sp>
        <p:nvSpPr>
          <p:cNvPr id="226" name="Rectangle 33"/>
          <p:cNvSpPr>
            <a:spLocks noChangeArrowheads="1"/>
          </p:cNvSpPr>
          <p:nvPr/>
        </p:nvSpPr>
        <p:spPr bwMode="auto">
          <a:xfrm>
            <a:off x="3573463" y="232251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400</a:t>
            </a:r>
            <a:endParaRPr lang="en-US" dirty="0" smtClean="0">
              <a:solidFill>
                <a:prstClr val="black"/>
              </a:solidFill>
            </a:endParaRPr>
          </a:p>
        </p:txBody>
      </p:sp>
      <p:sp>
        <p:nvSpPr>
          <p:cNvPr id="227" name="Rectangle 34"/>
          <p:cNvSpPr>
            <a:spLocks noChangeArrowheads="1"/>
          </p:cNvSpPr>
          <p:nvPr/>
        </p:nvSpPr>
        <p:spPr bwMode="auto">
          <a:xfrm>
            <a:off x="4470400" y="232251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450</a:t>
            </a:r>
            <a:endParaRPr lang="en-US" dirty="0" smtClean="0">
              <a:solidFill>
                <a:prstClr val="black"/>
              </a:solidFill>
            </a:endParaRPr>
          </a:p>
        </p:txBody>
      </p:sp>
      <p:sp>
        <p:nvSpPr>
          <p:cNvPr id="228" name="Rectangle 35"/>
          <p:cNvSpPr>
            <a:spLocks noChangeArrowheads="1"/>
          </p:cNvSpPr>
          <p:nvPr/>
        </p:nvSpPr>
        <p:spPr bwMode="auto">
          <a:xfrm>
            <a:off x="5237163" y="232251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4,000</a:t>
            </a:r>
            <a:endParaRPr lang="en-US" dirty="0" smtClean="0">
              <a:solidFill>
                <a:prstClr val="black"/>
              </a:solidFill>
            </a:endParaRPr>
          </a:p>
        </p:txBody>
      </p:sp>
      <p:sp>
        <p:nvSpPr>
          <p:cNvPr id="231" name="Rectangle 36"/>
          <p:cNvSpPr>
            <a:spLocks noChangeArrowheads="1"/>
          </p:cNvSpPr>
          <p:nvPr/>
        </p:nvSpPr>
        <p:spPr bwMode="auto">
          <a:xfrm>
            <a:off x="6135688" y="232251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4,500</a:t>
            </a:r>
            <a:endParaRPr lang="en-US" dirty="0" smtClean="0">
              <a:solidFill>
                <a:prstClr val="black"/>
              </a:solidFill>
            </a:endParaRPr>
          </a:p>
        </p:txBody>
      </p:sp>
      <p:sp>
        <p:nvSpPr>
          <p:cNvPr id="232" name="Rectangle 37"/>
          <p:cNvSpPr>
            <a:spLocks noChangeArrowheads="1"/>
          </p:cNvSpPr>
          <p:nvPr/>
        </p:nvSpPr>
        <p:spPr bwMode="auto">
          <a:xfrm>
            <a:off x="7032625" y="232251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4,000</a:t>
            </a:r>
            <a:endParaRPr lang="en-US" dirty="0" smtClean="0">
              <a:solidFill>
                <a:prstClr val="black"/>
              </a:solidFill>
            </a:endParaRPr>
          </a:p>
        </p:txBody>
      </p:sp>
      <p:sp>
        <p:nvSpPr>
          <p:cNvPr id="233" name="Rectangle 38"/>
          <p:cNvSpPr>
            <a:spLocks noChangeArrowheads="1"/>
          </p:cNvSpPr>
          <p:nvPr/>
        </p:nvSpPr>
        <p:spPr bwMode="auto">
          <a:xfrm>
            <a:off x="1365250" y="2528888"/>
            <a:ext cx="463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Total</a:t>
            </a:r>
            <a:endParaRPr lang="en-US" dirty="0" smtClean="0">
              <a:solidFill>
                <a:prstClr val="black"/>
              </a:solidFill>
            </a:endParaRPr>
          </a:p>
        </p:txBody>
      </p:sp>
      <p:sp>
        <p:nvSpPr>
          <p:cNvPr id="234" name="Rectangle 39"/>
          <p:cNvSpPr>
            <a:spLocks noChangeArrowheads="1"/>
          </p:cNvSpPr>
          <p:nvPr/>
        </p:nvSpPr>
        <p:spPr bwMode="auto">
          <a:xfrm>
            <a:off x="5056188" y="2528888"/>
            <a:ext cx="6556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$11,000</a:t>
            </a:r>
            <a:endParaRPr lang="en-US" dirty="0" smtClean="0">
              <a:solidFill>
                <a:prstClr val="black"/>
              </a:solidFill>
            </a:endParaRPr>
          </a:p>
        </p:txBody>
      </p:sp>
      <p:sp>
        <p:nvSpPr>
          <p:cNvPr id="236" name="Rectangle 41"/>
          <p:cNvSpPr>
            <a:spLocks noChangeArrowheads="1"/>
          </p:cNvSpPr>
          <p:nvPr/>
        </p:nvSpPr>
        <p:spPr bwMode="auto">
          <a:xfrm>
            <a:off x="6851650" y="252888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$10,000</a:t>
            </a:r>
            <a:endParaRPr lang="en-US" dirty="0" smtClean="0">
              <a:solidFill>
                <a:prstClr val="black"/>
              </a:solidFill>
            </a:endParaRPr>
          </a:p>
        </p:txBody>
      </p:sp>
      <p:sp>
        <p:nvSpPr>
          <p:cNvPr id="237" name="Rectangle 42"/>
          <p:cNvSpPr>
            <a:spLocks noChangeArrowheads="1"/>
          </p:cNvSpPr>
          <p:nvPr/>
        </p:nvSpPr>
        <p:spPr bwMode="auto">
          <a:xfrm>
            <a:off x="1930400" y="3189288"/>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Date</a:t>
            </a:r>
            <a:endParaRPr lang="en-US" dirty="0" smtClean="0">
              <a:solidFill>
                <a:prstClr val="black"/>
              </a:solidFill>
            </a:endParaRPr>
          </a:p>
        </p:txBody>
      </p:sp>
      <p:sp>
        <p:nvSpPr>
          <p:cNvPr id="238" name="Rectangle 43"/>
          <p:cNvSpPr>
            <a:spLocks noChangeArrowheads="1"/>
          </p:cNvSpPr>
          <p:nvPr/>
        </p:nvSpPr>
        <p:spPr bwMode="auto">
          <a:xfrm>
            <a:off x="5534025" y="3189288"/>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Debit</a:t>
            </a:r>
            <a:endParaRPr lang="en-US" dirty="0" smtClean="0">
              <a:solidFill>
                <a:prstClr val="black"/>
              </a:solidFill>
            </a:endParaRPr>
          </a:p>
        </p:txBody>
      </p:sp>
      <p:sp>
        <p:nvSpPr>
          <p:cNvPr id="239" name="Rectangle 44"/>
          <p:cNvSpPr>
            <a:spLocks noChangeArrowheads="1"/>
          </p:cNvSpPr>
          <p:nvPr/>
        </p:nvSpPr>
        <p:spPr bwMode="auto">
          <a:xfrm>
            <a:off x="6400800" y="3189288"/>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Credit</a:t>
            </a:r>
            <a:endParaRPr lang="en-US" dirty="0" smtClean="0">
              <a:solidFill>
                <a:prstClr val="black"/>
              </a:solidFill>
            </a:endParaRPr>
          </a:p>
        </p:txBody>
      </p:sp>
      <p:sp>
        <p:nvSpPr>
          <p:cNvPr id="240" name="Rectangle 45"/>
          <p:cNvSpPr>
            <a:spLocks noChangeArrowheads="1"/>
          </p:cNvSpPr>
          <p:nvPr/>
        </p:nvSpPr>
        <p:spPr bwMode="auto">
          <a:xfrm>
            <a:off x="1828800" y="341630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31</a:t>
            </a:r>
            <a:endParaRPr lang="en-US" dirty="0" smtClean="0">
              <a:solidFill>
                <a:prstClr val="black"/>
              </a:solidFill>
            </a:endParaRPr>
          </a:p>
        </p:txBody>
      </p:sp>
      <p:sp>
        <p:nvSpPr>
          <p:cNvPr id="241" name="Rectangle 46"/>
          <p:cNvSpPr>
            <a:spLocks noChangeArrowheads="1"/>
          </p:cNvSpPr>
          <p:nvPr/>
        </p:nvSpPr>
        <p:spPr bwMode="auto">
          <a:xfrm>
            <a:off x="2743200" y="3416300"/>
            <a:ext cx="14732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Cost of Goods Sold</a:t>
            </a:r>
            <a:endParaRPr lang="en-US" dirty="0" smtClean="0">
              <a:solidFill>
                <a:prstClr val="black"/>
              </a:solidFill>
            </a:endParaRPr>
          </a:p>
        </p:txBody>
      </p:sp>
      <p:sp>
        <p:nvSpPr>
          <p:cNvPr id="242" name="Rectangle 47"/>
          <p:cNvSpPr>
            <a:spLocks noChangeArrowheads="1"/>
          </p:cNvSpPr>
          <p:nvPr/>
        </p:nvSpPr>
        <p:spPr bwMode="auto">
          <a:xfrm>
            <a:off x="5694363" y="3416300"/>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1,000</a:t>
            </a:r>
            <a:endParaRPr lang="en-US" dirty="0" smtClean="0">
              <a:solidFill>
                <a:prstClr val="black"/>
              </a:solidFill>
            </a:endParaRPr>
          </a:p>
        </p:txBody>
      </p:sp>
      <p:sp>
        <p:nvSpPr>
          <p:cNvPr id="243" name="Rectangle 48"/>
          <p:cNvSpPr>
            <a:spLocks noChangeArrowheads="1"/>
          </p:cNvSpPr>
          <p:nvPr/>
        </p:nvSpPr>
        <p:spPr bwMode="auto">
          <a:xfrm>
            <a:off x="3016250" y="3622675"/>
            <a:ext cx="17145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Merchandise Inventory</a:t>
            </a:r>
            <a:endParaRPr lang="en-US" dirty="0" smtClean="0">
              <a:solidFill>
                <a:prstClr val="black"/>
              </a:solidFill>
            </a:endParaRPr>
          </a:p>
        </p:txBody>
      </p:sp>
      <p:sp>
        <p:nvSpPr>
          <p:cNvPr id="258" name="Rectangle 49"/>
          <p:cNvSpPr>
            <a:spLocks noChangeArrowheads="1"/>
          </p:cNvSpPr>
          <p:nvPr/>
        </p:nvSpPr>
        <p:spPr bwMode="auto">
          <a:xfrm>
            <a:off x="6592888" y="3622675"/>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1,000</a:t>
            </a:r>
            <a:endParaRPr lang="en-US" dirty="0" smtClean="0">
              <a:solidFill>
                <a:prstClr val="black"/>
              </a:solidFill>
            </a:endParaRPr>
          </a:p>
        </p:txBody>
      </p:sp>
      <p:sp>
        <p:nvSpPr>
          <p:cNvPr id="267" name="Rectangle 50"/>
          <p:cNvSpPr>
            <a:spLocks noChangeArrowheads="1"/>
          </p:cNvSpPr>
          <p:nvPr/>
        </p:nvSpPr>
        <p:spPr bwMode="auto">
          <a:xfrm>
            <a:off x="3624263" y="1465263"/>
            <a:ext cx="695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Per Unit</a:t>
            </a:r>
            <a:endParaRPr lang="en-US" dirty="0" smtClean="0">
              <a:solidFill>
                <a:prstClr val="black"/>
              </a:solidFill>
            </a:endParaRPr>
          </a:p>
        </p:txBody>
      </p:sp>
      <p:sp>
        <p:nvSpPr>
          <p:cNvPr id="271" name="Rectangle 51"/>
          <p:cNvSpPr>
            <a:spLocks noChangeArrowheads="1"/>
          </p:cNvSpPr>
          <p:nvPr/>
        </p:nvSpPr>
        <p:spPr bwMode="auto">
          <a:xfrm>
            <a:off x="5540375" y="1465263"/>
            <a:ext cx="463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Total</a:t>
            </a:r>
            <a:endParaRPr lang="en-US" dirty="0" smtClean="0">
              <a:solidFill>
                <a:prstClr val="black"/>
              </a:solidFill>
            </a:endParaRPr>
          </a:p>
        </p:txBody>
      </p:sp>
      <p:sp>
        <p:nvSpPr>
          <p:cNvPr id="277" name="Rectangle 52"/>
          <p:cNvSpPr>
            <a:spLocks noChangeArrowheads="1"/>
          </p:cNvSpPr>
          <p:nvPr/>
        </p:nvSpPr>
        <p:spPr bwMode="auto">
          <a:xfrm>
            <a:off x="3476625" y="3189288"/>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General Journal</a:t>
            </a:r>
            <a:endParaRPr lang="en-US" dirty="0" smtClean="0">
              <a:solidFill>
                <a:prstClr val="black"/>
              </a:solidFill>
            </a:endParaRPr>
          </a:p>
        </p:txBody>
      </p:sp>
      <p:sp>
        <p:nvSpPr>
          <p:cNvPr id="289" name="Rectangle 53"/>
          <p:cNvSpPr>
            <a:spLocks noChangeArrowheads="1"/>
          </p:cNvSpPr>
          <p:nvPr/>
        </p:nvSpPr>
        <p:spPr bwMode="auto">
          <a:xfrm>
            <a:off x="1498600" y="3157538"/>
            <a:ext cx="20638"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90" name="Line 54"/>
          <p:cNvSpPr>
            <a:spLocks noChangeShapeType="1"/>
          </p:cNvSpPr>
          <p:nvPr/>
        </p:nvSpPr>
        <p:spPr bwMode="auto">
          <a:xfrm>
            <a:off x="2590800" y="317817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91" name="Rectangle 55"/>
          <p:cNvSpPr>
            <a:spLocks noChangeArrowheads="1"/>
          </p:cNvSpPr>
          <p:nvPr/>
        </p:nvSpPr>
        <p:spPr bwMode="auto">
          <a:xfrm>
            <a:off x="2590800" y="317817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92" name="Line 56"/>
          <p:cNvSpPr>
            <a:spLocks noChangeShapeType="1"/>
          </p:cNvSpPr>
          <p:nvPr/>
        </p:nvSpPr>
        <p:spPr bwMode="auto">
          <a:xfrm>
            <a:off x="5281613" y="317817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301" name="Rectangle 57"/>
          <p:cNvSpPr>
            <a:spLocks noChangeArrowheads="1"/>
          </p:cNvSpPr>
          <p:nvPr/>
        </p:nvSpPr>
        <p:spPr bwMode="auto">
          <a:xfrm>
            <a:off x="5281613" y="317817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02" name="Line 58"/>
          <p:cNvSpPr>
            <a:spLocks noChangeShapeType="1"/>
          </p:cNvSpPr>
          <p:nvPr/>
        </p:nvSpPr>
        <p:spPr bwMode="auto">
          <a:xfrm>
            <a:off x="6178550" y="317817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303" name="Rectangle 59"/>
          <p:cNvSpPr>
            <a:spLocks noChangeArrowheads="1"/>
          </p:cNvSpPr>
          <p:nvPr/>
        </p:nvSpPr>
        <p:spPr bwMode="auto">
          <a:xfrm>
            <a:off x="6178550" y="3178175"/>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04" name="Rectangle 60"/>
          <p:cNvSpPr>
            <a:spLocks noChangeArrowheads="1"/>
          </p:cNvSpPr>
          <p:nvPr/>
        </p:nvSpPr>
        <p:spPr bwMode="auto">
          <a:xfrm>
            <a:off x="7065963" y="3178175"/>
            <a:ext cx="20637"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05" name="Rectangle 61"/>
          <p:cNvSpPr>
            <a:spLocks noChangeArrowheads="1"/>
          </p:cNvSpPr>
          <p:nvPr/>
        </p:nvSpPr>
        <p:spPr bwMode="auto">
          <a:xfrm>
            <a:off x="709613" y="1435100"/>
            <a:ext cx="19050" cy="4635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06" name="Rectangle 62"/>
          <p:cNvSpPr>
            <a:spLocks noChangeArrowheads="1"/>
          </p:cNvSpPr>
          <p:nvPr/>
        </p:nvSpPr>
        <p:spPr bwMode="auto">
          <a:xfrm>
            <a:off x="7507288" y="1455738"/>
            <a:ext cx="20637" cy="4429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07" name="Line 63"/>
          <p:cNvSpPr>
            <a:spLocks noChangeShapeType="1"/>
          </p:cNvSpPr>
          <p:nvPr/>
        </p:nvSpPr>
        <p:spPr bwMode="auto">
          <a:xfrm>
            <a:off x="1509713" y="3405188"/>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308" name="Rectangle 64"/>
          <p:cNvSpPr>
            <a:spLocks noChangeArrowheads="1"/>
          </p:cNvSpPr>
          <p:nvPr/>
        </p:nvSpPr>
        <p:spPr bwMode="auto">
          <a:xfrm>
            <a:off x="1509713" y="3405188"/>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09" name="Line 65"/>
          <p:cNvSpPr>
            <a:spLocks noChangeShapeType="1"/>
          </p:cNvSpPr>
          <p:nvPr/>
        </p:nvSpPr>
        <p:spPr bwMode="auto">
          <a:xfrm>
            <a:off x="2590800" y="3405188"/>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310" name="Rectangle 66"/>
          <p:cNvSpPr>
            <a:spLocks noChangeArrowheads="1"/>
          </p:cNvSpPr>
          <p:nvPr/>
        </p:nvSpPr>
        <p:spPr bwMode="auto">
          <a:xfrm>
            <a:off x="2590800" y="3405188"/>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11" name="Line 67"/>
          <p:cNvSpPr>
            <a:spLocks noChangeShapeType="1"/>
          </p:cNvSpPr>
          <p:nvPr/>
        </p:nvSpPr>
        <p:spPr bwMode="auto">
          <a:xfrm>
            <a:off x="5281613" y="3405188"/>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312" name="Rectangle 68"/>
          <p:cNvSpPr>
            <a:spLocks noChangeArrowheads="1"/>
          </p:cNvSpPr>
          <p:nvPr/>
        </p:nvSpPr>
        <p:spPr bwMode="auto">
          <a:xfrm>
            <a:off x="5281613" y="3405188"/>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13" name="Line 69"/>
          <p:cNvSpPr>
            <a:spLocks noChangeShapeType="1"/>
          </p:cNvSpPr>
          <p:nvPr/>
        </p:nvSpPr>
        <p:spPr bwMode="auto">
          <a:xfrm>
            <a:off x="6178550" y="3405188"/>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314" name="Rectangle 70"/>
          <p:cNvSpPr>
            <a:spLocks noChangeArrowheads="1"/>
          </p:cNvSpPr>
          <p:nvPr/>
        </p:nvSpPr>
        <p:spPr bwMode="auto">
          <a:xfrm>
            <a:off x="6178550" y="3405188"/>
            <a:ext cx="11113"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15" name="Line 71"/>
          <p:cNvSpPr>
            <a:spLocks noChangeShapeType="1"/>
          </p:cNvSpPr>
          <p:nvPr/>
        </p:nvSpPr>
        <p:spPr bwMode="auto">
          <a:xfrm>
            <a:off x="7077075" y="3405188"/>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316" name="Rectangle 72"/>
          <p:cNvSpPr>
            <a:spLocks noChangeArrowheads="1"/>
          </p:cNvSpPr>
          <p:nvPr/>
        </p:nvSpPr>
        <p:spPr bwMode="auto">
          <a:xfrm>
            <a:off x="7077075" y="3405188"/>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17" name="Rectangle 73"/>
          <p:cNvSpPr>
            <a:spLocks noChangeArrowheads="1"/>
          </p:cNvSpPr>
          <p:nvPr/>
        </p:nvSpPr>
        <p:spPr bwMode="auto">
          <a:xfrm>
            <a:off x="728663" y="1435100"/>
            <a:ext cx="6799262"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18" name="Line 74"/>
          <p:cNvSpPr>
            <a:spLocks noChangeShapeType="1"/>
          </p:cNvSpPr>
          <p:nvPr/>
        </p:nvSpPr>
        <p:spPr bwMode="auto">
          <a:xfrm>
            <a:off x="3028950" y="1662113"/>
            <a:ext cx="3600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319" name="Rectangle 75"/>
          <p:cNvSpPr>
            <a:spLocks noChangeArrowheads="1"/>
          </p:cNvSpPr>
          <p:nvPr/>
        </p:nvSpPr>
        <p:spPr bwMode="auto">
          <a:xfrm>
            <a:off x="3028950" y="1662113"/>
            <a:ext cx="36004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64" name="Rectangle 76"/>
          <p:cNvSpPr>
            <a:spLocks noChangeArrowheads="1"/>
          </p:cNvSpPr>
          <p:nvPr/>
        </p:nvSpPr>
        <p:spPr bwMode="auto">
          <a:xfrm>
            <a:off x="728663" y="1878013"/>
            <a:ext cx="679926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65" name="Line 77"/>
          <p:cNvSpPr>
            <a:spLocks noChangeShapeType="1"/>
          </p:cNvSpPr>
          <p:nvPr/>
        </p:nvSpPr>
        <p:spPr bwMode="auto">
          <a:xfrm>
            <a:off x="4824413" y="2508250"/>
            <a:ext cx="27035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66" name="Rectangle 78"/>
          <p:cNvSpPr>
            <a:spLocks noChangeArrowheads="1"/>
          </p:cNvSpPr>
          <p:nvPr/>
        </p:nvSpPr>
        <p:spPr bwMode="auto">
          <a:xfrm>
            <a:off x="4824413" y="2508250"/>
            <a:ext cx="2703512"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67" name="Line 79"/>
          <p:cNvSpPr>
            <a:spLocks noChangeShapeType="1"/>
          </p:cNvSpPr>
          <p:nvPr/>
        </p:nvSpPr>
        <p:spPr bwMode="auto">
          <a:xfrm>
            <a:off x="4824413" y="2724150"/>
            <a:ext cx="27035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68" name="Rectangle 80"/>
          <p:cNvSpPr>
            <a:spLocks noChangeArrowheads="1"/>
          </p:cNvSpPr>
          <p:nvPr/>
        </p:nvSpPr>
        <p:spPr bwMode="auto">
          <a:xfrm>
            <a:off x="4824413" y="2724150"/>
            <a:ext cx="2703512"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69" name="Line 81"/>
          <p:cNvSpPr>
            <a:spLocks noChangeShapeType="1"/>
          </p:cNvSpPr>
          <p:nvPr/>
        </p:nvSpPr>
        <p:spPr bwMode="auto">
          <a:xfrm>
            <a:off x="4824413" y="2744788"/>
            <a:ext cx="27035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70" name="Rectangle 82"/>
          <p:cNvSpPr>
            <a:spLocks noChangeArrowheads="1"/>
          </p:cNvSpPr>
          <p:nvPr/>
        </p:nvSpPr>
        <p:spPr bwMode="auto">
          <a:xfrm>
            <a:off x="4824413" y="2744788"/>
            <a:ext cx="2703512"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71" name="Rectangle 83"/>
          <p:cNvSpPr>
            <a:spLocks noChangeArrowheads="1"/>
          </p:cNvSpPr>
          <p:nvPr/>
        </p:nvSpPr>
        <p:spPr bwMode="auto">
          <a:xfrm>
            <a:off x="1519238" y="3157538"/>
            <a:ext cx="556736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72" name="Rectangle 84"/>
          <p:cNvSpPr>
            <a:spLocks noChangeArrowheads="1"/>
          </p:cNvSpPr>
          <p:nvPr/>
        </p:nvSpPr>
        <p:spPr bwMode="auto">
          <a:xfrm>
            <a:off x="1519238" y="3384550"/>
            <a:ext cx="5567362"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73" name="Line 85"/>
          <p:cNvSpPr>
            <a:spLocks noChangeShapeType="1"/>
          </p:cNvSpPr>
          <p:nvPr/>
        </p:nvSpPr>
        <p:spPr bwMode="auto">
          <a:xfrm>
            <a:off x="1519238" y="3602038"/>
            <a:ext cx="55673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74" name="Rectangle 86"/>
          <p:cNvSpPr>
            <a:spLocks noChangeArrowheads="1"/>
          </p:cNvSpPr>
          <p:nvPr/>
        </p:nvSpPr>
        <p:spPr bwMode="auto">
          <a:xfrm>
            <a:off x="1519238" y="3602038"/>
            <a:ext cx="55673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75" name="Line 87"/>
          <p:cNvSpPr>
            <a:spLocks noChangeShapeType="1"/>
          </p:cNvSpPr>
          <p:nvPr/>
        </p:nvSpPr>
        <p:spPr bwMode="auto">
          <a:xfrm>
            <a:off x="1519238" y="3806825"/>
            <a:ext cx="55673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76" name="Rectangle 88"/>
          <p:cNvSpPr>
            <a:spLocks noChangeArrowheads="1"/>
          </p:cNvSpPr>
          <p:nvPr/>
        </p:nvSpPr>
        <p:spPr bwMode="auto">
          <a:xfrm>
            <a:off x="1519238" y="3806825"/>
            <a:ext cx="556736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77" name="Line 89"/>
          <p:cNvSpPr>
            <a:spLocks noChangeShapeType="1"/>
          </p:cNvSpPr>
          <p:nvPr/>
        </p:nvSpPr>
        <p:spPr bwMode="auto">
          <a:xfrm>
            <a:off x="1519238" y="4013200"/>
            <a:ext cx="55673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78" name="Rectangle 90"/>
          <p:cNvSpPr>
            <a:spLocks noChangeArrowheads="1"/>
          </p:cNvSpPr>
          <p:nvPr/>
        </p:nvSpPr>
        <p:spPr bwMode="auto">
          <a:xfrm>
            <a:off x="1519238" y="4013200"/>
            <a:ext cx="556736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89" name="Slide Number Placeholder 88"/>
          <p:cNvSpPr>
            <a:spLocks noGrp="1"/>
          </p:cNvSpPr>
          <p:nvPr>
            <p:ph type="sldNum" sz="quarter" idx="12"/>
          </p:nvPr>
        </p:nvSpPr>
        <p:spPr/>
        <p:txBody>
          <a:bodyPr/>
          <a:lstStyle/>
          <a:p>
            <a:pPr>
              <a:defRPr/>
            </a:pPr>
            <a:fld id="{8416902E-184E-4CA3-90EB-9FEE1EA2A228}" type="slidenum">
              <a:rPr lang="en-US" smtClean="0"/>
              <a:pPr>
                <a:defRPr/>
              </a:pPr>
              <a:t>45</a:t>
            </a:fld>
            <a:endParaRPr lang="en-US" dirty="0"/>
          </a:p>
        </p:txBody>
      </p:sp>
      <p:sp>
        <p:nvSpPr>
          <p:cNvPr id="90" name="Rounded Rectangle 89"/>
          <p:cNvSpPr/>
          <p:nvPr/>
        </p:nvSpPr>
        <p:spPr>
          <a:xfrm>
            <a:off x="201613" y="6538912"/>
            <a:ext cx="45989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Compute the lower of cost or market amount of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370182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1"/>
                                        </p:tgtEl>
                                        <p:attrNameLst>
                                          <p:attrName>style.visibility</p:attrName>
                                        </p:attrNameLst>
                                      </p:cBhvr>
                                      <p:to>
                                        <p:strVal val="visible"/>
                                      </p:to>
                                    </p:set>
                                    <p:animEffect transition="in" filter="fade">
                                      <p:cBhvr>
                                        <p:cTn id="7" dur="500"/>
                                        <p:tgtEl>
                                          <p:spTgt spid="2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8"/>
                                        </p:tgtEl>
                                        <p:attrNameLst>
                                          <p:attrName>style.visibility</p:attrName>
                                        </p:attrNameLst>
                                      </p:cBhvr>
                                      <p:to>
                                        <p:strVal val="visible"/>
                                      </p:to>
                                    </p:set>
                                    <p:animEffect transition="in" filter="fade">
                                      <p:cBhvr>
                                        <p:cTn id="19" dur="500"/>
                                        <p:tgtEl>
                                          <p:spTgt spid="2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4"/>
                                        </p:tgtEl>
                                        <p:attrNameLst>
                                          <p:attrName>style.visibility</p:attrName>
                                        </p:attrNameLst>
                                      </p:cBhvr>
                                      <p:to>
                                        <p:strVal val="visible"/>
                                      </p:to>
                                    </p:set>
                                    <p:animEffect transition="in" filter="fade">
                                      <p:cBhvr>
                                        <p:cTn id="22" dur="500"/>
                                        <p:tgtEl>
                                          <p:spTgt spid="234"/>
                                        </p:tgtEl>
                                      </p:cBhvr>
                                    </p:animEffect>
                                  </p:childTnLst>
                                </p:cTn>
                              </p:par>
                              <p:par>
                                <p:cTn id="23" presetID="10" presetClass="entr" presetSubtype="0" fill="hold"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500"/>
                                        <p:tgtEl>
                                          <p:spTgt spid="6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500"/>
                                        <p:tgtEl>
                                          <p:spTgt spid="66"/>
                                        </p:tgtEl>
                                      </p:cBhvr>
                                    </p:animEffect>
                                  </p:childTnLst>
                                </p:cTn>
                              </p:par>
                              <p:par>
                                <p:cTn id="29" presetID="10" presetClass="entr" presetSubtype="0" fill="hold" nodeType="with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fade">
                                      <p:cBhvr>
                                        <p:cTn id="31" dur="500"/>
                                        <p:tgtEl>
                                          <p:spTgt spid="6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500"/>
                                        <p:tgtEl>
                                          <p:spTgt spid="68"/>
                                        </p:tgtEl>
                                      </p:cBhvr>
                                    </p:animEffect>
                                  </p:childTnLst>
                                </p:cTn>
                              </p:par>
                              <p:par>
                                <p:cTn id="35" presetID="10" presetClass="entr" presetSubtype="0" fill="hold" nodeType="with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500"/>
                                        <p:tgtEl>
                                          <p:spTgt spid="6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500"/>
                                        <p:tgtEl>
                                          <p:spTgt spid="7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1"/>
                                        </p:tgtEl>
                                        <p:attrNameLst>
                                          <p:attrName>style.visibility</p:attrName>
                                        </p:attrNameLst>
                                      </p:cBhvr>
                                      <p:to>
                                        <p:strVal val="visible"/>
                                      </p:to>
                                    </p:set>
                                    <p:animEffect transition="in" filter="fade">
                                      <p:cBhvr>
                                        <p:cTn id="52" dur="500"/>
                                        <p:tgtEl>
                                          <p:spTgt spid="23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32"/>
                                        </p:tgtEl>
                                        <p:attrNameLst>
                                          <p:attrName>style.visibility</p:attrName>
                                        </p:attrNameLst>
                                      </p:cBhvr>
                                      <p:to>
                                        <p:strVal val="visible"/>
                                      </p:to>
                                    </p:set>
                                    <p:animEffect transition="in" filter="fade">
                                      <p:cBhvr>
                                        <p:cTn id="67" dur="500"/>
                                        <p:tgtEl>
                                          <p:spTgt spid="23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36"/>
                                        </p:tgtEl>
                                        <p:attrNameLst>
                                          <p:attrName>style.visibility</p:attrName>
                                        </p:attrNameLst>
                                      </p:cBhvr>
                                      <p:to>
                                        <p:strVal val="visible"/>
                                      </p:to>
                                    </p:set>
                                    <p:animEffect transition="in" filter="fade">
                                      <p:cBhvr>
                                        <p:cTn id="70" dur="500"/>
                                        <p:tgtEl>
                                          <p:spTgt spid="236"/>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500"/>
                                        <p:tgtEl>
                                          <p:spTgt spid="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37"/>
                                        </p:tgtEl>
                                        <p:attrNameLst>
                                          <p:attrName>style.visibility</p:attrName>
                                        </p:attrNameLst>
                                      </p:cBhvr>
                                      <p:to>
                                        <p:strVal val="visible"/>
                                      </p:to>
                                    </p:set>
                                    <p:animEffect transition="in" filter="fade">
                                      <p:cBhvr>
                                        <p:cTn id="78" dur="500"/>
                                        <p:tgtEl>
                                          <p:spTgt spid="23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38"/>
                                        </p:tgtEl>
                                        <p:attrNameLst>
                                          <p:attrName>style.visibility</p:attrName>
                                        </p:attrNameLst>
                                      </p:cBhvr>
                                      <p:to>
                                        <p:strVal val="visible"/>
                                      </p:to>
                                    </p:set>
                                    <p:animEffect transition="in" filter="fade">
                                      <p:cBhvr>
                                        <p:cTn id="81" dur="500"/>
                                        <p:tgtEl>
                                          <p:spTgt spid="23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39"/>
                                        </p:tgtEl>
                                        <p:attrNameLst>
                                          <p:attrName>style.visibility</p:attrName>
                                        </p:attrNameLst>
                                      </p:cBhvr>
                                      <p:to>
                                        <p:strVal val="visible"/>
                                      </p:to>
                                    </p:set>
                                    <p:animEffect transition="in" filter="fade">
                                      <p:cBhvr>
                                        <p:cTn id="84" dur="500"/>
                                        <p:tgtEl>
                                          <p:spTgt spid="23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40"/>
                                        </p:tgtEl>
                                        <p:attrNameLst>
                                          <p:attrName>style.visibility</p:attrName>
                                        </p:attrNameLst>
                                      </p:cBhvr>
                                      <p:to>
                                        <p:strVal val="visible"/>
                                      </p:to>
                                    </p:set>
                                    <p:animEffect transition="in" filter="fade">
                                      <p:cBhvr>
                                        <p:cTn id="87" dur="500"/>
                                        <p:tgtEl>
                                          <p:spTgt spid="24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77"/>
                                        </p:tgtEl>
                                        <p:attrNameLst>
                                          <p:attrName>style.visibility</p:attrName>
                                        </p:attrNameLst>
                                      </p:cBhvr>
                                      <p:to>
                                        <p:strVal val="visible"/>
                                      </p:to>
                                    </p:set>
                                    <p:animEffect transition="in" filter="fade">
                                      <p:cBhvr>
                                        <p:cTn id="90" dur="500"/>
                                        <p:tgtEl>
                                          <p:spTgt spid="27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89"/>
                                        </p:tgtEl>
                                        <p:attrNameLst>
                                          <p:attrName>style.visibility</p:attrName>
                                        </p:attrNameLst>
                                      </p:cBhvr>
                                      <p:to>
                                        <p:strVal val="visible"/>
                                      </p:to>
                                    </p:set>
                                    <p:animEffect transition="in" filter="fade">
                                      <p:cBhvr>
                                        <p:cTn id="93" dur="500"/>
                                        <p:tgtEl>
                                          <p:spTgt spid="289"/>
                                        </p:tgtEl>
                                      </p:cBhvr>
                                    </p:animEffect>
                                  </p:childTnLst>
                                </p:cTn>
                              </p:par>
                              <p:par>
                                <p:cTn id="94" presetID="10" presetClass="entr" presetSubtype="0" fill="hold" nodeType="withEffect">
                                  <p:stCondLst>
                                    <p:cond delay="0"/>
                                  </p:stCondLst>
                                  <p:childTnLst>
                                    <p:set>
                                      <p:cBhvr>
                                        <p:cTn id="95" dur="1" fill="hold">
                                          <p:stCondLst>
                                            <p:cond delay="0"/>
                                          </p:stCondLst>
                                        </p:cTn>
                                        <p:tgtEl>
                                          <p:spTgt spid="290"/>
                                        </p:tgtEl>
                                        <p:attrNameLst>
                                          <p:attrName>style.visibility</p:attrName>
                                        </p:attrNameLst>
                                      </p:cBhvr>
                                      <p:to>
                                        <p:strVal val="visible"/>
                                      </p:to>
                                    </p:set>
                                    <p:animEffect transition="in" filter="fade">
                                      <p:cBhvr>
                                        <p:cTn id="96" dur="500"/>
                                        <p:tgtEl>
                                          <p:spTgt spid="29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91"/>
                                        </p:tgtEl>
                                        <p:attrNameLst>
                                          <p:attrName>style.visibility</p:attrName>
                                        </p:attrNameLst>
                                      </p:cBhvr>
                                      <p:to>
                                        <p:strVal val="visible"/>
                                      </p:to>
                                    </p:set>
                                    <p:animEffect transition="in" filter="fade">
                                      <p:cBhvr>
                                        <p:cTn id="99" dur="500"/>
                                        <p:tgtEl>
                                          <p:spTgt spid="291"/>
                                        </p:tgtEl>
                                      </p:cBhvr>
                                    </p:animEffect>
                                  </p:childTnLst>
                                </p:cTn>
                              </p:par>
                              <p:par>
                                <p:cTn id="100" presetID="10" presetClass="entr" presetSubtype="0" fill="hold" nodeType="withEffect">
                                  <p:stCondLst>
                                    <p:cond delay="0"/>
                                  </p:stCondLst>
                                  <p:childTnLst>
                                    <p:set>
                                      <p:cBhvr>
                                        <p:cTn id="101" dur="1" fill="hold">
                                          <p:stCondLst>
                                            <p:cond delay="0"/>
                                          </p:stCondLst>
                                        </p:cTn>
                                        <p:tgtEl>
                                          <p:spTgt spid="292"/>
                                        </p:tgtEl>
                                        <p:attrNameLst>
                                          <p:attrName>style.visibility</p:attrName>
                                        </p:attrNameLst>
                                      </p:cBhvr>
                                      <p:to>
                                        <p:strVal val="visible"/>
                                      </p:to>
                                    </p:set>
                                    <p:animEffect transition="in" filter="fade">
                                      <p:cBhvr>
                                        <p:cTn id="102" dur="500"/>
                                        <p:tgtEl>
                                          <p:spTgt spid="292"/>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01"/>
                                        </p:tgtEl>
                                        <p:attrNameLst>
                                          <p:attrName>style.visibility</p:attrName>
                                        </p:attrNameLst>
                                      </p:cBhvr>
                                      <p:to>
                                        <p:strVal val="visible"/>
                                      </p:to>
                                    </p:set>
                                    <p:animEffect transition="in" filter="fade">
                                      <p:cBhvr>
                                        <p:cTn id="105" dur="500"/>
                                        <p:tgtEl>
                                          <p:spTgt spid="301"/>
                                        </p:tgtEl>
                                      </p:cBhvr>
                                    </p:animEffect>
                                  </p:childTnLst>
                                </p:cTn>
                              </p:par>
                              <p:par>
                                <p:cTn id="106" presetID="10" presetClass="entr" presetSubtype="0" fill="hold" nodeType="withEffect">
                                  <p:stCondLst>
                                    <p:cond delay="0"/>
                                  </p:stCondLst>
                                  <p:childTnLst>
                                    <p:set>
                                      <p:cBhvr>
                                        <p:cTn id="107" dur="1" fill="hold">
                                          <p:stCondLst>
                                            <p:cond delay="0"/>
                                          </p:stCondLst>
                                        </p:cTn>
                                        <p:tgtEl>
                                          <p:spTgt spid="302"/>
                                        </p:tgtEl>
                                        <p:attrNameLst>
                                          <p:attrName>style.visibility</p:attrName>
                                        </p:attrNameLst>
                                      </p:cBhvr>
                                      <p:to>
                                        <p:strVal val="visible"/>
                                      </p:to>
                                    </p:set>
                                    <p:animEffect transition="in" filter="fade">
                                      <p:cBhvr>
                                        <p:cTn id="108" dur="500"/>
                                        <p:tgtEl>
                                          <p:spTgt spid="30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03"/>
                                        </p:tgtEl>
                                        <p:attrNameLst>
                                          <p:attrName>style.visibility</p:attrName>
                                        </p:attrNameLst>
                                      </p:cBhvr>
                                      <p:to>
                                        <p:strVal val="visible"/>
                                      </p:to>
                                    </p:set>
                                    <p:animEffect transition="in" filter="fade">
                                      <p:cBhvr>
                                        <p:cTn id="111" dur="500"/>
                                        <p:tgtEl>
                                          <p:spTgt spid="30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04"/>
                                        </p:tgtEl>
                                        <p:attrNameLst>
                                          <p:attrName>style.visibility</p:attrName>
                                        </p:attrNameLst>
                                      </p:cBhvr>
                                      <p:to>
                                        <p:strVal val="visible"/>
                                      </p:to>
                                    </p:set>
                                    <p:animEffect transition="in" filter="fade">
                                      <p:cBhvr>
                                        <p:cTn id="114" dur="500"/>
                                        <p:tgtEl>
                                          <p:spTgt spid="304"/>
                                        </p:tgtEl>
                                      </p:cBhvr>
                                    </p:animEffect>
                                  </p:childTnLst>
                                </p:cTn>
                              </p:par>
                              <p:par>
                                <p:cTn id="115" presetID="10" presetClass="entr" presetSubtype="0" fill="hold" nodeType="withEffect">
                                  <p:stCondLst>
                                    <p:cond delay="0"/>
                                  </p:stCondLst>
                                  <p:childTnLst>
                                    <p:set>
                                      <p:cBhvr>
                                        <p:cTn id="116" dur="1" fill="hold">
                                          <p:stCondLst>
                                            <p:cond delay="0"/>
                                          </p:stCondLst>
                                        </p:cTn>
                                        <p:tgtEl>
                                          <p:spTgt spid="307"/>
                                        </p:tgtEl>
                                        <p:attrNameLst>
                                          <p:attrName>style.visibility</p:attrName>
                                        </p:attrNameLst>
                                      </p:cBhvr>
                                      <p:to>
                                        <p:strVal val="visible"/>
                                      </p:to>
                                    </p:set>
                                    <p:animEffect transition="in" filter="fade">
                                      <p:cBhvr>
                                        <p:cTn id="117" dur="500"/>
                                        <p:tgtEl>
                                          <p:spTgt spid="307"/>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08"/>
                                        </p:tgtEl>
                                        <p:attrNameLst>
                                          <p:attrName>style.visibility</p:attrName>
                                        </p:attrNameLst>
                                      </p:cBhvr>
                                      <p:to>
                                        <p:strVal val="visible"/>
                                      </p:to>
                                    </p:set>
                                    <p:animEffect transition="in" filter="fade">
                                      <p:cBhvr>
                                        <p:cTn id="120" dur="500"/>
                                        <p:tgtEl>
                                          <p:spTgt spid="308"/>
                                        </p:tgtEl>
                                      </p:cBhvr>
                                    </p:animEffect>
                                  </p:childTnLst>
                                </p:cTn>
                              </p:par>
                              <p:par>
                                <p:cTn id="121" presetID="10" presetClass="entr" presetSubtype="0" fill="hold" nodeType="withEffect">
                                  <p:stCondLst>
                                    <p:cond delay="0"/>
                                  </p:stCondLst>
                                  <p:childTnLst>
                                    <p:set>
                                      <p:cBhvr>
                                        <p:cTn id="122" dur="1" fill="hold">
                                          <p:stCondLst>
                                            <p:cond delay="0"/>
                                          </p:stCondLst>
                                        </p:cTn>
                                        <p:tgtEl>
                                          <p:spTgt spid="309"/>
                                        </p:tgtEl>
                                        <p:attrNameLst>
                                          <p:attrName>style.visibility</p:attrName>
                                        </p:attrNameLst>
                                      </p:cBhvr>
                                      <p:to>
                                        <p:strVal val="visible"/>
                                      </p:to>
                                    </p:set>
                                    <p:animEffect transition="in" filter="fade">
                                      <p:cBhvr>
                                        <p:cTn id="123" dur="500"/>
                                        <p:tgtEl>
                                          <p:spTgt spid="30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10"/>
                                        </p:tgtEl>
                                        <p:attrNameLst>
                                          <p:attrName>style.visibility</p:attrName>
                                        </p:attrNameLst>
                                      </p:cBhvr>
                                      <p:to>
                                        <p:strVal val="visible"/>
                                      </p:to>
                                    </p:set>
                                    <p:animEffect transition="in" filter="fade">
                                      <p:cBhvr>
                                        <p:cTn id="126" dur="500"/>
                                        <p:tgtEl>
                                          <p:spTgt spid="310"/>
                                        </p:tgtEl>
                                      </p:cBhvr>
                                    </p:animEffect>
                                  </p:childTnLst>
                                </p:cTn>
                              </p:par>
                              <p:par>
                                <p:cTn id="127" presetID="10" presetClass="entr" presetSubtype="0" fill="hold" nodeType="withEffect">
                                  <p:stCondLst>
                                    <p:cond delay="0"/>
                                  </p:stCondLst>
                                  <p:childTnLst>
                                    <p:set>
                                      <p:cBhvr>
                                        <p:cTn id="128" dur="1" fill="hold">
                                          <p:stCondLst>
                                            <p:cond delay="0"/>
                                          </p:stCondLst>
                                        </p:cTn>
                                        <p:tgtEl>
                                          <p:spTgt spid="311"/>
                                        </p:tgtEl>
                                        <p:attrNameLst>
                                          <p:attrName>style.visibility</p:attrName>
                                        </p:attrNameLst>
                                      </p:cBhvr>
                                      <p:to>
                                        <p:strVal val="visible"/>
                                      </p:to>
                                    </p:set>
                                    <p:animEffect transition="in" filter="fade">
                                      <p:cBhvr>
                                        <p:cTn id="129" dur="500"/>
                                        <p:tgtEl>
                                          <p:spTgt spid="311"/>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312"/>
                                        </p:tgtEl>
                                        <p:attrNameLst>
                                          <p:attrName>style.visibility</p:attrName>
                                        </p:attrNameLst>
                                      </p:cBhvr>
                                      <p:to>
                                        <p:strVal val="visible"/>
                                      </p:to>
                                    </p:set>
                                    <p:animEffect transition="in" filter="fade">
                                      <p:cBhvr>
                                        <p:cTn id="132" dur="500"/>
                                        <p:tgtEl>
                                          <p:spTgt spid="312"/>
                                        </p:tgtEl>
                                      </p:cBhvr>
                                    </p:animEffect>
                                  </p:childTnLst>
                                </p:cTn>
                              </p:par>
                              <p:par>
                                <p:cTn id="133" presetID="10" presetClass="entr" presetSubtype="0" fill="hold" nodeType="withEffect">
                                  <p:stCondLst>
                                    <p:cond delay="0"/>
                                  </p:stCondLst>
                                  <p:childTnLst>
                                    <p:set>
                                      <p:cBhvr>
                                        <p:cTn id="134" dur="1" fill="hold">
                                          <p:stCondLst>
                                            <p:cond delay="0"/>
                                          </p:stCondLst>
                                        </p:cTn>
                                        <p:tgtEl>
                                          <p:spTgt spid="313"/>
                                        </p:tgtEl>
                                        <p:attrNameLst>
                                          <p:attrName>style.visibility</p:attrName>
                                        </p:attrNameLst>
                                      </p:cBhvr>
                                      <p:to>
                                        <p:strVal val="visible"/>
                                      </p:to>
                                    </p:set>
                                    <p:animEffect transition="in" filter="fade">
                                      <p:cBhvr>
                                        <p:cTn id="135" dur="500"/>
                                        <p:tgtEl>
                                          <p:spTgt spid="313"/>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314"/>
                                        </p:tgtEl>
                                        <p:attrNameLst>
                                          <p:attrName>style.visibility</p:attrName>
                                        </p:attrNameLst>
                                      </p:cBhvr>
                                      <p:to>
                                        <p:strVal val="visible"/>
                                      </p:to>
                                    </p:set>
                                    <p:animEffect transition="in" filter="fade">
                                      <p:cBhvr>
                                        <p:cTn id="138" dur="500"/>
                                        <p:tgtEl>
                                          <p:spTgt spid="314"/>
                                        </p:tgtEl>
                                      </p:cBhvr>
                                    </p:animEffect>
                                  </p:childTnLst>
                                </p:cTn>
                              </p:par>
                              <p:par>
                                <p:cTn id="139" presetID="10" presetClass="entr" presetSubtype="0" fill="hold" nodeType="withEffect">
                                  <p:stCondLst>
                                    <p:cond delay="0"/>
                                  </p:stCondLst>
                                  <p:childTnLst>
                                    <p:set>
                                      <p:cBhvr>
                                        <p:cTn id="140" dur="1" fill="hold">
                                          <p:stCondLst>
                                            <p:cond delay="0"/>
                                          </p:stCondLst>
                                        </p:cTn>
                                        <p:tgtEl>
                                          <p:spTgt spid="315"/>
                                        </p:tgtEl>
                                        <p:attrNameLst>
                                          <p:attrName>style.visibility</p:attrName>
                                        </p:attrNameLst>
                                      </p:cBhvr>
                                      <p:to>
                                        <p:strVal val="visible"/>
                                      </p:to>
                                    </p:set>
                                    <p:animEffect transition="in" filter="fade">
                                      <p:cBhvr>
                                        <p:cTn id="141" dur="500"/>
                                        <p:tgtEl>
                                          <p:spTgt spid="315"/>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316"/>
                                        </p:tgtEl>
                                        <p:attrNameLst>
                                          <p:attrName>style.visibility</p:attrName>
                                        </p:attrNameLst>
                                      </p:cBhvr>
                                      <p:to>
                                        <p:strVal val="visible"/>
                                      </p:to>
                                    </p:set>
                                    <p:animEffect transition="in" filter="fade">
                                      <p:cBhvr>
                                        <p:cTn id="144" dur="500"/>
                                        <p:tgtEl>
                                          <p:spTgt spid="316"/>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71"/>
                                        </p:tgtEl>
                                        <p:attrNameLst>
                                          <p:attrName>style.visibility</p:attrName>
                                        </p:attrNameLst>
                                      </p:cBhvr>
                                      <p:to>
                                        <p:strVal val="visible"/>
                                      </p:to>
                                    </p:set>
                                    <p:animEffect transition="in" filter="fade">
                                      <p:cBhvr>
                                        <p:cTn id="147" dur="500"/>
                                        <p:tgtEl>
                                          <p:spTgt spid="71"/>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500"/>
                                        <p:tgtEl>
                                          <p:spTgt spid="72"/>
                                        </p:tgtEl>
                                      </p:cBhvr>
                                    </p:animEffect>
                                  </p:childTnLst>
                                </p:cTn>
                              </p:par>
                              <p:par>
                                <p:cTn id="151" presetID="10" presetClass="entr" presetSubtype="0" fill="hold" nodeType="withEffect">
                                  <p:stCondLst>
                                    <p:cond delay="0"/>
                                  </p:stCondLst>
                                  <p:childTnLst>
                                    <p:set>
                                      <p:cBhvr>
                                        <p:cTn id="152" dur="1" fill="hold">
                                          <p:stCondLst>
                                            <p:cond delay="0"/>
                                          </p:stCondLst>
                                        </p:cTn>
                                        <p:tgtEl>
                                          <p:spTgt spid="73"/>
                                        </p:tgtEl>
                                        <p:attrNameLst>
                                          <p:attrName>style.visibility</p:attrName>
                                        </p:attrNameLst>
                                      </p:cBhvr>
                                      <p:to>
                                        <p:strVal val="visible"/>
                                      </p:to>
                                    </p:set>
                                    <p:animEffect transition="in" filter="fade">
                                      <p:cBhvr>
                                        <p:cTn id="153" dur="500"/>
                                        <p:tgtEl>
                                          <p:spTgt spid="73"/>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74"/>
                                        </p:tgtEl>
                                        <p:attrNameLst>
                                          <p:attrName>style.visibility</p:attrName>
                                        </p:attrNameLst>
                                      </p:cBhvr>
                                      <p:to>
                                        <p:strVal val="visible"/>
                                      </p:to>
                                    </p:set>
                                    <p:animEffect transition="in" filter="fade">
                                      <p:cBhvr>
                                        <p:cTn id="156" dur="500"/>
                                        <p:tgtEl>
                                          <p:spTgt spid="74"/>
                                        </p:tgtEl>
                                      </p:cBhvr>
                                    </p:animEffect>
                                  </p:childTnLst>
                                </p:cTn>
                              </p:par>
                              <p:par>
                                <p:cTn id="157" presetID="10" presetClass="entr" presetSubtype="0" fill="hold" nodeType="withEffect">
                                  <p:stCondLst>
                                    <p:cond delay="0"/>
                                  </p:stCondLst>
                                  <p:childTnLst>
                                    <p:set>
                                      <p:cBhvr>
                                        <p:cTn id="158" dur="1" fill="hold">
                                          <p:stCondLst>
                                            <p:cond delay="0"/>
                                          </p:stCondLst>
                                        </p:cTn>
                                        <p:tgtEl>
                                          <p:spTgt spid="75"/>
                                        </p:tgtEl>
                                        <p:attrNameLst>
                                          <p:attrName>style.visibility</p:attrName>
                                        </p:attrNameLst>
                                      </p:cBhvr>
                                      <p:to>
                                        <p:strVal val="visible"/>
                                      </p:to>
                                    </p:set>
                                    <p:animEffect transition="in" filter="fade">
                                      <p:cBhvr>
                                        <p:cTn id="159" dur="500"/>
                                        <p:tgtEl>
                                          <p:spTgt spid="75"/>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76"/>
                                        </p:tgtEl>
                                        <p:attrNameLst>
                                          <p:attrName>style.visibility</p:attrName>
                                        </p:attrNameLst>
                                      </p:cBhvr>
                                      <p:to>
                                        <p:strVal val="visible"/>
                                      </p:to>
                                    </p:set>
                                    <p:animEffect transition="in" filter="fade">
                                      <p:cBhvr>
                                        <p:cTn id="162" dur="500"/>
                                        <p:tgtEl>
                                          <p:spTgt spid="76"/>
                                        </p:tgtEl>
                                      </p:cBhvr>
                                    </p:animEffect>
                                  </p:childTnLst>
                                </p:cTn>
                              </p:par>
                              <p:par>
                                <p:cTn id="163" presetID="10" presetClass="entr" presetSubtype="0" fill="hold" nodeType="withEffect">
                                  <p:stCondLst>
                                    <p:cond delay="0"/>
                                  </p:stCondLst>
                                  <p:childTnLst>
                                    <p:set>
                                      <p:cBhvr>
                                        <p:cTn id="164" dur="1" fill="hold">
                                          <p:stCondLst>
                                            <p:cond delay="0"/>
                                          </p:stCondLst>
                                        </p:cTn>
                                        <p:tgtEl>
                                          <p:spTgt spid="77"/>
                                        </p:tgtEl>
                                        <p:attrNameLst>
                                          <p:attrName>style.visibility</p:attrName>
                                        </p:attrNameLst>
                                      </p:cBhvr>
                                      <p:to>
                                        <p:strVal val="visible"/>
                                      </p:to>
                                    </p:set>
                                    <p:animEffect transition="in" filter="fade">
                                      <p:cBhvr>
                                        <p:cTn id="165" dur="500"/>
                                        <p:tgtEl>
                                          <p:spTgt spid="77"/>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78"/>
                                        </p:tgtEl>
                                        <p:attrNameLst>
                                          <p:attrName>style.visibility</p:attrName>
                                        </p:attrNameLst>
                                      </p:cBhvr>
                                      <p:to>
                                        <p:strVal val="visible"/>
                                      </p:to>
                                    </p:set>
                                    <p:animEffect transition="in" filter="fade">
                                      <p:cBhvr>
                                        <p:cTn id="168" dur="500"/>
                                        <p:tgtEl>
                                          <p:spTgt spid="78"/>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243"/>
                                        </p:tgtEl>
                                        <p:attrNameLst>
                                          <p:attrName>style.visibility</p:attrName>
                                        </p:attrNameLst>
                                      </p:cBhvr>
                                      <p:to>
                                        <p:strVal val="visible"/>
                                      </p:to>
                                    </p:set>
                                    <p:animEffect transition="in" filter="fade">
                                      <p:cBhvr>
                                        <p:cTn id="171" dur="500"/>
                                        <p:tgtEl>
                                          <p:spTgt spid="243"/>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258"/>
                                        </p:tgtEl>
                                        <p:attrNameLst>
                                          <p:attrName>style.visibility</p:attrName>
                                        </p:attrNameLst>
                                      </p:cBhvr>
                                      <p:to>
                                        <p:strVal val="visible"/>
                                      </p:to>
                                    </p:set>
                                    <p:animEffect transition="in" filter="fade">
                                      <p:cBhvr>
                                        <p:cTn id="174" dur="500"/>
                                        <p:tgtEl>
                                          <p:spTgt spid="258"/>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241"/>
                                        </p:tgtEl>
                                        <p:attrNameLst>
                                          <p:attrName>style.visibility</p:attrName>
                                        </p:attrNameLst>
                                      </p:cBhvr>
                                      <p:to>
                                        <p:strVal val="visible"/>
                                      </p:to>
                                    </p:set>
                                    <p:animEffect transition="in" filter="fade">
                                      <p:cBhvr>
                                        <p:cTn id="177" dur="500"/>
                                        <p:tgtEl>
                                          <p:spTgt spid="241"/>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242"/>
                                        </p:tgtEl>
                                        <p:attrNameLst>
                                          <p:attrName>style.visibility</p:attrName>
                                        </p:attrNameLst>
                                      </p:cBhvr>
                                      <p:to>
                                        <p:strVal val="visible"/>
                                      </p:to>
                                    </p:set>
                                    <p:animEffect transition="in" filter="fade">
                                      <p:cBhvr>
                                        <p:cTn id="180" dur="5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5" grpId="0"/>
      <p:bldP spid="16" grpId="0"/>
      <p:bldP spid="17" grpId="0"/>
      <p:bldP spid="22" grpId="0"/>
      <p:bldP spid="23" grpId="0"/>
      <p:bldP spid="24" grpId="0"/>
      <p:bldP spid="29" grpId="0"/>
      <p:bldP spid="30" grpId="0"/>
      <p:bldP spid="31" grpId="0"/>
      <p:bldP spid="228" grpId="0"/>
      <p:bldP spid="231" grpId="0"/>
      <p:bldP spid="232" grpId="0"/>
      <p:bldP spid="234" grpId="0"/>
      <p:bldP spid="236" grpId="0"/>
      <p:bldP spid="237" grpId="0"/>
      <p:bldP spid="238" grpId="0"/>
      <p:bldP spid="239" grpId="0"/>
      <p:bldP spid="240" grpId="0"/>
      <p:bldP spid="241" grpId="0"/>
      <p:bldP spid="242" grpId="0"/>
      <p:bldP spid="243" grpId="0"/>
      <p:bldP spid="258" grpId="0"/>
      <p:bldP spid="271" grpId="0"/>
      <p:bldP spid="277" grpId="0"/>
      <p:bldP spid="289" grpId="0" animBg="1"/>
      <p:bldP spid="291" grpId="0" animBg="1"/>
      <p:bldP spid="301" grpId="0" animBg="1"/>
      <p:bldP spid="303" grpId="0" animBg="1"/>
      <p:bldP spid="304" grpId="0" animBg="1"/>
      <p:bldP spid="308" grpId="0" animBg="1"/>
      <p:bldP spid="310" grpId="0" animBg="1"/>
      <p:bldP spid="312" grpId="0" animBg="1"/>
      <p:bldP spid="314" grpId="0" animBg="1"/>
      <p:bldP spid="316" grpId="0" animBg="1"/>
      <p:bldP spid="66" grpId="0" animBg="1"/>
      <p:bldP spid="68" grpId="0" animBg="1"/>
      <p:bldP spid="70" grpId="0" animBg="1"/>
      <p:bldP spid="71" grpId="0" animBg="1"/>
      <p:bldP spid="72" grpId="0" animBg="1"/>
      <p:bldP spid="74" grpId="0" animBg="1"/>
      <p:bldP spid="76" grpId="0" animBg="1"/>
      <p:bldP spid="7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b="1" dirty="0" smtClean="0"/>
              <a:t> </a:t>
            </a:r>
            <a:r>
              <a:rPr lang="en-US" altLang="en-US" dirty="0" smtClean="0"/>
              <a:t>A2:	</a:t>
            </a:r>
            <a:r>
              <a:rPr lang="en-US" dirty="0"/>
              <a:t> </a:t>
            </a:r>
            <a:r>
              <a:rPr lang="en-US" dirty="0" smtClean="0"/>
              <a:t/>
            </a:r>
            <a:br>
              <a:rPr lang="en-US" dirty="0" smtClean="0"/>
            </a:br>
            <a:r>
              <a:rPr lang="en-US" dirty="0" smtClean="0"/>
              <a:t>Analyze </a:t>
            </a:r>
            <a:r>
              <a:rPr lang="en-US" dirty="0"/>
              <a:t>the effects of inventory errors on current and future financial </a:t>
            </a:r>
            <a:r>
              <a:rPr lang="en-US" dirty="0" smtClean="0"/>
              <a:t>statements.</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46</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664982"/>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132796"/>
            <a:ext cx="7315200" cy="87313"/>
          </a:xfrm>
          <a:prstGeom prst="rect">
            <a:avLst/>
          </a:prstGeom>
          <a:noFill/>
          <a:ln w="9525">
            <a:noFill/>
            <a:miter lim="800000"/>
            <a:headEnd/>
            <a:tailEnd/>
          </a:ln>
        </p:spPr>
      </p:pic>
      <p:sp>
        <p:nvSpPr>
          <p:cNvPr id="8" name="TextBox 8"/>
          <p:cNvSpPr txBox="1"/>
          <p:nvPr/>
        </p:nvSpPr>
        <p:spPr>
          <a:xfrm>
            <a:off x="2171700" y="762000"/>
            <a:ext cx="4686300" cy="76944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81000" y="875285"/>
            <a:ext cx="8229600" cy="1219200"/>
          </a:xfrm>
        </p:spPr>
        <p:txBody>
          <a:bodyPr/>
          <a:lstStyle/>
          <a:p>
            <a:r>
              <a:rPr lang="en-US" altLang="en-US" b="1" dirty="0" smtClean="0">
                <a:ea typeface="ＭＳ Ｐゴシック" pitchFamily="34" charset="-128"/>
              </a:rPr>
              <a:t>Financial Statement Effects of Inventory Errors</a:t>
            </a:r>
            <a:br>
              <a:rPr lang="en-US" altLang="en-US" b="1" dirty="0" smtClean="0">
                <a:ea typeface="ＭＳ Ｐゴシック" pitchFamily="34" charset="-128"/>
              </a:rPr>
            </a:br>
            <a:r>
              <a:rPr lang="en-US" altLang="en-US" b="1" dirty="0" smtClean="0">
                <a:ea typeface="ＭＳ Ｐゴシック" pitchFamily="34" charset="-128"/>
              </a:rPr>
              <a:t>Income Statement Effects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B1D1E63F-D895-42BA-A666-20C85BFFBE91}" type="slidenum">
              <a:rPr lang="en-US" smtClean="0"/>
              <a:pPr>
                <a:defRPr/>
              </a:pPr>
              <a:t>47</a:t>
            </a:fld>
            <a:endParaRPr lang="en-US" dirty="0"/>
          </a:p>
        </p:txBody>
      </p:sp>
      <p:pic>
        <p:nvPicPr>
          <p:cNvPr id="10446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703236"/>
            <a:ext cx="9144000" cy="2040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201613" y="6538912"/>
            <a:ext cx="60467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A</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2: Analyze the effects</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of inventory errors on current and future financial statements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9" name="TextBox 8"/>
          <p:cNvSpPr txBox="1"/>
          <p:nvPr/>
        </p:nvSpPr>
        <p:spPr>
          <a:xfrm>
            <a:off x="7789666" y="141763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6</a:t>
            </a:r>
            <a:r>
              <a:rPr lang="en-US" kern="0" dirty="0" smtClean="0">
                <a:latin typeface="Berlin Sans FB" panose="020E0602020502020306" pitchFamily="34" charset="0"/>
              </a:rPr>
              <a:t>.10</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85800" y="1006475"/>
            <a:ext cx="8001000" cy="1066800"/>
          </a:xfrm>
        </p:spPr>
        <p:txBody>
          <a:bodyPr/>
          <a:lstStyle/>
          <a:p>
            <a:r>
              <a:rPr lang="en-US" altLang="en-US" b="1" dirty="0" smtClean="0">
                <a:ea typeface="ＭＳ Ｐゴシック" pitchFamily="34" charset="-128"/>
              </a:rPr>
              <a:t>Financial Statement Effects of Inventory Errors</a:t>
            </a:r>
            <a:br>
              <a:rPr lang="en-US" altLang="en-US" b="1" dirty="0" smtClean="0">
                <a:ea typeface="ＭＳ Ｐゴシック" pitchFamily="34" charset="-128"/>
              </a:rPr>
            </a:br>
            <a:r>
              <a:rPr lang="en-US" altLang="en-US" b="1" dirty="0" smtClean="0">
                <a:ea typeface="ＭＳ Ｐゴシック" pitchFamily="34" charset="-128"/>
              </a:rPr>
              <a:t>Balance Sheet Effects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B1D1E63F-D895-42BA-A666-20C85BFFBE91}" type="slidenum">
              <a:rPr lang="en-US" smtClean="0"/>
              <a:pPr>
                <a:defRPr/>
              </a:pPr>
              <a:t>48</a:t>
            </a:fld>
            <a:endParaRPr lang="en-US" dirty="0"/>
          </a:p>
        </p:txBody>
      </p:sp>
      <p:pic>
        <p:nvPicPr>
          <p:cNvPr id="10548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8" y="2819400"/>
            <a:ext cx="75533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201613" y="6538912"/>
            <a:ext cx="60467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A</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2: Analyze the effects</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of inventory errors on current and future financial statements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9" name="TextBox 8"/>
          <p:cNvSpPr txBox="1"/>
          <p:nvPr/>
        </p:nvSpPr>
        <p:spPr>
          <a:xfrm>
            <a:off x="7789666" y="141763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6</a:t>
            </a:r>
            <a:r>
              <a:rPr lang="en-US" kern="0" dirty="0" smtClean="0">
                <a:latin typeface="Berlin Sans FB" panose="020E0602020502020306" pitchFamily="34" charset="0"/>
              </a:rPr>
              <a:t>.12</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6-4</a:t>
            </a:r>
            <a:endParaRPr lang="en-US" sz="2400" b="1" dirty="0">
              <a:solidFill>
                <a:prstClr val="white"/>
              </a:solidFill>
            </a:endParaRPr>
          </a:p>
        </p:txBody>
      </p:sp>
      <p:sp>
        <p:nvSpPr>
          <p:cNvPr id="229" name="Rectangle 5"/>
          <p:cNvSpPr>
            <a:spLocks noChangeArrowheads="1"/>
          </p:cNvSpPr>
          <p:nvPr/>
        </p:nvSpPr>
        <p:spPr bwMode="auto">
          <a:xfrm>
            <a:off x="517525" y="2144713"/>
            <a:ext cx="8108950" cy="236537"/>
          </a:xfrm>
          <a:prstGeom prst="rect">
            <a:avLst/>
          </a:prstGeom>
          <a:solidFill>
            <a:srgbClr val="89A3D3"/>
          </a:solidFill>
          <a:ln w="9525">
            <a:noFill/>
            <a:miter lim="800000"/>
            <a:headEnd/>
            <a:tailEnd/>
          </a:ln>
        </p:spPr>
        <p:txBody>
          <a:bodyPr/>
          <a:lstStyle/>
          <a:p>
            <a:endParaRPr lang="en-US" altLang="en-US" dirty="0"/>
          </a:p>
        </p:txBody>
      </p:sp>
      <p:sp>
        <p:nvSpPr>
          <p:cNvPr id="230" name="Rectangle 6"/>
          <p:cNvSpPr>
            <a:spLocks noChangeArrowheads="1"/>
          </p:cNvSpPr>
          <p:nvPr/>
        </p:nvSpPr>
        <p:spPr bwMode="auto">
          <a:xfrm>
            <a:off x="517525" y="4257675"/>
            <a:ext cx="8108950" cy="236538"/>
          </a:xfrm>
          <a:prstGeom prst="rect">
            <a:avLst/>
          </a:prstGeom>
          <a:solidFill>
            <a:srgbClr val="89A3D3"/>
          </a:solidFill>
          <a:ln w="9525">
            <a:noFill/>
            <a:miter lim="800000"/>
            <a:headEnd/>
            <a:tailEnd/>
          </a:ln>
        </p:spPr>
        <p:txBody>
          <a:bodyPr/>
          <a:lstStyle/>
          <a:p>
            <a:endParaRPr lang="en-US" altLang="en-US" dirty="0"/>
          </a:p>
        </p:txBody>
      </p:sp>
      <p:sp>
        <p:nvSpPr>
          <p:cNvPr id="115717" name="Rectangle 7"/>
          <p:cNvSpPr>
            <a:spLocks noChangeArrowheads="1"/>
          </p:cNvSpPr>
          <p:nvPr/>
        </p:nvSpPr>
        <p:spPr bwMode="auto">
          <a:xfrm>
            <a:off x="557213" y="614363"/>
            <a:ext cx="7970837" cy="200025"/>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A company had $10,000 of sales in each of three consecutive years </a:t>
            </a:r>
            <a:r>
              <a:rPr lang="en-US" altLang="en-US" sz="1300" dirty="0" smtClean="0">
                <a:solidFill>
                  <a:srgbClr val="000000"/>
                </a:solidFill>
              </a:rPr>
              <a:t>2015-2017, </a:t>
            </a:r>
            <a:r>
              <a:rPr lang="en-US" altLang="en-US" sz="1300" dirty="0">
                <a:solidFill>
                  <a:srgbClr val="000000"/>
                </a:solidFill>
              </a:rPr>
              <a:t>and it purchased merchan-</a:t>
            </a:r>
            <a:endParaRPr lang="en-US" altLang="en-US" dirty="0"/>
          </a:p>
        </p:txBody>
      </p:sp>
      <p:sp>
        <p:nvSpPr>
          <p:cNvPr id="115718" name="Rectangle 8"/>
          <p:cNvSpPr>
            <a:spLocks noChangeArrowheads="1"/>
          </p:cNvSpPr>
          <p:nvPr/>
        </p:nvSpPr>
        <p:spPr bwMode="auto">
          <a:xfrm>
            <a:off x="557213" y="820738"/>
            <a:ext cx="7856537" cy="227012"/>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dise costing $7,000 in each of those years. It also maintained a $2,000 physical inventory from the beginning</a:t>
            </a:r>
            <a:endParaRPr lang="en-US" altLang="en-US" dirty="0"/>
          </a:p>
        </p:txBody>
      </p:sp>
      <p:sp>
        <p:nvSpPr>
          <p:cNvPr id="115719" name="Rectangle 9"/>
          <p:cNvSpPr>
            <a:spLocks noChangeArrowheads="1"/>
          </p:cNvSpPr>
          <p:nvPr/>
        </p:nvSpPr>
        <p:spPr bwMode="auto">
          <a:xfrm>
            <a:off x="557213" y="1027113"/>
            <a:ext cx="8001000" cy="200025"/>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to the end of that three-year period. In accounting for inventory, it made an error at the end of year </a:t>
            </a:r>
            <a:r>
              <a:rPr lang="en-US" altLang="en-US" sz="1300" dirty="0" smtClean="0">
                <a:solidFill>
                  <a:srgbClr val="000000"/>
                </a:solidFill>
              </a:rPr>
              <a:t>2015 </a:t>
            </a:r>
            <a:r>
              <a:rPr lang="en-US" altLang="en-US" sz="1300" dirty="0">
                <a:solidFill>
                  <a:srgbClr val="000000"/>
                </a:solidFill>
              </a:rPr>
              <a:t>that</a:t>
            </a:r>
            <a:endParaRPr lang="en-US" altLang="en-US" dirty="0"/>
          </a:p>
        </p:txBody>
      </p:sp>
      <p:sp>
        <p:nvSpPr>
          <p:cNvPr id="115720" name="Rectangle 10"/>
          <p:cNvSpPr>
            <a:spLocks noChangeArrowheads="1"/>
          </p:cNvSpPr>
          <p:nvPr/>
        </p:nvSpPr>
        <p:spPr bwMode="auto">
          <a:xfrm>
            <a:off x="557213" y="1231900"/>
            <a:ext cx="7759700" cy="200025"/>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caused its year-end </a:t>
            </a:r>
            <a:r>
              <a:rPr lang="en-US" altLang="en-US" sz="1300" dirty="0" smtClean="0">
                <a:solidFill>
                  <a:srgbClr val="000000"/>
                </a:solidFill>
              </a:rPr>
              <a:t>2015 </a:t>
            </a:r>
            <a:r>
              <a:rPr lang="en-US" altLang="en-US" sz="1300" dirty="0">
                <a:solidFill>
                  <a:srgbClr val="000000"/>
                </a:solidFill>
              </a:rPr>
              <a:t>inventory to appear on its statements as $1,600 rather than the correct $2,000.</a:t>
            </a:r>
            <a:endParaRPr lang="en-US" altLang="en-US" dirty="0"/>
          </a:p>
        </p:txBody>
      </p:sp>
      <p:sp>
        <p:nvSpPr>
          <p:cNvPr id="115721" name="Rectangle 11"/>
          <p:cNvSpPr>
            <a:spLocks noChangeArrowheads="1"/>
          </p:cNvSpPr>
          <p:nvPr/>
        </p:nvSpPr>
        <p:spPr bwMode="auto">
          <a:xfrm>
            <a:off x="557213" y="1438275"/>
            <a:ext cx="8007350" cy="200025"/>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(a) Determine the correct amount of the company’s gross profit in each of the years </a:t>
            </a:r>
            <a:r>
              <a:rPr lang="en-US" altLang="en-US" sz="1300" dirty="0" smtClean="0">
                <a:solidFill>
                  <a:srgbClr val="000000"/>
                </a:solidFill>
              </a:rPr>
              <a:t>2015–2017. </a:t>
            </a:r>
            <a:r>
              <a:rPr lang="en-US" altLang="en-US" sz="1300" dirty="0">
                <a:solidFill>
                  <a:srgbClr val="000000"/>
                </a:solidFill>
              </a:rPr>
              <a:t>(b) Prepare</a:t>
            </a:r>
            <a:endParaRPr lang="en-US" altLang="en-US" dirty="0"/>
          </a:p>
        </p:txBody>
      </p:sp>
      <p:sp>
        <p:nvSpPr>
          <p:cNvPr id="115722" name="Rectangle 12"/>
          <p:cNvSpPr>
            <a:spLocks noChangeArrowheads="1"/>
          </p:cNvSpPr>
          <p:nvPr/>
        </p:nvSpPr>
        <p:spPr bwMode="auto">
          <a:xfrm>
            <a:off x="557213" y="1644650"/>
            <a:ext cx="7523162" cy="227013"/>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comparative income statements to show the effect of this error on the company’s cost of goods sold and</a:t>
            </a:r>
            <a:endParaRPr lang="en-US" altLang="en-US" dirty="0"/>
          </a:p>
        </p:txBody>
      </p:sp>
      <p:sp>
        <p:nvSpPr>
          <p:cNvPr id="115723" name="Rectangle 13"/>
          <p:cNvSpPr>
            <a:spLocks noChangeArrowheads="1"/>
          </p:cNvSpPr>
          <p:nvPr/>
        </p:nvSpPr>
        <p:spPr bwMode="auto">
          <a:xfrm>
            <a:off x="557213" y="1851025"/>
            <a:ext cx="3281348" cy="200055"/>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gross profit for each of the years </a:t>
            </a:r>
            <a:r>
              <a:rPr lang="en-US" altLang="en-US" sz="1300" dirty="0" smtClean="0">
                <a:solidFill>
                  <a:srgbClr val="000000"/>
                </a:solidFill>
              </a:rPr>
              <a:t>2015–2017</a:t>
            </a:r>
            <a:endParaRPr lang="en-US" altLang="en-US" dirty="0"/>
          </a:p>
        </p:txBody>
      </p:sp>
      <p:sp>
        <p:nvSpPr>
          <p:cNvPr id="250" name="Rectangle 14"/>
          <p:cNvSpPr>
            <a:spLocks noChangeArrowheads="1"/>
          </p:cNvSpPr>
          <p:nvPr/>
        </p:nvSpPr>
        <p:spPr bwMode="auto">
          <a:xfrm>
            <a:off x="557213" y="2165350"/>
            <a:ext cx="1401762" cy="215900"/>
          </a:xfrm>
          <a:prstGeom prst="rect">
            <a:avLst/>
          </a:prstGeom>
          <a:noFill/>
          <a:ln w="9525">
            <a:noFill/>
            <a:miter lim="800000"/>
            <a:headEnd/>
            <a:tailEnd/>
          </a:ln>
        </p:spPr>
        <p:txBody>
          <a:bodyPr wrap="none" lIns="0" tIns="0" rIns="0" bIns="0">
            <a:spAutoFit/>
          </a:bodyPr>
          <a:lstStyle/>
          <a:p>
            <a:pPr eaLnBrk="0" hangingPunct="0"/>
            <a:r>
              <a:rPr lang="en-US" altLang="en-US" sz="1300" b="1" dirty="0">
                <a:solidFill>
                  <a:srgbClr val="000000"/>
                </a:solidFill>
              </a:rPr>
              <a:t>Correct Amounts</a:t>
            </a:r>
            <a:endParaRPr lang="en-US" altLang="en-US" dirty="0"/>
          </a:p>
        </p:txBody>
      </p:sp>
      <p:sp>
        <p:nvSpPr>
          <p:cNvPr id="251" name="Rectangle 15"/>
          <p:cNvSpPr>
            <a:spLocks noChangeArrowheads="1"/>
          </p:cNvSpPr>
          <p:nvPr/>
        </p:nvSpPr>
        <p:spPr bwMode="auto">
          <a:xfrm>
            <a:off x="557213" y="2392363"/>
            <a:ext cx="474662" cy="227012"/>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Sales</a:t>
            </a:r>
            <a:endParaRPr lang="en-US" altLang="en-US" dirty="0"/>
          </a:p>
        </p:txBody>
      </p:sp>
      <p:sp>
        <p:nvSpPr>
          <p:cNvPr id="252" name="Rectangle 16"/>
          <p:cNvSpPr>
            <a:spLocks noChangeArrowheads="1"/>
          </p:cNvSpPr>
          <p:nvPr/>
        </p:nvSpPr>
        <p:spPr bwMode="auto">
          <a:xfrm>
            <a:off x="3471863" y="2392363"/>
            <a:ext cx="655637" cy="227012"/>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$10,000</a:t>
            </a:r>
            <a:endParaRPr lang="en-US" altLang="en-US" dirty="0"/>
          </a:p>
        </p:txBody>
      </p:sp>
      <p:sp>
        <p:nvSpPr>
          <p:cNvPr id="253" name="Rectangle 17"/>
          <p:cNvSpPr>
            <a:spLocks noChangeArrowheads="1"/>
          </p:cNvSpPr>
          <p:nvPr/>
        </p:nvSpPr>
        <p:spPr bwMode="auto">
          <a:xfrm>
            <a:off x="4965700" y="2392363"/>
            <a:ext cx="655638" cy="227012"/>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$10,000</a:t>
            </a:r>
            <a:endParaRPr lang="en-US" altLang="en-US" dirty="0"/>
          </a:p>
        </p:txBody>
      </p:sp>
      <p:sp>
        <p:nvSpPr>
          <p:cNvPr id="254" name="Rectangle 18"/>
          <p:cNvSpPr>
            <a:spLocks noChangeArrowheads="1"/>
          </p:cNvSpPr>
          <p:nvPr/>
        </p:nvSpPr>
        <p:spPr bwMode="auto">
          <a:xfrm>
            <a:off x="6457950" y="2392363"/>
            <a:ext cx="655638" cy="227012"/>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$10,000</a:t>
            </a:r>
            <a:endParaRPr lang="en-US" altLang="en-US" dirty="0"/>
          </a:p>
        </p:txBody>
      </p:sp>
      <p:sp>
        <p:nvSpPr>
          <p:cNvPr id="255" name="Rectangle 19"/>
          <p:cNvSpPr>
            <a:spLocks noChangeArrowheads="1"/>
          </p:cNvSpPr>
          <p:nvPr/>
        </p:nvSpPr>
        <p:spPr bwMode="auto">
          <a:xfrm>
            <a:off x="7950200" y="2392363"/>
            <a:ext cx="655638" cy="227012"/>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$30,000</a:t>
            </a:r>
            <a:endParaRPr lang="en-US" altLang="en-US" dirty="0"/>
          </a:p>
        </p:txBody>
      </p:sp>
      <p:sp>
        <p:nvSpPr>
          <p:cNvPr id="256" name="Rectangle 20"/>
          <p:cNvSpPr>
            <a:spLocks noChangeArrowheads="1"/>
          </p:cNvSpPr>
          <p:nvPr/>
        </p:nvSpPr>
        <p:spPr bwMode="auto">
          <a:xfrm>
            <a:off x="557213" y="2598738"/>
            <a:ext cx="1411287" cy="227012"/>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Cost of goods sold</a:t>
            </a:r>
            <a:endParaRPr lang="en-US" altLang="en-US" dirty="0"/>
          </a:p>
        </p:txBody>
      </p:sp>
      <p:sp>
        <p:nvSpPr>
          <p:cNvPr id="257" name="Rectangle 21"/>
          <p:cNvSpPr>
            <a:spLocks noChangeArrowheads="1"/>
          </p:cNvSpPr>
          <p:nvPr/>
        </p:nvSpPr>
        <p:spPr bwMode="auto">
          <a:xfrm>
            <a:off x="890588" y="2803525"/>
            <a:ext cx="1503362" cy="227013"/>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Beginning inventory</a:t>
            </a:r>
            <a:endParaRPr lang="en-US" altLang="en-US" dirty="0"/>
          </a:p>
        </p:txBody>
      </p:sp>
      <p:sp>
        <p:nvSpPr>
          <p:cNvPr id="259" name="Rectangle 22"/>
          <p:cNvSpPr>
            <a:spLocks noChangeArrowheads="1"/>
          </p:cNvSpPr>
          <p:nvPr/>
        </p:nvSpPr>
        <p:spPr bwMode="auto">
          <a:xfrm>
            <a:off x="2817813" y="2803525"/>
            <a:ext cx="565150" cy="227013"/>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$2,000</a:t>
            </a:r>
            <a:endParaRPr lang="en-US" altLang="en-US" dirty="0"/>
          </a:p>
        </p:txBody>
      </p:sp>
      <p:sp>
        <p:nvSpPr>
          <p:cNvPr id="260" name="Rectangle 23"/>
          <p:cNvSpPr>
            <a:spLocks noChangeArrowheads="1"/>
          </p:cNvSpPr>
          <p:nvPr/>
        </p:nvSpPr>
        <p:spPr bwMode="auto">
          <a:xfrm>
            <a:off x="4310063" y="2803525"/>
            <a:ext cx="565150" cy="227013"/>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$2,000</a:t>
            </a:r>
            <a:endParaRPr lang="en-US" altLang="en-US" dirty="0"/>
          </a:p>
        </p:txBody>
      </p:sp>
      <p:sp>
        <p:nvSpPr>
          <p:cNvPr id="261" name="Rectangle 24"/>
          <p:cNvSpPr>
            <a:spLocks noChangeArrowheads="1"/>
          </p:cNvSpPr>
          <p:nvPr/>
        </p:nvSpPr>
        <p:spPr bwMode="auto">
          <a:xfrm>
            <a:off x="5802313" y="2803525"/>
            <a:ext cx="565150" cy="227013"/>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$2,000</a:t>
            </a:r>
            <a:endParaRPr lang="en-US" altLang="en-US" dirty="0"/>
          </a:p>
        </p:txBody>
      </p:sp>
      <p:sp>
        <p:nvSpPr>
          <p:cNvPr id="263" name="Rectangle 26"/>
          <p:cNvSpPr>
            <a:spLocks noChangeArrowheads="1"/>
          </p:cNvSpPr>
          <p:nvPr/>
        </p:nvSpPr>
        <p:spPr bwMode="auto">
          <a:xfrm>
            <a:off x="890588" y="3009900"/>
            <a:ext cx="1381125" cy="227013"/>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Cost of purchases</a:t>
            </a:r>
            <a:endParaRPr lang="en-US" altLang="en-US" dirty="0"/>
          </a:p>
        </p:txBody>
      </p:sp>
      <p:sp>
        <p:nvSpPr>
          <p:cNvPr id="264" name="Rectangle 27"/>
          <p:cNvSpPr>
            <a:spLocks noChangeArrowheads="1"/>
          </p:cNvSpPr>
          <p:nvPr/>
        </p:nvSpPr>
        <p:spPr bwMode="auto">
          <a:xfrm>
            <a:off x="2908300" y="3009900"/>
            <a:ext cx="474663" cy="227013"/>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7,000</a:t>
            </a:r>
            <a:endParaRPr lang="en-US" altLang="en-US" dirty="0"/>
          </a:p>
        </p:txBody>
      </p:sp>
      <p:sp>
        <p:nvSpPr>
          <p:cNvPr id="265" name="Rectangle 28"/>
          <p:cNvSpPr>
            <a:spLocks noChangeArrowheads="1"/>
          </p:cNvSpPr>
          <p:nvPr/>
        </p:nvSpPr>
        <p:spPr bwMode="auto">
          <a:xfrm>
            <a:off x="2908300" y="3186113"/>
            <a:ext cx="403225" cy="9525"/>
          </a:xfrm>
          <a:prstGeom prst="rect">
            <a:avLst/>
          </a:prstGeom>
          <a:solidFill>
            <a:srgbClr val="000000"/>
          </a:solidFill>
          <a:ln w="9525">
            <a:noFill/>
            <a:miter lim="800000"/>
            <a:headEnd/>
            <a:tailEnd/>
          </a:ln>
        </p:spPr>
        <p:txBody>
          <a:bodyPr/>
          <a:lstStyle/>
          <a:p>
            <a:endParaRPr lang="en-US" altLang="en-US" dirty="0"/>
          </a:p>
        </p:txBody>
      </p:sp>
      <p:sp>
        <p:nvSpPr>
          <p:cNvPr id="266" name="Rectangle 29"/>
          <p:cNvSpPr>
            <a:spLocks noChangeArrowheads="1"/>
          </p:cNvSpPr>
          <p:nvPr/>
        </p:nvSpPr>
        <p:spPr bwMode="auto">
          <a:xfrm>
            <a:off x="4400550" y="3009900"/>
            <a:ext cx="474663" cy="227013"/>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7,000</a:t>
            </a:r>
            <a:endParaRPr lang="en-US" altLang="en-US" dirty="0"/>
          </a:p>
        </p:txBody>
      </p:sp>
      <p:sp>
        <p:nvSpPr>
          <p:cNvPr id="268" name="Rectangle 30"/>
          <p:cNvSpPr>
            <a:spLocks noChangeArrowheads="1"/>
          </p:cNvSpPr>
          <p:nvPr/>
        </p:nvSpPr>
        <p:spPr bwMode="auto">
          <a:xfrm>
            <a:off x="4400550" y="3186113"/>
            <a:ext cx="403225" cy="9525"/>
          </a:xfrm>
          <a:prstGeom prst="rect">
            <a:avLst/>
          </a:prstGeom>
          <a:solidFill>
            <a:srgbClr val="000000"/>
          </a:solidFill>
          <a:ln w="9525">
            <a:noFill/>
            <a:miter lim="800000"/>
            <a:headEnd/>
            <a:tailEnd/>
          </a:ln>
        </p:spPr>
        <p:txBody>
          <a:bodyPr/>
          <a:lstStyle/>
          <a:p>
            <a:endParaRPr lang="en-US" altLang="en-US" dirty="0"/>
          </a:p>
        </p:txBody>
      </p:sp>
      <p:sp>
        <p:nvSpPr>
          <p:cNvPr id="269" name="Rectangle 31"/>
          <p:cNvSpPr>
            <a:spLocks noChangeArrowheads="1"/>
          </p:cNvSpPr>
          <p:nvPr/>
        </p:nvSpPr>
        <p:spPr bwMode="auto">
          <a:xfrm>
            <a:off x="5892800" y="3009900"/>
            <a:ext cx="474663" cy="227013"/>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7,000</a:t>
            </a:r>
            <a:endParaRPr lang="en-US" altLang="en-US" dirty="0"/>
          </a:p>
        </p:txBody>
      </p:sp>
      <p:sp>
        <p:nvSpPr>
          <p:cNvPr id="270" name="Rectangle 32"/>
          <p:cNvSpPr>
            <a:spLocks noChangeArrowheads="1"/>
          </p:cNvSpPr>
          <p:nvPr/>
        </p:nvSpPr>
        <p:spPr bwMode="auto">
          <a:xfrm>
            <a:off x="5892800" y="3186113"/>
            <a:ext cx="403225" cy="9525"/>
          </a:xfrm>
          <a:prstGeom prst="rect">
            <a:avLst/>
          </a:prstGeom>
          <a:solidFill>
            <a:srgbClr val="000000"/>
          </a:solidFill>
          <a:ln w="9525">
            <a:noFill/>
            <a:miter lim="800000"/>
            <a:headEnd/>
            <a:tailEnd/>
          </a:ln>
        </p:spPr>
        <p:txBody>
          <a:bodyPr/>
          <a:lstStyle/>
          <a:p>
            <a:endParaRPr lang="en-US" altLang="en-US" dirty="0"/>
          </a:p>
        </p:txBody>
      </p:sp>
      <p:sp>
        <p:nvSpPr>
          <p:cNvPr id="274" name="Rectangle 35"/>
          <p:cNvSpPr>
            <a:spLocks noChangeArrowheads="1"/>
          </p:cNvSpPr>
          <p:nvPr/>
        </p:nvSpPr>
        <p:spPr bwMode="auto">
          <a:xfrm>
            <a:off x="890588" y="3216275"/>
            <a:ext cx="1816100" cy="227013"/>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Goods available for sale</a:t>
            </a:r>
            <a:endParaRPr lang="en-US" altLang="en-US" dirty="0"/>
          </a:p>
        </p:txBody>
      </p:sp>
      <p:sp>
        <p:nvSpPr>
          <p:cNvPr id="275" name="Rectangle 36"/>
          <p:cNvSpPr>
            <a:spLocks noChangeArrowheads="1"/>
          </p:cNvSpPr>
          <p:nvPr/>
        </p:nvSpPr>
        <p:spPr bwMode="auto">
          <a:xfrm>
            <a:off x="2908300" y="3216275"/>
            <a:ext cx="474663" cy="227013"/>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9,000</a:t>
            </a:r>
            <a:endParaRPr lang="en-US" altLang="en-US" dirty="0"/>
          </a:p>
        </p:txBody>
      </p:sp>
      <p:sp>
        <p:nvSpPr>
          <p:cNvPr id="276" name="Rectangle 37"/>
          <p:cNvSpPr>
            <a:spLocks noChangeArrowheads="1"/>
          </p:cNvSpPr>
          <p:nvPr/>
        </p:nvSpPr>
        <p:spPr bwMode="auto">
          <a:xfrm>
            <a:off x="4400550" y="3216275"/>
            <a:ext cx="474663" cy="227013"/>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9,000</a:t>
            </a:r>
            <a:endParaRPr lang="en-US" altLang="en-US" dirty="0"/>
          </a:p>
        </p:txBody>
      </p:sp>
      <p:sp>
        <p:nvSpPr>
          <p:cNvPr id="278" name="Rectangle 38"/>
          <p:cNvSpPr>
            <a:spLocks noChangeArrowheads="1"/>
          </p:cNvSpPr>
          <p:nvPr/>
        </p:nvSpPr>
        <p:spPr bwMode="auto">
          <a:xfrm>
            <a:off x="5892800" y="3216275"/>
            <a:ext cx="474663" cy="227013"/>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9,000</a:t>
            </a:r>
            <a:endParaRPr lang="en-US" altLang="en-US" dirty="0"/>
          </a:p>
        </p:txBody>
      </p:sp>
      <p:sp>
        <p:nvSpPr>
          <p:cNvPr id="280" name="Rectangle 40"/>
          <p:cNvSpPr>
            <a:spLocks noChangeArrowheads="1"/>
          </p:cNvSpPr>
          <p:nvPr/>
        </p:nvSpPr>
        <p:spPr bwMode="auto">
          <a:xfrm>
            <a:off x="890588" y="3422650"/>
            <a:ext cx="1281112" cy="227013"/>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Ending inventory</a:t>
            </a:r>
            <a:endParaRPr lang="en-US" altLang="en-US" dirty="0"/>
          </a:p>
        </p:txBody>
      </p:sp>
      <p:sp>
        <p:nvSpPr>
          <p:cNvPr id="281" name="Rectangle 41"/>
          <p:cNvSpPr>
            <a:spLocks noChangeArrowheads="1"/>
          </p:cNvSpPr>
          <p:nvPr/>
        </p:nvSpPr>
        <p:spPr bwMode="auto">
          <a:xfrm>
            <a:off x="2908300" y="3422650"/>
            <a:ext cx="474663" cy="227013"/>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2,000</a:t>
            </a:r>
            <a:endParaRPr lang="en-US" altLang="en-US" dirty="0"/>
          </a:p>
        </p:txBody>
      </p:sp>
      <p:sp>
        <p:nvSpPr>
          <p:cNvPr id="282" name="Rectangle 42"/>
          <p:cNvSpPr>
            <a:spLocks noChangeArrowheads="1"/>
          </p:cNvSpPr>
          <p:nvPr/>
        </p:nvSpPr>
        <p:spPr bwMode="auto">
          <a:xfrm>
            <a:off x="2908300" y="3597275"/>
            <a:ext cx="403225" cy="11113"/>
          </a:xfrm>
          <a:prstGeom prst="rect">
            <a:avLst/>
          </a:prstGeom>
          <a:solidFill>
            <a:srgbClr val="000000"/>
          </a:solidFill>
          <a:ln w="9525">
            <a:noFill/>
            <a:miter lim="800000"/>
            <a:headEnd/>
            <a:tailEnd/>
          </a:ln>
        </p:spPr>
        <p:txBody>
          <a:bodyPr/>
          <a:lstStyle/>
          <a:p>
            <a:endParaRPr lang="en-US" altLang="en-US" dirty="0"/>
          </a:p>
        </p:txBody>
      </p:sp>
      <p:sp>
        <p:nvSpPr>
          <p:cNvPr id="283" name="Rectangle 43"/>
          <p:cNvSpPr>
            <a:spLocks noChangeArrowheads="1"/>
          </p:cNvSpPr>
          <p:nvPr/>
        </p:nvSpPr>
        <p:spPr bwMode="auto">
          <a:xfrm>
            <a:off x="4400550" y="3422650"/>
            <a:ext cx="474663" cy="227013"/>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2,000</a:t>
            </a:r>
            <a:endParaRPr lang="en-US" altLang="en-US" dirty="0"/>
          </a:p>
        </p:txBody>
      </p:sp>
      <p:sp>
        <p:nvSpPr>
          <p:cNvPr id="284" name="Rectangle 44"/>
          <p:cNvSpPr>
            <a:spLocks noChangeArrowheads="1"/>
          </p:cNvSpPr>
          <p:nvPr/>
        </p:nvSpPr>
        <p:spPr bwMode="auto">
          <a:xfrm>
            <a:off x="4400550" y="3597275"/>
            <a:ext cx="403225" cy="11113"/>
          </a:xfrm>
          <a:prstGeom prst="rect">
            <a:avLst/>
          </a:prstGeom>
          <a:solidFill>
            <a:srgbClr val="000000"/>
          </a:solidFill>
          <a:ln w="9525">
            <a:noFill/>
            <a:miter lim="800000"/>
            <a:headEnd/>
            <a:tailEnd/>
          </a:ln>
        </p:spPr>
        <p:txBody>
          <a:bodyPr/>
          <a:lstStyle/>
          <a:p>
            <a:endParaRPr lang="en-US" altLang="en-US" dirty="0"/>
          </a:p>
        </p:txBody>
      </p:sp>
      <p:sp>
        <p:nvSpPr>
          <p:cNvPr id="285" name="Rectangle 45"/>
          <p:cNvSpPr>
            <a:spLocks noChangeArrowheads="1"/>
          </p:cNvSpPr>
          <p:nvPr/>
        </p:nvSpPr>
        <p:spPr bwMode="auto">
          <a:xfrm>
            <a:off x="5892800" y="3422650"/>
            <a:ext cx="474663" cy="227013"/>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2,000</a:t>
            </a:r>
            <a:endParaRPr lang="en-US" altLang="en-US" dirty="0"/>
          </a:p>
        </p:txBody>
      </p:sp>
      <p:sp>
        <p:nvSpPr>
          <p:cNvPr id="286" name="Rectangle 46"/>
          <p:cNvSpPr>
            <a:spLocks noChangeArrowheads="1"/>
          </p:cNvSpPr>
          <p:nvPr/>
        </p:nvSpPr>
        <p:spPr bwMode="auto">
          <a:xfrm>
            <a:off x="5892800" y="3597275"/>
            <a:ext cx="403225" cy="11113"/>
          </a:xfrm>
          <a:prstGeom prst="rect">
            <a:avLst/>
          </a:prstGeom>
          <a:solidFill>
            <a:srgbClr val="000000"/>
          </a:solidFill>
          <a:ln w="9525">
            <a:noFill/>
            <a:miter lim="800000"/>
            <a:headEnd/>
            <a:tailEnd/>
          </a:ln>
        </p:spPr>
        <p:txBody>
          <a:bodyPr/>
          <a:lstStyle/>
          <a:p>
            <a:endParaRPr lang="en-US" altLang="en-US" dirty="0"/>
          </a:p>
        </p:txBody>
      </p:sp>
      <p:sp>
        <p:nvSpPr>
          <p:cNvPr id="293" name="Rectangle 49"/>
          <p:cNvSpPr>
            <a:spLocks noChangeArrowheads="1"/>
          </p:cNvSpPr>
          <p:nvPr/>
        </p:nvSpPr>
        <p:spPr bwMode="auto">
          <a:xfrm>
            <a:off x="890588" y="3629025"/>
            <a:ext cx="1411287" cy="227013"/>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Cost of goods sold</a:t>
            </a:r>
            <a:endParaRPr lang="en-US" altLang="en-US" dirty="0"/>
          </a:p>
        </p:txBody>
      </p:sp>
      <p:sp>
        <p:nvSpPr>
          <p:cNvPr id="294" name="Rectangle 50"/>
          <p:cNvSpPr>
            <a:spLocks noChangeArrowheads="1"/>
          </p:cNvSpPr>
          <p:nvPr/>
        </p:nvSpPr>
        <p:spPr bwMode="auto">
          <a:xfrm>
            <a:off x="3654425" y="3629025"/>
            <a:ext cx="474663" cy="227013"/>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7,000</a:t>
            </a:r>
            <a:endParaRPr lang="en-US" altLang="en-US" dirty="0"/>
          </a:p>
        </p:txBody>
      </p:sp>
      <p:sp>
        <p:nvSpPr>
          <p:cNvPr id="295" name="Rectangle 51"/>
          <p:cNvSpPr>
            <a:spLocks noChangeArrowheads="1"/>
          </p:cNvSpPr>
          <p:nvPr/>
        </p:nvSpPr>
        <p:spPr bwMode="auto">
          <a:xfrm>
            <a:off x="5146675" y="3629025"/>
            <a:ext cx="474663" cy="227013"/>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7,000</a:t>
            </a:r>
            <a:endParaRPr lang="en-US" altLang="en-US" dirty="0"/>
          </a:p>
        </p:txBody>
      </p:sp>
      <p:sp>
        <p:nvSpPr>
          <p:cNvPr id="296" name="Rectangle 52"/>
          <p:cNvSpPr>
            <a:spLocks noChangeArrowheads="1"/>
          </p:cNvSpPr>
          <p:nvPr/>
        </p:nvSpPr>
        <p:spPr bwMode="auto">
          <a:xfrm>
            <a:off x="6638925" y="3629025"/>
            <a:ext cx="474663" cy="227013"/>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7,000</a:t>
            </a:r>
            <a:endParaRPr lang="en-US" altLang="en-US" dirty="0"/>
          </a:p>
        </p:txBody>
      </p:sp>
      <p:sp>
        <p:nvSpPr>
          <p:cNvPr id="297" name="Rectangle 53"/>
          <p:cNvSpPr>
            <a:spLocks noChangeArrowheads="1"/>
          </p:cNvSpPr>
          <p:nvPr/>
        </p:nvSpPr>
        <p:spPr bwMode="auto">
          <a:xfrm>
            <a:off x="8040688" y="3629025"/>
            <a:ext cx="565150" cy="227013"/>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21,000</a:t>
            </a:r>
            <a:endParaRPr lang="en-US" altLang="en-US" dirty="0"/>
          </a:p>
        </p:txBody>
      </p:sp>
      <p:sp>
        <p:nvSpPr>
          <p:cNvPr id="298" name="Rectangle 54"/>
          <p:cNvSpPr>
            <a:spLocks noChangeArrowheads="1"/>
          </p:cNvSpPr>
          <p:nvPr/>
        </p:nvSpPr>
        <p:spPr bwMode="auto">
          <a:xfrm>
            <a:off x="557213" y="3833813"/>
            <a:ext cx="908050" cy="227012"/>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Gross profit</a:t>
            </a:r>
            <a:endParaRPr lang="en-US" altLang="en-US" dirty="0"/>
          </a:p>
        </p:txBody>
      </p:sp>
      <p:sp>
        <p:nvSpPr>
          <p:cNvPr id="299" name="Rectangle 55"/>
          <p:cNvSpPr>
            <a:spLocks noChangeArrowheads="1"/>
          </p:cNvSpPr>
          <p:nvPr/>
        </p:nvSpPr>
        <p:spPr bwMode="auto">
          <a:xfrm>
            <a:off x="3563938" y="3833813"/>
            <a:ext cx="565150" cy="227012"/>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$3,000</a:t>
            </a:r>
            <a:endParaRPr lang="en-US" altLang="en-US" dirty="0"/>
          </a:p>
        </p:txBody>
      </p:sp>
      <p:sp>
        <p:nvSpPr>
          <p:cNvPr id="300" name="Rectangle 56"/>
          <p:cNvSpPr>
            <a:spLocks noChangeArrowheads="1"/>
          </p:cNvSpPr>
          <p:nvPr/>
        </p:nvSpPr>
        <p:spPr bwMode="auto">
          <a:xfrm>
            <a:off x="5056188" y="3833813"/>
            <a:ext cx="565150" cy="227012"/>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$3,000</a:t>
            </a:r>
            <a:endParaRPr lang="en-US" altLang="en-US" dirty="0"/>
          </a:p>
        </p:txBody>
      </p:sp>
      <p:sp>
        <p:nvSpPr>
          <p:cNvPr id="79" name="Rectangle 57"/>
          <p:cNvSpPr>
            <a:spLocks noChangeArrowheads="1"/>
          </p:cNvSpPr>
          <p:nvPr/>
        </p:nvSpPr>
        <p:spPr bwMode="auto">
          <a:xfrm>
            <a:off x="6548438" y="3833813"/>
            <a:ext cx="565150" cy="227012"/>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$3,000</a:t>
            </a:r>
            <a:endParaRPr lang="en-US" altLang="en-US" dirty="0"/>
          </a:p>
        </p:txBody>
      </p:sp>
      <p:sp>
        <p:nvSpPr>
          <p:cNvPr id="80" name="Rectangle 58"/>
          <p:cNvSpPr>
            <a:spLocks noChangeArrowheads="1"/>
          </p:cNvSpPr>
          <p:nvPr/>
        </p:nvSpPr>
        <p:spPr bwMode="auto">
          <a:xfrm>
            <a:off x="8040688" y="3833813"/>
            <a:ext cx="565150" cy="227012"/>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$9,000</a:t>
            </a:r>
            <a:endParaRPr lang="en-US" altLang="en-US" dirty="0"/>
          </a:p>
        </p:txBody>
      </p:sp>
      <p:sp>
        <p:nvSpPr>
          <p:cNvPr id="81" name="Rectangle 59"/>
          <p:cNvSpPr>
            <a:spLocks noChangeArrowheads="1"/>
          </p:cNvSpPr>
          <p:nvPr/>
        </p:nvSpPr>
        <p:spPr bwMode="auto">
          <a:xfrm>
            <a:off x="557213" y="4276725"/>
            <a:ext cx="1230312" cy="215900"/>
          </a:xfrm>
          <a:prstGeom prst="rect">
            <a:avLst/>
          </a:prstGeom>
          <a:noFill/>
          <a:ln w="9525">
            <a:noFill/>
            <a:miter lim="800000"/>
            <a:headEnd/>
            <a:tailEnd/>
          </a:ln>
        </p:spPr>
        <p:txBody>
          <a:bodyPr wrap="none" lIns="0" tIns="0" rIns="0" bIns="0">
            <a:spAutoFit/>
          </a:bodyPr>
          <a:lstStyle/>
          <a:p>
            <a:pPr eaLnBrk="0" hangingPunct="0"/>
            <a:r>
              <a:rPr lang="en-US" altLang="en-US" sz="1300" b="1" dirty="0">
                <a:solidFill>
                  <a:srgbClr val="000000"/>
                </a:solidFill>
              </a:rPr>
              <a:t>Inventory error</a:t>
            </a:r>
            <a:endParaRPr lang="en-US" altLang="en-US" dirty="0"/>
          </a:p>
        </p:txBody>
      </p:sp>
      <p:sp>
        <p:nvSpPr>
          <p:cNvPr id="82" name="Rectangle 60"/>
          <p:cNvSpPr>
            <a:spLocks noChangeArrowheads="1"/>
          </p:cNvSpPr>
          <p:nvPr/>
        </p:nvSpPr>
        <p:spPr bwMode="auto">
          <a:xfrm>
            <a:off x="557213" y="4503738"/>
            <a:ext cx="474662" cy="227012"/>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Sales</a:t>
            </a:r>
            <a:endParaRPr lang="en-US" altLang="en-US" dirty="0"/>
          </a:p>
        </p:txBody>
      </p:sp>
      <p:sp>
        <p:nvSpPr>
          <p:cNvPr id="83" name="Rectangle 61"/>
          <p:cNvSpPr>
            <a:spLocks noChangeArrowheads="1"/>
          </p:cNvSpPr>
          <p:nvPr/>
        </p:nvSpPr>
        <p:spPr bwMode="auto">
          <a:xfrm>
            <a:off x="3471863" y="4503738"/>
            <a:ext cx="655637" cy="227012"/>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$10,000</a:t>
            </a:r>
            <a:endParaRPr lang="en-US" altLang="en-US" dirty="0"/>
          </a:p>
        </p:txBody>
      </p:sp>
      <p:sp>
        <p:nvSpPr>
          <p:cNvPr id="84" name="Rectangle 62"/>
          <p:cNvSpPr>
            <a:spLocks noChangeArrowheads="1"/>
          </p:cNvSpPr>
          <p:nvPr/>
        </p:nvSpPr>
        <p:spPr bwMode="auto">
          <a:xfrm>
            <a:off x="4965700" y="4503738"/>
            <a:ext cx="655638" cy="227012"/>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$10,000</a:t>
            </a:r>
            <a:endParaRPr lang="en-US" altLang="en-US" dirty="0"/>
          </a:p>
        </p:txBody>
      </p:sp>
      <p:sp>
        <p:nvSpPr>
          <p:cNvPr id="85" name="Rectangle 63"/>
          <p:cNvSpPr>
            <a:spLocks noChangeArrowheads="1"/>
          </p:cNvSpPr>
          <p:nvPr/>
        </p:nvSpPr>
        <p:spPr bwMode="auto">
          <a:xfrm>
            <a:off x="6457950" y="4503738"/>
            <a:ext cx="655638" cy="227012"/>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$10,000</a:t>
            </a:r>
            <a:endParaRPr lang="en-US" altLang="en-US" dirty="0"/>
          </a:p>
        </p:txBody>
      </p:sp>
      <p:sp>
        <p:nvSpPr>
          <p:cNvPr id="86" name="Rectangle 64"/>
          <p:cNvSpPr>
            <a:spLocks noChangeArrowheads="1"/>
          </p:cNvSpPr>
          <p:nvPr/>
        </p:nvSpPr>
        <p:spPr bwMode="auto">
          <a:xfrm>
            <a:off x="7950200" y="4503738"/>
            <a:ext cx="655638" cy="227012"/>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$30,000</a:t>
            </a:r>
            <a:endParaRPr lang="en-US" altLang="en-US" dirty="0"/>
          </a:p>
        </p:txBody>
      </p:sp>
      <p:sp>
        <p:nvSpPr>
          <p:cNvPr id="87" name="Rectangle 65"/>
          <p:cNvSpPr>
            <a:spLocks noChangeArrowheads="1"/>
          </p:cNvSpPr>
          <p:nvPr/>
        </p:nvSpPr>
        <p:spPr bwMode="auto">
          <a:xfrm>
            <a:off x="557213" y="4710113"/>
            <a:ext cx="1411287" cy="227012"/>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Cost of goods sold</a:t>
            </a:r>
            <a:endParaRPr lang="en-US" altLang="en-US" dirty="0"/>
          </a:p>
        </p:txBody>
      </p:sp>
      <p:sp>
        <p:nvSpPr>
          <p:cNvPr id="88" name="Rectangle 66"/>
          <p:cNvSpPr>
            <a:spLocks noChangeArrowheads="1"/>
          </p:cNvSpPr>
          <p:nvPr/>
        </p:nvSpPr>
        <p:spPr bwMode="auto">
          <a:xfrm>
            <a:off x="890588" y="4916488"/>
            <a:ext cx="1503362" cy="227012"/>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Beginning inventory</a:t>
            </a:r>
            <a:endParaRPr lang="en-US" altLang="en-US" dirty="0"/>
          </a:p>
        </p:txBody>
      </p:sp>
      <p:sp>
        <p:nvSpPr>
          <p:cNvPr id="89" name="Rectangle 67"/>
          <p:cNvSpPr>
            <a:spLocks noChangeArrowheads="1"/>
          </p:cNvSpPr>
          <p:nvPr/>
        </p:nvSpPr>
        <p:spPr bwMode="auto">
          <a:xfrm>
            <a:off x="2817813" y="4916488"/>
            <a:ext cx="565150" cy="227012"/>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$2,000</a:t>
            </a:r>
            <a:endParaRPr lang="en-US" altLang="en-US" dirty="0"/>
          </a:p>
        </p:txBody>
      </p:sp>
      <p:sp>
        <p:nvSpPr>
          <p:cNvPr id="90" name="Rectangle 68"/>
          <p:cNvSpPr>
            <a:spLocks noChangeArrowheads="1"/>
          </p:cNvSpPr>
          <p:nvPr/>
        </p:nvSpPr>
        <p:spPr bwMode="auto">
          <a:xfrm>
            <a:off x="4310063" y="4916488"/>
            <a:ext cx="565150" cy="227012"/>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$1,600</a:t>
            </a:r>
            <a:endParaRPr lang="en-US" altLang="en-US" dirty="0"/>
          </a:p>
        </p:txBody>
      </p:sp>
      <p:sp>
        <p:nvSpPr>
          <p:cNvPr id="91" name="Rectangle 69"/>
          <p:cNvSpPr>
            <a:spLocks noChangeArrowheads="1"/>
          </p:cNvSpPr>
          <p:nvPr/>
        </p:nvSpPr>
        <p:spPr bwMode="auto">
          <a:xfrm>
            <a:off x="5802313" y="4916488"/>
            <a:ext cx="565150" cy="227012"/>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$2,000</a:t>
            </a:r>
            <a:endParaRPr lang="en-US" altLang="en-US" dirty="0"/>
          </a:p>
        </p:txBody>
      </p:sp>
      <p:sp>
        <p:nvSpPr>
          <p:cNvPr id="93" name="Rectangle 71"/>
          <p:cNvSpPr>
            <a:spLocks noChangeArrowheads="1"/>
          </p:cNvSpPr>
          <p:nvPr/>
        </p:nvSpPr>
        <p:spPr bwMode="auto">
          <a:xfrm>
            <a:off x="890588" y="5122863"/>
            <a:ext cx="1381125" cy="227012"/>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Cost of purchases</a:t>
            </a:r>
            <a:endParaRPr lang="en-US" altLang="en-US" dirty="0"/>
          </a:p>
        </p:txBody>
      </p:sp>
      <p:sp>
        <p:nvSpPr>
          <p:cNvPr id="94" name="Rectangle 72"/>
          <p:cNvSpPr>
            <a:spLocks noChangeArrowheads="1"/>
          </p:cNvSpPr>
          <p:nvPr/>
        </p:nvSpPr>
        <p:spPr bwMode="auto">
          <a:xfrm>
            <a:off x="2908300" y="5122863"/>
            <a:ext cx="474663" cy="227012"/>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7,000</a:t>
            </a:r>
            <a:endParaRPr lang="en-US" altLang="en-US" dirty="0"/>
          </a:p>
        </p:txBody>
      </p:sp>
      <p:sp>
        <p:nvSpPr>
          <p:cNvPr id="95" name="Rectangle 73"/>
          <p:cNvSpPr>
            <a:spLocks noChangeArrowheads="1"/>
          </p:cNvSpPr>
          <p:nvPr/>
        </p:nvSpPr>
        <p:spPr bwMode="auto">
          <a:xfrm>
            <a:off x="2908300" y="5297488"/>
            <a:ext cx="403225" cy="11112"/>
          </a:xfrm>
          <a:prstGeom prst="rect">
            <a:avLst/>
          </a:prstGeom>
          <a:solidFill>
            <a:srgbClr val="000000"/>
          </a:solidFill>
          <a:ln w="9525">
            <a:noFill/>
            <a:miter lim="800000"/>
            <a:headEnd/>
            <a:tailEnd/>
          </a:ln>
        </p:spPr>
        <p:txBody>
          <a:bodyPr/>
          <a:lstStyle/>
          <a:p>
            <a:endParaRPr lang="en-US" altLang="en-US" dirty="0"/>
          </a:p>
        </p:txBody>
      </p:sp>
      <p:sp>
        <p:nvSpPr>
          <p:cNvPr id="128" name="Rectangle 74"/>
          <p:cNvSpPr>
            <a:spLocks noChangeArrowheads="1"/>
          </p:cNvSpPr>
          <p:nvPr/>
        </p:nvSpPr>
        <p:spPr bwMode="auto">
          <a:xfrm>
            <a:off x="4400550" y="5122863"/>
            <a:ext cx="474663" cy="227012"/>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7,000</a:t>
            </a:r>
            <a:endParaRPr lang="en-US" altLang="en-US" dirty="0"/>
          </a:p>
        </p:txBody>
      </p:sp>
      <p:sp>
        <p:nvSpPr>
          <p:cNvPr id="129" name="Rectangle 75"/>
          <p:cNvSpPr>
            <a:spLocks noChangeArrowheads="1"/>
          </p:cNvSpPr>
          <p:nvPr/>
        </p:nvSpPr>
        <p:spPr bwMode="auto">
          <a:xfrm>
            <a:off x="4400550" y="5297488"/>
            <a:ext cx="403225" cy="11112"/>
          </a:xfrm>
          <a:prstGeom prst="rect">
            <a:avLst/>
          </a:prstGeom>
          <a:solidFill>
            <a:srgbClr val="000000"/>
          </a:solidFill>
          <a:ln w="9525">
            <a:noFill/>
            <a:miter lim="800000"/>
            <a:headEnd/>
            <a:tailEnd/>
          </a:ln>
        </p:spPr>
        <p:txBody>
          <a:bodyPr/>
          <a:lstStyle/>
          <a:p>
            <a:endParaRPr lang="en-US" altLang="en-US" dirty="0"/>
          </a:p>
        </p:txBody>
      </p:sp>
      <p:sp>
        <p:nvSpPr>
          <p:cNvPr id="130" name="Rectangle 76"/>
          <p:cNvSpPr>
            <a:spLocks noChangeArrowheads="1"/>
          </p:cNvSpPr>
          <p:nvPr/>
        </p:nvSpPr>
        <p:spPr bwMode="auto">
          <a:xfrm>
            <a:off x="5892800" y="5122863"/>
            <a:ext cx="474663" cy="227012"/>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7,000</a:t>
            </a:r>
            <a:endParaRPr lang="en-US" altLang="en-US" dirty="0"/>
          </a:p>
        </p:txBody>
      </p:sp>
      <p:sp>
        <p:nvSpPr>
          <p:cNvPr id="131" name="Rectangle 77"/>
          <p:cNvSpPr>
            <a:spLocks noChangeArrowheads="1"/>
          </p:cNvSpPr>
          <p:nvPr/>
        </p:nvSpPr>
        <p:spPr bwMode="auto">
          <a:xfrm>
            <a:off x="5892800" y="5297488"/>
            <a:ext cx="403225" cy="11112"/>
          </a:xfrm>
          <a:prstGeom prst="rect">
            <a:avLst/>
          </a:prstGeom>
          <a:solidFill>
            <a:srgbClr val="000000"/>
          </a:solidFill>
          <a:ln w="9525">
            <a:noFill/>
            <a:miter lim="800000"/>
            <a:headEnd/>
            <a:tailEnd/>
          </a:ln>
        </p:spPr>
        <p:txBody>
          <a:bodyPr/>
          <a:lstStyle/>
          <a:p>
            <a:endParaRPr lang="en-US" altLang="en-US" dirty="0"/>
          </a:p>
        </p:txBody>
      </p:sp>
      <p:sp>
        <p:nvSpPr>
          <p:cNvPr id="134" name="Rectangle 80"/>
          <p:cNvSpPr>
            <a:spLocks noChangeArrowheads="1"/>
          </p:cNvSpPr>
          <p:nvPr/>
        </p:nvSpPr>
        <p:spPr bwMode="auto">
          <a:xfrm>
            <a:off x="890588" y="5329238"/>
            <a:ext cx="1816100" cy="227012"/>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Goods available for sale</a:t>
            </a:r>
            <a:endParaRPr lang="en-US" altLang="en-US" dirty="0"/>
          </a:p>
        </p:txBody>
      </p:sp>
      <p:sp>
        <p:nvSpPr>
          <p:cNvPr id="135" name="Rectangle 81"/>
          <p:cNvSpPr>
            <a:spLocks noChangeArrowheads="1"/>
          </p:cNvSpPr>
          <p:nvPr/>
        </p:nvSpPr>
        <p:spPr bwMode="auto">
          <a:xfrm>
            <a:off x="2908300" y="5329238"/>
            <a:ext cx="474663" cy="227012"/>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9,000</a:t>
            </a:r>
            <a:endParaRPr lang="en-US" altLang="en-US" dirty="0"/>
          </a:p>
        </p:txBody>
      </p:sp>
      <p:sp>
        <p:nvSpPr>
          <p:cNvPr id="136" name="Rectangle 82"/>
          <p:cNvSpPr>
            <a:spLocks noChangeArrowheads="1"/>
          </p:cNvSpPr>
          <p:nvPr/>
        </p:nvSpPr>
        <p:spPr bwMode="auto">
          <a:xfrm>
            <a:off x="4400550" y="5329238"/>
            <a:ext cx="474663" cy="227012"/>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8,600</a:t>
            </a:r>
            <a:endParaRPr lang="en-US" altLang="en-US" dirty="0"/>
          </a:p>
        </p:txBody>
      </p:sp>
      <p:sp>
        <p:nvSpPr>
          <p:cNvPr id="138" name="Rectangle 83"/>
          <p:cNvSpPr>
            <a:spLocks noChangeArrowheads="1"/>
          </p:cNvSpPr>
          <p:nvPr/>
        </p:nvSpPr>
        <p:spPr bwMode="auto">
          <a:xfrm>
            <a:off x="5892800" y="5329238"/>
            <a:ext cx="474663" cy="227012"/>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9,000</a:t>
            </a:r>
            <a:endParaRPr lang="en-US" altLang="en-US" dirty="0"/>
          </a:p>
        </p:txBody>
      </p:sp>
      <p:sp>
        <p:nvSpPr>
          <p:cNvPr id="140" name="Rectangle 85"/>
          <p:cNvSpPr>
            <a:spLocks noChangeArrowheads="1"/>
          </p:cNvSpPr>
          <p:nvPr/>
        </p:nvSpPr>
        <p:spPr bwMode="auto">
          <a:xfrm>
            <a:off x="890588" y="5534025"/>
            <a:ext cx="1281112" cy="227013"/>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Ending inventory</a:t>
            </a:r>
            <a:endParaRPr lang="en-US" altLang="en-US" dirty="0"/>
          </a:p>
        </p:txBody>
      </p:sp>
      <p:sp>
        <p:nvSpPr>
          <p:cNvPr id="141" name="Rectangle 86"/>
          <p:cNvSpPr>
            <a:spLocks noChangeArrowheads="1"/>
          </p:cNvSpPr>
          <p:nvPr/>
        </p:nvSpPr>
        <p:spPr bwMode="auto">
          <a:xfrm>
            <a:off x="2908300" y="5534025"/>
            <a:ext cx="474663" cy="227013"/>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1,600</a:t>
            </a:r>
            <a:endParaRPr lang="en-US" altLang="en-US" dirty="0"/>
          </a:p>
        </p:txBody>
      </p:sp>
      <p:sp>
        <p:nvSpPr>
          <p:cNvPr id="142" name="Rectangle 87"/>
          <p:cNvSpPr>
            <a:spLocks noChangeArrowheads="1"/>
          </p:cNvSpPr>
          <p:nvPr/>
        </p:nvSpPr>
        <p:spPr bwMode="auto">
          <a:xfrm>
            <a:off x="2908300" y="5710238"/>
            <a:ext cx="403225" cy="9525"/>
          </a:xfrm>
          <a:prstGeom prst="rect">
            <a:avLst/>
          </a:prstGeom>
          <a:solidFill>
            <a:srgbClr val="000000"/>
          </a:solidFill>
          <a:ln w="9525">
            <a:noFill/>
            <a:miter lim="800000"/>
            <a:headEnd/>
            <a:tailEnd/>
          </a:ln>
        </p:spPr>
        <p:txBody>
          <a:bodyPr/>
          <a:lstStyle/>
          <a:p>
            <a:endParaRPr lang="en-US" altLang="en-US" dirty="0"/>
          </a:p>
        </p:txBody>
      </p:sp>
      <p:sp>
        <p:nvSpPr>
          <p:cNvPr id="143" name="Rectangle 88"/>
          <p:cNvSpPr>
            <a:spLocks noChangeArrowheads="1"/>
          </p:cNvSpPr>
          <p:nvPr/>
        </p:nvSpPr>
        <p:spPr bwMode="auto">
          <a:xfrm>
            <a:off x="4400550" y="5534025"/>
            <a:ext cx="474663" cy="227013"/>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2,000</a:t>
            </a:r>
            <a:endParaRPr lang="en-US" altLang="en-US" dirty="0"/>
          </a:p>
        </p:txBody>
      </p:sp>
      <p:sp>
        <p:nvSpPr>
          <p:cNvPr id="144" name="Rectangle 89"/>
          <p:cNvSpPr>
            <a:spLocks noChangeArrowheads="1"/>
          </p:cNvSpPr>
          <p:nvPr/>
        </p:nvSpPr>
        <p:spPr bwMode="auto">
          <a:xfrm>
            <a:off x="4400550" y="5710238"/>
            <a:ext cx="403225" cy="9525"/>
          </a:xfrm>
          <a:prstGeom prst="rect">
            <a:avLst/>
          </a:prstGeom>
          <a:solidFill>
            <a:srgbClr val="000000"/>
          </a:solidFill>
          <a:ln w="9525">
            <a:noFill/>
            <a:miter lim="800000"/>
            <a:headEnd/>
            <a:tailEnd/>
          </a:ln>
        </p:spPr>
        <p:txBody>
          <a:bodyPr/>
          <a:lstStyle/>
          <a:p>
            <a:endParaRPr lang="en-US" altLang="en-US" dirty="0"/>
          </a:p>
        </p:txBody>
      </p:sp>
      <p:sp>
        <p:nvSpPr>
          <p:cNvPr id="145" name="Rectangle 90"/>
          <p:cNvSpPr>
            <a:spLocks noChangeArrowheads="1"/>
          </p:cNvSpPr>
          <p:nvPr/>
        </p:nvSpPr>
        <p:spPr bwMode="auto">
          <a:xfrm>
            <a:off x="5892800" y="5534025"/>
            <a:ext cx="474663" cy="227013"/>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2,000</a:t>
            </a:r>
            <a:endParaRPr lang="en-US" altLang="en-US" dirty="0"/>
          </a:p>
        </p:txBody>
      </p:sp>
      <p:sp>
        <p:nvSpPr>
          <p:cNvPr id="146" name="Rectangle 91"/>
          <p:cNvSpPr>
            <a:spLocks noChangeArrowheads="1"/>
          </p:cNvSpPr>
          <p:nvPr/>
        </p:nvSpPr>
        <p:spPr bwMode="auto">
          <a:xfrm>
            <a:off x="5892800" y="5710238"/>
            <a:ext cx="403225" cy="9525"/>
          </a:xfrm>
          <a:prstGeom prst="rect">
            <a:avLst/>
          </a:prstGeom>
          <a:solidFill>
            <a:srgbClr val="000000"/>
          </a:solidFill>
          <a:ln w="9525">
            <a:noFill/>
            <a:miter lim="800000"/>
            <a:headEnd/>
            <a:tailEnd/>
          </a:ln>
        </p:spPr>
        <p:txBody>
          <a:bodyPr/>
          <a:lstStyle/>
          <a:p>
            <a:endParaRPr lang="en-US" altLang="en-US" dirty="0"/>
          </a:p>
        </p:txBody>
      </p:sp>
      <p:sp>
        <p:nvSpPr>
          <p:cNvPr id="149" name="Rectangle 94"/>
          <p:cNvSpPr>
            <a:spLocks noChangeArrowheads="1"/>
          </p:cNvSpPr>
          <p:nvPr/>
        </p:nvSpPr>
        <p:spPr bwMode="auto">
          <a:xfrm>
            <a:off x="890588" y="5740400"/>
            <a:ext cx="1411287" cy="227013"/>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Cost of goods sold</a:t>
            </a:r>
            <a:endParaRPr lang="en-US" altLang="en-US" dirty="0"/>
          </a:p>
        </p:txBody>
      </p:sp>
      <p:sp>
        <p:nvSpPr>
          <p:cNvPr id="150" name="Rectangle 95"/>
          <p:cNvSpPr>
            <a:spLocks noChangeArrowheads="1"/>
          </p:cNvSpPr>
          <p:nvPr/>
        </p:nvSpPr>
        <p:spPr bwMode="auto">
          <a:xfrm>
            <a:off x="3654425" y="5740400"/>
            <a:ext cx="474663" cy="227013"/>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7,400</a:t>
            </a:r>
            <a:endParaRPr lang="en-US" altLang="en-US" dirty="0"/>
          </a:p>
        </p:txBody>
      </p:sp>
      <p:sp>
        <p:nvSpPr>
          <p:cNvPr id="151" name="Rectangle 96"/>
          <p:cNvSpPr>
            <a:spLocks noChangeArrowheads="1"/>
          </p:cNvSpPr>
          <p:nvPr/>
        </p:nvSpPr>
        <p:spPr bwMode="auto">
          <a:xfrm>
            <a:off x="5146675" y="5740400"/>
            <a:ext cx="474663" cy="227013"/>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6,600</a:t>
            </a:r>
            <a:endParaRPr lang="en-US" altLang="en-US" dirty="0"/>
          </a:p>
        </p:txBody>
      </p:sp>
      <p:sp>
        <p:nvSpPr>
          <p:cNvPr id="152" name="Rectangle 97"/>
          <p:cNvSpPr>
            <a:spLocks noChangeArrowheads="1"/>
          </p:cNvSpPr>
          <p:nvPr/>
        </p:nvSpPr>
        <p:spPr bwMode="auto">
          <a:xfrm>
            <a:off x="6638925" y="5740400"/>
            <a:ext cx="474663" cy="227013"/>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7,000</a:t>
            </a:r>
            <a:endParaRPr lang="en-US" altLang="en-US" dirty="0"/>
          </a:p>
        </p:txBody>
      </p:sp>
      <p:sp>
        <p:nvSpPr>
          <p:cNvPr id="153" name="Rectangle 98"/>
          <p:cNvSpPr>
            <a:spLocks noChangeArrowheads="1"/>
          </p:cNvSpPr>
          <p:nvPr/>
        </p:nvSpPr>
        <p:spPr bwMode="auto">
          <a:xfrm>
            <a:off x="8040688" y="5740400"/>
            <a:ext cx="565150" cy="227013"/>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21,000</a:t>
            </a:r>
            <a:endParaRPr lang="en-US" altLang="en-US" dirty="0"/>
          </a:p>
        </p:txBody>
      </p:sp>
      <p:sp>
        <p:nvSpPr>
          <p:cNvPr id="154" name="Rectangle 99"/>
          <p:cNvSpPr>
            <a:spLocks noChangeArrowheads="1"/>
          </p:cNvSpPr>
          <p:nvPr/>
        </p:nvSpPr>
        <p:spPr bwMode="auto">
          <a:xfrm>
            <a:off x="557213" y="5946775"/>
            <a:ext cx="908050" cy="227013"/>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Gross profit</a:t>
            </a:r>
            <a:endParaRPr lang="en-US" altLang="en-US" dirty="0"/>
          </a:p>
        </p:txBody>
      </p:sp>
      <p:sp>
        <p:nvSpPr>
          <p:cNvPr id="155" name="Rectangle 100"/>
          <p:cNvSpPr>
            <a:spLocks noChangeArrowheads="1"/>
          </p:cNvSpPr>
          <p:nvPr/>
        </p:nvSpPr>
        <p:spPr bwMode="auto">
          <a:xfrm>
            <a:off x="3563938" y="5946775"/>
            <a:ext cx="565150" cy="227013"/>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$2,600</a:t>
            </a:r>
            <a:endParaRPr lang="en-US" altLang="en-US" dirty="0"/>
          </a:p>
        </p:txBody>
      </p:sp>
      <p:sp>
        <p:nvSpPr>
          <p:cNvPr id="156" name="Rectangle 101"/>
          <p:cNvSpPr>
            <a:spLocks noChangeArrowheads="1"/>
          </p:cNvSpPr>
          <p:nvPr/>
        </p:nvSpPr>
        <p:spPr bwMode="auto">
          <a:xfrm>
            <a:off x="5056188" y="5946775"/>
            <a:ext cx="565150" cy="227013"/>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$3,400</a:t>
            </a:r>
            <a:endParaRPr lang="en-US" altLang="en-US" dirty="0"/>
          </a:p>
        </p:txBody>
      </p:sp>
      <p:sp>
        <p:nvSpPr>
          <p:cNvPr id="157" name="Rectangle 102"/>
          <p:cNvSpPr>
            <a:spLocks noChangeArrowheads="1"/>
          </p:cNvSpPr>
          <p:nvPr/>
        </p:nvSpPr>
        <p:spPr bwMode="auto">
          <a:xfrm>
            <a:off x="6548438" y="5946775"/>
            <a:ext cx="565150" cy="227013"/>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$3,000</a:t>
            </a:r>
            <a:endParaRPr lang="en-US" altLang="en-US" dirty="0"/>
          </a:p>
        </p:txBody>
      </p:sp>
      <p:sp>
        <p:nvSpPr>
          <p:cNvPr id="158" name="Rectangle 103"/>
          <p:cNvSpPr>
            <a:spLocks noChangeArrowheads="1"/>
          </p:cNvSpPr>
          <p:nvPr/>
        </p:nvSpPr>
        <p:spPr bwMode="auto">
          <a:xfrm>
            <a:off x="8040688" y="5946775"/>
            <a:ext cx="565150" cy="227013"/>
          </a:xfrm>
          <a:prstGeom prst="rect">
            <a:avLst/>
          </a:prstGeom>
          <a:noFill/>
          <a:ln w="9525">
            <a:noFill/>
            <a:miter lim="800000"/>
            <a:headEnd/>
            <a:tailEnd/>
          </a:ln>
        </p:spPr>
        <p:txBody>
          <a:bodyPr wrap="none" lIns="0" tIns="0" rIns="0" bIns="0">
            <a:spAutoFit/>
          </a:bodyPr>
          <a:lstStyle/>
          <a:p>
            <a:pPr eaLnBrk="0" hangingPunct="0"/>
            <a:r>
              <a:rPr lang="en-US" altLang="en-US" sz="1300" dirty="0">
                <a:solidFill>
                  <a:srgbClr val="000000"/>
                </a:solidFill>
              </a:rPr>
              <a:t>$9,000</a:t>
            </a:r>
            <a:endParaRPr lang="en-US" altLang="en-US" dirty="0"/>
          </a:p>
        </p:txBody>
      </p:sp>
      <p:sp>
        <p:nvSpPr>
          <p:cNvPr id="159" name="Rectangle 104"/>
          <p:cNvSpPr>
            <a:spLocks noChangeArrowheads="1"/>
          </p:cNvSpPr>
          <p:nvPr/>
        </p:nvSpPr>
        <p:spPr bwMode="auto">
          <a:xfrm>
            <a:off x="3019425" y="4276725"/>
            <a:ext cx="769891" cy="200055"/>
          </a:xfrm>
          <a:prstGeom prst="rect">
            <a:avLst/>
          </a:prstGeom>
          <a:noFill/>
          <a:ln w="9525">
            <a:noFill/>
            <a:miter lim="800000"/>
            <a:headEnd/>
            <a:tailEnd/>
          </a:ln>
        </p:spPr>
        <p:txBody>
          <a:bodyPr wrap="none" lIns="0" tIns="0" rIns="0" bIns="0">
            <a:spAutoFit/>
          </a:bodyPr>
          <a:lstStyle/>
          <a:p>
            <a:pPr eaLnBrk="0" hangingPunct="0"/>
            <a:r>
              <a:rPr lang="en-US" altLang="en-US" sz="1300" b="1" dirty="0">
                <a:solidFill>
                  <a:srgbClr val="000000"/>
                </a:solidFill>
              </a:rPr>
              <a:t>Year </a:t>
            </a:r>
            <a:r>
              <a:rPr lang="en-US" altLang="en-US" sz="1300" b="1" dirty="0" smtClean="0">
                <a:solidFill>
                  <a:srgbClr val="000000"/>
                </a:solidFill>
              </a:rPr>
              <a:t>2015</a:t>
            </a:r>
            <a:endParaRPr lang="en-US" altLang="en-US" dirty="0"/>
          </a:p>
        </p:txBody>
      </p:sp>
      <p:sp>
        <p:nvSpPr>
          <p:cNvPr id="320" name="Rectangle 105"/>
          <p:cNvSpPr>
            <a:spLocks noChangeArrowheads="1"/>
          </p:cNvSpPr>
          <p:nvPr/>
        </p:nvSpPr>
        <p:spPr bwMode="auto">
          <a:xfrm>
            <a:off x="4511675" y="4276725"/>
            <a:ext cx="769891" cy="200055"/>
          </a:xfrm>
          <a:prstGeom prst="rect">
            <a:avLst/>
          </a:prstGeom>
          <a:noFill/>
          <a:ln w="9525">
            <a:noFill/>
            <a:miter lim="800000"/>
            <a:headEnd/>
            <a:tailEnd/>
          </a:ln>
        </p:spPr>
        <p:txBody>
          <a:bodyPr wrap="none" lIns="0" tIns="0" rIns="0" bIns="0">
            <a:spAutoFit/>
          </a:bodyPr>
          <a:lstStyle/>
          <a:p>
            <a:pPr eaLnBrk="0" hangingPunct="0"/>
            <a:r>
              <a:rPr lang="en-US" altLang="en-US" sz="1300" b="1" dirty="0">
                <a:solidFill>
                  <a:srgbClr val="000000"/>
                </a:solidFill>
              </a:rPr>
              <a:t>Year </a:t>
            </a:r>
            <a:r>
              <a:rPr lang="en-US" altLang="en-US" sz="1300" b="1" dirty="0" smtClean="0">
                <a:solidFill>
                  <a:srgbClr val="000000"/>
                </a:solidFill>
              </a:rPr>
              <a:t>2016</a:t>
            </a:r>
            <a:endParaRPr lang="en-US" altLang="en-US" dirty="0"/>
          </a:p>
        </p:txBody>
      </p:sp>
      <p:sp>
        <p:nvSpPr>
          <p:cNvPr id="321" name="Rectangle 106"/>
          <p:cNvSpPr>
            <a:spLocks noChangeArrowheads="1"/>
          </p:cNvSpPr>
          <p:nvPr/>
        </p:nvSpPr>
        <p:spPr bwMode="auto">
          <a:xfrm>
            <a:off x="6003925" y="4276725"/>
            <a:ext cx="769891" cy="200055"/>
          </a:xfrm>
          <a:prstGeom prst="rect">
            <a:avLst/>
          </a:prstGeom>
          <a:noFill/>
          <a:ln w="9525">
            <a:noFill/>
            <a:miter lim="800000"/>
            <a:headEnd/>
            <a:tailEnd/>
          </a:ln>
        </p:spPr>
        <p:txBody>
          <a:bodyPr wrap="none" lIns="0" tIns="0" rIns="0" bIns="0">
            <a:spAutoFit/>
          </a:bodyPr>
          <a:lstStyle/>
          <a:p>
            <a:pPr eaLnBrk="0" hangingPunct="0"/>
            <a:r>
              <a:rPr lang="en-US" altLang="en-US" sz="1300" b="1" dirty="0">
                <a:solidFill>
                  <a:srgbClr val="000000"/>
                </a:solidFill>
              </a:rPr>
              <a:t>Year </a:t>
            </a:r>
            <a:r>
              <a:rPr lang="en-US" altLang="en-US" sz="1300" b="1" dirty="0" smtClean="0">
                <a:solidFill>
                  <a:srgbClr val="000000"/>
                </a:solidFill>
              </a:rPr>
              <a:t>2017</a:t>
            </a:r>
            <a:endParaRPr lang="en-US" altLang="en-US" dirty="0"/>
          </a:p>
        </p:txBody>
      </p:sp>
      <p:sp>
        <p:nvSpPr>
          <p:cNvPr id="322" name="Rectangle 107"/>
          <p:cNvSpPr>
            <a:spLocks noChangeArrowheads="1"/>
          </p:cNvSpPr>
          <p:nvPr/>
        </p:nvSpPr>
        <p:spPr bwMode="auto">
          <a:xfrm>
            <a:off x="7688263" y="2165350"/>
            <a:ext cx="463550" cy="215900"/>
          </a:xfrm>
          <a:prstGeom prst="rect">
            <a:avLst/>
          </a:prstGeom>
          <a:noFill/>
          <a:ln w="9525">
            <a:noFill/>
            <a:miter lim="800000"/>
            <a:headEnd/>
            <a:tailEnd/>
          </a:ln>
        </p:spPr>
        <p:txBody>
          <a:bodyPr wrap="none" lIns="0" tIns="0" rIns="0" bIns="0">
            <a:spAutoFit/>
          </a:bodyPr>
          <a:lstStyle/>
          <a:p>
            <a:pPr eaLnBrk="0" hangingPunct="0"/>
            <a:r>
              <a:rPr lang="en-US" altLang="en-US" sz="1300" b="1" dirty="0">
                <a:solidFill>
                  <a:srgbClr val="000000"/>
                </a:solidFill>
              </a:rPr>
              <a:t>Total</a:t>
            </a:r>
            <a:endParaRPr lang="en-US" altLang="en-US" dirty="0"/>
          </a:p>
        </p:txBody>
      </p:sp>
      <p:sp>
        <p:nvSpPr>
          <p:cNvPr id="323" name="Rectangle 108"/>
          <p:cNvSpPr>
            <a:spLocks noChangeArrowheads="1"/>
          </p:cNvSpPr>
          <p:nvPr/>
        </p:nvSpPr>
        <p:spPr bwMode="auto">
          <a:xfrm>
            <a:off x="7688263" y="4276725"/>
            <a:ext cx="463550" cy="215900"/>
          </a:xfrm>
          <a:prstGeom prst="rect">
            <a:avLst/>
          </a:prstGeom>
          <a:noFill/>
          <a:ln w="9525">
            <a:noFill/>
            <a:miter lim="800000"/>
            <a:headEnd/>
            <a:tailEnd/>
          </a:ln>
        </p:spPr>
        <p:txBody>
          <a:bodyPr wrap="none" lIns="0" tIns="0" rIns="0" bIns="0">
            <a:spAutoFit/>
          </a:bodyPr>
          <a:lstStyle/>
          <a:p>
            <a:pPr eaLnBrk="0" hangingPunct="0"/>
            <a:r>
              <a:rPr lang="en-US" altLang="en-US" sz="1300" b="1" dirty="0">
                <a:solidFill>
                  <a:srgbClr val="000000"/>
                </a:solidFill>
              </a:rPr>
              <a:t>Total</a:t>
            </a:r>
            <a:endParaRPr lang="en-US" altLang="en-US" dirty="0"/>
          </a:p>
        </p:txBody>
      </p:sp>
      <p:sp>
        <p:nvSpPr>
          <p:cNvPr id="324" name="Rectangle 109"/>
          <p:cNvSpPr>
            <a:spLocks noChangeArrowheads="1"/>
          </p:cNvSpPr>
          <p:nvPr/>
        </p:nvSpPr>
        <p:spPr bwMode="auto">
          <a:xfrm>
            <a:off x="3019425" y="2165350"/>
            <a:ext cx="769891" cy="200055"/>
          </a:xfrm>
          <a:prstGeom prst="rect">
            <a:avLst/>
          </a:prstGeom>
          <a:noFill/>
          <a:ln w="9525">
            <a:noFill/>
            <a:miter lim="800000"/>
            <a:headEnd/>
            <a:tailEnd/>
          </a:ln>
        </p:spPr>
        <p:txBody>
          <a:bodyPr wrap="none" lIns="0" tIns="0" rIns="0" bIns="0">
            <a:spAutoFit/>
          </a:bodyPr>
          <a:lstStyle/>
          <a:p>
            <a:pPr eaLnBrk="0" hangingPunct="0"/>
            <a:r>
              <a:rPr lang="en-US" altLang="en-US" sz="1300" b="1" dirty="0">
                <a:solidFill>
                  <a:srgbClr val="000000"/>
                </a:solidFill>
              </a:rPr>
              <a:t>Year </a:t>
            </a:r>
            <a:r>
              <a:rPr lang="en-US" altLang="en-US" sz="1300" b="1" dirty="0" smtClean="0">
                <a:solidFill>
                  <a:srgbClr val="000000"/>
                </a:solidFill>
              </a:rPr>
              <a:t>2015</a:t>
            </a:r>
            <a:endParaRPr lang="en-US" altLang="en-US" dirty="0"/>
          </a:p>
        </p:txBody>
      </p:sp>
      <p:sp>
        <p:nvSpPr>
          <p:cNvPr id="325" name="Rectangle 110"/>
          <p:cNvSpPr>
            <a:spLocks noChangeArrowheads="1"/>
          </p:cNvSpPr>
          <p:nvPr/>
        </p:nvSpPr>
        <p:spPr bwMode="auto">
          <a:xfrm>
            <a:off x="4511675" y="2165350"/>
            <a:ext cx="769891" cy="200055"/>
          </a:xfrm>
          <a:prstGeom prst="rect">
            <a:avLst/>
          </a:prstGeom>
          <a:noFill/>
          <a:ln w="9525">
            <a:noFill/>
            <a:miter lim="800000"/>
            <a:headEnd/>
            <a:tailEnd/>
          </a:ln>
        </p:spPr>
        <p:txBody>
          <a:bodyPr wrap="none" lIns="0" tIns="0" rIns="0" bIns="0">
            <a:spAutoFit/>
          </a:bodyPr>
          <a:lstStyle/>
          <a:p>
            <a:pPr eaLnBrk="0" hangingPunct="0"/>
            <a:r>
              <a:rPr lang="en-US" altLang="en-US" sz="1300" b="1" dirty="0">
                <a:solidFill>
                  <a:srgbClr val="000000"/>
                </a:solidFill>
              </a:rPr>
              <a:t>Year </a:t>
            </a:r>
            <a:r>
              <a:rPr lang="en-US" altLang="en-US" sz="1300" b="1" dirty="0" smtClean="0">
                <a:solidFill>
                  <a:srgbClr val="000000"/>
                </a:solidFill>
              </a:rPr>
              <a:t>2016</a:t>
            </a:r>
            <a:endParaRPr lang="en-US" altLang="en-US" dirty="0"/>
          </a:p>
        </p:txBody>
      </p:sp>
      <p:sp>
        <p:nvSpPr>
          <p:cNvPr id="326" name="Rectangle 111"/>
          <p:cNvSpPr>
            <a:spLocks noChangeArrowheads="1"/>
          </p:cNvSpPr>
          <p:nvPr/>
        </p:nvSpPr>
        <p:spPr bwMode="auto">
          <a:xfrm>
            <a:off x="6003925" y="2165350"/>
            <a:ext cx="769891" cy="200055"/>
          </a:xfrm>
          <a:prstGeom prst="rect">
            <a:avLst/>
          </a:prstGeom>
          <a:noFill/>
          <a:ln w="9525">
            <a:noFill/>
            <a:miter lim="800000"/>
            <a:headEnd/>
            <a:tailEnd/>
          </a:ln>
        </p:spPr>
        <p:txBody>
          <a:bodyPr wrap="none" lIns="0" tIns="0" rIns="0" bIns="0">
            <a:spAutoFit/>
          </a:bodyPr>
          <a:lstStyle/>
          <a:p>
            <a:pPr eaLnBrk="0" hangingPunct="0"/>
            <a:r>
              <a:rPr lang="en-US" altLang="en-US" sz="1300" b="1" dirty="0">
                <a:solidFill>
                  <a:srgbClr val="000000"/>
                </a:solidFill>
              </a:rPr>
              <a:t>Year </a:t>
            </a:r>
            <a:r>
              <a:rPr lang="en-US" altLang="en-US" sz="1300" b="1" dirty="0" smtClean="0">
                <a:solidFill>
                  <a:srgbClr val="000000"/>
                </a:solidFill>
              </a:rPr>
              <a:t>2017</a:t>
            </a:r>
            <a:endParaRPr lang="en-US" altLang="en-US" dirty="0"/>
          </a:p>
        </p:txBody>
      </p:sp>
      <p:sp>
        <p:nvSpPr>
          <p:cNvPr id="327" name="Line 112"/>
          <p:cNvSpPr>
            <a:spLocks noChangeShapeType="1"/>
          </p:cNvSpPr>
          <p:nvPr/>
        </p:nvSpPr>
        <p:spPr bwMode="auto">
          <a:xfrm>
            <a:off x="3392488" y="3813175"/>
            <a:ext cx="755650" cy="0"/>
          </a:xfrm>
          <a:prstGeom prst="line">
            <a:avLst/>
          </a:prstGeom>
          <a:noFill/>
          <a:ln w="0">
            <a:solidFill>
              <a:srgbClr val="000000"/>
            </a:solidFill>
            <a:round/>
            <a:headEnd/>
            <a:tailEnd/>
          </a:ln>
        </p:spPr>
        <p:txBody>
          <a:bodyPr/>
          <a:lstStyle/>
          <a:p>
            <a:endParaRPr lang="en-US" dirty="0"/>
          </a:p>
        </p:txBody>
      </p:sp>
      <p:sp>
        <p:nvSpPr>
          <p:cNvPr id="328" name="Rectangle 113"/>
          <p:cNvSpPr>
            <a:spLocks noChangeArrowheads="1"/>
          </p:cNvSpPr>
          <p:nvPr/>
        </p:nvSpPr>
        <p:spPr bwMode="auto">
          <a:xfrm>
            <a:off x="3392488" y="3813175"/>
            <a:ext cx="755650" cy="11113"/>
          </a:xfrm>
          <a:prstGeom prst="rect">
            <a:avLst/>
          </a:prstGeom>
          <a:solidFill>
            <a:srgbClr val="000000"/>
          </a:solidFill>
          <a:ln w="9525">
            <a:noFill/>
            <a:miter lim="800000"/>
            <a:headEnd/>
            <a:tailEnd/>
          </a:ln>
        </p:spPr>
        <p:txBody>
          <a:bodyPr/>
          <a:lstStyle/>
          <a:p>
            <a:endParaRPr lang="en-US" altLang="en-US" dirty="0"/>
          </a:p>
        </p:txBody>
      </p:sp>
      <p:sp>
        <p:nvSpPr>
          <p:cNvPr id="329" name="Line 114"/>
          <p:cNvSpPr>
            <a:spLocks noChangeShapeType="1"/>
          </p:cNvSpPr>
          <p:nvPr/>
        </p:nvSpPr>
        <p:spPr bwMode="auto">
          <a:xfrm>
            <a:off x="4884738" y="3813175"/>
            <a:ext cx="755650" cy="0"/>
          </a:xfrm>
          <a:prstGeom prst="line">
            <a:avLst/>
          </a:prstGeom>
          <a:noFill/>
          <a:ln w="0">
            <a:solidFill>
              <a:srgbClr val="000000"/>
            </a:solidFill>
            <a:round/>
            <a:headEnd/>
            <a:tailEnd/>
          </a:ln>
        </p:spPr>
        <p:txBody>
          <a:bodyPr/>
          <a:lstStyle/>
          <a:p>
            <a:endParaRPr lang="en-US" dirty="0"/>
          </a:p>
        </p:txBody>
      </p:sp>
      <p:sp>
        <p:nvSpPr>
          <p:cNvPr id="330" name="Rectangle 115"/>
          <p:cNvSpPr>
            <a:spLocks noChangeArrowheads="1"/>
          </p:cNvSpPr>
          <p:nvPr/>
        </p:nvSpPr>
        <p:spPr bwMode="auto">
          <a:xfrm>
            <a:off x="4884738" y="3813175"/>
            <a:ext cx="755650" cy="11113"/>
          </a:xfrm>
          <a:prstGeom prst="rect">
            <a:avLst/>
          </a:prstGeom>
          <a:solidFill>
            <a:srgbClr val="000000"/>
          </a:solidFill>
          <a:ln w="9525">
            <a:noFill/>
            <a:miter lim="800000"/>
            <a:headEnd/>
            <a:tailEnd/>
          </a:ln>
        </p:spPr>
        <p:txBody>
          <a:bodyPr/>
          <a:lstStyle/>
          <a:p>
            <a:endParaRPr lang="en-US" altLang="en-US" dirty="0"/>
          </a:p>
        </p:txBody>
      </p:sp>
      <p:sp>
        <p:nvSpPr>
          <p:cNvPr id="331" name="Line 116"/>
          <p:cNvSpPr>
            <a:spLocks noChangeShapeType="1"/>
          </p:cNvSpPr>
          <p:nvPr/>
        </p:nvSpPr>
        <p:spPr bwMode="auto">
          <a:xfrm>
            <a:off x="6376988" y="3813175"/>
            <a:ext cx="757237" cy="0"/>
          </a:xfrm>
          <a:prstGeom prst="line">
            <a:avLst/>
          </a:prstGeom>
          <a:noFill/>
          <a:ln w="0">
            <a:solidFill>
              <a:srgbClr val="000000"/>
            </a:solidFill>
            <a:round/>
            <a:headEnd/>
            <a:tailEnd/>
          </a:ln>
        </p:spPr>
        <p:txBody>
          <a:bodyPr/>
          <a:lstStyle/>
          <a:p>
            <a:endParaRPr lang="en-US" dirty="0"/>
          </a:p>
        </p:txBody>
      </p:sp>
      <p:sp>
        <p:nvSpPr>
          <p:cNvPr id="332" name="Rectangle 117"/>
          <p:cNvSpPr>
            <a:spLocks noChangeArrowheads="1"/>
          </p:cNvSpPr>
          <p:nvPr/>
        </p:nvSpPr>
        <p:spPr bwMode="auto">
          <a:xfrm>
            <a:off x="6376988" y="3813175"/>
            <a:ext cx="757237" cy="11113"/>
          </a:xfrm>
          <a:prstGeom prst="rect">
            <a:avLst/>
          </a:prstGeom>
          <a:solidFill>
            <a:srgbClr val="000000"/>
          </a:solidFill>
          <a:ln w="9525">
            <a:noFill/>
            <a:miter lim="800000"/>
            <a:headEnd/>
            <a:tailEnd/>
          </a:ln>
        </p:spPr>
        <p:txBody>
          <a:bodyPr/>
          <a:lstStyle/>
          <a:p>
            <a:endParaRPr lang="en-US" altLang="en-US" dirty="0"/>
          </a:p>
        </p:txBody>
      </p:sp>
      <p:sp>
        <p:nvSpPr>
          <p:cNvPr id="333" name="Line 118"/>
          <p:cNvSpPr>
            <a:spLocks noChangeShapeType="1"/>
          </p:cNvSpPr>
          <p:nvPr/>
        </p:nvSpPr>
        <p:spPr bwMode="auto">
          <a:xfrm>
            <a:off x="3392488" y="4019550"/>
            <a:ext cx="755650" cy="0"/>
          </a:xfrm>
          <a:prstGeom prst="line">
            <a:avLst/>
          </a:prstGeom>
          <a:noFill/>
          <a:ln w="0">
            <a:solidFill>
              <a:srgbClr val="000000"/>
            </a:solidFill>
            <a:round/>
            <a:headEnd/>
            <a:tailEnd/>
          </a:ln>
        </p:spPr>
        <p:txBody>
          <a:bodyPr/>
          <a:lstStyle/>
          <a:p>
            <a:endParaRPr lang="en-US" dirty="0"/>
          </a:p>
        </p:txBody>
      </p:sp>
      <p:sp>
        <p:nvSpPr>
          <p:cNvPr id="334" name="Rectangle 119"/>
          <p:cNvSpPr>
            <a:spLocks noChangeArrowheads="1"/>
          </p:cNvSpPr>
          <p:nvPr/>
        </p:nvSpPr>
        <p:spPr bwMode="auto">
          <a:xfrm>
            <a:off x="3392488" y="4019550"/>
            <a:ext cx="755650" cy="11113"/>
          </a:xfrm>
          <a:prstGeom prst="rect">
            <a:avLst/>
          </a:prstGeom>
          <a:solidFill>
            <a:srgbClr val="000000"/>
          </a:solidFill>
          <a:ln w="9525">
            <a:noFill/>
            <a:miter lim="800000"/>
            <a:headEnd/>
            <a:tailEnd/>
          </a:ln>
        </p:spPr>
        <p:txBody>
          <a:bodyPr/>
          <a:lstStyle/>
          <a:p>
            <a:endParaRPr lang="en-US" altLang="en-US" dirty="0"/>
          </a:p>
        </p:txBody>
      </p:sp>
      <p:sp>
        <p:nvSpPr>
          <p:cNvPr id="335" name="Line 120"/>
          <p:cNvSpPr>
            <a:spLocks noChangeShapeType="1"/>
          </p:cNvSpPr>
          <p:nvPr/>
        </p:nvSpPr>
        <p:spPr bwMode="auto">
          <a:xfrm>
            <a:off x="3392488" y="4040188"/>
            <a:ext cx="755650" cy="0"/>
          </a:xfrm>
          <a:prstGeom prst="line">
            <a:avLst/>
          </a:prstGeom>
          <a:noFill/>
          <a:ln w="0">
            <a:solidFill>
              <a:srgbClr val="000000"/>
            </a:solidFill>
            <a:round/>
            <a:headEnd/>
            <a:tailEnd/>
          </a:ln>
        </p:spPr>
        <p:txBody>
          <a:bodyPr/>
          <a:lstStyle/>
          <a:p>
            <a:endParaRPr lang="en-US" dirty="0"/>
          </a:p>
        </p:txBody>
      </p:sp>
      <p:sp>
        <p:nvSpPr>
          <p:cNvPr id="336" name="Rectangle 121"/>
          <p:cNvSpPr>
            <a:spLocks noChangeArrowheads="1"/>
          </p:cNvSpPr>
          <p:nvPr/>
        </p:nvSpPr>
        <p:spPr bwMode="auto">
          <a:xfrm>
            <a:off x="3392488" y="4040188"/>
            <a:ext cx="755650" cy="11112"/>
          </a:xfrm>
          <a:prstGeom prst="rect">
            <a:avLst/>
          </a:prstGeom>
          <a:solidFill>
            <a:srgbClr val="000000"/>
          </a:solidFill>
          <a:ln w="9525">
            <a:noFill/>
            <a:miter lim="800000"/>
            <a:headEnd/>
            <a:tailEnd/>
          </a:ln>
        </p:spPr>
        <p:txBody>
          <a:bodyPr/>
          <a:lstStyle/>
          <a:p>
            <a:endParaRPr lang="en-US" altLang="en-US" dirty="0"/>
          </a:p>
        </p:txBody>
      </p:sp>
      <p:sp>
        <p:nvSpPr>
          <p:cNvPr id="337" name="Line 122"/>
          <p:cNvSpPr>
            <a:spLocks noChangeShapeType="1"/>
          </p:cNvSpPr>
          <p:nvPr/>
        </p:nvSpPr>
        <p:spPr bwMode="auto">
          <a:xfrm>
            <a:off x="4884738" y="4019550"/>
            <a:ext cx="755650" cy="0"/>
          </a:xfrm>
          <a:prstGeom prst="line">
            <a:avLst/>
          </a:prstGeom>
          <a:noFill/>
          <a:ln w="0">
            <a:solidFill>
              <a:srgbClr val="000000"/>
            </a:solidFill>
            <a:round/>
            <a:headEnd/>
            <a:tailEnd/>
          </a:ln>
        </p:spPr>
        <p:txBody>
          <a:bodyPr/>
          <a:lstStyle/>
          <a:p>
            <a:endParaRPr lang="en-US" dirty="0"/>
          </a:p>
        </p:txBody>
      </p:sp>
      <p:sp>
        <p:nvSpPr>
          <p:cNvPr id="338" name="Rectangle 123"/>
          <p:cNvSpPr>
            <a:spLocks noChangeArrowheads="1"/>
          </p:cNvSpPr>
          <p:nvPr/>
        </p:nvSpPr>
        <p:spPr bwMode="auto">
          <a:xfrm>
            <a:off x="4884738" y="4019550"/>
            <a:ext cx="755650" cy="11113"/>
          </a:xfrm>
          <a:prstGeom prst="rect">
            <a:avLst/>
          </a:prstGeom>
          <a:solidFill>
            <a:srgbClr val="000000"/>
          </a:solidFill>
          <a:ln w="9525">
            <a:noFill/>
            <a:miter lim="800000"/>
            <a:headEnd/>
            <a:tailEnd/>
          </a:ln>
        </p:spPr>
        <p:txBody>
          <a:bodyPr/>
          <a:lstStyle/>
          <a:p>
            <a:endParaRPr lang="en-US" altLang="en-US" dirty="0"/>
          </a:p>
        </p:txBody>
      </p:sp>
      <p:sp>
        <p:nvSpPr>
          <p:cNvPr id="339" name="Line 124"/>
          <p:cNvSpPr>
            <a:spLocks noChangeShapeType="1"/>
          </p:cNvSpPr>
          <p:nvPr/>
        </p:nvSpPr>
        <p:spPr bwMode="auto">
          <a:xfrm>
            <a:off x="4884738" y="4040188"/>
            <a:ext cx="755650" cy="0"/>
          </a:xfrm>
          <a:prstGeom prst="line">
            <a:avLst/>
          </a:prstGeom>
          <a:noFill/>
          <a:ln w="0">
            <a:solidFill>
              <a:srgbClr val="000000"/>
            </a:solidFill>
            <a:round/>
            <a:headEnd/>
            <a:tailEnd/>
          </a:ln>
        </p:spPr>
        <p:txBody>
          <a:bodyPr/>
          <a:lstStyle/>
          <a:p>
            <a:endParaRPr lang="en-US" dirty="0"/>
          </a:p>
        </p:txBody>
      </p:sp>
      <p:sp>
        <p:nvSpPr>
          <p:cNvPr id="340" name="Rectangle 125"/>
          <p:cNvSpPr>
            <a:spLocks noChangeArrowheads="1"/>
          </p:cNvSpPr>
          <p:nvPr/>
        </p:nvSpPr>
        <p:spPr bwMode="auto">
          <a:xfrm>
            <a:off x="4884738" y="4040188"/>
            <a:ext cx="755650" cy="11112"/>
          </a:xfrm>
          <a:prstGeom prst="rect">
            <a:avLst/>
          </a:prstGeom>
          <a:solidFill>
            <a:srgbClr val="000000"/>
          </a:solidFill>
          <a:ln w="9525">
            <a:noFill/>
            <a:miter lim="800000"/>
            <a:headEnd/>
            <a:tailEnd/>
          </a:ln>
        </p:spPr>
        <p:txBody>
          <a:bodyPr/>
          <a:lstStyle/>
          <a:p>
            <a:endParaRPr lang="en-US" altLang="en-US" dirty="0"/>
          </a:p>
        </p:txBody>
      </p:sp>
      <p:sp>
        <p:nvSpPr>
          <p:cNvPr id="341" name="Line 126"/>
          <p:cNvSpPr>
            <a:spLocks noChangeShapeType="1"/>
          </p:cNvSpPr>
          <p:nvPr/>
        </p:nvSpPr>
        <p:spPr bwMode="auto">
          <a:xfrm>
            <a:off x="6376988" y="4019550"/>
            <a:ext cx="757237" cy="0"/>
          </a:xfrm>
          <a:prstGeom prst="line">
            <a:avLst/>
          </a:prstGeom>
          <a:noFill/>
          <a:ln w="0">
            <a:solidFill>
              <a:srgbClr val="000000"/>
            </a:solidFill>
            <a:round/>
            <a:headEnd/>
            <a:tailEnd/>
          </a:ln>
        </p:spPr>
        <p:txBody>
          <a:bodyPr/>
          <a:lstStyle/>
          <a:p>
            <a:endParaRPr lang="en-US" dirty="0"/>
          </a:p>
        </p:txBody>
      </p:sp>
      <p:sp>
        <p:nvSpPr>
          <p:cNvPr id="342" name="Rectangle 127"/>
          <p:cNvSpPr>
            <a:spLocks noChangeArrowheads="1"/>
          </p:cNvSpPr>
          <p:nvPr/>
        </p:nvSpPr>
        <p:spPr bwMode="auto">
          <a:xfrm>
            <a:off x="6376988" y="4019550"/>
            <a:ext cx="757237" cy="11113"/>
          </a:xfrm>
          <a:prstGeom prst="rect">
            <a:avLst/>
          </a:prstGeom>
          <a:solidFill>
            <a:srgbClr val="000000"/>
          </a:solidFill>
          <a:ln w="9525">
            <a:noFill/>
            <a:miter lim="800000"/>
            <a:headEnd/>
            <a:tailEnd/>
          </a:ln>
        </p:spPr>
        <p:txBody>
          <a:bodyPr/>
          <a:lstStyle/>
          <a:p>
            <a:endParaRPr lang="en-US" altLang="en-US" dirty="0"/>
          </a:p>
        </p:txBody>
      </p:sp>
      <p:sp>
        <p:nvSpPr>
          <p:cNvPr id="343" name="Line 128"/>
          <p:cNvSpPr>
            <a:spLocks noChangeShapeType="1"/>
          </p:cNvSpPr>
          <p:nvPr/>
        </p:nvSpPr>
        <p:spPr bwMode="auto">
          <a:xfrm>
            <a:off x="6376988" y="4040188"/>
            <a:ext cx="757237" cy="0"/>
          </a:xfrm>
          <a:prstGeom prst="line">
            <a:avLst/>
          </a:prstGeom>
          <a:noFill/>
          <a:ln w="0">
            <a:solidFill>
              <a:srgbClr val="000000"/>
            </a:solidFill>
            <a:round/>
            <a:headEnd/>
            <a:tailEnd/>
          </a:ln>
        </p:spPr>
        <p:txBody>
          <a:bodyPr/>
          <a:lstStyle/>
          <a:p>
            <a:endParaRPr lang="en-US" dirty="0"/>
          </a:p>
        </p:txBody>
      </p:sp>
      <p:sp>
        <p:nvSpPr>
          <p:cNvPr id="344" name="Rectangle 129"/>
          <p:cNvSpPr>
            <a:spLocks noChangeArrowheads="1"/>
          </p:cNvSpPr>
          <p:nvPr/>
        </p:nvSpPr>
        <p:spPr bwMode="auto">
          <a:xfrm>
            <a:off x="6376988" y="4040188"/>
            <a:ext cx="757237" cy="11112"/>
          </a:xfrm>
          <a:prstGeom prst="rect">
            <a:avLst/>
          </a:prstGeom>
          <a:solidFill>
            <a:srgbClr val="000000"/>
          </a:solidFill>
          <a:ln w="9525">
            <a:noFill/>
            <a:miter lim="800000"/>
            <a:headEnd/>
            <a:tailEnd/>
          </a:ln>
        </p:spPr>
        <p:txBody>
          <a:bodyPr/>
          <a:lstStyle/>
          <a:p>
            <a:endParaRPr lang="en-US" altLang="en-US" dirty="0"/>
          </a:p>
        </p:txBody>
      </p:sp>
      <p:sp>
        <p:nvSpPr>
          <p:cNvPr id="345" name="Rectangle 130"/>
          <p:cNvSpPr>
            <a:spLocks noChangeArrowheads="1"/>
          </p:cNvSpPr>
          <p:nvPr/>
        </p:nvSpPr>
        <p:spPr bwMode="auto">
          <a:xfrm>
            <a:off x="508000" y="2133600"/>
            <a:ext cx="19050" cy="247650"/>
          </a:xfrm>
          <a:prstGeom prst="rect">
            <a:avLst/>
          </a:prstGeom>
          <a:solidFill>
            <a:srgbClr val="000000"/>
          </a:solidFill>
          <a:ln w="9525">
            <a:noFill/>
            <a:miter lim="800000"/>
            <a:headEnd/>
            <a:tailEnd/>
          </a:ln>
        </p:spPr>
        <p:txBody>
          <a:bodyPr/>
          <a:lstStyle/>
          <a:p>
            <a:endParaRPr lang="en-US" altLang="en-US" dirty="0"/>
          </a:p>
        </p:txBody>
      </p:sp>
      <p:sp>
        <p:nvSpPr>
          <p:cNvPr id="346" name="Rectangle 131"/>
          <p:cNvSpPr>
            <a:spLocks noChangeArrowheads="1"/>
          </p:cNvSpPr>
          <p:nvPr/>
        </p:nvSpPr>
        <p:spPr bwMode="auto">
          <a:xfrm>
            <a:off x="8605838" y="2154238"/>
            <a:ext cx="20637" cy="227012"/>
          </a:xfrm>
          <a:prstGeom prst="rect">
            <a:avLst/>
          </a:prstGeom>
          <a:solidFill>
            <a:srgbClr val="000000"/>
          </a:solidFill>
          <a:ln w="9525">
            <a:noFill/>
            <a:miter lim="800000"/>
            <a:headEnd/>
            <a:tailEnd/>
          </a:ln>
        </p:spPr>
        <p:txBody>
          <a:bodyPr/>
          <a:lstStyle/>
          <a:p>
            <a:endParaRPr lang="en-US" altLang="en-US" dirty="0"/>
          </a:p>
        </p:txBody>
      </p:sp>
      <p:sp>
        <p:nvSpPr>
          <p:cNvPr id="347" name="Line 132"/>
          <p:cNvSpPr>
            <a:spLocks noChangeShapeType="1"/>
          </p:cNvSpPr>
          <p:nvPr/>
        </p:nvSpPr>
        <p:spPr bwMode="auto">
          <a:xfrm>
            <a:off x="3392488" y="5926138"/>
            <a:ext cx="755650" cy="0"/>
          </a:xfrm>
          <a:prstGeom prst="line">
            <a:avLst/>
          </a:prstGeom>
          <a:noFill/>
          <a:ln w="0">
            <a:solidFill>
              <a:srgbClr val="000000"/>
            </a:solidFill>
            <a:round/>
            <a:headEnd/>
            <a:tailEnd/>
          </a:ln>
        </p:spPr>
        <p:txBody>
          <a:bodyPr/>
          <a:lstStyle/>
          <a:p>
            <a:endParaRPr lang="en-US" dirty="0"/>
          </a:p>
        </p:txBody>
      </p:sp>
      <p:sp>
        <p:nvSpPr>
          <p:cNvPr id="348" name="Rectangle 133"/>
          <p:cNvSpPr>
            <a:spLocks noChangeArrowheads="1"/>
          </p:cNvSpPr>
          <p:nvPr/>
        </p:nvSpPr>
        <p:spPr bwMode="auto">
          <a:xfrm>
            <a:off x="3392488" y="5926138"/>
            <a:ext cx="755650" cy="9525"/>
          </a:xfrm>
          <a:prstGeom prst="rect">
            <a:avLst/>
          </a:prstGeom>
          <a:solidFill>
            <a:srgbClr val="000000"/>
          </a:solidFill>
          <a:ln w="9525">
            <a:noFill/>
            <a:miter lim="800000"/>
            <a:headEnd/>
            <a:tailEnd/>
          </a:ln>
        </p:spPr>
        <p:txBody>
          <a:bodyPr/>
          <a:lstStyle/>
          <a:p>
            <a:endParaRPr lang="en-US" altLang="en-US" dirty="0"/>
          </a:p>
        </p:txBody>
      </p:sp>
      <p:sp>
        <p:nvSpPr>
          <p:cNvPr id="349" name="Line 134"/>
          <p:cNvSpPr>
            <a:spLocks noChangeShapeType="1"/>
          </p:cNvSpPr>
          <p:nvPr/>
        </p:nvSpPr>
        <p:spPr bwMode="auto">
          <a:xfrm>
            <a:off x="4884738" y="5926138"/>
            <a:ext cx="755650" cy="0"/>
          </a:xfrm>
          <a:prstGeom prst="line">
            <a:avLst/>
          </a:prstGeom>
          <a:noFill/>
          <a:ln w="0">
            <a:solidFill>
              <a:srgbClr val="000000"/>
            </a:solidFill>
            <a:round/>
            <a:headEnd/>
            <a:tailEnd/>
          </a:ln>
        </p:spPr>
        <p:txBody>
          <a:bodyPr/>
          <a:lstStyle/>
          <a:p>
            <a:endParaRPr lang="en-US" dirty="0"/>
          </a:p>
        </p:txBody>
      </p:sp>
      <p:sp>
        <p:nvSpPr>
          <p:cNvPr id="350" name="Rectangle 135"/>
          <p:cNvSpPr>
            <a:spLocks noChangeArrowheads="1"/>
          </p:cNvSpPr>
          <p:nvPr/>
        </p:nvSpPr>
        <p:spPr bwMode="auto">
          <a:xfrm>
            <a:off x="4884738" y="5926138"/>
            <a:ext cx="755650" cy="9525"/>
          </a:xfrm>
          <a:prstGeom prst="rect">
            <a:avLst/>
          </a:prstGeom>
          <a:solidFill>
            <a:srgbClr val="000000"/>
          </a:solidFill>
          <a:ln w="9525">
            <a:noFill/>
            <a:miter lim="800000"/>
            <a:headEnd/>
            <a:tailEnd/>
          </a:ln>
        </p:spPr>
        <p:txBody>
          <a:bodyPr/>
          <a:lstStyle/>
          <a:p>
            <a:endParaRPr lang="en-US" altLang="en-US" dirty="0"/>
          </a:p>
        </p:txBody>
      </p:sp>
      <p:sp>
        <p:nvSpPr>
          <p:cNvPr id="351" name="Line 136"/>
          <p:cNvSpPr>
            <a:spLocks noChangeShapeType="1"/>
          </p:cNvSpPr>
          <p:nvPr/>
        </p:nvSpPr>
        <p:spPr bwMode="auto">
          <a:xfrm>
            <a:off x="6376988" y="5926138"/>
            <a:ext cx="757237" cy="0"/>
          </a:xfrm>
          <a:prstGeom prst="line">
            <a:avLst/>
          </a:prstGeom>
          <a:noFill/>
          <a:ln w="0">
            <a:solidFill>
              <a:srgbClr val="000000"/>
            </a:solidFill>
            <a:round/>
            <a:headEnd/>
            <a:tailEnd/>
          </a:ln>
        </p:spPr>
        <p:txBody>
          <a:bodyPr/>
          <a:lstStyle/>
          <a:p>
            <a:endParaRPr lang="en-US" dirty="0"/>
          </a:p>
        </p:txBody>
      </p:sp>
      <p:sp>
        <p:nvSpPr>
          <p:cNvPr id="352" name="Rectangle 137"/>
          <p:cNvSpPr>
            <a:spLocks noChangeArrowheads="1"/>
          </p:cNvSpPr>
          <p:nvPr/>
        </p:nvSpPr>
        <p:spPr bwMode="auto">
          <a:xfrm>
            <a:off x="6376988" y="5926138"/>
            <a:ext cx="757237" cy="9525"/>
          </a:xfrm>
          <a:prstGeom prst="rect">
            <a:avLst/>
          </a:prstGeom>
          <a:solidFill>
            <a:srgbClr val="000000"/>
          </a:solidFill>
          <a:ln w="9525">
            <a:noFill/>
            <a:miter lim="800000"/>
            <a:headEnd/>
            <a:tailEnd/>
          </a:ln>
        </p:spPr>
        <p:txBody>
          <a:bodyPr/>
          <a:lstStyle/>
          <a:p>
            <a:endParaRPr lang="en-US" altLang="en-US" dirty="0"/>
          </a:p>
        </p:txBody>
      </p:sp>
      <p:sp>
        <p:nvSpPr>
          <p:cNvPr id="353" name="Line 138"/>
          <p:cNvSpPr>
            <a:spLocks noChangeShapeType="1"/>
          </p:cNvSpPr>
          <p:nvPr/>
        </p:nvSpPr>
        <p:spPr bwMode="auto">
          <a:xfrm>
            <a:off x="3392488" y="6132513"/>
            <a:ext cx="755650" cy="0"/>
          </a:xfrm>
          <a:prstGeom prst="line">
            <a:avLst/>
          </a:prstGeom>
          <a:noFill/>
          <a:ln w="0">
            <a:solidFill>
              <a:srgbClr val="000000"/>
            </a:solidFill>
            <a:round/>
            <a:headEnd/>
            <a:tailEnd/>
          </a:ln>
        </p:spPr>
        <p:txBody>
          <a:bodyPr/>
          <a:lstStyle/>
          <a:p>
            <a:endParaRPr lang="en-US" dirty="0"/>
          </a:p>
        </p:txBody>
      </p:sp>
      <p:sp>
        <p:nvSpPr>
          <p:cNvPr id="354" name="Rectangle 139"/>
          <p:cNvSpPr>
            <a:spLocks noChangeArrowheads="1"/>
          </p:cNvSpPr>
          <p:nvPr/>
        </p:nvSpPr>
        <p:spPr bwMode="auto">
          <a:xfrm>
            <a:off x="3392488" y="6132513"/>
            <a:ext cx="755650" cy="9525"/>
          </a:xfrm>
          <a:prstGeom prst="rect">
            <a:avLst/>
          </a:prstGeom>
          <a:solidFill>
            <a:srgbClr val="000000"/>
          </a:solidFill>
          <a:ln w="9525">
            <a:noFill/>
            <a:miter lim="800000"/>
            <a:headEnd/>
            <a:tailEnd/>
          </a:ln>
        </p:spPr>
        <p:txBody>
          <a:bodyPr/>
          <a:lstStyle/>
          <a:p>
            <a:endParaRPr lang="en-US" altLang="en-US" dirty="0"/>
          </a:p>
        </p:txBody>
      </p:sp>
      <p:sp>
        <p:nvSpPr>
          <p:cNvPr id="355" name="Line 140"/>
          <p:cNvSpPr>
            <a:spLocks noChangeShapeType="1"/>
          </p:cNvSpPr>
          <p:nvPr/>
        </p:nvSpPr>
        <p:spPr bwMode="auto">
          <a:xfrm>
            <a:off x="3392488" y="6153150"/>
            <a:ext cx="755650" cy="0"/>
          </a:xfrm>
          <a:prstGeom prst="line">
            <a:avLst/>
          </a:prstGeom>
          <a:noFill/>
          <a:ln w="0">
            <a:solidFill>
              <a:srgbClr val="000000"/>
            </a:solidFill>
            <a:round/>
            <a:headEnd/>
            <a:tailEnd/>
          </a:ln>
        </p:spPr>
        <p:txBody>
          <a:bodyPr/>
          <a:lstStyle/>
          <a:p>
            <a:endParaRPr lang="en-US" dirty="0"/>
          </a:p>
        </p:txBody>
      </p:sp>
      <p:sp>
        <p:nvSpPr>
          <p:cNvPr id="356" name="Rectangle 141"/>
          <p:cNvSpPr>
            <a:spLocks noChangeArrowheads="1"/>
          </p:cNvSpPr>
          <p:nvPr/>
        </p:nvSpPr>
        <p:spPr bwMode="auto">
          <a:xfrm>
            <a:off x="3392488" y="6153150"/>
            <a:ext cx="755650" cy="9525"/>
          </a:xfrm>
          <a:prstGeom prst="rect">
            <a:avLst/>
          </a:prstGeom>
          <a:solidFill>
            <a:srgbClr val="000000"/>
          </a:solidFill>
          <a:ln w="9525">
            <a:noFill/>
            <a:miter lim="800000"/>
            <a:headEnd/>
            <a:tailEnd/>
          </a:ln>
        </p:spPr>
        <p:txBody>
          <a:bodyPr/>
          <a:lstStyle/>
          <a:p>
            <a:endParaRPr lang="en-US" altLang="en-US" dirty="0"/>
          </a:p>
        </p:txBody>
      </p:sp>
      <p:sp>
        <p:nvSpPr>
          <p:cNvPr id="357" name="Line 142"/>
          <p:cNvSpPr>
            <a:spLocks noChangeShapeType="1"/>
          </p:cNvSpPr>
          <p:nvPr/>
        </p:nvSpPr>
        <p:spPr bwMode="auto">
          <a:xfrm>
            <a:off x="4884738" y="6132513"/>
            <a:ext cx="755650" cy="0"/>
          </a:xfrm>
          <a:prstGeom prst="line">
            <a:avLst/>
          </a:prstGeom>
          <a:noFill/>
          <a:ln w="0">
            <a:solidFill>
              <a:srgbClr val="000000"/>
            </a:solidFill>
            <a:round/>
            <a:headEnd/>
            <a:tailEnd/>
          </a:ln>
        </p:spPr>
        <p:txBody>
          <a:bodyPr/>
          <a:lstStyle/>
          <a:p>
            <a:endParaRPr lang="en-US" dirty="0"/>
          </a:p>
        </p:txBody>
      </p:sp>
      <p:sp>
        <p:nvSpPr>
          <p:cNvPr id="358" name="Rectangle 143"/>
          <p:cNvSpPr>
            <a:spLocks noChangeArrowheads="1"/>
          </p:cNvSpPr>
          <p:nvPr/>
        </p:nvSpPr>
        <p:spPr bwMode="auto">
          <a:xfrm>
            <a:off x="4884738" y="6132513"/>
            <a:ext cx="755650" cy="9525"/>
          </a:xfrm>
          <a:prstGeom prst="rect">
            <a:avLst/>
          </a:prstGeom>
          <a:solidFill>
            <a:srgbClr val="000000"/>
          </a:solidFill>
          <a:ln w="9525">
            <a:noFill/>
            <a:miter lim="800000"/>
            <a:headEnd/>
            <a:tailEnd/>
          </a:ln>
        </p:spPr>
        <p:txBody>
          <a:bodyPr/>
          <a:lstStyle/>
          <a:p>
            <a:endParaRPr lang="en-US" altLang="en-US" dirty="0"/>
          </a:p>
        </p:txBody>
      </p:sp>
      <p:sp>
        <p:nvSpPr>
          <p:cNvPr id="359" name="Line 144"/>
          <p:cNvSpPr>
            <a:spLocks noChangeShapeType="1"/>
          </p:cNvSpPr>
          <p:nvPr/>
        </p:nvSpPr>
        <p:spPr bwMode="auto">
          <a:xfrm>
            <a:off x="4884738" y="6153150"/>
            <a:ext cx="755650" cy="0"/>
          </a:xfrm>
          <a:prstGeom prst="line">
            <a:avLst/>
          </a:prstGeom>
          <a:noFill/>
          <a:ln w="0">
            <a:solidFill>
              <a:srgbClr val="000000"/>
            </a:solidFill>
            <a:round/>
            <a:headEnd/>
            <a:tailEnd/>
          </a:ln>
        </p:spPr>
        <p:txBody>
          <a:bodyPr/>
          <a:lstStyle/>
          <a:p>
            <a:endParaRPr lang="en-US" dirty="0"/>
          </a:p>
        </p:txBody>
      </p:sp>
      <p:sp>
        <p:nvSpPr>
          <p:cNvPr id="360" name="Rectangle 145"/>
          <p:cNvSpPr>
            <a:spLocks noChangeArrowheads="1"/>
          </p:cNvSpPr>
          <p:nvPr/>
        </p:nvSpPr>
        <p:spPr bwMode="auto">
          <a:xfrm>
            <a:off x="4884738" y="6153150"/>
            <a:ext cx="755650" cy="9525"/>
          </a:xfrm>
          <a:prstGeom prst="rect">
            <a:avLst/>
          </a:prstGeom>
          <a:solidFill>
            <a:srgbClr val="000000"/>
          </a:solidFill>
          <a:ln w="9525">
            <a:noFill/>
            <a:miter lim="800000"/>
            <a:headEnd/>
            <a:tailEnd/>
          </a:ln>
        </p:spPr>
        <p:txBody>
          <a:bodyPr/>
          <a:lstStyle/>
          <a:p>
            <a:endParaRPr lang="en-US" altLang="en-US" dirty="0"/>
          </a:p>
        </p:txBody>
      </p:sp>
      <p:sp>
        <p:nvSpPr>
          <p:cNvPr id="361" name="Line 146"/>
          <p:cNvSpPr>
            <a:spLocks noChangeShapeType="1"/>
          </p:cNvSpPr>
          <p:nvPr/>
        </p:nvSpPr>
        <p:spPr bwMode="auto">
          <a:xfrm>
            <a:off x="6376988" y="6132513"/>
            <a:ext cx="757237" cy="0"/>
          </a:xfrm>
          <a:prstGeom prst="line">
            <a:avLst/>
          </a:prstGeom>
          <a:noFill/>
          <a:ln w="0">
            <a:solidFill>
              <a:srgbClr val="000000"/>
            </a:solidFill>
            <a:round/>
            <a:headEnd/>
            <a:tailEnd/>
          </a:ln>
        </p:spPr>
        <p:txBody>
          <a:bodyPr/>
          <a:lstStyle/>
          <a:p>
            <a:endParaRPr lang="en-US" dirty="0"/>
          </a:p>
        </p:txBody>
      </p:sp>
      <p:sp>
        <p:nvSpPr>
          <p:cNvPr id="362" name="Rectangle 147"/>
          <p:cNvSpPr>
            <a:spLocks noChangeArrowheads="1"/>
          </p:cNvSpPr>
          <p:nvPr/>
        </p:nvSpPr>
        <p:spPr bwMode="auto">
          <a:xfrm>
            <a:off x="6376988" y="6132513"/>
            <a:ext cx="757237" cy="9525"/>
          </a:xfrm>
          <a:prstGeom prst="rect">
            <a:avLst/>
          </a:prstGeom>
          <a:solidFill>
            <a:srgbClr val="000000"/>
          </a:solidFill>
          <a:ln w="9525">
            <a:noFill/>
            <a:miter lim="800000"/>
            <a:headEnd/>
            <a:tailEnd/>
          </a:ln>
        </p:spPr>
        <p:txBody>
          <a:bodyPr/>
          <a:lstStyle/>
          <a:p>
            <a:endParaRPr lang="en-US" altLang="en-US" dirty="0"/>
          </a:p>
        </p:txBody>
      </p:sp>
      <p:sp>
        <p:nvSpPr>
          <p:cNvPr id="363" name="Line 148"/>
          <p:cNvSpPr>
            <a:spLocks noChangeShapeType="1"/>
          </p:cNvSpPr>
          <p:nvPr/>
        </p:nvSpPr>
        <p:spPr bwMode="auto">
          <a:xfrm>
            <a:off x="6376988" y="6153150"/>
            <a:ext cx="757237" cy="0"/>
          </a:xfrm>
          <a:prstGeom prst="line">
            <a:avLst/>
          </a:prstGeom>
          <a:noFill/>
          <a:ln w="0">
            <a:solidFill>
              <a:srgbClr val="000000"/>
            </a:solidFill>
            <a:round/>
            <a:headEnd/>
            <a:tailEnd/>
          </a:ln>
        </p:spPr>
        <p:txBody>
          <a:bodyPr/>
          <a:lstStyle/>
          <a:p>
            <a:endParaRPr lang="en-US" dirty="0"/>
          </a:p>
        </p:txBody>
      </p:sp>
      <p:sp>
        <p:nvSpPr>
          <p:cNvPr id="364" name="Rectangle 149"/>
          <p:cNvSpPr>
            <a:spLocks noChangeArrowheads="1"/>
          </p:cNvSpPr>
          <p:nvPr/>
        </p:nvSpPr>
        <p:spPr bwMode="auto">
          <a:xfrm>
            <a:off x="6376988" y="6153150"/>
            <a:ext cx="757237" cy="9525"/>
          </a:xfrm>
          <a:prstGeom prst="rect">
            <a:avLst/>
          </a:prstGeom>
          <a:solidFill>
            <a:srgbClr val="000000"/>
          </a:solidFill>
          <a:ln w="9525">
            <a:noFill/>
            <a:miter lim="800000"/>
            <a:headEnd/>
            <a:tailEnd/>
          </a:ln>
        </p:spPr>
        <p:txBody>
          <a:bodyPr/>
          <a:lstStyle/>
          <a:p>
            <a:endParaRPr lang="en-US" altLang="en-US" dirty="0"/>
          </a:p>
        </p:txBody>
      </p:sp>
      <p:sp>
        <p:nvSpPr>
          <p:cNvPr id="365" name="Rectangle 150"/>
          <p:cNvSpPr>
            <a:spLocks noChangeArrowheads="1"/>
          </p:cNvSpPr>
          <p:nvPr/>
        </p:nvSpPr>
        <p:spPr bwMode="auto">
          <a:xfrm>
            <a:off x="508000" y="4246563"/>
            <a:ext cx="19050" cy="247650"/>
          </a:xfrm>
          <a:prstGeom prst="rect">
            <a:avLst/>
          </a:prstGeom>
          <a:solidFill>
            <a:srgbClr val="000000"/>
          </a:solidFill>
          <a:ln w="9525">
            <a:noFill/>
            <a:miter lim="800000"/>
            <a:headEnd/>
            <a:tailEnd/>
          </a:ln>
        </p:spPr>
        <p:txBody>
          <a:bodyPr/>
          <a:lstStyle/>
          <a:p>
            <a:endParaRPr lang="en-US" altLang="en-US" dirty="0"/>
          </a:p>
        </p:txBody>
      </p:sp>
      <p:sp>
        <p:nvSpPr>
          <p:cNvPr id="366" name="Rectangle 151"/>
          <p:cNvSpPr>
            <a:spLocks noChangeArrowheads="1"/>
          </p:cNvSpPr>
          <p:nvPr/>
        </p:nvSpPr>
        <p:spPr bwMode="auto">
          <a:xfrm>
            <a:off x="8605838" y="4267200"/>
            <a:ext cx="20637" cy="227013"/>
          </a:xfrm>
          <a:prstGeom prst="rect">
            <a:avLst/>
          </a:prstGeom>
          <a:solidFill>
            <a:srgbClr val="000000"/>
          </a:solidFill>
          <a:ln w="9525">
            <a:noFill/>
            <a:miter lim="800000"/>
            <a:headEnd/>
            <a:tailEnd/>
          </a:ln>
        </p:spPr>
        <p:txBody>
          <a:bodyPr/>
          <a:lstStyle/>
          <a:p>
            <a:endParaRPr lang="en-US" altLang="en-US" dirty="0"/>
          </a:p>
        </p:txBody>
      </p:sp>
      <p:sp>
        <p:nvSpPr>
          <p:cNvPr id="367" name="Rectangle 152"/>
          <p:cNvSpPr>
            <a:spLocks noChangeArrowheads="1"/>
          </p:cNvSpPr>
          <p:nvPr/>
        </p:nvSpPr>
        <p:spPr bwMode="auto">
          <a:xfrm>
            <a:off x="527050" y="2133600"/>
            <a:ext cx="8099425" cy="20638"/>
          </a:xfrm>
          <a:prstGeom prst="rect">
            <a:avLst/>
          </a:prstGeom>
          <a:solidFill>
            <a:srgbClr val="000000"/>
          </a:solidFill>
          <a:ln w="9525">
            <a:noFill/>
            <a:miter lim="800000"/>
            <a:headEnd/>
            <a:tailEnd/>
          </a:ln>
        </p:spPr>
        <p:txBody>
          <a:bodyPr/>
          <a:lstStyle/>
          <a:p>
            <a:endParaRPr lang="en-US" altLang="en-US" dirty="0"/>
          </a:p>
        </p:txBody>
      </p:sp>
      <p:sp>
        <p:nvSpPr>
          <p:cNvPr id="368" name="Rectangle 153"/>
          <p:cNvSpPr>
            <a:spLocks noChangeArrowheads="1"/>
          </p:cNvSpPr>
          <p:nvPr/>
        </p:nvSpPr>
        <p:spPr bwMode="auto">
          <a:xfrm>
            <a:off x="527050" y="2360613"/>
            <a:ext cx="8099425" cy="20637"/>
          </a:xfrm>
          <a:prstGeom prst="rect">
            <a:avLst/>
          </a:prstGeom>
          <a:solidFill>
            <a:srgbClr val="000000"/>
          </a:solidFill>
          <a:ln w="9525">
            <a:noFill/>
            <a:miter lim="800000"/>
            <a:headEnd/>
            <a:tailEnd/>
          </a:ln>
        </p:spPr>
        <p:txBody>
          <a:bodyPr/>
          <a:lstStyle/>
          <a:p>
            <a:endParaRPr lang="en-US" altLang="en-US" dirty="0"/>
          </a:p>
        </p:txBody>
      </p:sp>
      <p:sp>
        <p:nvSpPr>
          <p:cNvPr id="369" name="Line 154"/>
          <p:cNvSpPr>
            <a:spLocks noChangeShapeType="1"/>
          </p:cNvSpPr>
          <p:nvPr/>
        </p:nvSpPr>
        <p:spPr bwMode="auto">
          <a:xfrm>
            <a:off x="7869238" y="3813175"/>
            <a:ext cx="757237" cy="0"/>
          </a:xfrm>
          <a:prstGeom prst="line">
            <a:avLst/>
          </a:prstGeom>
          <a:noFill/>
          <a:ln w="0">
            <a:solidFill>
              <a:srgbClr val="000000"/>
            </a:solidFill>
            <a:round/>
            <a:headEnd/>
            <a:tailEnd/>
          </a:ln>
        </p:spPr>
        <p:txBody>
          <a:bodyPr/>
          <a:lstStyle/>
          <a:p>
            <a:endParaRPr lang="en-US" dirty="0"/>
          </a:p>
        </p:txBody>
      </p:sp>
      <p:sp>
        <p:nvSpPr>
          <p:cNvPr id="370" name="Rectangle 155"/>
          <p:cNvSpPr>
            <a:spLocks noChangeArrowheads="1"/>
          </p:cNvSpPr>
          <p:nvPr/>
        </p:nvSpPr>
        <p:spPr bwMode="auto">
          <a:xfrm>
            <a:off x="7869238" y="3813175"/>
            <a:ext cx="757237" cy="11113"/>
          </a:xfrm>
          <a:prstGeom prst="rect">
            <a:avLst/>
          </a:prstGeom>
          <a:solidFill>
            <a:srgbClr val="000000"/>
          </a:solidFill>
          <a:ln w="9525">
            <a:noFill/>
            <a:miter lim="800000"/>
            <a:headEnd/>
            <a:tailEnd/>
          </a:ln>
        </p:spPr>
        <p:txBody>
          <a:bodyPr/>
          <a:lstStyle/>
          <a:p>
            <a:endParaRPr lang="en-US" altLang="en-US" dirty="0"/>
          </a:p>
        </p:txBody>
      </p:sp>
      <p:sp>
        <p:nvSpPr>
          <p:cNvPr id="371" name="Line 156"/>
          <p:cNvSpPr>
            <a:spLocks noChangeShapeType="1"/>
          </p:cNvSpPr>
          <p:nvPr/>
        </p:nvSpPr>
        <p:spPr bwMode="auto">
          <a:xfrm>
            <a:off x="7869238" y="4019550"/>
            <a:ext cx="757237" cy="0"/>
          </a:xfrm>
          <a:prstGeom prst="line">
            <a:avLst/>
          </a:prstGeom>
          <a:noFill/>
          <a:ln w="0">
            <a:solidFill>
              <a:srgbClr val="000000"/>
            </a:solidFill>
            <a:round/>
            <a:headEnd/>
            <a:tailEnd/>
          </a:ln>
        </p:spPr>
        <p:txBody>
          <a:bodyPr/>
          <a:lstStyle/>
          <a:p>
            <a:endParaRPr lang="en-US" dirty="0"/>
          </a:p>
        </p:txBody>
      </p:sp>
      <p:sp>
        <p:nvSpPr>
          <p:cNvPr id="372" name="Rectangle 157"/>
          <p:cNvSpPr>
            <a:spLocks noChangeArrowheads="1"/>
          </p:cNvSpPr>
          <p:nvPr/>
        </p:nvSpPr>
        <p:spPr bwMode="auto">
          <a:xfrm>
            <a:off x="7869238" y="4019550"/>
            <a:ext cx="757237" cy="11113"/>
          </a:xfrm>
          <a:prstGeom prst="rect">
            <a:avLst/>
          </a:prstGeom>
          <a:solidFill>
            <a:srgbClr val="000000"/>
          </a:solidFill>
          <a:ln w="9525">
            <a:noFill/>
            <a:miter lim="800000"/>
            <a:headEnd/>
            <a:tailEnd/>
          </a:ln>
        </p:spPr>
        <p:txBody>
          <a:bodyPr/>
          <a:lstStyle/>
          <a:p>
            <a:endParaRPr lang="en-US" altLang="en-US" dirty="0"/>
          </a:p>
        </p:txBody>
      </p:sp>
      <p:sp>
        <p:nvSpPr>
          <p:cNvPr id="373" name="Line 158"/>
          <p:cNvSpPr>
            <a:spLocks noChangeShapeType="1"/>
          </p:cNvSpPr>
          <p:nvPr/>
        </p:nvSpPr>
        <p:spPr bwMode="auto">
          <a:xfrm>
            <a:off x="7869238" y="4040188"/>
            <a:ext cx="757237" cy="0"/>
          </a:xfrm>
          <a:prstGeom prst="line">
            <a:avLst/>
          </a:prstGeom>
          <a:noFill/>
          <a:ln w="0">
            <a:solidFill>
              <a:srgbClr val="000000"/>
            </a:solidFill>
            <a:round/>
            <a:headEnd/>
            <a:tailEnd/>
          </a:ln>
        </p:spPr>
        <p:txBody>
          <a:bodyPr/>
          <a:lstStyle/>
          <a:p>
            <a:endParaRPr lang="en-US" dirty="0"/>
          </a:p>
        </p:txBody>
      </p:sp>
      <p:sp>
        <p:nvSpPr>
          <p:cNvPr id="374" name="Rectangle 159"/>
          <p:cNvSpPr>
            <a:spLocks noChangeArrowheads="1"/>
          </p:cNvSpPr>
          <p:nvPr/>
        </p:nvSpPr>
        <p:spPr bwMode="auto">
          <a:xfrm>
            <a:off x="7869238" y="4040188"/>
            <a:ext cx="757237" cy="11112"/>
          </a:xfrm>
          <a:prstGeom prst="rect">
            <a:avLst/>
          </a:prstGeom>
          <a:solidFill>
            <a:srgbClr val="000000"/>
          </a:solidFill>
          <a:ln w="9525">
            <a:noFill/>
            <a:miter lim="800000"/>
            <a:headEnd/>
            <a:tailEnd/>
          </a:ln>
        </p:spPr>
        <p:txBody>
          <a:bodyPr/>
          <a:lstStyle/>
          <a:p>
            <a:endParaRPr lang="en-US" altLang="en-US" dirty="0"/>
          </a:p>
        </p:txBody>
      </p:sp>
      <p:sp>
        <p:nvSpPr>
          <p:cNvPr id="375" name="Rectangle 160"/>
          <p:cNvSpPr>
            <a:spLocks noChangeArrowheads="1"/>
          </p:cNvSpPr>
          <p:nvPr/>
        </p:nvSpPr>
        <p:spPr bwMode="auto">
          <a:xfrm>
            <a:off x="527050" y="4246563"/>
            <a:ext cx="8099425" cy="20637"/>
          </a:xfrm>
          <a:prstGeom prst="rect">
            <a:avLst/>
          </a:prstGeom>
          <a:solidFill>
            <a:srgbClr val="000000"/>
          </a:solidFill>
          <a:ln w="9525">
            <a:noFill/>
            <a:miter lim="800000"/>
            <a:headEnd/>
            <a:tailEnd/>
          </a:ln>
        </p:spPr>
        <p:txBody>
          <a:bodyPr/>
          <a:lstStyle/>
          <a:p>
            <a:endParaRPr lang="en-US" altLang="en-US" dirty="0"/>
          </a:p>
        </p:txBody>
      </p:sp>
      <p:sp>
        <p:nvSpPr>
          <p:cNvPr id="376" name="Rectangle 161"/>
          <p:cNvSpPr>
            <a:spLocks noChangeArrowheads="1"/>
          </p:cNvSpPr>
          <p:nvPr/>
        </p:nvSpPr>
        <p:spPr bwMode="auto">
          <a:xfrm>
            <a:off x="527050" y="4473575"/>
            <a:ext cx="8099425" cy="20638"/>
          </a:xfrm>
          <a:prstGeom prst="rect">
            <a:avLst/>
          </a:prstGeom>
          <a:solidFill>
            <a:srgbClr val="000000"/>
          </a:solidFill>
          <a:ln w="9525">
            <a:noFill/>
            <a:miter lim="800000"/>
            <a:headEnd/>
            <a:tailEnd/>
          </a:ln>
        </p:spPr>
        <p:txBody>
          <a:bodyPr/>
          <a:lstStyle/>
          <a:p>
            <a:endParaRPr lang="en-US" altLang="en-US" dirty="0"/>
          </a:p>
        </p:txBody>
      </p:sp>
      <p:sp>
        <p:nvSpPr>
          <p:cNvPr id="377" name="Line 162"/>
          <p:cNvSpPr>
            <a:spLocks noChangeShapeType="1"/>
          </p:cNvSpPr>
          <p:nvPr/>
        </p:nvSpPr>
        <p:spPr bwMode="auto">
          <a:xfrm>
            <a:off x="7869238" y="5926138"/>
            <a:ext cx="757237" cy="0"/>
          </a:xfrm>
          <a:prstGeom prst="line">
            <a:avLst/>
          </a:prstGeom>
          <a:noFill/>
          <a:ln w="0">
            <a:solidFill>
              <a:srgbClr val="000000"/>
            </a:solidFill>
            <a:round/>
            <a:headEnd/>
            <a:tailEnd/>
          </a:ln>
        </p:spPr>
        <p:txBody>
          <a:bodyPr/>
          <a:lstStyle/>
          <a:p>
            <a:endParaRPr lang="en-US" dirty="0"/>
          </a:p>
        </p:txBody>
      </p:sp>
      <p:sp>
        <p:nvSpPr>
          <p:cNvPr id="378" name="Rectangle 163"/>
          <p:cNvSpPr>
            <a:spLocks noChangeArrowheads="1"/>
          </p:cNvSpPr>
          <p:nvPr/>
        </p:nvSpPr>
        <p:spPr bwMode="auto">
          <a:xfrm>
            <a:off x="7869238" y="5926138"/>
            <a:ext cx="757237" cy="9525"/>
          </a:xfrm>
          <a:prstGeom prst="rect">
            <a:avLst/>
          </a:prstGeom>
          <a:solidFill>
            <a:srgbClr val="000000"/>
          </a:solidFill>
          <a:ln w="9525">
            <a:noFill/>
            <a:miter lim="800000"/>
            <a:headEnd/>
            <a:tailEnd/>
          </a:ln>
        </p:spPr>
        <p:txBody>
          <a:bodyPr/>
          <a:lstStyle/>
          <a:p>
            <a:endParaRPr lang="en-US" altLang="en-US" dirty="0"/>
          </a:p>
        </p:txBody>
      </p:sp>
      <p:sp>
        <p:nvSpPr>
          <p:cNvPr id="379" name="Line 164"/>
          <p:cNvSpPr>
            <a:spLocks noChangeShapeType="1"/>
          </p:cNvSpPr>
          <p:nvPr/>
        </p:nvSpPr>
        <p:spPr bwMode="auto">
          <a:xfrm>
            <a:off x="7869238" y="6132513"/>
            <a:ext cx="757237" cy="0"/>
          </a:xfrm>
          <a:prstGeom prst="line">
            <a:avLst/>
          </a:prstGeom>
          <a:noFill/>
          <a:ln w="0">
            <a:solidFill>
              <a:srgbClr val="000000"/>
            </a:solidFill>
            <a:round/>
            <a:headEnd/>
            <a:tailEnd/>
          </a:ln>
        </p:spPr>
        <p:txBody>
          <a:bodyPr/>
          <a:lstStyle/>
          <a:p>
            <a:endParaRPr lang="en-US" dirty="0"/>
          </a:p>
        </p:txBody>
      </p:sp>
      <p:sp>
        <p:nvSpPr>
          <p:cNvPr id="380" name="Rectangle 165"/>
          <p:cNvSpPr>
            <a:spLocks noChangeArrowheads="1"/>
          </p:cNvSpPr>
          <p:nvPr/>
        </p:nvSpPr>
        <p:spPr bwMode="auto">
          <a:xfrm>
            <a:off x="7869238" y="6132513"/>
            <a:ext cx="757237" cy="9525"/>
          </a:xfrm>
          <a:prstGeom prst="rect">
            <a:avLst/>
          </a:prstGeom>
          <a:solidFill>
            <a:srgbClr val="000000"/>
          </a:solidFill>
          <a:ln w="9525">
            <a:noFill/>
            <a:miter lim="800000"/>
            <a:headEnd/>
            <a:tailEnd/>
          </a:ln>
        </p:spPr>
        <p:txBody>
          <a:bodyPr/>
          <a:lstStyle/>
          <a:p>
            <a:endParaRPr lang="en-US" altLang="en-US" dirty="0"/>
          </a:p>
        </p:txBody>
      </p:sp>
      <p:sp>
        <p:nvSpPr>
          <p:cNvPr id="381" name="Line 166"/>
          <p:cNvSpPr>
            <a:spLocks noChangeShapeType="1"/>
          </p:cNvSpPr>
          <p:nvPr/>
        </p:nvSpPr>
        <p:spPr bwMode="auto">
          <a:xfrm>
            <a:off x="7869238" y="6153150"/>
            <a:ext cx="757237" cy="0"/>
          </a:xfrm>
          <a:prstGeom prst="line">
            <a:avLst/>
          </a:prstGeom>
          <a:noFill/>
          <a:ln w="0">
            <a:solidFill>
              <a:srgbClr val="000000"/>
            </a:solidFill>
            <a:round/>
            <a:headEnd/>
            <a:tailEnd/>
          </a:ln>
        </p:spPr>
        <p:txBody>
          <a:bodyPr/>
          <a:lstStyle/>
          <a:p>
            <a:endParaRPr lang="en-US" dirty="0"/>
          </a:p>
        </p:txBody>
      </p:sp>
      <p:sp>
        <p:nvSpPr>
          <p:cNvPr id="382" name="Rectangle 167"/>
          <p:cNvSpPr>
            <a:spLocks noChangeArrowheads="1"/>
          </p:cNvSpPr>
          <p:nvPr/>
        </p:nvSpPr>
        <p:spPr bwMode="auto">
          <a:xfrm>
            <a:off x="7869238" y="6153150"/>
            <a:ext cx="757237" cy="9525"/>
          </a:xfrm>
          <a:prstGeom prst="rect">
            <a:avLst/>
          </a:prstGeom>
          <a:solidFill>
            <a:srgbClr val="000000"/>
          </a:solidFill>
          <a:ln w="9525">
            <a:noFill/>
            <a:miter lim="800000"/>
            <a:headEnd/>
            <a:tailEnd/>
          </a:ln>
        </p:spPr>
        <p:txBody>
          <a:bodyPr/>
          <a:lstStyle/>
          <a:p>
            <a:endParaRPr lang="en-US" altLang="en-US" dirty="0"/>
          </a:p>
        </p:txBody>
      </p:sp>
      <p:sp>
        <p:nvSpPr>
          <p:cNvPr id="161" name="Slide Number Placeholder 160"/>
          <p:cNvSpPr>
            <a:spLocks noGrp="1"/>
          </p:cNvSpPr>
          <p:nvPr>
            <p:ph type="sldNum" sz="quarter" idx="12"/>
          </p:nvPr>
        </p:nvSpPr>
        <p:spPr/>
        <p:txBody>
          <a:bodyPr/>
          <a:lstStyle/>
          <a:p>
            <a:pPr>
              <a:defRPr/>
            </a:pPr>
            <a:fld id="{8416902E-184E-4CA3-90EB-9FEE1EA2A228}" type="slidenum">
              <a:rPr lang="en-US" smtClean="0"/>
              <a:pPr>
                <a:defRPr/>
              </a:pPr>
              <a:t>49</a:t>
            </a:fld>
            <a:endParaRPr lang="en-US" dirty="0"/>
          </a:p>
        </p:txBody>
      </p:sp>
      <p:sp>
        <p:nvSpPr>
          <p:cNvPr id="162" name="Rounded Rectangle 161"/>
          <p:cNvSpPr/>
          <p:nvPr/>
        </p:nvSpPr>
        <p:spPr>
          <a:xfrm>
            <a:off x="201613" y="6538912"/>
            <a:ext cx="60467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A</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2: Analyze the effects</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of inventory errors on current and future financial statements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500"/>
                                        <p:tgtEl>
                                          <p:spTgt spid="2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0"/>
                                        </p:tgtEl>
                                        <p:attrNameLst>
                                          <p:attrName>style.visibility</p:attrName>
                                        </p:attrNameLst>
                                      </p:cBhvr>
                                      <p:to>
                                        <p:strVal val="visible"/>
                                      </p:to>
                                    </p:set>
                                    <p:animEffect transition="in" filter="fade">
                                      <p:cBhvr>
                                        <p:cTn id="10" dur="500"/>
                                        <p:tgtEl>
                                          <p:spTgt spid="2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4"/>
                                        </p:tgtEl>
                                        <p:attrNameLst>
                                          <p:attrName>style.visibility</p:attrName>
                                        </p:attrNameLst>
                                      </p:cBhvr>
                                      <p:to>
                                        <p:strVal val="visible"/>
                                      </p:to>
                                    </p:set>
                                    <p:animEffect transition="in" filter="fade">
                                      <p:cBhvr>
                                        <p:cTn id="13" dur="500"/>
                                        <p:tgtEl>
                                          <p:spTgt spid="3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5"/>
                                        </p:tgtEl>
                                        <p:attrNameLst>
                                          <p:attrName>style.visibility</p:attrName>
                                        </p:attrNameLst>
                                      </p:cBhvr>
                                      <p:to>
                                        <p:strVal val="visible"/>
                                      </p:to>
                                    </p:set>
                                    <p:animEffect transition="in" filter="fade">
                                      <p:cBhvr>
                                        <p:cTn id="16" dur="500"/>
                                        <p:tgtEl>
                                          <p:spTgt spid="34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6"/>
                                        </p:tgtEl>
                                        <p:attrNameLst>
                                          <p:attrName>style.visibility</p:attrName>
                                        </p:attrNameLst>
                                      </p:cBhvr>
                                      <p:to>
                                        <p:strVal val="visible"/>
                                      </p:to>
                                    </p:set>
                                    <p:animEffect transition="in" filter="fade">
                                      <p:cBhvr>
                                        <p:cTn id="19" dur="500"/>
                                        <p:tgtEl>
                                          <p:spTgt spid="3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7"/>
                                        </p:tgtEl>
                                        <p:attrNameLst>
                                          <p:attrName>style.visibility</p:attrName>
                                        </p:attrNameLst>
                                      </p:cBhvr>
                                      <p:to>
                                        <p:strVal val="visible"/>
                                      </p:to>
                                    </p:set>
                                    <p:animEffect transition="in" filter="fade">
                                      <p:cBhvr>
                                        <p:cTn id="22" dur="500"/>
                                        <p:tgtEl>
                                          <p:spTgt spid="36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8"/>
                                        </p:tgtEl>
                                        <p:attrNameLst>
                                          <p:attrName>style.visibility</p:attrName>
                                        </p:attrNameLst>
                                      </p:cBhvr>
                                      <p:to>
                                        <p:strVal val="visible"/>
                                      </p:to>
                                    </p:set>
                                    <p:animEffect transition="in" filter="fade">
                                      <p:cBhvr>
                                        <p:cTn id="25" dur="500"/>
                                        <p:tgtEl>
                                          <p:spTgt spid="36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1"/>
                                        </p:tgtEl>
                                        <p:attrNameLst>
                                          <p:attrName>style.visibility</p:attrName>
                                        </p:attrNameLst>
                                      </p:cBhvr>
                                      <p:to>
                                        <p:strVal val="visible"/>
                                      </p:to>
                                    </p:set>
                                    <p:animEffect transition="in" filter="fade">
                                      <p:cBhvr>
                                        <p:cTn id="28" dur="500"/>
                                        <p:tgtEl>
                                          <p:spTgt spid="25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2"/>
                                        </p:tgtEl>
                                        <p:attrNameLst>
                                          <p:attrName>style.visibility</p:attrName>
                                        </p:attrNameLst>
                                      </p:cBhvr>
                                      <p:to>
                                        <p:strVal val="visible"/>
                                      </p:to>
                                    </p:set>
                                    <p:animEffect transition="in" filter="fade">
                                      <p:cBhvr>
                                        <p:cTn id="31" dur="500"/>
                                        <p:tgtEl>
                                          <p:spTgt spid="25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6"/>
                                        </p:tgtEl>
                                        <p:attrNameLst>
                                          <p:attrName>style.visibility</p:attrName>
                                        </p:attrNameLst>
                                      </p:cBhvr>
                                      <p:to>
                                        <p:strVal val="visible"/>
                                      </p:to>
                                    </p:set>
                                    <p:animEffect transition="in" filter="fade">
                                      <p:cBhvr>
                                        <p:cTn id="34" dur="500"/>
                                        <p:tgtEl>
                                          <p:spTgt spid="25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7"/>
                                        </p:tgtEl>
                                        <p:attrNameLst>
                                          <p:attrName>style.visibility</p:attrName>
                                        </p:attrNameLst>
                                      </p:cBhvr>
                                      <p:to>
                                        <p:strVal val="visible"/>
                                      </p:to>
                                    </p:set>
                                    <p:animEffect transition="in" filter="fade">
                                      <p:cBhvr>
                                        <p:cTn id="37" dur="500"/>
                                        <p:tgtEl>
                                          <p:spTgt spid="25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9"/>
                                        </p:tgtEl>
                                        <p:attrNameLst>
                                          <p:attrName>style.visibility</p:attrName>
                                        </p:attrNameLst>
                                      </p:cBhvr>
                                      <p:to>
                                        <p:strVal val="visible"/>
                                      </p:to>
                                    </p:set>
                                    <p:animEffect transition="in" filter="fade">
                                      <p:cBhvr>
                                        <p:cTn id="40" dur="500"/>
                                        <p:tgtEl>
                                          <p:spTgt spid="25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3"/>
                                        </p:tgtEl>
                                        <p:attrNameLst>
                                          <p:attrName>style.visibility</p:attrName>
                                        </p:attrNameLst>
                                      </p:cBhvr>
                                      <p:to>
                                        <p:strVal val="visible"/>
                                      </p:to>
                                    </p:set>
                                    <p:animEffect transition="in" filter="fade">
                                      <p:cBhvr>
                                        <p:cTn id="43" dur="500"/>
                                        <p:tgtEl>
                                          <p:spTgt spid="26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4"/>
                                        </p:tgtEl>
                                        <p:attrNameLst>
                                          <p:attrName>style.visibility</p:attrName>
                                        </p:attrNameLst>
                                      </p:cBhvr>
                                      <p:to>
                                        <p:strVal val="visible"/>
                                      </p:to>
                                    </p:set>
                                    <p:animEffect transition="in" filter="fade">
                                      <p:cBhvr>
                                        <p:cTn id="46" dur="500"/>
                                        <p:tgtEl>
                                          <p:spTgt spid="26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65"/>
                                        </p:tgtEl>
                                        <p:attrNameLst>
                                          <p:attrName>style.visibility</p:attrName>
                                        </p:attrNameLst>
                                      </p:cBhvr>
                                      <p:to>
                                        <p:strVal val="visible"/>
                                      </p:to>
                                    </p:set>
                                    <p:animEffect transition="in" filter="fade">
                                      <p:cBhvr>
                                        <p:cTn id="49" dur="500"/>
                                        <p:tgtEl>
                                          <p:spTgt spid="26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74"/>
                                        </p:tgtEl>
                                        <p:attrNameLst>
                                          <p:attrName>style.visibility</p:attrName>
                                        </p:attrNameLst>
                                      </p:cBhvr>
                                      <p:to>
                                        <p:strVal val="visible"/>
                                      </p:to>
                                    </p:set>
                                    <p:animEffect transition="in" filter="fade">
                                      <p:cBhvr>
                                        <p:cTn id="52" dur="500"/>
                                        <p:tgtEl>
                                          <p:spTgt spid="27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75"/>
                                        </p:tgtEl>
                                        <p:attrNameLst>
                                          <p:attrName>style.visibility</p:attrName>
                                        </p:attrNameLst>
                                      </p:cBhvr>
                                      <p:to>
                                        <p:strVal val="visible"/>
                                      </p:to>
                                    </p:set>
                                    <p:animEffect transition="in" filter="fade">
                                      <p:cBhvr>
                                        <p:cTn id="55" dur="500"/>
                                        <p:tgtEl>
                                          <p:spTgt spid="27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0"/>
                                        </p:tgtEl>
                                        <p:attrNameLst>
                                          <p:attrName>style.visibility</p:attrName>
                                        </p:attrNameLst>
                                      </p:cBhvr>
                                      <p:to>
                                        <p:strVal val="visible"/>
                                      </p:to>
                                    </p:set>
                                    <p:animEffect transition="in" filter="fade">
                                      <p:cBhvr>
                                        <p:cTn id="58" dur="500"/>
                                        <p:tgtEl>
                                          <p:spTgt spid="28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81"/>
                                        </p:tgtEl>
                                        <p:attrNameLst>
                                          <p:attrName>style.visibility</p:attrName>
                                        </p:attrNameLst>
                                      </p:cBhvr>
                                      <p:to>
                                        <p:strVal val="visible"/>
                                      </p:to>
                                    </p:set>
                                    <p:animEffect transition="in" filter="fade">
                                      <p:cBhvr>
                                        <p:cTn id="61" dur="500"/>
                                        <p:tgtEl>
                                          <p:spTgt spid="28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82"/>
                                        </p:tgtEl>
                                        <p:attrNameLst>
                                          <p:attrName>style.visibility</p:attrName>
                                        </p:attrNameLst>
                                      </p:cBhvr>
                                      <p:to>
                                        <p:strVal val="visible"/>
                                      </p:to>
                                    </p:set>
                                    <p:animEffect transition="in" filter="fade">
                                      <p:cBhvr>
                                        <p:cTn id="64" dur="500"/>
                                        <p:tgtEl>
                                          <p:spTgt spid="28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93"/>
                                        </p:tgtEl>
                                        <p:attrNameLst>
                                          <p:attrName>style.visibility</p:attrName>
                                        </p:attrNameLst>
                                      </p:cBhvr>
                                      <p:to>
                                        <p:strVal val="visible"/>
                                      </p:to>
                                    </p:set>
                                    <p:animEffect transition="in" filter="fade">
                                      <p:cBhvr>
                                        <p:cTn id="67" dur="500"/>
                                        <p:tgtEl>
                                          <p:spTgt spid="29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4"/>
                                        </p:tgtEl>
                                        <p:attrNameLst>
                                          <p:attrName>style.visibility</p:attrName>
                                        </p:attrNameLst>
                                      </p:cBhvr>
                                      <p:to>
                                        <p:strVal val="visible"/>
                                      </p:to>
                                    </p:set>
                                    <p:animEffect transition="in" filter="fade">
                                      <p:cBhvr>
                                        <p:cTn id="70" dur="500"/>
                                        <p:tgtEl>
                                          <p:spTgt spid="29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98"/>
                                        </p:tgtEl>
                                        <p:attrNameLst>
                                          <p:attrName>style.visibility</p:attrName>
                                        </p:attrNameLst>
                                      </p:cBhvr>
                                      <p:to>
                                        <p:strVal val="visible"/>
                                      </p:to>
                                    </p:set>
                                    <p:animEffect transition="in" filter="fade">
                                      <p:cBhvr>
                                        <p:cTn id="73" dur="500"/>
                                        <p:tgtEl>
                                          <p:spTgt spid="29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99"/>
                                        </p:tgtEl>
                                        <p:attrNameLst>
                                          <p:attrName>style.visibility</p:attrName>
                                        </p:attrNameLst>
                                      </p:cBhvr>
                                      <p:to>
                                        <p:strVal val="visible"/>
                                      </p:to>
                                    </p:set>
                                    <p:animEffect transition="in" filter="fade">
                                      <p:cBhvr>
                                        <p:cTn id="76" dur="500"/>
                                        <p:tgtEl>
                                          <p:spTgt spid="29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27"/>
                                        </p:tgtEl>
                                        <p:attrNameLst>
                                          <p:attrName>style.visibility</p:attrName>
                                        </p:attrNameLst>
                                      </p:cBhvr>
                                      <p:to>
                                        <p:strVal val="visible"/>
                                      </p:to>
                                    </p:set>
                                    <p:animEffect transition="in" filter="fade">
                                      <p:cBhvr>
                                        <p:cTn id="79" dur="500"/>
                                        <p:tgtEl>
                                          <p:spTgt spid="32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28"/>
                                        </p:tgtEl>
                                        <p:attrNameLst>
                                          <p:attrName>style.visibility</p:attrName>
                                        </p:attrNameLst>
                                      </p:cBhvr>
                                      <p:to>
                                        <p:strVal val="visible"/>
                                      </p:to>
                                    </p:set>
                                    <p:animEffect transition="in" filter="fade">
                                      <p:cBhvr>
                                        <p:cTn id="82" dur="500"/>
                                        <p:tgtEl>
                                          <p:spTgt spid="32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33"/>
                                        </p:tgtEl>
                                        <p:attrNameLst>
                                          <p:attrName>style.visibility</p:attrName>
                                        </p:attrNameLst>
                                      </p:cBhvr>
                                      <p:to>
                                        <p:strVal val="visible"/>
                                      </p:to>
                                    </p:set>
                                    <p:animEffect transition="in" filter="fade">
                                      <p:cBhvr>
                                        <p:cTn id="85" dur="500"/>
                                        <p:tgtEl>
                                          <p:spTgt spid="33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34"/>
                                        </p:tgtEl>
                                        <p:attrNameLst>
                                          <p:attrName>style.visibility</p:attrName>
                                        </p:attrNameLst>
                                      </p:cBhvr>
                                      <p:to>
                                        <p:strVal val="visible"/>
                                      </p:to>
                                    </p:set>
                                    <p:animEffect transition="in" filter="fade">
                                      <p:cBhvr>
                                        <p:cTn id="88" dur="500"/>
                                        <p:tgtEl>
                                          <p:spTgt spid="33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35"/>
                                        </p:tgtEl>
                                        <p:attrNameLst>
                                          <p:attrName>style.visibility</p:attrName>
                                        </p:attrNameLst>
                                      </p:cBhvr>
                                      <p:to>
                                        <p:strVal val="visible"/>
                                      </p:to>
                                    </p:set>
                                    <p:animEffect transition="in" filter="fade">
                                      <p:cBhvr>
                                        <p:cTn id="91" dur="500"/>
                                        <p:tgtEl>
                                          <p:spTgt spid="33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36"/>
                                        </p:tgtEl>
                                        <p:attrNameLst>
                                          <p:attrName>style.visibility</p:attrName>
                                        </p:attrNameLst>
                                      </p:cBhvr>
                                      <p:to>
                                        <p:strVal val="visible"/>
                                      </p:to>
                                    </p:set>
                                    <p:animEffect transition="in" filter="fade">
                                      <p:cBhvr>
                                        <p:cTn id="94" dur="500"/>
                                        <p:tgtEl>
                                          <p:spTgt spid="336"/>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53"/>
                                        </p:tgtEl>
                                        <p:attrNameLst>
                                          <p:attrName>style.visibility</p:attrName>
                                        </p:attrNameLst>
                                      </p:cBhvr>
                                      <p:to>
                                        <p:strVal val="visible"/>
                                      </p:to>
                                    </p:set>
                                    <p:animEffect transition="in" filter="fade">
                                      <p:cBhvr>
                                        <p:cTn id="99" dur="500"/>
                                        <p:tgtEl>
                                          <p:spTgt spid="25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60"/>
                                        </p:tgtEl>
                                        <p:attrNameLst>
                                          <p:attrName>style.visibility</p:attrName>
                                        </p:attrNameLst>
                                      </p:cBhvr>
                                      <p:to>
                                        <p:strVal val="visible"/>
                                      </p:to>
                                    </p:set>
                                    <p:animEffect transition="in" filter="fade">
                                      <p:cBhvr>
                                        <p:cTn id="102" dur="500"/>
                                        <p:tgtEl>
                                          <p:spTgt spid="260"/>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66"/>
                                        </p:tgtEl>
                                        <p:attrNameLst>
                                          <p:attrName>style.visibility</p:attrName>
                                        </p:attrNameLst>
                                      </p:cBhvr>
                                      <p:to>
                                        <p:strVal val="visible"/>
                                      </p:to>
                                    </p:set>
                                    <p:animEffect transition="in" filter="fade">
                                      <p:cBhvr>
                                        <p:cTn id="105" dur="500"/>
                                        <p:tgtEl>
                                          <p:spTgt spid="26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68"/>
                                        </p:tgtEl>
                                        <p:attrNameLst>
                                          <p:attrName>style.visibility</p:attrName>
                                        </p:attrNameLst>
                                      </p:cBhvr>
                                      <p:to>
                                        <p:strVal val="visible"/>
                                      </p:to>
                                    </p:set>
                                    <p:animEffect transition="in" filter="fade">
                                      <p:cBhvr>
                                        <p:cTn id="108" dur="500"/>
                                        <p:tgtEl>
                                          <p:spTgt spid="268"/>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76"/>
                                        </p:tgtEl>
                                        <p:attrNameLst>
                                          <p:attrName>style.visibility</p:attrName>
                                        </p:attrNameLst>
                                      </p:cBhvr>
                                      <p:to>
                                        <p:strVal val="visible"/>
                                      </p:to>
                                    </p:set>
                                    <p:animEffect transition="in" filter="fade">
                                      <p:cBhvr>
                                        <p:cTn id="111" dur="500"/>
                                        <p:tgtEl>
                                          <p:spTgt spid="276"/>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83"/>
                                        </p:tgtEl>
                                        <p:attrNameLst>
                                          <p:attrName>style.visibility</p:attrName>
                                        </p:attrNameLst>
                                      </p:cBhvr>
                                      <p:to>
                                        <p:strVal val="visible"/>
                                      </p:to>
                                    </p:set>
                                    <p:animEffect transition="in" filter="fade">
                                      <p:cBhvr>
                                        <p:cTn id="114" dur="500"/>
                                        <p:tgtEl>
                                          <p:spTgt spid="283"/>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84"/>
                                        </p:tgtEl>
                                        <p:attrNameLst>
                                          <p:attrName>style.visibility</p:attrName>
                                        </p:attrNameLst>
                                      </p:cBhvr>
                                      <p:to>
                                        <p:strVal val="visible"/>
                                      </p:to>
                                    </p:set>
                                    <p:animEffect transition="in" filter="fade">
                                      <p:cBhvr>
                                        <p:cTn id="117" dur="500"/>
                                        <p:tgtEl>
                                          <p:spTgt spid="284"/>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95"/>
                                        </p:tgtEl>
                                        <p:attrNameLst>
                                          <p:attrName>style.visibility</p:attrName>
                                        </p:attrNameLst>
                                      </p:cBhvr>
                                      <p:to>
                                        <p:strVal val="visible"/>
                                      </p:to>
                                    </p:set>
                                    <p:animEffect transition="in" filter="fade">
                                      <p:cBhvr>
                                        <p:cTn id="120" dur="500"/>
                                        <p:tgtEl>
                                          <p:spTgt spid="295"/>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300"/>
                                        </p:tgtEl>
                                        <p:attrNameLst>
                                          <p:attrName>style.visibility</p:attrName>
                                        </p:attrNameLst>
                                      </p:cBhvr>
                                      <p:to>
                                        <p:strVal val="visible"/>
                                      </p:to>
                                    </p:set>
                                    <p:animEffect transition="in" filter="fade">
                                      <p:cBhvr>
                                        <p:cTn id="123" dur="500"/>
                                        <p:tgtEl>
                                          <p:spTgt spid="300"/>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25"/>
                                        </p:tgtEl>
                                        <p:attrNameLst>
                                          <p:attrName>style.visibility</p:attrName>
                                        </p:attrNameLst>
                                      </p:cBhvr>
                                      <p:to>
                                        <p:strVal val="visible"/>
                                      </p:to>
                                    </p:set>
                                    <p:animEffect transition="in" filter="fade">
                                      <p:cBhvr>
                                        <p:cTn id="126" dur="500"/>
                                        <p:tgtEl>
                                          <p:spTgt spid="325"/>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329"/>
                                        </p:tgtEl>
                                        <p:attrNameLst>
                                          <p:attrName>style.visibility</p:attrName>
                                        </p:attrNameLst>
                                      </p:cBhvr>
                                      <p:to>
                                        <p:strVal val="visible"/>
                                      </p:to>
                                    </p:set>
                                    <p:animEffect transition="in" filter="fade">
                                      <p:cBhvr>
                                        <p:cTn id="129" dur="500"/>
                                        <p:tgtEl>
                                          <p:spTgt spid="329"/>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330"/>
                                        </p:tgtEl>
                                        <p:attrNameLst>
                                          <p:attrName>style.visibility</p:attrName>
                                        </p:attrNameLst>
                                      </p:cBhvr>
                                      <p:to>
                                        <p:strVal val="visible"/>
                                      </p:to>
                                    </p:set>
                                    <p:animEffect transition="in" filter="fade">
                                      <p:cBhvr>
                                        <p:cTn id="132" dur="500"/>
                                        <p:tgtEl>
                                          <p:spTgt spid="330"/>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37"/>
                                        </p:tgtEl>
                                        <p:attrNameLst>
                                          <p:attrName>style.visibility</p:attrName>
                                        </p:attrNameLst>
                                      </p:cBhvr>
                                      <p:to>
                                        <p:strVal val="visible"/>
                                      </p:to>
                                    </p:set>
                                    <p:animEffect transition="in" filter="fade">
                                      <p:cBhvr>
                                        <p:cTn id="135" dur="500"/>
                                        <p:tgtEl>
                                          <p:spTgt spid="337"/>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338"/>
                                        </p:tgtEl>
                                        <p:attrNameLst>
                                          <p:attrName>style.visibility</p:attrName>
                                        </p:attrNameLst>
                                      </p:cBhvr>
                                      <p:to>
                                        <p:strVal val="visible"/>
                                      </p:to>
                                    </p:set>
                                    <p:animEffect transition="in" filter="fade">
                                      <p:cBhvr>
                                        <p:cTn id="138" dur="500"/>
                                        <p:tgtEl>
                                          <p:spTgt spid="338"/>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339"/>
                                        </p:tgtEl>
                                        <p:attrNameLst>
                                          <p:attrName>style.visibility</p:attrName>
                                        </p:attrNameLst>
                                      </p:cBhvr>
                                      <p:to>
                                        <p:strVal val="visible"/>
                                      </p:to>
                                    </p:set>
                                    <p:animEffect transition="in" filter="fade">
                                      <p:cBhvr>
                                        <p:cTn id="141" dur="500"/>
                                        <p:tgtEl>
                                          <p:spTgt spid="339"/>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340"/>
                                        </p:tgtEl>
                                        <p:attrNameLst>
                                          <p:attrName>style.visibility</p:attrName>
                                        </p:attrNameLst>
                                      </p:cBhvr>
                                      <p:to>
                                        <p:strVal val="visible"/>
                                      </p:to>
                                    </p:set>
                                    <p:animEffect transition="in" filter="fade">
                                      <p:cBhvr>
                                        <p:cTn id="144" dur="500"/>
                                        <p:tgtEl>
                                          <p:spTgt spid="340"/>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254"/>
                                        </p:tgtEl>
                                        <p:attrNameLst>
                                          <p:attrName>style.visibility</p:attrName>
                                        </p:attrNameLst>
                                      </p:cBhvr>
                                      <p:to>
                                        <p:strVal val="visible"/>
                                      </p:to>
                                    </p:set>
                                    <p:animEffect transition="in" filter="fade">
                                      <p:cBhvr>
                                        <p:cTn id="147" dur="500"/>
                                        <p:tgtEl>
                                          <p:spTgt spid="254"/>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261"/>
                                        </p:tgtEl>
                                        <p:attrNameLst>
                                          <p:attrName>style.visibility</p:attrName>
                                        </p:attrNameLst>
                                      </p:cBhvr>
                                      <p:to>
                                        <p:strVal val="visible"/>
                                      </p:to>
                                    </p:set>
                                    <p:animEffect transition="in" filter="fade">
                                      <p:cBhvr>
                                        <p:cTn id="150" dur="500"/>
                                        <p:tgtEl>
                                          <p:spTgt spid="261"/>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269"/>
                                        </p:tgtEl>
                                        <p:attrNameLst>
                                          <p:attrName>style.visibility</p:attrName>
                                        </p:attrNameLst>
                                      </p:cBhvr>
                                      <p:to>
                                        <p:strVal val="visible"/>
                                      </p:to>
                                    </p:set>
                                    <p:animEffect transition="in" filter="fade">
                                      <p:cBhvr>
                                        <p:cTn id="153" dur="500"/>
                                        <p:tgtEl>
                                          <p:spTgt spid="269"/>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270"/>
                                        </p:tgtEl>
                                        <p:attrNameLst>
                                          <p:attrName>style.visibility</p:attrName>
                                        </p:attrNameLst>
                                      </p:cBhvr>
                                      <p:to>
                                        <p:strVal val="visible"/>
                                      </p:to>
                                    </p:set>
                                    <p:animEffect transition="in" filter="fade">
                                      <p:cBhvr>
                                        <p:cTn id="156" dur="500"/>
                                        <p:tgtEl>
                                          <p:spTgt spid="270"/>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278"/>
                                        </p:tgtEl>
                                        <p:attrNameLst>
                                          <p:attrName>style.visibility</p:attrName>
                                        </p:attrNameLst>
                                      </p:cBhvr>
                                      <p:to>
                                        <p:strVal val="visible"/>
                                      </p:to>
                                    </p:set>
                                    <p:animEffect transition="in" filter="fade">
                                      <p:cBhvr>
                                        <p:cTn id="159" dur="500"/>
                                        <p:tgtEl>
                                          <p:spTgt spid="278"/>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285"/>
                                        </p:tgtEl>
                                        <p:attrNameLst>
                                          <p:attrName>style.visibility</p:attrName>
                                        </p:attrNameLst>
                                      </p:cBhvr>
                                      <p:to>
                                        <p:strVal val="visible"/>
                                      </p:to>
                                    </p:set>
                                    <p:animEffect transition="in" filter="fade">
                                      <p:cBhvr>
                                        <p:cTn id="162" dur="500"/>
                                        <p:tgtEl>
                                          <p:spTgt spid="285"/>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286"/>
                                        </p:tgtEl>
                                        <p:attrNameLst>
                                          <p:attrName>style.visibility</p:attrName>
                                        </p:attrNameLst>
                                      </p:cBhvr>
                                      <p:to>
                                        <p:strVal val="visible"/>
                                      </p:to>
                                    </p:set>
                                    <p:animEffect transition="in" filter="fade">
                                      <p:cBhvr>
                                        <p:cTn id="165" dur="500"/>
                                        <p:tgtEl>
                                          <p:spTgt spid="286"/>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296"/>
                                        </p:tgtEl>
                                        <p:attrNameLst>
                                          <p:attrName>style.visibility</p:attrName>
                                        </p:attrNameLst>
                                      </p:cBhvr>
                                      <p:to>
                                        <p:strVal val="visible"/>
                                      </p:to>
                                    </p:set>
                                    <p:animEffect transition="in" filter="fade">
                                      <p:cBhvr>
                                        <p:cTn id="168" dur="500"/>
                                        <p:tgtEl>
                                          <p:spTgt spid="296"/>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79"/>
                                        </p:tgtEl>
                                        <p:attrNameLst>
                                          <p:attrName>style.visibility</p:attrName>
                                        </p:attrNameLst>
                                      </p:cBhvr>
                                      <p:to>
                                        <p:strVal val="visible"/>
                                      </p:to>
                                    </p:set>
                                    <p:animEffect transition="in" filter="fade">
                                      <p:cBhvr>
                                        <p:cTn id="171" dur="500"/>
                                        <p:tgtEl>
                                          <p:spTgt spid="79"/>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326"/>
                                        </p:tgtEl>
                                        <p:attrNameLst>
                                          <p:attrName>style.visibility</p:attrName>
                                        </p:attrNameLst>
                                      </p:cBhvr>
                                      <p:to>
                                        <p:strVal val="visible"/>
                                      </p:to>
                                    </p:set>
                                    <p:animEffect transition="in" filter="fade">
                                      <p:cBhvr>
                                        <p:cTn id="174" dur="500"/>
                                        <p:tgtEl>
                                          <p:spTgt spid="326"/>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331"/>
                                        </p:tgtEl>
                                        <p:attrNameLst>
                                          <p:attrName>style.visibility</p:attrName>
                                        </p:attrNameLst>
                                      </p:cBhvr>
                                      <p:to>
                                        <p:strVal val="visible"/>
                                      </p:to>
                                    </p:set>
                                    <p:animEffect transition="in" filter="fade">
                                      <p:cBhvr>
                                        <p:cTn id="177" dur="500"/>
                                        <p:tgtEl>
                                          <p:spTgt spid="331"/>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332"/>
                                        </p:tgtEl>
                                        <p:attrNameLst>
                                          <p:attrName>style.visibility</p:attrName>
                                        </p:attrNameLst>
                                      </p:cBhvr>
                                      <p:to>
                                        <p:strVal val="visible"/>
                                      </p:to>
                                    </p:set>
                                    <p:animEffect transition="in" filter="fade">
                                      <p:cBhvr>
                                        <p:cTn id="180" dur="500"/>
                                        <p:tgtEl>
                                          <p:spTgt spid="332"/>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341"/>
                                        </p:tgtEl>
                                        <p:attrNameLst>
                                          <p:attrName>style.visibility</p:attrName>
                                        </p:attrNameLst>
                                      </p:cBhvr>
                                      <p:to>
                                        <p:strVal val="visible"/>
                                      </p:to>
                                    </p:set>
                                    <p:animEffect transition="in" filter="fade">
                                      <p:cBhvr>
                                        <p:cTn id="183" dur="500"/>
                                        <p:tgtEl>
                                          <p:spTgt spid="341"/>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342"/>
                                        </p:tgtEl>
                                        <p:attrNameLst>
                                          <p:attrName>style.visibility</p:attrName>
                                        </p:attrNameLst>
                                      </p:cBhvr>
                                      <p:to>
                                        <p:strVal val="visible"/>
                                      </p:to>
                                    </p:set>
                                    <p:animEffect transition="in" filter="fade">
                                      <p:cBhvr>
                                        <p:cTn id="186" dur="500"/>
                                        <p:tgtEl>
                                          <p:spTgt spid="342"/>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343"/>
                                        </p:tgtEl>
                                        <p:attrNameLst>
                                          <p:attrName>style.visibility</p:attrName>
                                        </p:attrNameLst>
                                      </p:cBhvr>
                                      <p:to>
                                        <p:strVal val="visible"/>
                                      </p:to>
                                    </p:set>
                                    <p:animEffect transition="in" filter="fade">
                                      <p:cBhvr>
                                        <p:cTn id="189" dur="500"/>
                                        <p:tgtEl>
                                          <p:spTgt spid="343"/>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344"/>
                                        </p:tgtEl>
                                        <p:attrNameLst>
                                          <p:attrName>style.visibility</p:attrName>
                                        </p:attrNameLst>
                                      </p:cBhvr>
                                      <p:to>
                                        <p:strVal val="visible"/>
                                      </p:to>
                                    </p:set>
                                    <p:animEffect transition="in" filter="fade">
                                      <p:cBhvr>
                                        <p:cTn id="192" dur="500"/>
                                        <p:tgtEl>
                                          <p:spTgt spid="344"/>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322"/>
                                        </p:tgtEl>
                                        <p:attrNameLst>
                                          <p:attrName>style.visibility</p:attrName>
                                        </p:attrNameLst>
                                      </p:cBhvr>
                                      <p:to>
                                        <p:strVal val="visible"/>
                                      </p:to>
                                    </p:set>
                                    <p:animEffect transition="in" filter="fade">
                                      <p:cBhvr>
                                        <p:cTn id="195" dur="500"/>
                                        <p:tgtEl>
                                          <p:spTgt spid="322"/>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255"/>
                                        </p:tgtEl>
                                        <p:attrNameLst>
                                          <p:attrName>style.visibility</p:attrName>
                                        </p:attrNameLst>
                                      </p:cBhvr>
                                      <p:to>
                                        <p:strVal val="visible"/>
                                      </p:to>
                                    </p:set>
                                    <p:animEffect transition="in" filter="fade">
                                      <p:cBhvr>
                                        <p:cTn id="198" dur="500"/>
                                        <p:tgtEl>
                                          <p:spTgt spid="255"/>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297"/>
                                        </p:tgtEl>
                                        <p:attrNameLst>
                                          <p:attrName>style.visibility</p:attrName>
                                        </p:attrNameLst>
                                      </p:cBhvr>
                                      <p:to>
                                        <p:strVal val="visible"/>
                                      </p:to>
                                    </p:set>
                                    <p:animEffect transition="in" filter="fade">
                                      <p:cBhvr>
                                        <p:cTn id="201" dur="500"/>
                                        <p:tgtEl>
                                          <p:spTgt spid="297"/>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80"/>
                                        </p:tgtEl>
                                        <p:attrNameLst>
                                          <p:attrName>style.visibility</p:attrName>
                                        </p:attrNameLst>
                                      </p:cBhvr>
                                      <p:to>
                                        <p:strVal val="visible"/>
                                      </p:to>
                                    </p:set>
                                    <p:animEffect transition="in" filter="fade">
                                      <p:cBhvr>
                                        <p:cTn id="204" dur="500"/>
                                        <p:tgtEl>
                                          <p:spTgt spid="80"/>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369"/>
                                        </p:tgtEl>
                                        <p:attrNameLst>
                                          <p:attrName>style.visibility</p:attrName>
                                        </p:attrNameLst>
                                      </p:cBhvr>
                                      <p:to>
                                        <p:strVal val="visible"/>
                                      </p:to>
                                    </p:set>
                                    <p:animEffect transition="in" filter="fade">
                                      <p:cBhvr>
                                        <p:cTn id="207" dur="500"/>
                                        <p:tgtEl>
                                          <p:spTgt spid="369"/>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370"/>
                                        </p:tgtEl>
                                        <p:attrNameLst>
                                          <p:attrName>style.visibility</p:attrName>
                                        </p:attrNameLst>
                                      </p:cBhvr>
                                      <p:to>
                                        <p:strVal val="visible"/>
                                      </p:to>
                                    </p:set>
                                    <p:animEffect transition="in" filter="fade">
                                      <p:cBhvr>
                                        <p:cTn id="210" dur="500"/>
                                        <p:tgtEl>
                                          <p:spTgt spid="370"/>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371"/>
                                        </p:tgtEl>
                                        <p:attrNameLst>
                                          <p:attrName>style.visibility</p:attrName>
                                        </p:attrNameLst>
                                      </p:cBhvr>
                                      <p:to>
                                        <p:strVal val="visible"/>
                                      </p:to>
                                    </p:set>
                                    <p:animEffect transition="in" filter="fade">
                                      <p:cBhvr>
                                        <p:cTn id="213" dur="500"/>
                                        <p:tgtEl>
                                          <p:spTgt spid="371"/>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372"/>
                                        </p:tgtEl>
                                        <p:attrNameLst>
                                          <p:attrName>style.visibility</p:attrName>
                                        </p:attrNameLst>
                                      </p:cBhvr>
                                      <p:to>
                                        <p:strVal val="visible"/>
                                      </p:to>
                                    </p:set>
                                    <p:animEffect transition="in" filter="fade">
                                      <p:cBhvr>
                                        <p:cTn id="216" dur="500"/>
                                        <p:tgtEl>
                                          <p:spTgt spid="372"/>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373"/>
                                        </p:tgtEl>
                                        <p:attrNameLst>
                                          <p:attrName>style.visibility</p:attrName>
                                        </p:attrNameLst>
                                      </p:cBhvr>
                                      <p:to>
                                        <p:strVal val="visible"/>
                                      </p:to>
                                    </p:set>
                                    <p:animEffect transition="in" filter="fade">
                                      <p:cBhvr>
                                        <p:cTn id="219" dur="500"/>
                                        <p:tgtEl>
                                          <p:spTgt spid="373"/>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374"/>
                                        </p:tgtEl>
                                        <p:attrNameLst>
                                          <p:attrName>style.visibility</p:attrName>
                                        </p:attrNameLst>
                                      </p:cBhvr>
                                      <p:to>
                                        <p:strVal val="visible"/>
                                      </p:to>
                                    </p:set>
                                    <p:animEffect transition="in" filter="fade">
                                      <p:cBhvr>
                                        <p:cTn id="222" dur="500"/>
                                        <p:tgtEl>
                                          <p:spTgt spid="374"/>
                                        </p:tgtEl>
                                      </p:cBhvr>
                                    </p:animEffect>
                                  </p:childTnLst>
                                </p:cTn>
                              </p:par>
                            </p:childTnLst>
                          </p:cTn>
                        </p:par>
                      </p:childTnLst>
                    </p:cTn>
                  </p:par>
                  <p:par>
                    <p:cTn id="223" fill="hold" nodeType="clickPar">
                      <p:stCondLst>
                        <p:cond delay="indefinite"/>
                      </p:stCondLst>
                      <p:childTnLst>
                        <p:par>
                          <p:cTn id="224" fill="hold" nodeType="withGroup">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230"/>
                                        </p:tgtEl>
                                        <p:attrNameLst>
                                          <p:attrName>style.visibility</p:attrName>
                                        </p:attrNameLst>
                                      </p:cBhvr>
                                      <p:to>
                                        <p:strVal val="visible"/>
                                      </p:to>
                                    </p:set>
                                    <p:animEffect transition="in" filter="fade">
                                      <p:cBhvr>
                                        <p:cTn id="227" dur="500"/>
                                        <p:tgtEl>
                                          <p:spTgt spid="230"/>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81"/>
                                        </p:tgtEl>
                                        <p:attrNameLst>
                                          <p:attrName>style.visibility</p:attrName>
                                        </p:attrNameLst>
                                      </p:cBhvr>
                                      <p:to>
                                        <p:strVal val="visible"/>
                                      </p:to>
                                    </p:set>
                                    <p:animEffect transition="in" filter="fade">
                                      <p:cBhvr>
                                        <p:cTn id="230" dur="500"/>
                                        <p:tgtEl>
                                          <p:spTgt spid="81"/>
                                        </p:tgtEl>
                                      </p:cBhvr>
                                    </p:animEffect>
                                  </p:childTnLst>
                                </p:cTn>
                              </p:par>
                              <p:par>
                                <p:cTn id="231" presetID="10" presetClass="entr" presetSubtype="0" fill="hold" grpId="0" nodeType="withEffect">
                                  <p:stCondLst>
                                    <p:cond delay="0"/>
                                  </p:stCondLst>
                                  <p:childTnLst>
                                    <p:set>
                                      <p:cBhvr>
                                        <p:cTn id="232" dur="1" fill="hold">
                                          <p:stCondLst>
                                            <p:cond delay="0"/>
                                          </p:stCondLst>
                                        </p:cTn>
                                        <p:tgtEl>
                                          <p:spTgt spid="82"/>
                                        </p:tgtEl>
                                        <p:attrNameLst>
                                          <p:attrName>style.visibility</p:attrName>
                                        </p:attrNameLst>
                                      </p:cBhvr>
                                      <p:to>
                                        <p:strVal val="visible"/>
                                      </p:to>
                                    </p:set>
                                    <p:animEffect transition="in" filter="fade">
                                      <p:cBhvr>
                                        <p:cTn id="233" dur="500"/>
                                        <p:tgtEl>
                                          <p:spTgt spid="82"/>
                                        </p:tgtEl>
                                      </p:cBhvr>
                                    </p:animEffect>
                                  </p:childTnLst>
                                </p:cTn>
                              </p:par>
                              <p:par>
                                <p:cTn id="234" presetID="10" presetClass="entr" presetSubtype="0" fill="hold" grpId="0" nodeType="withEffect">
                                  <p:stCondLst>
                                    <p:cond delay="0"/>
                                  </p:stCondLst>
                                  <p:childTnLst>
                                    <p:set>
                                      <p:cBhvr>
                                        <p:cTn id="235" dur="1" fill="hold">
                                          <p:stCondLst>
                                            <p:cond delay="0"/>
                                          </p:stCondLst>
                                        </p:cTn>
                                        <p:tgtEl>
                                          <p:spTgt spid="83"/>
                                        </p:tgtEl>
                                        <p:attrNameLst>
                                          <p:attrName>style.visibility</p:attrName>
                                        </p:attrNameLst>
                                      </p:cBhvr>
                                      <p:to>
                                        <p:strVal val="visible"/>
                                      </p:to>
                                    </p:set>
                                    <p:animEffect transition="in" filter="fade">
                                      <p:cBhvr>
                                        <p:cTn id="236" dur="500"/>
                                        <p:tgtEl>
                                          <p:spTgt spid="83"/>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87"/>
                                        </p:tgtEl>
                                        <p:attrNameLst>
                                          <p:attrName>style.visibility</p:attrName>
                                        </p:attrNameLst>
                                      </p:cBhvr>
                                      <p:to>
                                        <p:strVal val="visible"/>
                                      </p:to>
                                    </p:set>
                                    <p:animEffect transition="in" filter="fade">
                                      <p:cBhvr>
                                        <p:cTn id="239" dur="500"/>
                                        <p:tgtEl>
                                          <p:spTgt spid="87"/>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88"/>
                                        </p:tgtEl>
                                        <p:attrNameLst>
                                          <p:attrName>style.visibility</p:attrName>
                                        </p:attrNameLst>
                                      </p:cBhvr>
                                      <p:to>
                                        <p:strVal val="visible"/>
                                      </p:to>
                                    </p:set>
                                    <p:animEffect transition="in" filter="fade">
                                      <p:cBhvr>
                                        <p:cTn id="242" dur="500"/>
                                        <p:tgtEl>
                                          <p:spTgt spid="88"/>
                                        </p:tgtEl>
                                      </p:cBhvr>
                                    </p:animEffect>
                                  </p:childTnLst>
                                </p:cTn>
                              </p:par>
                              <p:par>
                                <p:cTn id="243" presetID="10" presetClass="entr" presetSubtype="0" fill="hold" grpId="0" nodeType="withEffect">
                                  <p:stCondLst>
                                    <p:cond delay="0"/>
                                  </p:stCondLst>
                                  <p:childTnLst>
                                    <p:set>
                                      <p:cBhvr>
                                        <p:cTn id="244" dur="1" fill="hold">
                                          <p:stCondLst>
                                            <p:cond delay="0"/>
                                          </p:stCondLst>
                                        </p:cTn>
                                        <p:tgtEl>
                                          <p:spTgt spid="93"/>
                                        </p:tgtEl>
                                        <p:attrNameLst>
                                          <p:attrName>style.visibility</p:attrName>
                                        </p:attrNameLst>
                                      </p:cBhvr>
                                      <p:to>
                                        <p:strVal val="visible"/>
                                      </p:to>
                                    </p:set>
                                    <p:animEffect transition="in" filter="fade">
                                      <p:cBhvr>
                                        <p:cTn id="245" dur="500"/>
                                        <p:tgtEl>
                                          <p:spTgt spid="93"/>
                                        </p:tgtEl>
                                      </p:cBhvr>
                                    </p:animEffect>
                                  </p:childTnLst>
                                </p:cTn>
                              </p:par>
                              <p:par>
                                <p:cTn id="246" presetID="10" presetClass="entr" presetSubtype="0" fill="hold" grpId="0" nodeType="withEffect">
                                  <p:stCondLst>
                                    <p:cond delay="0"/>
                                  </p:stCondLst>
                                  <p:childTnLst>
                                    <p:set>
                                      <p:cBhvr>
                                        <p:cTn id="247" dur="1" fill="hold">
                                          <p:stCondLst>
                                            <p:cond delay="0"/>
                                          </p:stCondLst>
                                        </p:cTn>
                                        <p:tgtEl>
                                          <p:spTgt spid="134"/>
                                        </p:tgtEl>
                                        <p:attrNameLst>
                                          <p:attrName>style.visibility</p:attrName>
                                        </p:attrNameLst>
                                      </p:cBhvr>
                                      <p:to>
                                        <p:strVal val="visible"/>
                                      </p:to>
                                    </p:set>
                                    <p:animEffect transition="in" filter="fade">
                                      <p:cBhvr>
                                        <p:cTn id="248" dur="500"/>
                                        <p:tgtEl>
                                          <p:spTgt spid="134"/>
                                        </p:tgtEl>
                                      </p:cBhvr>
                                    </p:animEffect>
                                  </p:childTnLst>
                                </p:cTn>
                              </p:par>
                              <p:par>
                                <p:cTn id="249" presetID="10" presetClass="entr" presetSubtype="0" fill="hold" grpId="0" nodeType="withEffect">
                                  <p:stCondLst>
                                    <p:cond delay="0"/>
                                  </p:stCondLst>
                                  <p:childTnLst>
                                    <p:set>
                                      <p:cBhvr>
                                        <p:cTn id="250" dur="1" fill="hold">
                                          <p:stCondLst>
                                            <p:cond delay="0"/>
                                          </p:stCondLst>
                                        </p:cTn>
                                        <p:tgtEl>
                                          <p:spTgt spid="140"/>
                                        </p:tgtEl>
                                        <p:attrNameLst>
                                          <p:attrName>style.visibility</p:attrName>
                                        </p:attrNameLst>
                                      </p:cBhvr>
                                      <p:to>
                                        <p:strVal val="visible"/>
                                      </p:to>
                                    </p:set>
                                    <p:animEffect transition="in" filter="fade">
                                      <p:cBhvr>
                                        <p:cTn id="251" dur="500"/>
                                        <p:tgtEl>
                                          <p:spTgt spid="140"/>
                                        </p:tgtEl>
                                      </p:cBhvr>
                                    </p:animEffect>
                                  </p:childTnLst>
                                </p:cTn>
                              </p:par>
                              <p:par>
                                <p:cTn id="252" presetID="10" presetClass="entr" presetSubtype="0" fill="hold" grpId="0" nodeType="withEffect">
                                  <p:stCondLst>
                                    <p:cond delay="0"/>
                                  </p:stCondLst>
                                  <p:childTnLst>
                                    <p:set>
                                      <p:cBhvr>
                                        <p:cTn id="253" dur="1" fill="hold">
                                          <p:stCondLst>
                                            <p:cond delay="0"/>
                                          </p:stCondLst>
                                        </p:cTn>
                                        <p:tgtEl>
                                          <p:spTgt spid="149"/>
                                        </p:tgtEl>
                                        <p:attrNameLst>
                                          <p:attrName>style.visibility</p:attrName>
                                        </p:attrNameLst>
                                      </p:cBhvr>
                                      <p:to>
                                        <p:strVal val="visible"/>
                                      </p:to>
                                    </p:set>
                                    <p:animEffect transition="in" filter="fade">
                                      <p:cBhvr>
                                        <p:cTn id="254" dur="500"/>
                                        <p:tgtEl>
                                          <p:spTgt spid="149"/>
                                        </p:tgtEl>
                                      </p:cBhvr>
                                    </p:animEffect>
                                  </p:childTnLst>
                                </p:cTn>
                              </p:par>
                              <p:par>
                                <p:cTn id="255" presetID="10" presetClass="entr" presetSubtype="0" fill="hold" grpId="0" nodeType="withEffect">
                                  <p:stCondLst>
                                    <p:cond delay="0"/>
                                  </p:stCondLst>
                                  <p:childTnLst>
                                    <p:set>
                                      <p:cBhvr>
                                        <p:cTn id="256" dur="1" fill="hold">
                                          <p:stCondLst>
                                            <p:cond delay="0"/>
                                          </p:stCondLst>
                                        </p:cTn>
                                        <p:tgtEl>
                                          <p:spTgt spid="154"/>
                                        </p:tgtEl>
                                        <p:attrNameLst>
                                          <p:attrName>style.visibility</p:attrName>
                                        </p:attrNameLst>
                                      </p:cBhvr>
                                      <p:to>
                                        <p:strVal val="visible"/>
                                      </p:to>
                                    </p:set>
                                    <p:animEffect transition="in" filter="fade">
                                      <p:cBhvr>
                                        <p:cTn id="257" dur="500"/>
                                        <p:tgtEl>
                                          <p:spTgt spid="154"/>
                                        </p:tgtEl>
                                      </p:cBhvr>
                                    </p:animEffect>
                                  </p:childTnLst>
                                </p:cTn>
                              </p:par>
                              <p:par>
                                <p:cTn id="258" presetID="10" presetClass="entr" presetSubtype="0" fill="hold" grpId="0" nodeType="withEffect">
                                  <p:stCondLst>
                                    <p:cond delay="0"/>
                                  </p:stCondLst>
                                  <p:childTnLst>
                                    <p:set>
                                      <p:cBhvr>
                                        <p:cTn id="259" dur="1" fill="hold">
                                          <p:stCondLst>
                                            <p:cond delay="0"/>
                                          </p:stCondLst>
                                        </p:cTn>
                                        <p:tgtEl>
                                          <p:spTgt spid="159"/>
                                        </p:tgtEl>
                                        <p:attrNameLst>
                                          <p:attrName>style.visibility</p:attrName>
                                        </p:attrNameLst>
                                      </p:cBhvr>
                                      <p:to>
                                        <p:strVal val="visible"/>
                                      </p:to>
                                    </p:set>
                                    <p:animEffect transition="in" filter="fade">
                                      <p:cBhvr>
                                        <p:cTn id="260" dur="500"/>
                                        <p:tgtEl>
                                          <p:spTgt spid="159"/>
                                        </p:tgtEl>
                                      </p:cBhvr>
                                    </p:animEffect>
                                  </p:childTnLst>
                                </p:cTn>
                              </p:par>
                              <p:par>
                                <p:cTn id="261" presetID="10" presetClass="entr" presetSubtype="0" fill="hold" grpId="0" nodeType="withEffect">
                                  <p:stCondLst>
                                    <p:cond delay="0"/>
                                  </p:stCondLst>
                                  <p:childTnLst>
                                    <p:set>
                                      <p:cBhvr>
                                        <p:cTn id="262" dur="1" fill="hold">
                                          <p:stCondLst>
                                            <p:cond delay="0"/>
                                          </p:stCondLst>
                                        </p:cTn>
                                        <p:tgtEl>
                                          <p:spTgt spid="365"/>
                                        </p:tgtEl>
                                        <p:attrNameLst>
                                          <p:attrName>style.visibility</p:attrName>
                                        </p:attrNameLst>
                                      </p:cBhvr>
                                      <p:to>
                                        <p:strVal val="visible"/>
                                      </p:to>
                                    </p:set>
                                    <p:animEffect transition="in" filter="fade">
                                      <p:cBhvr>
                                        <p:cTn id="263" dur="500"/>
                                        <p:tgtEl>
                                          <p:spTgt spid="365"/>
                                        </p:tgtEl>
                                      </p:cBhvr>
                                    </p:animEffect>
                                  </p:childTnLst>
                                </p:cTn>
                              </p:par>
                              <p:par>
                                <p:cTn id="264" presetID="10" presetClass="entr" presetSubtype="0" fill="hold" grpId="0" nodeType="withEffect">
                                  <p:stCondLst>
                                    <p:cond delay="0"/>
                                  </p:stCondLst>
                                  <p:childTnLst>
                                    <p:set>
                                      <p:cBhvr>
                                        <p:cTn id="265" dur="1" fill="hold">
                                          <p:stCondLst>
                                            <p:cond delay="0"/>
                                          </p:stCondLst>
                                        </p:cTn>
                                        <p:tgtEl>
                                          <p:spTgt spid="366"/>
                                        </p:tgtEl>
                                        <p:attrNameLst>
                                          <p:attrName>style.visibility</p:attrName>
                                        </p:attrNameLst>
                                      </p:cBhvr>
                                      <p:to>
                                        <p:strVal val="visible"/>
                                      </p:to>
                                    </p:set>
                                    <p:animEffect transition="in" filter="fade">
                                      <p:cBhvr>
                                        <p:cTn id="266" dur="500"/>
                                        <p:tgtEl>
                                          <p:spTgt spid="366"/>
                                        </p:tgtEl>
                                      </p:cBhvr>
                                    </p:animEffect>
                                  </p:childTnLst>
                                </p:cTn>
                              </p:par>
                              <p:par>
                                <p:cTn id="267" presetID="10" presetClass="entr" presetSubtype="0" fill="hold" grpId="0" nodeType="withEffect">
                                  <p:stCondLst>
                                    <p:cond delay="0"/>
                                  </p:stCondLst>
                                  <p:childTnLst>
                                    <p:set>
                                      <p:cBhvr>
                                        <p:cTn id="268" dur="1" fill="hold">
                                          <p:stCondLst>
                                            <p:cond delay="0"/>
                                          </p:stCondLst>
                                        </p:cTn>
                                        <p:tgtEl>
                                          <p:spTgt spid="375"/>
                                        </p:tgtEl>
                                        <p:attrNameLst>
                                          <p:attrName>style.visibility</p:attrName>
                                        </p:attrNameLst>
                                      </p:cBhvr>
                                      <p:to>
                                        <p:strVal val="visible"/>
                                      </p:to>
                                    </p:set>
                                    <p:animEffect transition="in" filter="fade">
                                      <p:cBhvr>
                                        <p:cTn id="269" dur="500"/>
                                        <p:tgtEl>
                                          <p:spTgt spid="375"/>
                                        </p:tgtEl>
                                      </p:cBhvr>
                                    </p:animEffect>
                                  </p:childTnLst>
                                </p:cTn>
                              </p:par>
                              <p:par>
                                <p:cTn id="270" presetID="10" presetClass="entr" presetSubtype="0" fill="hold" grpId="0" nodeType="withEffect">
                                  <p:stCondLst>
                                    <p:cond delay="0"/>
                                  </p:stCondLst>
                                  <p:childTnLst>
                                    <p:set>
                                      <p:cBhvr>
                                        <p:cTn id="271" dur="1" fill="hold">
                                          <p:stCondLst>
                                            <p:cond delay="0"/>
                                          </p:stCondLst>
                                        </p:cTn>
                                        <p:tgtEl>
                                          <p:spTgt spid="376"/>
                                        </p:tgtEl>
                                        <p:attrNameLst>
                                          <p:attrName>style.visibility</p:attrName>
                                        </p:attrNameLst>
                                      </p:cBhvr>
                                      <p:to>
                                        <p:strVal val="visible"/>
                                      </p:to>
                                    </p:set>
                                    <p:animEffect transition="in" filter="fade">
                                      <p:cBhvr>
                                        <p:cTn id="272" dur="500"/>
                                        <p:tgtEl>
                                          <p:spTgt spid="376"/>
                                        </p:tgtEl>
                                      </p:cBhvr>
                                    </p:animEffect>
                                  </p:childTnLst>
                                </p:cTn>
                              </p:par>
                              <p:par>
                                <p:cTn id="273" presetID="10" presetClass="entr" presetSubtype="0" fill="hold" grpId="0" nodeType="withEffect">
                                  <p:stCondLst>
                                    <p:cond delay="0"/>
                                  </p:stCondLst>
                                  <p:childTnLst>
                                    <p:set>
                                      <p:cBhvr>
                                        <p:cTn id="274" dur="1" fill="hold">
                                          <p:stCondLst>
                                            <p:cond delay="0"/>
                                          </p:stCondLst>
                                        </p:cTn>
                                        <p:tgtEl>
                                          <p:spTgt spid="89"/>
                                        </p:tgtEl>
                                        <p:attrNameLst>
                                          <p:attrName>style.visibility</p:attrName>
                                        </p:attrNameLst>
                                      </p:cBhvr>
                                      <p:to>
                                        <p:strVal val="visible"/>
                                      </p:to>
                                    </p:set>
                                    <p:animEffect transition="in" filter="fade">
                                      <p:cBhvr>
                                        <p:cTn id="275" dur="500"/>
                                        <p:tgtEl>
                                          <p:spTgt spid="89"/>
                                        </p:tgtEl>
                                      </p:cBhvr>
                                    </p:animEffect>
                                  </p:childTnLst>
                                </p:cTn>
                              </p:par>
                              <p:par>
                                <p:cTn id="276" presetID="10" presetClass="entr" presetSubtype="0" fill="hold" grpId="0" nodeType="withEffect">
                                  <p:stCondLst>
                                    <p:cond delay="0"/>
                                  </p:stCondLst>
                                  <p:childTnLst>
                                    <p:set>
                                      <p:cBhvr>
                                        <p:cTn id="277" dur="1" fill="hold">
                                          <p:stCondLst>
                                            <p:cond delay="0"/>
                                          </p:stCondLst>
                                        </p:cTn>
                                        <p:tgtEl>
                                          <p:spTgt spid="94"/>
                                        </p:tgtEl>
                                        <p:attrNameLst>
                                          <p:attrName>style.visibility</p:attrName>
                                        </p:attrNameLst>
                                      </p:cBhvr>
                                      <p:to>
                                        <p:strVal val="visible"/>
                                      </p:to>
                                    </p:set>
                                    <p:animEffect transition="in" filter="fade">
                                      <p:cBhvr>
                                        <p:cTn id="278" dur="500"/>
                                        <p:tgtEl>
                                          <p:spTgt spid="94"/>
                                        </p:tgtEl>
                                      </p:cBhvr>
                                    </p:animEffect>
                                  </p:childTnLst>
                                </p:cTn>
                              </p:par>
                              <p:par>
                                <p:cTn id="279" presetID="10" presetClass="entr" presetSubtype="0" fill="hold" grpId="0" nodeType="withEffect">
                                  <p:stCondLst>
                                    <p:cond delay="0"/>
                                  </p:stCondLst>
                                  <p:childTnLst>
                                    <p:set>
                                      <p:cBhvr>
                                        <p:cTn id="280" dur="1" fill="hold">
                                          <p:stCondLst>
                                            <p:cond delay="0"/>
                                          </p:stCondLst>
                                        </p:cTn>
                                        <p:tgtEl>
                                          <p:spTgt spid="95"/>
                                        </p:tgtEl>
                                        <p:attrNameLst>
                                          <p:attrName>style.visibility</p:attrName>
                                        </p:attrNameLst>
                                      </p:cBhvr>
                                      <p:to>
                                        <p:strVal val="visible"/>
                                      </p:to>
                                    </p:set>
                                    <p:animEffect transition="in" filter="fade">
                                      <p:cBhvr>
                                        <p:cTn id="281" dur="500"/>
                                        <p:tgtEl>
                                          <p:spTgt spid="95"/>
                                        </p:tgtEl>
                                      </p:cBhvr>
                                    </p:animEffect>
                                  </p:childTnLst>
                                </p:cTn>
                              </p:par>
                              <p:par>
                                <p:cTn id="282" presetID="10" presetClass="entr" presetSubtype="0" fill="hold" grpId="0" nodeType="withEffect">
                                  <p:stCondLst>
                                    <p:cond delay="0"/>
                                  </p:stCondLst>
                                  <p:childTnLst>
                                    <p:set>
                                      <p:cBhvr>
                                        <p:cTn id="283" dur="1" fill="hold">
                                          <p:stCondLst>
                                            <p:cond delay="0"/>
                                          </p:stCondLst>
                                        </p:cTn>
                                        <p:tgtEl>
                                          <p:spTgt spid="135"/>
                                        </p:tgtEl>
                                        <p:attrNameLst>
                                          <p:attrName>style.visibility</p:attrName>
                                        </p:attrNameLst>
                                      </p:cBhvr>
                                      <p:to>
                                        <p:strVal val="visible"/>
                                      </p:to>
                                    </p:set>
                                    <p:animEffect transition="in" filter="fade">
                                      <p:cBhvr>
                                        <p:cTn id="284" dur="500"/>
                                        <p:tgtEl>
                                          <p:spTgt spid="135"/>
                                        </p:tgtEl>
                                      </p:cBhvr>
                                    </p:animEffect>
                                  </p:childTnLst>
                                </p:cTn>
                              </p:par>
                              <p:par>
                                <p:cTn id="285" presetID="10" presetClass="entr" presetSubtype="0" fill="hold" grpId="0" nodeType="withEffect">
                                  <p:stCondLst>
                                    <p:cond delay="0"/>
                                  </p:stCondLst>
                                  <p:childTnLst>
                                    <p:set>
                                      <p:cBhvr>
                                        <p:cTn id="286" dur="1" fill="hold">
                                          <p:stCondLst>
                                            <p:cond delay="0"/>
                                          </p:stCondLst>
                                        </p:cTn>
                                        <p:tgtEl>
                                          <p:spTgt spid="141"/>
                                        </p:tgtEl>
                                        <p:attrNameLst>
                                          <p:attrName>style.visibility</p:attrName>
                                        </p:attrNameLst>
                                      </p:cBhvr>
                                      <p:to>
                                        <p:strVal val="visible"/>
                                      </p:to>
                                    </p:set>
                                    <p:animEffect transition="in" filter="fade">
                                      <p:cBhvr>
                                        <p:cTn id="287" dur="500"/>
                                        <p:tgtEl>
                                          <p:spTgt spid="141"/>
                                        </p:tgtEl>
                                      </p:cBhvr>
                                    </p:animEffect>
                                  </p:childTnLst>
                                </p:cTn>
                              </p:par>
                              <p:par>
                                <p:cTn id="288" presetID="10" presetClass="entr" presetSubtype="0" fill="hold" grpId="0" nodeType="withEffect">
                                  <p:stCondLst>
                                    <p:cond delay="0"/>
                                  </p:stCondLst>
                                  <p:childTnLst>
                                    <p:set>
                                      <p:cBhvr>
                                        <p:cTn id="289" dur="1" fill="hold">
                                          <p:stCondLst>
                                            <p:cond delay="0"/>
                                          </p:stCondLst>
                                        </p:cTn>
                                        <p:tgtEl>
                                          <p:spTgt spid="142"/>
                                        </p:tgtEl>
                                        <p:attrNameLst>
                                          <p:attrName>style.visibility</p:attrName>
                                        </p:attrNameLst>
                                      </p:cBhvr>
                                      <p:to>
                                        <p:strVal val="visible"/>
                                      </p:to>
                                    </p:set>
                                    <p:animEffect transition="in" filter="fade">
                                      <p:cBhvr>
                                        <p:cTn id="290" dur="500"/>
                                        <p:tgtEl>
                                          <p:spTgt spid="142"/>
                                        </p:tgtEl>
                                      </p:cBhvr>
                                    </p:animEffect>
                                  </p:childTnLst>
                                </p:cTn>
                              </p:par>
                              <p:par>
                                <p:cTn id="291" presetID="10" presetClass="entr" presetSubtype="0" fill="hold" grpId="0" nodeType="withEffect">
                                  <p:stCondLst>
                                    <p:cond delay="0"/>
                                  </p:stCondLst>
                                  <p:childTnLst>
                                    <p:set>
                                      <p:cBhvr>
                                        <p:cTn id="292" dur="1" fill="hold">
                                          <p:stCondLst>
                                            <p:cond delay="0"/>
                                          </p:stCondLst>
                                        </p:cTn>
                                        <p:tgtEl>
                                          <p:spTgt spid="150"/>
                                        </p:tgtEl>
                                        <p:attrNameLst>
                                          <p:attrName>style.visibility</p:attrName>
                                        </p:attrNameLst>
                                      </p:cBhvr>
                                      <p:to>
                                        <p:strVal val="visible"/>
                                      </p:to>
                                    </p:set>
                                    <p:animEffect transition="in" filter="fade">
                                      <p:cBhvr>
                                        <p:cTn id="293" dur="500"/>
                                        <p:tgtEl>
                                          <p:spTgt spid="150"/>
                                        </p:tgtEl>
                                      </p:cBhvr>
                                    </p:animEffect>
                                  </p:childTnLst>
                                </p:cTn>
                              </p:par>
                              <p:par>
                                <p:cTn id="294" presetID="10" presetClass="entr" presetSubtype="0" fill="hold" grpId="0" nodeType="withEffect">
                                  <p:stCondLst>
                                    <p:cond delay="0"/>
                                  </p:stCondLst>
                                  <p:childTnLst>
                                    <p:set>
                                      <p:cBhvr>
                                        <p:cTn id="295" dur="1" fill="hold">
                                          <p:stCondLst>
                                            <p:cond delay="0"/>
                                          </p:stCondLst>
                                        </p:cTn>
                                        <p:tgtEl>
                                          <p:spTgt spid="155"/>
                                        </p:tgtEl>
                                        <p:attrNameLst>
                                          <p:attrName>style.visibility</p:attrName>
                                        </p:attrNameLst>
                                      </p:cBhvr>
                                      <p:to>
                                        <p:strVal val="visible"/>
                                      </p:to>
                                    </p:set>
                                    <p:animEffect transition="in" filter="fade">
                                      <p:cBhvr>
                                        <p:cTn id="296" dur="500"/>
                                        <p:tgtEl>
                                          <p:spTgt spid="155"/>
                                        </p:tgtEl>
                                      </p:cBhvr>
                                    </p:animEffect>
                                  </p:childTnLst>
                                </p:cTn>
                              </p:par>
                              <p:par>
                                <p:cTn id="297" presetID="10" presetClass="entr" presetSubtype="0" fill="hold" grpId="0" nodeType="withEffect">
                                  <p:stCondLst>
                                    <p:cond delay="0"/>
                                  </p:stCondLst>
                                  <p:childTnLst>
                                    <p:set>
                                      <p:cBhvr>
                                        <p:cTn id="298" dur="1" fill="hold">
                                          <p:stCondLst>
                                            <p:cond delay="0"/>
                                          </p:stCondLst>
                                        </p:cTn>
                                        <p:tgtEl>
                                          <p:spTgt spid="347"/>
                                        </p:tgtEl>
                                        <p:attrNameLst>
                                          <p:attrName>style.visibility</p:attrName>
                                        </p:attrNameLst>
                                      </p:cBhvr>
                                      <p:to>
                                        <p:strVal val="visible"/>
                                      </p:to>
                                    </p:set>
                                    <p:animEffect transition="in" filter="fade">
                                      <p:cBhvr>
                                        <p:cTn id="299" dur="500"/>
                                        <p:tgtEl>
                                          <p:spTgt spid="347"/>
                                        </p:tgtEl>
                                      </p:cBhvr>
                                    </p:animEffect>
                                  </p:childTnLst>
                                </p:cTn>
                              </p:par>
                              <p:par>
                                <p:cTn id="300" presetID="10" presetClass="entr" presetSubtype="0" fill="hold" grpId="0" nodeType="withEffect">
                                  <p:stCondLst>
                                    <p:cond delay="0"/>
                                  </p:stCondLst>
                                  <p:childTnLst>
                                    <p:set>
                                      <p:cBhvr>
                                        <p:cTn id="301" dur="1" fill="hold">
                                          <p:stCondLst>
                                            <p:cond delay="0"/>
                                          </p:stCondLst>
                                        </p:cTn>
                                        <p:tgtEl>
                                          <p:spTgt spid="348"/>
                                        </p:tgtEl>
                                        <p:attrNameLst>
                                          <p:attrName>style.visibility</p:attrName>
                                        </p:attrNameLst>
                                      </p:cBhvr>
                                      <p:to>
                                        <p:strVal val="visible"/>
                                      </p:to>
                                    </p:set>
                                    <p:animEffect transition="in" filter="fade">
                                      <p:cBhvr>
                                        <p:cTn id="302" dur="500"/>
                                        <p:tgtEl>
                                          <p:spTgt spid="348"/>
                                        </p:tgtEl>
                                      </p:cBhvr>
                                    </p:animEffect>
                                  </p:childTnLst>
                                </p:cTn>
                              </p:par>
                              <p:par>
                                <p:cTn id="303" presetID="10" presetClass="entr" presetSubtype="0" fill="hold" grpId="0" nodeType="withEffect">
                                  <p:stCondLst>
                                    <p:cond delay="0"/>
                                  </p:stCondLst>
                                  <p:childTnLst>
                                    <p:set>
                                      <p:cBhvr>
                                        <p:cTn id="304" dur="1" fill="hold">
                                          <p:stCondLst>
                                            <p:cond delay="0"/>
                                          </p:stCondLst>
                                        </p:cTn>
                                        <p:tgtEl>
                                          <p:spTgt spid="353"/>
                                        </p:tgtEl>
                                        <p:attrNameLst>
                                          <p:attrName>style.visibility</p:attrName>
                                        </p:attrNameLst>
                                      </p:cBhvr>
                                      <p:to>
                                        <p:strVal val="visible"/>
                                      </p:to>
                                    </p:set>
                                    <p:animEffect transition="in" filter="fade">
                                      <p:cBhvr>
                                        <p:cTn id="305" dur="500"/>
                                        <p:tgtEl>
                                          <p:spTgt spid="353"/>
                                        </p:tgtEl>
                                      </p:cBhvr>
                                    </p:animEffect>
                                  </p:childTnLst>
                                </p:cTn>
                              </p:par>
                              <p:par>
                                <p:cTn id="306" presetID="10" presetClass="entr" presetSubtype="0" fill="hold" grpId="0" nodeType="withEffect">
                                  <p:stCondLst>
                                    <p:cond delay="0"/>
                                  </p:stCondLst>
                                  <p:childTnLst>
                                    <p:set>
                                      <p:cBhvr>
                                        <p:cTn id="307" dur="1" fill="hold">
                                          <p:stCondLst>
                                            <p:cond delay="0"/>
                                          </p:stCondLst>
                                        </p:cTn>
                                        <p:tgtEl>
                                          <p:spTgt spid="354"/>
                                        </p:tgtEl>
                                        <p:attrNameLst>
                                          <p:attrName>style.visibility</p:attrName>
                                        </p:attrNameLst>
                                      </p:cBhvr>
                                      <p:to>
                                        <p:strVal val="visible"/>
                                      </p:to>
                                    </p:set>
                                    <p:animEffect transition="in" filter="fade">
                                      <p:cBhvr>
                                        <p:cTn id="308" dur="500"/>
                                        <p:tgtEl>
                                          <p:spTgt spid="354"/>
                                        </p:tgtEl>
                                      </p:cBhvr>
                                    </p:animEffect>
                                  </p:childTnLst>
                                </p:cTn>
                              </p:par>
                              <p:par>
                                <p:cTn id="309" presetID="10" presetClass="entr" presetSubtype="0" fill="hold" grpId="0" nodeType="withEffect">
                                  <p:stCondLst>
                                    <p:cond delay="0"/>
                                  </p:stCondLst>
                                  <p:childTnLst>
                                    <p:set>
                                      <p:cBhvr>
                                        <p:cTn id="310" dur="1" fill="hold">
                                          <p:stCondLst>
                                            <p:cond delay="0"/>
                                          </p:stCondLst>
                                        </p:cTn>
                                        <p:tgtEl>
                                          <p:spTgt spid="355"/>
                                        </p:tgtEl>
                                        <p:attrNameLst>
                                          <p:attrName>style.visibility</p:attrName>
                                        </p:attrNameLst>
                                      </p:cBhvr>
                                      <p:to>
                                        <p:strVal val="visible"/>
                                      </p:to>
                                    </p:set>
                                    <p:animEffect transition="in" filter="fade">
                                      <p:cBhvr>
                                        <p:cTn id="311" dur="500"/>
                                        <p:tgtEl>
                                          <p:spTgt spid="355"/>
                                        </p:tgtEl>
                                      </p:cBhvr>
                                    </p:animEffect>
                                  </p:childTnLst>
                                </p:cTn>
                              </p:par>
                              <p:par>
                                <p:cTn id="312" presetID="10" presetClass="entr" presetSubtype="0" fill="hold" grpId="0" nodeType="withEffect">
                                  <p:stCondLst>
                                    <p:cond delay="0"/>
                                  </p:stCondLst>
                                  <p:childTnLst>
                                    <p:set>
                                      <p:cBhvr>
                                        <p:cTn id="313" dur="1" fill="hold">
                                          <p:stCondLst>
                                            <p:cond delay="0"/>
                                          </p:stCondLst>
                                        </p:cTn>
                                        <p:tgtEl>
                                          <p:spTgt spid="356"/>
                                        </p:tgtEl>
                                        <p:attrNameLst>
                                          <p:attrName>style.visibility</p:attrName>
                                        </p:attrNameLst>
                                      </p:cBhvr>
                                      <p:to>
                                        <p:strVal val="visible"/>
                                      </p:to>
                                    </p:set>
                                    <p:animEffect transition="in" filter="fade">
                                      <p:cBhvr>
                                        <p:cTn id="314" dur="500"/>
                                        <p:tgtEl>
                                          <p:spTgt spid="356"/>
                                        </p:tgtEl>
                                      </p:cBhvr>
                                    </p:animEffect>
                                  </p:childTnLst>
                                </p:cTn>
                              </p:par>
                            </p:childTnLst>
                          </p:cTn>
                        </p:par>
                      </p:childTnLst>
                    </p:cTn>
                  </p:par>
                  <p:par>
                    <p:cTn id="315" fill="hold" nodeType="clickPar">
                      <p:stCondLst>
                        <p:cond delay="indefinite"/>
                      </p:stCondLst>
                      <p:childTnLst>
                        <p:par>
                          <p:cTn id="316" fill="hold" nodeType="withGroup">
                            <p:stCondLst>
                              <p:cond delay="0"/>
                            </p:stCondLst>
                            <p:childTnLst>
                              <p:par>
                                <p:cTn id="317" presetID="10" presetClass="entr" presetSubtype="0" fill="hold" grpId="0" nodeType="clickEffect">
                                  <p:stCondLst>
                                    <p:cond delay="0"/>
                                  </p:stCondLst>
                                  <p:childTnLst>
                                    <p:set>
                                      <p:cBhvr>
                                        <p:cTn id="318" dur="1" fill="hold">
                                          <p:stCondLst>
                                            <p:cond delay="0"/>
                                          </p:stCondLst>
                                        </p:cTn>
                                        <p:tgtEl>
                                          <p:spTgt spid="90"/>
                                        </p:tgtEl>
                                        <p:attrNameLst>
                                          <p:attrName>style.visibility</p:attrName>
                                        </p:attrNameLst>
                                      </p:cBhvr>
                                      <p:to>
                                        <p:strVal val="visible"/>
                                      </p:to>
                                    </p:set>
                                    <p:animEffect transition="in" filter="fade">
                                      <p:cBhvr>
                                        <p:cTn id="319" dur="500"/>
                                        <p:tgtEl>
                                          <p:spTgt spid="90"/>
                                        </p:tgtEl>
                                      </p:cBhvr>
                                    </p:animEffect>
                                  </p:childTnLst>
                                </p:cTn>
                              </p:par>
                              <p:par>
                                <p:cTn id="320" presetID="10" presetClass="entr" presetSubtype="0" fill="hold" grpId="0" nodeType="withEffect">
                                  <p:stCondLst>
                                    <p:cond delay="0"/>
                                  </p:stCondLst>
                                  <p:childTnLst>
                                    <p:set>
                                      <p:cBhvr>
                                        <p:cTn id="321" dur="1" fill="hold">
                                          <p:stCondLst>
                                            <p:cond delay="0"/>
                                          </p:stCondLst>
                                        </p:cTn>
                                        <p:tgtEl>
                                          <p:spTgt spid="84"/>
                                        </p:tgtEl>
                                        <p:attrNameLst>
                                          <p:attrName>style.visibility</p:attrName>
                                        </p:attrNameLst>
                                      </p:cBhvr>
                                      <p:to>
                                        <p:strVal val="visible"/>
                                      </p:to>
                                    </p:set>
                                    <p:animEffect transition="in" filter="fade">
                                      <p:cBhvr>
                                        <p:cTn id="322" dur="500"/>
                                        <p:tgtEl>
                                          <p:spTgt spid="84"/>
                                        </p:tgtEl>
                                      </p:cBhvr>
                                    </p:animEffect>
                                  </p:childTnLst>
                                </p:cTn>
                              </p:par>
                              <p:par>
                                <p:cTn id="323" presetID="10" presetClass="entr" presetSubtype="0" fill="hold" grpId="0" nodeType="withEffect">
                                  <p:stCondLst>
                                    <p:cond delay="0"/>
                                  </p:stCondLst>
                                  <p:childTnLst>
                                    <p:set>
                                      <p:cBhvr>
                                        <p:cTn id="324" dur="1" fill="hold">
                                          <p:stCondLst>
                                            <p:cond delay="0"/>
                                          </p:stCondLst>
                                        </p:cTn>
                                        <p:tgtEl>
                                          <p:spTgt spid="320"/>
                                        </p:tgtEl>
                                        <p:attrNameLst>
                                          <p:attrName>style.visibility</p:attrName>
                                        </p:attrNameLst>
                                      </p:cBhvr>
                                      <p:to>
                                        <p:strVal val="visible"/>
                                      </p:to>
                                    </p:set>
                                    <p:animEffect transition="in" filter="fade">
                                      <p:cBhvr>
                                        <p:cTn id="325" dur="500"/>
                                        <p:tgtEl>
                                          <p:spTgt spid="320"/>
                                        </p:tgtEl>
                                      </p:cBhvr>
                                    </p:animEffect>
                                  </p:childTnLst>
                                </p:cTn>
                              </p:par>
                              <p:par>
                                <p:cTn id="326" presetID="10" presetClass="entr" presetSubtype="0" fill="hold" grpId="0" nodeType="withEffect">
                                  <p:stCondLst>
                                    <p:cond delay="0"/>
                                  </p:stCondLst>
                                  <p:childTnLst>
                                    <p:set>
                                      <p:cBhvr>
                                        <p:cTn id="327" dur="1" fill="hold">
                                          <p:stCondLst>
                                            <p:cond delay="0"/>
                                          </p:stCondLst>
                                        </p:cTn>
                                        <p:tgtEl>
                                          <p:spTgt spid="321"/>
                                        </p:tgtEl>
                                        <p:attrNameLst>
                                          <p:attrName>style.visibility</p:attrName>
                                        </p:attrNameLst>
                                      </p:cBhvr>
                                      <p:to>
                                        <p:strVal val="visible"/>
                                      </p:to>
                                    </p:set>
                                    <p:animEffect transition="in" filter="fade">
                                      <p:cBhvr>
                                        <p:cTn id="328" dur="500"/>
                                        <p:tgtEl>
                                          <p:spTgt spid="321"/>
                                        </p:tgtEl>
                                      </p:cBhvr>
                                    </p:animEffect>
                                  </p:childTnLst>
                                </p:cTn>
                              </p:par>
                              <p:par>
                                <p:cTn id="329" presetID="10" presetClass="entr" presetSubtype="0" fill="hold" grpId="0" nodeType="withEffect">
                                  <p:stCondLst>
                                    <p:cond delay="0"/>
                                  </p:stCondLst>
                                  <p:childTnLst>
                                    <p:set>
                                      <p:cBhvr>
                                        <p:cTn id="330" dur="1" fill="hold">
                                          <p:stCondLst>
                                            <p:cond delay="0"/>
                                          </p:stCondLst>
                                        </p:cTn>
                                        <p:tgtEl>
                                          <p:spTgt spid="128"/>
                                        </p:tgtEl>
                                        <p:attrNameLst>
                                          <p:attrName>style.visibility</p:attrName>
                                        </p:attrNameLst>
                                      </p:cBhvr>
                                      <p:to>
                                        <p:strVal val="visible"/>
                                      </p:to>
                                    </p:set>
                                    <p:animEffect transition="in" filter="fade">
                                      <p:cBhvr>
                                        <p:cTn id="331" dur="500"/>
                                        <p:tgtEl>
                                          <p:spTgt spid="128"/>
                                        </p:tgtEl>
                                      </p:cBhvr>
                                    </p:animEffect>
                                  </p:childTnLst>
                                </p:cTn>
                              </p:par>
                              <p:par>
                                <p:cTn id="332" presetID="10" presetClass="entr" presetSubtype="0" fill="hold" grpId="0" nodeType="withEffect">
                                  <p:stCondLst>
                                    <p:cond delay="0"/>
                                  </p:stCondLst>
                                  <p:childTnLst>
                                    <p:set>
                                      <p:cBhvr>
                                        <p:cTn id="333" dur="1" fill="hold">
                                          <p:stCondLst>
                                            <p:cond delay="0"/>
                                          </p:stCondLst>
                                        </p:cTn>
                                        <p:tgtEl>
                                          <p:spTgt spid="129"/>
                                        </p:tgtEl>
                                        <p:attrNameLst>
                                          <p:attrName>style.visibility</p:attrName>
                                        </p:attrNameLst>
                                      </p:cBhvr>
                                      <p:to>
                                        <p:strVal val="visible"/>
                                      </p:to>
                                    </p:set>
                                    <p:animEffect transition="in" filter="fade">
                                      <p:cBhvr>
                                        <p:cTn id="334" dur="500"/>
                                        <p:tgtEl>
                                          <p:spTgt spid="129"/>
                                        </p:tgtEl>
                                      </p:cBhvr>
                                    </p:animEffect>
                                  </p:childTnLst>
                                </p:cTn>
                              </p:par>
                              <p:par>
                                <p:cTn id="335" presetID="10" presetClass="entr" presetSubtype="0" fill="hold" grpId="0" nodeType="withEffect">
                                  <p:stCondLst>
                                    <p:cond delay="0"/>
                                  </p:stCondLst>
                                  <p:childTnLst>
                                    <p:set>
                                      <p:cBhvr>
                                        <p:cTn id="336" dur="1" fill="hold">
                                          <p:stCondLst>
                                            <p:cond delay="0"/>
                                          </p:stCondLst>
                                        </p:cTn>
                                        <p:tgtEl>
                                          <p:spTgt spid="136"/>
                                        </p:tgtEl>
                                        <p:attrNameLst>
                                          <p:attrName>style.visibility</p:attrName>
                                        </p:attrNameLst>
                                      </p:cBhvr>
                                      <p:to>
                                        <p:strVal val="visible"/>
                                      </p:to>
                                    </p:set>
                                    <p:animEffect transition="in" filter="fade">
                                      <p:cBhvr>
                                        <p:cTn id="337" dur="500"/>
                                        <p:tgtEl>
                                          <p:spTgt spid="136"/>
                                        </p:tgtEl>
                                      </p:cBhvr>
                                    </p:animEffect>
                                  </p:childTnLst>
                                </p:cTn>
                              </p:par>
                              <p:par>
                                <p:cTn id="338" presetID="10" presetClass="entr" presetSubtype="0" fill="hold" grpId="0" nodeType="withEffect">
                                  <p:stCondLst>
                                    <p:cond delay="0"/>
                                  </p:stCondLst>
                                  <p:childTnLst>
                                    <p:set>
                                      <p:cBhvr>
                                        <p:cTn id="339" dur="1" fill="hold">
                                          <p:stCondLst>
                                            <p:cond delay="0"/>
                                          </p:stCondLst>
                                        </p:cTn>
                                        <p:tgtEl>
                                          <p:spTgt spid="143"/>
                                        </p:tgtEl>
                                        <p:attrNameLst>
                                          <p:attrName>style.visibility</p:attrName>
                                        </p:attrNameLst>
                                      </p:cBhvr>
                                      <p:to>
                                        <p:strVal val="visible"/>
                                      </p:to>
                                    </p:set>
                                    <p:animEffect transition="in" filter="fade">
                                      <p:cBhvr>
                                        <p:cTn id="340" dur="500"/>
                                        <p:tgtEl>
                                          <p:spTgt spid="143"/>
                                        </p:tgtEl>
                                      </p:cBhvr>
                                    </p:animEffect>
                                  </p:childTnLst>
                                </p:cTn>
                              </p:par>
                              <p:par>
                                <p:cTn id="341" presetID="10" presetClass="entr" presetSubtype="0" fill="hold" grpId="0" nodeType="withEffect">
                                  <p:stCondLst>
                                    <p:cond delay="0"/>
                                  </p:stCondLst>
                                  <p:childTnLst>
                                    <p:set>
                                      <p:cBhvr>
                                        <p:cTn id="342" dur="1" fill="hold">
                                          <p:stCondLst>
                                            <p:cond delay="0"/>
                                          </p:stCondLst>
                                        </p:cTn>
                                        <p:tgtEl>
                                          <p:spTgt spid="144"/>
                                        </p:tgtEl>
                                        <p:attrNameLst>
                                          <p:attrName>style.visibility</p:attrName>
                                        </p:attrNameLst>
                                      </p:cBhvr>
                                      <p:to>
                                        <p:strVal val="visible"/>
                                      </p:to>
                                    </p:set>
                                    <p:animEffect transition="in" filter="fade">
                                      <p:cBhvr>
                                        <p:cTn id="343" dur="500"/>
                                        <p:tgtEl>
                                          <p:spTgt spid="144"/>
                                        </p:tgtEl>
                                      </p:cBhvr>
                                    </p:animEffect>
                                  </p:childTnLst>
                                </p:cTn>
                              </p:par>
                              <p:par>
                                <p:cTn id="344" presetID="10" presetClass="entr" presetSubtype="0" fill="hold" grpId="0" nodeType="withEffect">
                                  <p:stCondLst>
                                    <p:cond delay="0"/>
                                  </p:stCondLst>
                                  <p:childTnLst>
                                    <p:set>
                                      <p:cBhvr>
                                        <p:cTn id="345" dur="1" fill="hold">
                                          <p:stCondLst>
                                            <p:cond delay="0"/>
                                          </p:stCondLst>
                                        </p:cTn>
                                        <p:tgtEl>
                                          <p:spTgt spid="151"/>
                                        </p:tgtEl>
                                        <p:attrNameLst>
                                          <p:attrName>style.visibility</p:attrName>
                                        </p:attrNameLst>
                                      </p:cBhvr>
                                      <p:to>
                                        <p:strVal val="visible"/>
                                      </p:to>
                                    </p:set>
                                    <p:animEffect transition="in" filter="fade">
                                      <p:cBhvr>
                                        <p:cTn id="346" dur="500"/>
                                        <p:tgtEl>
                                          <p:spTgt spid="151"/>
                                        </p:tgtEl>
                                      </p:cBhvr>
                                    </p:animEffect>
                                  </p:childTnLst>
                                </p:cTn>
                              </p:par>
                              <p:par>
                                <p:cTn id="347" presetID="10" presetClass="entr" presetSubtype="0" fill="hold" grpId="0" nodeType="withEffect">
                                  <p:stCondLst>
                                    <p:cond delay="0"/>
                                  </p:stCondLst>
                                  <p:childTnLst>
                                    <p:set>
                                      <p:cBhvr>
                                        <p:cTn id="348" dur="1" fill="hold">
                                          <p:stCondLst>
                                            <p:cond delay="0"/>
                                          </p:stCondLst>
                                        </p:cTn>
                                        <p:tgtEl>
                                          <p:spTgt spid="156"/>
                                        </p:tgtEl>
                                        <p:attrNameLst>
                                          <p:attrName>style.visibility</p:attrName>
                                        </p:attrNameLst>
                                      </p:cBhvr>
                                      <p:to>
                                        <p:strVal val="visible"/>
                                      </p:to>
                                    </p:set>
                                    <p:animEffect transition="in" filter="fade">
                                      <p:cBhvr>
                                        <p:cTn id="349" dur="500"/>
                                        <p:tgtEl>
                                          <p:spTgt spid="156"/>
                                        </p:tgtEl>
                                      </p:cBhvr>
                                    </p:animEffect>
                                  </p:childTnLst>
                                </p:cTn>
                              </p:par>
                              <p:par>
                                <p:cTn id="350" presetID="10" presetClass="entr" presetSubtype="0" fill="hold" grpId="0" nodeType="withEffect">
                                  <p:stCondLst>
                                    <p:cond delay="0"/>
                                  </p:stCondLst>
                                  <p:childTnLst>
                                    <p:set>
                                      <p:cBhvr>
                                        <p:cTn id="351" dur="1" fill="hold">
                                          <p:stCondLst>
                                            <p:cond delay="0"/>
                                          </p:stCondLst>
                                        </p:cTn>
                                        <p:tgtEl>
                                          <p:spTgt spid="349"/>
                                        </p:tgtEl>
                                        <p:attrNameLst>
                                          <p:attrName>style.visibility</p:attrName>
                                        </p:attrNameLst>
                                      </p:cBhvr>
                                      <p:to>
                                        <p:strVal val="visible"/>
                                      </p:to>
                                    </p:set>
                                    <p:animEffect transition="in" filter="fade">
                                      <p:cBhvr>
                                        <p:cTn id="352" dur="500"/>
                                        <p:tgtEl>
                                          <p:spTgt spid="349"/>
                                        </p:tgtEl>
                                      </p:cBhvr>
                                    </p:animEffect>
                                  </p:childTnLst>
                                </p:cTn>
                              </p:par>
                              <p:par>
                                <p:cTn id="353" presetID="10" presetClass="entr" presetSubtype="0" fill="hold" grpId="0" nodeType="withEffect">
                                  <p:stCondLst>
                                    <p:cond delay="0"/>
                                  </p:stCondLst>
                                  <p:childTnLst>
                                    <p:set>
                                      <p:cBhvr>
                                        <p:cTn id="354" dur="1" fill="hold">
                                          <p:stCondLst>
                                            <p:cond delay="0"/>
                                          </p:stCondLst>
                                        </p:cTn>
                                        <p:tgtEl>
                                          <p:spTgt spid="350"/>
                                        </p:tgtEl>
                                        <p:attrNameLst>
                                          <p:attrName>style.visibility</p:attrName>
                                        </p:attrNameLst>
                                      </p:cBhvr>
                                      <p:to>
                                        <p:strVal val="visible"/>
                                      </p:to>
                                    </p:set>
                                    <p:animEffect transition="in" filter="fade">
                                      <p:cBhvr>
                                        <p:cTn id="355" dur="500"/>
                                        <p:tgtEl>
                                          <p:spTgt spid="350"/>
                                        </p:tgtEl>
                                      </p:cBhvr>
                                    </p:animEffect>
                                  </p:childTnLst>
                                </p:cTn>
                              </p:par>
                              <p:par>
                                <p:cTn id="356" presetID="10" presetClass="entr" presetSubtype="0" fill="hold" grpId="0" nodeType="withEffect">
                                  <p:stCondLst>
                                    <p:cond delay="0"/>
                                  </p:stCondLst>
                                  <p:childTnLst>
                                    <p:set>
                                      <p:cBhvr>
                                        <p:cTn id="357" dur="1" fill="hold">
                                          <p:stCondLst>
                                            <p:cond delay="0"/>
                                          </p:stCondLst>
                                        </p:cTn>
                                        <p:tgtEl>
                                          <p:spTgt spid="357"/>
                                        </p:tgtEl>
                                        <p:attrNameLst>
                                          <p:attrName>style.visibility</p:attrName>
                                        </p:attrNameLst>
                                      </p:cBhvr>
                                      <p:to>
                                        <p:strVal val="visible"/>
                                      </p:to>
                                    </p:set>
                                    <p:animEffect transition="in" filter="fade">
                                      <p:cBhvr>
                                        <p:cTn id="358" dur="500"/>
                                        <p:tgtEl>
                                          <p:spTgt spid="357"/>
                                        </p:tgtEl>
                                      </p:cBhvr>
                                    </p:animEffect>
                                  </p:childTnLst>
                                </p:cTn>
                              </p:par>
                              <p:par>
                                <p:cTn id="359" presetID="10" presetClass="entr" presetSubtype="0" fill="hold" grpId="0" nodeType="withEffect">
                                  <p:stCondLst>
                                    <p:cond delay="0"/>
                                  </p:stCondLst>
                                  <p:childTnLst>
                                    <p:set>
                                      <p:cBhvr>
                                        <p:cTn id="360" dur="1" fill="hold">
                                          <p:stCondLst>
                                            <p:cond delay="0"/>
                                          </p:stCondLst>
                                        </p:cTn>
                                        <p:tgtEl>
                                          <p:spTgt spid="358"/>
                                        </p:tgtEl>
                                        <p:attrNameLst>
                                          <p:attrName>style.visibility</p:attrName>
                                        </p:attrNameLst>
                                      </p:cBhvr>
                                      <p:to>
                                        <p:strVal val="visible"/>
                                      </p:to>
                                    </p:set>
                                    <p:animEffect transition="in" filter="fade">
                                      <p:cBhvr>
                                        <p:cTn id="361" dur="500"/>
                                        <p:tgtEl>
                                          <p:spTgt spid="358"/>
                                        </p:tgtEl>
                                      </p:cBhvr>
                                    </p:animEffect>
                                  </p:childTnLst>
                                </p:cTn>
                              </p:par>
                              <p:par>
                                <p:cTn id="362" presetID="10" presetClass="entr" presetSubtype="0" fill="hold" grpId="0" nodeType="withEffect">
                                  <p:stCondLst>
                                    <p:cond delay="0"/>
                                  </p:stCondLst>
                                  <p:childTnLst>
                                    <p:set>
                                      <p:cBhvr>
                                        <p:cTn id="363" dur="1" fill="hold">
                                          <p:stCondLst>
                                            <p:cond delay="0"/>
                                          </p:stCondLst>
                                        </p:cTn>
                                        <p:tgtEl>
                                          <p:spTgt spid="359"/>
                                        </p:tgtEl>
                                        <p:attrNameLst>
                                          <p:attrName>style.visibility</p:attrName>
                                        </p:attrNameLst>
                                      </p:cBhvr>
                                      <p:to>
                                        <p:strVal val="visible"/>
                                      </p:to>
                                    </p:set>
                                    <p:animEffect transition="in" filter="fade">
                                      <p:cBhvr>
                                        <p:cTn id="364" dur="500"/>
                                        <p:tgtEl>
                                          <p:spTgt spid="359"/>
                                        </p:tgtEl>
                                      </p:cBhvr>
                                    </p:animEffect>
                                  </p:childTnLst>
                                </p:cTn>
                              </p:par>
                              <p:par>
                                <p:cTn id="365" presetID="10" presetClass="entr" presetSubtype="0" fill="hold" grpId="0" nodeType="withEffect">
                                  <p:stCondLst>
                                    <p:cond delay="0"/>
                                  </p:stCondLst>
                                  <p:childTnLst>
                                    <p:set>
                                      <p:cBhvr>
                                        <p:cTn id="366" dur="1" fill="hold">
                                          <p:stCondLst>
                                            <p:cond delay="0"/>
                                          </p:stCondLst>
                                        </p:cTn>
                                        <p:tgtEl>
                                          <p:spTgt spid="360"/>
                                        </p:tgtEl>
                                        <p:attrNameLst>
                                          <p:attrName>style.visibility</p:attrName>
                                        </p:attrNameLst>
                                      </p:cBhvr>
                                      <p:to>
                                        <p:strVal val="visible"/>
                                      </p:to>
                                    </p:set>
                                    <p:animEffect transition="in" filter="fade">
                                      <p:cBhvr>
                                        <p:cTn id="367" dur="500"/>
                                        <p:tgtEl>
                                          <p:spTgt spid="360"/>
                                        </p:tgtEl>
                                      </p:cBhvr>
                                    </p:animEffect>
                                  </p:childTnLst>
                                </p:cTn>
                              </p:par>
                              <p:par>
                                <p:cTn id="368" presetID="10" presetClass="entr" presetSubtype="0" fill="hold" grpId="0" nodeType="withEffect">
                                  <p:stCondLst>
                                    <p:cond delay="0"/>
                                  </p:stCondLst>
                                  <p:childTnLst>
                                    <p:set>
                                      <p:cBhvr>
                                        <p:cTn id="369" dur="1" fill="hold">
                                          <p:stCondLst>
                                            <p:cond delay="0"/>
                                          </p:stCondLst>
                                        </p:cTn>
                                        <p:tgtEl>
                                          <p:spTgt spid="85"/>
                                        </p:tgtEl>
                                        <p:attrNameLst>
                                          <p:attrName>style.visibility</p:attrName>
                                        </p:attrNameLst>
                                      </p:cBhvr>
                                      <p:to>
                                        <p:strVal val="visible"/>
                                      </p:to>
                                    </p:set>
                                    <p:animEffect transition="in" filter="fade">
                                      <p:cBhvr>
                                        <p:cTn id="370" dur="500"/>
                                        <p:tgtEl>
                                          <p:spTgt spid="85"/>
                                        </p:tgtEl>
                                      </p:cBhvr>
                                    </p:animEffect>
                                  </p:childTnLst>
                                </p:cTn>
                              </p:par>
                              <p:par>
                                <p:cTn id="371" presetID="10" presetClass="entr" presetSubtype="0" fill="hold" grpId="0" nodeType="withEffect">
                                  <p:stCondLst>
                                    <p:cond delay="0"/>
                                  </p:stCondLst>
                                  <p:childTnLst>
                                    <p:set>
                                      <p:cBhvr>
                                        <p:cTn id="372" dur="1" fill="hold">
                                          <p:stCondLst>
                                            <p:cond delay="0"/>
                                          </p:stCondLst>
                                        </p:cTn>
                                        <p:tgtEl>
                                          <p:spTgt spid="91"/>
                                        </p:tgtEl>
                                        <p:attrNameLst>
                                          <p:attrName>style.visibility</p:attrName>
                                        </p:attrNameLst>
                                      </p:cBhvr>
                                      <p:to>
                                        <p:strVal val="visible"/>
                                      </p:to>
                                    </p:set>
                                    <p:animEffect transition="in" filter="fade">
                                      <p:cBhvr>
                                        <p:cTn id="373" dur="500"/>
                                        <p:tgtEl>
                                          <p:spTgt spid="91"/>
                                        </p:tgtEl>
                                      </p:cBhvr>
                                    </p:animEffect>
                                  </p:childTnLst>
                                </p:cTn>
                              </p:par>
                              <p:par>
                                <p:cTn id="374" presetID="10" presetClass="entr" presetSubtype="0" fill="hold" grpId="0" nodeType="withEffect">
                                  <p:stCondLst>
                                    <p:cond delay="0"/>
                                  </p:stCondLst>
                                  <p:childTnLst>
                                    <p:set>
                                      <p:cBhvr>
                                        <p:cTn id="375" dur="1" fill="hold">
                                          <p:stCondLst>
                                            <p:cond delay="0"/>
                                          </p:stCondLst>
                                        </p:cTn>
                                        <p:tgtEl>
                                          <p:spTgt spid="130"/>
                                        </p:tgtEl>
                                        <p:attrNameLst>
                                          <p:attrName>style.visibility</p:attrName>
                                        </p:attrNameLst>
                                      </p:cBhvr>
                                      <p:to>
                                        <p:strVal val="visible"/>
                                      </p:to>
                                    </p:set>
                                    <p:animEffect transition="in" filter="fade">
                                      <p:cBhvr>
                                        <p:cTn id="376" dur="500"/>
                                        <p:tgtEl>
                                          <p:spTgt spid="130"/>
                                        </p:tgtEl>
                                      </p:cBhvr>
                                    </p:animEffect>
                                  </p:childTnLst>
                                </p:cTn>
                              </p:par>
                              <p:par>
                                <p:cTn id="377" presetID="10" presetClass="entr" presetSubtype="0" fill="hold" grpId="0" nodeType="withEffect">
                                  <p:stCondLst>
                                    <p:cond delay="0"/>
                                  </p:stCondLst>
                                  <p:childTnLst>
                                    <p:set>
                                      <p:cBhvr>
                                        <p:cTn id="378" dur="1" fill="hold">
                                          <p:stCondLst>
                                            <p:cond delay="0"/>
                                          </p:stCondLst>
                                        </p:cTn>
                                        <p:tgtEl>
                                          <p:spTgt spid="131"/>
                                        </p:tgtEl>
                                        <p:attrNameLst>
                                          <p:attrName>style.visibility</p:attrName>
                                        </p:attrNameLst>
                                      </p:cBhvr>
                                      <p:to>
                                        <p:strVal val="visible"/>
                                      </p:to>
                                    </p:set>
                                    <p:animEffect transition="in" filter="fade">
                                      <p:cBhvr>
                                        <p:cTn id="379" dur="500"/>
                                        <p:tgtEl>
                                          <p:spTgt spid="131"/>
                                        </p:tgtEl>
                                      </p:cBhvr>
                                    </p:animEffect>
                                  </p:childTnLst>
                                </p:cTn>
                              </p:par>
                              <p:par>
                                <p:cTn id="380" presetID="10" presetClass="entr" presetSubtype="0" fill="hold" grpId="0" nodeType="withEffect">
                                  <p:stCondLst>
                                    <p:cond delay="0"/>
                                  </p:stCondLst>
                                  <p:childTnLst>
                                    <p:set>
                                      <p:cBhvr>
                                        <p:cTn id="381" dur="1" fill="hold">
                                          <p:stCondLst>
                                            <p:cond delay="0"/>
                                          </p:stCondLst>
                                        </p:cTn>
                                        <p:tgtEl>
                                          <p:spTgt spid="138"/>
                                        </p:tgtEl>
                                        <p:attrNameLst>
                                          <p:attrName>style.visibility</p:attrName>
                                        </p:attrNameLst>
                                      </p:cBhvr>
                                      <p:to>
                                        <p:strVal val="visible"/>
                                      </p:to>
                                    </p:set>
                                    <p:animEffect transition="in" filter="fade">
                                      <p:cBhvr>
                                        <p:cTn id="382" dur="500"/>
                                        <p:tgtEl>
                                          <p:spTgt spid="138"/>
                                        </p:tgtEl>
                                      </p:cBhvr>
                                    </p:animEffect>
                                  </p:childTnLst>
                                </p:cTn>
                              </p:par>
                              <p:par>
                                <p:cTn id="383" presetID="10" presetClass="entr" presetSubtype="0" fill="hold" grpId="0" nodeType="withEffect">
                                  <p:stCondLst>
                                    <p:cond delay="0"/>
                                  </p:stCondLst>
                                  <p:childTnLst>
                                    <p:set>
                                      <p:cBhvr>
                                        <p:cTn id="384" dur="1" fill="hold">
                                          <p:stCondLst>
                                            <p:cond delay="0"/>
                                          </p:stCondLst>
                                        </p:cTn>
                                        <p:tgtEl>
                                          <p:spTgt spid="145"/>
                                        </p:tgtEl>
                                        <p:attrNameLst>
                                          <p:attrName>style.visibility</p:attrName>
                                        </p:attrNameLst>
                                      </p:cBhvr>
                                      <p:to>
                                        <p:strVal val="visible"/>
                                      </p:to>
                                    </p:set>
                                    <p:animEffect transition="in" filter="fade">
                                      <p:cBhvr>
                                        <p:cTn id="385" dur="500"/>
                                        <p:tgtEl>
                                          <p:spTgt spid="145"/>
                                        </p:tgtEl>
                                      </p:cBhvr>
                                    </p:animEffect>
                                  </p:childTnLst>
                                </p:cTn>
                              </p:par>
                              <p:par>
                                <p:cTn id="386" presetID="10" presetClass="entr" presetSubtype="0" fill="hold" grpId="0" nodeType="withEffect">
                                  <p:stCondLst>
                                    <p:cond delay="0"/>
                                  </p:stCondLst>
                                  <p:childTnLst>
                                    <p:set>
                                      <p:cBhvr>
                                        <p:cTn id="387" dur="1" fill="hold">
                                          <p:stCondLst>
                                            <p:cond delay="0"/>
                                          </p:stCondLst>
                                        </p:cTn>
                                        <p:tgtEl>
                                          <p:spTgt spid="146"/>
                                        </p:tgtEl>
                                        <p:attrNameLst>
                                          <p:attrName>style.visibility</p:attrName>
                                        </p:attrNameLst>
                                      </p:cBhvr>
                                      <p:to>
                                        <p:strVal val="visible"/>
                                      </p:to>
                                    </p:set>
                                    <p:animEffect transition="in" filter="fade">
                                      <p:cBhvr>
                                        <p:cTn id="388" dur="500"/>
                                        <p:tgtEl>
                                          <p:spTgt spid="146"/>
                                        </p:tgtEl>
                                      </p:cBhvr>
                                    </p:animEffect>
                                  </p:childTnLst>
                                </p:cTn>
                              </p:par>
                              <p:par>
                                <p:cTn id="389" presetID="10" presetClass="entr" presetSubtype="0" fill="hold" grpId="0" nodeType="withEffect">
                                  <p:stCondLst>
                                    <p:cond delay="0"/>
                                  </p:stCondLst>
                                  <p:childTnLst>
                                    <p:set>
                                      <p:cBhvr>
                                        <p:cTn id="390" dur="1" fill="hold">
                                          <p:stCondLst>
                                            <p:cond delay="0"/>
                                          </p:stCondLst>
                                        </p:cTn>
                                        <p:tgtEl>
                                          <p:spTgt spid="152"/>
                                        </p:tgtEl>
                                        <p:attrNameLst>
                                          <p:attrName>style.visibility</p:attrName>
                                        </p:attrNameLst>
                                      </p:cBhvr>
                                      <p:to>
                                        <p:strVal val="visible"/>
                                      </p:to>
                                    </p:set>
                                    <p:animEffect transition="in" filter="fade">
                                      <p:cBhvr>
                                        <p:cTn id="391" dur="500"/>
                                        <p:tgtEl>
                                          <p:spTgt spid="152"/>
                                        </p:tgtEl>
                                      </p:cBhvr>
                                    </p:animEffect>
                                  </p:childTnLst>
                                </p:cTn>
                              </p:par>
                              <p:par>
                                <p:cTn id="392" presetID="10" presetClass="entr" presetSubtype="0" fill="hold" grpId="0" nodeType="withEffect">
                                  <p:stCondLst>
                                    <p:cond delay="0"/>
                                  </p:stCondLst>
                                  <p:childTnLst>
                                    <p:set>
                                      <p:cBhvr>
                                        <p:cTn id="393" dur="1" fill="hold">
                                          <p:stCondLst>
                                            <p:cond delay="0"/>
                                          </p:stCondLst>
                                        </p:cTn>
                                        <p:tgtEl>
                                          <p:spTgt spid="157"/>
                                        </p:tgtEl>
                                        <p:attrNameLst>
                                          <p:attrName>style.visibility</p:attrName>
                                        </p:attrNameLst>
                                      </p:cBhvr>
                                      <p:to>
                                        <p:strVal val="visible"/>
                                      </p:to>
                                    </p:set>
                                    <p:animEffect transition="in" filter="fade">
                                      <p:cBhvr>
                                        <p:cTn id="394" dur="500"/>
                                        <p:tgtEl>
                                          <p:spTgt spid="157"/>
                                        </p:tgtEl>
                                      </p:cBhvr>
                                    </p:animEffect>
                                  </p:childTnLst>
                                </p:cTn>
                              </p:par>
                              <p:par>
                                <p:cTn id="395" presetID="10" presetClass="entr" presetSubtype="0" fill="hold" grpId="0" nodeType="withEffect">
                                  <p:stCondLst>
                                    <p:cond delay="0"/>
                                  </p:stCondLst>
                                  <p:childTnLst>
                                    <p:set>
                                      <p:cBhvr>
                                        <p:cTn id="396" dur="1" fill="hold">
                                          <p:stCondLst>
                                            <p:cond delay="0"/>
                                          </p:stCondLst>
                                        </p:cTn>
                                        <p:tgtEl>
                                          <p:spTgt spid="351"/>
                                        </p:tgtEl>
                                        <p:attrNameLst>
                                          <p:attrName>style.visibility</p:attrName>
                                        </p:attrNameLst>
                                      </p:cBhvr>
                                      <p:to>
                                        <p:strVal val="visible"/>
                                      </p:to>
                                    </p:set>
                                    <p:animEffect transition="in" filter="fade">
                                      <p:cBhvr>
                                        <p:cTn id="397" dur="500"/>
                                        <p:tgtEl>
                                          <p:spTgt spid="351"/>
                                        </p:tgtEl>
                                      </p:cBhvr>
                                    </p:animEffect>
                                  </p:childTnLst>
                                </p:cTn>
                              </p:par>
                              <p:par>
                                <p:cTn id="398" presetID="10" presetClass="entr" presetSubtype="0" fill="hold" grpId="0" nodeType="withEffect">
                                  <p:stCondLst>
                                    <p:cond delay="0"/>
                                  </p:stCondLst>
                                  <p:childTnLst>
                                    <p:set>
                                      <p:cBhvr>
                                        <p:cTn id="399" dur="1" fill="hold">
                                          <p:stCondLst>
                                            <p:cond delay="0"/>
                                          </p:stCondLst>
                                        </p:cTn>
                                        <p:tgtEl>
                                          <p:spTgt spid="352"/>
                                        </p:tgtEl>
                                        <p:attrNameLst>
                                          <p:attrName>style.visibility</p:attrName>
                                        </p:attrNameLst>
                                      </p:cBhvr>
                                      <p:to>
                                        <p:strVal val="visible"/>
                                      </p:to>
                                    </p:set>
                                    <p:animEffect transition="in" filter="fade">
                                      <p:cBhvr>
                                        <p:cTn id="400" dur="500"/>
                                        <p:tgtEl>
                                          <p:spTgt spid="352"/>
                                        </p:tgtEl>
                                      </p:cBhvr>
                                    </p:animEffect>
                                  </p:childTnLst>
                                </p:cTn>
                              </p:par>
                              <p:par>
                                <p:cTn id="401" presetID="10" presetClass="entr" presetSubtype="0" fill="hold" grpId="0" nodeType="withEffect">
                                  <p:stCondLst>
                                    <p:cond delay="0"/>
                                  </p:stCondLst>
                                  <p:childTnLst>
                                    <p:set>
                                      <p:cBhvr>
                                        <p:cTn id="402" dur="1" fill="hold">
                                          <p:stCondLst>
                                            <p:cond delay="0"/>
                                          </p:stCondLst>
                                        </p:cTn>
                                        <p:tgtEl>
                                          <p:spTgt spid="361"/>
                                        </p:tgtEl>
                                        <p:attrNameLst>
                                          <p:attrName>style.visibility</p:attrName>
                                        </p:attrNameLst>
                                      </p:cBhvr>
                                      <p:to>
                                        <p:strVal val="visible"/>
                                      </p:to>
                                    </p:set>
                                    <p:animEffect transition="in" filter="fade">
                                      <p:cBhvr>
                                        <p:cTn id="403" dur="500"/>
                                        <p:tgtEl>
                                          <p:spTgt spid="361"/>
                                        </p:tgtEl>
                                      </p:cBhvr>
                                    </p:animEffect>
                                  </p:childTnLst>
                                </p:cTn>
                              </p:par>
                              <p:par>
                                <p:cTn id="404" presetID="10" presetClass="entr" presetSubtype="0" fill="hold" grpId="0" nodeType="withEffect">
                                  <p:stCondLst>
                                    <p:cond delay="0"/>
                                  </p:stCondLst>
                                  <p:childTnLst>
                                    <p:set>
                                      <p:cBhvr>
                                        <p:cTn id="405" dur="1" fill="hold">
                                          <p:stCondLst>
                                            <p:cond delay="0"/>
                                          </p:stCondLst>
                                        </p:cTn>
                                        <p:tgtEl>
                                          <p:spTgt spid="362"/>
                                        </p:tgtEl>
                                        <p:attrNameLst>
                                          <p:attrName>style.visibility</p:attrName>
                                        </p:attrNameLst>
                                      </p:cBhvr>
                                      <p:to>
                                        <p:strVal val="visible"/>
                                      </p:to>
                                    </p:set>
                                    <p:animEffect transition="in" filter="fade">
                                      <p:cBhvr>
                                        <p:cTn id="406" dur="500"/>
                                        <p:tgtEl>
                                          <p:spTgt spid="362"/>
                                        </p:tgtEl>
                                      </p:cBhvr>
                                    </p:animEffect>
                                  </p:childTnLst>
                                </p:cTn>
                              </p:par>
                              <p:par>
                                <p:cTn id="407" presetID="10" presetClass="entr" presetSubtype="0" fill="hold" grpId="0" nodeType="withEffect">
                                  <p:stCondLst>
                                    <p:cond delay="0"/>
                                  </p:stCondLst>
                                  <p:childTnLst>
                                    <p:set>
                                      <p:cBhvr>
                                        <p:cTn id="408" dur="1" fill="hold">
                                          <p:stCondLst>
                                            <p:cond delay="0"/>
                                          </p:stCondLst>
                                        </p:cTn>
                                        <p:tgtEl>
                                          <p:spTgt spid="363"/>
                                        </p:tgtEl>
                                        <p:attrNameLst>
                                          <p:attrName>style.visibility</p:attrName>
                                        </p:attrNameLst>
                                      </p:cBhvr>
                                      <p:to>
                                        <p:strVal val="visible"/>
                                      </p:to>
                                    </p:set>
                                    <p:animEffect transition="in" filter="fade">
                                      <p:cBhvr>
                                        <p:cTn id="409" dur="500"/>
                                        <p:tgtEl>
                                          <p:spTgt spid="363"/>
                                        </p:tgtEl>
                                      </p:cBhvr>
                                    </p:animEffect>
                                  </p:childTnLst>
                                </p:cTn>
                              </p:par>
                              <p:par>
                                <p:cTn id="410" presetID="10" presetClass="entr" presetSubtype="0" fill="hold" grpId="0" nodeType="withEffect">
                                  <p:stCondLst>
                                    <p:cond delay="0"/>
                                  </p:stCondLst>
                                  <p:childTnLst>
                                    <p:set>
                                      <p:cBhvr>
                                        <p:cTn id="411" dur="1" fill="hold">
                                          <p:stCondLst>
                                            <p:cond delay="0"/>
                                          </p:stCondLst>
                                        </p:cTn>
                                        <p:tgtEl>
                                          <p:spTgt spid="364"/>
                                        </p:tgtEl>
                                        <p:attrNameLst>
                                          <p:attrName>style.visibility</p:attrName>
                                        </p:attrNameLst>
                                      </p:cBhvr>
                                      <p:to>
                                        <p:strVal val="visible"/>
                                      </p:to>
                                    </p:set>
                                    <p:animEffect transition="in" filter="fade">
                                      <p:cBhvr>
                                        <p:cTn id="412" dur="500"/>
                                        <p:tgtEl>
                                          <p:spTgt spid="364"/>
                                        </p:tgtEl>
                                      </p:cBhvr>
                                    </p:animEffect>
                                  </p:childTnLst>
                                </p:cTn>
                              </p:par>
                              <p:par>
                                <p:cTn id="413" presetID="10" presetClass="entr" presetSubtype="0" fill="hold" grpId="0" nodeType="withEffect">
                                  <p:stCondLst>
                                    <p:cond delay="0"/>
                                  </p:stCondLst>
                                  <p:childTnLst>
                                    <p:set>
                                      <p:cBhvr>
                                        <p:cTn id="414" dur="1" fill="hold">
                                          <p:stCondLst>
                                            <p:cond delay="0"/>
                                          </p:stCondLst>
                                        </p:cTn>
                                        <p:tgtEl>
                                          <p:spTgt spid="323"/>
                                        </p:tgtEl>
                                        <p:attrNameLst>
                                          <p:attrName>style.visibility</p:attrName>
                                        </p:attrNameLst>
                                      </p:cBhvr>
                                      <p:to>
                                        <p:strVal val="visible"/>
                                      </p:to>
                                    </p:set>
                                    <p:animEffect transition="in" filter="fade">
                                      <p:cBhvr>
                                        <p:cTn id="415" dur="500"/>
                                        <p:tgtEl>
                                          <p:spTgt spid="323"/>
                                        </p:tgtEl>
                                      </p:cBhvr>
                                    </p:animEffect>
                                  </p:childTnLst>
                                </p:cTn>
                              </p:par>
                              <p:par>
                                <p:cTn id="416" presetID="10" presetClass="entr" presetSubtype="0" fill="hold" grpId="0" nodeType="withEffect">
                                  <p:stCondLst>
                                    <p:cond delay="0"/>
                                  </p:stCondLst>
                                  <p:childTnLst>
                                    <p:set>
                                      <p:cBhvr>
                                        <p:cTn id="417" dur="1" fill="hold">
                                          <p:stCondLst>
                                            <p:cond delay="0"/>
                                          </p:stCondLst>
                                        </p:cTn>
                                        <p:tgtEl>
                                          <p:spTgt spid="86"/>
                                        </p:tgtEl>
                                        <p:attrNameLst>
                                          <p:attrName>style.visibility</p:attrName>
                                        </p:attrNameLst>
                                      </p:cBhvr>
                                      <p:to>
                                        <p:strVal val="visible"/>
                                      </p:to>
                                    </p:set>
                                    <p:animEffect transition="in" filter="fade">
                                      <p:cBhvr>
                                        <p:cTn id="418" dur="500"/>
                                        <p:tgtEl>
                                          <p:spTgt spid="86"/>
                                        </p:tgtEl>
                                      </p:cBhvr>
                                    </p:animEffect>
                                  </p:childTnLst>
                                </p:cTn>
                              </p:par>
                              <p:par>
                                <p:cTn id="419" presetID="10" presetClass="entr" presetSubtype="0" fill="hold" grpId="0" nodeType="withEffect">
                                  <p:stCondLst>
                                    <p:cond delay="0"/>
                                  </p:stCondLst>
                                  <p:childTnLst>
                                    <p:set>
                                      <p:cBhvr>
                                        <p:cTn id="420" dur="1" fill="hold">
                                          <p:stCondLst>
                                            <p:cond delay="0"/>
                                          </p:stCondLst>
                                        </p:cTn>
                                        <p:tgtEl>
                                          <p:spTgt spid="153"/>
                                        </p:tgtEl>
                                        <p:attrNameLst>
                                          <p:attrName>style.visibility</p:attrName>
                                        </p:attrNameLst>
                                      </p:cBhvr>
                                      <p:to>
                                        <p:strVal val="visible"/>
                                      </p:to>
                                    </p:set>
                                    <p:animEffect transition="in" filter="fade">
                                      <p:cBhvr>
                                        <p:cTn id="421" dur="500"/>
                                        <p:tgtEl>
                                          <p:spTgt spid="153"/>
                                        </p:tgtEl>
                                      </p:cBhvr>
                                    </p:animEffect>
                                  </p:childTnLst>
                                </p:cTn>
                              </p:par>
                              <p:par>
                                <p:cTn id="422" presetID="10" presetClass="entr" presetSubtype="0" fill="hold" grpId="0" nodeType="withEffect">
                                  <p:stCondLst>
                                    <p:cond delay="0"/>
                                  </p:stCondLst>
                                  <p:childTnLst>
                                    <p:set>
                                      <p:cBhvr>
                                        <p:cTn id="423" dur="1" fill="hold">
                                          <p:stCondLst>
                                            <p:cond delay="0"/>
                                          </p:stCondLst>
                                        </p:cTn>
                                        <p:tgtEl>
                                          <p:spTgt spid="158"/>
                                        </p:tgtEl>
                                        <p:attrNameLst>
                                          <p:attrName>style.visibility</p:attrName>
                                        </p:attrNameLst>
                                      </p:cBhvr>
                                      <p:to>
                                        <p:strVal val="visible"/>
                                      </p:to>
                                    </p:set>
                                    <p:animEffect transition="in" filter="fade">
                                      <p:cBhvr>
                                        <p:cTn id="424" dur="500"/>
                                        <p:tgtEl>
                                          <p:spTgt spid="158"/>
                                        </p:tgtEl>
                                      </p:cBhvr>
                                    </p:animEffect>
                                  </p:childTnLst>
                                </p:cTn>
                              </p:par>
                              <p:par>
                                <p:cTn id="425" presetID="10" presetClass="entr" presetSubtype="0" fill="hold" grpId="0" nodeType="withEffect">
                                  <p:stCondLst>
                                    <p:cond delay="0"/>
                                  </p:stCondLst>
                                  <p:childTnLst>
                                    <p:set>
                                      <p:cBhvr>
                                        <p:cTn id="426" dur="1" fill="hold">
                                          <p:stCondLst>
                                            <p:cond delay="0"/>
                                          </p:stCondLst>
                                        </p:cTn>
                                        <p:tgtEl>
                                          <p:spTgt spid="377"/>
                                        </p:tgtEl>
                                        <p:attrNameLst>
                                          <p:attrName>style.visibility</p:attrName>
                                        </p:attrNameLst>
                                      </p:cBhvr>
                                      <p:to>
                                        <p:strVal val="visible"/>
                                      </p:to>
                                    </p:set>
                                    <p:animEffect transition="in" filter="fade">
                                      <p:cBhvr>
                                        <p:cTn id="427" dur="500"/>
                                        <p:tgtEl>
                                          <p:spTgt spid="377"/>
                                        </p:tgtEl>
                                      </p:cBhvr>
                                    </p:animEffect>
                                  </p:childTnLst>
                                </p:cTn>
                              </p:par>
                              <p:par>
                                <p:cTn id="428" presetID="10" presetClass="entr" presetSubtype="0" fill="hold" grpId="0" nodeType="withEffect">
                                  <p:stCondLst>
                                    <p:cond delay="0"/>
                                  </p:stCondLst>
                                  <p:childTnLst>
                                    <p:set>
                                      <p:cBhvr>
                                        <p:cTn id="429" dur="1" fill="hold">
                                          <p:stCondLst>
                                            <p:cond delay="0"/>
                                          </p:stCondLst>
                                        </p:cTn>
                                        <p:tgtEl>
                                          <p:spTgt spid="378"/>
                                        </p:tgtEl>
                                        <p:attrNameLst>
                                          <p:attrName>style.visibility</p:attrName>
                                        </p:attrNameLst>
                                      </p:cBhvr>
                                      <p:to>
                                        <p:strVal val="visible"/>
                                      </p:to>
                                    </p:set>
                                    <p:animEffect transition="in" filter="fade">
                                      <p:cBhvr>
                                        <p:cTn id="430" dur="500"/>
                                        <p:tgtEl>
                                          <p:spTgt spid="378"/>
                                        </p:tgtEl>
                                      </p:cBhvr>
                                    </p:animEffect>
                                  </p:childTnLst>
                                </p:cTn>
                              </p:par>
                              <p:par>
                                <p:cTn id="431" presetID="10" presetClass="entr" presetSubtype="0" fill="hold" grpId="0" nodeType="withEffect">
                                  <p:stCondLst>
                                    <p:cond delay="0"/>
                                  </p:stCondLst>
                                  <p:childTnLst>
                                    <p:set>
                                      <p:cBhvr>
                                        <p:cTn id="432" dur="1" fill="hold">
                                          <p:stCondLst>
                                            <p:cond delay="0"/>
                                          </p:stCondLst>
                                        </p:cTn>
                                        <p:tgtEl>
                                          <p:spTgt spid="379"/>
                                        </p:tgtEl>
                                        <p:attrNameLst>
                                          <p:attrName>style.visibility</p:attrName>
                                        </p:attrNameLst>
                                      </p:cBhvr>
                                      <p:to>
                                        <p:strVal val="visible"/>
                                      </p:to>
                                    </p:set>
                                    <p:animEffect transition="in" filter="fade">
                                      <p:cBhvr>
                                        <p:cTn id="433" dur="500"/>
                                        <p:tgtEl>
                                          <p:spTgt spid="379"/>
                                        </p:tgtEl>
                                      </p:cBhvr>
                                    </p:animEffect>
                                  </p:childTnLst>
                                </p:cTn>
                              </p:par>
                              <p:par>
                                <p:cTn id="434" presetID="10" presetClass="entr" presetSubtype="0" fill="hold" grpId="0" nodeType="withEffect">
                                  <p:stCondLst>
                                    <p:cond delay="0"/>
                                  </p:stCondLst>
                                  <p:childTnLst>
                                    <p:set>
                                      <p:cBhvr>
                                        <p:cTn id="435" dur="1" fill="hold">
                                          <p:stCondLst>
                                            <p:cond delay="0"/>
                                          </p:stCondLst>
                                        </p:cTn>
                                        <p:tgtEl>
                                          <p:spTgt spid="380"/>
                                        </p:tgtEl>
                                        <p:attrNameLst>
                                          <p:attrName>style.visibility</p:attrName>
                                        </p:attrNameLst>
                                      </p:cBhvr>
                                      <p:to>
                                        <p:strVal val="visible"/>
                                      </p:to>
                                    </p:set>
                                    <p:animEffect transition="in" filter="fade">
                                      <p:cBhvr>
                                        <p:cTn id="436" dur="500"/>
                                        <p:tgtEl>
                                          <p:spTgt spid="380"/>
                                        </p:tgtEl>
                                      </p:cBhvr>
                                    </p:animEffect>
                                  </p:childTnLst>
                                </p:cTn>
                              </p:par>
                              <p:par>
                                <p:cTn id="437" presetID="10" presetClass="entr" presetSubtype="0" fill="hold" grpId="0" nodeType="withEffect">
                                  <p:stCondLst>
                                    <p:cond delay="0"/>
                                  </p:stCondLst>
                                  <p:childTnLst>
                                    <p:set>
                                      <p:cBhvr>
                                        <p:cTn id="438" dur="1" fill="hold">
                                          <p:stCondLst>
                                            <p:cond delay="0"/>
                                          </p:stCondLst>
                                        </p:cTn>
                                        <p:tgtEl>
                                          <p:spTgt spid="381"/>
                                        </p:tgtEl>
                                        <p:attrNameLst>
                                          <p:attrName>style.visibility</p:attrName>
                                        </p:attrNameLst>
                                      </p:cBhvr>
                                      <p:to>
                                        <p:strVal val="visible"/>
                                      </p:to>
                                    </p:set>
                                    <p:animEffect transition="in" filter="fade">
                                      <p:cBhvr>
                                        <p:cTn id="439" dur="500"/>
                                        <p:tgtEl>
                                          <p:spTgt spid="381"/>
                                        </p:tgtEl>
                                      </p:cBhvr>
                                    </p:animEffect>
                                  </p:childTnLst>
                                </p:cTn>
                              </p:par>
                              <p:par>
                                <p:cTn id="440" presetID="10" presetClass="entr" presetSubtype="0" fill="hold" grpId="0" nodeType="withEffect">
                                  <p:stCondLst>
                                    <p:cond delay="0"/>
                                  </p:stCondLst>
                                  <p:childTnLst>
                                    <p:set>
                                      <p:cBhvr>
                                        <p:cTn id="441" dur="1" fill="hold">
                                          <p:stCondLst>
                                            <p:cond delay="0"/>
                                          </p:stCondLst>
                                        </p:cTn>
                                        <p:tgtEl>
                                          <p:spTgt spid="382"/>
                                        </p:tgtEl>
                                        <p:attrNameLst>
                                          <p:attrName>style.visibility</p:attrName>
                                        </p:attrNameLst>
                                      </p:cBhvr>
                                      <p:to>
                                        <p:strVal val="visible"/>
                                      </p:to>
                                    </p:set>
                                    <p:animEffect transition="in" filter="fade">
                                      <p:cBhvr>
                                        <p:cTn id="442" dur="500"/>
                                        <p:tgtEl>
                                          <p:spTgt spid="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p:bldP spid="230" grpId="0" animBg="1"/>
      <p:bldP spid="250" grpId="0"/>
      <p:bldP spid="251" grpId="0"/>
      <p:bldP spid="252" grpId="0"/>
      <p:bldP spid="253" grpId="0"/>
      <p:bldP spid="254" grpId="0"/>
      <p:bldP spid="255" grpId="0"/>
      <p:bldP spid="256" grpId="0"/>
      <p:bldP spid="257" grpId="0"/>
      <p:bldP spid="259" grpId="0"/>
      <p:bldP spid="260" grpId="0"/>
      <p:bldP spid="261" grpId="0"/>
      <p:bldP spid="263" grpId="0"/>
      <p:bldP spid="264" grpId="0"/>
      <p:bldP spid="265" grpId="0" animBg="1"/>
      <p:bldP spid="266" grpId="0"/>
      <p:bldP spid="268" grpId="0" animBg="1"/>
      <p:bldP spid="269" grpId="0"/>
      <p:bldP spid="270" grpId="0" animBg="1"/>
      <p:bldP spid="274" grpId="0"/>
      <p:bldP spid="275" grpId="0"/>
      <p:bldP spid="276" grpId="0"/>
      <p:bldP spid="278" grpId="0"/>
      <p:bldP spid="280" grpId="0"/>
      <p:bldP spid="281" grpId="0"/>
      <p:bldP spid="282" grpId="0" animBg="1"/>
      <p:bldP spid="283" grpId="0"/>
      <p:bldP spid="284" grpId="0" animBg="1"/>
      <p:bldP spid="285" grpId="0"/>
      <p:bldP spid="286" grpId="0" animBg="1"/>
      <p:bldP spid="293" grpId="0"/>
      <p:bldP spid="294" grpId="0"/>
      <p:bldP spid="295" grpId="0"/>
      <p:bldP spid="296" grpId="0"/>
      <p:bldP spid="297" grpId="0"/>
      <p:bldP spid="298" grpId="0"/>
      <p:bldP spid="299" grpId="0"/>
      <p:bldP spid="300" grpId="0"/>
      <p:bldP spid="79" grpId="0"/>
      <p:bldP spid="80" grpId="0"/>
      <p:bldP spid="81" grpId="0"/>
      <p:bldP spid="82" grpId="0"/>
      <p:bldP spid="83" grpId="0"/>
      <p:bldP spid="84" grpId="0"/>
      <p:bldP spid="85" grpId="0"/>
      <p:bldP spid="86" grpId="0"/>
      <p:bldP spid="87" grpId="0"/>
      <p:bldP spid="88" grpId="0"/>
      <p:bldP spid="89" grpId="0"/>
      <p:bldP spid="90" grpId="0"/>
      <p:bldP spid="91" grpId="0"/>
      <p:bldP spid="93" grpId="0"/>
      <p:bldP spid="94" grpId="0"/>
      <p:bldP spid="95" grpId="0" animBg="1"/>
      <p:bldP spid="128" grpId="0"/>
      <p:bldP spid="129" grpId="0" animBg="1"/>
      <p:bldP spid="130" grpId="0"/>
      <p:bldP spid="131" grpId="0" animBg="1"/>
      <p:bldP spid="134" grpId="0"/>
      <p:bldP spid="135" grpId="0"/>
      <p:bldP spid="136" grpId="0"/>
      <p:bldP spid="138" grpId="0"/>
      <p:bldP spid="140" grpId="0"/>
      <p:bldP spid="141" grpId="0"/>
      <p:bldP spid="142" grpId="0" animBg="1"/>
      <p:bldP spid="143" grpId="0"/>
      <p:bldP spid="144" grpId="0" animBg="1"/>
      <p:bldP spid="145" grpId="0"/>
      <p:bldP spid="146" grpId="0" animBg="1"/>
      <p:bldP spid="149" grpId="0"/>
      <p:bldP spid="150" grpId="0"/>
      <p:bldP spid="151" grpId="0"/>
      <p:bldP spid="152" grpId="0"/>
      <p:bldP spid="153" grpId="0"/>
      <p:bldP spid="154" grpId="0"/>
      <p:bldP spid="155" grpId="0"/>
      <p:bldP spid="156" grpId="0"/>
      <p:bldP spid="157" grpId="0"/>
      <p:bldP spid="158" grpId="0"/>
      <p:bldP spid="159" grpId="0"/>
      <p:bldP spid="320" grpId="0"/>
      <p:bldP spid="321" grpId="0"/>
      <p:bldP spid="322" grpId="0"/>
      <p:bldP spid="323" grpId="0"/>
      <p:bldP spid="324" grpId="0"/>
      <p:bldP spid="325" grpId="0"/>
      <p:bldP spid="326" grpId="0"/>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5"/>
          <p:cNvGrpSpPr>
            <a:grpSpLocks/>
          </p:cNvGrpSpPr>
          <p:nvPr/>
        </p:nvGrpSpPr>
        <p:grpSpPr bwMode="auto">
          <a:xfrm>
            <a:off x="0" y="4343401"/>
            <a:ext cx="9144000" cy="1845469"/>
            <a:chOff x="0" y="3024"/>
            <a:chExt cx="5760" cy="1209"/>
          </a:xfrm>
        </p:grpSpPr>
        <p:sp>
          <p:nvSpPr>
            <p:cNvPr id="81988" name="Rectangle 3"/>
            <p:cNvSpPr>
              <a:spLocks noChangeArrowheads="1"/>
            </p:cNvSpPr>
            <p:nvPr/>
          </p:nvSpPr>
          <p:spPr bwMode="auto">
            <a:xfrm>
              <a:off x="0" y="3024"/>
              <a:ext cx="5760" cy="1148"/>
            </a:xfrm>
            <a:prstGeom prst="rect">
              <a:avLst/>
            </a:prstGeom>
            <a:solidFill>
              <a:schemeClr val="accent1"/>
            </a:solidFill>
            <a:ln w="9525">
              <a:solidFill>
                <a:schemeClr val="tx1"/>
              </a:solidFill>
              <a:miter lim="800000"/>
              <a:headEnd/>
              <a:tailEnd/>
            </a:ln>
          </p:spPr>
          <p:txBody>
            <a:bodyPr wrap="none" anchor="ctr"/>
            <a:lstStyle/>
            <a:p>
              <a:endParaRPr lang="en-US" altLang="en-US" dirty="0">
                <a:ea typeface="ＭＳ Ｐゴシック" pitchFamily="34" charset="-128"/>
              </a:endParaRPr>
            </a:p>
          </p:txBody>
        </p:sp>
        <p:sp>
          <p:nvSpPr>
            <p:cNvPr id="81989" name="Rectangle 4"/>
            <p:cNvSpPr>
              <a:spLocks noChangeArrowheads="1"/>
            </p:cNvSpPr>
            <p:nvPr/>
          </p:nvSpPr>
          <p:spPr bwMode="auto">
            <a:xfrm>
              <a:off x="1611" y="3947"/>
              <a:ext cx="2149" cy="286"/>
            </a:xfrm>
            <a:prstGeom prst="rect">
              <a:avLst/>
            </a:prstGeom>
            <a:noFill/>
            <a:ln w="12700">
              <a:noFill/>
              <a:miter lim="800000"/>
              <a:headEnd/>
              <a:tailEnd/>
            </a:ln>
          </p:spPr>
          <p:txBody>
            <a:bodyPr wrap="none" lIns="90488" tIns="44450" rIns="90488" bIns="44450">
              <a:spAutoFit/>
            </a:bodyPr>
            <a:lstStyle/>
            <a:p>
              <a:r>
                <a:rPr lang="en-US" altLang="en-US" sz="2400" b="1" dirty="0">
                  <a:ea typeface="ＭＳ Ｐゴシック" pitchFamily="34" charset="-128"/>
                </a:rPr>
                <a:t>FOB Destination Point</a:t>
              </a:r>
              <a:endParaRPr lang="en-US" altLang="en-US" sz="2800" b="1" dirty="0">
                <a:ea typeface="ＭＳ Ｐゴシック" pitchFamily="34" charset="-128"/>
              </a:endParaRPr>
            </a:p>
          </p:txBody>
        </p:sp>
        <p:grpSp>
          <p:nvGrpSpPr>
            <p:cNvPr id="81990" name="Group 5"/>
            <p:cNvGrpSpPr>
              <a:grpSpLocks/>
            </p:cNvGrpSpPr>
            <p:nvPr/>
          </p:nvGrpSpPr>
          <p:grpSpPr bwMode="auto">
            <a:xfrm>
              <a:off x="1728" y="3086"/>
              <a:ext cx="1779" cy="862"/>
              <a:chOff x="1728" y="2810"/>
              <a:chExt cx="1779" cy="862"/>
            </a:xfrm>
          </p:grpSpPr>
          <p:graphicFrame>
            <p:nvGraphicFramePr>
              <p:cNvPr id="82044" name="Object 7"/>
              <p:cNvGraphicFramePr>
                <a:graphicFrameLocks/>
              </p:cNvGraphicFramePr>
              <p:nvPr/>
            </p:nvGraphicFramePr>
            <p:xfrm>
              <a:off x="1728" y="2810"/>
              <a:ext cx="1779" cy="862"/>
            </p:xfrm>
            <a:graphic>
              <a:graphicData uri="http://schemas.openxmlformats.org/presentationml/2006/ole">
                <mc:AlternateContent xmlns:mc="http://schemas.openxmlformats.org/markup-compatibility/2006">
                  <mc:Choice xmlns:v="urn:schemas-microsoft-com:vml" Requires="v">
                    <p:oleObj spid="_x0000_s95425" name="Clip" r:id="rId4" imgW="2824163" imgH="1368425" progId="">
                      <p:embed/>
                    </p:oleObj>
                  </mc:Choice>
                  <mc:Fallback>
                    <p:oleObj name="Clip" r:id="rId4" imgW="2824163" imgH="1368425" progId="">
                      <p:embed/>
                      <p:pic>
                        <p:nvPicPr>
                          <p:cNvPr id="0" name="Picture 13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8" y="2810"/>
                            <a:ext cx="1779" cy="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45" name="Rectangle 7"/>
              <p:cNvSpPr>
                <a:spLocks noChangeArrowheads="1"/>
              </p:cNvSpPr>
              <p:nvPr/>
            </p:nvSpPr>
            <p:spPr bwMode="auto">
              <a:xfrm>
                <a:off x="1821" y="2878"/>
                <a:ext cx="1010" cy="516"/>
              </a:xfrm>
              <a:prstGeom prst="rect">
                <a:avLst/>
              </a:prstGeom>
              <a:noFill/>
              <a:ln w="12700">
                <a:noFill/>
                <a:miter lim="800000"/>
                <a:headEnd/>
                <a:tailEnd/>
              </a:ln>
            </p:spPr>
            <p:txBody>
              <a:bodyPr wrap="none" lIns="90488" tIns="44450" rIns="90488" bIns="44450">
                <a:spAutoFit/>
              </a:bodyPr>
              <a:lstStyle/>
              <a:p>
                <a:r>
                  <a:rPr lang="en-US" altLang="en-US" sz="2400" b="1" dirty="0">
                    <a:ea typeface="ＭＳ Ｐゴシック" pitchFamily="34" charset="-128"/>
                  </a:rPr>
                  <a:t>Public</a:t>
                </a:r>
                <a:br>
                  <a:rPr lang="en-US" altLang="en-US" sz="2400" b="1" dirty="0">
                    <a:ea typeface="ＭＳ Ｐゴシック" pitchFamily="34" charset="-128"/>
                  </a:rPr>
                </a:br>
                <a:r>
                  <a:rPr lang="en-US" altLang="en-US" sz="2400" b="1" dirty="0">
                    <a:ea typeface="ＭＳ Ｐゴシック" pitchFamily="34" charset="-128"/>
                  </a:rPr>
                  <a:t>     Carrier</a:t>
                </a:r>
              </a:p>
            </p:txBody>
          </p:sp>
        </p:grpSp>
        <p:grpSp>
          <p:nvGrpSpPr>
            <p:cNvPr id="81991" name="Group 8"/>
            <p:cNvGrpSpPr>
              <a:grpSpLocks/>
            </p:cNvGrpSpPr>
            <p:nvPr/>
          </p:nvGrpSpPr>
          <p:grpSpPr bwMode="auto">
            <a:xfrm>
              <a:off x="30" y="3134"/>
              <a:ext cx="1034" cy="1032"/>
              <a:chOff x="30" y="2858"/>
              <a:chExt cx="1034" cy="1032"/>
            </a:xfrm>
          </p:grpSpPr>
          <p:graphicFrame>
            <p:nvGraphicFramePr>
              <p:cNvPr id="82042" name="Object 6"/>
              <p:cNvGraphicFramePr>
                <a:graphicFrameLocks/>
              </p:cNvGraphicFramePr>
              <p:nvPr/>
            </p:nvGraphicFramePr>
            <p:xfrm>
              <a:off x="30" y="2858"/>
              <a:ext cx="1034" cy="756"/>
            </p:xfrm>
            <a:graphic>
              <a:graphicData uri="http://schemas.openxmlformats.org/presentationml/2006/ole">
                <mc:AlternateContent xmlns:mc="http://schemas.openxmlformats.org/markup-compatibility/2006">
                  <mc:Choice xmlns:v="urn:schemas-microsoft-com:vml" Requires="v">
                    <p:oleObj spid="_x0000_s95426" name="Clip" r:id="rId6" imgW="1638630" imgH="1198070" progId="">
                      <p:embed/>
                    </p:oleObj>
                  </mc:Choice>
                  <mc:Fallback>
                    <p:oleObj name="Clip" r:id="rId6" imgW="1638630" imgH="1198070" progId="">
                      <p:embed/>
                      <p:pic>
                        <p:nvPicPr>
                          <p:cNvPr id="0" name="Picture 13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 y="2858"/>
                            <a:ext cx="103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43" name="Rectangle 10"/>
              <p:cNvSpPr>
                <a:spLocks noChangeArrowheads="1"/>
              </p:cNvSpPr>
              <p:nvPr/>
            </p:nvSpPr>
            <p:spPr bwMode="auto">
              <a:xfrm>
                <a:off x="221" y="3604"/>
                <a:ext cx="637" cy="286"/>
              </a:xfrm>
              <a:prstGeom prst="rect">
                <a:avLst/>
              </a:prstGeom>
              <a:noFill/>
              <a:ln w="12700">
                <a:noFill/>
                <a:miter lim="800000"/>
                <a:headEnd/>
                <a:tailEnd/>
              </a:ln>
            </p:spPr>
            <p:txBody>
              <a:bodyPr wrap="none" lIns="90488" tIns="44450" rIns="90488" bIns="44450">
                <a:spAutoFit/>
              </a:bodyPr>
              <a:lstStyle/>
              <a:p>
                <a:r>
                  <a:rPr lang="en-US" altLang="en-US" sz="2400" b="1" dirty="0">
                    <a:ea typeface="ＭＳ Ｐゴシック" pitchFamily="34" charset="-128"/>
                  </a:rPr>
                  <a:t>Seller</a:t>
                </a:r>
              </a:p>
            </p:txBody>
          </p:sp>
        </p:grpSp>
        <p:grpSp>
          <p:nvGrpSpPr>
            <p:cNvPr id="81992" name="Group 11"/>
            <p:cNvGrpSpPr>
              <a:grpSpLocks/>
            </p:cNvGrpSpPr>
            <p:nvPr/>
          </p:nvGrpSpPr>
          <p:grpSpPr bwMode="auto">
            <a:xfrm>
              <a:off x="4701" y="3404"/>
              <a:ext cx="978" cy="762"/>
              <a:chOff x="4701" y="3128"/>
              <a:chExt cx="978" cy="762"/>
            </a:xfrm>
          </p:grpSpPr>
          <p:graphicFrame>
            <p:nvGraphicFramePr>
              <p:cNvPr id="82040" name="Object 5"/>
              <p:cNvGraphicFramePr>
                <a:graphicFrameLocks/>
              </p:cNvGraphicFramePr>
              <p:nvPr/>
            </p:nvGraphicFramePr>
            <p:xfrm>
              <a:off x="4701" y="3128"/>
              <a:ext cx="978" cy="486"/>
            </p:xfrm>
            <a:graphic>
              <a:graphicData uri="http://schemas.openxmlformats.org/presentationml/2006/ole">
                <mc:AlternateContent xmlns:mc="http://schemas.openxmlformats.org/markup-compatibility/2006">
                  <mc:Choice xmlns:v="urn:schemas-microsoft-com:vml" Requires="v">
                    <p:oleObj spid="_x0000_s95427" name="Clip" r:id="rId8" imgW="1549884" imgH="770188" progId="">
                      <p:embed/>
                    </p:oleObj>
                  </mc:Choice>
                  <mc:Fallback>
                    <p:oleObj name="Clip" r:id="rId8" imgW="1549884" imgH="770188" progId="">
                      <p:embed/>
                      <p:pic>
                        <p:nvPicPr>
                          <p:cNvPr id="0" name="Picture 13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01" y="3128"/>
                            <a:ext cx="978" cy="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41" name="Rectangle 13"/>
              <p:cNvSpPr>
                <a:spLocks noChangeArrowheads="1"/>
              </p:cNvSpPr>
              <p:nvPr/>
            </p:nvSpPr>
            <p:spPr bwMode="auto">
              <a:xfrm>
                <a:off x="4858" y="3604"/>
                <a:ext cx="659" cy="286"/>
              </a:xfrm>
              <a:prstGeom prst="rect">
                <a:avLst/>
              </a:prstGeom>
              <a:noFill/>
              <a:ln w="12700">
                <a:noFill/>
                <a:miter lim="800000"/>
                <a:headEnd/>
                <a:tailEnd/>
              </a:ln>
            </p:spPr>
            <p:txBody>
              <a:bodyPr wrap="none" lIns="90488" tIns="44450" rIns="90488" bIns="44450">
                <a:spAutoFit/>
              </a:bodyPr>
              <a:lstStyle/>
              <a:p>
                <a:r>
                  <a:rPr lang="en-US" altLang="en-US" sz="2400" b="1" dirty="0">
                    <a:ea typeface="ＭＳ Ｐゴシック" pitchFamily="34" charset="-128"/>
                  </a:rPr>
                  <a:t>Buyer</a:t>
                </a:r>
              </a:p>
            </p:txBody>
          </p:sp>
        </p:grpSp>
        <p:grpSp>
          <p:nvGrpSpPr>
            <p:cNvPr id="81993" name="Group 14"/>
            <p:cNvGrpSpPr>
              <a:grpSpLocks/>
            </p:cNvGrpSpPr>
            <p:nvPr/>
          </p:nvGrpSpPr>
          <p:grpSpPr bwMode="auto">
            <a:xfrm>
              <a:off x="3792" y="3153"/>
              <a:ext cx="855" cy="772"/>
              <a:chOff x="3792" y="3092"/>
              <a:chExt cx="855" cy="772"/>
            </a:xfrm>
          </p:grpSpPr>
          <p:sp>
            <p:nvSpPr>
              <p:cNvPr id="81995" name="Freeform 15"/>
              <p:cNvSpPr>
                <a:spLocks/>
              </p:cNvSpPr>
              <p:nvPr/>
            </p:nvSpPr>
            <p:spPr bwMode="auto">
              <a:xfrm>
                <a:off x="3855" y="3175"/>
                <a:ext cx="202" cy="249"/>
              </a:xfrm>
              <a:custGeom>
                <a:avLst/>
                <a:gdLst>
                  <a:gd name="T0" fmla="*/ 201 w 202"/>
                  <a:gd name="T1" fmla="*/ 60 h 249"/>
                  <a:gd name="T2" fmla="*/ 142 w 202"/>
                  <a:gd name="T3" fmla="*/ 14 h 249"/>
                  <a:gd name="T4" fmla="*/ 127 w 202"/>
                  <a:gd name="T5" fmla="*/ 0 h 249"/>
                  <a:gd name="T6" fmla="*/ 108 w 202"/>
                  <a:gd name="T7" fmla="*/ 0 h 249"/>
                  <a:gd name="T8" fmla="*/ 34 w 202"/>
                  <a:gd name="T9" fmla="*/ 20 h 249"/>
                  <a:gd name="T10" fmla="*/ 34 w 202"/>
                  <a:gd name="T11" fmla="*/ 28 h 249"/>
                  <a:gd name="T12" fmla="*/ 18 w 202"/>
                  <a:gd name="T13" fmla="*/ 36 h 249"/>
                  <a:gd name="T14" fmla="*/ 0 w 202"/>
                  <a:gd name="T15" fmla="*/ 91 h 249"/>
                  <a:gd name="T16" fmla="*/ 26 w 202"/>
                  <a:gd name="T17" fmla="*/ 223 h 249"/>
                  <a:gd name="T18" fmla="*/ 45 w 202"/>
                  <a:gd name="T19" fmla="*/ 248 h 249"/>
                  <a:gd name="T20" fmla="*/ 78 w 202"/>
                  <a:gd name="T21" fmla="*/ 248 h 249"/>
                  <a:gd name="T22" fmla="*/ 102 w 202"/>
                  <a:gd name="T23" fmla="*/ 228 h 249"/>
                  <a:gd name="T24" fmla="*/ 135 w 202"/>
                  <a:gd name="T25" fmla="*/ 133 h 249"/>
                  <a:gd name="T26" fmla="*/ 147 w 202"/>
                  <a:gd name="T27" fmla="*/ 109 h 249"/>
                  <a:gd name="T28" fmla="*/ 148 w 202"/>
                  <a:gd name="T29" fmla="*/ 91 h 249"/>
                  <a:gd name="T30" fmla="*/ 181 w 202"/>
                  <a:gd name="T31" fmla="*/ 94 h 249"/>
                  <a:gd name="T32" fmla="*/ 201 w 202"/>
                  <a:gd name="T33" fmla="*/ 60 h 2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2"/>
                  <a:gd name="T52" fmla="*/ 0 h 249"/>
                  <a:gd name="T53" fmla="*/ 202 w 202"/>
                  <a:gd name="T54" fmla="*/ 249 h 2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2" h="249">
                    <a:moveTo>
                      <a:pt x="201" y="60"/>
                    </a:moveTo>
                    <a:lnTo>
                      <a:pt x="142" y="14"/>
                    </a:lnTo>
                    <a:lnTo>
                      <a:pt x="127" y="0"/>
                    </a:lnTo>
                    <a:lnTo>
                      <a:pt x="108" y="0"/>
                    </a:lnTo>
                    <a:lnTo>
                      <a:pt x="34" y="20"/>
                    </a:lnTo>
                    <a:lnTo>
                      <a:pt x="34" y="28"/>
                    </a:lnTo>
                    <a:lnTo>
                      <a:pt x="18" y="36"/>
                    </a:lnTo>
                    <a:lnTo>
                      <a:pt x="0" y="91"/>
                    </a:lnTo>
                    <a:lnTo>
                      <a:pt x="26" y="223"/>
                    </a:lnTo>
                    <a:lnTo>
                      <a:pt x="45" y="248"/>
                    </a:lnTo>
                    <a:lnTo>
                      <a:pt x="78" y="248"/>
                    </a:lnTo>
                    <a:lnTo>
                      <a:pt x="102" y="228"/>
                    </a:lnTo>
                    <a:lnTo>
                      <a:pt x="135" y="133"/>
                    </a:lnTo>
                    <a:lnTo>
                      <a:pt x="147" y="109"/>
                    </a:lnTo>
                    <a:lnTo>
                      <a:pt x="148" y="91"/>
                    </a:lnTo>
                    <a:lnTo>
                      <a:pt x="181" y="94"/>
                    </a:lnTo>
                    <a:lnTo>
                      <a:pt x="201" y="60"/>
                    </a:lnTo>
                  </a:path>
                </a:pathLst>
              </a:custGeom>
              <a:solidFill>
                <a:srgbClr val="FFEA00"/>
              </a:solidFill>
              <a:ln w="12700" cap="rnd">
                <a:solidFill>
                  <a:srgbClr val="FFEA00"/>
                </a:solidFill>
                <a:round/>
                <a:headEnd/>
                <a:tailEnd/>
              </a:ln>
            </p:spPr>
            <p:txBody>
              <a:bodyPr/>
              <a:lstStyle/>
              <a:p>
                <a:endParaRPr lang="en-US" dirty="0"/>
              </a:p>
            </p:txBody>
          </p:sp>
          <p:sp>
            <p:nvSpPr>
              <p:cNvPr id="81996" name="Freeform 16"/>
              <p:cNvSpPr>
                <a:spLocks/>
              </p:cNvSpPr>
              <p:nvPr/>
            </p:nvSpPr>
            <p:spPr bwMode="auto">
              <a:xfrm>
                <a:off x="3953" y="3367"/>
                <a:ext cx="62" cy="30"/>
              </a:xfrm>
              <a:custGeom>
                <a:avLst/>
                <a:gdLst>
                  <a:gd name="T0" fmla="*/ 2 w 62"/>
                  <a:gd name="T1" fmla="*/ 0 h 30"/>
                  <a:gd name="T2" fmla="*/ 4 w 62"/>
                  <a:gd name="T3" fmla="*/ 11 h 30"/>
                  <a:gd name="T4" fmla="*/ 3 w 62"/>
                  <a:gd name="T5" fmla="*/ 22 h 30"/>
                  <a:gd name="T6" fmla="*/ 0 w 62"/>
                  <a:gd name="T7" fmla="*/ 28 h 30"/>
                  <a:gd name="T8" fmla="*/ 61 w 62"/>
                  <a:gd name="T9" fmla="*/ 29 h 30"/>
                  <a:gd name="T10" fmla="*/ 38 w 62"/>
                  <a:gd name="T11" fmla="*/ 0 h 30"/>
                  <a:gd name="T12" fmla="*/ 2 w 62"/>
                  <a:gd name="T13" fmla="*/ 0 h 30"/>
                  <a:gd name="T14" fmla="*/ 0 60000 65536"/>
                  <a:gd name="T15" fmla="*/ 0 60000 65536"/>
                  <a:gd name="T16" fmla="*/ 0 60000 65536"/>
                  <a:gd name="T17" fmla="*/ 0 60000 65536"/>
                  <a:gd name="T18" fmla="*/ 0 60000 65536"/>
                  <a:gd name="T19" fmla="*/ 0 60000 65536"/>
                  <a:gd name="T20" fmla="*/ 0 60000 65536"/>
                  <a:gd name="T21" fmla="*/ 0 w 62"/>
                  <a:gd name="T22" fmla="*/ 0 h 30"/>
                  <a:gd name="T23" fmla="*/ 62 w 62"/>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0">
                    <a:moveTo>
                      <a:pt x="2" y="0"/>
                    </a:moveTo>
                    <a:lnTo>
                      <a:pt x="4" y="11"/>
                    </a:lnTo>
                    <a:lnTo>
                      <a:pt x="3" y="22"/>
                    </a:lnTo>
                    <a:lnTo>
                      <a:pt x="0" y="28"/>
                    </a:lnTo>
                    <a:lnTo>
                      <a:pt x="61" y="29"/>
                    </a:lnTo>
                    <a:lnTo>
                      <a:pt x="38" y="0"/>
                    </a:lnTo>
                    <a:lnTo>
                      <a:pt x="2" y="0"/>
                    </a:lnTo>
                  </a:path>
                </a:pathLst>
              </a:custGeom>
              <a:solidFill>
                <a:srgbClr val="FFC98E"/>
              </a:solidFill>
              <a:ln w="12700" cap="rnd">
                <a:solidFill>
                  <a:srgbClr val="FFC98E"/>
                </a:solidFill>
                <a:round/>
                <a:headEnd/>
                <a:tailEnd/>
              </a:ln>
            </p:spPr>
            <p:txBody>
              <a:bodyPr/>
              <a:lstStyle/>
              <a:p>
                <a:endParaRPr lang="en-US" dirty="0"/>
              </a:p>
            </p:txBody>
          </p:sp>
          <p:sp>
            <p:nvSpPr>
              <p:cNvPr id="81997" name="Freeform 17"/>
              <p:cNvSpPr>
                <a:spLocks/>
              </p:cNvSpPr>
              <p:nvPr/>
            </p:nvSpPr>
            <p:spPr bwMode="auto">
              <a:xfrm>
                <a:off x="3879" y="3112"/>
                <a:ext cx="93" cy="97"/>
              </a:xfrm>
              <a:custGeom>
                <a:avLst/>
                <a:gdLst>
                  <a:gd name="T0" fmla="*/ 46 w 93"/>
                  <a:gd name="T1" fmla="*/ 0 h 97"/>
                  <a:gd name="T2" fmla="*/ 54 w 93"/>
                  <a:gd name="T3" fmla="*/ 5 h 97"/>
                  <a:gd name="T4" fmla="*/ 69 w 93"/>
                  <a:gd name="T5" fmla="*/ 18 h 97"/>
                  <a:gd name="T6" fmla="*/ 70 w 93"/>
                  <a:gd name="T7" fmla="*/ 19 h 97"/>
                  <a:gd name="T8" fmla="*/ 70 w 93"/>
                  <a:gd name="T9" fmla="*/ 21 h 97"/>
                  <a:gd name="T10" fmla="*/ 72 w 93"/>
                  <a:gd name="T11" fmla="*/ 26 h 97"/>
                  <a:gd name="T12" fmla="*/ 72 w 93"/>
                  <a:gd name="T13" fmla="*/ 29 h 97"/>
                  <a:gd name="T14" fmla="*/ 75 w 93"/>
                  <a:gd name="T15" fmla="*/ 29 h 97"/>
                  <a:gd name="T16" fmla="*/ 75 w 93"/>
                  <a:gd name="T17" fmla="*/ 32 h 97"/>
                  <a:gd name="T18" fmla="*/ 77 w 93"/>
                  <a:gd name="T19" fmla="*/ 33 h 97"/>
                  <a:gd name="T20" fmla="*/ 80 w 93"/>
                  <a:gd name="T21" fmla="*/ 39 h 97"/>
                  <a:gd name="T22" fmla="*/ 84 w 93"/>
                  <a:gd name="T23" fmla="*/ 42 h 97"/>
                  <a:gd name="T24" fmla="*/ 84 w 93"/>
                  <a:gd name="T25" fmla="*/ 43 h 97"/>
                  <a:gd name="T26" fmla="*/ 81 w 93"/>
                  <a:gd name="T27" fmla="*/ 47 h 97"/>
                  <a:gd name="T28" fmla="*/ 81 w 93"/>
                  <a:gd name="T29" fmla="*/ 49 h 97"/>
                  <a:gd name="T30" fmla="*/ 91 w 93"/>
                  <a:gd name="T31" fmla="*/ 66 h 97"/>
                  <a:gd name="T32" fmla="*/ 92 w 93"/>
                  <a:gd name="T33" fmla="*/ 70 h 97"/>
                  <a:gd name="T34" fmla="*/ 90 w 93"/>
                  <a:gd name="T35" fmla="*/ 77 h 97"/>
                  <a:gd name="T36" fmla="*/ 84 w 93"/>
                  <a:gd name="T37" fmla="*/ 80 h 97"/>
                  <a:gd name="T38" fmla="*/ 72 w 93"/>
                  <a:gd name="T39" fmla="*/ 84 h 97"/>
                  <a:gd name="T40" fmla="*/ 67 w 93"/>
                  <a:gd name="T41" fmla="*/ 86 h 97"/>
                  <a:gd name="T42" fmla="*/ 61 w 93"/>
                  <a:gd name="T43" fmla="*/ 96 h 97"/>
                  <a:gd name="T44" fmla="*/ 40 w 93"/>
                  <a:gd name="T45" fmla="*/ 93 h 97"/>
                  <a:gd name="T46" fmla="*/ 31 w 93"/>
                  <a:gd name="T47" fmla="*/ 90 h 97"/>
                  <a:gd name="T48" fmla="*/ 14 w 93"/>
                  <a:gd name="T49" fmla="*/ 84 h 97"/>
                  <a:gd name="T50" fmla="*/ 0 w 93"/>
                  <a:gd name="T51" fmla="*/ 32 h 97"/>
                  <a:gd name="T52" fmla="*/ 46 w 93"/>
                  <a:gd name="T53" fmla="*/ 0 h 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3"/>
                  <a:gd name="T82" fmla="*/ 0 h 97"/>
                  <a:gd name="T83" fmla="*/ 93 w 93"/>
                  <a:gd name="T84" fmla="*/ 97 h 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3" h="97">
                    <a:moveTo>
                      <a:pt x="46" y="0"/>
                    </a:moveTo>
                    <a:lnTo>
                      <a:pt x="54" y="5"/>
                    </a:lnTo>
                    <a:lnTo>
                      <a:pt x="69" y="18"/>
                    </a:lnTo>
                    <a:lnTo>
                      <a:pt x="70" y="19"/>
                    </a:lnTo>
                    <a:lnTo>
                      <a:pt x="70" y="21"/>
                    </a:lnTo>
                    <a:lnTo>
                      <a:pt x="72" y="26"/>
                    </a:lnTo>
                    <a:lnTo>
                      <a:pt x="72" y="29"/>
                    </a:lnTo>
                    <a:lnTo>
                      <a:pt x="75" y="29"/>
                    </a:lnTo>
                    <a:lnTo>
                      <a:pt x="75" y="32"/>
                    </a:lnTo>
                    <a:lnTo>
                      <a:pt x="77" y="33"/>
                    </a:lnTo>
                    <a:lnTo>
                      <a:pt x="80" y="39"/>
                    </a:lnTo>
                    <a:lnTo>
                      <a:pt x="84" y="42"/>
                    </a:lnTo>
                    <a:lnTo>
                      <a:pt x="84" y="43"/>
                    </a:lnTo>
                    <a:lnTo>
                      <a:pt x="81" y="47"/>
                    </a:lnTo>
                    <a:lnTo>
                      <a:pt x="81" y="49"/>
                    </a:lnTo>
                    <a:lnTo>
                      <a:pt x="91" y="66"/>
                    </a:lnTo>
                    <a:lnTo>
                      <a:pt x="92" y="70"/>
                    </a:lnTo>
                    <a:lnTo>
                      <a:pt x="90" y="77"/>
                    </a:lnTo>
                    <a:lnTo>
                      <a:pt x="84" y="80"/>
                    </a:lnTo>
                    <a:lnTo>
                      <a:pt x="72" y="84"/>
                    </a:lnTo>
                    <a:lnTo>
                      <a:pt x="67" y="86"/>
                    </a:lnTo>
                    <a:lnTo>
                      <a:pt x="61" y="96"/>
                    </a:lnTo>
                    <a:lnTo>
                      <a:pt x="40" y="93"/>
                    </a:lnTo>
                    <a:lnTo>
                      <a:pt x="31" y="90"/>
                    </a:lnTo>
                    <a:lnTo>
                      <a:pt x="14" y="84"/>
                    </a:lnTo>
                    <a:lnTo>
                      <a:pt x="0" y="32"/>
                    </a:lnTo>
                    <a:lnTo>
                      <a:pt x="46" y="0"/>
                    </a:lnTo>
                  </a:path>
                </a:pathLst>
              </a:custGeom>
              <a:solidFill>
                <a:srgbClr val="FFC98E"/>
              </a:solidFill>
              <a:ln w="12700" cap="rnd">
                <a:solidFill>
                  <a:srgbClr val="FFC98E"/>
                </a:solidFill>
                <a:round/>
                <a:headEnd/>
                <a:tailEnd/>
              </a:ln>
            </p:spPr>
            <p:txBody>
              <a:bodyPr/>
              <a:lstStyle/>
              <a:p>
                <a:endParaRPr lang="en-US" dirty="0"/>
              </a:p>
            </p:txBody>
          </p:sp>
          <p:sp>
            <p:nvSpPr>
              <p:cNvPr id="81998" name="Freeform 18"/>
              <p:cNvSpPr>
                <a:spLocks/>
              </p:cNvSpPr>
              <p:nvPr/>
            </p:nvSpPr>
            <p:spPr bwMode="auto">
              <a:xfrm>
                <a:off x="3952" y="3165"/>
                <a:ext cx="13" cy="13"/>
              </a:xfrm>
              <a:custGeom>
                <a:avLst/>
                <a:gdLst>
                  <a:gd name="T0" fmla="*/ 9 w 13"/>
                  <a:gd name="T1" fmla="*/ 0 h 13"/>
                  <a:gd name="T2" fmla="*/ 7 w 13"/>
                  <a:gd name="T3" fmla="*/ 3 h 13"/>
                  <a:gd name="T4" fmla="*/ 0 w 13"/>
                  <a:gd name="T5" fmla="*/ 10 h 13"/>
                  <a:gd name="T6" fmla="*/ 2 w 13"/>
                  <a:gd name="T7" fmla="*/ 12 h 13"/>
                  <a:gd name="T8" fmla="*/ 7 w 13"/>
                  <a:gd name="T9" fmla="*/ 10 h 13"/>
                  <a:gd name="T10" fmla="*/ 12 w 13"/>
                  <a:gd name="T11" fmla="*/ 3 h 13"/>
                  <a:gd name="T12" fmla="*/ 9 w 13"/>
                  <a:gd name="T13" fmla="*/ 0 h 13"/>
                  <a:gd name="T14" fmla="*/ 0 60000 65536"/>
                  <a:gd name="T15" fmla="*/ 0 60000 65536"/>
                  <a:gd name="T16" fmla="*/ 0 60000 65536"/>
                  <a:gd name="T17" fmla="*/ 0 60000 65536"/>
                  <a:gd name="T18" fmla="*/ 0 60000 65536"/>
                  <a:gd name="T19" fmla="*/ 0 60000 65536"/>
                  <a:gd name="T20" fmla="*/ 0 60000 65536"/>
                  <a:gd name="T21" fmla="*/ 0 w 13"/>
                  <a:gd name="T22" fmla="*/ 0 h 13"/>
                  <a:gd name="T23" fmla="*/ 13 w 13"/>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3">
                    <a:moveTo>
                      <a:pt x="9" y="0"/>
                    </a:moveTo>
                    <a:lnTo>
                      <a:pt x="7" y="3"/>
                    </a:lnTo>
                    <a:lnTo>
                      <a:pt x="0" y="10"/>
                    </a:lnTo>
                    <a:lnTo>
                      <a:pt x="2" y="12"/>
                    </a:lnTo>
                    <a:lnTo>
                      <a:pt x="7" y="10"/>
                    </a:lnTo>
                    <a:lnTo>
                      <a:pt x="12" y="3"/>
                    </a:lnTo>
                    <a:lnTo>
                      <a:pt x="9" y="0"/>
                    </a:lnTo>
                  </a:path>
                </a:pathLst>
              </a:custGeom>
              <a:solidFill>
                <a:srgbClr val="FFFFFF"/>
              </a:solidFill>
              <a:ln w="12700" cap="rnd">
                <a:solidFill>
                  <a:srgbClr val="FFFFFF"/>
                </a:solidFill>
                <a:round/>
                <a:headEnd/>
                <a:tailEnd/>
              </a:ln>
            </p:spPr>
            <p:txBody>
              <a:bodyPr/>
              <a:lstStyle/>
              <a:p>
                <a:endParaRPr lang="en-US" dirty="0"/>
              </a:p>
            </p:txBody>
          </p:sp>
          <p:sp>
            <p:nvSpPr>
              <p:cNvPr id="81999" name="Freeform 19"/>
              <p:cNvSpPr>
                <a:spLocks/>
              </p:cNvSpPr>
              <p:nvPr/>
            </p:nvSpPr>
            <p:spPr bwMode="auto">
              <a:xfrm>
                <a:off x="3792" y="3367"/>
                <a:ext cx="549" cy="497"/>
              </a:xfrm>
              <a:custGeom>
                <a:avLst/>
                <a:gdLst>
                  <a:gd name="T0" fmla="*/ 219 w 549"/>
                  <a:gd name="T1" fmla="*/ 27 h 497"/>
                  <a:gd name="T2" fmla="*/ 206 w 549"/>
                  <a:gd name="T3" fmla="*/ 19 h 497"/>
                  <a:gd name="T4" fmla="*/ 194 w 549"/>
                  <a:gd name="T5" fmla="*/ 16 h 497"/>
                  <a:gd name="T6" fmla="*/ 152 w 549"/>
                  <a:gd name="T7" fmla="*/ 41 h 497"/>
                  <a:gd name="T8" fmla="*/ 134 w 549"/>
                  <a:gd name="T9" fmla="*/ 55 h 497"/>
                  <a:gd name="T10" fmla="*/ 121 w 549"/>
                  <a:gd name="T11" fmla="*/ 44 h 497"/>
                  <a:gd name="T12" fmla="*/ 98 w 549"/>
                  <a:gd name="T13" fmla="*/ 41 h 497"/>
                  <a:gd name="T14" fmla="*/ 80 w 549"/>
                  <a:gd name="T15" fmla="*/ 41 h 497"/>
                  <a:gd name="T16" fmla="*/ 56 w 549"/>
                  <a:gd name="T17" fmla="*/ 111 h 497"/>
                  <a:gd name="T18" fmla="*/ 48 w 549"/>
                  <a:gd name="T19" fmla="*/ 189 h 497"/>
                  <a:gd name="T20" fmla="*/ 50 w 549"/>
                  <a:gd name="T21" fmla="*/ 224 h 497"/>
                  <a:gd name="T22" fmla="*/ 50 w 549"/>
                  <a:gd name="T23" fmla="*/ 259 h 497"/>
                  <a:gd name="T24" fmla="*/ 6 w 549"/>
                  <a:gd name="T25" fmla="*/ 394 h 497"/>
                  <a:gd name="T26" fmla="*/ 0 w 549"/>
                  <a:gd name="T27" fmla="*/ 448 h 497"/>
                  <a:gd name="T28" fmla="*/ 3 w 549"/>
                  <a:gd name="T29" fmla="*/ 467 h 497"/>
                  <a:gd name="T30" fmla="*/ 63 w 549"/>
                  <a:gd name="T31" fmla="*/ 496 h 497"/>
                  <a:gd name="T32" fmla="*/ 83 w 549"/>
                  <a:gd name="T33" fmla="*/ 480 h 497"/>
                  <a:gd name="T34" fmla="*/ 52 w 549"/>
                  <a:gd name="T35" fmla="*/ 453 h 497"/>
                  <a:gd name="T36" fmla="*/ 67 w 549"/>
                  <a:gd name="T37" fmla="*/ 372 h 497"/>
                  <a:gd name="T38" fmla="*/ 100 w 549"/>
                  <a:gd name="T39" fmla="*/ 286 h 497"/>
                  <a:gd name="T40" fmla="*/ 138 w 549"/>
                  <a:gd name="T41" fmla="*/ 210 h 497"/>
                  <a:gd name="T42" fmla="*/ 246 w 549"/>
                  <a:gd name="T43" fmla="*/ 321 h 497"/>
                  <a:gd name="T44" fmla="*/ 313 w 549"/>
                  <a:gd name="T45" fmla="*/ 424 h 497"/>
                  <a:gd name="T46" fmla="*/ 336 w 549"/>
                  <a:gd name="T47" fmla="*/ 432 h 497"/>
                  <a:gd name="T48" fmla="*/ 348 w 549"/>
                  <a:gd name="T49" fmla="*/ 458 h 497"/>
                  <a:gd name="T50" fmla="*/ 377 w 549"/>
                  <a:gd name="T51" fmla="*/ 440 h 497"/>
                  <a:gd name="T52" fmla="*/ 435 w 549"/>
                  <a:gd name="T53" fmla="*/ 375 h 497"/>
                  <a:gd name="T54" fmla="*/ 402 w 549"/>
                  <a:gd name="T55" fmla="*/ 391 h 497"/>
                  <a:gd name="T56" fmla="*/ 350 w 549"/>
                  <a:gd name="T57" fmla="*/ 380 h 497"/>
                  <a:gd name="T58" fmla="*/ 325 w 549"/>
                  <a:gd name="T59" fmla="*/ 343 h 497"/>
                  <a:gd name="T60" fmla="*/ 307 w 549"/>
                  <a:gd name="T61" fmla="*/ 302 h 497"/>
                  <a:gd name="T62" fmla="*/ 290 w 549"/>
                  <a:gd name="T63" fmla="*/ 281 h 497"/>
                  <a:gd name="T64" fmla="*/ 283 w 549"/>
                  <a:gd name="T65" fmla="*/ 246 h 497"/>
                  <a:gd name="T66" fmla="*/ 271 w 549"/>
                  <a:gd name="T67" fmla="*/ 229 h 497"/>
                  <a:gd name="T68" fmla="*/ 267 w 549"/>
                  <a:gd name="T69" fmla="*/ 208 h 497"/>
                  <a:gd name="T70" fmla="*/ 259 w 549"/>
                  <a:gd name="T71" fmla="*/ 203 h 497"/>
                  <a:gd name="T72" fmla="*/ 219 w 549"/>
                  <a:gd name="T73" fmla="*/ 103 h 497"/>
                  <a:gd name="T74" fmla="*/ 209 w 549"/>
                  <a:gd name="T75" fmla="*/ 51 h 497"/>
                  <a:gd name="T76" fmla="*/ 223 w 549"/>
                  <a:gd name="T77" fmla="*/ 44 h 497"/>
                  <a:gd name="T78" fmla="*/ 278 w 549"/>
                  <a:gd name="T79" fmla="*/ 81 h 497"/>
                  <a:gd name="T80" fmla="*/ 283 w 549"/>
                  <a:gd name="T81" fmla="*/ 68 h 497"/>
                  <a:gd name="T82" fmla="*/ 234 w 549"/>
                  <a:gd name="T83" fmla="*/ 25 h 497"/>
                  <a:gd name="T84" fmla="*/ 198 w 549"/>
                  <a:gd name="T85" fmla="*/ 0 h 4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9"/>
                  <a:gd name="T130" fmla="*/ 0 h 497"/>
                  <a:gd name="T131" fmla="*/ 549 w 549"/>
                  <a:gd name="T132" fmla="*/ 497 h 4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9" h="497">
                    <a:moveTo>
                      <a:pt x="198" y="0"/>
                    </a:moveTo>
                    <a:lnTo>
                      <a:pt x="209" y="14"/>
                    </a:lnTo>
                    <a:lnTo>
                      <a:pt x="219" y="27"/>
                    </a:lnTo>
                    <a:lnTo>
                      <a:pt x="209" y="22"/>
                    </a:lnTo>
                    <a:lnTo>
                      <a:pt x="206" y="22"/>
                    </a:lnTo>
                    <a:lnTo>
                      <a:pt x="206" y="19"/>
                    </a:lnTo>
                    <a:lnTo>
                      <a:pt x="198" y="14"/>
                    </a:lnTo>
                    <a:lnTo>
                      <a:pt x="171" y="16"/>
                    </a:lnTo>
                    <a:lnTo>
                      <a:pt x="194" y="16"/>
                    </a:lnTo>
                    <a:lnTo>
                      <a:pt x="198" y="19"/>
                    </a:lnTo>
                    <a:lnTo>
                      <a:pt x="160" y="27"/>
                    </a:lnTo>
                    <a:lnTo>
                      <a:pt x="152" y="41"/>
                    </a:lnTo>
                    <a:lnTo>
                      <a:pt x="144" y="41"/>
                    </a:lnTo>
                    <a:lnTo>
                      <a:pt x="138" y="51"/>
                    </a:lnTo>
                    <a:lnTo>
                      <a:pt x="134" y="55"/>
                    </a:lnTo>
                    <a:lnTo>
                      <a:pt x="131" y="49"/>
                    </a:lnTo>
                    <a:lnTo>
                      <a:pt x="127" y="49"/>
                    </a:lnTo>
                    <a:lnTo>
                      <a:pt x="121" y="44"/>
                    </a:lnTo>
                    <a:lnTo>
                      <a:pt x="115" y="44"/>
                    </a:lnTo>
                    <a:lnTo>
                      <a:pt x="102" y="41"/>
                    </a:lnTo>
                    <a:lnTo>
                      <a:pt x="98" y="41"/>
                    </a:lnTo>
                    <a:lnTo>
                      <a:pt x="88" y="30"/>
                    </a:lnTo>
                    <a:lnTo>
                      <a:pt x="85" y="35"/>
                    </a:lnTo>
                    <a:lnTo>
                      <a:pt x="80" y="41"/>
                    </a:lnTo>
                    <a:lnTo>
                      <a:pt x="75" y="57"/>
                    </a:lnTo>
                    <a:lnTo>
                      <a:pt x="69" y="68"/>
                    </a:lnTo>
                    <a:lnTo>
                      <a:pt x="56" y="111"/>
                    </a:lnTo>
                    <a:lnTo>
                      <a:pt x="59" y="116"/>
                    </a:lnTo>
                    <a:lnTo>
                      <a:pt x="50" y="129"/>
                    </a:lnTo>
                    <a:lnTo>
                      <a:pt x="48" y="189"/>
                    </a:lnTo>
                    <a:lnTo>
                      <a:pt x="50" y="205"/>
                    </a:lnTo>
                    <a:lnTo>
                      <a:pt x="54" y="213"/>
                    </a:lnTo>
                    <a:lnTo>
                      <a:pt x="50" y="224"/>
                    </a:lnTo>
                    <a:lnTo>
                      <a:pt x="50" y="235"/>
                    </a:lnTo>
                    <a:lnTo>
                      <a:pt x="48" y="248"/>
                    </a:lnTo>
                    <a:lnTo>
                      <a:pt x="50" y="259"/>
                    </a:lnTo>
                    <a:lnTo>
                      <a:pt x="40" y="267"/>
                    </a:lnTo>
                    <a:lnTo>
                      <a:pt x="32" y="283"/>
                    </a:lnTo>
                    <a:lnTo>
                      <a:pt x="6" y="394"/>
                    </a:lnTo>
                    <a:lnTo>
                      <a:pt x="6" y="421"/>
                    </a:lnTo>
                    <a:lnTo>
                      <a:pt x="0" y="432"/>
                    </a:lnTo>
                    <a:lnTo>
                      <a:pt x="0" y="448"/>
                    </a:lnTo>
                    <a:lnTo>
                      <a:pt x="10" y="453"/>
                    </a:lnTo>
                    <a:lnTo>
                      <a:pt x="5" y="456"/>
                    </a:lnTo>
                    <a:lnTo>
                      <a:pt x="3" y="467"/>
                    </a:lnTo>
                    <a:lnTo>
                      <a:pt x="5" y="480"/>
                    </a:lnTo>
                    <a:lnTo>
                      <a:pt x="5" y="494"/>
                    </a:lnTo>
                    <a:lnTo>
                      <a:pt x="63" y="496"/>
                    </a:lnTo>
                    <a:lnTo>
                      <a:pt x="83" y="491"/>
                    </a:lnTo>
                    <a:lnTo>
                      <a:pt x="88" y="488"/>
                    </a:lnTo>
                    <a:lnTo>
                      <a:pt x="83" y="480"/>
                    </a:lnTo>
                    <a:lnTo>
                      <a:pt x="80" y="475"/>
                    </a:lnTo>
                    <a:lnTo>
                      <a:pt x="69" y="469"/>
                    </a:lnTo>
                    <a:lnTo>
                      <a:pt x="52" y="453"/>
                    </a:lnTo>
                    <a:lnTo>
                      <a:pt x="63" y="429"/>
                    </a:lnTo>
                    <a:lnTo>
                      <a:pt x="59" y="397"/>
                    </a:lnTo>
                    <a:lnTo>
                      <a:pt x="67" y="372"/>
                    </a:lnTo>
                    <a:lnTo>
                      <a:pt x="71" y="356"/>
                    </a:lnTo>
                    <a:lnTo>
                      <a:pt x="88" y="321"/>
                    </a:lnTo>
                    <a:lnTo>
                      <a:pt x="100" y="286"/>
                    </a:lnTo>
                    <a:lnTo>
                      <a:pt x="102" y="267"/>
                    </a:lnTo>
                    <a:lnTo>
                      <a:pt x="113" y="259"/>
                    </a:lnTo>
                    <a:lnTo>
                      <a:pt x="138" y="210"/>
                    </a:lnTo>
                    <a:lnTo>
                      <a:pt x="169" y="208"/>
                    </a:lnTo>
                    <a:lnTo>
                      <a:pt x="217" y="275"/>
                    </a:lnTo>
                    <a:lnTo>
                      <a:pt x="246" y="321"/>
                    </a:lnTo>
                    <a:lnTo>
                      <a:pt x="290" y="386"/>
                    </a:lnTo>
                    <a:lnTo>
                      <a:pt x="300" y="413"/>
                    </a:lnTo>
                    <a:lnTo>
                      <a:pt x="313" y="424"/>
                    </a:lnTo>
                    <a:lnTo>
                      <a:pt x="317" y="437"/>
                    </a:lnTo>
                    <a:lnTo>
                      <a:pt x="331" y="426"/>
                    </a:lnTo>
                    <a:lnTo>
                      <a:pt x="336" y="432"/>
                    </a:lnTo>
                    <a:lnTo>
                      <a:pt x="334" y="435"/>
                    </a:lnTo>
                    <a:lnTo>
                      <a:pt x="336" y="448"/>
                    </a:lnTo>
                    <a:lnTo>
                      <a:pt x="348" y="458"/>
                    </a:lnTo>
                    <a:lnTo>
                      <a:pt x="355" y="469"/>
                    </a:lnTo>
                    <a:lnTo>
                      <a:pt x="381" y="450"/>
                    </a:lnTo>
                    <a:lnTo>
                      <a:pt x="377" y="440"/>
                    </a:lnTo>
                    <a:lnTo>
                      <a:pt x="400" y="424"/>
                    </a:lnTo>
                    <a:lnTo>
                      <a:pt x="408" y="415"/>
                    </a:lnTo>
                    <a:lnTo>
                      <a:pt x="435" y="375"/>
                    </a:lnTo>
                    <a:lnTo>
                      <a:pt x="430" y="372"/>
                    </a:lnTo>
                    <a:lnTo>
                      <a:pt x="421" y="375"/>
                    </a:lnTo>
                    <a:lnTo>
                      <a:pt x="402" y="391"/>
                    </a:lnTo>
                    <a:lnTo>
                      <a:pt x="399" y="394"/>
                    </a:lnTo>
                    <a:lnTo>
                      <a:pt x="367" y="394"/>
                    </a:lnTo>
                    <a:lnTo>
                      <a:pt x="350" y="380"/>
                    </a:lnTo>
                    <a:lnTo>
                      <a:pt x="353" y="372"/>
                    </a:lnTo>
                    <a:lnTo>
                      <a:pt x="331" y="345"/>
                    </a:lnTo>
                    <a:lnTo>
                      <a:pt x="325" y="343"/>
                    </a:lnTo>
                    <a:lnTo>
                      <a:pt x="317" y="319"/>
                    </a:lnTo>
                    <a:lnTo>
                      <a:pt x="309" y="313"/>
                    </a:lnTo>
                    <a:lnTo>
                      <a:pt x="307" y="302"/>
                    </a:lnTo>
                    <a:lnTo>
                      <a:pt x="303" y="299"/>
                    </a:lnTo>
                    <a:lnTo>
                      <a:pt x="296" y="283"/>
                    </a:lnTo>
                    <a:lnTo>
                      <a:pt x="290" y="281"/>
                    </a:lnTo>
                    <a:lnTo>
                      <a:pt x="288" y="265"/>
                    </a:lnTo>
                    <a:lnTo>
                      <a:pt x="281" y="259"/>
                    </a:lnTo>
                    <a:lnTo>
                      <a:pt x="283" y="246"/>
                    </a:lnTo>
                    <a:lnTo>
                      <a:pt x="279" y="241"/>
                    </a:lnTo>
                    <a:lnTo>
                      <a:pt x="273" y="238"/>
                    </a:lnTo>
                    <a:lnTo>
                      <a:pt x="271" y="229"/>
                    </a:lnTo>
                    <a:lnTo>
                      <a:pt x="267" y="224"/>
                    </a:lnTo>
                    <a:lnTo>
                      <a:pt x="267" y="216"/>
                    </a:lnTo>
                    <a:lnTo>
                      <a:pt x="267" y="208"/>
                    </a:lnTo>
                    <a:lnTo>
                      <a:pt x="256" y="205"/>
                    </a:lnTo>
                    <a:lnTo>
                      <a:pt x="256" y="203"/>
                    </a:lnTo>
                    <a:lnTo>
                      <a:pt x="259" y="203"/>
                    </a:lnTo>
                    <a:lnTo>
                      <a:pt x="244" y="151"/>
                    </a:lnTo>
                    <a:lnTo>
                      <a:pt x="227" y="111"/>
                    </a:lnTo>
                    <a:lnTo>
                      <a:pt x="219" y="103"/>
                    </a:lnTo>
                    <a:lnTo>
                      <a:pt x="221" y="97"/>
                    </a:lnTo>
                    <a:lnTo>
                      <a:pt x="211" y="57"/>
                    </a:lnTo>
                    <a:lnTo>
                      <a:pt x="209" y="51"/>
                    </a:lnTo>
                    <a:lnTo>
                      <a:pt x="211" y="46"/>
                    </a:lnTo>
                    <a:lnTo>
                      <a:pt x="215" y="49"/>
                    </a:lnTo>
                    <a:lnTo>
                      <a:pt x="223" y="44"/>
                    </a:lnTo>
                    <a:lnTo>
                      <a:pt x="267" y="65"/>
                    </a:lnTo>
                    <a:lnTo>
                      <a:pt x="271" y="73"/>
                    </a:lnTo>
                    <a:lnTo>
                      <a:pt x="278" y="81"/>
                    </a:lnTo>
                    <a:lnTo>
                      <a:pt x="538" y="429"/>
                    </a:lnTo>
                    <a:lnTo>
                      <a:pt x="548" y="421"/>
                    </a:lnTo>
                    <a:lnTo>
                      <a:pt x="283" y="68"/>
                    </a:lnTo>
                    <a:lnTo>
                      <a:pt x="269" y="51"/>
                    </a:lnTo>
                    <a:lnTo>
                      <a:pt x="234" y="33"/>
                    </a:lnTo>
                    <a:lnTo>
                      <a:pt x="234" y="25"/>
                    </a:lnTo>
                    <a:lnTo>
                      <a:pt x="221" y="8"/>
                    </a:lnTo>
                    <a:lnTo>
                      <a:pt x="206" y="3"/>
                    </a:lnTo>
                    <a:lnTo>
                      <a:pt x="198" y="0"/>
                    </a:lnTo>
                  </a:path>
                </a:pathLst>
              </a:custGeom>
              <a:solidFill>
                <a:srgbClr val="000000"/>
              </a:solidFill>
              <a:ln w="12700" cap="rnd">
                <a:solidFill>
                  <a:srgbClr val="000000"/>
                </a:solidFill>
                <a:round/>
                <a:headEnd/>
                <a:tailEnd/>
              </a:ln>
            </p:spPr>
            <p:txBody>
              <a:bodyPr/>
              <a:lstStyle/>
              <a:p>
                <a:endParaRPr lang="en-US" dirty="0"/>
              </a:p>
            </p:txBody>
          </p:sp>
          <p:sp>
            <p:nvSpPr>
              <p:cNvPr id="82000" name="Freeform 20"/>
              <p:cNvSpPr>
                <a:spLocks/>
              </p:cNvSpPr>
              <p:nvPr/>
            </p:nvSpPr>
            <p:spPr bwMode="auto">
              <a:xfrm>
                <a:off x="3832" y="3203"/>
                <a:ext cx="72" cy="203"/>
              </a:xfrm>
              <a:custGeom>
                <a:avLst/>
                <a:gdLst>
                  <a:gd name="T0" fmla="*/ 57 w 72"/>
                  <a:gd name="T1" fmla="*/ 0 h 203"/>
                  <a:gd name="T2" fmla="*/ 48 w 72"/>
                  <a:gd name="T3" fmla="*/ 8 h 203"/>
                  <a:gd name="T4" fmla="*/ 52 w 72"/>
                  <a:gd name="T5" fmla="*/ 16 h 203"/>
                  <a:gd name="T6" fmla="*/ 48 w 72"/>
                  <a:gd name="T7" fmla="*/ 22 h 203"/>
                  <a:gd name="T8" fmla="*/ 42 w 72"/>
                  <a:gd name="T9" fmla="*/ 25 h 203"/>
                  <a:gd name="T10" fmla="*/ 40 w 72"/>
                  <a:gd name="T11" fmla="*/ 46 h 203"/>
                  <a:gd name="T12" fmla="*/ 48 w 72"/>
                  <a:gd name="T13" fmla="*/ 60 h 203"/>
                  <a:gd name="T14" fmla="*/ 35 w 72"/>
                  <a:gd name="T15" fmla="*/ 51 h 203"/>
                  <a:gd name="T16" fmla="*/ 33 w 72"/>
                  <a:gd name="T17" fmla="*/ 51 h 203"/>
                  <a:gd name="T18" fmla="*/ 57 w 72"/>
                  <a:gd name="T19" fmla="*/ 140 h 203"/>
                  <a:gd name="T20" fmla="*/ 67 w 72"/>
                  <a:gd name="T21" fmla="*/ 159 h 203"/>
                  <a:gd name="T22" fmla="*/ 64 w 72"/>
                  <a:gd name="T23" fmla="*/ 164 h 203"/>
                  <a:gd name="T24" fmla="*/ 71 w 72"/>
                  <a:gd name="T25" fmla="*/ 162 h 203"/>
                  <a:gd name="T26" fmla="*/ 63 w 72"/>
                  <a:gd name="T27" fmla="*/ 178 h 203"/>
                  <a:gd name="T28" fmla="*/ 61 w 72"/>
                  <a:gd name="T29" fmla="*/ 186 h 203"/>
                  <a:gd name="T30" fmla="*/ 67 w 72"/>
                  <a:gd name="T31" fmla="*/ 192 h 203"/>
                  <a:gd name="T32" fmla="*/ 64 w 72"/>
                  <a:gd name="T33" fmla="*/ 202 h 203"/>
                  <a:gd name="T34" fmla="*/ 38 w 72"/>
                  <a:gd name="T35" fmla="*/ 189 h 203"/>
                  <a:gd name="T36" fmla="*/ 29 w 72"/>
                  <a:gd name="T37" fmla="*/ 151 h 203"/>
                  <a:gd name="T38" fmla="*/ 12 w 72"/>
                  <a:gd name="T39" fmla="*/ 140 h 203"/>
                  <a:gd name="T40" fmla="*/ 6 w 72"/>
                  <a:gd name="T41" fmla="*/ 105 h 203"/>
                  <a:gd name="T42" fmla="*/ 2 w 72"/>
                  <a:gd name="T43" fmla="*/ 92 h 203"/>
                  <a:gd name="T44" fmla="*/ 0 w 72"/>
                  <a:gd name="T45" fmla="*/ 81 h 203"/>
                  <a:gd name="T46" fmla="*/ 16 w 72"/>
                  <a:gd name="T47" fmla="*/ 57 h 203"/>
                  <a:gd name="T48" fmla="*/ 25 w 72"/>
                  <a:gd name="T49" fmla="*/ 32 h 203"/>
                  <a:gd name="T50" fmla="*/ 38 w 72"/>
                  <a:gd name="T51" fmla="*/ 8 h 203"/>
                  <a:gd name="T52" fmla="*/ 57 w 72"/>
                  <a:gd name="T53" fmla="*/ 0 h 2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
                  <a:gd name="T82" fmla="*/ 0 h 203"/>
                  <a:gd name="T83" fmla="*/ 72 w 72"/>
                  <a:gd name="T84" fmla="*/ 203 h 20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 h="203">
                    <a:moveTo>
                      <a:pt x="57" y="0"/>
                    </a:moveTo>
                    <a:lnTo>
                      <a:pt x="48" y="8"/>
                    </a:lnTo>
                    <a:lnTo>
                      <a:pt x="52" y="16"/>
                    </a:lnTo>
                    <a:lnTo>
                      <a:pt x="48" y="22"/>
                    </a:lnTo>
                    <a:lnTo>
                      <a:pt x="42" y="25"/>
                    </a:lnTo>
                    <a:lnTo>
                      <a:pt x="40" y="46"/>
                    </a:lnTo>
                    <a:lnTo>
                      <a:pt x="48" y="60"/>
                    </a:lnTo>
                    <a:lnTo>
                      <a:pt x="35" y="51"/>
                    </a:lnTo>
                    <a:lnTo>
                      <a:pt x="33" y="51"/>
                    </a:lnTo>
                    <a:lnTo>
                      <a:pt x="57" y="140"/>
                    </a:lnTo>
                    <a:lnTo>
                      <a:pt x="67" y="159"/>
                    </a:lnTo>
                    <a:lnTo>
                      <a:pt x="64" y="164"/>
                    </a:lnTo>
                    <a:lnTo>
                      <a:pt x="71" y="162"/>
                    </a:lnTo>
                    <a:lnTo>
                      <a:pt x="63" y="178"/>
                    </a:lnTo>
                    <a:lnTo>
                      <a:pt x="61" y="186"/>
                    </a:lnTo>
                    <a:lnTo>
                      <a:pt x="67" y="192"/>
                    </a:lnTo>
                    <a:lnTo>
                      <a:pt x="64" y="202"/>
                    </a:lnTo>
                    <a:lnTo>
                      <a:pt x="38" y="189"/>
                    </a:lnTo>
                    <a:lnTo>
                      <a:pt x="29" y="151"/>
                    </a:lnTo>
                    <a:lnTo>
                      <a:pt x="12" y="140"/>
                    </a:lnTo>
                    <a:lnTo>
                      <a:pt x="6" y="105"/>
                    </a:lnTo>
                    <a:lnTo>
                      <a:pt x="2" y="92"/>
                    </a:lnTo>
                    <a:lnTo>
                      <a:pt x="0" y="81"/>
                    </a:lnTo>
                    <a:lnTo>
                      <a:pt x="16" y="57"/>
                    </a:lnTo>
                    <a:lnTo>
                      <a:pt x="25" y="32"/>
                    </a:lnTo>
                    <a:lnTo>
                      <a:pt x="38" y="8"/>
                    </a:lnTo>
                    <a:lnTo>
                      <a:pt x="57" y="0"/>
                    </a:lnTo>
                  </a:path>
                </a:pathLst>
              </a:custGeom>
              <a:solidFill>
                <a:srgbClr val="000000"/>
              </a:solidFill>
              <a:ln w="12700" cap="rnd">
                <a:solidFill>
                  <a:srgbClr val="000000"/>
                </a:solidFill>
                <a:round/>
                <a:headEnd/>
                <a:tailEnd/>
              </a:ln>
            </p:spPr>
            <p:txBody>
              <a:bodyPr/>
              <a:lstStyle/>
              <a:p>
                <a:endParaRPr lang="en-US" dirty="0"/>
              </a:p>
            </p:txBody>
          </p:sp>
          <p:sp>
            <p:nvSpPr>
              <p:cNvPr id="82001" name="Freeform 21"/>
              <p:cNvSpPr>
                <a:spLocks/>
              </p:cNvSpPr>
              <p:nvPr/>
            </p:nvSpPr>
            <p:spPr bwMode="auto">
              <a:xfrm>
                <a:off x="3807" y="3195"/>
                <a:ext cx="195" cy="173"/>
              </a:xfrm>
              <a:custGeom>
                <a:avLst/>
                <a:gdLst>
                  <a:gd name="T0" fmla="*/ 92 w 195"/>
                  <a:gd name="T1" fmla="*/ 32 h 173"/>
                  <a:gd name="T2" fmla="*/ 98 w 195"/>
                  <a:gd name="T3" fmla="*/ 40 h 173"/>
                  <a:gd name="T4" fmla="*/ 106 w 195"/>
                  <a:gd name="T5" fmla="*/ 51 h 173"/>
                  <a:gd name="T6" fmla="*/ 89 w 195"/>
                  <a:gd name="T7" fmla="*/ 62 h 173"/>
                  <a:gd name="T8" fmla="*/ 63 w 195"/>
                  <a:gd name="T9" fmla="*/ 49 h 173"/>
                  <a:gd name="T10" fmla="*/ 10 w 195"/>
                  <a:gd name="T11" fmla="*/ 46 h 173"/>
                  <a:gd name="T12" fmla="*/ 6 w 195"/>
                  <a:gd name="T13" fmla="*/ 56 h 173"/>
                  <a:gd name="T14" fmla="*/ 60 w 195"/>
                  <a:gd name="T15" fmla="*/ 56 h 173"/>
                  <a:gd name="T16" fmla="*/ 87 w 195"/>
                  <a:gd name="T17" fmla="*/ 68 h 173"/>
                  <a:gd name="T18" fmla="*/ 63 w 195"/>
                  <a:gd name="T19" fmla="*/ 65 h 173"/>
                  <a:gd name="T20" fmla="*/ 75 w 195"/>
                  <a:gd name="T21" fmla="*/ 75 h 173"/>
                  <a:gd name="T22" fmla="*/ 98 w 195"/>
                  <a:gd name="T23" fmla="*/ 73 h 173"/>
                  <a:gd name="T24" fmla="*/ 125 w 195"/>
                  <a:gd name="T25" fmla="*/ 103 h 173"/>
                  <a:gd name="T26" fmla="*/ 108 w 195"/>
                  <a:gd name="T27" fmla="*/ 116 h 173"/>
                  <a:gd name="T28" fmla="*/ 108 w 195"/>
                  <a:gd name="T29" fmla="*/ 129 h 173"/>
                  <a:gd name="T30" fmla="*/ 114 w 195"/>
                  <a:gd name="T31" fmla="*/ 148 h 173"/>
                  <a:gd name="T32" fmla="*/ 111 w 195"/>
                  <a:gd name="T33" fmla="*/ 159 h 173"/>
                  <a:gd name="T34" fmla="*/ 119 w 195"/>
                  <a:gd name="T35" fmla="*/ 162 h 173"/>
                  <a:gd name="T36" fmla="*/ 133 w 195"/>
                  <a:gd name="T37" fmla="*/ 164 h 173"/>
                  <a:gd name="T38" fmla="*/ 179 w 195"/>
                  <a:gd name="T39" fmla="*/ 172 h 173"/>
                  <a:gd name="T40" fmla="*/ 185 w 195"/>
                  <a:gd name="T41" fmla="*/ 162 h 173"/>
                  <a:gd name="T42" fmla="*/ 183 w 195"/>
                  <a:gd name="T43" fmla="*/ 121 h 173"/>
                  <a:gd name="T44" fmla="*/ 194 w 195"/>
                  <a:gd name="T45" fmla="*/ 81 h 173"/>
                  <a:gd name="T46" fmla="*/ 183 w 195"/>
                  <a:gd name="T47" fmla="*/ 105 h 173"/>
                  <a:gd name="T48" fmla="*/ 171 w 195"/>
                  <a:gd name="T49" fmla="*/ 40 h 173"/>
                  <a:gd name="T50" fmla="*/ 137 w 195"/>
                  <a:gd name="T51" fmla="*/ 0 h 173"/>
                  <a:gd name="T52" fmla="*/ 162 w 195"/>
                  <a:gd name="T53" fmla="*/ 30 h 173"/>
                  <a:gd name="T54" fmla="*/ 162 w 195"/>
                  <a:gd name="T55" fmla="*/ 51 h 173"/>
                  <a:gd name="T56" fmla="*/ 127 w 195"/>
                  <a:gd name="T57" fmla="*/ 68 h 173"/>
                  <a:gd name="T58" fmla="*/ 116 w 195"/>
                  <a:gd name="T59" fmla="*/ 38 h 173"/>
                  <a:gd name="T60" fmla="*/ 129 w 195"/>
                  <a:gd name="T61" fmla="*/ 43 h 173"/>
                  <a:gd name="T62" fmla="*/ 100 w 195"/>
                  <a:gd name="T63" fmla="*/ 14 h 173"/>
                  <a:gd name="T64" fmla="*/ 81 w 19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5"/>
                  <a:gd name="T100" fmla="*/ 0 h 173"/>
                  <a:gd name="T101" fmla="*/ 195 w 19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5" h="173">
                    <a:moveTo>
                      <a:pt x="83" y="10"/>
                    </a:moveTo>
                    <a:lnTo>
                      <a:pt x="92" y="32"/>
                    </a:lnTo>
                    <a:lnTo>
                      <a:pt x="100" y="32"/>
                    </a:lnTo>
                    <a:lnTo>
                      <a:pt x="98" y="40"/>
                    </a:lnTo>
                    <a:lnTo>
                      <a:pt x="106" y="43"/>
                    </a:lnTo>
                    <a:lnTo>
                      <a:pt x="106" y="51"/>
                    </a:lnTo>
                    <a:lnTo>
                      <a:pt x="108" y="56"/>
                    </a:lnTo>
                    <a:lnTo>
                      <a:pt x="89" y="62"/>
                    </a:lnTo>
                    <a:lnTo>
                      <a:pt x="85" y="56"/>
                    </a:lnTo>
                    <a:lnTo>
                      <a:pt x="63" y="49"/>
                    </a:lnTo>
                    <a:lnTo>
                      <a:pt x="41" y="54"/>
                    </a:lnTo>
                    <a:lnTo>
                      <a:pt x="10" y="46"/>
                    </a:lnTo>
                    <a:lnTo>
                      <a:pt x="0" y="51"/>
                    </a:lnTo>
                    <a:lnTo>
                      <a:pt x="6" y="56"/>
                    </a:lnTo>
                    <a:lnTo>
                      <a:pt x="41" y="65"/>
                    </a:lnTo>
                    <a:lnTo>
                      <a:pt x="60" y="56"/>
                    </a:lnTo>
                    <a:lnTo>
                      <a:pt x="77" y="59"/>
                    </a:lnTo>
                    <a:lnTo>
                      <a:pt x="87" y="68"/>
                    </a:lnTo>
                    <a:lnTo>
                      <a:pt x="83" y="68"/>
                    </a:lnTo>
                    <a:lnTo>
                      <a:pt x="63" y="65"/>
                    </a:lnTo>
                    <a:lnTo>
                      <a:pt x="52" y="68"/>
                    </a:lnTo>
                    <a:lnTo>
                      <a:pt x="75" y="75"/>
                    </a:lnTo>
                    <a:lnTo>
                      <a:pt x="92" y="73"/>
                    </a:lnTo>
                    <a:lnTo>
                      <a:pt x="98" y="73"/>
                    </a:lnTo>
                    <a:lnTo>
                      <a:pt x="121" y="79"/>
                    </a:lnTo>
                    <a:lnTo>
                      <a:pt x="125" y="103"/>
                    </a:lnTo>
                    <a:lnTo>
                      <a:pt x="119" y="105"/>
                    </a:lnTo>
                    <a:lnTo>
                      <a:pt x="108" y="116"/>
                    </a:lnTo>
                    <a:lnTo>
                      <a:pt x="106" y="121"/>
                    </a:lnTo>
                    <a:lnTo>
                      <a:pt x="108" y="129"/>
                    </a:lnTo>
                    <a:lnTo>
                      <a:pt x="111" y="142"/>
                    </a:lnTo>
                    <a:lnTo>
                      <a:pt x="114" y="148"/>
                    </a:lnTo>
                    <a:lnTo>
                      <a:pt x="116" y="153"/>
                    </a:lnTo>
                    <a:lnTo>
                      <a:pt x="111" y="159"/>
                    </a:lnTo>
                    <a:lnTo>
                      <a:pt x="112" y="164"/>
                    </a:lnTo>
                    <a:lnTo>
                      <a:pt x="119" y="162"/>
                    </a:lnTo>
                    <a:lnTo>
                      <a:pt x="125" y="167"/>
                    </a:lnTo>
                    <a:lnTo>
                      <a:pt x="133" y="164"/>
                    </a:lnTo>
                    <a:lnTo>
                      <a:pt x="147" y="172"/>
                    </a:lnTo>
                    <a:lnTo>
                      <a:pt x="179" y="172"/>
                    </a:lnTo>
                    <a:lnTo>
                      <a:pt x="188" y="172"/>
                    </a:lnTo>
                    <a:lnTo>
                      <a:pt x="185" y="162"/>
                    </a:lnTo>
                    <a:lnTo>
                      <a:pt x="185" y="153"/>
                    </a:lnTo>
                    <a:lnTo>
                      <a:pt x="183" y="121"/>
                    </a:lnTo>
                    <a:lnTo>
                      <a:pt x="194" y="105"/>
                    </a:lnTo>
                    <a:lnTo>
                      <a:pt x="194" y="81"/>
                    </a:lnTo>
                    <a:lnTo>
                      <a:pt x="191" y="92"/>
                    </a:lnTo>
                    <a:lnTo>
                      <a:pt x="183" y="105"/>
                    </a:lnTo>
                    <a:lnTo>
                      <a:pt x="179" y="59"/>
                    </a:lnTo>
                    <a:lnTo>
                      <a:pt x="171" y="40"/>
                    </a:lnTo>
                    <a:lnTo>
                      <a:pt x="142" y="0"/>
                    </a:lnTo>
                    <a:lnTo>
                      <a:pt x="137" y="0"/>
                    </a:lnTo>
                    <a:lnTo>
                      <a:pt x="144" y="14"/>
                    </a:lnTo>
                    <a:lnTo>
                      <a:pt x="162" y="30"/>
                    </a:lnTo>
                    <a:lnTo>
                      <a:pt x="168" y="49"/>
                    </a:lnTo>
                    <a:lnTo>
                      <a:pt x="162" y="51"/>
                    </a:lnTo>
                    <a:lnTo>
                      <a:pt x="162" y="54"/>
                    </a:lnTo>
                    <a:lnTo>
                      <a:pt x="127" y="68"/>
                    </a:lnTo>
                    <a:lnTo>
                      <a:pt x="104" y="38"/>
                    </a:lnTo>
                    <a:lnTo>
                      <a:pt x="116" y="38"/>
                    </a:lnTo>
                    <a:lnTo>
                      <a:pt x="116" y="43"/>
                    </a:lnTo>
                    <a:lnTo>
                      <a:pt x="129" y="43"/>
                    </a:lnTo>
                    <a:lnTo>
                      <a:pt x="89" y="16"/>
                    </a:lnTo>
                    <a:lnTo>
                      <a:pt x="100" y="14"/>
                    </a:lnTo>
                    <a:lnTo>
                      <a:pt x="98" y="10"/>
                    </a:lnTo>
                    <a:lnTo>
                      <a:pt x="81" y="0"/>
                    </a:lnTo>
                    <a:lnTo>
                      <a:pt x="83" y="10"/>
                    </a:lnTo>
                  </a:path>
                </a:pathLst>
              </a:custGeom>
              <a:solidFill>
                <a:srgbClr val="000000"/>
              </a:solidFill>
              <a:ln w="12700" cap="rnd">
                <a:solidFill>
                  <a:srgbClr val="000000"/>
                </a:solidFill>
                <a:round/>
                <a:headEnd/>
                <a:tailEnd/>
              </a:ln>
            </p:spPr>
            <p:txBody>
              <a:bodyPr/>
              <a:lstStyle/>
              <a:p>
                <a:endParaRPr lang="en-US" dirty="0"/>
              </a:p>
            </p:txBody>
          </p:sp>
          <p:sp>
            <p:nvSpPr>
              <p:cNvPr id="82002" name="Freeform 22"/>
              <p:cNvSpPr>
                <a:spLocks/>
              </p:cNvSpPr>
              <p:nvPr/>
            </p:nvSpPr>
            <p:spPr bwMode="auto">
              <a:xfrm>
                <a:off x="3921" y="3208"/>
                <a:ext cx="47" cy="55"/>
              </a:xfrm>
              <a:custGeom>
                <a:avLst/>
                <a:gdLst>
                  <a:gd name="T0" fmla="*/ 21 w 47"/>
                  <a:gd name="T1" fmla="*/ 0 h 55"/>
                  <a:gd name="T2" fmla="*/ 21 w 47"/>
                  <a:gd name="T3" fmla="*/ 10 h 55"/>
                  <a:gd name="T4" fmla="*/ 19 w 47"/>
                  <a:gd name="T5" fmla="*/ 19 h 55"/>
                  <a:gd name="T6" fmla="*/ 19 w 47"/>
                  <a:gd name="T7" fmla="*/ 33 h 55"/>
                  <a:gd name="T8" fmla="*/ 17 w 47"/>
                  <a:gd name="T9" fmla="*/ 35 h 55"/>
                  <a:gd name="T10" fmla="*/ 0 w 47"/>
                  <a:gd name="T11" fmla="*/ 40 h 55"/>
                  <a:gd name="T12" fmla="*/ 5 w 47"/>
                  <a:gd name="T13" fmla="*/ 48 h 55"/>
                  <a:gd name="T14" fmla="*/ 12 w 47"/>
                  <a:gd name="T15" fmla="*/ 43 h 55"/>
                  <a:gd name="T16" fmla="*/ 21 w 47"/>
                  <a:gd name="T17" fmla="*/ 51 h 55"/>
                  <a:gd name="T18" fmla="*/ 29 w 47"/>
                  <a:gd name="T19" fmla="*/ 54 h 55"/>
                  <a:gd name="T20" fmla="*/ 31 w 47"/>
                  <a:gd name="T21" fmla="*/ 38 h 55"/>
                  <a:gd name="T22" fmla="*/ 36 w 47"/>
                  <a:gd name="T23" fmla="*/ 43 h 55"/>
                  <a:gd name="T24" fmla="*/ 46 w 47"/>
                  <a:gd name="T25" fmla="*/ 38 h 55"/>
                  <a:gd name="T26" fmla="*/ 44 w 47"/>
                  <a:gd name="T27" fmla="*/ 27 h 55"/>
                  <a:gd name="T28" fmla="*/ 31 w 47"/>
                  <a:gd name="T29" fmla="*/ 21 h 55"/>
                  <a:gd name="T30" fmla="*/ 25 w 47"/>
                  <a:gd name="T31" fmla="*/ 5 h 55"/>
                  <a:gd name="T32" fmla="*/ 27 w 47"/>
                  <a:gd name="T33" fmla="*/ 2 h 55"/>
                  <a:gd name="T34" fmla="*/ 21 w 47"/>
                  <a:gd name="T35" fmla="*/ 0 h 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55"/>
                  <a:gd name="T56" fmla="*/ 47 w 47"/>
                  <a:gd name="T57" fmla="*/ 55 h 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55">
                    <a:moveTo>
                      <a:pt x="21" y="0"/>
                    </a:moveTo>
                    <a:lnTo>
                      <a:pt x="21" y="10"/>
                    </a:lnTo>
                    <a:lnTo>
                      <a:pt x="19" y="19"/>
                    </a:lnTo>
                    <a:lnTo>
                      <a:pt x="19" y="33"/>
                    </a:lnTo>
                    <a:lnTo>
                      <a:pt x="17" y="35"/>
                    </a:lnTo>
                    <a:lnTo>
                      <a:pt x="0" y="40"/>
                    </a:lnTo>
                    <a:lnTo>
                      <a:pt x="5" y="48"/>
                    </a:lnTo>
                    <a:lnTo>
                      <a:pt x="12" y="43"/>
                    </a:lnTo>
                    <a:lnTo>
                      <a:pt x="21" y="51"/>
                    </a:lnTo>
                    <a:lnTo>
                      <a:pt x="29" y="54"/>
                    </a:lnTo>
                    <a:lnTo>
                      <a:pt x="31" y="38"/>
                    </a:lnTo>
                    <a:lnTo>
                      <a:pt x="36" y="43"/>
                    </a:lnTo>
                    <a:lnTo>
                      <a:pt x="46" y="38"/>
                    </a:lnTo>
                    <a:lnTo>
                      <a:pt x="44" y="27"/>
                    </a:lnTo>
                    <a:lnTo>
                      <a:pt x="31" y="21"/>
                    </a:lnTo>
                    <a:lnTo>
                      <a:pt x="25" y="5"/>
                    </a:lnTo>
                    <a:lnTo>
                      <a:pt x="27" y="2"/>
                    </a:lnTo>
                    <a:lnTo>
                      <a:pt x="21" y="0"/>
                    </a:lnTo>
                  </a:path>
                </a:pathLst>
              </a:custGeom>
              <a:solidFill>
                <a:srgbClr val="000000"/>
              </a:solidFill>
              <a:ln w="12700" cap="rnd">
                <a:solidFill>
                  <a:srgbClr val="000000"/>
                </a:solidFill>
                <a:round/>
                <a:headEnd/>
                <a:tailEnd/>
              </a:ln>
            </p:spPr>
            <p:txBody>
              <a:bodyPr/>
              <a:lstStyle/>
              <a:p>
                <a:endParaRPr lang="en-US" dirty="0"/>
              </a:p>
            </p:txBody>
          </p:sp>
          <p:sp>
            <p:nvSpPr>
              <p:cNvPr id="82003" name="Freeform 23"/>
              <p:cNvSpPr>
                <a:spLocks/>
              </p:cNvSpPr>
              <p:nvPr/>
            </p:nvSpPr>
            <p:spPr bwMode="auto">
              <a:xfrm>
                <a:off x="3982" y="3176"/>
                <a:ext cx="24" cy="44"/>
              </a:xfrm>
              <a:custGeom>
                <a:avLst/>
                <a:gdLst>
                  <a:gd name="T0" fmla="*/ 0 w 24"/>
                  <a:gd name="T1" fmla="*/ 0 h 44"/>
                  <a:gd name="T2" fmla="*/ 10 w 24"/>
                  <a:gd name="T3" fmla="*/ 14 h 44"/>
                  <a:gd name="T4" fmla="*/ 15 w 24"/>
                  <a:gd name="T5" fmla="*/ 43 h 44"/>
                  <a:gd name="T6" fmla="*/ 17 w 24"/>
                  <a:gd name="T7" fmla="*/ 24 h 44"/>
                  <a:gd name="T8" fmla="*/ 23 w 24"/>
                  <a:gd name="T9" fmla="*/ 29 h 44"/>
                  <a:gd name="T10" fmla="*/ 17 w 24"/>
                  <a:gd name="T11" fmla="*/ 16 h 44"/>
                  <a:gd name="T12" fmla="*/ 0 w 24"/>
                  <a:gd name="T13" fmla="*/ 0 h 44"/>
                  <a:gd name="T14" fmla="*/ 0 60000 65536"/>
                  <a:gd name="T15" fmla="*/ 0 60000 65536"/>
                  <a:gd name="T16" fmla="*/ 0 60000 65536"/>
                  <a:gd name="T17" fmla="*/ 0 60000 65536"/>
                  <a:gd name="T18" fmla="*/ 0 60000 65536"/>
                  <a:gd name="T19" fmla="*/ 0 60000 65536"/>
                  <a:gd name="T20" fmla="*/ 0 60000 65536"/>
                  <a:gd name="T21" fmla="*/ 0 w 24"/>
                  <a:gd name="T22" fmla="*/ 0 h 44"/>
                  <a:gd name="T23" fmla="*/ 24 w 24"/>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44">
                    <a:moveTo>
                      <a:pt x="0" y="0"/>
                    </a:moveTo>
                    <a:lnTo>
                      <a:pt x="10" y="14"/>
                    </a:lnTo>
                    <a:lnTo>
                      <a:pt x="15" y="43"/>
                    </a:lnTo>
                    <a:lnTo>
                      <a:pt x="17" y="24"/>
                    </a:lnTo>
                    <a:lnTo>
                      <a:pt x="23" y="29"/>
                    </a:lnTo>
                    <a:lnTo>
                      <a:pt x="17" y="16"/>
                    </a:lnTo>
                    <a:lnTo>
                      <a:pt x="0" y="0"/>
                    </a:lnTo>
                  </a:path>
                </a:pathLst>
              </a:custGeom>
              <a:solidFill>
                <a:srgbClr val="000000"/>
              </a:solidFill>
              <a:ln w="12700" cap="rnd">
                <a:solidFill>
                  <a:srgbClr val="000000"/>
                </a:solidFill>
                <a:round/>
                <a:headEnd/>
                <a:tailEnd/>
              </a:ln>
            </p:spPr>
            <p:txBody>
              <a:bodyPr/>
              <a:lstStyle/>
              <a:p>
                <a:endParaRPr lang="en-US" dirty="0"/>
              </a:p>
            </p:txBody>
          </p:sp>
          <p:sp>
            <p:nvSpPr>
              <p:cNvPr id="82004" name="Freeform 24"/>
              <p:cNvSpPr>
                <a:spLocks/>
              </p:cNvSpPr>
              <p:nvPr/>
            </p:nvSpPr>
            <p:spPr bwMode="auto">
              <a:xfrm>
                <a:off x="4009" y="3210"/>
                <a:ext cx="5" cy="23"/>
              </a:xfrm>
              <a:custGeom>
                <a:avLst/>
                <a:gdLst>
                  <a:gd name="T0" fmla="*/ 0 w 5"/>
                  <a:gd name="T1" fmla="*/ 0 h 23"/>
                  <a:gd name="T2" fmla="*/ 2 w 5"/>
                  <a:gd name="T3" fmla="*/ 11 h 23"/>
                  <a:gd name="T4" fmla="*/ 0 w 5"/>
                  <a:gd name="T5" fmla="*/ 22 h 23"/>
                  <a:gd name="T6" fmla="*/ 4 w 5"/>
                  <a:gd name="T7" fmla="*/ 14 h 23"/>
                  <a:gd name="T8" fmla="*/ 4 w 5"/>
                  <a:gd name="T9" fmla="*/ 6 h 23"/>
                  <a:gd name="T10" fmla="*/ 0 w 5"/>
                  <a:gd name="T11" fmla="*/ 0 h 23"/>
                  <a:gd name="T12" fmla="*/ 0 60000 65536"/>
                  <a:gd name="T13" fmla="*/ 0 60000 65536"/>
                  <a:gd name="T14" fmla="*/ 0 60000 65536"/>
                  <a:gd name="T15" fmla="*/ 0 60000 65536"/>
                  <a:gd name="T16" fmla="*/ 0 60000 65536"/>
                  <a:gd name="T17" fmla="*/ 0 60000 65536"/>
                  <a:gd name="T18" fmla="*/ 0 w 5"/>
                  <a:gd name="T19" fmla="*/ 0 h 23"/>
                  <a:gd name="T20" fmla="*/ 5 w 5"/>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5" h="23">
                    <a:moveTo>
                      <a:pt x="0" y="0"/>
                    </a:moveTo>
                    <a:lnTo>
                      <a:pt x="2" y="11"/>
                    </a:lnTo>
                    <a:lnTo>
                      <a:pt x="0" y="22"/>
                    </a:lnTo>
                    <a:lnTo>
                      <a:pt x="4" y="14"/>
                    </a:lnTo>
                    <a:lnTo>
                      <a:pt x="4" y="6"/>
                    </a:lnTo>
                    <a:lnTo>
                      <a:pt x="0" y="0"/>
                    </a:lnTo>
                  </a:path>
                </a:pathLst>
              </a:custGeom>
              <a:solidFill>
                <a:srgbClr val="000000"/>
              </a:solidFill>
              <a:ln w="12700" cap="rnd">
                <a:solidFill>
                  <a:srgbClr val="000000"/>
                </a:solidFill>
                <a:round/>
                <a:headEnd/>
                <a:tailEnd/>
              </a:ln>
            </p:spPr>
            <p:txBody>
              <a:bodyPr/>
              <a:lstStyle/>
              <a:p>
                <a:endParaRPr lang="en-US" dirty="0"/>
              </a:p>
            </p:txBody>
          </p:sp>
          <p:sp>
            <p:nvSpPr>
              <p:cNvPr id="82005" name="Freeform 25"/>
              <p:cNvSpPr>
                <a:spLocks/>
              </p:cNvSpPr>
              <p:nvPr/>
            </p:nvSpPr>
            <p:spPr bwMode="auto">
              <a:xfrm>
                <a:off x="3999" y="3195"/>
                <a:ext cx="182" cy="98"/>
              </a:xfrm>
              <a:custGeom>
                <a:avLst/>
                <a:gdLst>
                  <a:gd name="T0" fmla="*/ 0 w 182"/>
                  <a:gd name="T1" fmla="*/ 46 h 98"/>
                  <a:gd name="T2" fmla="*/ 12 w 182"/>
                  <a:gd name="T3" fmla="*/ 51 h 98"/>
                  <a:gd name="T4" fmla="*/ 19 w 182"/>
                  <a:gd name="T5" fmla="*/ 33 h 98"/>
                  <a:gd name="T6" fmla="*/ 21 w 182"/>
                  <a:gd name="T7" fmla="*/ 54 h 98"/>
                  <a:gd name="T8" fmla="*/ 34 w 182"/>
                  <a:gd name="T9" fmla="*/ 65 h 98"/>
                  <a:gd name="T10" fmla="*/ 54 w 182"/>
                  <a:gd name="T11" fmla="*/ 40 h 98"/>
                  <a:gd name="T12" fmla="*/ 56 w 182"/>
                  <a:gd name="T13" fmla="*/ 40 h 98"/>
                  <a:gd name="T14" fmla="*/ 56 w 182"/>
                  <a:gd name="T15" fmla="*/ 51 h 98"/>
                  <a:gd name="T16" fmla="*/ 63 w 182"/>
                  <a:gd name="T17" fmla="*/ 46 h 98"/>
                  <a:gd name="T18" fmla="*/ 79 w 182"/>
                  <a:gd name="T19" fmla="*/ 43 h 98"/>
                  <a:gd name="T20" fmla="*/ 85 w 182"/>
                  <a:gd name="T21" fmla="*/ 46 h 98"/>
                  <a:gd name="T22" fmla="*/ 136 w 182"/>
                  <a:gd name="T23" fmla="*/ 19 h 98"/>
                  <a:gd name="T24" fmla="*/ 142 w 182"/>
                  <a:gd name="T25" fmla="*/ 10 h 98"/>
                  <a:gd name="T26" fmla="*/ 152 w 182"/>
                  <a:gd name="T27" fmla="*/ 5 h 98"/>
                  <a:gd name="T28" fmla="*/ 158 w 182"/>
                  <a:gd name="T29" fmla="*/ 0 h 98"/>
                  <a:gd name="T30" fmla="*/ 160 w 182"/>
                  <a:gd name="T31" fmla="*/ 3 h 98"/>
                  <a:gd name="T32" fmla="*/ 165 w 182"/>
                  <a:gd name="T33" fmla="*/ 3 h 98"/>
                  <a:gd name="T34" fmla="*/ 171 w 182"/>
                  <a:gd name="T35" fmla="*/ 10 h 98"/>
                  <a:gd name="T36" fmla="*/ 181 w 182"/>
                  <a:gd name="T37" fmla="*/ 16 h 98"/>
                  <a:gd name="T38" fmla="*/ 181 w 182"/>
                  <a:gd name="T39" fmla="*/ 19 h 98"/>
                  <a:gd name="T40" fmla="*/ 181 w 182"/>
                  <a:gd name="T41" fmla="*/ 35 h 98"/>
                  <a:gd name="T42" fmla="*/ 46 w 182"/>
                  <a:gd name="T43" fmla="*/ 97 h 98"/>
                  <a:gd name="T44" fmla="*/ 39 w 182"/>
                  <a:gd name="T45" fmla="*/ 89 h 98"/>
                  <a:gd name="T46" fmla="*/ 5 w 182"/>
                  <a:gd name="T47" fmla="*/ 73 h 98"/>
                  <a:gd name="T48" fmla="*/ 0 w 182"/>
                  <a:gd name="T49" fmla="*/ 46 h 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2"/>
                  <a:gd name="T76" fmla="*/ 0 h 98"/>
                  <a:gd name="T77" fmla="*/ 182 w 182"/>
                  <a:gd name="T78" fmla="*/ 98 h 9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2" h="98">
                    <a:moveTo>
                      <a:pt x="0" y="46"/>
                    </a:moveTo>
                    <a:lnTo>
                      <a:pt x="12" y="51"/>
                    </a:lnTo>
                    <a:lnTo>
                      <a:pt x="19" y="33"/>
                    </a:lnTo>
                    <a:lnTo>
                      <a:pt x="21" y="54"/>
                    </a:lnTo>
                    <a:lnTo>
                      <a:pt x="34" y="65"/>
                    </a:lnTo>
                    <a:lnTo>
                      <a:pt x="54" y="40"/>
                    </a:lnTo>
                    <a:lnTo>
                      <a:pt x="56" y="40"/>
                    </a:lnTo>
                    <a:lnTo>
                      <a:pt x="56" y="51"/>
                    </a:lnTo>
                    <a:lnTo>
                      <a:pt x="63" y="46"/>
                    </a:lnTo>
                    <a:lnTo>
                      <a:pt x="79" y="43"/>
                    </a:lnTo>
                    <a:lnTo>
                      <a:pt x="85" y="46"/>
                    </a:lnTo>
                    <a:lnTo>
                      <a:pt x="136" y="19"/>
                    </a:lnTo>
                    <a:lnTo>
                      <a:pt x="142" y="10"/>
                    </a:lnTo>
                    <a:lnTo>
                      <a:pt x="152" y="5"/>
                    </a:lnTo>
                    <a:lnTo>
                      <a:pt x="158" y="0"/>
                    </a:lnTo>
                    <a:lnTo>
                      <a:pt x="160" y="3"/>
                    </a:lnTo>
                    <a:lnTo>
                      <a:pt x="165" y="3"/>
                    </a:lnTo>
                    <a:lnTo>
                      <a:pt x="171" y="10"/>
                    </a:lnTo>
                    <a:lnTo>
                      <a:pt x="181" y="16"/>
                    </a:lnTo>
                    <a:lnTo>
                      <a:pt x="181" y="19"/>
                    </a:lnTo>
                    <a:lnTo>
                      <a:pt x="181" y="35"/>
                    </a:lnTo>
                    <a:lnTo>
                      <a:pt x="46" y="97"/>
                    </a:lnTo>
                    <a:lnTo>
                      <a:pt x="39" y="89"/>
                    </a:lnTo>
                    <a:lnTo>
                      <a:pt x="5" y="73"/>
                    </a:lnTo>
                    <a:lnTo>
                      <a:pt x="0" y="46"/>
                    </a:lnTo>
                  </a:path>
                </a:pathLst>
              </a:custGeom>
              <a:solidFill>
                <a:srgbClr val="000000"/>
              </a:solidFill>
              <a:ln w="12700" cap="rnd">
                <a:solidFill>
                  <a:srgbClr val="000000"/>
                </a:solidFill>
                <a:round/>
                <a:headEnd/>
                <a:tailEnd/>
              </a:ln>
            </p:spPr>
            <p:txBody>
              <a:bodyPr/>
              <a:lstStyle/>
              <a:p>
                <a:endParaRPr lang="en-US" dirty="0"/>
              </a:p>
            </p:txBody>
          </p:sp>
          <p:sp>
            <p:nvSpPr>
              <p:cNvPr id="82006" name="Freeform 26"/>
              <p:cNvSpPr>
                <a:spLocks/>
              </p:cNvSpPr>
              <p:nvPr/>
            </p:nvSpPr>
            <p:spPr bwMode="auto">
              <a:xfrm>
                <a:off x="3903" y="3370"/>
                <a:ext cx="38" cy="49"/>
              </a:xfrm>
              <a:custGeom>
                <a:avLst/>
                <a:gdLst>
                  <a:gd name="T0" fmla="*/ 33 w 38"/>
                  <a:gd name="T1" fmla="*/ 0 h 49"/>
                  <a:gd name="T2" fmla="*/ 35 w 38"/>
                  <a:gd name="T3" fmla="*/ 10 h 49"/>
                  <a:gd name="T4" fmla="*/ 23 w 38"/>
                  <a:gd name="T5" fmla="*/ 29 h 49"/>
                  <a:gd name="T6" fmla="*/ 19 w 38"/>
                  <a:gd name="T7" fmla="*/ 32 h 49"/>
                  <a:gd name="T8" fmla="*/ 0 w 38"/>
                  <a:gd name="T9" fmla="*/ 32 h 49"/>
                  <a:gd name="T10" fmla="*/ 10 w 38"/>
                  <a:gd name="T11" fmla="*/ 38 h 49"/>
                  <a:gd name="T12" fmla="*/ 6 w 38"/>
                  <a:gd name="T13" fmla="*/ 40 h 49"/>
                  <a:gd name="T14" fmla="*/ 20 w 38"/>
                  <a:gd name="T15" fmla="*/ 48 h 49"/>
                  <a:gd name="T16" fmla="*/ 20 w 38"/>
                  <a:gd name="T17" fmla="*/ 43 h 49"/>
                  <a:gd name="T18" fmla="*/ 16 w 38"/>
                  <a:gd name="T19" fmla="*/ 43 h 49"/>
                  <a:gd name="T20" fmla="*/ 31 w 38"/>
                  <a:gd name="T21" fmla="*/ 27 h 49"/>
                  <a:gd name="T22" fmla="*/ 37 w 38"/>
                  <a:gd name="T23" fmla="*/ 10 h 49"/>
                  <a:gd name="T24" fmla="*/ 35 w 38"/>
                  <a:gd name="T25" fmla="*/ 3 h 49"/>
                  <a:gd name="T26" fmla="*/ 33 w 38"/>
                  <a:gd name="T27" fmla="*/ 0 h 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49"/>
                  <a:gd name="T44" fmla="*/ 38 w 38"/>
                  <a:gd name="T45" fmla="*/ 49 h 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49">
                    <a:moveTo>
                      <a:pt x="33" y="0"/>
                    </a:moveTo>
                    <a:lnTo>
                      <a:pt x="35" y="10"/>
                    </a:lnTo>
                    <a:lnTo>
                      <a:pt x="23" y="29"/>
                    </a:lnTo>
                    <a:lnTo>
                      <a:pt x="19" y="32"/>
                    </a:lnTo>
                    <a:lnTo>
                      <a:pt x="0" y="32"/>
                    </a:lnTo>
                    <a:lnTo>
                      <a:pt x="10" y="38"/>
                    </a:lnTo>
                    <a:lnTo>
                      <a:pt x="6" y="40"/>
                    </a:lnTo>
                    <a:lnTo>
                      <a:pt x="20" y="48"/>
                    </a:lnTo>
                    <a:lnTo>
                      <a:pt x="20" y="43"/>
                    </a:lnTo>
                    <a:lnTo>
                      <a:pt x="16" y="43"/>
                    </a:lnTo>
                    <a:lnTo>
                      <a:pt x="31" y="27"/>
                    </a:lnTo>
                    <a:lnTo>
                      <a:pt x="37" y="10"/>
                    </a:lnTo>
                    <a:lnTo>
                      <a:pt x="35" y="3"/>
                    </a:lnTo>
                    <a:lnTo>
                      <a:pt x="33" y="0"/>
                    </a:lnTo>
                  </a:path>
                </a:pathLst>
              </a:custGeom>
              <a:solidFill>
                <a:srgbClr val="000000"/>
              </a:solidFill>
              <a:ln w="12700" cap="rnd">
                <a:solidFill>
                  <a:srgbClr val="000000"/>
                </a:solidFill>
                <a:round/>
                <a:headEnd/>
                <a:tailEnd/>
              </a:ln>
            </p:spPr>
            <p:txBody>
              <a:bodyPr/>
              <a:lstStyle/>
              <a:p>
                <a:endParaRPr lang="en-US" dirty="0"/>
              </a:p>
            </p:txBody>
          </p:sp>
          <p:sp>
            <p:nvSpPr>
              <p:cNvPr id="82007" name="Freeform 27"/>
              <p:cNvSpPr>
                <a:spLocks/>
              </p:cNvSpPr>
              <p:nvPr/>
            </p:nvSpPr>
            <p:spPr bwMode="auto">
              <a:xfrm>
                <a:off x="3896" y="3241"/>
                <a:ext cx="16" cy="36"/>
              </a:xfrm>
              <a:custGeom>
                <a:avLst/>
                <a:gdLst>
                  <a:gd name="T0" fmla="*/ 0 w 16"/>
                  <a:gd name="T1" fmla="*/ 0 h 36"/>
                  <a:gd name="T2" fmla="*/ 13 w 16"/>
                  <a:gd name="T3" fmla="*/ 16 h 36"/>
                  <a:gd name="T4" fmla="*/ 15 w 16"/>
                  <a:gd name="T5" fmla="*/ 35 h 36"/>
                  <a:gd name="T6" fmla="*/ 5 w 16"/>
                  <a:gd name="T7" fmla="*/ 21 h 36"/>
                  <a:gd name="T8" fmla="*/ 5 w 16"/>
                  <a:gd name="T9" fmla="*/ 13 h 36"/>
                  <a:gd name="T10" fmla="*/ 0 w 16"/>
                  <a:gd name="T11" fmla="*/ 0 h 36"/>
                  <a:gd name="T12" fmla="*/ 0 60000 65536"/>
                  <a:gd name="T13" fmla="*/ 0 60000 65536"/>
                  <a:gd name="T14" fmla="*/ 0 60000 65536"/>
                  <a:gd name="T15" fmla="*/ 0 60000 65536"/>
                  <a:gd name="T16" fmla="*/ 0 60000 65536"/>
                  <a:gd name="T17" fmla="*/ 0 60000 65536"/>
                  <a:gd name="T18" fmla="*/ 0 w 16"/>
                  <a:gd name="T19" fmla="*/ 0 h 36"/>
                  <a:gd name="T20" fmla="*/ 16 w 16"/>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6" h="36">
                    <a:moveTo>
                      <a:pt x="0" y="0"/>
                    </a:moveTo>
                    <a:lnTo>
                      <a:pt x="13" y="16"/>
                    </a:lnTo>
                    <a:lnTo>
                      <a:pt x="15" y="35"/>
                    </a:lnTo>
                    <a:lnTo>
                      <a:pt x="5" y="21"/>
                    </a:lnTo>
                    <a:lnTo>
                      <a:pt x="5" y="13"/>
                    </a:lnTo>
                    <a:lnTo>
                      <a:pt x="0" y="0"/>
                    </a:lnTo>
                  </a:path>
                </a:pathLst>
              </a:custGeom>
              <a:solidFill>
                <a:srgbClr val="000000"/>
              </a:solidFill>
              <a:ln w="12700" cap="rnd">
                <a:solidFill>
                  <a:srgbClr val="000000"/>
                </a:solidFill>
                <a:round/>
                <a:headEnd/>
                <a:tailEnd/>
              </a:ln>
            </p:spPr>
            <p:txBody>
              <a:bodyPr/>
              <a:lstStyle/>
              <a:p>
                <a:endParaRPr lang="en-US" dirty="0"/>
              </a:p>
            </p:txBody>
          </p:sp>
          <p:sp>
            <p:nvSpPr>
              <p:cNvPr id="82008" name="Freeform 28"/>
              <p:cNvSpPr>
                <a:spLocks/>
              </p:cNvSpPr>
              <p:nvPr/>
            </p:nvSpPr>
            <p:spPr bwMode="auto">
              <a:xfrm>
                <a:off x="3905" y="3278"/>
                <a:ext cx="9" cy="36"/>
              </a:xfrm>
              <a:custGeom>
                <a:avLst/>
                <a:gdLst>
                  <a:gd name="T0" fmla="*/ 4 w 9"/>
                  <a:gd name="T1" fmla="*/ 0 h 36"/>
                  <a:gd name="T2" fmla="*/ 0 w 9"/>
                  <a:gd name="T3" fmla="*/ 6 h 36"/>
                  <a:gd name="T4" fmla="*/ 6 w 9"/>
                  <a:gd name="T5" fmla="*/ 16 h 36"/>
                  <a:gd name="T6" fmla="*/ 4 w 9"/>
                  <a:gd name="T7" fmla="*/ 35 h 36"/>
                  <a:gd name="T8" fmla="*/ 8 w 9"/>
                  <a:gd name="T9" fmla="*/ 19 h 36"/>
                  <a:gd name="T10" fmla="*/ 4 w 9"/>
                  <a:gd name="T11" fmla="*/ 0 h 36"/>
                  <a:gd name="T12" fmla="*/ 0 60000 65536"/>
                  <a:gd name="T13" fmla="*/ 0 60000 65536"/>
                  <a:gd name="T14" fmla="*/ 0 60000 65536"/>
                  <a:gd name="T15" fmla="*/ 0 60000 65536"/>
                  <a:gd name="T16" fmla="*/ 0 60000 65536"/>
                  <a:gd name="T17" fmla="*/ 0 60000 65536"/>
                  <a:gd name="T18" fmla="*/ 0 w 9"/>
                  <a:gd name="T19" fmla="*/ 0 h 36"/>
                  <a:gd name="T20" fmla="*/ 9 w 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9" h="36">
                    <a:moveTo>
                      <a:pt x="4" y="0"/>
                    </a:moveTo>
                    <a:lnTo>
                      <a:pt x="0" y="6"/>
                    </a:lnTo>
                    <a:lnTo>
                      <a:pt x="6" y="16"/>
                    </a:lnTo>
                    <a:lnTo>
                      <a:pt x="4" y="35"/>
                    </a:lnTo>
                    <a:lnTo>
                      <a:pt x="8" y="19"/>
                    </a:lnTo>
                    <a:lnTo>
                      <a:pt x="4" y="0"/>
                    </a:lnTo>
                  </a:path>
                </a:pathLst>
              </a:custGeom>
              <a:solidFill>
                <a:srgbClr val="000000"/>
              </a:solidFill>
              <a:ln w="12700" cap="rnd">
                <a:solidFill>
                  <a:srgbClr val="000000"/>
                </a:solidFill>
                <a:round/>
                <a:headEnd/>
                <a:tailEnd/>
              </a:ln>
            </p:spPr>
            <p:txBody>
              <a:bodyPr/>
              <a:lstStyle/>
              <a:p>
                <a:endParaRPr lang="en-US" dirty="0"/>
              </a:p>
            </p:txBody>
          </p:sp>
          <p:sp>
            <p:nvSpPr>
              <p:cNvPr id="82009" name="Line 29"/>
              <p:cNvSpPr>
                <a:spLocks noChangeShapeType="1"/>
              </p:cNvSpPr>
              <p:nvPr/>
            </p:nvSpPr>
            <p:spPr bwMode="auto">
              <a:xfrm flipH="1" flipV="1">
                <a:off x="3994" y="3182"/>
                <a:ext cx="68" cy="62"/>
              </a:xfrm>
              <a:prstGeom prst="line">
                <a:avLst/>
              </a:prstGeom>
              <a:noFill/>
              <a:ln w="12700">
                <a:solidFill>
                  <a:srgbClr val="000000"/>
                </a:solidFill>
                <a:round/>
                <a:headEnd/>
                <a:tailEnd/>
              </a:ln>
            </p:spPr>
            <p:txBody>
              <a:bodyPr wrap="none" anchor="ctr"/>
              <a:lstStyle/>
              <a:p>
                <a:endParaRPr lang="en-US" dirty="0"/>
              </a:p>
            </p:txBody>
          </p:sp>
          <p:sp>
            <p:nvSpPr>
              <p:cNvPr id="82010" name="Freeform 30"/>
              <p:cNvSpPr>
                <a:spLocks/>
              </p:cNvSpPr>
              <p:nvPr/>
            </p:nvSpPr>
            <p:spPr bwMode="auto">
              <a:xfrm>
                <a:off x="3903" y="3145"/>
                <a:ext cx="38" cy="31"/>
              </a:xfrm>
              <a:custGeom>
                <a:avLst/>
                <a:gdLst>
                  <a:gd name="T0" fmla="*/ 36 w 38"/>
                  <a:gd name="T1" fmla="*/ 0 h 31"/>
                  <a:gd name="T2" fmla="*/ 36 w 38"/>
                  <a:gd name="T3" fmla="*/ 3 h 31"/>
                  <a:gd name="T4" fmla="*/ 33 w 38"/>
                  <a:gd name="T5" fmla="*/ 3 h 31"/>
                  <a:gd name="T6" fmla="*/ 31 w 38"/>
                  <a:gd name="T7" fmla="*/ 6 h 31"/>
                  <a:gd name="T8" fmla="*/ 26 w 38"/>
                  <a:gd name="T9" fmla="*/ 9 h 31"/>
                  <a:gd name="T10" fmla="*/ 26 w 38"/>
                  <a:gd name="T11" fmla="*/ 13 h 31"/>
                  <a:gd name="T12" fmla="*/ 23 w 38"/>
                  <a:gd name="T13" fmla="*/ 14 h 31"/>
                  <a:gd name="T14" fmla="*/ 21 w 38"/>
                  <a:gd name="T15" fmla="*/ 20 h 31"/>
                  <a:gd name="T16" fmla="*/ 0 w 38"/>
                  <a:gd name="T17" fmla="*/ 30 h 31"/>
                  <a:gd name="T18" fmla="*/ 32 w 38"/>
                  <a:gd name="T19" fmla="*/ 18 h 31"/>
                  <a:gd name="T20" fmla="*/ 27 w 38"/>
                  <a:gd name="T21" fmla="*/ 19 h 31"/>
                  <a:gd name="T22" fmla="*/ 30 w 38"/>
                  <a:gd name="T23" fmla="*/ 13 h 31"/>
                  <a:gd name="T24" fmla="*/ 31 w 38"/>
                  <a:gd name="T25" fmla="*/ 8 h 31"/>
                  <a:gd name="T26" fmla="*/ 33 w 38"/>
                  <a:gd name="T27" fmla="*/ 7 h 31"/>
                  <a:gd name="T28" fmla="*/ 32 w 38"/>
                  <a:gd name="T29" fmla="*/ 9 h 31"/>
                  <a:gd name="T30" fmla="*/ 31 w 38"/>
                  <a:gd name="T31" fmla="*/ 13 h 31"/>
                  <a:gd name="T32" fmla="*/ 37 w 38"/>
                  <a:gd name="T33" fmla="*/ 3 h 31"/>
                  <a:gd name="T34" fmla="*/ 37 w 38"/>
                  <a:gd name="T35" fmla="*/ 2 h 31"/>
                  <a:gd name="T36" fmla="*/ 36 w 38"/>
                  <a:gd name="T37" fmla="*/ 0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31"/>
                  <a:gd name="T59" fmla="*/ 38 w 38"/>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 h="31">
                    <a:moveTo>
                      <a:pt x="36" y="0"/>
                    </a:moveTo>
                    <a:lnTo>
                      <a:pt x="36" y="3"/>
                    </a:lnTo>
                    <a:lnTo>
                      <a:pt x="33" y="3"/>
                    </a:lnTo>
                    <a:lnTo>
                      <a:pt x="31" y="6"/>
                    </a:lnTo>
                    <a:lnTo>
                      <a:pt x="26" y="9"/>
                    </a:lnTo>
                    <a:lnTo>
                      <a:pt x="26" y="13"/>
                    </a:lnTo>
                    <a:lnTo>
                      <a:pt x="23" y="14"/>
                    </a:lnTo>
                    <a:lnTo>
                      <a:pt x="21" y="20"/>
                    </a:lnTo>
                    <a:lnTo>
                      <a:pt x="0" y="30"/>
                    </a:lnTo>
                    <a:lnTo>
                      <a:pt x="32" y="18"/>
                    </a:lnTo>
                    <a:lnTo>
                      <a:pt x="27" y="19"/>
                    </a:lnTo>
                    <a:lnTo>
                      <a:pt x="30" y="13"/>
                    </a:lnTo>
                    <a:lnTo>
                      <a:pt x="31" y="8"/>
                    </a:lnTo>
                    <a:lnTo>
                      <a:pt x="33" y="7"/>
                    </a:lnTo>
                    <a:lnTo>
                      <a:pt x="32" y="9"/>
                    </a:lnTo>
                    <a:lnTo>
                      <a:pt x="31" y="13"/>
                    </a:lnTo>
                    <a:lnTo>
                      <a:pt x="37" y="3"/>
                    </a:lnTo>
                    <a:lnTo>
                      <a:pt x="37" y="2"/>
                    </a:lnTo>
                    <a:lnTo>
                      <a:pt x="36" y="0"/>
                    </a:lnTo>
                  </a:path>
                </a:pathLst>
              </a:custGeom>
              <a:solidFill>
                <a:srgbClr val="000000"/>
              </a:solidFill>
              <a:ln w="12700" cap="rnd">
                <a:solidFill>
                  <a:srgbClr val="000000"/>
                </a:solidFill>
                <a:round/>
                <a:headEnd/>
                <a:tailEnd/>
              </a:ln>
            </p:spPr>
            <p:txBody>
              <a:bodyPr/>
              <a:lstStyle/>
              <a:p>
                <a:endParaRPr lang="en-US" dirty="0"/>
              </a:p>
            </p:txBody>
          </p:sp>
          <p:sp>
            <p:nvSpPr>
              <p:cNvPr id="82011" name="Freeform 31"/>
              <p:cNvSpPr>
                <a:spLocks/>
              </p:cNvSpPr>
              <p:nvPr/>
            </p:nvSpPr>
            <p:spPr bwMode="auto">
              <a:xfrm>
                <a:off x="3932" y="3117"/>
                <a:ext cx="17" cy="24"/>
              </a:xfrm>
              <a:custGeom>
                <a:avLst/>
                <a:gdLst>
                  <a:gd name="T0" fmla="*/ 0 w 17"/>
                  <a:gd name="T1" fmla="*/ 0 h 24"/>
                  <a:gd name="T2" fmla="*/ 12 w 17"/>
                  <a:gd name="T3" fmla="*/ 10 h 24"/>
                  <a:gd name="T4" fmla="*/ 12 w 17"/>
                  <a:gd name="T5" fmla="*/ 17 h 24"/>
                  <a:gd name="T6" fmla="*/ 14 w 17"/>
                  <a:gd name="T7" fmla="*/ 23 h 24"/>
                  <a:gd name="T8" fmla="*/ 13 w 17"/>
                  <a:gd name="T9" fmla="*/ 19 h 24"/>
                  <a:gd name="T10" fmla="*/ 15 w 17"/>
                  <a:gd name="T11" fmla="*/ 13 h 24"/>
                  <a:gd name="T12" fmla="*/ 15 w 17"/>
                  <a:gd name="T13" fmla="*/ 10 h 24"/>
                  <a:gd name="T14" fmla="*/ 16 w 17"/>
                  <a:gd name="T15" fmla="*/ 9 h 24"/>
                  <a:gd name="T16" fmla="*/ 11 w 17"/>
                  <a:gd name="T17" fmla="*/ 7 h 24"/>
                  <a:gd name="T18" fmla="*/ 0 w 17"/>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4"/>
                  <a:gd name="T32" fmla="*/ 17 w 17"/>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4">
                    <a:moveTo>
                      <a:pt x="0" y="0"/>
                    </a:moveTo>
                    <a:lnTo>
                      <a:pt x="12" y="10"/>
                    </a:lnTo>
                    <a:lnTo>
                      <a:pt x="12" y="17"/>
                    </a:lnTo>
                    <a:lnTo>
                      <a:pt x="14" y="23"/>
                    </a:lnTo>
                    <a:lnTo>
                      <a:pt x="13" y="19"/>
                    </a:lnTo>
                    <a:lnTo>
                      <a:pt x="15" y="13"/>
                    </a:lnTo>
                    <a:lnTo>
                      <a:pt x="15" y="10"/>
                    </a:lnTo>
                    <a:lnTo>
                      <a:pt x="16" y="9"/>
                    </a:lnTo>
                    <a:lnTo>
                      <a:pt x="11" y="7"/>
                    </a:lnTo>
                    <a:lnTo>
                      <a:pt x="0" y="0"/>
                    </a:lnTo>
                  </a:path>
                </a:pathLst>
              </a:custGeom>
              <a:solidFill>
                <a:srgbClr val="000000"/>
              </a:solidFill>
              <a:ln w="12700" cap="rnd">
                <a:solidFill>
                  <a:srgbClr val="000000"/>
                </a:solidFill>
                <a:round/>
                <a:headEnd/>
                <a:tailEnd/>
              </a:ln>
            </p:spPr>
            <p:txBody>
              <a:bodyPr/>
              <a:lstStyle/>
              <a:p>
                <a:endParaRPr lang="en-US" dirty="0"/>
              </a:p>
            </p:txBody>
          </p:sp>
          <p:sp>
            <p:nvSpPr>
              <p:cNvPr id="82012" name="Freeform 32"/>
              <p:cNvSpPr>
                <a:spLocks/>
              </p:cNvSpPr>
              <p:nvPr/>
            </p:nvSpPr>
            <p:spPr bwMode="auto">
              <a:xfrm>
                <a:off x="3932" y="3147"/>
                <a:ext cx="14" cy="19"/>
              </a:xfrm>
              <a:custGeom>
                <a:avLst/>
                <a:gdLst>
                  <a:gd name="T0" fmla="*/ 8 w 14"/>
                  <a:gd name="T1" fmla="*/ 0 h 19"/>
                  <a:gd name="T2" fmla="*/ 8 w 14"/>
                  <a:gd name="T3" fmla="*/ 2 h 19"/>
                  <a:gd name="T4" fmla="*/ 7 w 14"/>
                  <a:gd name="T5" fmla="*/ 5 h 19"/>
                  <a:gd name="T6" fmla="*/ 8 w 14"/>
                  <a:gd name="T7" fmla="*/ 10 h 19"/>
                  <a:gd name="T8" fmla="*/ 4 w 14"/>
                  <a:gd name="T9" fmla="*/ 16 h 19"/>
                  <a:gd name="T10" fmla="*/ 0 w 14"/>
                  <a:gd name="T11" fmla="*/ 18 h 19"/>
                  <a:gd name="T12" fmla="*/ 5 w 14"/>
                  <a:gd name="T13" fmla="*/ 16 h 19"/>
                  <a:gd name="T14" fmla="*/ 7 w 14"/>
                  <a:gd name="T15" fmla="*/ 17 h 19"/>
                  <a:gd name="T16" fmla="*/ 9 w 14"/>
                  <a:gd name="T17" fmla="*/ 13 h 19"/>
                  <a:gd name="T18" fmla="*/ 10 w 14"/>
                  <a:gd name="T19" fmla="*/ 8 h 19"/>
                  <a:gd name="T20" fmla="*/ 10 w 14"/>
                  <a:gd name="T21" fmla="*/ 6 h 19"/>
                  <a:gd name="T22" fmla="*/ 13 w 14"/>
                  <a:gd name="T23" fmla="*/ 7 h 19"/>
                  <a:gd name="T24" fmla="*/ 13 w 14"/>
                  <a:gd name="T25" fmla="*/ 5 h 19"/>
                  <a:gd name="T26" fmla="*/ 10 w 14"/>
                  <a:gd name="T27" fmla="*/ 4 h 19"/>
                  <a:gd name="T28" fmla="*/ 9 w 14"/>
                  <a:gd name="T29" fmla="*/ 1 h 19"/>
                  <a:gd name="T30" fmla="*/ 8 w 14"/>
                  <a:gd name="T31" fmla="*/ 0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19"/>
                  <a:gd name="T50" fmla="*/ 14 w 14"/>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19">
                    <a:moveTo>
                      <a:pt x="8" y="0"/>
                    </a:moveTo>
                    <a:lnTo>
                      <a:pt x="8" y="2"/>
                    </a:lnTo>
                    <a:lnTo>
                      <a:pt x="7" y="5"/>
                    </a:lnTo>
                    <a:lnTo>
                      <a:pt x="8" y="10"/>
                    </a:lnTo>
                    <a:lnTo>
                      <a:pt x="4" y="16"/>
                    </a:lnTo>
                    <a:lnTo>
                      <a:pt x="0" y="18"/>
                    </a:lnTo>
                    <a:lnTo>
                      <a:pt x="5" y="16"/>
                    </a:lnTo>
                    <a:lnTo>
                      <a:pt x="7" y="17"/>
                    </a:lnTo>
                    <a:lnTo>
                      <a:pt x="9" y="13"/>
                    </a:lnTo>
                    <a:lnTo>
                      <a:pt x="10" y="8"/>
                    </a:lnTo>
                    <a:lnTo>
                      <a:pt x="10" y="6"/>
                    </a:lnTo>
                    <a:lnTo>
                      <a:pt x="13" y="7"/>
                    </a:lnTo>
                    <a:lnTo>
                      <a:pt x="13" y="5"/>
                    </a:lnTo>
                    <a:lnTo>
                      <a:pt x="10" y="4"/>
                    </a:lnTo>
                    <a:lnTo>
                      <a:pt x="9" y="1"/>
                    </a:lnTo>
                    <a:lnTo>
                      <a:pt x="8" y="0"/>
                    </a:lnTo>
                  </a:path>
                </a:pathLst>
              </a:custGeom>
              <a:solidFill>
                <a:srgbClr val="000000"/>
              </a:solidFill>
              <a:ln w="12700" cap="rnd">
                <a:solidFill>
                  <a:srgbClr val="000000"/>
                </a:solidFill>
                <a:round/>
                <a:headEnd/>
                <a:tailEnd/>
              </a:ln>
            </p:spPr>
            <p:txBody>
              <a:bodyPr/>
              <a:lstStyle/>
              <a:p>
                <a:endParaRPr lang="en-US" dirty="0"/>
              </a:p>
            </p:txBody>
          </p:sp>
          <p:sp>
            <p:nvSpPr>
              <p:cNvPr id="82013" name="Freeform 33"/>
              <p:cNvSpPr>
                <a:spLocks/>
              </p:cNvSpPr>
              <p:nvPr/>
            </p:nvSpPr>
            <p:spPr bwMode="auto">
              <a:xfrm>
                <a:off x="3947" y="3130"/>
                <a:ext cx="8" cy="13"/>
              </a:xfrm>
              <a:custGeom>
                <a:avLst/>
                <a:gdLst>
                  <a:gd name="T0" fmla="*/ 0 w 8"/>
                  <a:gd name="T1" fmla="*/ 0 h 13"/>
                  <a:gd name="T2" fmla="*/ 1 w 8"/>
                  <a:gd name="T3" fmla="*/ 1 h 13"/>
                  <a:gd name="T4" fmla="*/ 2 w 8"/>
                  <a:gd name="T5" fmla="*/ 4 h 13"/>
                  <a:gd name="T6" fmla="*/ 4 w 8"/>
                  <a:gd name="T7" fmla="*/ 4 h 13"/>
                  <a:gd name="T8" fmla="*/ 4 w 8"/>
                  <a:gd name="T9" fmla="*/ 6 h 13"/>
                  <a:gd name="T10" fmla="*/ 7 w 8"/>
                  <a:gd name="T11" fmla="*/ 5 h 13"/>
                  <a:gd name="T12" fmla="*/ 4 w 8"/>
                  <a:gd name="T13" fmla="*/ 10 h 13"/>
                  <a:gd name="T14" fmla="*/ 3 w 8"/>
                  <a:gd name="T15" fmla="*/ 10 h 13"/>
                  <a:gd name="T16" fmla="*/ 1 w 8"/>
                  <a:gd name="T17" fmla="*/ 12 h 13"/>
                  <a:gd name="T18" fmla="*/ 1 w 8"/>
                  <a:gd name="T19" fmla="*/ 10 h 13"/>
                  <a:gd name="T20" fmla="*/ 3 w 8"/>
                  <a:gd name="T21" fmla="*/ 7 h 13"/>
                  <a:gd name="T22" fmla="*/ 1 w 8"/>
                  <a:gd name="T23" fmla="*/ 3 h 13"/>
                  <a:gd name="T24" fmla="*/ 1 w 8"/>
                  <a:gd name="T25" fmla="*/ 1 h 13"/>
                  <a:gd name="T26" fmla="*/ 0 w 8"/>
                  <a:gd name="T27" fmla="*/ 0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3"/>
                  <a:gd name="T44" fmla="*/ 8 w 8"/>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3">
                    <a:moveTo>
                      <a:pt x="0" y="0"/>
                    </a:moveTo>
                    <a:lnTo>
                      <a:pt x="1" y="1"/>
                    </a:lnTo>
                    <a:lnTo>
                      <a:pt x="2" y="4"/>
                    </a:lnTo>
                    <a:lnTo>
                      <a:pt x="4" y="4"/>
                    </a:lnTo>
                    <a:lnTo>
                      <a:pt x="4" y="6"/>
                    </a:lnTo>
                    <a:lnTo>
                      <a:pt x="7" y="5"/>
                    </a:lnTo>
                    <a:lnTo>
                      <a:pt x="4" y="10"/>
                    </a:lnTo>
                    <a:lnTo>
                      <a:pt x="3" y="10"/>
                    </a:lnTo>
                    <a:lnTo>
                      <a:pt x="1" y="12"/>
                    </a:lnTo>
                    <a:lnTo>
                      <a:pt x="1" y="10"/>
                    </a:lnTo>
                    <a:lnTo>
                      <a:pt x="3" y="7"/>
                    </a:lnTo>
                    <a:lnTo>
                      <a:pt x="1" y="3"/>
                    </a:lnTo>
                    <a:lnTo>
                      <a:pt x="1" y="1"/>
                    </a:lnTo>
                    <a:lnTo>
                      <a:pt x="0" y="0"/>
                    </a:lnTo>
                  </a:path>
                </a:pathLst>
              </a:custGeom>
              <a:solidFill>
                <a:srgbClr val="000000"/>
              </a:solidFill>
              <a:ln w="12700" cap="rnd">
                <a:solidFill>
                  <a:srgbClr val="000000"/>
                </a:solidFill>
                <a:round/>
                <a:headEnd/>
                <a:tailEnd/>
              </a:ln>
            </p:spPr>
            <p:txBody>
              <a:bodyPr/>
              <a:lstStyle/>
              <a:p>
                <a:endParaRPr lang="en-US" dirty="0"/>
              </a:p>
            </p:txBody>
          </p:sp>
          <p:sp>
            <p:nvSpPr>
              <p:cNvPr id="82014" name="Freeform 34"/>
              <p:cNvSpPr>
                <a:spLocks/>
              </p:cNvSpPr>
              <p:nvPr/>
            </p:nvSpPr>
            <p:spPr bwMode="auto">
              <a:xfrm>
                <a:off x="3947" y="3153"/>
                <a:ext cx="10" cy="14"/>
              </a:xfrm>
              <a:custGeom>
                <a:avLst/>
                <a:gdLst>
                  <a:gd name="T0" fmla="*/ 2 w 10"/>
                  <a:gd name="T1" fmla="*/ 0 h 14"/>
                  <a:gd name="T2" fmla="*/ 4 w 10"/>
                  <a:gd name="T3" fmla="*/ 3 h 14"/>
                  <a:gd name="T4" fmla="*/ 8 w 10"/>
                  <a:gd name="T5" fmla="*/ 4 h 14"/>
                  <a:gd name="T6" fmla="*/ 9 w 10"/>
                  <a:gd name="T7" fmla="*/ 5 h 14"/>
                  <a:gd name="T8" fmla="*/ 6 w 10"/>
                  <a:gd name="T9" fmla="*/ 6 h 14"/>
                  <a:gd name="T10" fmla="*/ 4 w 10"/>
                  <a:gd name="T11" fmla="*/ 12 h 14"/>
                  <a:gd name="T12" fmla="*/ 0 w 10"/>
                  <a:gd name="T13" fmla="*/ 13 h 14"/>
                  <a:gd name="T14" fmla="*/ 3 w 10"/>
                  <a:gd name="T15" fmla="*/ 10 h 14"/>
                  <a:gd name="T16" fmla="*/ 3 w 10"/>
                  <a:gd name="T17" fmla="*/ 6 h 14"/>
                  <a:gd name="T18" fmla="*/ 3 w 10"/>
                  <a:gd name="T19" fmla="*/ 3 h 14"/>
                  <a:gd name="T20" fmla="*/ 2 w 10"/>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4"/>
                  <a:gd name="T35" fmla="*/ 10 w 10"/>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4">
                    <a:moveTo>
                      <a:pt x="2" y="0"/>
                    </a:moveTo>
                    <a:lnTo>
                      <a:pt x="4" y="3"/>
                    </a:lnTo>
                    <a:lnTo>
                      <a:pt x="8" y="4"/>
                    </a:lnTo>
                    <a:lnTo>
                      <a:pt x="9" y="5"/>
                    </a:lnTo>
                    <a:lnTo>
                      <a:pt x="6" y="6"/>
                    </a:lnTo>
                    <a:lnTo>
                      <a:pt x="4" y="12"/>
                    </a:lnTo>
                    <a:lnTo>
                      <a:pt x="0" y="13"/>
                    </a:lnTo>
                    <a:lnTo>
                      <a:pt x="3" y="10"/>
                    </a:lnTo>
                    <a:lnTo>
                      <a:pt x="3" y="6"/>
                    </a:lnTo>
                    <a:lnTo>
                      <a:pt x="3" y="3"/>
                    </a:lnTo>
                    <a:lnTo>
                      <a:pt x="2" y="0"/>
                    </a:lnTo>
                  </a:path>
                </a:pathLst>
              </a:custGeom>
              <a:solidFill>
                <a:srgbClr val="000000"/>
              </a:solidFill>
              <a:ln w="12700" cap="rnd">
                <a:solidFill>
                  <a:srgbClr val="000000"/>
                </a:solidFill>
                <a:round/>
                <a:headEnd/>
                <a:tailEnd/>
              </a:ln>
            </p:spPr>
            <p:txBody>
              <a:bodyPr/>
              <a:lstStyle/>
              <a:p>
                <a:endParaRPr lang="en-US" dirty="0"/>
              </a:p>
            </p:txBody>
          </p:sp>
          <p:sp>
            <p:nvSpPr>
              <p:cNvPr id="82015" name="Freeform 35"/>
              <p:cNvSpPr>
                <a:spLocks/>
              </p:cNvSpPr>
              <p:nvPr/>
            </p:nvSpPr>
            <p:spPr bwMode="auto">
              <a:xfrm>
                <a:off x="3923" y="3168"/>
                <a:ext cx="5" cy="5"/>
              </a:xfrm>
              <a:custGeom>
                <a:avLst/>
                <a:gdLst>
                  <a:gd name="T0" fmla="*/ 4 w 5"/>
                  <a:gd name="T1" fmla="*/ 0 h 5"/>
                  <a:gd name="T2" fmla="*/ 0 w 5"/>
                  <a:gd name="T3" fmla="*/ 4 h 5"/>
                  <a:gd name="T4" fmla="*/ 1 w 5"/>
                  <a:gd name="T5" fmla="*/ 1 h 5"/>
                  <a:gd name="T6" fmla="*/ 4 w 5"/>
                  <a:gd name="T7" fmla="*/ 0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4" y="0"/>
                    </a:moveTo>
                    <a:lnTo>
                      <a:pt x="0" y="4"/>
                    </a:lnTo>
                    <a:lnTo>
                      <a:pt x="1" y="1"/>
                    </a:lnTo>
                    <a:lnTo>
                      <a:pt x="4" y="0"/>
                    </a:lnTo>
                  </a:path>
                </a:pathLst>
              </a:custGeom>
              <a:solidFill>
                <a:srgbClr val="000000"/>
              </a:solidFill>
              <a:ln w="12700" cap="rnd">
                <a:solidFill>
                  <a:srgbClr val="000000"/>
                </a:solidFill>
                <a:round/>
                <a:headEnd/>
                <a:tailEnd/>
              </a:ln>
            </p:spPr>
            <p:txBody>
              <a:bodyPr/>
              <a:lstStyle/>
              <a:p>
                <a:endParaRPr lang="en-US" dirty="0"/>
              </a:p>
            </p:txBody>
          </p:sp>
          <p:sp>
            <p:nvSpPr>
              <p:cNvPr id="82016" name="Freeform 36"/>
              <p:cNvSpPr>
                <a:spLocks/>
              </p:cNvSpPr>
              <p:nvPr/>
            </p:nvSpPr>
            <p:spPr bwMode="auto">
              <a:xfrm>
                <a:off x="3944" y="3141"/>
                <a:ext cx="4" cy="7"/>
              </a:xfrm>
              <a:custGeom>
                <a:avLst/>
                <a:gdLst>
                  <a:gd name="T0" fmla="*/ 2 w 4"/>
                  <a:gd name="T1" fmla="*/ 0 h 7"/>
                  <a:gd name="T2" fmla="*/ 1 w 4"/>
                  <a:gd name="T3" fmla="*/ 2 h 7"/>
                  <a:gd name="T4" fmla="*/ 0 w 4"/>
                  <a:gd name="T5" fmla="*/ 6 h 7"/>
                  <a:gd name="T6" fmla="*/ 1 w 4"/>
                  <a:gd name="T7" fmla="*/ 2 h 7"/>
                  <a:gd name="T8" fmla="*/ 3 w 4"/>
                  <a:gd name="T9" fmla="*/ 2 h 7"/>
                  <a:gd name="T10" fmla="*/ 2 w 4"/>
                  <a:gd name="T11" fmla="*/ 0 h 7"/>
                  <a:gd name="T12" fmla="*/ 0 60000 65536"/>
                  <a:gd name="T13" fmla="*/ 0 60000 65536"/>
                  <a:gd name="T14" fmla="*/ 0 60000 65536"/>
                  <a:gd name="T15" fmla="*/ 0 60000 65536"/>
                  <a:gd name="T16" fmla="*/ 0 60000 65536"/>
                  <a:gd name="T17" fmla="*/ 0 60000 65536"/>
                  <a:gd name="T18" fmla="*/ 0 w 4"/>
                  <a:gd name="T19" fmla="*/ 0 h 7"/>
                  <a:gd name="T20" fmla="*/ 4 w 4"/>
                  <a:gd name="T21" fmla="*/ 7 h 7"/>
                </a:gdLst>
                <a:ahLst/>
                <a:cxnLst>
                  <a:cxn ang="T12">
                    <a:pos x="T0" y="T1"/>
                  </a:cxn>
                  <a:cxn ang="T13">
                    <a:pos x="T2" y="T3"/>
                  </a:cxn>
                  <a:cxn ang="T14">
                    <a:pos x="T4" y="T5"/>
                  </a:cxn>
                  <a:cxn ang="T15">
                    <a:pos x="T6" y="T7"/>
                  </a:cxn>
                  <a:cxn ang="T16">
                    <a:pos x="T8" y="T9"/>
                  </a:cxn>
                  <a:cxn ang="T17">
                    <a:pos x="T10" y="T11"/>
                  </a:cxn>
                </a:cxnLst>
                <a:rect l="T18" t="T19" r="T20" b="T21"/>
                <a:pathLst>
                  <a:path w="4" h="7">
                    <a:moveTo>
                      <a:pt x="2" y="0"/>
                    </a:moveTo>
                    <a:lnTo>
                      <a:pt x="1" y="2"/>
                    </a:lnTo>
                    <a:lnTo>
                      <a:pt x="0" y="6"/>
                    </a:lnTo>
                    <a:lnTo>
                      <a:pt x="1" y="2"/>
                    </a:lnTo>
                    <a:lnTo>
                      <a:pt x="3" y="2"/>
                    </a:lnTo>
                    <a:lnTo>
                      <a:pt x="2" y="0"/>
                    </a:lnTo>
                  </a:path>
                </a:pathLst>
              </a:custGeom>
              <a:solidFill>
                <a:srgbClr val="000000"/>
              </a:solidFill>
              <a:ln w="12700" cap="rnd">
                <a:solidFill>
                  <a:srgbClr val="000000"/>
                </a:solidFill>
                <a:round/>
                <a:headEnd/>
                <a:tailEnd/>
              </a:ln>
            </p:spPr>
            <p:txBody>
              <a:bodyPr/>
              <a:lstStyle/>
              <a:p>
                <a:endParaRPr lang="en-US" dirty="0"/>
              </a:p>
            </p:txBody>
          </p:sp>
          <p:sp>
            <p:nvSpPr>
              <p:cNvPr id="82017" name="Freeform 37"/>
              <p:cNvSpPr>
                <a:spLocks/>
              </p:cNvSpPr>
              <p:nvPr/>
            </p:nvSpPr>
            <p:spPr bwMode="auto">
              <a:xfrm>
                <a:off x="3950" y="3147"/>
                <a:ext cx="14" cy="32"/>
              </a:xfrm>
              <a:custGeom>
                <a:avLst/>
                <a:gdLst>
                  <a:gd name="T0" fmla="*/ 1 w 14"/>
                  <a:gd name="T1" fmla="*/ 0 h 32"/>
                  <a:gd name="T2" fmla="*/ 13 w 14"/>
                  <a:gd name="T3" fmla="*/ 5 h 32"/>
                  <a:gd name="T4" fmla="*/ 13 w 14"/>
                  <a:gd name="T5" fmla="*/ 8 h 32"/>
                  <a:gd name="T6" fmla="*/ 10 w 14"/>
                  <a:gd name="T7" fmla="*/ 11 h 32"/>
                  <a:gd name="T8" fmla="*/ 10 w 14"/>
                  <a:gd name="T9" fmla="*/ 17 h 32"/>
                  <a:gd name="T10" fmla="*/ 8 w 14"/>
                  <a:gd name="T11" fmla="*/ 21 h 32"/>
                  <a:gd name="T12" fmla="*/ 3 w 14"/>
                  <a:gd name="T13" fmla="*/ 27 h 32"/>
                  <a:gd name="T14" fmla="*/ 6 w 14"/>
                  <a:gd name="T15" fmla="*/ 28 h 32"/>
                  <a:gd name="T16" fmla="*/ 7 w 14"/>
                  <a:gd name="T17" fmla="*/ 27 h 32"/>
                  <a:gd name="T18" fmla="*/ 9 w 14"/>
                  <a:gd name="T19" fmla="*/ 27 h 32"/>
                  <a:gd name="T20" fmla="*/ 8 w 14"/>
                  <a:gd name="T21" fmla="*/ 29 h 32"/>
                  <a:gd name="T22" fmla="*/ 3 w 14"/>
                  <a:gd name="T23" fmla="*/ 31 h 32"/>
                  <a:gd name="T24" fmla="*/ 0 w 14"/>
                  <a:gd name="T25" fmla="*/ 30 h 32"/>
                  <a:gd name="T26" fmla="*/ 1 w 14"/>
                  <a:gd name="T27" fmla="*/ 26 h 32"/>
                  <a:gd name="T28" fmla="*/ 8 w 14"/>
                  <a:gd name="T29" fmla="*/ 20 h 32"/>
                  <a:gd name="T30" fmla="*/ 10 w 14"/>
                  <a:gd name="T31" fmla="*/ 16 h 32"/>
                  <a:gd name="T32" fmla="*/ 8 w 14"/>
                  <a:gd name="T33" fmla="*/ 12 h 32"/>
                  <a:gd name="T34" fmla="*/ 6 w 14"/>
                  <a:gd name="T35" fmla="*/ 15 h 32"/>
                  <a:gd name="T36" fmla="*/ 12 w 14"/>
                  <a:gd name="T37" fmla="*/ 8 h 32"/>
                  <a:gd name="T38" fmla="*/ 11 w 14"/>
                  <a:gd name="T39" fmla="*/ 6 h 32"/>
                  <a:gd name="T40" fmla="*/ 1 w 14"/>
                  <a:gd name="T41" fmla="*/ 0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32"/>
                  <a:gd name="T65" fmla="*/ 14 w 14"/>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32">
                    <a:moveTo>
                      <a:pt x="1" y="0"/>
                    </a:moveTo>
                    <a:lnTo>
                      <a:pt x="13" y="5"/>
                    </a:lnTo>
                    <a:lnTo>
                      <a:pt x="13" y="8"/>
                    </a:lnTo>
                    <a:lnTo>
                      <a:pt x="10" y="11"/>
                    </a:lnTo>
                    <a:lnTo>
                      <a:pt x="10" y="17"/>
                    </a:lnTo>
                    <a:lnTo>
                      <a:pt x="8" y="21"/>
                    </a:lnTo>
                    <a:lnTo>
                      <a:pt x="3" y="27"/>
                    </a:lnTo>
                    <a:lnTo>
                      <a:pt x="6" y="28"/>
                    </a:lnTo>
                    <a:lnTo>
                      <a:pt x="7" y="27"/>
                    </a:lnTo>
                    <a:lnTo>
                      <a:pt x="9" y="27"/>
                    </a:lnTo>
                    <a:lnTo>
                      <a:pt x="8" y="29"/>
                    </a:lnTo>
                    <a:lnTo>
                      <a:pt x="3" y="31"/>
                    </a:lnTo>
                    <a:lnTo>
                      <a:pt x="0" y="30"/>
                    </a:lnTo>
                    <a:lnTo>
                      <a:pt x="1" y="26"/>
                    </a:lnTo>
                    <a:lnTo>
                      <a:pt x="8" y="20"/>
                    </a:lnTo>
                    <a:lnTo>
                      <a:pt x="10" y="16"/>
                    </a:lnTo>
                    <a:lnTo>
                      <a:pt x="8" y="12"/>
                    </a:lnTo>
                    <a:lnTo>
                      <a:pt x="6" y="15"/>
                    </a:lnTo>
                    <a:lnTo>
                      <a:pt x="12" y="8"/>
                    </a:lnTo>
                    <a:lnTo>
                      <a:pt x="11" y="6"/>
                    </a:lnTo>
                    <a:lnTo>
                      <a:pt x="1" y="0"/>
                    </a:lnTo>
                  </a:path>
                </a:pathLst>
              </a:custGeom>
              <a:solidFill>
                <a:srgbClr val="000000"/>
              </a:solidFill>
              <a:ln w="12700" cap="rnd">
                <a:solidFill>
                  <a:srgbClr val="000000"/>
                </a:solidFill>
                <a:round/>
                <a:headEnd/>
                <a:tailEnd/>
              </a:ln>
            </p:spPr>
            <p:txBody>
              <a:bodyPr/>
              <a:lstStyle/>
              <a:p>
                <a:endParaRPr lang="en-US" dirty="0"/>
              </a:p>
            </p:txBody>
          </p:sp>
          <p:sp>
            <p:nvSpPr>
              <p:cNvPr id="82018" name="Freeform 38"/>
              <p:cNvSpPr>
                <a:spLocks/>
              </p:cNvSpPr>
              <p:nvPr/>
            </p:nvSpPr>
            <p:spPr bwMode="auto">
              <a:xfrm>
                <a:off x="3957" y="3161"/>
                <a:ext cx="15" cy="28"/>
              </a:xfrm>
              <a:custGeom>
                <a:avLst/>
                <a:gdLst>
                  <a:gd name="T0" fmla="*/ 3 w 15"/>
                  <a:gd name="T1" fmla="*/ 4 h 28"/>
                  <a:gd name="T2" fmla="*/ 5 w 15"/>
                  <a:gd name="T3" fmla="*/ 6 h 28"/>
                  <a:gd name="T4" fmla="*/ 5 w 15"/>
                  <a:gd name="T5" fmla="*/ 8 h 28"/>
                  <a:gd name="T6" fmla="*/ 0 w 15"/>
                  <a:gd name="T7" fmla="*/ 15 h 28"/>
                  <a:gd name="T8" fmla="*/ 1 w 15"/>
                  <a:gd name="T9" fmla="*/ 14 h 28"/>
                  <a:gd name="T10" fmla="*/ 7 w 15"/>
                  <a:gd name="T11" fmla="*/ 8 h 28"/>
                  <a:gd name="T12" fmla="*/ 8 w 15"/>
                  <a:gd name="T13" fmla="*/ 10 h 28"/>
                  <a:gd name="T14" fmla="*/ 6 w 15"/>
                  <a:gd name="T15" fmla="*/ 17 h 28"/>
                  <a:gd name="T16" fmla="*/ 10 w 15"/>
                  <a:gd name="T17" fmla="*/ 13 h 28"/>
                  <a:gd name="T18" fmla="*/ 13 w 15"/>
                  <a:gd name="T19" fmla="*/ 19 h 28"/>
                  <a:gd name="T20" fmla="*/ 13 w 15"/>
                  <a:gd name="T21" fmla="*/ 21 h 28"/>
                  <a:gd name="T22" fmla="*/ 11 w 15"/>
                  <a:gd name="T23" fmla="*/ 27 h 28"/>
                  <a:gd name="T24" fmla="*/ 14 w 15"/>
                  <a:gd name="T25" fmla="*/ 20 h 28"/>
                  <a:gd name="T26" fmla="*/ 14 w 15"/>
                  <a:gd name="T27" fmla="*/ 18 h 28"/>
                  <a:gd name="T28" fmla="*/ 12 w 15"/>
                  <a:gd name="T29" fmla="*/ 14 h 28"/>
                  <a:gd name="T30" fmla="*/ 3 w 15"/>
                  <a:gd name="T31" fmla="*/ 0 h 28"/>
                  <a:gd name="T32" fmla="*/ 3 w 15"/>
                  <a:gd name="T33" fmla="*/ 4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8"/>
                  <a:gd name="T53" fmla="*/ 15 w 15"/>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8">
                    <a:moveTo>
                      <a:pt x="3" y="4"/>
                    </a:moveTo>
                    <a:lnTo>
                      <a:pt x="5" y="6"/>
                    </a:lnTo>
                    <a:lnTo>
                      <a:pt x="5" y="8"/>
                    </a:lnTo>
                    <a:lnTo>
                      <a:pt x="0" y="15"/>
                    </a:lnTo>
                    <a:lnTo>
                      <a:pt x="1" y="14"/>
                    </a:lnTo>
                    <a:lnTo>
                      <a:pt x="7" y="8"/>
                    </a:lnTo>
                    <a:lnTo>
                      <a:pt x="8" y="10"/>
                    </a:lnTo>
                    <a:lnTo>
                      <a:pt x="6" y="17"/>
                    </a:lnTo>
                    <a:lnTo>
                      <a:pt x="10" y="13"/>
                    </a:lnTo>
                    <a:lnTo>
                      <a:pt x="13" y="19"/>
                    </a:lnTo>
                    <a:lnTo>
                      <a:pt x="13" y="21"/>
                    </a:lnTo>
                    <a:lnTo>
                      <a:pt x="11" y="27"/>
                    </a:lnTo>
                    <a:lnTo>
                      <a:pt x="14" y="20"/>
                    </a:lnTo>
                    <a:lnTo>
                      <a:pt x="14" y="18"/>
                    </a:lnTo>
                    <a:lnTo>
                      <a:pt x="12" y="14"/>
                    </a:lnTo>
                    <a:lnTo>
                      <a:pt x="3" y="0"/>
                    </a:lnTo>
                    <a:lnTo>
                      <a:pt x="3" y="4"/>
                    </a:lnTo>
                  </a:path>
                </a:pathLst>
              </a:custGeom>
              <a:solidFill>
                <a:srgbClr val="000000"/>
              </a:solidFill>
              <a:ln w="12700" cap="rnd">
                <a:solidFill>
                  <a:srgbClr val="000000"/>
                </a:solidFill>
                <a:round/>
                <a:headEnd/>
                <a:tailEnd/>
              </a:ln>
            </p:spPr>
            <p:txBody>
              <a:bodyPr/>
              <a:lstStyle/>
              <a:p>
                <a:endParaRPr lang="en-US" dirty="0"/>
              </a:p>
            </p:txBody>
          </p:sp>
          <p:sp>
            <p:nvSpPr>
              <p:cNvPr id="82019" name="Freeform 39"/>
              <p:cNvSpPr>
                <a:spLocks/>
              </p:cNvSpPr>
              <p:nvPr/>
            </p:nvSpPr>
            <p:spPr bwMode="auto">
              <a:xfrm>
                <a:off x="3955" y="3142"/>
                <a:ext cx="4" cy="10"/>
              </a:xfrm>
              <a:custGeom>
                <a:avLst/>
                <a:gdLst>
                  <a:gd name="T0" fmla="*/ 1 w 4"/>
                  <a:gd name="T1" fmla="*/ 0 h 10"/>
                  <a:gd name="T2" fmla="*/ 3 w 4"/>
                  <a:gd name="T3" fmla="*/ 9 h 10"/>
                  <a:gd name="T4" fmla="*/ 0 w 4"/>
                  <a:gd name="T5" fmla="*/ 3 h 10"/>
                  <a:gd name="T6" fmla="*/ 1 w 4"/>
                  <a:gd name="T7" fmla="*/ 1 h 10"/>
                  <a:gd name="T8" fmla="*/ 1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1" y="0"/>
                    </a:moveTo>
                    <a:lnTo>
                      <a:pt x="3" y="9"/>
                    </a:lnTo>
                    <a:lnTo>
                      <a:pt x="0" y="3"/>
                    </a:lnTo>
                    <a:lnTo>
                      <a:pt x="1" y="1"/>
                    </a:lnTo>
                    <a:lnTo>
                      <a:pt x="1" y="0"/>
                    </a:lnTo>
                  </a:path>
                </a:pathLst>
              </a:custGeom>
              <a:solidFill>
                <a:srgbClr val="000000"/>
              </a:solidFill>
              <a:ln w="12700" cap="rnd">
                <a:solidFill>
                  <a:srgbClr val="000000"/>
                </a:solidFill>
                <a:round/>
                <a:headEnd/>
                <a:tailEnd/>
              </a:ln>
            </p:spPr>
            <p:txBody>
              <a:bodyPr/>
              <a:lstStyle/>
              <a:p>
                <a:endParaRPr lang="en-US" dirty="0"/>
              </a:p>
            </p:txBody>
          </p:sp>
          <p:sp>
            <p:nvSpPr>
              <p:cNvPr id="82020" name="Freeform 40"/>
              <p:cNvSpPr>
                <a:spLocks/>
              </p:cNvSpPr>
              <p:nvPr/>
            </p:nvSpPr>
            <p:spPr bwMode="auto">
              <a:xfrm>
                <a:off x="3950" y="3139"/>
                <a:ext cx="5" cy="7"/>
              </a:xfrm>
              <a:custGeom>
                <a:avLst/>
                <a:gdLst>
                  <a:gd name="T0" fmla="*/ 1 w 5"/>
                  <a:gd name="T1" fmla="*/ 0 h 7"/>
                  <a:gd name="T2" fmla="*/ 3 w 5"/>
                  <a:gd name="T3" fmla="*/ 2 h 7"/>
                  <a:gd name="T4" fmla="*/ 0 w 5"/>
                  <a:gd name="T5" fmla="*/ 6 h 7"/>
                  <a:gd name="T6" fmla="*/ 1 w 5"/>
                  <a:gd name="T7" fmla="*/ 6 h 7"/>
                  <a:gd name="T8" fmla="*/ 4 w 5"/>
                  <a:gd name="T9" fmla="*/ 4 h 7"/>
                  <a:gd name="T10" fmla="*/ 4 w 5"/>
                  <a:gd name="T11" fmla="*/ 2 h 7"/>
                  <a:gd name="T12" fmla="*/ 3 w 5"/>
                  <a:gd name="T13" fmla="*/ 1 h 7"/>
                  <a:gd name="T14" fmla="*/ 1 w 5"/>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
                  <a:gd name="T26" fmla="*/ 5 w 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
                    <a:moveTo>
                      <a:pt x="1" y="0"/>
                    </a:moveTo>
                    <a:lnTo>
                      <a:pt x="3" y="2"/>
                    </a:lnTo>
                    <a:lnTo>
                      <a:pt x="0" y="6"/>
                    </a:lnTo>
                    <a:lnTo>
                      <a:pt x="1" y="6"/>
                    </a:lnTo>
                    <a:lnTo>
                      <a:pt x="4" y="4"/>
                    </a:lnTo>
                    <a:lnTo>
                      <a:pt x="4" y="2"/>
                    </a:lnTo>
                    <a:lnTo>
                      <a:pt x="3" y="1"/>
                    </a:lnTo>
                    <a:lnTo>
                      <a:pt x="1" y="0"/>
                    </a:lnTo>
                  </a:path>
                </a:pathLst>
              </a:custGeom>
              <a:solidFill>
                <a:srgbClr val="000000"/>
              </a:solidFill>
              <a:ln w="12700" cap="rnd">
                <a:solidFill>
                  <a:srgbClr val="000000"/>
                </a:solidFill>
                <a:round/>
                <a:headEnd/>
                <a:tailEnd/>
              </a:ln>
            </p:spPr>
            <p:txBody>
              <a:bodyPr/>
              <a:lstStyle/>
              <a:p>
                <a:endParaRPr lang="en-US" dirty="0"/>
              </a:p>
            </p:txBody>
          </p:sp>
          <p:sp>
            <p:nvSpPr>
              <p:cNvPr id="82021" name="Freeform 41"/>
              <p:cNvSpPr>
                <a:spLocks/>
              </p:cNvSpPr>
              <p:nvPr/>
            </p:nvSpPr>
            <p:spPr bwMode="auto">
              <a:xfrm>
                <a:off x="3935" y="3147"/>
                <a:ext cx="16" cy="23"/>
              </a:xfrm>
              <a:custGeom>
                <a:avLst/>
                <a:gdLst>
                  <a:gd name="T0" fmla="*/ 15 w 16"/>
                  <a:gd name="T1" fmla="*/ 11 h 23"/>
                  <a:gd name="T2" fmla="*/ 15 w 16"/>
                  <a:gd name="T3" fmla="*/ 9 h 23"/>
                  <a:gd name="T4" fmla="*/ 15 w 16"/>
                  <a:gd name="T5" fmla="*/ 8 h 23"/>
                  <a:gd name="T6" fmla="*/ 14 w 16"/>
                  <a:gd name="T7" fmla="*/ 7 h 23"/>
                  <a:gd name="T8" fmla="*/ 14 w 16"/>
                  <a:gd name="T9" fmla="*/ 6 h 23"/>
                  <a:gd name="T10" fmla="*/ 14 w 16"/>
                  <a:gd name="T11" fmla="*/ 5 h 23"/>
                  <a:gd name="T12" fmla="*/ 13 w 16"/>
                  <a:gd name="T13" fmla="*/ 4 h 23"/>
                  <a:gd name="T14" fmla="*/ 12 w 16"/>
                  <a:gd name="T15" fmla="*/ 3 h 23"/>
                  <a:gd name="T16" fmla="*/ 12 w 16"/>
                  <a:gd name="T17" fmla="*/ 2 h 23"/>
                  <a:gd name="T18" fmla="*/ 11 w 16"/>
                  <a:gd name="T19" fmla="*/ 2 h 23"/>
                  <a:gd name="T20" fmla="*/ 10 w 16"/>
                  <a:gd name="T21" fmla="*/ 1 h 23"/>
                  <a:gd name="T22" fmla="*/ 9 w 16"/>
                  <a:gd name="T23" fmla="*/ 0 h 23"/>
                  <a:gd name="T24" fmla="*/ 8 w 16"/>
                  <a:gd name="T25" fmla="*/ 0 h 23"/>
                  <a:gd name="T26" fmla="*/ 7 w 16"/>
                  <a:gd name="T27" fmla="*/ 0 h 23"/>
                  <a:gd name="T28" fmla="*/ 6 w 16"/>
                  <a:gd name="T29" fmla="*/ 0 h 23"/>
                  <a:gd name="T30" fmla="*/ 5 w 16"/>
                  <a:gd name="T31" fmla="*/ 0 h 23"/>
                  <a:gd name="T32" fmla="*/ 5 w 16"/>
                  <a:gd name="T33" fmla="*/ 1 h 23"/>
                  <a:gd name="T34" fmla="*/ 4 w 16"/>
                  <a:gd name="T35" fmla="*/ 1 h 23"/>
                  <a:gd name="T36" fmla="*/ 3 w 16"/>
                  <a:gd name="T37" fmla="*/ 2 h 23"/>
                  <a:gd name="T38" fmla="*/ 2 w 16"/>
                  <a:gd name="T39" fmla="*/ 3 h 23"/>
                  <a:gd name="T40" fmla="*/ 1 w 16"/>
                  <a:gd name="T41" fmla="*/ 4 h 23"/>
                  <a:gd name="T42" fmla="*/ 1 w 16"/>
                  <a:gd name="T43" fmla="*/ 5 h 23"/>
                  <a:gd name="T44" fmla="*/ 1 w 16"/>
                  <a:gd name="T45" fmla="*/ 6 h 23"/>
                  <a:gd name="T46" fmla="*/ 0 w 16"/>
                  <a:gd name="T47" fmla="*/ 7 h 23"/>
                  <a:gd name="T48" fmla="*/ 0 w 16"/>
                  <a:gd name="T49" fmla="*/ 8 h 23"/>
                  <a:gd name="T50" fmla="*/ 0 w 16"/>
                  <a:gd name="T51" fmla="*/ 9 h 23"/>
                  <a:gd name="T52" fmla="*/ 0 w 16"/>
                  <a:gd name="T53" fmla="*/ 10 h 23"/>
                  <a:gd name="T54" fmla="*/ 0 w 16"/>
                  <a:gd name="T55" fmla="*/ 11 h 23"/>
                  <a:gd name="T56" fmla="*/ 0 w 16"/>
                  <a:gd name="T57" fmla="*/ 12 h 23"/>
                  <a:gd name="T58" fmla="*/ 0 w 16"/>
                  <a:gd name="T59" fmla="*/ 13 h 23"/>
                  <a:gd name="T60" fmla="*/ 0 w 16"/>
                  <a:gd name="T61" fmla="*/ 14 h 23"/>
                  <a:gd name="T62" fmla="*/ 0 w 16"/>
                  <a:gd name="T63" fmla="*/ 15 h 23"/>
                  <a:gd name="T64" fmla="*/ 1 w 16"/>
                  <a:gd name="T65" fmla="*/ 16 h 23"/>
                  <a:gd name="T66" fmla="*/ 1 w 16"/>
                  <a:gd name="T67" fmla="*/ 17 h 23"/>
                  <a:gd name="T68" fmla="*/ 1 w 16"/>
                  <a:gd name="T69" fmla="*/ 18 h 23"/>
                  <a:gd name="T70" fmla="*/ 2 w 16"/>
                  <a:gd name="T71" fmla="*/ 19 h 23"/>
                  <a:gd name="T72" fmla="*/ 3 w 16"/>
                  <a:gd name="T73" fmla="*/ 20 h 23"/>
                  <a:gd name="T74" fmla="*/ 4 w 16"/>
                  <a:gd name="T75" fmla="*/ 21 h 23"/>
                  <a:gd name="T76" fmla="*/ 5 w 16"/>
                  <a:gd name="T77" fmla="*/ 21 h 23"/>
                  <a:gd name="T78" fmla="*/ 5 w 16"/>
                  <a:gd name="T79" fmla="*/ 22 h 23"/>
                  <a:gd name="T80" fmla="*/ 6 w 16"/>
                  <a:gd name="T81" fmla="*/ 22 h 23"/>
                  <a:gd name="T82" fmla="*/ 7 w 16"/>
                  <a:gd name="T83" fmla="*/ 22 h 23"/>
                  <a:gd name="T84" fmla="*/ 8 w 16"/>
                  <a:gd name="T85" fmla="*/ 22 h 23"/>
                  <a:gd name="T86" fmla="*/ 9 w 16"/>
                  <a:gd name="T87" fmla="*/ 22 h 23"/>
                  <a:gd name="T88" fmla="*/ 10 w 16"/>
                  <a:gd name="T89" fmla="*/ 21 h 23"/>
                  <a:gd name="T90" fmla="*/ 11 w 16"/>
                  <a:gd name="T91" fmla="*/ 21 h 23"/>
                  <a:gd name="T92" fmla="*/ 12 w 16"/>
                  <a:gd name="T93" fmla="*/ 20 h 23"/>
                  <a:gd name="T94" fmla="*/ 12 w 16"/>
                  <a:gd name="T95" fmla="*/ 19 h 23"/>
                  <a:gd name="T96" fmla="*/ 13 w 16"/>
                  <a:gd name="T97" fmla="*/ 18 h 23"/>
                  <a:gd name="T98" fmla="*/ 14 w 16"/>
                  <a:gd name="T99" fmla="*/ 17 h 23"/>
                  <a:gd name="T100" fmla="*/ 14 w 16"/>
                  <a:gd name="T101" fmla="*/ 16 h 23"/>
                  <a:gd name="T102" fmla="*/ 14 w 16"/>
                  <a:gd name="T103" fmla="*/ 15 h 23"/>
                  <a:gd name="T104" fmla="*/ 15 w 16"/>
                  <a:gd name="T105" fmla="*/ 14 h 23"/>
                  <a:gd name="T106" fmla="*/ 15 w 16"/>
                  <a:gd name="T107" fmla="*/ 13 h 23"/>
                  <a:gd name="T108" fmla="*/ 15 w 16"/>
                  <a:gd name="T109" fmla="*/ 12 h 23"/>
                  <a:gd name="T110" fmla="*/ 15 w 16"/>
                  <a:gd name="T111" fmla="*/ 11 h 2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
                  <a:gd name="T169" fmla="*/ 0 h 23"/>
                  <a:gd name="T170" fmla="*/ 16 w 16"/>
                  <a:gd name="T171" fmla="*/ 23 h 2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 h="23">
                    <a:moveTo>
                      <a:pt x="15" y="11"/>
                    </a:moveTo>
                    <a:lnTo>
                      <a:pt x="15" y="9"/>
                    </a:lnTo>
                    <a:lnTo>
                      <a:pt x="15" y="8"/>
                    </a:lnTo>
                    <a:lnTo>
                      <a:pt x="14" y="7"/>
                    </a:lnTo>
                    <a:lnTo>
                      <a:pt x="14" y="6"/>
                    </a:lnTo>
                    <a:lnTo>
                      <a:pt x="14" y="5"/>
                    </a:lnTo>
                    <a:lnTo>
                      <a:pt x="13" y="4"/>
                    </a:lnTo>
                    <a:lnTo>
                      <a:pt x="12" y="3"/>
                    </a:lnTo>
                    <a:lnTo>
                      <a:pt x="12" y="2"/>
                    </a:lnTo>
                    <a:lnTo>
                      <a:pt x="11" y="2"/>
                    </a:lnTo>
                    <a:lnTo>
                      <a:pt x="10" y="1"/>
                    </a:lnTo>
                    <a:lnTo>
                      <a:pt x="9" y="0"/>
                    </a:lnTo>
                    <a:lnTo>
                      <a:pt x="8" y="0"/>
                    </a:lnTo>
                    <a:lnTo>
                      <a:pt x="7" y="0"/>
                    </a:lnTo>
                    <a:lnTo>
                      <a:pt x="6" y="0"/>
                    </a:lnTo>
                    <a:lnTo>
                      <a:pt x="5" y="0"/>
                    </a:lnTo>
                    <a:lnTo>
                      <a:pt x="5" y="1"/>
                    </a:lnTo>
                    <a:lnTo>
                      <a:pt x="4" y="1"/>
                    </a:lnTo>
                    <a:lnTo>
                      <a:pt x="3" y="2"/>
                    </a:lnTo>
                    <a:lnTo>
                      <a:pt x="2" y="3"/>
                    </a:lnTo>
                    <a:lnTo>
                      <a:pt x="1" y="4"/>
                    </a:lnTo>
                    <a:lnTo>
                      <a:pt x="1" y="5"/>
                    </a:lnTo>
                    <a:lnTo>
                      <a:pt x="1" y="6"/>
                    </a:lnTo>
                    <a:lnTo>
                      <a:pt x="0" y="7"/>
                    </a:lnTo>
                    <a:lnTo>
                      <a:pt x="0" y="8"/>
                    </a:lnTo>
                    <a:lnTo>
                      <a:pt x="0" y="9"/>
                    </a:lnTo>
                    <a:lnTo>
                      <a:pt x="0" y="10"/>
                    </a:lnTo>
                    <a:lnTo>
                      <a:pt x="0" y="11"/>
                    </a:lnTo>
                    <a:lnTo>
                      <a:pt x="0" y="12"/>
                    </a:lnTo>
                    <a:lnTo>
                      <a:pt x="0" y="13"/>
                    </a:lnTo>
                    <a:lnTo>
                      <a:pt x="0" y="14"/>
                    </a:lnTo>
                    <a:lnTo>
                      <a:pt x="0" y="15"/>
                    </a:lnTo>
                    <a:lnTo>
                      <a:pt x="1" y="16"/>
                    </a:lnTo>
                    <a:lnTo>
                      <a:pt x="1" y="17"/>
                    </a:lnTo>
                    <a:lnTo>
                      <a:pt x="1" y="18"/>
                    </a:lnTo>
                    <a:lnTo>
                      <a:pt x="2" y="19"/>
                    </a:lnTo>
                    <a:lnTo>
                      <a:pt x="3" y="20"/>
                    </a:lnTo>
                    <a:lnTo>
                      <a:pt x="4" y="21"/>
                    </a:lnTo>
                    <a:lnTo>
                      <a:pt x="5" y="21"/>
                    </a:lnTo>
                    <a:lnTo>
                      <a:pt x="5" y="22"/>
                    </a:lnTo>
                    <a:lnTo>
                      <a:pt x="6" y="22"/>
                    </a:lnTo>
                    <a:lnTo>
                      <a:pt x="7" y="22"/>
                    </a:lnTo>
                    <a:lnTo>
                      <a:pt x="8" y="22"/>
                    </a:lnTo>
                    <a:lnTo>
                      <a:pt x="9" y="22"/>
                    </a:lnTo>
                    <a:lnTo>
                      <a:pt x="10" y="21"/>
                    </a:lnTo>
                    <a:lnTo>
                      <a:pt x="11" y="21"/>
                    </a:lnTo>
                    <a:lnTo>
                      <a:pt x="12" y="20"/>
                    </a:lnTo>
                    <a:lnTo>
                      <a:pt x="12" y="19"/>
                    </a:lnTo>
                    <a:lnTo>
                      <a:pt x="13" y="18"/>
                    </a:lnTo>
                    <a:lnTo>
                      <a:pt x="14" y="17"/>
                    </a:lnTo>
                    <a:lnTo>
                      <a:pt x="14" y="16"/>
                    </a:lnTo>
                    <a:lnTo>
                      <a:pt x="14" y="15"/>
                    </a:lnTo>
                    <a:lnTo>
                      <a:pt x="15" y="14"/>
                    </a:lnTo>
                    <a:lnTo>
                      <a:pt x="15" y="13"/>
                    </a:lnTo>
                    <a:lnTo>
                      <a:pt x="15" y="12"/>
                    </a:lnTo>
                    <a:lnTo>
                      <a:pt x="15" y="11"/>
                    </a:lnTo>
                  </a:path>
                </a:pathLst>
              </a:custGeom>
              <a:noFill/>
              <a:ln w="12700" cap="rnd">
                <a:solidFill>
                  <a:srgbClr val="000000"/>
                </a:solidFill>
                <a:round/>
                <a:headEnd/>
                <a:tailEnd/>
              </a:ln>
            </p:spPr>
            <p:txBody>
              <a:bodyPr/>
              <a:lstStyle/>
              <a:p>
                <a:endParaRPr lang="en-US" dirty="0"/>
              </a:p>
            </p:txBody>
          </p:sp>
          <p:sp>
            <p:nvSpPr>
              <p:cNvPr id="82022" name="Freeform 42"/>
              <p:cNvSpPr>
                <a:spLocks/>
              </p:cNvSpPr>
              <p:nvPr/>
            </p:nvSpPr>
            <p:spPr bwMode="auto">
              <a:xfrm>
                <a:off x="3945" y="3126"/>
                <a:ext cx="13" cy="22"/>
              </a:xfrm>
              <a:custGeom>
                <a:avLst/>
                <a:gdLst>
                  <a:gd name="T0" fmla="*/ 12 w 13"/>
                  <a:gd name="T1" fmla="*/ 9 h 22"/>
                  <a:gd name="T2" fmla="*/ 11 w 13"/>
                  <a:gd name="T3" fmla="*/ 8 h 22"/>
                  <a:gd name="T4" fmla="*/ 11 w 13"/>
                  <a:gd name="T5" fmla="*/ 7 h 22"/>
                  <a:gd name="T6" fmla="*/ 11 w 13"/>
                  <a:gd name="T7" fmla="*/ 6 h 22"/>
                  <a:gd name="T8" fmla="*/ 11 w 13"/>
                  <a:gd name="T9" fmla="*/ 5 h 22"/>
                  <a:gd name="T10" fmla="*/ 10 w 13"/>
                  <a:gd name="T11" fmla="*/ 4 h 22"/>
                  <a:gd name="T12" fmla="*/ 9 w 13"/>
                  <a:gd name="T13" fmla="*/ 3 h 22"/>
                  <a:gd name="T14" fmla="*/ 9 w 13"/>
                  <a:gd name="T15" fmla="*/ 2 h 22"/>
                  <a:gd name="T16" fmla="*/ 8 w 13"/>
                  <a:gd name="T17" fmla="*/ 1 h 22"/>
                  <a:gd name="T18" fmla="*/ 7 w 13"/>
                  <a:gd name="T19" fmla="*/ 1 h 22"/>
                  <a:gd name="T20" fmla="*/ 6 w 13"/>
                  <a:gd name="T21" fmla="*/ 0 h 22"/>
                  <a:gd name="T22" fmla="*/ 5 w 13"/>
                  <a:gd name="T23" fmla="*/ 0 h 22"/>
                  <a:gd name="T24" fmla="*/ 4 w 13"/>
                  <a:gd name="T25" fmla="*/ 0 h 22"/>
                  <a:gd name="T26" fmla="*/ 3 w 13"/>
                  <a:gd name="T27" fmla="*/ 1 h 22"/>
                  <a:gd name="T28" fmla="*/ 2 w 13"/>
                  <a:gd name="T29" fmla="*/ 1 h 22"/>
                  <a:gd name="T30" fmla="*/ 1 w 13"/>
                  <a:gd name="T31" fmla="*/ 2 h 22"/>
                  <a:gd name="T32" fmla="*/ 1 w 13"/>
                  <a:gd name="T33" fmla="*/ 3 h 22"/>
                  <a:gd name="T34" fmla="*/ 1 w 13"/>
                  <a:gd name="T35" fmla="*/ 4 h 22"/>
                  <a:gd name="T36" fmla="*/ 0 w 13"/>
                  <a:gd name="T37" fmla="*/ 5 h 22"/>
                  <a:gd name="T38" fmla="*/ 0 w 13"/>
                  <a:gd name="T39" fmla="*/ 7 h 22"/>
                  <a:gd name="T40" fmla="*/ 0 w 13"/>
                  <a:gd name="T41" fmla="*/ 8 h 22"/>
                  <a:gd name="T42" fmla="*/ 0 w 13"/>
                  <a:gd name="T43" fmla="*/ 9 h 22"/>
                  <a:gd name="T44" fmla="*/ 0 w 13"/>
                  <a:gd name="T45" fmla="*/ 10 h 22"/>
                  <a:gd name="T46" fmla="*/ 0 w 13"/>
                  <a:gd name="T47" fmla="*/ 11 h 22"/>
                  <a:gd name="T48" fmla="*/ 0 w 13"/>
                  <a:gd name="T49" fmla="*/ 12 h 22"/>
                  <a:gd name="T50" fmla="*/ 0 w 13"/>
                  <a:gd name="T51" fmla="*/ 13 h 22"/>
                  <a:gd name="T52" fmla="*/ 1 w 13"/>
                  <a:gd name="T53" fmla="*/ 14 h 22"/>
                  <a:gd name="T54" fmla="*/ 1 w 13"/>
                  <a:gd name="T55" fmla="*/ 15 h 22"/>
                  <a:gd name="T56" fmla="*/ 1 w 13"/>
                  <a:gd name="T57" fmla="*/ 16 h 22"/>
                  <a:gd name="T58" fmla="*/ 2 w 13"/>
                  <a:gd name="T59" fmla="*/ 16 h 22"/>
                  <a:gd name="T60" fmla="*/ 2 w 13"/>
                  <a:gd name="T61" fmla="*/ 17 h 22"/>
                  <a:gd name="T62" fmla="*/ 2 w 13"/>
                  <a:gd name="T63" fmla="*/ 18 h 22"/>
                  <a:gd name="T64" fmla="*/ 3 w 13"/>
                  <a:gd name="T65" fmla="*/ 18 h 22"/>
                  <a:gd name="T66" fmla="*/ 3 w 13"/>
                  <a:gd name="T67" fmla="*/ 19 h 22"/>
                  <a:gd name="T68" fmla="*/ 4 w 13"/>
                  <a:gd name="T69" fmla="*/ 19 h 22"/>
                  <a:gd name="T70" fmla="*/ 5 w 13"/>
                  <a:gd name="T71" fmla="*/ 20 h 22"/>
                  <a:gd name="T72" fmla="*/ 6 w 13"/>
                  <a:gd name="T73" fmla="*/ 21 h 22"/>
                  <a:gd name="T74" fmla="*/ 7 w 13"/>
                  <a:gd name="T75" fmla="*/ 21 h 22"/>
                  <a:gd name="T76" fmla="*/ 8 w 13"/>
                  <a:gd name="T77" fmla="*/ 21 h 22"/>
                  <a:gd name="T78" fmla="*/ 9 w 13"/>
                  <a:gd name="T79" fmla="*/ 20 h 22"/>
                  <a:gd name="T80" fmla="*/ 11 w 13"/>
                  <a:gd name="T81" fmla="*/ 19 h 22"/>
                  <a:gd name="T82" fmla="*/ 11 w 13"/>
                  <a:gd name="T83" fmla="*/ 18 h 22"/>
                  <a:gd name="T84" fmla="*/ 11 w 13"/>
                  <a:gd name="T85" fmla="*/ 17 h 22"/>
                  <a:gd name="T86" fmla="*/ 11 w 13"/>
                  <a:gd name="T87" fmla="*/ 16 h 22"/>
                  <a:gd name="T88" fmla="*/ 12 w 13"/>
                  <a:gd name="T89" fmla="*/ 16 h 22"/>
                  <a:gd name="T90" fmla="*/ 12 w 13"/>
                  <a:gd name="T91" fmla="*/ 15 h 22"/>
                  <a:gd name="T92" fmla="*/ 12 w 13"/>
                  <a:gd name="T93" fmla="*/ 14 h 22"/>
                  <a:gd name="T94" fmla="*/ 12 w 13"/>
                  <a:gd name="T95" fmla="*/ 13 h 22"/>
                  <a:gd name="T96" fmla="*/ 12 w 13"/>
                  <a:gd name="T97" fmla="*/ 12 h 22"/>
                  <a:gd name="T98" fmla="*/ 12 w 13"/>
                  <a:gd name="T99" fmla="*/ 11 h 22"/>
                  <a:gd name="T100" fmla="*/ 12 w 13"/>
                  <a:gd name="T101" fmla="*/ 10 h 22"/>
                  <a:gd name="T102" fmla="*/ 12 w 13"/>
                  <a:gd name="T103" fmla="*/ 9 h 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
                  <a:gd name="T157" fmla="*/ 0 h 22"/>
                  <a:gd name="T158" fmla="*/ 13 w 13"/>
                  <a:gd name="T159" fmla="*/ 22 h 2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 h="22">
                    <a:moveTo>
                      <a:pt x="12" y="9"/>
                    </a:moveTo>
                    <a:lnTo>
                      <a:pt x="11" y="8"/>
                    </a:lnTo>
                    <a:lnTo>
                      <a:pt x="11" y="7"/>
                    </a:lnTo>
                    <a:lnTo>
                      <a:pt x="11" y="6"/>
                    </a:lnTo>
                    <a:lnTo>
                      <a:pt x="11" y="5"/>
                    </a:lnTo>
                    <a:lnTo>
                      <a:pt x="10" y="4"/>
                    </a:lnTo>
                    <a:lnTo>
                      <a:pt x="9" y="3"/>
                    </a:lnTo>
                    <a:lnTo>
                      <a:pt x="9" y="2"/>
                    </a:lnTo>
                    <a:lnTo>
                      <a:pt x="8" y="1"/>
                    </a:lnTo>
                    <a:lnTo>
                      <a:pt x="7" y="1"/>
                    </a:lnTo>
                    <a:lnTo>
                      <a:pt x="6" y="0"/>
                    </a:lnTo>
                    <a:lnTo>
                      <a:pt x="5" y="0"/>
                    </a:lnTo>
                    <a:lnTo>
                      <a:pt x="4" y="0"/>
                    </a:lnTo>
                    <a:lnTo>
                      <a:pt x="3" y="1"/>
                    </a:lnTo>
                    <a:lnTo>
                      <a:pt x="2" y="1"/>
                    </a:lnTo>
                    <a:lnTo>
                      <a:pt x="1" y="2"/>
                    </a:lnTo>
                    <a:lnTo>
                      <a:pt x="1" y="3"/>
                    </a:lnTo>
                    <a:lnTo>
                      <a:pt x="1" y="4"/>
                    </a:lnTo>
                    <a:lnTo>
                      <a:pt x="0" y="5"/>
                    </a:lnTo>
                    <a:lnTo>
                      <a:pt x="0" y="7"/>
                    </a:lnTo>
                    <a:lnTo>
                      <a:pt x="0" y="8"/>
                    </a:lnTo>
                    <a:lnTo>
                      <a:pt x="0" y="9"/>
                    </a:lnTo>
                    <a:lnTo>
                      <a:pt x="0" y="10"/>
                    </a:lnTo>
                    <a:lnTo>
                      <a:pt x="0" y="11"/>
                    </a:lnTo>
                    <a:lnTo>
                      <a:pt x="0" y="12"/>
                    </a:lnTo>
                    <a:lnTo>
                      <a:pt x="0" y="13"/>
                    </a:lnTo>
                    <a:lnTo>
                      <a:pt x="1" y="14"/>
                    </a:lnTo>
                    <a:lnTo>
                      <a:pt x="1" y="15"/>
                    </a:lnTo>
                    <a:lnTo>
                      <a:pt x="1" y="16"/>
                    </a:lnTo>
                    <a:lnTo>
                      <a:pt x="2" y="16"/>
                    </a:lnTo>
                    <a:lnTo>
                      <a:pt x="2" y="17"/>
                    </a:lnTo>
                    <a:lnTo>
                      <a:pt x="2" y="18"/>
                    </a:lnTo>
                    <a:lnTo>
                      <a:pt x="3" y="18"/>
                    </a:lnTo>
                    <a:lnTo>
                      <a:pt x="3" y="19"/>
                    </a:lnTo>
                    <a:lnTo>
                      <a:pt x="4" y="19"/>
                    </a:lnTo>
                    <a:lnTo>
                      <a:pt x="5" y="20"/>
                    </a:lnTo>
                    <a:lnTo>
                      <a:pt x="6" y="21"/>
                    </a:lnTo>
                    <a:lnTo>
                      <a:pt x="7" y="21"/>
                    </a:lnTo>
                    <a:lnTo>
                      <a:pt x="8" y="21"/>
                    </a:lnTo>
                    <a:lnTo>
                      <a:pt x="9" y="20"/>
                    </a:lnTo>
                    <a:lnTo>
                      <a:pt x="11" y="19"/>
                    </a:lnTo>
                    <a:lnTo>
                      <a:pt x="11" y="18"/>
                    </a:lnTo>
                    <a:lnTo>
                      <a:pt x="11" y="17"/>
                    </a:lnTo>
                    <a:lnTo>
                      <a:pt x="11" y="16"/>
                    </a:lnTo>
                    <a:lnTo>
                      <a:pt x="12" y="16"/>
                    </a:lnTo>
                    <a:lnTo>
                      <a:pt x="12" y="15"/>
                    </a:lnTo>
                    <a:lnTo>
                      <a:pt x="12" y="14"/>
                    </a:lnTo>
                    <a:lnTo>
                      <a:pt x="12" y="13"/>
                    </a:lnTo>
                    <a:lnTo>
                      <a:pt x="12" y="12"/>
                    </a:lnTo>
                    <a:lnTo>
                      <a:pt x="12" y="11"/>
                    </a:lnTo>
                    <a:lnTo>
                      <a:pt x="12" y="10"/>
                    </a:lnTo>
                    <a:lnTo>
                      <a:pt x="12" y="9"/>
                    </a:lnTo>
                  </a:path>
                </a:pathLst>
              </a:custGeom>
              <a:noFill/>
              <a:ln w="12700" cap="rnd">
                <a:solidFill>
                  <a:srgbClr val="000000"/>
                </a:solidFill>
                <a:round/>
                <a:headEnd/>
                <a:tailEnd/>
              </a:ln>
            </p:spPr>
            <p:txBody>
              <a:bodyPr/>
              <a:lstStyle/>
              <a:p>
                <a:endParaRPr lang="en-US" dirty="0"/>
              </a:p>
            </p:txBody>
          </p:sp>
          <p:sp>
            <p:nvSpPr>
              <p:cNvPr id="82023" name="Freeform 43"/>
              <p:cNvSpPr>
                <a:spLocks/>
              </p:cNvSpPr>
              <p:nvPr/>
            </p:nvSpPr>
            <p:spPr bwMode="auto">
              <a:xfrm>
                <a:off x="3851" y="3092"/>
                <a:ext cx="112" cy="108"/>
              </a:xfrm>
              <a:custGeom>
                <a:avLst/>
                <a:gdLst>
                  <a:gd name="T0" fmla="*/ 78 w 112"/>
                  <a:gd name="T1" fmla="*/ 23 h 108"/>
                  <a:gd name="T2" fmla="*/ 74 w 112"/>
                  <a:gd name="T3" fmla="*/ 20 h 108"/>
                  <a:gd name="T4" fmla="*/ 74 w 112"/>
                  <a:gd name="T5" fmla="*/ 27 h 108"/>
                  <a:gd name="T6" fmla="*/ 68 w 112"/>
                  <a:gd name="T7" fmla="*/ 42 h 108"/>
                  <a:gd name="T8" fmla="*/ 59 w 112"/>
                  <a:gd name="T9" fmla="*/ 48 h 108"/>
                  <a:gd name="T10" fmla="*/ 62 w 112"/>
                  <a:gd name="T11" fmla="*/ 38 h 108"/>
                  <a:gd name="T12" fmla="*/ 52 w 112"/>
                  <a:gd name="T13" fmla="*/ 53 h 108"/>
                  <a:gd name="T14" fmla="*/ 52 w 112"/>
                  <a:gd name="T15" fmla="*/ 47 h 108"/>
                  <a:gd name="T16" fmla="*/ 49 w 112"/>
                  <a:gd name="T17" fmla="*/ 53 h 108"/>
                  <a:gd name="T18" fmla="*/ 46 w 112"/>
                  <a:gd name="T19" fmla="*/ 51 h 108"/>
                  <a:gd name="T20" fmla="*/ 44 w 112"/>
                  <a:gd name="T21" fmla="*/ 54 h 108"/>
                  <a:gd name="T22" fmla="*/ 50 w 112"/>
                  <a:gd name="T23" fmla="*/ 58 h 108"/>
                  <a:gd name="T24" fmla="*/ 57 w 112"/>
                  <a:gd name="T25" fmla="*/ 69 h 108"/>
                  <a:gd name="T26" fmla="*/ 56 w 112"/>
                  <a:gd name="T27" fmla="*/ 74 h 108"/>
                  <a:gd name="T28" fmla="*/ 57 w 112"/>
                  <a:gd name="T29" fmla="*/ 77 h 108"/>
                  <a:gd name="T30" fmla="*/ 56 w 112"/>
                  <a:gd name="T31" fmla="*/ 86 h 108"/>
                  <a:gd name="T32" fmla="*/ 78 w 112"/>
                  <a:gd name="T33" fmla="*/ 103 h 108"/>
                  <a:gd name="T34" fmla="*/ 100 w 112"/>
                  <a:gd name="T35" fmla="*/ 103 h 108"/>
                  <a:gd name="T36" fmla="*/ 111 w 112"/>
                  <a:gd name="T37" fmla="*/ 100 h 108"/>
                  <a:gd name="T38" fmla="*/ 101 w 112"/>
                  <a:gd name="T39" fmla="*/ 104 h 108"/>
                  <a:gd name="T40" fmla="*/ 75 w 112"/>
                  <a:gd name="T41" fmla="*/ 107 h 108"/>
                  <a:gd name="T42" fmla="*/ 61 w 112"/>
                  <a:gd name="T43" fmla="*/ 102 h 108"/>
                  <a:gd name="T44" fmla="*/ 65 w 112"/>
                  <a:gd name="T45" fmla="*/ 100 h 108"/>
                  <a:gd name="T46" fmla="*/ 55 w 112"/>
                  <a:gd name="T47" fmla="*/ 91 h 108"/>
                  <a:gd name="T48" fmla="*/ 54 w 112"/>
                  <a:gd name="T49" fmla="*/ 94 h 108"/>
                  <a:gd name="T50" fmla="*/ 59 w 112"/>
                  <a:gd name="T51" fmla="*/ 97 h 108"/>
                  <a:gd name="T52" fmla="*/ 59 w 112"/>
                  <a:gd name="T53" fmla="*/ 99 h 108"/>
                  <a:gd name="T54" fmla="*/ 56 w 112"/>
                  <a:gd name="T55" fmla="*/ 96 h 108"/>
                  <a:gd name="T56" fmla="*/ 53 w 112"/>
                  <a:gd name="T57" fmla="*/ 99 h 108"/>
                  <a:gd name="T58" fmla="*/ 51 w 112"/>
                  <a:gd name="T59" fmla="*/ 95 h 108"/>
                  <a:gd name="T60" fmla="*/ 52 w 112"/>
                  <a:gd name="T61" fmla="*/ 91 h 108"/>
                  <a:gd name="T62" fmla="*/ 50 w 112"/>
                  <a:gd name="T63" fmla="*/ 90 h 108"/>
                  <a:gd name="T64" fmla="*/ 48 w 112"/>
                  <a:gd name="T65" fmla="*/ 95 h 108"/>
                  <a:gd name="T66" fmla="*/ 52 w 112"/>
                  <a:gd name="T67" fmla="*/ 101 h 108"/>
                  <a:gd name="T68" fmla="*/ 46 w 112"/>
                  <a:gd name="T69" fmla="*/ 95 h 108"/>
                  <a:gd name="T70" fmla="*/ 45 w 112"/>
                  <a:gd name="T71" fmla="*/ 91 h 108"/>
                  <a:gd name="T72" fmla="*/ 41 w 112"/>
                  <a:gd name="T73" fmla="*/ 94 h 108"/>
                  <a:gd name="T74" fmla="*/ 43 w 112"/>
                  <a:gd name="T75" fmla="*/ 99 h 108"/>
                  <a:gd name="T76" fmla="*/ 53 w 112"/>
                  <a:gd name="T77" fmla="*/ 104 h 108"/>
                  <a:gd name="T78" fmla="*/ 43 w 112"/>
                  <a:gd name="T79" fmla="*/ 103 h 108"/>
                  <a:gd name="T80" fmla="*/ 40 w 112"/>
                  <a:gd name="T81" fmla="*/ 101 h 108"/>
                  <a:gd name="T82" fmla="*/ 34 w 112"/>
                  <a:gd name="T83" fmla="*/ 103 h 108"/>
                  <a:gd name="T84" fmla="*/ 28 w 112"/>
                  <a:gd name="T85" fmla="*/ 99 h 108"/>
                  <a:gd name="T86" fmla="*/ 28 w 112"/>
                  <a:gd name="T87" fmla="*/ 92 h 108"/>
                  <a:gd name="T88" fmla="*/ 9 w 112"/>
                  <a:gd name="T89" fmla="*/ 83 h 108"/>
                  <a:gd name="T90" fmla="*/ 0 w 112"/>
                  <a:gd name="T91" fmla="*/ 64 h 108"/>
                  <a:gd name="T92" fmla="*/ 0 w 112"/>
                  <a:gd name="T93" fmla="*/ 45 h 108"/>
                  <a:gd name="T94" fmla="*/ 9 w 112"/>
                  <a:gd name="T95" fmla="*/ 25 h 108"/>
                  <a:gd name="T96" fmla="*/ 24 w 112"/>
                  <a:gd name="T97" fmla="*/ 16 h 108"/>
                  <a:gd name="T98" fmla="*/ 29 w 112"/>
                  <a:gd name="T99" fmla="*/ 9 h 108"/>
                  <a:gd name="T100" fmla="*/ 48 w 112"/>
                  <a:gd name="T101" fmla="*/ 8 h 108"/>
                  <a:gd name="T102" fmla="*/ 59 w 112"/>
                  <a:gd name="T103" fmla="*/ 0 h 108"/>
                  <a:gd name="T104" fmla="*/ 71 w 112"/>
                  <a:gd name="T105" fmla="*/ 3 h 108"/>
                  <a:gd name="T106" fmla="*/ 78 w 112"/>
                  <a:gd name="T107" fmla="*/ 23 h 1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2"/>
                  <a:gd name="T163" fmla="*/ 0 h 108"/>
                  <a:gd name="T164" fmla="*/ 112 w 112"/>
                  <a:gd name="T165" fmla="*/ 108 h 1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2" h="108">
                    <a:moveTo>
                      <a:pt x="78" y="23"/>
                    </a:moveTo>
                    <a:lnTo>
                      <a:pt x="74" y="20"/>
                    </a:lnTo>
                    <a:lnTo>
                      <a:pt x="74" y="27"/>
                    </a:lnTo>
                    <a:lnTo>
                      <a:pt x="68" y="42"/>
                    </a:lnTo>
                    <a:lnTo>
                      <a:pt x="59" y="48"/>
                    </a:lnTo>
                    <a:lnTo>
                      <a:pt x="62" y="38"/>
                    </a:lnTo>
                    <a:lnTo>
                      <a:pt x="52" y="53"/>
                    </a:lnTo>
                    <a:lnTo>
                      <a:pt x="52" y="47"/>
                    </a:lnTo>
                    <a:lnTo>
                      <a:pt x="49" y="53"/>
                    </a:lnTo>
                    <a:lnTo>
                      <a:pt x="46" y="51"/>
                    </a:lnTo>
                    <a:lnTo>
                      <a:pt x="44" y="54"/>
                    </a:lnTo>
                    <a:lnTo>
                      <a:pt x="50" y="58"/>
                    </a:lnTo>
                    <a:lnTo>
                      <a:pt x="57" y="69"/>
                    </a:lnTo>
                    <a:lnTo>
                      <a:pt x="56" y="74"/>
                    </a:lnTo>
                    <a:lnTo>
                      <a:pt x="57" y="77"/>
                    </a:lnTo>
                    <a:lnTo>
                      <a:pt x="56" y="86"/>
                    </a:lnTo>
                    <a:lnTo>
                      <a:pt x="78" y="103"/>
                    </a:lnTo>
                    <a:lnTo>
                      <a:pt x="100" y="103"/>
                    </a:lnTo>
                    <a:lnTo>
                      <a:pt x="111" y="100"/>
                    </a:lnTo>
                    <a:lnTo>
                      <a:pt x="101" y="104"/>
                    </a:lnTo>
                    <a:lnTo>
                      <a:pt x="75" y="107"/>
                    </a:lnTo>
                    <a:lnTo>
                      <a:pt x="61" y="102"/>
                    </a:lnTo>
                    <a:lnTo>
                      <a:pt x="65" y="100"/>
                    </a:lnTo>
                    <a:lnTo>
                      <a:pt x="55" y="91"/>
                    </a:lnTo>
                    <a:lnTo>
                      <a:pt x="54" y="94"/>
                    </a:lnTo>
                    <a:lnTo>
                      <a:pt x="59" y="97"/>
                    </a:lnTo>
                    <a:lnTo>
                      <a:pt x="59" y="99"/>
                    </a:lnTo>
                    <a:lnTo>
                      <a:pt x="56" y="96"/>
                    </a:lnTo>
                    <a:lnTo>
                      <a:pt x="53" y="99"/>
                    </a:lnTo>
                    <a:lnTo>
                      <a:pt x="51" y="95"/>
                    </a:lnTo>
                    <a:lnTo>
                      <a:pt x="52" y="91"/>
                    </a:lnTo>
                    <a:lnTo>
                      <a:pt x="50" y="90"/>
                    </a:lnTo>
                    <a:lnTo>
                      <a:pt x="48" y="95"/>
                    </a:lnTo>
                    <a:lnTo>
                      <a:pt x="52" y="101"/>
                    </a:lnTo>
                    <a:lnTo>
                      <a:pt x="46" y="95"/>
                    </a:lnTo>
                    <a:lnTo>
                      <a:pt x="45" y="91"/>
                    </a:lnTo>
                    <a:lnTo>
                      <a:pt x="41" y="94"/>
                    </a:lnTo>
                    <a:lnTo>
                      <a:pt x="43" y="99"/>
                    </a:lnTo>
                    <a:lnTo>
                      <a:pt x="53" y="104"/>
                    </a:lnTo>
                    <a:lnTo>
                      <a:pt x="43" y="103"/>
                    </a:lnTo>
                    <a:lnTo>
                      <a:pt x="40" y="101"/>
                    </a:lnTo>
                    <a:lnTo>
                      <a:pt x="34" y="103"/>
                    </a:lnTo>
                    <a:lnTo>
                      <a:pt x="28" y="99"/>
                    </a:lnTo>
                    <a:lnTo>
                      <a:pt x="28" y="92"/>
                    </a:lnTo>
                    <a:lnTo>
                      <a:pt x="9" y="83"/>
                    </a:lnTo>
                    <a:lnTo>
                      <a:pt x="0" y="64"/>
                    </a:lnTo>
                    <a:lnTo>
                      <a:pt x="0" y="45"/>
                    </a:lnTo>
                    <a:lnTo>
                      <a:pt x="9" y="25"/>
                    </a:lnTo>
                    <a:lnTo>
                      <a:pt x="24" y="16"/>
                    </a:lnTo>
                    <a:lnTo>
                      <a:pt x="29" y="9"/>
                    </a:lnTo>
                    <a:lnTo>
                      <a:pt x="48" y="8"/>
                    </a:lnTo>
                    <a:lnTo>
                      <a:pt x="59" y="0"/>
                    </a:lnTo>
                    <a:lnTo>
                      <a:pt x="71" y="3"/>
                    </a:lnTo>
                    <a:lnTo>
                      <a:pt x="78" y="23"/>
                    </a:lnTo>
                  </a:path>
                </a:pathLst>
              </a:custGeom>
              <a:solidFill>
                <a:srgbClr val="000000"/>
              </a:solidFill>
              <a:ln w="12700" cap="rnd">
                <a:solidFill>
                  <a:srgbClr val="000000"/>
                </a:solidFill>
                <a:round/>
                <a:headEnd/>
                <a:tailEnd/>
              </a:ln>
            </p:spPr>
            <p:txBody>
              <a:bodyPr/>
              <a:lstStyle/>
              <a:p>
                <a:endParaRPr lang="en-US" dirty="0"/>
              </a:p>
            </p:txBody>
          </p:sp>
          <p:sp>
            <p:nvSpPr>
              <p:cNvPr id="82024" name="Freeform 44"/>
              <p:cNvSpPr>
                <a:spLocks/>
              </p:cNvSpPr>
              <p:nvPr/>
            </p:nvSpPr>
            <p:spPr bwMode="auto">
              <a:xfrm>
                <a:off x="3911" y="3196"/>
                <a:ext cx="39" cy="14"/>
              </a:xfrm>
              <a:custGeom>
                <a:avLst/>
                <a:gdLst>
                  <a:gd name="T0" fmla="*/ 33 w 39"/>
                  <a:gd name="T1" fmla="*/ 0 h 14"/>
                  <a:gd name="T2" fmla="*/ 29 w 39"/>
                  <a:gd name="T3" fmla="*/ 11 h 14"/>
                  <a:gd name="T4" fmla="*/ 0 w 39"/>
                  <a:gd name="T5" fmla="*/ 6 h 14"/>
                  <a:gd name="T6" fmla="*/ 10 w 39"/>
                  <a:gd name="T7" fmla="*/ 10 h 14"/>
                  <a:gd name="T8" fmla="*/ 29 w 39"/>
                  <a:gd name="T9" fmla="*/ 13 h 14"/>
                  <a:gd name="T10" fmla="*/ 38 w 39"/>
                  <a:gd name="T11" fmla="*/ 0 h 14"/>
                  <a:gd name="T12" fmla="*/ 33 w 39"/>
                  <a:gd name="T13" fmla="*/ 0 h 14"/>
                  <a:gd name="T14" fmla="*/ 0 60000 65536"/>
                  <a:gd name="T15" fmla="*/ 0 60000 65536"/>
                  <a:gd name="T16" fmla="*/ 0 60000 65536"/>
                  <a:gd name="T17" fmla="*/ 0 60000 65536"/>
                  <a:gd name="T18" fmla="*/ 0 60000 65536"/>
                  <a:gd name="T19" fmla="*/ 0 60000 65536"/>
                  <a:gd name="T20" fmla="*/ 0 60000 65536"/>
                  <a:gd name="T21" fmla="*/ 0 w 39"/>
                  <a:gd name="T22" fmla="*/ 0 h 14"/>
                  <a:gd name="T23" fmla="*/ 39 w 39"/>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14">
                    <a:moveTo>
                      <a:pt x="33" y="0"/>
                    </a:moveTo>
                    <a:lnTo>
                      <a:pt x="29" y="11"/>
                    </a:lnTo>
                    <a:lnTo>
                      <a:pt x="0" y="6"/>
                    </a:lnTo>
                    <a:lnTo>
                      <a:pt x="10" y="10"/>
                    </a:lnTo>
                    <a:lnTo>
                      <a:pt x="29" y="13"/>
                    </a:lnTo>
                    <a:lnTo>
                      <a:pt x="38" y="0"/>
                    </a:lnTo>
                    <a:lnTo>
                      <a:pt x="33" y="0"/>
                    </a:lnTo>
                  </a:path>
                </a:pathLst>
              </a:custGeom>
              <a:solidFill>
                <a:srgbClr val="000000"/>
              </a:solidFill>
              <a:ln w="12700" cap="rnd">
                <a:solidFill>
                  <a:srgbClr val="000000"/>
                </a:solidFill>
                <a:round/>
                <a:headEnd/>
                <a:tailEnd/>
              </a:ln>
            </p:spPr>
            <p:txBody>
              <a:bodyPr/>
              <a:lstStyle/>
              <a:p>
                <a:endParaRPr lang="en-US" dirty="0"/>
              </a:p>
            </p:txBody>
          </p:sp>
          <p:sp>
            <p:nvSpPr>
              <p:cNvPr id="82025" name="Freeform 45"/>
              <p:cNvSpPr>
                <a:spLocks/>
              </p:cNvSpPr>
              <p:nvPr/>
            </p:nvSpPr>
            <p:spPr bwMode="auto">
              <a:xfrm>
                <a:off x="4086" y="3470"/>
                <a:ext cx="22" cy="22"/>
              </a:xfrm>
              <a:custGeom>
                <a:avLst/>
                <a:gdLst>
                  <a:gd name="T0" fmla="*/ 13 w 22"/>
                  <a:gd name="T1" fmla="*/ 0 h 22"/>
                  <a:gd name="T2" fmla="*/ 0 w 22"/>
                  <a:gd name="T3" fmla="*/ 13 h 22"/>
                  <a:gd name="T4" fmla="*/ 6 w 22"/>
                  <a:gd name="T5" fmla="*/ 21 h 22"/>
                  <a:gd name="T6" fmla="*/ 21 w 22"/>
                  <a:gd name="T7" fmla="*/ 11 h 22"/>
                  <a:gd name="T8" fmla="*/ 13 w 22"/>
                  <a:gd name="T9" fmla="*/ 0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3" y="0"/>
                    </a:moveTo>
                    <a:lnTo>
                      <a:pt x="0" y="13"/>
                    </a:lnTo>
                    <a:lnTo>
                      <a:pt x="6" y="21"/>
                    </a:lnTo>
                    <a:lnTo>
                      <a:pt x="21" y="11"/>
                    </a:lnTo>
                    <a:lnTo>
                      <a:pt x="13" y="0"/>
                    </a:lnTo>
                  </a:path>
                </a:pathLst>
              </a:custGeom>
              <a:solidFill>
                <a:srgbClr val="000000"/>
              </a:solidFill>
              <a:ln w="12700" cap="rnd">
                <a:solidFill>
                  <a:srgbClr val="000000"/>
                </a:solidFill>
                <a:round/>
                <a:headEnd/>
                <a:tailEnd/>
              </a:ln>
            </p:spPr>
            <p:txBody>
              <a:bodyPr/>
              <a:lstStyle/>
              <a:p>
                <a:endParaRPr lang="en-US" dirty="0"/>
              </a:p>
            </p:txBody>
          </p:sp>
          <p:sp>
            <p:nvSpPr>
              <p:cNvPr id="82026" name="Freeform 46"/>
              <p:cNvSpPr>
                <a:spLocks/>
              </p:cNvSpPr>
              <p:nvPr/>
            </p:nvSpPr>
            <p:spPr bwMode="auto">
              <a:xfrm>
                <a:off x="4228" y="3658"/>
                <a:ext cx="21" cy="23"/>
              </a:xfrm>
              <a:custGeom>
                <a:avLst/>
                <a:gdLst>
                  <a:gd name="T0" fmla="*/ 12 w 21"/>
                  <a:gd name="T1" fmla="*/ 0 h 23"/>
                  <a:gd name="T2" fmla="*/ 0 w 21"/>
                  <a:gd name="T3" fmla="*/ 14 h 23"/>
                  <a:gd name="T4" fmla="*/ 6 w 21"/>
                  <a:gd name="T5" fmla="*/ 22 h 23"/>
                  <a:gd name="T6" fmla="*/ 20 w 21"/>
                  <a:gd name="T7" fmla="*/ 11 h 23"/>
                  <a:gd name="T8" fmla="*/ 12 w 21"/>
                  <a:gd name="T9" fmla="*/ 0 h 23"/>
                  <a:gd name="T10" fmla="*/ 0 60000 65536"/>
                  <a:gd name="T11" fmla="*/ 0 60000 65536"/>
                  <a:gd name="T12" fmla="*/ 0 60000 65536"/>
                  <a:gd name="T13" fmla="*/ 0 60000 65536"/>
                  <a:gd name="T14" fmla="*/ 0 60000 65536"/>
                  <a:gd name="T15" fmla="*/ 0 w 21"/>
                  <a:gd name="T16" fmla="*/ 0 h 23"/>
                  <a:gd name="T17" fmla="*/ 21 w 21"/>
                  <a:gd name="T18" fmla="*/ 23 h 23"/>
                </a:gdLst>
                <a:ahLst/>
                <a:cxnLst>
                  <a:cxn ang="T10">
                    <a:pos x="T0" y="T1"/>
                  </a:cxn>
                  <a:cxn ang="T11">
                    <a:pos x="T2" y="T3"/>
                  </a:cxn>
                  <a:cxn ang="T12">
                    <a:pos x="T4" y="T5"/>
                  </a:cxn>
                  <a:cxn ang="T13">
                    <a:pos x="T6" y="T7"/>
                  </a:cxn>
                  <a:cxn ang="T14">
                    <a:pos x="T8" y="T9"/>
                  </a:cxn>
                </a:cxnLst>
                <a:rect l="T15" t="T16" r="T17" b="T18"/>
                <a:pathLst>
                  <a:path w="21" h="23">
                    <a:moveTo>
                      <a:pt x="12" y="0"/>
                    </a:moveTo>
                    <a:lnTo>
                      <a:pt x="0" y="14"/>
                    </a:lnTo>
                    <a:lnTo>
                      <a:pt x="6" y="22"/>
                    </a:lnTo>
                    <a:lnTo>
                      <a:pt x="20" y="11"/>
                    </a:lnTo>
                    <a:lnTo>
                      <a:pt x="12" y="0"/>
                    </a:lnTo>
                  </a:path>
                </a:pathLst>
              </a:custGeom>
              <a:solidFill>
                <a:srgbClr val="000000"/>
              </a:solidFill>
              <a:ln w="12700" cap="rnd">
                <a:solidFill>
                  <a:srgbClr val="000000"/>
                </a:solidFill>
                <a:round/>
                <a:headEnd/>
                <a:tailEnd/>
              </a:ln>
            </p:spPr>
            <p:txBody>
              <a:bodyPr/>
              <a:lstStyle/>
              <a:p>
                <a:endParaRPr lang="en-US" dirty="0"/>
              </a:p>
            </p:txBody>
          </p:sp>
          <p:sp>
            <p:nvSpPr>
              <p:cNvPr id="82027" name="Line 47"/>
              <p:cNvSpPr>
                <a:spLocks noChangeShapeType="1"/>
              </p:cNvSpPr>
              <p:nvPr/>
            </p:nvSpPr>
            <p:spPr bwMode="auto">
              <a:xfrm>
                <a:off x="4105" y="3502"/>
                <a:ext cx="203" cy="281"/>
              </a:xfrm>
              <a:prstGeom prst="line">
                <a:avLst/>
              </a:prstGeom>
              <a:noFill/>
              <a:ln w="12700">
                <a:solidFill>
                  <a:srgbClr val="000000"/>
                </a:solidFill>
                <a:round/>
                <a:headEnd/>
                <a:tailEnd/>
              </a:ln>
            </p:spPr>
            <p:txBody>
              <a:bodyPr wrap="none" anchor="ctr"/>
              <a:lstStyle/>
              <a:p>
                <a:endParaRPr lang="en-US" dirty="0"/>
              </a:p>
            </p:txBody>
          </p:sp>
          <p:sp>
            <p:nvSpPr>
              <p:cNvPr id="82028" name="Freeform 48"/>
              <p:cNvSpPr>
                <a:spLocks/>
              </p:cNvSpPr>
              <p:nvPr/>
            </p:nvSpPr>
            <p:spPr bwMode="auto">
              <a:xfrm>
                <a:off x="4201" y="3739"/>
                <a:ext cx="109" cy="109"/>
              </a:xfrm>
              <a:custGeom>
                <a:avLst/>
                <a:gdLst>
                  <a:gd name="T0" fmla="*/ 107 w 109"/>
                  <a:gd name="T1" fmla="*/ 49 h 109"/>
                  <a:gd name="T2" fmla="*/ 106 w 109"/>
                  <a:gd name="T3" fmla="*/ 40 h 109"/>
                  <a:gd name="T4" fmla="*/ 103 w 109"/>
                  <a:gd name="T5" fmla="*/ 31 h 109"/>
                  <a:gd name="T6" fmla="*/ 98 w 109"/>
                  <a:gd name="T7" fmla="*/ 23 h 109"/>
                  <a:gd name="T8" fmla="*/ 92 w 109"/>
                  <a:gd name="T9" fmla="*/ 16 h 109"/>
                  <a:gd name="T10" fmla="*/ 85 w 109"/>
                  <a:gd name="T11" fmla="*/ 10 h 109"/>
                  <a:gd name="T12" fmla="*/ 77 w 109"/>
                  <a:gd name="T13" fmla="*/ 5 h 109"/>
                  <a:gd name="T14" fmla="*/ 68 w 109"/>
                  <a:gd name="T15" fmla="*/ 2 h 109"/>
                  <a:gd name="T16" fmla="*/ 59 w 109"/>
                  <a:gd name="T17" fmla="*/ 0 h 109"/>
                  <a:gd name="T18" fmla="*/ 49 w 109"/>
                  <a:gd name="T19" fmla="*/ 0 h 109"/>
                  <a:gd name="T20" fmla="*/ 40 w 109"/>
                  <a:gd name="T21" fmla="*/ 2 h 109"/>
                  <a:gd name="T22" fmla="*/ 31 w 109"/>
                  <a:gd name="T23" fmla="*/ 5 h 109"/>
                  <a:gd name="T24" fmla="*/ 23 w 109"/>
                  <a:gd name="T25" fmla="*/ 10 h 109"/>
                  <a:gd name="T26" fmla="*/ 16 w 109"/>
                  <a:gd name="T27" fmla="*/ 16 h 109"/>
                  <a:gd name="T28" fmla="*/ 10 w 109"/>
                  <a:gd name="T29" fmla="*/ 24 h 109"/>
                  <a:gd name="T30" fmla="*/ 5 w 109"/>
                  <a:gd name="T31" fmla="*/ 31 h 109"/>
                  <a:gd name="T32" fmla="*/ 2 w 109"/>
                  <a:gd name="T33" fmla="*/ 41 h 109"/>
                  <a:gd name="T34" fmla="*/ 0 w 109"/>
                  <a:gd name="T35" fmla="*/ 50 h 109"/>
                  <a:gd name="T36" fmla="*/ 1 w 109"/>
                  <a:gd name="T37" fmla="*/ 60 h 109"/>
                  <a:gd name="T38" fmla="*/ 2 w 109"/>
                  <a:gd name="T39" fmla="*/ 69 h 109"/>
                  <a:gd name="T40" fmla="*/ 5 w 109"/>
                  <a:gd name="T41" fmla="*/ 78 h 109"/>
                  <a:gd name="T42" fmla="*/ 10 w 109"/>
                  <a:gd name="T43" fmla="*/ 86 h 109"/>
                  <a:gd name="T44" fmla="*/ 16 w 109"/>
                  <a:gd name="T45" fmla="*/ 93 h 109"/>
                  <a:gd name="T46" fmla="*/ 23 w 109"/>
                  <a:gd name="T47" fmla="*/ 99 h 109"/>
                  <a:gd name="T48" fmla="*/ 32 w 109"/>
                  <a:gd name="T49" fmla="*/ 103 h 109"/>
                  <a:gd name="T50" fmla="*/ 40 w 109"/>
                  <a:gd name="T51" fmla="*/ 107 h 109"/>
                  <a:gd name="T52" fmla="*/ 50 w 109"/>
                  <a:gd name="T53" fmla="*/ 108 h 109"/>
                  <a:gd name="T54" fmla="*/ 59 w 109"/>
                  <a:gd name="T55" fmla="*/ 108 h 109"/>
                  <a:gd name="T56" fmla="*/ 68 w 109"/>
                  <a:gd name="T57" fmla="*/ 107 h 109"/>
                  <a:gd name="T58" fmla="*/ 77 w 109"/>
                  <a:gd name="T59" fmla="*/ 103 h 109"/>
                  <a:gd name="T60" fmla="*/ 85 w 109"/>
                  <a:gd name="T61" fmla="*/ 98 h 109"/>
                  <a:gd name="T62" fmla="*/ 93 w 109"/>
                  <a:gd name="T63" fmla="*/ 92 h 109"/>
                  <a:gd name="T64" fmla="*/ 98 w 109"/>
                  <a:gd name="T65" fmla="*/ 84 h 109"/>
                  <a:gd name="T66" fmla="*/ 103 w 109"/>
                  <a:gd name="T67" fmla="*/ 77 h 109"/>
                  <a:gd name="T68" fmla="*/ 107 w 109"/>
                  <a:gd name="T69" fmla="*/ 67 h 109"/>
                  <a:gd name="T70" fmla="*/ 108 w 109"/>
                  <a:gd name="T71" fmla="*/ 58 h 1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9"/>
                  <a:gd name="T109" fmla="*/ 0 h 109"/>
                  <a:gd name="T110" fmla="*/ 109 w 109"/>
                  <a:gd name="T111" fmla="*/ 109 h 1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9" h="109">
                    <a:moveTo>
                      <a:pt x="108" y="54"/>
                    </a:moveTo>
                    <a:lnTo>
                      <a:pt x="107" y="49"/>
                    </a:lnTo>
                    <a:lnTo>
                      <a:pt x="107" y="45"/>
                    </a:lnTo>
                    <a:lnTo>
                      <a:pt x="106" y="40"/>
                    </a:lnTo>
                    <a:lnTo>
                      <a:pt x="105" y="36"/>
                    </a:lnTo>
                    <a:lnTo>
                      <a:pt x="103" y="31"/>
                    </a:lnTo>
                    <a:lnTo>
                      <a:pt x="101" y="27"/>
                    </a:lnTo>
                    <a:lnTo>
                      <a:pt x="98" y="23"/>
                    </a:lnTo>
                    <a:lnTo>
                      <a:pt x="95" y="19"/>
                    </a:lnTo>
                    <a:lnTo>
                      <a:pt x="92" y="16"/>
                    </a:lnTo>
                    <a:lnTo>
                      <a:pt x="88" y="12"/>
                    </a:lnTo>
                    <a:lnTo>
                      <a:pt x="85" y="10"/>
                    </a:lnTo>
                    <a:lnTo>
                      <a:pt x="81" y="7"/>
                    </a:lnTo>
                    <a:lnTo>
                      <a:pt x="77" y="5"/>
                    </a:lnTo>
                    <a:lnTo>
                      <a:pt x="72" y="3"/>
                    </a:lnTo>
                    <a:lnTo>
                      <a:pt x="68" y="2"/>
                    </a:lnTo>
                    <a:lnTo>
                      <a:pt x="63" y="1"/>
                    </a:lnTo>
                    <a:lnTo>
                      <a:pt x="59" y="0"/>
                    </a:lnTo>
                    <a:lnTo>
                      <a:pt x="54" y="0"/>
                    </a:lnTo>
                    <a:lnTo>
                      <a:pt x="49" y="0"/>
                    </a:lnTo>
                    <a:lnTo>
                      <a:pt x="44" y="1"/>
                    </a:lnTo>
                    <a:lnTo>
                      <a:pt x="40" y="2"/>
                    </a:lnTo>
                    <a:lnTo>
                      <a:pt x="35" y="3"/>
                    </a:lnTo>
                    <a:lnTo>
                      <a:pt x="31" y="5"/>
                    </a:lnTo>
                    <a:lnTo>
                      <a:pt x="27" y="7"/>
                    </a:lnTo>
                    <a:lnTo>
                      <a:pt x="23" y="10"/>
                    </a:lnTo>
                    <a:lnTo>
                      <a:pt x="20" y="13"/>
                    </a:lnTo>
                    <a:lnTo>
                      <a:pt x="16" y="16"/>
                    </a:lnTo>
                    <a:lnTo>
                      <a:pt x="12" y="20"/>
                    </a:lnTo>
                    <a:lnTo>
                      <a:pt x="10" y="24"/>
                    </a:lnTo>
                    <a:lnTo>
                      <a:pt x="7" y="27"/>
                    </a:lnTo>
                    <a:lnTo>
                      <a:pt x="5" y="31"/>
                    </a:lnTo>
                    <a:lnTo>
                      <a:pt x="3" y="36"/>
                    </a:lnTo>
                    <a:lnTo>
                      <a:pt x="2" y="41"/>
                    </a:lnTo>
                    <a:lnTo>
                      <a:pt x="1" y="45"/>
                    </a:lnTo>
                    <a:lnTo>
                      <a:pt x="0" y="50"/>
                    </a:lnTo>
                    <a:lnTo>
                      <a:pt x="0" y="54"/>
                    </a:lnTo>
                    <a:lnTo>
                      <a:pt x="1" y="60"/>
                    </a:lnTo>
                    <a:lnTo>
                      <a:pt x="1" y="64"/>
                    </a:lnTo>
                    <a:lnTo>
                      <a:pt x="2" y="69"/>
                    </a:lnTo>
                    <a:lnTo>
                      <a:pt x="4" y="73"/>
                    </a:lnTo>
                    <a:lnTo>
                      <a:pt x="5" y="78"/>
                    </a:lnTo>
                    <a:lnTo>
                      <a:pt x="8" y="82"/>
                    </a:lnTo>
                    <a:lnTo>
                      <a:pt x="10" y="86"/>
                    </a:lnTo>
                    <a:lnTo>
                      <a:pt x="13" y="90"/>
                    </a:lnTo>
                    <a:lnTo>
                      <a:pt x="16" y="93"/>
                    </a:lnTo>
                    <a:lnTo>
                      <a:pt x="20" y="96"/>
                    </a:lnTo>
                    <a:lnTo>
                      <a:pt x="23" y="99"/>
                    </a:lnTo>
                    <a:lnTo>
                      <a:pt x="27" y="101"/>
                    </a:lnTo>
                    <a:lnTo>
                      <a:pt x="32" y="103"/>
                    </a:lnTo>
                    <a:lnTo>
                      <a:pt x="36" y="105"/>
                    </a:lnTo>
                    <a:lnTo>
                      <a:pt x="40" y="107"/>
                    </a:lnTo>
                    <a:lnTo>
                      <a:pt x="46" y="108"/>
                    </a:lnTo>
                    <a:lnTo>
                      <a:pt x="50" y="108"/>
                    </a:lnTo>
                    <a:lnTo>
                      <a:pt x="55" y="108"/>
                    </a:lnTo>
                    <a:lnTo>
                      <a:pt x="59" y="108"/>
                    </a:lnTo>
                    <a:lnTo>
                      <a:pt x="64" y="107"/>
                    </a:lnTo>
                    <a:lnTo>
                      <a:pt x="68" y="107"/>
                    </a:lnTo>
                    <a:lnTo>
                      <a:pt x="74" y="105"/>
                    </a:lnTo>
                    <a:lnTo>
                      <a:pt x="77" y="103"/>
                    </a:lnTo>
                    <a:lnTo>
                      <a:pt x="82" y="101"/>
                    </a:lnTo>
                    <a:lnTo>
                      <a:pt x="85" y="98"/>
                    </a:lnTo>
                    <a:lnTo>
                      <a:pt x="89" y="96"/>
                    </a:lnTo>
                    <a:lnTo>
                      <a:pt x="93" y="92"/>
                    </a:lnTo>
                    <a:lnTo>
                      <a:pt x="96" y="88"/>
                    </a:lnTo>
                    <a:lnTo>
                      <a:pt x="98" y="84"/>
                    </a:lnTo>
                    <a:lnTo>
                      <a:pt x="101" y="81"/>
                    </a:lnTo>
                    <a:lnTo>
                      <a:pt x="103" y="77"/>
                    </a:lnTo>
                    <a:lnTo>
                      <a:pt x="105" y="72"/>
                    </a:lnTo>
                    <a:lnTo>
                      <a:pt x="107" y="67"/>
                    </a:lnTo>
                    <a:lnTo>
                      <a:pt x="107" y="63"/>
                    </a:lnTo>
                    <a:lnTo>
                      <a:pt x="108" y="58"/>
                    </a:lnTo>
                    <a:lnTo>
                      <a:pt x="108" y="54"/>
                    </a:lnTo>
                  </a:path>
                </a:pathLst>
              </a:custGeom>
              <a:solidFill>
                <a:srgbClr val="000000"/>
              </a:solidFill>
              <a:ln w="12700" cap="rnd">
                <a:solidFill>
                  <a:srgbClr val="000000"/>
                </a:solidFill>
                <a:round/>
                <a:headEnd/>
                <a:tailEnd/>
              </a:ln>
            </p:spPr>
            <p:txBody>
              <a:bodyPr/>
              <a:lstStyle/>
              <a:p>
                <a:endParaRPr lang="en-US" dirty="0"/>
              </a:p>
            </p:txBody>
          </p:sp>
          <p:sp>
            <p:nvSpPr>
              <p:cNvPr id="82029" name="Freeform 49"/>
              <p:cNvSpPr>
                <a:spLocks/>
              </p:cNvSpPr>
              <p:nvPr/>
            </p:nvSpPr>
            <p:spPr bwMode="auto">
              <a:xfrm>
                <a:off x="4223" y="3718"/>
                <a:ext cx="108" cy="108"/>
              </a:xfrm>
              <a:custGeom>
                <a:avLst/>
                <a:gdLst>
                  <a:gd name="T0" fmla="*/ 107 w 108"/>
                  <a:gd name="T1" fmla="*/ 49 h 108"/>
                  <a:gd name="T2" fmla="*/ 105 w 108"/>
                  <a:gd name="T3" fmla="*/ 40 h 108"/>
                  <a:gd name="T4" fmla="*/ 102 w 108"/>
                  <a:gd name="T5" fmla="*/ 30 h 108"/>
                  <a:gd name="T6" fmla="*/ 97 w 108"/>
                  <a:gd name="T7" fmla="*/ 23 h 108"/>
                  <a:gd name="T8" fmla="*/ 92 w 108"/>
                  <a:gd name="T9" fmla="*/ 16 h 108"/>
                  <a:gd name="T10" fmla="*/ 84 w 108"/>
                  <a:gd name="T11" fmla="*/ 10 h 108"/>
                  <a:gd name="T12" fmla="*/ 76 w 108"/>
                  <a:gd name="T13" fmla="*/ 5 h 108"/>
                  <a:gd name="T14" fmla="*/ 67 w 108"/>
                  <a:gd name="T15" fmla="*/ 2 h 108"/>
                  <a:gd name="T16" fmla="*/ 58 w 108"/>
                  <a:gd name="T17" fmla="*/ 0 h 108"/>
                  <a:gd name="T18" fmla="*/ 49 w 108"/>
                  <a:gd name="T19" fmla="*/ 0 h 108"/>
                  <a:gd name="T20" fmla="*/ 39 w 108"/>
                  <a:gd name="T21" fmla="*/ 2 h 108"/>
                  <a:gd name="T22" fmla="*/ 31 w 108"/>
                  <a:gd name="T23" fmla="*/ 5 h 108"/>
                  <a:gd name="T24" fmla="*/ 23 w 108"/>
                  <a:gd name="T25" fmla="*/ 10 h 108"/>
                  <a:gd name="T26" fmla="*/ 15 w 108"/>
                  <a:gd name="T27" fmla="*/ 16 h 108"/>
                  <a:gd name="T28" fmla="*/ 10 w 108"/>
                  <a:gd name="T29" fmla="*/ 23 h 108"/>
                  <a:gd name="T30" fmla="*/ 5 w 108"/>
                  <a:gd name="T31" fmla="*/ 31 h 108"/>
                  <a:gd name="T32" fmla="*/ 2 w 108"/>
                  <a:gd name="T33" fmla="*/ 40 h 108"/>
                  <a:gd name="T34" fmla="*/ 0 w 108"/>
                  <a:gd name="T35" fmla="*/ 49 h 108"/>
                  <a:gd name="T36" fmla="*/ 1 w 108"/>
                  <a:gd name="T37" fmla="*/ 58 h 108"/>
                  <a:gd name="T38" fmla="*/ 2 w 108"/>
                  <a:gd name="T39" fmla="*/ 68 h 108"/>
                  <a:gd name="T40" fmla="*/ 5 w 108"/>
                  <a:gd name="T41" fmla="*/ 77 h 108"/>
                  <a:gd name="T42" fmla="*/ 10 w 108"/>
                  <a:gd name="T43" fmla="*/ 85 h 108"/>
                  <a:gd name="T44" fmla="*/ 16 w 108"/>
                  <a:gd name="T45" fmla="*/ 92 h 108"/>
                  <a:gd name="T46" fmla="*/ 24 w 108"/>
                  <a:gd name="T47" fmla="*/ 98 h 108"/>
                  <a:gd name="T48" fmla="*/ 32 w 108"/>
                  <a:gd name="T49" fmla="*/ 102 h 108"/>
                  <a:gd name="T50" fmla="*/ 41 w 108"/>
                  <a:gd name="T51" fmla="*/ 106 h 108"/>
                  <a:gd name="T52" fmla="*/ 50 w 108"/>
                  <a:gd name="T53" fmla="*/ 107 h 108"/>
                  <a:gd name="T54" fmla="*/ 59 w 108"/>
                  <a:gd name="T55" fmla="*/ 107 h 108"/>
                  <a:gd name="T56" fmla="*/ 68 w 108"/>
                  <a:gd name="T57" fmla="*/ 106 h 108"/>
                  <a:gd name="T58" fmla="*/ 77 w 108"/>
                  <a:gd name="T59" fmla="*/ 102 h 108"/>
                  <a:gd name="T60" fmla="*/ 85 w 108"/>
                  <a:gd name="T61" fmla="*/ 97 h 108"/>
                  <a:gd name="T62" fmla="*/ 92 w 108"/>
                  <a:gd name="T63" fmla="*/ 91 h 108"/>
                  <a:gd name="T64" fmla="*/ 98 w 108"/>
                  <a:gd name="T65" fmla="*/ 84 h 108"/>
                  <a:gd name="T66" fmla="*/ 102 w 108"/>
                  <a:gd name="T67" fmla="*/ 75 h 108"/>
                  <a:gd name="T68" fmla="*/ 105 w 108"/>
                  <a:gd name="T69" fmla="*/ 67 h 108"/>
                  <a:gd name="T70" fmla="*/ 107 w 108"/>
                  <a:gd name="T71" fmla="*/ 58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8"/>
                  <a:gd name="T109" fmla="*/ 0 h 108"/>
                  <a:gd name="T110" fmla="*/ 108 w 108"/>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8" h="108">
                    <a:moveTo>
                      <a:pt x="107" y="54"/>
                    </a:moveTo>
                    <a:lnTo>
                      <a:pt x="107" y="49"/>
                    </a:lnTo>
                    <a:lnTo>
                      <a:pt x="106" y="44"/>
                    </a:lnTo>
                    <a:lnTo>
                      <a:pt x="105" y="40"/>
                    </a:lnTo>
                    <a:lnTo>
                      <a:pt x="104" y="35"/>
                    </a:lnTo>
                    <a:lnTo>
                      <a:pt x="102" y="30"/>
                    </a:lnTo>
                    <a:lnTo>
                      <a:pt x="100" y="27"/>
                    </a:lnTo>
                    <a:lnTo>
                      <a:pt x="97" y="23"/>
                    </a:lnTo>
                    <a:lnTo>
                      <a:pt x="94" y="19"/>
                    </a:lnTo>
                    <a:lnTo>
                      <a:pt x="92" y="16"/>
                    </a:lnTo>
                    <a:lnTo>
                      <a:pt x="88" y="12"/>
                    </a:lnTo>
                    <a:lnTo>
                      <a:pt x="84" y="10"/>
                    </a:lnTo>
                    <a:lnTo>
                      <a:pt x="80" y="7"/>
                    </a:lnTo>
                    <a:lnTo>
                      <a:pt x="76" y="5"/>
                    </a:lnTo>
                    <a:lnTo>
                      <a:pt x="72" y="3"/>
                    </a:lnTo>
                    <a:lnTo>
                      <a:pt x="67" y="2"/>
                    </a:lnTo>
                    <a:lnTo>
                      <a:pt x="63" y="0"/>
                    </a:lnTo>
                    <a:lnTo>
                      <a:pt x="58" y="0"/>
                    </a:lnTo>
                    <a:lnTo>
                      <a:pt x="54" y="0"/>
                    </a:lnTo>
                    <a:lnTo>
                      <a:pt x="49" y="0"/>
                    </a:lnTo>
                    <a:lnTo>
                      <a:pt x="44" y="0"/>
                    </a:lnTo>
                    <a:lnTo>
                      <a:pt x="39" y="2"/>
                    </a:lnTo>
                    <a:lnTo>
                      <a:pt x="35" y="3"/>
                    </a:lnTo>
                    <a:lnTo>
                      <a:pt x="31" y="5"/>
                    </a:lnTo>
                    <a:lnTo>
                      <a:pt x="26" y="7"/>
                    </a:lnTo>
                    <a:lnTo>
                      <a:pt x="23" y="10"/>
                    </a:lnTo>
                    <a:lnTo>
                      <a:pt x="19" y="13"/>
                    </a:lnTo>
                    <a:lnTo>
                      <a:pt x="15" y="16"/>
                    </a:lnTo>
                    <a:lnTo>
                      <a:pt x="12" y="19"/>
                    </a:lnTo>
                    <a:lnTo>
                      <a:pt x="10" y="23"/>
                    </a:lnTo>
                    <a:lnTo>
                      <a:pt x="7" y="27"/>
                    </a:lnTo>
                    <a:lnTo>
                      <a:pt x="5" y="31"/>
                    </a:lnTo>
                    <a:lnTo>
                      <a:pt x="3" y="36"/>
                    </a:lnTo>
                    <a:lnTo>
                      <a:pt x="2" y="40"/>
                    </a:lnTo>
                    <a:lnTo>
                      <a:pt x="1" y="45"/>
                    </a:lnTo>
                    <a:lnTo>
                      <a:pt x="0" y="49"/>
                    </a:lnTo>
                    <a:lnTo>
                      <a:pt x="0" y="54"/>
                    </a:lnTo>
                    <a:lnTo>
                      <a:pt x="1" y="58"/>
                    </a:lnTo>
                    <a:lnTo>
                      <a:pt x="1" y="63"/>
                    </a:lnTo>
                    <a:lnTo>
                      <a:pt x="2" y="68"/>
                    </a:lnTo>
                    <a:lnTo>
                      <a:pt x="4" y="73"/>
                    </a:lnTo>
                    <a:lnTo>
                      <a:pt x="5" y="77"/>
                    </a:lnTo>
                    <a:lnTo>
                      <a:pt x="8" y="81"/>
                    </a:lnTo>
                    <a:lnTo>
                      <a:pt x="10" y="85"/>
                    </a:lnTo>
                    <a:lnTo>
                      <a:pt x="13" y="89"/>
                    </a:lnTo>
                    <a:lnTo>
                      <a:pt x="16" y="92"/>
                    </a:lnTo>
                    <a:lnTo>
                      <a:pt x="20" y="95"/>
                    </a:lnTo>
                    <a:lnTo>
                      <a:pt x="24" y="98"/>
                    </a:lnTo>
                    <a:lnTo>
                      <a:pt x="28" y="101"/>
                    </a:lnTo>
                    <a:lnTo>
                      <a:pt x="32" y="102"/>
                    </a:lnTo>
                    <a:lnTo>
                      <a:pt x="36" y="104"/>
                    </a:lnTo>
                    <a:lnTo>
                      <a:pt x="41" y="106"/>
                    </a:lnTo>
                    <a:lnTo>
                      <a:pt x="45" y="107"/>
                    </a:lnTo>
                    <a:lnTo>
                      <a:pt x="50" y="107"/>
                    </a:lnTo>
                    <a:lnTo>
                      <a:pt x="54" y="107"/>
                    </a:lnTo>
                    <a:lnTo>
                      <a:pt x="59" y="107"/>
                    </a:lnTo>
                    <a:lnTo>
                      <a:pt x="63" y="106"/>
                    </a:lnTo>
                    <a:lnTo>
                      <a:pt x="68" y="106"/>
                    </a:lnTo>
                    <a:lnTo>
                      <a:pt x="72" y="104"/>
                    </a:lnTo>
                    <a:lnTo>
                      <a:pt x="77" y="102"/>
                    </a:lnTo>
                    <a:lnTo>
                      <a:pt x="81" y="100"/>
                    </a:lnTo>
                    <a:lnTo>
                      <a:pt x="85" y="97"/>
                    </a:lnTo>
                    <a:lnTo>
                      <a:pt x="88" y="94"/>
                    </a:lnTo>
                    <a:lnTo>
                      <a:pt x="92" y="91"/>
                    </a:lnTo>
                    <a:lnTo>
                      <a:pt x="95" y="88"/>
                    </a:lnTo>
                    <a:lnTo>
                      <a:pt x="98" y="84"/>
                    </a:lnTo>
                    <a:lnTo>
                      <a:pt x="101" y="80"/>
                    </a:lnTo>
                    <a:lnTo>
                      <a:pt x="102" y="75"/>
                    </a:lnTo>
                    <a:lnTo>
                      <a:pt x="104" y="71"/>
                    </a:lnTo>
                    <a:lnTo>
                      <a:pt x="105" y="67"/>
                    </a:lnTo>
                    <a:lnTo>
                      <a:pt x="106" y="62"/>
                    </a:lnTo>
                    <a:lnTo>
                      <a:pt x="107" y="58"/>
                    </a:lnTo>
                    <a:lnTo>
                      <a:pt x="107" y="54"/>
                    </a:lnTo>
                  </a:path>
                </a:pathLst>
              </a:custGeom>
              <a:solidFill>
                <a:srgbClr val="000000"/>
              </a:solidFill>
              <a:ln w="12700" cap="rnd">
                <a:solidFill>
                  <a:srgbClr val="000000"/>
                </a:solidFill>
                <a:round/>
                <a:headEnd/>
                <a:tailEnd/>
              </a:ln>
            </p:spPr>
            <p:txBody>
              <a:bodyPr/>
              <a:lstStyle/>
              <a:p>
                <a:endParaRPr lang="en-US" dirty="0"/>
              </a:p>
            </p:txBody>
          </p:sp>
          <p:sp>
            <p:nvSpPr>
              <p:cNvPr id="82030" name="Freeform 50"/>
              <p:cNvSpPr>
                <a:spLocks/>
              </p:cNvSpPr>
              <p:nvPr/>
            </p:nvSpPr>
            <p:spPr bwMode="auto">
              <a:xfrm>
                <a:off x="4215" y="3753"/>
                <a:ext cx="81" cy="82"/>
              </a:xfrm>
              <a:custGeom>
                <a:avLst/>
                <a:gdLst>
                  <a:gd name="T0" fmla="*/ 80 w 81"/>
                  <a:gd name="T1" fmla="*/ 41 h 82"/>
                  <a:gd name="T2" fmla="*/ 80 w 81"/>
                  <a:gd name="T3" fmla="*/ 36 h 82"/>
                  <a:gd name="T4" fmla="*/ 79 w 81"/>
                  <a:gd name="T5" fmla="*/ 32 h 82"/>
                  <a:gd name="T6" fmla="*/ 78 w 81"/>
                  <a:gd name="T7" fmla="*/ 28 h 82"/>
                  <a:gd name="T8" fmla="*/ 77 w 81"/>
                  <a:gd name="T9" fmla="*/ 24 h 82"/>
                  <a:gd name="T10" fmla="*/ 75 w 81"/>
                  <a:gd name="T11" fmla="*/ 21 h 82"/>
                  <a:gd name="T12" fmla="*/ 73 w 81"/>
                  <a:gd name="T13" fmla="*/ 17 h 82"/>
                  <a:gd name="T14" fmla="*/ 71 w 81"/>
                  <a:gd name="T15" fmla="*/ 14 h 82"/>
                  <a:gd name="T16" fmla="*/ 68 w 81"/>
                  <a:gd name="T17" fmla="*/ 11 h 82"/>
                  <a:gd name="T18" fmla="*/ 65 w 81"/>
                  <a:gd name="T19" fmla="*/ 8 h 82"/>
                  <a:gd name="T20" fmla="*/ 61 w 81"/>
                  <a:gd name="T21" fmla="*/ 6 h 82"/>
                  <a:gd name="T22" fmla="*/ 58 w 81"/>
                  <a:gd name="T23" fmla="*/ 4 h 82"/>
                  <a:gd name="T24" fmla="*/ 54 w 81"/>
                  <a:gd name="T25" fmla="*/ 3 h 82"/>
                  <a:gd name="T26" fmla="*/ 50 w 81"/>
                  <a:gd name="T27" fmla="*/ 1 h 82"/>
                  <a:gd name="T28" fmla="*/ 46 w 81"/>
                  <a:gd name="T29" fmla="*/ 0 h 82"/>
                  <a:gd name="T30" fmla="*/ 43 w 81"/>
                  <a:gd name="T31" fmla="*/ 0 h 82"/>
                  <a:gd name="T32" fmla="*/ 38 w 81"/>
                  <a:gd name="T33" fmla="*/ 0 h 82"/>
                  <a:gd name="T34" fmla="*/ 34 w 81"/>
                  <a:gd name="T35" fmla="*/ 0 h 82"/>
                  <a:gd name="T36" fmla="*/ 30 w 81"/>
                  <a:gd name="T37" fmla="*/ 1 h 82"/>
                  <a:gd name="T38" fmla="*/ 26 w 81"/>
                  <a:gd name="T39" fmla="*/ 3 h 82"/>
                  <a:gd name="T40" fmla="*/ 23 w 81"/>
                  <a:gd name="T41" fmla="*/ 4 h 82"/>
                  <a:gd name="T42" fmla="*/ 19 w 81"/>
                  <a:gd name="T43" fmla="*/ 6 h 82"/>
                  <a:gd name="T44" fmla="*/ 15 w 81"/>
                  <a:gd name="T45" fmla="*/ 8 h 82"/>
                  <a:gd name="T46" fmla="*/ 13 w 81"/>
                  <a:gd name="T47" fmla="*/ 10 h 82"/>
                  <a:gd name="T48" fmla="*/ 10 w 81"/>
                  <a:gd name="T49" fmla="*/ 14 h 82"/>
                  <a:gd name="T50" fmla="*/ 7 w 81"/>
                  <a:gd name="T51" fmla="*/ 17 h 82"/>
                  <a:gd name="T52" fmla="*/ 5 w 81"/>
                  <a:gd name="T53" fmla="*/ 20 h 82"/>
                  <a:gd name="T54" fmla="*/ 3 w 81"/>
                  <a:gd name="T55" fmla="*/ 24 h 82"/>
                  <a:gd name="T56" fmla="*/ 2 w 81"/>
                  <a:gd name="T57" fmla="*/ 28 h 82"/>
                  <a:gd name="T58" fmla="*/ 1 w 81"/>
                  <a:gd name="T59" fmla="*/ 32 h 82"/>
                  <a:gd name="T60" fmla="*/ 1 w 81"/>
                  <a:gd name="T61" fmla="*/ 36 h 82"/>
                  <a:gd name="T62" fmla="*/ 0 w 81"/>
                  <a:gd name="T63" fmla="*/ 40 h 82"/>
                  <a:gd name="T64" fmla="*/ 1 w 81"/>
                  <a:gd name="T65" fmla="*/ 44 h 82"/>
                  <a:gd name="T66" fmla="*/ 1 w 81"/>
                  <a:gd name="T67" fmla="*/ 48 h 82"/>
                  <a:gd name="T68" fmla="*/ 2 w 81"/>
                  <a:gd name="T69" fmla="*/ 52 h 82"/>
                  <a:gd name="T70" fmla="*/ 3 w 81"/>
                  <a:gd name="T71" fmla="*/ 56 h 82"/>
                  <a:gd name="T72" fmla="*/ 5 w 81"/>
                  <a:gd name="T73" fmla="*/ 59 h 82"/>
                  <a:gd name="T74" fmla="*/ 7 w 81"/>
                  <a:gd name="T75" fmla="*/ 63 h 82"/>
                  <a:gd name="T76" fmla="*/ 9 w 81"/>
                  <a:gd name="T77" fmla="*/ 67 h 82"/>
                  <a:gd name="T78" fmla="*/ 12 w 81"/>
                  <a:gd name="T79" fmla="*/ 70 h 82"/>
                  <a:gd name="T80" fmla="*/ 15 w 81"/>
                  <a:gd name="T81" fmla="*/ 73 h 82"/>
                  <a:gd name="T82" fmla="*/ 19 w 81"/>
                  <a:gd name="T83" fmla="*/ 74 h 82"/>
                  <a:gd name="T84" fmla="*/ 22 w 81"/>
                  <a:gd name="T85" fmla="*/ 76 h 82"/>
                  <a:gd name="T86" fmla="*/ 26 w 81"/>
                  <a:gd name="T87" fmla="*/ 78 h 82"/>
                  <a:gd name="T88" fmla="*/ 30 w 81"/>
                  <a:gd name="T89" fmla="*/ 79 h 82"/>
                  <a:gd name="T90" fmla="*/ 34 w 81"/>
                  <a:gd name="T91" fmla="*/ 80 h 82"/>
                  <a:gd name="T92" fmla="*/ 37 w 81"/>
                  <a:gd name="T93" fmla="*/ 81 h 82"/>
                  <a:gd name="T94" fmla="*/ 42 w 81"/>
                  <a:gd name="T95" fmla="*/ 81 h 82"/>
                  <a:gd name="T96" fmla="*/ 46 w 81"/>
                  <a:gd name="T97" fmla="*/ 81 h 82"/>
                  <a:gd name="T98" fmla="*/ 50 w 81"/>
                  <a:gd name="T99" fmla="*/ 80 h 82"/>
                  <a:gd name="T100" fmla="*/ 54 w 81"/>
                  <a:gd name="T101" fmla="*/ 79 h 82"/>
                  <a:gd name="T102" fmla="*/ 57 w 81"/>
                  <a:gd name="T103" fmla="*/ 77 h 82"/>
                  <a:gd name="T104" fmla="*/ 61 w 81"/>
                  <a:gd name="T105" fmla="*/ 75 h 82"/>
                  <a:gd name="T106" fmla="*/ 64 w 81"/>
                  <a:gd name="T107" fmla="*/ 73 h 82"/>
                  <a:gd name="T108" fmla="*/ 67 w 81"/>
                  <a:gd name="T109" fmla="*/ 70 h 82"/>
                  <a:gd name="T110" fmla="*/ 70 w 81"/>
                  <a:gd name="T111" fmla="*/ 67 h 82"/>
                  <a:gd name="T112" fmla="*/ 72 w 81"/>
                  <a:gd name="T113" fmla="*/ 64 h 82"/>
                  <a:gd name="T114" fmla="*/ 75 w 81"/>
                  <a:gd name="T115" fmla="*/ 61 h 82"/>
                  <a:gd name="T116" fmla="*/ 77 w 81"/>
                  <a:gd name="T117" fmla="*/ 57 h 82"/>
                  <a:gd name="T118" fmla="*/ 78 w 81"/>
                  <a:gd name="T119" fmla="*/ 54 h 82"/>
                  <a:gd name="T120" fmla="*/ 79 w 81"/>
                  <a:gd name="T121" fmla="*/ 49 h 82"/>
                  <a:gd name="T122" fmla="*/ 80 w 81"/>
                  <a:gd name="T123" fmla="*/ 45 h 82"/>
                  <a:gd name="T124" fmla="*/ 80 w 81"/>
                  <a:gd name="T125" fmla="*/ 41 h 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1"/>
                  <a:gd name="T190" fmla="*/ 0 h 82"/>
                  <a:gd name="T191" fmla="*/ 81 w 81"/>
                  <a:gd name="T192" fmla="*/ 82 h 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1" h="82">
                    <a:moveTo>
                      <a:pt x="80" y="41"/>
                    </a:moveTo>
                    <a:lnTo>
                      <a:pt x="80" y="36"/>
                    </a:lnTo>
                    <a:lnTo>
                      <a:pt x="79" y="32"/>
                    </a:lnTo>
                    <a:lnTo>
                      <a:pt x="78" y="28"/>
                    </a:lnTo>
                    <a:lnTo>
                      <a:pt x="77" y="24"/>
                    </a:lnTo>
                    <a:lnTo>
                      <a:pt x="75" y="21"/>
                    </a:lnTo>
                    <a:lnTo>
                      <a:pt x="73" y="17"/>
                    </a:lnTo>
                    <a:lnTo>
                      <a:pt x="71" y="14"/>
                    </a:lnTo>
                    <a:lnTo>
                      <a:pt x="68" y="11"/>
                    </a:lnTo>
                    <a:lnTo>
                      <a:pt x="65" y="8"/>
                    </a:lnTo>
                    <a:lnTo>
                      <a:pt x="61" y="6"/>
                    </a:lnTo>
                    <a:lnTo>
                      <a:pt x="58" y="4"/>
                    </a:lnTo>
                    <a:lnTo>
                      <a:pt x="54" y="3"/>
                    </a:lnTo>
                    <a:lnTo>
                      <a:pt x="50" y="1"/>
                    </a:lnTo>
                    <a:lnTo>
                      <a:pt x="46" y="0"/>
                    </a:lnTo>
                    <a:lnTo>
                      <a:pt x="43" y="0"/>
                    </a:lnTo>
                    <a:lnTo>
                      <a:pt x="38" y="0"/>
                    </a:lnTo>
                    <a:lnTo>
                      <a:pt x="34" y="0"/>
                    </a:lnTo>
                    <a:lnTo>
                      <a:pt x="30" y="1"/>
                    </a:lnTo>
                    <a:lnTo>
                      <a:pt x="26" y="3"/>
                    </a:lnTo>
                    <a:lnTo>
                      <a:pt x="23" y="4"/>
                    </a:lnTo>
                    <a:lnTo>
                      <a:pt x="19" y="6"/>
                    </a:lnTo>
                    <a:lnTo>
                      <a:pt x="15" y="8"/>
                    </a:lnTo>
                    <a:lnTo>
                      <a:pt x="13" y="10"/>
                    </a:lnTo>
                    <a:lnTo>
                      <a:pt x="10" y="14"/>
                    </a:lnTo>
                    <a:lnTo>
                      <a:pt x="7" y="17"/>
                    </a:lnTo>
                    <a:lnTo>
                      <a:pt x="5" y="20"/>
                    </a:lnTo>
                    <a:lnTo>
                      <a:pt x="3" y="24"/>
                    </a:lnTo>
                    <a:lnTo>
                      <a:pt x="2" y="28"/>
                    </a:lnTo>
                    <a:lnTo>
                      <a:pt x="1" y="32"/>
                    </a:lnTo>
                    <a:lnTo>
                      <a:pt x="1" y="36"/>
                    </a:lnTo>
                    <a:lnTo>
                      <a:pt x="0" y="40"/>
                    </a:lnTo>
                    <a:lnTo>
                      <a:pt x="1" y="44"/>
                    </a:lnTo>
                    <a:lnTo>
                      <a:pt x="1" y="48"/>
                    </a:lnTo>
                    <a:lnTo>
                      <a:pt x="2" y="52"/>
                    </a:lnTo>
                    <a:lnTo>
                      <a:pt x="3" y="56"/>
                    </a:lnTo>
                    <a:lnTo>
                      <a:pt x="5" y="59"/>
                    </a:lnTo>
                    <a:lnTo>
                      <a:pt x="7" y="63"/>
                    </a:lnTo>
                    <a:lnTo>
                      <a:pt x="9" y="67"/>
                    </a:lnTo>
                    <a:lnTo>
                      <a:pt x="12" y="70"/>
                    </a:lnTo>
                    <a:lnTo>
                      <a:pt x="15" y="73"/>
                    </a:lnTo>
                    <a:lnTo>
                      <a:pt x="19" y="74"/>
                    </a:lnTo>
                    <a:lnTo>
                      <a:pt x="22" y="76"/>
                    </a:lnTo>
                    <a:lnTo>
                      <a:pt x="26" y="78"/>
                    </a:lnTo>
                    <a:lnTo>
                      <a:pt x="30" y="79"/>
                    </a:lnTo>
                    <a:lnTo>
                      <a:pt x="34" y="80"/>
                    </a:lnTo>
                    <a:lnTo>
                      <a:pt x="37" y="81"/>
                    </a:lnTo>
                    <a:lnTo>
                      <a:pt x="42" y="81"/>
                    </a:lnTo>
                    <a:lnTo>
                      <a:pt x="46" y="81"/>
                    </a:lnTo>
                    <a:lnTo>
                      <a:pt x="50" y="80"/>
                    </a:lnTo>
                    <a:lnTo>
                      <a:pt x="54" y="79"/>
                    </a:lnTo>
                    <a:lnTo>
                      <a:pt x="57" y="77"/>
                    </a:lnTo>
                    <a:lnTo>
                      <a:pt x="61" y="75"/>
                    </a:lnTo>
                    <a:lnTo>
                      <a:pt x="64" y="73"/>
                    </a:lnTo>
                    <a:lnTo>
                      <a:pt x="67" y="70"/>
                    </a:lnTo>
                    <a:lnTo>
                      <a:pt x="70" y="67"/>
                    </a:lnTo>
                    <a:lnTo>
                      <a:pt x="72" y="64"/>
                    </a:lnTo>
                    <a:lnTo>
                      <a:pt x="75" y="61"/>
                    </a:lnTo>
                    <a:lnTo>
                      <a:pt x="77" y="57"/>
                    </a:lnTo>
                    <a:lnTo>
                      <a:pt x="78" y="54"/>
                    </a:lnTo>
                    <a:lnTo>
                      <a:pt x="79" y="49"/>
                    </a:lnTo>
                    <a:lnTo>
                      <a:pt x="80" y="45"/>
                    </a:lnTo>
                    <a:lnTo>
                      <a:pt x="80" y="41"/>
                    </a:lnTo>
                  </a:path>
                </a:pathLst>
              </a:custGeom>
              <a:solidFill>
                <a:srgbClr val="FFEA00"/>
              </a:solidFill>
              <a:ln w="12700" cap="rnd">
                <a:solidFill>
                  <a:srgbClr val="FFEA00"/>
                </a:solidFill>
                <a:round/>
                <a:headEnd/>
                <a:tailEnd/>
              </a:ln>
            </p:spPr>
            <p:txBody>
              <a:bodyPr/>
              <a:lstStyle/>
              <a:p>
                <a:endParaRPr lang="en-US" dirty="0"/>
              </a:p>
            </p:txBody>
          </p:sp>
          <p:sp>
            <p:nvSpPr>
              <p:cNvPr id="82031" name="Freeform 51"/>
              <p:cNvSpPr>
                <a:spLocks/>
              </p:cNvSpPr>
              <p:nvPr/>
            </p:nvSpPr>
            <p:spPr bwMode="auto">
              <a:xfrm>
                <a:off x="4245" y="3782"/>
                <a:ext cx="22" cy="23"/>
              </a:xfrm>
              <a:custGeom>
                <a:avLst/>
                <a:gdLst>
                  <a:gd name="T0" fmla="*/ 21 w 22"/>
                  <a:gd name="T1" fmla="*/ 11 h 23"/>
                  <a:gd name="T2" fmla="*/ 21 w 22"/>
                  <a:gd name="T3" fmla="*/ 9 h 23"/>
                  <a:gd name="T4" fmla="*/ 20 w 22"/>
                  <a:gd name="T5" fmla="*/ 7 h 23"/>
                  <a:gd name="T6" fmla="*/ 19 w 22"/>
                  <a:gd name="T7" fmla="*/ 5 h 23"/>
                  <a:gd name="T8" fmla="*/ 18 w 22"/>
                  <a:gd name="T9" fmla="*/ 3 h 23"/>
                  <a:gd name="T10" fmla="*/ 16 w 22"/>
                  <a:gd name="T11" fmla="*/ 2 h 23"/>
                  <a:gd name="T12" fmla="*/ 14 w 22"/>
                  <a:gd name="T13" fmla="*/ 1 h 23"/>
                  <a:gd name="T14" fmla="*/ 13 w 22"/>
                  <a:gd name="T15" fmla="*/ 1 h 23"/>
                  <a:gd name="T16" fmla="*/ 10 w 22"/>
                  <a:gd name="T17" fmla="*/ 0 h 23"/>
                  <a:gd name="T18" fmla="*/ 8 w 22"/>
                  <a:gd name="T19" fmla="*/ 1 h 23"/>
                  <a:gd name="T20" fmla="*/ 6 w 22"/>
                  <a:gd name="T21" fmla="*/ 1 h 23"/>
                  <a:gd name="T22" fmla="*/ 4 w 22"/>
                  <a:gd name="T23" fmla="*/ 2 h 23"/>
                  <a:gd name="T24" fmla="*/ 3 w 22"/>
                  <a:gd name="T25" fmla="*/ 3 h 23"/>
                  <a:gd name="T26" fmla="*/ 2 w 22"/>
                  <a:gd name="T27" fmla="*/ 5 h 23"/>
                  <a:gd name="T28" fmla="*/ 1 w 22"/>
                  <a:gd name="T29" fmla="*/ 7 h 23"/>
                  <a:gd name="T30" fmla="*/ 0 w 22"/>
                  <a:gd name="T31" fmla="*/ 9 h 23"/>
                  <a:gd name="T32" fmla="*/ 0 w 22"/>
                  <a:gd name="T33" fmla="*/ 11 h 23"/>
                  <a:gd name="T34" fmla="*/ 0 w 22"/>
                  <a:gd name="T35" fmla="*/ 13 h 23"/>
                  <a:gd name="T36" fmla="*/ 1 w 22"/>
                  <a:gd name="T37" fmla="*/ 15 h 23"/>
                  <a:gd name="T38" fmla="*/ 2 w 22"/>
                  <a:gd name="T39" fmla="*/ 17 h 23"/>
                  <a:gd name="T40" fmla="*/ 3 w 22"/>
                  <a:gd name="T41" fmla="*/ 19 h 23"/>
                  <a:gd name="T42" fmla="*/ 4 w 22"/>
                  <a:gd name="T43" fmla="*/ 20 h 23"/>
                  <a:gd name="T44" fmla="*/ 6 w 22"/>
                  <a:gd name="T45" fmla="*/ 21 h 23"/>
                  <a:gd name="T46" fmla="*/ 8 w 22"/>
                  <a:gd name="T47" fmla="*/ 22 h 23"/>
                  <a:gd name="T48" fmla="*/ 10 w 22"/>
                  <a:gd name="T49" fmla="*/ 22 h 23"/>
                  <a:gd name="T50" fmla="*/ 12 w 22"/>
                  <a:gd name="T51" fmla="*/ 22 h 23"/>
                  <a:gd name="T52" fmla="*/ 14 w 22"/>
                  <a:gd name="T53" fmla="*/ 21 h 23"/>
                  <a:gd name="T54" fmla="*/ 16 w 22"/>
                  <a:gd name="T55" fmla="*/ 20 h 23"/>
                  <a:gd name="T56" fmla="*/ 18 w 22"/>
                  <a:gd name="T57" fmla="*/ 19 h 23"/>
                  <a:gd name="T58" fmla="*/ 19 w 22"/>
                  <a:gd name="T59" fmla="*/ 17 h 23"/>
                  <a:gd name="T60" fmla="*/ 20 w 22"/>
                  <a:gd name="T61" fmla="*/ 15 h 23"/>
                  <a:gd name="T62" fmla="*/ 20 w 22"/>
                  <a:gd name="T63" fmla="*/ 14 h 23"/>
                  <a:gd name="T64" fmla="*/ 21 w 22"/>
                  <a:gd name="T65" fmla="*/ 11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
                  <a:gd name="T100" fmla="*/ 0 h 23"/>
                  <a:gd name="T101" fmla="*/ 22 w 22"/>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 h="23">
                    <a:moveTo>
                      <a:pt x="21" y="11"/>
                    </a:moveTo>
                    <a:lnTo>
                      <a:pt x="21" y="9"/>
                    </a:lnTo>
                    <a:lnTo>
                      <a:pt x="20" y="7"/>
                    </a:lnTo>
                    <a:lnTo>
                      <a:pt x="19" y="5"/>
                    </a:lnTo>
                    <a:lnTo>
                      <a:pt x="18" y="3"/>
                    </a:lnTo>
                    <a:lnTo>
                      <a:pt x="16" y="2"/>
                    </a:lnTo>
                    <a:lnTo>
                      <a:pt x="14" y="1"/>
                    </a:lnTo>
                    <a:lnTo>
                      <a:pt x="13" y="1"/>
                    </a:lnTo>
                    <a:lnTo>
                      <a:pt x="10" y="0"/>
                    </a:lnTo>
                    <a:lnTo>
                      <a:pt x="8" y="1"/>
                    </a:lnTo>
                    <a:lnTo>
                      <a:pt x="6" y="1"/>
                    </a:lnTo>
                    <a:lnTo>
                      <a:pt x="4" y="2"/>
                    </a:lnTo>
                    <a:lnTo>
                      <a:pt x="3" y="3"/>
                    </a:lnTo>
                    <a:lnTo>
                      <a:pt x="2" y="5"/>
                    </a:lnTo>
                    <a:lnTo>
                      <a:pt x="1" y="7"/>
                    </a:lnTo>
                    <a:lnTo>
                      <a:pt x="0" y="9"/>
                    </a:lnTo>
                    <a:lnTo>
                      <a:pt x="0" y="11"/>
                    </a:lnTo>
                    <a:lnTo>
                      <a:pt x="0" y="13"/>
                    </a:lnTo>
                    <a:lnTo>
                      <a:pt x="1" y="15"/>
                    </a:lnTo>
                    <a:lnTo>
                      <a:pt x="2" y="17"/>
                    </a:lnTo>
                    <a:lnTo>
                      <a:pt x="3" y="19"/>
                    </a:lnTo>
                    <a:lnTo>
                      <a:pt x="4" y="20"/>
                    </a:lnTo>
                    <a:lnTo>
                      <a:pt x="6" y="21"/>
                    </a:lnTo>
                    <a:lnTo>
                      <a:pt x="8" y="22"/>
                    </a:lnTo>
                    <a:lnTo>
                      <a:pt x="10" y="22"/>
                    </a:lnTo>
                    <a:lnTo>
                      <a:pt x="12" y="22"/>
                    </a:lnTo>
                    <a:lnTo>
                      <a:pt x="14" y="21"/>
                    </a:lnTo>
                    <a:lnTo>
                      <a:pt x="16" y="20"/>
                    </a:lnTo>
                    <a:lnTo>
                      <a:pt x="18" y="19"/>
                    </a:lnTo>
                    <a:lnTo>
                      <a:pt x="19" y="17"/>
                    </a:lnTo>
                    <a:lnTo>
                      <a:pt x="20" y="15"/>
                    </a:lnTo>
                    <a:lnTo>
                      <a:pt x="20" y="14"/>
                    </a:lnTo>
                    <a:lnTo>
                      <a:pt x="21" y="11"/>
                    </a:lnTo>
                  </a:path>
                </a:pathLst>
              </a:custGeom>
              <a:solidFill>
                <a:srgbClr val="000000"/>
              </a:solidFill>
              <a:ln w="12700" cap="rnd">
                <a:solidFill>
                  <a:srgbClr val="000000"/>
                </a:solidFill>
                <a:round/>
                <a:headEnd/>
                <a:tailEnd/>
              </a:ln>
            </p:spPr>
            <p:txBody>
              <a:bodyPr/>
              <a:lstStyle/>
              <a:p>
                <a:endParaRPr lang="en-US" dirty="0"/>
              </a:p>
            </p:txBody>
          </p:sp>
          <p:sp>
            <p:nvSpPr>
              <p:cNvPr id="82032" name="Freeform 52"/>
              <p:cNvSpPr>
                <a:spLocks/>
              </p:cNvSpPr>
              <p:nvPr/>
            </p:nvSpPr>
            <p:spPr bwMode="auto">
              <a:xfrm>
                <a:off x="4151" y="3550"/>
                <a:ext cx="67" cy="215"/>
              </a:xfrm>
              <a:custGeom>
                <a:avLst/>
                <a:gdLst>
                  <a:gd name="T0" fmla="*/ 0 w 67"/>
                  <a:gd name="T1" fmla="*/ 0 h 215"/>
                  <a:gd name="T2" fmla="*/ 0 w 67"/>
                  <a:gd name="T3" fmla="*/ 59 h 215"/>
                  <a:gd name="T4" fmla="*/ 58 w 67"/>
                  <a:gd name="T5" fmla="*/ 214 h 215"/>
                  <a:gd name="T6" fmla="*/ 66 w 67"/>
                  <a:gd name="T7" fmla="*/ 206 h 215"/>
                  <a:gd name="T8" fmla="*/ 10 w 67"/>
                  <a:gd name="T9" fmla="*/ 59 h 215"/>
                  <a:gd name="T10" fmla="*/ 10 w 67"/>
                  <a:gd name="T11" fmla="*/ 11 h 215"/>
                  <a:gd name="T12" fmla="*/ 0 w 67"/>
                  <a:gd name="T13" fmla="*/ 0 h 215"/>
                  <a:gd name="T14" fmla="*/ 0 60000 65536"/>
                  <a:gd name="T15" fmla="*/ 0 60000 65536"/>
                  <a:gd name="T16" fmla="*/ 0 60000 65536"/>
                  <a:gd name="T17" fmla="*/ 0 60000 65536"/>
                  <a:gd name="T18" fmla="*/ 0 60000 65536"/>
                  <a:gd name="T19" fmla="*/ 0 60000 65536"/>
                  <a:gd name="T20" fmla="*/ 0 60000 65536"/>
                  <a:gd name="T21" fmla="*/ 0 w 67"/>
                  <a:gd name="T22" fmla="*/ 0 h 215"/>
                  <a:gd name="T23" fmla="*/ 67 w 67"/>
                  <a:gd name="T24" fmla="*/ 215 h 2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215">
                    <a:moveTo>
                      <a:pt x="0" y="0"/>
                    </a:moveTo>
                    <a:lnTo>
                      <a:pt x="0" y="59"/>
                    </a:lnTo>
                    <a:lnTo>
                      <a:pt x="58" y="214"/>
                    </a:lnTo>
                    <a:lnTo>
                      <a:pt x="66" y="206"/>
                    </a:lnTo>
                    <a:lnTo>
                      <a:pt x="10" y="59"/>
                    </a:lnTo>
                    <a:lnTo>
                      <a:pt x="10" y="11"/>
                    </a:lnTo>
                    <a:lnTo>
                      <a:pt x="0" y="0"/>
                    </a:lnTo>
                  </a:path>
                </a:pathLst>
              </a:custGeom>
              <a:solidFill>
                <a:srgbClr val="000000"/>
              </a:solidFill>
              <a:ln w="12700" cap="rnd">
                <a:solidFill>
                  <a:srgbClr val="000000"/>
                </a:solidFill>
                <a:round/>
                <a:headEnd/>
                <a:tailEnd/>
              </a:ln>
            </p:spPr>
            <p:txBody>
              <a:bodyPr/>
              <a:lstStyle/>
              <a:p>
                <a:endParaRPr lang="en-US" dirty="0"/>
              </a:p>
            </p:txBody>
          </p:sp>
          <p:sp>
            <p:nvSpPr>
              <p:cNvPr id="82033" name="Freeform 53"/>
              <p:cNvSpPr>
                <a:spLocks/>
              </p:cNvSpPr>
              <p:nvPr/>
            </p:nvSpPr>
            <p:spPr bwMode="auto">
              <a:xfrm>
                <a:off x="4151" y="3580"/>
                <a:ext cx="93" cy="163"/>
              </a:xfrm>
              <a:custGeom>
                <a:avLst/>
                <a:gdLst>
                  <a:gd name="T0" fmla="*/ 0 w 93"/>
                  <a:gd name="T1" fmla="*/ 14 h 163"/>
                  <a:gd name="T2" fmla="*/ 84 w 93"/>
                  <a:gd name="T3" fmla="*/ 162 h 163"/>
                  <a:gd name="T4" fmla="*/ 92 w 93"/>
                  <a:gd name="T5" fmla="*/ 157 h 163"/>
                  <a:gd name="T6" fmla="*/ 2 w 93"/>
                  <a:gd name="T7" fmla="*/ 0 h 163"/>
                  <a:gd name="T8" fmla="*/ 0 w 93"/>
                  <a:gd name="T9" fmla="*/ 14 h 163"/>
                  <a:gd name="T10" fmla="*/ 0 60000 65536"/>
                  <a:gd name="T11" fmla="*/ 0 60000 65536"/>
                  <a:gd name="T12" fmla="*/ 0 60000 65536"/>
                  <a:gd name="T13" fmla="*/ 0 60000 65536"/>
                  <a:gd name="T14" fmla="*/ 0 60000 65536"/>
                  <a:gd name="T15" fmla="*/ 0 w 93"/>
                  <a:gd name="T16" fmla="*/ 0 h 163"/>
                  <a:gd name="T17" fmla="*/ 93 w 93"/>
                  <a:gd name="T18" fmla="*/ 163 h 163"/>
                </a:gdLst>
                <a:ahLst/>
                <a:cxnLst>
                  <a:cxn ang="T10">
                    <a:pos x="T0" y="T1"/>
                  </a:cxn>
                  <a:cxn ang="T11">
                    <a:pos x="T2" y="T3"/>
                  </a:cxn>
                  <a:cxn ang="T12">
                    <a:pos x="T4" y="T5"/>
                  </a:cxn>
                  <a:cxn ang="T13">
                    <a:pos x="T6" y="T7"/>
                  </a:cxn>
                  <a:cxn ang="T14">
                    <a:pos x="T8" y="T9"/>
                  </a:cxn>
                </a:cxnLst>
                <a:rect l="T15" t="T16" r="T17" b="T18"/>
                <a:pathLst>
                  <a:path w="93" h="163">
                    <a:moveTo>
                      <a:pt x="0" y="14"/>
                    </a:moveTo>
                    <a:lnTo>
                      <a:pt x="84" y="162"/>
                    </a:lnTo>
                    <a:lnTo>
                      <a:pt x="92" y="157"/>
                    </a:lnTo>
                    <a:lnTo>
                      <a:pt x="2" y="0"/>
                    </a:lnTo>
                    <a:lnTo>
                      <a:pt x="0" y="14"/>
                    </a:lnTo>
                  </a:path>
                </a:pathLst>
              </a:custGeom>
              <a:solidFill>
                <a:srgbClr val="000000"/>
              </a:solidFill>
              <a:ln w="12700" cap="rnd">
                <a:solidFill>
                  <a:srgbClr val="000000"/>
                </a:solidFill>
                <a:round/>
                <a:headEnd/>
                <a:tailEnd/>
              </a:ln>
            </p:spPr>
            <p:txBody>
              <a:bodyPr/>
              <a:lstStyle/>
              <a:p>
                <a:endParaRPr lang="en-US" dirty="0"/>
              </a:p>
            </p:txBody>
          </p:sp>
          <p:sp>
            <p:nvSpPr>
              <p:cNvPr id="82034" name="Freeform 54"/>
              <p:cNvSpPr>
                <a:spLocks/>
              </p:cNvSpPr>
              <p:nvPr/>
            </p:nvSpPr>
            <p:spPr bwMode="auto">
              <a:xfrm>
                <a:off x="3993" y="3108"/>
                <a:ext cx="654" cy="684"/>
              </a:xfrm>
              <a:custGeom>
                <a:avLst/>
                <a:gdLst>
                  <a:gd name="T0" fmla="*/ 653 w 654"/>
                  <a:gd name="T1" fmla="*/ 467 h 684"/>
                  <a:gd name="T2" fmla="*/ 306 w 654"/>
                  <a:gd name="T3" fmla="*/ 0 h 684"/>
                  <a:gd name="T4" fmla="*/ 0 w 654"/>
                  <a:gd name="T5" fmla="*/ 216 h 684"/>
                  <a:gd name="T6" fmla="*/ 346 w 654"/>
                  <a:gd name="T7" fmla="*/ 683 h 684"/>
                  <a:gd name="T8" fmla="*/ 653 w 654"/>
                  <a:gd name="T9" fmla="*/ 467 h 684"/>
                  <a:gd name="T10" fmla="*/ 0 60000 65536"/>
                  <a:gd name="T11" fmla="*/ 0 60000 65536"/>
                  <a:gd name="T12" fmla="*/ 0 60000 65536"/>
                  <a:gd name="T13" fmla="*/ 0 60000 65536"/>
                  <a:gd name="T14" fmla="*/ 0 60000 65536"/>
                  <a:gd name="T15" fmla="*/ 0 w 654"/>
                  <a:gd name="T16" fmla="*/ 0 h 684"/>
                  <a:gd name="T17" fmla="*/ 654 w 654"/>
                  <a:gd name="T18" fmla="*/ 684 h 684"/>
                </a:gdLst>
                <a:ahLst/>
                <a:cxnLst>
                  <a:cxn ang="T10">
                    <a:pos x="T0" y="T1"/>
                  </a:cxn>
                  <a:cxn ang="T11">
                    <a:pos x="T2" y="T3"/>
                  </a:cxn>
                  <a:cxn ang="T12">
                    <a:pos x="T4" y="T5"/>
                  </a:cxn>
                  <a:cxn ang="T13">
                    <a:pos x="T6" y="T7"/>
                  </a:cxn>
                  <a:cxn ang="T14">
                    <a:pos x="T8" y="T9"/>
                  </a:cxn>
                </a:cxnLst>
                <a:rect l="T15" t="T16" r="T17" b="T18"/>
                <a:pathLst>
                  <a:path w="654" h="684">
                    <a:moveTo>
                      <a:pt x="653" y="467"/>
                    </a:moveTo>
                    <a:lnTo>
                      <a:pt x="306" y="0"/>
                    </a:lnTo>
                    <a:lnTo>
                      <a:pt x="0" y="216"/>
                    </a:lnTo>
                    <a:lnTo>
                      <a:pt x="346" y="683"/>
                    </a:lnTo>
                    <a:lnTo>
                      <a:pt x="653" y="467"/>
                    </a:lnTo>
                  </a:path>
                </a:pathLst>
              </a:custGeom>
              <a:solidFill>
                <a:srgbClr val="FFEA00"/>
              </a:solidFill>
              <a:ln w="12700" cap="rnd">
                <a:solidFill>
                  <a:srgbClr val="000000"/>
                </a:solidFill>
                <a:round/>
                <a:headEnd/>
                <a:tailEnd/>
              </a:ln>
            </p:spPr>
            <p:txBody>
              <a:bodyPr/>
              <a:lstStyle/>
              <a:p>
                <a:endParaRPr lang="en-US" dirty="0"/>
              </a:p>
            </p:txBody>
          </p:sp>
          <p:sp>
            <p:nvSpPr>
              <p:cNvPr id="82035" name="Line 55"/>
              <p:cNvSpPr>
                <a:spLocks noChangeShapeType="1"/>
              </p:cNvSpPr>
              <p:nvPr/>
            </p:nvSpPr>
            <p:spPr bwMode="auto">
              <a:xfrm>
                <a:off x="4073" y="3300"/>
                <a:ext cx="311" cy="431"/>
              </a:xfrm>
              <a:prstGeom prst="line">
                <a:avLst/>
              </a:prstGeom>
              <a:noFill/>
              <a:ln w="12700">
                <a:solidFill>
                  <a:srgbClr val="000000"/>
                </a:solidFill>
                <a:round/>
                <a:headEnd/>
                <a:tailEnd/>
              </a:ln>
            </p:spPr>
            <p:txBody>
              <a:bodyPr wrap="none" anchor="ctr"/>
              <a:lstStyle/>
              <a:p>
                <a:endParaRPr lang="en-US" dirty="0"/>
              </a:p>
            </p:txBody>
          </p:sp>
          <p:sp>
            <p:nvSpPr>
              <p:cNvPr id="82036" name="Line 56"/>
              <p:cNvSpPr>
                <a:spLocks noChangeShapeType="1"/>
              </p:cNvSpPr>
              <p:nvPr/>
            </p:nvSpPr>
            <p:spPr bwMode="auto">
              <a:xfrm>
                <a:off x="4260" y="3170"/>
                <a:ext cx="312" cy="432"/>
              </a:xfrm>
              <a:prstGeom prst="line">
                <a:avLst/>
              </a:prstGeom>
              <a:noFill/>
              <a:ln w="12700">
                <a:solidFill>
                  <a:srgbClr val="000000"/>
                </a:solidFill>
                <a:round/>
                <a:headEnd/>
                <a:tailEnd/>
              </a:ln>
            </p:spPr>
            <p:txBody>
              <a:bodyPr wrap="none" anchor="ctr"/>
              <a:lstStyle/>
              <a:p>
                <a:endParaRPr lang="en-US" dirty="0"/>
              </a:p>
            </p:txBody>
          </p:sp>
          <p:sp>
            <p:nvSpPr>
              <p:cNvPr id="82037" name="Freeform 57"/>
              <p:cNvSpPr>
                <a:spLocks/>
              </p:cNvSpPr>
              <p:nvPr/>
            </p:nvSpPr>
            <p:spPr bwMode="auto">
              <a:xfrm>
                <a:off x="4031" y="3160"/>
                <a:ext cx="322" cy="235"/>
              </a:xfrm>
              <a:custGeom>
                <a:avLst/>
                <a:gdLst>
                  <a:gd name="T0" fmla="*/ 0 w 322"/>
                  <a:gd name="T1" fmla="*/ 215 h 235"/>
                  <a:gd name="T2" fmla="*/ 306 w 322"/>
                  <a:gd name="T3" fmla="*/ 0 h 235"/>
                  <a:gd name="T4" fmla="*/ 321 w 322"/>
                  <a:gd name="T5" fmla="*/ 19 h 235"/>
                  <a:gd name="T6" fmla="*/ 14 w 322"/>
                  <a:gd name="T7" fmla="*/ 234 h 235"/>
                  <a:gd name="T8" fmla="*/ 0 w 322"/>
                  <a:gd name="T9" fmla="*/ 215 h 235"/>
                  <a:gd name="T10" fmla="*/ 0 60000 65536"/>
                  <a:gd name="T11" fmla="*/ 0 60000 65536"/>
                  <a:gd name="T12" fmla="*/ 0 60000 65536"/>
                  <a:gd name="T13" fmla="*/ 0 60000 65536"/>
                  <a:gd name="T14" fmla="*/ 0 60000 65536"/>
                  <a:gd name="T15" fmla="*/ 0 w 322"/>
                  <a:gd name="T16" fmla="*/ 0 h 235"/>
                  <a:gd name="T17" fmla="*/ 322 w 322"/>
                  <a:gd name="T18" fmla="*/ 235 h 235"/>
                </a:gdLst>
                <a:ahLst/>
                <a:cxnLst>
                  <a:cxn ang="T10">
                    <a:pos x="T0" y="T1"/>
                  </a:cxn>
                  <a:cxn ang="T11">
                    <a:pos x="T2" y="T3"/>
                  </a:cxn>
                  <a:cxn ang="T12">
                    <a:pos x="T4" y="T5"/>
                  </a:cxn>
                  <a:cxn ang="T13">
                    <a:pos x="T6" y="T7"/>
                  </a:cxn>
                  <a:cxn ang="T14">
                    <a:pos x="T8" y="T9"/>
                  </a:cxn>
                </a:cxnLst>
                <a:rect l="T15" t="T16" r="T17" b="T18"/>
                <a:pathLst>
                  <a:path w="322" h="235">
                    <a:moveTo>
                      <a:pt x="0" y="215"/>
                    </a:moveTo>
                    <a:lnTo>
                      <a:pt x="306" y="0"/>
                    </a:lnTo>
                    <a:lnTo>
                      <a:pt x="321" y="19"/>
                    </a:lnTo>
                    <a:lnTo>
                      <a:pt x="14" y="234"/>
                    </a:lnTo>
                    <a:lnTo>
                      <a:pt x="0" y="215"/>
                    </a:lnTo>
                  </a:path>
                </a:pathLst>
              </a:custGeom>
              <a:solidFill>
                <a:srgbClr val="FF0000"/>
              </a:solidFill>
              <a:ln w="12700" cap="rnd">
                <a:solidFill>
                  <a:srgbClr val="000000"/>
                </a:solidFill>
                <a:round/>
                <a:headEnd/>
                <a:tailEnd/>
              </a:ln>
            </p:spPr>
            <p:txBody>
              <a:bodyPr/>
              <a:lstStyle/>
              <a:p>
                <a:endParaRPr lang="en-US" dirty="0"/>
              </a:p>
            </p:txBody>
          </p:sp>
          <p:sp>
            <p:nvSpPr>
              <p:cNvPr id="82038" name="Freeform 58"/>
              <p:cNvSpPr>
                <a:spLocks/>
              </p:cNvSpPr>
              <p:nvPr/>
            </p:nvSpPr>
            <p:spPr bwMode="auto">
              <a:xfrm>
                <a:off x="4281" y="3496"/>
                <a:ext cx="322" cy="236"/>
              </a:xfrm>
              <a:custGeom>
                <a:avLst/>
                <a:gdLst>
                  <a:gd name="T0" fmla="*/ 0 w 322"/>
                  <a:gd name="T1" fmla="*/ 216 h 236"/>
                  <a:gd name="T2" fmla="*/ 307 w 322"/>
                  <a:gd name="T3" fmla="*/ 0 h 236"/>
                  <a:gd name="T4" fmla="*/ 321 w 322"/>
                  <a:gd name="T5" fmla="*/ 19 h 236"/>
                  <a:gd name="T6" fmla="*/ 15 w 322"/>
                  <a:gd name="T7" fmla="*/ 235 h 236"/>
                  <a:gd name="T8" fmla="*/ 0 w 322"/>
                  <a:gd name="T9" fmla="*/ 216 h 236"/>
                  <a:gd name="T10" fmla="*/ 0 60000 65536"/>
                  <a:gd name="T11" fmla="*/ 0 60000 65536"/>
                  <a:gd name="T12" fmla="*/ 0 60000 65536"/>
                  <a:gd name="T13" fmla="*/ 0 60000 65536"/>
                  <a:gd name="T14" fmla="*/ 0 60000 65536"/>
                  <a:gd name="T15" fmla="*/ 0 w 322"/>
                  <a:gd name="T16" fmla="*/ 0 h 236"/>
                  <a:gd name="T17" fmla="*/ 322 w 322"/>
                  <a:gd name="T18" fmla="*/ 236 h 236"/>
                </a:gdLst>
                <a:ahLst/>
                <a:cxnLst>
                  <a:cxn ang="T10">
                    <a:pos x="T0" y="T1"/>
                  </a:cxn>
                  <a:cxn ang="T11">
                    <a:pos x="T2" y="T3"/>
                  </a:cxn>
                  <a:cxn ang="T12">
                    <a:pos x="T4" y="T5"/>
                  </a:cxn>
                  <a:cxn ang="T13">
                    <a:pos x="T6" y="T7"/>
                  </a:cxn>
                  <a:cxn ang="T14">
                    <a:pos x="T8" y="T9"/>
                  </a:cxn>
                </a:cxnLst>
                <a:rect l="T15" t="T16" r="T17" b="T18"/>
                <a:pathLst>
                  <a:path w="322" h="236">
                    <a:moveTo>
                      <a:pt x="0" y="216"/>
                    </a:moveTo>
                    <a:lnTo>
                      <a:pt x="307" y="0"/>
                    </a:lnTo>
                    <a:lnTo>
                      <a:pt x="321" y="19"/>
                    </a:lnTo>
                    <a:lnTo>
                      <a:pt x="15" y="235"/>
                    </a:lnTo>
                    <a:lnTo>
                      <a:pt x="0" y="216"/>
                    </a:lnTo>
                  </a:path>
                </a:pathLst>
              </a:custGeom>
              <a:solidFill>
                <a:srgbClr val="FF0000"/>
              </a:solidFill>
              <a:ln w="12700" cap="rnd">
                <a:solidFill>
                  <a:srgbClr val="000000"/>
                </a:solidFill>
                <a:round/>
                <a:headEnd/>
                <a:tailEnd/>
              </a:ln>
            </p:spPr>
            <p:txBody>
              <a:bodyPr/>
              <a:lstStyle/>
              <a:p>
                <a:endParaRPr lang="en-US" dirty="0"/>
              </a:p>
            </p:txBody>
          </p:sp>
          <p:sp>
            <p:nvSpPr>
              <p:cNvPr id="82039" name="Freeform 59"/>
              <p:cNvSpPr>
                <a:spLocks/>
              </p:cNvSpPr>
              <p:nvPr/>
            </p:nvSpPr>
            <p:spPr bwMode="auto">
              <a:xfrm>
                <a:off x="4178" y="3303"/>
                <a:ext cx="134" cy="95"/>
              </a:xfrm>
              <a:custGeom>
                <a:avLst/>
                <a:gdLst>
                  <a:gd name="T0" fmla="*/ 60 w 134"/>
                  <a:gd name="T1" fmla="*/ 85 h 95"/>
                  <a:gd name="T2" fmla="*/ 44 w 134"/>
                  <a:gd name="T3" fmla="*/ 63 h 95"/>
                  <a:gd name="T4" fmla="*/ 0 w 134"/>
                  <a:gd name="T5" fmla="*/ 94 h 95"/>
                  <a:gd name="T6" fmla="*/ 34 w 134"/>
                  <a:gd name="T7" fmla="*/ 1 h 95"/>
                  <a:gd name="T8" fmla="*/ 133 w 134"/>
                  <a:gd name="T9" fmla="*/ 0 h 95"/>
                  <a:gd name="T10" fmla="*/ 89 w 134"/>
                  <a:gd name="T11" fmla="*/ 31 h 95"/>
                  <a:gd name="T12" fmla="*/ 104 w 134"/>
                  <a:gd name="T13" fmla="*/ 54 h 95"/>
                  <a:gd name="T14" fmla="*/ 60 w 134"/>
                  <a:gd name="T15" fmla="*/ 85 h 95"/>
                  <a:gd name="T16" fmla="*/ 0 60000 65536"/>
                  <a:gd name="T17" fmla="*/ 0 60000 65536"/>
                  <a:gd name="T18" fmla="*/ 0 60000 65536"/>
                  <a:gd name="T19" fmla="*/ 0 60000 65536"/>
                  <a:gd name="T20" fmla="*/ 0 60000 65536"/>
                  <a:gd name="T21" fmla="*/ 0 60000 65536"/>
                  <a:gd name="T22" fmla="*/ 0 60000 65536"/>
                  <a:gd name="T23" fmla="*/ 0 60000 65536"/>
                  <a:gd name="T24" fmla="*/ 0 w 134"/>
                  <a:gd name="T25" fmla="*/ 0 h 95"/>
                  <a:gd name="T26" fmla="*/ 134 w 134"/>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4" h="95">
                    <a:moveTo>
                      <a:pt x="60" y="85"/>
                    </a:moveTo>
                    <a:lnTo>
                      <a:pt x="44" y="63"/>
                    </a:lnTo>
                    <a:lnTo>
                      <a:pt x="0" y="94"/>
                    </a:lnTo>
                    <a:lnTo>
                      <a:pt x="34" y="1"/>
                    </a:lnTo>
                    <a:lnTo>
                      <a:pt x="133" y="0"/>
                    </a:lnTo>
                    <a:lnTo>
                      <a:pt x="89" y="31"/>
                    </a:lnTo>
                    <a:lnTo>
                      <a:pt x="104" y="54"/>
                    </a:lnTo>
                    <a:lnTo>
                      <a:pt x="60" y="85"/>
                    </a:lnTo>
                  </a:path>
                </a:pathLst>
              </a:custGeom>
              <a:solidFill>
                <a:srgbClr val="000000"/>
              </a:solidFill>
              <a:ln w="12700" cap="rnd">
                <a:solidFill>
                  <a:srgbClr val="000000"/>
                </a:solidFill>
                <a:round/>
                <a:headEnd/>
                <a:tailEnd/>
              </a:ln>
            </p:spPr>
            <p:txBody>
              <a:bodyPr/>
              <a:lstStyle/>
              <a:p>
                <a:endParaRPr lang="en-US" dirty="0"/>
              </a:p>
            </p:txBody>
          </p:sp>
        </p:grpSp>
        <p:sp>
          <p:nvSpPr>
            <p:cNvPr id="12348" name="Line 60"/>
            <p:cNvSpPr>
              <a:spLocks noChangeShapeType="1"/>
            </p:cNvSpPr>
            <p:nvPr/>
          </p:nvSpPr>
          <p:spPr bwMode="auto">
            <a:xfrm>
              <a:off x="1139" y="3661"/>
              <a:ext cx="557" cy="0"/>
            </a:xfrm>
            <a:prstGeom prst="line">
              <a:avLst/>
            </a:prstGeom>
            <a:noFill/>
            <a:ln w="25400">
              <a:solidFill>
                <a:srgbClr val="FF0000"/>
              </a:solidFill>
              <a:round/>
              <a:headEnd/>
              <a:tailEnd type="triangle" w="med" len="med"/>
            </a:ln>
            <a:effectLst>
              <a:outerShdw blurRad="63500" dist="38100" dir="2700000" algn="tl" rotWithShape="0">
                <a:srgbClr val="000000">
                  <a:alpha val="39999"/>
                </a:srgbClr>
              </a:outerShdw>
            </a:effectLst>
          </p:spPr>
          <p:txBody>
            <a:bodyPr wrap="none" anchor="ctr"/>
            <a:lstStyle/>
            <a:p>
              <a:pPr>
                <a:defRPr/>
              </a:pPr>
              <a:endParaRPr lang="en-US" dirty="0">
                <a:latin typeface="Arial" pitchFamily="-84" charset="0"/>
                <a:ea typeface="Arial" pitchFamily="-84" charset="0"/>
                <a:cs typeface="Arial" pitchFamily="-84" charset="0"/>
              </a:endParaRPr>
            </a:p>
          </p:txBody>
        </p:sp>
      </p:grpSp>
      <p:sp>
        <p:nvSpPr>
          <p:cNvPr id="81923" name="Rectangle 61"/>
          <p:cNvSpPr>
            <a:spLocks noGrp="1" noChangeArrowheads="1"/>
          </p:cNvSpPr>
          <p:nvPr>
            <p:ph type="title"/>
          </p:nvPr>
        </p:nvSpPr>
        <p:spPr/>
        <p:txBody>
          <a:bodyPr/>
          <a:lstStyle/>
          <a:p>
            <a:r>
              <a:rPr lang="en-US" altLang="en-US" b="1" dirty="0" smtClean="0">
                <a:ea typeface="ＭＳ Ｐゴシック" pitchFamily="34" charset="-128"/>
              </a:rPr>
              <a:t>Goods in Transit</a:t>
            </a:r>
          </a:p>
        </p:txBody>
      </p:sp>
      <p:grpSp>
        <p:nvGrpSpPr>
          <p:cNvPr id="7" name="Group 62"/>
          <p:cNvGrpSpPr>
            <a:grpSpLocks/>
          </p:cNvGrpSpPr>
          <p:nvPr/>
        </p:nvGrpSpPr>
        <p:grpSpPr bwMode="auto">
          <a:xfrm>
            <a:off x="0" y="1143000"/>
            <a:ext cx="9144000" cy="2058294"/>
            <a:chOff x="0" y="912"/>
            <a:chExt cx="5760" cy="1166"/>
          </a:xfrm>
        </p:grpSpPr>
        <p:sp>
          <p:nvSpPr>
            <p:cNvPr id="81930" name="Rectangle 63"/>
            <p:cNvSpPr>
              <a:spLocks noChangeArrowheads="1"/>
            </p:cNvSpPr>
            <p:nvPr/>
          </p:nvSpPr>
          <p:spPr bwMode="auto">
            <a:xfrm>
              <a:off x="0" y="924"/>
              <a:ext cx="5760" cy="1110"/>
            </a:xfrm>
            <a:prstGeom prst="rect">
              <a:avLst/>
            </a:prstGeom>
            <a:solidFill>
              <a:srgbClr val="CCFFFF"/>
            </a:solidFill>
            <a:ln w="9525">
              <a:solidFill>
                <a:schemeClr val="tx1"/>
              </a:solidFill>
              <a:miter lim="800000"/>
              <a:headEnd/>
              <a:tailEnd/>
            </a:ln>
          </p:spPr>
          <p:txBody>
            <a:bodyPr wrap="none" anchor="ctr"/>
            <a:lstStyle/>
            <a:p>
              <a:endParaRPr lang="en-US" altLang="en-US" dirty="0">
                <a:ea typeface="ＭＳ Ｐゴシック" pitchFamily="34" charset="-128"/>
              </a:endParaRPr>
            </a:p>
          </p:txBody>
        </p:sp>
        <p:grpSp>
          <p:nvGrpSpPr>
            <p:cNvPr id="81931" name="Group 64"/>
            <p:cNvGrpSpPr>
              <a:grpSpLocks/>
            </p:cNvGrpSpPr>
            <p:nvPr/>
          </p:nvGrpSpPr>
          <p:grpSpPr bwMode="auto">
            <a:xfrm>
              <a:off x="2064" y="1166"/>
              <a:ext cx="1779" cy="862"/>
              <a:chOff x="2064" y="1166"/>
              <a:chExt cx="1779" cy="862"/>
            </a:xfrm>
          </p:grpSpPr>
          <p:graphicFrame>
            <p:nvGraphicFramePr>
              <p:cNvPr id="81986" name="Object 4"/>
              <p:cNvGraphicFramePr>
                <a:graphicFrameLocks/>
              </p:cNvGraphicFramePr>
              <p:nvPr/>
            </p:nvGraphicFramePr>
            <p:xfrm>
              <a:off x="2064" y="1166"/>
              <a:ext cx="1779" cy="862"/>
            </p:xfrm>
            <a:graphic>
              <a:graphicData uri="http://schemas.openxmlformats.org/presentationml/2006/ole">
                <mc:AlternateContent xmlns:mc="http://schemas.openxmlformats.org/markup-compatibility/2006">
                  <mc:Choice xmlns:v="urn:schemas-microsoft-com:vml" Requires="v">
                    <p:oleObj spid="_x0000_s95428" name="Clip" r:id="rId10" imgW="2824163" imgH="1368425" progId="">
                      <p:embed/>
                    </p:oleObj>
                  </mc:Choice>
                  <mc:Fallback>
                    <p:oleObj name="Clip" r:id="rId10" imgW="2824163" imgH="1368425" progId="">
                      <p:embed/>
                      <p:pic>
                        <p:nvPicPr>
                          <p:cNvPr id="0" name="Picture 134"/>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64" y="1166"/>
                            <a:ext cx="1779" cy="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87" name="Rectangle 66"/>
              <p:cNvSpPr>
                <a:spLocks noChangeArrowheads="1"/>
              </p:cNvSpPr>
              <p:nvPr/>
            </p:nvSpPr>
            <p:spPr bwMode="auto">
              <a:xfrm>
                <a:off x="2157" y="1234"/>
                <a:ext cx="1010" cy="516"/>
              </a:xfrm>
              <a:prstGeom prst="rect">
                <a:avLst/>
              </a:prstGeom>
              <a:noFill/>
              <a:ln w="12700">
                <a:noFill/>
                <a:miter lim="800000"/>
                <a:headEnd/>
                <a:tailEnd/>
              </a:ln>
            </p:spPr>
            <p:txBody>
              <a:bodyPr wrap="none" lIns="90488" tIns="44450" rIns="90488" bIns="44450">
                <a:spAutoFit/>
              </a:bodyPr>
              <a:lstStyle/>
              <a:p>
                <a:r>
                  <a:rPr lang="en-US" altLang="en-US" sz="2400" b="1" dirty="0">
                    <a:ea typeface="ＭＳ Ｐゴシック" pitchFamily="34" charset="-128"/>
                  </a:rPr>
                  <a:t>Public</a:t>
                </a:r>
                <a:br>
                  <a:rPr lang="en-US" altLang="en-US" sz="2400" b="1" dirty="0">
                    <a:ea typeface="ＭＳ Ｐゴシック" pitchFamily="34" charset="-128"/>
                  </a:rPr>
                </a:br>
                <a:r>
                  <a:rPr lang="en-US" altLang="en-US" sz="2400" b="1" dirty="0">
                    <a:ea typeface="ＭＳ Ｐゴシック" pitchFamily="34" charset="-128"/>
                  </a:rPr>
                  <a:t>     Carrier</a:t>
                </a:r>
              </a:p>
            </p:txBody>
          </p:sp>
        </p:grpSp>
        <p:grpSp>
          <p:nvGrpSpPr>
            <p:cNvPr id="81932" name="Group 67"/>
            <p:cNvGrpSpPr>
              <a:grpSpLocks/>
            </p:cNvGrpSpPr>
            <p:nvPr/>
          </p:nvGrpSpPr>
          <p:grpSpPr bwMode="auto">
            <a:xfrm>
              <a:off x="30" y="1041"/>
              <a:ext cx="1034" cy="994"/>
              <a:chOff x="30" y="1041"/>
              <a:chExt cx="1034" cy="994"/>
            </a:xfrm>
          </p:grpSpPr>
          <p:graphicFrame>
            <p:nvGraphicFramePr>
              <p:cNvPr id="81984" name="Object 3"/>
              <p:cNvGraphicFramePr>
                <a:graphicFrameLocks/>
              </p:cNvGraphicFramePr>
              <p:nvPr/>
            </p:nvGraphicFramePr>
            <p:xfrm>
              <a:off x="30" y="1041"/>
              <a:ext cx="1034" cy="777"/>
            </p:xfrm>
            <a:graphic>
              <a:graphicData uri="http://schemas.openxmlformats.org/presentationml/2006/ole">
                <mc:AlternateContent xmlns:mc="http://schemas.openxmlformats.org/markup-compatibility/2006">
                  <mc:Choice xmlns:v="urn:schemas-microsoft-com:vml" Requires="v">
                    <p:oleObj spid="_x0000_s95429" name="Clip" r:id="rId12" imgW="1638630" imgH="1198070" progId="">
                      <p:embed/>
                    </p:oleObj>
                  </mc:Choice>
                  <mc:Fallback>
                    <p:oleObj name="Clip" r:id="rId12" imgW="1638630" imgH="1198070" progId="">
                      <p:embed/>
                      <p:pic>
                        <p:nvPicPr>
                          <p:cNvPr id="0" name="Picture 135"/>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 y="1041"/>
                            <a:ext cx="1034" cy="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85" name="Rectangle 69"/>
              <p:cNvSpPr>
                <a:spLocks noChangeArrowheads="1"/>
              </p:cNvSpPr>
              <p:nvPr/>
            </p:nvSpPr>
            <p:spPr bwMode="auto">
              <a:xfrm>
                <a:off x="221" y="1775"/>
                <a:ext cx="691" cy="260"/>
              </a:xfrm>
              <a:prstGeom prst="rect">
                <a:avLst/>
              </a:prstGeom>
              <a:noFill/>
              <a:ln w="12700">
                <a:noFill/>
                <a:miter lim="800000"/>
                <a:headEnd/>
                <a:tailEnd/>
              </a:ln>
            </p:spPr>
            <p:txBody>
              <a:bodyPr wrap="square" lIns="90488" tIns="44450" rIns="90488" bIns="44450">
                <a:spAutoFit/>
              </a:bodyPr>
              <a:lstStyle/>
              <a:p>
                <a:r>
                  <a:rPr lang="en-US" altLang="en-US" sz="2400" b="1" dirty="0">
                    <a:ea typeface="ＭＳ Ｐゴシック" pitchFamily="34" charset="-128"/>
                  </a:rPr>
                  <a:t>Seller</a:t>
                </a:r>
              </a:p>
            </p:txBody>
          </p:sp>
        </p:grpSp>
        <p:grpSp>
          <p:nvGrpSpPr>
            <p:cNvPr id="81933" name="Group 70"/>
            <p:cNvGrpSpPr>
              <a:grpSpLocks/>
            </p:cNvGrpSpPr>
            <p:nvPr/>
          </p:nvGrpSpPr>
          <p:grpSpPr bwMode="auto">
            <a:xfrm>
              <a:off x="4701" y="1085"/>
              <a:ext cx="978" cy="993"/>
              <a:chOff x="4701" y="1085"/>
              <a:chExt cx="978" cy="993"/>
            </a:xfrm>
          </p:grpSpPr>
          <p:graphicFrame>
            <p:nvGraphicFramePr>
              <p:cNvPr id="81982" name="Object 2"/>
              <p:cNvGraphicFramePr>
                <a:graphicFrameLocks/>
              </p:cNvGraphicFramePr>
              <p:nvPr/>
            </p:nvGraphicFramePr>
            <p:xfrm>
              <a:off x="4701" y="1085"/>
              <a:ext cx="978" cy="820"/>
            </p:xfrm>
            <a:graphic>
              <a:graphicData uri="http://schemas.openxmlformats.org/presentationml/2006/ole">
                <mc:AlternateContent xmlns:mc="http://schemas.openxmlformats.org/markup-compatibility/2006">
                  <mc:Choice xmlns:v="urn:schemas-microsoft-com:vml" Requires="v">
                    <p:oleObj spid="_x0000_s95430" name="Clip" r:id="rId14" imgW="1549884" imgH="770188" progId="">
                      <p:embed/>
                    </p:oleObj>
                  </mc:Choice>
                  <mc:Fallback>
                    <p:oleObj name="Clip" r:id="rId14" imgW="1549884" imgH="770188" progId="">
                      <p:embed/>
                      <p:pic>
                        <p:nvPicPr>
                          <p:cNvPr id="0" name="Picture 136"/>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01" y="1085"/>
                            <a:ext cx="978" cy="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83" name="Rectangle 72"/>
              <p:cNvSpPr>
                <a:spLocks noChangeArrowheads="1"/>
              </p:cNvSpPr>
              <p:nvPr/>
            </p:nvSpPr>
            <p:spPr bwMode="auto">
              <a:xfrm>
                <a:off x="4858" y="1818"/>
                <a:ext cx="710" cy="260"/>
              </a:xfrm>
              <a:prstGeom prst="rect">
                <a:avLst/>
              </a:prstGeom>
              <a:noFill/>
              <a:ln w="12700">
                <a:noFill/>
                <a:miter lim="800000"/>
                <a:headEnd/>
                <a:tailEnd/>
              </a:ln>
            </p:spPr>
            <p:txBody>
              <a:bodyPr wrap="square" lIns="90488" tIns="44450" rIns="90488" bIns="44450">
                <a:spAutoFit/>
              </a:bodyPr>
              <a:lstStyle/>
              <a:p>
                <a:r>
                  <a:rPr lang="en-US" altLang="en-US" sz="2400" b="1" dirty="0">
                    <a:ea typeface="ＭＳ Ｐゴシック" pitchFamily="34" charset="-128"/>
                  </a:rPr>
                  <a:t>Buyer</a:t>
                </a:r>
              </a:p>
            </p:txBody>
          </p:sp>
        </p:grpSp>
        <p:grpSp>
          <p:nvGrpSpPr>
            <p:cNvPr id="81934" name="Group 73"/>
            <p:cNvGrpSpPr>
              <a:grpSpLocks/>
            </p:cNvGrpSpPr>
            <p:nvPr/>
          </p:nvGrpSpPr>
          <p:grpSpPr bwMode="auto">
            <a:xfrm>
              <a:off x="1152" y="1233"/>
              <a:ext cx="855" cy="772"/>
              <a:chOff x="1152" y="1233"/>
              <a:chExt cx="855" cy="772"/>
            </a:xfrm>
          </p:grpSpPr>
          <p:sp>
            <p:nvSpPr>
              <p:cNvPr id="81937" name="Freeform 74"/>
              <p:cNvSpPr>
                <a:spLocks/>
              </p:cNvSpPr>
              <p:nvPr/>
            </p:nvSpPr>
            <p:spPr bwMode="auto">
              <a:xfrm>
                <a:off x="1215" y="1316"/>
                <a:ext cx="202" cy="249"/>
              </a:xfrm>
              <a:custGeom>
                <a:avLst/>
                <a:gdLst>
                  <a:gd name="T0" fmla="*/ 201 w 202"/>
                  <a:gd name="T1" fmla="*/ 60 h 249"/>
                  <a:gd name="T2" fmla="*/ 142 w 202"/>
                  <a:gd name="T3" fmla="*/ 14 h 249"/>
                  <a:gd name="T4" fmla="*/ 127 w 202"/>
                  <a:gd name="T5" fmla="*/ 0 h 249"/>
                  <a:gd name="T6" fmla="*/ 108 w 202"/>
                  <a:gd name="T7" fmla="*/ 0 h 249"/>
                  <a:gd name="T8" fmla="*/ 34 w 202"/>
                  <a:gd name="T9" fmla="*/ 20 h 249"/>
                  <a:gd name="T10" fmla="*/ 34 w 202"/>
                  <a:gd name="T11" fmla="*/ 28 h 249"/>
                  <a:gd name="T12" fmla="*/ 18 w 202"/>
                  <a:gd name="T13" fmla="*/ 36 h 249"/>
                  <a:gd name="T14" fmla="*/ 0 w 202"/>
                  <a:gd name="T15" fmla="*/ 91 h 249"/>
                  <a:gd name="T16" fmla="*/ 26 w 202"/>
                  <a:gd name="T17" fmla="*/ 223 h 249"/>
                  <a:gd name="T18" fmla="*/ 45 w 202"/>
                  <a:gd name="T19" fmla="*/ 248 h 249"/>
                  <a:gd name="T20" fmla="*/ 78 w 202"/>
                  <a:gd name="T21" fmla="*/ 248 h 249"/>
                  <a:gd name="T22" fmla="*/ 102 w 202"/>
                  <a:gd name="T23" fmla="*/ 228 h 249"/>
                  <a:gd name="T24" fmla="*/ 135 w 202"/>
                  <a:gd name="T25" fmla="*/ 133 h 249"/>
                  <a:gd name="T26" fmla="*/ 147 w 202"/>
                  <a:gd name="T27" fmla="*/ 109 h 249"/>
                  <a:gd name="T28" fmla="*/ 148 w 202"/>
                  <a:gd name="T29" fmla="*/ 91 h 249"/>
                  <a:gd name="T30" fmla="*/ 181 w 202"/>
                  <a:gd name="T31" fmla="*/ 94 h 249"/>
                  <a:gd name="T32" fmla="*/ 201 w 202"/>
                  <a:gd name="T33" fmla="*/ 60 h 2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2"/>
                  <a:gd name="T52" fmla="*/ 0 h 249"/>
                  <a:gd name="T53" fmla="*/ 202 w 202"/>
                  <a:gd name="T54" fmla="*/ 249 h 2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2" h="249">
                    <a:moveTo>
                      <a:pt x="201" y="60"/>
                    </a:moveTo>
                    <a:lnTo>
                      <a:pt x="142" y="14"/>
                    </a:lnTo>
                    <a:lnTo>
                      <a:pt x="127" y="0"/>
                    </a:lnTo>
                    <a:lnTo>
                      <a:pt x="108" y="0"/>
                    </a:lnTo>
                    <a:lnTo>
                      <a:pt x="34" y="20"/>
                    </a:lnTo>
                    <a:lnTo>
                      <a:pt x="34" y="28"/>
                    </a:lnTo>
                    <a:lnTo>
                      <a:pt x="18" y="36"/>
                    </a:lnTo>
                    <a:lnTo>
                      <a:pt x="0" y="91"/>
                    </a:lnTo>
                    <a:lnTo>
                      <a:pt x="26" y="223"/>
                    </a:lnTo>
                    <a:lnTo>
                      <a:pt x="45" y="248"/>
                    </a:lnTo>
                    <a:lnTo>
                      <a:pt x="78" y="248"/>
                    </a:lnTo>
                    <a:lnTo>
                      <a:pt x="102" y="228"/>
                    </a:lnTo>
                    <a:lnTo>
                      <a:pt x="135" y="133"/>
                    </a:lnTo>
                    <a:lnTo>
                      <a:pt x="147" y="109"/>
                    </a:lnTo>
                    <a:lnTo>
                      <a:pt x="148" y="91"/>
                    </a:lnTo>
                    <a:lnTo>
                      <a:pt x="181" y="94"/>
                    </a:lnTo>
                    <a:lnTo>
                      <a:pt x="201" y="60"/>
                    </a:lnTo>
                  </a:path>
                </a:pathLst>
              </a:custGeom>
              <a:solidFill>
                <a:srgbClr val="FFEA00"/>
              </a:solidFill>
              <a:ln w="12700" cap="rnd">
                <a:solidFill>
                  <a:srgbClr val="FFEA00"/>
                </a:solidFill>
                <a:round/>
                <a:headEnd/>
                <a:tailEnd/>
              </a:ln>
            </p:spPr>
            <p:txBody>
              <a:bodyPr/>
              <a:lstStyle/>
              <a:p>
                <a:endParaRPr lang="en-US" dirty="0"/>
              </a:p>
            </p:txBody>
          </p:sp>
          <p:sp>
            <p:nvSpPr>
              <p:cNvPr id="81938" name="Freeform 75"/>
              <p:cNvSpPr>
                <a:spLocks/>
              </p:cNvSpPr>
              <p:nvPr/>
            </p:nvSpPr>
            <p:spPr bwMode="auto">
              <a:xfrm>
                <a:off x="1313" y="1508"/>
                <a:ext cx="62" cy="30"/>
              </a:xfrm>
              <a:custGeom>
                <a:avLst/>
                <a:gdLst>
                  <a:gd name="T0" fmla="*/ 2 w 62"/>
                  <a:gd name="T1" fmla="*/ 0 h 30"/>
                  <a:gd name="T2" fmla="*/ 4 w 62"/>
                  <a:gd name="T3" fmla="*/ 11 h 30"/>
                  <a:gd name="T4" fmla="*/ 3 w 62"/>
                  <a:gd name="T5" fmla="*/ 22 h 30"/>
                  <a:gd name="T6" fmla="*/ 0 w 62"/>
                  <a:gd name="T7" fmla="*/ 28 h 30"/>
                  <a:gd name="T8" fmla="*/ 61 w 62"/>
                  <a:gd name="T9" fmla="*/ 29 h 30"/>
                  <a:gd name="T10" fmla="*/ 38 w 62"/>
                  <a:gd name="T11" fmla="*/ 0 h 30"/>
                  <a:gd name="T12" fmla="*/ 2 w 62"/>
                  <a:gd name="T13" fmla="*/ 0 h 30"/>
                  <a:gd name="T14" fmla="*/ 0 60000 65536"/>
                  <a:gd name="T15" fmla="*/ 0 60000 65536"/>
                  <a:gd name="T16" fmla="*/ 0 60000 65536"/>
                  <a:gd name="T17" fmla="*/ 0 60000 65536"/>
                  <a:gd name="T18" fmla="*/ 0 60000 65536"/>
                  <a:gd name="T19" fmla="*/ 0 60000 65536"/>
                  <a:gd name="T20" fmla="*/ 0 60000 65536"/>
                  <a:gd name="T21" fmla="*/ 0 w 62"/>
                  <a:gd name="T22" fmla="*/ 0 h 30"/>
                  <a:gd name="T23" fmla="*/ 62 w 62"/>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0">
                    <a:moveTo>
                      <a:pt x="2" y="0"/>
                    </a:moveTo>
                    <a:lnTo>
                      <a:pt x="4" y="11"/>
                    </a:lnTo>
                    <a:lnTo>
                      <a:pt x="3" y="22"/>
                    </a:lnTo>
                    <a:lnTo>
                      <a:pt x="0" y="28"/>
                    </a:lnTo>
                    <a:lnTo>
                      <a:pt x="61" y="29"/>
                    </a:lnTo>
                    <a:lnTo>
                      <a:pt x="38" y="0"/>
                    </a:lnTo>
                    <a:lnTo>
                      <a:pt x="2" y="0"/>
                    </a:lnTo>
                  </a:path>
                </a:pathLst>
              </a:custGeom>
              <a:solidFill>
                <a:srgbClr val="FFC98E"/>
              </a:solidFill>
              <a:ln w="12700" cap="rnd">
                <a:solidFill>
                  <a:srgbClr val="FFC98E"/>
                </a:solidFill>
                <a:round/>
                <a:headEnd/>
                <a:tailEnd/>
              </a:ln>
            </p:spPr>
            <p:txBody>
              <a:bodyPr/>
              <a:lstStyle/>
              <a:p>
                <a:endParaRPr lang="en-US" dirty="0"/>
              </a:p>
            </p:txBody>
          </p:sp>
          <p:sp>
            <p:nvSpPr>
              <p:cNvPr id="81939" name="Freeform 76"/>
              <p:cNvSpPr>
                <a:spLocks/>
              </p:cNvSpPr>
              <p:nvPr/>
            </p:nvSpPr>
            <p:spPr bwMode="auto">
              <a:xfrm>
                <a:off x="1239" y="1253"/>
                <a:ext cx="93" cy="97"/>
              </a:xfrm>
              <a:custGeom>
                <a:avLst/>
                <a:gdLst>
                  <a:gd name="T0" fmla="*/ 46 w 93"/>
                  <a:gd name="T1" fmla="*/ 0 h 97"/>
                  <a:gd name="T2" fmla="*/ 54 w 93"/>
                  <a:gd name="T3" fmla="*/ 5 h 97"/>
                  <a:gd name="T4" fmla="*/ 69 w 93"/>
                  <a:gd name="T5" fmla="*/ 18 h 97"/>
                  <a:gd name="T6" fmla="*/ 70 w 93"/>
                  <a:gd name="T7" fmla="*/ 19 h 97"/>
                  <a:gd name="T8" fmla="*/ 70 w 93"/>
                  <a:gd name="T9" fmla="*/ 21 h 97"/>
                  <a:gd name="T10" fmla="*/ 72 w 93"/>
                  <a:gd name="T11" fmla="*/ 26 h 97"/>
                  <a:gd name="T12" fmla="*/ 72 w 93"/>
                  <a:gd name="T13" fmla="*/ 29 h 97"/>
                  <a:gd name="T14" fmla="*/ 75 w 93"/>
                  <a:gd name="T15" fmla="*/ 29 h 97"/>
                  <a:gd name="T16" fmla="*/ 75 w 93"/>
                  <a:gd name="T17" fmla="*/ 32 h 97"/>
                  <a:gd name="T18" fmla="*/ 77 w 93"/>
                  <a:gd name="T19" fmla="*/ 33 h 97"/>
                  <a:gd name="T20" fmla="*/ 80 w 93"/>
                  <a:gd name="T21" fmla="*/ 39 h 97"/>
                  <a:gd name="T22" fmla="*/ 84 w 93"/>
                  <a:gd name="T23" fmla="*/ 42 h 97"/>
                  <a:gd name="T24" fmla="*/ 84 w 93"/>
                  <a:gd name="T25" fmla="*/ 43 h 97"/>
                  <a:gd name="T26" fmla="*/ 81 w 93"/>
                  <a:gd name="T27" fmla="*/ 47 h 97"/>
                  <a:gd name="T28" fmla="*/ 81 w 93"/>
                  <a:gd name="T29" fmla="*/ 49 h 97"/>
                  <a:gd name="T30" fmla="*/ 91 w 93"/>
                  <a:gd name="T31" fmla="*/ 66 h 97"/>
                  <a:gd name="T32" fmla="*/ 92 w 93"/>
                  <a:gd name="T33" fmla="*/ 70 h 97"/>
                  <a:gd name="T34" fmla="*/ 90 w 93"/>
                  <a:gd name="T35" fmla="*/ 77 h 97"/>
                  <a:gd name="T36" fmla="*/ 84 w 93"/>
                  <a:gd name="T37" fmla="*/ 80 h 97"/>
                  <a:gd name="T38" fmla="*/ 72 w 93"/>
                  <a:gd name="T39" fmla="*/ 84 h 97"/>
                  <a:gd name="T40" fmla="*/ 67 w 93"/>
                  <a:gd name="T41" fmla="*/ 86 h 97"/>
                  <a:gd name="T42" fmla="*/ 61 w 93"/>
                  <a:gd name="T43" fmla="*/ 96 h 97"/>
                  <a:gd name="T44" fmla="*/ 40 w 93"/>
                  <a:gd name="T45" fmla="*/ 93 h 97"/>
                  <a:gd name="T46" fmla="*/ 31 w 93"/>
                  <a:gd name="T47" fmla="*/ 90 h 97"/>
                  <a:gd name="T48" fmla="*/ 14 w 93"/>
                  <a:gd name="T49" fmla="*/ 84 h 97"/>
                  <a:gd name="T50" fmla="*/ 0 w 93"/>
                  <a:gd name="T51" fmla="*/ 32 h 97"/>
                  <a:gd name="T52" fmla="*/ 46 w 93"/>
                  <a:gd name="T53" fmla="*/ 0 h 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3"/>
                  <a:gd name="T82" fmla="*/ 0 h 97"/>
                  <a:gd name="T83" fmla="*/ 93 w 93"/>
                  <a:gd name="T84" fmla="*/ 97 h 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3" h="97">
                    <a:moveTo>
                      <a:pt x="46" y="0"/>
                    </a:moveTo>
                    <a:lnTo>
                      <a:pt x="54" y="5"/>
                    </a:lnTo>
                    <a:lnTo>
                      <a:pt x="69" y="18"/>
                    </a:lnTo>
                    <a:lnTo>
                      <a:pt x="70" y="19"/>
                    </a:lnTo>
                    <a:lnTo>
                      <a:pt x="70" y="21"/>
                    </a:lnTo>
                    <a:lnTo>
                      <a:pt x="72" y="26"/>
                    </a:lnTo>
                    <a:lnTo>
                      <a:pt x="72" y="29"/>
                    </a:lnTo>
                    <a:lnTo>
                      <a:pt x="75" y="29"/>
                    </a:lnTo>
                    <a:lnTo>
                      <a:pt x="75" y="32"/>
                    </a:lnTo>
                    <a:lnTo>
                      <a:pt x="77" y="33"/>
                    </a:lnTo>
                    <a:lnTo>
                      <a:pt x="80" y="39"/>
                    </a:lnTo>
                    <a:lnTo>
                      <a:pt x="84" y="42"/>
                    </a:lnTo>
                    <a:lnTo>
                      <a:pt x="84" y="43"/>
                    </a:lnTo>
                    <a:lnTo>
                      <a:pt x="81" y="47"/>
                    </a:lnTo>
                    <a:lnTo>
                      <a:pt x="81" y="49"/>
                    </a:lnTo>
                    <a:lnTo>
                      <a:pt x="91" y="66"/>
                    </a:lnTo>
                    <a:lnTo>
                      <a:pt x="92" y="70"/>
                    </a:lnTo>
                    <a:lnTo>
                      <a:pt x="90" y="77"/>
                    </a:lnTo>
                    <a:lnTo>
                      <a:pt x="84" y="80"/>
                    </a:lnTo>
                    <a:lnTo>
                      <a:pt x="72" y="84"/>
                    </a:lnTo>
                    <a:lnTo>
                      <a:pt x="67" y="86"/>
                    </a:lnTo>
                    <a:lnTo>
                      <a:pt x="61" y="96"/>
                    </a:lnTo>
                    <a:lnTo>
                      <a:pt x="40" y="93"/>
                    </a:lnTo>
                    <a:lnTo>
                      <a:pt x="31" y="90"/>
                    </a:lnTo>
                    <a:lnTo>
                      <a:pt x="14" y="84"/>
                    </a:lnTo>
                    <a:lnTo>
                      <a:pt x="0" y="32"/>
                    </a:lnTo>
                    <a:lnTo>
                      <a:pt x="46" y="0"/>
                    </a:lnTo>
                  </a:path>
                </a:pathLst>
              </a:custGeom>
              <a:solidFill>
                <a:srgbClr val="FFC98E"/>
              </a:solidFill>
              <a:ln w="12700" cap="rnd">
                <a:solidFill>
                  <a:srgbClr val="FFC98E"/>
                </a:solidFill>
                <a:round/>
                <a:headEnd/>
                <a:tailEnd/>
              </a:ln>
            </p:spPr>
            <p:txBody>
              <a:bodyPr/>
              <a:lstStyle/>
              <a:p>
                <a:endParaRPr lang="en-US" dirty="0"/>
              </a:p>
            </p:txBody>
          </p:sp>
          <p:sp>
            <p:nvSpPr>
              <p:cNvPr id="81940" name="Freeform 77"/>
              <p:cNvSpPr>
                <a:spLocks/>
              </p:cNvSpPr>
              <p:nvPr/>
            </p:nvSpPr>
            <p:spPr bwMode="auto">
              <a:xfrm>
                <a:off x="1312" y="1306"/>
                <a:ext cx="13" cy="13"/>
              </a:xfrm>
              <a:custGeom>
                <a:avLst/>
                <a:gdLst>
                  <a:gd name="T0" fmla="*/ 9 w 13"/>
                  <a:gd name="T1" fmla="*/ 0 h 13"/>
                  <a:gd name="T2" fmla="*/ 7 w 13"/>
                  <a:gd name="T3" fmla="*/ 3 h 13"/>
                  <a:gd name="T4" fmla="*/ 0 w 13"/>
                  <a:gd name="T5" fmla="*/ 10 h 13"/>
                  <a:gd name="T6" fmla="*/ 2 w 13"/>
                  <a:gd name="T7" fmla="*/ 12 h 13"/>
                  <a:gd name="T8" fmla="*/ 7 w 13"/>
                  <a:gd name="T9" fmla="*/ 10 h 13"/>
                  <a:gd name="T10" fmla="*/ 12 w 13"/>
                  <a:gd name="T11" fmla="*/ 3 h 13"/>
                  <a:gd name="T12" fmla="*/ 9 w 13"/>
                  <a:gd name="T13" fmla="*/ 0 h 13"/>
                  <a:gd name="T14" fmla="*/ 0 60000 65536"/>
                  <a:gd name="T15" fmla="*/ 0 60000 65536"/>
                  <a:gd name="T16" fmla="*/ 0 60000 65536"/>
                  <a:gd name="T17" fmla="*/ 0 60000 65536"/>
                  <a:gd name="T18" fmla="*/ 0 60000 65536"/>
                  <a:gd name="T19" fmla="*/ 0 60000 65536"/>
                  <a:gd name="T20" fmla="*/ 0 60000 65536"/>
                  <a:gd name="T21" fmla="*/ 0 w 13"/>
                  <a:gd name="T22" fmla="*/ 0 h 13"/>
                  <a:gd name="T23" fmla="*/ 13 w 13"/>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3">
                    <a:moveTo>
                      <a:pt x="9" y="0"/>
                    </a:moveTo>
                    <a:lnTo>
                      <a:pt x="7" y="3"/>
                    </a:lnTo>
                    <a:lnTo>
                      <a:pt x="0" y="10"/>
                    </a:lnTo>
                    <a:lnTo>
                      <a:pt x="2" y="12"/>
                    </a:lnTo>
                    <a:lnTo>
                      <a:pt x="7" y="10"/>
                    </a:lnTo>
                    <a:lnTo>
                      <a:pt x="12" y="3"/>
                    </a:lnTo>
                    <a:lnTo>
                      <a:pt x="9" y="0"/>
                    </a:lnTo>
                  </a:path>
                </a:pathLst>
              </a:custGeom>
              <a:solidFill>
                <a:srgbClr val="FFFFFF"/>
              </a:solidFill>
              <a:ln w="12700" cap="rnd">
                <a:solidFill>
                  <a:srgbClr val="FFFFFF"/>
                </a:solidFill>
                <a:round/>
                <a:headEnd/>
                <a:tailEnd/>
              </a:ln>
            </p:spPr>
            <p:txBody>
              <a:bodyPr/>
              <a:lstStyle/>
              <a:p>
                <a:endParaRPr lang="en-US" dirty="0"/>
              </a:p>
            </p:txBody>
          </p:sp>
          <p:sp>
            <p:nvSpPr>
              <p:cNvPr id="81941" name="Freeform 78"/>
              <p:cNvSpPr>
                <a:spLocks/>
              </p:cNvSpPr>
              <p:nvPr/>
            </p:nvSpPr>
            <p:spPr bwMode="auto">
              <a:xfrm>
                <a:off x="1152" y="1508"/>
                <a:ext cx="549" cy="497"/>
              </a:xfrm>
              <a:custGeom>
                <a:avLst/>
                <a:gdLst>
                  <a:gd name="T0" fmla="*/ 219 w 549"/>
                  <a:gd name="T1" fmla="*/ 27 h 497"/>
                  <a:gd name="T2" fmla="*/ 206 w 549"/>
                  <a:gd name="T3" fmla="*/ 19 h 497"/>
                  <a:gd name="T4" fmla="*/ 194 w 549"/>
                  <a:gd name="T5" fmla="*/ 16 h 497"/>
                  <a:gd name="T6" fmla="*/ 152 w 549"/>
                  <a:gd name="T7" fmla="*/ 41 h 497"/>
                  <a:gd name="T8" fmla="*/ 134 w 549"/>
                  <a:gd name="T9" fmla="*/ 55 h 497"/>
                  <a:gd name="T10" fmla="*/ 121 w 549"/>
                  <a:gd name="T11" fmla="*/ 44 h 497"/>
                  <a:gd name="T12" fmla="*/ 98 w 549"/>
                  <a:gd name="T13" fmla="*/ 41 h 497"/>
                  <a:gd name="T14" fmla="*/ 80 w 549"/>
                  <a:gd name="T15" fmla="*/ 41 h 497"/>
                  <a:gd name="T16" fmla="*/ 56 w 549"/>
                  <a:gd name="T17" fmla="*/ 111 h 497"/>
                  <a:gd name="T18" fmla="*/ 48 w 549"/>
                  <a:gd name="T19" fmla="*/ 189 h 497"/>
                  <a:gd name="T20" fmla="*/ 50 w 549"/>
                  <a:gd name="T21" fmla="*/ 224 h 497"/>
                  <a:gd name="T22" fmla="*/ 50 w 549"/>
                  <a:gd name="T23" fmla="*/ 259 h 497"/>
                  <a:gd name="T24" fmla="*/ 6 w 549"/>
                  <a:gd name="T25" fmla="*/ 394 h 497"/>
                  <a:gd name="T26" fmla="*/ 0 w 549"/>
                  <a:gd name="T27" fmla="*/ 448 h 497"/>
                  <a:gd name="T28" fmla="*/ 3 w 549"/>
                  <a:gd name="T29" fmla="*/ 467 h 497"/>
                  <a:gd name="T30" fmla="*/ 63 w 549"/>
                  <a:gd name="T31" fmla="*/ 496 h 497"/>
                  <a:gd name="T32" fmla="*/ 83 w 549"/>
                  <a:gd name="T33" fmla="*/ 480 h 497"/>
                  <a:gd name="T34" fmla="*/ 52 w 549"/>
                  <a:gd name="T35" fmla="*/ 453 h 497"/>
                  <a:gd name="T36" fmla="*/ 67 w 549"/>
                  <a:gd name="T37" fmla="*/ 372 h 497"/>
                  <a:gd name="T38" fmla="*/ 100 w 549"/>
                  <a:gd name="T39" fmla="*/ 286 h 497"/>
                  <a:gd name="T40" fmla="*/ 138 w 549"/>
                  <a:gd name="T41" fmla="*/ 210 h 497"/>
                  <a:gd name="T42" fmla="*/ 246 w 549"/>
                  <a:gd name="T43" fmla="*/ 321 h 497"/>
                  <a:gd name="T44" fmla="*/ 313 w 549"/>
                  <a:gd name="T45" fmla="*/ 424 h 497"/>
                  <a:gd name="T46" fmla="*/ 336 w 549"/>
                  <a:gd name="T47" fmla="*/ 432 h 497"/>
                  <a:gd name="T48" fmla="*/ 348 w 549"/>
                  <a:gd name="T49" fmla="*/ 458 h 497"/>
                  <a:gd name="T50" fmla="*/ 377 w 549"/>
                  <a:gd name="T51" fmla="*/ 440 h 497"/>
                  <a:gd name="T52" fmla="*/ 435 w 549"/>
                  <a:gd name="T53" fmla="*/ 375 h 497"/>
                  <a:gd name="T54" fmla="*/ 402 w 549"/>
                  <a:gd name="T55" fmla="*/ 391 h 497"/>
                  <a:gd name="T56" fmla="*/ 350 w 549"/>
                  <a:gd name="T57" fmla="*/ 380 h 497"/>
                  <a:gd name="T58" fmla="*/ 325 w 549"/>
                  <a:gd name="T59" fmla="*/ 343 h 497"/>
                  <a:gd name="T60" fmla="*/ 307 w 549"/>
                  <a:gd name="T61" fmla="*/ 302 h 497"/>
                  <a:gd name="T62" fmla="*/ 290 w 549"/>
                  <a:gd name="T63" fmla="*/ 281 h 497"/>
                  <a:gd name="T64" fmla="*/ 283 w 549"/>
                  <a:gd name="T65" fmla="*/ 246 h 497"/>
                  <a:gd name="T66" fmla="*/ 271 w 549"/>
                  <a:gd name="T67" fmla="*/ 229 h 497"/>
                  <a:gd name="T68" fmla="*/ 267 w 549"/>
                  <a:gd name="T69" fmla="*/ 208 h 497"/>
                  <a:gd name="T70" fmla="*/ 259 w 549"/>
                  <a:gd name="T71" fmla="*/ 203 h 497"/>
                  <a:gd name="T72" fmla="*/ 219 w 549"/>
                  <a:gd name="T73" fmla="*/ 103 h 497"/>
                  <a:gd name="T74" fmla="*/ 209 w 549"/>
                  <a:gd name="T75" fmla="*/ 51 h 497"/>
                  <a:gd name="T76" fmla="*/ 223 w 549"/>
                  <a:gd name="T77" fmla="*/ 44 h 497"/>
                  <a:gd name="T78" fmla="*/ 278 w 549"/>
                  <a:gd name="T79" fmla="*/ 81 h 497"/>
                  <a:gd name="T80" fmla="*/ 283 w 549"/>
                  <a:gd name="T81" fmla="*/ 68 h 497"/>
                  <a:gd name="T82" fmla="*/ 234 w 549"/>
                  <a:gd name="T83" fmla="*/ 25 h 497"/>
                  <a:gd name="T84" fmla="*/ 198 w 549"/>
                  <a:gd name="T85" fmla="*/ 0 h 4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9"/>
                  <a:gd name="T130" fmla="*/ 0 h 497"/>
                  <a:gd name="T131" fmla="*/ 549 w 549"/>
                  <a:gd name="T132" fmla="*/ 497 h 4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9" h="497">
                    <a:moveTo>
                      <a:pt x="198" y="0"/>
                    </a:moveTo>
                    <a:lnTo>
                      <a:pt x="209" y="14"/>
                    </a:lnTo>
                    <a:lnTo>
                      <a:pt x="219" y="27"/>
                    </a:lnTo>
                    <a:lnTo>
                      <a:pt x="209" y="22"/>
                    </a:lnTo>
                    <a:lnTo>
                      <a:pt x="206" y="22"/>
                    </a:lnTo>
                    <a:lnTo>
                      <a:pt x="206" y="19"/>
                    </a:lnTo>
                    <a:lnTo>
                      <a:pt x="198" y="14"/>
                    </a:lnTo>
                    <a:lnTo>
                      <a:pt x="171" y="16"/>
                    </a:lnTo>
                    <a:lnTo>
                      <a:pt x="194" y="16"/>
                    </a:lnTo>
                    <a:lnTo>
                      <a:pt x="198" y="19"/>
                    </a:lnTo>
                    <a:lnTo>
                      <a:pt x="160" y="27"/>
                    </a:lnTo>
                    <a:lnTo>
                      <a:pt x="152" y="41"/>
                    </a:lnTo>
                    <a:lnTo>
                      <a:pt x="144" y="41"/>
                    </a:lnTo>
                    <a:lnTo>
                      <a:pt x="138" y="51"/>
                    </a:lnTo>
                    <a:lnTo>
                      <a:pt x="134" y="55"/>
                    </a:lnTo>
                    <a:lnTo>
                      <a:pt x="131" y="49"/>
                    </a:lnTo>
                    <a:lnTo>
                      <a:pt x="127" y="49"/>
                    </a:lnTo>
                    <a:lnTo>
                      <a:pt x="121" y="44"/>
                    </a:lnTo>
                    <a:lnTo>
                      <a:pt x="115" y="44"/>
                    </a:lnTo>
                    <a:lnTo>
                      <a:pt x="102" y="41"/>
                    </a:lnTo>
                    <a:lnTo>
                      <a:pt x="98" y="41"/>
                    </a:lnTo>
                    <a:lnTo>
                      <a:pt x="88" y="30"/>
                    </a:lnTo>
                    <a:lnTo>
                      <a:pt x="85" y="35"/>
                    </a:lnTo>
                    <a:lnTo>
                      <a:pt x="80" y="41"/>
                    </a:lnTo>
                    <a:lnTo>
                      <a:pt x="75" y="57"/>
                    </a:lnTo>
                    <a:lnTo>
                      <a:pt x="69" y="68"/>
                    </a:lnTo>
                    <a:lnTo>
                      <a:pt x="56" y="111"/>
                    </a:lnTo>
                    <a:lnTo>
                      <a:pt x="59" y="116"/>
                    </a:lnTo>
                    <a:lnTo>
                      <a:pt x="50" y="129"/>
                    </a:lnTo>
                    <a:lnTo>
                      <a:pt x="48" y="189"/>
                    </a:lnTo>
                    <a:lnTo>
                      <a:pt x="50" y="205"/>
                    </a:lnTo>
                    <a:lnTo>
                      <a:pt x="54" y="213"/>
                    </a:lnTo>
                    <a:lnTo>
                      <a:pt x="50" y="224"/>
                    </a:lnTo>
                    <a:lnTo>
                      <a:pt x="50" y="235"/>
                    </a:lnTo>
                    <a:lnTo>
                      <a:pt x="48" y="248"/>
                    </a:lnTo>
                    <a:lnTo>
                      <a:pt x="50" y="259"/>
                    </a:lnTo>
                    <a:lnTo>
                      <a:pt x="40" y="267"/>
                    </a:lnTo>
                    <a:lnTo>
                      <a:pt x="32" y="283"/>
                    </a:lnTo>
                    <a:lnTo>
                      <a:pt x="6" y="394"/>
                    </a:lnTo>
                    <a:lnTo>
                      <a:pt x="6" y="421"/>
                    </a:lnTo>
                    <a:lnTo>
                      <a:pt x="0" y="432"/>
                    </a:lnTo>
                    <a:lnTo>
                      <a:pt x="0" y="448"/>
                    </a:lnTo>
                    <a:lnTo>
                      <a:pt x="10" y="453"/>
                    </a:lnTo>
                    <a:lnTo>
                      <a:pt x="5" y="456"/>
                    </a:lnTo>
                    <a:lnTo>
                      <a:pt x="3" y="467"/>
                    </a:lnTo>
                    <a:lnTo>
                      <a:pt x="5" y="480"/>
                    </a:lnTo>
                    <a:lnTo>
                      <a:pt x="5" y="494"/>
                    </a:lnTo>
                    <a:lnTo>
                      <a:pt x="63" y="496"/>
                    </a:lnTo>
                    <a:lnTo>
                      <a:pt x="83" y="491"/>
                    </a:lnTo>
                    <a:lnTo>
                      <a:pt x="88" y="488"/>
                    </a:lnTo>
                    <a:lnTo>
                      <a:pt x="83" y="480"/>
                    </a:lnTo>
                    <a:lnTo>
                      <a:pt x="80" y="475"/>
                    </a:lnTo>
                    <a:lnTo>
                      <a:pt x="69" y="469"/>
                    </a:lnTo>
                    <a:lnTo>
                      <a:pt x="52" y="453"/>
                    </a:lnTo>
                    <a:lnTo>
                      <a:pt x="63" y="429"/>
                    </a:lnTo>
                    <a:lnTo>
                      <a:pt x="59" y="397"/>
                    </a:lnTo>
                    <a:lnTo>
                      <a:pt x="67" y="372"/>
                    </a:lnTo>
                    <a:lnTo>
                      <a:pt x="71" y="356"/>
                    </a:lnTo>
                    <a:lnTo>
                      <a:pt x="88" y="321"/>
                    </a:lnTo>
                    <a:lnTo>
                      <a:pt x="100" y="286"/>
                    </a:lnTo>
                    <a:lnTo>
                      <a:pt x="102" y="267"/>
                    </a:lnTo>
                    <a:lnTo>
                      <a:pt x="113" y="259"/>
                    </a:lnTo>
                    <a:lnTo>
                      <a:pt x="138" y="210"/>
                    </a:lnTo>
                    <a:lnTo>
                      <a:pt x="169" y="208"/>
                    </a:lnTo>
                    <a:lnTo>
                      <a:pt x="217" y="275"/>
                    </a:lnTo>
                    <a:lnTo>
                      <a:pt x="246" y="321"/>
                    </a:lnTo>
                    <a:lnTo>
                      <a:pt x="290" y="386"/>
                    </a:lnTo>
                    <a:lnTo>
                      <a:pt x="300" y="413"/>
                    </a:lnTo>
                    <a:lnTo>
                      <a:pt x="313" y="424"/>
                    </a:lnTo>
                    <a:lnTo>
                      <a:pt x="317" y="437"/>
                    </a:lnTo>
                    <a:lnTo>
                      <a:pt x="331" y="426"/>
                    </a:lnTo>
                    <a:lnTo>
                      <a:pt x="336" y="432"/>
                    </a:lnTo>
                    <a:lnTo>
                      <a:pt x="334" y="435"/>
                    </a:lnTo>
                    <a:lnTo>
                      <a:pt x="336" y="448"/>
                    </a:lnTo>
                    <a:lnTo>
                      <a:pt x="348" y="458"/>
                    </a:lnTo>
                    <a:lnTo>
                      <a:pt x="355" y="469"/>
                    </a:lnTo>
                    <a:lnTo>
                      <a:pt x="381" y="450"/>
                    </a:lnTo>
                    <a:lnTo>
                      <a:pt x="377" y="440"/>
                    </a:lnTo>
                    <a:lnTo>
                      <a:pt x="400" y="424"/>
                    </a:lnTo>
                    <a:lnTo>
                      <a:pt x="408" y="415"/>
                    </a:lnTo>
                    <a:lnTo>
                      <a:pt x="435" y="375"/>
                    </a:lnTo>
                    <a:lnTo>
                      <a:pt x="430" y="372"/>
                    </a:lnTo>
                    <a:lnTo>
                      <a:pt x="421" y="375"/>
                    </a:lnTo>
                    <a:lnTo>
                      <a:pt x="402" y="391"/>
                    </a:lnTo>
                    <a:lnTo>
                      <a:pt x="399" y="394"/>
                    </a:lnTo>
                    <a:lnTo>
                      <a:pt x="367" y="394"/>
                    </a:lnTo>
                    <a:lnTo>
                      <a:pt x="350" y="380"/>
                    </a:lnTo>
                    <a:lnTo>
                      <a:pt x="353" y="372"/>
                    </a:lnTo>
                    <a:lnTo>
                      <a:pt x="331" y="345"/>
                    </a:lnTo>
                    <a:lnTo>
                      <a:pt x="325" y="343"/>
                    </a:lnTo>
                    <a:lnTo>
                      <a:pt x="317" y="319"/>
                    </a:lnTo>
                    <a:lnTo>
                      <a:pt x="309" y="313"/>
                    </a:lnTo>
                    <a:lnTo>
                      <a:pt x="307" y="302"/>
                    </a:lnTo>
                    <a:lnTo>
                      <a:pt x="303" y="299"/>
                    </a:lnTo>
                    <a:lnTo>
                      <a:pt x="296" y="283"/>
                    </a:lnTo>
                    <a:lnTo>
                      <a:pt x="290" y="281"/>
                    </a:lnTo>
                    <a:lnTo>
                      <a:pt x="288" y="265"/>
                    </a:lnTo>
                    <a:lnTo>
                      <a:pt x="281" y="259"/>
                    </a:lnTo>
                    <a:lnTo>
                      <a:pt x="283" y="246"/>
                    </a:lnTo>
                    <a:lnTo>
                      <a:pt x="279" y="241"/>
                    </a:lnTo>
                    <a:lnTo>
                      <a:pt x="273" y="238"/>
                    </a:lnTo>
                    <a:lnTo>
                      <a:pt x="271" y="229"/>
                    </a:lnTo>
                    <a:lnTo>
                      <a:pt x="267" y="224"/>
                    </a:lnTo>
                    <a:lnTo>
                      <a:pt x="267" y="216"/>
                    </a:lnTo>
                    <a:lnTo>
                      <a:pt x="267" y="208"/>
                    </a:lnTo>
                    <a:lnTo>
                      <a:pt x="256" y="205"/>
                    </a:lnTo>
                    <a:lnTo>
                      <a:pt x="256" y="203"/>
                    </a:lnTo>
                    <a:lnTo>
                      <a:pt x="259" y="203"/>
                    </a:lnTo>
                    <a:lnTo>
                      <a:pt x="244" y="151"/>
                    </a:lnTo>
                    <a:lnTo>
                      <a:pt x="227" y="111"/>
                    </a:lnTo>
                    <a:lnTo>
                      <a:pt x="219" y="103"/>
                    </a:lnTo>
                    <a:lnTo>
                      <a:pt x="221" y="97"/>
                    </a:lnTo>
                    <a:lnTo>
                      <a:pt x="211" y="57"/>
                    </a:lnTo>
                    <a:lnTo>
                      <a:pt x="209" y="51"/>
                    </a:lnTo>
                    <a:lnTo>
                      <a:pt x="211" y="46"/>
                    </a:lnTo>
                    <a:lnTo>
                      <a:pt x="215" y="49"/>
                    </a:lnTo>
                    <a:lnTo>
                      <a:pt x="223" y="44"/>
                    </a:lnTo>
                    <a:lnTo>
                      <a:pt x="267" y="65"/>
                    </a:lnTo>
                    <a:lnTo>
                      <a:pt x="271" y="73"/>
                    </a:lnTo>
                    <a:lnTo>
                      <a:pt x="278" y="81"/>
                    </a:lnTo>
                    <a:lnTo>
                      <a:pt x="538" y="429"/>
                    </a:lnTo>
                    <a:lnTo>
                      <a:pt x="548" y="421"/>
                    </a:lnTo>
                    <a:lnTo>
                      <a:pt x="283" y="68"/>
                    </a:lnTo>
                    <a:lnTo>
                      <a:pt x="269" y="51"/>
                    </a:lnTo>
                    <a:lnTo>
                      <a:pt x="234" y="33"/>
                    </a:lnTo>
                    <a:lnTo>
                      <a:pt x="234" y="25"/>
                    </a:lnTo>
                    <a:lnTo>
                      <a:pt x="221" y="8"/>
                    </a:lnTo>
                    <a:lnTo>
                      <a:pt x="206" y="3"/>
                    </a:lnTo>
                    <a:lnTo>
                      <a:pt x="198" y="0"/>
                    </a:lnTo>
                  </a:path>
                </a:pathLst>
              </a:custGeom>
              <a:solidFill>
                <a:srgbClr val="000000"/>
              </a:solidFill>
              <a:ln w="12700" cap="rnd">
                <a:solidFill>
                  <a:srgbClr val="000000"/>
                </a:solidFill>
                <a:round/>
                <a:headEnd/>
                <a:tailEnd/>
              </a:ln>
            </p:spPr>
            <p:txBody>
              <a:bodyPr/>
              <a:lstStyle/>
              <a:p>
                <a:endParaRPr lang="en-US" dirty="0"/>
              </a:p>
            </p:txBody>
          </p:sp>
          <p:sp>
            <p:nvSpPr>
              <p:cNvPr id="81942" name="Freeform 79"/>
              <p:cNvSpPr>
                <a:spLocks/>
              </p:cNvSpPr>
              <p:nvPr/>
            </p:nvSpPr>
            <p:spPr bwMode="auto">
              <a:xfrm>
                <a:off x="1192" y="1344"/>
                <a:ext cx="72" cy="203"/>
              </a:xfrm>
              <a:custGeom>
                <a:avLst/>
                <a:gdLst>
                  <a:gd name="T0" fmla="*/ 57 w 72"/>
                  <a:gd name="T1" fmla="*/ 0 h 203"/>
                  <a:gd name="T2" fmla="*/ 48 w 72"/>
                  <a:gd name="T3" fmla="*/ 8 h 203"/>
                  <a:gd name="T4" fmla="*/ 52 w 72"/>
                  <a:gd name="T5" fmla="*/ 16 h 203"/>
                  <a:gd name="T6" fmla="*/ 48 w 72"/>
                  <a:gd name="T7" fmla="*/ 22 h 203"/>
                  <a:gd name="T8" fmla="*/ 42 w 72"/>
                  <a:gd name="T9" fmla="*/ 25 h 203"/>
                  <a:gd name="T10" fmla="*/ 40 w 72"/>
                  <a:gd name="T11" fmla="*/ 46 h 203"/>
                  <a:gd name="T12" fmla="*/ 48 w 72"/>
                  <a:gd name="T13" fmla="*/ 60 h 203"/>
                  <a:gd name="T14" fmla="*/ 35 w 72"/>
                  <a:gd name="T15" fmla="*/ 51 h 203"/>
                  <a:gd name="T16" fmla="*/ 33 w 72"/>
                  <a:gd name="T17" fmla="*/ 51 h 203"/>
                  <a:gd name="T18" fmla="*/ 57 w 72"/>
                  <a:gd name="T19" fmla="*/ 140 h 203"/>
                  <a:gd name="T20" fmla="*/ 67 w 72"/>
                  <a:gd name="T21" fmla="*/ 159 h 203"/>
                  <a:gd name="T22" fmla="*/ 64 w 72"/>
                  <a:gd name="T23" fmla="*/ 164 h 203"/>
                  <a:gd name="T24" fmla="*/ 71 w 72"/>
                  <a:gd name="T25" fmla="*/ 162 h 203"/>
                  <a:gd name="T26" fmla="*/ 63 w 72"/>
                  <a:gd name="T27" fmla="*/ 178 h 203"/>
                  <a:gd name="T28" fmla="*/ 61 w 72"/>
                  <a:gd name="T29" fmla="*/ 186 h 203"/>
                  <a:gd name="T30" fmla="*/ 67 w 72"/>
                  <a:gd name="T31" fmla="*/ 192 h 203"/>
                  <a:gd name="T32" fmla="*/ 64 w 72"/>
                  <a:gd name="T33" fmla="*/ 202 h 203"/>
                  <a:gd name="T34" fmla="*/ 38 w 72"/>
                  <a:gd name="T35" fmla="*/ 189 h 203"/>
                  <a:gd name="T36" fmla="*/ 29 w 72"/>
                  <a:gd name="T37" fmla="*/ 151 h 203"/>
                  <a:gd name="T38" fmla="*/ 12 w 72"/>
                  <a:gd name="T39" fmla="*/ 140 h 203"/>
                  <a:gd name="T40" fmla="*/ 6 w 72"/>
                  <a:gd name="T41" fmla="*/ 105 h 203"/>
                  <a:gd name="T42" fmla="*/ 2 w 72"/>
                  <a:gd name="T43" fmla="*/ 92 h 203"/>
                  <a:gd name="T44" fmla="*/ 0 w 72"/>
                  <a:gd name="T45" fmla="*/ 81 h 203"/>
                  <a:gd name="T46" fmla="*/ 16 w 72"/>
                  <a:gd name="T47" fmla="*/ 57 h 203"/>
                  <a:gd name="T48" fmla="*/ 25 w 72"/>
                  <a:gd name="T49" fmla="*/ 32 h 203"/>
                  <a:gd name="T50" fmla="*/ 38 w 72"/>
                  <a:gd name="T51" fmla="*/ 8 h 203"/>
                  <a:gd name="T52" fmla="*/ 57 w 72"/>
                  <a:gd name="T53" fmla="*/ 0 h 2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
                  <a:gd name="T82" fmla="*/ 0 h 203"/>
                  <a:gd name="T83" fmla="*/ 72 w 72"/>
                  <a:gd name="T84" fmla="*/ 203 h 20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 h="203">
                    <a:moveTo>
                      <a:pt x="57" y="0"/>
                    </a:moveTo>
                    <a:lnTo>
                      <a:pt x="48" y="8"/>
                    </a:lnTo>
                    <a:lnTo>
                      <a:pt x="52" y="16"/>
                    </a:lnTo>
                    <a:lnTo>
                      <a:pt x="48" y="22"/>
                    </a:lnTo>
                    <a:lnTo>
                      <a:pt x="42" y="25"/>
                    </a:lnTo>
                    <a:lnTo>
                      <a:pt x="40" y="46"/>
                    </a:lnTo>
                    <a:lnTo>
                      <a:pt x="48" y="60"/>
                    </a:lnTo>
                    <a:lnTo>
                      <a:pt x="35" y="51"/>
                    </a:lnTo>
                    <a:lnTo>
                      <a:pt x="33" y="51"/>
                    </a:lnTo>
                    <a:lnTo>
                      <a:pt x="57" y="140"/>
                    </a:lnTo>
                    <a:lnTo>
                      <a:pt x="67" y="159"/>
                    </a:lnTo>
                    <a:lnTo>
                      <a:pt x="64" y="164"/>
                    </a:lnTo>
                    <a:lnTo>
                      <a:pt x="71" y="162"/>
                    </a:lnTo>
                    <a:lnTo>
                      <a:pt x="63" y="178"/>
                    </a:lnTo>
                    <a:lnTo>
                      <a:pt x="61" y="186"/>
                    </a:lnTo>
                    <a:lnTo>
                      <a:pt x="67" y="192"/>
                    </a:lnTo>
                    <a:lnTo>
                      <a:pt x="64" y="202"/>
                    </a:lnTo>
                    <a:lnTo>
                      <a:pt x="38" y="189"/>
                    </a:lnTo>
                    <a:lnTo>
                      <a:pt x="29" y="151"/>
                    </a:lnTo>
                    <a:lnTo>
                      <a:pt x="12" y="140"/>
                    </a:lnTo>
                    <a:lnTo>
                      <a:pt x="6" y="105"/>
                    </a:lnTo>
                    <a:lnTo>
                      <a:pt x="2" y="92"/>
                    </a:lnTo>
                    <a:lnTo>
                      <a:pt x="0" y="81"/>
                    </a:lnTo>
                    <a:lnTo>
                      <a:pt x="16" y="57"/>
                    </a:lnTo>
                    <a:lnTo>
                      <a:pt x="25" y="32"/>
                    </a:lnTo>
                    <a:lnTo>
                      <a:pt x="38" y="8"/>
                    </a:lnTo>
                    <a:lnTo>
                      <a:pt x="57" y="0"/>
                    </a:lnTo>
                  </a:path>
                </a:pathLst>
              </a:custGeom>
              <a:solidFill>
                <a:srgbClr val="000000"/>
              </a:solidFill>
              <a:ln w="12700" cap="rnd">
                <a:solidFill>
                  <a:srgbClr val="000000"/>
                </a:solidFill>
                <a:round/>
                <a:headEnd/>
                <a:tailEnd/>
              </a:ln>
            </p:spPr>
            <p:txBody>
              <a:bodyPr/>
              <a:lstStyle/>
              <a:p>
                <a:endParaRPr lang="en-US" dirty="0"/>
              </a:p>
            </p:txBody>
          </p:sp>
          <p:sp>
            <p:nvSpPr>
              <p:cNvPr id="81943" name="Freeform 80"/>
              <p:cNvSpPr>
                <a:spLocks/>
              </p:cNvSpPr>
              <p:nvPr/>
            </p:nvSpPr>
            <p:spPr bwMode="auto">
              <a:xfrm>
                <a:off x="1167" y="1336"/>
                <a:ext cx="195" cy="173"/>
              </a:xfrm>
              <a:custGeom>
                <a:avLst/>
                <a:gdLst>
                  <a:gd name="T0" fmla="*/ 92 w 195"/>
                  <a:gd name="T1" fmla="*/ 32 h 173"/>
                  <a:gd name="T2" fmla="*/ 98 w 195"/>
                  <a:gd name="T3" fmla="*/ 40 h 173"/>
                  <a:gd name="T4" fmla="*/ 106 w 195"/>
                  <a:gd name="T5" fmla="*/ 51 h 173"/>
                  <a:gd name="T6" fmla="*/ 89 w 195"/>
                  <a:gd name="T7" fmla="*/ 62 h 173"/>
                  <a:gd name="T8" fmla="*/ 63 w 195"/>
                  <a:gd name="T9" fmla="*/ 49 h 173"/>
                  <a:gd name="T10" fmla="*/ 10 w 195"/>
                  <a:gd name="T11" fmla="*/ 46 h 173"/>
                  <a:gd name="T12" fmla="*/ 6 w 195"/>
                  <a:gd name="T13" fmla="*/ 56 h 173"/>
                  <a:gd name="T14" fmla="*/ 60 w 195"/>
                  <a:gd name="T15" fmla="*/ 56 h 173"/>
                  <a:gd name="T16" fmla="*/ 87 w 195"/>
                  <a:gd name="T17" fmla="*/ 68 h 173"/>
                  <a:gd name="T18" fmla="*/ 63 w 195"/>
                  <a:gd name="T19" fmla="*/ 65 h 173"/>
                  <a:gd name="T20" fmla="*/ 75 w 195"/>
                  <a:gd name="T21" fmla="*/ 75 h 173"/>
                  <a:gd name="T22" fmla="*/ 98 w 195"/>
                  <a:gd name="T23" fmla="*/ 73 h 173"/>
                  <a:gd name="T24" fmla="*/ 125 w 195"/>
                  <a:gd name="T25" fmla="*/ 103 h 173"/>
                  <a:gd name="T26" fmla="*/ 108 w 195"/>
                  <a:gd name="T27" fmla="*/ 116 h 173"/>
                  <a:gd name="T28" fmla="*/ 108 w 195"/>
                  <a:gd name="T29" fmla="*/ 129 h 173"/>
                  <a:gd name="T30" fmla="*/ 114 w 195"/>
                  <a:gd name="T31" fmla="*/ 148 h 173"/>
                  <a:gd name="T32" fmla="*/ 111 w 195"/>
                  <a:gd name="T33" fmla="*/ 159 h 173"/>
                  <a:gd name="T34" fmla="*/ 119 w 195"/>
                  <a:gd name="T35" fmla="*/ 162 h 173"/>
                  <a:gd name="T36" fmla="*/ 133 w 195"/>
                  <a:gd name="T37" fmla="*/ 164 h 173"/>
                  <a:gd name="T38" fmla="*/ 179 w 195"/>
                  <a:gd name="T39" fmla="*/ 172 h 173"/>
                  <a:gd name="T40" fmla="*/ 185 w 195"/>
                  <a:gd name="T41" fmla="*/ 162 h 173"/>
                  <a:gd name="T42" fmla="*/ 183 w 195"/>
                  <a:gd name="T43" fmla="*/ 121 h 173"/>
                  <a:gd name="T44" fmla="*/ 194 w 195"/>
                  <a:gd name="T45" fmla="*/ 81 h 173"/>
                  <a:gd name="T46" fmla="*/ 183 w 195"/>
                  <a:gd name="T47" fmla="*/ 105 h 173"/>
                  <a:gd name="T48" fmla="*/ 171 w 195"/>
                  <a:gd name="T49" fmla="*/ 40 h 173"/>
                  <a:gd name="T50" fmla="*/ 137 w 195"/>
                  <a:gd name="T51" fmla="*/ 0 h 173"/>
                  <a:gd name="T52" fmla="*/ 162 w 195"/>
                  <a:gd name="T53" fmla="*/ 30 h 173"/>
                  <a:gd name="T54" fmla="*/ 162 w 195"/>
                  <a:gd name="T55" fmla="*/ 51 h 173"/>
                  <a:gd name="T56" fmla="*/ 127 w 195"/>
                  <a:gd name="T57" fmla="*/ 68 h 173"/>
                  <a:gd name="T58" fmla="*/ 116 w 195"/>
                  <a:gd name="T59" fmla="*/ 38 h 173"/>
                  <a:gd name="T60" fmla="*/ 129 w 195"/>
                  <a:gd name="T61" fmla="*/ 43 h 173"/>
                  <a:gd name="T62" fmla="*/ 100 w 195"/>
                  <a:gd name="T63" fmla="*/ 14 h 173"/>
                  <a:gd name="T64" fmla="*/ 81 w 19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5"/>
                  <a:gd name="T100" fmla="*/ 0 h 173"/>
                  <a:gd name="T101" fmla="*/ 195 w 195"/>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5" h="173">
                    <a:moveTo>
                      <a:pt x="83" y="10"/>
                    </a:moveTo>
                    <a:lnTo>
                      <a:pt x="92" y="32"/>
                    </a:lnTo>
                    <a:lnTo>
                      <a:pt x="100" y="32"/>
                    </a:lnTo>
                    <a:lnTo>
                      <a:pt x="98" y="40"/>
                    </a:lnTo>
                    <a:lnTo>
                      <a:pt x="106" y="43"/>
                    </a:lnTo>
                    <a:lnTo>
                      <a:pt x="106" y="51"/>
                    </a:lnTo>
                    <a:lnTo>
                      <a:pt x="108" y="56"/>
                    </a:lnTo>
                    <a:lnTo>
                      <a:pt x="89" y="62"/>
                    </a:lnTo>
                    <a:lnTo>
                      <a:pt x="85" y="56"/>
                    </a:lnTo>
                    <a:lnTo>
                      <a:pt x="63" y="49"/>
                    </a:lnTo>
                    <a:lnTo>
                      <a:pt x="41" y="54"/>
                    </a:lnTo>
                    <a:lnTo>
                      <a:pt x="10" y="46"/>
                    </a:lnTo>
                    <a:lnTo>
                      <a:pt x="0" y="51"/>
                    </a:lnTo>
                    <a:lnTo>
                      <a:pt x="6" y="56"/>
                    </a:lnTo>
                    <a:lnTo>
                      <a:pt x="41" y="65"/>
                    </a:lnTo>
                    <a:lnTo>
                      <a:pt x="60" y="56"/>
                    </a:lnTo>
                    <a:lnTo>
                      <a:pt x="77" y="59"/>
                    </a:lnTo>
                    <a:lnTo>
                      <a:pt x="87" y="68"/>
                    </a:lnTo>
                    <a:lnTo>
                      <a:pt x="83" y="68"/>
                    </a:lnTo>
                    <a:lnTo>
                      <a:pt x="63" y="65"/>
                    </a:lnTo>
                    <a:lnTo>
                      <a:pt x="52" y="68"/>
                    </a:lnTo>
                    <a:lnTo>
                      <a:pt x="75" y="75"/>
                    </a:lnTo>
                    <a:lnTo>
                      <a:pt x="92" y="73"/>
                    </a:lnTo>
                    <a:lnTo>
                      <a:pt x="98" y="73"/>
                    </a:lnTo>
                    <a:lnTo>
                      <a:pt x="121" y="79"/>
                    </a:lnTo>
                    <a:lnTo>
                      <a:pt x="125" y="103"/>
                    </a:lnTo>
                    <a:lnTo>
                      <a:pt x="119" y="105"/>
                    </a:lnTo>
                    <a:lnTo>
                      <a:pt x="108" y="116"/>
                    </a:lnTo>
                    <a:lnTo>
                      <a:pt x="106" y="121"/>
                    </a:lnTo>
                    <a:lnTo>
                      <a:pt x="108" y="129"/>
                    </a:lnTo>
                    <a:lnTo>
                      <a:pt x="111" y="142"/>
                    </a:lnTo>
                    <a:lnTo>
                      <a:pt x="114" y="148"/>
                    </a:lnTo>
                    <a:lnTo>
                      <a:pt x="116" y="153"/>
                    </a:lnTo>
                    <a:lnTo>
                      <a:pt x="111" y="159"/>
                    </a:lnTo>
                    <a:lnTo>
                      <a:pt x="112" y="164"/>
                    </a:lnTo>
                    <a:lnTo>
                      <a:pt x="119" y="162"/>
                    </a:lnTo>
                    <a:lnTo>
                      <a:pt x="125" y="167"/>
                    </a:lnTo>
                    <a:lnTo>
                      <a:pt x="133" y="164"/>
                    </a:lnTo>
                    <a:lnTo>
                      <a:pt x="147" y="172"/>
                    </a:lnTo>
                    <a:lnTo>
                      <a:pt x="179" y="172"/>
                    </a:lnTo>
                    <a:lnTo>
                      <a:pt x="188" y="172"/>
                    </a:lnTo>
                    <a:lnTo>
                      <a:pt x="185" y="162"/>
                    </a:lnTo>
                    <a:lnTo>
                      <a:pt x="185" y="153"/>
                    </a:lnTo>
                    <a:lnTo>
                      <a:pt x="183" y="121"/>
                    </a:lnTo>
                    <a:lnTo>
                      <a:pt x="194" y="105"/>
                    </a:lnTo>
                    <a:lnTo>
                      <a:pt x="194" y="81"/>
                    </a:lnTo>
                    <a:lnTo>
                      <a:pt x="191" y="92"/>
                    </a:lnTo>
                    <a:lnTo>
                      <a:pt x="183" y="105"/>
                    </a:lnTo>
                    <a:lnTo>
                      <a:pt x="179" y="59"/>
                    </a:lnTo>
                    <a:lnTo>
                      <a:pt x="171" y="40"/>
                    </a:lnTo>
                    <a:lnTo>
                      <a:pt x="142" y="0"/>
                    </a:lnTo>
                    <a:lnTo>
                      <a:pt x="137" y="0"/>
                    </a:lnTo>
                    <a:lnTo>
                      <a:pt x="144" y="14"/>
                    </a:lnTo>
                    <a:lnTo>
                      <a:pt x="162" y="30"/>
                    </a:lnTo>
                    <a:lnTo>
                      <a:pt x="168" y="49"/>
                    </a:lnTo>
                    <a:lnTo>
                      <a:pt x="162" y="51"/>
                    </a:lnTo>
                    <a:lnTo>
                      <a:pt x="162" y="54"/>
                    </a:lnTo>
                    <a:lnTo>
                      <a:pt x="127" y="68"/>
                    </a:lnTo>
                    <a:lnTo>
                      <a:pt x="104" y="38"/>
                    </a:lnTo>
                    <a:lnTo>
                      <a:pt x="116" y="38"/>
                    </a:lnTo>
                    <a:lnTo>
                      <a:pt x="116" y="43"/>
                    </a:lnTo>
                    <a:lnTo>
                      <a:pt x="129" y="43"/>
                    </a:lnTo>
                    <a:lnTo>
                      <a:pt x="89" y="16"/>
                    </a:lnTo>
                    <a:lnTo>
                      <a:pt x="100" y="14"/>
                    </a:lnTo>
                    <a:lnTo>
                      <a:pt x="98" y="10"/>
                    </a:lnTo>
                    <a:lnTo>
                      <a:pt x="81" y="0"/>
                    </a:lnTo>
                    <a:lnTo>
                      <a:pt x="83" y="10"/>
                    </a:lnTo>
                  </a:path>
                </a:pathLst>
              </a:custGeom>
              <a:solidFill>
                <a:srgbClr val="000000"/>
              </a:solidFill>
              <a:ln w="12700" cap="rnd">
                <a:solidFill>
                  <a:srgbClr val="000000"/>
                </a:solidFill>
                <a:round/>
                <a:headEnd/>
                <a:tailEnd/>
              </a:ln>
            </p:spPr>
            <p:txBody>
              <a:bodyPr/>
              <a:lstStyle/>
              <a:p>
                <a:endParaRPr lang="en-US" dirty="0"/>
              </a:p>
            </p:txBody>
          </p:sp>
          <p:sp>
            <p:nvSpPr>
              <p:cNvPr id="81944" name="Freeform 81"/>
              <p:cNvSpPr>
                <a:spLocks/>
              </p:cNvSpPr>
              <p:nvPr/>
            </p:nvSpPr>
            <p:spPr bwMode="auto">
              <a:xfrm>
                <a:off x="1281" y="1349"/>
                <a:ext cx="47" cy="55"/>
              </a:xfrm>
              <a:custGeom>
                <a:avLst/>
                <a:gdLst>
                  <a:gd name="T0" fmla="*/ 21 w 47"/>
                  <a:gd name="T1" fmla="*/ 0 h 55"/>
                  <a:gd name="T2" fmla="*/ 21 w 47"/>
                  <a:gd name="T3" fmla="*/ 10 h 55"/>
                  <a:gd name="T4" fmla="*/ 19 w 47"/>
                  <a:gd name="T5" fmla="*/ 19 h 55"/>
                  <a:gd name="T6" fmla="*/ 19 w 47"/>
                  <a:gd name="T7" fmla="*/ 33 h 55"/>
                  <a:gd name="T8" fmla="*/ 17 w 47"/>
                  <a:gd name="T9" fmla="*/ 35 h 55"/>
                  <a:gd name="T10" fmla="*/ 0 w 47"/>
                  <a:gd name="T11" fmla="*/ 40 h 55"/>
                  <a:gd name="T12" fmla="*/ 5 w 47"/>
                  <a:gd name="T13" fmla="*/ 48 h 55"/>
                  <a:gd name="T14" fmla="*/ 12 w 47"/>
                  <a:gd name="T15" fmla="*/ 43 h 55"/>
                  <a:gd name="T16" fmla="*/ 21 w 47"/>
                  <a:gd name="T17" fmla="*/ 51 h 55"/>
                  <a:gd name="T18" fmla="*/ 29 w 47"/>
                  <a:gd name="T19" fmla="*/ 54 h 55"/>
                  <a:gd name="T20" fmla="*/ 31 w 47"/>
                  <a:gd name="T21" fmla="*/ 38 h 55"/>
                  <a:gd name="T22" fmla="*/ 36 w 47"/>
                  <a:gd name="T23" fmla="*/ 43 h 55"/>
                  <a:gd name="T24" fmla="*/ 46 w 47"/>
                  <a:gd name="T25" fmla="*/ 38 h 55"/>
                  <a:gd name="T26" fmla="*/ 44 w 47"/>
                  <a:gd name="T27" fmla="*/ 27 h 55"/>
                  <a:gd name="T28" fmla="*/ 31 w 47"/>
                  <a:gd name="T29" fmla="*/ 21 h 55"/>
                  <a:gd name="T30" fmla="*/ 25 w 47"/>
                  <a:gd name="T31" fmla="*/ 5 h 55"/>
                  <a:gd name="T32" fmla="*/ 27 w 47"/>
                  <a:gd name="T33" fmla="*/ 2 h 55"/>
                  <a:gd name="T34" fmla="*/ 21 w 47"/>
                  <a:gd name="T35" fmla="*/ 0 h 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55"/>
                  <a:gd name="T56" fmla="*/ 47 w 47"/>
                  <a:gd name="T57" fmla="*/ 55 h 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55">
                    <a:moveTo>
                      <a:pt x="21" y="0"/>
                    </a:moveTo>
                    <a:lnTo>
                      <a:pt x="21" y="10"/>
                    </a:lnTo>
                    <a:lnTo>
                      <a:pt x="19" y="19"/>
                    </a:lnTo>
                    <a:lnTo>
                      <a:pt x="19" y="33"/>
                    </a:lnTo>
                    <a:lnTo>
                      <a:pt x="17" y="35"/>
                    </a:lnTo>
                    <a:lnTo>
                      <a:pt x="0" y="40"/>
                    </a:lnTo>
                    <a:lnTo>
                      <a:pt x="5" y="48"/>
                    </a:lnTo>
                    <a:lnTo>
                      <a:pt x="12" y="43"/>
                    </a:lnTo>
                    <a:lnTo>
                      <a:pt x="21" y="51"/>
                    </a:lnTo>
                    <a:lnTo>
                      <a:pt x="29" y="54"/>
                    </a:lnTo>
                    <a:lnTo>
                      <a:pt x="31" y="38"/>
                    </a:lnTo>
                    <a:lnTo>
                      <a:pt x="36" y="43"/>
                    </a:lnTo>
                    <a:lnTo>
                      <a:pt x="46" y="38"/>
                    </a:lnTo>
                    <a:lnTo>
                      <a:pt x="44" y="27"/>
                    </a:lnTo>
                    <a:lnTo>
                      <a:pt x="31" y="21"/>
                    </a:lnTo>
                    <a:lnTo>
                      <a:pt x="25" y="5"/>
                    </a:lnTo>
                    <a:lnTo>
                      <a:pt x="27" y="2"/>
                    </a:lnTo>
                    <a:lnTo>
                      <a:pt x="21" y="0"/>
                    </a:lnTo>
                  </a:path>
                </a:pathLst>
              </a:custGeom>
              <a:solidFill>
                <a:srgbClr val="000000"/>
              </a:solidFill>
              <a:ln w="12700" cap="rnd">
                <a:solidFill>
                  <a:srgbClr val="000000"/>
                </a:solidFill>
                <a:round/>
                <a:headEnd/>
                <a:tailEnd/>
              </a:ln>
            </p:spPr>
            <p:txBody>
              <a:bodyPr/>
              <a:lstStyle/>
              <a:p>
                <a:endParaRPr lang="en-US" dirty="0"/>
              </a:p>
            </p:txBody>
          </p:sp>
          <p:sp>
            <p:nvSpPr>
              <p:cNvPr id="81945" name="Freeform 82"/>
              <p:cNvSpPr>
                <a:spLocks/>
              </p:cNvSpPr>
              <p:nvPr/>
            </p:nvSpPr>
            <p:spPr bwMode="auto">
              <a:xfrm>
                <a:off x="1342" y="1317"/>
                <a:ext cx="24" cy="44"/>
              </a:xfrm>
              <a:custGeom>
                <a:avLst/>
                <a:gdLst>
                  <a:gd name="T0" fmla="*/ 0 w 24"/>
                  <a:gd name="T1" fmla="*/ 0 h 44"/>
                  <a:gd name="T2" fmla="*/ 10 w 24"/>
                  <a:gd name="T3" fmla="*/ 14 h 44"/>
                  <a:gd name="T4" fmla="*/ 15 w 24"/>
                  <a:gd name="T5" fmla="*/ 43 h 44"/>
                  <a:gd name="T6" fmla="*/ 17 w 24"/>
                  <a:gd name="T7" fmla="*/ 24 h 44"/>
                  <a:gd name="T8" fmla="*/ 23 w 24"/>
                  <a:gd name="T9" fmla="*/ 29 h 44"/>
                  <a:gd name="T10" fmla="*/ 17 w 24"/>
                  <a:gd name="T11" fmla="*/ 16 h 44"/>
                  <a:gd name="T12" fmla="*/ 0 w 24"/>
                  <a:gd name="T13" fmla="*/ 0 h 44"/>
                  <a:gd name="T14" fmla="*/ 0 60000 65536"/>
                  <a:gd name="T15" fmla="*/ 0 60000 65536"/>
                  <a:gd name="T16" fmla="*/ 0 60000 65536"/>
                  <a:gd name="T17" fmla="*/ 0 60000 65536"/>
                  <a:gd name="T18" fmla="*/ 0 60000 65536"/>
                  <a:gd name="T19" fmla="*/ 0 60000 65536"/>
                  <a:gd name="T20" fmla="*/ 0 60000 65536"/>
                  <a:gd name="T21" fmla="*/ 0 w 24"/>
                  <a:gd name="T22" fmla="*/ 0 h 44"/>
                  <a:gd name="T23" fmla="*/ 24 w 24"/>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44">
                    <a:moveTo>
                      <a:pt x="0" y="0"/>
                    </a:moveTo>
                    <a:lnTo>
                      <a:pt x="10" y="14"/>
                    </a:lnTo>
                    <a:lnTo>
                      <a:pt x="15" y="43"/>
                    </a:lnTo>
                    <a:lnTo>
                      <a:pt x="17" y="24"/>
                    </a:lnTo>
                    <a:lnTo>
                      <a:pt x="23" y="29"/>
                    </a:lnTo>
                    <a:lnTo>
                      <a:pt x="17" y="16"/>
                    </a:lnTo>
                    <a:lnTo>
                      <a:pt x="0" y="0"/>
                    </a:lnTo>
                  </a:path>
                </a:pathLst>
              </a:custGeom>
              <a:solidFill>
                <a:srgbClr val="000000"/>
              </a:solidFill>
              <a:ln w="12700" cap="rnd">
                <a:solidFill>
                  <a:srgbClr val="000000"/>
                </a:solidFill>
                <a:round/>
                <a:headEnd/>
                <a:tailEnd/>
              </a:ln>
            </p:spPr>
            <p:txBody>
              <a:bodyPr/>
              <a:lstStyle/>
              <a:p>
                <a:endParaRPr lang="en-US" dirty="0"/>
              </a:p>
            </p:txBody>
          </p:sp>
          <p:sp>
            <p:nvSpPr>
              <p:cNvPr id="81946" name="Freeform 83"/>
              <p:cNvSpPr>
                <a:spLocks/>
              </p:cNvSpPr>
              <p:nvPr/>
            </p:nvSpPr>
            <p:spPr bwMode="auto">
              <a:xfrm>
                <a:off x="1369" y="1351"/>
                <a:ext cx="5" cy="23"/>
              </a:xfrm>
              <a:custGeom>
                <a:avLst/>
                <a:gdLst>
                  <a:gd name="T0" fmla="*/ 0 w 5"/>
                  <a:gd name="T1" fmla="*/ 0 h 23"/>
                  <a:gd name="T2" fmla="*/ 2 w 5"/>
                  <a:gd name="T3" fmla="*/ 11 h 23"/>
                  <a:gd name="T4" fmla="*/ 0 w 5"/>
                  <a:gd name="T5" fmla="*/ 22 h 23"/>
                  <a:gd name="T6" fmla="*/ 4 w 5"/>
                  <a:gd name="T7" fmla="*/ 14 h 23"/>
                  <a:gd name="T8" fmla="*/ 4 w 5"/>
                  <a:gd name="T9" fmla="*/ 6 h 23"/>
                  <a:gd name="T10" fmla="*/ 0 w 5"/>
                  <a:gd name="T11" fmla="*/ 0 h 23"/>
                  <a:gd name="T12" fmla="*/ 0 60000 65536"/>
                  <a:gd name="T13" fmla="*/ 0 60000 65536"/>
                  <a:gd name="T14" fmla="*/ 0 60000 65536"/>
                  <a:gd name="T15" fmla="*/ 0 60000 65536"/>
                  <a:gd name="T16" fmla="*/ 0 60000 65536"/>
                  <a:gd name="T17" fmla="*/ 0 60000 65536"/>
                  <a:gd name="T18" fmla="*/ 0 w 5"/>
                  <a:gd name="T19" fmla="*/ 0 h 23"/>
                  <a:gd name="T20" fmla="*/ 5 w 5"/>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5" h="23">
                    <a:moveTo>
                      <a:pt x="0" y="0"/>
                    </a:moveTo>
                    <a:lnTo>
                      <a:pt x="2" y="11"/>
                    </a:lnTo>
                    <a:lnTo>
                      <a:pt x="0" y="22"/>
                    </a:lnTo>
                    <a:lnTo>
                      <a:pt x="4" y="14"/>
                    </a:lnTo>
                    <a:lnTo>
                      <a:pt x="4" y="6"/>
                    </a:lnTo>
                    <a:lnTo>
                      <a:pt x="0" y="0"/>
                    </a:lnTo>
                  </a:path>
                </a:pathLst>
              </a:custGeom>
              <a:solidFill>
                <a:srgbClr val="000000"/>
              </a:solidFill>
              <a:ln w="12700" cap="rnd">
                <a:solidFill>
                  <a:srgbClr val="000000"/>
                </a:solidFill>
                <a:round/>
                <a:headEnd/>
                <a:tailEnd/>
              </a:ln>
            </p:spPr>
            <p:txBody>
              <a:bodyPr/>
              <a:lstStyle/>
              <a:p>
                <a:endParaRPr lang="en-US" dirty="0"/>
              </a:p>
            </p:txBody>
          </p:sp>
          <p:sp>
            <p:nvSpPr>
              <p:cNvPr id="81947" name="Freeform 84"/>
              <p:cNvSpPr>
                <a:spLocks/>
              </p:cNvSpPr>
              <p:nvPr/>
            </p:nvSpPr>
            <p:spPr bwMode="auto">
              <a:xfrm>
                <a:off x="1359" y="1336"/>
                <a:ext cx="182" cy="98"/>
              </a:xfrm>
              <a:custGeom>
                <a:avLst/>
                <a:gdLst>
                  <a:gd name="T0" fmla="*/ 0 w 182"/>
                  <a:gd name="T1" fmla="*/ 46 h 98"/>
                  <a:gd name="T2" fmla="*/ 12 w 182"/>
                  <a:gd name="T3" fmla="*/ 51 h 98"/>
                  <a:gd name="T4" fmla="*/ 19 w 182"/>
                  <a:gd name="T5" fmla="*/ 33 h 98"/>
                  <a:gd name="T6" fmla="*/ 21 w 182"/>
                  <a:gd name="T7" fmla="*/ 54 h 98"/>
                  <a:gd name="T8" fmla="*/ 34 w 182"/>
                  <a:gd name="T9" fmla="*/ 65 h 98"/>
                  <a:gd name="T10" fmla="*/ 54 w 182"/>
                  <a:gd name="T11" fmla="*/ 40 h 98"/>
                  <a:gd name="T12" fmla="*/ 56 w 182"/>
                  <a:gd name="T13" fmla="*/ 40 h 98"/>
                  <a:gd name="T14" fmla="*/ 56 w 182"/>
                  <a:gd name="T15" fmla="*/ 51 h 98"/>
                  <a:gd name="T16" fmla="*/ 63 w 182"/>
                  <a:gd name="T17" fmla="*/ 46 h 98"/>
                  <a:gd name="T18" fmla="*/ 79 w 182"/>
                  <a:gd name="T19" fmla="*/ 43 h 98"/>
                  <a:gd name="T20" fmla="*/ 85 w 182"/>
                  <a:gd name="T21" fmla="*/ 46 h 98"/>
                  <a:gd name="T22" fmla="*/ 136 w 182"/>
                  <a:gd name="T23" fmla="*/ 19 h 98"/>
                  <a:gd name="T24" fmla="*/ 142 w 182"/>
                  <a:gd name="T25" fmla="*/ 10 h 98"/>
                  <a:gd name="T26" fmla="*/ 152 w 182"/>
                  <a:gd name="T27" fmla="*/ 5 h 98"/>
                  <a:gd name="T28" fmla="*/ 158 w 182"/>
                  <a:gd name="T29" fmla="*/ 0 h 98"/>
                  <a:gd name="T30" fmla="*/ 160 w 182"/>
                  <a:gd name="T31" fmla="*/ 3 h 98"/>
                  <a:gd name="T32" fmla="*/ 165 w 182"/>
                  <a:gd name="T33" fmla="*/ 3 h 98"/>
                  <a:gd name="T34" fmla="*/ 171 w 182"/>
                  <a:gd name="T35" fmla="*/ 10 h 98"/>
                  <a:gd name="T36" fmla="*/ 181 w 182"/>
                  <a:gd name="T37" fmla="*/ 16 h 98"/>
                  <a:gd name="T38" fmla="*/ 181 w 182"/>
                  <a:gd name="T39" fmla="*/ 19 h 98"/>
                  <a:gd name="T40" fmla="*/ 181 w 182"/>
                  <a:gd name="T41" fmla="*/ 35 h 98"/>
                  <a:gd name="T42" fmla="*/ 46 w 182"/>
                  <a:gd name="T43" fmla="*/ 97 h 98"/>
                  <a:gd name="T44" fmla="*/ 39 w 182"/>
                  <a:gd name="T45" fmla="*/ 89 h 98"/>
                  <a:gd name="T46" fmla="*/ 5 w 182"/>
                  <a:gd name="T47" fmla="*/ 73 h 98"/>
                  <a:gd name="T48" fmla="*/ 0 w 182"/>
                  <a:gd name="T49" fmla="*/ 46 h 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2"/>
                  <a:gd name="T76" fmla="*/ 0 h 98"/>
                  <a:gd name="T77" fmla="*/ 182 w 182"/>
                  <a:gd name="T78" fmla="*/ 98 h 9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2" h="98">
                    <a:moveTo>
                      <a:pt x="0" y="46"/>
                    </a:moveTo>
                    <a:lnTo>
                      <a:pt x="12" y="51"/>
                    </a:lnTo>
                    <a:lnTo>
                      <a:pt x="19" y="33"/>
                    </a:lnTo>
                    <a:lnTo>
                      <a:pt x="21" y="54"/>
                    </a:lnTo>
                    <a:lnTo>
                      <a:pt x="34" y="65"/>
                    </a:lnTo>
                    <a:lnTo>
                      <a:pt x="54" y="40"/>
                    </a:lnTo>
                    <a:lnTo>
                      <a:pt x="56" y="40"/>
                    </a:lnTo>
                    <a:lnTo>
                      <a:pt x="56" y="51"/>
                    </a:lnTo>
                    <a:lnTo>
                      <a:pt x="63" y="46"/>
                    </a:lnTo>
                    <a:lnTo>
                      <a:pt x="79" y="43"/>
                    </a:lnTo>
                    <a:lnTo>
                      <a:pt x="85" y="46"/>
                    </a:lnTo>
                    <a:lnTo>
                      <a:pt x="136" y="19"/>
                    </a:lnTo>
                    <a:lnTo>
                      <a:pt x="142" y="10"/>
                    </a:lnTo>
                    <a:lnTo>
                      <a:pt x="152" y="5"/>
                    </a:lnTo>
                    <a:lnTo>
                      <a:pt x="158" y="0"/>
                    </a:lnTo>
                    <a:lnTo>
                      <a:pt x="160" y="3"/>
                    </a:lnTo>
                    <a:lnTo>
                      <a:pt x="165" y="3"/>
                    </a:lnTo>
                    <a:lnTo>
                      <a:pt x="171" y="10"/>
                    </a:lnTo>
                    <a:lnTo>
                      <a:pt x="181" y="16"/>
                    </a:lnTo>
                    <a:lnTo>
                      <a:pt x="181" y="19"/>
                    </a:lnTo>
                    <a:lnTo>
                      <a:pt x="181" y="35"/>
                    </a:lnTo>
                    <a:lnTo>
                      <a:pt x="46" y="97"/>
                    </a:lnTo>
                    <a:lnTo>
                      <a:pt x="39" y="89"/>
                    </a:lnTo>
                    <a:lnTo>
                      <a:pt x="5" y="73"/>
                    </a:lnTo>
                    <a:lnTo>
                      <a:pt x="0" y="46"/>
                    </a:lnTo>
                  </a:path>
                </a:pathLst>
              </a:custGeom>
              <a:solidFill>
                <a:srgbClr val="000000"/>
              </a:solidFill>
              <a:ln w="12700" cap="rnd">
                <a:solidFill>
                  <a:srgbClr val="000000"/>
                </a:solidFill>
                <a:round/>
                <a:headEnd/>
                <a:tailEnd/>
              </a:ln>
            </p:spPr>
            <p:txBody>
              <a:bodyPr/>
              <a:lstStyle/>
              <a:p>
                <a:endParaRPr lang="en-US" dirty="0"/>
              </a:p>
            </p:txBody>
          </p:sp>
          <p:sp>
            <p:nvSpPr>
              <p:cNvPr id="81948" name="Freeform 85"/>
              <p:cNvSpPr>
                <a:spLocks/>
              </p:cNvSpPr>
              <p:nvPr/>
            </p:nvSpPr>
            <p:spPr bwMode="auto">
              <a:xfrm>
                <a:off x="1263" y="1511"/>
                <a:ext cx="38" cy="49"/>
              </a:xfrm>
              <a:custGeom>
                <a:avLst/>
                <a:gdLst>
                  <a:gd name="T0" fmla="*/ 33 w 38"/>
                  <a:gd name="T1" fmla="*/ 0 h 49"/>
                  <a:gd name="T2" fmla="*/ 35 w 38"/>
                  <a:gd name="T3" fmla="*/ 10 h 49"/>
                  <a:gd name="T4" fmla="*/ 23 w 38"/>
                  <a:gd name="T5" fmla="*/ 29 h 49"/>
                  <a:gd name="T6" fmla="*/ 19 w 38"/>
                  <a:gd name="T7" fmla="*/ 32 h 49"/>
                  <a:gd name="T8" fmla="*/ 0 w 38"/>
                  <a:gd name="T9" fmla="*/ 32 h 49"/>
                  <a:gd name="T10" fmla="*/ 10 w 38"/>
                  <a:gd name="T11" fmla="*/ 38 h 49"/>
                  <a:gd name="T12" fmla="*/ 6 w 38"/>
                  <a:gd name="T13" fmla="*/ 40 h 49"/>
                  <a:gd name="T14" fmla="*/ 20 w 38"/>
                  <a:gd name="T15" fmla="*/ 48 h 49"/>
                  <a:gd name="T16" fmla="*/ 20 w 38"/>
                  <a:gd name="T17" fmla="*/ 43 h 49"/>
                  <a:gd name="T18" fmla="*/ 16 w 38"/>
                  <a:gd name="T19" fmla="*/ 43 h 49"/>
                  <a:gd name="T20" fmla="*/ 31 w 38"/>
                  <a:gd name="T21" fmla="*/ 27 h 49"/>
                  <a:gd name="T22" fmla="*/ 37 w 38"/>
                  <a:gd name="T23" fmla="*/ 10 h 49"/>
                  <a:gd name="T24" fmla="*/ 35 w 38"/>
                  <a:gd name="T25" fmla="*/ 3 h 49"/>
                  <a:gd name="T26" fmla="*/ 33 w 38"/>
                  <a:gd name="T27" fmla="*/ 0 h 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49"/>
                  <a:gd name="T44" fmla="*/ 38 w 38"/>
                  <a:gd name="T45" fmla="*/ 49 h 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49">
                    <a:moveTo>
                      <a:pt x="33" y="0"/>
                    </a:moveTo>
                    <a:lnTo>
                      <a:pt x="35" y="10"/>
                    </a:lnTo>
                    <a:lnTo>
                      <a:pt x="23" y="29"/>
                    </a:lnTo>
                    <a:lnTo>
                      <a:pt x="19" y="32"/>
                    </a:lnTo>
                    <a:lnTo>
                      <a:pt x="0" y="32"/>
                    </a:lnTo>
                    <a:lnTo>
                      <a:pt x="10" y="38"/>
                    </a:lnTo>
                    <a:lnTo>
                      <a:pt x="6" y="40"/>
                    </a:lnTo>
                    <a:lnTo>
                      <a:pt x="20" y="48"/>
                    </a:lnTo>
                    <a:lnTo>
                      <a:pt x="20" y="43"/>
                    </a:lnTo>
                    <a:lnTo>
                      <a:pt x="16" y="43"/>
                    </a:lnTo>
                    <a:lnTo>
                      <a:pt x="31" y="27"/>
                    </a:lnTo>
                    <a:lnTo>
                      <a:pt x="37" y="10"/>
                    </a:lnTo>
                    <a:lnTo>
                      <a:pt x="35" y="3"/>
                    </a:lnTo>
                    <a:lnTo>
                      <a:pt x="33" y="0"/>
                    </a:lnTo>
                  </a:path>
                </a:pathLst>
              </a:custGeom>
              <a:solidFill>
                <a:srgbClr val="000000"/>
              </a:solidFill>
              <a:ln w="12700" cap="rnd">
                <a:solidFill>
                  <a:srgbClr val="000000"/>
                </a:solidFill>
                <a:round/>
                <a:headEnd/>
                <a:tailEnd/>
              </a:ln>
            </p:spPr>
            <p:txBody>
              <a:bodyPr/>
              <a:lstStyle/>
              <a:p>
                <a:endParaRPr lang="en-US" dirty="0"/>
              </a:p>
            </p:txBody>
          </p:sp>
          <p:sp>
            <p:nvSpPr>
              <p:cNvPr id="81949" name="Freeform 86"/>
              <p:cNvSpPr>
                <a:spLocks/>
              </p:cNvSpPr>
              <p:nvPr/>
            </p:nvSpPr>
            <p:spPr bwMode="auto">
              <a:xfrm>
                <a:off x="1256" y="1382"/>
                <a:ext cx="16" cy="36"/>
              </a:xfrm>
              <a:custGeom>
                <a:avLst/>
                <a:gdLst>
                  <a:gd name="T0" fmla="*/ 0 w 16"/>
                  <a:gd name="T1" fmla="*/ 0 h 36"/>
                  <a:gd name="T2" fmla="*/ 13 w 16"/>
                  <a:gd name="T3" fmla="*/ 16 h 36"/>
                  <a:gd name="T4" fmla="*/ 15 w 16"/>
                  <a:gd name="T5" fmla="*/ 35 h 36"/>
                  <a:gd name="T6" fmla="*/ 5 w 16"/>
                  <a:gd name="T7" fmla="*/ 21 h 36"/>
                  <a:gd name="T8" fmla="*/ 5 w 16"/>
                  <a:gd name="T9" fmla="*/ 13 h 36"/>
                  <a:gd name="T10" fmla="*/ 0 w 16"/>
                  <a:gd name="T11" fmla="*/ 0 h 36"/>
                  <a:gd name="T12" fmla="*/ 0 60000 65536"/>
                  <a:gd name="T13" fmla="*/ 0 60000 65536"/>
                  <a:gd name="T14" fmla="*/ 0 60000 65536"/>
                  <a:gd name="T15" fmla="*/ 0 60000 65536"/>
                  <a:gd name="T16" fmla="*/ 0 60000 65536"/>
                  <a:gd name="T17" fmla="*/ 0 60000 65536"/>
                  <a:gd name="T18" fmla="*/ 0 w 16"/>
                  <a:gd name="T19" fmla="*/ 0 h 36"/>
                  <a:gd name="T20" fmla="*/ 16 w 16"/>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6" h="36">
                    <a:moveTo>
                      <a:pt x="0" y="0"/>
                    </a:moveTo>
                    <a:lnTo>
                      <a:pt x="13" y="16"/>
                    </a:lnTo>
                    <a:lnTo>
                      <a:pt x="15" y="35"/>
                    </a:lnTo>
                    <a:lnTo>
                      <a:pt x="5" y="21"/>
                    </a:lnTo>
                    <a:lnTo>
                      <a:pt x="5" y="13"/>
                    </a:lnTo>
                    <a:lnTo>
                      <a:pt x="0" y="0"/>
                    </a:lnTo>
                  </a:path>
                </a:pathLst>
              </a:custGeom>
              <a:solidFill>
                <a:srgbClr val="000000"/>
              </a:solidFill>
              <a:ln w="12700" cap="rnd">
                <a:solidFill>
                  <a:srgbClr val="000000"/>
                </a:solidFill>
                <a:round/>
                <a:headEnd/>
                <a:tailEnd/>
              </a:ln>
            </p:spPr>
            <p:txBody>
              <a:bodyPr/>
              <a:lstStyle/>
              <a:p>
                <a:endParaRPr lang="en-US" dirty="0"/>
              </a:p>
            </p:txBody>
          </p:sp>
          <p:sp>
            <p:nvSpPr>
              <p:cNvPr id="81950" name="Freeform 87"/>
              <p:cNvSpPr>
                <a:spLocks/>
              </p:cNvSpPr>
              <p:nvPr/>
            </p:nvSpPr>
            <p:spPr bwMode="auto">
              <a:xfrm>
                <a:off x="1265" y="1419"/>
                <a:ext cx="9" cy="36"/>
              </a:xfrm>
              <a:custGeom>
                <a:avLst/>
                <a:gdLst>
                  <a:gd name="T0" fmla="*/ 4 w 9"/>
                  <a:gd name="T1" fmla="*/ 0 h 36"/>
                  <a:gd name="T2" fmla="*/ 0 w 9"/>
                  <a:gd name="T3" fmla="*/ 6 h 36"/>
                  <a:gd name="T4" fmla="*/ 6 w 9"/>
                  <a:gd name="T5" fmla="*/ 16 h 36"/>
                  <a:gd name="T6" fmla="*/ 4 w 9"/>
                  <a:gd name="T7" fmla="*/ 35 h 36"/>
                  <a:gd name="T8" fmla="*/ 8 w 9"/>
                  <a:gd name="T9" fmla="*/ 19 h 36"/>
                  <a:gd name="T10" fmla="*/ 4 w 9"/>
                  <a:gd name="T11" fmla="*/ 0 h 36"/>
                  <a:gd name="T12" fmla="*/ 0 60000 65536"/>
                  <a:gd name="T13" fmla="*/ 0 60000 65536"/>
                  <a:gd name="T14" fmla="*/ 0 60000 65536"/>
                  <a:gd name="T15" fmla="*/ 0 60000 65536"/>
                  <a:gd name="T16" fmla="*/ 0 60000 65536"/>
                  <a:gd name="T17" fmla="*/ 0 60000 65536"/>
                  <a:gd name="T18" fmla="*/ 0 w 9"/>
                  <a:gd name="T19" fmla="*/ 0 h 36"/>
                  <a:gd name="T20" fmla="*/ 9 w 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9" h="36">
                    <a:moveTo>
                      <a:pt x="4" y="0"/>
                    </a:moveTo>
                    <a:lnTo>
                      <a:pt x="0" y="6"/>
                    </a:lnTo>
                    <a:lnTo>
                      <a:pt x="6" y="16"/>
                    </a:lnTo>
                    <a:lnTo>
                      <a:pt x="4" y="35"/>
                    </a:lnTo>
                    <a:lnTo>
                      <a:pt x="8" y="19"/>
                    </a:lnTo>
                    <a:lnTo>
                      <a:pt x="4" y="0"/>
                    </a:lnTo>
                  </a:path>
                </a:pathLst>
              </a:custGeom>
              <a:solidFill>
                <a:srgbClr val="000000"/>
              </a:solidFill>
              <a:ln w="12700" cap="rnd">
                <a:solidFill>
                  <a:srgbClr val="000000"/>
                </a:solidFill>
                <a:round/>
                <a:headEnd/>
                <a:tailEnd/>
              </a:ln>
            </p:spPr>
            <p:txBody>
              <a:bodyPr/>
              <a:lstStyle/>
              <a:p>
                <a:endParaRPr lang="en-US" dirty="0"/>
              </a:p>
            </p:txBody>
          </p:sp>
          <p:sp>
            <p:nvSpPr>
              <p:cNvPr id="81951" name="Line 88"/>
              <p:cNvSpPr>
                <a:spLocks noChangeShapeType="1"/>
              </p:cNvSpPr>
              <p:nvPr/>
            </p:nvSpPr>
            <p:spPr bwMode="auto">
              <a:xfrm flipH="1" flipV="1">
                <a:off x="1354" y="1323"/>
                <a:ext cx="68" cy="62"/>
              </a:xfrm>
              <a:prstGeom prst="line">
                <a:avLst/>
              </a:prstGeom>
              <a:noFill/>
              <a:ln w="12700">
                <a:solidFill>
                  <a:srgbClr val="000000"/>
                </a:solidFill>
                <a:round/>
                <a:headEnd/>
                <a:tailEnd/>
              </a:ln>
            </p:spPr>
            <p:txBody>
              <a:bodyPr wrap="none" anchor="ctr"/>
              <a:lstStyle/>
              <a:p>
                <a:endParaRPr lang="en-US" dirty="0"/>
              </a:p>
            </p:txBody>
          </p:sp>
          <p:sp>
            <p:nvSpPr>
              <p:cNvPr id="81952" name="Freeform 89"/>
              <p:cNvSpPr>
                <a:spLocks/>
              </p:cNvSpPr>
              <p:nvPr/>
            </p:nvSpPr>
            <p:spPr bwMode="auto">
              <a:xfrm>
                <a:off x="1263" y="1286"/>
                <a:ext cx="38" cy="31"/>
              </a:xfrm>
              <a:custGeom>
                <a:avLst/>
                <a:gdLst>
                  <a:gd name="T0" fmla="*/ 36 w 38"/>
                  <a:gd name="T1" fmla="*/ 0 h 31"/>
                  <a:gd name="T2" fmla="*/ 36 w 38"/>
                  <a:gd name="T3" fmla="*/ 3 h 31"/>
                  <a:gd name="T4" fmla="*/ 33 w 38"/>
                  <a:gd name="T5" fmla="*/ 3 h 31"/>
                  <a:gd name="T6" fmla="*/ 31 w 38"/>
                  <a:gd name="T7" fmla="*/ 6 h 31"/>
                  <a:gd name="T8" fmla="*/ 26 w 38"/>
                  <a:gd name="T9" fmla="*/ 9 h 31"/>
                  <a:gd name="T10" fmla="*/ 26 w 38"/>
                  <a:gd name="T11" fmla="*/ 13 h 31"/>
                  <a:gd name="T12" fmla="*/ 23 w 38"/>
                  <a:gd name="T13" fmla="*/ 14 h 31"/>
                  <a:gd name="T14" fmla="*/ 21 w 38"/>
                  <a:gd name="T15" fmla="*/ 20 h 31"/>
                  <a:gd name="T16" fmla="*/ 0 w 38"/>
                  <a:gd name="T17" fmla="*/ 30 h 31"/>
                  <a:gd name="T18" fmla="*/ 32 w 38"/>
                  <a:gd name="T19" fmla="*/ 18 h 31"/>
                  <a:gd name="T20" fmla="*/ 27 w 38"/>
                  <a:gd name="T21" fmla="*/ 19 h 31"/>
                  <a:gd name="T22" fmla="*/ 30 w 38"/>
                  <a:gd name="T23" fmla="*/ 13 h 31"/>
                  <a:gd name="T24" fmla="*/ 31 w 38"/>
                  <a:gd name="T25" fmla="*/ 8 h 31"/>
                  <a:gd name="T26" fmla="*/ 33 w 38"/>
                  <a:gd name="T27" fmla="*/ 7 h 31"/>
                  <a:gd name="T28" fmla="*/ 32 w 38"/>
                  <a:gd name="T29" fmla="*/ 9 h 31"/>
                  <a:gd name="T30" fmla="*/ 31 w 38"/>
                  <a:gd name="T31" fmla="*/ 13 h 31"/>
                  <a:gd name="T32" fmla="*/ 37 w 38"/>
                  <a:gd name="T33" fmla="*/ 3 h 31"/>
                  <a:gd name="T34" fmla="*/ 37 w 38"/>
                  <a:gd name="T35" fmla="*/ 2 h 31"/>
                  <a:gd name="T36" fmla="*/ 36 w 38"/>
                  <a:gd name="T37" fmla="*/ 0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31"/>
                  <a:gd name="T59" fmla="*/ 38 w 38"/>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 h="31">
                    <a:moveTo>
                      <a:pt x="36" y="0"/>
                    </a:moveTo>
                    <a:lnTo>
                      <a:pt x="36" y="3"/>
                    </a:lnTo>
                    <a:lnTo>
                      <a:pt x="33" y="3"/>
                    </a:lnTo>
                    <a:lnTo>
                      <a:pt x="31" y="6"/>
                    </a:lnTo>
                    <a:lnTo>
                      <a:pt x="26" y="9"/>
                    </a:lnTo>
                    <a:lnTo>
                      <a:pt x="26" y="13"/>
                    </a:lnTo>
                    <a:lnTo>
                      <a:pt x="23" y="14"/>
                    </a:lnTo>
                    <a:lnTo>
                      <a:pt x="21" y="20"/>
                    </a:lnTo>
                    <a:lnTo>
                      <a:pt x="0" y="30"/>
                    </a:lnTo>
                    <a:lnTo>
                      <a:pt x="32" y="18"/>
                    </a:lnTo>
                    <a:lnTo>
                      <a:pt x="27" y="19"/>
                    </a:lnTo>
                    <a:lnTo>
                      <a:pt x="30" y="13"/>
                    </a:lnTo>
                    <a:lnTo>
                      <a:pt x="31" y="8"/>
                    </a:lnTo>
                    <a:lnTo>
                      <a:pt x="33" y="7"/>
                    </a:lnTo>
                    <a:lnTo>
                      <a:pt x="32" y="9"/>
                    </a:lnTo>
                    <a:lnTo>
                      <a:pt x="31" y="13"/>
                    </a:lnTo>
                    <a:lnTo>
                      <a:pt x="37" y="3"/>
                    </a:lnTo>
                    <a:lnTo>
                      <a:pt x="37" y="2"/>
                    </a:lnTo>
                    <a:lnTo>
                      <a:pt x="36" y="0"/>
                    </a:lnTo>
                  </a:path>
                </a:pathLst>
              </a:custGeom>
              <a:solidFill>
                <a:srgbClr val="000000"/>
              </a:solidFill>
              <a:ln w="12700" cap="rnd">
                <a:solidFill>
                  <a:srgbClr val="000000"/>
                </a:solidFill>
                <a:round/>
                <a:headEnd/>
                <a:tailEnd/>
              </a:ln>
            </p:spPr>
            <p:txBody>
              <a:bodyPr/>
              <a:lstStyle/>
              <a:p>
                <a:endParaRPr lang="en-US" dirty="0"/>
              </a:p>
            </p:txBody>
          </p:sp>
          <p:sp>
            <p:nvSpPr>
              <p:cNvPr id="81953" name="Freeform 90"/>
              <p:cNvSpPr>
                <a:spLocks/>
              </p:cNvSpPr>
              <p:nvPr/>
            </p:nvSpPr>
            <p:spPr bwMode="auto">
              <a:xfrm>
                <a:off x="1292" y="1258"/>
                <a:ext cx="17" cy="24"/>
              </a:xfrm>
              <a:custGeom>
                <a:avLst/>
                <a:gdLst>
                  <a:gd name="T0" fmla="*/ 0 w 17"/>
                  <a:gd name="T1" fmla="*/ 0 h 24"/>
                  <a:gd name="T2" fmla="*/ 12 w 17"/>
                  <a:gd name="T3" fmla="*/ 10 h 24"/>
                  <a:gd name="T4" fmla="*/ 12 w 17"/>
                  <a:gd name="T5" fmla="*/ 17 h 24"/>
                  <a:gd name="T6" fmla="*/ 14 w 17"/>
                  <a:gd name="T7" fmla="*/ 23 h 24"/>
                  <a:gd name="T8" fmla="*/ 13 w 17"/>
                  <a:gd name="T9" fmla="*/ 19 h 24"/>
                  <a:gd name="T10" fmla="*/ 15 w 17"/>
                  <a:gd name="T11" fmla="*/ 13 h 24"/>
                  <a:gd name="T12" fmla="*/ 15 w 17"/>
                  <a:gd name="T13" fmla="*/ 10 h 24"/>
                  <a:gd name="T14" fmla="*/ 16 w 17"/>
                  <a:gd name="T15" fmla="*/ 9 h 24"/>
                  <a:gd name="T16" fmla="*/ 11 w 17"/>
                  <a:gd name="T17" fmla="*/ 7 h 24"/>
                  <a:gd name="T18" fmla="*/ 0 w 17"/>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4"/>
                  <a:gd name="T32" fmla="*/ 17 w 17"/>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4">
                    <a:moveTo>
                      <a:pt x="0" y="0"/>
                    </a:moveTo>
                    <a:lnTo>
                      <a:pt x="12" y="10"/>
                    </a:lnTo>
                    <a:lnTo>
                      <a:pt x="12" y="17"/>
                    </a:lnTo>
                    <a:lnTo>
                      <a:pt x="14" y="23"/>
                    </a:lnTo>
                    <a:lnTo>
                      <a:pt x="13" y="19"/>
                    </a:lnTo>
                    <a:lnTo>
                      <a:pt x="15" y="13"/>
                    </a:lnTo>
                    <a:lnTo>
                      <a:pt x="15" y="10"/>
                    </a:lnTo>
                    <a:lnTo>
                      <a:pt x="16" y="9"/>
                    </a:lnTo>
                    <a:lnTo>
                      <a:pt x="11" y="7"/>
                    </a:lnTo>
                    <a:lnTo>
                      <a:pt x="0" y="0"/>
                    </a:lnTo>
                  </a:path>
                </a:pathLst>
              </a:custGeom>
              <a:solidFill>
                <a:srgbClr val="000000"/>
              </a:solidFill>
              <a:ln w="12700" cap="rnd">
                <a:solidFill>
                  <a:srgbClr val="000000"/>
                </a:solidFill>
                <a:round/>
                <a:headEnd/>
                <a:tailEnd/>
              </a:ln>
            </p:spPr>
            <p:txBody>
              <a:bodyPr/>
              <a:lstStyle/>
              <a:p>
                <a:endParaRPr lang="en-US" dirty="0"/>
              </a:p>
            </p:txBody>
          </p:sp>
          <p:sp>
            <p:nvSpPr>
              <p:cNvPr id="81954" name="Freeform 91"/>
              <p:cNvSpPr>
                <a:spLocks/>
              </p:cNvSpPr>
              <p:nvPr/>
            </p:nvSpPr>
            <p:spPr bwMode="auto">
              <a:xfrm>
                <a:off x="1292" y="1288"/>
                <a:ext cx="14" cy="19"/>
              </a:xfrm>
              <a:custGeom>
                <a:avLst/>
                <a:gdLst>
                  <a:gd name="T0" fmla="*/ 8 w 14"/>
                  <a:gd name="T1" fmla="*/ 0 h 19"/>
                  <a:gd name="T2" fmla="*/ 8 w 14"/>
                  <a:gd name="T3" fmla="*/ 2 h 19"/>
                  <a:gd name="T4" fmla="*/ 7 w 14"/>
                  <a:gd name="T5" fmla="*/ 5 h 19"/>
                  <a:gd name="T6" fmla="*/ 8 w 14"/>
                  <a:gd name="T7" fmla="*/ 10 h 19"/>
                  <a:gd name="T8" fmla="*/ 4 w 14"/>
                  <a:gd name="T9" fmla="*/ 16 h 19"/>
                  <a:gd name="T10" fmla="*/ 0 w 14"/>
                  <a:gd name="T11" fmla="*/ 18 h 19"/>
                  <a:gd name="T12" fmla="*/ 5 w 14"/>
                  <a:gd name="T13" fmla="*/ 16 h 19"/>
                  <a:gd name="T14" fmla="*/ 7 w 14"/>
                  <a:gd name="T15" fmla="*/ 17 h 19"/>
                  <a:gd name="T16" fmla="*/ 9 w 14"/>
                  <a:gd name="T17" fmla="*/ 13 h 19"/>
                  <a:gd name="T18" fmla="*/ 10 w 14"/>
                  <a:gd name="T19" fmla="*/ 8 h 19"/>
                  <a:gd name="T20" fmla="*/ 10 w 14"/>
                  <a:gd name="T21" fmla="*/ 6 h 19"/>
                  <a:gd name="T22" fmla="*/ 13 w 14"/>
                  <a:gd name="T23" fmla="*/ 7 h 19"/>
                  <a:gd name="T24" fmla="*/ 13 w 14"/>
                  <a:gd name="T25" fmla="*/ 5 h 19"/>
                  <a:gd name="T26" fmla="*/ 10 w 14"/>
                  <a:gd name="T27" fmla="*/ 4 h 19"/>
                  <a:gd name="T28" fmla="*/ 9 w 14"/>
                  <a:gd name="T29" fmla="*/ 1 h 19"/>
                  <a:gd name="T30" fmla="*/ 8 w 14"/>
                  <a:gd name="T31" fmla="*/ 0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19"/>
                  <a:gd name="T50" fmla="*/ 14 w 14"/>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19">
                    <a:moveTo>
                      <a:pt x="8" y="0"/>
                    </a:moveTo>
                    <a:lnTo>
                      <a:pt x="8" y="2"/>
                    </a:lnTo>
                    <a:lnTo>
                      <a:pt x="7" y="5"/>
                    </a:lnTo>
                    <a:lnTo>
                      <a:pt x="8" y="10"/>
                    </a:lnTo>
                    <a:lnTo>
                      <a:pt x="4" y="16"/>
                    </a:lnTo>
                    <a:lnTo>
                      <a:pt x="0" y="18"/>
                    </a:lnTo>
                    <a:lnTo>
                      <a:pt x="5" y="16"/>
                    </a:lnTo>
                    <a:lnTo>
                      <a:pt x="7" y="17"/>
                    </a:lnTo>
                    <a:lnTo>
                      <a:pt x="9" y="13"/>
                    </a:lnTo>
                    <a:lnTo>
                      <a:pt x="10" y="8"/>
                    </a:lnTo>
                    <a:lnTo>
                      <a:pt x="10" y="6"/>
                    </a:lnTo>
                    <a:lnTo>
                      <a:pt x="13" y="7"/>
                    </a:lnTo>
                    <a:lnTo>
                      <a:pt x="13" y="5"/>
                    </a:lnTo>
                    <a:lnTo>
                      <a:pt x="10" y="4"/>
                    </a:lnTo>
                    <a:lnTo>
                      <a:pt x="9" y="1"/>
                    </a:lnTo>
                    <a:lnTo>
                      <a:pt x="8" y="0"/>
                    </a:lnTo>
                  </a:path>
                </a:pathLst>
              </a:custGeom>
              <a:solidFill>
                <a:srgbClr val="000000"/>
              </a:solidFill>
              <a:ln w="12700" cap="rnd">
                <a:solidFill>
                  <a:srgbClr val="000000"/>
                </a:solidFill>
                <a:round/>
                <a:headEnd/>
                <a:tailEnd/>
              </a:ln>
            </p:spPr>
            <p:txBody>
              <a:bodyPr/>
              <a:lstStyle/>
              <a:p>
                <a:endParaRPr lang="en-US" dirty="0"/>
              </a:p>
            </p:txBody>
          </p:sp>
          <p:sp>
            <p:nvSpPr>
              <p:cNvPr id="81955" name="Freeform 92"/>
              <p:cNvSpPr>
                <a:spLocks/>
              </p:cNvSpPr>
              <p:nvPr/>
            </p:nvSpPr>
            <p:spPr bwMode="auto">
              <a:xfrm>
                <a:off x="1307" y="1271"/>
                <a:ext cx="8" cy="13"/>
              </a:xfrm>
              <a:custGeom>
                <a:avLst/>
                <a:gdLst>
                  <a:gd name="T0" fmla="*/ 0 w 8"/>
                  <a:gd name="T1" fmla="*/ 0 h 13"/>
                  <a:gd name="T2" fmla="*/ 1 w 8"/>
                  <a:gd name="T3" fmla="*/ 1 h 13"/>
                  <a:gd name="T4" fmla="*/ 2 w 8"/>
                  <a:gd name="T5" fmla="*/ 4 h 13"/>
                  <a:gd name="T6" fmla="*/ 4 w 8"/>
                  <a:gd name="T7" fmla="*/ 4 h 13"/>
                  <a:gd name="T8" fmla="*/ 4 w 8"/>
                  <a:gd name="T9" fmla="*/ 6 h 13"/>
                  <a:gd name="T10" fmla="*/ 7 w 8"/>
                  <a:gd name="T11" fmla="*/ 5 h 13"/>
                  <a:gd name="T12" fmla="*/ 4 w 8"/>
                  <a:gd name="T13" fmla="*/ 10 h 13"/>
                  <a:gd name="T14" fmla="*/ 3 w 8"/>
                  <a:gd name="T15" fmla="*/ 10 h 13"/>
                  <a:gd name="T16" fmla="*/ 1 w 8"/>
                  <a:gd name="T17" fmla="*/ 12 h 13"/>
                  <a:gd name="T18" fmla="*/ 1 w 8"/>
                  <a:gd name="T19" fmla="*/ 10 h 13"/>
                  <a:gd name="T20" fmla="*/ 3 w 8"/>
                  <a:gd name="T21" fmla="*/ 7 h 13"/>
                  <a:gd name="T22" fmla="*/ 1 w 8"/>
                  <a:gd name="T23" fmla="*/ 3 h 13"/>
                  <a:gd name="T24" fmla="*/ 1 w 8"/>
                  <a:gd name="T25" fmla="*/ 1 h 13"/>
                  <a:gd name="T26" fmla="*/ 0 w 8"/>
                  <a:gd name="T27" fmla="*/ 0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3"/>
                  <a:gd name="T44" fmla="*/ 8 w 8"/>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3">
                    <a:moveTo>
                      <a:pt x="0" y="0"/>
                    </a:moveTo>
                    <a:lnTo>
                      <a:pt x="1" y="1"/>
                    </a:lnTo>
                    <a:lnTo>
                      <a:pt x="2" y="4"/>
                    </a:lnTo>
                    <a:lnTo>
                      <a:pt x="4" y="4"/>
                    </a:lnTo>
                    <a:lnTo>
                      <a:pt x="4" y="6"/>
                    </a:lnTo>
                    <a:lnTo>
                      <a:pt x="7" y="5"/>
                    </a:lnTo>
                    <a:lnTo>
                      <a:pt x="4" y="10"/>
                    </a:lnTo>
                    <a:lnTo>
                      <a:pt x="3" y="10"/>
                    </a:lnTo>
                    <a:lnTo>
                      <a:pt x="1" y="12"/>
                    </a:lnTo>
                    <a:lnTo>
                      <a:pt x="1" y="10"/>
                    </a:lnTo>
                    <a:lnTo>
                      <a:pt x="3" y="7"/>
                    </a:lnTo>
                    <a:lnTo>
                      <a:pt x="1" y="3"/>
                    </a:lnTo>
                    <a:lnTo>
                      <a:pt x="1" y="1"/>
                    </a:lnTo>
                    <a:lnTo>
                      <a:pt x="0" y="0"/>
                    </a:lnTo>
                  </a:path>
                </a:pathLst>
              </a:custGeom>
              <a:solidFill>
                <a:srgbClr val="000000"/>
              </a:solidFill>
              <a:ln w="12700" cap="rnd">
                <a:solidFill>
                  <a:srgbClr val="000000"/>
                </a:solidFill>
                <a:round/>
                <a:headEnd/>
                <a:tailEnd/>
              </a:ln>
            </p:spPr>
            <p:txBody>
              <a:bodyPr/>
              <a:lstStyle/>
              <a:p>
                <a:endParaRPr lang="en-US" dirty="0"/>
              </a:p>
            </p:txBody>
          </p:sp>
          <p:sp>
            <p:nvSpPr>
              <p:cNvPr id="81956" name="Freeform 93"/>
              <p:cNvSpPr>
                <a:spLocks/>
              </p:cNvSpPr>
              <p:nvPr/>
            </p:nvSpPr>
            <p:spPr bwMode="auto">
              <a:xfrm>
                <a:off x="1307" y="1294"/>
                <a:ext cx="10" cy="14"/>
              </a:xfrm>
              <a:custGeom>
                <a:avLst/>
                <a:gdLst>
                  <a:gd name="T0" fmla="*/ 2 w 10"/>
                  <a:gd name="T1" fmla="*/ 0 h 14"/>
                  <a:gd name="T2" fmla="*/ 4 w 10"/>
                  <a:gd name="T3" fmla="*/ 3 h 14"/>
                  <a:gd name="T4" fmla="*/ 8 w 10"/>
                  <a:gd name="T5" fmla="*/ 4 h 14"/>
                  <a:gd name="T6" fmla="*/ 9 w 10"/>
                  <a:gd name="T7" fmla="*/ 5 h 14"/>
                  <a:gd name="T8" fmla="*/ 6 w 10"/>
                  <a:gd name="T9" fmla="*/ 6 h 14"/>
                  <a:gd name="T10" fmla="*/ 4 w 10"/>
                  <a:gd name="T11" fmla="*/ 12 h 14"/>
                  <a:gd name="T12" fmla="*/ 0 w 10"/>
                  <a:gd name="T13" fmla="*/ 13 h 14"/>
                  <a:gd name="T14" fmla="*/ 3 w 10"/>
                  <a:gd name="T15" fmla="*/ 10 h 14"/>
                  <a:gd name="T16" fmla="*/ 3 w 10"/>
                  <a:gd name="T17" fmla="*/ 6 h 14"/>
                  <a:gd name="T18" fmla="*/ 3 w 10"/>
                  <a:gd name="T19" fmla="*/ 3 h 14"/>
                  <a:gd name="T20" fmla="*/ 2 w 10"/>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4"/>
                  <a:gd name="T35" fmla="*/ 10 w 10"/>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4">
                    <a:moveTo>
                      <a:pt x="2" y="0"/>
                    </a:moveTo>
                    <a:lnTo>
                      <a:pt x="4" y="3"/>
                    </a:lnTo>
                    <a:lnTo>
                      <a:pt x="8" y="4"/>
                    </a:lnTo>
                    <a:lnTo>
                      <a:pt x="9" y="5"/>
                    </a:lnTo>
                    <a:lnTo>
                      <a:pt x="6" y="6"/>
                    </a:lnTo>
                    <a:lnTo>
                      <a:pt x="4" y="12"/>
                    </a:lnTo>
                    <a:lnTo>
                      <a:pt x="0" y="13"/>
                    </a:lnTo>
                    <a:lnTo>
                      <a:pt x="3" y="10"/>
                    </a:lnTo>
                    <a:lnTo>
                      <a:pt x="3" y="6"/>
                    </a:lnTo>
                    <a:lnTo>
                      <a:pt x="3" y="3"/>
                    </a:lnTo>
                    <a:lnTo>
                      <a:pt x="2" y="0"/>
                    </a:lnTo>
                  </a:path>
                </a:pathLst>
              </a:custGeom>
              <a:solidFill>
                <a:srgbClr val="000000"/>
              </a:solidFill>
              <a:ln w="12700" cap="rnd">
                <a:solidFill>
                  <a:srgbClr val="000000"/>
                </a:solidFill>
                <a:round/>
                <a:headEnd/>
                <a:tailEnd/>
              </a:ln>
            </p:spPr>
            <p:txBody>
              <a:bodyPr/>
              <a:lstStyle/>
              <a:p>
                <a:endParaRPr lang="en-US" dirty="0"/>
              </a:p>
            </p:txBody>
          </p:sp>
          <p:sp>
            <p:nvSpPr>
              <p:cNvPr id="81957" name="Freeform 94"/>
              <p:cNvSpPr>
                <a:spLocks/>
              </p:cNvSpPr>
              <p:nvPr/>
            </p:nvSpPr>
            <p:spPr bwMode="auto">
              <a:xfrm>
                <a:off x="1283" y="1309"/>
                <a:ext cx="5" cy="5"/>
              </a:xfrm>
              <a:custGeom>
                <a:avLst/>
                <a:gdLst>
                  <a:gd name="T0" fmla="*/ 4 w 5"/>
                  <a:gd name="T1" fmla="*/ 0 h 5"/>
                  <a:gd name="T2" fmla="*/ 0 w 5"/>
                  <a:gd name="T3" fmla="*/ 4 h 5"/>
                  <a:gd name="T4" fmla="*/ 1 w 5"/>
                  <a:gd name="T5" fmla="*/ 1 h 5"/>
                  <a:gd name="T6" fmla="*/ 4 w 5"/>
                  <a:gd name="T7" fmla="*/ 0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4" y="0"/>
                    </a:moveTo>
                    <a:lnTo>
                      <a:pt x="0" y="4"/>
                    </a:lnTo>
                    <a:lnTo>
                      <a:pt x="1" y="1"/>
                    </a:lnTo>
                    <a:lnTo>
                      <a:pt x="4" y="0"/>
                    </a:lnTo>
                  </a:path>
                </a:pathLst>
              </a:custGeom>
              <a:solidFill>
                <a:srgbClr val="000000"/>
              </a:solidFill>
              <a:ln w="12700" cap="rnd">
                <a:solidFill>
                  <a:srgbClr val="000000"/>
                </a:solidFill>
                <a:round/>
                <a:headEnd/>
                <a:tailEnd/>
              </a:ln>
            </p:spPr>
            <p:txBody>
              <a:bodyPr/>
              <a:lstStyle/>
              <a:p>
                <a:endParaRPr lang="en-US" dirty="0"/>
              </a:p>
            </p:txBody>
          </p:sp>
          <p:sp>
            <p:nvSpPr>
              <p:cNvPr id="81958" name="Freeform 95"/>
              <p:cNvSpPr>
                <a:spLocks/>
              </p:cNvSpPr>
              <p:nvPr/>
            </p:nvSpPr>
            <p:spPr bwMode="auto">
              <a:xfrm>
                <a:off x="1304" y="1282"/>
                <a:ext cx="4" cy="7"/>
              </a:xfrm>
              <a:custGeom>
                <a:avLst/>
                <a:gdLst>
                  <a:gd name="T0" fmla="*/ 2 w 4"/>
                  <a:gd name="T1" fmla="*/ 0 h 7"/>
                  <a:gd name="T2" fmla="*/ 1 w 4"/>
                  <a:gd name="T3" fmla="*/ 2 h 7"/>
                  <a:gd name="T4" fmla="*/ 0 w 4"/>
                  <a:gd name="T5" fmla="*/ 6 h 7"/>
                  <a:gd name="T6" fmla="*/ 1 w 4"/>
                  <a:gd name="T7" fmla="*/ 2 h 7"/>
                  <a:gd name="T8" fmla="*/ 3 w 4"/>
                  <a:gd name="T9" fmla="*/ 2 h 7"/>
                  <a:gd name="T10" fmla="*/ 2 w 4"/>
                  <a:gd name="T11" fmla="*/ 0 h 7"/>
                  <a:gd name="T12" fmla="*/ 0 60000 65536"/>
                  <a:gd name="T13" fmla="*/ 0 60000 65536"/>
                  <a:gd name="T14" fmla="*/ 0 60000 65536"/>
                  <a:gd name="T15" fmla="*/ 0 60000 65536"/>
                  <a:gd name="T16" fmla="*/ 0 60000 65536"/>
                  <a:gd name="T17" fmla="*/ 0 60000 65536"/>
                  <a:gd name="T18" fmla="*/ 0 w 4"/>
                  <a:gd name="T19" fmla="*/ 0 h 7"/>
                  <a:gd name="T20" fmla="*/ 4 w 4"/>
                  <a:gd name="T21" fmla="*/ 7 h 7"/>
                </a:gdLst>
                <a:ahLst/>
                <a:cxnLst>
                  <a:cxn ang="T12">
                    <a:pos x="T0" y="T1"/>
                  </a:cxn>
                  <a:cxn ang="T13">
                    <a:pos x="T2" y="T3"/>
                  </a:cxn>
                  <a:cxn ang="T14">
                    <a:pos x="T4" y="T5"/>
                  </a:cxn>
                  <a:cxn ang="T15">
                    <a:pos x="T6" y="T7"/>
                  </a:cxn>
                  <a:cxn ang="T16">
                    <a:pos x="T8" y="T9"/>
                  </a:cxn>
                  <a:cxn ang="T17">
                    <a:pos x="T10" y="T11"/>
                  </a:cxn>
                </a:cxnLst>
                <a:rect l="T18" t="T19" r="T20" b="T21"/>
                <a:pathLst>
                  <a:path w="4" h="7">
                    <a:moveTo>
                      <a:pt x="2" y="0"/>
                    </a:moveTo>
                    <a:lnTo>
                      <a:pt x="1" y="2"/>
                    </a:lnTo>
                    <a:lnTo>
                      <a:pt x="0" y="6"/>
                    </a:lnTo>
                    <a:lnTo>
                      <a:pt x="1" y="2"/>
                    </a:lnTo>
                    <a:lnTo>
                      <a:pt x="3" y="2"/>
                    </a:lnTo>
                    <a:lnTo>
                      <a:pt x="2" y="0"/>
                    </a:lnTo>
                  </a:path>
                </a:pathLst>
              </a:custGeom>
              <a:solidFill>
                <a:srgbClr val="000000"/>
              </a:solidFill>
              <a:ln w="12700" cap="rnd">
                <a:solidFill>
                  <a:srgbClr val="000000"/>
                </a:solidFill>
                <a:round/>
                <a:headEnd/>
                <a:tailEnd/>
              </a:ln>
            </p:spPr>
            <p:txBody>
              <a:bodyPr/>
              <a:lstStyle/>
              <a:p>
                <a:endParaRPr lang="en-US" dirty="0"/>
              </a:p>
            </p:txBody>
          </p:sp>
          <p:sp>
            <p:nvSpPr>
              <p:cNvPr id="81959" name="Freeform 96"/>
              <p:cNvSpPr>
                <a:spLocks/>
              </p:cNvSpPr>
              <p:nvPr/>
            </p:nvSpPr>
            <p:spPr bwMode="auto">
              <a:xfrm>
                <a:off x="1310" y="1288"/>
                <a:ext cx="14" cy="32"/>
              </a:xfrm>
              <a:custGeom>
                <a:avLst/>
                <a:gdLst>
                  <a:gd name="T0" fmla="*/ 1 w 14"/>
                  <a:gd name="T1" fmla="*/ 0 h 32"/>
                  <a:gd name="T2" fmla="*/ 13 w 14"/>
                  <a:gd name="T3" fmla="*/ 5 h 32"/>
                  <a:gd name="T4" fmla="*/ 13 w 14"/>
                  <a:gd name="T5" fmla="*/ 8 h 32"/>
                  <a:gd name="T6" fmla="*/ 10 w 14"/>
                  <a:gd name="T7" fmla="*/ 11 h 32"/>
                  <a:gd name="T8" fmla="*/ 10 w 14"/>
                  <a:gd name="T9" fmla="*/ 17 h 32"/>
                  <a:gd name="T10" fmla="*/ 8 w 14"/>
                  <a:gd name="T11" fmla="*/ 21 h 32"/>
                  <a:gd name="T12" fmla="*/ 3 w 14"/>
                  <a:gd name="T13" fmla="*/ 27 h 32"/>
                  <a:gd name="T14" fmla="*/ 6 w 14"/>
                  <a:gd name="T15" fmla="*/ 28 h 32"/>
                  <a:gd name="T16" fmla="*/ 7 w 14"/>
                  <a:gd name="T17" fmla="*/ 27 h 32"/>
                  <a:gd name="T18" fmla="*/ 9 w 14"/>
                  <a:gd name="T19" fmla="*/ 27 h 32"/>
                  <a:gd name="T20" fmla="*/ 8 w 14"/>
                  <a:gd name="T21" fmla="*/ 29 h 32"/>
                  <a:gd name="T22" fmla="*/ 3 w 14"/>
                  <a:gd name="T23" fmla="*/ 31 h 32"/>
                  <a:gd name="T24" fmla="*/ 0 w 14"/>
                  <a:gd name="T25" fmla="*/ 30 h 32"/>
                  <a:gd name="T26" fmla="*/ 1 w 14"/>
                  <a:gd name="T27" fmla="*/ 26 h 32"/>
                  <a:gd name="T28" fmla="*/ 8 w 14"/>
                  <a:gd name="T29" fmla="*/ 20 h 32"/>
                  <a:gd name="T30" fmla="*/ 10 w 14"/>
                  <a:gd name="T31" fmla="*/ 16 h 32"/>
                  <a:gd name="T32" fmla="*/ 8 w 14"/>
                  <a:gd name="T33" fmla="*/ 12 h 32"/>
                  <a:gd name="T34" fmla="*/ 6 w 14"/>
                  <a:gd name="T35" fmla="*/ 15 h 32"/>
                  <a:gd name="T36" fmla="*/ 12 w 14"/>
                  <a:gd name="T37" fmla="*/ 8 h 32"/>
                  <a:gd name="T38" fmla="*/ 11 w 14"/>
                  <a:gd name="T39" fmla="*/ 6 h 32"/>
                  <a:gd name="T40" fmla="*/ 1 w 14"/>
                  <a:gd name="T41" fmla="*/ 0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32"/>
                  <a:gd name="T65" fmla="*/ 14 w 14"/>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32">
                    <a:moveTo>
                      <a:pt x="1" y="0"/>
                    </a:moveTo>
                    <a:lnTo>
                      <a:pt x="13" y="5"/>
                    </a:lnTo>
                    <a:lnTo>
                      <a:pt x="13" y="8"/>
                    </a:lnTo>
                    <a:lnTo>
                      <a:pt x="10" y="11"/>
                    </a:lnTo>
                    <a:lnTo>
                      <a:pt x="10" y="17"/>
                    </a:lnTo>
                    <a:lnTo>
                      <a:pt x="8" y="21"/>
                    </a:lnTo>
                    <a:lnTo>
                      <a:pt x="3" y="27"/>
                    </a:lnTo>
                    <a:lnTo>
                      <a:pt x="6" y="28"/>
                    </a:lnTo>
                    <a:lnTo>
                      <a:pt x="7" y="27"/>
                    </a:lnTo>
                    <a:lnTo>
                      <a:pt x="9" y="27"/>
                    </a:lnTo>
                    <a:lnTo>
                      <a:pt x="8" y="29"/>
                    </a:lnTo>
                    <a:lnTo>
                      <a:pt x="3" y="31"/>
                    </a:lnTo>
                    <a:lnTo>
                      <a:pt x="0" y="30"/>
                    </a:lnTo>
                    <a:lnTo>
                      <a:pt x="1" y="26"/>
                    </a:lnTo>
                    <a:lnTo>
                      <a:pt x="8" y="20"/>
                    </a:lnTo>
                    <a:lnTo>
                      <a:pt x="10" y="16"/>
                    </a:lnTo>
                    <a:lnTo>
                      <a:pt x="8" y="12"/>
                    </a:lnTo>
                    <a:lnTo>
                      <a:pt x="6" y="15"/>
                    </a:lnTo>
                    <a:lnTo>
                      <a:pt x="12" y="8"/>
                    </a:lnTo>
                    <a:lnTo>
                      <a:pt x="11" y="6"/>
                    </a:lnTo>
                    <a:lnTo>
                      <a:pt x="1" y="0"/>
                    </a:lnTo>
                  </a:path>
                </a:pathLst>
              </a:custGeom>
              <a:solidFill>
                <a:srgbClr val="000000"/>
              </a:solidFill>
              <a:ln w="12700" cap="rnd">
                <a:solidFill>
                  <a:srgbClr val="000000"/>
                </a:solidFill>
                <a:round/>
                <a:headEnd/>
                <a:tailEnd/>
              </a:ln>
            </p:spPr>
            <p:txBody>
              <a:bodyPr/>
              <a:lstStyle/>
              <a:p>
                <a:endParaRPr lang="en-US" dirty="0"/>
              </a:p>
            </p:txBody>
          </p:sp>
          <p:sp>
            <p:nvSpPr>
              <p:cNvPr id="81960" name="Freeform 97"/>
              <p:cNvSpPr>
                <a:spLocks/>
              </p:cNvSpPr>
              <p:nvPr/>
            </p:nvSpPr>
            <p:spPr bwMode="auto">
              <a:xfrm>
                <a:off x="1317" y="1302"/>
                <a:ext cx="15" cy="28"/>
              </a:xfrm>
              <a:custGeom>
                <a:avLst/>
                <a:gdLst>
                  <a:gd name="T0" fmla="*/ 3 w 15"/>
                  <a:gd name="T1" fmla="*/ 4 h 28"/>
                  <a:gd name="T2" fmla="*/ 5 w 15"/>
                  <a:gd name="T3" fmla="*/ 6 h 28"/>
                  <a:gd name="T4" fmla="*/ 5 w 15"/>
                  <a:gd name="T5" fmla="*/ 8 h 28"/>
                  <a:gd name="T6" fmla="*/ 0 w 15"/>
                  <a:gd name="T7" fmla="*/ 15 h 28"/>
                  <a:gd name="T8" fmla="*/ 1 w 15"/>
                  <a:gd name="T9" fmla="*/ 14 h 28"/>
                  <a:gd name="T10" fmla="*/ 7 w 15"/>
                  <a:gd name="T11" fmla="*/ 8 h 28"/>
                  <a:gd name="T12" fmla="*/ 8 w 15"/>
                  <a:gd name="T13" fmla="*/ 10 h 28"/>
                  <a:gd name="T14" fmla="*/ 6 w 15"/>
                  <a:gd name="T15" fmla="*/ 17 h 28"/>
                  <a:gd name="T16" fmla="*/ 10 w 15"/>
                  <a:gd name="T17" fmla="*/ 13 h 28"/>
                  <a:gd name="T18" fmla="*/ 13 w 15"/>
                  <a:gd name="T19" fmla="*/ 19 h 28"/>
                  <a:gd name="T20" fmla="*/ 13 w 15"/>
                  <a:gd name="T21" fmla="*/ 21 h 28"/>
                  <a:gd name="T22" fmla="*/ 11 w 15"/>
                  <a:gd name="T23" fmla="*/ 27 h 28"/>
                  <a:gd name="T24" fmla="*/ 14 w 15"/>
                  <a:gd name="T25" fmla="*/ 20 h 28"/>
                  <a:gd name="T26" fmla="*/ 14 w 15"/>
                  <a:gd name="T27" fmla="*/ 18 h 28"/>
                  <a:gd name="T28" fmla="*/ 12 w 15"/>
                  <a:gd name="T29" fmla="*/ 14 h 28"/>
                  <a:gd name="T30" fmla="*/ 3 w 15"/>
                  <a:gd name="T31" fmla="*/ 0 h 28"/>
                  <a:gd name="T32" fmla="*/ 3 w 15"/>
                  <a:gd name="T33" fmla="*/ 4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8"/>
                  <a:gd name="T53" fmla="*/ 15 w 15"/>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8">
                    <a:moveTo>
                      <a:pt x="3" y="4"/>
                    </a:moveTo>
                    <a:lnTo>
                      <a:pt x="5" y="6"/>
                    </a:lnTo>
                    <a:lnTo>
                      <a:pt x="5" y="8"/>
                    </a:lnTo>
                    <a:lnTo>
                      <a:pt x="0" y="15"/>
                    </a:lnTo>
                    <a:lnTo>
                      <a:pt x="1" y="14"/>
                    </a:lnTo>
                    <a:lnTo>
                      <a:pt x="7" y="8"/>
                    </a:lnTo>
                    <a:lnTo>
                      <a:pt x="8" y="10"/>
                    </a:lnTo>
                    <a:lnTo>
                      <a:pt x="6" y="17"/>
                    </a:lnTo>
                    <a:lnTo>
                      <a:pt x="10" y="13"/>
                    </a:lnTo>
                    <a:lnTo>
                      <a:pt x="13" y="19"/>
                    </a:lnTo>
                    <a:lnTo>
                      <a:pt x="13" y="21"/>
                    </a:lnTo>
                    <a:lnTo>
                      <a:pt x="11" y="27"/>
                    </a:lnTo>
                    <a:lnTo>
                      <a:pt x="14" y="20"/>
                    </a:lnTo>
                    <a:lnTo>
                      <a:pt x="14" y="18"/>
                    </a:lnTo>
                    <a:lnTo>
                      <a:pt x="12" y="14"/>
                    </a:lnTo>
                    <a:lnTo>
                      <a:pt x="3" y="0"/>
                    </a:lnTo>
                    <a:lnTo>
                      <a:pt x="3" y="4"/>
                    </a:lnTo>
                  </a:path>
                </a:pathLst>
              </a:custGeom>
              <a:solidFill>
                <a:srgbClr val="000000"/>
              </a:solidFill>
              <a:ln w="12700" cap="rnd">
                <a:solidFill>
                  <a:srgbClr val="000000"/>
                </a:solidFill>
                <a:round/>
                <a:headEnd/>
                <a:tailEnd/>
              </a:ln>
            </p:spPr>
            <p:txBody>
              <a:bodyPr/>
              <a:lstStyle/>
              <a:p>
                <a:endParaRPr lang="en-US" dirty="0"/>
              </a:p>
            </p:txBody>
          </p:sp>
          <p:sp>
            <p:nvSpPr>
              <p:cNvPr id="81961" name="Freeform 98"/>
              <p:cNvSpPr>
                <a:spLocks/>
              </p:cNvSpPr>
              <p:nvPr/>
            </p:nvSpPr>
            <p:spPr bwMode="auto">
              <a:xfrm>
                <a:off x="1315" y="1283"/>
                <a:ext cx="4" cy="10"/>
              </a:xfrm>
              <a:custGeom>
                <a:avLst/>
                <a:gdLst>
                  <a:gd name="T0" fmla="*/ 1 w 4"/>
                  <a:gd name="T1" fmla="*/ 0 h 10"/>
                  <a:gd name="T2" fmla="*/ 3 w 4"/>
                  <a:gd name="T3" fmla="*/ 9 h 10"/>
                  <a:gd name="T4" fmla="*/ 0 w 4"/>
                  <a:gd name="T5" fmla="*/ 3 h 10"/>
                  <a:gd name="T6" fmla="*/ 1 w 4"/>
                  <a:gd name="T7" fmla="*/ 1 h 10"/>
                  <a:gd name="T8" fmla="*/ 1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1" y="0"/>
                    </a:moveTo>
                    <a:lnTo>
                      <a:pt x="3" y="9"/>
                    </a:lnTo>
                    <a:lnTo>
                      <a:pt x="0" y="3"/>
                    </a:lnTo>
                    <a:lnTo>
                      <a:pt x="1" y="1"/>
                    </a:lnTo>
                    <a:lnTo>
                      <a:pt x="1" y="0"/>
                    </a:lnTo>
                  </a:path>
                </a:pathLst>
              </a:custGeom>
              <a:solidFill>
                <a:srgbClr val="000000"/>
              </a:solidFill>
              <a:ln w="12700" cap="rnd">
                <a:solidFill>
                  <a:srgbClr val="000000"/>
                </a:solidFill>
                <a:round/>
                <a:headEnd/>
                <a:tailEnd/>
              </a:ln>
            </p:spPr>
            <p:txBody>
              <a:bodyPr/>
              <a:lstStyle/>
              <a:p>
                <a:endParaRPr lang="en-US" dirty="0"/>
              </a:p>
            </p:txBody>
          </p:sp>
          <p:sp>
            <p:nvSpPr>
              <p:cNvPr id="81962" name="Freeform 99"/>
              <p:cNvSpPr>
                <a:spLocks/>
              </p:cNvSpPr>
              <p:nvPr/>
            </p:nvSpPr>
            <p:spPr bwMode="auto">
              <a:xfrm>
                <a:off x="1310" y="1280"/>
                <a:ext cx="5" cy="7"/>
              </a:xfrm>
              <a:custGeom>
                <a:avLst/>
                <a:gdLst>
                  <a:gd name="T0" fmla="*/ 1 w 5"/>
                  <a:gd name="T1" fmla="*/ 0 h 7"/>
                  <a:gd name="T2" fmla="*/ 3 w 5"/>
                  <a:gd name="T3" fmla="*/ 2 h 7"/>
                  <a:gd name="T4" fmla="*/ 0 w 5"/>
                  <a:gd name="T5" fmla="*/ 6 h 7"/>
                  <a:gd name="T6" fmla="*/ 1 w 5"/>
                  <a:gd name="T7" fmla="*/ 6 h 7"/>
                  <a:gd name="T8" fmla="*/ 4 w 5"/>
                  <a:gd name="T9" fmla="*/ 4 h 7"/>
                  <a:gd name="T10" fmla="*/ 4 w 5"/>
                  <a:gd name="T11" fmla="*/ 2 h 7"/>
                  <a:gd name="T12" fmla="*/ 3 w 5"/>
                  <a:gd name="T13" fmla="*/ 1 h 7"/>
                  <a:gd name="T14" fmla="*/ 1 w 5"/>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
                  <a:gd name="T26" fmla="*/ 5 w 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
                    <a:moveTo>
                      <a:pt x="1" y="0"/>
                    </a:moveTo>
                    <a:lnTo>
                      <a:pt x="3" y="2"/>
                    </a:lnTo>
                    <a:lnTo>
                      <a:pt x="0" y="6"/>
                    </a:lnTo>
                    <a:lnTo>
                      <a:pt x="1" y="6"/>
                    </a:lnTo>
                    <a:lnTo>
                      <a:pt x="4" y="4"/>
                    </a:lnTo>
                    <a:lnTo>
                      <a:pt x="4" y="2"/>
                    </a:lnTo>
                    <a:lnTo>
                      <a:pt x="3" y="1"/>
                    </a:lnTo>
                    <a:lnTo>
                      <a:pt x="1" y="0"/>
                    </a:lnTo>
                  </a:path>
                </a:pathLst>
              </a:custGeom>
              <a:solidFill>
                <a:srgbClr val="000000"/>
              </a:solidFill>
              <a:ln w="12700" cap="rnd">
                <a:solidFill>
                  <a:srgbClr val="000000"/>
                </a:solidFill>
                <a:round/>
                <a:headEnd/>
                <a:tailEnd/>
              </a:ln>
            </p:spPr>
            <p:txBody>
              <a:bodyPr/>
              <a:lstStyle/>
              <a:p>
                <a:endParaRPr lang="en-US" dirty="0"/>
              </a:p>
            </p:txBody>
          </p:sp>
          <p:sp>
            <p:nvSpPr>
              <p:cNvPr id="81963" name="Freeform 100"/>
              <p:cNvSpPr>
                <a:spLocks/>
              </p:cNvSpPr>
              <p:nvPr/>
            </p:nvSpPr>
            <p:spPr bwMode="auto">
              <a:xfrm>
                <a:off x="1295" y="1288"/>
                <a:ext cx="16" cy="23"/>
              </a:xfrm>
              <a:custGeom>
                <a:avLst/>
                <a:gdLst>
                  <a:gd name="T0" fmla="*/ 15 w 16"/>
                  <a:gd name="T1" fmla="*/ 11 h 23"/>
                  <a:gd name="T2" fmla="*/ 15 w 16"/>
                  <a:gd name="T3" fmla="*/ 9 h 23"/>
                  <a:gd name="T4" fmla="*/ 15 w 16"/>
                  <a:gd name="T5" fmla="*/ 8 h 23"/>
                  <a:gd name="T6" fmla="*/ 14 w 16"/>
                  <a:gd name="T7" fmla="*/ 7 h 23"/>
                  <a:gd name="T8" fmla="*/ 14 w 16"/>
                  <a:gd name="T9" fmla="*/ 6 h 23"/>
                  <a:gd name="T10" fmla="*/ 14 w 16"/>
                  <a:gd name="T11" fmla="*/ 5 h 23"/>
                  <a:gd name="T12" fmla="*/ 13 w 16"/>
                  <a:gd name="T13" fmla="*/ 4 h 23"/>
                  <a:gd name="T14" fmla="*/ 12 w 16"/>
                  <a:gd name="T15" fmla="*/ 3 h 23"/>
                  <a:gd name="T16" fmla="*/ 12 w 16"/>
                  <a:gd name="T17" fmla="*/ 2 h 23"/>
                  <a:gd name="T18" fmla="*/ 11 w 16"/>
                  <a:gd name="T19" fmla="*/ 2 h 23"/>
                  <a:gd name="T20" fmla="*/ 10 w 16"/>
                  <a:gd name="T21" fmla="*/ 1 h 23"/>
                  <a:gd name="T22" fmla="*/ 9 w 16"/>
                  <a:gd name="T23" fmla="*/ 0 h 23"/>
                  <a:gd name="T24" fmla="*/ 8 w 16"/>
                  <a:gd name="T25" fmla="*/ 0 h 23"/>
                  <a:gd name="T26" fmla="*/ 7 w 16"/>
                  <a:gd name="T27" fmla="*/ 0 h 23"/>
                  <a:gd name="T28" fmla="*/ 6 w 16"/>
                  <a:gd name="T29" fmla="*/ 0 h 23"/>
                  <a:gd name="T30" fmla="*/ 5 w 16"/>
                  <a:gd name="T31" fmla="*/ 0 h 23"/>
                  <a:gd name="T32" fmla="*/ 5 w 16"/>
                  <a:gd name="T33" fmla="*/ 1 h 23"/>
                  <a:gd name="T34" fmla="*/ 4 w 16"/>
                  <a:gd name="T35" fmla="*/ 1 h 23"/>
                  <a:gd name="T36" fmla="*/ 3 w 16"/>
                  <a:gd name="T37" fmla="*/ 2 h 23"/>
                  <a:gd name="T38" fmla="*/ 2 w 16"/>
                  <a:gd name="T39" fmla="*/ 3 h 23"/>
                  <a:gd name="T40" fmla="*/ 1 w 16"/>
                  <a:gd name="T41" fmla="*/ 4 h 23"/>
                  <a:gd name="T42" fmla="*/ 1 w 16"/>
                  <a:gd name="T43" fmla="*/ 5 h 23"/>
                  <a:gd name="T44" fmla="*/ 1 w 16"/>
                  <a:gd name="T45" fmla="*/ 6 h 23"/>
                  <a:gd name="T46" fmla="*/ 0 w 16"/>
                  <a:gd name="T47" fmla="*/ 7 h 23"/>
                  <a:gd name="T48" fmla="*/ 0 w 16"/>
                  <a:gd name="T49" fmla="*/ 8 h 23"/>
                  <a:gd name="T50" fmla="*/ 0 w 16"/>
                  <a:gd name="T51" fmla="*/ 9 h 23"/>
                  <a:gd name="T52" fmla="*/ 0 w 16"/>
                  <a:gd name="T53" fmla="*/ 10 h 23"/>
                  <a:gd name="T54" fmla="*/ 0 w 16"/>
                  <a:gd name="T55" fmla="*/ 11 h 23"/>
                  <a:gd name="T56" fmla="*/ 0 w 16"/>
                  <a:gd name="T57" fmla="*/ 12 h 23"/>
                  <a:gd name="T58" fmla="*/ 0 w 16"/>
                  <a:gd name="T59" fmla="*/ 13 h 23"/>
                  <a:gd name="T60" fmla="*/ 0 w 16"/>
                  <a:gd name="T61" fmla="*/ 14 h 23"/>
                  <a:gd name="T62" fmla="*/ 0 w 16"/>
                  <a:gd name="T63" fmla="*/ 15 h 23"/>
                  <a:gd name="T64" fmla="*/ 1 w 16"/>
                  <a:gd name="T65" fmla="*/ 16 h 23"/>
                  <a:gd name="T66" fmla="*/ 1 w 16"/>
                  <a:gd name="T67" fmla="*/ 17 h 23"/>
                  <a:gd name="T68" fmla="*/ 1 w 16"/>
                  <a:gd name="T69" fmla="*/ 18 h 23"/>
                  <a:gd name="T70" fmla="*/ 2 w 16"/>
                  <a:gd name="T71" fmla="*/ 19 h 23"/>
                  <a:gd name="T72" fmla="*/ 3 w 16"/>
                  <a:gd name="T73" fmla="*/ 20 h 23"/>
                  <a:gd name="T74" fmla="*/ 4 w 16"/>
                  <a:gd name="T75" fmla="*/ 21 h 23"/>
                  <a:gd name="T76" fmla="*/ 5 w 16"/>
                  <a:gd name="T77" fmla="*/ 21 h 23"/>
                  <a:gd name="T78" fmla="*/ 5 w 16"/>
                  <a:gd name="T79" fmla="*/ 22 h 23"/>
                  <a:gd name="T80" fmla="*/ 6 w 16"/>
                  <a:gd name="T81" fmla="*/ 22 h 23"/>
                  <a:gd name="T82" fmla="*/ 7 w 16"/>
                  <a:gd name="T83" fmla="*/ 22 h 23"/>
                  <a:gd name="T84" fmla="*/ 8 w 16"/>
                  <a:gd name="T85" fmla="*/ 22 h 23"/>
                  <a:gd name="T86" fmla="*/ 9 w 16"/>
                  <a:gd name="T87" fmla="*/ 22 h 23"/>
                  <a:gd name="T88" fmla="*/ 10 w 16"/>
                  <a:gd name="T89" fmla="*/ 21 h 23"/>
                  <a:gd name="T90" fmla="*/ 11 w 16"/>
                  <a:gd name="T91" fmla="*/ 21 h 23"/>
                  <a:gd name="T92" fmla="*/ 12 w 16"/>
                  <a:gd name="T93" fmla="*/ 20 h 23"/>
                  <a:gd name="T94" fmla="*/ 12 w 16"/>
                  <a:gd name="T95" fmla="*/ 19 h 23"/>
                  <a:gd name="T96" fmla="*/ 13 w 16"/>
                  <a:gd name="T97" fmla="*/ 18 h 23"/>
                  <a:gd name="T98" fmla="*/ 14 w 16"/>
                  <a:gd name="T99" fmla="*/ 17 h 23"/>
                  <a:gd name="T100" fmla="*/ 14 w 16"/>
                  <a:gd name="T101" fmla="*/ 16 h 23"/>
                  <a:gd name="T102" fmla="*/ 14 w 16"/>
                  <a:gd name="T103" fmla="*/ 15 h 23"/>
                  <a:gd name="T104" fmla="*/ 15 w 16"/>
                  <a:gd name="T105" fmla="*/ 14 h 23"/>
                  <a:gd name="T106" fmla="*/ 15 w 16"/>
                  <a:gd name="T107" fmla="*/ 13 h 23"/>
                  <a:gd name="T108" fmla="*/ 15 w 16"/>
                  <a:gd name="T109" fmla="*/ 12 h 23"/>
                  <a:gd name="T110" fmla="*/ 15 w 16"/>
                  <a:gd name="T111" fmla="*/ 11 h 2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
                  <a:gd name="T169" fmla="*/ 0 h 23"/>
                  <a:gd name="T170" fmla="*/ 16 w 16"/>
                  <a:gd name="T171" fmla="*/ 23 h 2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 h="23">
                    <a:moveTo>
                      <a:pt x="15" y="11"/>
                    </a:moveTo>
                    <a:lnTo>
                      <a:pt x="15" y="9"/>
                    </a:lnTo>
                    <a:lnTo>
                      <a:pt x="15" y="8"/>
                    </a:lnTo>
                    <a:lnTo>
                      <a:pt x="14" y="7"/>
                    </a:lnTo>
                    <a:lnTo>
                      <a:pt x="14" y="6"/>
                    </a:lnTo>
                    <a:lnTo>
                      <a:pt x="14" y="5"/>
                    </a:lnTo>
                    <a:lnTo>
                      <a:pt x="13" y="4"/>
                    </a:lnTo>
                    <a:lnTo>
                      <a:pt x="12" y="3"/>
                    </a:lnTo>
                    <a:lnTo>
                      <a:pt x="12" y="2"/>
                    </a:lnTo>
                    <a:lnTo>
                      <a:pt x="11" y="2"/>
                    </a:lnTo>
                    <a:lnTo>
                      <a:pt x="10" y="1"/>
                    </a:lnTo>
                    <a:lnTo>
                      <a:pt x="9" y="0"/>
                    </a:lnTo>
                    <a:lnTo>
                      <a:pt x="8" y="0"/>
                    </a:lnTo>
                    <a:lnTo>
                      <a:pt x="7" y="0"/>
                    </a:lnTo>
                    <a:lnTo>
                      <a:pt x="6" y="0"/>
                    </a:lnTo>
                    <a:lnTo>
                      <a:pt x="5" y="0"/>
                    </a:lnTo>
                    <a:lnTo>
                      <a:pt x="5" y="1"/>
                    </a:lnTo>
                    <a:lnTo>
                      <a:pt x="4" y="1"/>
                    </a:lnTo>
                    <a:lnTo>
                      <a:pt x="3" y="2"/>
                    </a:lnTo>
                    <a:lnTo>
                      <a:pt x="2" y="3"/>
                    </a:lnTo>
                    <a:lnTo>
                      <a:pt x="1" y="4"/>
                    </a:lnTo>
                    <a:lnTo>
                      <a:pt x="1" y="5"/>
                    </a:lnTo>
                    <a:lnTo>
                      <a:pt x="1" y="6"/>
                    </a:lnTo>
                    <a:lnTo>
                      <a:pt x="0" y="7"/>
                    </a:lnTo>
                    <a:lnTo>
                      <a:pt x="0" y="8"/>
                    </a:lnTo>
                    <a:lnTo>
                      <a:pt x="0" y="9"/>
                    </a:lnTo>
                    <a:lnTo>
                      <a:pt x="0" y="10"/>
                    </a:lnTo>
                    <a:lnTo>
                      <a:pt x="0" y="11"/>
                    </a:lnTo>
                    <a:lnTo>
                      <a:pt x="0" y="12"/>
                    </a:lnTo>
                    <a:lnTo>
                      <a:pt x="0" y="13"/>
                    </a:lnTo>
                    <a:lnTo>
                      <a:pt x="0" y="14"/>
                    </a:lnTo>
                    <a:lnTo>
                      <a:pt x="0" y="15"/>
                    </a:lnTo>
                    <a:lnTo>
                      <a:pt x="1" y="16"/>
                    </a:lnTo>
                    <a:lnTo>
                      <a:pt x="1" y="17"/>
                    </a:lnTo>
                    <a:lnTo>
                      <a:pt x="1" y="18"/>
                    </a:lnTo>
                    <a:lnTo>
                      <a:pt x="2" y="19"/>
                    </a:lnTo>
                    <a:lnTo>
                      <a:pt x="3" y="20"/>
                    </a:lnTo>
                    <a:lnTo>
                      <a:pt x="4" y="21"/>
                    </a:lnTo>
                    <a:lnTo>
                      <a:pt x="5" y="21"/>
                    </a:lnTo>
                    <a:lnTo>
                      <a:pt x="5" y="22"/>
                    </a:lnTo>
                    <a:lnTo>
                      <a:pt x="6" y="22"/>
                    </a:lnTo>
                    <a:lnTo>
                      <a:pt x="7" y="22"/>
                    </a:lnTo>
                    <a:lnTo>
                      <a:pt x="8" y="22"/>
                    </a:lnTo>
                    <a:lnTo>
                      <a:pt x="9" y="22"/>
                    </a:lnTo>
                    <a:lnTo>
                      <a:pt x="10" y="21"/>
                    </a:lnTo>
                    <a:lnTo>
                      <a:pt x="11" y="21"/>
                    </a:lnTo>
                    <a:lnTo>
                      <a:pt x="12" y="20"/>
                    </a:lnTo>
                    <a:lnTo>
                      <a:pt x="12" y="19"/>
                    </a:lnTo>
                    <a:lnTo>
                      <a:pt x="13" y="18"/>
                    </a:lnTo>
                    <a:lnTo>
                      <a:pt x="14" y="17"/>
                    </a:lnTo>
                    <a:lnTo>
                      <a:pt x="14" y="16"/>
                    </a:lnTo>
                    <a:lnTo>
                      <a:pt x="14" y="15"/>
                    </a:lnTo>
                    <a:lnTo>
                      <a:pt x="15" y="14"/>
                    </a:lnTo>
                    <a:lnTo>
                      <a:pt x="15" y="13"/>
                    </a:lnTo>
                    <a:lnTo>
                      <a:pt x="15" y="12"/>
                    </a:lnTo>
                    <a:lnTo>
                      <a:pt x="15" y="11"/>
                    </a:lnTo>
                  </a:path>
                </a:pathLst>
              </a:custGeom>
              <a:noFill/>
              <a:ln w="12700" cap="rnd">
                <a:solidFill>
                  <a:srgbClr val="000000"/>
                </a:solidFill>
                <a:round/>
                <a:headEnd/>
                <a:tailEnd/>
              </a:ln>
            </p:spPr>
            <p:txBody>
              <a:bodyPr/>
              <a:lstStyle/>
              <a:p>
                <a:endParaRPr lang="en-US" dirty="0"/>
              </a:p>
            </p:txBody>
          </p:sp>
          <p:sp>
            <p:nvSpPr>
              <p:cNvPr id="81964" name="Freeform 101"/>
              <p:cNvSpPr>
                <a:spLocks/>
              </p:cNvSpPr>
              <p:nvPr/>
            </p:nvSpPr>
            <p:spPr bwMode="auto">
              <a:xfrm>
                <a:off x="1305" y="1267"/>
                <a:ext cx="13" cy="22"/>
              </a:xfrm>
              <a:custGeom>
                <a:avLst/>
                <a:gdLst>
                  <a:gd name="T0" fmla="*/ 12 w 13"/>
                  <a:gd name="T1" fmla="*/ 9 h 22"/>
                  <a:gd name="T2" fmla="*/ 11 w 13"/>
                  <a:gd name="T3" fmla="*/ 8 h 22"/>
                  <a:gd name="T4" fmla="*/ 11 w 13"/>
                  <a:gd name="T5" fmla="*/ 7 h 22"/>
                  <a:gd name="T6" fmla="*/ 11 w 13"/>
                  <a:gd name="T7" fmla="*/ 6 h 22"/>
                  <a:gd name="T8" fmla="*/ 11 w 13"/>
                  <a:gd name="T9" fmla="*/ 5 h 22"/>
                  <a:gd name="T10" fmla="*/ 10 w 13"/>
                  <a:gd name="T11" fmla="*/ 4 h 22"/>
                  <a:gd name="T12" fmla="*/ 9 w 13"/>
                  <a:gd name="T13" fmla="*/ 3 h 22"/>
                  <a:gd name="T14" fmla="*/ 9 w 13"/>
                  <a:gd name="T15" fmla="*/ 2 h 22"/>
                  <a:gd name="T16" fmla="*/ 8 w 13"/>
                  <a:gd name="T17" fmla="*/ 1 h 22"/>
                  <a:gd name="T18" fmla="*/ 7 w 13"/>
                  <a:gd name="T19" fmla="*/ 1 h 22"/>
                  <a:gd name="T20" fmla="*/ 6 w 13"/>
                  <a:gd name="T21" fmla="*/ 0 h 22"/>
                  <a:gd name="T22" fmla="*/ 5 w 13"/>
                  <a:gd name="T23" fmla="*/ 0 h 22"/>
                  <a:gd name="T24" fmla="*/ 4 w 13"/>
                  <a:gd name="T25" fmla="*/ 0 h 22"/>
                  <a:gd name="T26" fmla="*/ 3 w 13"/>
                  <a:gd name="T27" fmla="*/ 1 h 22"/>
                  <a:gd name="T28" fmla="*/ 2 w 13"/>
                  <a:gd name="T29" fmla="*/ 1 h 22"/>
                  <a:gd name="T30" fmla="*/ 1 w 13"/>
                  <a:gd name="T31" fmla="*/ 2 h 22"/>
                  <a:gd name="T32" fmla="*/ 1 w 13"/>
                  <a:gd name="T33" fmla="*/ 3 h 22"/>
                  <a:gd name="T34" fmla="*/ 1 w 13"/>
                  <a:gd name="T35" fmla="*/ 4 h 22"/>
                  <a:gd name="T36" fmla="*/ 0 w 13"/>
                  <a:gd name="T37" fmla="*/ 5 h 22"/>
                  <a:gd name="T38" fmla="*/ 0 w 13"/>
                  <a:gd name="T39" fmla="*/ 7 h 22"/>
                  <a:gd name="T40" fmla="*/ 0 w 13"/>
                  <a:gd name="T41" fmla="*/ 8 h 22"/>
                  <a:gd name="T42" fmla="*/ 0 w 13"/>
                  <a:gd name="T43" fmla="*/ 9 h 22"/>
                  <a:gd name="T44" fmla="*/ 0 w 13"/>
                  <a:gd name="T45" fmla="*/ 10 h 22"/>
                  <a:gd name="T46" fmla="*/ 0 w 13"/>
                  <a:gd name="T47" fmla="*/ 11 h 22"/>
                  <a:gd name="T48" fmla="*/ 0 w 13"/>
                  <a:gd name="T49" fmla="*/ 12 h 22"/>
                  <a:gd name="T50" fmla="*/ 0 w 13"/>
                  <a:gd name="T51" fmla="*/ 13 h 22"/>
                  <a:gd name="T52" fmla="*/ 1 w 13"/>
                  <a:gd name="T53" fmla="*/ 14 h 22"/>
                  <a:gd name="T54" fmla="*/ 1 w 13"/>
                  <a:gd name="T55" fmla="*/ 15 h 22"/>
                  <a:gd name="T56" fmla="*/ 1 w 13"/>
                  <a:gd name="T57" fmla="*/ 16 h 22"/>
                  <a:gd name="T58" fmla="*/ 2 w 13"/>
                  <a:gd name="T59" fmla="*/ 16 h 22"/>
                  <a:gd name="T60" fmla="*/ 2 w 13"/>
                  <a:gd name="T61" fmla="*/ 17 h 22"/>
                  <a:gd name="T62" fmla="*/ 2 w 13"/>
                  <a:gd name="T63" fmla="*/ 18 h 22"/>
                  <a:gd name="T64" fmla="*/ 3 w 13"/>
                  <a:gd name="T65" fmla="*/ 18 h 22"/>
                  <a:gd name="T66" fmla="*/ 3 w 13"/>
                  <a:gd name="T67" fmla="*/ 19 h 22"/>
                  <a:gd name="T68" fmla="*/ 4 w 13"/>
                  <a:gd name="T69" fmla="*/ 19 h 22"/>
                  <a:gd name="T70" fmla="*/ 5 w 13"/>
                  <a:gd name="T71" fmla="*/ 20 h 22"/>
                  <a:gd name="T72" fmla="*/ 6 w 13"/>
                  <a:gd name="T73" fmla="*/ 21 h 22"/>
                  <a:gd name="T74" fmla="*/ 7 w 13"/>
                  <a:gd name="T75" fmla="*/ 21 h 22"/>
                  <a:gd name="T76" fmla="*/ 8 w 13"/>
                  <a:gd name="T77" fmla="*/ 21 h 22"/>
                  <a:gd name="T78" fmla="*/ 9 w 13"/>
                  <a:gd name="T79" fmla="*/ 20 h 22"/>
                  <a:gd name="T80" fmla="*/ 11 w 13"/>
                  <a:gd name="T81" fmla="*/ 19 h 22"/>
                  <a:gd name="T82" fmla="*/ 11 w 13"/>
                  <a:gd name="T83" fmla="*/ 18 h 22"/>
                  <a:gd name="T84" fmla="*/ 11 w 13"/>
                  <a:gd name="T85" fmla="*/ 17 h 22"/>
                  <a:gd name="T86" fmla="*/ 11 w 13"/>
                  <a:gd name="T87" fmla="*/ 16 h 22"/>
                  <a:gd name="T88" fmla="*/ 12 w 13"/>
                  <a:gd name="T89" fmla="*/ 16 h 22"/>
                  <a:gd name="T90" fmla="*/ 12 w 13"/>
                  <a:gd name="T91" fmla="*/ 15 h 22"/>
                  <a:gd name="T92" fmla="*/ 12 w 13"/>
                  <a:gd name="T93" fmla="*/ 14 h 22"/>
                  <a:gd name="T94" fmla="*/ 12 w 13"/>
                  <a:gd name="T95" fmla="*/ 13 h 22"/>
                  <a:gd name="T96" fmla="*/ 12 w 13"/>
                  <a:gd name="T97" fmla="*/ 12 h 22"/>
                  <a:gd name="T98" fmla="*/ 12 w 13"/>
                  <a:gd name="T99" fmla="*/ 11 h 22"/>
                  <a:gd name="T100" fmla="*/ 12 w 13"/>
                  <a:gd name="T101" fmla="*/ 10 h 22"/>
                  <a:gd name="T102" fmla="*/ 12 w 13"/>
                  <a:gd name="T103" fmla="*/ 9 h 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
                  <a:gd name="T157" fmla="*/ 0 h 22"/>
                  <a:gd name="T158" fmla="*/ 13 w 13"/>
                  <a:gd name="T159" fmla="*/ 22 h 2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 h="22">
                    <a:moveTo>
                      <a:pt x="12" y="9"/>
                    </a:moveTo>
                    <a:lnTo>
                      <a:pt x="11" y="8"/>
                    </a:lnTo>
                    <a:lnTo>
                      <a:pt x="11" y="7"/>
                    </a:lnTo>
                    <a:lnTo>
                      <a:pt x="11" y="6"/>
                    </a:lnTo>
                    <a:lnTo>
                      <a:pt x="11" y="5"/>
                    </a:lnTo>
                    <a:lnTo>
                      <a:pt x="10" y="4"/>
                    </a:lnTo>
                    <a:lnTo>
                      <a:pt x="9" y="3"/>
                    </a:lnTo>
                    <a:lnTo>
                      <a:pt x="9" y="2"/>
                    </a:lnTo>
                    <a:lnTo>
                      <a:pt x="8" y="1"/>
                    </a:lnTo>
                    <a:lnTo>
                      <a:pt x="7" y="1"/>
                    </a:lnTo>
                    <a:lnTo>
                      <a:pt x="6" y="0"/>
                    </a:lnTo>
                    <a:lnTo>
                      <a:pt x="5" y="0"/>
                    </a:lnTo>
                    <a:lnTo>
                      <a:pt x="4" y="0"/>
                    </a:lnTo>
                    <a:lnTo>
                      <a:pt x="3" y="1"/>
                    </a:lnTo>
                    <a:lnTo>
                      <a:pt x="2" y="1"/>
                    </a:lnTo>
                    <a:lnTo>
                      <a:pt x="1" y="2"/>
                    </a:lnTo>
                    <a:lnTo>
                      <a:pt x="1" y="3"/>
                    </a:lnTo>
                    <a:lnTo>
                      <a:pt x="1" y="4"/>
                    </a:lnTo>
                    <a:lnTo>
                      <a:pt x="0" y="5"/>
                    </a:lnTo>
                    <a:lnTo>
                      <a:pt x="0" y="7"/>
                    </a:lnTo>
                    <a:lnTo>
                      <a:pt x="0" y="8"/>
                    </a:lnTo>
                    <a:lnTo>
                      <a:pt x="0" y="9"/>
                    </a:lnTo>
                    <a:lnTo>
                      <a:pt x="0" y="10"/>
                    </a:lnTo>
                    <a:lnTo>
                      <a:pt x="0" y="11"/>
                    </a:lnTo>
                    <a:lnTo>
                      <a:pt x="0" y="12"/>
                    </a:lnTo>
                    <a:lnTo>
                      <a:pt x="0" y="13"/>
                    </a:lnTo>
                    <a:lnTo>
                      <a:pt x="1" y="14"/>
                    </a:lnTo>
                    <a:lnTo>
                      <a:pt x="1" y="15"/>
                    </a:lnTo>
                    <a:lnTo>
                      <a:pt x="1" y="16"/>
                    </a:lnTo>
                    <a:lnTo>
                      <a:pt x="2" y="16"/>
                    </a:lnTo>
                    <a:lnTo>
                      <a:pt x="2" y="17"/>
                    </a:lnTo>
                    <a:lnTo>
                      <a:pt x="2" y="18"/>
                    </a:lnTo>
                    <a:lnTo>
                      <a:pt x="3" y="18"/>
                    </a:lnTo>
                    <a:lnTo>
                      <a:pt x="3" y="19"/>
                    </a:lnTo>
                    <a:lnTo>
                      <a:pt x="4" y="19"/>
                    </a:lnTo>
                    <a:lnTo>
                      <a:pt x="5" y="20"/>
                    </a:lnTo>
                    <a:lnTo>
                      <a:pt x="6" y="21"/>
                    </a:lnTo>
                    <a:lnTo>
                      <a:pt x="7" y="21"/>
                    </a:lnTo>
                    <a:lnTo>
                      <a:pt x="8" y="21"/>
                    </a:lnTo>
                    <a:lnTo>
                      <a:pt x="9" y="20"/>
                    </a:lnTo>
                    <a:lnTo>
                      <a:pt x="11" y="19"/>
                    </a:lnTo>
                    <a:lnTo>
                      <a:pt x="11" y="18"/>
                    </a:lnTo>
                    <a:lnTo>
                      <a:pt x="11" y="17"/>
                    </a:lnTo>
                    <a:lnTo>
                      <a:pt x="11" y="16"/>
                    </a:lnTo>
                    <a:lnTo>
                      <a:pt x="12" y="16"/>
                    </a:lnTo>
                    <a:lnTo>
                      <a:pt x="12" y="15"/>
                    </a:lnTo>
                    <a:lnTo>
                      <a:pt x="12" y="14"/>
                    </a:lnTo>
                    <a:lnTo>
                      <a:pt x="12" y="13"/>
                    </a:lnTo>
                    <a:lnTo>
                      <a:pt x="12" y="12"/>
                    </a:lnTo>
                    <a:lnTo>
                      <a:pt x="12" y="11"/>
                    </a:lnTo>
                    <a:lnTo>
                      <a:pt x="12" y="10"/>
                    </a:lnTo>
                    <a:lnTo>
                      <a:pt x="12" y="9"/>
                    </a:lnTo>
                  </a:path>
                </a:pathLst>
              </a:custGeom>
              <a:noFill/>
              <a:ln w="12700" cap="rnd">
                <a:solidFill>
                  <a:srgbClr val="000000"/>
                </a:solidFill>
                <a:round/>
                <a:headEnd/>
                <a:tailEnd/>
              </a:ln>
            </p:spPr>
            <p:txBody>
              <a:bodyPr/>
              <a:lstStyle/>
              <a:p>
                <a:endParaRPr lang="en-US" dirty="0"/>
              </a:p>
            </p:txBody>
          </p:sp>
          <p:sp>
            <p:nvSpPr>
              <p:cNvPr id="81965" name="Freeform 102"/>
              <p:cNvSpPr>
                <a:spLocks/>
              </p:cNvSpPr>
              <p:nvPr/>
            </p:nvSpPr>
            <p:spPr bwMode="auto">
              <a:xfrm>
                <a:off x="1211" y="1233"/>
                <a:ext cx="112" cy="108"/>
              </a:xfrm>
              <a:custGeom>
                <a:avLst/>
                <a:gdLst>
                  <a:gd name="T0" fmla="*/ 78 w 112"/>
                  <a:gd name="T1" fmla="*/ 23 h 108"/>
                  <a:gd name="T2" fmla="*/ 74 w 112"/>
                  <a:gd name="T3" fmla="*/ 20 h 108"/>
                  <a:gd name="T4" fmla="*/ 74 w 112"/>
                  <a:gd name="T5" fmla="*/ 27 h 108"/>
                  <a:gd name="T6" fmla="*/ 68 w 112"/>
                  <a:gd name="T7" fmla="*/ 42 h 108"/>
                  <a:gd name="T8" fmla="*/ 59 w 112"/>
                  <a:gd name="T9" fmla="*/ 48 h 108"/>
                  <a:gd name="T10" fmla="*/ 62 w 112"/>
                  <a:gd name="T11" fmla="*/ 38 h 108"/>
                  <a:gd name="T12" fmla="*/ 52 w 112"/>
                  <a:gd name="T13" fmla="*/ 53 h 108"/>
                  <a:gd name="T14" fmla="*/ 52 w 112"/>
                  <a:gd name="T15" fmla="*/ 47 h 108"/>
                  <a:gd name="T16" fmla="*/ 49 w 112"/>
                  <a:gd name="T17" fmla="*/ 53 h 108"/>
                  <a:gd name="T18" fmla="*/ 46 w 112"/>
                  <a:gd name="T19" fmla="*/ 51 h 108"/>
                  <a:gd name="T20" fmla="*/ 44 w 112"/>
                  <a:gd name="T21" fmla="*/ 54 h 108"/>
                  <a:gd name="T22" fmla="*/ 50 w 112"/>
                  <a:gd name="T23" fmla="*/ 58 h 108"/>
                  <a:gd name="T24" fmla="*/ 57 w 112"/>
                  <a:gd name="T25" fmla="*/ 69 h 108"/>
                  <a:gd name="T26" fmla="*/ 56 w 112"/>
                  <a:gd name="T27" fmla="*/ 74 h 108"/>
                  <a:gd name="T28" fmla="*/ 57 w 112"/>
                  <a:gd name="T29" fmla="*/ 77 h 108"/>
                  <a:gd name="T30" fmla="*/ 56 w 112"/>
                  <a:gd name="T31" fmla="*/ 86 h 108"/>
                  <a:gd name="T32" fmla="*/ 78 w 112"/>
                  <a:gd name="T33" fmla="*/ 103 h 108"/>
                  <a:gd name="T34" fmla="*/ 100 w 112"/>
                  <a:gd name="T35" fmla="*/ 103 h 108"/>
                  <a:gd name="T36" fmla="*/ 111 w 112"/>
                  <a:gd name="T37" fmla="*/ 100 h 108"/>
                  <a:gd name="T38" fmla="*/ 101 w 112"/>
                  <a:gd name="T39" fmla="*/ 104 h 108"/>
                  <a:gd name="T40" fmla="*/ 75 w 112"/>
                  <a:gd name="T41" fmla="*/ 107 h 108"/>
                  <a:gd name="T42" fmla="*/ 61 w 112"/>
                  <a:gd name="T43" fmla="*/ 102 h 108"/>
                  <a:gd name="T44" fmla="*/ 65 w 112"/>
                  <a:gd name="T45" fmla="*/ 100 h 108"/>
                  <a:gd name="T46" fmla="*/ 55 w 112"/>
                  <a:gd name="T47" fmla="*/ 91 h 108"/>
                  <a:gd name="T48" fmla="*/ 54 w 112"/>
                  <a:gd name="T49" fmla="*/ 94 h 108"/>
                  <a:gd name="T50" fmla="*/ 59 w 112"/>
                  <a:gd name="T51" fmla="*/ 97 h 108"/>
                  <a:gd name="T52" fmla="*/ 59 w 112"/>
                  <a:gd name="T53" fmla="*/ 99 h 108"/>
                  <a:gd name="T54" fmla="*/ 56 w 112"/>
                  <a:gd name="T55" fmla="*/ 96 h 108"/>
                  <a:gd name="T56" fmla="*/ 53 w 112"/>
                  <a:gd name="T57" fmla="*/ 99 h 108"/>
                  <a:gd name="T58" fmla="*/ 51 w 112"/>
                  <a:gd name="T59" fmla="*/ 95 h 108"/>
                  <a:gd name="T60" fmla="*/ 52 w 112"/>
                  <a:gd name="T61" fmla="*/ 91 h 108"/>
                  <a:gd name="T62" fmla="*/ 50 w 112"/>
                  <a:gd name="T63" fmla="*/ 90 h 108"/>
                  <a:gd name="T64" fmla="*/ 48 w 112"/>
                  <a:gd name="T65" fmla="*/ 95 h 108"/>
                  <a:gd name="T66" fmla="*/ 52 w 112"/>
                  <a:gd name="T67" fmla="*/ 101 h 108"/>
                  <a:gd name="T68" fmla="*/ 46 w 112"/>
                  <a:gd name="T69" fmla="*/ 95 h 108"/>
                  <a:gd name="T70" fmla="*/ 45 w 112"/>
                  <a:gd name="T71" fmla="*/ 91 h 108"/>
                  <a:gd name="T72" fmla="*/ 41 w 112"/>
                  <a:gd name="T73" fmla="*/ 94 h 108"/>
                  <a:gd name="T74" fmla="*/ 43 w 112"/>
                  <a:gd name="T75" fmla="*/ 99 h 108"/>
                  <a:gd name="T76" fmla="*/ 53 w 112"/>
                  <a:gd name="T77" fmla="*/ 104 h 108"/>
                  <a:gd name="T78" fmla="*/ 43 w 112"/>
                  <a:gd name="T79" fmla="*/ 103 h 108"/>
                  <a:gd name="T80" fmla="*/ 40 w 112"/>
                  <a:gd name="T81" fmla="*/ 101 h 108"/>
                  <a:gd name="T82" fmla="*/ 34 w 112"/>
                  <a:gd name="T83" fmla="*/ 103 h 108"/>
                  <a:gd name="T84" fmla="*/ 28 w 112"/>
                  <a:gd name="T85" fmla="*/ 99 h 108"/>
                  <a:gd name="T86" fmla="*/ 28 w 112"/>
                  <a:gd name="T87" fmla="*/ 92 h 108"/>
                  <a:gd name="T88" fmla="*/ 9 w 112"/>
                  <a:gd name="T89" fmla="*/ 83 h 108"/>
                  <a:gd name="T90" fmla="*/ 0 w 112"/>
                  <a:gd name="T91" fmla="*/ 64 h 108"/>
                  <a:gd name="T92" fmla="*/ 0 w 112"/>
                  <a:gd name="T93" fmla="*/ 45 h 108"/>
                  <a:gd name="T94" fmla="*/ 9 w 112"/>
                  <a:gd name="T95" fmla="*/ 25 h 108"/>
                  <a:gd name="T96" fmla="*/ 24 w 112"/>
                  <a:gd name="T97" fmla="*/ 16 h 108"/>
                  <a:gd name="T98" fmla="*/ 29 w 112"/>
                  <a:gd name="T99" fmla="*/ 9 h 108"/>
                  <a:gd name="T100" fmla="*/ 48 w 112"/>
                  <a:gd name="T101" fmla="*/ 8 h 108"/>
                  <a:gd name="T102" fmla="*/ 59 w 112"/>
                  <a:gd name="T103" fmla="*/ 0 h 108"/>
                  <a:gd name="T104" fmla="*/ 71 w 112"/>
                  <a:gd name="T105" fmla="*/ 3 h 108"/>
                  <a:gd name="T106" fmla="*/ 78 w 112"/>
                  <a:gd name="T107" fmla="*/ 23 h 1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2"/>
                  <a:gd name="T163" fmla="*/ 0 h 108"/>
                  <a:gd name="T164" fmla="*/ 112 w 112"/>
                  <a:gd name="T165" fmla="*/ 108 h 1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2" h="108">
                    <a:moveTo>
                      <a:pt x="78" y="23"/>
                    </a:moveTo>
                    <a:lnTo>
                      <a:pt x="74" y="20"/>
                    </a:lnTo>
                    <a:lnTo>
                      <a:pt x="74" y="27"/>
                    </a:lnTo>
                    <a:lnTo>
                      <a:pt x="68" y="42"/>
                    </a:lnTo>
                    <a:lnTo>
                      <a:pt x="59" y="48"/>
                    </a:lnTo>
                    <a:lnTo>
                      <a:pt x="62" y="38"/>
                    </a:lnTo>
                    <a:lnTo>
                      <a:pt x="52" y="53"/>
                    </a:lnTo>
                    <a:lnTo>
                      <a:pt x="52" y="47"/>
                    </a:lnTo>
                    <a:lnTo>
                      <a:pt x="49" y="53"/>
                    </a:lnTo>
                    <a:lnTo>
                      <a:pt x="46" y="51"/>
                    </a:lnTo>
                    <a:lnTo>
                      <a:pt x="44" y="54"/>
                    </a:lnTo>
                    <a:lnTo>
                      <a:pt x="50" y="58"/>
                    </a:lnTo>
                    <a:lnTo>
                      <a:pt x="57" y="69"/>
                    </a:lnTo>
                    <a:lnTo>
                      <a:pt x="56" y="74"/>
                    </a:lnTo>
                    <a:lnTo>
                      <a:pt x="57" y="77"/>
                    </a:lnTo>
                    <a:lnTo>
                      <a:pt x="56" y="86"/>
                    </a:lnTo>
                    <a:lnTo>
                      <a:pt x="78" y="103"/>
                    </a:lnTo>
                    <a:lnTo>
                      <a:pt x="100" y="103"/>
                    </a:lnTo>
                    <a:lnTo>
                      <a:pt x="111" y="100"/>
                    </a:lnTo>
                    <a:lnTo>
                      <a:pt x="101" y="104"/>
                    </a:lnTo>
                    <a:lnTo>
                      <a:pt x="75" y="107"/>
                    </a:lnTo>
                    <a:lnTo>
                      <a:pt x="61" y="102"/>
                    </a:lnTo>
                    <a:lnTo>
                      <a:pt x="65" y="100"/>
                    </a:lnTo>
                    <a:lnTo>
                      <a:pt x="55" y="91"/>
                    </a:lnTo>
                    <a:lnTo>
                      <a:pt x="54" y="94"/>
                    </a:lnTo>
                    <a:lnTo>
                      <a:pt x="59" y="97"/>
                    </a:lnTo>
                    <a:lnTo>
                      <a:pt x="59" y="99"/>
                    </a:lnTo>
                    <a:lnTo>
                      <a:pt x="56" y="96"/>
                    </a:lnTo>
                    <a:lnTo>
                      <a:pt x="53" y="99"/>
                    </a:lnTo>
                    <a:lnTo>
                      <a:pt x="51" y="95"/>
                    </a:lnTo>
                    <a:lnTo>
                      <a:pt x="52" y="91"/>
                    </a:lnTo>
                    <a:lnTo>
                      <a:pt x="50" y="90"/>
                    </a:lnTo>
                    <a:lnTo>
                      <a:pt x="48" y="95"/>
                    </a:lnTo>
                    <a:lnTo>
                      <a:pt x="52" y="101"/>
                    </a:lnTo>
                    <a:lnTo>
                      <a:pt x="46" y="95"/>
                    </a:lnTo>
                    <a:lnTo>
                      <a:pt x="45" y="91"/>
                    </a:lnTo>
                    <a:lnTo>
                      <a:pt x="41" y="94"/>
                    </a:lnTo>
                    <a:lnTo>
                      <a:pt x="43" y="99"/>
                    </a:lnTo>
                    <a:lnTo>
                      <a:pt x="53" y="104"/>
                    </a:lnTo>
                    <a:lnTo>
                      <a:pt x="43" y="103"/>
                    </a:lnTo>
                    <a:lnTo>
                      <a:pt x="40" y="101"/>
                    </a:lnTo>
                    <a:lnTo>
                      <a:pt x="34" y="103"/>
                    </a:lnTo>
                    <a:lnTo>
                      <a:pt x="28" y="99"/>
                    </a:lnTo>
                    <a:lnTo>
                      <a:pt x="28" y="92"/>
                    </a:lnTo>
                    <a:lnTo>
                      <a:pt x="9" y="83"/>
                    </a:lnTo>
                    <a:lnTo>
                      <a:pt x="0" y="64"/>
                    </a:lnTo>
                    <a:lnTo>
                      <a:pt x="0" y="45"/>
                    </a:lnTo>
                    <a:lnTo>
                      <a:pt x="9" y="25"/>
                    </a:lnTo>
                    <a:lnTo>
                      <a:pt x="24" y="16"/>
                    </a:lnTo>
                    <a:lnTo>
                      <a:pt x="29" y="9"/>
                    </a:lnTo>
                    <a:lnTo>
                      <a:pt x="48" y="8"/>
                    </a:lnTo>
                    <a:lnTo>
                      <a:pt x="59" y="0"/>
                    </a:lnTo>
                    <a:lnTo>
                      <a:pt x="71" y="3"/>
                    </a:lnTo>
                    <a:lnTo>
                      <a:pt x="78" y="23"/>
                    </a:lnTo>
                  </a:path>
                </a:pathLst>
              </a:custGeom>
              <a:solidFill>
                <a:srgbClr val="000000"/>
              </a:solidFill>
              <a:ln w="12700" cap="rnd">
                <a:solidFill>
                  <a:srgbClr val="000000"/>
                </a:solidFill>
                <a:round/>
                <a:headEnd/>
                <a:tailEnd/>
              </a:ln>
            </p:spPr>
            <p:txBody>
              <a:bodyPr/>
              <a:lstStyle/>
              <a:p>
                <a:endParaRPr lang="en-US" dirty="0"/>
              </a:p>
            </p:txBody>
          </p:sp>
          <p:sp>
            <p:nvSpPr>
              <p:cNvPr id="81966" name="Freeform 103"/>
              <p:cNvSpPr>
                <a:spLocks/>
              </p:cNvSpPr>
              <p:nvPr/>
            </p:nvSpPr>
            <p:spPr bwMode="auto">
              <a:xfrm>
                <a:off x="1271" y="1337"/>
                <a:ext cx="39" cy="14"/>
              </a:xfrm>
              <a:custGeom>
                <a:avLst/>
                <a:gdLst>
                  <a:gd name="T0" fmla="*/ 33 w 39"/>
                  <a:gd name="T1" fmla="*/ 0 h 14"/>
                  <a:gd name="T2" fmla="*/ 29 w 39"/>
                  <a:gd name="T3" fmla="*/ 11 h 14"/>
                  <a:gd name="T4" fmla="*/ 0 w 39"/>
                  <a:gd name="T5" fmla="*/ 6 h 14"/>
                  <a:gd name="T6" fmla="*/ 10 w 39"/>
                  <a:gd name="T7" fmla="*/ 10 h 14"/>
                  <a:gd name="T8" fmla="*/ 29 w 39"/>
                  <a:gd name="T9" fmla="*/ 13 h 14"/>
                  <a:gd name="T10" fmla="*/ 38 w 39"/>
                  <a:gd name="T11" fmla="*/ 0 h 14"/>
                  <a:gd name="T12" fmla="*/ 33 w 39"/>
                  <a:gd name="T13" fmla="*/ 0 h 14"/>
                  <a:gd name="T14" fmla="*/ 0 60000 65536"/>
                  <a:gd name="T15" fmla="*/ 0 60000 65536"/>
                  <a:gd name="T16" fmla="*/ 0 60000 65536"/>
                  <a:gd name="T17" fmla="*/ 0 60000 65536"/>
                  <a:gd name="T18" fmla="*/ 0 60000 65536"/>
                  <a:gd name="T19" fmla="*/ 0 60000 65536"/>
                  <a:gd name="T20" fmla="*/ 0 60000 65536"/>
                  <a:gd name="T21" fmla="*/ 0 w 39"/>
                  <a:gd name="T22" fmla="*/ 0 h 14"/>
                  <a:gd name="T23" fmla="*/ 39 w 39"/>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14">
                    <a:moveTo>
                      <a:pt x="33" y="0"/>
                    </a:moveTo>
                    <a:lnTo>
                      <a:pt x="29" y="11"/>
                    </a:lnTo>
                    <a:lnTo>
                      <a:pt x="0" y="6"/>
                    </a:lnTo>
                    <a:lnTo>
                      <a:pt x="10" y="10"/>
                    </a:lnTo>
                    <a:lnTo>
                      <a:pt x="29" y="13"/>
                    </a:lnTo>
                    <a:lnTo>
                      <a:pt x="38" y="0"/>
                    </a:lnTo>
                    <a:lnTo>
                      <a:pt x="33" y="0"/>
                    </a:lnTo>
                  </a:path>
                </a:pathLst>
              </a:custGeom>
              <a:solidFill>
                <a:srgbClr val="000000"/>
              </a:solidFill>
              <a:ln w="12700" cap="rnd">
                <a:solidFill>
                  <a:srgbClr val="000000"/>
                </a:solidFill>
                <a:round/>
                <a:headEnd/>
                <a:tailEnd/>
              </a:ln>
            </p:spPr>
            <p:txBody>
              <a:bodyPr/>
              <a:lstStyle/>
              <a:p>
                <a:endParaRPr lang="en-US" dirty="0"/>
              </a:p>
            </p:txBody>
          </p:sp>
          <p:sp>
            <p:nvSpPr>
              <p:cNvPr id="81967" name="Freeform 104"/>
              <p:cNvSpPr>
                <a:spLocks/>
              </p:cNvSpPr>
              <p:nvPr/>
            </p:nvSpPr>
            <p:spPr bwMode="auto">
              <a:xfrm>
                <a:off x="1446" y="1611"/>
                <a:ext cx="22" cy="22"/>
              </a:xfrm>
              <a:custGeom>
                <a:avLst/>
                <a:gdLst>
                  <a:gd name="T0" fmla="*/ 13 w 22"/>
                  <a:gd name="T1" fmla="*/ 0 h 22"/>
                  <a:gd name="T2" fmla="*/ 0 w 22"/>
                  <a:gd name="T3" fmla="*/ 13 h 22"/>
                  <a:gd name="T4" fmla="*/ 6 w 22"/>
                  <a:gd name="T5" fmla="*/ 21 h 22"/>
                  <a:gd name="T6" fmla="*/ 21 w 22"/>
                  <a:gd name="T7" fmla="*/ 11 h 22"/>
                  <a:gd name="T8" fmla="*/ 13 w 22"/>
                  <a:gd name="T9" fmla="*/ 0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3" y="0"/>
                    </a:moveTo>
                    <a:lnTo>
                      <a:pt x="0" y="13"/>
                    </a:lnTo>
                    <a:lnTo>
                      <a:pt x="6" y="21"/>
                    </a:lnTo>
                    <a:lnTo>
                      <a:pt x="21" y="11"/>
                    </a:lnTo>
                    <a:lnTo>
                      <a:pt x="13" y="0"/>
                    </a:lnTo>
                  </a:path>
                </a:pathLst>
              </a:custGeom>
              <a:solidFill>
                <a:srgbClr val="000000"/>
              </a:solidFill>
              <a:ln w="12700" cap="rnd">
                <a:solidFill>
                  <a:srgbClr val="000000"/>
                </a:solidFill>
                <a:round/>
                <a:headEnd/>
                <a:tailEnd/>
              </a:ln>
            </p:spPr>
            <p:txBody>
              <a:bodyPr/>
              <a:lstStyle/>
              <a:p>
                <a:endParaRPr lang="en-US" dirty="0"/>
              </a:p>
            </p:txBody>
          </p:sp>
          <p:sp>
            <p:nvSpPr>
              <p:cNvPr id="81968" name="Freeform 105"/>
              <p:cNvSpPr>
                <a:spLocks/>
              </p:cNvSpPr>
              <p:nvPr/>
            </p:nvSpPr>
            <p:spPr bwMode="auto">
              <a:xfrm>
                <a:off x="1588" y="1799"/>
                <a:ext cx="21" cy="23"/>
              </a:xfrm>
              <a:custGeom>
                <a:avLst/>
                <a:gdLst>
                  <a:gd name="T0" fmla="*/ 12 w 21"/>
                  <a:gd name="T1" fmla="*/ 0 h 23"/>
                  <a:gd name="T2" fmla="*/ 0 w 21"/>
                  <a:gd name="T3" fmla="*/ 14 h 23"/>
                  <a:gd name="T4" fmla="*/ 6 w 21"/>
                  <a:gd name="T5" fmla="*/ 22 h 23"/>
                  <a:gd name="T6" fmla="*/ 20 w 21"/>
                  <a:gd name="T7" fmla="*/ 11 h 23"/>
                  <a:gd name="T8" fmla="*/ 12 w 21"/>
                  <a:gd name="T9" fmla="*/ 0 h 23"/>
                  <a:gd name="T10" fmla="*/ 0 60000 65536"/>
                  <a:gd name="T11" fmla="*/ 0 60000 65536"/>
                  <a:gd name="T12" fmla="*/ 0 60000 65536"/>
                  <a:gd name="T13" fmla="*/ 0 60000 65536"/>
                  <a:gd name="T14" fmla="*/ 0 60000 65536"/>
                  <a:gd name="T15" fmla="*/ 0 w 21"/>
                  <a:gd name="T16" fmla="*/ 0 h 23"/>
                  <a:gd name="T17" fmla="*/ 21 w 21"/>
                  <a:gd name="T18" fmla="*/ 23 h 23"/>
                </a:gdLst>
                <a:ahLst/>
                <a:cxnLst>
                  <a:cxn ang="T10">
                    <a:pos x="T0" y="T1"/>
                  </a:cxn>
                  <a:cxn ang="T11">
                    <a:pos x="T2" y="T3"/>
                  </a:cxn>
                  <a:cxn ang="T12">
                    <a:pos x="T4" y="T5"/>
                  </a:cxn>
                  <a:cxn ang="T13">
                    <a:pos x="T6" y="T7"/>
                  </a:cxn>
                  <a:cxn ang="T14">
                    <a:pos x="T8" y="T9"/>
                  </a:cxn>
                </a:cxnLst>
                <a:rect l="T15" t="T16" r="T17" b="T18"/>
                <a:pathLst>
                  <a:path w="21" h="23">
                    <a:moveTo>
                      <a:pt x="12" y="0"/>
                    </a:moveTo>
                    <a:lnTo>
                      <a:pt x="0" y="14"/>
                    </a:lnTo>
                    <a:lnTo>
                      <a:pt x="6" y="22"/>
                    </a:lnTo>
                    <a:lnTo>
                      <a:pt x="20" y="11"/>
                    </a:lnTo>
                    <a:lnTo>
                      <a:pt x="12" y="0"/>
                    </a:lnTo>
                  </a:path>
                </a:pathLst>
              </a:custGeom>
              <a:solidFill>
                <a:srgbClr val="000000"/>
              </a:solidFill>
              <a:ln w="12700" cap="rnd">
                <a:solidFill>
                  <a:srgbClr val="000000"/>
                </a:solidFill>
                <a:round/>
                <a:headEnd/>
                <a:tailEnd/>
              </a:ln>
            </p:spPr>
            <p:txBody>
              <a:bodyPr/>
              <a:lstStyle/>
              <a:p>
                <a:endParaRPr lang="en-US" dirty="0"/>
              </a:p>
            </p:txBody>
          </p:sp>
          <p:sp>
            <p:nvSpPr>
              <p:cNvPr id="81969" name="Line 106"/>
              <p:cNvSpPr>
                <a:spLocks noChangeShapeType="1"/>
              </p:cNvSpPr>
              <p:nvPr/>
            </p:nvSpPr>
            <p:spPr bwMode="auto">
              <a:xfrm>
                <a:off x="1465" y="1643"/>
                <a:ext cx="203" cy="281"/>
              </a:xfrm>
              <a:prstGeom prst="line">
                <a:avLst/>
              </a:prstGeom>
              <a:noFill/>
              <a:ln w="12700">
                <a:solidFill>
                  <a:srgbClr val="000000"/>
                </a:solidFill>
                <a:round/>
                <a:headEnd/>
                <a:tailEnd/>
              </a:ln>
            </p:spPr>
            <p:txBody>
              <a:bodyPr wrap="none" anchor="ctr"/>
              <a:lstStyle/>
              <a:p>
                <a:endParaRPr lang="en-US" dirty="0"/>
              </a:p>
            </p:txBody>
          </p:sp>
          <p:sp>
            <p:nvSpPr>
              <p:cNvPr id="81970" name="Freeform 107"/>
              <p:cNvSpPr>
                <a:spLocks/>
              </p:cNvSpPr>
              <p:nvPr/>
            </p:nvSpPr>
            <p:spPr bwMode="auto">
              <a:xfrm>
                <a:off x="1561" y="1880"/>
                <a:ext cx="109" cy="109"/>
              </a:xfrm>
              <a:custGeom>
                <a:avLst/>
                <a:gdLst>
                  <a:gd name="T0" fmla="*/ 107 w 109"/>
                  <a:gd name="T1" fmla="*/ 49 h 109"/>
                  <a:gd name="T2" fmla="*/ 106 w 109"/>
                  <a:gd name="T3" fmla="*/ 40 h 109"/>
                  <a:gd name="T4" fmla="*/ 103 w 109"/>
                  <a:gd name="T5" fmla="*/ 31 h 109"/>
                  <a:gd name="T6" fmla="*/ 98 w 109"/>
                  <a:gd name="T7" fmla="*/ 23 h 109"/>
                  <a:gd name="T8" fmla="*/ 92 w 109"/>
                  <a:gd name="T9" fmla="*/ 16 h 109"/>
                  <a:gd name="T10" fmla="*/ 85 w 109"/>
                  <a:gd name="T11" fmla="*/ 10 h 109"/>
                  <a:gd name="T12" fmla="*/ 77 w 109"/>
                  <a:gd name="T13" fmla="*/ 5 h 109"/>
                  <a:gd name="T14" fmla="*/ 68 w 109"/>
                  <a:gd name="T15" fmla="*/ 2 h 109"/>
                  <a:gd name="T16" fmla="*/ 59 w 109"/>
                  <a:gd name="T17" fmla="*/ 0 h 109"/>
                  <a:gd name="T18" fmla="*/ 49 w 109"/>
                  <a:gd name="T19" fmla="*/ 0 h 109"/>
                  <a:gd name="T20" fmla="*/ 40 w 109"/>
                  <a:gd name="T21" fmla="*/ 2 h 109"/>
                  <a:gd name="T22" fmla="*/ 31 w 109"/>
                  <a:gd name="T23" fmla="*/ 5 h 109"/>
                  <a:gd name="T24" fmla="*/ 23 w 109"/>
                  <a:gd name="T25" fmla="*/ 10 h 109"/>
                  <a:gd name="T26" fmla="*/ 16 w 109"/>
                  <a:gd name="T27" fmla="*/ 16 h 109"/>
                  <a:gd name="T28" fmla="*/ 10 w 109"/>
                  <a:gd name="T29" fmla="*/ 24 h 109"/>
                  <a:gd name="T30" fmla="*/ 5 w 109"/>
                  <a:gd name="T31" fmla="*/ 31 h 109"/>
                  <a:gd name="T32" fmla="*/ 2 w 109"/>
                  <a:gd name="T33" fmla="*/ 41 h 109"/>
                  <a:gd name="T34" fmla="*/ 0 w 109"/>
                  <a:gd name="T35" fmla="*/ 50 h 109"/>
                  <a:gd name="T36" fmla="*/ 1 w 109"/>
                  <a:gd name="T37" fmla="*/ 60 h 109"/>
                  <a:gd name="T38" fmla="*/ 2 w 109"/>
                  <a:gd name="T39" fmla="*/ 69 h 109"/>
                  <a:gd name="T40" fmla="*/ 5 w 109"/>
                  <a:gd name="T41" fmla="*/ 78 h 109"/>
                  <a:gd name="T42" fmla="*/ 10 w 109"/>
                  <a:gd name="T43" fmla="*/ 86 h 109"/>
                  <a:gd name="T44" fmla="*/ 16 w 109"/>
                  <a:gd name="T45" fmla="*/ 93 h 109"/>
                  <a:gd name="T46" fmla="*/ 23 w 109"/>
                  <a:gd name="T47" fmla="*/ 99 h 109"/>
                  <a:gd name="T48" fmla="*/ 32 w 109"/>
                  <a:gd name="T49" fmla="*/ 103 h 109"/>
                  <a:gd name="T50" fmla="*/ 40 w 109"/>
                  <a:gd name="T51" fmla="*/ 107 h 109"/>
                  <a:gd name="T52" fmla="*/ 50 w 109"/>
                  <a:gd name="T53" fmla="*/ 108 h 109"/>
                  <a:gd name="T54" fmla="*/ 59 w 109"/>
                  <a:gd name="T55" fmla="*/ 108 h 109"/>
                  <a:gd name="T56" fmla="*/ 68 w 109"/>
                  <a:gd name="T57" fmla="*/ 107 h 109"/>
                  <a:gd name="T58" fmla="*/ 77 w 109"/>
                  <a:gd name="T59" fmla="*/ 103 h 109"/>
                  <a:gd name="T60" fmla="*/ 85 w 109"/>
                  <a:gd name="T61" fmla="*/ 98 h 109"/>
                  <a:gd name="T62" fmla="*/ 93 w 109"/>
                  <a:gd name="T63" fmla="*/ 92 h 109"/>
                  <a:gd name="T64" fmla="*/ 98 w 109"/>
                  <a:gd name="T65" fmla="*/ 84 h 109"/>
                  <a:gd name="T66" fmla="*/ 103 w 109"/>
                  <a:gd name="T67" fmla="*/ 77 h 109"/>
                  <a:gd name="T68" fmla="*/ 107 w 109"/>
                  <a:gd name="T69" fmla="*/ 67 h 109"/>
                  <a:gd name="T70" fmla="*/ 108 w 109"/>
                  <a:gd name="T71" fmla="*/ 58 h 1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9"/>
                  <a:gd name="T109" fmla="*/ 0 h 109"/>
                  <a:gd name="T110" fmla="*/ 109 w 109"/>
                  <a:gd name="T111" fmla="*/ 109 h 1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9" h="109">
                    <a:moveTo>
                      <a:pt x="108" y="54"/>
                    </a:moveTo>
                    <a:lnTo>
                      <a:pt x="107" y="49"/>
                    </a:lnTo>
                    <a:lnTo>
                      <a:pt x="107" y="45"/>
                    </a:lnTo>
                    <a:lnTo>
                      <a:pt x="106" y="40"/>
                    </a:lnTo>
                    <a:lnTo>
                      <a:pt x="105" y="36"/>
                    </a:lnTo>
                    <a:lnTo>
                      <a:pt x="103" y="31"/>
                    </a:lnTo>
                    <a:lnTo>
                      <a:pt x="101" y="27"/>
                    </a:lnTo>
                    <a:lnTo>
                      <a:pt x="98" y="23"/>
                    </a:lnTo>
                    <a:lnTo>
                      <a:pt x="95" y="19"/>
                    </a:lnTo>
                    <a:lnTo>
                      <a:pt x="92" y="16"/>
                    </a:lnTo>
                    <a:lnTo>
                      <a:pt x="88" y="12"/>
                    </a:lnTo>
                    <a:lnTo>
                      <a:pt x="85" y="10"/>
                    </a:lnTo>
                    <a:lnTo>
                      <a:pt x="81" y="7"/>
                    </a:lnTo>
                    <a:lnTo>
                      <a:pt x="77" y="5"/>
                    </a:lnTo>
                    <a:lnTo>
                      <a:pt x="72" y="3"/>
                    </a:lnTo>
                    <a:lnTo>
                      <a:pt x="68" y="2"/>
                    </a:lnTo>
                    <a:lnTo>
                      <a:pt x="63" y="1"/>
                    </a:lnTo>
                    <a:lnTo>
                      <a:pt x="59" y="0"/>
                    </a:lnTo>
                    <a:lnTo>
                      <a:pt x="54" y="0"/>
                    </a:lnTo>
                    <a:lnTo>
                      <a:pt x="49" y="0"/>
                    </a:lnTo>
                    <a:lnTo>
                      <a:pt x="44" y="1"/>
                    </a:lnTo>
                    <a:lnTo>
                      <a:pt x="40" y="2"/>
                    </a:lnTo>
                    <a:lnTo>
                      <a:pt x="35" y="3"/>
                    </a:lnTo>
                    <a:lnTo>
                      <a:pt x="31" y="5"/>
                    </a:lnTo>
                    <a:lnTo>
                      <a:pt x="27" y="7"/>
                    </a:lnTo>
                    <a:lnTo>
                      <a:pt x="23" y="10"/>
                    </a:lnTo>
                    <a:lnTo>
                      <a:pt x="20" y="13"/>
                    </a:lnTo>
                    <a:lnTo>
                      <a:pt x="16" y="16"/>
                    </a:lnTo>
                    <a:lnTo>
                      <a:pt x="12" y="20"/>
                    </a:lnTo>
                    <a:lnTo>
                      <a:pt x="10" y="24"/>
                    </a:lnTo>
                    <a:lnTo>
                      <a:pt x="7" y="27"/>
                    </a:lnTo>
                    <a:lnTo>
                      <a:pt x="5" y="31"/>
                    </a:lnTo>
                    <a:lnTo>
                      <a:pt x="3" y="36"/>
                    </a:lnTo>
                    <a:lnTo>
                      <a:pt x="2" y="41"/>
                    </a:lnTo>
                    <a:lnTo>
                      <a:pt x="1" y="45"/>
                    </a:lnTo>
                    <a:lnTo>
                      <a:pt x="0" y="50"/>
                    </a:lnTo>
                    <a:lnTo>
                      <a:pt x="0" y="54"/>
                    </a:lnTo>
                    <a:lnTo>
                      <a:pt x="1" y="60"/>
                    </a:lnTo>
                    <a:lnTo>
                      <a:pt x="1" y="64"/>
                    </a:lnTo>
                    <a:lnTo>
                      <a:pt x="2" y="69"/>
                    </a:lnTo>
                    <a:lnTo>
                      <a:pt x="4" y="73"/>
                    </a:lnTo>
                    <a:lnTo>
                      <a:pt x="5" y="78"/>
                    </a:lnTo>
                    <a:lnTo>
                      <a:pt x="8" y="82"/>
                    </a:lnTo>
                    <a:lnTo>
                      <a:pt x="10" y="86"/>
                    </a:lnTo>
                    <a:lnTo>
                      <a:pt x="13" y="90"/>
                    </a:lnTo>
                    <a:lnTo>
                      <a:pt x="16" y="93"/>
                    </a:lnTo>
                    <a:lnTo>
                      <a:pt x="20" y="96"/>
                    </a:lnTo>
                    <a:lnTo>
                      <a:pt x="23" y="99"/>
                    </a:lnTo>
                    <a:lnTo>
                      <a:pt x="27" y="101"/>
                    </a:lnTo>
                    <a:lnTo>
                      <a:pt x="32" y="103"/>
                    </a:lnTo>
                    <a:lnTo>
                      <a:pt x="36" y="105"/>
                    </a:lnTo>
                    <a:lnTo>
                      <a:pt x="40" y="107"/>
                    </a:lnTo>
                    <a:lnTo>
                      <a:pt x="46" y="108"/>
                    </a:lnTo>
                    <a:lnTo>
                      <a:pt x="50" y="108"/>
                    </a:lnTo>
                    <a:lnTo>
                      <a:pt x="55" y="108"/>
                    </a:lnTo>
                    <a:lnTo>
                      <a:pt x="59" y="108"/>
                    </a:lnTo>
                    <a:lnTo>
                      <a:pt x="64" y="107"/>
                    </a:lnTo>
                    <a:lnTo>
                      <a:pt x="68" y="107"/>
                    </a:lnTo>
                    <a:lnTo>
                      <a:pt x="74" y="105"/>
                    </a:lnTo>
                    <a:lnTo>
                      <a:pt x="77" y="103"/>
                    </a:lnTo>
                    <a:lnTo>
                      <a:pt x="82" y="101"/>
                    </a:lnTo>
                    <a:lnTo>
                      <a:pt x="85" y="98"/>
                    </a:lnTo>
                    <a:lnTo>
                      <a:pt x="89" y="96"/>
                    </a:lnTo>
                    <a:lnTo>
                      <a:pt x="93" y="92"/>
                    </a:lnTo>
                    <a:lnTo>
                      <a:pt x="96" y="88"/>
                    </a:lnTo>
                    <a:lnTo>
                      <a:pt x="98" y="84"/>
                    </a:lnTo>
                    <a:lnTo>
                      <a:pt x="101" y="81"/>
                    </a:lnTo>
                    <a:lnTo>
                      <a:pt x="103" y="77"/>
                    </a:lnTo>
                    <a:lnTo>
                      <a:pt x="105" y="72"/>
                    </a:lnTo>
                    <a:lnTo>
                      <a:pt x="107" y="67"/>
                    </a:lnTo>
                    <a:lnTo>
                      <a:pt x="107" y="63"/>
                    </a:lnTo>
                    <a:lnTo>
                      <a:pt x="108" y="58"/>
                    </a:lnTo>
                    <a:lnTo>
                      <a:pt x="108" y="54"/>
                    </a:lnTo>
                  </a:path>
                </a:pathLst>
              </a:custGeom>
              <a:solidFill>
                <a:srgbClr val="000000"/>
              </a:solidFill>
              <a:ln w="12700" cap="rnd">
                <a:solidFill>
                  <a:srgbClr val="000000"/>
                </a:solidFill>
                <a:round/>
                <a:headEnd/>
                <a:tailEnd/>
              </a:ln>
            </p:spPr>
            <p:txBody>
              <a:bodyPr/>
              <a:lstStyle/>
              <a:p>
                <a:endParaRPr lang="en-US" dirty="0"/>
              </a:p>
            </p:txBody>
          </p:sp>
          <p:sp>
            <p:nvSpPr>
              <p:cNvPr id="81971" name="Freeform 108"/>
              <p:cNvSpPr>
                <a:spLocks/>
              </p:cNvSpPr>
              <p:nvPr/>
            </p:nvSpPr>
            <p:spPr bwMode="auto">
              <a:xfrm>
                <a:off x="1583" y="1859"/>
                <a:ext cx="108" cy="108"/>
              </a:xfrm>
              <a:custGeom>
                <a:avLst/>
                <a:gdLst>
                  <a:gd name="T0" fmla="*/ 107 w 108"/>
                  <a:gd name="T1" fmla="*/ 49 h 108"/>
                  <a:gd name="T2" fmla="*/ 105 w 108"/>
                  <a:gd name="T3" fmla="*/ 40 h 108"/>
                  <a:gd name="T4" fmla="*/ 102 w 108"/>
                  <a:gd name="T5" fmla="*/ 30 h 108"/>
                  <a:gd name="T6" fmla="*/ 97 w 108"/>
                  <a:gd name="T7" fmla="*/ 23 h 108"/>
                  <a:gd name="T8" fmla="*/ 92 w 108"/>
                  <a:gd name="T9" fmla="*/ 16 h 108"/>
                  <a:gd name="T10" fmla="*/ 84 w 108"/>
                  <a:gd name="T11" fmla="*/ 10 h 108"/>
                  <a:gd name="T12" fmla="*/ 76 w 108"/>
                  <a:gd name="T13" fmla="*/ 5 h 108"/>
                  <a:gd name="T14" fmla="*/ 67 w 108"/>
                  <a:gd name="T15" fmla="*/ 2 h 108"/>
                  <a:gd name="T16" fmla="*/ 58 w 108"/>
                  <a:gd name="T17" fmla="*/ 0 h 108"/>
                  <a:gd name="T18" fmla="*/ 49 w 108"/>
                  <a:gd name="T19" fmla="*/ 0 h 108"/>
                  <a:gd name="T20" fmla="*/ 39 w 108"/>
                  <a:gd name="T21" fmla="*/ 2 h 108"/>
                  <a:gd name="T22" fmla="*/ 31 w 108"/>
                  <a:gd name="T23" fmla="*/ 5 h 108"/>
                  <a:gd name="T24" fmla="*/ 23 w 108"/>
                  <a:gd name="T25" fmla="*/ 10 h 108"/>
                  <a:gd name="T26" fmla="*/ 15 w 108"/>
                  <a:gd name="T27" fmla="*/ 16 h 108"/>
                  <a:gd name="T28" fmla="*/ 10 w 108"/>
                  <a:gd name="T29" fmla="*/ 23 h 108"/>
                  <a:gd name="T30" fmla="*/ 5 w 108"/>
                  <a:gd name="T31" fmla="*/ 31 h 108"/>
                  <a:gd name="T32" fmla="*/ 2 w 108"/>
                  <a:gd name="T33" fmla="*/ 40 h 108"/>
                  <a:gd name="T34" fmla="*/ 0 w 108"/>
                  <a:gd name="T35" fmla="*/ 49 h 108"/>
                  <a:gd name="T36" fmla="*/ 1 w 108"/>
                  <a:gd name="T37" fmla="*/ 58 h 108"/>
                  <a:gd name="T38" fmla="*/ 2 w 108"/>
                  <a:gd name="T39" fmla="*/ 68 h 108"/>
                  <a:gd name="T40" fmla="*/ 5 w 108"/>
                  <a:gd name="T41" fmla="*/ 77 h 108"/>
                  <a:gd name="T42" fmla="*/ 10 w 108"/>
                  <a:gd name="T43" fmla="*/ 85 h 108"/>
                  <a:gd name="T44" fmla="*/ 16 w 108"/>
                  <a:gd name="T45" fmla="*/ 92 h 108"/>
                  <a:gd name="T46" fmla="*/ 24 w 108"/>
                  <a:gd name="T47" fmla="*/ 98 h 108"/>
                  <a:gd name="T48" fmla="*/ 32 w 108"/>
                  <a:gd name="T49" fmla="*/ 102 h 108"/>
                  <a:gd name="T50" fmla="*/ 41 w 108"/>
                  <a:gd name="T51" fmla="*/ 106 h 108"/>
                  <a:gd name="T52" fmla="*/ 50 w 108"/>
                  <a:gd name="T53" fmla="*/ 107 h 108"/>
                  <a:gd name="T54" fmla="*/ 59 w 108"/>
                  <a:gd name="T55" fmla="*/ 107 h 108"/>
                  <a:gd name="T56" fmla="*/ 68 w 108"/>
                  <a:gd name="T57" fmla="*/ 106 h 108"/>
                  <a:gd name="T58" fmla="*/ 77 w 108"/>
                  <a:gd name="T59" fmla="*/ 102 h 108"/>
                  <a:gd name="T60" fmla="*/ 85 w 108"/>
                  <a:gd name="T61" fmla="*/ 97 h 108"/>
                  <a:gd name="T62" fmla="*/ 92 w 108"/>
                  <a:gd name="T63" fmla="*/ 91 h 108"/>
                  <a:gd name="T64" fmla="*/ 98 w 108"/>
                  <a:gd name="T65" fmla="*/ 84 h 108"/>
                  <a:gd name="T66" fmla="*/ 102 w 108"/>
                  <a:gd name="T67" fmla="*/ 75 h 108"/>
                  <a:gd name="T68" fmla="*/ 105 w 108"/>
                  <a:gd name="T69" fmla="*/ 67 h 108"/>
                  <a:gd name="T70" fmla="*/ 107 w 108"/>
                  <a:gd name="T71" fmla="*/ 58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8"/>
                  <a:gd name="T109" fmla="*/ 0 h 108"/>
                  <a:gd name="T110" fmla="*/ 108 w 108"/>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8" h="108">
                    <a:moveTo>
                      <a:pt x="107" y="54"/>
                    </a:moveTo>
                    <a:lnTo>
                      <a:pt x="107" y="49"/>
                    </a:lnTo>
                    <a:lnTo>
                      <a:pt x="106" y="44"/>
                    </a:lnTo>
                    <a:lnTo>
                      <a:pt x="105" y="40"/>
                    </a:lnTo>
                    <a:lnTo>
                      <a:pt x="104" y="35"/>
                    </a:lnTo>
                    <a:lnTo>
                      <a:pt x="102" y="30"/>
                    </a:lnTo>
                    <a:lnTo>
                      <a:pt x="100" y="27"/>
                    </a:lnTo>
                    <a:lnTo>
                      <a:pt x="97" y="23"/>
                    </a:lnTo>
                    <a:lnTo>
                      <a:pt x="94" y="19"/>
                    </a:lnTo>
                    <a:lnTo>
                      <a:pt x="92" y="16"/>
                    </a:lnTo>
                    <a:lnTo>
                      <a:pt x="88" y="12"/>
                    </a:lnTo>
                    <a:lnTo>
                      <a:pt x="84" y="10"/>
                    </a:lnTo>
                    <a:lnTo>
                      <a:pt x="80" y="7"/>
                    </a:lnTo>
                    <a:lnTo>
                      <a:pt x="76" y="5"/>
                    </a:lnTo>
                    <a:lnTo>
                      <a:pt x="72" y="3"/>
                    </a:lnTo>
                    <a:lnTo>
                      <a:pt x="67" y="2"/>
                    </a:lnTo>
                    <a:lnTo>
                      <a:pt x="63" y="0"/>
                    </a:lnTo>
                    <a:lnTo>
                      <a:pt x="58" y="0"/>
                    </a:lnTo>
                    <a:lnTo>
                      <a:pt x="54" y="0"/>
                    </a:lnTo>
                    <a:lnTo>
                      <a:pt x="49" y="0"/>
                    </a:lnTo>
                    <a:lnTo>
                      <a:pt x="44" y="0"/>
                    </a:lnTo>
                    <a:lnTo>
                      <a:pt x="39" y="2"/>
                    </a:lnTo>
                    <a:lnTo>
                      <a:pt x="35" y="3"/>
                    </a:lnTo>
                    <a:lnTo>
                      <a:pt x="31" y="5"/>
                    </a:lnTo>
                    <a:lnTo>
                      <a:pt x="26" y="7"/>
                    </a:lnTo>
                    <a:lnTo>
                      <a:pt x="23" y="10"/>
                    </a:lnTo>
                    <a:lnTo>
                      <a:pt x="19" y="13"/>
                    </a:lnTo>
                    <a:lnTo>
                      <a:pt x="15" y="16"/>
                    </a:lnTo>
                    <a:lnTo>
                      <a:pt x="12" y="19"/>
                    </a:lnTo>
                    <a:lnTo>
                      <a:pt x="10" y="23"/>
                    </a:lnTo>
                    <a:lnTo>
                      <a:pt x="7" y="27"/>
                    </a:lnTo>
                    <a:lnTo>
                      <a:pt x="5" y="31"/>
                    </a:lnTo>
                    <a:lnTo>
                      <a:pt x="3" y="36"/>
                    </a:lnTo>
                    <a:lnTo>
                      <a:pt x="2" y="40"/>
                    </a:lnTo>
                    <a:lnTo>
                      <a:pt x="1" y="45"/>
                    </a:lnTo>
                    <a:lnTo>
                      <a:pt x="0" y="49"/>
                    </a:lnTo>
                    <a:lnTo>
                      <a:pt x="0" y="54"/>
                    </a:lnTo>
                    <a:lnTo>
                      <a:pt x="1" y="58"/>
                    </a:lnTo>
                    <a:lnTo>
                      <a:pt x="1" y="63"/>
                    </a:lnTo>
                    <a:lnTo>
                      <a:pt x="2" y="68"/>
                    </a:lnTo>
                    <a:lnTo>
                      <a:pt x="4" y="73"/>
                    </a:lnTo>
                    <a:lnTo>
                      <a:pt x="5" y="77"/>
                    </a:lnTo>
                    <a:lnTo>
                      <a:pt x="8" y="81"/>
                    </a:lnTo>
                    <a:lnTo>
                      <a:pt x="10" y="85"/>
                    </a:lnTo>
                    <a:lnTo>
                      <a:pt x="13" y="89"/>
                    </a:lnTo>
                    <a:lnTo>
                      <a:pt x="16" y="92"/>
                    </a:lnTo>
                    <a:lnTo>
                      <a:pt x="20" y="95"/>
                    </a:lnTo>
                    <a:lnTo>
                      <a:pt x="24" y="98"/>
                    </a:lnTo>
                    <a:lnTo>
                      <a:pt x="28" y="101"/>
                    </a:lnTo>
                    <a:lnTo>
                      <a:pt x="32" y="102"/>
                    </a:lnTo>
                    <a:lnTo>
                      <a:pt x="36" y="104"/>
                    </a:lnTo>
                    <a:lnTo>
                      <a:pt x="41" y="106"/>
                    </a:lnTo>
                    <a:lnTo>
                      <a:pt x="45" y="107"/>
                    </a:lnTo>
                    <a:lnTo>
                      <a:pt x="50" y="107"/>
                    </a:lnTo>
                    <a:lnTo>
                      <a:pt x="54" y="107"/>
                    </a:lnTo>
                    <a:lnTo>
                      <a:pt x="59" y="107"/>
                    </a:lnTo>
                    <a:lnTo>
                      <a:pt x="63" y="106"/>
                    </a:lnTo>
                    <a:lnTo>
                      <a:pt x="68" y="106"/>
                    </a:lnTo>
                    <a:lnTo>
                      <a:pt x="72" y="104"/>
                    </a:lnTo>
                    <a:lnTo>
                      <a:pt x="77" y="102"/>
                    </a:lnTo>
                    <a:lnTo>
                      <a:pt x="81" y="100"/>
                    </a:lnTo>
                    <a:lnTo>
                      <a:pt x="85" y="97"/>
                    </a:lnTo>
                    <a:lnTo>
                      <a:pt x="88" y="94"/>
                    </a:lnTo>
                    <a:lnTo>
                      <a:pt x="92" y="91"/>
                    </a:lnTo>
                    <a:lnTo>
                      <a:pt x="95" y="88"/>
                    </a:lnTo>
                    <a:lnTo>
                      <a:pt x="98" y="84"/>
                    </a:lnTo>
                    <a:lnTo>
                      <a:pt x="101" y="80"/>
                    </a:lnTo>
                    <a:lnTo>
                      <a:pt x="102" y="75"/>
                    </a:lnTo>
                    <a:lnTo>
                      <a:pt x="104" y="71"/>
                    </a:lnTo>
                    <a:lnTo>
                      <a:pt x="105" y="67"/>
                    </a:lnTo>
                    <a:lnTo>
                      <a:pt x="106" y="62"/>
                    </a:lnTo>
                    <a:lnTo>
                      <a:pt x="107" y="58"/>
                    </a:lnTo>
                    <a:lnTo>
                      <a:pt x="107" y="54"/>
                    </a:lnTo>
                  </a:path>
                </a:pathLst>
              </a:custGeom>
              <a:solidFill>
                <a:srgbClr val="000000"/>
              </a:solidFill>
              <a:ln w="12700" cap="rnd">
                <a:solidFill>
                  <a:srgbClr val="000000"/>
                </a:solidFill>
                <a:round/>
                <a:headEnd/>
                <a:tailEnd/>
              </a:ln>
            </p:spPr>
            <p:txBody>
              <a:bodyPr/>
              <a:lstStyle/>
              <a:p>
                <a:endParaRPr lang="en-US" dirty="0"/>
              </a:p>
            </p:txBody>
          </p:sp>
          <p:sp>
            <p:nvSpPr>
              <p:cNvPr id="81972" name="Freeform 109"/>
              <p:cNvSpPr>
                <a:spLocks/>
              </p:cNvSpPr>
              <p:nvPr/>
            </p:nvSpPr>
            <p:spPr bwMode="auto">
              <a:xfrm>
                <a:off x="1575" y="1894"/>
                <a:ext cx="81" cy="82"/>
              </a:xfrm>
              <a:custGeom>
                <a:avLst/>
                <a:gdLst>
                  <a:gd name="T0" fmla="*/ 80 w 81"/>
                  <a:gd name="T1" fmla="*/ 41 h 82"/>
                  <a:gd name="T2" fmla="*/ 80 w 81"/>
                  <a:gd name="T3" fmla="*/ 36 h 82"/>
                  <a:gd name="T4" fmla="*/ 79 w 81"/>
                  <a:gd name="T5" fmla="*/ 32 h 82"/>
                  <a:gd name="T6" fmla="*/ 78 w 81"/>
                  <a:gd name="T7" fmla="*/ 28 h 82"/>
                  <a:gd name="T8" fmla="*/ 77 w 81"/>
                  <a:gd name="T9" fmla="*/ 24 h 82"/>
                  <a:gd name="T10" fmla="*/ 75 w 81"/>
                  <a:gd name="T11" fmla="*/ 21 h 82"/>
                  <a:gd name="T12" fmla="*/ 73 w 81"/>
                  <a:gd name="T13" fmla="*/ 17 h 82"/>
                  <a:gd name="T14" fmla="*/ 71 w 81"/>
                  <a:gd name="T15" fmla="*/ 14 h 82"/>
                  <a:gd name="T16" fmla="*/ 68 w 81"/>
                  <a:gd name="T17" fmla="*/ 11 h 82"/>
                  <a:gd name="T18" fmla="*/ 65 w 81"/>
                  <a:gd name="T19" fmla="*/ 8 h 82"/>
                  <a:gd name="T20" fmla="*/ 61 w 81"/>
                  <a:gd name="T21" fmla="*/ 6 h 82"/>
                  <a:gd name="T22" fmla="*/ 58 w 81"/>
                  <a:gd name="T23" fmla="*/ 4 h 82"/>
                  <a:gd name="T24" fmla="*/ 54 w 81"/>
                  <a:gd name="T25" fmla="*/ 3 h 82"/>
                  <a:gd name="T26" fmla="*/ 50 w 81"/>
                  <a:gd name="T27" fmla="*/ 1 h 82"/>
                  <a:gd name="T28" fmla="*/ 46 w 81"/>
                  <a:gd name="T29" fmla="*/ 0 h 82"/>
                  <a:gd name="T30" fmla="*/ 43 w 81"/>
                  <a:gd name="T31" fmla="*/ 0 h 82"/>
                  <a:gd name="T32" fmla="*/ 38 w 81"/>
                  <a:gd name="T33" fmla="*/ 0 h 82"/>
                  <a:gd name="T34" fmla="*/ 34 w 81"/>
                  <a:gd name="T35" fmla="*/ 0 h 82"/>
                  <a:gd name="T36" fmla="*/ 30 w 81"/>
                  <a:gd name="T37" fmla="*/ 1 h 82"/>
                  <a:gd name="T38" fmla="*/ 26 w 81"/>
                  <a:gd name="T39" fmla="*/ 3 h 82"/>
                  <a:gd name="T40" fmla="*/ 23 w 81"/>
                  <a:gd name="T41" fmla="*/ 4 h 82"/>
                  <a:gd name="T42" fmla="*/ 19 w 81"/>
                  <a:gd name="T43" fmla="*/ 6 h 82"/>
                  <a:gd name="T44" fmla="*/ 15 w 81"/>
                  <a:gd name="T45" fmla="*/ 8 h 82"/>
                  <a:gd name="T46" fmla="*/ 13 w 81"/>
                  <a:gd name="T47" fmla="*/ 10 h 82"/>
                  <a:gd name="T48" fmla="*/ 10 w 81"/>
                  <a:gd name="T49" fmla="*/ 14 h 82"/>
                  <a:gd name="T50" fmla="*/ 7 w 81"/>
                  <a:gd name="T51" fmla="*/ 17 h 82"/>
                  <a:gd name="T52" fmla="*/ 5 w 81"/>
                  <a:gd name="T53" fmla="*/ 20 h 82"/>
                  <a:gd name="T54" fmla="*/ 3 w 81"/>
                  <a:gd name="T55" fmla="*/ 24 h 82"/>
                  <a:gd name="T56" fmla="*/ 2 w 81"/>
                  <a:gd name="T57" fmla="*/ 28 h 82"/>
                  <a:gd name="T58" fmla="*/ 1 w 81"/>
                  <a:gd name="T59" fmla="*/ 32 h 82"/>
                  <a:gd name="T60" fmla="*/ 1 w 81"/>
                  <a:gd name="T61" fmla="*/ 36 h 82"/>
                  <a:gd name="T62" fmla="*/ 0 w 81"/>
                  <a:gd name="T63" fmla="*/ 40 h 82"/>
                  <a:gd name="T64" fmla="*/ 1 w 81"/>
                  <a:gd name="T65" fmla="*/ 44 h 82"/>
                  <a:gd name="T66" fmla="*/ 1 w 81"/>
                  <a:gd name="T67" fmla="*/ 48 h 82"/>
                  <a:gd name="T68" fmla="*/ 2 w 81"/>
                  <a:gd name="T69" fmla="*/ 52 h 82"/>
                  <a:gd name="T70" fmla="*/ 3 w 81"/>
                  <a:gd name="T71" fmla="*/ 56 h 82"/>
                  <a:gd name="T72" fmla="*/ 5 w 81"/>
                  <a:gd name="T73" fmla="*/ 59 h 82"/>
                  <a:gd name="T74" fmla="*/ 7 w 81"/>
                  <a:gd name="T75" fmla="*/ 63 h 82"/>
                  <a:gd name="T76" fmla="*/ 9 w 81"/>
                  <a:gd name="T77" fmla="*/ 67 h 82"/>
                  <a:gd name="T78" fmla="*/ 12 w 81"/>
                  <a:gd name="T79" fmla="*/ 70 h 82"/>
                  <a:gd name="T80" fmla="*/ 15 w 81"/>
                  <a:gd name="T81" fmla="*/ 73 h 82"/>
                  <a:gd name="T82" fmla="*/ 19 w 81"/>
                  <a:gd name="T83" fmla="*/ 74 h 82"/>
                  <a:gd name="T84" fmla="*/ 22 w 81"/>
                  <a:gd name="T85" fmla="*/ 76 h 82"/>
                  <a:gd name="T86" fmla="*/ 26 w 81"/>
                  <a:gd name="T87" fmla="*/ 78 h 82"/>
                  <a:gd name="T88" fmla="*/ 30 w 81"/>
                  <a:gd name="T89" fmla="*/ 79 h 82"/>
                  <a:gd name="T90" fmla="*/ 34 w 81"/>
                  <a:gd name="T91" fmla="*/ 80 h 82"/>
                  <a:gd name="T92" fmla="*/ 37 w 81"/>
                  <a:gd name="T93" fmla="*/ 81 h 82"/>
                  <a:gd name="T94" fmla="*/ 42 w 81"/>
                  <a:gd name="T95" fmla="*/ 81 h 82"/>
                  <a:gd name="T96" fmla="*/ 46 w 81"/>
                  <a:gd name="T97" fmla="*/ 81 h 82"/>
                  <a:gd name="T98" fmla="*/ 50 w 81"/>
                  <a:gd name="T99" fmla="*/ 80 h 82"/>
                  <a:gd name="T100" fmla="*/ 54 w 81"/>
                  <a:gd name="T101" fmla="*/ 79 h 82"/>
                  <a:gd name="T102" fmla="*/ 57 w 81"/>
                  <a:gd name="T103" fmla="*/ 77 h 82"/>
                  <a:gd name="T104" fmla="*/ 61 w 81"/>
                  <a:gd name="T105" fmla="*/ 75 h 82"/>
                  <a:gd name="T106" fmla="*/ 64 w 81"/>
                  <a:gd name="T107" fmla="*/ 73 h 82"/>
                  <a:gd name="T108" fmla="*/ 67 w 81"/>
                  <a:gd name="T109" fmla="*/ 70 h 82"/>
                  <a:gd name="T110" fmla="*/ 70 w 81"/>
                  <a:gd name="T111" fmla="*/ 67 h 82"/>
                  <a:gd name="T112" fmla="*/ 72 w 81"/>
                  <a:gd name="T113" fmla="*/ 64 h 82"/>
                  <a:gd name="T114" fmla="*/ 75 w 81"/>
                  <a:gd name="T115" fmla="*/ 61 h 82"/>
                  <a:gd name="T116" fmla="*/ 77 w 81"/>
                  <a:gd name="T117" fmla="*/ 57 h 82"/>
                  <a:gd name="T118" fmla="*/ 78 w 81"/>
                  <a:gd name="T119" fmla="*/ 54 h 82"/>
                  <a:gd name="T120" fmla="*/ 79 w 81"/>
                  <a:gd name="T121" fmla="*/ 49 h 82"/>
                  <a:gd name="T122" fmla="*/ 80 w 81"/>
                  <a:gd name="T123" fmla="*/ 45 h 82"/>
                  <a:gd name="T124" fmla="*/ 80 w 81"/>
                  <a:gd name="T125" fmla="*/ 41 h 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1"/>
                  <a:gd name="T190" fmla="*/ 0 h 82"/>
                  <a:gd name="T191" fmla="*/ 81 w 81"/>
                  <a:gd name="T192" fmla="*/ 82 h 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1" h="82">
                    <a:moveTo>
                      <a:pt x="80" y="41"/>
                    </a:moveTo>
                    <a:lnTo>
                      <a:pt x="80" y="36"/>
                    </a:lnTo>
                    <a:lnTo>
                      <a:pt x="79" y="32"/>
                    </a:lnTo>
                    <a:lnTo>
                      <a:pt x="78" y="28"/>
                    </a:lnTo>
                    <a:lnTo>
                      <a:pt x="77" y="24"/>
                    </a:lnTo>
                    <a:lnTo>
                      <a:pt x="75" y="21"/>
                    </a:lnTo>
                    <a:lnTo>
                      <a:pt x="73" y="17"/>
                    </a:lnTo>
                    <a:lnTo>
                      <a:pt x="71" y="14"/>
                    </a:lnTo>
                    <a:lnTo>
                      <a:pt x="68" y="11"/>
                    </a:lnTo>
                    <a:lnTo>
                      <a:pt x="65" y="8"/>
                    </a:lnTo>
                    <a:lnTo>
                      <a:pt x="61" y="6"/>
                    </a:lnTo>
                    <a:lnTo>
                      <a:pt x="58" y="4"/>
                    </a:lnTo>
                    <a:lnTo>
                      <a:pt x="54" y="3"/>
                    </a:lnTo>
                    <a:lnTo>
                      <a:pt x="50" y="1"/>
                    </a:lnTo>
                    <a:lnTo>
                      <a:pt x="46" y="0"/>
                    </a:lnTo>
                    <a:lnTo>
                      <a:pt x="43" y="0"/>
                    </a:lnTo>
                    <a:lnTo>
                      <a:pt x="38" y="0"/>
                    </a:lnTo>
                    <a:lnTo>
                      <a:pt x="34" y="0"/>
                    </a:lnTo>
                    <a:lnTo>
                      <a:pt x="30" y="1"/>
                    </a:lnTo>
                    <a:lnTo>
                      <a:pt x="26" y="3"/>
                    </a:lnTo>
                    <a:lnTo>
                      <a:pt x="23" y="4"/>
                    </a:lnTo>
                    <a:lnTo>
                      <a:pt x="19" y="6"/>
                    </a:lnTo>
                    <a:lnTo>
                      <a:pt x="15" y="8"/>
                    </a:lnTo>
                    <a:lnTo>
                      <a:pt x="13" y="10"/>
                    </a:lnTo>
                    <a:lnTo>
                      <a:pt x="10" y="14"/>
                    </a:lnTo>
                    <a:lnTo>
                      <a:pt x="7" y="17"/>
                    </a:lnTo>
                    <a:lnTo>
                      <a:pt x="5" y="20"/>
                    </a:lnTo>
                    <a:lnTo>
                      <a:pt x="3" y="24"/>
                    </a:lnTo>
                    <a:lnTo>
                      <a:pt x="2" y="28"/>
                    </a:lnTo>
                    <a:lnTo>
                      <a:pt x="1" y="32"/>
                    </a:lnTo>
                    <a:lnTo>
                      <a:pt x="1" y="36"/>
                    </a:lnTo>
                    <a:lnTo>
                      <a:pt x="0" y="40"/>
                    </a:lnTo>
                    <a:lnTo>
                      <a:pt x="1" y="44"/>
                    </a:lnTo>
                    <a:lnTo>
                      <a:pt x="1" y="48"/>
                    </a:lnTo>
                    <a:lnTo>
                      <a:pt x="2" y="52"/>
                    </a:lnTo>
                    <a:lnTo>
                      <a:pt x="3" y="56"/>
                    </a:lnTo>
                    <a:lnTo>
                      <a:pt x="5" y="59"/>
                    </a:lnTo>
                    <a:lnTo>
                      <a:pt x="7" y="63"/>
                    </a:lnTo>
                    <a:lnTo>
                      <a:pt x="9" y="67"/>
                    </a:lnTo>
                    <a:lnTo>
                      <a:pt x="12" y="70"/>
                    </a:lnTo>
                    <a:lnTo>
                      <a:pt x="15" y="73"/>
                    </a:lnTo>
                    <a:lnTo>
                      <a:pt x="19" y="74"/>
                    </a:lnTo>
                    <a:lnTo>
                      <a:pt x="22" y="76"/>
                    </a:lnTo>
                    <a:lnTo>
                      <a:pt x="26" y="78"/>
                    </a:lnTo>
                    <a:lnTo>
                      <a:pt x="30" y="79"/>
                    </a:lnTo>
                    <a:lnTo>
                      <a:pt x="34" y="80"/>
                    </a:lnTo>
                    <a:lnTo>
                      <a:pt x="37" y="81"/>
                    </a:lnTo>
                    <a:lnTo>
                      <a:pt x="42" y="81"/>
                    </a:lnTo>
                    <a:lnTo>
                      <a:pt x="46" y="81"/>
                    </a:lnTo>
                    <a:lnTo>
                      <a:pt x="50" y="80"/>
                    </a:lnTo>
                    <a:lnTo>
                      <a:pt x="54" y="79"/>
                    </a:lnTo>
                    <a:lnTo>
                      <a:pt x="57" y="77"/>
                    </a:lnTo>
                    <a:lnTo>
                      <a:pt x="61" y="75"/>
                    </a:lnTo>
                    <a:lnTo>
                      <a:pt x="64" y="73"/>
                    </a:lnTo>
                    <a:lnTo>
                      <a:pt x="67" y="70"/>
                    </a:lnTo>
                    <a:lnTo>
                      <a:pt x="70" y="67"/>
                    </a:lnTo>
                    <a:lnTo>
                      <a:pt x="72" y="64"/>
                    </a:lnTo>
                    <a:lnTo>
                      <a:pt x="75" y="61"/>
                    </a:lnTo>
                    <a:lnTo>
                      <a:pt x="77" y="57"/>
                    </a:lnTo>
                    <a:lnTo>
                      <a:pt x="78" y="54"/>
                    </a:lnTo>
                    <a:lnTo>
                      <a:pt x="79" y="49"/>
                    </a:lnTo>
                    <a:lnTo>
                      <a:pt x="80" y="45"/>
                    </a:lnTo>
                    <a:lnTo>
                      <a:pt x="80" y="41"/>
                    </a:lnTo>
                  </a:path>
                </a:pathLst>
              </a:custGeom>
              <a:solidFill>
                <a:srgbClr val="FFEA00"/>
              </a:solidFill>
              <a:ln w="12700" cap="rnd">
                <a:solidFill>
                  <a:srgbClr val="FFEA00"/>
                </a:solidFill>
                <a:round/>
                <a:headEnd/>
                <a:tailEnd/>
              </a:ln>
            </p:spPr>
            <p:txBody>
              <a:bodyPr/>
              <a:lstStyle/>
              <a:p>
                <a:endParaRPr lang="en-US" dirty="0"/>
              </a:p>
            </p:txBody>
          </p:sp>
          <p:sp>
            <p:nvSpPr>
              <p:cNvPr id="81973" name="Freeform 110"/>
              <p:cNvSpPr>
                <a:spLocks/>
              </p:cNvSpPr>
              <p:nvPr/>
            </p:nvSpPr>
            <p:spPr bwMode="auto">
              <a:xfrm>
                <a:off x="1605" y="1923"/>
                <a:ext cx="22" cy="23"/>
              </a:xfrm>
              <a:custGeom>
                <a:avLst/>
                <a:gdLst>
                  <a:gd name="T0" fmla="*/ 21 w 22"/>
                  <a:gd name="T1" fmla="*/ 11 h 23"/>
                  <a:gd name="T2" fmla="*/ 21 w 22"/>
                  <a:gd name="T3" fmla="*/ 9 h 23"/>
                  <a:gd name="T4" fmla="*/ 20 w 22"/>
                  <a:gd name="T5" fmla="*/ 7 h 23"/>
                  <a:gd name="T6" fmla="*/ 19 w 22"/>
                  <a:gd name="T7" fmla="*/ 5 h 23"/>
                  <a:gd name="T8" fmla="*/ 18 w 22"/>
                  <a:gd name="T9" fmla="*/ 3 h 23"/>
                  <a:gd name="T10" fmla="*/ 16 w 22"/>
                  <a:gd name="T11" fmla="*/ 2 h 23"/>
                  <a:gd name="T12" fmla="*/ 14 w 22"/>
                  <a:gd name="T13" fmla="*/ 1 h 23"/>
                  <a:gd name="T14" fmla="*/ 13 w 22"/>
                  <a:gd name="T15" fmla="*/ 1 h 23"/>
                  <a:gd name="T16" fmla="*/ 10 w 22"/>
                  <a:gd name="T17" fmla="*/ 0 h 23"/>
                  <a:gd name="T18" fmla="*/ 8 w 22"/>
                  <a:gd name="T19" fmla="*/ 1 h 23"/>
                  <a:gd name="T20" fmla="*/ 6 w 22"/>
                  <a:gd name="T21" fmla="*/ 1 h 23"/>
                  <a:gd name="T22" fmla="*/ 4 w 22"/>
                  <a:gd name="T23" fmla="*/ 2 h 23"/>
                  <a:gd name="T24" fmla="*/ 3 w 22"/>
                  <a:gd name="T25" fmla="*/ 3 h 23"/>
                  <a:gd name="T26" fmla="*/ 2 w 22"/>
                  <a:gd name="T27" fmla="*/ 5 h 23"/>
                  <a:gd name="T28" fmla="*/ 1 w 22"/>
                  <a:gd name="T29" fmla="*/ 7 h 23"/>
                  <a:gd name="T30" fmla="*/ 0 w 22"/>
                  <a:gd name="T31" fmla="*/ 9 h 23"/>
                  <a:gd name="T32" fmla="*/ 0 w 22"/>
                  <a:gd name="T33" fmla="*/ 11 h 23"/>
                  <a:gd name="T34" fmla="*/ 0 w 22"/>
                  <a:gd name="T35" fmla="*/ 13 h 23"/>
                  <a:gd name="T36" fmla="*/ 1 w 22"/>
                  <a:gd name="T37" fmla="*/ 15 h 23"/>
                  <a:gd name="T38" fmla="*/ 2 w 22"/>
                  <a:gd name="T39" fmla="*/ 17 h 23"/>
                  <a:gd name="T40" fmla="*/ 3 w 22"/>
                  <a:gd name="T41" fmla="*/ 19 h 23"/>
                  <a:gd name="T42" fmla="*/ 4 w 22"/>
                  <a:gd name="T43" fmla="*/ 20 h 23"/>
                  <a:gd name="T44" fmla="*/ 6 w 22"/>
                  <a:gd name="T45" fmla="*/ 21 h 23"/>
                  <a:gd name="T46" fmla="*/ 8 w 22"/>
                  <a:gd name="T47" fmla="*/ 22 h 23"/>
                  <a:gd name="T48" fmla="*/ 10 w 22"/>
                  <a:gd name="T49" fmla="*/ 22 h 23"/>
                  <a:gd name="T50" fmla="*/ 12 w 22"/>
                  <a:gd name="T51" fmla="*/ 22 h 23"/>
                  <a:gd name="T52" fmla="*/ 14 w 22"/>
                  <a:gd name="T53" fmla="*/ 21 h 23"/>
                  <a:gd name="T54" fmla="*/ 16 w 22"/>
                  <a:gd name="T55" fmla="*/ 20 h 23"/>
                  <a:gd name="T56" fmla="*/ 18 w 22"/>
                  <a:gd name="T57" fmla="*/ 19 h 23"/>
                  <a:gd name="T58" fmla="*/ 19 w 22"/>
                  <a:gd name="T59" fmla="*/ 17 h 23"/>
                  <a:gd name="T60" fmla="*/ 20 w 22"/>
                  <a:gd name="T61" fmla="*/ 15 h 23"/>
                  <a:gd name="T62" fmla="*/ 20 w 22"/>
                  <a:gd name="T63" fmla="*/ 14 h 23"/>
                  <a:gd name="T64" fmla="*/ 21 w 22"/>
                  <a:gd name="T65" fmla="*/ 11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
                  <a:gd name="T100" fmla="*/ 0 h 23"/>
                  <a:gd name="T101" fmla="*/ 22 w 22"/>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 h="23">
                    <a:moveTo>
                      <a:pt x="21" y="11"/>
                    </a:moveTo>
                    <a:lnTo>
                      <a:pt x="21" y="9"/>
                    </a:lnTo>
                    <a:lnTo>
                      <a:pt x="20" y="7"/>
                    </a:lnTo>
                    <a:lnTo>
                      <a:pt x="19" y="5"/>
                    </a:lnTo>
                    <a:lnTo>
                      <a:pt x="18" y="3"/>
                    </a:lnTo>
                    <a:lnTo>
                      <a:pt x="16" y="2"/>
                    </a:lnTo>
                    <a:lnTo>
                      <a:pt x="14" y="1"/>
                    </a:lnTo>
                    <a:lnTo>
                      <a:pt x="13" y="1"/>
                    </a:lnTo>
                    <a:lnTo>
                      <a:pt x="10" y="0"/>
                    </a:lnTo>
                    <a:lnTo>
                      <a:pt x="8" y="1"/>
                    </a:lnTo>
                    <a:lnTo>
                      <a:pt x="6" y="1"/>
                    </a:lnTo>
                    <a:lnTo>
                      <a:pt x="4" y="2"/>
                    </a:lnTo>
                    <a:lnTo>
                      <a:pt x="3" y="3"/>
                    </a:lnTo>
                    <a:lnTo>
                      <a:pt x="2" y="5"/>
                    </a:lnTo>
                    <a:lnTo>
                      <a:pt x="1" y="7"/>
                    </a:lnTo>
                    <a:lnTo>
                      <a:pt x="0" y="9"/>
                    </a:lnTo>
                    <a:lnTo>
                      <a:pt x="0" y="11"/>
                    </a:lnTo>
                    <a:lnTo>
                      <a:pt x="0" y="13"/>
                    </a:lnTo>
                    <a:lnTo>
                      <a:pt x="1" y="15"/>
                    </a:lnTo>
                    <a:lnTo>
                      <a:pt x="2" y="17"/>
                    </a:lnTo>
                    <a:lnTo>
                      <a:pt x="3" y="19"/>
                    </a:lnTo>
                    <a:lnTo>
                      <a:pt x="4" y="20"/>
                    </a:lnTo>
                    <a:lnTo>
                      <a:pt x="6" y="21"/>
                    </a:lnTo>
                    <a:lnTo>
                      <a:pt x="8" y="22"/>
                    </a:lnTo>
                    <a:lnTo>
                      <a:pt x="10" y="22"/>
                    </a:lnTo>
                    <a:lnTo>
                      <a:pt x="12" y="22"/>
                    </a:lnTo>
                    <a:lnTo>
                      <a:pt x="14" y="21"/>
                    </a:lnTo>
                    <a:lnTo>
                      <a:pt x="16" y="20"/>
                    </a:lnTo>
                    <a:lnTo>
                      <a:pt x="18" y="19"/>
                    </a:lnTo>
                    <a:lnTo>
                      <a:pt x="19" y="17"/>
                    </a:lnTo>
                    <a:lnTo>
                      <a:pt x="20" y="15"/>
                    </a:lnTo>
                    <a:lnTo>
                      <a:pt x="20" y="14"/>
                    </a:lnTo>
                    <a:lnTo>
                      <a:pt x="21" y="11"/>
                    </a:lnTo>
                  </a:path>
                </a:pathLst>
              </a:custGeom>
              <a:solidFill>
                <a:srgbClr val="000000"/>
              </a:solidFill>
              <a:ln w="12700" cap="rnd">
                <a:solidFill>
                  <a:srgbClr val="000000"/>
                </a:solidFill>
                <a:round/>
                <a:headEnd/>
                <a:tailEnd/>
              </a:ln>
            </p:spPr>
            <p:txBody>
              <a:bodyPr/>
              <a:lstStyle/>
              <a:p>
                <a:endParaRPr lang="en-US" dirty="0"/>
              </a:p>
            </p:txBody>
          </p:sp>
          <p:sp>
            <p:nvSpPr>
              <p:cNvPr id="81974" name="Freeform 111"/>
              <p:cNvSpPr>
                <a:spLocks/>
              </p:cNvSpPr>
              <p:nvPr/>
            </p:nvSpPr>
            <p:spPr bwMode="auto">
              <a:xfrm>
                <a:off x="1511" y="1691"/>
                <a:ext cx="67" cy="215"/>
              </a:xfrm>
              <a:custGeom>
                <a:avLst/>
                <a:gdLst>
                  <a:gd name="T0" fmla="*/ 0 w 67"/>
                  <a:gd name="T1" fmla="*/ 0 h 215"/>
                  <a:gd name="T2" fmla="*/ 0 w 67"/>
                  <a:gd name="T3" fmla="*/ 59 h 215"/>
                  <a:gd name="T4" fmla="*/ 58 w 67"/>
                  <a:gd name="T5" fmla="*/ 214 h 215"/>
                  <a:gd name="T6" fmla="*/ 66 w 67"/>
                  <a:gd name="T7" fmla="*/ 206 h 215"/>
                  <a:gd name="T8" fmla="*/ 10 w 67"/>
                  <a:gd name="T9" fmla="*/ 59 h 215"/>
                  <a:gd name="T10" fmla="*/ 10 w 67"/>
                  <a:gd name="T11" fmla="*/ 11 h 215"/>
                  <a:gd name="T12" fmla="*/ 0 w 67"/>
                  <a:gd name="T13" fmla="*/ 0 h 215"/>
                  <a:gd name="T14" fmla="*/ 0 60000 65536"/>
                  <a:gd name="T15" fmla="*/ 0 60000 65536"/>
                  <a:gd name="T16" fmla="*/ 0 60000 65536"/>
                  <a:gd name="T17" fmla="*/ 0 60000 65536"/>
                  <a:gd name="T18" fmla="*/ 0 60000 65536"/>
                  <a:gd name="T19" fmla="*/ 0 60000 65536"/>
                  <a:gd name="T20" fmla="*/ 0 60000 65536"/>
                  <a:gd name="T21" fmla="*/ 0 w 67"/>
                  <a:gd name="T22" fmla="*/ 0 h 215"/>
                  <a:gd name="T23" fmla="*/ 67 w 67"/>
                  <a:gd name="T24" fmla="*/ 215 h 2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215">
                    <a:moveTo>
                      <a:pt x="0" y="0"/>
                    </a:moveTo>
                    <a:lnTo>
                      <a:pt x="0" y="59"/>
                    </a:lnTo>
                    <a:lnTo>
                      <a:pt x="58" y="214"/>
                    </a:lnTo>
                    <a:lnTo>
                      <a:pt x="66" y="206"/>
                    </a:lnTo>
                    <a:lnTo>
                      <a:pt x="10" y="59"/>
                    </a:lnTo>
                    <a:lnTo>
                      <a:pt x="10" y="11"/>
                    </a:lnTo>
                    <a:lnTo>
                      <a:pt x="0" y="0"/>
                    </a:lnTo>
                  </a:path>
                </a:pathLst>
              </a:custGeom>
              <a:solidFill>
                <a:srgbClr val="000000"/>
              </a:solidFill>
              <a:ln w="12700" cap="rnd">
                <a:solidFill>
                  <a:srgbClr val="000000"/>
                </a:solidFill>
                <a:round/>
                <a:headEnd/>
                <a:tailEnd/>
              </a:ln>
            </p:spPr>
            <p:txBody>
              <a:bodyPr/>
              <a:lstStyle/>
              <a:p>
                <a:endParaRPr lang="en-US" dirty="0"/>
              </a:p>
            </p:txBody>
          </p:sp>
          <p:sp>
            <p:nvSpPr>
              <p:cNvPr id="81975" name="Freeform 112"/>
              <p:cNvSpPr>
                <a:spLocks/>
              </p:cNvSpPr>
              <p:nvPr/>
            </p:nvSpPr>
            <p:spPr bwMode="auto">
              <a:xfrm>
                <a:off x="1511" y="1721"/>
                <a:ext cx="93" cy="163"/>
              </a:xfrm>
              <a:custGeom>
                <a:avLst/>
                <a:gdLst>
                  <a:gd name="T0" fmla="*/ 0 w 93"/>
                  <a:gd name="T1" fmla="*/ 14 h 163"/>
                  <a:gd name="T2" fmla="*/ 84 w 93"/>
                  <a:gd name="T3" fmla="*/ 162 h 163"/>
                  <a:gd name="T4" fmla="*/ 92 w 93"/>
                  <a:gd name="T5" fmla="*/ 157 h 163"/>
                  <a:gd name="T6" fmla="*/ 2 w 93"/>
                  <a:gd name="T7" fmla="*/ 0 h 163"/>
                  <a:gd name="T8" fmla="*/ 0 w 93"/>
                  <a:gd name="T9" fmla="*/ 14 h 163"/>
                  <a:gd name="T10" fmla="*/ 0 60000 65536"/>
                  <a:gd name="T11" fmla="*/ 0 60000 65536"/>
                  <a:gd name="T12" fmla="*/ 0 60000 65536"/>
                  <a:gd name="T13" fmla="*/ 0 60000 65536"/>
                  <a:gd name="T14" fmla="*/ 0 60000 65536"/>
                  <a:gd name="T15" fmla="*/ 0 w 93"/>
                  <a:gd name="T16" fmla="*/ 0 h 163"/>
                  <a:gd name="T17" fmla="*/ 93 w 93"/>
                  <a:gd name="T18" fmla="*/ 163 h 163"/>
                </a:gdLst>
                <a:ahLst/>
                <a:cxnLst>
                  <a:cxn ang="T10">
                    <a:pos x="T0" y="T1"/>
                  </a:cxn>
                  <a:cxn ang="T11">
                    <a:pos x="T2" y="T3"/>
                  </a:cxn>
                  <a:cxn ang="T12">
                    <a:pos x="T4" y="T5"/>
                  </a:cxn>
                  <a:cxn ang="T13">
                    <a:pos x="T6" y="T7"/>
                  </a:cxn>
                  <a:cxn ang="T14">
                    <a:pos x="T8" y="T9"/>
                  </a:cxn>
                </a:cxnLst>
                <a:rect l="T15" t="T16" r="T17" b="T18"/>
                <a:pathLst>
                  <a:path w="93" h="163">
                    <a:moveTo>
                      <a:pt x="0" y="14"/>
                    </a:moveTo>
                    <a:lnTo>
                      <a:pt x="84" y="162"/>
                    </a:lnTo>
                    <a:lnTo>
                      <a:pt x="92" y="157"/>
                    </a:lnTo>
                    <a:lnTo>
                      <a:pt x="2" y="0"/>
                    </a:lnTo>
                    <a:lnTo>
                      <a:pt x="0" y="14"/>
                    </a:lnTo>
                  </a:path>
                </a:pathLst>
              </a:custGeom>
              <a:solidFill>
                <a:srgbClr val="000000"/>
              </a:solidFill>
              <a:ln w="12700" cap="rnd">
                <a:solidFill>
                  <a:srgbClr val="000000"/>
                </a:solidFill>
                <a:round/>
                <a:headEnd/>
                <a:tailEnd/>
              </a:ln>
            </p:spPr>
            <p:txBody>
              <a:bodyPr/>
              <a:lstStyle/>
              <a:p>
                <a:endParaRPr lang="en-US" dirty="0"/>
              </a:p>
            </p:txBody>
          </p:sp>
          <p:sp>
            <p:nvSpPr>
              <p:cNvPr id="81976" name="Freeform 113"/>
              <p:cNvSpPr>
                <a:spLocks/>
              </p:cNvSpPr>
              <p:nvPr/>
            </p:nvSpPr>
            <p:spPr bwMode="auto">
              <a:xfrm>
                <a:off x="1353" y="1249"/>
                <a:ext cx="654" cy="684"/>
              </a:xfrm>
              <a:custGeom>
                <a:avLst/>
                <a:gdLst>
                  <a:gd name="T0" fmla="*/ 653 w 654"/>
                  <a:gd name="T1" fmla="*/ 467 h 684"/>
                  <a:gd name="T2" fmla="*/ 306 w 654"/>
                  <a:gd name="T3" fmla="*/ 0 h 684"/>
                  <a:gd name="T4" fmla="*/ 0 w 654"/>
                  <a:gd name="T5" fmla="*/ 216 h 684"/>
                  <a:gd name="T6" fmla="*/ 346 w 654"/>
                  <a:gd name="T7" fmla="*/ 683 h 684"/>
                  <a:gd name="T8" fmla="*/ 653 w 654"/>
                  <a:gd name="T9" fmla="*/ 467 h 684"/>
                  <a:gd name="T10" fmla="*/ 0 60000 65536"/>
                  <a:gd name="T11" fmla="*/ 0 60000 65536"/>
                  <a:gd name="T12" fmla="*/ 0 60000 65536"/>
                  <a:gd name="T13" fmla="*/ 0 60000 65536"/>
                  <a:gd name="T14" fmla="*/ 0 60000 65536"/>
                  <a:gd name="T15" fmla="*/ 0 w 654"/>
                  <a:gd name="T16" fmla="*/ 0 h 684"/>
                  <a:gd name="T17" fmla="*/ 654 w 654"/>
                  <a:gd name="T18" fmla="*/ 684 h 684"/>
                </a:gdLst>
                <a:ahLst/>
                <a:cxnLst>
                  <a:cxn ang="T10">
                    <a:pos x="T0" y="T1"/>
                  </a:cxn>
                  <a:cxn ang="T11">
                    <a:pos x="T2" y="T3"/>
                  </a:cxn>
                  <a:cxn ang="T12">
                    <a:pos x="T4" y="T5"/>
                  </a:cxn>
                  <a:cxn ang="T13">
                    <a:pos x="T6" y="T7"/>
                  </a:cxn>
                  <a:cxn ang="T14">
                    <a:pos x="T8" y="T9"/>
                  </a:cxn>
                </a:cxnLst>
                <a:rect l="T15" t="T16" r="T17" b="T18"/>
                <a:pathLst>
                  <a:path w="654" h="684">
                    <a:moveTo>
                      <a:pt x="653" y="467"/>
                    </a:moveTo>
                    <a:lnTo>
                      <a:pt x="306" y="0"/>
                    </a:lnTo>
                    <a:lnTo>
                      <a:pt x="0" y="216"/>
                    </a:lnTo>
                    <a:lnTo>
                      <a:pt x="346" y="683"/>
                    </a:lnTo>
                    <a:lnTo>
                      <a:pt x="653" y="467"/>
                    </a:lnTo>
                  </a:path>
                </a:pathLst>
              </a:custGeom>
              <a:solidFill>
                <a:srgbClr val="FFEA00"/>
              </a:solidFill>
              <a:ln w="12700" cap="rnd">
                <a:solidFill>
                  <a:srgbClr val="000000"/>
                </a:solidFill>
                <a:round/>
                <a:headEnd/>
                <a:tailEnd/>
              </a:ln>
            </p:spPr>
            <p:txBody>
              <a:bodyPr/>
              <a:lstStyle/>
              <a:p>
                <a:endParaRPr lang="en-US" dirty="0"/>
              </a:p>
            </p:txBody>
          </p:sp>
          <p:sp>
            <p:nvSpPr>
              <p:cNvPr id="81977" name="Line 114"/>
              <p:cNvSpPr>
                <a:spLocks noChangeShapeType="1"/>
              </p:cNvSpPr>
              <p:nvPr/>
            </p:nvSpPr>
            <p:spPr bwMode="auto">
              <a:xfrm>
                <a:off x="1433" y="1441"/>
                <a:ext cx="311" cy="431"/>
              </a:xfrm>
              <a:prstGeom prst="line">
                <a:avLst/>
              </a:prstGeom>
              <a:noFill/>
              <a:ln w="12700">
                <a:solidFill>
                  <a:srgbClr val="000000"/>
                </a:solidFill>
                <a:round/>
                <a:headEnd/>
                <a:tailEnd/>
              </a:ln>
            </p:spPr>
            <p:txBody>
              <a:bodyPr wrap="none" anchor="ctr"/>
              <a:lstStyle/>
              <a:p>
                <a:endParaRPr lang="en-US" dirty="0"/>
              </a:p>
            </p:txBody>
          </p:sp>
          <p:sp>
            <p:nvSpPr>
              <p:cNvPr id="81978" name="Line 115"/>
              <p:cNvSpPr>
                <a:spLocks noChangeShapeType="1"/>
              </p:cNvSpPr>
              <p:nvPr/>
            </p:nvSpPr>
            <p:spPr bwMode="auto">
              <a:xfrm>
                <a:off x="1620" y="1311"/>
                <a:ext cx="312" cy="432"/>
              </a:xfrm>
              <a:prstGeom prst="line">
                <a:avLst/>
              </a:prstGeom>
              <a:noFill/>
              <a:ln w="12700">
                <a:solidFill>
                  <a:srgbClr val="000000"/>
                </a:solidFill>
                <a:round/>
                <a:headEnd/>
                <a:tailEnd/>
              </a:ln>
            </p:spPr>
            <p:txBody>
              <a:bodyPr wrap="none" anchor="ctr"/>
              <a:lstStyle/>
              <a:p>
                <a:endParaRPr lang="en-US" dirty="0"/>
              </a:p>
            </p:txBody>
          </p:sp>
          <p:sp>
            <p:nvSpPr>
              <p:cNvPr id="81979" name="Freeform 116"/>
              <p:cNvSpPr>
                <a:spLocks/>
              </p:cNvSpPr>
              <p:nvPr/>
            </p:nvSpPr>
            <p:spPr bwMode="auto">
              <a:xfrm>
                <a:off x="1391" y="1301"/>
                <a:ext cx="322" cy="235"/>
              </a:xfrm>
              <a:custGeom>
                <a:avLst/>
                <a:gdLst>
                  <a:gd name="T0" fmla="*/ 0 w 322"/>
                  <a:gd name="T1" fmla="*/ 215 h 235"/>
                  <a:gd name="T2" fmla="*/ 306 w 322"/>
                  <a:gd name="T3" fmla="*/ 0 h 235"/>
                  <a:gd name="T4" fmla="*/ 321 w 322"/>
                  <a:gd name="T5" fmla="*/ 19 h 235"/>
                  <a:gd name="T6" fmla="*/ 14 w 322"/>
                  <a:gd name="T7" fmla="*/ 234 h 235"/>
                  <a:gd name="T8" fmla="*/ 0 w 322"/>
                  <a:gd name="T9" fmla="*/ 215 h 235"/>
                  <a:gd name="T10" fmla="*/ 0 60000 65536"/>
                  <a:gd name="T11" fmla="*/ 0 60000 65536"/>
                  <a:gd name="T12" fmla="*/ 0 60000 65536"/>
                  <a:gd name="T13" fmla="*/ 0 60000 65536"/>
                  <a:gd name="T14" fmla="*/ 0 60000 65536"/>
                  <a:gd name="T15" fmla="*/ 0 w 322"/>
                  <a:gd name="T16" fmla="*/ 0 h 235"/>
                  <a:gd name="T17" fmla="*/ 322 w 322"/>
                  <a:gd name="T18" fmla="*/ 235 h 235"/>
                </a:gdLst>
                <a:ahLst/>
                <a:cxnLst>
                  <a:cxn ang="T10">
                    <a:pos x="T0" y="T1"/>
                  </a:cxn>
                  <a:cxn ang="T11">
                    <a:pos x="T2" y="T3"/>
                  </a:cxn>
                  <a:cxn ang="T12">
                    <a:pos x="T4" y="T5"/>
                  </a:cxn>
                  <a:cxn ang="T13">
                    <a:pos x="T6" y="T7"/>
                  </a:cxn>
                  <a:cxn ang="T14">
                    <a:pos x="T8" y="T9"/>
                  </a:cxn>
                </a:cxnLst>
                <a:rect l="T15" t="T16" r="T17" b="T18"/>
                <a:pathLst>
                  <a:path w="322" h="235">
                    <a:moveTo>
                      <a:pt x="0" y="215"/>
                    </a:moveTo>
                    <a:lnTo>
                      <a:pt x="306" y="0"/>
                    </a:lnTo>
                    <a:lnTo>
                      <a:pt x="321" y="19"/>
                    </a:lnTo>
                    <a:lnTo>
                      <a:pt x="14" y="234"/>
                    </a:lnTo>
                    <a:lnTo>
                      <a:pt x="0" y="215"/>
                    </a:lnTo>
                  </a:path>
                </a:pathLst>
              </a:custGeom>
              <a:solidFill>
                <a:srgbClr val="FF0000"/>
              </a:solidFill>
              <a:ln w="12700" cap="rnd">
                <a:solidFill>
                  <a:srgbClr val="000000"/>
                </a:solidFill>
                <a:round/>
                <a:headEnd/>
                <a:tailEnd/>
              </a:ln>
            </p:spPr>
            <p:txBody>
              <a:bodyPr/>
              <a:lstStyle/>
              <a:p>
                <a:endParaRPr lang="en-US" dirty="0"/>
              </a:p>
            </p:txBody>
          </p:sp>
          <p:sp>
            <p:nvSpPr>
              <p:cNvPr id="81980" name="Freeform 117"/>
              <p:cNvSpPr>
                <a:spLocks/>
              </p:cNvSpPr>
              <p:nvPr/>
            </p:nvSpPr>
            <p:spPr bwMode="auto">
              <a:xfrm>
                <a:off x="1641" y="1637"/>
                <a:ext cx="322" cy="236"/>
              </a:xfrm>
              <a:custGeom>
                <a:avLst/>
                <a:gdLst>
                  <a:gd name="T0" fmla="*/ 0 w 322"/>
                  <a:gd name="T1" fmla="*/ 216 h 236"/>
                  <a:gd name="T2" fmla="*/ 307 w 322"/>
                  <a:gd name="T3" fmla="*/ 0 h 236"/>
                  <a:gd name="T4" fmla="*/ 321 w 322"/>
                  <a:gd name="T5" fmla="*/ 19 h 236"/>
                  <a:gd name="T6" fmla="*/ 15 w 322"/>
                  <a:gd name="T7" fmla="*/ 235 h 236"/>
                  <a:gd name="T8" fmla="*/ 0 w 322"/>
                  <a:gd name="T9" fmla="*/ 216 h 236"/>
                  <a:gd name="T10" fmla="*/ 0 60000 65536"/>
                  <a:gd name="T11" fmla="*/ 0 60000 65536"/>
                  <a:gd name="T12" fmla="*/ 0 60000 65536"/>
                  <a:gd name="T13" fmla="*/ 0 60000 65536"/>
                  <a:gd name="T14" fmla="*/ 0 60000 65536"/>
                  <a:gd name="T15" fmla="*/ 0 w 322"/>
                  <a:gd name="T16" fmla="*/ 0 h 236"/>
                  <a:gd name="T17" fmla="*/ 322 w 322"/>
                  <a:gd name="T18" fmla="*/ 236 h 236"/>
                </a:gdLst>
                <a:ahLst/>
                <a:cxnLst>
                  <a:cxn ang="T10">
                    <a:pos x="T0" y="T1"/>
                  </a:cxn>
                  <a:cxn ang="T11">
                    <a:pos x="T2" y="T3"/>
                  </a:cxn>
                  <a:cxn ang="T12">
                    <a:pos x="T4" y="T5"/>
                  </a:cxn>
                  <a:cxn ang="T13">
                    <a:pos x="T6" y="T7"/>
                  </a:cxn>
                  <a:cxn ang="T14">
                    <a:pos x="T8" y="T9"/>
                  </a:cxn>
                </a:cxnLst>
                <a:rect l="T15" t="T16" r="T17" b="T18"/>
                <a:pathLst>
                  <a:path w="322" h="236">
                    <a:moveTo>
                      <a:pt x="0" y="216"/>
                    </a:moveTo>
                    <a:lnTo>
                      <a:pt x="307" y="0"/>
                    </a:lnTo>
                    <a:lnTo>
                      <a:pt x="321" y="19"/>
                    </a:lnTo>
                    <a:lnTo>
                      <a:pt x="15" y="235"/>
                    </a:lnTo>
                    <a:lnTo>
                      <a:pt x="0" y="216"/>
                    </a:lnTo>
                  </a:path>
                </a:pathLst>
              </a:custGeom>
              <a:solidFill>
                <a:srgbClr val="FF0000"/>
              </a:solidFill>
              <a:ln w="12700" cap="rnd">
                <a:solidFill>
                  <a:srgbClr val="000000"/>
                </a:solidFill>
                <a:round/>
                <a:headEnd/>
                <a:tailEnd/>
              </a:ln>
            </p:spPr>
            <p:txBody>
              <a:bodyPr/>
              <a:lstStyle/>
              <a:p>
                <a:endParaRPr lang="en-US" dirty="0"/>
              </a:p>
            </p:txBody>
          </p:sp>
          <p:sp>
            <p:nvSpPr>
              <p:cNvPr id="81981" name="Freeform 118"/>
              <p:cNvSpPr>
                <a:spLocks/>
              </p:cNvSpPr>
              <p:nvPr/>
            </p:nvSpPr>
            <p:spPr bwMode="auto">
              <a:xfrm>
                <a:off x="1538" y="1444"/>
                <a:ext cx="134" cy="95"/>
              </a:xfrm>
              <a:custGeom>
                <a:avLst/>
                <a:gdLst>
                  <a:gd name="T0" fmla="*/ 60 w 134"/>
                  <a:gd name="T1" fmla="*/ 85 h 95"/>
                  <a:gd name="T2" fmla="*/ 44 w 134"/>
                  <a:gd name="T3" fmla="*/ 63 h 95"/>
                  <a:gd name="T4" fmla="*/ 0 w 134"/>
                  <a:gd name="T5" fmla="*/ 94 h 95"/>
                  <a:gd name="T6" fmla="*/ 34 w 134"/>
                  <a:gd name="T7" fmla="*/ 1 h 95"/>
                  <a:gd name="T8" fmla="*/ 133 w 134"/>
                  <a:gd name="T9" fmla="*/ 0 h 95"/>
                  <a:gd name="T10" fmla="*/ 89 w 134"/>
                  <a:gd name="T11" fmla="*/ 31 h 95"/>
                  <a:gd name="T12" fmla="*/ 104 w 134"/>
                  <a:gd name="T13" fmla="*/ 54 h 95"/>
                  <a:gd name="T14" fmla="*/ 60 w 134"/>
                  <a:gd name="T15" fmla="*/ 85 h 95"/>
                  <a:gd name="T16" fmla="*/ 0 60000 65536"/>
                  <a:gd name="T17" fmla="*/ 0 60000 65536"/>
                  <a:gd name="T18" fmla="*/ 0 60000 65536"/>
                  <a:gd name="T19" fmla="*/ 0 60000 65536"/>
                  <a:gd name="T20" fmla="*/ 0 60000 65536"/>
                  <a:gd name="T21" fmla="*/ 0 60000 65536"/>
                  <a:gd name="T22" fmla="*/ 0 60000 65536"/>
                  <a:gd name="T23" fmla="*/ 0 60000 65536"/>
                  <a:gd name="T24" fmla="*/ 0 w 134"/>
                  <a:gd name="T25" fmla="*/ 0 h 95"/>
                  <a:gd name="T26" fmla="*/ 134 w 134"/>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4" h="95">
                    <a:moveTo>
                      <a:pt x="60" y="85"/>
                    </a:moveTo>
                    <a:lnTo>
                      <a:pt x="44" y="63"/>
                    </a:lnTo>
                    <a:lnTo>
                      <a:pt x="0" y="94"/>
                    </a:lnTo>
                    <a:lnTo>
                      <a:pt x="34" y="1"/>
                    </a:lnTo>
                    <a:lnTo>
                      <a:pt x="133" y="0"/>
                    </a:lnTo>
                    <a:lnTo>
                      <a:pt x="89" y="31"/>
                    </a:lnTo>
                    <a:lnTo>
                      <a:pt x="104" y="54"/>
                    </a:lnTo>
                    <a:lnTo>
                      <a:pt x="60" y="85"/>
                    </a:lnTo>
                  </a:path>
                </a:pathLst>
              </a:custGeom>
              <a:solidFill>
                <a:srgbClr val="000000"/>
              </a:solidFill>
              <a:ln w="12700" cap="rnd">
                <a:solidFill>
                  <a:srgbClr val="000000"/>
                </a:solidFill>
                <a:round/>
                <a:headEnd/>
                <a:tailEnd/>
              </a:ln>
            </p:spPr>
            <p:txBody>
              <a:bodyPr/>
              <a:lstStyle/>
              <a:p>
                <a:endParaRPr lang="en-US" dirty="0"/>
              </a:p>
            </p:txBody>
          </p:sp>
        </p:grpSp>
        <p:sp>
          <p:nvSpPr>
            <p:cNvPr id="12407" name="Line 119"/>
            <p:cNvSpPr>
              <a:spLocks noChangeShapeType="1"/>
            </p:cNvSpPr>
            <p:nvPr/>
          </p:nvSpPr>
          <p:spPr bwMode="auto">
            <a:xfrm>
              <a:off x="3971" y="1789"/>
              <a:ext cx="557" cy="0"/>
            </a:xfrm>
            <a:prstGeom prst="line">
              <a:avLst/>
            </a:prstGeom>
            <a:noFill/>
            <a:ln w="25400">
              <a:solidFill>
                <a:srgbClr val="FF0000"/>
              </a:solidFill>
              <a:round/>
              <a:headEnd/>
              <a:tailEnd type="triangle" w="med" len="med"/>
            </a:ln>
            <a:effectLst>
              <a:outerShdw blurRad="63500" dist="38100" dir="2700000" algn="tl" rotWithShape="0">
                <a:srgbClr val="000000">
                  <a:alpha val="39999"/>
                </a:srgbClr>
              </a:outerShdw>
            </a:effectLst>
          </p:spPr>
          <p:txBody>
            <a:bodyPr wrap="none" anchor="ctr"/>
            <a:lstStyle/>
            <a:p>
              <a:pPr>
                <a:defRPr/>
              </a:pPr>
              <a:endParaRPr lang="en-US" dirty="0">
                <a:latin typeface="Arial" pitchFamily="-84" charset="0"/>
                <a:ea typeface="Arial" pitchFamily="-84" charset="0"/>
                <a:cs typeface="Arial" pitchFamily="-84" charset="0"/>
              </a:endParaRPr>
            </a:p>
          </p:txBody>
        </p:sp>
        <p:sp>
          <p:nvSpPr>
            <p:cNvPr id="81936" name="Text Box 120"/>
            <p:cNvSpPr txBox="1">
              <a:spLocks noChangeArrowheads="1"/>
            </p:cNvSpPr>
            <p:nvPr/>
          </p:nvSpPr>
          <p:spPr bwMode="auto">
            <a:xfrm>
              <a:off x="1392" y="912"/>
              <a:ext cx="2640" cy="288"/>
            </a:xfrm>
            <a:prstGeom prst="rect">
              <a:avLst/>
            </a:prstGeom>
            <a:noFill/>
            <a:ln w="9525">
              <a:noFill/>
              <a:miter lim="800000"/>
              <a:headEnd/>
              <a:tailEnd/>
            </a:ln>
          </p:spPr>
          <p:txBody>
            <a:bodyPr>
              <a:spAutoFit/>
            </a:bodyPr>
            <a:lstStyle/>
            <a:p>
              <a:pPr algn="ctr">
                <a:spcBef>
                  <a:spcPct val="50000"/>
                </a:spcBef>
              </a:pPr>
              <a:r>
                <a:rPr lang="en-US" altLang="en-US" sz="2400" b="1" dirty="0">
                  <a:ea typeface="ＭＳ Ｐゴシック" pitchFamily="34" charset="-128"/>
                </a:rPr>
                <a:t>FOB Shipping Point</a:t>
              </a:r>
            </a:p>
          </p:txBody>
        </p:sp>
      </p:grpSp>
      <p:grpSp>
        <p:nvGrpSpPr>
          <p:cNvPr id="12" name="Group 121"/>
          <p:cNvGrpSpPr>
            <a:grpSpLocks/>
          </p:cNvGrpSpPr>
          <p:nvPr/>
        </p:nvGrpSpPr>
        <p:grpSpPr bwMode="auto">
          <a:xfrm>
            <a:off x="1997075" y="3200398"/>
            <a:ext cx="5243513" cy="1066802"/>
            <a:chOff x="1258" y="2208"/>
            <a:chExt cx="3303" cy="672"/>
          </a:xfrm>
        </p:grpSpPr>
        <p:sp>
          <p:nvSpPr>
            <p:cNvPr id="81927" name="Freeform 122"/>
            <p:cNvSpPr>
              <a:spLocks/>
            </p:cNvSpPr>
            <p:nvPr/>
          </p:nvSpPr>
          <p:spPr bwMode="auto">
            <a:xfrm>
              <a:off x="1258" y="2208"/>
              <a:ext cx="951" cy="502"/>
            </a:xfrm>
            <a:custGeom>
              <a:avLst/>
              <a:gdLst>
                <a:gd name="T0" fmla="*/ 96 w 951"/>
                <a:gd name="T1" fmla="*/ 177 h 441"/>
                <a:gd name="T2" fmla="*/ 107 w 951"/>
                <a:gd name="T3" fmla="*/ 202 h 441"/>
                <a:gd name="T4" fmla="*/ 126 w 951"/>
                <a:gd name="T5" fmla="*/ 243 h 441"/>
                <a:gd name="T6" fmla="*/ 152 w 951"/>
                <a:gd name="T7" fmla="*/ 282 h 441"/>
                <a:gd name="T8" fmla="*/ 182 w 951"/>
                <a:gd name="T9" fmla="*/ 318 h 441"/>
                <a:gd name="T10" fmla="*/ 217 w 951"/>
                <a:gd name="T11" fmla="*/ 348 h 441"/>
                <a:gd name="T12" fmla="*/ 258 w 951"/>
                <a:gd name="T13" fmla="*/ 374 h 441"/>
                <a:gd name="T14" fmla="*/ 302 w 951"/>
                <a:gd name="T15" fmla="*/ 398 h 441"/>
                <a:gd name="T16" fmla="*/ 354 w 951"/>
                <a:gd name="T17" fmla="*/ 417 h 441"/>
                <a:gd name="T18" fmla="*/ 408 w 951"/>
                <a:gd name="T19" fmla="*/ 429 h 441"/>
                <a:gd name="T20" fmla="*/ 465 w 951"/>
                <a:gd name="T21" fmla="*/ 437 h 441"/>
                <a:gd name="T22" fmla="*/ 526 w 951"/>
                <a:gd name="T23" fmla="*/ 440 h 441"/>
                <a:gd name="T24" fmla="*/ 587 w 951"/>
                <a:gd name="T25" fmla="*/ 440 h 441"/>
                <a:gd name="T26" fmla="*/ 654 w 951"/>
                <a:gd name="T27" fmla="*/ 434 h 441"/>
                <a:gd name="T28" fmla="*/ 720 w 951"/>
                <a:gd name="T29" fmla="*/ 424 h 441"/>
                <a:gd name="T30" fmla="*/ 789 w 951"/>
                <a:gd name="T31" fmla="*/ 407 h 441"/>
                <a:gd name="T32" fmla="*/ 856 w 951"/>
                <a:gd name="T33" fmla="*/ 388 h 441"/>
                <a:gd name="T34" fmla="*/ 928 w 951"/>
                <a:gd name="T35" fmla="*/ 363 h 441"/>
                <a:gd name="T36" fmla="*/ 950 w 951"/>
                <a:gd name="T37" fmla="*/ 353 h 441"/>
                <a:gd name="T38" fmla="*/ 860 w 951"/>
                <a:gd name="T39" fmla="*/ 381 h 441"/>
                <a:gd name="T40" fmla="*/ 799 w 951"/>
                <a:gd name="T41" fmla="*/ 392 h 441"/>
                <a:gd name="T42" fmla="*/ 739 w 951"/>
                <a:gd name="T43" fmla="*/ 398 h 441"/>
                <a:gd name="T44" fmla="*/ 682 w 951"/>
                <a:gd name="T45" fmla="*/ 397 h 441"/>
                <a:gd name="T46" fmla="*/ 627 w 951"/>
                <a:gd name="T47" fmla="*/ 389 h 441"/>
                <a:gd name="T48" fmla="*/ 572 w 951"/>
                <a:gd name="T49" fmla="*/ 378 h 441"/>
                <a:gd name="T50" fmla="*/ 522 w 951"/>
                <a:gd name="T51" fmla="*/ 360 h 441"/>
                <a:gd name="T52" fmla="*/ 475 w 951"/>
                <a:gd name="T53" fmla="*/ 335 h 441"/>
                <a:gd name="T54" fmla="*/ 433 w 951"/>
                <a:gd name="T55" fmla="*/ 305 h 441"/>
                <a:gd name="T56" fmla="*/ 394 w 951"/>
                <a:gd name="T57" fmla="*/ 270 h 441"/>
                <a:gd name="T58" fmla="*/ 361 w 951"/>
                <a:gd name="T59" fmla="*/ 230 h 441"/>
                <a:gd name="T60" fmla="*/ 333 w 951"/>
                <a:gd name="T61" fmla="*/ 186 h 441"/>
                <a:gd name="T62" fmla="*/ 311 w 951"/>
                <a:gd name="T63" fmla="*/ 140 h 441"/>
                <a:gd name="T64" fmla="*/ 294 w 951"/>
                <a:gd name="T65" fmla="*/ 89 h 441"/>
                <a:gd name="T66" fmla="*/ 389 w 951"/>
                <a:gd name="T67" fmla="*/ 45 h 441"/>
                <a:gd name="T68" fmla="*/ 167 w 951"/>
                <a:gd name="T69" fmla="*/ 0 h 441"/>
                <a:gd name="T70" fmla="*/ 0 w 951"/>
                <a:gd name="T71" fmla="*/ 218 h 441"/>
                <a:gd name="T72" fmla="*/ 96 w 951"/>
                <a:gd name="T73" fmla="*/ 177 h 4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51"/>
                <a:gd name="T112" fmla="*/ 0 h 441"/>
                <a:gd name="T113" fmla="*/ 951 w 951"/>
                <a:gd name="T114" fmla="*/ 441 h 4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51" h="441">
                  <a:moveTo>
                    <a:pt x="96" y="177"/>
                  </a:moveTo>
                  <a:lnTo>
                    <a:pt x="107" y="202"/>
                  </a:lnTo>
                  <a:lnTo>
                    <a:pt x="126" y="243"/>
                  </a:lnTo>
                  <a:lnTo>
                    <a:pt x="152" y="282"/>
                  </a:lnTo>
                  <a:lnTo>
                    <a:pt x="182" y="318"/>
                  </a:lnTo>
                  <a:lnTo>
                    <a:pt x="217" y="348"/>
                  </a:lnTo>
                  <a:lnTo>
                    <a:pt x="258" y="374"/>
                  </a:lnTo>
                  <a:lnTo>
                    <a:pt x="302" y="398"/>
                  </a:lnTo>
                  <a:lnTo>
                    <a:pt x="354" y="417"/>
                  </a:lnTo>
                  <a:lnTo>
                    <a:pt x="408" y="429"/>
                  </a:lnTo>
                  <a:lnTo>
                    <a:pt x="465" y="437"/>
                  </a:lnTo>
                  <a:lnTo>
                    <a:pt x="526" y="440"/>
                  </a:lnTo>
                  <a:lnTo>
                    <a:pt x="587" y="440"/>
                  </a:lnTo>
                  <a:lnTo>
                    <a:pt x="654" y="434"/>
                  </a:lnTo>
                  <a:lnTo>
                    <a:pt x="720" y="424"/>
                  </a:lnTo>
                  <a:lnTo>
                    <a:pt x="789" y="407"/>
                  </a:lnTo>
                  <a:lnTo>
                    <a:pt x="856" y="388"/>
                  </a:lnTo>
                  <a:lnTo>
                    <a:pt x="928" y="363"/>
                  </a:lnTo>
                  <a:lnTo>
                    <a:pt x="950" y="353"/>
                  </a:lnTo>
                  <a:lnTo>
                    <a:pt x="860" y="381"/>
                  </a:lnTo>
                  <a:lnTo>
                    <a:pt x="799" y="392"/>
                  </a:lnTo>
                  <a:lnTo>
                    <a:pt x="739" y="398"/>
                  </a:lnTo>
                  <a:lnTo>
                    <a:pt x="682" y="397"/>
                  </a:lnTo>
                  <a:lnTo>
                    <a:pt x="627" y="389"/>
                  </a:lnTo>
                  <a:lnTo>
                    <a:pt x="572" y="378"/>
                  </a:lnTo>
                  <a:lnTo>
                    <a:pt x="522" y="360"/>
                  </a:lnTo>
                  <a:lnTo>
                    <a:pt x="475" y="335"/>
                  </a:lnTo>
                  <a:lnTo>
                    <a:pt x="433" y="305"/>
                  </a:lnTo>
                  <a:lnTo>
                    <a:pt x="394" y="270"/>
                  </a:lnTo>
                  <a:lnTo>
                    <a:pt x="361" y="230"/>
                  </a:lnTo>
                  <a:lnTo>
                    <a:pt x="333" y="186"/>
                  </a:lnTo>
                  <a:lnTo>
                    <a:pt x="311" y="140"/>
                  </a:lnTo>
                  <a:lnTo>
                    <a:pt x="294" y="89"/>
                  </a:lnTo>
                  <a:lnTo>
                    <a:pt x="389" y="45"/>
                  </a:lnTo>
                  <a:lnTo>
                    <a:pt x="167" y="0"/>
                  </a:lnTo>
                  <a:lnTo>
                    <a:pt x="0" y="218"/>
                  </a:lnTo>
                  <a:lnTo>
                    <a:pt x="96" y="177"/>
                  </a:lnTo>
                </a:path>
              </a:pathLst>
            </a:custGeom>
            <a:solidFill>
              <a:srgbClr val="FF0000"/>
            </a:solidFill>
            <a:ln w="12700" cap="rnd">
              <a:solidFill>
                <a:srgbClr val="000000"/>
              </a:solidFill>
              <a:round/>
              <a:headEnd/>
              <a:tailEnd/>
            </a:ln>
          </p:spPr>
          <p:txBody>
            <a:bodyPr/>
            <a:lstStyle/>
            <a:p>
              <a:endParaRPr lang="en-US" dirty="0"/>
            </a:p>
          </p:txBody>
        </p:sp>
        <p:sp>
          <p:nvSpPr>
            <p:cNvPr id="81928" name="Freeform 123"/>
            <p:cNvSpPr>
              <a:spLocks/>
            </p:cNvSpPr>
            <p:nvPr/>
          </p:nvSpPr>
          <p:spPr bwMode="auto">
            <a:xfrm>
              <a:off x="3610" y="2496"/>
              <a:ext cx="951" cy="384"/>
            </a:xfrm>
            <a:custGeom>
              <a:avLst/>
              <a:gdLst>
                <a:gd name="T0" fmla="*/ 854 w 951"/>
                <a:gd name="T1" fmla="*/ 263 h 441"/>
                <a:gd name="T2" fmla="*/ 843 w 951"/>
                <a:gd name="T3" fmla="*/ 238 h 441"/>
                <a:gd name="T4" fmla="*/ 824 w 951"/>
                <a:gd name="T5" fmla="*/ 197 h 441"/>
                <a:gd name="T6" fmla="*/ 798 w 951"/>
                <a:gd name="T7" fmla="*/ 158 h 441"/>
                <a:gd name="T8" fmla="*/ 768 w 951"/>
                <a:gd name="T9" fmla="*/ 122 h 441"/>
                <a:gd name="T10" fmla="*/ 733 w 951"/>
                <a:gd name="T11" fmla="*/ 92 h 441"/>
                <a:gd name="T12" fmla="*/ 692 w 951"/>
                <a:gd name="T13" fmla="*/ 66 h 441"/>
                <a:gd name="T14" fmla="*/ 648 w 951"/>
                <a:gd name="T15" fmla="*/ 42 h 441"/>
                <a:gd name="T16" fmla="*/ 596 w 951"/>
                <a:gd name="T17" fmla="*/ 23 h 441"/>
                <a:gd name="T18" fmla="*/ 542 w 951"/>
                <a:gd name="T19" fmla="*/ 11 h 441"/>
                <a:gd name="T20" fmla="*/ 485 w 951"/>
                <a:gd name="T21" fmla="*/ 3 h 441"/>
                <a:gd name="T22" fmla="*/ 424 w 951"/>
                <a:gd name="T23" fmla="*/ 0 h 441"/>
                <a:gd name="T24" fmla="*/ 363 w 951"/>
                <a:gd name="T25" fmla="*/ 0 h 441"/>
                <a:gd name="T26" fmla="*/ 296 w 951"/>
                <a:gd name="T27" fmla="*/ 6 h 441"/>
                <a:gd name="T28" fmla="*/ 230 w 951"/>
                <a:gd name="T29" fmla="*/ 16 h 441"/>
                <a:gd name="T30" fmla="*/ 161 w 951"/>
                <a:gd name="T31" fmla="*/ 33 h 441"/>
                <a:gd name="T32" fmla="*/ 94 w 951"/>
                <a:gd name="T33" fmla="*/ 52 h 441"/>
                <a:gd name="T34" fmla="*/ 22 w 951"/>
                <a:gd name="T35" fmla="*/ 77 h 441"/>
                <a:gd name="T36" fmla="*/ 0 w 951"/>
                <a:gd name="T37" fmla="*/ 87 h 441"/>
                <a:gd name="T38" fmla="*/ 90 w 951"/>
                <a:gd name="T39" fmla="*/ 59 h 441"/>
                <a:gd name="T40" fmla="*/ 151 w 951"/>
                <a:gd name="T41" fmla="*/ 48 h 441"/>
                <a:gd name="T42" fmla="*/ 211 w 951"/>
                <a:gd name="T43" fmla="*/ 42 h 441"/>
                <a:gd name="T44" fmla="*/ 268 w 951"/>
                <a:gd name="T45" fmla="*/ 43 h 441"/>
                <a:gd name="T46" fmla="*/ 323 w 951"/>
                <a:gd name="T47" fmla="*/ 51 h 441"/>
                <a:gd name="T48" fmla="*/ 378 w 951"/>
                <a:gd name="T49" fmla="*/ 62 h 441"/>
                <a:gd name="T50" fmla="*/ 428 w 951"/>
                <a:gd name="T51" fmla="*/ 80 h 441"/>
                <a:gd name="T52" fmla="*/ 475 w 951"/>
                <a:gd name="T53" fmla="*/ 105 h 441"/>
                <a:gd name="T54" fmla="*/ 517 w 951"/>
                <a:gd name="T55" fmla="*/ 135 h 441"/>
                <a:gd name="T56" fmla="*/ 556 w 951"/>
                <a:gd name="T57" fmla="*/ 170 h 441"/>
                <a:gd name="T58" fmla="*/ 589 w 951"/>
                <a:gd name="T59" fmla="*/ 210 h 441"/>
                <a:gd name="T60" fmla="*/ 617 w 951"/>
                <a:gd name="T61" fmla="*/ 254 h 441"/>
                <a:gd name="T62" fmla="*/ 639 w 951"/>
                <a:gd name="T63" fmla="*/ 300 h 441"/>
                <a:gd name="T64" fmla="*/ 656 w 951"/>
                <a:gd name="T65" fmla="*/ 351 h 441"/>
                <a:gd name="T66" fmla="*/ 561 w 951"/>
                <a:gd name="T67" fmla="*/ 395 h 441"/>
                <a:gd name="T68" fmla="*/ 783 w 951"/>
                <a:gd name="T69" fmla="*/ 440 h 441"/>
                <a:gd name="T70" fmla="*/ 950 w 951"/>
                <a:gd name="T71" fmla="*/ 222 h 441"/>
                <a:gd name="T72" fmla="*/ 854 w 951"/>
                <a:gd name="T73" fmla="*/ 263 h 4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51"/>
                <a:gd name="T112" fmla="*/ 0 h 441"/>
                <a:gd name="T113" fmla="*/ 951 w 951"/>
                <a:gd name="T114" fmla="*/ 441 h 4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51" h="441">
                  <a:moveTo>
                    <a:pt x="854" y="263"/>
                  </a:moveTo>
                  <a:lnTo>
                    <a:pt x="843" y="238"/>
                  </a:lnTo>
                  <a:lnTo>
                    <a:pt x="824" y="197"/>
                  </a:lnTo>
                  <a:lnTo>
                    <a:pt x="798" y="158"/>
                  </a:lnTo>
                  <a:lnTo>
                    <a:pt x="768" y="122"/>
                  </a:lnTo>
                  <a:lnTo>
                    <a:pt x="733" y="92"/>
                  </a:lnTo>
                  <a:lnTo>
                    <a:pt x="692" y="66"/>
                  </a:lnTo>
                  <a:lnTo>
                    <a:pt x="648" y="42"/>
                  </a:lnTo>
                  <a:lnTo>
                    <a:pt x="596" y="23"/>
                  </a:lnTo>
                  <a:lnTo>
                    <a:pt x="542" y="11"/>
                  </a:lnTo>
                  <a:lnTo>
                    <a:pt x="485" y="3"/>
                  </a:lnTo>
                  <a:lnTo>
                    <a:pt x="424" y="0"/>
                  </a:lnTo>
                  <a:lnTo>
                    <a:pt x="363" y="0"/>
                  </a:lnTo>
                  <a:lnTo>
                    <a:pt x="296" y="6"/>
                  </a:lnTo>
                  <a:lnTo>
                    <a:pt x="230" y="16"/>
                  </a:lnTo>
                  <a:lnTo>
                    <a:pt x="161" y="33"/>
                  </a:lnTo>
                  <a:lnTo>
                    <a:pt x="94" y="52"/>
                  </a:lnTo>
                  <a:lnTo>
                    <a:pt x="22" y="77"/>
                  </a:lnTo>
                  <a:lnTo>
                    <a:pt x="0" y="87"/>
                  </a:lnTo>
                  <a:lnTo>
                    <a:pt x="90" y="59"/>
                  </a:lnTo>
                  <a:lnTo>
                    <a:pt x="151" y="48"/>
                  </a:lnTo>
                  <a:lnTo>
                    <a:pt x="211" y="42"/>
                  </a:lnTo>
                  <a:lnTo>
                    <a:pt x="268" y="43"/>
                  </a:lnTo>
                  <a:lnTo>
                    <a:pt x="323" y="51"/>
                  </a:lnTo>
                  <a:lnTo>
                    <a:pt x="378" y="62"/>
                  </a:lnTo>
                  <a:lnTo>
                    <a:pt x="428" y="80"/>
                  </a:lnTo>
                  <a:lnTo>
                    <a:pt x="475" y="105"/>
                  </a:lnTo>
                  <a:lnTo>
                    <a:pt x="517" y="135"/>
                  </a:lnTo>
                  <a:lnTo>
                    <a:pt x="556" y="170"/>
                  </a:lnTo>
                  <a:lnTo>
                    <a:pt x="589" y="210"/>
                  </a:lnTo>
                  <a:lnTo>
                    <a:pt x="617" y="254"/>
                  </a:lnTo>
                  <a:lnTo>
                    <a:pt x="639" y="300"/>
                  </a:lnTo>
                  <a:lnTo>
                    <a:pt x="656" y="351"/>
                  </a:lnTo>
                  <a:lnTo>
                    <a:pt x="561" y="395"/>
                  </a:lnTo>
                  <a:lnTo>
                    <a:pt x="783" y="440"/>
                  </a:lnTo>
                  <a:lnTo>
                    <a:pt x="950" y="222"/>
                  </a:lnTo>
                  <a:lnTo>
                    <a:pt x="854" y="263"/>
                  </a:lnTo>
                </a:path>
              </a:pathLst>
            </a:custGeom>
            <a:solidFill>
              <a:srgbClr val="FF0000"/>
            </a:solidFill>
            <a:ln w="12700" cap="rnd">
              <a:solidFill>
                <a:srgbClr val="000000"/>
              </a:solidFill>
              <a:round/>
              <a:headEnd/>
              <a:tailEnd/>
            </a:ln>
          </p:spPr>
          <p:txBody>
            <a:bodyPr/>
            <a:lstStyle/>
            <a:p>
              <a:endParaRPr lang="en-US" dirty="0"/>
            </a:p>
          </p:txBody>
        </p:sp>
        <p:sp>
          <p:nvSpPr>
            <p:cNvPr id="81929" name="AutoShape 124"/>
            <p:cNvSpPr>
              <a:spLocks noChangeArrowheads="1"/>
            </p:cNvSpPr>
            <p:nvPr/>
          </p:nvSpPr>
          <p:spPr bwMode="auto">
            <a:xfrm>
              <a:off x="1913" y="2256"/>
              <a:ext cx="1952" cy="528"/>
            </a:xfrm>
            <a:prstGeom prst="roundRect">
              <a:avLst>
                <a:gd name="adj" fmla="val 12468"/>
              </a:avLst>
            </a:prstGeom>
            <a:solidFill>
              <a:srgbClr val="FFFF99"/>
            </a:solidFill>
            <a:ln w="25400">
              <a:solidFill>
                <a:schemeClr val="hlink"/>
              </a:solidFill>
              <a:round/>
              <a:headEnd/>
              <a:tailEnd/>
            </a:ln>
          </p:spPr>
          <p:txBody>
            <a:bodyPr wrap="none" lIns="90488" tIns="44450" rIns="90488" bIns="44450" anchor="ctr"/>
            <a:lstStyle/>
            <a:p>
              <a:pPr algn="ctr"/>
              <a:r>
                <a:rPr lang="en-US" altLang="en-US" sz="2400" b="1" dirty="0">
                  <a:ea typeface="ＭＳ Ｐゴシック" pitchFamily="34" charset="-128"/>
                </a:rPr>
                <a:t>Ownership passes</a:t>
              </a:r>
              <a:br>
                <a:rPr lang="en-US" altLang="en-US" sz="2400" b="1" dirty="0">
                  <a:ea typeface="ＭＳ Ｐゴシック" pitchFamily="34" charset="-128"/>
                </a:rPr>
              </a:br>
              <a:r>
                <a:rPr lang="en-US" altLang="en-US" sz="2400" b="1" dirty="0">
                  <a:ea typeface="ＭＳ Ｐゴシック" pitchFamily="34" charset="-128"/>
                </a:rPr>
                <a:t> to the buyer here.</a:t>
              </a:r>
            </a:p>
          </p:txBody>
        </p:sp>
      </p:grpSp>
      <p:sp>
        <p:nvSpPr>
          <p:cNvPr id="126" name="Rectangle 12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7" name="Slide Number Placeholder 126"/>
          <p:cNvSpPr>
            <a:spLocks noGrp="1"/>
          </p:cNvSpPr>
          <p:nvPr>
            <p:ph type="sldNum" sz="quarter" idx="12"/>
          </p:nvPr>
        </p:nvSpPr>
        <p:spPr/>
        <p:txBody>
          <a:bodyPr/>
          <a:lstStyle/>
          <a:p>
            <a:pPr>
              <a:defRPr/>
            </a:pPr>
            <a:fld id="{B1D1E63F-D895-42BA-A666-20C85BFFBE91}" type="slidenum">
              <a:rPr lang="en-US" smtClean="0"/>
              <a:pPr>
                <a:defRPr/>
              </a:pPr>
              <a:t>5</a:t>
            </a:fld>
            <a:endParaRPr lang="en-US" dirty="0"/>
          </a:p>
        </p:txBody>
      </p:sp>
      <p:sp>
        <p:nvSpPr>
          <p:cNvPr id="128" name="Rounded Rectangle 127"/>
          <p:cNvSpPr/>
          <p:nvPr/>
        </p:nvSpPr>
        <p:spPr>
          <a:xfrm>
            <a:off x="153988" y="6492875"/>
            <a:ext cx="4343400"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Identify the items making</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up merchandise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15"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 calcmode="lin" valueType="num">
                                      <p:cBhvr>
                                        <p:cTn id="1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b="1" dirty="0" smtClean="0"/>
              <a:t> </a:t>
            </a:r>
            <a:r>
              <a:rPr lang="en-US" altLang="en-US" dirty="0" smtClean="0"/>
              <a:t>A3:	</a:t>
            </a:r>
            <a:r>
              <a:rPr lang="en-US" dirty="0"/>
              <a:t> </a:t>
            </a:r>
            <a:r>
              <a:rPr lang="en-US" dirty="0" smtClean="0"/>
              <a:t/>
            </a:r>
            <a:br>
              <a:rPr lang="en-US" dirty="0" smtClean="0"/>
            </a:br>
            <a:r>
              <a:rPr lang="en-US" dirty="0" smtClean="0"/>
              <a:t>Assess </a:t>
            </a:r>
            <a:r>
              <a:rPr lang="en-US" dirty="0"/>
              <a:t>inventory management using both inventory turnover and days’ sales in </a:t>
            </a:r>
            <a:r>
              <a:rPr lang="en-US" dirty="0" smtClean="0"/>
              <a:t>inventory.</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50</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741488"/>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181600"/>
            <a:ext cx="7315200" cy="87313"/>
          </a:xfrm>
          <a:prstGeom prst="rect">
            <a:avLst/>
          </a:prstGeom>
          <a:noFill/>
          <a:ln w="9525">
            <a:noFill/>
            <a:miter lim="800000"/>
            <a:headEnd/>
            <a:tailEnd/>
          </a:ln>
        </p:spPr>
      </p:pic>
      <p:sp>
        <p:nvSpPr>
          <p:cNvPr id="8" name="TextBox 8"/>
          <p:cNvSpPr txBox="1"/>
          <p:nvPr/>
        </p:nvSpPr>
        <p:spPr>
          <a:xfrm>
            <a:off x="2171700" y="762000"/>
            <a:ext cx="4686300" cy="76944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381000"/>
            <a:ext cx="8229600" cy="1143000"/>
          </a:xfrm>
        </p:spPr>
        <p:txBody>
          <a:bodyPr/>
          <a:lstStyle/>
          <a:p>
            <a:r>
              <a:rPr lang="en-US" altLang="en-US" b="1" dirty="0" smtClean="0">
                <a:ea typeface="ＭＳ Ｐゴシック" pitchFamily="34" charset="-128"/>
              </a:rPr>
              <a:t>Inventory Turnover</a:t>
            </a:r>
          </a:p>
        </p:txBody>
      </p:sp>
      <p:grpSp>
        <p:nvGrpSpPr>
          <p:cNvPr id="116739" name="Group 5"/>
          <p:cNvGrpSpPr>
            <a:grpSpLocks/>
          </p:cNvGrpSpPr>
          <p:nvPr/>
        </p:nvGrpSpPr>
        <p:grpSpPr bwMode="auto">
          <a:xfrm>
            <a:off x="1173163" y="3124200"/>
            <a:ext cx="7361237" cy="1676400"/>
            <a:chOff x="739" y="2160"/>
            <a:chExt cx="4253" cy="1056"/>
          </a:xfrm>
        </p:grpSpPr>
        <p:sp>
          <p:nvSpPr>
            <p:cNvPr id="69638" name="Rectangle 6"/>
            <p:cNvSpPr>
              <a:spLocks noChangeArrowheads="1"/>
            </p:cNvSpPr>
            <p:nvPr/>
          </p:nvSpPr>
          <p:spPr bwMode="auto">
            <a:xfrm>
              <a:off x="739" y="2160"/>
              <a:ext cx="4253" cy="1056"/>
            </a:xfrm>
            <a:prstGeom prst="rect">
              <a:avLst/>
            </a:prstGeom>
            <a:solidFill>
              <a:srgbClr val="FFFFCC"/>
            </a:solidFill>
            <a:ln w="12700">
              <a:solidFill>
                <a:srgbClr val="632523"/>
              </a:solidFill>
              <a:miter lim="800000"/>
              <a:headEnd/>
              <a:tailEnd/>
            </a:ln>
            <a:effectLst>
              <a:outerShdw blurRad="63500" dist="38100" dir="2700000" algn="tl" rotWithShape="0">
                <a:srgbClr val="000000">
                  <a:alpha val="39999"/>
                </a:srgbClr>
              </a:outerShdw>
            </a:effectLst>
          </p:spPr>
          <p:txBody>
            <a:bodyPr/>
            <a:lstStyle/>
            <a:p>
              <a:pPr>
                <a:defRPr/>
              </a:pPr>
              <a:endParaRPr lang="en-US" sz="2600" dirty="0">
                <a:solidFill>
                  <a:srgbClr val="632523"/>
                </a:solidFill>
                <a:effectLst>
                  <a:outerShdw blurRad="38100" dist="38100" dir="2700000" algn="tl">
                    <a:srgbClr val="000000"/>
                  </a:outerShdw>
                </a:effectLst>
                <a:ea typeface="ＭＳ Ｐゴシック" pitchFamily="-84" charset="-128"/>
              </a:endParaRPr>
            </a:p>
          </p:txBody>
        </p:sp>
        <p:sp>
          <p:nvSpPr>
            <p:cNvPr id="69639" name="Rectangle 7"/>
            <p:cNvSpPr>
              <a:spLocks noChangeArrowheads="1"/>
            </p:cNvSpPr>
            <p:nvPr/>
          </p:nvSpPr>
          <p:spPr bwMode="auto">
            <a:xfrm>
              <a:off x="1457" y="2435"/>
              <a:ext cx="888" cy="242"/>
            </a:xfrm>
            <a:prstGeom prst="rect">
              <a:avLst/>
            </a:prstGeom>
            <a:solidFill>
              <a:srgbClr val="FFFFCC"/>
            </a:solidFill>
            <a:ln w="9525">
              <a:noFill/>
              <a:miter lim="800000"/>
              <a:headEnd/>
              <a:tailEnd/>
            </a:ln>
          </p:spPr>
          <p:txBody>
            <a:bodyPr wrap="none" lIns="0" tIns="0" rIns="0" bIns="0">
              <a:spAutoFit/>
            </a:bodyPr>
            <a:lstStyle/>
            <a:p>
              <a:pPr>
                <a:defRPr/>
              </a:pPr>
              <a:r>
                <a:rPr lang="en-US" sz="2500" dirty="0">
                  <a:solidFill>
                    <a:srgbClr val="632523"/>
                  </a:solidFill>
                  <a:effectLst>
                    <a:outerShdw blurRad="38100" dist="38100" dir="2700000" algn="tl">
                      <a:srgbClr val="000000"/>
                    </a:outerShdw>
                  </a:effectLst>
                  <a:ea typeface="ＭＳ Ｐゴシック" pitchFamily="-84" charset="-128"/>
                </a:rPr>
                <a:t>Inventory </a:t>
              </a:r>
              <a:endParaRPr lang="en-US" sz="2600" dirty="0">
                <a:solidFill>
                  <a:srgbClr val="632523"/>
                </a:solidFill>
                <a:effectLst>
                  <a:outerShdw blurRad="38100" dist="38100" dir="2700000" algn="tl">
                    <a:srgbClr val="000000"/>
                  </a:outerShdw>
                </a:effectLst>
                <a:ea typeface="ＭＳ Ｐゴシック" pitchFamily="-84" charset="-128"/>
              </a:endParaRPr>
            </a:p>
          </p:txBody>
        </p:sp>
        <p:sp>
          <p:nvSpPr>
            <p:cNvPr id="69640" name="Rectangle 8"/>
            <p:cNvSpPr>
              <a:spLocks noChangeArrowheads="1"/>
            </p:cNvSpPr>
            <p:nvPr/>
          </p:nvSpPr>
          <p:spPr bwMode="auto">
            <a:xfrm>
              <a:off x="1451" y="2696"/>
              <a:ext cx="741" cy="242"/>
            </a:xfrm>
            <a:prstGeom prst="rect">
              <a:avLst/>
            </a:prstGeom>
            <a:solidFill>
              <a:srgbClr val="FFFFCC"/>
            </a:solidFill>
            <a:ln w="9525">
              <a:noFill/>
              <a:miter lim="800000"/>
              <a:headEnd/>
              <a:tailEnd/>
            </a:ln>
          </p:spPr>
          <p:txBody>
            <a:bodyPr wrap="none" lIns="0" tIns="0" rIns="0" bIns="0">
              <a:spAutoFit/>
            </a:bodyPr>
            <a:lstStyle/>
            <a:p>
              <a:pPr>
                <a:defRPr/>
              </a:pPr>
              <a:r>
                <a:rPr lang="en-US" sz="2500" dirty="0">
                  <a:solidFill>
                    <a:srgbClr val="632523"/>
                  </a:solidFill>
                  <a:effectLst>
                    <a:outerShdw blurRad="38100" dist="38100" dir="2700000" algn="tl">
                      <a:srgbClr val="000000"/>
                    </a:outerShdw>
                  </a:effectLst>
                  <a:ea typeface="ＭＳ Ｐゴシック" pitchFamily="-84" charset="-128"/>
                </a:rPr>
                <a:t>t</a:t>
              </a:r>
              <a:r>
                <a:rPr lang="en-US" sz="2500" dirty="0" smtClean="0">
                  <a:solidFill>
                    <a:srgbClr val="632523"/>
                  </a:solidFill>
                  <a:effectLst>
                    <a:outerShdw blurRad="38100" dist="38100" dir="2700000" algn="tl">
                      <a:srgbClr val="000000"/>
                    </a:outerShdw>
                  </a:effectLst>
                  <a:ea typeface="ＭＳ Ｐゴシック" pitchFamily="-84" charset="-128"/>
                </a:rPr>
                <a:t>urnover</a:t>
              </a:r>
              <a:endParaRPr lang="en-US" sz="2600" dirty="0">
                <a:solidFill>
                  <a:srgbClr val="632523"/>
                </a:solidFill>
                <a:effectLst>
                  <a:outerShdw blurRad="38100" dist="38100" dir="2700000" algn="tl">
                    <a:srgbClr val="000000"/>
                  </a:outerShdw>
                </a:effectLst>
                <a:ea typeface="ＭＳ Ｐゴシック" pitchFamily="-84" charset="-128"/>
              </a:endParaRPr>
            </a:p>
          </p:txBody>
        </p:sp>
        <p:sp>
          <p:nvSpPr>
            <p:cNvPr id="69641" name="Rectangle 9"/>
            <p:cNvSpPr>
              <a:spLocks noChangeArrowheads="1"/>
            </p:cNvSpPr>
            <p:nvPr/>
          </p:nvSpPr>
          <p:spPr bwMode="auto">
            <a:xfrm>
              <a:off x="2533" y="2527"/>
              <a:ext cx="248" cy="346"/>
            </a:xfrm>
            <a:prstGeom prst="rect">
              <a:avLst/>
            </a:prstGeom>
            <a:solidFill>
              <a:srgbClr val="FFFFCC"/>
            </a:solidFill>
            <a:ln w="9525">
              <a:noFill/>
              <a:miter lim="800000"/>
              <a:headEnd/>
              <a:tailEnd/>
            </a:ln>
          </p:spPr>
          <p:txBody>
            <a:bodyPr wrap="none" lIns="0" tIns="0" rIns="0" bIns="0">
              <a:spAutoFit/>
            </a:bodyPr>
            <a:lstStyle/>
            <a:p>
              <a:pPr>
                <a:defRPr/>
              </a:pPr>
              <a:r>
                <a:rPr lang="en-US" sz="3600" dirty="0">
                  <a:solidFill>
                    <a:srgbClr val="632523"/>
                  </a:solidFill>
                  <a:effectLst>
                    <a:outerShdw blurRad="38100" dist="38100" dir="2700000" algn="tl">
                      <a:srgbClr val="000000"/>
                    </a:outerShdw>
                  </a:effectLst>
                  <a:ea typeface="ＭＳ Ｐゴシック" pitchFamily="-84" charset="-128"/>
                </a:rPr>
                <a:t> =</a:t>
              </a:r>
              <a:endParaRPr lang="en-US" sz="2600" dirty="0">
                <a:solidFill>
                  <a:srgbClr val="632523"/>
                </a:solidFill>
                <a:effectLst>
                  <a:outerShdw blurRad="38100" dist="38100" dir="2700000" algn="tl">
                    <a:srgbClr val="000000"/>
                  </a:outerShdw>
                </a:effectLst>
                <a:ea typeface="ＭＳ Ｐゴシック" pitchFamily="-84" charset="-128"/>
              </a:endParaRPr>
            </a:p>
          </p:txBody>
        </p:sp>
        <p:sp>
          <p:nvSpPr>
            <p:cNvPr id="69642" name="Rectangle 10"/>
            <p:cNvSpPr>
              <a:spLocks noChangeArrowheads="1"/>
            </p:cNvSpPr>
            <p:nvPr/>
          </p:nvSpPr>
          <p:spPr bwMode="auto">
            <a:xfrm>
              <a:off x="3032" y="2368"/>
              <a:ext cx="1712" cy="240"/>
            </a:xfrm>
            <a:prstGeom prst="rect">
              <a:avLst/>
            </a:prstGeom>
            <a:solidFill>
              <a:srgbClr val="FFFFCC"/>
            </a:solidFill>
            <a:ln w="9525">
              <a:noFill/>
              <a:miter lim="800000"/>
              <a:headEnd/>
              <a:tailEnd/>
            </a:ln>
          </p:spPr>
          <p:txBody>
            <a:bodyPr wrap="none" lIns="0" tIns="0" rIns="0" bIns="0">
              <a:spAutoFit/>
            </a:bodyPr>
            <a:lstStyle/>
            <a:p>
              <a:pPr>
                <a:defRPr/>
              </a:pPr>
              <a:r>
                <a:rPr lang="en-US" sz="2500" dirty="0">
                  <a:solidFill>
                    <a:srgbClr val="632523"/>
                  </a:solidFill>
                  <a:effectLst>
                    <a:outerShdw blurRad="38100" dist="38100" dir="2700000" algn="tl">
                      <a:srgbClr val="000000"/>
                    </a:outerShdw>
                  </a:effectLst>
                  <a:ea typeface="ＭＳ Ｐゴシック" pitchFamily="-84" charset="-128"/>
                </a:rPr>
                <a:t>Cost of goods sold </a:t>
              </a:r>
              <a:endParaRPr lang="en-US" sz="2600" dirty="0">
                <a:solidFill>
                  <a:srgbClr val="632523"/>
                </a:solidFill>
                <a:effectLst>
                  <a:outerShdw blurRad="38100" dist="38100" dir="2700000" algn="tl">
                    <a:srgbClr val="000000"/>
                  </a:outerShdw>
                </a:effectLst>
                <a:ea typeface="ＭＳ Ｐゴシック" pitchFamily="-84" charset="-128"/>
              </a:endParaRPr>
            </a:p>
          </p:txBody>
        </p:sp>
        <p:sp>
          <p:nvSpPr>
            <p:cNvPr id="69643" name="Rectangle 11"/>
            <p:cNvSpPr>
              <a:spLocks noChangeArrowheads="1"/>
            </p:cNvSpPr>
            <p:nvPr/>
          </p:nvSpPr>
          <p:spPr bwMode="auto">
            <a:xfrm>
              <a:off x="2879" y="2696"/>
              <a:ext cx="1865" cy="242"/>
            </a:xfrm>
            <a:prstGeom prst="rect">
              <a:avLst/>
            </a:prstGeom>
            <a:solidFill>
              <a:srgbClr val="FFFFCC"/>
            </a:solidFill>
            <a:ln w="9525">
              <a:noFill/>
              <a:miter lim="800000"/>
              <a:headEnd/>
              <a:tailEnd/>
            </a:ln>
          </p:spPr>
          <p:txBody>
            <a:bodyPr wrap="square" lIns="0" tIns="0" rIns="0" bIns="0">
              <a:spAutoFit/>
            </a:bodyPr>
            <a:lstStyle/>
            <a:p>
              <a:pPr algn="ctr">
                <a:defRPr/>
              </a:pPr>
              <a:r>
                <a:rPr lang="en-US" sz="2500" dirty="0" smtClean="0">
                  <a:solidFill>
                    <a:srgbClr val="632523"/>
                  </a:solidFill>
                  <a:effectLst>
                    <a:outerShdw blurRad="38100" dist="38100" dir="2700000" algn="tl">
                      <a:srgbClr val="000000"/>
                    </a:outerShdw>
                  </a:effectLst>
                  <a:ea typeface="ＭＳ Ｐゴシック" pitchFamily="-84" charset="-128"/>
                </a:rPr>
                <a:t>Average </a:t>
              </a:r>
              <a:r>
                <a:rPr lang="en-US" sz="2500" dirty="0">
                  <a:solidFill>
                    <a:srgbClr val="632523"/>
                  </a:solidFill>
                  <a:effectLst>
                    <a:outerShdw blurRad="38100" dist="38100" dir="2700000" algn="tl">
                      <a:srgbClr val="000000"/>
                    </a:outerShdw>
                  </a:effectLst>
                  <a:ea typeface="ＭＳ Ｐゴシック" pitchFamily="-84" charset="-128"/>
                </a:rPr>
                <a:t>inventory</a:t>
              </a:r>
              <a:endParaRPr lang="en-US" sz="2600" dirty="0">
                <a:solidFill>
                  <a:srgbClr val="632523"/>
                </a:solidFill>
                <a:effectLst>
                  <a:outerShdw blurRad="38100" dist="38100" dir="2700000" algn="tl">
                    <a:srgbClr val="000000"/>
                  </a:outerShdw>
                </a:effectLst>
                <a:ea typeface="ＭＳ Ｐゴシック" pitchFamily="-84" charset="-128"/>
              </a:endParaRPr>
            </a:p>
          </p:txBody>
        </p:sp>
        <p:sp>
          <p:nvSpPr>
            <p:cNvPr id="46094" name="Line 12"/>
            <p:cNvSpPr>
              <a:spLocks noChangeShapeType="1"/>
            </p:cNvSpPr>
            <p:nvPr/>
          </p:nvSpPr>
          <p:spPr bwMode="auto">
            <a:xfrm>
              <a:off x="2928" y="2682"/>
              <a:ext cx="1920" cy="0"/>
            </a:xfrm>
            <a:prstGeom prst="line">
              <a:avLst/>
            </a:prstGeom>
            <a:noFill/>
            <a:ln w="19050">
              <a:solidFill>
                <a:schemeClr val="accent3">
                  <a:lumMod val="50000"/>
                </a:schemeClr>
              </a:solidFill>
              <a:round/>
              <a:headEnd/>
              <a:tailEnd/>
            </a:ln>
          </p:spPr>
          <p:txBody>
            <a:bodyPr/>
            <a:lstStyle/>
            <a:p>
              <a:pPr>
                <a:defRPr/>
              </a:pPr>
              <a:endParaRPr lang="en-US" dirty="0">
                <a:solidFill>
                  <a:schemeClr val="accent2">
                    <a:lumMod val="50000"/>
                  </a:schemeClr>
                </a:solidFill>
                <a:effectLst>
                  <a:outerShdw blurRad="38100" dist="38100" dir="2700000" algn="tl">
                    <a:srgbClr val="000000">
                      <a:alpha val="43137"/>
                    </a:srgbClr>
                  </a:outerShdw>
                </a:effectLst>
                <a:latin typeface="Arial" pitchFamily="34" charset="0"/>
                <a:ea typeface="ＭＳ Ｐゴシック" pitchFamily="-108" charset="-128"/>
                <a:cs typeface="Arial" pitchFamily="34" charset="0"/>
              </a:endParaRPr>
            </a:p>
          </p:txBody>
        </p:sp>
      </p:grpSp>
      <p:cxnSp>
        <p:nvCxnSpPr>
          <p:cNvPr id="69645" name="AutoShape 13"/>
          <p:cNvCxnSpPr>
            <a:cxnSpLocks noChangeShapeType="1"/>
          </p:cNvCxnSpPr>
          <p:nvPr/>
        </p:nvCxnSpPr>
        <p:spPr bwMode="auto">
          <a:xfrm rot="5400000">
            <a:off x="3727450" y="3206750"/>
            <a:ext cx="1231900" cy="3632200"/>
          </a:xfrm>
          <a:prstGeom prst="bentConnector3">
            <a:avLst>
              <a:gd name="adj1" fmla="val 50000"/>
            </a:avLst>
          </a:prstGeom>
          <a:noFill/>
          <a:ln w="38100">
            <a:solidFill>
              <a:srgbClr val="FF0000"/>
            </a:solidFill>
            <a:miter lim="800000"/>
            <a:headEnd/>
            <a:tailEnd type="arrow" w="med" len="med"/>
          </a:ln>
          <a:effectLst>
            <a:outerShdw blurRad="63500" dist="38100" dir="2700000" algn="tl" rotWithShape="0">
              <a:srgbClr val="000000">
                <a:alpha val="39999"/>
              </a:srgbClr>
            </a:outerShdw>
          </a:effectLst>
        </p:spPr>
      </p:cxnSp>
      <p:sp>
        <p:nvSpPr>
          <p:cNvPr id="15" name="TextBox 14"/>
          <p:cNvSpPr txBox="1">
            <a:spLocks noChangeArrowheads="1"/>
          </p:cNvSpPr>
          <p:nvPr/>
        </p:nvSpPr>
        <p:spPr bwMode="auto">
          <a:xfrm>
            <a:off x="152400" y="1524000"/>
            <a:ext cx="8839200" cy="1384300"/>
          </a:xfrm>
          <a:prstGeom prst="rect">
            <a:avLst/>
          </a:prstGeom>
          <a:solidFill>
            <a:srgbClr val="E6E0EC"/>
          </a:solidFill>
          <a:ln w="9525">
            <a:solidFill>
              <a:srgbClr val="632523"/>
            </a:solidFill>
            <a:miter lim="800000"/>
            <a:headEnd/>
            <a:tailEnd/>
          </a:ln>
          <a:effectLst>
            <a:outerShdw blurRad="63500" dist="38100" dir="2700000" algn="tl" rotWithShape="0">
              <a:srgbClr val="000000">
                <a:alpha val="39999"/>
              </a:srgbClr>
            </a:outerShdw>
          </a:effectLst>
        </p:spPr>
        <p:txBody>
          <a:bodyPr>
            <a:spAutoFit/>
          </a:bodyPr>
          <a:lstStyle/>
          <a:p>
            <a:pPr algn="ctr">
              <a:defRPr/>
            </a:pPr>
            <a:r>
              <a:rPr lang="en-US" sz="2800" dirty="0">
                <a:solidFill>
                  <a:srgbClr val="632523"/>
                </a:solidFill>
                <a:latin typeface="Calibri" pitchFamily="-84" charset="0"/>
                <a:ea typeface="ＭＳ Ｐゴシック" pitchFamily="-84" charset="-128"/>
              </a:rPr>
              <a:t>Shows how many times a company turns over its inventory during a period. Indicator of how well management is controlling the amount of inventory available.</a:t>
            </a:r>
          </a:p>
        </p:txBody>
      </p:sp>
      <p:graphicFrame>
        <p:nvGraphicFramePr>
          <p:cNvPr id="16" name="Table 15"/>
          <p:cNvGraphicFramePr>
            <a:graphicFrameLocks noGrp="1"/>
          </p:cNvGraphicFramePr>
          <p:nvPr/>
        </p:nvGraphicFramePr>
        <p:xfrm>
          <a:off x="1676400" y="5638800"/>
          <a:ext cx="4267200" cy="685800"/>
        </p:xfrm>
        <a:graphic>
          <a:graphicData uri="http://schemas.openxmlformats.org/drawingml/2006/table">
            <a:tbl>
              <a:tblPr/>
              <a:tblGrid>
                <a:gridCol w="1408113"/>
                <a:gridCol w="250825"/>
                <a:gridCol w="2379662"/>
                <a:gridCol w="228600"/>
              </a:tblGrid>
              <a:tr h="6858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FF"/>
                          </a:solidFill>
                          <a:effectLst/>
                          <a:latin typeface="Arial" charset="0"/>
                          <a:cs typeface="Arial" charset="0"/>
                        </a:rPr>
                        <a:t>Average Inventory</a:t>
                      </a:r>
                    </a:p>
                  </a:txBody>
                  <a:tcPr marL="9525" marR="9525" marT="9525"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63252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FF"/>
                          </a:solidFill>
                          <a:effectLst/>
                          <a:latin typeface="Arial" charset="0"/>
                          <a:cs typeface="Arial" charset="0"/>
                        </a:rPr>
                        <a:t>=</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63252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da-DK" sz="1600" b="0" i="0" u="none" strike="noStrike" cap="none" normalizeH="0" baseline="0" smtClean="0">
                          <a:ln>
                            <a:noFill/>
                          </a:ln>
                          <a:solidFill>
                            <a:srgbClr val="FFFFFF"/>
                          </a:solidFill>
                          <a:effectLst/>
                          <a:latin typeface="Arial" charset="0"/>
                          <a:cs typeface="Arial" charset="0"/>
                        </a:rPr>
                        <a:t> (Beg. Inv. + End Inv.) ÷ 2</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632523"/>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 </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632523"/>
                    </a:solidFill>
                  </a:tcPr>
                </a:tc>
              </a:tr>
            </a:tbl>
          </a:graphicData>
        </a:graphic>
      </p:graphicFrame>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8" name="Slide Number Placeholder 17"/>
          <p:cNvSpPr>
            <a:spLocks noGrp="1"/>
          </p:cNvSpPr>
          <p:nvPr>
            <p:ph type="sldNum" sz="quarter" idx="12"/>
          </p:nvPr>
        </p:nvSpPr>
        <p:spPr/>
        <p:txBody>
          <a:bodyPr/>
          <a:lstStyle/>
          <a:p>
            <a:pPr>
              <a:defRPr/>
            </a:pPr>
            <a:fld id="{B1D1E63F-D895-42BA-A666-20C85BFFBE91}" type="slidenum">
              <a:rPr lang="en-US" smtClean="0"/>
              <a:pPr>
                <a:defRPr/>
              </a:pPr>
              <a:t>51</a:t>
            </a:fld>
            <a:endParaRPr lang="en-US" dirty="0"/>
          </a:p>
        </p:txBody>
      </p:sp>
      <p:sp>
        <p:nvSpPr>
          <p:cNvPr id="19" name="Rounded Rectangle 18"/>
          <p:cNvSpPr/>
          <p:nvPr/>
        </p:nvSpPr>
        <p:spPr>
          <a:xfrm>
            <a:off x="201613" y="6538912"/>
            <a:ext cx="65801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A3</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Assess inventory</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management using both inventory turnover and days’ sales in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457200"/>
            <a:ext cx="8229600" cy="1143000"/>
          </a:xfrm>
        </p:spPr>
        <p:txBody>
          <a:bodyPr/>
          <a:lstStyle/>
          <a:p>
            <a:r>
              <a:rPr lang="en-US" altLang="en-US" b="1" dirty="0" smtClean="0">
                <a:ea typeface="ＭＳ Ｐゴシック" pitchFamily="34" charset="-128"/>
              </a:rPr>
              <a:t>Days’ Sales in Inventory</a:t>
            </a:r>
          </a:p>
        </p:txBody>
      </p:sp>
      <p:sp>
        <p:nvSpPr>
          <p:cNvPr id="117763" name="Rectangle 3"/>
          <p:cNvSpPr>
            <a:spLocks noChangeArrowheads="1"/>
          </p:cNvSpPr>
          <p:nvPr/>
        </p:nvSpPr>
        <p:spPr bwMode="auto">
          <a:xfrm>
            <a:off x="381000" y="1828800"/>
            <a:ext cx="8445500" cy="1130300"/>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dist="38100" dir="2700000" algn="br" rotWithShape="0">
              <a:srgbClr val="808080">
                <a:alpha val="42998"/>
              </a:srgbClr>
            </a:outerShdw>
          </a:effectLst>
        </p:spPr>
        <p:txBody>
          <a:bodyPr lIns="90488" tIns="44450" rIns="90488" bIns="44450"/>
          <a:lstStyle/>
          <a:p>
            <a:pPr marL="342900" indent="-342900" algn="ctr">
              <a:spcBef>
                <a:spcPct val="20000"/>
              </a:spcBef>
            </a:pPr>
            <a:r>
              <a:rPr lang="en-US" altLang="en-US" sz="3400" dirty="0">
                <a:solidFill>
                  <a:srgbClr val="000000"/>
                </a:solidFill>
                <a:latin typeface="Calibri" pitchFamily="34" charset="0"/>
                <a:ea typeface="ＭＳ Ｐゴシック" pitchFamily="34" charset="-128"/>
              </a:rPr>
              <a:t>Reveals how much inventory is available in terms of the number of days’ sales.</a:t>
            </a:r>
          </a:p>
        </p:txBody>
      </p:sp>
      <p:grpSp>
        <p:nvGrpSpPr>
          <p:cNvPr id="2" name="Group 4"/>
          <p:cNvGrpSpPr>
            <a:grpSpLocks/>
          </p:cNvGrpSpPr>
          <p:nvPr/>
        </p:nvGrpSpPr>
        <p:grpSpPr bwMode="auto">
          <a:xfrm>
            <a:off x="762000" y="3200400"/>
            <a:ext cx="7551738" cy="1447800"/>
            <a:chOff x="502" y="2112"/>
            <a:chExt cx="4757" cy="912"/>
          </a:xfrm>
          <a:solidFill>
            <a:schemeClr val="accent2">
              <a:lumMod val="20000"/>
              <a:lumOff val="80000"/>
            </a:schemeClr>
          </a:solidFill>
          <a:effectLst>
            <a:outerShdw blurRad="50800" dist="38100" dir="2700000" algn="br">
              <a:srgbClr val="000000">
                <a:alpha val="43000"/>
              </a:srgbClr>
            </a:outerShdw>
          </a:effectLst>
        </p:grpSpPr>
        <p:sp>
          <p:nvSpPr>
            <p:cNvPr id="70661" name="Rectangle 5"/>
            <p:cNvSpPr>
              <a:spLocks noChangeArrowheads="1"/>
            </p:cNvSpPr>
            <p:nvPr/>
          </p:nvSpPr>
          <p:spPr bwMode="auto">
            <a:xfrm>
              <a:off x="502" y="2112"/>
              <a:ext cx="4757" cy="912"/>
            </a:xfrm>
            <a:prstGeom prst="rect">
              <a:avLst/>
            </a:prstGeom>
            <a:grpFill/>
            <a:ln w="12700">
              <a:solidFill>
                <a:schemeClr val="accent2">
                  <a:lumMod val="50000"/>
                </a:schemeClr>
              </a:solidFill>
              <a:miter lim="800000"/>
              <a:headEnd/>
              <a:tailEnd/>
            </a:ln>
            <a:effectLst>
              <a:outerShdw dist="71842" dir="2700000" algn="ctr" rotWithShape="0">
                <a:schemeClr val="hlink"/>
              </a:outerShdw>
            </a:effectLst>
          </p:spPr>
          <p:txBody>
            <a:bodyPr/>
            <a:lstStyle/>
            <a:p>
              <a:pPr>
                <a:defRPr/>
              </a:pPr>
              <a:endParaRPr lang="en-US" sz="2400" dirty="0">
                <a:solidFill>
                  <a:schemeClr val="accent2">
                    <a:lumMod val="50000"/>
                  </a:schemeClr>
                </a:solidFill>
                <a:latin typeface="Times New Roman" pitchFamily="18" charset="0"/>
                <a:ea typeface="ＭＳ Ｐゴシック" pitchFamily="-108" charset="-128"/>
                <a:cs typeface="Arial" pitchFamily="34" charset="0"/>
              </a:endParaRPr>
            </a:p>
          </p:txBody>
        </p:sp>
        <p:sp>
          <p:nvSpPr>
            <p:cNvPr id="70662" name="Rectangle 6"/>
            <p:cNvSpPr>
              <a:spLocks noChangeArrowheads="1"/>
            </p:cNvSpPr>
            <p:nvPr/>
          </p:nvSpPr>
          <p:spPr bwMode="auto">
            <a:xfrm>
              <a:off x="768" y="2321"/>
              <a:ext cx="1301" cy="242"/>
            </a:xfrm>
            <a:prstGeom prst="rect">
              <a:avLst/>
            </a:prstGeom>
            <a:grpFill/>
            <a:ln w="9525">
              <a:noFill/>
              <a:miter lim="800000"/>
              <a:headEnd/>
              <a:tailEnd/>
            </a:ln>
          </p:spPr>
          <p:txBody>
            <a:bodyPr wrap="none" lIns="0" tIns="0" rIns="0" bIns="0">
              <a:spAutoFit/>
            </a:bodyPr>
            <a:lstStyle/>
            <a:p>
              <a:pPr>
                <a:defRPr/>
              </a:pPr>
              <a:r>
                <a:rPr lang="en-US" sz="2500" dirty="0" smtClean="0">
                  <a:solidFill>
                    <a:schemeClr val="accent2">
                      <a:lumMod val="50000"/>
                    </a:schemeClr>
                  </a:solidFill>
                  <a:effectLst>
                    <a:outerShdw blurRad="38100" dist="38100" dir="2700000" algn="tl">
                      <a:srgbClr val="000000">
                        <a:alpha val="43137"/>
                      </a:srgbClr>
                    </a:outerShdw>
                  </a:effectLst>
                  <a:ea typeface="ＭＳ Ｐゴシック" pitchFamily="-108" charset="-128"/>
                  <a:cs typeface="Arial" pitchFamily="34" charset="0"/>
                </a:rPr>
                <a:t>Days‘ sales </a:t>
              </a:r>
              <a:r>
                <a:rPr lang="en-US" sz="2500" dirty="0">
                  <a:solidFill>
                    <a:schemeClr val="accent2">
                      <a:lumMod val="50000"/>
                    </a:schemeClr>
                  </a:solidFill>
                  <a:effectLst>
                    <a:outerShdw blurRad="38100" dist="38100" dir="2700000" algn="tl">
                      <a:srgbClr val="000000">
                        <a:alpha val="43137"/>
                      </a:srgbClr>
                    </a:outerShdw>
                  </a:effectLst>
                  <a:ea typeface="ＭＳ Ｐゴシック" pitchFamily="-108" charset="-128"/>
                  <a:cs typeface="Arial" pitchFamily="34" charset="0"/>
                </a:rPr>
                <a:t>in </a:t>
              </a:r>
              <a:endParaRPr lang="en-US" sz="2600" dirty="0">
                <a:solidFill>
                  <a:schemeClr val="accent2">
                    <a:lumMod val="50000"/>
                  </a:schemeClr>
                </a:solidFill>
                <a:effectLst>
                  <a:outerShdw blurRad="38100" dist="38100" dir="2700000" algn="tl">
                    <a:srgbClr val="000000">
                      <a:alpha val="43137"/>
                    </a:srgbClr>
                  </a:outerShdw>
                </a:effectLst>
                <a:latin typeface="Times New Roman" pitchFamily="18" charset="0"/>
                <a:ea typeface="ＭＳ Ｐゴシック" pitchFamily="-108" charset="-128"/>
                <a:cs typeface="Arial" pitchFamily="34" charset="0"/>
              </a:endParaRPr>
            </a:p>
          </p:txBody>
        </p:sp>
        <p:sp>
          <p:nvSpPr>
            <p:cNvPr id="70663" name="Rectangle 7"/>
            <p:cNvSpPr>
              <a:spLocks noChangeArrowheads="1"/>
            </p:cNvSpPr>
            <p:nvPr/>
          </p:nvSpPr>
          <p:spPr bwMode="auto">
            <a:xfrm>
              <a:off x="1015" y="2580"/>
              <a:ext cx="819" cy="242"/>
            </a:xfrm>
            <a:prstGeom prst="rect">
              <a:avLst/>
            </a:prstGeom>
            <a:grpFill/>
            <a:ln w="9525">
              <a:noFill/>
              <a:miter lim="800000"/>
              <a:headEnd/>
              <a:tailEnd/>
            </a:ln>
          </p:spPr>
          <p:txBody>
            <a:bodyPr wrap="none" lIns="0" tIns="0" rIns="0" bIns="0">
              <a:spAutoFit/>
            </a:bodyPr>
            <a:lstStyle/>
            <a:p>
              <a:pPr>
                <a:defRPr/>
              </a:pPr>
              <a:r>
                <a:rPr lang="en-US" sz="2500" dirty="0" smtClean="0">
                  <a:solidFill>
                    <a:schemeClr val="accent2">
                      <a:lumMod val="50000"/>
                    </a:schemeClr>
                  </a:solidFill>
                  <a:effectLst>
                    <a:outerShdw blurRad="38100" dist="38100" dir="2700000" algn="tl">
                      <a:srgbClr val="000000">
                        <a:alpha val="43137"/>
                      </a:srgbClr>
                    </a:outerShdw>
                  </a:effectLst>
                  <a:ea typeface="ＭＳ Ｐゴシック" pitchFamily="-108" charset="-128"/>
                  <a:cs typeface="Arial" pitchFamily="34" charset="0"/>
                </a:rPr>
                <a:t>inventory</a:t>
              </a:r>
              <a:endParaRPr lang="en-US" sz="2600" dirty="0">
                <a:solidFill>
                  <a:schemeClr val="accent2">
                    <a:lumMod val="50000"/>
                  </a:schemeClr>
                </a:solidFill>
                <a:effectLst>
                  <a:outerShdw blurRad="38100" dist="38100" dir="2700000" algn="tl">
                    <a:srgbClr val="000000">
                      <a:alpha val="43137"/>
                    </a:srgbClr>
                  </a:outerShdw>
                </a:effectLst>
                <a:latin typeface="Times New Roman" pitchFamily="18" charset="0"/>
                <a:ea typeface="ＭＳ Ｐゴシック" pitchFamily="-108" charset="-128"/>
                <a:cs typeface="Arial" pitchFamily="34" charset="0"/>
              </a:endParaRPr>
            </a:p>
          </p:txBody>
        </p:sp>
        <p:sp>
          <p:nvSpPr>
            <p:cNvPr id="70664" name="Rectangle 8"/>
            <p:cNvSpPr>
              <a:spLocks noChangeArrowheads="1"/>
            </p:cNvSpPr>
            <p:nvPr/>
          </p:nvSpPr>
          <p:spPr bwMode="auto">
            <a:xfrm>
              <a:off x="2086" y="2412"/>
              <a:ext cx="248" cy="346"/>
            </a:xfrm>
            <a:prstGeom prst="rect">
              <a:avLst/>
            </a:prstGeom>
            <a:grpFill/>
            <a:ln w="9525">
              <a:noFill/>
              <a:miter lim="800000"/>
              <a:headEnd/>
              <a:tailEnd/>
            </a:ln>
          </p:spPr>
          <p:txBody>
            <a:bodyPr wrap="none" lIns="0" tIns="0" rIns="0" bIns="0">
              <a:spAutoFit/>
            </a:bodyPr>
            <a:lstStyle/>
            <a:p>
              <a:pPr>
                <a:defRPr/>
              </a:pPr>
              <a:r>
                <a:rPr lang="en-US" sz="3600" dirty="0">
                  <a:solidFill>
                    <a:schemeClr val="accent2">
                      <a:lumMod val="50000"/>
                    </a:schemeClr>
                  </a:solidFill>
                  <a:effectLst>
                    <a:outerShdw blurRad="38100" dist="38100" dir="2700000" algn="tl">
                      <a:srgbClr val="000000">
                        <a:alpha val="43137"/>
                      </a:srgbClr>
                    </a:outerShdw>
                  </a:effectLst>
                  <a:ea typeface="ＭＳ Ｐゴシック" pitchFamily="-108" charset="-128"/>
                  <a:cs typeface="Arial" pitchFamily="34" charset="0"/>
                </a:rPr>
                <a:t> =</a:t>
              </a:r>
              <a:endParaRPr lang="en-US" sz="2600" dirty="0">
                <a:solidFill>
                  <a:schemeClr val="accent2">
                    <a:lumMod val="50000"/>
                  </a:schemeClr>
                </a:solidFill>
                <a:effectLst>
                  <a:outerShdw blurRad="38100" dist="38100" dir="2700000" algn="tl">
                    <a:srgbClr val="000000">
                      <a:alpha val="43137"/>
                    </a:srgbClr>
                  </a:outerShdw>
                </a:effectLst>
                <a:latin typeface="Times New Roman" pitchFamily="18" charset="0"/>
                <a:ea typeface="ＭＳ Ｐゴシック" pitchFamily="-108" charset="-128"/>
                <a:cs typeface="Arial" pitchFamily="34" charset="0"/>
              </a:endParaRPr>
            </a:p>
          </p:txBody>
        </p:sp>
        <p:sp>
          <p:nvSpPr>
            <p:cNvPr id="70665" name="Rectangle 9"/>
            <p:cNvSpPr>
              <a:spLocks noChangeArrowheads="1"/>
            </p:cNvSpPr>
            <p:nvPr/>
          </p:nvSpPr>
          <p:spPr bwMode="auto">
            <a:xfrm>
              <a:off x="2611" y="2289"/>
              <a:ext cx="1556" cy="240"/>
            </a:xfrm>
            <a:prstGeom prst="rect">
              <a:avLst/>
            </a:prstGeom>
            <a:grpFill/>
            <a:ln w="9525">
              <a:noFill/>
              <a:miter lim="800000"/>
              <a:headEnd/>
              <a:tailEnd/>
            </a:ln>
          </p:spPr>
          <p:txBody>
            <a:bodyPr wrap="none" lIns="0" tIns="0" rIns="0" bIns="0">
              <a:spAutoFit/>
            </a:bodyPr>
            <a:lstStyle/>
            <a:p>
              <a:pPr>
                <a:defRPr/>
              </a:pPr>
              <a:r>
                <a:rPr lang="en-US" sz="2500" dirty="0">
                  <a:solidFill>
                    <a:schemeClr val="accent2">
                      <a:lumMod val="50000"/>
                    </a:schemeClr>
                  </a:solidFill>
                  <a:effectLst>
                    <a:outerShdw blurRad="38100" dist="38100" dir="2700000" algn="tl">
                      <a:srgbClr val="000000">
                        <a:alpha val="43137"/>
                      </a:srgbClr>
                    </a:outerShdw>
                  </a:effectLst>
                  <a:ea typeface="ＭＳ Ｐゴシック" pitchFamily="-108" charset="-128"/>
                  <a:cs typeface="Arial" pitchFamily="34" charset="0"/>
                </a:rPr>
                <a:t>Ending </a:t>
              </a:r>
              <a:r>
                <a:rPr lang="en-US" sz="2500" dirty="0" smtClean="0">
                  <a:solidFill>
                    <a:schemeClr val="accent2">
                      <a:lumMod val="50000"/>
                    </a:schemeClr>
                  </a:solidFill>
                  <a:effectLst>
                    <a:outerShdw blurRad="38100" dist="38100" dir="2700000" algn="tl">
                      <a:srgbClr val="000000">
                        <a:alpha val="43137"/>
                      </a:srgbClr>
                    </a:outerShdw>
                  </a:effectLst>
                  <a:ea typeface="ＭＳ Ｐゴシック" pitchFamily="-108" charset="-128"/>
                  <a:cs typeface="Arial" pitchFamily="34" charset="0"/>
                </a:rPr>
                <a:t>inventory </a:t>
              </a:r>
              <a:endParaRPr lang="en-US" sz="2600" dirty="0">
                <a:solidFill>
                  <a:schemeClr val="accent2">
                    <a:lumMod val="50000"/>
                  </a:schemeClr>
                </a:solidFill>
                <a:effectLst>
                  <a:outerShdw blurRad="38100" dist="38100" dir="2700000" algn="tl">
                    <a:srgbClr val="000000">
                      <a:alpha val="43137"/>
                    </a:srgbClr>
                  </a:outerShdw>
                </a:effectLst>
                <a:latin typeface="Times New Roman" pitchFamily="18" charset="0"/>
                <a:ea typeface="ＭＳ Ｐゴシック" pitchFamily="-108" charset="-128"/>
                <a:cs typeface="Arial" pitchFamily="34" charset="0"/>
              </a:endParaRPr>
            </a:p>
          </p:txBody>
        </p:sp>
        <p:sp>
          <p:nvSpPr>
            <p:cNvPr id="70666" name="Rectangle 10"/>
            <p:cNvSpPr>
              <a:spLocks noChangeArrowheads="1"/>
            </p:cNvSpPr>
            <p:nvPr/>
          </p:nvSpPr>
          <p:spPr bwMode="auto">
            <a:xfrm>
              <a:off x="2544" y="2629"/>
              <a:ext cx="1730" cy="240"/>
            </a:xfrm>
            <a:prstGeom prst="rect">
              <a:avLst/>
            </a:prstGeom>
            <a:grpFill/>
            <a:ln w="9525">
              <a:noFill/>
              <a:miter lim="800000"/>
              <a:headEnd/>
              <a:tailEnd/>
            </a:ln>
          </p:spPr>
          <p:txBody>
            <a:bodyPr lIns="0" tIns="0" rIns="0" bIns="0">
              <a:spAutoFit/>
            </a:bodyPr>
            <a:lstStyle/>
            <a:p>
              <a:pPr>
                <a:defRPr/>
              </a:pPr>
              <a:r>
                <a:rPr lang="en-US" sz="2500" dirty="0">
                  <a:solidFill>
                    <a:schemeClr val="accent2">
                      <a:lumMod val="50000"/>
                    </a:schemeClr>
                  </a:solidFill>
                  <a:effectLst>
                    <a:outerShdw blurRad="38100" dist="38100" dir="2700000" algn="tl">
                      <a:srgbClr val="000000">
                        <a:alpha val="43137"/>
                      </a:srgbClr>
                    </a:outerShdw>
                  </a:effectLst>
                  <a:ea typeface="ＭＳ Ｐゴシック" pitchFamily="-108" charset="-128"/>
                  <a:cs typeface="Arial" pitchFamily="34" charset="0"/>
                </a:rPr>
                <a:t>Cost of goods sold</a:t>
              </a:r>
              <a:endParaRPr lang="en-US" sz="2600" dirty="0">
                <a:solidFill>
                  <a:schemeClr val="accent2">
                    <a:lumMod val="50000"/>
                  </a:schemeClr>
                </a:solidFill>
                <a:effectLst>
                  <a:outerShdw blurRad="38100" dist="38100" dir="2700000" algn="tl">
                    <a:srgbClr val="000000">
                      <a:alpha val="43137"/>
                    </a:srgbClr>
                  </a:outerShdw>
                </a:effectLst>
                <a:latin typeface="Times New Roman" pitchFamily="18" charset="0"/>
                <a:ea typeface="ＭＳ Ｐゴシック" pitchFamily="-108" charset="-128"/>
                <a:cs typeface="Arial" pitchFamily="34" charset="0"/>
              </a:endParaRPr>
            </a:p>
          </p:txBody>
        </p:sp>
        <p:sp>
          <p:nvSpPr>
            <p:cNvPr id="70667" name="Rectangle 11"/>
            <p:cNvSpPr>
              <a:spLocks noChangeArrowheads="1"/>
            </p:cNvSpPr>
            <p:nvPr/>
          </p:nvSpPr>
          <p:spPr bwMode="auto">
            <a:xfrm>
              <a:off x="4303" y="2401"/>
              <a:ext cx="372" cy="349"/>
            </a:xfrm>
            <a:prstGeom prst="rect">
              <a:avLst/>
            </a:prstGeom>
            <a:grpFill/>
            <a:ln w="9525">
              <a:noFill/>
              <a:miter lim="800000"/>
              <a:headEnd/>
              <a:tailEnd/>
            </a:ln>
          </p:spPr>
          <p:txBody>
            <a:bodyPr wrap="none" lIns="0" tIns="0" rIns="0" bIns="0">
              <a:spAutoFit/>
            </a:bodyPr>
            <a:lstStyle/>
            <a:p>
              <a:pPr>
                <a:defRPr/>
              </a:pPr>
              <a:r>
                <a:rPr lang="en-US" sz="3600" dirty="0">
                  <a:solidFill>
                    <a:schemeClr val="accent2">
                      <a:lumMod val="50000"/>
                    </a:schemeClr>
                  </a:solidFill>
                  <a:effectLst>
                    <a:outerShdw blurRad="38100" dist="38100" dir="2700000" algn="tl">
                      <a:srgbClr val="000000">
                        <a:alpha val="43137"/>
                      </a:srgbClr>
                    </a:outerShdw>
                  </a:effectLst>
                  <a:ea typeface="ＭＳ Ｐゴシック" pitchFamily="-108" charset="-128"/>
                  <a:cs typeface="Arial" pitchFamily="34" charset="0"/>
                </a:rPr>
                <a:t> ×</a:t>
              </a:r>
              <a:endParaRPr lang="en-US" sz="2600" dirty="0">
                <a:solidFill>
                  <a:schemeClr val="accent2">
                    <a:lumMod val="50000"/>
                  </a:schemeClr>
                </a:solidFill>
                <a:effectLst>
                  <a:outerShdw blurRad="38100" dist="38100" dir="2700000" algn="tl">
                    <a:srgbClr val="000000">
                      <a:alpha val="43137"/>
                    </a:srgbClr>
                  </a:outerShdw>
                </a:effectLst>
                <a:latin typeface="Times New Roman" pitchFamily="18" charset="0"/>
                <a:ea typeface="ＭＳ Ｐゴシック" pitchFamily="-108" charset="-128"/>
                <a:cs typeface="Arial" pitchFamily="34" charset="0"/>
              </a:endParaRPr>
            </a:p>
          </p:txBody>
        </p:sp>
        <p:sp>
          <p:nvSpPr>
            <p:cNvPr id="70668" name="Rectangle 12"/>
            <p:cNvSpPr>
              <a:spLocks noChangeArrowheads="1"/>
            </p:cNvSpPr>
            <p:nvPr/>
          </p:nvSpPr>
          <p:spPr bwMode="auto">
            <a:xfrm>
              <a:off x="4659" y="2447"/>
              <a:ext cx="333" cy="240"/>
            </a:xfrm>
            <a:prstGeom prst="rect">
              <a:avLst/>
            </a:prstGeom>
            <a:grpFill/>
            <a:ln w="9525">
              <a:noFill/>
              <a:miter lim="800000"/>
              <a:headEnd/>
              <a:tailEnd/>
            </a:ln>
          </p:spPr>
          <p:txBody>
            <a:bodyPr wrap="none" lIns="0" tIns="0" rIns="0" bIns="0">
              <a:spAutoFit/>
            </a:bodyPr>
            <a:lstStyle/>
            <a:p>
              <a:pPr>
                <a:defRPr/>
              </a:pPr>
              <a:r>
                <a:rPr lang="en-US" sz="2500" dirty="0">
                  <a:solidFill>
                    <a:schemeClr val="accent2">
                      <a:lumMod val="50000"/>
                    </a:schemeClr>
                  </a:solidFill>
                  <a:effectLst>
                    <a:outerShdw blurRad="38100" dist="38100" dir="2700000" algn="tl">
                      <a:srgbClr val="000000">
                        <a:alpha val="43137"/>
                      </a:srgbClr>
                    </a:outerShdw>
                  </a:effectLst>
                  <a:ea typeface="ＭＳ Ｐゴシック" pitchFamily="-108" charset="-128"/>
                  <a:cs typeface="Arial" pitchFamily="34" charset="0"/>
                </a:rPr>
                <a:t>365</a:t>
              </a:r>
              <a:endParaRPr lang="en-US" sz="2600" dirty="0">
                <a:solidFill>
                  <a:schemeClr val="accent2">
                    <a:lumMod val="50000"/>
                  </a:schemeClr>
                </a:solidFill>
                <a:effectLst>
                  <a:outerShdw blurRad="38100" dist="38100" dir="2700000" algn="tl">
                    <a:srgbClr val="000000">
                      <a:alpha val="43137"/>
                    </a:srgbClr>
                  </a:outerShdw>
                </a:effectLst>
                <a:latin typeface="Times New Roman" pitchFamily="18" charset="0"/>
                <a:ea typeface="ＭＳ Ｐゴシック" pitchFamily="-108" charset="-128"/>
                <a:cs typeface="Arial" pitchFamily="34" charset="0"/>
              </a:endParaRPr>
            </a:p>
          </p:txBody>
        </p:sp>
        <p:sp>
          <p:nvSpPr>
            <p:cNvPr id="47119" name="Line 13"/>
            <p:cNvSpPr>
              <a:spLocks noChangeShapeType="1"/>
            </p:cNvSpPr>
            <p:nvPr/>
          </p:nvSpPr>
          <p:spPr bwMode="auto">
            <a:xfrm>
              <a:off x="2470" y="2592"/>
              <a:ext cx="1728" cy="0"/>
            </a:xfrm>
            <a:prstGeom prst="line">
              <a:avLst/>
            </a:prstGeom>
            <a:grpFill/>
            <a:ln w="28575">
              <a:solidFill>
                <a:schemeClr val="accent2">
                  <a:lumMod val="50000"/>
                </a:schemeClr>
              </a:solidFill>
              <a:round/>
              <a:headEnd/>
              <a:tailEnd/>
            </a:ln>
          </p:spPr>
          <p:txBody>
            <a:bodyPr/>
            <a:lstStyle/>
            <a:p>
              <a:pPr>
                <a:defRPr/>
              </a:pPr>
              <a:endParaRPr lang="en-US" dirty="0">
                <a:solidFill>
                  <a:schemeClr val="accent2">
                    <a:lumMod val="50000"/>
                  </a:schemeClr>
                </a:solidFill>
                <a:effectLst>
                  <a:outerShdw blurRad="38100" dist="38100" dir="2700000" algn="tl">
                    <a:srgbClr val="000000">
                      <a:alpha val="43137"/>
                    </a:srgbClr>
                  </a:outerShdw>
                </a:effectLst>
                <a:ea typeface="ＭＳ Ｐゴシック" pitchFamily="-108" charset="-128"/>
                <a:cs typeface="Arial" pitchFamily="34" charset="0"/>
              </a:endParaRPr>
            </a:p>
          </p:txBody>
        </p:sp>
      </p:grpSp>
      <p:sp>
        <p:nvSpPr>
          <p:cNvPr id="16" name="Rectangle 1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7" name="Slide Number Placeholder 16"/>
          <p:cNvSpPr>
            <a:spLocks noGrp="1"/>
          </p:cNvSpPr>
          <p:nvPr>
            <p:ph type="sldNum" sz="quarter" idx="12"/>
          </p:nvPr>
        </p:nvSpPr>
        <p:spPr/>
        <p:txBody>
          <a:bodyPr/>
          <a:lstStyle/>
          <a:p>
            <a:pPr>
              <a:defRPr/>
            </a:pPr>
            <a:fld id="{B1D1E63F-D895-42BA-A666-20C85BFFBE91}" type="slidenum">
              <a:rPr lang="en-US" smtClean="0"/>
              <a:pPr>
                <a:defRPr/>
              </a:pPr>
              <a:t>52</a:t>
            </a:fld>
            <a:endParaRPr lang="en-US" dirty="0"/>
          </a:p>
        </p:txBody>
      </p:sp>
      <p:sp>
        <p:nvSpPr>
          <p:cNvPr id="18" name="Rounded Rectangle 17"/>
          <p:cNvSpPr/>
          <p:nvPr/>
        </p:nvSpPr>
        <p:spPr>
          <a:xfrm>
            <a:off x="201613" y="6538912"/>
            <a:ext cx="65801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A3</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Assess inventory</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management using both inventory turnover and days’ sales in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467600" cy="3798888"/>
          </a:xfrm>
        </p:spPr>
        <p:txBody>
          <a:bodyPr/>
          <a:lstStyle/>
          <a:p>
            <a:r>
              <a:rPr lang="en-US" altLang="en-US" dirty="0" smtClean="0"/>
              <a:t/>
            </a:r>
            <a:br>
              <a:rPr lang="en-US" altLang="en-US" dirty="0" smtClean="0"/>
            </a:br>
            <a:r>
              <a:rPr lang="en-US" altLang="en-US" dirty="0" smtClean="0"/>
              <a:t/>
            </a:r>
            <a:br>
              <a:rPr lang="en-US" altLang="en-US" dirty="0" smtClean="0"/>
            </a:br>
            <a:r>
              <a:rPr lang="en-US" altLang="en-US" b="1" dirty="0" smtClean="0"/>
              <a:t> </a:t>
            </a:r>
            <a:r>
              <a:rPr lang="en-US" altLang="en-US" dirty="0" smtClean="0"/>
              <a:t>P3 </a:t>
            </a:r>
            <a:r>
              <a:rPr lang="en-US" altLang="en-US" dirty="0">
                <a:ea typeface="ＭＳ Ｐゴシック" pitchFamily="34" charset="-128"/>
              </a:rPr>
              <a:t>Appendix </a:t>
            </a:r>
            <a:r>
              <a:rPr lang="en-US" altLang="en-US" dirty="0" smtClean="0">
                <a:ea typeface="ＭＳ Ｐゴシック" pitchFamily="34" charset="-128"/>
              </a:rPr>
              <a:t>6A</a:t>
            </a:r>
            <a:r>
              <a:rPr lang="en-US" altLang="en-US" dirty="0" smtClean="0"/>
              <a:t>:	</a:t>
            </a:r>
            <a:r>
              <a:rPr lang="en-US" dirty="0"/>
              <a:t> </a:t>
            </a:r>
            <a:r>
              <a:rPr lang="en-US" dirty="0" smtClean="0"/>
              <a:t/>
            </a:r>
            <a:br>
              <a:rPr lang="en-US" dirty="0" smtClean="0"/>
            </a:br>
            <a:r>
              <a:rPr lang="en-US" dirty="0" smtClean="0"/>
              <a:t>Compute </a:t>
            </a:r>
            <a:r>
              <a:rPr lang="en-US" dirty="0"/>
              <a:t>inventory in a periodic system using the methods of specific identification, FIFO, LIFO, and weighted </a:t>
            </a:r>
            <a:r>
              <a:rPr lang="en-US" dirty="0" smtClean="0"/>
              <a:t>average.</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53</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857250" y="1602085"/>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881743" y="5943600"/>
            <a:ext cx="7315200" cy="87313"/>
          </a:xfrm>
          <a:prstGeom prst="rect">
            <a:avLst/>
          </a:prstGeom>
          <a:noFill/>
          <a:ln w="9525">
            <a:noFill/>
            <a:miter lim="800000"/>
            <a:headEnd/>
            <a:tailEnd/>
          </a:ln>
        </p:spPr>
      </p:pic>
      <p:sp>
        <p:nvSpPr>
          <p:cNvPr id="8" name="TextBox 8"/>
          <p:cNvSpPr txBox="1"/>
          <p:nvPr/>
        </p:nvSpPr>
        <p:spPr>
          <a:xfrm>
            <a:off x="2171700" y="762000"/>
            <a:ext cx="4686300" cy="76944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4"/>
          <p:cNvSpPr>
            <a:spLocks noGrp="1"/>
          </p:cNvSpPr>
          <p:nvPr>
            <p:ph type="title"/>
          </p:nvPr>
        </p:nvSpPr>
        <p:spPr>
          <a:xfrm>
            <a:off x="76200" y="457200"/>
            <a:ext cx="8991600" cy="1219200"/>
          </a:xfrm>
        </p:spPr>
        <p:txBody>
          <a:bodyPr/>
          <a:lstStyle/>
          <a:p>
            <a:r>
              <a:rPr lang="en-US" altLang="en-US" sz="3600" b="1" dirty="0" smtClean="0">
                <a:ea typeface="ＭＳ Ｐゴシック" pitchFamily="34" charset="-128"/>
              </a:rPr>
              <a:t>Inventory Costing Illustration</a:t>
            </a:r>
            <a:br>
              <a:rPr lang="en-US" altLang="en-US" sz="3600" b="1" dirty="0" smtClean="0">
                <a:ea typeface="ＭＳ Ｐゴシック" pitchFamily="34" charset="-128"/>
              </a:rPr>
            </a:br>
            <a:r>
              <a:rPr lang="en-US" altLang="en-US" sz="3600" b="1" dirty="0" smtClean="0">
                <a:ea typeface="ＭＳ Ｐゴシック" pitchFamily="34" charset="-128"/>
              </a:rPr>
              <a:t>Periodic System</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Slide Number Placeholder 11"/>
          <p:cNvSpPr>
            <a:spLocks noGrp="1"/>
          </p:cNvSpPr>
          <p:nvPr>
            <p:ph type="sldNum" sz="quarter" idx="12"/>
          </p:nvPr>
        </p:nvSpPr>
        <p:spPr/>
        <p:txBody>
          <a:bodyPr/>
          <a:lstStyle/>
          <a:p>
            <a:pPr>
              <a:defRPr/>
            </a:pPr>
            <a:fld id="{B1D1E63F-D895-42BA-A666-20C85BFFBE91}" type="slidenum">
              <a:rPr lang="en-US" smtClean="0"/>
              <a:pPr>
                <a:defRPr/>
              </a:pPr>
              <a:t>54</a:t>
            </a:fld>
            <a:endParaRPr lang="en-US" dirty="0"/>
          </a:p>
        </p:txBody>
      </p:sp>
      <p:sp>
        <p:nvSpPr>
          <p:cNvPr id="13" name="Rounded Rectangle 12"/>
          <p:cNvSpPr/>
          <p:nvPr/>
        </p:nvSpPr>
        <p:spPr>
          <a:xfrm>
            <a:off x="201613" y="6538912"/>
            <a:ext cx="71135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Compute inventory in a periodic system using specific identification, FIFO, LIFO and weighted average </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7" name="TextBox 6"/>
          <p:cNvSpPr txBox="1"/>
          <p:nvPr/>
        </p:nvSpPr>
        <p:spPr>
          <a:xfrm>
            <a:off x="7873055" y="88737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6A.1</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914400" y="2102922"/>
            <a:ext cx="7649041" cy="26906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4"/>
          <p:cNvSpPr>
            <a:spLocks noGrp="1"/>
          </p:cNvSpPr>
          <p:nvPr>
            <p:ph type="title"/>
          </p:nvPr>
        </p:nvSpPr>
        <p:spPr>
          <a:xfrm>
            <a:off x="76200" y="1003124"/>
            <a:ext cx="8991600" cy="673275"/>
          </a:xfrm>
        </p:spPr>
        <p:txBody>
          <a:bodyPr/>
          <a:lstStyle/>
          <a:p>
            <a:r>
              <a:rPr lang="en-US" altLang="en-US" sz="3600" b="1" dirty="0" smtClean="0">
                <a:ea typeface="ＭＳ Ｐゴシック" pitchFamily="34" charset="-128"/>
              </a:rPr>
              <a:t>Inventory Costing Illustration</a:t>
            </a:r>
            <a:br>
              <a:rPr lang="en-US" altLang="en-US" sz="3600" b="1" dirty="0" smtClean="0">
                <a:ea typeface="ＭＳ Ｐゴシック" pitchFamily="34" charset="-128"/>
              </a:rPr>
            </a:br>
            <a:r>
              <a:rPr lang="en-US" altLang="en-US" sz="3600" b="1" dirty="0" smtClean="0">
                <a:ea typeface="ＭＳ Ｐゴシック" pitchFamily="34" charset="-128"/>
              </a:rPr>
              <a:t>Periodic System – </a:t>
            </a:r>
            <a:br>
              <a:rPr lang="en-US" altLang="en-US" sz="3600" b="1" dirty="0" smtClean="0">
                <a:ea typeface="ＭＳ Ｐゴシック" pitchFamily="34" charset="-128"/>
              </a:rPr>
            </a:br>
            <a:r>
              <a:rPr lang="en-US" altLang="en-US" sz="3600" b="1" dirty="0" smtClean="0">
                <a:ea typeface="ＭＳ Ｐゴシック" pitchFamily="34" charset="-128"/>
              </a:rPr>
              <a:t>Specification Identification</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Slide Number Placeholder 11"/>
          <p:cNvSpPr>
            <a:spLocks noGrp="1"/>
          </p:cNvSpPr>
          <p:nvPr>
            <p:ph type="sldNum" sz="quarter" idx="12"/>
          </p:nvPr>
        </p:nvSpPr>
        <p:spPr/>
        <p:txBody>
          <a:bodyPr/>
          <a:lstStyle/>
          <a:p>
            <a:pPr>
              <a:defRPr/>
            </a:pPr>
            <a:fld id="{B1D1E63F-D895-42BA-A666-20C85BFFBE91}" type="slidenum">
              <a:rPr lang="en-US" smtClean="0"/>
              <a:pPr>
                <a:defRPr/>
              </a:pPr>
              <a:t>55</a:t>
            </a:fld>
            <a:endParaRPr lang="en-US" dirty="0"/>
          </a:p>
        </p:txBody>
      </p:sp>
      <p:sp>
        <p:nvSpPr>
          <p:cNvPr id="13" name="Rounded Rectangle 12"/>
          <p:cNvSpPr/>
          <p:nvPr/>
        </p:nvSpPr>
        <p:spPr>
          <a:xfrm>
            <a:off x="201613" y="6538912"/>
            <a:ext cx="71135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Compute inventory in a periodic system using specific identification, FIFO, LIFO and weighted average </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7" name="Rectangle 3"/>
          <p:cNvSpPr>
            <a:spLocks noChangeArrowheads="1"/>
          </p:cNvSpPr>
          <p:nvPr/>
        </p:nvSpPr>
        <p:spPr bwMode="auto">
          <a:xfrm>
            <a:off x="533400" y="4533871"/>
            <a:ext cx="8153400" cy="1566863"/>
          </a:xfrm>
          <a:prstGeom prst="rect">
            <a:avLst/>
          </a:prstGeom>
          <a:solidFill>
            <a:srgbClr val="F4F4A3"/>
          </a:solidFill>
          <a:ln w="12700">
            <a:solidFill>
              <a:srgbClr val="006600"/>
            </a:solidFill>
            <a:miter lim="800000"/>
            <a:headEnd/>
            <a:tailEnd/>
          </a:ln>
          <a:effectLst>
            <a:outerShdw dist="107763" dir="2700000" algn="ctr" rotWithShape="0">
              <a:schemeClr val="hlink"/>
            </a:outerShdw>
          </a:effec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dirty="0">
                <a:solidFill>
                  <a:srgbClr val="006600"/>
                </a:solidFill>
              </a:rPr>
              <a:t>On August 14, Trekking sold 8 bikes costing $91 and 12 bikes costing $106. On August </a:t>
            </a:r>
            <a:r>
              <a:rPr lang="en-US" altLang="en-US" sz="2400" dirty="0" smtClean="0">
                <a:solidFill>
                  <a:srgbClr val="006600"/>
                </a:solidFill>
              </a:rPr>
              <a:t>30, </a:t>
            </a:r>
            <a:r>
              <a:rPr lang="en-US" altLang="en-US" sz="2400" dirty="0">
                <a:solidFill>
                  <a:srgbClr val="006600"/>
                </a:solidFill>
              </a:rPr>
              <a:t>Trekking sold 23 bikes: 2 units costing $91; 3 units costing $106; 15 units costing $115 and 3 units costing $119.</a:t>
            </a:r>
          </a:p>
        </p:txBody>
      </p:sp>
      <p:pic>
        <p:nvPicPr>
          <p:cNvPr id="8" name="Picture 5" descr="sl01397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599" y="1003125"/>
            <a:ext cx="1114425" cy="111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p:cNvGraphicFramePr>
            <a:graphicFrameLocks noGrp="1"/>
          </p:cNvGraphicFramePr>
          <p:nvPr>
            <p:extLst>
              <p:ext uri="{D42A27DB-BD31-4B8C-83A1-F6EECF244321}">
                <p14:modId xmlns:p14="http://schemas.microsoft.com/office/powerpoint/2010/main" val="530567337"/>
              </p:ext>
            </p:extLst>
          </p:nvPr>
        </p:nvGraphicFramePr>
        <p:xfrm>
          <a:off x="352424" y="2268509"/>
          <a:ext cx="8610600" cy="2209800"/>
        </p:xfrm>
        <a:graphic>
          <a:graphicData uri="http://schemas.openxmlformats.org/drawingml/2006/table">
            <a:tbl>
              <a:tblPr firstRow="1" bandRow="1">
                <a:tableStyleId>{5C22544A-7EE6-4342-B048-85BDC9FD1C3A}</a:tableStyleId>
              </a:tblPr>
              <a:tblGrid>
                <a:gridCol w="6560458"/>
                <a:gridCol w="984068"/>
                <a:gridCol w="1066074"/>
              </a:tblGrid>
              <a:tr h="441960">
                <a:tc>
                  <a:txBody>
                    <a:bodyPr/>
                    <a:lstStyle/>
                    <a:p>
                      <a:r>
                        <a:rPr lang="en-US" dirty="0" smtClean="0"/>
                        <a:t>Total cost of 55 units available for sale</a:t>
                      </a:r>
                      <a:endParaRPr lang="en-US" dirty="0"/>
                    </a:p>
                  </a:txBody>
                  <a:tcPr/>
                </a:tc>
                <a:tc>
                  <a:txBody>
                    <a:bodyPr/>
                    <a:lstStyle/>
                    <a:p>
                      <a:endParaRPr lang="en-US" dirty="0"/>
                    </a:p>
                  </a:txBody>
                  <a:tcPr/>
                </a:tc>
                <a:tc>
                  <a:txBody>
                    <a:bodyPr/>
                    <a:lstStyle/>
                    <a:p>
                      <a:r>
                        <a:rPr lang="en-US" dirty="0" smtClean="0"/>
                        <a:t>$5,990</a:t>
                      </a:r>
                      <a:endParaRPr lang="en-US" dirty="0"/>
                    </a:p>
                  </a:txBody>
                  <a:tcPr/>
                </a:tc>
              </a:tr>
              <a:tr h="441960">
                <a:tc>
                  <a:txBody>
                    <a:bodyPr/>
                    <a:lstStyle/>
                    <a:p>
                      <a:r>
                        <a:rPr lang="en-US" dirty="0" smtClean="0"/>
                        <a:t>Cost of goods sold:</a:t>
                      </a:r>
                      <a:endParaRPr lang="en-US" dirty="0"/>
                    </a:p>
                  </a:txBody>
                  <a:tcPr/>
                </a:tc>
                <a:tc>
                  <a:txBody>
                    <a:bodyPr/>
                    <a:lstStyle/>
                    <a:p>
                      <a:endParaRPr lang="en-US" dirty="0"/>
                    </a:p>
                  </a:txBody>
                  <a:tcPr/>
                </a:tc>
                <a:tc>
                  <a:txBody>
                    <a:bodyPr/>
                    <a:lstStyle/>
                    <a:p>
                      <a:endParaRPr lang="en-US" dirty="0"/>
                    </a:p>
                  </a:txBody>
                  <a:tcPr/>
                </a:tc>
              </a:tr>
              <a:tr h="441960">
                <a:tc>
                  <a:txBody>
                    <a:bodyPr/>
                    <a:lstStyle/>
                    <a:p>
                      <a:r>
                        <a:rPr lang="en-US" dirty="0" smtClean="0"/>
                        <a:t>   Aug 14 (8 @ $91) + (12</a:t>
                      </a:r>
                      <a:r>
                        <a:rPr lang="en-US" baseline="0" dirty="0" smtClean="0"/>
                        <a:t> @ $106)</a:t>
                      </a:r>
                      <a:endParaRPr lang="en-US" dirty="0"/>
                    </a:p>
                  </a:txBody>
                  <a:tcPr/>
                </a:tc>
                <a:tc>
                  <a:txBody>
                    <a:bodyPr/>
                    <a:lstStyle/>
                    <a:p>
                      <a:r>
                        <a:rPr lang="en-US" dirty="0" smtClean="0"/>
                        <a:t>$2,000</a:t>
                      </a:r>
                      <a:endParaRPr lang="en-US" dirty="0"/>
                    </a:p>
                  </a:txBody>
                  <a:tcPr/>
                </a:tc>
                <a:tc>
                  <a:txBody>
                    <a:bodyPr/>
                    <a:lstStyle/>
                    <a:p>
                      <a:endParaRPr lang="en-US" dirty="0"/>
                    </a:p>
                  </a:txBody>
                  <a:tcPr/>
                </a:tc>
              </a:tr>
              <a:tr h="441960">
                <a:tc>
                  <a:txBody>
                    <a:bodyPr/>
                    <a:lstStyle/>
                    <a:p>
                      <a:r>
                        <a:rPr lang="en-US" dirty="0" smtClean="0"/>
                        <a:t>   Aug 30 (2 @ $91) + (3</a:t>
                      </a:r>
                      <a:r>
                        <a:rPr lang="en-US" baseline="0" dirty="0" smtClean="0"/>
                        <a:t>@ $106) + (15@ $115) + (3 @ $119)</a:t>
                      </a:r>
                      <a:endParaRPr lang="en-US" dirty="0"/>
                    </a:p>
                  </a:txBody>
                  <a:tcPr/>
                </a:tc>
                <a:tc>
                  <a:txBody>
                    <a:bodyPr/>
                    <a:lstStyle/>
                    <a:p>
                      <a:r>
                        <a:rPr lang="en-US" dirty="0" smtClean="0"/>
                        <a:t>  2,582</a:t>
                      </a:r>
                      <a:endParaRPr lang="en-US" dirty="0"/>
                    </a:p>
                  </a:txBody>
                  <a:tcPr/>
                </a:tc>
                <a:tc>
                  <a:txBody>
                    <a:bodyPr/>
                    <a:lstStyle/>
                    <a:p>
                      <a:r>
                        <a:rPr lang="en-US" dirty="0" smtClean="0">
                          <a:solidFill>
                            <a:srgbClr val="FF0000"/>
                          </a:solidFill>
                        </a:rPr>
                        <a:t>  4,582</a:t>
                      </a:r>
                      <a:endParaRPr lang="en-US" dirty="0">
                        <a:solidFill>
                          <a:srgbClr val="FF0000"/>
                        </a:solidFill>
                      </a:endParaRPr>
                    </a:p>
                  </a:txBody>
                  <a:tcPr/>
                </a:tc>
              </a:tr>
              <a:tr h="441960">
                <a:tc>
                  <a:txBody>
                    <a:bodyPr/>
                    <a:lstStyle/>
                    <a:p>
                      <a:r>
                        <a:rPr lang="en-US" dirty="0" smtClean="0"/>
                        <a:t>Ending</a:t>
                      </a:r>
                      <a:r>
                        <a:rPr lang="en-US" baseline="0" dirty="0" smtClean="0"/>
                        <a:t> inventory</a:t>
                      </a:r>
                      <a:endParaRPr lang="en-US" dirty="0"/>
                    </a:p>
                  </a:txBody>
                  <a:tcPr/>
                </a:tc>
                <a:tc>
                  <a:txBody>
                    <a:bodyPr/>
                    <a:lstStyle/>
                    <a:p>
                      <a:endParaRPr lang="en-US" dirty="0"/>
                    </a:p>
                  </a:txBody>
                  <a:tcPr/>
                </a:tc>
                <a:tc>
                  <a:txBody>
                    <a:bodyPr/>
                    <a:lstStyle/>
                    <a:p>
                      <a:r>
                        <a:rPr lang="en-US" dirty="0" smtClean="0">
                          <a:solidFill>
                            <a:srgbClr val="FF0000"/>
                          </a:solidFill>
                        </a:rPr>
                        <a:t>$1,408</a:t>
                      </a:r>
                      <a:endParaRPr lang="en-US" dirty="0">
                        <a:solidFill>
                          <a:srgbClr val="FF0000"/>
                        </a:solidFill>
                      </a:endParaRPr>
                    </a:p>
                  </a:txBody>
                  <a:tcPr/>
                </a:tc>
              </a:tr>
            </a:tbl>
          </a:graphicData>
        </a:graphic>
      </p:graphicFrame>
    </p:spTree>
    <p:extLst>
      <p:ext uri="{BB962C8B-B14F-4D97-AF65-F5344CB8AC3E}">
        <p14:creationId xmlns:p14="http://schemas.microsoft.com/office/powerpoint/2010/main" val="136570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4"/>
          <p:cNvSpPr>
            <a:spLocks noGrp="1"/>
          </p:cNvSpPr>
          <p:nvPr>
            <p:ph type="title"/>
          </p:nvPr>
        </p:nvSpPr>
        <p:spPr>
          <a:xfrm>
            <a:off x="76200" y="609600"/>
            <a:ext cx="8991600" cy="1066799"/>
          </a:xfrm>
        </p:spPr>
        <p:txBody>
          <a:bodyPr/>
          <a:lstStyle/>
          <a:p>
            <a:r>
              <a:rPr lang="en-US" altLang="en-US" sz="3600" b="1" dirty="0" smtClean="0">
                <a:ea typeface="ＭＳ Ｐゴシック" pitchFamily="34" charset="-128"/>
              </a:rPr>
              <a:t>Inventory Costing Illustration</a:t>
            </a:r>
            <a:br>
              <a:rPr lang="en-US" altLang="en-US" sz="3600" b="1" dirty="0" smtClean="0">
                <a:ea typeface="ＭＳ Ｐゴシック" pitchFamily="34" charset="-128"/>
              </a:rPr>
            </a:br>
            <a:r>
              <a:rPr lang="en-US" altLang="en-US" sz="3600" b="1" dirty="0" smtClean="0">
                <a:ea typeface="ＭＳ Ｐゴシック" pitchFamily="34" charset="-128"/>
              </a:rPr>
              <a:t>Periodic System – Specification Identification</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Slide Number Placeholder 11"/>
          <p:cNvSpPr>
            <a:spLocks noGrp="1"/>
          </p:cNvSpPr>
          <p:nvPr>
            <p:ph type="sldNum" sz="quarter" idx="12"/>
          </p:nvPr>
        </p:nvSpPr>
        <p:spPr/>
        <p:txBody>
          <a:bodyPr/>
          <a:lstStyle/>
          <a:p>
            <a:pPr>
              <a:defRPr/>
            </a:pPr>
            <a:fld id="{B1D1E63F-D895-42BA-A666-20C85BFFBE91}" type="slidenum">
              <a:rPr lang="en-US" smtClean="0"/>
              <a:pPr>
                <a:defRPr/>
              </a:pPr>
              <a:t>56</a:t>
            </a:fld>
            <a:endParaRPr lang="en-US" dirty="0"/>
          </a:p>
        </p:txBody>
      </p:sp>
      <p:sp>
        <p:nvSpPr>
          <p:cNvPr id="13" name="Rounded Rectangle 12"/>
          <p:cNvSpPr/>
          <p:nvPr/>
        </p:nvSpPr>
        <p:spPr>
          <a:xfrm>
            <a:off x="201613" y="6538912"/>
            <a:ext cx="71135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Compute inventory in a periodic system using specific identification, FIFO, LIFO and weighted average </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graphicFrame>
        <p:nvGraphicFramePr>
          <p:cNvPr id="14" name="Object 3"/>
          <p:cNvGraphicFramePr>
            <a:graphicFrameLocks noChangeAspect="1"/>
          </p:cNvGraphicFramePr>
          <p:nvPr>
            <p:extLst>
              <p:ext uri="{D42A27DB-BD31-4B8C-83A1-F6EECF244321}">
                <p14:modId xmlns:p14="http://schemas.microsoft.com/office/powerpoint/2010/main" val="3941430386"/>
              </p:ext>
            </p:extLst>
          </p:nvPr>
        </p:nvGraphicFramePr>
        <p:xfrm>
          <a:off x="2286000" y="2833310"/>
          <a:ext cx="6781800" cy="3392487"/>
        </p:xfrm>
        <a:graphic>
          <a:graphicData uri="http://schemas.openxmlformats.org/presentationml/2006/ole">
            <mc:AlternateContent xmlns:mc="http://schemas.openxmlformats.org/markup-compatibility/2006">
              <mc:Choice xmlns:v="urn:schemas-microsoft-com:vml" Requires="v">
                <p:oleObj spid="_x0000_s89238" name="Worksheet" r:id="rId5" imgW="3952893" imgH="2114621" progId="Excel.Sheet.8">
                  <p:embed/>
                </p:oleObj>
              </mc:Choice>
              <mc:Fallback>
                <p:oleObj name="Worksheet" r:id="rId5" imgW="3952893" imgH="2114621" progId="Excel.Sheet.8">
                  <p:embed/>
                  <p:pic>
                    <p:nvPicPr>
                      <p:cNvPr id="0" name=""/>
                      <p:cNvPicPr>
                        <a:picLocks noChangeAspect="1" noChangeArrowheads="1"/>
                      </p:cNvPicPr>
                      <p:nvPr/>
                    </p:nvPicPr>
                    <p:blipFill>
                      <a:blip r:embed="rId6"/>
                      <a:srcRect/>
                      <a:stretch>
                        <a:fillRect/>
                      </a:stretch>
                    </p:blipFill>
                    <p:spPr bwMode="auto">
                      <a:xfrm>
                        <a:off x="2286000" y="2833310"/>
                        <a:ext cx="6781800" cy="3392487"/>
                      </a:xfrm>
                      <a:prstGeom prst="rect">
                        <a:avLst/>
                      </a:prstGeom>
                      <a:noFill/>
                      <a:ln>
                        <a:noFill/>
                      </a:ln>
                      <a:effectLst/>
                    </p:spPr>
                  </p:pic>
                </p:oleObj>
              </mc:Fallback>
            </mc:AlternateContent>
          </a:graphicData>
        </a:graphic>
      </p:graphicFrame>
      <p:sp>
        <p:nvSpPr>
          <p:cNvPr id="15" name="Text Box 4"/>
          <p:cNvSpPr txBox="1">
            <a:spLocks noChangeArrowheads="1"/>
          </p:cNvSpPr>
          <p:nvPr/>
        </p:nvSpPr>
        <p:spPr bwMode="auto">
          <a:xfrm>
            <a:off x="914400" y="1676399"/>
            <a:ext cx="7696200" cy="1109663"/>
          </a:xfrm>
          <a:prstGeom prst="rect">
            <a:avLst/>
          </a:prstGeom>
          <a:solidFill>
            <a:srgbClr val="EAEAEA"/>
          </a:solidFill>
          <a:ln w="12700">
            <a:solidFill>
              <a:srgbClr val="3333CC"/>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200" b="1">
                <a:solidFill>
                  <a:srgbClr val="0033CC"/>
                </a:solidFill>
              </a:rPr>
              <a:t>Here are the entries to record the purchases and sales. The numbers in red are determined by the cost flow assumption used.</a:t>
            </a:r>
          </a:p>
        </p:txBody>
      </p:sp>
      <p:sp>
        <p:nvSpPr>
          <p:cNvPr id="16" name="Text Box 5"/>
          <p:cNvSpPr txBox="1">
            <a:spLocks noChangeArrowheads="1"/>
          </p:cNvSpPr>
          <p:nvPr/>
        </p:nvSpPr>
        <p:spPr bwMode="auto">
          <a:xfrm>
            <a:off x="205624" y="2876466"/>
            <a:ext cx="1981200" cy="2952750"/>
          </a:xfrm>
          <a:prstGeom prst="rect">
            <a:avLst/>
          </a:prstGeom>
          <a:solidFill>
            <a:srgbClr val="CCFFFF"/>
          </a:solidFill>
          <a:ln w="12700">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200" dirty="0">
                <a:solidFill>
                  <a:srgbClr val="0033CC"/>
                </a:solidFill>
                <a:latin typeface="Arial Narrow" panose="020B0606020202030204" pitchFamily="34" charset="0"/>
              </a:rPr>
              <a:t>All purchases and sales are made on credit.</a:t>
            </a:r>
            <a:br>
              <a:rPr lang="en-US" altLang="en-US" sz="2200" dirty="0">
                <a:solidFill>
                  <a:srgbClr val="0033CC"/>
                </a:solidFill>
                <a:latin typeface="Arial Narrow" panose="020B0606020202030204" pitchFamily="34" charset="0"/>
              </a:rPr>
            </a:br>
            <a:r>
              <a:rPr lang="en-US" altLang="en-US" sz="2200" dirty="0">
                <a:solidFill>
                  <a:srgbClr val="0033CC"/>
                </a:solidFill>
                <a:latin typeface="Arial Narrow" panose="020B0606020202030204" pitchFamily="34" charset="0"/>
              </a:rPr>
              <a:t>The selling price of inventory was as follows:</a:t>
            </a:r>
          </a:p>
          <a:p>
            <a:pPr>
              <a:spcBef>
                <a:spcPct val="50000"/>
              </a:spcBef>
            </a:pPr>
            <a:r>
              <a:rPr lang="en-US" altLang="en-US" sz="2200" dirty="0">
                <a:solidFill>
                  <a:srgbClr val="0033CC"/>
                </a:solidFill>
                <a:latin typeface="Arial Narrow" panose="020B0606020202030204" pitchFamily="34" charset="0"/>
              </a:rPr>
              <a:t>    8/14     $130</a:t>
            </a:r>
            <a:br>
              <a:rPr lang="en-US" altLang="en-US" sz="2200" dirty="0">
                <a:solidFill>
                  <a:srgbClr val="0033CC"/>
                </a:solidFill>
                <a:latin typeface="Arial Narrow" panose="020B0606020202030204" pitchFamily="34" charset="0"/>
              </a:rPr>
            </a:br>
            <a:r>
              <a:rPr lang="en-US" altLang="en-US" sz="2200" dirty="0">
                <a:solidFill>
                  <a:srgbClr val="0033CC"/>
                </a:solidFill>
                <a:latin typeface="Arial Narrow" panose="020B0606020202030204" pitchFamily="34" charset="0"/>
              </a:rPr>
              <a:t>    8/31     $150</a:t>
            </a:r>
          </a:p>
        </p:txBody>
      </p:sp>
    </p:spTree>
    <p:extLst>
      <p:ext uri="{BB962C8B-B14F-4D97-AF65-F5344CB8AC3E}">
        <p14:creationId xmlns:p14="http://schemas.microsoft.com/office/powerpoint/2010/main" val="7775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D75F7BD-AE40-46FC-89CB-8BE62D62355A}" type="slidenum">
              <a:rPr lang="en-US" smtClean="0"/>
              <a:pPr>
                <a:defRPr/>
              </a:pPr>
              <a:t>57</a:t>
            </a:fld>
            <a:endParaRPr lang="en-US" dirty="0"/>
          </a:p>
        </p:txBody>
      </p:sp>
      <p:sp>
        <p:nvSpPr>
          <p:cNvPr id="3" name="Rectangle 2"/>
          <p:cNvSpPr txBox="1">
            <a:spLocks noChangeArrowheads="1"/>
          </p:cNvSpPr>
          <p:nvPr/>
        </p:nvSpPr>
        <p:spPr>
          <a:xfrm>
            <a:off x="409575" y="552539"/>
            <a:ext cx="7924800" cy="762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dirty="0" smtClean="0"/>
              <a:t> </a:t>
            </a:r>
            <a:r>
              <a:rPr lang="en-US" altLang="en-US" b="1" dirty="0">
                <a:ea typeface="ＭＳ Ｐゴシック" pitchFamily="34" charset="-128"/>
              </a:rPr>
              <a:t>Inventory Costing Illustration</a:t>
            </a:r>
            <a:br>
              <a:rPr lang="en-US" altLang="en-US" b="1" dirty="0">
                <a:ea typeface="ＭＳ Ｐゴシック" pitchFamily="34" charset="-128"/>
              </a:rPr>
            </a:br>
            <a:r>
              <a:rPr lang="en-US" altLang="en-US" b="1" dirty="0">
                <a:ea typeface="ＭＳ Ｐゴシック" pitchFamily="34" charset="-128"/>
              </a:rPr>
              <a:t>Periodic System </a:t>
            </a:r>
            <a:r>
              <a:rPr lang="en-US" altLang="en-US" b="1" dirty="0" smtClean="0">
                <a:ea typeface="ＭＳ Ｐゴシック" pitchFamily="34" charset="-128"/>
              </a:rPr>
              <a:t>- </a:t>
            </a:r>
            <a:r>
              <a:rPr lang="en-US" altLang="en-US" b="1" dirty="0" smtClean="0"/>
              <a:t>FIFO</a:t>
            </a:r>
          </a:p>
        </p:txBody>
      </p:sp>
      <p:pic>
        <p:nvPicPr>
          <p:cNvPr id="4" name="Picture 4" descr="sl01397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9075" y="684213"/>
            <a:ext cx="990600" cy="98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1340953378"/>
              </p:ext>
            </p:extLst>
          </p:nvPr>
        </p:nvGraphicFramePr>
        <p:xfrm>
          <a:off x="304800" y="1905000"/>
          <a:ext cx="8229600" cy="2574924"/>
        </p:xfrm>
        <a:graphic>
          <a:graphicData uri="http://schemas.openxmlformats.org/drawingml/2006/table">
            <a:tbl>
              <a:tblPr firstRow="1" bandRow="1">
                <a:tableStyleId>{5C22544A-7EE6-4342-B048-85BDC9FD1C3A}</a:tableStyleId>
              </a:tblPr>
              <a:tblGrid>
                <a:gridCol w="6270172"/>
                <a:gridCol w="940525"/>
                <a:gridCol w="1018903"/>
              </a:tblGrid>
              <a:tr h="429154">
                <a:tc>
                  <a:txBody>
                    <a:bodyPr/>
                    <a:lstStyle/>
                    <a:p>
                      <a:r>
                        <a:rPr lang="en-US" sz="1800" dirty="0" smtClean="0"/>
                        <a:t>Total cost of 55 units available for sale</a:t>
                      </a:r>
                      <a:endParaRPr lang="en-US" sz="1800" dirty="0"/>
                    </a:p>
                  </a:txBody>
                  <a:tcPr marT="45710" marB="45710"/>
                </a:tc>
                <a:tc>
                  <a:txBody>
                    <a:bodyPr/>
                    <a:lstStyle/>
                    <a:p>
                      <a:endParaRPr lang="en-US" sz="1800" dirty="0"/>
                    </a:p>
                  </a:txBody>
                  <a:tcPr marT="45710" marB="45710"/>
                </a:tc>
                <a:tc>
                  <a:txBody>
                    <a:bodyPr/>
                    <a:lstStyle/>
                    <a:p>
                      <a:r>
                        <a:rPr lang="en-US" sz="1800" dirty="0" smtClean="0"/>
                        <a:t>$ 5,990</a:t>
                      </a:r>
                      <a:endParaRPr lang="en-US" sz="1800" dirty="0"/>
                    </a:p>
                  </a:txBody>
                  <a:tcPr marT="45710" marB="45710"/>
                </a:tc>
              </a:tr>
              <a:tr h="429154">
                <a:tc>
                  <a:txBody>
                    <a:bodyPr/>
                    <a:lstStyle/>
                    <a:p>
                      <a:r>
                        <a:rPr lang="en-US" sz="1800" dirty="0" smtClean="0"/>
                        <a:t>Less ending inventory priced using FIFO:</a:t>
                      </a:r>
                      <a:endParaRPr lang="en-US" sz="1800" dirty="0"/>
                    </a:p>
                  </a:txBody>
                  <a:tcPr marT="45710" marB="45710"/>
                </a:tc>
                <a:tc>
                  <a:txBody>
                    <a:bodyPr/>
                    <a:lstStyle/>
                    <a:p>
                      <a:endParaRPr lang="en-US" sz="1800" dirty="0"/>
                    </a:p>
                  </a:txBody>
                  <a:tcPr marT="45710" marB="45710"/>
                </a:tc>
                <a:tc>
                  <a:txBody>
                    <a:bodyPr/>
                    <a:lstStyle/>
                    <a:p>
                      <a:endParaRPr lang="en-US" sz="1800" dirty="0"/>
                    </a:p>
                  </a:txBody>
                  <a:tcPr marT="45710" marB="45710"/>
                </a:tc>
              </a:tr>
              <a:tr h="429154">
                <a:tc>
                  <a:txBody>
                    <a:bodyPr/>
                    <a:lstStyle/>
                    <a:p>
                      <a:r>
                        <a:rPr lang="en-US" sz="1800" dirty="0" smtClean="0"/>
                        <a:t>   10 units from Aug 28 purchase at $119</a:t>
                      </a:r>
                      <a:endParaRPr lang="en-US" sz="1800" dirty="0"/>
                    </a:p>
                  </a:txBody>
                  <a:tcPr marT="45710" marB="45710"/>
                </a:tc>
                <a:tc>
                  <a:txBody>
                    <a:bodyPr/>
                    <a:lstStyle/>
                    <a:p>
                      <a:r>
                        <a:rPr lang="en-US" sz="1800" dirty="0" smtClean="0"/>
                        <a:t>$  1,190</a:t>
                      </a:r>
                      <a:endParaRPr lang="en-US" sz="1800" dirty="0"/>
                    </a:p>
                  </a:txBody>
                  <a:tcPr marT="45710" marB="45710"/>
                </a:tc>
                <a:tc>
                  <a:txBody>
                    <a:bodyPr/>
                    <a:lstStyle/>
                    <a:p>
                      <a:endParaRPr lang="en-US" sz="1800" dirty="0"/>
                    </a:p>
                  </a:txBody>
                  <a:tcPr marT="45710" marB="45710"/>
                </a:tc>
              </a:tr>
              <a:tr h="429154">
                <a:tc>
                  <a:txBody>
                    <a:bodyPr/>
                    <a:lstStyle/>
                    <a:p>
                      <a:r>
                        <a:rPr lang="en-US" sz="1800" baseline="0" dirty="0" smtClean="0"/>
                        <a:t>      2 units from Aug 17 purchase at $115</a:t>
                      </a:r>
                      <a:endParaRPr lang="en-US" sz="1800" dirty="0"/>
                    </a:p>
                  </a:txBody>
                  <a:tcPr marT="45710" marB="45710"/>
                </a:tc>
                <a:tc>
                  <a:txBody>
                    <a:bodyPr/>
                    <a:lstStyle/>
                    <a:p>
                      <a:r>
                        <a:rPr lang="en-US" sz="1800" dirty="0" smtClean="0"/>
                        <a:t>       230</a:t>
                      </a:r>
                      <a:endParaRPr lang="en-US" sz="1800" dirty="0"/>
                    </a:p>
                  </a:txBody>
                  <a:tcPr marT="45710" marB="45710"/>
                </a:tc>
                <a:tc>
                  <a:txBody>
                    <a:bodyPr/>
                    <a:lstStyle/>
                    <a:p>
                      <a:r>
                        <a:rPr lang="en-US" sz="1800" dirty="0" smtClean="0">
                          <a:solidFill>
                            <a:srgbClr val="FF0000"/>
                          </a:solidFill>
                        </a:rPr>
                        <a:t> </a:t>
                      </a:r>
                      <a:endParaRPr lang="en-US" sz="1800" dirty="0">
                        <a:solidFill>
                          <a:srgbClr val="FF0000"/>
                        </a:solidFill>
                      </a:endParaRPr>
                    </a:p>
                  </a:txBody>
                  <a:tcPr marT="45710" marB="45710"/>
                </a:tc>
              </a:tr>
              <a:tr h="429154">
                <a:tc>
                  <a:txBody>
                    <a:bodyPr/>
                    <a:lstStyle/>
                    <a:p>
                      <a:r>
                        <a:rPr lang="en-US" sz="1800" dirty="0" smtClean="0">
                          <a:solidFill>
                            <a:srgbClr val="FF0000"/>
                          </a:solidFill>
                        </a:rPr>
                        <a:t>Ending</a:t>
                      </a:r>
                      <a:r>
                        <a:rPr lang="en-US" sz="1800" baseline="0" dirty="0" smtClean="0">
                          <a:solidFill>
                            <a:srgbClr val="FF0000"/>
                          </a:solidFill>
                        </a:rPr>
                        <a:t> inventory</a:t>
                      </a:r>
                      <a:endParaRPr lang="en-US" sz="1800" dirty="0">
                        <a:solidFill>
                          <a:srgbClr val="FF0000"/>
                        </a:solidFill>
                      </a:endParaRPr>
                    </a:p>
                  </a:txBody>
                  <a:tcPr marT="45710" marB="45710"/>
                </a:tc>
                <a:tc>
                  <a:txBody>
                    <a:bodyPr/>
                    <a:lstStyle/>
                    <a:p>
                      <a:endParaRPr lang="en-US" sz="1800" dirty="0"/>
                    </a:p>
                  </a:txBody>
                  <a:tcPr marT="45710" marB="45710"/>
                </a:tc>
                <a:tc>
                  <a:txBody>
                    <a:bodyPr/>
                    <a:lstStyle/>
                    <a:p>
                      <a:r>
                        <a:rPr lang="en-US" sz="1800" baseline="0" dirty="0" smtClean="0">
                          <a:solidFill>
                            <a:srgbClr val="FF0000"/>
                          </a:solidFill>
                        </a:rPr>
                        <a:t>  </a:t>
                      </a:r>
                      <a:r>
                        <a:rPr lang="en-US" sz="1800" dirty="0" smtClean="0">
                          <a:solidFill>
                            <a:srgbClr val="FF0000"/>
                          </a:solidFill>
                        </a:rPr>
                        <a:t>1,420</a:t>
                      </a:r>
                      <a:endParaRPr lang="en-US" sz="1800" dirty="0">
                        <a:solidFill>
                          <a:srgbClr val="FF0000"/>
                        </a:solidFill>
                      </a:endParaRPr>
                    </a:p>
                  </a:txBody>
                  <a:tcPr marT="45710" marB="45710"/>
                </a:tc>
              </a:tr>
              <a:tr h="429154">
                <a:tc>
                  <a:txBody>
                    <a:bodyPr/>
                    <a:lstStyle/>
                    <a:p>
                      <a:r>
                        <a:rPr lang="en-US" sz="1800" dirty="0" smtClean="0">
                          <a:solidFill>
                            <a:srgbClr val="FF0000"/>
                          </a:solidFill>
                        </a:rPr>
                        <a:t>Cost of goods sold</a:t>
                      </a:r>
                      <a:endParaRPr lang="en-US" sz="1800" dirty="0">
                        <a:solidFill>
                          <a:srgbClr val="FF0000"/>
                        </a:solidFill>
                      </a:endParaRPr>
                    </a:p>
                  </a:txBody>
                  <a:tcPr marT="45710" marB="45710"/>
                </a:tc>
                <a:tc>
                  <a:txBody>
                    <a:bodyPr/>
                    <a:lstStyle/>
                    <a:p>
                      <a:endParaRPr lang="en-US" sz="1800" dirty="0"/>
                    </a:p>
                  </a:txBody>
                  <a:tcPr marT="45710" marB="45710"/>
                </a:tc>
                <a:tc>
                  <a:txBody>
                    <a:bodyPr/>
                    <a:lstStyle/>
                    <a:p>
                      <a:r>
                        <a:rPr lang="en-US" sz="1800" dirty="0" smtClean="0">
                          <a:solidFill>
                            <a:srgbClr val="FF0000"/>
                          </a:solidFill>
                        </a:rPr>
                        <a:t>$4,570</a:t>
                      </a:r>
                      <a:endParaRPr lang="en-US" sz="1800" dirty="0">
                        <a:solidFill>
                          <a:srgbClr val="FF0000"/>
                        </a:solidFill>
                      </a:endParaRPr>
                    </a:p>
                  </a:txBody>
                  <a:tcPr marT="45710" marB="45710"/>
                </a:tc>
              </a:tr>
            </a:tbl>
          </a:graphicData>
        </a:graphic>
      </p:graphicFrame>
      <p:sp>
        <p:nvSpPr>
          <p:cNvPr id="8" name="Rectangle 3"/>
          <p:cNvSpPr>
            <a:spLocks noChangeArrowheads="1"/>
          </p:cNvSpPr>
          <p:nvPr/>
        </p:nvSpPr>
        <p:spPr bwMode="auto">
          <a:xfrm>
            <a:off x="304800" y="4552973"/>
            <a:ext cx="8267700" cy="1782539"/>
          </a:xfrm>
          <a:prstGeom prst="rect">
            <a:avLst/>
          </a:prstGeom>
          <a:solidFill>
            <a:srgbClr val="F4F4A3"/>
          </a:solidFill>
          <a:ln w="12700">
            <a:solidFill>
              <a:srgbClr val="006600"/>
            </a:solidFill>
            <a:miter lim="800000"/>
            <a:headEnd/>
            <a:tailEnd/>
          </a:ln>
          <a:effectLst>
            <a:outerShdw dist="107763" dir="2700000" algn="ctr" rotWithShape="0">
              <a:schemeClr val="hlink"/>
            </a:outerShdw>
          </a:effectLst>
        </p:spPr>
        <p:txBody>
          <a:bodyPr wrap="squar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200" dirty="0">
                <a:solidFill>
                  <a:srgbClr val="006600"/>
                </a:solidFill>
              </a:rPr>
              <a:t>During August, Trekking had a total of 55 units available for sale.  They had 12 units in ending inventory and sold 43 units. The cost of the 12 bikes in ending inventory will be valued using the most recent purchases since the earlier units are assumed sold under FIFO.</a:t>
            </a:r>
          </a:p>
        </p:txBody>
      </p:sp>
      <p:sp>
        <p:nvSpPr>
          <p:cNvPr id="9" name="Rounded Rectangle 8"/>
          <p:cNvSpPr/>
          <p:nvPr/>
        </p:nvSpPr>
        <p:spPr>
          <a:xfrm>
            <a:off x="152400" y="6538912"/>
            <a:ext cx="71135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Compute inventory in a periodic system using specific identification, FIFO, LIFO and weighted average </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Tree>
    <p:extLst>
      <p:ext uri="{BB962C8B-B14F-4D97-AF65-F5344CB8AC3E}">
        <p14:creationId xmlns:p14="http://schemas.microsoft.com/office/powerpoint/2010/main" val="3126052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D75F7BD-AE40-46FC-89CB-8BE62D62355A}" type="slidenum">
              <a:rPr lang="en-US" smtClean="0"/>
              <a:pPr>
                <a:defRPr/>
              </a:pPr>
              <a:t>58</a:t>
            </a:fld>
            <a:endParaRPr lang="en-US" dirty="0"/>
          </a:p>
        </p:txBody>
      </p:sp>
      <p:sp>
        <p:nvSpPr>
          <p:cNvPr id="3" name="Rectangle 2"/>
          <p:cNvSpPr txBox="1">
            <a:spLocks noChangeArrowheads="1"/>
          </p:cNvSpPr>
          <p:nvPr/>
        </p:nvSpPr>
        <p:spPr>
          <a:xfrm>
            <a:off x="409575" y="552539"/>
            <a:ext cx="7924800" cy="762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dirty="0" smtClean="0"/>
              <a:t> </a:t>
            </a:r>
            <a:r>
              <a:rPr lang="en-US" altLang="en-US" b="1" dirty="0">
                <a:ea typeface="ＭＳ Ｐゴシック" pitchFamily="34" charset="-128"/>
              </a:rPr>
              <a:t>Inventory Costing Illustration</a:t>
            </a:r>
            <a:br>
              <a:rPr lang="en-US" altLang="en-US" b="1" dirty="0">
                <a:ea typeface="ＭＳ Ｐゴシック" pitchFamily="34" charset="-128"/>
              </a:rPr>
            </a:br>
            <a:r>
              <a:rPr lang="en-US" altLang="en-US" b="1" dirty="0">
                <a:ea typeface="ＭＳ Ｐゴシック" pitchFamily="34" charset="-128"/>
              </a:rPr>
              <a:t>Periodic System </a:t>
            </a:r>
            <a:r>
              <a:rPr lang="en-US" altLang="en-US" b="1" dirty="0" smtClean="0">
                <a:ea typeface="ＭＳ Ｐゴシック" pitchFamily="34" charset="-128"/>
              </a:rPr>
              <a:t>- L</a:t>
            </a:r>
            <a:r>
              <a:rPr lang="en-US" altLang="en-US" b="1" dirty="0" smtClean="0"/>
              <a:t>IFO</a:t>
            </a:r>
          </a:p>
        </p:txBody>
      </p:sp>
      <p:pic>
        <p:nvPicPr>
          <p:cNvPr id="4" name="Picture 4" descr="sl01397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9075" y="684213"/>
            <a:ext cx="990600" cy="98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152400" y="6538912"/>
            <a:ext cx="71135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Compute inventory in a periodic system using specific identification, FIFO, LIFO and weighted average </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273552658"/>
              </p:ext>
            </p:extLst>
          </p:nvPr>
        </p:nvGraphicFramePr>
        <p:xfrm>
          <a:off x="304800" y="1868149"/>
          <a:ext cx="8382000" cy="2675730"/>
        </p:xfrm>
        <a:graphic>
          <a:graphicData uri="http://schemas.openxmlformats.org/drawingml/2006/table">
            <a:tbl>
              <a:tblPr firstRow="1" bandRow="1">
                <a:tableStyleId>{5C22544A-7EE6-4342-B048-85BDC9FD1C3A}</a:tableStyleId>
              </a:tblPr>
              <a:tblGrid>
                <a:gridCol w="6386287"/>
                <a:gridCol w="957942"/>
                <a:gridCol w="1037771"/>
              </a:tblGrid>
              <a:tr h="445955">
                <a:tc>
                  <a:txBody>
                    <a:bodyPr/>
                    <a:lstStyle/>
                    <a:p>
                      <a:r>
                        <a:rPr lang="en-US" sz="1800" dirty="0" smtClean="0"/>
                        <a:t>Total cost of 55 units available for sale</a:t>
                      </a:r>
                      <a:endParaRPr lang="en-US" sz="1800" dirty="0"/>
                    </a:p>
                  </a:txBody>
                  <a:tcPr marT="45710" marB="45710"/>
                </a:tc>
                <a:tc>
                  <a:txBody>
                    <a:bodyPr/>
                    <a:lstStyle/>
                    <a:p>
                      <a:endParaRPr lang="en-US" sz="1800" dirty="0"/>
                    </a:p>
                  </a:txBody>
                  <a:tcPr marT="45710" marB="45710"/>
                </a:tc>
                <a:tc>
                  <a:txBody>
                    <a:bodyPr/>
                    <a:lstStyle/>
                    <a:p>
                      <a:r>
                        <a:rPr lang="en-US" sz="1800" dirty="0" smtClean="0"/>
                        <a:t>$ 5,990</a:t>
                      </a:r>
                      <a:endParaRPr lang="en-US" sz="1800" dirty="0"/>
                    </a:p>
                  </a:txBody>
                  <a:tcPr marT="45710" marB="45710"/>
                </a:tc>
              </a:tr>
              <a:tr h="445955">
                <a:tc>
                  <a:txBody>
                    <a:bodyPr/>
                    <a:lstStyle/>
                    <a:p>
                      <a:r>
                        <a:rPr lang="en-US" sz="1800" dirty="0" smtClean="0"/>
                        <a:t>Less ending inventory priced using LIFO:</a:t>
                      </a:r>
                      <a:endParaRPr lang="en-US" sz="1800" dirty="0"/>
                    </a:p>
                  </a:txBody>
                  <a:tcPr marT="45710" marB="45710"/>
                </a:tc>
                <a:tc>
                  <a:txBody>
                    <a:bodyPr/>
                    <a:lstStyle/>
                    <a:p>
                      <a:endParaRPr lang="en-US" sz="1800" dirty="0"/>
                    </a:p>
                  </a:txBody>
                  <a:tcPr marT="45710" marB="45710"/>
                </a:tc>
                <a:tc>
                  <a:txBody>
                    <a:bodyPr/>
                    <a:lstStyle/>
                    <a:p>
                      <a:endParaRPr lang="en-US" sz="1800" dirty="0"/>
                    </a:p>
                  </a:txBody>
                  <a:tcPr marT="45710" marB="45710"/>
                </a:tc>
              </a:tr>
              <a:tr h="445955">
                <a:tc>
                  <a:txBody>
                    <a:bodyPr/>
                    <a:lstStyle/>
                    <a:p>
                      <a:r>
                        <a:rPr lang="en-US" sz="1800" dirty="0" smtClean="0"/>
                        <a:t>   10 units from Aug 1 beginning inventory  $91</a:t>
                      </a:r>
                      <a:endParaRPr lang="en-US" sz="1800" dirty="0"/>
                    </a:p>
                  </a:txBody>
                  <a:tcPr marT="45710" marB="45710"/>
                </a:tc>
                <a:tc>
                  <a:txBody>
                    <a:bodyPr/>
                    <a:lstStyle/>
                    <a:p>
                      <a:r>
                        <a:rPr lang="en-US" sz="1800" dirty="0" smtClean="0"/>
                        <a:t>$</a:t>
                      </a:r>
                      <a:r>
                        <a:rPr lang="en-US" sz="1800" baseline="0" dirty="0" smtClean="0"/>
                        <a:t>  </a:t>
                      </a:r>
                      <a:r>
                        <a:rPr lang="en-US" sz="1800" dirty="0" smtClean="0"/>
                        <a:t>910</a:t>
                      </a:r>
                      <a:endParaRPr lang="en-US" sz="1800" dirty="0"/>
                    </a:p>
                  </a:txBody>
                  <a:tcPr marT="45710" marB="45710"/>
                </a:tc>
                <a:tc>
                  <a:txBody>
                    <a:bodyPr/>
                    <a:lstStyle/>
                    <a:p>
                      <a:endParaRPr lang="en-US" sz="1800" dirty="0"/>
                    </a:p>
                  </a:txBody>
                  <a:tcPr marT="45710" marB="45710"/>
                </a:tc>
              </a:tr>
              <a:tr h="445955">
                <a:tc>
                  <a:txBody>
                    <a:bodyPr/>
                    <a:lstStyle/>
                    <a:p>
                      <a:r>
                        <a:rPr lang="en-US" sz="1800" baseline="0" dirty="0" smtClean="0"/>
                        <a:t>      2 units from Aug 3 purchase at $106</a:t>
                      </a:r>
                      <a:endParaRPr lang="en-US" sz="1800" dirty="0"/>
                    </a:p>
                  </a:txBody>
                  <a:tcPr marT="45710" marB="45710"/>
                </a:tc>
                <a:tc>
                  <a:txBody>
                    <a:bodyPr/>
                    <a:lstStyle/>
                    <a:p>
                      <a:r>
                        <a:rPr lang="en-US" sz="1800" dirty="0" smtClean="0"/>
                        <a:t>    212</a:t>
                      </a:r>
                      <a:endParaRPr lang="en-US" sz="1800" dirty="0"/>
                    </a:p>
                  </a:txBody>
                  <a:tcPr marT="45710" marB="45710"/>
                </a:tc>
                <a:tc>
                  <a:txBody>
                    <a:bodyPr/>
                    <a:lstStyle/>
                    <a:p>
                      <a:r>
                        <a:rPr lang="en-US" sz="1800" dirty="0" smtClean="0">
                          <a:solidFill>
                            <a:srgbClr val="FF0000"/>
                          </a:solidFill>
                        </a:rPr>
                        <a:t> </a:t>
                      </a:r>
                      <a:endParaRPr lang="en-US" sz="1800" dirty="0">
                        <a:solidFill>
                          <a:srgbClr val="FF0000"/>
                        </a:solidFill>
                      </a:endParaRPr>
                    </a:p>
                  </a:txBody>
                  <a:tcPr marT="45710" marB="45710"/>
                </a:tc>
              </a:tr>
              <a:tr h="445955">
                <a:tc>
                  <a:txBody>
                    <a:bodyPr/>
                    <a:lstStyle/>
                    <a:p>
                      <a:r>
                        <a:rPr lang="en-US" sz="1800" dirty="0" smtClean="0">
                          <a:solidFill>
                            <a:srgbClr val="FF0000"/>
                          </a:solidFill>
                        </a:rPr>
                        <a:t>Ending</a:t>
                      </a:r>
                      <a:r>
                        <a:rPr lang="en-US" sz="1800" baseline="0" dirty="0" smtClean="0">
                          <a:solidFill>
                            <a:srgbClr val="FF0000"/>
                          </a:solidFill>
                        </a:rPr>
                        <a:t> inventory</a:t>
                      </a:r>
                      <a:endParaRPr lang="en-US" sz="1800" dirty="0">
                        <a:solidFill>
                          <a:srgbClr val="FF0000"/>
                        </a:solidFill>
                      </a:endParaRPr>
                    </a:p>
                  </a:txBody>
                  <a:tcPr marT="45710" marB="45710"/>
                </a:tc>
                <a:tc>
                  <a:txBody>
                    <a:bodyPr/>
                    <a:lstStyle/>
                    <a:p>
                      <a:endParaRPr lang="en-US" sz="1800" dirty="0"/>
                    </a:p>
                  </a:txBody>
                  <a:tcPr marT="45710" marB="45710"/>
                </a:tc>
                <a:tc>
                  <a:txBody>
                    <a:bodyPr/>
                    <a:lstStyle/>
                    <a:p>
                      <a:r>
                        <a:rPr lang="en-US" sz="1800" baseline="0" dirty="0" smtClean="0">
                          <a:solidFill>
                            <a:srgbClr val="FF0000"/>
                          </a:solidFill>
                        </a:rPr>
                        <a:t>   </a:t>
                      </a:r>
                      <a:r>
                        <a:rPr lang="en-US" sz="1800" dirty="0" smtClean="0">
                          <a:solidFill>
                            <a:srgbClr val="FF0000"/>
                          </a:solidFill>
                        </a:rPr>
                        <a:t>1,122</a:t>
                      </a:r>
                      <a:endParaRPr lang="en-US" sz="1800" dirty="0">
                        <a:solidFill>
                          <a:srgbClr val="FF0000"/>
                        </a:solidFill>
                      </a:endParaRPr>
                    </a:p>
                  </a:txBody>
                  <a:tcPr marT="45710" marB="45710"/>
                </a:tc>
              </a:tr>
              <a:tr h="445955">
                <a:tc>
                  <a:txBody>
                    <a:bodyPr/>
                    <a:lstStyle/>
                    <a:p>
                      <a:r>
                        <a:rPr lang="en-US" sz="1800" dirty="0" smtClean="0">
                          <a:solidFill>
                            <a:srgbClr val="FF0000"/>
                          </a:solidFill>
                        </a:rPr>
                        <a:t>Cost of goods sold</a:t>
                      </a:r>
                      <a:endParaRPr lang="en-US" sz="1800" dirty="0">
                        <a:solidFill>
                          <a:srgbClr val="FF0000"/>
                        </a:solidFill>
                      </a:endParaRPr>
                    </a:p>
                  </a:txBody>
                  <a:tcPr marT="45710" marB="45710"/>
                </a:tc>
                <a:tc>
                  <a:txBody>
                    <a:bodyPr/>
                    <a:lstStyle/>
                    <a:p>
                      <a:endParaRPr lang="en-US" sz="1800" dirty="0"/>
                    </a:p>
                  </a:txBody>
                  <a:tcPr marT="45710" marB="45710"/>
                </a:tc>
                <a:tc>
                  <a:txBody>
                    <a:bodyPr/>
                    <a:lstStyle/>
                    <a:p>
                      <a:r>
                        <a:rPr lang="en-US" sz="1800" dirty="0" smtClean="0">
                          <a:solidFill>
                            <a:srgbClr val="FF0000"/>
                          </a:solidFill>
                        </a:rPr>
                        <a:t>$ 4,868</a:t>
                      </a:r>
                      <a:endParaRPr lang="en-US" sz="1800" dirty="0">
                        <a:solidFill>
                          <a:srgbClr val="FF0000"/>
                        </a:solidFill>
                      </a:endParaRPr>
                    </a:p>
                  </a:txBody>
                  <a:tcPr marT="45710" marB="45710"/>
                </a:tc>
              </a:tr>
            </a:tbl>
          </a:graphicData>
        </a:graphic>
      </p:graphicFrame>
      <p:sp>
        <p:nvSpPr>
          <p:cNvPr id="12" name="Rectangle 3"/>
          <p:cNvSpPr>
            <a:spLocks noChangeArrowheads="1"/>
          </p:cNvSpPr>
          <p:nvPr/>
        </p:nvSpPr>
        <p:spPr bwMode="auto">
          <a:xfrm>
            <a:off x="603531" y="4585947"/>
            <a:ext cx="7936938" cy="1782539"/>
          </a:xfrm>
          <a:prstGeom prst="rect">
            <a:avLst/>
          </a:prstGeom>
          <a:solidFill>
            <a:srgbClr val="F4F4A3"/>
          </a:solidFill>
          <a:ln w="12700">
            <a:solidFill>
              <a:srgbClr val="006600"/>
            </a:solidFill>
            <a:miter lim="800000"/>
            <a:headEnd/>
            <a:tailEnd/>
          </a:ln>
          <a:effectLst>
            <a:outerShdw dist="107763" dir="2700000" algn="ctr" rotWithShape="0">
              <a:schemeClr val="hlink"/>
            </a:outerShdw>
          </a:effectLst>
        </p:spPr>
        <p:txBody>
          <a:bodyPr wrap="squar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200" dirty="0">
                <a:solidFill>
                  <a:srgbClr val="006600"/>
                </a:solidFill>
              </a:rPr>
              <a:t>During August, Trekking had a total of 55 units available for sale.  They had 12 units in ending inventory and sold 43 units. The cost of the 12 bikes in ending inventory will be valued using the earliest purchases since the most recently purchased units are assumed sold under LIFO.</a:t>
            </a:r>
          </a:p>
        </p:txBody>
      </p:sp>
    </p:spTree>
    <p:extLst>
      <p:ext uri="{BB962C8B-B14F-4D97-AF65-F5344CB8AC3E}">
        <p14:creationId xmlns:p14="http://schemas.microsoft.com/office/powerpoint/2010/main" val="23539264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D75F7BD-AE40-46FC-89CB-8BE62D62355A}" type="slidenum">
              <a:rPr lang="en-US" smtClean="0"/>
              <a:pPr>
                <a:defRPr/>
              </a:pPr>
              <a:t>59</a:t>
            </a:fld>
            <a:endParaRPr lang="en-US" dirty="0"/>
          </a:p>
        </p:txBody>
      </p:sp>
      <p:sp>
        <p:nvSpPr>
          <p:cNvPr id="3" name="Rectangle 2"/>
          <p:cNvSpPr txBox="1">
            <a:spLocks noChangeArrowheads="1"/>
          </p:cNvSpPr>
          <p:nvPr/>
        </p:nvSpPr>
        <p:spPr>
          <a:xfrm>
            <a:off x="409575" y="552539"/>
            <a:ext cx="7924800" cy="762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dirty="0" smtClean="0"/>
              <a:t> </a:t>
            </a:r>
            <a:r>
              <a:rPr lang="en-US" altLang="en-US" sz="4000" b="1" dirty="0">
                <a:ea typeface="ＭＳ Ｐゴシック" pitchFamily="34" charset="-128"/>
              </a:rPr>
              <a:t>Inventory Costing Illustration</a:t>
            </a:r>
            <a:br>
              <a:rPr lang="en-US" altLang="en-US" sz="4000" b="1" dirty="0">
                <a:ea typeface="ＭＳ Ｐゴシック" pitchFamily="34" charset="-128"/>
              </a:rPr>
            </a:br>
            <a:r>
              <a:rPr lang="en-US" altLang="en-US" sz="4000" b="1" dirty="0">
                <a:ea typeface="ＭＳ Ｐゴシック" pitchFamily="34" charset="-128"/>
              </a:rPr>
              <a:t>Periodic System </a:t>
            </a:r>
            <a:r>
              <a:rPr lang="en-US" altLang="en-US" sz="4000" b="1" dirty="0" smtClean="0">
                <a:ea typeface="ＭＳ Ｐゴシック" pitchFamily="34" charset="-128"/>
              </a:rPr>
              <a:t>– Weighted Average</a:t>
            </a:r>
            <a:endParaRPr lang="en-US" altLang="en-US" sz="4000" b="1" dirty="0" smtClean="0"/>
          </a:p>
        </p:txBody>
      </p:sp>
      <p:pic>
        <p:nvPicPr>
          <p:cNvPr id="4" name="Picture 4" descr="sl01397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1" y="598487"/>
            <a:ext cx="843208" cy="84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152400" y="6538912"/>
            <a:ext cx="71135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Compute inventory in a periodic system using specific identification, FIFO, LIFO and weighted average </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Rectangle 3"/>
          <p:cNvSpPr txBox="1">
            <a:spLocks noChangeArrowheads="1"/>
          </p:cNvSpPr>
          <p:nvPr/>
        </p:nvSpPr>
        <p:spPr bwMode="auto">
          <a:xfrm>
            <a:off x="609600" y="2106523"/>
            <a:ext cx="4495800" cy="3651250"/>
          </a:xfrm>
          <a:prstGeom prst="rect">
            <a:avLst/>
          </a:prstGeom>
          <a:solidFill>
            <a:srgbClr val="F6E9B4"/>
          </a:solidFill>
          <a:ln w="12700" cap="flat">
            <a:solidFill>
              <a:schemeClr val="hlink"/>
            </a:solidFill>
            <a:miter lim="800000"/>
            <a:headEnd/>
            <a:tailEnd/>
          </a:ln>
          <a:effectLst>
            <a:outerShdw dist="71842" dir="2700000" algn="ctr" rotWithShape="0">
              <a:schemeClr val="hlink"/>
            </a:outerShdw>
          </a:effec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Font typeface="Wingdings" panose="05000000000000000000" pitchFamily="2" charset="2"/>
              <a:buNone/>
            </a:pPr>
            <a:r>
              <a:rPr lang="en-US" altLang="en-US" smtClean="0"/>
              <a:t>	When a unit is sold, the</a:t>
            </a:r>
            <a:r>
              <a:rPr lang="en-US" altLang="en-US" smtClean="0">
                <a:solidFill>
                  <a:schemeClr val="hlink"/>
                </a:solidFill>
              </a:rPr>
              <a:t> </a:t>
            </a:r>
            <a:r>
              <a:rPr lang="en-US" altLang="en-US" b="1" smtClean="0">
                <a:solidFill>
                  <a:srgbClr val="800080"/>
                </a:solidFill>
              </a:rPr>
              <a:t>average cost</a:t>
            </a:r>
            <a:r>
              <a:rPr lang="en-US" altLang="en-US" smtClean="0">
                <a:solidFill>
                  <a:schemeClr val="hlink"/>
                </a:solidFill>
              </a:rPr>
              <a:t> </a:t>
            </a:r>
            <a:r>
              <a:rPr lang="en-US" altLang="en-US" smtClean="0"/>
              <a:t>of each unit  in inventory is assigned to cost of goods sold.</a:t>
            </a:r>
            <a:r>
              <a:rPr lang="en-US" altLang="en-US" smtClean="0">
                <a:solidFill>
                  <a:schemeClr val="hlink"/>
                </a:solidFill>
              </a:rPr>
              <a:t> </a:t>
            </a:r>
          </a:p>
        </p:txBody>
      </p:sp>
      <p:pic>
        <p:nvPicPr>
          <p:cNvPr id="14" name="Picture 9" descr="pe0197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2507198"/>
            <a:ext cx="2568464" cy="265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323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457200"/>
            <a:ext cx="8229600" cy="960438"/>
          </a:xfrm>
        </p:spPr>
        <p:txBody>
          <a:bodyPr/>
          <a:lstStyle/>
          <a:p>
            <a:r>
              <a:rPr lang="en-US" altLang="en-US" b="1" dirty="0" smtClean="0">
                <a:ea typeface="ＭＳ Ｐゴシック" pitchFamily="34" charset="-128"/>
              </a:rPr>
              <a:t>Goods on Consignment</a:t>
            </a:r>
          </a:p>
        </p:txBody>
      </p:sp>
      <p:sp>
        <p:nvSpPr>
          <p:cNvPr id="14339" name="Text Box 3"/>
          <p:cNvSpPr txBox="1">
            <a:spLocks noChangeArrowheads="1"/>
          </p:cNvSpPr>
          <p:nvPr/>
        </p:nvSpPr>
        <p:spPr bwMode="auto">
          <a:xfrm>
            <a:off x="495300" y="1981200"/>
            <a:ext cx="8229600" cy="2862322"/>
          </a:xfrm>
          <a:prstGeom prst="rect">
            <a:avLst/>
          </a:prstGeom>
          <a:solidFill>
            <a:schemeClr val="accent2">
              <a:lumMod val="40000"/>
              <a:lumOff val="60000"/>
            </a:schemeClr>
          </a:solidFill>
          <a:ln w="12700">
            <a:solidFill>
              <a:schemeClr val="tx1"/>
            </a:solidFill>
            <a:miter lim="800000"/>
            <a:headEnd/>
            <a:tailEnd/>
          </a:ln>
          <a:effectLst/>
        </p:spPr>
        <p:txBody>
          <a:bodyPr>
            <a:spAutoFit/>
          </a:bodyPr>
          <a:lstStyle/>
          <a:p>
            <a:pPr marL="457200" indent="-457200" algn="ctr">
              <a:spcBef>
                <a:spcPct val="50000"/>
              </a:spcBef>
              <a:buFont typeface="Arial" panose="020B0604020202020204" pitchFamily="34" charset="0"/>
              <a:buChar char="•"/>
              <a:defRPr/>
            </a:pPr>
            <a:r>
              <a:rPr lang="en-US" sz="3000" dirty="0">
                <a:solidFill>
                  <a:srgbClr val="632523"/>
                </a:solidFill>
                <a:latin typeface="Calibri" pitchFamily="-84" charset="0"/>
                <a:ea typeface="ＭＳ Ｐゴシック" pitchFamily="-84" charset="-128"/>
              </a:rPr>
              <a:t>Merchandise is included in the inventory of the consignor, the owner of the inventory</a:t>
            </a:r>
            <a:r>
              <a:rPr lang="en-US" sz="3000" dirty="0" smtClean="0">
                <a:solidFill>
                  <a:srgbClr val="632523"/>
                </a:solidFill>
                <a:latin typeface="Calibri" pitchFamily="-84" charset="0"/>
                <a:ea typeface="ＭＳ Ｐゴシック" pitchFamily="-84" charset="-128"/>
              </a:rPr>
              <a:t>.</a:t>
            </a:r>
          </a:p>
          <a:p>
            <a:pPr marL="457200" indent="-457200" algn="ctr">
              <a:spcBef>
                <a:spcPct val="50000"/>
              </a:spcBef>
              <a:buFont typeface="Arial" panose="020B0604020202020204" pitchFamily="34" charset="0"/>
              <a:buChar char="•"/>
              <a:defRPr/>
            </a:pPr>
            <a:r>
              <a:rPr lang="en-US" sz="3000" dirty="0" smtClean="0">
                <a:solidFill>
                  <a:srgbClr val="632523"/>
                </a:solidFill>
                <a:latin typeface="Calibri" pitchFamily="-84" charset="0"/>
                <a:ea typeface="ＭＳ Ｐゴシック" pitchFamily="-84" charset="-128"/>
              </a:rPr>
              <a:t>Consignee sells goods for the owner, consignor.</a:t>
            </a:r>
          </a:p>
          <a:p>
            <a:pPr marL="457200" indent="-457200" algn="ctr">
              <a:spcBef>
                <a:spcPct val="50000"/>
              </a:spcBef>
              <a:buFont typeface="Arial" panose="020B0604020202020204" pitchFamily="34" charset="0"/>
              <a:buChar char="•"/>
              <a:defRPr/>
            </a:pPr>
            <a:r>
              <a:rPr lang="en-US" sz="3000" dirty="0" smtClean="0">
                <a:solidFill>
                  <a:srgbClr val="632523"/>
                </a:solidFill>
                <a:latin typeface="Calibri" pitchFamily="-84" charset="0"/>
                <a:ea typeface="ＭＳ Ｐゴシック" pitchFamily="-84" charset="-128"/>
              </a:rPr>
              <a:t>Consignee never reports consigned goods in inventory.</a:t>
            </a:r>
            <a:endParaRPr lang="en-US" sz="3000" dirty="0">
              <a:solidFill>
                <a:srgbClr val="632523"/>
              </a:solidFill>
              <a:latin typeface="Calibri" pitchFamily="-84" charset="0"/>
              <a:ea typeface="ＭＳ Ｐゴシック" pitchFamily="-84" charset="-128"/>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B1D1E63F-D895-42BA-A666-20C85BFFBE91}" type="slidenum">
              <a:rPr lang="en-US" smtClean="0"/>
              <a:pPr>
                <a:defRPr/>
              </a:pPr>
              <a:t>6</a:t>
            </a:fld>
            <a:endParaRPr lang="en-US" dirty="0"/>
          </a:p>
        </p:txBody>
      </p:sp>
      <p:sp>
        <p:nvSpPr>
          <p:cNvPr id="7" name="Rounded Rectangle 6"/>
          <p:cNvSpPr/>
          <p:nvPr/>
        </p:nvSpPr>
        <p:spPr>
          <a:xfrm>
            <a:off x="313765" y="6437312"/>
            <a:ext cx="4343400"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Identify the items making</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up merchandise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D75F7BD-AE40-46FC-89CB-8BE62D62355A}" type="slidenum">
              <a:rPr lang="en-US" smtClean="0"/>
              <a:pPr>
                <a:defRPr/>
              </a:pPr>
              <a:t>60</a:t>
            </a:fld>
            <a:endParaRPr lang="en-US" dirty="0"/>
          </a:p>
        </p:txBody>
      </p:sp>
      <p:sp>
        <p:nvSpPr>
          <p:cNvPr id="3" name="Rectangle 2"/>
          <p:cNvSpPr txBox="1">
            <a:spLocks noChangeArrowheads="1"/>
          </p:cNvSpPr>
          <p:nvPr/>
        </p:nvSpPr>
        <p:spPr>
          <a:xfrm>
            <a:off x="409575" y="552539"/>
            <a:ext cx="7924800" cy="762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4000" b="1" dirty="0" smtClean="0">
                <a:ea typeface="ＭＳ Ｐゴシック" pitchFamily="34" charset="-128"/>
              </a:rPr>
              <a:t>Weighted Average – Determining</a:t>
            </a:r>
          </a:p>
          <a:p>
            <a:pPr eaLnBrk="1" hangingPunct="1"/>
            <a:r>
              <a:rPr lang="en-US" altLang="en-US" sz="4000" b="1" dirty="0" smtClean="0">
                <a:ea typeface="ＭＳ Ｐゴシック" pitchFamily="34" charset="-128"/>
              </a:rPr>
              <a:t>Average Cost Per Unit</a:t>
            </a:r>
            <a:endParaRPr lang="en-US" altLang="en-US" sz="4000" b="1" dirty="0" smtClean="0"/>
          </a:p>
        </p:txBody>
      </p:sp>
      <p:pic>
        <p:nvPicPr>
          <p:cNvPr id="4" name="Picture 4" descr="sl01397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1" y="598487"/>
            <a:ext cx="843208" cy="84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152400" y="6538912"/>
            <a:ext cx="71135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Compute inventory in a periodic system using specific identification, FIFO, LIFO and weighted average </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727061102"/>
              </p:ext>
            </p:extLst>
          </p:nvPr>
        </p:nvGraphicFramePr>
        <p:xfrm>
          <a:off x="1615440" y="2133600"/>
          <a:ext cx="7239000" cy="4145870"/>
        </p:xfrm>
        <a:graphic>
          <a:graphicData uri="http://schemas.openxmlformats.org/drawingml/2006/table">
            <a:tbl>
              <a:tblPr firstRow="1" bandRow="1">
                <a:tableStyleId>{3B4B98B0-60AC-42C2-AFA5-B58CD77FA1E5}</a:tableStyleId>
              </a:tblPr>
              <a:tblGrid>
                <a:gridCol w="4392202"/>
                <a:gridCol w="2846798"/>
              </a:tblGrid>
              <a:tr h="370901">
                <a:tc>
                  <a:txBody>
                    <a:bodyPr/>
                    <a:lstStyle/>
                    <a:p>
                      <a:r>
                        <a:rPr lang="en-US" sz="1800" b="0" dirty="0" smtClean="0"/>
                        <a:t>10 units @ $91</a:t>
                      </a:r>
                      <a:endParaRPr lang="en-US" sz="1800" b="0" dirty="0"/>
                    </a:p>
                  </a:txBody>
                  <a:tcPr marT="45727" marB="45727"/>
                </a:tc>
                <a:tc>
                  <a:txBody>
                    <a:bodyPr/>
                    <a:lstStyle/>
                    <a:p>
                      <a:r>
                        <a:rPr lang="en-US" sz="1800" b="0" dirty="0" smtClean="0"/>
                        <a:t>$ </a:t>
                      </a:r>
                      <a:r>
                        <a:rPr lang="en-US" sz="1800" b="0" baseline="0" dirty="0" smtClean="0"/>
                        <a:t> 910</a:t>
                      </a:r>
                      <a:endParaRPr lang="en-US" sz="1800" b="0" dirty="0"/>
                    </a:p>
                  </a:txBody>
                  <a:tcPr marT="45727" marB="45727"/>
                </a:tc>
              </a:tr>
              <a:tr h="370901">
                <a:tc>
                  <a:txBody>
                    <a:bodyPr/>
                    <a:lstStyle/>
                    <a:p>
                      <a:r>
                        <a:rPr lang="en-US" sz="1800" dirty="0" smtClean="0"/>
                        <a:t>15 units @ 106</a:t>
                      </a:r>
                      <a:endParaRPr lang="en-US" sz="1800" dirty="0"/>
                    </a:p>
                  </a:txBody>
                  <a:tcPr marT="45727" marB="45727"/>
                </a:tc>
                <a:tc>
                  <a:txBody>
                    <a:bodyPr/>
                    <a:lstStyle/>
                    <a:p>
                      <a:r>
                        <a:rPr lang="en-US" sz="1800" dirty="0" smtClean="0"/>
                        <a:t>  1,590</a:t>
                      </a:r>
                      <a:endParaRPr lang="en-US" sz="1800" dirty="0"/>
                    </a:p>
                  </a:txBody>
                  <a:tcPr marT="45727" marB="45727"/>
                </a:tc>
              </a:tr>
              <a:tr h="370901">
                <a:tc>
                  <a:txBody>
                    <a:bodyPr/>
                    <a:lstStyle/>
                    <a:p>
                      <a:r>
                        <a:rPr lang="en-US" sz="1800" dirty="0" smtClean="0"/>
                        <a:t>20 units @ 115</a:t>
                      </a:r>
                      <a:endParaRPr lang="en-US" sz="1800" dirty="0"/>
                    </a:p>
                  </a:txBody>
                  <a:tcPr marT="45727" marB="45727"/>
                </a:tc>
                <a:tc>
                  <a:txBody>
                    <a:bodyPr/>
                    <a:lstStyle/>
                    <a:p>
                      <a:r>
                        <a:rPr lang="en-US" sz="1800" dirty="0" smtClean="0"/>
                        <a:t>  2,300</a:t>
                      </a:r>
                      <a:endParaRPr lang="en-US" sz="1800" dirty="0"/>
                    </a:p>
                  </a:txBody>
                  <a:tcPr marT="45727" marB="45727"/>
                </a:tc>
              </a:tr>
              <a:tr h="370901">
                <a:tc>
                  <a:txBody>
                    <a:bodyPr/>
                    <a:lstStyle/>
                    <a:p>
                      <a:r>
                        <a:rPr lang="en-US" sz="1800" dirty="0" smtClean="0"/>
                        <a:t>10 units @ 119</a:t>
                      </a:r>
                      <a:endParaRPr lang="en-US" sz="1800" dirty="0"/>
                    </a:p>
                  </a:txBody>
                  <a:tcPr marT="45727" marB="45727"/>
                </a:tc>
                <a:tc>
                  <a:txBody>
                    <a:bodyPr/>
                    <a:lstStyle/>
                    <a:p>
                      <a:r>
                        <a:rPr lang="en-US" sz="1800" dirty="0" smtClean="0"/>
                        <a:t>  1,190</a:t>
                      </a:r>
                      <a:endParaRPr lang="en-US" sz="1800" dirty="0"/>
                    </a:p>
                  </a:txBody>
                  <a:tcPr marT="45727" marB="45727"/>
                </a:tc>
              </a:tr>
              <a:tr h="370901">
                <a:tc>
                  <a:txBody>
                    <a:bodyPr/>
                    <a:lstStyle/>
                    <a:p>
                      <a:r>
                        <a:rPr lang="en-US" sz="1800" dirty="0" smtClean="0">
                          <a:solidFill>
                            <a:srgbClr val="FF0000"/>
                          </a:solidFill>
                        </a:rPr>
                        <a:t>55 </a:t>
                      </a:r>
                      <a:endParaRPr lang="en-US" sz="1800" dirty="0">
                        <a:solidFill>
                          <a:srgbClr val="FF0000"/>
                        </a:solidFill>
                      </a:endParaRPr>
                    </a:p>
                  </a:txBody>
                  <a:tcPr marT="45727" marB="45727"/>
                </a:tc>
                <a:tc>
                  <a:txBody>
                    <a:bodyPr/>
                    <a:lstStyle/>
                    <a:p>
                      <a:r>
                        <a:rPr lang="en-US" sz="1800" dirty="0" smtClean="0">
                          <a:solidFill>
                            <a:srgbClr val="FF0000"/>
                          </a:solidFill>
                        </a:rPr>
                        <a:t>$5,990</a:t>
                      </a:r>
                      <a:endParaRPr lang="en-US" sz="1800" dirty="0">
                        <a:solidFill>
                          <a:srgbClr val="FF0000"/>
                        </a:solidFill>
                      </a:endParaRPr>
                    </a:p>
                  </a:txBody>
                  <a:tcPr marT="45727" marB="45727"/>
                </a:tc>
              </a:tr>
              <a:tr h="640185">
                <a:tc>
                  <a:txBody>
                    <a:bodyPr/>
                    <a:lstStyle/>
                    <a:p>
                      <a:r>
                        <a:rPr lang="en-US" sz="1800" dirty="0" smtClean="0"/>
                        <a:t>$5,990 </a:t>
                      </a:r>
                      <a:r>
                        <a:rPr lang="en-US" sz="1800" dirty="0" smtClean="0">
                          <a:solidFill>
                            <a:schemeClr val="tx1"/>
                          </a:solidFill>
                        </a:rPr>
                        <a:t>/ 55 </a:t>
                      </a:r>
                      <a:r>
                        <a:rPr lang="en-US" sz="1800" dirty="0" smtClean="0"/>
                        <a:t>units</a:t>
                      </a:r>
                    </a:p>
                  </a:txBody>
                  <a:tcPr marT="45727" marB="45727"/>
                </a:tc>
                <a:tc>
                  <a:txBody>
                    <a:bodyPr/>
                    <a:lstStyle/>
                    <a:p>
                      <a:r>
                        <a:rPr lang="en-US" sz="1800" dirty="0" smtClean="0">
                          <a:solidFill>
                            <a:srgbClr val="FF0000"/>
                          </a:solidFill>
                        </a:rPr>
                        <a:t>$   108.91 </a:t>
                      </a:r>
                      <a:br>
                        <a:rPr lang="en-US" sz="1800" dirty="0" smtClean="0">
                          <a:solidFill>
                            <a:srgbClr val="FF0000"/>
                          </a:solidFill>
                        </a:rPr>
                      </a:br>
                      <a:r>
                        <a:rPr lang="en-US" sz="1800" dirty="0" smtClean="0"/>
                        <a:t>weighted</a:t>
                      </a:r>
                      <a:r>
                        <a:rPr lang="en-US" sz="1800" baseline="0" dirty="0" smtClean="0"/>
                        <a:t> avg. cost per unit</a:t>
                      </a:r>
                    </a:p>
                  </a:txBody>
                  <a:tcPr marT="45727" marB="45727"/>
                </a:tc>
              </a:tr>
              <a:tr h="370901">
                <a:tc>
                  <a:txBody>
                    <a:bodyPr/>
                    <a:lstStyle/>
                    <a:p>
                      <a:r>
                        <a:rPr lang="en-US" sz="1800" dirty="0" smtClean="0"/>
                        <a:t>Total cost of 55 units available for sale</a:t>
                      </a:r>
                      <a:endParaRPr lang="en-US" sz="1800" dirty="0"/>
                    </a:p>
                  </a:txBody>
                  <a:tcPr marT="45727" marB="45727"/>
                </a:tc>
                <a:tc>
                  <a:txBody>
                    <a:bodyPr/>
                    <a:lstStyle/>
                    <a:p>
                      <a:r>
                        <a:rPr lang="en-US" sz="1800" dirty="0" smtClean="0"/>
                        <a:t>$5,990</a:t>
                      </a:r>
                      <a:endParaRPr lang="en-US" sz="1800" dirty="0"/>
                    </a:p>
                  </a:txBody>
                  <a:tcPr marT="45727" marB="45727"/>
                </a:tc>
              </a:tr>
              <a:tr h="640185">
                <a:tc>
                  <a:txBody>
                    <a:bodyPr/>
                    <a:lstStyle/>
                    <a:p>
                      <a:r>
                        <a:rPr lang="en-US" sz="1800" dirty="0" smtClean="0"/>
                        <a:t>Less </a:t>
                      </a:r>
                      <a:r>
                        <a:rPr lang="en-US" sz="1800" dirty="0" smtClean="0">
                          <a:solidFill>
                            <a:srgbClr val="FF0000"/>
                          </a:solidFill>
                        </a:rPr>
                        <a:t>ending inventory</a:t>
                      </a:r>
                      <a:r>
                        <a:rPr lang="en-US" sz="1800" baseline="0" dirty="0" smtClean="0">
                          <a:solidFill>
                            <a:schemeClr val="tx1"/>
                          </a:solidFill>
                        </a:rPr>
                        <a:t> </a:t>
                      </a:r>
                    </a:p>
                    <a:p>
                      <a:r>
                        <a:rPr lang="en-US" sz="1800" dirty="0" smtClean="0"/>
                        <a:t>12 units @</a:t>
                      </a:r>
                      <a:r>
                        <a:rPr lang="en-US" sz="1800" baseline="0" dirty="0" smtClean="0"/>
                        <a:t> </a:t>
                      </a:r>
                      <a:r>
                        <a:rPr lang="en-US" sz="1800" dirty="0" smtClean="0"/>
                        <a:t>$108.91</a:t>
                      </a:r>
                      <a:endParaRPr lang="en-US" sz="1800" dirty="0"/>
                    </a:p>
                  </a:txBody>
                  <a:tcPr marT="45727" marB="45727"/>
                </a:tc>
                <a:tc>
                  <a:txBody>
                    <a:bodyPr/>
                    <a:lstStyle/>
                    <a:p>
                      <a:r>
                        <a:rPr lang="en-US" sz="1800" dirty="0" smtClean="0">
                          <a:solidFill>
                            <a:srgbClr val="FF0000"/>
                          </a:solidFill>
                        </a:rPr>
                        <a:t>$1,307</a:t>
                      </a:r>
                      <a:endParaRPr lang="en-US" sz="1800" dirty="0">
                        <a:solidFill>
                          <a:srgbClr val="FF0000"/>
                        </a:solidFill>
                      </a:endParaRPr>
                    </a:p>
                  </a:txBody>
                  <a:tcPr marT="45727" marB="45727"/>
                </a:tc>
              </a:tr>
              <a:tr h="370901">
                <a:tc>
                  <a:txBody>
                    <a:bodyPr/>
                    <a:lstStyle/>
                    <a:p>
                      <a:r>
                        <a:rPr lang="en-US" sz="1800" dirty="0" smtClean="0">
                          <a:solidFill>
                            <a:srgbClr val="FF0000"/>
                          </a:solidFill>
                        </a:rPr>
                        <a:t>Cost of goods sold</a:t>
                      </a:r>
                    </a:p>
                  </a:txBody>
                  <a:tcPr marT="45727" marB="45727"/>
                </a:tc>
                <a:tc>
                  <a:txBody>
                    <a:bodyPr/>
                    <a:lstStyle/>
                    <a:p>
                      <a:r>
                        <a:rPr lang="en-US" sz="1800" dirty="0" smtClean="0">
                          <a:solidFill>
                            <a:srgbClr val="FF0000"/>
                          </a:solidFill>
                        </a:rPr>
                        <a:t>$4,683 </a:t>
                      </a:r>
                      <a:endParaRPr lang="en-US" sz="18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rPr>
                        <a:t>(43 units at $108.91 each)</a:t>
                      </a:r>
                    </a:p>
                  </a:txBody>
                  <a:tcPr marT="45727" marB="45727"/>
                </a:tc>
              </a:tr>
            </a:tbl>
          </a:graphicData>
        </a:graphic>
      </p:graphicFrame>
      <p:sp>
        <p:nvSpPr>
          <p:cNvPr id="12" name="Rectangle 11"/>
          <p:cNvSpPr/>
          <p:nvPr/>
        </p:nvSpPr>
        <p:spPr>
          <a:xfrm>
            <a:off x="15240" y="2286000"/>
            <a:ext cx="1494319" cy="523220"/>
          </a:xfrm>
          <a:prstGeom prst="rect">
            <a:avLst/>
          </a:prstGeom>
          <a:noFill/>
        </p:spPr>
        <p:txBody>
          <a:bodyPr wrap="none">
            <a:spAutoFit/>
          </a:bodyPr>
          <a:lstStyle/>
          <a:p>
            <a:pPr algn="ctr">
              <a:defRPr/>
            </a:pP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charset="0"/>
              </a:rPr>
              <a:t>Step 1</a:t>
            </a:r>
          </a:p>
        </p:txBody>
      </p:sp>
      <p:sp>
        <p:nvSpPr>
          <p:cNvPr id="15" name="Rectangle 14"/>
          <p:cNvSpPr/>
          <p:nvPr/>
        </p:nvSpPr>
        <p:spPr>
          <a:xfrm>
            <a:off x="15240" y="3962400"/>
            <a:ext cx="1494320" cy="523220"/>
          </a:xfrm>
          <a:prstGeom prst="rect">
            <a:avLst/>
          </a:prstGeom>
          <a:noFill/>
        </p:spPr>
        <p:txBody>
          <a:bodyPr wrap="none">
            <a:spAutoFit/>
          </a:bodyPr>
          <a:lstStyle/>
          <a:p>
            <a:pPr algn="ctr">
              <a:defRPr/>
            </a:pP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charset="0"/>
              </a:rPr>
              <a:t>Step 2</a:t>
            </a:r>
          </a:p>
        </p:txBody>
      </p:sp>
      <p:sp>
        <p:nvSpPr>
          <p:cNvPr id="16" name="Rectangle 15"/>
          <p:cNvSpPr/>
          <p:nvPr/>
        </p:nvSpPr>
        <p:spPr>
          <a:xfrm>
            <a:off x="15240" y="4572000"/>
            <a:ext cx="1494320" cy="523220"/>
          </a:xfrm>
          <a:prstGeom prst="rect">
            <a:avLst/>
          </a:prstGeom>
          <a:noFill/>
        </p:spPr>
        <p:txBody>
          <a:bodyPr wrap="none">
            <a:spAutoFit/>
          </a:bodyPr>
          <a:lstStyle/>
          <a:p>
            <a:pPr algn="ctr">
              <a:defRPr/>
            </a:pP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charset="0"/>
              </a:rPr>
              <a:t>Step 3</a:t>
            </a:r>
          </a:p>
        </p:txBody>
      </p:sp>
    </p:spTree>
    <p:extLst>
      <p:ext uri="{BB962C8B-B14F-4D97-AF65-F5344CB8AC3E}">
        <p14:creationId xmlns:p14="http://schemas.microsoft.com/office/powerpoint/2010/main" val="19363448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6-7</a:t>
            </a:r>
            <a:endParaRPr lang="en-US" sz="2400" b="1" dirty="0">
              <a:solidFill>
                <a:prstClr val="white"/>
              </a:solidFill>
            </a:endParaRPr>
          </a:p>
        </p:txBody>
      </p:sp>
      <p:sp>
        <p:nvSpPr>
          <p:cNvPr id="229" name="Rectangle 5"/>
          <p:cNvSpPr>
            <a:spLocks noChangeArrowheads="1"/>
          </p:cNvSpPr>
          <p:nvPr/>
        </p:nvSpPr>
        <p:spPr bwMode="auto">
          <a:xfrm>
            <a:off x="976313" y="1108075"/>
            <a:ext cx="7191375"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30" name="Rectangle 6"/>
          <p:cNvSpPr>
            <a:spLocks noChangeArrowheads="1"/>
          </p:cNvSpPr>
          <p:nvPr/>
        </p:nvSpPr>
        <p:spPr bwMode="auto">
          <a:xfrm>
            <a:off x="1016000" y="706438"/>
            <a:ext cx="65754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A company reported the following December purchases and sales data for its only product.</a:t>
            </a:r>
            <a:endParaRPr lang="en-US" dirty="0" smtClean="0">
              <a:solidFill>
                <a:prstClr val="black"/>
              </a:solidFill>
            </a:endParaRPr>
          </a:p>
        </p:txBody>
      </p:sp>
      <p:sp>
        <p:nvSpPr>
          <p:cNvPr id="244" name="Rectangle 7"/>
          <p:cNvSpPr>
            <a:spLocks noChangeArrowheads="1"/>
          </p:cNvSpPr>
          <p:nvPr/>
        </p:nvSpPr>
        <p:spPr bwMode="auto">
          <a:xfrm>
            <a:off x="1016000" y="1128713"/>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Date</a:t>
            </a:r>
            <a:endParaRPr lang="en-US" dirty="0" smtClean="0">
              <a:solidFill>
                <a:prstClr val="black"/>
              </a:solidFill>
            </a:endParaRPr>
          </a:p>
        </p:txBody>
      </p:sp>
      <p:sp>
        <p:nvSpPr>
          <p:cNvPr id="245" name="Rectangle 8"/>
          <p:cNvSpPr>
            <a:spLocks noChangeArrowheads="1"/>
          </p:cNvSpPr>
          <p:nvPr/>
        </p:nvSpPr>
        <p:spPr bwMode="auto">
          <a:xfrm>
            <a:off x="1914525" y="1128713"/>
            <a:ext cx="796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Activities</a:t>
            </a:r>
            <a:endParaRPr lang="en-US" dirty="0" smtClean="0">
              <a:solidFill>
                <a:prstClr val="black"/>
              </a:solidFill>
            </a:endParaRPr>
          </a:p>
        </p:txBody>
      </p:sp>
      <p:sp>
        <p:nvSpPr>
          <p:cNvPr id="246" name="Rectangle 9"/>
          <p:cNvSpPr>
            <a:spLocks noChangeArrowheads="1"/>
          </p:cNvSpPr>
          <p:nvPr/>
        </p:nvSpPr>
        <p:spPr bwMode="auto">
          <a:xfrm>
            <a:off x="3709988" y="1128713"/>
            <a:ext cx="1825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Units Acquired at Cost</a:t>
            </a:r>
            <a:endParaRPr lang="en-US" dirty="0" smtClean="0">
              <a:solidFill>
                <a:prstClr val="black"/>
              </a:solidFill>
            </a:endParaRPr>
          </a:p>
        </p:txBody>
      </p:sp>
      <p:sp>
        <p:nvSpPr>
          <p:cNvPr id="247" name="Rectangle 10"/>
          <p:cNvSpPr>
            <a:spLocks noChangeArrowheads="1"/>
          </p:cNvSpPr>
          <p:nvPr/>
        </p:nvSpPr>
        <p:spPr bwMode="auto">
          <a:xfrm>
            <a:off x="5776913" y="1128713"/>
            <a:ext cx="1552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Units Sold at Retail</a:t>
            </a:r>
            <a:endParaRPr lang="en-US" dirty="0" smtClean="0">
              <a:solidFill>
                <a:prstClr val="black"/>
              </a:solidFill>
            </a:endParaRPr>
          </a:p>
        </p:txBody>
      </p:sp>
      <p:sp>
        <p:nvSpPr>
          <p:cNvPr id="248" name="Rectangle 11"/>
          <p:cNvSpPr>
            <a:spLocks noChangeArrowheads="1"/>
          </p:cNvSpPr>
          <p:nvPr/>
        </p:nvSpPr>
        <p:spPr bwMode="auto">
          <a:xfrm>
            <a:off x="1016000" y="1355725"/>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01</a:t>
            </a:r>
            <a:endParaRPr lang="en-US" dirty="0" smtClean="0">
              <a:solidFill>
                <a:prstClr val="black"/>
              </a:solidFill>
            </a:endParaRPr>
          </a:p>
        </p:txBody>
      </p:sp>
      <p:sp>
        <p:nvSpPr>
          <p:cNvPr id="249" name="Rectangle 12"/>
          <p:cNvSpPr>
            <a:spLocks noChangeArrowheads="1"/>
          </p:cNvSpPr>
          <p:nvPr/>
        </p:nvSpPr>
        <p:spPr bwMode="auto">
          <a:xfrm>
            <a:off x="1914525" y="1355725"/>
            <a:ext cx="14922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Beginning inventory</a:t>
            </a:r>
            <a:endParaRPr lang="en-US" dirty="0" smtClean="0">
              <a:solidFill>
                <a:prstClr val="black"/>
              </a:solidFill>
            </a:endParaRPr>
          </a:p>
        </p:txBody>
      </p:sp>
      <p:sp>
        <p:nvSpPr>
          <p:cNvPr id="250" name="Rectangle 13"/>
          <p:cNvSpPr>
            <a:spLocks noChangeArrowheads="1"/>
          </p:cNvSpPr>
          <p:nvPr/>
        </p:nvSpPr>
        <p:spPr bwMode="auto">
          <a:xfrm>
            <a:off x="3800475" y="1355725"/>
            <a:ext cx="18859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5 units @ $3.00 = $15.00</a:t>
            </a:r>
            <a:endParaRPr lang="en-US" dirty="0" smtClean="0">
              <a:solidFill>
                <a:prstClr val="black"/>
              </a:solidFill>
            </a:endParaRPr>
          </a:p>
        </p:txBody>
      </p:sp>
      <p:sp>
        <p:nvSpPr>
          <p:cNvPr id="251" name="Rectangle 14"/>
          <p:cNvSpPr>
            <a:spLocks noChangeArrowheads="1"/>
          </p:cNvSpPr>
          <p:nvPr/>
        </p:nvSpPr>
        <p:spPr bwMode="auto">
          <a:xfrm>
            <a:off x="1016000" y="156210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08</a:t>
            </a:r>
            <a:endParaRPr lang="en-US" dirty="0" smtClean="0">
              <a:solidFill>
                <a:prstClr val="black"/>
              </a:solidFill>
            </a:endParaRPr>
          </a:p>
        </p:txBody>
      </p:sp>
      <p:sp>
        <p:nvSpPr>
          <p:cNvPr id="252" name="Rectangle 15"/>
          <p:cNvSpPr>
            <a:spLocks noChangeArrowheads="1"/>
          </p:cNvSpPr>
          <p:nvPr/>
        </p:nvSpPr>
        <p:spPr bwMode="auto">
          <a:xfrm>
            <a:off x="1914525" y="1562100"/>
            <a:ext cx="7572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253" name="Rectangle 16"/>
          <p:cNvSpPr>
            <a:spLocks noChangeArrowheads="1"/>
          </p:cNvSpPr>
          <p:nvPr/>
        </p:nvSpPr>
        <p:spPr bwMode="auto">
          <a:xfrm>
            <a:off x="3709988" y="1562100"/>
            <a:ext cx="19764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10 units @ $4.50 = $45.00</a:t>
            </a:r>
            <a:endParaRPr lang="en-US" dirty="0" smtClean="0">
              <a:solidFill>
                <a:prstClr val="black"/>
              </a:solidFill>
            </a:endParaRPr>
          </a:p>
        </p:txBody>
      </p:sp>
      <p:sp>
        <p:nvSpPr>
          <p:cNvPr id="254" name="Rectangle 17"/>
          <p:cNvSpPr>
            <a:spLocks noChangeArrowheads="1"/>
          </p:cNvSpPr>
          <p:nvPr/>
        </p:nvSpPr>
        <p:spPr bwMode="auto">
          <a:xfrm>
            <a:off x="1016000" y="1768475"/>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09</a:t>
            </a:r>
            <a:endParaRPr lang="en-US" dirty="0" smtClean="0">
              <a:solidFill>
                <a:prstClr val="black"/>
              </a:solidFill>
            </a:endParaRPr>
          </a:p>
        </p:txBody>
      </p:sp>
      <p:sp>
        <p:nvSpPr>
          <p:cNvPr id="255" name="Rectangle 18"/>
          <p:cNvSpPr>
            <a:spLocks noChangeArrowheads="1"/>
          </p:cNvSpPr>
          <p:nvPr/>
        </p:nvSpPr>
        <p:spPr bwMode="auto">
          <a:xfrm>
            <a:off x="1914525" y="176847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Sales</a:t>
            </a:r>
            <a:endParaRPr lang="en-US" dirty="0" smtClean="0">
              <a:solidFill>
                <a:prstClr val="black"/>
              </a:solidFill>
            </a:endParaRPr>
          </a:p>
        </p:txBody>
      </p:sp>
      <p:sp>
        <p:nvSpPr>
          <p:cNvPr id="128" name="Rectangle 19"/>
          <p:cNvSpPr>
            <a:spLocks noChangeArrowheads="1"/>
          </p:cNvSpPr>
          <p:nvPr/>
        </p:nvSpPr>
        <p:spPr bwMode="auto">
          <a:xfrm>
            <a:off x="5867400" y="1768475"/>
            <a:ext cx="12096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8 units @ $7.00</a:t>
            </a:r>
            <a:endParaRPr lang="en-US" dirty="0" smtClean="0">
              <a:solidFill>
                <a:prstClr val="black"/>
              </a:solidFill>
            </a:endParaRPr>
          </a:p>
        </p:txBody>
      </p:sp>
      <p:sp>
        <p:nvSpPr>
          <p:cNvPr id="129" name="Rectangle 20"/>
          <p:cNvSpPr>
            <a:spLocks noChangeArrowheads="1"/>
          </p:cNvSpPr>
          <p:nvPr/>
        </p:nvSpPr>
        <p:spPr bwMode="auto">
          <a:xfrm>
            <a:off x="1016000" y="197485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19</a:t>
            </a:r>
            <a:endParaRPr lang="en-US" dirty="0" smtClean="0">
              <a:solidFill>
                <a:prstClr val="black"/>
              </a:solidFill>
            </a:endParaRPr>
          </a:p>
        </p:txBody>
      </p:sp>
      <p:sp>
        <p:nvSpPr>
          <p:cNvPr id="130" name="Rectangle 21"/>
          <p:cNvSpPr>
            <a:spLocks noChangeArrowheads="1"/>
          </p:cNvSpPr>
          <p:nvPr/>
        </p:nvSpPr>
        <p:spPr bwMode="auto">
          <a:xfrm>
            <a:off x="1914525" y="1974850"/>
            <a:ext cx="7572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131" name="Rectangle 22"/>
          <p:cNvSpPr>
            <a:spLocks noChangeArrowheads="1"/>
          </p:cNvSpPr>
          <p:nvPr/>
        </p:nvSpPr>
        <p:spPr bwMode="auto">
          <a:xfrm>
            <a:off x="3709988" y="1974850"/>
            <a:ext cx="19764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13 units @ $5.00 = $65.00</a:t>
            </a:r>
            <a:endParaRPr lang="en-US" dirty="0" smtClean="0">
              <a:solidFill>
                <a:prstClr val="black"/>
              </a:solidFill>
            </a:endParaRPr>
          </a:p>
        </p:txBody>
      </p:sp>
      <p:sp>
        <p:nvSpPr>
          <p:cNvPr id="132" name="Rectangle 23"/>
          <p:cNvSpPr>
            <a:spLocks noChangeArrowheads="1"/>
          </p:cNvSpPr>
          <p:nvPr/>
        </p:nvSpPr>
        <p:spPr bwMode="auto">
          <a:xfrm>
            <a:off x="1016000" y="2181225"/>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24</a:t>
            </a:r>
            <a:endParaRPr lang="en-US" dirty="0" smtClean="0">
              <a:solidFill>
                <a:prstClr val="black"/>
              </a:solidFill>
            </a:endParaRPr>
          </a:p>
        </p:txBody>
      </p:sp>
      <p:sp>
        <p:nvSpPr>
          <p:cNvPr id="133" name="Rectangle 24"/>
          <p:cNvSpPr>
            <a:spLocks noChangeArrowheads="1"/>
          </p:cNvSpPr>
          <p:nvPr/>
        </p:nvSpPr>
        <p:spPr bwMode="auto">
          <a:xfrm>
            <a:off x="1914525" y="218122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Sales</a:t>
            </a:r>
            <a:endParaRPr lang="en-US" dirty="0" smtClean="0">
              <a:solidFill>
                <a:prstClr val="black"/>
              </a:solidFill>
            </a:endParaRPr>
          </a:p>
        </p:txBody>
      </p:sp>
      <p:sp>
        <p:nvSpPr>
          <p:cNvPr id="134" name="Rectangle 25"/>
          <p:cNvSpPr>
            <a:spLocks noChangeArrowheads="1"/>
          </p:cNvSpPr>
          <p:nvPr/>
        </p:nvSpPr>
        <p:spPr bwMode="auto">
          <a:xfrm>
            <a:off x="5776913" y="2181225"/>
            <a:ext cx="13017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18 units @ $8.00</a:t>
            </a:r>
            <a:endParaRPr lang="en-US" dirty="0" smtClean="0">
              <a:solidFill>
                <a:prstClr val="black"/>
              </a:solidFill>
            </a:endParaRPr>
          </a:p>
        </p:txBody>
      </p:sp>
      <p:sp>
        <p:nvSpPr>
          <p:cNvPr id="135" name="Rectangle 26"/>
          <p:cNvSpPr>
            <a:spLocks noChangeArrowheads="1"/>
          </p:cNvSpPr>
          <p:nvPr/>
        </p:nvSpPr>
        <p:spPr bwMode="auto">
          <a:xfrm>
            <a:off x="1016000" y="238760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30</a:t>
            </a:r>
            <a:endParaRPr lang="en-US" dirty="0" smtClean="0">
              <a:solidFill>
                <a:prstClr val="black"/>
              </a:solidFill>
            </a:endParaRPr>
          </a:p>
        </p:txBody>
      </p:sp>
      <p:sp>
        <p:nvSpPr>
          <p:cNvPr id="136" name="Rectangle 27"/>
          <p:cNvSpPr>
            <a:spLocks noChangeArrowheads="1"/>
          </p:cNvSpPr>
          <p:nvPr/>
        </p:nvSpPr>
        <p:spPr bwMode="auto">
          <a:xfrm>
            <a:off x="1914525" y="2387600"/>
            <a:ext cx="7572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138" name="Rectangle 28"/>
          <p:cNvSpPr>
            <a:spLocks noChangeArrowheads="1"/>
          </p:cNvSpPr>
          <p:nvPr/>
        </p:nvSpPr>
        <p:spPr bwMode="auto">
          <a:xfrm>
            <a:off x="3800475" y="2387600"/>
            <a:ext cx="18859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8 units @ $5.30 = $42.40</a:t>
            </a:r>
            <a:endParaRPr lang="en-US" dirty="0" smtClean="0">
              <a:solidFill>
                <a:prstClr val="black"/>
              </a:solidFill>
            </a:endParaRPr>
          </a:p>
        </p:txBody>
      </p:sp>
      <p:sp>
        <p:nvSpPr>
          <p:cNvPr id="139" name="Rectangle 29"/>
          <p:cNvSpPr>
            <a:spLocks noChangeArrowheads="1"/>
          </p:cNvSpPr>
          <p:nvPr/>
        </p:nvSpPr>
        <p:spPr bwMode="auto">
          <a:xfrm>
            <a:off x="3709988" y="2593975"/>
            <a:ext cx="635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36 units</a:t>
            </a:r>
            <a:endParaRPr lang="en-US" dirty="0" smtClean="0">
              <a:solidFill>
                <a:prstClr val="black"/>
              </a:solidFill>
            </a:endParaRPr>
          </a:p>
        </p:txBody>
      </p:sp>
      <p:sp>
        <p:nvSpPr>
          <p:cNvPr id="140" name="Rectangle 30"/>
          <p:cNvSpPr>
            <a:spLocks noChangeArrowheads="1"/>
          </p:cNvSpPr>
          <p:nvPr/>
        </p:nvSpPr>
        <p:spPr bwMode="auto">
          <a:xfrm>
            <a:off x="5029200" y="2593975"/>
            <a:ext cx="60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$167.40</a:t>
            </a:r>
            <a:endParaRPr lang="en-US" dirty="0" smtClean="0">
              <a:solidFill>
                <a:prstClr val="black"/>
              </a:solidFill>
            </a:endParaRPr>
          </a:p>
        </p:txBody>
      </p:sp>
      <p:sp>
        <p:nvSpPr>
          <p:cNvPr id="141" name="Rectangle 31"/>
          <p:cNvSpPr>
            <a:spLocks noChangeArrowheads="1"/>
          </p:cNvSpPr>
          <p:nvPr/>
        </p:nvSpPr>
        <p:spPr bwMode="auto">
          <a:xfrm>
            <a:off x="5776913" y="2593975"/>
            <a:ext cx="635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26 units</a:t>
            </a:r>
            <a:endParaRPr lang="en-US" dirty="0" smtClean="0">
              <a:solidFill>
                <a:prstClr val="black"/>
              </a:solidFill>
            </a:endParaRPr>
          </a:p>
        </p:txBody>
      </p:sp>
      <p:sp>
        <p:nvSpPr>
          <p:cNvPr id="142" name="Rectangle 32"/>
          <p:cNvSpPr>
            <a:spLocks noChangeArrowheads="1"/>
          </p:cNvSpPr>
          <p:nvPr/>
        </p:nvSpPr>
        <p:spPr bwMode="auto">
          <a:xfrm>
            <a:off x="1016000" y="3233738"/>
            <a:ext cx="74136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The company uses a periodic inventory system.  Determine the cost assigned to ending inventory and </a:t>
            </a:r>
            <a:endParaRPr lang="en-US" dirty="0" smtClean="0">
              <a:solidFill>
                <a:prstClr val="black"/>
              </a:solidFill>
            </a:endParaRPr>
          </a:p>
        </p:txBody>
      </p:sp>
      <p:sp>
        <p:nvSpPr>
          <p:cNvPr id="143" name="Rectangle 33"/>
          <p:cNvSpPr>
            <a:spLocks noChangeArrowheads="1"/>
          </p:cNvSpPr>
          <p:nvPr/>
        </p:nvSpPr>
        <p:spPr bwMode="auto">
          <a:xfrm>
            <a:off x="1016000" y="3429000"/>
            <a:ext cx="7161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to cost of goods sold using (a) specific identification, (b) FIFO, (c) LIFO, and (d) weighted average. </a:t>
            </a:r>
            <a:endParaRPr lang="en-US" dirty="0" smtClean="0">
              <a:solidFill>
                <a:prstClr val="black"/>
              </a:solidFill>
            </a:endParaRPr>
          </a:p>
        </p:txBody>
      </p:sp>
      <p:sp>
        <p:nvSpPr>
          <p:cNvPr id="144" name="Rectangle 34"/>
          <p:cNvSpPr>
            <a:spLocks noChangeArrowheads="1"/>
          </p:cNvSpPr>
          <p:nvPr/>
        </p:nvSpPr>
        <p:spPr bwMode="auto">
          <a:xfrm>
            <a:off x="1016000" y="3635375"/>
            <a:ext cx="71516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(Round per unit costs and inventory amounts to cents.) For specific identification, ending inventory </a:t>
            </a:r>
            <a:endParaRPr lang="en-US" dirty="0" smtClean="0">
              <a:solidFill>
                <a:prstClr val="black"/>
              </a:solidFill>
            </a:endParaRPr>
          </a:p>
        </p:txBody>
      </p:sp>
      <p:sp>
        <p:nvSpPr>
          <p:cNvPr id="145" name="Rectangle 35"/>
          <p:cNvSpPr>
            <a:spLocks noChangeArrowheads="1"/>
          </p:cNvSpPr>
          <p:nvPr/>
        </p:nvSpPr>
        <p:spPr bwMode="auto">
          <a:xfrm>
            <a:off x="1016000" y="3841750"/>
            <a:ext cx="7392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consists of 10 units, where eight are from the December 30 purchase and two are from the December </a:t>
            </a:r>
            <a:endParaRPr lang="en-US" dirty="0" smtClean="0">
              <a:solidFill>
                <a:prstClr val="black"/>
              </a:solidFill>
            </a:endParaRPr>
          </a:p>
        </p:txBody>
      </p:sp>
      <p:sp>
        <p:nvSpPr>
          <p:cNvPr id="146" name="Rectangle 36"/>
          <p:cNvSpPr>
            <a:spLocks noChangeArrowheads="1"/>
          </p:cNvSpPr>
          <p:nvPr/>
        </p:nvSpPr>
        <p:spPr bwMode="auto">
          <a:xfrm>
            <a:off x="1016000" y="4048125"/>
            <a:ext cx="9175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8 purchase.</a:t>
            </a:r>
            <a:endParaRPr lang="en-US" dirty="0" smtClean="0">
              <a:solidFill>
                <a:prstClr val="black"/>
              </a:solidFill>
            </a:endParaRPr>
          </a:p>
        </p:txBody>
      </p:sp>
      <p:sp>
        <p:nvSpPr>
          <p:cNvPr id="147" name="Rectangle 37"/>
          <p:cNvSpPr>
            <a:spLocks noChangeArrowheads="1"/>
          </p:cNvSpPr>
          <p:nvPr/>
        </p:nvSpPr>
        <p:spPr bwMode="auto">
          <a:xfrm>
            <a:off x="966788" y="109855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48" name="Rectangle 38"/>
          <p:cNvSpPr>
            <a:spLocks noChangeArrowheads="1"/>
          </p:cNvSpPr>
          <p:nvPr/>
        </p:nvSpPr>
        <p:spPr bwMode="auto">
          <a:xfrm>
            <a:off x="8147050" y="1119188"/>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49" name="Rectangle 39"/>
          <p:cNvSpPr>
            <a:spLocks noChangeArrowheads="1"/>
          </p:cNvSpPr>
          <p:nvPr/>
        </p:nvSpPr>
        <p:spPr bwMode="auto">
          <a:xfrm>
            <a:off x="985838" y="1098550"/>
            <a:ext cx="71818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0" name="Rectangle 40"/>
          <p:cNvSpPr>
            <a:spLocks noChangeArrowheads="1"/>
          </p:cNvSpPr>
          <p:nvPr/>
        </p:nvSpPr>
        <p:spPr bwMode="auto">
          <a:xfrm>
            <a:off x="985838" y="1325563"/>
            <a:ext cx="71818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1" name="Line 41"/>
          <p:cNvSpPr>
            <a:spLocks noChangeShapeType="1"/>
          </p:cNvSpPr>
          <p:nvPr/>
        </p:nvSpPr>
        <p:spPr bwMode="auto">
          <a:xfrm>
            <a:off x="3668713" y="2573338"/>
            <a:ext cx="27035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2" name="Rectangle 42"/>
          <p:cNvSpPr>
            <a:spLocks noChangeArrowheads="1"/>
          </p:cNvSpPr>
          <p:nvPr/>
        </p:nvSpPr>
        <p:spPr bwMode="auto">
          <a:xfrm>
            <a:off x="3668713" y="2573338"/>
            <a:ext cx="2703512"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3" name="Line 43"/>
          <p:cNvSpPr>
            <a:spLocks noChangeShapeType="1"/>
          </p:cNvSpPr>
          <p:nvPr/>
        </p:nvSpPr>
        <p:spPr bwMode="auto">
          <a:xfrm>
            <a:off x="3668713" y="2779713"/>
            <a:ext cx="27035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4" name="Rectangle 44"/>
          <p:cNvSpPr>
            <a:spLocks noChangeArrowheads="1"/>
          </p:cNvSpPr>
          <p:nvPr/>
        </p:nvSpPr>
        <p:spPr bwMode="auto">
          <a:xfrm>
            <a:off x="3668713" y="2779713"/>
            <a:ext cx="2703512"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5" name="Line 45"/>
          <p:cNvSpPr>
            <a:spLocks noChangeShapeType="1"/>
          </p:cNvSpPr>
          <p:nvPr/>
        </p:nvSpPr>
        <p:spPr bwMode="auto">
          <a:xfrm>
            <a:off x="3668713" y="2800350"/>
            <a:ext cx="27035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6" name="Rectangle 46"/>
          <p:cNvSpPr>
            <a:spLocks noChangeArrowheads="1"/>
          </p:cNvSpPr>
          <p:nvPr/>
        </p:nvSpPr>
        <p:spPr bwMode="auto">
          <a:xfrm>
            <a:off x="3668713" y="2800350"/>
            <a:ext cx="2703512"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46" name="Slide Number Placeholder 45"/>
          <p:cNvSpPr>
            <a:spLocks noGrp="1"/>
          </p:cNvSpPr>
          <p:nvPr>
            <p:ph type="sldNum" sz="quarter" idx="12"/>
          </p:nvPr>
        </p:nvSpPr>
        <p:spPr/>
        <p:txBody>
          <a:bodyPr/>
          <a:lstStyle/>
          <a:p>
            <a:pPr>
              <a:defRPr/>
            </a:pPr>
            <a:fld id="{FC92DD1C-F5DD-49FB-850C-DFFD93D962DA}" type="slidenum">
              <a:rPr lang="en-US" smtClean="0"/>
              <a:pPr>
                <a:defRPr/>
              </a:pPr>
              <a:t>61</a:t>
            </a:fld>
            <a:endParaRPr lang="en-US" dirty="0"/>
          </a:p>
        </p:txBody>
      </p:sp>
      <p:sp>
        <p:nvSpPr>
          <p:cNvPr id="47" name="Rounded Rectangle 46"/>
          <p:cNvSpPr/>
          <p:nvPr/>
        </p:nvSpPr>
        <p:spPr>
          <a:xfrm>
            <a:off x="201613" y="6538912"/>
            <a:ext cx="71135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Compute inventory in a periodic system using specific identification, FIFO, LIFO and weighted average </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122109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6-7 </a:t>
            </a:r>
            <a:endParaRPr lang="en-US" sz="2400" b="1" dirty="0">
              <a:solidFill>
                <a:prstClr val="white"/>
              </a:solidFill>
            </a:endParaRPr>
          </a:p>
        </p:txBody>
      </p:sp>
      <p:sp>
        <p:nvSpPr>
          <p:cNvPr id="229" name="Rectangle 5"/>
          <p:cNvSpPr>
            <a:spLocks noChangeArrowheads="1"/>
          </p:cNvSpPr>
          <p:nvPr/>
        </p:nvSpPr>
        <p:spPr bwMode="auto">
          <a:xfrm>
            <a:off x="976313" y="1108075"/>
            <a:ext cx="7191375"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30" name="Rectangle 6"/>
          <p:cNvSpPr>
            <a:spLocks noChangeArrowheads="1"/>
          </p:cNvSpPr>
          <p:nvPr/>
        </p:nvSpPr>
        <p:spPr bwMode="auto">
          <a:xfrm>
            <a:off x="1016000" y="706438"/>
            <a:ext cx="65754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A company reported the following December purchases and sales data for its only product.</a:t>
            </a:r>
            <a:endParaRPr lang="en-US" dirty="0" smtClean="0">
              <a:solidFill>
                <a:prstClr val="black"/>
              </a:solidFill>
            </a:endParaRPr>
          </a:p>
        </p:txBody>
      </p:sp>
      <p:sp>
        <p:nvSpPr>
          <p:cNvPr id="244" name="Rectangle 7"/>
          <p:cNvSpPr>
            <a:spLocks noChangeArrowheads="1"/>
          </p:cNvSpPr>
          <p:nvPr/>
        </p:nvSpPr>
        <p:spPr bwMode="auto">
          <a:xfrm>
            <a:off x="1016000" y="1128713"/>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Date</a:t>
            </a:r>
            <a:endParaRPr lang="en-US" dirty="0" smtClean="0">
              <a:solidFill>
                <a:prstClr val="black"/>
              </a:solidFill>
            </a:endParaRPr>
          </a:p>
        </p:txBody>
      </p:sp>
      <p:sp>
        <p:nvSpPr>
          <p:cNvPr id="245" name="Rectangle 8"/>
          <p:cNvSpPr>
            <a:spLocks noChangeArrowheads="1"/>
          </p:cNvSpPr>
          <p:nvPr/>
        </p:nvSpPr>
        <p:spPr bwMode="auto">
          <a:xfrm>
            <a:off x="1914525" y="1128713"/>
            <a:ext cx="796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Activities</a:t>
            </a:r>
            <a:endParaRPr lang="en-US" dirty="0" smtClean="0">
              <a:solidFill>
                <a:prstClr val="black"/>
              </a:solidFill>
            </a:endParaRPr>
          </a:p>
        </p:txBody>
      </p:sp>
      <p:sp>
        <p:nvSpPr>
          <p:cNvPr id="246" name="Rectangle 9"/>
          <p:cNvSpPr>
            <a:spLocks noChangeArrowheads="1"/>
          </p:cNvSpPr>
          <p:nvPr/>
        </p:nvSpPr>
        <p:spPr bwMode="auto">
          <a:xfrm>
            <a:off x="3709988" y="1128713"/>
            <a:ext cx="1825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Units Acquired at Cost</a:t>
            </a:r>
            <a:endParaRPr lang="en-US" dirty="0" smtClean="0">
              <a:solidFill>
                <a:prstClr val="black"/>
              </a:solidFill>
            </a:endParaRPr>
          </a:p>
        </p:txBody>
      </p:sp>
      <p:sp>
        <p:nvSpPr>
          <p:cNvPr id="247" name="Rectangle 10"/>
          <p:cNvSpPr>
            <a:spLocks noChangeArrowheads="1"/>
          </p:cNvSpPr>
          <p:nvPr/>
        </p:nvSpPr>
        <p:spPr bwMode="auto">
          <a:xfrm>
            <a:off x="5776913" y="1128713"/>
            <a:ext cx="1552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Units Sold at Retail</a:t>
            </a:r>
            <a:endParaRPr lang="en-US" dirty="0" smtClean="0">
              <a:solidFill>
                <a:prstClr val="black"/>
              </a:solidFill>
            </a:endParaRPr>
          </a:p>
        </p:txBody>
      </p:sp>
      <p:sp>
        <p:nvSpPr>
          <p:cNvPr id="248" name="Rectangle 11"/>
          <p:cNvSpPr>
            <a:spLocks noChangeArrowheads="1"/>
          </p:cNvSpPr>
          <p:nvPr/>
        </p:nvSpPr>
        <p:spPr bwMode="auto">
          <a:xfrm>
            <a:off x="1016000" y="1355725"/>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01</a:t>
            </a:r>
            <a:endParaRPr lang="en-US" dirty="0" smtClean="0">
              <a:solidFill>
                <a:prstClr val="black"/>
              </a:solidFill>
            </a:endParaRPr>
          </a:p>
        </p:txBody>
      </p:sp>
      <p:sp>
        <p:nvSpPr>
          <p:cNvPr id="249" name="Rectangle 12"/>
          <p:cNvSpPr>
            <a:spLocks noChangeArrowheads="1"/>
          </p:cNvSpPr>
          <p:nvPr/>
        </p:nvSpPr>
        <p:spPr bwMode="auto">
          <a:xfrm>
            <a:off x="1914525" y="1355725"/>
            <a:ext cx="14922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Beginning inventory</a:t>
            </a:r>
            <a:endParaRPr lang="en-US" dirty="0" smtClean="0">
              <a:solidFill>
                <a:prstClr val="black"/>
              </a:solidFill>
            </a:endParaRPr>
          </a:p>
        </p:txBody>
      </p:sp>
      <p:sp>
        <p:nvSpPr>
          <p:cNvPr id="250" name="Rectangle 13"/>
          <p:cNvSpPr>
            <a:spLocks noChangeArrowheads="1"/>
          </p:cNvSpPr>
          <p:nvPr/>
        </p:nvSpPr>
        <p:spPr bwMode="auto">
          <a:xfrm>
            <a:off x="3571875" y="1355725"/>
            <a:ext cx="187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5 units @ $3.00 = $15.00</a:t>
            </a:r>
            <a:endParaRPr lang="en-US" dirty="0" smtClean="0">
              <a:solidFill>
                <a:prstClr val="black"/>
              </a:solidFill>
            </a:endParaRPr>
          </a:p>
        </p:txBody>
      </p:sp>
      <p:sp>
        <p:nvSpPr>
          <p:cNvPr id="251" name="Rectangle 14"/>
          <p:cNvSpPr>
            <a:spLocks noChangeArrowheads="1"/>
          </p:cNvSpPr>
          <p:nvPr/>
        </p:nvSpPr>
        <p:spPr bwMode="auto">
          <a:xfrm>
            <a:off x="1016000" y="156210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08</a:t>
            </a:r>
            <a:endParaRPr lang="en-US" dirty="0" smtClean="0">
              <a:solidFill>
                <a:prstClr val="black"/>
              </a:solidFill>
            </a:endParaRPr>
          </a:p>
        </p:txBody>
      </p:sp>
      <p:sp>
        <p:nvSpPr>
          <p:cNvPr id="252" name="Rectangle 15"/>
          <p:cNvSpPr>
            <a:spLocks noChangeArrowheads="1"/>
          </p:cNvSpPr>
          <p:nvPr/>
        </p:nvSpPr>
        <p:spPr bwMode="auto">
          <a:xfrm>
            <a:off x="1914525" y="1562100"/>
            <a:ext cx="7572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253" name="Rectangle 16"/>
          <p:cNvSpPr>
            <a:spLocks noChangeArrowheads="1"/>
          </p:cNvSpPr>
          <p:nvPr/>
        </p:nvSpPr>
        <p:spPr bwMode="auto">
          <a:xfrm>
            <a:off x="3478213" y="1562100"/>
            <a:ext cx="196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10 units @ $4.50 = $45.00</a:t>
            </a:r>
            <a:endParaRPr lang="en-US" dirty="0" smtClean="0">
              <a:solidFill>
                <a:prstClr val="black"/>
              </a:solidFill>
            </a:endParaRPr>
          </a:p>
        </p:txBody>
      </p:sp>
      <p:sp>
        <p:nvSpPr>
          <p:cNvPr id="254" name="Rectangle 17"/>
          <p:cNvSpPr>
            <a:spLocks noChangeArrowheads="1"/>
          </p:cNvSpPr>
          <p:nvPr/>
        </p:nvSpPr>
        <p:spPr bwMode="auto">
          <a:xfrm>
            <a:off x="1016000" y="1768475"/>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09</a:t>
            </a:r>
            <a:endParaRPr lang="en-US" dirty="0" smtClean="0">
              <a:solidFill>
                <a:prstClr val="black"/>
              </a:solidFill>
            </a:endParaRPr>
          </a:p>
        </p:txBody>
      </p:sp>
      <p:sp>
        <p:nvSpPr>
          <p:cNvPr id="255" name="Rectangle 18"/>
          <p:cNvSpPr>
            <a:spLocks noChangeArrowheads="1"/>
          </p:cNvSpPr>
          <p:nvPr/>
        </p:nvSpPr>
        <p:spPr bwMode="auto">
          <a:xfrm>
            <a:off x="1914525" y="176847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Sales</a:t>
            </a:r>
            <a:endParaRPr lang="en-US" dirty="0" smtClean="0">
              <a:solidFill>
                <a:prstClr val="black"/>
              </a:solidFill>
            </a:endParaRPr>
          </a:p>
        </p:txBody>
      </p:sp>
      <p:sp>
        <p:nvSpPr>
          <p:cNvPr id="128" name="Rectangle 19"/>
          <p:cNvSpPr>
            <a:spLocks noChangeArrowheads="1"/>
          </p:cNvSpPr>
          <p:nvPr/>
        </p:nvSpPr>
        <p:spPr bwMode="auto">
          <a:xfrm>
            <a:off x="5867400" y="1768475"/>
            <a:ext cx="12096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8 units @ $7.00</a:t>
            </a:r>
            <a:endParaRPr lang="en-US" dirty="0" smtClean="0">
              <a:solidFill>
                <a:prstClr val="black"/>
              </a:solidFill>
            </a:endParaRPr>
          </a:p>
        </p:txBody>
      </p:sp>
      <p:sp>
        <p:nvSpPr>
          <p:cNvPr id="129" name="Rectangle 20"/>
          <p:cNvSpPr>
            <a:spLocks noChangeArrowheads="1"/>
          </p:cNvSpPr>
          <p:nvPr/>
        </p:nvSpPr>
        <p:spPr bwMode="auto">
          <a:xfrm>
            <a:off x="1016000" y="197485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19</a:t>
            </a:r>
            <a:endParaRPr lang="en-US" dirty="0" smtClean="0">
              <a:solidFill>
                <a:prstClr val="black"/>
              </a:solidFill>
            </a:endParaRPr>
          </a:p>
        </p:txBody>
      </p:sp>
      <p:sp>
        <p:nvSpPr>
          <p:cNvPr id="130" name="Rectangle 21"/>
          <p:cNvSpPr>
            <a:spLocks noChangeArrowheads="1"/>
          </p:cNvSpPr>
          <p:nvPr/>
        </p:nvSpPr>
        <p:spPr bwMode="auto">
          <a:xfrm>
            <a:off x="1914525" y="1974850"/>
            <a:ext cx="7572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131" name="Rectangle 22"/>
          <p:cNvSpPr>
            <a:spLocks noChangeArrowheads="1"/>
          </p:cNvSpPr>
          <p:nvPr/>
        </p:nvSpPr>
        <p:spPr bwMode="auto">
          <a:xfrm>
            <a:off x="3478213" y="1974850"/>
            <a:ext cx="196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13 units @ $5.00 = $65.00</a:t>
            </a:r>
            <a:endParaRPr lang="en-US" dirty="0" smtClean="0">
              <a:solidFill>
                <a:prstClr val="black"/>
              </a:solidFill>
            </a:endParaRPr>
          </a:p>
        </p:txBody>
      </p:sp>
      <p:sp>
        <p:nvSpPr>
          <p:cNvPr id="132" name="Rectangle 23"/>
          <p:cNvSpPr>
            <a:spLocks noChangeArrowheads="1"/>
          </p:cNvSpPr>
          <p:nvPr/>
        </p:nvSpPr>
        <p:spPr bwMode="auto">
          <a:xfrm>
            <a:off x="1016000" y="2181225"/>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24</a:t>
            </a:r>
            <a:endParaRPr lang="en-US" dirty="0" smtClean="0">
              <a:solidFill>
                <a:prstClr val="black"/>
              </a:solidFill>
            </a:endParaRPr>
          </a:p>
        </p:txBody>
      </p:sp>
      <p:sp>
        <p:nvSpPr>
          <p:cNvPr id="133" name="Rectangle 24"/>
          <p:cNvSpPr>
            <a:spLocks noChangeArrowheads="1"/>
          </p:cNvSpPr>
          <p:nvPr/>
        </p:nvSpPr>
        <p:spPr bwMode="auto">
          <a:xfrm>
            <a:off x="1914525" y="218122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Sales</a:t>
            </a:r>
            <a:endParaRPr lang="en-US" dirty="0" smtClean="0">
              <a:solidFill>
                <a:prstClr val="black"/>
              </a:solidFill>
            </a:endParaRPr>
          </a:p>
        </p:txBody>
      </p:sp>
      <p:sp>
        <p:nvSpPr>
          <p:cNvPr id="134" name="Rectangle 25"/>
          <p:cNvSpPr>
            <a:spLocks noChangeArrowheads="1"/>
          </p:cNvSpPr>
          <p:nvPr/>
        </p:nvSpPr>
        <p:spPr bwMode="auto">
          <a:xfrm>
            <a:off x="5776913" y="2181225"/>
            <a:ext cx="13017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18 units @ $8.00</a:t>
            </a:r>
            <a:endParaRPr lang="en-US" dirty="0" smtClean="0">
              <a:solidFill>
                <a:prstClr val="black"/>
              </a:solidFill>
            </a:endParaRPr>
          </a:p>
        </p:txBody>
      </p:sp>
      <p:sp>
        <p:nvSpPr>
          <p:cNvPr id="135" name="Rectangle 26"/>
          <p:cNvSpPr>
            <a:spLocks noChangeArrowheads="1"/>
          </p:cNvSpPr>
          <p:nvPr/>
        </p:nvSpPr>
        <p:spPr bwMode="auto">
          <a:xfrm>
            <a:off x="1016000" y="238760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30</a:t>
            </a:r>
            <a:endParaRPr lang="en-US" dirty="0" smtClean="0">
              <a:solidFill>
                <a:prstClr val="black"/>
              </a:solidFill>
            </a:endParaRPr>
          </a:p>
        </p:txBody>
      </p:sp>
      <p:sp>
        <p:nvSpPr>
          <p:cNvPr id="136" name="Rectangle 27"/>
          <p:cNvSpPr>
            <a:spLocks noChangeArrowheads="1"/>
          </p:cNvSpPr>
          <p:nvPr/>
        </p:nvSpPr>
        <p:spPr bwMode="auto">
          <a:xfrm>
            <a:off x="1914525" y="2387600"/>
            <a:ext cx="7572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138" name="Rectangle 28"/>
          <p:cNvSpPr>
            <a:spLocks noChangeArrowheads="1"/>
          </p:cNvSpPr>
          <p:nvPr/>
        </p:nvSpPr>
        <p:spPr bwMode="auto">
          <a:xfrm>
            <a:off x="3571875" y="2387600"/>
            <a:ext cx="187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8 units @ $5.30 = $42.40</a:t>
            </a:r>
            <a:endParaRPr lang="en-US" dirty="0" smtClean="0">
              <a:solidFill>
                <a:prstClr val="black"/>
              </a:solidFill>
            </a:endParaRPr>
          </a:p>
        </p:txBody>
      </p:sp>
      <p:sp>
        <p:nvSpPr>
          <p:cNvPr id="139" name="Rectangle 29"/>
          <p:cNvSpPr>
            <a:spLocks noChangeArrowheads="1"/>
          </p:cNvSpPr>
          <p:nvPr/>
        </p:nvSpPr>
        <p:spPr bwMode="auto">
          <a:xfrm>
            <a:off x="3470275" y="2593975"/>
            <a:ext cx="635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36 units</a:t>
            </a:r>
            <a:endParaRPr lang="en-US" dirty="0" smtClean="0">
              <a:solidFill>
                <a:prstClr val="black"/>
              </a:solidFill>
            </a:endParaRPr>
          </a:p>
        </p:txBody>
      </p:sp>
      <p:sp>
        <p:nvSpPr>
          <p:cNvPr id="140" name="Rectangle 30"/>
          <p:cNvSpPr>
            <a:spLocks noChangeArrowheads="1"/>
          </p:cNvSpPr>
          <p:nvPr/>
        </p:nvSpPr>
        <p:spPr bwMode="auto">
          <a:xfrm>
            <a:off x="4841875" y="2593975"/>
            <a:ext cx="60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$167.40</a:t>
            </a:r>
            <a:endParaRPr lang="en-US" dirty="0" smtClean="0">
              <a:solidFill>
                <a:prstClr val="black"/>
              </a:solidFill>
            </a:endParaRPr>
          </a:p>
        </p:txBody>
      </p:sp>
      <p:sp>
        <p:nvSpPr>
          <p:cNvPr id="141" name="Rectangle 31"/>
          <p:cNvSpPr>
            <a:spLocks noChangeArrowheads="1"/>
          </p:cNvSpPr>
          <p:nvPr/>
        </p:nvSpPr>
        <p:spPr bwMode="auto">
          <a:xfrm>
            <a:off x="5791200" y="2593975"/>
            <a:ext cx="5857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26 units</a:t>
            </a:r>
            <a:endParaRPr lang="en-US" dirty="0" smtClean="0">
              <a:solidFill>
                <a:prstClr val="black"/>
              </a:solidFill>
            </a:endParaRPr>
          </a:p>
        </p:txBody>
      </p:sp>
      <p:sp>
        <p:nvSpPr>
          <p:cNvPr id="142" name="Rectangle 32"/>
          <p:cNvSpPr>
            <a:spLocks noChangeArrowheads="1"/>
          </p:cNvSpPr>
          <p:nvPr/>
        </p:nvSpPr>
        <p:spPr bwMode="auto">
          <a:xfrm>
            <a:off x="1016000" y="3233738"/>
            <a:ext cx="74136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The company uses a periodic inventory system.  Determine the cost assigned to ending inventory and </a:t>
            </a:r>
            <a:endParaRPr lang="en-US" dirty="0" smtClean="0">
              <a:solidFill>
                <a:prstClr val="black"/>
              </a:solidFill>
            </a:endParaRPr>
          </a:p>
        </p:txBody>
      </p:sp>
      <p:sp>
        <p:nvSpPr>
          <p:cNvPr id="143" name="Rectangle 33"/>
          <p:cNvSpPr>
            <a:spLocks noChangeArrowheads="1"/>
          </p:cNvSpPr>
          <p:nvPr/>
        </p:nvSpPr>
        <p:spPr bwMode="auto">
          <a:xfrm>
            <a:off x="1016000" y="3429000"/>
            <a:ext cx="7161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to cost of goods sold using (a) specific identification, (b) FIFO, (c) LIFO, and (d) weighted average. </a:t>
            </a:r>
            <a:endParaRPr lang="en-US" dirty="0" smtClean="0">
              <a:solidFill>
                <a:prstClr val="black"/>
              </a:solidFill>
            </a:endParaRPr>
          </a:p>
        </p:txBody>
      </p:sp>
      <p:sp>
        <p:nvSpPr>
          <p:cNvPr id="144" name="Rectangle 34"/>
          <p:cNvSpPr>
            <a:spLocks noChangeArrowheads="1"/>
          </p:cNvSpPr>
          <p:nvPr/>
        </p:nvSpPr>
        <p:spPr bwMode="auto">
          <a:xfrm>
            <a:off x="1016000" y="3635375"/>
            <a:ext cx="71516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(Round per unit costs and inventory amounts to cents.) For specific identification, ending inventory </a:t>
            </a:r>
            <a:endParaRPr lang="en-US" dirty="0" smtClean="0">
              <a:solidFill>
                <a:prstClr val="black"/>
              </a:solidFill>
            </a:endParaRPr>
          </a:p>
        </p:txBody>
      </p:sp>
      <p:sp>
        <p:nvSpPr>
          <p:cNvPr id="145" name="Rectangle 35"/>
          <p:cNvSpPr>
            <a:spLocks noChangeArrowheads="1"/>
          </p:cNvSpPr>
          <p:nvPr/>
        </p:nvSpPr>
        <p:spPr bwMode="auto">
          <a:xfrm>
            <a:off x="1016000" y="3841750"/>
            <a:ext cx="7392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consists of 10 units, where eight are from the December 30 purchase and two are from the December </a:t>
            </a:r>
            <a:endParaRPr lang="en-US" dirty="0" smtClean="0">
              <a:solidFill>
                <a:prstClr val="black"/>
              </a:solidFill>
            </a:endParaRPr>
          </a:p>
        </p:txBody>
      </p:sp>
      <p:sp>
        <p:nvSpPr>
          <p:cNvPr id="146" name="Rectangle 36"/>
          <p:cNvSpPr>
            <a:spLocks noChangeArrowheads="1"/>
          </p:cNvSpPr>
          <p:nvPr/>
        </p:nvSpPr>
        <p:spPr bwMode="auto">
          <a:xfrm>
            <a:off x="1016000" y="4048125"/>
            <a:ext cx="9175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8 purchase.</a:t>
            </a:r>
            <a:endParaRPr lang="en-US" dirty="0" smtClean="0">
              <a:solidFill>
                <a:prstClr val="black"/>
              </a:solidFill>
            </a:endParaRPr>
          </a:p>
        </p:txBody>
      </p:sp>
      <p:sp>
        <p:nvSpPr>
          <p:cNvPr id="147" name="Rectangle 37"/>
          <p:cNvSpPr>
            <a:spLocks noChangeArrowheads="1"/>
          </p:cNvSpPr>
          <p:nvPr/>
        </p:nvSpPr>
        <p:spPr bwMode="auto">
          <a:xfrm>
            <a:off x="966788" y="109855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48" name="Rectangle 38"/>
          <p:cNvSpPr>
            <a:spLocks noChangeArrowheads="1"/>
          </p:cNvSpPr>
          <p:nvPr/>
        </p:nvSpPr>
        <p:spPr bwMode="auto">
          <a:xfrm>
            <a:off x="8147050" y="1119188"/>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49" name="Rectangle 39"/>
          <p:cNvSpPr>
            <a:spLocks noChangeArrowheads="1"/>
          </p:cNvSpPr>
          <p:nvPr/>
        </p:nvSpPr>
        <p:spPr bwMode="auto">
          <a:xfrm>
            <a:off x="985838" y="1098550"/>
            <a:ext cx="71818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0" name="Rectangle 40"/>
          <p:cNvSpPr>
            <a:spLocks noChangeArrowheads="1"/>
          </p:cNvSpPr>
          <p:nvPr/>
        </p:nvSpPr>
        <p:spPr bwMode="auto">
          <a:xfrm>
            <a:off x="985838" y="1325563"/>
            <a:ext cx="71818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1" name="Line 41"/>
          <p:cNvSpPr>
            <a:spLocks noChangeShapeType="1"/>
          </p:cNvSpPr>
          <p:nvPr/>
        </p:nvSpPr>
        <p:spPr bwMode="auto">
          <a:xfrm>
            <a:off x="3429000" y="2573338"/>
            <a:ext cx="3932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2" name="Rectangle 42"/>
          <p:cNvSpPr>
            <a:spLocks noChangeArrowheads="1"/>
          </p:cNvSpPr>
          <p:nvPr/>
        </p:nvSpPr>
        <p:spPr bwMode="auto">
          <a:xfrm>
            <a:off x="3429000" y="2573338"/>
            <a:ext cx="39322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3" name="Line 43"/>
          <p:cNvSpPr>
            <a:spLocks noChangeShapeType="1"/>
          </p:cNvSpPr>
          <p:nvPr/>
        </p:nvSpPr>
        <p:spPr bwMode="auto">
          <a:xfrm>
            <a:off x="3429000" y="2779713"/>
            <a:ext cx="3932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4" name="Rectangle 44"/>
          <p:cNvSpPr>
            <a:spLocks noChangeArrowheads="1"/>
          </p:cNvSpPr>
          <p:nvPr/>
        </p:nvSpPr>
        <p:spPr bwMode="auto">
          <a:xfrm>
            <a:off x="3429000" y="2779713"/>
            <a:ext cx="39322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5" name="Line 45"/>
          <p:cNvSpPr>
            <a:spLocks noChangeShapeType="1"/>
          </p:cNvSpPr>
          <p:nvPr/>
        </p:nvSpPr>
        <p:spPr bwMode="auto">
          <a:xfrm>
            <a:off x="3429000" y="2800350"/>
            <a:ext cx="3932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6" name="Rectangle 46"/>
          <p:cNvSpPr>
            <a:spLocks noChangeArrowheads="1"/>
          </p:cNvSpPr>
          <p:nvPr/>
        </p:nvSpPr>
        <p:spPr bwMode="auto">
          <a:xfrm>
            <a:off x="3429000" y="2800350"/>
            <a:ext cx="39322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 name="Rectangle 1"/>
          <p:cNvSpPr/>
          <p:nvPr/>
        </p:nvSpPr>
        <p:spPr>
          <a:xfrm>
            <a:off x="1752600" y="4419600"/>
            <a:ext cx="5715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Regardless of the method used, the cost of 26 units are included in Cost of Goods Sold, and the cost of 10 units are included in Ending Inventory</a:t>
            </a:r>
          </a:p>
        </p:txBody>
      </p:sp>
      <p:sp>
        <p:nvSpPr>
          <p:cNvPr id="47" name="Slide Number Placeholder 46"/>
          <p:cNvSpPr>
            <a:spLocks noGrp="1"/>
          </p:cNvSpPr>
          <p:nvPr>
            <p:ph type="sldNum" sz="quarter" idx="12"/>
          </p:nvPr>
        </p:nvSpPr>
        <p:spPr/>
        <p:txBody>
          <a:bodyPr/>
          <a:lstStyle/>
          <a:p>
            <a:pPr>
              <a:defRPr/>
            </a:pPr>
            <a:fld id="{FC92DD1C-F5DD-49FB-850C-DFFD93D962DA}" type="slidenum">
              <a:rPr lang="en-US" smtClean="0"/>
              <a:pPr>
                <a:defRPr/>
              </a:pPr>
              <a:t>62</a:t>
            </a:fld>
            <a:endParaRPr lang="en-US" dirty="0"/>
          </a:p>
        </p:txBody>
      </p:sp>
      <p:sp>
        <p:nvSpPr>
          <p:cNvPr id="48" name="Rounded Rectangle 47"/>
          <p:cNvSpPr/>
          <p:nvPr/>
        </p:nvSpPr>
        <p:spPr>
          <a:xfrm>
            <a:off x="201613" y="6538912"/>
            <a:ext cx="71135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Compute inventory in a periodic system using specific identification, FIFO, LIFO and weighted average </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282633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6-7  SPECIFIC IDENTIFICATION</a:t>
            </a:r>
            <a:endParaRPr lang="en-US" sz="2400" b="1" dirty="0">
              <a:solidFill>
                <a:prstClr val="white"/>
              </a:solidFill>
            </a:endParaRPr>
          </a:p>
        </p:txBody>
      </p:sp>
      <p:sp>
        <p:nvSpPr>
          <p:cNvPr id="229" name="Rectangle 5"/>
          <p:cNvSpPr>
            <a:spLocks noChangeArrowheads="1"/>
          </p:cNvSpPr>
          <p:nvPr/>
        </p:nvSpPr>
        <p:spPr bwMode="auto">
          <a:xfrm>
            <a:off x="976313" y="1108075"/>
            <a:ext cx="7191375"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30" name="Rectangle 6"/>
          <p:cNvSpPr>
            <a:spLocks noChangeArrowheads="1"/>
          </p:cNvSpPr>
          <p:nvPr/>
        </p:nvSpPr>
        <p:spPr bwMode="auto">
          <a:xfrm>
            <a:off x="1016000" y="706438"/>
            <a:ext cx="65754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A company reported the following December purchases and sales data for its only product.</a:t>
            </a:r>
            <a:endParaRPr lang="en-US" dirty="0" smtClean="0">
              <a:solidFill>
                <a:prstClr val="black"/>
              </a:solidFill>
            </a:endParaRPr>
          </a:p>
        </p:txBody>
      </p:sp>
      <p:sp>
        <p:nvSpPr>
          <p:cNvPr id="244" name="Rectangle 7"/>
          <p:cNvSpPr>
            <a:spLocks noChangeArrowheads="1"/>
          </p:cNvSpPr>
          <p:nvPr/>
        </p:nvSpPr>
        <p:spPr bwMode="auto">
          <a:xfrm>
            <a:off x="1016000" y="1128713"/>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Date</a:t>
            </a:r>
            <a:endParaRPr lang="en-US" dirty="0" smtClean="0">
              <a:solidFill>
                <a:prstClr val="black"/>
              </a:solidFill>
            </a:endParaRPr>
          </a:p>
        </p:txBody>
      </p:sp>
      <p:sp>
        <p:nvSpPr>
          <p:cNvPr id="245" name="Rectangle 8"/>
          <p:cNvSpPr>
            <a:spLocks noChangeArrowheads="1"/>
          </p:cNvSpPr>
          <p:nvPr/>
        </p:nvSpPr>
        <p:spPr bwMode="auto">
          <a:xfrm>
            <a:off x="1914525" y="1128713"/>
            <a:ext cx="796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Activities</a:t>
            </a:r>
            <a:endParaRPr lang="en-US" dirty="0" smtClean="0">
              <a:solidFill>
                <a:prstClr val="black"/>
              </a:solidFill>
            </a:endParaRPr>
          </a:p>
        </p:txBody>
      </p:sp>
      <p:sp>
        <p:nvSpPr>
          <p:cNvPr id="246" name="Rectangle 9"/>
          <p:cNvSpPr>
            <a:spLocks noChangeArrowheads="1"/>
          </p:cNvSpPr>
          <p:nvPr/>
        </p:nvSpPr>
        <p:spPr bwMode="auto">
          <a:xfrm>
            <a:off x="3709988" y="1128713"/>
            <a:ext cx="1825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Units Acquired at Cost</a:t>
            </a:r>
            <a:endParaRPr lang="en-US" dirty="0" smtClean="0">
              <a:solidFill>
                <a:prstClr val="black"/>
              </a:solidFill>
            </a:endParaRPr>
          </a:p>
        </p:txBody>
      </p:sp>
      <p:sp>
        <p:nvSpPr>
          <p:cNvPr id="247" name="Rectangle 10"/>
          <p:cNvSpPr>
            <a:spLocks noChangeArrowheads="1"/>
          </p:cNvSpPr>
          <p:nvPr/>
        </p:nvSpPr>
        <p:spPr bwMode="auto">
          <a:xfrm>
            <a:off x="5776913" y="1128713"/>
            <a:ext cx="1552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Units Sold at Retail</a:t>
            </a:r>
            <a:endParaRPr lang="en-US" dirty="0" smtClean="0">
              <a:solidFill>
                <a:prstClr val="black"/>
              </a:solidFill>
            </a:endParaRPr>
          </a:p>
        </p:txBody>
      </p:sp>
      <p:sp>
        <p:nvSpPr>
          <p:cNvPr id="248" name="Rectangle 11"/>
          <p:cNvSpPr>
            <a:spLocks noChangeArrowheads="1"/>
          </p:cNvSpPr>
          <p:nvPr/>
        </p:nvSpPr>
        <p:spPr bwMode="auto">
          <a:xfrm>
            <a:off x="1016000" y="1355725"/>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01</a:t>
            </a:r>
            <a:endParaRPr lang="en-US" dirty="0" smtClean="0">
              <a:solidFill>
                <a:prstClr val="black"/>
              </a:solidFill>
            </a:endParaRPr>
          </a:p>
        </p:txBody>
      </p:sp>
      <p:sp>
        <p:nvSpPr>
          <p:cNvPr id="249" name="Rectangle 12"/>
          <p:cNvSpPr>
            <a:spLocks noChangeArrowheads="1"/>
          </p:cNvSpPr>
          <p:nvPr/>
        </p:nvSpPr>
        <p:spPr bwMode="auto">
          <a:xfrm>
            <a:off x="1914525" y="1355725"/>
            <a:ext cx="14922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Beginning inventory</a:t>
            </a:r>
            <a:endParaRPr lang="en-US" dirty="0" smtClean="0">
              <a:solidFill>
                <a:prstClr val="black"/>
              </a:solidFill>
            </a:endParaRPr>
          </a:p>
        </p:txBody>
      </p:sp>
      <p:sp>
        <p:nvSpPr>
          <p:cNvPr id="250" name="Rectangle 13"/>
          <p:cNvSpPr>
            <a:spLocks noChangeArrowheads="1"/>
          </p:cNvSpPr>
          <p:nvPr/>
        </p:nvSpPr>
        <p:spPr bwMode="auto">
          <a:xfrm>
            <a:off x="3571875" y="1355725"/>
            <a:ext cx="187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5 units @ $3.00 = $15.00</a:t>
            </a:r>
            <a:endParaRPr lang="en-US" dirty="0" smtClean="0">
              <a:solidFill>
                <a:prstClr val="black"/>
              </a:solidFill>
            </a:endParaRPr>
          </a:p>
        </p:txBody>
      </p:sp>
      <p:sp>
        <p:nvSpPr>
          <p:cNvPr id="251" name="Rectangle 14"/>
          <p:cNvSpPr>
            <a:spLocks noChangeArrowheads="1"/>
          </p:cNvSpPr>
          <p:nvPr/>
        </p:nvSpPr>
        <p:spPr bwMode="auto">
          <a:xfrm>
            <a:off x="1016000" y="156210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08</a:t>
            </a:r>
            <a:endParaRPr lang="en-US" dirty="0" smtClean="0">
              <a:solidFill>
                <a:prstClr val="black"/>
              </a:solidFill>
            </a:endParaRPr>
          </a:p>
        </p:txBody>
      </p:sp>
      <p:sp>
        <p:nvSpPr>
          <p:cNvPr id="252" name="Rectangle 15"/>
          <p:cNvSpPr>
            <a:spLocks noChangeArrowheads="1"/>
          </p:cNvSpPr>
          <p:nvPr/>
        </p:nvSpPr>
        <p:spPr bwMode="auto">
          <a:xfrm>
            <a:off x="1914525" y="1562100"/>
            <a:ext cx="7572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253" name="Rectangle 16"/>
          <p:cNvSpPr>
            <a:spLocks noChangeArrowheads="1"/>
          </p:cNvSpPr>
          <p:nvPr/>
        </p:nvSpPr>
        <p:spPr bwMode="auto">
          <a:xfrm>
            <a:off x="3478213" y="1562100"/>
            <a:ext cx="196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10 units @ $4.50 = $45.00</a:t>
            </a:r>
            <a:endParaRPr lang="en-US" dirty="0" smtClean="0">
              <a:solidFill>
                <a:prstClr val="black"/>
              </a:solidFill>
            </a:endParaRPr>
          </a:p>
        </p:txBody>
      </p:sp>
      <p:sp>
        <p:nvSpPr>
          <p:cNvPr id="254" name="Rectangle 17"/>
          <p:cNvSpPr>
            <a:spLocks noChangeArrowheads="1"/>
          </p:cNvSpPr>
          <p:nvPr/>
        </p:nvSpPr>
        <p:spPr bwMode="auto">
          <a:xfrm>
            <a:off x="1016000" y="1768475"/>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09</a:t>
            </a:r>
            <a:endParaRPr lang="en-US" dirty="0" smtClean="0">
              <a:solidFill>
                <a:prstClr val="black"/>
              </a:solidFill>
            </a:endParaRPr>
          </a:p>
        </p:txBody>
      </p:sp>
      <p:sp>
        <p:nvSpPr>
          <p:cNvPr id="255" name="Rectangle 18"/>
          <p:cNvSpPr>
            <a:spLocks noChangeArrowheads="1"/>
          </p:cNvSpPr>
          <p:nvPr/>
        </p:nvSpPr>
        <p:spPr bwMode="auto">
          <a:xfrm>
            <a:off x="1914525" y="176847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Sales</a:t>
            </a:r>
            <a:endParaRPr lang="en-US" dirty="0" smtClean="0">
              <a:solidFill>
                <a:prstClr val="black"/>
              </a:solidFill>
            </a:endParaRPr>
          </a:p>
        </p:txBody>
      </p:sp>
      <p:sp>
        <p:nvSpPr>
          <p:cNvPr id="128" name="Rectangle 19"/>
          <p:cNvSpPr>
            <a:spLocks noChangeArrowheads="1"/>
          </p:cNvSpPr>
          <p:nvPr/>
        </p:nvSpPr>
        <p:spPr bwMode="auto">
          <a:xfrm>
            <a:off x="5867400" y="1768475"/>
            <a:ext cx="12096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8 units @ $7.00</a:t>
            </a:r>
            <a:endParaRPr lang="en-US" dirty="0" smtClean="0">
              <a:solidFill>
                <a:prstClr val="black"/>
              </a:solidFill>
            </a:endParaRPr>
          </a:p>
        </p:txBody>
      </p:sp>
      <p:sp>
        <p:nvSpPr>
          <p:cNvPr id="129" name="Rectangle 20"/>
          <p:cNvSpPr>
            <a:spLocks noChangeArrowheads="1"/>
          </p:cNvSpPr>
          <p:nvPr/>
        </p:nvSpPr>
        <p:spPr bwMode="auto">
          <a:xfrm>
            <a:off x="1016000" y="197485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19</a:t>
            </a:r>
            <a:endParaRPr lang="en-US" dirty="0" smtClean="0">
              <a:solidFill>
                <a:prstClr val="black"/>
              </a:solidFill>
            </a:endParaRPr>
          </a:p>
        </p:txBody>
      </p:sp>
      <p:sp>
        <p:nvSpPr>
          <p:cNvPr id="130" name="Rectangle 21"/>
          <p:cNvSpPr>
            <a:spLocks noChangeArrowheads="1"/>
          </p:cNvSpPr>
          <p:nvPr/>
        </p:nvSpPr>
        <p:spPr bwMode="auto">
          <a:xfrm>
            <a:off x="1914525" y="1974850"/>
            <a:ext cx="7572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131" name="Rectangle 22"/>
          <p:cNvSpPr>
            <a:spLocks noChangeArrowheads="1"/>
          </p:cNvSpPr>
          <p:nvPr/>
        </p:nvSpPr>
        <p:spPr bwMode="auto">
          <a:xfrm>
            <a:off x="3478213" y="1974850"/>
            <a:ext cx="196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13 units @ $5.00 = $65.00</a:t>
            </a:r>
            <a:endParaRPr lang="en-US" dirty="0" smtClean="0">
              <a:solidFill>
                <a:prstClr val="black"/>
              </a:solidFill>
            </a:endParaRPr>
          </a:p>
        </p:txBody>
      </p:sp>
      <p:sp>
        <p:nvSpPr>
          <p:cNvPr id="132" name="Rectangle 23"/>
          <p:cNvSpPr>
            <a:spLocks noChangeArrowheads="1"/>
          </p:cNvSpPr>
          <p:nvPr/>
        </p:nvSpPr>
        <p:spPr bwMode="auto">
          <a:xfrm>
            <a:off x="1016000" y="2181225"/>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24</a:t>
            </a:r>
            <a:endParaRPr lang="en-US" dirty="0" smtClean="0">
              <a:solidFill>
                <a:prstClr val="black"/>
              </a:solidFill>
            </a:endParaRPr>
          </a:p>
        </p:txBody>
      </p:sp>
      <p:sp>
        <p:nvSpPr>
          <p:cNvPr id="133" name="Rectangle 24"/>
          <p:cNvSpPr>
            <a:spLocks noChangeArrowheads="1"/>
          </p:cNvSpPr>
          <p:nvPr/>
        </p:nvSpPr>
        <p:spPr bwMode="auto">
          <a:xfrm>
            <a:off x="1914525" y="218122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Sales</a:t>
            </a:r>
            <a:endParaRPr lang="en-US" dirty="0" smtClean="0">
              <a:solidFill>
                <a:prstClr val="black"/>
              </a:solidFill>
            </a:endParaRPr>
          </a:p>
        </p:txBody>
      </p:sp>
      <p:sp>
        <p:nvSpPr>
          <p:cNvPr id="134" name="Rectangle 25"/>
          <p:cNvSpPr>
            <a:spLocks noChangeArrowheads="1"/>
          </p:cNvSpPr>
          <p:nvPr/>
        </p:nvSpPr>
        <p:spPr bwMode="auto">
          <a:xfrm>
            <a:off x="5776913" y="2181225"/>
            <a:ext cx="13017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18 units @ $8.00</a:t>
            </a:r>
            <a:endParaRPr lang="en-US" dirty="0" smtClean="0">
              <a:solidFill>
                <a:prstClr val="black"/>
              </a:solidFill>
            </a:endParaRPr>
          </a:p>
        </p:txBody>
      </p:sp>
      <p:sp>
        <p:nvSpPr>
          <p:cNvPr id="135" name="Rectangle 26"/>
          <p:cNvSpPr>
            <a:spLocks noChangeArrowheads="1"/>
          </p:cNvSpPr>
          <p:nvPr/>
        </p:nvSpPr>
        <p:spPr bwMode="auto">
          <a:xfrm>
            <a:off x="1016000" y="238760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30</a:t>
            </a:r>
            <a:endParaRPr lang="en-US" dirty="0" smtClean="0">
              <a:solidFill>
                <a:prstClr val="black"/>
              </a:solidFill>
            </a:endParaRPr>
          </a:p>
        </p:txBody>
      </p:sp>
      <p:sp>
        <p:nvSpPr>
          <p:cNvPr id="136" name="Rectangle 27"/>
          <p:cNvSpPr>
            <a:spLocks noChangeArrowheads="1"/>
          </p:cNvSpPr>
          <p:nvPr/>
        </p:nvSpPr>
        <p:spPr bwMode="auto">
          <a:xfrm>
            <a:off x="1914525" y="2387600"/>
            <a:ext cx="7572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138" name="Rectangle 28"/>
          <p:cNvSpPr>
            <a:spLocks noChangeArrowheads="1"/>
          </p:cNvSpPr>
          <p:nvPr/>
        </p:nvSpPr>
        <p:spPr bwMode="auto">
          <a:xfrm>
            <a:off x="3571875" y="2387600"/>
            <a:ext cx="187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8 units @ $5.30 = $42.40</a:t>
            </a:r>
            <a:endParaRPr lang="en-US" dirty="0" smtClean="0">
              <a:solidFill>
                <a:prstClr val="black"/>
              </a:solidFill>
            </a:endParaRPr>
          </a:p>
        </p:txBody>
      </p:sp>
      <p:sp>
        <p:nvSpPr>
          <p:cNvPr id="139" name="Rectangle 29"/>
          <p:cNvSpPr>
            <a:spLocks noChangeArrowheads="1"/>
          </p:cNvSpPr>
          <p:nvPr/>
        </p:nvSpPr>
        <p:spPr bwMode="auto">
          <a:xfrm>
            <a:off x="3470275" y="2593975"/>
            <a:ext cx="635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36 units</a:t>
            </a:r>
            <a:endParaRPr lang="en-US" dirty="0" smtClean="0">
              <a:solidFill>
                <a:prstClr val="black"/>
              </a:solidFill>
            </a:endParaRPr>
          </a:p>
        </p:txBody>
      </p:sp>
      <p:sp>
        <p:nvSpPr>
          <p:cNvPr id="140" name="Rectangle 30"/>
          <p:cNvSpPr>
            <a:spLocks noChangeArrowheads="1"/>
          </p:cNvSpPr>
          <p:nvPr/>
        </p:nvSpPr>
        <p:spPr bwMode="auto">
          <a:xfrm>
            <a:off x="4841875" y="2593975"/>
            <a:ext cx="60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$167.40</a:t>
            </a:r>
            <a:endParaRPr lang="en-US" dirty="0" smtClean="0">
              <a:solidFill>
                <a:prstClr val="black"/>
              </a:solidFill>
            </a:endParaRPr>
          </a:p>
        </p:txBody>
      </p:sp>
      <p:sp>
        <p:nvSpPr>
          <p:cNvPr id="141" name="Rectangle 31"/>
          <p:cNvSpPr>
            <a:spLocks noChangeArrowheads="1"/>
          </p:cNvSpPr>
          <p:nvPr/>
        </p:nvSpPr>
        <p:spPr bwMode="auto">
          <a:xfrm>
            <a:off x="5791200" y="2593975"/>
            <a:ext cx="5857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26 units</a:t>
            </a:r>
            <a:endParaRPr lang="en-US" dirty="0" smtClean="0">
              <a:solidFill>
                <a:prstClr val="black"/>
              </a:solidFill>
            </a:endParaRPr>
          </a:p>
        </p:txBody>
      </p:sp>
      <p:sp>
        <p:nvSpPr>
          <p:cNvPr id="142" name="Rectangle 32"/>
          <p:cNvSpPr>
            <a:spLocks noChangeArrowheads="1"/>
          </p:cNvSpPr>
          <p:nvPr/>
        </p:nvSpPr>
        <p:spPr bwMode="auto">
          <a:xfrm>
            <a:off x="1016000" y="2895600"/>
            <a:ext cx="74136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The company uses a periodic inventory system.  Determine the cost assigned to ending inventory and </a:t>
            </a:r>
            <a:endParaRPr lang="en-US" dirty="0" smtClean="0">
              <a:solidFill>
                <a:prstClr val="black"/>
              </a:solidFill>
            </a:endParaRPr>
          </a:p>
        </p:txBody>
      </p:sp>
      <p:sp>
        <p:nvSpPr>
          <p:cNvPr id="143" name="Rectangle 33"/>
          <p:cNvSpPr>
            <a:spLocks noChangeArrowheads="1"/>
          </p:cNvSpPr>
          <p:nvPr/>
        </p:nvSpPr>
        <p:spPr bwMode="auto">
          <a:xfrm>
            <a:off x="1016000" y="3090863"/>
            <a:ext cx="71612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to cost of goods sold using (a) specific identification, (b) FIFO, (c) LIFO, and (d) weighted average. </a:t>
            </a:r>
            <a:endParaRPr lang="en-US" dirty="0" smtClean="0">
              <a:solidFill>
                <a:prstClr val="black"/>
              </a:solidFill>
            </a:endParaRPr>
          </a:p>
        </p:txBody>
      </p:sp>
      <p:sp>
        <p:nvSpPr>
          <p:cNvPr id="144" name="Rectangle 34"/>
          <p:cNvSpPr>
            <a:spLocks noChangeArrowheads="1"/>
          </p:cNvSpPr>
          <p:nvPr/>
        </p:nvSpPr>
        <p:spPr bwMode="auto">
          <a:xfrm>
            <a:off x="1016000" y="3297238"/>
            <a:ext cx="73009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(Round per unit costs and inventory amounts to cents.) </a:t>
            </a:r>
            <a:r>
              <a:rPr lang="en-US" sz="1300" dirty="0" smtClean="0">
                <a:solidFill>
                  <a:srgbClr val="C00000"/>
                </a:solidFill>
              </a:rPr>
              <a:t>For specific identification, ending inventory </a:t>
            </a:r>
            <a:endParaRPr lang="en-US" dirty="0" smtClean="0">
              <a:solidFill>
                <a:srgbClr val="C00000"/>
              </a:solidFill>
            </a:endParaRPr>
          </a:p>
        </p:txBody>
      </p:sp>
      <p:sp>
        <p:nvSpPr>
          <p:cNvPr id="145" name="Rectangle 35"/>
          <p:cNvSpPr>
            <a:spLocks noChangeArrowheads="1"/>
          </p:cNvSpPr>
          <p:nvPr/>
        </p:nvSpPr>
        <p:spPr bwMode="auto">
          <a:xfrm>
            <a:off x="1016000" y="3503613"/>
            <a:ext cx="72391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rPr>
              <a:t>consists of 10 units, where 8 are from the December 30 purchase and </a:t>
            </a:r>
            <a:r>
              <a:rPr lang="en-US" sz="1300" dirty="0">
                <a:solidFill>
                  <a:srgbClr val="C00000"/>
                </a:solidFill>
              </a:rPr>
              <a:t>2</a:t>
            </a:r>
            <a:r>
              <a:rPr lang="en-US" sz="1300" dirty="0" smtClean="0">
                <a:solidFill>
                  <a:srgbClr val="C00000"/>
                </a:solidFill>
              </a:rPr>
              <a:t> are from the December </a:t>
            </a:r>
            <a:endParaRPr lang="en-US" dirty="0" smtClean="0">
              <a:solidFill>
                <a:srgbClr val="C00000"/>
              </a:solidFill>
            </a:endParaRPr>
          </a:p>
        </p:txBody>
      </p:sp>
      <p:sp>
        <p:nvSpPr>
          <p:cNvPr id="146" name="Rectangle 36"/>
          <p:cNvSpPr>
            <a:spLocks noChangeArrowheads="1"/>
          </p:cNvSpPr>
          <p:nvPr/>
        </p:nvSpPr>
        <p:spPr bwMode="auto">
          <a:xfrm>
            <a:off x="1016000" y="3709988"/>
            <a:ext cx="8731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rPr>
              <a:t>8 purchase.</a:t>
            </a:r>
            <a:endParaRPr lang="en-US" dirty="0" smtClean="0">
              <a:solidFill>
                <a:srgbClr val="C00000"/>
              </a:solidFill>
            </a:endParaRPr>
          </a:p>
        </p:txBody>
      </p:sp>
      <p:sp>
        <p:nvSpPr>
          <p:cNvPr id="147" name="Rectangle 37"/>
          <p:cNvSpPr>
            <a:spLocks noChangeArrowheads="1"/>
          </p:cNvSpPr>
          <p:nvPr/>
        </p:nvSpPr>
        <p:spPr bwMode="auto">
          <a:xfrm>
            <a:off x="966788" y="109855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48" name="Rectangle 38"/>
          <p:cNvSpPr>
            <a:spLocks noChangeArrowheads="1"/>
          </p:cNvSpPr>
          <p:nvPr/>
        </p:nvSpPr>
        <p:spPr bwMode="auto">
          <a:xfrm>
            <a:off x="8147050" y="1119188"/>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49" name="Rectangle 39"/>
          <p:cNvSpPr>
            <a:spLocks noChangeArrowheads="1"/>
          </p:cNvSpPr>
          <p:nvPr/>
        </p:nvSpPr>
        <p:spPr bwMode="auto">
          <a:xfrm>
            <a:off x="985838" y="1098550"/>
            <a:ext cx="71818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0" name="Rectangle 40"/>
          <p:cNvSpPr>
            <a:spLocks noChangeArrowheads="1"/>
          </p:cNvSpPr>
          <p:nvPr/>
        </p:nvSpPr>
        <p:spPr bwMode="auto">
          <a:xfrm>
            <a:off x="985838" y="1325563"/>
            <a:ext cx="71818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1" name="Line 41"/>
          <p:cNvSpPr>
            <a:spLocks noChangeShapeType="1"/>
          </p:cNvSpPr>
          <p:nvPr/>
        </p:nvSpPr>
        <p:spPr bwMode="auto">
          <a:xfrm>
            <a:off x="3429000" y="2573338"/>
            <a:ext cx="3932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2" name="Rectangle 42"/>
          <p:cNvSpPr>
            <a:spLocks noChangeArrowheads="1"/>
          </p:cNvSpPr>
          <p:nvPr/>
        </p:nvSpPr>
        <p:spPr bwMode="auto">
          <a:xfrm>
            <a:off x="3429000" y="2573338"/>
            <a:ext cx="39322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3" name="Line 43"/>
          <p:cNvSpPr>
            <a:spLocks noChangeShapeType="1"/>
          </p:cNvSpPr>
          <p:nvPr/>
        </p:nvSpPr>
        <p:spPr bwMode="auto">
          <a:xfrm>
            <a:off x="3429000" y="2779713"/>
            <a:ext cx="3932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4" name="Rectangle 44"/>
          <p:cNvSpPr>
            <a:spLocks noChangeArrowheads="1"/>
          </p:cNvSpPr>
          <p:nvPr/>
        </p:nvSpPr>
        <p:spPr bwMode="auto">
          <a:xfrm>
            <a:off x="3429000" y="2779713"/>
            <a:ext cx="39322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5" name="Line 45"/>
          <p:cNvSpPr>
            <a:spLocks noChangeShapeType="1"/>
          </p:cNvSpPr>
          <p:nvPr/>
        </p:nvSpPr>
        <p:spPr bwMode="auto">
          <a:xfrm>
            <a:off x="3429000" y="2800350"/>
            <a:ext cx="3932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6" name="Rectangle 46"/>
          <p:cNvSpPr>
            <a:spLocks noChangeArrowheads="1"/>
          </p:cNvSpPr>
          <p:nvPr/>
        </p:nvSpPr>
        <p:spPr bwMode="auto">
          <a:xfrm>
            <a:off x="3429000" y="2800350"/>
            <a:ext cx="39322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 name="Rectangle 1"/>
          <p:cNvSpPr/>
          <p:nvPr/>
        </p:nvSpPr>
        <p:spPr>
          <a:xfrm>
            <a:off x="1765300" y="4105275"/>
            <a:ext cx="5715000" cy="1936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u="sng" dirty="0">
                <a:solidFill>
                  <a:prstClr val="white"/>
                </a:solidFill>
              </a:rPr>
              <a:t>Specific Identification Method</a:t>
            </a:r>
          </a:p>
          <a:p>
            <a:pPr algn="ctr" fontAlgn="auto">
              <a:spcBef>
                <a:spcPts val="0"/>
              </a:spcBef>
              <a:spcAft>
                <a:spcPts val="0"/>
              </a:spcAft>
              <a:defRPr/>
            </a:pPr>
            <a:r>
              <a:rPr lang="en-US" dirty="0">
                <a:solidFill>
                  <a:prstClr val="white"/>
                </a:solidFill>
              </a:rPr>
              <a:t>Not an inventory assumption - Actual</a:t>
            </a:r>
          </a:p>
          <a:p>
            <a:pPr algn="ctr" fontAlgn="auto">
              <a:spcBef>
                <a:spcPts val="0"/>
              </a:spcBef>
              <a:spcAft>
                <a:spcPts val="0"/>
              </a:spcAft>
              <a:defRPr/>
            </a:pPr>
            <a:r>
              <a:rPr lang="en-US" dirty="0">
                <a:solidFill>
                  <a:prstClr val="white"/>
                </a:solidFill>
              </a:rPr>
              <a:t>Cost of Goods Sold represents the actual cost of the units selected by the customer.</a:t>
            </a:r>
          </a:p>
          <a:p>
            <a:pPr algn="ctr" fontAlgn="auto">
              <a:spcBef>
                <a:spcPts val="0"/>
              </a:spcBef>
              <a:spcAft>
                <a:spcPts val="0"/>
              </a:spcAft>
              <a:defRPr/>
            </a:pPr>
            <a:r>
              <a:rPr lang="en-US" dirty="0">
                <a:solidFill>
                  <a:prstClr val="white"/>
                </a:solidFill>
              </a:rPr>
              <a:t>Ending Inventory represents the actual cost of the units that remain in ending inventory.</a:t>
            </a:r>
          </a:p>
        </p:txBody>
      </p:sp>
      <p:sp>
        <p:nvSpPr>
          <p:cNvPr id="47" name="Slide Number Placeholder 46"/>
          <p:cNvSpPr>
            <a:spLocks noGrp="1"/>
          </p:cNvSpPr>
          <p:nvPr>
            <p:ph type="sldNum" sz="quarter" idx="12"/>
          </p:nvPr>
        </p:nvSpPr>
        <p:spPr/>
        <p:txBody>
          <a:bodyPr/>
          <a:lstStyle/>
          <a:p>
            <a:pPr>
              <a:defRPr/>
            </a:pPr>
            <a:fld id="{FC92DD1C-F5DD-49FB-850C-DFFD93D962DA}" type="slidenum">
              <a:rPr lang="en-US" smtClean="0"/>
              <a:pPr>
                <a:defRPr/>
              </a:pPr>
              <a:t>63</a:t>
            </a:fld>
            <a:endParaRPr lang="en-US" dirty="0"/>
          </a:p>
        </p:txBody>
      </p:sp>
      <p:sp>
        <p:nvSpPr>
          <p:cNvPr id="48" name="Rounded Rectangle 47"/>
          <p:cNvSpPr/>
          <p:nvPr/>
        </p:nvSpPr>
        <p:spPr>
          <a:xfrm>
            <a:off x="201613" y="6538912"/>
            <a:ext cx="71135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Compute inventory in a periodic system using specific identification, FIFO, LIFO and weighted average </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126335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6-7 SPECIFIC IDENTIFICATION SOLUTION</a:t>
            </a:r>
            <a:endParaRPr lang="en-US" sz="2400" b="1" dirty="0">
              <a:solidFill>
                <a:prstClr val="white"/>
              </a:solidFill>
            </a:endParaRPr>
          </a:p>
        </p:txBody>
      </p:sp>
      <p:sp>
        <p:nvSpPr>
          <p:cNvPr id="229" name="Rectangle 5"/>
          <p:cNvSpPr>
            <a:spLocks noChangeArrowheads="1"/>
          </p:cNvSpPr>
          <p:nvPr/>
        </p:nvSpPr>
        <p:spPr bwMode="auto">
          <a:xfrm>
            <a:off x="976313" y="703263"/>
            <a:ext cx="7191375"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44" name="Rectangle 7"/>
          <p:cNvSpPr>
            <a:spLocks noChangeArrowheads="1"/>
          </p:cNvSpPr>
          <p:nvPr/>
        </p:nvSpPr>
        <p:spPr bwMode="auto">
          <a:xfrm>
            <a:off x="1016000" y="723900"/>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Date</a:t>
            </a:r>
            <a:endParaRPr lang="en-US" dirty="0" smtClean="0">
              <a:solidFill>
                <a:prstClr val="black"/>
              </a:solidFill>
            </a:endParaRPr>
          </a:p>
        </p:txBody>
      </p:sp>
      <p:sp>
        <p:nvSpPr>
          <p:cNvPr id="245" name="Rectangle 8"/>
          <p:cNvSpPr>
            <a:spLocks noChangeArrowheads="1"/>
          </p:cNvSpPr>
          <p:nvPr/>
        </p:nvSpPr>
        <p:spPr bwMode="auto">
          <a:xfrm>
            <a:off x="1914525" y="723900"/>
            <a:ext cx="796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Activities</a:t>
            </a:r>
            <a:endParaRPr lang="en-US" dirty="0" smtClean="0">
              <a:solidFill>
                <a:prstClr val="black"/>
              </a:solidFill>
            </a:endParaRPr>
          </a:p>
        </p:txBody>
      </p:sp>
      <p:sp>
        <p:nvSpPr>
          <p:cNvPr id="246" name="Rectangle 9"/>
          <p:cNvSpPr>
            <a:spLocks noChangeArrowheads="1"/>
          </p:cNvSpPr>
          <p:nvPr/>
        </p:nvSpPr>
        <p:spPr bwMode="auto">
          <a:xfrm>
            <a:off x="3709988" y="723900"/>
            <a:ext cx="1825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Units Acquired at Cost</a:t>
            </a:r>
            <a:endParaRPr lang="en-US" dirty="0" smtClean="0">
              <a:solidFill>
                <a:prstClr val="black"/>
              </a:solidFill>
            </a:endParaRPr>
          </a:p>
        </p:txBody>
      </p:sp>
      <p:sp>
        <p:nvSpPr>
          <p:cNvPr id="247" name="Rectangle 10"/>
          <p:cNvSpPr>
            <a:spLocks noChangeArrowheads="1"/>
          </p:cNvSpPr>
          <p:nvPr/>
        </p:nvSpPr>
        <p:spPr bwMode="auto">
          <a:xfrm>
            <a:off x="5776913" y="723900"/>
            <a:ext cx="1552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Units Sold at Retail</a:t>
            </a:r>
            <a:endParaRPr lang="en-US" dirty="0" smtClean="0">
              <a:solidFill>
                <a:prstClr val="black"/>
              </a:solidFill>
            </a:endParaRPr>
          </a:p>
        </p:txBody>
      </p:sp>
      <p:sp>
        <p:nvSpPr>
          <p:cNvPr id="248" name="Rectangle 11"/>
          <p:cNvSpPr>
            <a:spLocks noChangeArrowheads="1"/>
          </p:cNvSpPr>
          <p:nvPr/>
        </p:nvSpPr>
        <p:spPr bwMode="auto">
          <a:xfrm>
            <a:off x="1016000" y="95091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01</a:t>
            </a:r>
            <a:endParaRPr lang="en-US" dirty="0" smtClean="0">
              <a:solidFill>
                <a:prstClr val="black"/>
              </a:solidFill>
            </a:endParaRPr>
          </a:p>
        </p:txBody>
      </p:sp>
      <p:sp>
        <p:nvSpPr>
          <p:cNvPr id="249" name="Rectangle 12"/>
          <p:cNvSpPr>
            <a:spLocks noChangeArrowheads="1"/>
          </p:cNvSpPr>
          <p:nvPr/>
        </p:nvSpPr>
        <p:spPr bwMode="auto">
          <a:xfrm>
            <a:off x="1914525" y="950913"/>
            <a:ext cx="14922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Beginning inventory</a:t>
            </a:r>
            <a:endParaRPr lang="en-US" dirty="0" smtClean="0">
              <a:solidFill>
                <a:prstClr val="black"/>
              </a:solidFill>
            </a:endParaRPr>
          </a:p>
        </p:txBody>
      </p:sp>
      <p:sp>
        <p:nvSpPr>
          <p:cNvPr id="250" name="Rectangle 13"/>
          <p:cNvSpPr>
            <a:spLocks noChangeArrowheads="1"/>
          </p:cNvSpPr>
          <p:nvPr/>
        </p:nvSpPr>
        <p:spPr bwMode="auto">
          <a:xfrm>
            <a:off x="3571875" y="950913"/>
            <a:ext cx="187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5 units @ $3.00 = $15.00</a:t>
            </a:r>
            <a:endParaRPr lang="en-US" dirty="0" smtClean="0">
              <a:solidFill>
                <a:prstClr val="black"/>
              </a:solidFill>
            </a:endParaRPr>
          </a:p>
        </p:txBody>
      </p:sp>
      <p:sp>
        <p:nvSpPr>
          <p:cNvPr id="251" name="Rectangle 14"/>
          <p:cNvSpPr>
            <a:spLocks noChangeArrowheads="1"/>
          </p:cNvSpPr>
          <p:nvPr/>
        </p:nvSpPr>
        <p:spPr bwMode="auto">
          <a:xfrm>
            <a:off x="1016000" y="1157288"/>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08</a:t>
            </a:r>
            <a:endParaRPr lang="en-US" dirty="0" smtClean="0">
              <a:solidFill>
                <a:prstClr val="black"/>
              </a:solidFill>
            </a:endParaRPr>
          </a:p>
        </p:txBody>
      </p:sp>
      <p:sp>
        <p:nvSpPr>
          <p:cNvPr id="252" name="Rectangle 15"/>
          <p:cNvSpPr>
            <a:spLocks noChangeArrowheads="1"/>
          </p:cNvSpPr>
          <p:nvPr/>
        </p:nvSpPr>
        <p:spPr bwMode="auto">
          <a:xfrm>
            <a:off x="1914525" y="1157288"/>
            <a:ext cx="7572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253" name="Rectangle 16"/>
          <p:cNvSpPr>
            <a:spLocks noChangeArrowheads="1"/>
          </p:cNvSpPr>
          <p:nvPr/>
        </p:nvSpPr>
        <p:spPr bwMode="auto">
          <a:xfrm>
            <a:off x="3478213" y="1157288"/>
            <a:ext cx="196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10 units @ $4.50 = $45.00</a:t>
            </a:r>
            <a:endParaRPr lang="en-US" dirty="0" smtClean="0">
              <a:solidFill>
                <a:prstClr val="black"/>
              </a:solidFill>
            </a:endParaRPr>
          </a:p>
        </p:txBody>
      </p:sp>
      <p:sp>
        <p:nvSpPr>
          <p:cNvPr id="254" name="Rectangle 17"/>
          <p:cNvSpPr>
            <a:spLocks noChangeArrowheads="1"/>
          </p:cNvSpPr>
          <p:nvPr/>
        </p:nvSpPr>
        <p:spPr bwMode="auto">
          <a:xfrm>
            <a:off x="1016000" y="136366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09</a:t>
            </a:r>
            <a:endParaRPr lang="en-US" dirty="0" smtClean="0">
              <a:solidFill>
                <a:prstClr val="black"/>
              </a:solidFill>
            </a:endParaRPr>
          </a:p>
        </p:txBody>
      </p:sp>
      <p:sp>
        <p:nvSpPr>
          <p:cNvPr id="255" name="Rectangle 18"/>
          <p:cNvSpPr>
            <a:spLocks noChangeArrowheads="1"/>
          </p:cNvSpPr>
          <p:nvPr/>
        </p:nvSpPr>
        <p:spPr bwMode="auto">
          <a:xfrm>
            <a:off x="1914525" y="136366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Sales</a:t>
            </a:r>
            <a:endParaRPr lang="en-US" dirty="0" smtClean="0">
              <a:solidFill>
                <a:prstClr val="black"/>
              </a:solidFill>
            </a:endParaRPr>
          </a:p>
        </p:txBody>
      </p:sp>
      <p:sp>
        <p:nvSpPr>
          <p:cNvPr id="128" name="Rectangle 19"/>
          <p:cNvSpPr>
            <a:spLocks noChangeArrowheads="1"/>
          </p:cNvSpPr>
          <p:nvPr/>
        </p:nvSpPr>
        <p:spPr bwMode="auto">
          <a:xfrm>
            <a:off x="5867400" y="1363663"/>
            <a:ext cx="12096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8 units @ $7.00</a:t>
            </a:r>
            <a:endParaRPr lang="en-US" dirty="0" smtClean="0">
              <a:solidFill>
                <a:prstClr val="black"/>
              </a:solidFill>
            </a:endParaRPr>
          </a:p>
        </p:txBody>
      </p:sp>
      <p:sp>
        <p:nvSpPr>
          <p:cNvPr id="129" name="Rectangle 20"/>
          <p:cNvSpPr>
            <a:spLocks noChangeArrowheads="1"/>
          </p:cNvSpPr>
          <p:nvPr/>
        </p:nvSpPr>
        <p:spPr bwMode="auto">
          <a:xfrm>
            <a:off x="1016000" y="1570038"/>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19</a:t>
            </a:r>
            <a:endParaRPr lang="en-US" dirty="0" smtClean="0">
              <a:solidFill>
                <a:prstClr val="black"/>
              </a:solidFill>
            </a:endParaRPr>
          </a:p>
        </p:txBody>
      </p:sp>
      <p:sp>
        <p:nvSpPr>
          <p:cNvPr id="130" name="Rectangle 21"/>
          <p:cNvSpPr>
            <a:spLocks noChangeArrowheads="1"/>
          </p:cNvSpPr>
          <p:nvPr/>
        </p:nvSpPr>
        <p:spPr bwMode="auto">
          <a:xfrm>
            <a:off x="1914525" y="1570038"/>
            <a:ext cx="7572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131" name="Rectangle 22"/>
          <p:cNvSpPr>
            <a:spLocks noChangeArrowheads="1"/>
          </p:cNvSpPr>
          <p:nvPr/>
        </p:nvSpPr>
        <p:spPr bwMode="auto">
          <a:xfrm>
            <a:off x="3478213" y="1570038"/>
            <a:ext cx="196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13 units @ $5.00 = $65.00</a:t>
            </a:r>
            <a:endParaRPr lang="en-US" dirty="0" smtClean="0">
              <a:solidFill>
                <a:prstClr val="black"/>
              </a:solidFill>
            </a:endParaRPr>
          </a:p>
        </p:txBody>
      </p:sp>
      <p:sp>
        <p:nvSpPr>
          <p:cNvPr id="132" name="Rectangle 23"/>
          <p:cNvSpPr>
            <a:spLocks noChangeArrowheads="1"/>
          </p:cNvSpPr>
          <p:nvPr/>
        </p:nvSpPr>
        <p:spPr bwMode="auto">
          <a:xfrm>
            <a:off x="1016000" y="177641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24</a:t>
            </a:r>
            <a:endParaRPr lang="en-US" dirty="0" smtClean="0">
              <a:solidFill>
                <a:prstClr val="black"/>
              </a:solidFill>
            </a:endParaRPr>
          </a:p>
        </p:txBody>
      </p:sp>
      <p:sp>
        <p:nvSpPr>
          <p:cNvPr id="133" name="Rectangle 24"/>
          <p:cNvSpPr>
            <a:spLocks noChangeArrowheads="1"/>
          </p:cNvSpPr>
          <p:nvPr/>
        </p:nvSpPr>
        <p:spPr bwMode="auto">
          <a:xfrm>
            <a:off x="1914525" y="177641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Sales</a:t>
            </a:r>
            <a:endParaRPr lang="en-US" dirty="0" smtClean="0">
              <a:solidFill>
                <a:prstClr val="black"/>
              </a:solidFill>
            </a:endParaRPr>
          </a:p>
        </p:txBody>
      </p:sp>
      <p:sp>
        <p:nvSpPr>
          <p:cNvPr id="134" name="Rectangle 25"/>
          <p:cNvSpPr>
            <a:spLocks noChangeArrowheads="1"/>
          </p:cNvSpPr>
          <p:nvPr/>
        </p:nvSpPr>
        <p:spPr bwMode="auto">
          <a:xfrm>
            <a:off x="5776913" y="1776413"/>
            <a:ext cx="13017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18 units @ $8.00</a:t>
            </a:r>
            <a:endParaRPr lang="en-US" dirty="0" smtClean="0">
              <a:solidFill>
                <a:prstClr val="black"/>
              </a:solidFill>
            </a:endParaRPr>
          </a:p>
        </p:txBody>
      </p:sp>
      <p:sp>
        <p:nvSpPr>
          <p:cNvPr id="135" name="Rectangle 26"/>
          <p:cNvSpPr>
            <a:spLocks noChangeArrowheads="1"/>
          </p:cNvSpPr>
          <p:nvPr/>
        </p:nvSpPr>
        <p:spPr bwMode="auto">
          <a:xfrm>
            <a:off x="1016000" y="1982788"/>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30</a:t>
            </a:r>
            <a:endParaRPr lang="en-US" dirty="0" smtClean="0">
              <a:solidFill>
                <a:prstClr val="black"/>
              </a:solidFill>
            </a:endParaRPr>
          </a:p>
        </p:txBody>
      </p:sp>
      <p:sp>
        <p:nvSpPr>
          <p:cNvPr id="136" name="Rectangle 27"/>
          <p:cNvSpPr>
            <a:spLocks noChangeArrowheads="1"/>
          </p:cNvSpPr>
          <p:nvPr/>
        </p:nvSpPr>
        <p:spPr bwMode="auto">
          <a:xfrm>
            <a:off x="1914525" y="1982788"/>
            <a:ext cx="7572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138" name="Rectangle 28"/>
          <p:cNvSpPr>
            <a:spLocks noChangeArrowheads="1"/>
          </p:cNvSpPr>
          <p:nvPr/>
        </p:nvSpPr>
        <p:spPr bwMode="auto">
          <a:xfrm>
            <a:off x="3571875" y="1982788"/>
            <a:ext cx="187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8 units @ $5.30 = $42.40</a:t>
            </a:r>
            <a:endParaRPr lang="en-US" dirty="0" smtClean="0">
              <a:solidFill>
                <a:prstClr val="black"/>
              </a:solidFill>
            </a:endParaRPr>
          </a:p>
        </p:txBody>
      </p:sp>
      <p:sp>
        <p:nvSpPr>
          <p:cNvPr id="139" name="Rectangle 29"/>
          <p:cNvSpPr>
            <a:spLocks noChangeArrowheads="1"/>
          </p:cNvSpPr>
          <p:nvPr/>
        </p:nvSpPr>
        <p:spPr bwMode="auto">
          <a:xfrm>
            <a:off x="3470275" y="2189163"/>
            <a:ext cx="6350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36 units</a:t>
            </a:r>
            <a:endParaRPr lang="en-US" dirty="0" smtClean="0">
              <a:solidFill>
                <a:prstClr val="black"/>
              </a:solidFill>
            </a:endParaRPr>
          </a:p>
        </p:txBody>
      </p:sp>
      <p:sp>
        <p:nvSpPr>
          <p:cNvPr id="140" name="Rectangle 30"/>
          <p:cNvSpPr>
            <a:spLocks noChangeArrowheads="1"/>
          </p:cNvSpPr>
          <p:nvPr/>
        </p:nvSpPr>
        <p:spPr bwMode="auto">
          <a:xfrm>
            <a:off x="4841875" y="2189163"/>
            <a:ext cx="60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$167.40</a:t>
            </a:r>
            <a:endParaRPr lang="en-US" dirty="0" smtClean="0">
              <a:solidFill>
                <a:prstClr val="black"/>
              </a:solidFill>
            </a:endParaRPr>
          </a:p>
        </p:txBody>
      </p:sp>
      <p:sp>
        <p:nvSpPr>
          <p:cNvPr id="141" name="Rectangle 31"/>
          <p:cNvSpPr>
            <a:spLocks noChangeArrowheads="1"/>
          </p:cNvSpPr>
          <p:nvPr/>
        </p:nvSpPr>
        <p:spPr bwMode="auto">
          <a:xfrm>
            <a:off x="5791200" y="2189163"/>
            <a:ext cx="5857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26 units</a:t>
            </a:r>
            <a:endParaRPr lang="en-US" dirty="0" smtClean="0">
              <a:solidFill>
                <a:prstClr val="black"/>
              </a:solidFill>
            </a:endParaRPr>
          </a:p>
        </p:txBody>
      </p:sp>
      <p:sp>
        <p:nvSpPr>
          <p:cNvPr id="145" name="Rectangle 35"/>
          <p:cNvSpPr>
            <a:spLocks noChangeArrowheads="1"/>
          </p:cNvSpPr>
          <p:nvPr/>
        </p:nvSpPr>
        <p:spPr bwMode="auto">
          <a:xfrm>
            <a:off x="1016000" y="2590800"/>
            <a:ext cx="652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prstClr val="black"/>
                </a:solidFill>
              </a:rPr>
              <a:t>Ending inventory consists of 10 units, where eight are from the December 30 purchase and two are from the December 8 purchase. </a:t>
            </a:r>
            <a:endParaRPr lang="en-US" dirty="0" smtClean="0">
              <a:solidFill>
                <a:prstClr val="black"/>
              </a:solidFill>
            </a:endParaRPr>
          </a:p>
        </p:txBody>
      </p:sp>
      <p:sp>
        <p:nvSpPr>
          <p:cNvPr id="147" name="Rectangle 37"/>
          <p:cNvSpPr>
            <a:spLocks noChangeArrowheads="1"/>
          </p:cNvSpPr>
          <p:nvPr/>
        </p:nvSpPr>
        <p:spPr bwMode="auto">
          <a:xfrm>
            <a:off x="966788" y="693738"/>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48" name="Rectangle 38"/>
          <p:cNvSpPr>
            <a:spLocks noChangeArrowheads="1"/>
          </p:cNvSpPr>
          <p:nvPr/>
        </p:nvSpPr>
        <p:spPr bwMode="auto">
          <a:xfrm>
            <a:off x="8147050" y="714375"/>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49" name="Rectangle 39"/>
          <p:cNvSpPr>
            <a:spLocks noChangeArrowheads="1"/>
          </p:cNvSpPr>
          <p:nvPr/>
        </p:nvSpPr>
        <p:spPr bwMode="auto">
          <a:xfrm>
            <a:off x="985838" y="693738"/>
            <a:ext cx="71818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0" name="Rectangle 40"/>
          <p:cNvSpPr>
            <a:spLocks noChangeArrowheads="1"/>
          </p:cNvSpPr>
          <p:nvPr/>
        </p:nvSpPr>
        <p:spPr bwMode="auto">
          <a:xfrm>
            <a:off x="985838" y="920750"/>
            <a:ext cx="71818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1" name="Line 41"/>
          <p:cNvSpPr>
            <a:spLocks noChangeShapeType="1"/>
          </p:cNvSpPr>
          <p:nvPr/>
        </p:nvSpPr>
        <p:spPr bwMode="auto">
          <a:xfrm>
            <a:off x="3429000" y="2168525"/>
            <a:ext cx="3932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2" name="Rectangle 42"/>
          <p:cNvSpPr>
            <a:spLocks noChangeArrowheads="1"/>
          </p:cNvSpPr>
          <p:nvPr/>
        </p:nvSpPr>
        <p:spPr bwMode="auto">
          <a:xfrm>
            <a:off x="3429000" y="2168525"/>
            <a:ext cx="39322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3" name="Line 43"/>
          <p:cNvSpPr>
            <a:spLocks noChangeShapeType="1"/>
          </p:cNvSpPr>
          <p:nvPr/>
        </p:nvSpPr>
        <p:spPr bwMode="auto">
          <a:xfrm>
            <a:off x="3429000" y="2374900"/>
            <a:ext cx="3932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4" name="Rectangle 44"/>
          <p:cNvSpPr>
            <a:spLocks noChangeArrowheads="1"/>
          </p:cNvSpPr>
          <p:nvPr/>
        </p:nvSpPr>
        <p:spPr bwMode="auto">
          <a:xfrm>
            <a:off x="3429000" y="2374900"/>
            <a:ext cx="39322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5" name="Line 45"/>
          <p:cNvSpPr>
            <a:spLocks noChangeShapeType="1"/>
          </p:cNvSpPr>
          <p:nvPr/>
        </p:nvSpPr>
        <p:spPr bwMode="auto">
          <a:xfrm>
            <a:off x="3429000" y="2395538"/>
            <a:ext cx="3932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6" name="Rectangle 46"/>
          <p:cNvSpPr>
            <a:spLocks noChangeArrowheads="1"/>
          </p:cNvSpPr>
          <p:nvPr/>
        </p:nvSpPr>
        <p:spPr bwMode="auto">
          <a:xfrm>
            <a:off x="3429000" y="2395538"/>
            <a:ext cx="39322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6" name="AutoShape 3"/>
          <p:cNvSpPr>
            <a:spLocks noChangeAspect="1" noChangeArrowheads="1" noTextEdit="1"/>
          </p:cNvSpPr>
          <p:nvPr/>
        </p:nvSpPr>
        <p:spPr bwMode="auto">
          <a:xfrm>
            <a:off x="396875" y="3124200"/>
            <a:ext cx="835025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7" name="Rectangle 5"/>
          <p:cNvSpPr>
            <a:spLocks noChangeArrowheads="1"/>
          </p:cNvSpPr>
          <p:nvPr/>
        </p:nvSpPr>
        <p:spPr bwMode="auto">
          <a:xfrm>
            <a:off x="396875" y="3341688"/>
            <a:ext cx="8350250"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8" name="Rectangle 6"/>
          <p:cNvSpPr>
            <a:spLocks noChangeArrowheads="1"/>
          </p:cNvSpPr>
          <p:nvPr/>
        </p:nvSpPr>
        <p:spPr bwMode="auto">
          <a:xfrm>
            <a:off x="436563" y="3048000"/>
            <a:ext cx="67643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C00000"/>
                </a:solidFill>
              </a:rPr>
              <a:t>Specific Identification – Cost of exact units sold are expensed as Cost of Goods Sold.</a:t>
            </a:r>
            <a:endParaRPr lang="en-US" b="1" dirty="0" smtClean="0">
              <a:solidFill>
                <a:srgbClr val="C00000"/>
              </a:solidFill>
            </a:endParaRPr>
          </a:p>
        </p:txBody>
      </p:sp>
      <p:sp>
        <p:nvSpPr>
          <p:cNvPr id="9" name="Rectangle 7"/>
          <p:cNvSpPr>
            <a:spLocks noChangeArrowheads="1"/>
          </p:cNvSpPr>
          <p:nvPr/>
        </p:nvSpPr>
        <p:spPr bwMode="auto">
          <a:xfrm>
            <a:off x="436563" y="3362325"/>
            <a:ext cx="423862"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Date</a:t>
            </a:r>
            <a:endParaRPr lang="en-US" dirty="0" smtClean="0">
              <a:solidFill>
                <a:prstClr val="black"/>
              </a:solidFill>
            </a:endParaRPr>
          </a:p>
        </p:txBody>
      </p:sp>
      <p:sp>
        <p:nvSpPr>
          <p:cNvPr id="10" name="Rectangle 8"/>
          <p:cNvSpPr>
            <a:spLocks noChangeArrowheads="1"/>
          </p:cNvSpPr>
          <p:nvPr/>
        </p:nvSpPr>
        <p:spPr bwMode="auto">
          <a:xfrm>
            <a:off x="1335088" y="3362325"/>
            <a:ext cx="79692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Activities</a:t>
            </a:r>
            <a:endParaRPr lang="en-US" dirty="0" smtClean="0">
              <a:solidFill>
                <a:prstClr val="black"/>
              </a:solidFill>
            </a:endParaRPr>
          </a:p>
        </p:txBody>
      </p:sp>
      <p:sp>
        <p:nvSpPr>
          <p:cNvPr id="11" name="Rectangle 9"/>
          <p:cNvSpPr>
            <a:spLocks noChangeArrowheads="1"/>
          </p:cNvSpPr>
          <p:nvPr/>
        </p:nvSpPr>
        <p:spPr bwMode="auto">
          <a:xfrm>
            <a:off x="436563" y="3590925"/>
            <a:ext cx="6254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01</a:t>
            </a:r>
            <a:endParaRPr lang="en-US" dirty="0" smtClean="0">
              <a:solidFill>
                <a:prstClr val="black"/>
              </a:solidFill>
            </a:endParaRPr>
          </a:p>
        </p:txBody>
      </p:sp>
      <p:sp>
        <p:nvSpPr>
          <p:cNvPr id="12" name="Rectangle 10"/>
          <p:cNvSpPr>
            <a:spLocks noChangeArrowheads="1"/>
          </p:cNvSpPr>
          <p:nvPr/>
        </p:nvSpPr>
        <p:spPr bwMode="auto">
          <a:xfrm>
            <a:off x="1335088" y="3590925"/>
            <a:ext cx="148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Beginning inventory</a:t>
            </a:r>
            <a:endParaRPr lang="en-US" dirty="0" smtClean="0">
              <a:solidFill>
                <a:prstClr val="black"/>
              </a:solidFill>
            </a:endParaRPr>
          </a:p>
        </p:txBody>
      </p:sp>
      <p:sp>
        <p:nvSpPr>
          <p:cNvPr id="13" name="Rectangle 11"/>
          <p:cNvSpPr>
            <a:spLocks noChangeArrowheads="1"/>
          </p:cNvSpPr>
          <p:nvPr/>
        </p:nvSpPr>
        <p:spPr bwMode="auto">
          <a:xfrm>
            <a:off x="3221038" y="3590925"/>
            <a:ext cx="148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5 @ $3.00 = $15.00</a:t>
            </a:r>
            <a:endParaRPr lang="en-US" dirty="0" smtClean="0">
              <a:solidFill>
                <a:prstClr val="black"/>
              </a:solidFill>
            </a:endParaRPr>
          </a:p>
        </p:txBody>
      </p:sp>
      <p:sp>
        <p:nvSpPr>
          <p:cNvPr id="14" name="Rectangle 12"/>
          <p:cNvSpPr>
            <a:spLocks noChangeArrowheads="1"/>
          </p:cNvSpPr>
          <p:nvPr/>
        </p:nvSpPr>
        <p:spPr bwMode="auto">
          <a:xfrm>
            <a:off x="5126038" y="3590925"/>
            <a:ext cx="148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5 @ $3.00 = $15.00</a:t>
            </a:r>
            <a:endParaRPr lang="en-US" dirty="0" smtClean="0">
              <a:solidFill>
                <a:prstClr val="black"/>
              </a:solidFill>
            </a:endParaRPr>
          </a:p>
        </p:txBody>
      </p:sp>
      <p:sp>
        <p:nvSpPr>
          <p:cNvPr id="15" name="Rectangle 13"/>
          <p:cNvSpPr>
            <a:spLocks noChangeArrowheads="1"/>
          </p:cNvSpPr>
          <p:nvPr/>
        </p:nvSpPr>
        <p:spPr bwMode="auto">
          <a:xfrm>
            <a:off x="436563" y="3797300"/>
            <a:ext cx="6254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08</a:t>
            </a:r>
            <a:endParaRPr lang="en-US" dirty="0" smtClean="0">
              <a:solidFill>
                <a:prstClr val="black"/>
              </a:solidFill>
            </a:endParaRPr>
          </a:p>
        </p:txBody>
      </p:sp>
      <p:sp>
        <p:nvSpPr>
          <p:cNvPr id="16" name="Rectangle 14"/>
          <p:cNvSpPr>
            <a:spLocks noChangeArrowheads="1"/>
          </p:cNvSpPr>
          <p:nvPr/>
        </p:nvSpPr>
        <p:spPr bwMode="auto">
          <a:xfrm>
            <a:off x="1335088" y="3797300"/>
            <a:ext cx="7461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17" name="Rectangle 15"/>
          <p:cNvSpPr>
            <a:spLocks noChangeArrowheads="1"/>
          </p:cNvSpPr>
          <p:nvPr/>
        </p:nvSpPr>
        <p:spPr bwMode="auto">
          <a:xfrm>
            <a:off x="3130550" y="3797300"/>
            <a:ext cx="15732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10 @ $4.50 = $45.00</a:t>
            </a:r>
            <a:endParaRPr lang="en-US" dirty="0" smtClean="0">
              <a:solidFill>
                <a:prstClr val="black"/>
              </a:solidFill>
            </a:endParaRPr>
          </a:p>
        </p:txBody>
      </p:sp>
      <p:sp>
        <p:nvSpPr>
          <p:cNvPr id="18" name="Rectangle 16"/>
          <p:cNvSpPr>
            <a:spLocks noChangeArrowheads="1"/>
          </p:cNvSpPr>
          <p:nvPr/>
        </p:nvSpPr>
        <p:spPr bwMode="auto">
          <a:xfrm>
            <a:off x="5126038" y="3797300"/>
            <a:ext cx="148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8 @ $4.50 = $36.00</a:t>
            </a:r>
            <a:endParaRPr lang="en-US" dirty="0" smtClean="0">
              <a:solidFill>
                <a:prstClr val="black"/>
              </a:solidFill>
            </a:endParaRPr>
          </a:p>
        </p:txBody>
      </p:sp>
      <p:sp>
        <p:nvSpPr>
          <p:cNvPr id="19" name="Rectangle 17"/>
          <p:cNvSpPr>
            <a:spLocks noChangeArrowheads="1"/>
          </p:cNvSpPr>
          <p:nvPr/>
        </p:nvSpPr>
        <p:spPr bwMode="auto">
          <a:xfrm>
            <a:off x="7086600" y="3797300"/>
            <a:ext cx="14763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2 @ $4.50 =   $9.00</a:t>
            </a:r>
            <a:endParaRPr lang="en-US" dirty="0" smtClean="0">
              <a:solidFill>
                <a:prstClr val="black"/>
              </a:solidFill>
            </a:endParaRPr>
          </a:p>
        </p:txBody>
      </p:sp>
      <p:sp>
        <p:nvSpPr>
          <p:cNvPr id="20" name="Rectangle 18"/>
          <p:cNvSpPr>
            <a:spLocks noChangeArrowheads="1"/>
          </p:cNvSpPr>
          <p:nvPr/>
        </p:nvSpPr>
        <p:spPr bwMode="auto">
          <a:xfrm>
            <a:off x="436563" y="4005263"/>
            <a:ext cx="6254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19</a:t>
            </a:r>
            <a:endParaRPr lang="en-US" dirty="0" smtClean="0">
              <a:solidFill>
                <a:prstClr val="black"/>
              </a:solidFill>
            </a:endParaRPr>
          </a:p>
        </p:txBody>
      </p:sp>
      <p:sp>
        <p:nvSpPr>
          <p:cNvPr id="21" name="Rectangle 19"/>
          <p:cNvSpPr>
            <a:spLocks noChangeArrowheads="1"/>
          </p:cNvSpPr>
          <p:nvPr/>
        </p:nvSpPr>
        <p:spPr bwMode="auto">
          <a:xfrm>
            <a:off x="1335088" y="4005263"/>
            <a:ext cx="7461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22" name="Rectangle 20"/>
          <p:cNvSpPr>
            <a:spLocks noChangeArrowheads="1"/>
          </p:cNvSpPr>
          <p:nvPr/>
        </p:nvSpPr>
        <p:spPr bwMode="auto">
          <a:xfrm>
            <a:off x="3130550" y="4005263"/>
            <a:ext cx="15732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13 @ $5.00 = $65.00</a:t>
            </a:r>
            <a:endParaRPr lang="en-US" dirty="0" smtClean="0">
              <a:solidFill>
                <a:prstClr val="black"/>
              </a:solidFill>
            </a:endParaRPr>
          </a:p>
        </p:txBody>
      </p:sp>
      <p:sp>
        <p:nvSpPr>
          <p:cNvPr id="23" name="Rectangle 21"/>
          <p:cNvSpPr>
            <a:spLocks noChangeArrowheads="1"/>
          </p:cNvSpPr>
          <p:nvPr/>
        </p:nvSpPr>
        <p:spPr bwMode="auto">
          <a:xfrm>
            <a:off x="5035550" y="4005263"/>
            <a:ext cx="15732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13 @ $5.00 = $65.00</a:t>
            </a:r>
            <a:endParaRPr lang="en-US" dirty="0" smtClean="0">
              <a:solidFill>
                <a:prstClr val="black"/>
              </a:solidFill>
            </a:endParaRPr>
          </a:p>
        </p:txBody>
      </p:sp>
      <p:sp>
        <p:nvSpPr>
          <p:cNvPr id="24" name="Rectangle 22"/>
          <p:cNvSpPr>
            <a:spLocks noChangeArrowheads="1"/>
          </p:cNvSpPr>
          <p:nvPr/>
        </p:nvSpPr>
        <p:spPr bwMode="auto">
          <a:xfrm>
            <a:off x="436563" y="4211638"/>
            <a:ext cx="6254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30</a:t>
            </a:r>
            <a:endParaRPr lang="en-US" dirty="0" smtClean="0">
              <a:solidFill>
                <a:prstClr val="black"/>
              </a:solidFill>
            </a:endParaRPr>
          </a:p>
        </p:txBody>
      </p:sp>
      <p:sp>
        <p:nvSpPr>
          <p:cNvPr id="25" name="Rectangle 23"/>
          <p:cNvSpPr>
            <a:spLocks noChangeArrowheads="1"/>
          </p:cNvSpPr>
          <p:nvPr/>
        </p:nvSpPr>
        <p:spPr bwMode="auto">
          <a:xfrm>
            <a:off x="1335088" y="4211638"/>
            <a:ext cx="7461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26" name="Rectangle 24"/>
          <p:cNvSpPr>
            <a:spLocks noChangeArrowheads="1"/>
          </p:cNvSpPr>
          <p:nvPr/>
        </p:nvSpPr>
        <p:spPr bwMode="auto">
          <a:xfrm>
            <a:off x="3221038" y="4211638"/>
            <a:ext cx="148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8 @ $5.30 = $42.40</a:t>
            </a:r>
            <a:endParaRPr lang="en-US" dirty="0" smtClean="0">
              <a:solidFill>
                <a:prstClr val="black"/>
              </a:solidFill>
            </a:endParaRPr>
          </a:p>
        </p:txBody>
      </p:sp>
      <p:sp>
        <p:nvSpPr>
          <p:cNvPr id="27" name="Rectangle 25"/>
          <p:cNvSpPr>
            <a:spLocks noChangeArrowheads="1"/>
          </p:cNvSpPr>
          <p:nvPr/>
        </p:nvSpPr>
        <p:spPr bwMode="auto">
          <a:xfrm>
            <a:off x="7089775" y="4211638"/>
            <a:ext cx="14763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8 @ $5.30 = $42.40</a:t>
            </a:r>
            <a:endParaRPr lang="en-US" dirty="0" smtClean="0">
              <a:solidFill>
                <a:prstClr val="black"/>
              </a:solidFill>
            </a:endParaRPr>
          </a:p>
        </p:txBody>
      </p:sp>
      <p:sp>
        <p:nvSpPr>
          <p:cNvPr id="28" name="Rectangle 26"/>
          <p:cNvSpPr>
            <a:spLocks noChangeArrowheads="1"/>
          </p:cNvSpPr>
          <p:nvPr/>
        </p:nvSpPr>
        <p:spPr bwMode="auto">
          <a:xfrm>
            <a:off x="3130550" y="4418013"/>
            <a:ext cx="63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36 units</a:t>
            </a:r>
            <a:endParaRPr lang="en-US" dirty="0" smtClean="0">
              <a:solidFill>
                <a:prstClr val="black"/>
              </a:solidFill>
            </a:endParaRPr>
          </a:p>
        </p:txBody>
      </p:sp>
      <p:sp>
        <p:nvSpPr>
          <p:cNvPr id="29" name="Rectangle 27"/>
          <p:cNvSpPr>
            <a:spLocks noChangeArrowheads="1"/>
          </p:cNvSpPr>
          <p:nvPr/>
        </p:nvSpPr>
        <p:spPr bwMode="auto">
          <a:xfrm>
            <a:off x="4068763" y="4418013"/>
            <a:ext cx="6048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$167.40</a:t>
            </a:r>
            <a:endParaRPr lang="en-US" dirty="0" smtClean="0">
              <a:solidFill>
                <a:prstClr val="black"/>
              </a:solidFill>
            </a:endParaRPr>
          </a:p>
        </p:txBody>
      </p:sp>
      <p:sp>
        <p:nvSpPr>
          <p:cNvPr id="30" name="Rectangle 28"/>
          <p:cNvSpPr>
            <a:spLocks noChangeArrowheads="1"/>
          </p:cNvSpPr>
          <p:nvPr/>
        </p:nvSpPr>
        <p:spPr bwMode="auto">
          <a:xfrm>
            <a:off x="5035550" y="4418013"/>
            <a:ext cx="63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26 units</a:t>
            </a:r>
            <a:endParaRPr lang="en-US" dirty="0" smtClean="0">
              <a:solidFill>
                <a:prstClr val="black"/>
              </a:solidFill>
            </a:endParaRPr>
          </a:p>
        </p:txBody>
      </p:sp>
      <p:sp>
        <p:nvSpPr>
          <p:cNvPr id="31" name="Rectangle 29"/>
          <p:cNvSpPr>
            <a:spLocks noChangeArrowheads="1"/>
          </p:cNvSpPr>
          <p:nvPr/>
        </p:nvSpPr>
        <p:spPr bwMode="auto">
          <a:xfrm>
            <a:off x="6016625" y="4418013"/>
            <a:ext cx="5921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$116.00</a:t>
            </a:r>
            <a:endParaRPr lang="en-US" dirty="0" smtClean="0">
              <a:solidFill>
                <a:prstClr val="black"/>
              </a:solidFill>
            </a:endParaRPr>
          </a:p>
        </p:txBody>
      </p:sp>
      <p:sp>
        <p:nvSpPr>
          <p:cNvPr id="224" name="Rectangle 30"/>
          <p:cNvSpPr>
            <a:spLocks noChangeArrowheads="1"/>
          </p:cNvSpPr>
          <p:nvPr/>
        </p:nvSpPr>
        <p:spPr bwMode="auto">
          <a:xfrm>
            <a:off x="6992938" y="4418013"/>
            <a:ext cx="63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10 units</a:t>
            </a:r>
            <a:endParaRPr lang="en-US" dirty="0" smtClean="0">
              <a:solidFill>
                <a:prstClr val="black"/>
              </a:solidFill>
            </a:endParaRPr>
          </a:p>
        </p:txBody>
      </p:sp>
      <p:sp>
        <p:nvSpPr>
          <p:cNvPr id="225" name="Rectangle 31"/>
          <p:cNvSpPr>
            <a:spLocks noChangeArrowheads="1"/>
          </p:cNvSpPr>
          <p:nvPr/>
        </p:nvSpPr>
        <p:spPr bwMode="auto">
          <a:xfrm>
            <a:off x="8054975" y="4418013"/>
            <a:ext cx="511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$51.40</a:t>
            </a:r>
            <a:endParaRPr lang="en-US" dirty="0" smtClean="0">
              <a:solidFill>
                <a:prstClr val="black"/>
              </a:solidFill>
            </a:endParaRPr>
          </a:p>
        </p:txBody>
      </p:sp>
      <p:sp>
        <p:nvSpPr>
          <p:cNvPr id="226" name="Rectangle 32"/>
          <p:cNvSpPr>
            <a:spLocks noChangeArrowheads="1"/>
          </p:cNvSpPr>
          <p:nvPr/>
        </p:nvSpPr>
        <p:spPr bwMode="auto">
          <a:xfrm>
            <a:off x="5035550" y="3362325"/>
            <a:ext cx="15827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Cost of Goods Sold</a:t>
            </a:r>
            <a:endParaRPr lang="en-US" dirty="0" smtClean="0">
              <a:solidFill>
                <a:prstClr val="black"/>
              </a:solidFill>
            </a:endParaRPr>
          </a:p>
        </p:txBody>
      </p:sp>
      <p:sp>
        <p:nvSpPr>
          <p:cNvPr id="227" name="Rectangle 33"/>
          <p:cNvSpPr>
            <a:spLocks noChangeArrowheads="1"/>
          </p:cNvSpPr>
          <p:nvPr/>
        </p:nvSpPr>
        <p:spPr bwMode="auto">
          <a:xfrm>
            <a:off x="6761163" y="3362325"/>
            <a:ext cx="199707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Cost of Ending Inventory</a:t>
            </a:r>
            <a:endParaRPr lang="en-US" dirty="0" smtClean="0">
              <a:solidFill>
                <a:prstClr val="black"/>
              </a:solidFill>
            </a:endParaRPr>
          </a:p>
        </p:txBody>
      </p:sp>
      <p:sp>
        <p:nvSpPr>
          <p:cNvPr id="228" name="Rectangle 34"/>
          <p:cNvSpPr>
            <a:spLocks noChangeArrowheads="1"/>
          </p:cNvSpPr>
          <p:nvPr/>
        </p:nvSpPr>
        <p:spPr bwMode="auto">
          <a:xfrm>
            <a:off x="3048000" y="3362325"/>
            <a:ext cx="181451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Units Acquired at Cost</a:t>
            </a:r>
            <a:endParaRPr lang="en-US" dirty="0" smtClean="0">
              <a:solidFill>
                <a:prstClr val="black"/>
              </a:solidFill>
            </a:endParaRPr>
          </a:p>
        </p:txBody>
      </p:sp>
      <p:sp>
        <p:nvSpPr>
          <p:cNvPr id="231" name="Line 35"/>
          <p:cNvSpPr>
            <a:spLocks noChangeShapeType="1"/>
          </p:cNvSpPr>
          <p:nvPr/>
        </p:nvSpPr>
        <p:spPr bwMode="auto">
          <a:xfrm>
            <a:off x="3089275" y="4397375"/>
            <a:ext cx="17859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32" name="Rectangle 36"/>
          <p:cNvSpPr>
            <a:spLocks noChangeArrowheads="1"/>
          </p:cNvSpPr>
          <p:nvPr/>
        </p:nvSpPr>
        <p:spPr bwMode="auto">
          <a:xfrm>
            <a:off x="3089275" y="4397375"/>
            <a:ext cx="17859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33" name="Line 37"/>
          <p:cNvSpPr>
            <a:spLocks noChangeShapeType="1"/>
          </p:cNvSpPr>
          <p:nvPr/>
        </p:nvSpPr>
        <p:spPr bwMode="auto">
          <a:xfrm>
            <a:off x="4894263" y="4397375"/>
            <a:ext cx="17748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34" name="Rectangle 38"/>
          <p:cNvSpPr>
            <a:spLocks noChangeArrowheads="1"/>
          </p:cNvSpPr>
          <p:nvPr/>
        </p:nvSpPr>
        <p:spPr bwMode="auto">
          <a:xfrm>
            <a:off x="4894263" y="4397375"/>
            <a:ext cx="17748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35" name="Rectangle 39"/>
          <p:cNvSpPr>
            <a:spLocks noChangeArrowheads="1"/>
          </p:cNvSpPr>
          <p:nvPr/>
        </p:nvSpPr>
        <p:spPr bwMode="auto">
          <a:xfrm>
            <a:off x="387350" y="3330575"/>
            <a:ext cx="19050" cy="249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36" name="Rectangle 40"/>
          <p:cNvSpPr>
            <a:spLocks noChangeArrowheads="1"/>
          </p:cNvSpPr>
          <p:nvPr/>
        </p:nvSpPr>
        <p:spPr bwMode="auto">
          <a:xfrm>
            <a:off x="4875213" y="3352800"/>
            <a:ext cx="19050" cy="1252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37" name="Rectangle 41"/>
          <p:cNvSpPr>
            <a:spLocks noChangeArrowheads="1"/>
          </p:cNvSpPr>
          <p:nvPr/>
        </p:nvSpPr>
        <p:spPr bwMode="auto">
          <a:xfrm>
            <a:off x="6669088" y="3352800"/>
            <a:ext cx="20637" cy="1252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38" name="Rectangle 42"/>
          <p:cNvSpPr>
            <a:spLocks noChangeArrowheads="1"/>
          </p:cNvSpPr>
          <p:nvPr/>
        </p:nvSpPr>
        <p:spPr bwMode="auto">
          <a:xfrm>
            <a:off x="8726488" y="3352800"/>
            <a:ext cx="20637"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39" name="Rectangle 43"/>
          <p:cNvSpPr>
            <a:spLocks noChangeArrowheads="1"/>
          </p:cNvSpPr>
          <p:nvPr/>
        </p:nvSpPr>
        <p:spPr bwMode="auto">
          <a:xfrm>
            <a:off x="406400" y="3330575"/>
            <a:ext cx="8340725"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40" name="Rectangle 44"/>
          <p:cNvSpPr>
            <a:spLocks noChangeArrowheads="1"/>
          </p:cNvSpPr>
          <p:nvPr/>
        </p:nvSpPr>
        <p:spPr bwMode="auto">
          <a:xfrm>
            <a:off x="406400" y="3559175"/>
            <a:ext cx="83407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41" name="Line 45"/>
          <p:cNvSpPr>
            <a:spLocks noChangeShapeType="1"/>
          </p:cNvSpPr>
          <p:nvPr/>
        </p:nvSpPr>
        <p:spPr bwMode="auto">
          <a:xfrm>
            <a:off x="6689725" y="4397375"/>
            <a:ext cx="2057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42" name="Rectangle 46"/>
          <p:cNvSpPr>
            <a:spLocks noChangeArrowheads="1"/>
          </p:cNvSpPr>
          <p:nvPr/>
        </p:nvSpPr>
        <p:spPr bwMode="auto">
          <a:xfrm>
            <a:off x="6689725" y="4397375"/>
            <a:ext cx="20574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43" name="Line 47"/>
          <p:cNvSpPr>
            <a:spLocks noChangeShapeType="1"/>
          </p:cNvSpPr>
          <p:nvPr/>
        </p:nvSpPr>
        <p:spPr bwMode="auto">
          <a:xfrm>
            <a:off x="3089275" y="4605338"/>
            <a:ext cx="56578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7" name="Rectangle 48"/>
          <p:cNvSpPr>
            <a:spLocks noChangeArrowheads="1"/>
          </p:cNvSpPr>
          <p:nvPr/>
        </p:nvSpPr>
        <p:spPr bwMode="auto">
          <a:xfrm>
            <a:off x="3089275" y="4605338"/>
            <a:ext cx="56578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8" name="Line 49"/>
          <p:cNvSpPr>
            <a:spLocks noChangeShapeType="1"/>
          </p:cNvSpPr>
          <p:nvPr/>
        </p:nvSpPr>
        <p:spPr bwMode="auto">
          <a:xfrm>
            <a:off x="3089275" y="4625975"/>
            <a:ext cx="56578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9" name="Rectangle 50"/>
          <p:cNvSpPr>
            <a:spLocks noChangeArrowheads="1"/>
          </p:cNvSpPr>
          <p:nvPr/>
        </p:nvSpPr>
        <p:spPr bwMode="auto">
          <a:xfrm>
            <a:off x="3089275" y="4625975"/>
            <a:ext cx="56578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88" name="Slide Number Placeholder 87"/>
          <p:cNvSpPr>
            <a:spLocks noGrp="1"/>
          </p:cNvSpPr>
          <p:nvPr>
            <p:ph type="sldNum" sz="quarter" idx="12"/>
          </p:nvPr>
        </p:nvSpPr>
        <p:spPr/>
        <p:txBody>
          <a:bodyPr/>
          <a:lstStyle/>
          <a:p>
            <a:pPr>
              <a:defRPr/>
            </a:pPr>
            <a:fld id="{FC92DD1C-F5DD-49FB-850C-DFFD93D962DA}" type="slidenum">
              <a:rPr lang="en-US" smtClean="0"/>
              <a:pPr>
                <a:defRPr/>
              </a:pPr>
              <a:t>64</a:t>
            </a:fld>
            <a:endParaRPr lang="en-US" dirty="0"/>
          </a:p>
        </p:txBody>
      </p:sp>
      <p:sp>
        <p:nvSpPr>
          <p:cNvPr id="89" name="Rounded Rectangle 88"/>
          <p:cNvSpPr/>
          <p:nvPr/>
        </p:nvSpPr>
        <p:spPr>
          <a:xfrm>
            <a:off x="201613" y="6538912"/>
            <a:ext cx="71135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Compute inventory in a periodic system using specific identification, FIFO, LIFO and weighted average </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50991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500"/>
                                        <p:tgtEl>
                                          <p:spTgt spid="2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5"/>
                                        </p:tgtEl>
                                        <p:attrNameLst>
                                          <p:attrName>style.visibility</p:attrName>
                                        </p:attrNameLst>
                                      </p:cBhvr>
                                      <p:to>
                                        <p:strVal val="visible"/>
                                      </p:to>
                                    </p:set>
                                    <p:animEffect transition="in" filter="fade">
                                      <p:cBhvr>
                                        <p:cTn id="16" dur="500"/>
                                        <p:tgtEl>
                                          <p:spTgt spid="2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P spid="23" grpId="0"/>
      <p:bldP spid="27" grpId="0"/>
      <p:bldP spid="30" grpId="0"/>
      <p:bldP spid="31" grpId="0"/>
      <p:bldP spid="224" grpId="0"/>
      <p:bldP spid="22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6-7 FIFO SOLUTION</a:t>
            </a:r>
            <a:endParaRPr lang="en-US" sz="2400" b="1" dirty="0">
              <a:solidFill>
                <a:prstClr val="white"/>
              </a:solidFill>
            </a:endParaRPr>
          </a:p>
        </p:txBody>
      </p:sp>
      <p:sp>
        <p:nvSpPr>
          <p:cNvPr id="229" name="Rectangle 5"/>
          <p:cNvSpPr>
            <a:spLocks noChangeArrowheads="1"/>
          </p:cNvSpPr>
          <p:nvPr/>
        </p:nvSpPr>
        <p:spPr bwMode="auto">
          <a:xfrm>
            <a:off x="976313" y="703263"/>
            <a:ext cx="7191375"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44" name="Rectangle 7"/>
          <p:cNvSpPr>
            <a:spLocks noChangeArrowheads="1"/>
          </p:cNvSpPr>
          <p:nvPr/>
        </p:nvSpPr>
        <p:spPr bwMode="auto">
          <a:xfrm>
            <a:off x="1016000" y="723900"/>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Date</a:t>
            </a:r>
            <a:endParaRPr lang="en-US" dirty="0" smtClean="0">
              <a:solidFill>
                <a:prstClr val="black"/>
              </a:solidFill>
            </a:endParaRPr>
          </a:p>
        </p:txBody>
      </p:sp>
      <p:sp>
        <p:nvSpPr>
          <p:cNvPr id="245" name="Rectangle 8"/>
          <p:cNvSpPr>
            <a:spLocks noChangeArrowheads="1"/>
          </p:cNvSpPr>
          <p:nvPr/>
        </p:nvSpPr>
        <p:spPr bwMode="auto">
          <a:xfrm>
            <a:off x="1914525" y="723900"/>
            <a:ext cx="796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Activities</a:t>
            </a:r>
            <a:endParaRPr lang="en-US" dirty="0" smtClean="0">
              <a:solidFill>
                <a:prstClr val="black"/>
              </a:solidFill>
            </a:endParaRPr>
          </a:p>
        </p:txBody>
      </p:sp>
      <p:sp>
        <p:nvSpPr>
          <p:cNvPr id="246" name="Rectangle 9"/>
          <p:cNvSpPr>
            <a:spLocks noChangeArrowheads="1"/>
          </p:cNvSpPr>
          <p:nvPr/>
        </p:nvSpPr>
        <p:spPr bwMode="auto">
          <a:xfrm>
            <a:off x="3709988" y="723900"/>
            <a:ext cx="1825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Units Acquired at Cost</a:t>
            </a:r>
            <a:endParaRPr lang="en-US" dirty="0" smtClean="0">
              <a:solidFill>
                <a:prstClr val="black"/>
              </a:solidFill>
            </a:endParaRPr>
          </a:p>
        </p:txBody>
      </p:sp>
      <p:sp>
        <p:nvSpPr>
          <p:cNvPr id="247" name="Rectangle 10"/>
          <p:cNvSpPr>
            <a:spLocks noChangeArrowheads="1"/>
          </p:cNvSpPr>
          <p:nvPr/>
        </p:nvSpPr>
        <p:spPr bwMode="auto">
          <a:xfrm>
            <a:off x="5776913" y="723900"/>
            <a:ext cx="1552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Units Sold at Retail</a:t>
            </a:r>
            <a:endParaRPr lang="en-US" dirty="0" smtClean="0">
              <a:solidFill>
                <a:prstClr val="black"/>
              </a:solidFill>
            </a:endParaRPr>
          </a:p>
        </p:txBody>
      </p:sp>
      <p:sp>
        <p:nvSpPr>
          <p:cNvPr id="248" name="Rectangle 11"/>
          <p:cNvSpPr>
            <a:spLocks noChangeArrowheads="1"/>
          </p:cNvSpPr>
          <p:nvPr/>
        </p:nvSpPr>
        <p:spPr bwMode="auto">
          <a:xfrm>
            <a:off x="1016000" y="95091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01</a:t>
            </a:r>
            <a:endParaRPr lang="en-US" dirty="0" smtClean="0">
              <a:solidFill>
                <a:prstClr val="black"/>
              </a:solidFill>
            </a:endParaRPr>
          </a:p>
        </p:txBody>
      </p:sp>
      <p:sp>
        <p:nvSpPr>
          <p:cNvPr id="249" name="Rectangle 12"/>
          <p:cNvSpPr>
            <a:spLocks noChangeArrowheads="1"/>
          </p:cNvSpPr>
          <p:nvPr/>
        </p:nvSpPr>
        <p:spPr bwMode="auto">
          <a:xfrm>
            <a:off x="1914525" y="950913"/>
            <a:ext cx="14922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Beginning inventory</a:t>
            </a:r>
            <a:endParaRPr lang="en-US" dirty="0" smtClean="0">
              <a:solidFill>
                <a:prstClr val="black"/>
              </a:solidFill>
            </a:endParaRPr>
          </a:p>
        </p:txBody>
      </p:sp>
      <p:sp>
        <p:nvSpPr>
          <p:cNvPr id="250" name="Rectangle 13"/>
          <p:cNvSpPr>
            <a:spLocks noChangeArrowheads="1"/>
          </p:cNvSpPr>
          <p:nvPr/>
        </p:nvSpPr>
        <p:spPr bwMode="auto">
          <a:xfrm>
            <a:off x="3571875" y="950913"/>
            <a:ext cx="187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5 units @ $3.00 = $15.00</a:t>
            </a:r>
            <a:endParaRPr lang="en-US" dirty="0" smtClean="0">
              <a:solidFill>
                <a:prstClr val="black"/>
              </a:solidFill>
            </a:endParaRPr>
          </a:p>
        </p:txBody>
      </p:sp>
      <p:sp>
        <p:nvSpPr>
          <p:cNvPr id="251" name="Rectangle 14"/>
          <p:cNvSpPr>
            <a:spLocks noChangeArrowheads="1"/>
          </p:cNvSpPr>
          <p:nvPr/>
        </p:nvSpPr>
        <p:spPr bwMode="auto">
          <a:xfrm>
            <a:off x="1016000" y="1157288"/>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08</a:t>
            </a:r>
            <a:endParaRPr lang="en-US" dirty="0" smtClean="0">
              <a:solidFill>
                <a:prstClr val="black"/>
              </a:solidFill>
            </a:endParaRPr>
          </a:p>
        </p:txBody>
      </p:sp>
      <p:sp>
        <p:nvSpPr>
          <p:cNvPr id="252" name="Rectangle 15"/>
          <p:cNvSpPr>
            <a:spLocks noChangeArrowheads="1"/>
          </p:cNvSpPr>
          <p:nvPr/>
        </p:nvSpPr>
        <p:spPr bwMode="auto">
          <a:xfrm>
            <a:off x="1914525" y="1157288"/>
            <a:ext cx="7572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253" name="Rectangle 16"/>
          <p:cNvSpPr>
            <a:spLocks noChangeArrowheads="1"/>
          </p:cNvSpPr>
          <p:nvPr/>
        </p:nvSpPr>
        <p:spPr bwMode="auto">
          <a:xfrm>
            <a:off x="3478213" y="1157288"/>
            <a:ext cx="196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10 units @ $4.50 = $45.00</a:t>
            </a:r>
            <a:endParaRPr lang="en-US" dirty="0" smtClean="0">
              <a:solidFill>
                <a:prstClr val="black"/>
              </a:solidFill>
            </a:endParaRPr>
          </a:p>
        </p:txBody>
      </p:sp>
      <p:sp>
        <p:nvSpPr>
          <p:cNvPr id="254" name="Rectangle 17"/>
          <p:cNvSpPr>
            <a:spLocks noChangeArrowheads="1"/>
          </p:cNvSpPr>
          <p:nvPr/>
        </p:nvSpPr>
        <p:spPr bwMode="auto">
          <a:xfrm>
            <a:off x="1016000" y="136366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09</a:t>
            </a:r>
            <a:endParaRPr lang="en-US" dirty="0" smtClean="0">
              <a:solidFill>
                <a:prstClr val="black"/>
              </a:solidFill>
            </a:endParaRPr>
          </a:p>
        </p:txBody>
      </p:sp>
      <p:sp>
        <p:nvSpPr>
          <p:cNvPr id="255" name="Rectangle 18"/>
          <p:cNvSpPr>
            <a:spLocks noChangeArrowheads="1"/>
          </p:cNvSpPr>
          <p:nvPr/>
        </p:nvSpPr>
        <p:spPr bwMode="auto">
          <a:xfrm>
            <a:off x="1914525" y="136366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Sales</a:t>
            </a:r>
            <a:endParaRPr lang="en-US" dirty="0" smtClean="0">
              <a:solidFill>
                <a:prstClr val="black"/>
              </a:solidFill>
            </a:endParaRPr>
          </a:p>
        </p:txBody>
      </p:sp>
      <p:sp>
        <p:nvSpPr>
          <p:cNvPr id="128" name="Rectangle 19"/>
          <p:cNvSpPr>
            <a:spLocks noChangeArrowheads="1"/>
          </p:cNvSpPr>
          <p:nvPr/>
        </p:nvSpPr>
        <p:spPr bwMode="auto">
          <a:xfrm>
            <a:off x="5867400" y="1363663"/>
            <a:ext cx="12096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8 units @ $7.00</a:t>
            </a:r>
            <a:endParaRPr lang="en-US" dirty="0" smtClean="0">
              <a:solidFill>
                <a:prstClr val="black"/>
              </a:solidFill>
            </a:endParaRPr>
          </a:p>
        </p:txBody>
      </p:sp>
      <p:sp>
        <p:nvSpPr>
          <p:cNvPr id="129" name="Rectangle 20"/>
          <p:cNvSpPr>
            <a:spLocks noChangeArrowheads="1"/>
          </p:cNvSpPr>
          <p:nvPr/>
        </p:nvSpPr>
        <p:spPr bwMode="auto">
          <a:xfrm>
            <a:off x="1016000" y="1570038"/>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19</a:t>
            </a:r>
            <a:endParaRPr lang="en-US" dirty="0" smtClean="0">
              <a:solidFill>
                <a:prstClr val="black"/>
              </a:solidFill>
            </a:endParaRPr>
          </a:p>
        </p:txBody>
      </p:sp>
      <p:sp>
        <p:nvSpPr>
          <p:cNvPr id="130" name="Rectangle 21"/>
          <p:cNvSpPr>
            <a:spLocks noChangeArrowheads="1"/>
          </p:cNvSpPr>
          <p:nvPr/>
        </p:nvSpPr>
        <p:spPr bwMode="auto">
          <a:xfrm>
            <a:off x="1914525" y="1570038"/>
            <a:ext cx="7572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131" name="Rectangle 22"/>
          <p:cNvSpPr>
            <a:spLocks noChangeArrowheads="1"/>
          </p:cNvSpPr>
          <p:nvPr/>
        </p:nvSpPr>
        <p:spPr bwMode="auto">
          <a:xfrm>
            <a:off x="3478213" y="1570038"/>
            <a:ext cx="196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13 units @ $5.00 = $65.00</a:t>
            </a:r>
            <a:endParaRPr lang="en-US" dirty="0" smtClean="0">
              <a:solidFill>
                <a:prstClr val="black"/>
              </a:solidFill>
            </a:endParaRPr>
          </a:p>
        </p:txBody>
      </p:sp>
      <p:sp>
        <p:nvSpPr>
          <p:cNvPr id="132" name="Rectangle 23"/>
          <p:cNvSpPr>
            <a:spLocks noChangeArrowheads="1"/>
          </p:cNvSpPr>
          <p:nvPr/>
        </p:nvSpPr>
        <p:spPr bwMode="auto">
          <a:xfrm>
            <a:off x="1016000" y="177641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24</a:t>
            </a:r>
            <a:endParaRPr lang="en-US" dirty="0" smtClean="0">
              <a:solidFill>
                <a:prstClr val="black"/>
              </a:solidFill>
            </a:endParaRPr>
          </a:p>
        </p:txBody>
      </p:sp>
      <p:sp>
        <p:nvSpPr>
          <p:cNvPr id="133" name="Rectangle 24"/>
          <p:cNvSpPr>
            <a:spLocks noChangeArrowheads="1"/>
          </p:cNvSpPr>
          <p:nvPr/>
        </p:nvSpPr>
        <p:spPr bwMode="auto">
          <a:xfrm>
            <a:off x="1914525" y="177641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Sales</a:t>
            </a:r>
            <a:endParaRPr lang="en-US" dirty="0" smtClean="0">
              <a:solidFill>
                <a:prstClr val="black"/>
              </a:solidFill>
            </a:endParaRPr>
          </a:p>
        </p:txBody>
      </p:sp>
      <p:sp>
        <p:nvSpPr>
          <p:cNvPr id="134" name="Rectangle 25"/>
          <p:cNvSpPr>
            <a:spLocks noChangeArrowheads="1"/>
          </p:cNvSpPr>
          <p:nvPr/>
        </p:nvSpPr>
        <p:spPr bwMode="auto">
          <a:xfrm>
            <a:off x="5776913" y="1776413"/>
            <a:ext cx="13017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18 units @ $8.00</a:t>
            </a:r>
            <a:endParaRPr lang="en-US" dirty="0" smtClean="0">
              <a:solidFill>
                <a:prstClr val="black"/>
              </a:solidFill>
            </a:endParaRPr>
          </a:p>
        </p:txBody>
      </p:sp>
      <p:sp>
        <p:nvSpPr>
          <p:cNvPr id="135" name="Rectangle 26"/>
          <p:cNvSpPr>
            <a:spLocks noChangeArrowheads="1"/>
          </p:cNvSpPr>
          <p:nvPr/>
        </p:nvSpPr>
        <p:spPr bwMode="auto">
          <a:xfrm>
            <a:off x="1016000" y="1982788"/>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30</a:t>
            </a:r>
            <a:endParaRPr lang="en-US" dirty="0" smtClean="0">
              <a:solidFill>
                <a:prstClr val="black"/>
              </a:solidFill>
            </a:endParaRPr>
          </a:p>
        </p:txBody>
      </p:sp>
      <p:sp>
        <p:nvSpPr>
          <p:cNvPr id="136" name="Rectangle 27"/>
          <p:cNvSpPr>
            <a:spLocks noChangeArrowheads="1"/>
          </p:cNvSpPr>
          <p:nvPr/>
        </p:nvSpPr>
        <p:spPr bwMode="auto">
          <a:xfrm>
            <a:off x="1914525" y="1982788"/>
            <a:ext cx="7572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138" name="Rectangle 28"/>
          <p:cNvSpPr>
            <a:spLocks noChangeArrowheads="1"/>
          </p:cNvSpPr>
          <p:nvPr/>
        </p:nvSpPr>
        <p:spPr bwMode="auto">
          <a:xfrm>
            <a:off x="3571875" y="1982788"/>
            <a:ext cx="187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8 units @ $5.30 = $42.40</a:t>
            </a:r>
            <a:endParaRPr lang="en-US" dirty="0" smtClean="0">
              <a:solidFill>
                <a:prstClr val="black"/>
              </a:solidFill>
            </a:endParaRPr>
          </a:p>
        </p:txBody>
      </p:sp>
      <p:sp>
        <p:nvSpPr>
          <p:cNvPr id="139" name="Rectangle 29"/>
          <p:cNvSpPr>
            <a:spLocks noChangeArrowheads="1"/>
          </p:cNvSpPr>
          <p:nvPr/>
        </p:nvSpPr>
        <p:spPr bwMode="auto">
          <a:xfrm>
            <a:off x="3470275" y="2189163"/>
            <a:ext cx="6350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36 units</a:t>
            </a:r>
            <a:endParaRPr lang="en-US" dirty="0" smtClean="0">
              <a:solidFill>
                <a:prstClr val="black"/>
              </a:solidFill>
            </a:endParaRPr>
          </a:p>
        </p:txBody>
      </p:sp>
      <p:sp>
        <p:nvSpPr>
          <p:cNvPr id="140" name="Rectangle 30"/>
          <p:cNvSpPr>
            <a:spLocks noChangeArrowheads="1"/>
          </p:cNvSpPr>
          <p:nvPr/>
        </p:nvSpPr>
        <p:spPr bwMode="auto">
          <a:xfrm>
            <a:off x="4841875" y="2189163"/>
            <a:ext cx="60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$167.40</a:t>
            </a:r>
            <a:endParaRPr lang="en-US" dirty="0" smtClean="0">
              <a:solidFill>
                <a:prstClr val="black"/>
              </a:solidFill>
            </a:endParaRPr>
          </a:p>
        </p:txBody>
      </p:sp>
      <p:sp>
        <p:nvSpPr>
          <p:cNvPr id="141" name="Rectangle 31"/>
          <p:cNvSpPr>
            <a:spLocks noChangeArrowheads="1"/>
          </p:cNvSpPr>
          <p:nvPr/>
        </p:nvSpPr>
        <p:spPr bwMode="auto">
          <a:xfrm>
            <a:off x="5791200" y="2189163"/>
            <a:ext cx="5857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26 units</a:t>
            </a:r>
            <a:endParaRPr lang="en-US" dirty="0" smtClean="0">
              <a:solidFill>
                <a:prstClr val="black"/>
              </a:solidFill>
            </a:endParaRPr>
          </a:p>
        </p:txBody>
      </p:sp>
      <p:sp>
        <p:nvSpPr>
          <p:cNvPr id="147" name="Rectangle 37"/>
          <p:cNvSpPr>
            <a:spLocks noChangeArrowheads="1"/>
          </p:cNvSpPr>
          <p:nvPr/>
        </p:nvSpPr>
        <p:spPr bwMode="auto">
          <a:xfrm>
            <a:off x="966788" y="693738"/>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48" name="Rectangle 38"/>
          <p:cNvSpPr>
            <a:spLocks noChangeArrowheads="1"/>
          </p:cNvSpPr>
          <p:nvPr/>
        </p:nvSpPr>
        <p:spPr bwMode="auto">
          <a:xfrm>
            <a:off x="8147050" y="714375"/>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49" name="Rectangle 39"/>
          <p:cNvSpPr>
            <a:spLocks noChangeArrowheads="1"/>
          </p:cNvSpPr>
          <p:nvPr/>
        </p:nvSpPr>
        <p:spPr bwMode="auto">
          <a:xfrm>
            <a:off x="985838" y="693738"/>
            <a:ext cx="71818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0" name="Rectangle 40"/>
          <p:cNvSpPr>
            <a:spLocks noChangeArrowheads="1"/>
          </p:cNvSpPr>
          <p:nvPr/>
        </p:nvSpPr>
        <p:spPr bwMode="auto">
          <a:xfrm>
            <a:off x="985838" y="920750"/>
            <a:ext cx="71818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1" name="Line 41"/>
          <p:cNvSpPr>
            <a:spLocks noChangeShapeType="1"/>
          </p:cNvSpPr>
          <p:nvPr/>
        </p:nvSpPr>
        <p:spPr bwMode="auto">
          <a:xfrm>
            <a:off x="3429000" y="2168525"/>
            <a:ext cx="3932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2" name="Rectangle 42"/>
          <p:cNvSpPr>
            <a:spLocks noChangeArrowheads="1"/>
          </p:cNvSpPr>
          <p:nvPr/>
        </p:nvSpPr>
        <p:spPr bwMode="auto">
          <a:xfrm>
            <a:off x="3429000" y="2168525"/>
            <a:ext cx="39322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3" name="Line 43"/>
          <p:cNvSpPr>
            <a:spLocks noChangeShapeType="1"/>
          </p:cNvSpPr>
          <p:nvPr/>
        </p:nvSpPr>
        <p:spPr bwMode="auto">
          <a:xfrm>
            <a:off x="3429000" y="2374900"/>
            <a:ext cx="3932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4" name="Rectangle 44"/>
          <p:cNvSpPr>
            <a:spLocks noChangeArrowheads="1"/>
          </p:cNvSpPr>
          <p:nvPr/>
        </p:nvSpPr>
        <p:spPr bwMode="auto">
          <a:xfrm>
            <a:off x="3429000" y="2374900"/>
            <a:ext cx="39322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5" name="Line 45"/>
          <p:cNvSpPr>
            <a:spLocks noChangeShapeType="1"/>
          </p:cNvSpPr>
          <p:nvPr/>
        </p:nvSpPr>
        <p:spPr bwMode="auto">
          <a:xfrm>
            <a:off x="3429000" y="2395538"/>
            <a:ext cx="3932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6" name="Rectangle 46"/>
          <p:cNvSpPr>
            <a:spLocks noChangeArrowheads="1"/>
          </p:cNvSpPr>
          <p:nvPr/>
        </p:nvSpPr>
        <p:spPr bwMode="auto">
          <a:xfrm>
            <a:off x="3429000" y="2395538"/>
            <a:ext cx="39322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30" name="Rectangle 5"/>
          <p:cNvSpPr>
            <a:spLocks noChangeArrowheads="1"/>
          </p:cNvSpPr>
          <p:nvPr/>
        </p:nvSpPr>
        <p:spPr bwMode="auto">
          <a:xfrm>
            <a:off x="396875" y="3267075"/>
            <a:ext cx="8350250"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43" name="Rectangle 7"/>
          <p:cNvSpPr>
            <a:spLocks noChangeArrowheads="1"/>
          </p:cNvSpPr>
          <p:nvPr/>
        </p:nvSpPr>
        <p:spPr bwMode="auto">
          <a:xfrm>
            <a:off x="436563" y="3287713"/>
            <a:ext cx="423862"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Date</a:t>
            </a:r>
            <a:endParaRPr lang="en-US" dirty="0" smtClean="0">
              <a:solidFill>
                <a:prstClr val="black"/>
              </a:solidFill>
            </a:endParaRPr>
          </a:p>
        </p:txBody>
      </p:sp>
      <p:sp>
        <p:nvSpPr>
          <p:cNvPr id="144" name="Rectangle 8"/>
          <p:cNvSpPr>
            <a:spLocks noChangeArrowheads="1"/>
          </p:cNvSpPr>
          <p:nvPr/>
        </p:nvSpPr>
        <p:spPr bwMode="auto">
          <a:xfrm>
            <a:off x="1335088" y="3287713"/>
            <a:ext cx="796925"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Activities</a:t>
            </a:r>
            <a:endParaRPr lang="en-US" dirty="0" smtClean="0">
              <a:solidFill>
                <a:prstClr val="black"/>
              </a:solidFill>
            </a:endParaRPr>
          </a:p>
        </p:txBody>
      </p:sp>
      <p:sp>
        <p:nvSpPr>
          <p:cNvPr id="146" name="Rectangle 9"/>
          <p:cNvSpPr>
            <a:spLocks noChangeArrowheads="1"/>
          </p:cNvSpPr>
          <p:nvPr/>
        </p:nvSpPr>
        <p:spPr bwMode="auto">
          <a:xfrm>
            <a:off x="436563" y="351631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01</a:t>
            </a:r>
            <a:endParaRPr lang="en-US" dirty="0" smtClean="0">
              <a:solidFill>
                <a:prstClr val="black"/>
              </a:solidFill>
            </a:endParaRPr>
          </a:p>
        </p:txBody>
      </p:sp>
      <p:sp>
        <p:nvSpPr>
          <p:cNvPr id="256" name="Rectangle 10"/>
          <p:cNvSpPr>
            <a:spLocks noChangeArrowheads="1"/>
          </p:cNvSpPr>
          <p:nvPr/>
        </p:nvSpPr>
        <p:spPr bwMode="auto">
          <a:xfrm>
            <a:off x="1335088" y="3516313"/>
            <a:ext cx="14827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Beginning inventory</a:t>
            </a:r>
            <a:endParaRPr lang="en-US" dirty="0" smtClean="0">
              <a:solidFill>
                <a:prstClr val="black"/>
              </a:solidFill>
            </a:endParaRPr>
          </a:p>
        </p:txBody>
      </p:sp>
      <p:sp>
        <p:nvSpPr>
          <p:cNvPr id="257" name="Rectangle 11"/>
          <p:cNvSpPr>
            <a:spLocks noChangeArrowheads="1"/>
          </p:cNvSpPr>
          <p:nvPr/>
        </p:nvSpPr>
        <p:spPr bwMode="auto">
          <a:xfrm>
            <a:off x="3227388" y="3516313"/>
            <a:ext cx="14763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5 @ $3.00 = $15.00</a:t>
            </a:r>
            <a:endParaRPr lang="en-US" dirty="0" smtClean="0">
              <a:solidFill>
                <a:prstClr val="black"/>
              </a:solidFill>
            </a:endParaRPr>
          </a:p>
        </p:txBody>
      </p:sp>
      <p:sp>
        <p:nvSpPr>
          <p:cNvPr id="258" name="Rectangle 12"/>
          <p:cNvSpPr>
            <a:spLocks noChangeArrowheads="1"/>
          </p:cNvSpPr>
          <p:nvPr/>
        </p:nvSpPr>
        <p:spPr bwMode="auto">
          <a:xfrm>
            <a:off x="5122863" y="3516313"/>
            <a:ext cx="14763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5 @ $3.00 = $15.00</a:t>
            </a:r>
            <a:endParaRPr lang="en-US" dirty="0" smtClean="0">
              <a:solidFill>
                <a:prstClr val="black"/>
              </a:solidFill>
            </a:endParaRPr>
          </a:p>
        </p:txBody>
      </p:sp>
      <p:sp>
        <p:nvSpPr>
          <p:cNvPr id="259" name="Rectangle 13"/>
          <p:cNvSpPr>
            <a:spLocks noChangeArrowheads="1"/>
          </p:cNvSpPr>
          <p:nvPr/>
        </p:nvSpPr>
        <p:spPr bwMode="auto">
          <a:xfrm>
            <a:off x="436563" y="373380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08</a:t>
            </a:r>
            <a:endParaRPr lang="en-US" dirty="0" smtClean="0">
              <a:solidFill>
                <a:prstClr val="black"/>
              </a:solidFill>
            </a:endParaRPr>
          </a:p>
        </p:txBody>
      </p:sp>
      <p:sp>
        <p:nvSpPr>
          <p:cNvPr id="260" name="Rectangle 14"/>
          <p:cNvSpPr>
            <a:spLocks noChangeArrowheads="1"/>
          </p:cNvSpPr>
          <p:nvPr/>
        </p:nvSpPr>
        <p:spPr bwMode="auto">
          <a:xfrm>
            <a:off x="1335088" y="3733800"/>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261" name="Rectangle 15"/>
          <p:cNvSpPr>
            <a:spLocks noChangeArrowheads="1"/>
          </p:cNvSpPr>
          <p:nvPr/>
        </p:nvSpPr>
        <p:spPr bwMode="auto">
          <a:xfrm>
            <a:off x="3133725" y="3733800"/>
            <a:ext cx="15700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10 @ $4.50 = $45.00</a:t>
            </a:r>
            <a:endParaRPr lang="en-US" dirty="0" smtClean="0">
              <a:solidFill>
                <a:prstClr val="black"/>
              </a:solidFill>
            </a:endParaRPr>
          </a:p>
        </p:txBody>
      </p:sp>
      <p:sp>
        <p:nvSpPr>
          <p:cNvPr id="262" name="Rectangle 16"/>
          <p:cNvSpPr>
            <a:spLocks noChangeArrowheads="1"/>
          </p:cNvSpPr>
          <p:nvPr/>
        </p:nvSpPr>
        <p:spPr bwMode="auto">
          <a:xfrm>
            <a:off x="5029200" y="3733800"/>
            <a:ext cx="15700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10 @ $4.50 = $45.00</a:t>
            </a:r>
            <a:endParaRPr lang="en-US" dirty="0" smtClean="0">
              <a:solidFill>
                <a:prstClr val="black"/>
              </a:solidFill>
            </a:endParaRPr>
          </a:p>
        </p:txBody>
      </p:sp>
      <p:sp>
        <p:nvSpPr>
          <p:cNvPr id="263" name="Rectangle 17"/>
          <p:cNvSpPr>
            <a:spLocks noChangeArrowheads="1"/>
          </p:cNvSpPr>
          <p:nvPr/>
        </p:nvSpPr>
        <p:spPr bwMode="auto">
          <a:xfrm>
            <a:off x="436563" y="3951288"/>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19</a:t>
            </a:r>
            <a:endParaRPr lang="en-US" dirty="0" smtClean="0">
              <a:solidFill>
                <a:prstClr val="black"/>
              </a:solidFill>
            </a:endParaRPr>
          </a:p>
        </p:txBody>
      </p:sp>
      <p:sp>
        <p:nvSpPr>
          <p:cNvPr id="264" name="Rectangle 18"/>
          <p:cNvSpPr>
            <a:spLocks noChangeArrowheads="1"/>
          </p:cNvSpPr>
          <p:nvPr/>
        </p:nvSpPr>
        <p:spPr bwMode="auto">
          <a:xfrm>
            <a:off x="1335088" y="3951288"/>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265" name="Rectangle 19"/>
          <p:cNvSpPr>
            <a:spLocks noChangeArrowheads="1"/>
          </p:cNvSpPr>
          <p:nvPr/>
        </p:nvSpPr>
        <p:spPr bwMode="auto">
          <a:xfrm>
            <a:off x="3133725" y="3951288"/>
            <a:ext cx="15700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13 @ $5.00 = $65.00</a:t>
            </a:r>
            <a:endParaRPr lang="en-US" dirty="0" smtClean="0">
              <a:solidFill>
                <a:prstClr val="black"/>
              </a:solidFill>
            </a:endParaRPr>
          </a:p>
        </p:txBody>
      </p:sp>
      <p:sp>
        <p:nvSpPr>
          <p:cNvPr id="266" name="Rectangle 20"/>
          <p:cNvSpPr>
            <a:spLocks noChangeArrowheads="1"/>
          </p:cNvSpPr>
          <p:nvPr/>
        </p:nvSpPr>
        <p:spPr bwMode="auto">
          <a:xfrm>
            <a:off x="5041900" y="3951288"/>
            <a:ext cx="15573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11 @ $5.00 = $55.00</a:t>
            </a:r>
            <a:endParaRPr lang="en-US" dirty="0" smtClean="0">
              <a:solidFill>
                <a:prstClr val="black"/>
              </a:solidFill>
            </a:endParaRPr>
          </a:p>
        </p:txBody>
      </p:sp>
      <p:sp>
        <p:nvSpPr>
          <p:cNvPr id="267" name="Rectangle 21"/>
          <p:cNvSpPr>
            <a:spLocks noChangeArrowheads="1"/>
          </p:cNvSpPr>
          <p:nvPr/>
        </p:nvSpPr>
        <p:spPr bwMode="auto">
          <a:xfrm>
            <a:off x="7089775" y="3951288"/>
            <a:ext cx="14763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2 @ $5.00 = $10.00</a:t>
            </a:r>
            <a:endParaRPr lang="en-US" dirty="0" smtClean="0">
              <a:solidFill>
                <a:prstClr val="black"/>
              </a:solidFill>
            </a:endParaRPr>
          </a:p>
        </p:txBody>
      </p:sp>
      <p:sp>
        <p:nvSpPr>
          <p:cNvPr id="268" name="Rectangle 22"/>
          <p:cNvSpPr>
            <a:spLocks noChangeArrowheads="1"/>
          </p:cNvSpPr>
          <p:nvPr/>
        </p:nvSpPr>
        <p:spPr bwMode="auto">
          <a:xfrm>
            <a:off x="436563" y="415766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30</a:t>
            </a:r>
            <a:endParaRPr lang="en-US" dirty="0" smtClean="0">
              <a:solidFill>
                <a:prstClr val="black"/>
              </a:solidFill>
            </a:endParaRPr>
          </a:p>
        </p:txBody>
      </p:sp>
      <p:sp>
        <p:nvSpPr>
          <p:cNvPr id="269" name="Rectangle 23"/>
          <p:cNvSpPr>
            <a:spLocks noChangeArrowheads="1"/>
          </p:cNvSpPr>
          <p:nvPr/>
        </p:nvSpPr>
        <p:spPr bwMode="auto">
          <a:xfrm>
            <a:off x="1335088" y="4157663"/>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270" name="Rectangle 24"/>
          <p:cNvSpPr>
            <a:spLocks noChangeArrowheads="1"/>
          </p:cNvSpPr>
          <p:nvPr/>
        </p:nvSpPr>
        <p:spPr bwMode="auto">
          <a:xfrm>
            <a:off x="3227388" y="4157663"/>
            <a:ext cx="14763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8 @ $5.30 = $42.40</a:t>
            </a:r>
            <a:endParaRPr lang="en-US" dirty="0" smtClean="0">
              <a:solidFill>
                <a:prstClr val="black"/>
              </a:solidFill>
            </a:endParaRPr>
          </a:p>
        </p:txBody>
      </p:sp>
      <p:sp>
        <p:nvSpPr>
          <p:cNvPr id="271" name="Rectangle 25"/>
          <p:cNvSpPr>
            <a:spLocks noChangeArrowheads="1"/>
          </p:cNvSpPr>
          <p:nvPr/>
        </p:nvSpPr>
        <p:spPr bwMode="auto">
          <a:xfrm>
            <a:off x="7089775" y="4157663"/>
            <a:ext cx="14763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8 @ $5.30 = $42.40</a:t>
            </a:r>
            <a:endParaRPr lang="en-US" dirty="0" smtClean="0">
              <a:solidFill>
                <a:prstClr val="black"/>
              </a:solidFill>
            </a:endParaRPr>
          </a:p>
        </p:txBody>
      </p:sp>
      <p:sp>
        <p:nvSpPr>
          <p:cNvPr id="272" name="Rectangle 26"/>
          <p:cNvSpPr>
            <a:spLocks noChangeArrowheads="1"/>
          </p:cNvSpPr>
          <p:nvPr/>
        </p:nvSpPr>
        <p:spPr bwMode="auto">
          <a:xfrm>
            <a:off x="3130550" y="4365625"/>
            <a:ext cx="635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36 units</a:t>
            </a:r>
            <a:endParaRPr lang="en-US" dirty="0" smtClean="0">
              <a:solidFill>
                <a:prstClr val="black"/>
              </a:solidFill>
            </a:endParaRPr>
          </a:p>
        </p:txBody>
      </p:sp>
      <p:sp>
        <p:nvSpPr>
          <p:cNvPr id="273" name="Rectangle 27"/>
          <p:cNvSpPr>
            <a:spLocks noChangeArrowheads="1"/>
          </p:cNvSpPr>
          <p:nvPr/>
        </p:nvSpPr>
        <p:spPr bwMode="auto">
          <a:xfrm>
            <a:off x="4098925" y="4365625"/>
            <a:ext cx="60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$167.40</a:t>
            </a:r>
            <a:endParaRPr lang="en-US" dirty="0" smtClean="0">
              <a:solidFill>
                <a:prstClr val="black"/>
              </a:solidFill>
            </a:endParaRPr>
          </a:p>
        </p:txBody>
      </p:sp>
      <p:sp>
        <p:nvSpPr>
          <p:cNvPr id="274" name="Rectangle 28"/>
          <p:cNvSpPr>
            <a:spLocks noChangeArrowheads="1"/>
          </p:cNvSpPr>
          <p:nvPr/>
        </p:nvSpPr>
        <p:spPr bwMode="auto">
          <a:xfrm>
            <a:off x="5041900" y="4365625"/>
            <a:ext cx="635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26 units</a:t>
            </a:r>
            <a:endParaRPr lang="en-US" dirty="0" smtClean="0">
              <a:solidFill>
                <a:prstClr val="black"/>
              </a:solidFill>
            </a:endParaRPr>
          </a:p>
        </p:txBody>
      </p:sp>
      <p:sp>
        <p:nvSpPr>
          <p:cNvPr id="275" name="Rectangle 29"/>
          <p:cNvSpPr>
            <a:spLocks noChangeArrowheads="1"/>
          </p:cNvSpPr>
          <p:nvPr/>
        </p:nvSpPr>
        <p:spPr bwMode="auto">
          <a:xfrm>
            <a:off x="6007281" y="4365625"/>
            <a:ext cx="59195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$115.00</a:t>
            </a:r>
            <a:endParaRPr lang="en-US" dirty="0" smtClean="0">
              <a:solidFill>
                <a:prstClr val="black"/>
              </a:solidFill>
            </a:endParaRPr>
          </a:p>
        </p:txBody>
      </p:sp>
      <p:sp>
        <p:nvSpPr>
          <p:cNvPr id="276" name="Rectangle 30"/>
          <p:cNvSpPr>
            <a:spLocks noChangeArrowheads="1"/>
          </p:cNvSpPr>
          <p:nvPr/>
        </p:nvSpPr>
        <p:spPr bwMode="auto">
          <a:xfrm>
            <a:off x="7010400" y="4365625"/>
            <a:ext cx="635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10 units</a:t>
            </a:r>
            <a:endParaRPr lang="en-US" dirty="0" smtClean="0">
              <a:solidFill>
                <a:prstClr val="black"/>
              </a:solidFill>
            </a:endParaRPr>
          </a:p>
        </p:txBody>
      </p:sp>
      <p:sp>
        <p:nvSpPr>
          <p:cNvPr id="277" name="Rectangle 31"/>
          <p:cNvSpPr>
            <a:spLocks noChangeArrowheads="1"/>
          </p:cNvSpPr>
          <p:nvPr/>
        </p:nvSpPr>
        <p:spPr bwMode="auto">
          <a:xfrm>
            <a:off x="8054975" y="4365625"/>
            <a:ext cx="511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$52.40</a:t>
            </a:r>
            <a:endParaRPr lang="en-US" dirty="0" smtClean="0">
              <a:solidFill>
                <a:prstClr val="black"/>
              </a:solidFill>
            </a:endParaRPr>
          </a:p>
        </p:txBody>
      </p:sp>
      <p:sp>
        <p:nvSpPr>
          <p:cNvPr id="278" name="Rectangle 32"/>
          <p:cNvSpPr>
            <a:spLocks noChangeArrowheads="1"/>
          </p:cNvSpPr>
          <p:nvPr/>
        </p:nvSpPr>
        <p:spPr bwMode="auto">
          <a:xfrm>
            <a:off x="2971800" y="3287713"/>
            <a:ext cx="1814513"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Units Acquired at Cost</a:t>
            </a:r>
            <a:endParaRPr lang="en-US" dirty="0" smtClean="0">
              <a:solidFill>
                <a:prstClr val="black"/>
              </a:solidFill>
            </a:endParaRPr>
          </a:p>
        </p:txBody>
      </p:sp>
      <p:sp>
        <p:nvSpPr>
          <p:cNvPr id="279" name="Rectangle 33"/>
          <p:cNvSpPr>
            <a:spLocks noChangeArrowheads="1"/>
          </p:cNvSpPr>
          <p:nvPr/>
        </p:nvSpPr>
        <p:spPr bwMode="auto">
          <a:xfrm>
            <a:off x="5035550" y="3287713"/>
            <a:ext cx="158273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Cost of Goods Sold</a:t>
            </a:r>
            <a:endParaRPr lang="en-US" dirty="0" smtClean="0">
              <a:solidFill>
                <a:prstClr val="black"/>
              </a:solidFill>
            </a:endParaRPr>
          </a:p>
        </p:txBody>
      </p:sp>
      <p:sp>
        <p:nvSpPr>
          <p:cNvPr id="280" name="Rectangle 34"/>
          <p:cNvSpPr>
            <a:spLocks noChangeArrowheads="1"/>
          </p:cNvSpPr>
          <p:nvPr/>
        </p:nvSpPr>
        <p:spPr bwMode="auto">
          <a:xfrm>
            <a:off x="6761163" y="3287713"/>
            <a:ext cx="1997075"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Cost of Ending Inventory</a:t>
            </a:r>
            <a:endParaRPr lang="en-US" dirty="0" smtClean="0">
              <a:solidFill>
                <a:prstClr val="black"/>
              </a:solidFill>
            </a:endParaRPr>
          </a:p>
        </p:txBody>
      </p:sp>
      <p:sp>
        <p:nvSpPr>
          <p:cNvPr id="281" name="Line 35"/>
          <p:cNvSpPr>
            <a:spLocks noChangeShapeType="1"/>
          </p:cNvSpPr>
          <p:nvPr/>
        </p:nvSpPr>
        <p:spPr bwMode="auto">
          <a:xfrm>
            <a:off x="3089275" y="4343400"/>
            <a:ext cx="17859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82" name="Rectangle 36"/>
          <p:cNvSpPr>
            <a:spLocks noChangeArrowheads="1"/>
          </p:cNvSpPr>
          <p:nvPr/>
        </p:nvSpPr>
        <p:spPr bwMode="auto">
          <a:xfrm>
            <a:off x="3089275" y="4343400"/>
            <a:ext cx="17859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83" name="Line 37"/>
          <p:cNvSpPr>
            <a:spLocks noChangeShapeType="1"/>
          </p:cNvSpPr>
          <p:nvPr/>
        </p:nvSpPr>
        <p:spPr bwMode="auto">
          <a:xfrm>
            <a:off x="4894263" y="4343400"/>
            <a:ext cx="17748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84" name="Rectangle 38"/>
          <p:cNvSpPr>
            <a:spLocks noChangeArrowheads="1"/>
          </p:cNvSpPr>
          <p:nvPr/>
        </p:nvSpPr>
        <p:spPr bwMode="auto">
          <a:xfrm>
            <a:off x="4894263" y="4343400"/>
            <a:ext cx="17748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85" name="Rectangle 39"/>
          <p:cNvSpPr>
            <a:spLocks noChangeArrowheads="1"/>
          </p:cNvSpPr>
          <p:nvPr/>
        </p:nvSpPr>
        <p:spPr bwMode="auto">
          <a:xfrm>
            <a:off x="4875213" y="3278188"/>
            <a:ext cx="19050" cy="127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86" name="Rectangle 40"/>
          <p:cNvSpPr>
            <a:spLocks noChangeArrowheads="1"/>
          </p:cNvSpPr>
          <p:nvPr/>
        </p:nvSpPr>
        <p:spPr bwMode="auto">
          <a:xfrm>
            <a:off x="6669088" y="3278188"/>
            <a:ext cx="20637" cy="127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87" name="Rectangle 41"/>
          <p:cNvSpPr>
            <a:spLocks noChangeArrowheads="1"/>
          </p:cNvSpPr>
          <p:nvPr/>
        </p:nvSpPr>
        <p:spPr bwMode="auto">
          <a:xfrm>
            <a:off x="387350" y="325755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88" name="Rectangle 42"/>
          <p:cNvSpPr>
            <a:spLocks noChangeArrowheads="1"/>
          </p:cNvSpPr>
          <p:nvPr/>
        </p:nvSpPr>
        <p:spPr bwMode="auto">
          <a:xfrm>
            <a:off x="8726488" y="3278188"/>
            <a:ext cx="20637"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93" name="Rectangle 47"/>
          <p:cNvSpPr>
            <a:spLocks noChangeArrowheads="1"/>
          </p:cNvSpPr>
          <p:nvPr/>
        </p:nvSpPr>
        <p:spPr bwMode="auto">
          <a:xfrm>
            <a:off x="406400" y="3257550"/>
            <a:ext cx="83407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94" name="Rectangle 48"/>
          <p:cNvSpPr>
            <a:spLocks noChangeArrowheads="1"/>
          </p:cNvSpPr>
          <p:nvPr/>
        </p:nvSpPr>
        <p:spPr bwMode="auto">
          <a:xfrm>
            <a:off x="406400" y="3484563"/>
            <a:ext cx="834072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95" name="Line 49"/>
          <p:cNvSpPr>
            <a:spLocks noChangeShapeType="1"/>
          </p:cNvSpPr>
          <p:nvPr/>
        </p:nvSpPr>
        <p:spPr bwMode="auto">
          <a:xfrm>
            <a:off x="6689725" y="4343400"/>
            <a:ext cx="2057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96" name="Rectangle 50"/>
          <p:cNvSpPr>
            <a:spLocks noChangeArrowheads="1"/>
          </p:cNvSpPr>
          <p:nvPr/>
        </p:nvSpPr>
        <p:spPr bwMode="auto">
          <a:xfrm>
            <a:off x="6689725" y="4343400"/>
            <a:ext cx="20574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97" name="Line 51"/>
          <p:cNvSpPr>
            <a:spLocks noChangeShapeType="1"/>
          </p:cNvSpPr>
          <p:nvPr/>
        </p:nvSpPr>
        <p:spPr bwMode="auto">
          <a:xfrm>
            <a:off x="3089275" y="4551363"/>
            <a:ext cx="56578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98" name="Rectangle 52"/>
          <p:cNvSpPr>
            <a:spLocks noChangeArrowheads="1"/>
          </p:cNvSpPr>
          <p:nvPr/>
        </p:nvSpPr>
        <p:spPr bwMode="auto">
          <a:xfrm>
            <a:off x="3089275" y="4551363"/>
            <a:ext cx="56578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99" name="Line 53"/>
          <p:cNvSpPr>
            <a:spLocks noChangeShapeType="1"/>
          </p:cNvSpPr>
          <p:nvPr/>
        </p:nvSpPr>
        <p:spPr bwMode="auto">
          <a:xfrm>
            <a:off x="3089275" y="4572000"/>
            <a:ext cx="56578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300" name="Rectangle 54"/>
          <p:cNvSpPr>
            <a:spLocks noChangeArrowheads="1"/>
          </p:cNvSpPr>
          <p:nvPr/>
        </p:nvSpPr>
        <p:spPr bwMode="auto">
          <a:xfrm>
            <a:off x="3089275" y="4572000"/>
            <a:ext cx="56578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60" name="Rectangle 6"/>
          <p:cNvSpPr>
            <a:spLocks noChangeArrowheads="1"/>
          </p:cNvSpPr>
          <p:nvPr/>
        </p:nvSpPr>
        <p:spPr bwMode="auto">
          <a:xfrm>
            <a:off x="436563" y="2590800"/>
            <a:ext cx="80216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C00000"/>
                </a:solidFill>
              </a:rPr>
              <a:t>Periodic FIFO – Cost of Goods Sold is calculated at the end of the period.  The first items in are the first items out – expensed as Cost of Goods Sold.</a:t>
            </a:r>
            <a:endParaRPr lang="en-US" b="1" dirty="0" smtClean="0">
              <a:solidFill>
                <a:srgbClr val="C00000"/>
              </a:solidFill>
            </a:endParaRPr>
          </a:p>
        </p:txBody>
      </p:sp>
      <p:sp>
        <p:nvSpPr>
          <p:cNvPr id="86" name="Slide Number Placeholder 85"/>
          <p:cNvSpPr>
            <a:spLocks noGrp="1"/>
          </p:cNvSpPr>
          <p:nvPr>
            <p:ph type="sldNum" sz="quarter" idx="12"/>
          </p:nvPr>
        </p:nvSpPr>
        <p:spPr/>
        <p:txBody>
          <a:bodyPr/>
          <a:lstStyle/>
          <a:p>
            <a:pPr>
              <a:defRPr/>
            </a:pPr>
            <a:fld id="{FC92DD1C-F5DD-49FB-850C-DFFD93D962DA}" type="slidenum">
              <a:rPr lang="en-US" smtClean="0"/>
              <a:pPr>
                <a:defRPr/>
              </a:pPr>
              <a:t>65</a:t>
            </a:fld>
            <a:endParaRPr lang="en-US" dirty="0"/>
          </a:p>
        </p:txBody>
      </p:sp>
      <p:sp>
        <p:nvSpPr>
          <p:cNvPr id="87" name="Rounded Rectangle 86"/>
          <p:cNvSpPr/>
          <p:nvPr/>
        </p:nvSpPr>
        <p:spPr>
          <a:xfrm>
            <a:off x="201613" y="6538912"/>
            <a:ext cx="71135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Compute inventory in a periodic system using specific identification, FIFO, LIFO and weighted average </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62313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500"/>
                                        <p:tgtEl>
                                          <p:spTgt spid="2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6"/>
                                        </p:tgtEl>
                                        <p:attrNameLst>
                                          <p:attrName>style.visibility</p:attrName>
                                        </p:attrNameLst>
                                      </p:cBhvr>
                                      <p:to>
                                        <p:strVal val="visible"/>
                                      </p:to>
                                    </p:set>
                                    <p:animEffect transition="in" filter="fade">
                                      <p:cBhvr>
                                        <p:cTn id="10" dur="500"/>
                                        <p:tgtEl>
                                          <p:spTgt spid="27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8"/>
                                        </p:tgtEl>
                                        <p:attrNameLst>
                                          <p:attrName>style.visibility</p:attrName>
                                        </p:attrNameLst>
                                      </p:cBhvr>
                                      <p:to>
                                        <p:strVal val="visible"/>
                                      </p:to>
                                    </p:set>
                                    <p:animEffect transition="in" filter="fade">
                                      <p:cBhvr>
                                        <p:cTn id="13" dur="500"/>
                                        <p:tgtEl>
                                          <p:spTgt spid="2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2"/>
                                        </p:tgtEl>
                                        <p:attrNameLst>
                                          <p:attrName>style.visibility</p:attrName>
                                        </p:attrNameLst>
                                      </p:cBhvr>
                                      <p:to>
                                        <p:strVal val="visible"/>
                                      </p:to>
                                    </p:set>
                                    <p:animEffect transition="in" filter="fade">
                                      <p:cBhvr>
                                        <p:cTn id="16" dur="500"/>
                                        <p:tgtEl>
                                          <p:spTgt spid="26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6"/>
                                        </p:tgtEl>
                                        <p:attrNameLst>
                                          <p:attrName>style.visibility</p:attrName>
                                        </p:attrNameLst>
                                      </p:cBhvr>
                                      <p:to>
                                        <p:strVal val="visible"/>
                                      </p:to>
                                    </p:set>
                                    <p:animEffect transition="in" filter="fade">
                                      <p:cBhvr>
                                        <p:cTn id="19" dur="500"/>
                                        <p:tgtEl>
                                          <p:spTgt spid="26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5"/>
                                        </p:tgtEl>
                                        <p:attrNameLst>
                                          <p:attrName>style.visibility</p:attrName>
                                        </p:attrNameLst>
                                      </p:cBhvr>
                                      <p:to>
                                        <p:strVal val="visible"/>
                                      </p:to>
                                    </p:set>
                                    <p:animEffect transition="in" filter="fade">
                                      <p:cBhvr>
                                        <p:cTn id="22" dur="500"/>
                                        <p:tgtEl>
                                          <p:spTgt spid="27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7"/>
                                        </p:tgtEl>
                                        <p:attrNameLst>
                                          <p:attrName>style.visibility</p:attrName>
                                        </p:attrNameLst>
                                      </p:cBhvr>
                                      <p:to>
                                        <p:strVal val="visible"/>
                                      </p:to>
                                    </p:set>
                                    <p:animEffect transition="in" filter="fade">
                                      <p:cBhvr>
                                        <p:cTn id="25" dur="500"/>
                                        <p:tgtEl>
                                          <p:spTgt spid="26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1"/>
                                        </p:tgtEl>
                                        <p:attrNameLst>
                                          <p:attrName>style.visibility</p:attrName>
                                        </p:attrNameLst>
                                      </p:cBhvr>
                                      <p:to>
                                        <p:strVal val="visible"/>
                                      </p:to>
                                    </p:set>
                                    <p:animEffect transition="in" filter="fade">
                                      <p:cBhvr>
                                        <p:cTn id="28" dur="500"/>
                                        <p:tgtEl>
                                          <p:spTgt spid="27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7"/>
                                        </p:tgtEl>
                                        <p:attrNameLst>
                                          <p:attrName>style.visibility</p:attrName>
                                        </p:attrNameLst>
                                      </p:cBhvr>
                                      <p:to>
                                        <p:strVal val="visible"/>
                                      </p:to>
                                    </p:set>
                                    <p:animEffect transition="in" filter="fade">
                                      <p:cBhvr>
                                        <p:cTn id="31" dur="500"/>
                                        <p:tgtEl>
                                          <p:spTgt spid="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p:bldP spid="262" grpId="0"/>
      <p:bldP spid="266" grpId="0"/>
      <p:bldP spid="267" grpId="0"/>
      <p:bldP spid="271" grpId="0"/>
      <p:bldP spid="274" grpId="0"/>
      <p:bldP spid="275" grpId="0"/>
      <p:bldP spid="276" grpId="0"/>
      <p:bldP spid="27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6-7 LIFO SOLUTION</a:t>
            </a:r>
            <a:endParaRPr lang="en-US" sz="2400" b="1" dirty="0">
              <a:solidFill>
                <a:prstClr val="white"/>
              </a:solidFill>
            </a:endParaRPr>
          </a:p>
        </p:txBody>
      </p:sp>
      <p:sp>
        <p:nvSpPr>
          <p:cNvPr id="229" name="Rectangle 5"/>
          <p:cNvSpPr>
            <a:spLocks noChangeArrowheads="1"/>
          </p:cNvSpPr>
          <p:nvPr/>
        </p:nvSpPr>
        <p:spPr bwMode="auto">
          <a:xfrm>
            <a:off x="976313" y="703263"/>
            <a:ext cx="7191375"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44" name="Rectangle 7"/>
          <p:cNvSpPr>
            <a:spLocks noChangeArrowheads="1"/>
          </p:cNvSpPr>
          <p:nvPr/>
        </p:nvSpPr>
        <p:spPr bwMode="auto">
          <a:xfrm>
            <a:off x="1016000" y="723900"/>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Date</a:t>
            </a:r>
            <a:endParaRPr lang="en-US" dirty="0" smtClean="0">
              <a:solidFill>
                <a:prstClr val="black"/>
              </a:solidFill>
            </a:endParaRPr>
          </a:p>
        </p:txBody>
      </p:sp>
      <p:sp>
        <p:nvSpPr>
          <p:cNvPr id="245" name="Rectangle 8"/>
          <p:cNvSpPr>
            <a:spLocks noChangeArrowheads="1"/>
          </p:cNvSpPr>
          <p:nvPr/>
        </p:nvSpPr>
        <p:spPr bwMode="auto">
          <a:xfrm>
            <a:off x="1914525" y="723900"/>
            <a:ext cx="796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Activities</a:t>
            </a:r>
            <a:endParaRPr lang="en-US" dirty="0" smtClean="0">
              <a:solidFill>
                <a:prstClr val="black"/>
              </a:solidFill>
            </a:endParaRPr>
          </a:p>
        </p:txBody>
      </p:sp>
      <p:sp>
        <p:nvSpPr>
          <p:cNvPr id="246" name="Rectangle 9"/>
          <p:cNvSpPr>
            <a:spLocks noChangeArrowheads="1"/>
          </p:cNvSpPr>
          <p:nvPr/>
        </p:nvSpPr>
        <p:spPr bwMode="auto">
          <a:xfrm>
            <a:off x="3709988" y="723900"/>
            <a:ext cx="1825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Units Acquired at Cost</a:t>
            </a:r>
            <a:endParaRPr lang="en-US" dirty="0" smtClean="0">
              <a:solidFill>
                <a:prstClr val="black"/>
              </a:solidFill>
            </a:endParaRPr>
          </a:p>
        </p:txBody>
      </p:sp>
      <p:sp>
        <p:nvSpPr>
          <p:cNvPr id="247" name="Rectangle 10"/>
          <p:cNvSpPr>
            <a:spLocks noChangeArrowheads="1"/>
          </p:cNvSpPr>
          <p:nvPr/>
        </p:nvSpPr>
        <p:spPr bwMode="auto">
          <a:xfrm>
            <a:off x="5776913" y="723900"/>
            <a:ext cx="1552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Units Sold at Retail</a:t>
            </a:r>
            <a:endParaRPr lang="en-US" dirty="0" smtClean="0">
              <a:solidFill>
                <a:prstClr val="black"/>
              </a:solidFill>
            </a:endParaRPr>
          </a:p>
        </p:txBody>
      </p:sp>
      <p:sp>
        <p:nvSpPr>
          <p:cNvPr id="248" name="Rectangle 11"/>
          <p:cNvSpPr>
            <a:spLocks noChangeArrowheads="1"/>
          </p:cNvSpPr>
          <p:nvPr/>
        </p:nvSpPr>
        <p:spPr bwMode="auto">
          <a:xfrm>
            <a:off x="1016000" y="95091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01</a:t>
            </a:r>
            <a:endParaRPr lang="en-US" dirty="0" smtClean="0">
              <a:solidFill>
                <a:prstClr val="black"/>
              </a:solidFill>
            </a:endParaRPr>
          </a:p>
        </p:txBody>
      </p:sp>
      <p:sp>
        <p:nvSpPr>
          <p:cNvPr id="249" name="Rectangle 12"/>
          <p:cNvSpPr>
            <a:spLocks noChangeArrowheads="1"/>
          </p:cNvSpPr>
          <p:nvPr/>
        </p:nvSpPr>
        <p:spPr bwMode="auto">
          <a:xfrm>
            <a:off x="1914525" y="950913"/>
            <a:ext cx="14922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Beginning inventory</a:t>
            </a:r>
            <a:endParaRPr lang="en-US" dirty="0" smtClean="0">
              <a:solidFill>
                <a:prstClr val="black"/>
              </a:solidFill>
            </a:endParaRPr>
          </a:p>
        </p:txBody>
      </p:sp>
      <p:sp>
        <p:nvSpPr>
          <p:cNvPr id="250" name="Rectangle 13"/>
          <p:cNvSpPr>
            <a:spLocks noChangeArrowheads="1"/>
          </p:cNvSpPr>
          <p:nvPr/>
        </p:nvSpPr>
        <p:spPr bwMode="auto">
          <a:xfrm>
            <a:off x="3571875" y="950913"/>
            <a:ext cx="187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5 units @ $3.00 = $15.00</a:t>
            </a:r>
            <a:endParaRPr lang="en-US" dirty="0" smtClean="0">
              <a:solidFill>
                <a:prstClr val="black"/>
              </a:solidFill>
            </a:endParaRPr>
          </a:p>
        </p:txBody>
      </p:sp>
      <p:sp>
        <p:nvSpPr>
          <p:cNvPr id="251" name="Rectangle 14"/>
          <p:cNvSpPr>
            <a:spLocks noChangeArrowheads="1"/>
          </p:cNvSpPr>
          <p:nvPr/>
        </p:nvSpPr>
        <p:spPr bwMode="auto">
          <a:xfrm>
            <a:off x="1016000" y="1157288"/>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08</a:t>
            </a:r>
            <a:endParaRPr lang="en-US" dirty="0" smtClean="0">
              <a:solidFill>
                <a:prstClr val="black"/>
              </a:solidFill>
            </a:endParaRPr>
          </a:p>
        </p:txBody>
      </p:sp>
      <p:sp>
        <p:nvSpPr>
          <p:cNvPr id="252" name="Rectangle 15"/>
          <p:cNvSpPr>
            <a:spLocks noChangeArrowheads="1"/>
          </p:cNvSpPr>
          <p:nvPr/>
        </p:nvSpPr>
        <p:spPr bwMode="auto">
          <a:xfrm>
            <a:off x="1914525" y="1157288"/>
            <a:ext cx="7572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253" name="Rectangle 16"/>
          <p:cNvSpPr>
            <a:spLocks noChangeArrowheads="1"/>
          </p:cNvSpPr>
          <p:nvPr/>
        </p:nvSpPr>
        <p:spPr bwMode="auto">
          <a:xfrm>
            <a:off x="3478213" y="1157288"/>
            <a:ext cx="196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10 units @ $4.50 = $45.00</a:t>
            </a:r>
            <a:endParaRPr lang="en-US" dirty="0" smtClean="0">
              <a:solidFill>
                <a:prstClr val="black"/>
              </a:solidFill>
            </a:endParaRPr>
          </a:p>
        </p:txBody>
      </p:sp>
      <p:sp>
        <p:nvSpPr>
          <p:cNvPr id="254" name="Rectangle 17"/>
          <p:cNvSpPr>
            <a:spLocks noChangeArrowheads="1"/>
          </p:cNvSpPr>
          <p:nvPr/>
        </p:nvSpPr>
        <p:spPr bwMode="auto">
          <a:xfrm>
            <a:off x="1016000" y="136366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09</a:t>
            </a:r>
            <a:endParaRPr lang="en-US" dirty="0" smtClean="0">
              <a:solidFill>
                <a:prstClr val="black"/>
              </a:solidFill>
            </a:endParaRPr>
          </a:p>
        </p:txBody>
      </p:sp>
      <p:sp>
        <p:nvSpPr>
          <p:cNvPr id="255" name="Rectangle 18"/>
          <p:cNvSpPr>
            <a:spLocks noChangeArrowheads="1"/>
          </p:cNvSpPr>
          <p:nvPr/>
        </p:nvSpPr>
        <p:spPr bwMode="auto">
          <a:xfrm>
            <a:off x="1914525" y="136366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Sales</a:t>
            </a:r>
            <a:endParaRPr lang="en-US" dirty="0" smtClean="0">
              <a:solidFill>
                <a:prstClr val="black"/>
              </a:solidFill>
            </a:endParaRPr>
          </a:p>
        </p:txBody>
      </p:sp>
      <p:sp>
        <p:nvSpPr>
          <p:cNvPr id="128" name="Rectangle 19"/>
          <p:cNvSpPr>
            <a:spLocks noChangeArrowheads="1"/>
          </p:cNvSpPr>
          <p:nvPr/>
        </p:nvSpPr>
        <p:spPr bwMode="auto">
          <a:xfrm>
            <a:off x="5867400" y="1363663"/>
            <a:ext cx="12096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8 units @ $7.00</a:t>
            </a:r>
            <a:endParaRPr lang="en-US" dirty="0" smtClean="0">
              <a:solidFill>
                <a:prstClr val="black"/>
              </a:solidFill>
            </a:endParaRPr>
          </a:p>
        </p:txBody>
      </p:sp>
      <p:sp>
        <p:nvSpPr>
          <p:cNvPr id="129" name="Rectangle 20"/>
          <p:cNvSpPr>
            <a:spLocks noChangeArrowheads="1"/>
          </p:cNvSpPr>
          <p:nvPr/>
        </p:nvSpPr>
        <p:spPr bwMode="auto">
          <a:xfrm>
            <a:off x="1016000" y="1570038"/>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19</a:t>
            </a:r>
            <a:endParaRPr lang="en-US" dirty="0" smtClean="0">
              <a:solidFill>
                <a:prstClr val="black"/>
              </a:solidFill>
            </a:endParaRPr>
          </a:p>
        </p:txBody>
      </p:sp>
      <p:sp>
        <p:nvSpPr>
          <p:cNvPr id="130" name="Rectangle 21"/>
          <p:cNvSpPr>
            <a:spLocks noChangeArrowheads="1"/>
          </p:cNvSpPr>
          <p:nvPr/>
        </p:nvSpPr>
        <p:spPr bwMode="auto">
          <a:xfrm>
            <a:off x="1914525" y="1570038"/>
            <a:ext cx="7572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131" name="Rectangle 22"/>
          <p:cNvSpPr>
            <a:spLocks noChangeArrowheads="1"/>
          </p:cNvSpPr>
          <p:nvPr/>
        </p:nvSpPr>
        <p:spPr bwMode="auto">
          <a:xfrm>
            <a:off x="3478213" y="1570038"/>
            <a:ext cx="196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13 units @ $5.00 = $65.00</a:t>
            </a:r>
            <a:endParaRPr lang="en-US" dirty="0" smtClean="0">
              <a:solidFill>
                <a:prstClr val="black"/>
              </a:solidFill>
            </a:endParaRPr>
          </a:p>
        </p:txBody>
      </p:sp>
      <p:sp>
        <p:nvSpPr>
          <p:cNvPr id="132" name="Rectangle 23"/>
          <p:cNvSpPr>
            <a:spLocks noChangeArrowheads="1"/>
          </p:cNvSpPr>
          <p:nvPr/>
        </p:nvSpPr>
        <p:spPr bwMode="auto">
          <a:xfrm>
            <a:off x="1016000" y="177641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24</a:t>
            </a:r>
            <a:endParaRPr lang="en-US" dirty="0" smtClean="0">
              <a:solidFill>
                <a:prstClr val="black"/>
              </a:solidFill>
            </a:endParaRPr>
          </a:p>
        </p:txBody>
      </p:sp>
      <p:sp>
        <p:nvSpPr>
          <p:cNvPr id="133" name="Rectangle 24"/>
          <p:cNvSpPr>
            <a:spLocks noChangeArrowheads="1"/>
          </p:cNvSpPr>
          <p:nvPr/>
        </p:nvSpPr>
        <p:spPr bwMode="auto">
          <a:xfrm>
            <a:off x="1914525" y="177641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Sales</a:t>
            </a:r>
            <a:endParaRPr lang="en-US" dirty="0" smtClean="0">
              <a:solidFill>
                <a:prstClr val="black"/>
              </a:solidFill>
            </a:endParaRPr>
          </a:p>
        </p:txBody>
      </p:sp>
      <p:sp>
        <p:nvSpPr>
          <p:cNvPr id="134" name="Rectangle 25"/>
          <p:cNvSpPr>
            <a:spLocks noChangeArrowheads="1"/>
          </p:cNvSpPr>
          <p:nvPr/>
        </p:nvSpPr>
        <p:spPr bwMode="auto">
          <a:xfrm>
            <a:off x="5776913" y="1776413"/>
            <a:ext cx="13017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18 units @ $8.00</a:t>
            </a:r>
            <a:endParaRPr lang="en-US" dirty="0" smtClean="0">
              <a:solidFill>
                <a:prstClr val="black"/>
              </a:solidFill>
            </a:endParaRPr>
          </a:p>
        </p:txBody>
      </p:sp>
      <p:sp>
        <p:nvSpPr>
          <p:cNvPr id="135" name="Rectangle 26"/>
          <p:cNvSpPr>
            <a:spLocks noChangeArrowheads="1"/>
          </p:cNvSpPr>
          <p:nvPr/>
        </p:nvSpPr>
        <p:spPr bwMode="auto">
          <a:xfrm>
            <a:off x="1016000" y="1982788"/>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30</a:t>
            </a:r>
            <a:endParaRPr lang="en-US" dirty="0" smtClean="0">
              <a:solidFill>
                <a:prstClr val="black"/>
              </a:solidFill>
            </a:endParaRPr>
          </a:p>
        </p:txBody>
      </p:sp>
      <p:sp>
        <p:nvSpPr>
          <p:cNvPr id="136" name="Rectangle 27"/>
          <p:cNvSpPr>
            <a:spLocks noChangeArrowheads="1"/>
          </p:cNvSpPr>
          <p:nvPr/>
        </p:nvSpPr>
        <p:spPr bwMode="auto">
          <a:xfrm>
            <a:off x="1914525" y="1982788"/>
            <a:ext cx="7572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138" name="Rectangle 28"/>
          <p:cNvSpPr>
            <a:spLocks noChangeArrowheads="1"/>
          </p:cNvSpPr>
          <p:nvPr/>
        </p:nvSpPr>
        <p:spPr bwMode="auto">
          <a:xfrm>
            <a:off x="3571875" y="1982788"/>
            <a:ext cx="187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8 units @ $5.30 = $42.40</a:t>
            </a:r>
            <a:endParaRPr lang="en-US" dirty="0" smtClean="0">
              <a:solidFill>
                <a:prstClr val="black"/>
              </a:solidFill>
            </a:endParaRPr>
          </a:p>
        </p:txBody>
      </p:sp>
      <p:sp>
        <p:nvSpPr>
          <p:cNvPr id="139" name="Rectangle 29"/>
          <p:cNvSpPr>
            <a:spLocks noChangeArrowheads="1"/>
          </p:cNvSpPr>
          <p:nvPr/>
        </p:nvSpPr>
        <p:spPr bwMode="auto">
          <a:xfrm>
            <a:off x="3470275" y="2189163"/>
            <a:ext cx="6350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36 units</a:t>
            </a:r>
            <a:endParaRPr lang="en-US" dirty="0" smtClean="0">
              <a:solidFill>
                <a:prstClr val="black"/>
              </a:solidFill>
            </a:endParaRPr>
          </a:p>
        </p:txBody>
      </p:sp>
      <p:sp>
        <p:nvSpPr>
          <p:cNvPr id="140" name="Rectangle 30"/>
          <p:cNvSpPr>
            <a:spLocks noChangeArrowheads="1"/>
          </p:cNvSpPr>
          <p:nvPr/>
        </p:nvSpPr>
        <p:spPr bwMode="auto">
          <a:xfrm>
            <a:off x="4841875" y="2189163"/>
            <a:ext cx="60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$167.40</a:t>
            </a:r>
            <a:endParaRPr lang="en-US" dirty="0" smtClean="0">
              <a:solidFill>
                <a:prstClr val="black"/>
              </a:solidFill>
            </a:endParaRPr>
          </a:p>
        </p:txBody>
      </p:sp>
      <p:sp>
        <p:nvSpPr>
          <p:cNvPr id="141" name="Rectangle 31"/>
          <p:cNvSpPr>
            <a:spLocks noChangeArrowheads="1"/>
          </p:cNvSpPr>
          <p:nvPr/>
        </p:nvSpPr>
        <p:spPr bwMode="auto">
          <a:xfrm>
            <a:off x="5791200" y="2189163"/>
            <a:ext cx="5857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26 units</a:t>
            </a:r>
            <a:endParaRPr lang="en-US" dirty="0" smtClean="0">
              <a:solidFill>
                <a:prstClr val="black"/>
              </a:solidFill>
            </a:endParaRPr>
          </a:p>
        </p:txBody>
      </p:sp>
      <p:sp>
        <p:nvSpPr>
          <p:cNvPr id="147" name="Rectangle 37"/>
          <p:cNvSpPr>
            <a:spLocks noChangeArrowheads="1"/>
          </p:cNvSpPr>
          <p:nvPr/>
        </p:nvSpPr>
        <p:spPr bwMode="auto">
          <a:xfrm>
            <a:off x="966788" y="693738"/>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48" name="Rectangle 38"/>
          <p:cNvSpPr>
            <a:spLocks noChangeArrowheads="1"/>
          </p:cNvSpPr>
          <p:nvPr/>
        </p:nvSpPr>
        <p:spPr bwMode="auto">
          <a:xfrm>
            <a:off x="8147050" y="714375"/>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49" name="Rectangle 39"/>
          <p:cNvSpPr>
            <a:spLocks noChangeArrowheads="1"/>
          </p:cNvSpPr>
          <p:nvPr/>
        </p:nvSpPr>
        <p:spPr bwMode="auto">
          <a:xfrm>
            <a:off x="985838" y="693738"/>
            <a:ext cx="71818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0" name="Rectangle 40"/>
          <p:cNvSpPr>
            <a:spLocks noChangeArrowheads="1"/>
          </p:cNvSpPr>
          <p:nvPr/>
        </p:nvSpPr>
        <p:spPr bwMode="auto">
          <a:xfrm>
            <a:off x="985838" y="920750"/>
            <a:ext cx="71818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1" name="Line 41"/>
          <p:cNvSpPr>
            <a:spLocks noChangeShapeType="1"/>
          </p:cNvSpPr>
          <p:nvPr/>
        </p:nvSpPr>
        <p:spPr bwMode="auto">
          <a:xfrm>
            <a:off x="3429000" y="2168525"/>
            <a:ext cx="3932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2" name="Rectangle 42"/>
          <p:cNvSpPr>
            <a:spLocks noChangeArrowheads="1"/>
          </p:cNvSpPr>
          <p:nvPr/>
        </p:nvSpPr>
        <p:spPr bwMode="auto">
          <a:xfrm>
            <a:off x="3429000" y="2168525"/>
            <a:ext cx="39322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3" name="Line 43"/>
          <p:cNvSpPr>
            <a:spLocks noChangeShapeType="1"/>
          </p:cNvSpPr>
          <p:nvPr/>
        </p:nvSpPr>
        <p:spPr bwMode="auto">
          <a:xfrm>
            <a:off x="3429000" y="2374900"/>
            <a:ext cx="3932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4" name="Rectangle 44"/>
          <p:cNvSpPr>
            <a:spLocks noChangeArrowheads="1"/>
          </p:cNvSpPr>
          <p:nvPr/>
        </p:nvSpPr>
        <p:spPr bwMode="auto">
          <a:xfrm>
            <a:off x="3429000" y="2374900"/>
            <a:ext cx="39322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5" name="Line 45"/>
          <p:cNvSpPr>
            <a:spLocks noChangeShapeType="1"/>
          </p:cNvSpPr>
          <p:nvPr/>
        </p:nvSpPr>
        <p:spPr bwMode="auto">
          <a:xfrm>
            <a:off x="3429000" y="2395538"/>
            <a:ext cx="3932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6" name="Rectangle 46"/>
          <p:cNvSpPr>
            <a:spLocks noChangeArrowheads="1"/>
          </p:cNvSpPr>
          <p:nvPr/>
        </p:nvSpPr>
        <p:spPr bwMode="auto">
          <a:xfrm>
            <a:off x="3429000" y="2395538"/>
            <a:ext cx="39322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30" name="Rectangle 5"/>
          <p:cNvSpPr>
            <a:spLocks noChangeArrowheads="1"/>
          </p:cNvSpPr>
          <p:nvPr/>
        </p:nvSpPr>
        <p:spPr bwMode="auto">
          <a:xfrm>
            <a:off x="396875" y="3267075"/>
            <a:ext cx="8350250"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42" name="Rectangle 6"/>
          <p:cNvSpPr>
            <a:spLocks noChangeArrowheads="1"/>
          </p:cNvSpPr>
          <p:nvPr/>
        </p:nvSpPr>
        <p:spPr bwMode="auto">
          <a:xfrm>
            <a:off x="436563" y="2590800"/>
            <a:ext cx="80216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C00000"/>
                </a:solidFill>
              </a:rPr>
              <a:t>Periodic LIFO – Cost of Goods Sold is calculated at the end of the period.  The last items in are the first items out – expensed as Cost of Goods Sold.</a:t>
            </a:r>
            <a:endParaRPr lang="en-US" b="1" dirty="0" smtClean="0">
              <a:solidFill>
                <a:srgbClr val="C00000"/>
              </a:solidFill>
            </a:endParaRPr>
          </a:p>
        </p:txBody>
      </p:sp>
      <p:sp>
        <p:nvSpPr>
          <p:cNvPr id="143" name="Rectangle 7"/>
          <p:cNvSpPr>
            <a:spLocks noChangeArrowheads="1"/>
          </p:cNvSpPr>
          <p:nvPr/>
        </p:nvSpPr>
        <p:spPr bwMode="auto">
          <a:xfrm>
            <a:off x="436563" y="3287713"/>
            <a:ext cx="423862"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Date</a:t>
            </a:r>
            <a:endParaRPr lang="en-US" dirty="0" smtClean="0">
              <a:solidFill>
                <a:prstClr val="black"/>
              </a:solidFill>
            </a:endParaRPr>
          </a:p>
        </p:txBody>
      </p:sp>
      <p:sp>
        <p:nvSpPr>
          <p:cNvPr id="144" name="Rectangle 8"/>
          <p:cNvSpPr>
            <a:spLocks noChangeArrowheads="1"/>
          </p:cNvSpPr>
          <p:nvPr/>
        </p:nvSpPr>
        <p:spPr bwMode="auto">
          <a:xfrm>
            <a:off x="1335088" y="3287713"/>
            <a:ext cx="796925"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Activities</a:t>
            </a:r>
            <a:endParaRPr lang="en-US" dirty="0" smtClean="0">
              <a:solidFill>
                <a:prstClr val="black"/>
              </a:solidFill>
            </a:endParaRPr>
          </a:p>
        </p:txBody>
      </p:sp>
      <p:sp>
        <p:nvSpPr>
          <p:cNvPr id="146" name="Rectangle 9"/>
          <p:cNvSpPr>
            <a:spLocks noChangeArrowheads="1"/>
          </p:cNvSpPr>
          <p:nvPr/>
        </p:nvSpPr>
        <p:spPr bwMode="auto">
          <a:xfrm>
            <a:off x="436563" y="351631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01</a:t>
            </a:r>
            <a:endParaRPr lang="en-US" dirty="0" smtClean="0">
              <a:solidFill>
                <a:prstClr val="black"/>
              </a:solidFill>
            </a:endParaRPr>
          </a:p>
        </p:txBody>
      </p:sp>
      <p:sp>
        <p:nvSpPr>
          <p:cNvPr id="256" name="Rectangle 10"/>
          <p:cNvSpPr>
            <a:spLocks noChangeArrowheads="1"/>
          </p:cNvSpPr>
          <p:nvPr/>
        </p:nvSpPr>
        <p:spPr bwMode="auto">
          <a:xfrm>
            <a:off x="1335088" y="3516313"/>
            <a:ext cx="14827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Beginning inventory</a:t>
            </a:r>
            <a:endParaRPr lang="en-US" dirty="0" smtClean="0">
              <a:solidFill>
                <a:prstClr val="black"/>
              </a:solidFill>
            </a:endParaRPr>
          </a:p>
        </p:txBody>
      </p:sp>
      <p:sp>
        <p:nvSpPr>
          <p:cNvPr id="257" name="Rectangle 11"/>
          <p:cNvSpPr>
            <a:spLocks noChangeArrowheads="1"/>
          </p:cNvSpPr>
          <p:nvPr/>
        </p:nvSpPr>
        <p:spPr bwMode="auto">
          <a:xfrm>
            <a:off x="3227388" y="3516313"/>
            <a:ext cx="14763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5 @ $3.00 = $15.00</a:t>
            </a:r>
            <a:endParaRPr lang="en-US" dirty="0" smtClean="0">
              <a:solidFill>
                <a:prstClr val="black"/>
              </a:solidFill>
            </a:endParaRPr>
          </a:p>
        </p:txBody>
      </p:sp>
      <p:sp>
        <p:nvSpPr>
          <p:cNvPr id="258" name="Rectangle 12"/>
          <p:cNvSpPr>
            <a:spLocks noChangeArrowheads="1"/>
          </p:cNvSpPr>
          <p:nvPr/>
        </p:nvSpPr>
        <p:spPr bwMode="auto">
          <a:xfrm>
            <a:off x="7058025" y="3516313"/>
            <a:ext cx="14763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5 @ $3.00 = $15.00</a:t>
            </a:r>
            <a:endParaRPr lang="en-US" dirty="0" smtClean="0">
              <a:solidFill>
                <a:prstClr val="black"/>
              </a:solidFill>
            </a:endParaRPr>
          </a:p>
        </p:txBody>
      </p:sp>
      <p:sp>
        <p:nvSpPr>
          <p:cNvPr id="259" name="Rectangle 13"/>
          <p:cNvSpPr>
            <a:spLocks noChangeArrowheads="1"/>
          </p:cNvSpPr>
          <p:nvPr/>
        </p:nvSpPr>
        <p:spPr bwMode="auto">
          <a:xfrm>
            <a:off x="436563" y="373380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08</a:t>
            </a:r>
            <a:endParaRPr lang="en-US" dirty="0" smtClean="0">
              <a:solidFill>
                <a:prstClr val="black"/>
              </a:solidFill>
            </a:endParaRPr>
          </a:p>
        </p:txBody>
      </p:sp>
      <p:sp>
        <p:nvSpPr>
          <p:cNvPr id="260" name="Rectangle 14"/>
          <p:cNvSpPr>
            <a:spLocks noChangeArrowheads="1"/>
          </p:cNvSpPr>
          <p:nvPr/>
        </p:nvSpPr>
        <p:spPr bwMode="auto">
          <a:xfrm>
            <a:off x="1335088" y="3733800"/>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261" name="Rectangle 15"/>
          <p:cNvSpPr>
            <a:spLocks noChangeArrowheads="1"/>
          </p:cNvSpPr>
          <p:nvPr/>
        </p:nvSpPr>
        <p:spPr bwMode="auto">
          <a:xfrm>
            <a:off x="3133725" y="3733800"/>
            <a:ext cx="15700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10 @ $4.50 = $45.00</a:t>
            </a:r>
            <a:endParaRPr lang="en-US" dirty="0" smtClean="0">
              <a:solidFill>
                <a:prstClr val="black"/>
              </a:solidFill>
            </a:endParaRPr>
          </a:p>
        </p:txBody>
      </p:sp>
      <p:sp>
        <p:nvSpPr>
          <p:cNvPr id="262" name="Rectangle 16"/>
          <p:cNvSpPr>
            <a:spLocks noChangeArrowheads="1"/>
          </p:cNvSpPr>
          <p:nvPr/>
        </p:nvSpPr>
        <p:spPr bwMode="auto">
          <a:xfrm>
            <a:off x="5075238" y="3733800"/>
            <a:ext cx="15240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a:solidFill>
                  <a:srgbClr val="000000"/>
                </a:solidFill>
              </a:rPr>
              <a:t> 5 @ $4.50 = $22.50</a:t>
            </a:r>
            <a:endParaRPr lang="en-US" dirty="0">
              <a:solidFill>
                <a:prstClr val="black"/>
              </a:solidFill>
            </a:endParaRPr>
          </a:p>
        </p:txBody>
      </p:sp>
      <p:sp>
        <p:nvSpPr>
          <p:cNvPr id="263" name="Rectangle 17"/>
          <p:cNvSpPr>
            <a:spLocks noChangeArrowheads="1"/>
          </p:cNvSpPr>
          <p:nvPr/>
        </p:nvSpPr>
        <p:spPr bwMode="auto">
          <a:xfrm>
            <a:off x="436563" y="3951288"/>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19</a:t>
            </a:r>
            <a:endParaRPr lang="en-US" dirty="0" smtClean="0">
              <a:solidFill>
                <a:prstClr val="black"/>
              </a:solidFill>
            </a:endParaRPr>
          </a:p>
        </p:txBody>
      </p:sp>
      <p:sp>
        <p:nvSpPr>
          <p:cNvPr id="264" name="Rectangle 18"/>
          <p:cNvSpPr>
            <a:spLocks noChangeArrowheads="1"/>
          </p:cNvSpPr>
          <p:nvPr/>
        </p:nvSpPr>
        <p:spPr bwMode="auto">
          <a:xfrm>
            <a:off x="1335088" y="3951288"/>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265" name="Rectangle 19"/>
          <p:cNvSpPr>
            <a:spLocks noChangeArrowheads="1"/>
          </p:cNvSpPr>
          <p:nvPr/>
        </p:nvSpPr>
        <p:spPr bwMode="auto">
          <a:xfrm>
            <a:off x="3133725" y="3951288"/>
            <a:ext cx="15700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13 @ $5.00 = $65.00</a:t>
            </a:r>
            <a:endParaRPr lang="en-US" dirty="0" smtClean="0">
              <a:solidFill>
                <a:prstClr val="black"/>
              </a:solidFill>
            </a:endParaRPr>
          </a:p>
        </p:txBody>
      </p:sp>
      <p:sp>
        <p:nvSpPr>
          <p:cNvPr id="266" name="Rectangle 20"/>
          <p:cNvSpPr>
            <a:spLocks noChangeArrowheads="1"/>
          </p:cNvSpPr>
          <p:nvPr/>
        </p:nvSpPr>
        <p:spPr bwMode="auto">
          <a:xfrm>
            <a:off x="5029200" y="3951288"/>
            <a:ext cx="15700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13 @ $5.00 = $55.00</a:t>
            </a:r>
            <a:endParaRPr lang="en-US" dirty="0" smtClean="0">
              <a:solidFill>
                <a:prstClr val="black"/>
              </a:solidFill>
            </a:endParaRPr>
          </a:p>
        </p:txBody>
      </p:sp>
      <p:sp>
        <p:nvSpPr>
          <p:cNvPr id="268" name="Rectangle 22"/>
          <p:cNvSpPr>
            <a:spLocks noChangeArrowheads="1"/>
          </p:cNvSpPr>
          <p:nvPr/>
        </p:nvSpPr>
        <p:spPr bwMode="auto">
          <a:xfrm>
            <a:off x="436563" y="415766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30</a:t>
            </a:r>
            <a:endParaRPr lang="en-US" dirty="0" smtClean="0">
              <a:solidFill>
                <a:prstClr val="black"/>
              </a:solidFill>
            </a:endParaRPr>
          </a:p>
        </p:txBody>
      </p:sp>
      <p:sp>
        <p:nvSpPr>
          <p:cNvPr id="269" name="Rectangle 23"/>
          <p:cNvSpPr>
            <a:spLocks noChangeArrowheads="1"/>
          </p:cNvSpPr>
          <p:nvPr/>
        </p:nvSpPr>
        <p:spPr bwMode="auto">
          <a:xfrm>
            <a:off x="1335088" y="4157663"/>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270" name="Rectangle 24"/>
          <p:cNvSpPr>
            <a:spLocks noChangeArrowheads="1"/>
          </p:cNvSpPr>
          <p:nvPr/>
        </p:nvSpPr>
        <p:spPr bwMode="auto">
          <a:xfrm>
            <a:off x="3227388" y="4157663"/>
            <a:ext cx="14763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8 @ $5.30 = $42.40</a:t>
            </a:r>
            <a:endParaRPr lang="en-US" dirty="0" smtClean="0">
              <a:solidFill>
                <a:prstClr val="black"/>
              </a:solidFill>
            </a:endParaRPr>
          </a:p>
        </p:txBody>
      </p:sp>
      <p:sp>
        <p:nvSpPr>
          <p:cNvPr id="271" name="Rectangle 25"/>
          <p:cNvSpPr>
            <a:spLocks noChangeArrowheads="1"/>
          </p:cNvSpPr>
          <p:nvPr/>
        </p:nvSpPr>
        <p:spPr bwMode="auto">
          <a:xfrm>
            <a:off x="5122863" y="4157663"/>
            <a:ext cx="14763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8 @ $5.30 = $42.40</a:t>
            </a:r>
            <a:endParaRPr lang="en-US" dirty="0" smtClean="0">
              <a:solidFill>
                <a:prstClr val="black"/>
              </a:solidFill>
            </a:endParaRPr>
          </a:p>
        </p:txBody>
      </p:sp>
      <p:sp>
        <p:nvSpPr>
          <p:cNvPr id="272" name="Rectangle 26"/>
          <p:cNvSpPr>
            <a:spLocks noChangeArrowheads="1"/>
          </p:cNvSpPr>
          <p:nvPr/>
        </p:nvSpPr>
        <p:spPr bwMode="auto">
          <a:xfrm>
            <a:off x="3130550" y="4365625"/>
            <a:ext cx="635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36 units</a:t>
            </a:r>
            <a:endParaRPr lang="en-US" dirty="0" smtClean="0">
              <a:solidFill>
                <a:prstClr val="black"/>
              </a:solidFill>
            </a:endParaRPr>
          </a:p>
        </p:txBody>
      </p:sp>
      <p:sp>
        <p:nvSpPr>
          <p:cNvPr id="273" name="Rectangle 27"/>
          <p:cNvSpPr>
            <a:spLocks noChangeArrowheads="1"/>
          </p:cNvSpPr>
          <p:nvPr/>
        </p:nvSpPr>
        <p:spPr bwMode="auto">
          <a:xfrm>
            <a:off x="4098925" y="4365625"/>
            <a:ext cx="60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$167.40</a:t>
            </a:r>
            <a:endParaRPr lang="en-US" dirty="0" smtClean="0">
              <a:solidFill>
                <a:prstClr val="black"/>
              </a:solidFill>
            </a:endParaRPr>
          </a:p>
        </p:txBody>
      </p:sp>
      <p:sp>
        <p:nvSpPr>
          <p:cNvPr id="274" name="Rectangle 28"/>
          <p:cNvSpPr>
            <a:spLocks noChangeArrowheads="1"/>
          </p:cNvSpPr>
          <p:nvPr/>
        </p:nvSpPr>
        <p:spPr bwMode="auto">
          <a:xfrm>
            <a:off x="5041900" y="4365625"/>
            <a:ext cx="635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26 units</a:t>
            </a:r>
            <a:endParaRPr lang="en-US" dirty="0" smtClean="0">
              <a:solidFill>
                <a:prstClr val="black"/>
              </a:solidFill>
            </a:endParaRPr>
          </a:p>
        </p:txBody>
      </p:sp>
      <p:sp>
        <p:nvSpPr>
          <p:cNvPr id="275" name="Rectangle 29"/>
          <p:cNvSpPr>
            <a:spLocks noChangeArrowheads="1"/>
          </p:cNvSpPr>
          <p:nvPr/>
        </p:nvSpPr>
        <p:spPr bwMode="auto">
          <a:xfrm>
            <a:off x="5994906" y="4365625"/>
            <a:ext cx="60433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$129.90</a:t>
            </a:r>
            <a:endParaRPr lang="en-US" dirty="0" smtClean="0">
              <a:solidFill>
                <a:prstClr val="black"/>
              </a:solidFill>
            </a:endParaRPr>
          </a:p>
        </p:txBody>
      </p:sp>
      <p:sp>
        <p:nvSpPr>
          <p:cNvPr id="276" name="Rectangle 30"/>
          <p:cNvSpPr>
            <a:spLocks noChangeArrowheads="1"/>
          </p:cNvSpPr>
          <p:nvPr/>
        </p:nvSpPr>
        <p:spPr bwMode="auto">
          <a:xfrm>
            <a:off x="7010400" y="4365625"/>
            <a:ext cx="635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10 units</a:t>
            </a:r>
            <a:endParaRPr lang="en-US" dirty="0" smtClean="0">
              <a:solidFill>
                <a:prstClr val="black"/>
              </a:solidFill>
            </a:endParaRPr>
          </a:p>
        </p:txBody>
      </p:sp>
      <p:sp>
        <p:nvSpPr>
          <p:cNvPr id="277" name="Rectangle 31"/>
          <p:cNvSpPr>
            <a:spLocks noChangeArrowheads="1"/>
          </p:cNvSpPr>
          <p:nvPr/>
        </p:nvSpPr>
        <p:spPr bwMode="auto">
          <a:xfrm>
            <a:off x="8054975" y="4365625"/>
            <a:ext cx="511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$37.50</a:t>
            </a:r>
            <a:endParaRPr lang="en-US" dirty="0" smtClean="0">
              <a:solidFill>
                <a:prstClr val="black"/>
              </a:solidFill>
            </a:endParaRPr>
          </a:p>
        </p:txBody>
      </p:sp>
      <p:sp>
        <p:nvSpPr>
          <p:cNvPr id="278" name="Rectangle 32"/>
          <p:cNvSpPr>
            <a:spLocks noChangeArrowheads="1"/>
          </p:cNvSpPr>
          <p:nvPr/>
        </p:nvSpPr>
        <p:spPr bwMode="auto">
          <a:xfrm>
            <a:off x="2971800" y="3287713"/>
            <a:ext cx="1814513"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Units Acquired at Cost</a:t>
            </a:r>
            <a:endParaRPr lang="en-US" dirty="0" smtClean="0">
              <a:solidFill>
                <a:prstClr val="black"/>
              </a:solidFill>
            </a:endParaRPr>
          </a:p>
        </p:txBody>
      </p:sp>
      <p:sp>
        <p:nvSpPr>
          <p:cNvPr id="279" name="Rectangle 33"/>
          <p:cNvSpPr>
            <a:spLocks noChangeArrowheads="1"/>
          </p:cNvSpPr>
          <p:nvPr/>
        </p:nvSpPr>
        <p:spPr bwMode="auto">
          <a:xfrm>
            <a:off x="5035550" y="3287713"/>
            <a:ext cx="158273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Cost of Goods Sold</a:t>
            </a:r>
            <a:endParaRPr lang="en-US" dirty="0" smtClean="0">
              <a:solidFill>
                <a:prstClr val="black"/>
              </a:solidFill>
            </a:endParaRPr>
          </a:p>
        </p:txBody>
      </p:sp>
      <p:sp>
        <p:nvSpPr>
          <p:cNvPr id="280" name="Rectangle 34"/>
          <p:cNvSpPr>
            <a:spLocks noChangeArrowheads="1"/>
          </p:cNvSpPr>
          <p:nvPr/>
        </p:nvSpPr>
        <p:spPr bwMode="auto">
          <a:xfrm>
            <a:off x="6761163" y="3287713"/>
            <a:ext cx="1997075"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Cost of Ending Inventory</a:t>
            </a:r>
            <a:endParaRPr lang="en-US" dirty="0" smtClean="0">
              <a:solidFill>
                <a:prstClr val="black"/>
              </a:solidFill>
            </a:endParaRPr>
          </a:p>
        </p:txBody>
      </p:sp>
      <p:sp>
        <p:nvSpPr>
          <p:cNvPr id="281" name="Line 35"/>
          <p:cNvSpPr>
            <a:spLocks noChangeShapeType="1"/>
          </p:cNvSpPr>
          <p:nvPr/>
        </p:nvSpPr>
        <p:spPr bwMode="auto">
          <a:xfrm>
            <a:off x="3089275" y="4343400"/>
            <a:ext cx="17859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82" name="Rectangle 36"/>
          <p:cNvSpPr>
            <a:spLocks noChangeArrowheads="1"/>
          </p:cNvSpPr>
          <p:nvPr/>
        </p:nvSpPr>
        <p:spPr bwMode="auto">
          <a:xfrm>
            <a:off x="3089275" y="4343400"/>
            <a:ext cx="17859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83" name="Line 37"/>
          <p:cNvSpPr>
            <a:spLocks noChangeShapeType="1"/>
          </p:cNvSpPr>
          <p:nvPr/>
        </p:nvSpPr>
        <p:spPr bwMode="auto">
          <a:xfrm>
            <a:off x="4894263" y="4343400"/>
            <a:ext cx="17748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84" name="Rectangle 38"/>
          <p:cNvSpPr>
            <a:spLocks noChangeArrowheads="1"/>
          </p:cNvSpPr>
          <p:nvPr/>
        </p:nvSpPr>
        <p:spPr bwMode="auto">
          <a:xfrm>
            <a:off x="4894263" y="4343400"/>
            <a:ext cx="17748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85" name="Rectangle 39"/>
          <p:cNvSpPr>
            <a:spLocks noChangeArrowheads="1"/>
          </p:cNvSpPr>
          <p:nvPr/>
        </p:nvSpPr>
        <p:spPr bwMode="auto">
          <a:xfrm>
            <a:off x="4875213" y="3278188"/>
            <a:ext cx="19050" cy="127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86" name="Rectangle 40"/>
          <p:cNvSpPr>
            <a:spLocks noChangeArrowheads="1"/>
          </p:cNvSpPr>
          <p:nvPr/>
        </p:nvSpPr>
        <p:spPr bwMode="auto">
          <a:xfrm>
            <a:off x="6669088" y="3278188"/>
            <a:ext cx="20637" cy="127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87" name="Rectangle 41"/>
          <p:cNvSpPr>
            <a:spLocks noChangeArrowheads="1"/>
          </p:cNvSpPr>
          <p:nvPr/>
        </p:nvSpPr>
        <p:spPr bwMode="auto">
          <a:xfrm>
            <a:off x="387350" y="325755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88" name="Rectangle 42"/>
          <p:cNvSpPr>
            <a:spLocks noChangeArrowheads="1"/>
          </p:cNvSpPr>
          <p:nvPr/>
        </p:nvSpPr>
        <p:spPr bwMode="auto">
          <a:xfrm>
            <a:off x="8726488" y="3278188"/>
            <a:ext cx="20637"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93" name="Rectangle 47"/>
          <p:cNvSpPr>
            <a:spLocks noChangeArrowheads="1"/>
          </p:cNvSpPr>
          <p:nvPr/>
        </p:nvSpPr>
        <p:spPr bwMode="auto">
          <a:xfrm>
            <a:off x="406400" y="3257550"/>
            <a:ext cx="83407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94" name="Rectangle 48"/>
          <p:cNvSpPr>
            <a:spLocks noChangeArrowheads="1"/>
          </p:cNvSpPr>
          <p:nvPr/>
        </p:nvSpPr>
        <p:spPr bwMode="auto">
          <a:xfrm>
            <a:off x="406400" y="3484563"/>
            <a:ext cx="834072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95" name="Line 49"/>
          <p:cNvSpPr>
            <a:spLocks noChangeShapeType="1"/>
          </p:cNvSpPr>
          <p:nvPr/>
        </p:nvSpPr>
        <p:spPr bwMode="auto">
          <a:xfrm>
            <a:off x="6689725" y="4343400"/>
            <a:ext cx="2057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96" name="Rectangle 50"/>
          <p:cNvSpPr>
            <a:spLocks noChangeArrowheads="1"/>
          </p:cNvSpPr>
          <p:nvPr/>
        </p:nvSpPr>
        <p:spPr bwMode="auto">
          <a:xfrm>
            <a:off x="6689725" y="4343400"/>
            <a:ext cx="20574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97" name="Line 51"/>
          <p:cNvSpPr>
            <a:spLocks noChangeShapeType="1"/>
          </p:cNvSpPr>
          <p:nvPr/>
        </p:nvSpPr>
        <p:spPr bwMode="auto">
          <a:xfrm>
            <a:off x="3089275" y="4551363"/>
            <a:ext cx="56578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98" name="Rectangle 52"/>
          <p:cNvSpPr>
            <a:spLocks noChangeArrowheads="1"/>
          </p:cNvSpPr>
          <p:nvPr/>
        </p:nvSpPr>
        <p:spPr bwMode="auto">
          <a:xfrm>
            <a:off x="3089275" y="4551363"/>
            <a:ext cx="56578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99" name="Line 53"/>
          <p:cNvSpPr>
            <a:spLocks noChangeShapeType="1"/>
          </p:cNvSpPr>
          <p:nvPr/>
        </p:nvSpPr>
        <p:spPr bwMode="auto">
          <a:xfrm>
            <a:off x="3089275" y="4572000"/>
            <a:ext cx="56578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300" name="Rectangle 54"/>
          <p:cNvSpPr>
            <a:spLocks noChangeArrowheads="1"/>
          </p:cNvSpPr>
          <p:nvPr/>
        </p:nvSpPr>
        <p:spPr bwMode="auto">
          <a:xfrm>
            <a:off x="3089275" y="4572000"/>
            <a:ext cx="56578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86" name="Rectangle 16"/>
          <p:cNvSpPr>
            <a:spLocks noChangeArrowheads="1"/>
          </p:cNvSpPr>
          <p:nvPr/>
        </p:nvSpPr>
        <p:spPr bwMode="auto">
          <a:xfrm>
            <a:off x="7011988" y="3733800"/>
            <a:ext cx="15224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a:solidFill>
                  <a:srgbClr val="000000"/>
                </a:solidFill>
              </a:rPr>
              <a:t> </a:t>
            </a:r>
            <a:r>
              <a:rPr lang="en-US" sz="1300" dirty="0" smtClean="0">
                <a:solidFill>
                  <a:srgbClr val="000000"/>
                </a:solidFill>
              </a:rPr>
              <a:t>5 @ $4.50 = $22.50</a:t>
            </a:r>
            <a:endParaRPr lang="en-US" dirty="0" smtClean="0">
              <a:solidFill>
                <a:prstClr val="black"/>
              </a:solidFill>
            </a:endParaRPr>
          </a:p>
        </p:txBody>
      </p:sp>
      <p:sp>
        <p:nvSpPr>
          <p:cNvPr id="87" name="Slide Number Placeholder 86"/>
          <p:cNvSpPr>
            <a:spLocks noGrp="1"/>
          </p:cNvSpPr>
          <p:nvPr>
            <p:ph type="sldNum" sz="quarter" idx="12"/>
          </p:nvPr>
        </p:nvSpPr>
        <p:spPr/>
        <p:txBody>
          <a:bodyPr/>
          <a:lstStyle/>
          <a:p>
            <a:pPr>
              <a:defRPr/>
            </a:pPr>
            <a:fld id="{FC92DD1C-F5DD-49FB-850C-DFFD93D962DA}" type="slidenum">
              <a:rPr lang="en-US" smtClean="0"/>
              <a:pPr>
                <a:defRPr/>
              </a:pPr>
              <a:t>66</a:t>
            </a:fld>
            <a:endParaRPr lang="en-US" dirty="0"/>
          </a:p>
        </p:txBody>
      </p:sp>
      <p:sp>
        <p:nvSpPr>
          <p:cNvPr id="88" name="Rounded Rectangle 87"/>
          <p:cNvSpPr/>
          <p:nvPr/>
        </p:nvSpPr>
        <p:spPr>
          <a:xfrm>
            <a:off x="201613" y="6538912"/>
            <a:ext cx="71135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Compute inventory in a periodic system using specific identification, FIFO, LIFO and weighted average </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130927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500"/>
                                        <p:tgtEl>
                                          <p:spTgt spid="2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6"/>
                                        </p:tgtEl>
                                        <p:attrNameLst>
                                          <p:attrName>style.visibility</p:attrName>
                                        </p:attrNameLst>
                                      </p:cBhvr>
                                      <p:to>
                                        <p:strVal val="visible"/>
                                      </p:to>
                                    </p:set>
                                    <p:animEffect transition="in" filter="fade">
                                      <p:cBhvr>
                                        <p:cTn id="10" dur="500"/>
                                        <p:tgtEl>
                                          <p:spTgt spid="27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1"/>
                                        </p:tgtEl>
                                        <p:attrNameLst>
                                          <p:attrName>style.visibility</p:attrName>
                                        </p:attrNameLst>
                                      </p:cBhvr>
                                      <p:to>
                                        <p:strVal val="visible"/>
                                      </p:to>
                                    </p:set>
                                    <p:animEffect transition="in" filter="fade">
                                      <p:cBhvr>
                                        <p:cTn id="13" dur="500"/>
                                        <p:tgtEl>
                                          <p:spTgt spid="27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6"/>
                                        </p:tgtEl>
                                        <p:attrNameLst>
                                          <p:attrName>style.visibility</p:attrName>
                                        </p:attrNameLst>
                                      </p:cBhvr>
                                      <p:to>
                                        <p:strVal val="visible"/>
                                      </p:to>
                                    </p:set>
                                    <p:animEffect transition="in" filter="fade">
                                      <p:cBhvr>
                                        <p:cTn id="16" dur="500"/>
                                        <p:tgtEl>
                                          <p:spTgt spid="26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2"/>
                                        </p:tgtEl>
                                        <p:attrNameLst>
                                          <p:attrName>style.visibility</p:attrName>
                                        </p:attrNameLst>
                                      </p:cBhvr>
                                      <p:to>
                                        <p:strVal val="visible"/>
                                      </p:to>
                                    </p:set>
                                    <p:animEffect transition="in" filter="fade">
                                      <p:cBhvr>
                                        <p:cTn id="19" dur="500"/>
                                        <p:tgtEl>
                                          <p:spTgt spid="26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5"/>
                                        </p:tgtEl>
                                        <p:attrNameLst>
                                          <p:attrName>style.visibility</p:attrName>
                                        </p:attrNameLst>
                                      </p:cBhvr>
                                      <p:to>
                                        <p:strVal val="visible"/>
                                      </p:to>
                                    </p:set>
                                    <p:animEffect transition="in" filter="fade">
                                      <p:cBhvr>
                                        <p:cTn id="22" dur="500"/>
                                        <p:tgtEl>
                                          <p:spTgt spid="27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500"/>
                                        <p:tgtEl>
                                          <p:spTgt spid="8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8"/>
                                        </p:tgtEl>
                                        <p:attrNameLst>
                                          <p:attrName>style.visibility</p:attrName>
                                        </p:attrNameLst>
                                      </p:cBhvr>
                                      <p:to>
                                        <p:strVal val="visible"/>
                                      </p:to>
                                    </p:set>
                                    <p:animEffect transition="in" filter="fade">
                                      <p:cBhvr>
                                        <p:cTn id="28" dur="500"/>
                                        <p:tgtEl>
                                          <p:spTgt spid="25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7"/>
                                        </p:tgtEl>
                                        <p:attrNameLst>
                                          <p:attrName>style.visibility</p:attrName>
                                        </p:attrNameLst>
                                      </p:cBhvr>
                                      <p:to>
                                        <p:strVal val="visible"/>
                                      </p:to>
                                    </p:set>
                                    <p:animEffect transition="in" filter="fade">
                                      <p:cBhvr>
                                        <p:cTn id="31" dur="500"/>
                                        <p:tgtEl>
                                          <p:spTgt spid="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p:bldP spid="262" grpId="0"/>
      <p:bldP spid="266" grpId="0"/>
      <p:bldP spid="271" grpId="0"/>
      <p:bldP spid="274" grpId="0"/>
      <p:bldP spid="275" grpId="0"/>
      <p:bldP spid="276" grpId="0"/>
      <p:bldP spid="277" grpId="0"/>
      <p:bldP spid="8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6-7 WEIGHTED AVERAGE SOLUTION</a:t>
            </a:r>
            <a:endParaRPr lang="en-US" sz="2400" b="1" dirty="0">
              <a:solidFill>
                <a:prstClr val="white"/>
              </a:solidFill>
            </a:endParaRPr>
          </a:p>
        </p:txBody>
      </p:sp>
      <p:sp>
        <p:nvSpPr>
          <p:cNvPr id="229" name="Rectangle 5"/>
          <p:cNvSpPr>
            <a:spLocks noChangeArrowheads="1"/>
          </p:cNvSpPr>
          <p:nvPr/>
        </p:nvSpPr>
        <p:spPr bwMode="auto">
          <a:xfrm>
            <a:off x="976313" y="703263"/>
            <a:ext cx="7191375"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44" name="Rectangle 7"/>
          <p:cNvSpPr>
            <a:spLocks noChangeArrowheads="1"/>
          </p:cNvSpPr>
          <p:nvPr/>
        </p:nvSpPr>
        <p:spPr bwMode="auto">
          <a:xfrm>
            <a:off x="1016000" y="723900"/>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Date</a:t>
            </a:r>
            <a:endParaRPr lang="en-US" dirty="0" smtClean="0">
              <a:solidFill>
                <a:prstClr val="black"/>
              </a:solidFill>
            </a:endParaRPr>
          </a:p>
        </p:txBody>
      </p:sp>
      <p:sp>
        <p:nvSpPr>
          <p:cNvPr id="245" name="Rectangle 8"/>
          <p:cNvSpPr>
            <a:spLocks noChangeArrowheads="1"/>
          </p:cNvSpPr>
          <p:nvPr/>
        </p:nvSpPr>
        <p:spPr bwMode="auto">
          <a:xfrm>
            <a:off x="1914525" y="723900"/>
            <a:ext cx="796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Activities</a:t>
            </a:r>
            <a:endParaRPr lang="en-US" dirty="0" smtClean="0">
              <a:solidFill>
                <a:prstClr val="black"/>
              </a:solidFill>
            </a:endParaRPr>
          </a:p>
        </p:txBody>
      </p:sp>
      <p:sp>
        <p:nvSpPr>
          <p:cNvPr id="246" name="Rectangle 9"/>
          <p:cNvSpPr>
            <a:spLocks noChangeArrowheads="1"/>
          </p:cNvSpPr>
          <p:nvPr/>
        </p:nvSpPr>
        <p:spPr bwMode="auto">
          <a:xfrm>
            <a:off x="3709988" y="723900"/>
            <a:ext cx="1825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Units Acquired at Cost</a:t>
            </a:r>
            <a:endParaRPr lang="en-US" dirty="0" smtClean="0">
              <a:solidFill>
                <a:prstClr val="black"/>
              </a:solidFill>
            </a:endParaRPr>
          </a:p>
        </p:txBody>
      </p:sp>
      <p:sp>
        <p:nvSpPr>
          <p:cNvPr id="247" name="Rectangle 10"/>
          <p:cNvSpPr>
            <a:spLocks noChangeArrowheads="1"/>
          </p:cNvSpPr>
          <p:nvPr/>
        </p:nvSpPr>
        <p:spPr bwMode="auto">
          <a:xfrm>
            <a:off x="5776913" y="723900"/>
            <a:ext cx="1552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Units Sold at Retail</a:t>
            </a:r>
            <a:endParaRPr lang="en-US" dirty="0" smtClean="0">
              <a:solidFill>
                <a:prstClr val="black"/>
              </a:solidFill>
            </a:endParaRPr>
          </a:p>
        </p:txBody>
      </p:sp>
      <p:sp>
        <p:nvSpPr>
          <p:cNvPr id="248" name="Rectangle 11"/>
          <p:cNvSpPr>
            <a:spLocks noChangeArrowheads="1"/>
          </p:cNvSpPr>
          <p:nvPr/>
        </p:nvSpPr>
        <p:spPr bwMode="auto">
          <a:xfrm>
            <a:off x="1016000" y="95091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01</a:t>
            </a:r>
            <a:endParaRPr lang="en-US" dirty="0" smtClean="0">
              <a:solidFill>
                <a:prstClr val="black"/>
              </a:solidFill>
            </a:endParaRPr>
          </a:p>
        </p:txBody>
      </p:sp>
      <p:sp>
        <p:nvSpPr>
          <p:cNvPr id="249" name="Rectangle 12"/>
          <p:cNvSpPr>
            <a:spLocks noChangeArrowheads="1"/>
          </p:cNvSpPr>
          <p:nvPr/>
        </p:nvSpPr>
        <p:spPr bwMode="auto">
          <a:xfrm>
            <a:off x="1914525" y="950913"/>
            <a:ext cx="14922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Beginning inventory</a:t>
            </a:r>
            <a:endParaRPr lang="en-US" dirty="0" smtClean="0">
              <a:solidFill>
                <a:prstClr val="black"/>
              </a:solidFill>
            </a:endParaRPr>
          </a:p>
        </p:txBody>
      </p:sp>
      <p:sp>
        <p:nvSpPr>
          <p:cNvPr id="250" name="Rectangle 13"/>
          <p:cNvSpPr>
            <a:spLocks noChangeArrowheads="1"/>
          </p:cNvSpPr>
          <p:nvPr/>
        </p:nvSpPr>
        <p:spPr bwMode="auto">
          <a:xfrm>
            <a:off x="3571875" y="950913"/>
            <a:ext cx="187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5 units @ $3.00 = $15.00</a:t>
            </a:r>
            <a:endParaRPr lang="en-US" dirty="0" smtClean="0">
              <a:solidFill>
                <a:prstClr val="black"/>
              </a:solidFill>
            </a:endParaRPr>
          </a:p>
        </p:txBody>
      </p:sp>
      <p:sp>
        <p:nvSpPr>
          <p:cNvPr id="251" name="Rectangle 14"/>
          <p:cNvSpPr>
            <a:spLocks noChangeArrowheads="1"/>
          </p:cNvSpPr>
          <p:nvPr/>
        </p:nvSpPr>
        <p:spPr bwMode="auto">
          <a:xfrm>
            <a:off x="1016000" y="1157288"/>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08</a:t>
            </a:r>
            <a:endParaRPr lang="en-US" dirty="0" smtClean="0">
              <a:solidFill>
                <a:prstClr val="black"/>
              </a:solidFill>
            </a:endParaRPr>
          </a:p>
        </p:txBody>
      </p:sp>
      <p:sp>
        <p:nvSpPr>
          <p:cNvPr id="252" name="Rectangle 15"/>
          <p:cNvSpPr>
            <a:spLocks noChangeArrowheads="1"/>
          </p:cNvSpPr>
          <p:nvPr/>
        </p:nvSpPr>
        <p:spPr bwMode="auto">
          <a:xfrm>
            <a:off x="1914525" y="1157288"/>
            <a:ext cx="7572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253" name="Rectangle 16"/>
          <p:cNvSpPr>
            <a:spLocks noChangeArrowheads="1"/>
          </p:cNvSpPr>
          <p:nvPr/>
        </p:nvSpPr>
        <p:spPr bwMode="auto">
          <a:xfrm>
            <a:off x="3478213" y="1157288"/>
            <a:ext cx="196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10 units @ $4.50 = $45.00</a:t>
            </a:r>
            <a:endParaRPr lang="en-US" dirty="0" smtClean="0">
              <a:solidFill>
                <a:prstClr val="black"/>
              </a:solidFill>
            </a:endParaRPr>
          </a:p>
        </p:txBody>
      </p:sp>
      <p:sp>
        <p:nvSpPr>
          <p:cNvPr id="254" name="Rectangle 17"/>
          <p:cNvSpPr>
            <a:spLocks noChangeArrowheads="1"/>
          </p:cNvSpPr>
          <p:nvPr/>
        </p:nvSpPr>
        <p:spPr bwMode="auto">
          <a:xfrm>
            <a:off x="1016000" y="136366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09</a:t>
            </a:r>
            <a:endParaRPr lang="en-US" dirty="0" smtClean="0">
              <a:solidFill>
                <a:prstClr val="black"/>
              </a:solidFill>
            </a:endParaRPr>
          </a:p>
        </p:txBody>
      </p:sp>
      <p:sp>
        <p:nvSpPr>
          <p:cNvPr id="255" name="Rectangle 18"/>
          <p:cNvSpPr>
            <a:spLocks noChangeArrowheads="1"/>
          </p:cNvSpPr>
          <p:nvPr/>
        </p:nvSpPr>
        <p:spPr bwMode="auto">
          <a:xfrm>
            <a:off x="1914525" y="136366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Sales</a:t>
            </a:r>
            <a:endParaRPr lang="en-US" dirty="0" smtClean="0">
              <a:solidFill>
                <a:prstClr val="black"/>
              </a:solidFill>
            </a:endParaRPr>
          </a:p>
        </p:txBody>
      </p:sp>
      <p:sp>
        <p:nvSpPr>
          <p:cNvPr id="128" name="Rectangle 19"/>
          <p:cNvSpPr>
            <a:spLocks noChangeArrowheads="1"/>
          </p:cNvSpPr>
          <p:nvPr/>
        </p:nvSpPr>
        <p:spPr bwMode="auto">
          <a:xfrm>
            <a:off x="5867400" y="1363663"/>
            <a:ext cx="12096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8 units @ $7.00</a:t>
            </a:r>
            <a:endParaRPr lang="en-US" dirty="0" smtClean="0">
              <a:solidFill>
                <a:prstClr val="black"/>
              </a:solidFill>
            </a:endParaRPr>
          </a:p>
        </p:txBody>
      </p:sp>
      <p:sp>
        <p:nvSpPr>
          <p:cNvPr id="129" name="Rectangle 20"/>
          <p:cNvSpPr>
            <a:spLocks noChangeArrowheads="1"/>
          </p:cNvSpPr>
          <p:nvPr/>
        </p:nvSpPr>
        <p:spPr bwMode="auto">
          <a:xfrm>
            <a:off x="1016000" y="1570038"/>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19</a:t>
            </a:r>
            <a:endParaRPr lang="en-US" dirty="0" smtClean="0">
              <a:solidFill>
                <a:prstClr val="black"/>
              </a:solidFill>
            </a:endParaRPr>
          </a:p>
        </p:txBody>
      </p:sp>
      <p:sp>
        <p:nvSpPr>
          <p:cNvPr id="130" name="Rectangle 21"/>
          <p:cNvSpPr>
            <a:spLocks noChangeArrowheads="1"/>
          </p:cNvSpPr>
          <p:nvPr/>
        </p:nvSpPr>
        <p:spPr bwMode="auto">
          <a:xfrm>
            <a:off x="1914525" y="1570038"/>
            <a:ext cx="7572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131" name="Rectangle 22"/>
          <p:cNvSpPr>
            <a:spLocks noChangeArrowheads="1"/>
          </p:cNvSpPr>
          <p:nvPr/>
        </p:nvSpPr>
        <p:spPr bwMode="auto">
          <a:xfrm>
            <a:off x="3478213" y="1570038"/>
            <a:ext cx="1968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13 units @ $5.00 = $65.00</a:t>
            </a:r>
            <a:endParaRPr lang="en-US" dirty="0" smtClean="0">
              <a:solidFill>
                <a:prstClr val="black"/>
              </a:solidFill>
            </a:endParaRPr>
          </a:p>
        </p:txBody>
      </p:sp>
      <p:sp>
        <p:nvSpPr>
          <p:cNvPr id="132" name="Rectangle 23"/>
          <p:cNvSpPr>
            <a:spLocks noChangeArrowheads="1"/>
          </p:cNvSpPr>
          <p:nvPr/>
        </p:nvSpPr>
        <p:spPr bwMode="auto">
          <a:xfrm>
            <a:off x="1016000" y="177641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24</a:t>
            </a:r>
            <a:endParaRPr lang="en-US" dirty="0" smtClean="0">
              <a:solidFill>
                <a:prstClr val="black"/>
              </a:solidFill>
            </a:endParaRPr>
          </a:p>
        </p:txBody>
      </p:sp>
      <p:sp>
        <p:nvSpPr>
          <p:cNvPr id="133" name="Rectangle 24"/>
          <p:cNvSpPr>
            <a:spLocks noChangeArrowheads="1"/>
          </p:cNvSpPr>
          <p:nvPr/>
        </p:nvSpPr>
        <p:spPr bwMode="auto">
          <a:xfrm>
            <a:off x="1914525" y="177641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Sales</a:t>
            </a:r>
            <a:endParaRPr lang="en-US" dirty="0" smtClean="0">
              <a:solidFill>
                <a:prstClr val="black"/>
              </a:solidFill>
            </a:endParaRPr>
          </a:p>
        </p:txBody>
      </p:sp>
      <p:sp>
        <p:nvSpPr>
          <p:cNvPr id="134" name="Rectangle 25"/>
          <p:cNvSpPr>
            <a:spLocks noChangeArrowheads="1"/>
          </p:cNvSpPr>
          <p:nvPr/>
        </p:nvSpPr>
        <p:spPr bwMode="auto">
          <a:xfrm>
            <a:off x="5776913" y="1776413"/>
            <a:ext cx="13017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18 units @ $8.00</a:t>
            </a:r>
            <a:endParaRPr lang="en-US" dirty="0" smtClean="0">
              <a:solidFill>
                <a:prstClr val="black"/>
              </a:solidFill>
            </a:endParaRPr>
          </a:p>
        </p:txBody>
      </p:sp>
      <p:sp>
        <p:nvSpPr>
          <p:cNvPr id="135" name="Rectangle 26"/>
          <p:cNvSpPr>
            <a:spLocks noChangeArrowheads="1"/>
          </p:cNvSpPr>
          <p:nvPr/>
        </p:nvSpPr>
        <p:spPr bwMode="auto">
          <a:xfrm>
            <a:off x="1016000" y="1982788"/>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30</a:t>
            </a:r>
            <a:endParaRPr lang="en-US" dirty="0" smtClean="0">
              <a:solidFill>
                <a:prstClr val="black"/>
              </a:solidFill>
            </a:endParaRPr>
          </a:p>
        </p:txBody>
      </p:sp>
      <p:sp>
        <p:nvSpPr>
          <p:cNvPr id="136" name="Rectangle 27"/>
          <p:cNvSpPr>
            <a:spLocks noChangeArrowheads="1"/>
          </p:cNvSpPr>
          <p:nvPr/>
        </p:nvSpPr>
        <p:spPr bwMode="auto">
          <a:xfrm>
            <a:off x="1914525" y="1982788"/>
            <a:ext cx="7572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138" name="Rectangle 28"/>
          <p:cNvSpPr>
            <a:spLocks noChangeArrowheads="1"/>
          </p:cNvSpPr>
          <p:nvPr/>
        </p:nvSpPr>
        <p:spPr bwMode="auto">
          <a:xfrm>
            <a:off x="3571875" y="1982788"/>
            <a:ext cx="187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8 units @ $5.30 = $42.40</a:t>
            </a:r>
            <a:endParaRPr lang="en-US" dirty="0" smtClean="0">
              <a:solidFill>
                <a:prstClr val="black"/>
              </a:solidFill>
            </a:endParaRPr>
          </a:p>
        </p:txBody>
      </p:sp>
      <p:sp>
        <p:nvSpPr>
          <p:cNvPr id="139" name="Rectangle 29"/>
          <p:cNvSpPr>
            <a:spLocks noChangeArrowheads="1"/>
          </p:cNvSpPr>
          <p:nvPr/>
        </p:nvSpPr>
        <p:spPr bwMode="auto">
          <a:xfrm>
            <a:off x="3470275" y="2189163"/>
            <a:ext cx="6350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36 units</a:t>
            </a:r>
            <a:endParaRPr lang="en-US" dirty="0" smtClean="0">
              <a:solidFill>
                <a:prstClr val="black"/>
              </a:solidFill>
            </a:endParaRPr>
          </a:p>
        </p:txBody>
      </p:sp>
      <p:sp>
        <p:nvSpPr>
          <p:cNvPr id="140" name="Rectangle 30"/>
          <p:cNvSpPr>
            <a:spLocks noChangeArrowheads="1"/>
          </p:cNvSpPr>
          <p:nvPr/>
        </p:nvSpPr>
        <p:spPr bwMode="auto">
          <a:xfrm>
            <a:off x="4841875" y="2189163"/>
            <a:ext cx="60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$167.40</a:t>
            </a:r>
            <a:endParaRPr lang="en-US" dirty="0" smtClean="0">
              <a:solidFill>
                <a:prstClr val="black"/>
              </a:solidFill>
            </a:endParaRPr>
          </a:p>
        </p:txBody>
      </p:sp>
      <p:sp>
        <p:nvSpPr>
          <p:cNvPr id="141" name="Rectangle 31"/>
          <p:cNvSpPr>
            <a:spLocks noChangeArrowheads="1"/>
          </p:cNvSpPr>
          <p:nvPr/>
        </p:nvSpPr>
        <p:spPr bwMode="auto">
          <a:xfrm>
            <a:off x="5791200" y="2189163"/>
            <a:ext cx="5857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26 units</a:t>
            </a:r>
            <a:endParaRPr lang="en-US" dirty="0" smtClean="0">
              <a:solidFill>
                <a:prstClr val="black"/>
              </a:solidFill>
            </a:endParaRPr>
          </a:p>
        </p:txBody>
      </p:sp>
      <p:sp>
        <p:nvSpPr>
          <p:cNvPr id="147" name="Rectangle 37"/>
          <p:cNvSpPr>
            <a:spLocks noChangeArrowheads="1"/>
          </p:cNvSpPr>
          <p:nvPr/>
        </p:nvSpPr>
        <p:spPr bwMode="auto">
          <a:xfrm>
            <a:off x="966788" y="693738"/>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48" name="Rectangle 38"/>
          <p:cNvSpPr>
            <a:spLocks noChangeArrowheads="1"/>
          </p:cNvSpPr>
          <p:nvPr/>
        </p:nvSpPr>
        <p:spPr bwMode="auto">
          <a:xfrm>
            <a:off x="8147050" y="714375"/>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49" name="Rectangle 39"/>
          <p:cNvSpPr>
            <a:spLocks noChangeArrowheads="1"/>
          </p:cNvSpPr>
          <p:nvPr/>
        </p:nvSpPr>
        <p:spPr bwMode="auto">
          <a:xfrm>
            <a:off x="985838" y="693738"/>
            <a:ext cx="71818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0" name="Rectangle 40"/>
          <p:cNvSpPr>
            <a:spLocks noChangeArrowheads="1"/>
          </p:cNvSpPr>
          <p:nvPr/>
        </p:nvSpPr>
        <p:spPr bwMode="auto">
          <a:xfrm>
            <a:off x="985838" y="920750"/>
            <a:ext cx="71818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1" name="Line 41"/>
          <p:cNvSpPr>
            <a:spLocks noChangeShapeType="1"/>
          </p:cNvSpPr>
          <p:nvPr/>
        </p:nvSpPr>
        <p:spPr bwMode="auto">
          <a:xfrm>
            <a:off x="3429000" y="2168525"/>
            <a:ext cx="3932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2" name="Rectangle 42"/>
          <p:cNvSpPr>
            <a:spLocks noChangeArrowheads="1"/>
          </p:cNvSpPr>
          <p:nvPr/>
        </p:nvSpPr>
        <p:spPr bwMode="auto">
          <a:xfrm>
            <a:off x="3429000" y="2168525"/>
            <a:ext cx="39322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3" name="Line 43"/>
          <p:cNvSpPr>
            <a:spLocks noChangeShapeType="1"/>
          </p:cNvSpPr>
          <p:nvPr/>
        </p:nvSpPr>
        <p:spPr bwMode="auto">
          <a:xfrm>
            <a:off x="3429000" y="2374900"/>
            <a:ext cx="3932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4" name="Rectangle 44"/>
          <p:cNvSpPr>
            <a:spLocks noChangeArrowheads="1"/>
          </p:cNvSpPr>
          <p:nvPr/>
        </p:nvSpPr>
        <p:spPr bwMode="auto">
          <a:xfrm>
            <a:off x="3429000" y="2374900"/>
            <a:ext cx="39322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55" name="Line 45"/>
          <p:cNvSpPr>
            <a:spLocks noChangeShapeType="1"/>
          </p:cNvSpPr>
          <p:nvPr/>
        </p:nvSpPr>
        <p:spPr bwMode="auto">
          <a:xfrm>
            <a:off x="3429000" y="2395538"/>
            <a:ext cx="3932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56" name="Rectangle 46"/>
          <p:cNvSpPr>
            <a:spLocks noChangeArrowheads="1"/>
          </p:cNvSpPr>
          <p:nvPr/>
        </p:nvSpPr>
        <p:spPr bwMode="auto">
          <a:xfrm>
            <a:off x="3429000" y="2395538"/>
            <a:ext cx="39322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30" name="Rectangle 5"/>
          <p:cNvSpPr>
            <a:spLocks noChangeArrowheads="1"/>
          </p:cNvSpPr>
          <p:nvPr/>
        </p:nvSpPr>
        <p:spPr bwMode="auto">
          <a:xfrm>
            <a:off x="396875" y="3267075"/>
            <a:ext cx="8350250"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42" name="Rectangle 6"/>
          <p:cNvSpPr>
            <a:spLocks noChangeArrowheads="1"/>
          </p:cNvSpPr>
          <p:nvPr/>
        </p:nvSpPr>
        <p:spPr bwMode="auto">
          <a:xfrm>
            <a:off x="436563" y="2590800"/>
            <a:ext cx="80216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C00000"/>
                </a:solidFill>
              </a:rPr>
              <a:t>Weighted Average – Cost of Goods Sold is calculated at the end of the period.  Each unit sold, and each unit in ending inventory is assigned the same cost per unit: the average cost of units available for sale.</a:t>
            </a:r>
            <a:endParaRPr lang="en-US" b="1" dirty="0" smtClean="0">
              <a:solidFill>
                <a:srgbClr val="C00000"/>
              </a:solidFill>
            </a:endParaRPr>
          </a:p>
        </p:txBody>
      </p:sp>
      <p:sp>
        <p:nvSpPr>
          <p:cNvPr id="143" name="Rectangle 7"/>
          <p:cNvSpPr>
            <a:spLocks noChangeArrowheads="1"/>
          </p:cNvSpPr>
          <p:nvPr/>
        </p:nvSpPr>
        <p:spPr bwMode="auto">
          <a:xfrm>
            <a:off x="436563" y="3287713"/>
            <a:ext cx="423862"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Date</a:t>
            </a:r>
            <a:endParaRPr lang="en-US" dirty="0" smtClean="0">
              <a:solidFill>
                <a:prstClr val="black"/>
              </a:solidFill>
            </a:endParaRPr>
          </a:p>
        </p:txBody>
      </p:sp>
      <p:sp>
        <p:nvSpPr>
          <p:cNvPr id="144" name="Rectangle 8"/>
          <p:cNvSpPr>
            <a:spLocks noChangeArrowheads="1"/>
          </p:cNvSpPr>
          <p:nvPr/>
        </p:nvSpPr>
        <p:spPr bwMode="auto">
          <a:xfrm>
            <a:off x="1335088" y="3287713"/>
            <a:ext cx="796925"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Activities</a:t>
            </a:r>
            <a:endParaRPr lang="en-US" dirty="0" smtClean="0">
              <a:solidFill>
                <a:prstClr val="black"/>
              </a:solidFill>
            </a:endParaRPr>
          </a:p>
        </p:txBody>
      </p:sp>
      <p:sp>
        <p:nvSpPr>
          <p:cNvPr id="146" name="Rectangle 9"/>
          <p:cNvSpPr>
            <a:spLocks noChangeArrowheads="1"/>
          </p:cNvSpPr>
          <p:nvPr/>
        </p:nvSpPr>
        <p:spPr bwMode="auto">
          <a:xfrm>
            <a:off x="436563" y="351631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01</a:t>
            </a:r>
            <a:endParaRPr lang="en-US" dirty="0" smtClean="0">
              <a:solidFill>
                <a:prstClr val="black"/>
              </a:solidFill>
            </a:endParaRPr>
          </a:p>
        </p:txBody>
      </p:sp>
      <p:sp>
        <p:nvSpPr>
          <p:cNvPr id="256" name="Rectangle 10"/>
          <p:cNvSpPr>
            <a:spLocks noChangeArrowheads="1"/>
          </p:cNvSpPr>
          <p:nvPr/>
        </p:nvSpPr>
        <p:spPr bwMode="auto">
          <a:xfrm>
            <a:off x="1335088" y="3516313"/>
            <a:ext cx="14827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Beginning inventory</a:t>
            </a:r>
            <a:endParaRPr lang="en-US" dirty="0" smtClean="0">
              <a:solidFill>
                <a:prstClr val="black"/>
              </a:solidFill>
            </a:endParaRPr>
          </a:p>
        </p:txBody>
      </p:sp>
      <p:sp>
        <p:nvSpPr>
          <p:cNvPr id="257" name="Rectangle 11"/>
          <p:cNvSpPr>
            <a:spLocks noChangeArrowheads="1"/>
          </p:cNvSpPr>
          <p:nvPr/>
        </p:nvSpPr>
        <p:spPr bwMode="auto">
          <a:xfrm>
            <a:off x="3227388" y="3516313"/>
            <a:ext cx="14763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5 @ $3.00 = $15.00</a:t>
            </a:r>
            <a:endParaRPr lang="en-US" dirty="0" smtClean="0">
              <a:solidFill>
                <a:prstClr val="black"/>
              </a:solidFill>
            </a:endParaRPr>
          </a:p>
        </p:txBody>
      </p:sp>
      <p:sp>
        <p:nvSpPr>
          <p:cNvPr id="259" name="Rectangle 13"/>
          <p:cNvSpPr>
            <a:spLocks noChangeArrowheads="1"/>
          </p:cNvSpPr>
          <p:nvPr/>
        </p:nvSpPr>
        <p:spPr bwMode="auto">
          <a:xfrm>
            <a:off x="436563" y="373380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08</a:t>
            </a:r>
            <a:endParaRPr lang="en-US" dirty="0" smtClean="0">
              <a:solidFill>
                <a:prstClr val="black"/>
              </a:solidFill>
            </a:endParaRPr>
          </a:p>
        </p:txBody>
      </p:sp>
      <p:sp>
        <p:nvSpPr>
          <p:cNvPr id="260" name="Rectangle 14"/>
          <p:cNvSpPr>
            <a:spLocks noChangeArrowheads="1"/>
          </p:cNvSpPr>
          <p:nvPr/>
        </p:nvSpPr>
        <p:spPr bwMode="auto">
          <a:xfrm>
            <a:off x="1335088" y="3733800"/>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261" name="Rectangle 15"/>
          <p:cNvSpPr>
            <a:spLocks noChangeArrowheads="1"/>
          </p:cNvSpPr>
          <p:nvPr/>
        </p:nvSpPr>
        <p:spPr bwMode="auto">
          <a:xfrm>
            <a:off x="3133725" y="3733800"/>
            <a:ext cx="15700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10 @ $4.50 = $45.00</a:t>
            </a:r>
            <a:endParaRPr lang="en-US" dirty="0" smtClean="0">
              <a:solidFill>
                <a:prstClr val="black"/>
              </a:solidFill>
            </a:endParaRPr>
          </a:p>
        </p:txBody>
      </p:sp>
      <p:sp>
        <p:nvSpPr>
          <p:cNvPr id="262" name="Rectangle 16"/>
          <p:cNvSpPr>
            <a:spLocks noChangeArrowheads="1"/>
          </p:cNvSpPr>
          <p:nvPr/>
        </p:nvSpPr>
        <p:spPr bwMode="auto">
          <a:xfrm>
            <a:off x="1679575" y="5145088"/>
            <a:ext cx="248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u="sng" dirty="0" smtClean="0">
                <a:solidFill>
                  <a:srgbClr val="000000"/>
                </a:solidFill>
              </a:rPr>
              <a:t> Cost of goods available for sale  </a:t>
            </a:r>
          </a:p>
          <a:p>
            <a:pPr algn="ctr">
              <a:defRPr/>
            </a:pPr>
            <a:r>
              <a:rPr lang="en-US" sz="1300" dirty="0" smtClean="0">
                <a:solidFill>
                  <a:srgbClr val="000000"/>
                </a:solidFill>
              </a:rPr>
              <a:t>Number of units available for sale</a:t>
            </a:r>
            <a:endParaRPr lang="en-US" dirty="0">
              <a:solidFill>
                <a:prstClr val="black"/>
              </a:solidFill>
            </a:endParaRPr>
          </a:p>
        </p:txBody>
      </p:sp>
      <p:sp>
        <p:nvSpPr>
          <p:cNvPr id="263" name="Rectangle 17"/>
          <p:cNvSpPr>
            <a:spLocks noChangeArrowheads="1"/>
          </p:cNvSpPr>
          <p:nvPr/>
        </p:nvSpPr>
        <p:spPr bwMode="auto">
          <a:xfrm>
            <a:off x="436563" y="3951288"/>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19</a:t>
            </a:r>
            <a:endParaRPr lang="en-US" dirty="0" smtClean="0">
              <a:solidFill>
                <a:prstClr val="black"/>
              </a:solidFill>
            </a:endParaRPr>
          </a:p>
        </p:txBody>
      </p:sp>
      <p:sp>
        <p:nvSpPr>
          <p:cNvPr id="264" name="Rectangle 18"/>
          <p:cNvSpPr>
            <a:spLocks noChangeArrowheads="1"/>
          </p:cNvSpPr>
          <p:nvPr/>
        </p:nvSpPr>
        <p:spPr bwMode="auto">
          <a:xfrm>
            <a:off x="1335088" y="3951288"/>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265" name="Rectangle 19"/>
          <p:cNvSpPr>
            <a:spLocks noChangeArrowheads="1"/>
          </p:cNvSpPr>
          <p:nvPr/>
        </p:nvSpPr>
        <p:spPr bwMode="auto">
          <a:xfrm>
            <a:off x="3133725" y="3951288"/>
            <a:ext cx="15700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13 @ $5.00 = $65.00</a:t>
            </a:r>
            <a:endParaRPr lang="en-US" dirty="0" smtClean="0">
              <a:solidFill>
                <a:prstClr val="black"/>
              </a:solidFill>
            </a:endParaRPr>
          </a:p>
        </p:txBody>
      </p:sp>
      <p:sp>
        <p:nvSpPr>
          <p:cNvPr id="266" name="Rectangle 20"/>
          <p:cNvSpPr>
            <a:spLocks noChangeArrowheads="1"/>
          </p:cNvSpPr>
          <p:nvPr/>
        </p:nvSpPr>
        <p:spPr bwMode="auto">
          <a:xfrm>
            <a:off x="4572000" y="5145088"/>
            <a:ext cx="60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u="sng" dirty="0" smtClean="0">
                <a:solidFill>
                  <a:srgbClr val="000000"/>
                </a:solidFill>
              </a:rPr>
              <a:t>$167.40</a:t>
            </a:r>
            <a:endParaRPr lang="en-US" u="sng" dirty="0" smtClean="0">
              <a:solidFill>
                <a:prstClr val="black"/>
              </a:solidFill>
            </a:endParaRPr>
          </a:p>
        </p:txBody>
      </p:sp>
      <p:sp>
        <p:nvSpPr>
          <p:cNvPr id="268" name="Rectangle 22"/>
          <p:cNvSpPr>
            <a:spLocks noChangeArrowheads="1"/>
          </p:cNvSpPr>
          <p:nvPr/>
        </p:nvSpPr>
        <p:spPr bwMode="auto">
          <a:xfrm>
            <a:off x="436563" y="415766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30</a:t>
            </a:r>
            <a:endParaRPr lang="en-US" dirty="0" smtClean="0">
              <a:solidFill>
                <a:prstClr val="black"/>
              </a:solidFill>
            </a:endParaRPr>
          </a:p>
        </p:txBody>
      </p:sp>
      <p:sp>
        <p:nvSpPr>
          <p:cNvPr id="269" name="Rectangle 23"/>
          <p:cNvSpPr>
            <a:spLocks noChangeArrowheads="1"/>
          </p:cNvSpPr>
          <p:nvPr/>
        </p:nvSpPr>
        <p:spPr bwMode="auto">
          <a:xfrm>
            <a:off x="1335088" y="4157663"/>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Purchase</a:t>
            </a:r>
            <a:endParaRPr lang="en-US" dirty="0" smtClean="0">
              <a:solidFill>
                <a:prstClr val="black"/>
              </a:solidFill>
            </a:endParaRPr>
          </a:p>
        </p:txBody>
      </p:sp>
      <p:sp>
        <p:nvSpPr>
          <p:cNvPr id="270" name="Rectangle 24"/>
          <p:cNvSpPr>
            <a:spLocks noChangeArrowheads="1"/>
          </p:cNvSpPr>
          <p:nvPr/>
        </p:nvSpPr>
        <p:spPr bwMode="auto">
          <a:xfrm>
            <a:off x="3227388" y="4157663"/>
            <a:ext cx="14763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8 @ $5.30 = $42.40</a:t>
            </a:r>
            <a:endParaRPr lang="en-US" dirty="0" smtClean="0">
              <a:solidFill>
                <a:prstClr val="black"/>
              </a:solidFill>
            </a:endParaRPr>
          </a:p>
        </p:txBody>
      </p:sp>
      <p:sp>
        <p:nvSpPr>
          <p:cNvPr id="272" name="Rectangle 26"/>
          <p:cNvSpPr>
            <a:spLocks noChangeArrowheads="1"/>
          </p:cNvSpPr>
          <p:nvPr/>
        </p:nvSpPr>
        <p:spPr bwMode="auto">
          <a:xfrm>
            <a:off x="3130550" y="4365625"/>
            <a:ext cx="635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36 units</a:t>
            </a:r>
            <a:endParaRPr lang="en-US" dirty="0" smtClean="0">
              <a:solidFill>
                <a:prstClr val="black"/>
              </a:solidFill>
            </a:endParaRPr>
          </a:p>
        </p:txBody>
      </p:sp>
      <p:sp>
        <p:nvSpPr>
          <p:cNvPr id="273" name="Rectangle 27"/>
          <p:cNvSpPr>
            <a:spLocks noChangeArrowheads="1"/>
          </p:cNvSpPr>
          <p:nvPr/>
        </p:nvSpPr>
        <p:spPr bwMode="auto">
          <a:xfrm>
            <a:off x="4098925" y="4365625"/>
            <a:ext cx="604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$167.40</a:t>
            </a:r>
            <a:endParaRPr lang="en-US" dirty="0" smtClean="0">
              <a:solidFill>
                <a:prstClr val="black"/>
              </a:solidFill>
            </a:endParaRPr>
          </a:p>
        </p:txBody>
      </p:sp>
      <p:sp>
        <p:nvSpPr>
          <p:cNvPr id="274" name="Rectangle 28"/>
          <p:cNvSpPr>
            <a:spLocks noChangeArrowheads="1"/>
          </p:cNvSpPr>
          <p:nvPr/>
        </p:nvSpPr>
        <p:spPr bwMode="auto">
          <a:xfrm>
            <a:off x="5041900" y="4365625"/>
            <a:ext cx="635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26 units</a:t>
            </a:r>
            <a:endParaRPr lang="en-US" dirty="0" smtClean="0">
              <a:solidFill>
                <a:prstClr val="black"/>
              </a:solidFill>
            </a:endParaRPr>
          </a:p>
        </p:txBody>
      </p:sp>
      <p:sp>
        <p:nvSpPr>
          <p:cNvPr id="275" name="Rectangle 29"/>
          <p:cNvSpPr>
            <a:spLocks noChangeArrowheads="1"/>
          </p:cNvSpPr>
          <p:nvPr/>
        </p:nvSpPr>
        <p:spPr bwMode="auto">
          <a:xfrm>
            <a:off x="4889500" y="4365625"/>
            <a:ext cx="1709738" cy="200025"/>
          </a:xfrm>
          <a:prstGeom prst="rect">
            <a:avLst/>
          </a:prstGeom>
          <a:solidFill>
            <a:schemeClr val="bg1"/>
          </a:solid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 26 @ $4.65 = $120.90</a:t>
            </a:r>
            <a:endParaRPr lang="en-US" dirty="0" smtClean="0">
              <a:solidFill>
                <a:prstClr val="black"/>
              </a:solidFill>
            </a:endParaRPr>
          </a:p>
        </p:txBody>
      </p:sp>
      <p:sp>
        <p:nvSpPr>
          <p:cNvPr id="276" name="Rectangle 30"/>
          <p:cNvSpPr>
            <a:spLocks noChangeArrowheads="1"/>
          </p:cNvSpPr>
          <p:nvPr/>
        </p:nvSpPr>
        <p:spPr bwMode="auto">
          <a:xfrm>
            <a:off x="7010400" y="4365625"/>
            <a:ext cx="635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10 units</a:t>
            </a:r>
            <a:endParaRPr lang="en-US" dirty="0" smtClean="0">
              <a:solidFill>
                <a:prstClr val="black"/>
              </a:solidFill>
            </a:endParaRPr>
          </a:p>
        </p:txBody>
      </p:sp>
      <p:sp>
        <p:nvSpPr>
          <p:cNvPr id="278" name="Rectangle 32"/>
          <p:cNvSpPr>
            <a:spLocks noChangeArrowheads="1"/>
          </p:cNvSpPr>
          <p:nvPr/>
        </p:nvSpPr>
        <p:spPr bwMode="auto">
          <a:xfrm>
            <a:off x="2971800" y="3287713"/>
            <a:ext cx="1814513"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Units Acquired at Cost</a:t>
            </a:r>
            <a:endParaRPr lang="en-US" dirty="0" smtClean="0">
              <a:solidFill>
                <a:prstClr val="black"/>
              </a:solidFill>
            </a:endParaRPr>
          </a:p>
        </p:txBody>
      </p:sp>
      <p:sp>
        <p:nvSpPr>
          <p:cNvPr id="279" name="Rectangle 33"/>
          <p:cNvSpPr>
            <a:spLocks noChangeArrowheads="1"/>
          </p:cNvSpPr>
          <p:nvPr/>
        </p:nvSpPr>
        <p:spPr bwMode="auto">
          <a:xfrm>
            <a:off x="5035550" y="3287713"/>
            <a:ext cx="158273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Cost of Goods Sold</a:t>
            </a:r>
            <a:endParaRPr lang="en-US" dirty="0" smtClean="0">
              <a:solidFill>
                <a:prstClr val="black"/>
              </a:solidFill>
            </a:endParaRPr>
          </a:p>
        </p:txBody>
      </p:sp>
      <p:sp>
        <p:nvSpPr>
          <p:cNvPr id="280" name="Rectangle 34"/>
          <p:cNvSpPr>
            <a:spLocks noChangeArrowheads="1"/>
          </p:cNvSpPr>
          <p:nvPr/>
        </p:nvSpPr>
        <p:spPr bwMode="auto">
          <a:xfrm>
            <a:off x="6761163" y="3287713"/>
            <a:ext cx="1997075"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Cost of Ending Inventory</a:t>
            </a:r>
            <a:endParaRPr lang="en-US" dirty="0" smtClean="0">
              <a:solidFill>
                <a:prstClr val="black"/>
              </a:solidFill>
            </a:endParaRPr>
          </a:p>
        </p:txBody>
      </p:sp>
      <p:sp>
        <p:nvSpPr>
          <p:cNvPr id="281" name="Line 35"/>
          <p:cNvSpPr>
            <a:spLocks noChangeShapeType="1"/>
          </p:cNvSpPr>
          <p:nvPr/>
        </p:nvSpPr>
        <p:spPr bwMode="auto">
          <a:xfrm>
            <a:off x="3089275" y="4343400"/>
            <a:ext cx="17859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82" name="Rectangle 36"/>
          <p:cNvSpPr>
            <a:spLocks noChangeArrowheads="1"/>
          </p:cNvSpPr>
          <p:nvPr/>
        </p:nvSpPr>
        <p:spPr bwMode="auto">
          <a:xfrm>
            <a:off x="3089275" y="4343400"/>
            <a:ext cx="17859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83" name="Line 37"/>
          <p:cNvSpPr>
            <a:spLocks noChangeShapeType="1"/>
          </p:cNvSpPr>
          <p:nvPr/>
        </p:nvSpPr>
        <p:spPr bwMode="auto">
          <a:xfrm>
            <a:off x="4894263" y="4343400"/>
            <a:ext cx="17748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84" name="Rectangle 38"/>
          <p:cNvSpPr>
            <a:spLocks noChangeArrowheads="1"/>
          </p:cNvSpPr>
          <p:nvPr/>
        </p:nvSpPr>
        <p:spPr bwMode="auto">
          <a:xfrm>
            <a:off x="4894263" y="4343400"/>
            <a:ext cx="17748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85" name="Rectangle 39"/>
          <p:cNvSpPr>
            <a:spLocks noChangeArrowheads="1"/>
          </p:cNvSpPr>
          <p:nvPr/>
        </p:nvSpPr>
        <p:spPr bwMode="auto">
          <a:xfrm>
            <a:off x="4875213" y="3278188"/>
            <a:ext cx="19050" cy="127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86" name="Rectangle 40"/>
          <p:cNvSpPr>
            <a:spLocks noChangeArrowheads="1"/>
          </p:cNvSpPr>
          <p:nvPr/>
        </p:nvSpPr>
        <p:spPr bwMode="auto">
          <a:xfrm>
            <a:off x="6669088" y="3278188"/>
            <a:ext cx="20637" cy="127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87" name="Rectangle 41"/>
          <p:cNvSpPr>
            <a:spLocks noChangeArrowheads="1"/>
          </p:cNvSpPr>
          <p:nvPr/>
        </p:nvSpPr>
        <p:spPr bwMode="auto">
          <a:xfrm>
            <a:off x="387350" y="325755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88" name="Rectangle 42"/>
          <p:cNvSpPr>
            <a:spLocks noChangeArrowheads="1"/>
          </p:cNvSpPr>
          <p:nvPr/>
        </p:nvSpPr>
        <p:spPr bwMode="auto">
          <a:xfrm>
            <a:off x="8726488" y="3278188"/>
            <a:ext cx="20637"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93" name="Rectangle 47"/>
          <p:cNvSpPr>
            <a:spLocks noChangeArrowheads="1"/>
          </p:cNvSpPr>
          <p:nvPr/>
        </p:nvSpPr>
        <p:spPr bwMode="auto">
          <a:xfrm>
            <a:off x="406400" y="3257550"/>
            <a:ext cx="83407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94" name="Rectangle 48"/>
          <p:cNvSpPr>
            <a:spLocks noChangeArrowheads="1"/>
          </p:cNvSpPr>
          <p:nvPr/>
        </p:nvSpPr>
        <p:spPr bwMode="auto">
          <a:xfrm>
            <a:off x="406400" y="3484563"/>
            <a:ext cx="834072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95" name="Line 49"/>
          <p:cNvSpPr>
            <a:spLocks noChangeShapeType="1"/>
          </p:cNvSpPr>
          <p:nvPr/>
        </p:nvSpPr>
        <p:spPr bwMode="auto">
          <a:xfrm>
            <a:off x="6689725" y="4343400"/>
            <a:ext cx="2057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96" name="Rectangle 50"/>
          <p:cNvSpPr>
            <a:spLocks noChangeArrowheads="1"/>
          </p:cNvSpPr>
          <p:nvPr/>
        </p:nvSpPr>
        <p:spPr bwMode="auto">
          <a:xfrm>
            <a:off x="6689725" y="4343400"/>
            <a:ext cx="20574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87" name="Rectangle 20"/>
          <p:cNvSpPr>
            <a:spLocks noChangeArrowheads="1"/>
          </p:cNvSpPr>
          <p:nvPr/>
        </p:nvSpPr>
        <p:spPr bwMode="auto">
          <a:xfrm>
            <a:off x="4581525" y="5345113"/>
            <a:ext cx="5857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36 units</a:t>
            </a:r>
            <a:endParaRPr lang="en-US" dirty="0" smtClean="0">
              <a:solidFill>
                <a:prstClr val="black"/>
              </a:solidFill>
            </a:endParaRPr>
          </a:p>
        </p:txBody>
      </p:sp>
      <p:sp>
        <p:nvSpPr>
          <p:cNvPr id="89" name="Rectangle 29"/>
          <p:cNvSpPr>
            <a:spLocks noChangeArrowheads="1"/>
          </p:cNvSpPr>
          <p:nvPr/>
        </p:nvSpPr>
        <p:spPr bwMode="auto">
          <a:xfrm>
            <a:off x="6842125" y="4365625"/>
            <a:ext cx="1616075" cy="200025"/>
          </a:xfrm>
          <a:prstGeom prst="rect">
            <a:avLst/>
          </a:prstGeom>
          <a:solidFill>
            <a:schemeClr val="bg1"/>
          </a:solid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 10 @ $4.65 = $46.50</a:t>
            </a:r>
            <a:endParaRPr lang="en-US" dirty="0" smtClean="0">
              <a:solidFill>
                <a:prstClr val="black"/>
              </a:solidFill>
            </a:endParaRPr>
          </a:p>
        </p:txBody>
      </p:sp>
      <p:sp>
        <p:nvSpPr>
          <p:cNvPr id="88" name="Rectangle 20"/>
          <p:cNvSpPr>
            <a:spLocks noChangeArrowheads="1"/>
          </p:cNvSpPr>
          <p:nvPr/>
        </p:nvSpPr>
        <p:spPr bwMode="auto">
          <a:xfrm>
            <a:off x="5638800" y="5210175"/>
            <a:ext cx="10223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rPr>
              <a:t>$4.65 per unit</a:t>
            </a:r>
            <a:endParaRPr lang="en-US" dirty="0" smtClean="0">
              <a:solidFill>
                <a:prstClr val="black"/>
              </a:solidFill>
            </a:endParaRPr>
          </a:p>
        </p:txBody>
      </p:sp>
      <p:sp>
        <p:nvSpPr>
          <p:cNvPr id="297" name="Line 51"/>
          <p:cNvSpPr>
            <a:spLocks noChangeShapeType="1"/>
          </p:cNvSpPr>
          <p:nvPr/>
        </p:nvSpPr>
        <p:spPr bwMode="auto">
          <a:xfrm>
            <a:off x="3089275" y="4551363"/>
            <a:ext cx="56578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98" name="Rectangle 52"/>
          <p:cNvSpPr>
            <a:spLocks noChangeArrowheads="1"/>
          </p:cNvSpPr>
          <p:nvPr/>
        </p:nvSpPr>
        <p:spPr bwMode="auto">
          <a:xfrm>
            <a:off x="3089275" y="4551363"/>
            <a:ext cx="56578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99" name="Line 53"/>
          <p:cNvSpPr>
            <a:spLocks noChangeShapeType="1"/>
          </p:cNvSpPr>
          <p:nvPr/>
        </p:nvSpPr>
        <p:spPr bwMode="auto">
          <a:xfrm>
            <a:off x="3089275" y="4572000"/>
            <a:ext cx="56578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300" name="Rectangle 54"/>
          <p:cNvSpPr>
            <a:spLocks noChangeArrowheads="1"/>
          </p:cNvSpPr>
          <p:nvPr/>
        </p:nvSpPr>
        <p:spPr bwMode="auto">
          <a:xfrm>
            <a:off x="3089275" y="4572000"/>
            <a:ext cx="56578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85" name="Slide Number Placeholder 84"/>
          <p:cNvSpPr>
            <a:spLocks noGrp="1"/>
          </p:cNvSpPr>
          <p:nvPr>
            <p:ph type="sldNum" sz="quarter" idx="12"/>
          </p:nvPr>
        </p:nvSpPr>
        <p:spPr/>
        <p:txBody>
          <a:bodyPr/>
          <a:lstStyle/>
          <a:p>
            <a:pPr>
              <a:defRPr/>
            </a:pPr>
            <a:fld id="{FC92DD1C-F5DD-49FB-850C-DFFD93D962DA}" type="slidenum">
              <a:rPr lang="en-US" smtClean="0"/>
              <a:pPr>
                <a:defRPr/>
              </a:pPr>
              <a:t>67</a:t>
            </a:fld>
            <a:endParaRPr lang="en-US" dirty="0"/>
          </a:p>
        </p:txBody>
      </p:sp>
      <p:sp>
        <p:nvSpPr>
          <p:cNvPr id="86" name="Rounded Rectangle 85"/>
          <p:cNvSpPr/>
          <p:nvPr/>
        </p:nvSpPr>
        <p:spPr>
          <a:xfrm>
            <a:off x="201613" y="6538912"/>
            <a:ext cx="71135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Compute inventory in a periodic system using specific identification, FIFO, LIFO and weighted average </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290677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500"/>
                                        <p:tgtEl>
                                          <p:spTgt spid="2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6"/>
                                        </p:tgtEl>
                                        <p:attrNameLst>
                                          <p:attrName>style.visibility</p:attrName>
                                        </p:attrNameLst>
                                      </p:cBhvr>
                                      <p:to>
                                        <p:strVal val="visible"/>
                                      </p:to>
                                    </p:set>
                                    <p:animEffect transition="in" filter="fade">
                                      <p:cBhvr>
                                        <p:cTn id="10" dur="500"/>
                                        <p:tgtEl>
                                          <p:spTgt spid="27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2"/>
                                        </p:tgtEl>
                                        <p:attrNameLst>
                                          <p:attrName>style.visibility</p:attrName>
                                        </p:attrNameLst>
                                      </p:cBhvr>
                                      <p:to>
                                        <p:strVal val="visible"/>
                                      </p:to>
                                    </p:set>
                                    <p:animEffect transition="in" filter="fade">
                                      <p:cBhvr>
                                        <p:cTn id="13" dur="500"/>
                                        <p:tgtEl>
                                          <p:spTgt spid="26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6"/>
                                        </p:tgtEl>
                                        <p:attrNameLst>
                                          <p:attrName>style.visibility</p:attrName>
                                        </p:attrNameLst>
                                      </p:cBhvr>
                                      <p:to>
                                        <p:strVal val="visible"/>
                                      </p:to>
                                    </p:set>
                                    <p:animEffect transition="in" filter="fade">
                                      <p:cBhvr>
                                        <p:cTn id="16" dur="500"/>
                                        <p:tgtEl>
                                          <p:spTgt spid="26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fade">
                                      <p:cBhvr>
                                        <p:cTn id="19" dur="500"/>
                                        <p:tgtEl>
                                          <p:spTgt spid="8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fade">
                                      <p:cBhvr>
                                        <p:cTn id="22" dur="500"/>
                                        <p:tgtEl>
                                          <p:spTgt spid="8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5"/>
                                        </p:tgtEl>
                                        <p:attrNameLst>
                                          <p:attrName>style.visibility</p:attrName>
                                        </p:attrNameLst>
                                      </p:cBhvr>
                                      <p:to>
                                        <p:strVal val="visible"/>
                                      </p:to>
                                    </p:set>
                                    <p:animEffect transition="in" filter="fade">
                                      <p:cBhvr>
                                        <p:cTn id="25" dur="500"/>
                                        <p:tgtEl>
                                          <p:spTgt spid="27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fade">
                                      <p:cBhvr>
                                        <p:cTn id="28"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p:bldP spid="266" grpId="0"/>
      <p:bldP spid="274" grpId="0"/>
      <p:bldP spid="275" grpId="0" animBg="1"/>
      <p:bldP spid="276" grpId="0"/>
      <p:bldP spid="87" grpId="0"/>
      <p:bldP spid="89" grpId="0" animBg="1"/>
      <p:bldP spid="8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23813" y="2099551"/>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P4 </a:t>
            </a:r>
            <a:r>
              <a:rPr lang="en-US" altLang="en-US" dirty="0">
                <a:ea typeface="ＭＳ Ｐゴシック" pitchFamily="34" charset="-128"/>
              </a:rPr>
              <a:t>Appendix 6</a:t>
            </a:r>
            <a:r>
              <a:rPr lang="en-US" altLang="en-US" dirty="0" smtClean="0">
                <a:ea typeface="ＭＳ Ｐゴシック" pitchFamily="34" charset="-128"/>
              </a:rPr>
              <a:t>B</a:t>
            </a:r>
            <a:r>
              <a:rPr lang="en-US" altLang="en-US" dirty="0" smtClean="0"/>
              <a:t>: </a:t>
            </a:r>
            <a:br>
              <a:rPr lang="en-US" altLang="en-US" dirty="0" smtClean="0"/>
            </a:br>
            <a:r>
              <a:rPr lang="en-US" dirty="0" smtClean="0"/>
              <a:t>Apply </a:t>
            </a:r>
            <a:r>
              <a:rPr lang="en-US" dirty="0"/>
              <a:t>both the retail inventory and gross profit methods to estimate </a:t>
            </a:r>
            <a:r>
              <a:rPr lang="en-US" dirty="0" smtClean="0"/>
              <a:t>inventory.</a:t>
            </a:r>
            <a:r>
              <a:rPr lang="en-US" altLang="en-US" dirty="0" smtClean="0"/>
              <a:t>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68</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657847"/>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23813" y="5136438"/>
            <a:ext cx="7315200" cy="87313"/>
          </a:xfrm>
          <a:prstGeom prst="rect">
            <a:avLst/>
          </a:prstGeom>
          <a:noFill/>
          <a:ln w="9525">
            <a:noFill/>
            <a:miter lim="800000"/>
            <a:headEnd/>
            <a:tailEnd/>
          </a:ln>
        </p:spPr>
      </p:pic>
      <p:sp>
        <p:nvSpPr>
          <p:cNvPr id="8" name="TextBox 8"/>
          <p:cNvSpPr txBox="1"/>
          <p:nvPr/>
        </p:nvSpPr>
        <p:spPr>
          <a:xfrm>
            <a:off x="2171700" y="754559"/>
            <a:ext cx="4686300" cy="76944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4"/>
          <p:cNvSpPr>
            <a:spLocks noGrp="1"/>
          </p:cNvSpPr>
          <p:nvPr>
            <p:ph type="title"/>
          </p:nvPr>
        </p:nvSpPr>
        <p:spPr>
          <a:xfrm>
            <a:off x="457200" y="609600"/>
            <a:ext cx="8229600" cy="808038"/>
          </a:xfrm>
        </p:spPr>
        <p:txBody>
          <a:bodyPr/>
          <a:lstStyle/>
          <a:p>
            <a:r>
              <a:rPr lang="en-US" altLang="en-US" sz="3600" b="1" dirty="0" smtClean="0">
                <a:ea typeface="ＭＳ Ｐゴシック" pitchFamily="34" charset="-128"/>
              </a:rPr>
              <a:t>Appendix 6B: </a:t>
            </a:r>
            <a:br>
              <a:rPr lang="en-US" altLang="en-US" sz="3600" b="1" dirty="0" smtClean="0">
                <a:ea typeface="ＭＳ Ｐゴシック" pitchFamily="34" charset="-128"/>
              </a:rPr>
            </a:br>
            <a:r>
              <a:rPr lang="en-US" altLang="en-US" sz="3600" b="1" dirty="0" smtClean="0">
                <a:ea typeface="ＭＳ Ｐゴシック" pitchFamily="34" charset="-128"/>
              </a:rPr>
              <a:t>Inventory Estimation Methods</a:t>
            </a:r>
          </a:p>
        </p:txBody>
      </p:sp>
      <p:pic>
        <p:nvPicPr>
          <p:cNvPr id="126980" name="Picture 5"/>
          <p:cNvPicPr>
            <a:picLocks noChangeAspect="1" noChangeArrowheads="1"/>
          </p:cNvPicPr>
          <p:nvPr/>
        </p:nvPicPr>
        <p:blipFill>
          <a:blip r:embed="rId3" cstate="print"/>
          <a:srcRect/>
          <a:stretch>
            <a:fillRect/>
          </a:stretch>
        </p:blipFill>
        <p:spPr bwMode="auto">
          <a:xfrm>
            <a:off x="0" y="3200400"/>
            <a:ext cx="4565650" cy="2895600"/>
          </a:xfrm>
          <a:prstGeom prst="rect">
            <a:avLst/>
          </a:prstGeom>
          <a:noFill/>
          <a:ln w="9525">
            <a:noFill/>
            <a:miter lim="800000"/>
            <a:headEnd/>
            <a:tailEnd/>
          </a:ln>
        </p:spPr>
      </p:pic>
      <p:pic>
        <p:nvPicPr>
          <p:cNvPr id="126981" name="Picture 6"/>
          <p:cNvPicPr>
            <a:picLocks noChangeAspect="1" noChangeArrowheads="1"/>
          </p:cNvPicPr>
          <p:nvPr/>
        </p:nvPicPr>
        <p:blipFill>
          <a:blip r:embed="rId4" cstate="print"/>
          <a:srcRect/>
          <a:stretch>
            <a:fillRect/>
          </a:stretch>
        </p:blipFill>
        <p:spPr bwMode="auto">
          <a:xfrm>
            <a:off x="4724400" y="3505200"/>
            <a:ext cx="3984625" cy="2019300"/>
          </a:xfrm>
          <a:prstGeom prst="rect">
            <a:avLst/>
          </a:prstGeom>
          <a:noFill/>
          <a:ln w="9525">
            <a:noFill/>
            <a:miter lim="800000"/>
            <a:headEnd/>
            <a:tailEnd/>
          </a:ln>
        </p:spPr>
      </p:pic>
      <p:sp>
        <p:nvSpPr>
          <p:cNvPr id="44038" name="TextBox 9"/>
          <p:cNvSpPr txBox="1">
            <a:spLocks noChangeArrowheads="1"/>
          </p:cNvSpPr>
          <p:nvPr/>
        </p:nvSpPr>
        <p:spPr bwMode="auto">
          <a:xfrm>
            <a:off x="0" y="1524001"/>
            <a:ext cx="9144000" cy="1200329"/>
          </a:xfrm>
          <a:prstGeom prst="rect">
            <a:avLst/>
          </a:prstGeom>
          <a:solidFill>
            <a:schemeClr val="bg2">
              <a:lumMod val="90000"/>
            </a:schemeClr>
          </a:solidFill>
          <a:ln w="9525">
            <a:solidFill>
              <a:schemeClr val="tx2">
                <a:lumMod val="50000"/>
              </a:schemeClr>
            </a:solidFill>
            <a:miter lim="800000"/>
            <a:headEnd/>
            <a:tailEnd/>
          </a:ln>
        </p:spPr>
        <p:txBody>
          <a:bodyPr wrap="square">
            <a:spAutoFit/>
          </a:bodyPr>
          <a:lstStyle/>
          <a:p>
            <a:pPr algn="ctr">
              <a:defRPr/>
            </a:pPr>
            <a:r>
              <a:rPr lang="en-US" sz="2400" dirty="0">
                <a:solidFill>
                  <a:srgbClr val="002060"/>
                </a:solidFill>
              </a:rPr>
              <a:t>Inventory sometimes requires estimation for interim statements or if some casualty such as fire or flood makes taking a physical count impossible. </a:t>
            </a:r>
          </a:p>
        </p:txBody>
      </p:sp>
      <p:sp>
        <p:nvSpPr>
          <p:cNvPr id="126983" name="TextBox 10"/>
          <p:cNvSpPr txBox="1">
            <a:spLocks noChangeArrowheads="1"/>
          </p:cNvSpPr>
          <p:nvPr/>
        </p:nvSpPr>
        <p:spPr bwMode="auto">
          <a:xfrm>
            <a:off x="304800" y="2819400"/>
            <a:ext cx="4572000" cy="461665"/>
          </a:xfrm>
          <a:prstGeom prst="rect">
            <a:avLst/>
          </a:prstGeom>
          <a:noFill/>
          <a:ln w="9525">
            <a:noFill/>
            <a:miter lim="800000"/>
            <a:headEnd/>
            <a:tailEnd/>
          </a:ln>
        </p:spPr>
        <p:txBody>
          <a:bodyPr wrap="square">
            <a:spAutoFit/>
          </a:bodyPr>
          <a:lstStyle/>
          <a:p>
            <a:pPr algn="ctr"/>
            <a:r>
              <a:rPr lang="en-US" altLang="en-US" sz="2400" dirty="0">
                <a:ea typeface="ＭＳ Ｐゴシック" pitchFamily="34" charset="-128"/>
              </a:rPr>
              <a:t>Retail Inventory Method</a:t>
            </a:r>
          </a:p>
        </p:txBody>
      </p:sp>
      <p:sp>
        <p:nvSpPr>
          <p:cNvPr id="126984" name="TextBox 11"/>
          <p:cNvSpPr txBox="1">
            <a:spLocks noChangeArrowheads="1"/>
          </p:cNvSpPr>
          <p:nvPr/>
        </p:nvSpPr>
        <p:spPr bwMode="auto">
          <a:xfrm>
            <a:off x="4572000" y="2971800"/>
            <a:ext cx="4572000" cy="461665"/>
          </a:xfrm>
          <a:prstGeom prst="rect">
            <a:avLst/>
          </a:prstGeom>
          <a:noFill/>
          <a:ln w="9525">
            <a:noFill/>
            <a:miter lim="800000"/>
            <a:headEnd/>
            <a:tailEnd/>
          </a:ln>
        </p:spPr>
        <p:txBody>
          <a:bodyPr wrap="square">
            <a:spAutoFit/>
          </a:bodyPr>
          <a:lstStyle/>
          <a:p>
            <a:pPr algn="ctr"/>
            <a:r>
              <a:rPr lang="en-US" altLang="en-US" sz="2400" dirty="0">
                <a:ea typeface="ＭＳ Ｐゴシック" pitchFamily="34" charset="-128"/>
              </a:rPr>
              <a:t>Gross Profit Method</a:t>
            </a:r>
          </a:p>
        </p:txBody>
      </p:sp>
      <p:sp>
        <p:nvSpPr>
          <p:cNvPr id="13" name="Rectangle 12"/>
          <p:cNvSpPr/>
          <p:nvPr/>
        </p:nvSpPr>
        <p:spPr>
          <a:xfrm>
            <a:off x="4876800" y="5414963"/>
            <a:ext cx="1143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Slide Number Placeholder 10"/>
          <p:cNvSpPr>
            <a:spLocks noGrp="1"/>
          </p:cNvSpPr>
          <p:nvPr>
            <p:ph type="sldNum" sz="quarter" idx="12"/>
          </p:nvPr>
        </p:nvSpPr>
        <p:spPr/>
        <p:txBody>
          <a:bodyPr/>
          <a:lstStyle/>
          <a:p>
            <a:pPr>
              <a:defRPr/>
            </a:pPr>
            <a:fld id="{B1D1E63F-D895-42BA-A666-20C85BFFBE91}" type="slidenum">
              <a:rPr lang="en-US" smtClean="0"/>
              <a:pPr>
                <a:defRPr/>
              </a:pPr>
              <a:t>69</a:t>
            </a:fld>
            <a:endParaRPr lang="en-US" dirty="0"/>
          </a:p>
        </p:txBody>
      </p:sp>
      <p:sp>
        <p:nvSpPr>
          <p:cNvPr id="12" name="Rounded Rectangle 11"/>
          <p:cNvSpPr/>
          <p:nvPr/>
        </p:nvSpPr>
        <p:spPr>
          <a:xfrm>
            <a:off x="201613" y="6538912"/>
            <a:ext cx="58943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Apply both the retail inventory and gross profit methods to estimate</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4" name="Slide Number Placeholder 10"/>
          <p:cNvSpPr txBox="1">
            <a:spLocks/>
          </p:cNvSpPr>
          <p:nvPr/>
        </p:nvSpPr>
        <p:spPr>
          <a:xfrm>
            <a:off x="6553200" y="6356349"/>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1D1E63F-D895-42BA-A666-20C85BFFBE91}" type="slidenum">
              <a:rPr lang="en-US" smtClean="0"/>
              <a:pPr>
                <a:defRPr/>
              </a:pPr>
              <a:t>69</a:t>
            </a:fld>
            <a:endParaRPr lang="en-US" dirty="0"/>
          </a:p>
        </p:txBody>
      </p:sp>
      <p:sp>
        <p:nvSpPr>
          <p:cNvPr id="15" name="TextBox 14"/>
          <p:cNvSpPr txBox="1"/>
          <p:nvPr/>
        </p:nvSpPr>
        <p:spPr>
          <a:xfrm>
            <a:off x="6835698" y="5926034"/>
            <a:ext cx="1241502"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smtClean="0">
                <a:latin typeface="Berlin Sans FB" panose="020E0602020502020306" pitchFamily="34" charset="0"/>
              </a:rPr>
              <a:t>Exhibits</a:t>
            </a:r>
            <a:br>
              <a:rPr lang="en-US" kern="0" dirty="0" smtClean="0">
                <a:latin typeface="Berlin Sans FB" panose="020E0602020502020306" pitchFamily="34" charset="0"/>
              </a:rPr>
            </a:br>
            <a:r>
              <a:rPr lang="en-US" kern="0" dirty="0" smtClean="0">
                <a:latin typeface="Berlin Sans FB" panose="020E0602020502020306" pitchFamily="34" charset="0"/>
              </a:rPr>
              <a:t>6B.1 &amp; 6B3</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381000"/>
            <a:ext cx="8229600" cy="1143000"/>
          </a:xfrm>
        </p:spPr>
        <p:txBody>
          <a:bodyPr/>
          <a:lstStyle/>
          <a:p>
            <a:r>
              <a:rPr lang="en-US" altLang="en-US" b="1" dirty="0" smtClean="0">
                <a:ea typeface="ＭＳ Ｐゴシック" pitchFamily="34" charset="-128"/>
              </a:rPr>
              <a:t>Goods Damaged or Obsolete</a:t>
            </a:r>
          </a:p>
        </p:txBody>
      </p:sp>
      <p:sp>
        <p:nvSpPr>
          <p:cNvPr id="15363" name="Text Box 3"/>
          <p:cNvSpPr txBox="1">
            <a:spLocks noChangeArrowheads="1"/>
          </p:cNvSpPr>
          <p:nvPr/>
        </p:nvSpPr>
        <p:spPr bwMode="auto">
          <a:xfrm>
            <a:off x="381000" y="1828800"/>
            <a:ext cx="8382000" cy="1019175"/>
          </a:xfrm>
          <a:prstGeom prst="rect">
            <a:avLst/>
          </a:prstGeom>
          <a:solidFill>
            <a:schemeClr val="accent2">
              <a:lumMod val="40000"/>
              <a:lumOff val="60000"/>
            </a:schemeClr>
          </a:solidFill>
          <a:ln w="12700">
            <a:solidFill>
              <a:schemeClr val="tx1"/>
            </a:solidFill>
            <a:miter lim="800000"/>
            <a:headEnd/>
            <a:tailEnd/>
          </a:ln>
          <a:effectLst/>
        </p:spPr>
        <p:txBody>
          <a:bodyPr>
            <a:spAutoFit/>
          </a:bodyPr>
          <a:lstStyle/>
          <a:p>
            <a:pPr algn="ctr">
              <a:spcBef>
                <a:spcPct val="50000"/>
              </a:spcBef>
              <a:defRPr/>
            </a:pPr>
            <a:r>
              <a:rPr lang="en-US" sz="3000" dirty="0">
                <a:solidFill>
                  <a:srgbClr val="632523"/>
                </a:solidFill>
                <a:latin typeface="Calibri" pitchFamily="-84" charset="0"/>
                <a:ea typeface="ＭＳ Ｐゴシック" pitchFamily="-84" charset="-128"/>
              </a:rPr>
              <a:t>Damaged or obsolete goods are not </a:t>
            </a:r>
            <a:r>
              <a:rPr lang="en-US" sz="3000" dirty="0" smtClean="0">
                <a:solidFill>
                  <a:srgbClr val="632523"/>
                </a:solidFill>
                <a:latin typeface="Calibri" pitchFamily="-84" charset="0"/>
                <a:ea typeface="ＭＳ Ｐゴシック" pitchFamily="-84" charset="-128"/>
              </a:rPr>
              <a:t>reported in </a:t>
            </a:r>
            <a:r>
              <a:rPr lang="en-US" sz="3000" dirty="0">
                <a:solidFill>
                  <a:srgbClr val="632523"/>
                </a:solidFill>
                <a:latin typeface="Calibri" pitchFamily="-84" charset="0"/>
                <a:ea typeface="ＭＳ Ｐゴシック" pitchFamily="-84" charset="-128"/>
              </a:rPr>
              <a:t>inventory if they cannot be sold.</a:t>
            </a:r>
          </a:p>
        </p:txBody>
      </p:sp>
      <p:sp>
        <p:nvSpPr>
          <p:cNvPr id="83972" name="Text Box 4"/>
          <p:cNvSpPr txBox="1">
            <a:spLocks noChangeArrowheads="1"/>
          </p:cNvSpPr>
          <p:nvPr/>
        </p:nvSpPr>
        <p:spPr bwMode="auto">
          <a:xfrm>
            <a:off x="1143000" y="3733800"/>
            <a:ext cx="7162800" cy="1019175"/>
          </a:xfrm>
          <a:prstGeom prst="rect">
            <a:avLst/>
          </a:prstGeom>
          <a:solidFill>
            <a:srgbClr val="F4F4A3"/>
          </a:solidFill>
          <a:ln w="12700">
            <a:solidFill>
              <a:schemeClr val="tx2"/>
            </a:solidFill>
            <a:miter lim="800000"/>
            <a:headEnd/>
            <a:tailEnd/>
          </a:ln>
        </p:spPr>
        <p:txBody>
          <a:bodyPr>
            <a:spAutoFit/>
          </a:bodyPr>
          <a:lstStyle/>
          <a:p>
            <a:pPr algn="ctr">
              <a:spcBef>
                <a:spcPct val="50000"/>
              </a:spcBef>
            </a:pPr>
            <a:r>
              <a:rPr lang="en-US" altLang="en-US" sz="3000" dirty="0">
                <a:solidFill>
                  <a:srgbClr val="632523"/>
                </a:solidFill>
                <a:latin typeface="Calibri" pitchFamily="34" charset="0"/>
                <a:ea typeface="ＭＳ Ｐゴシック" pitchFamily="34" charset="-128"/>
              </a:rPr>
              <a:t>Cost should be reduced to </a:t>
            </a:r>
            <a:r>
              <a:rPr lang="en-US" altLang="en-US" sz="3000" i="1" u="sng" dirty="0">
                <a:solidFill>
                  <a:srgbClr val="632523"/>
                </a:solidFill>
                <a:latin typeface="Calibri" pitchFamily="34" charset="0"/>
                <a:ea typeface="ＭＳ Ｐゴシック" pitchFamily="34" charset="-128"/>
              </a:rPr>
              <a:t>net realizable value</a:t>
            </a:r>
            <a:r>
              <a:rPr lang="en-US" altLang="en-US" sz="3000" i="1" dirty="0">
                <a:solidFill>
                  <a:srgbClr val="632523"/>
                </a:solidFill>
                <a:latin typeface="Calibri" pitchFamily="34" charset="0"/>
                <a:ea typeface="ＭＳ Ｐゴシック" pitchFamily="34" charset="-128"/>
              </a:rPr>
              <a:t> </a:t>
            </a:r>
            <a:r>
              <a:rPr lang="en-US" altLang="en-US" sz="3000" dirty="0">
                <a:solidFill>
                  <a:srgbClr val="632523"/>
                </a:solidFill>
                <a:latin typeface="Calibri" pitchFamily="34" charset="0"/>
                <a:ea typeface="ＭＳ Ｐゴシック" pitchFamily="34" charset="-128"/>
              </a:rPr>
              <a:t>if they can be sold.</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B1D1E63F-D895-42BA-A666-20C85BFFBE91}" type="slidenum">
              <a:rPr lang="en-US" smtClean="0"/>
              <a:pPr>
                <a:defRPr/>
              </a:pPr>
              <a:t>7</a:t>
            </a:fld>
            <a:endParaRPr lang="en-US" dirty="0"/>
          </a:p>
        </p:txBody>
      </p:sp>
      <p:sp>
        <p:nvSpPr>
          <p:cNvPr id="8" name="Rounded Rectangle 7"/>
          <p:cNvSpPr/>
          <p:nvPr/>
        </p:nvSpPr>
        <p:spPr>
          <a:xfrm>
            <a:off x="313765" y="6437312"/>
            <a:ext cx="4343400"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Identify the items making</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up merchandise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6-8</a:t>
            </a:r>
            <a:endParaRPr lang="en-US" sz="2400" b="1" dirty="0">
              <a:solidFill>
                <a:prstClr val="white"/>
              </a:solidFill>
            </a:endParaRPr>
          </a:p>
        </p:txBody>
      </p:sp>
      <p:sp>
        <p:nvSpPr>
          <p:cNvPr id="256" name="Rectangle 5"/>
          <p:cNvSpPr>
            <a:spLocks noChangeArrowheads="1"/>
          </p:cNvSpPr>
          <p:nvPr/>
        </p:nvSpPr>
        <p:spPr bwMode="auto">
          <a:xfrm>
            <a:off x="1423988" y="1108075"/>
            <a:ext cx="5397500"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7" name="Rectangle 6"/>
          <p:cNvSpPr>
            <a:spLocks noChangeArrowheads="1"/>
          </p:cNvSpPr>
          <p:nvPr/>
        </p:nvSpPr>
        <p:spPr bwMode="auto">
          <a:xfrm>
            <a:off x="1423988" y="2170113"/>
            <a:ext cx="5397500"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9" name="Rectangle 7"/>
          <p:cNvSpPr>
            <a:spLocks noChangeArrowheads="1"/>
          </p:cNvSpPr>
          <p:nvPr/>
        </p:nvSpPr>
        <p:spPr bwMode="auto">
          <a:xfrm>
            <a:off x="2052638" y="4249738"/>
            <a:ext cx="4500562" cy="85566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0" name="Rectangle 8"/>
          <p:cNvSpPr>
            <a:spLocks noChangeArrowheads="1"/>
          </p:cNvSpPr>
          <p:nvPr/>
        </p:nvSpPr>
        <p:spPr bwMode="auto">
          <a:xfrm>
            <a:off x="5287963" y="1128713"/>
            <a:ext cx="444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Cost</a:t>
            </a:r>
            <a:endParaRPr lang="en-US" dirty="0" smtClean="0">
              <a:solidFill>
                <a:prstClr val="black"/>
              </a:solidFill>
              <a:cs typeface="+mn-cs"/>
            </a:endParaRPr>
          </a:p>
        </p:txBody>
      </p:sp>
      <p:sp>
        <p:nvSpPr>
          <p:cNvPr id="261" name="Rectangle 9"/>
          <p:cNvSpPr>
            <a:spLocks noChangeArrowheads="1"/>
          </p:cNvSpPr>
          <p:nvPr/>
        </p:nvSpPr>
        <p:spPr bwMode="auto">
          <a:xfrm>
            <a:off x="6156325" y="1128713"/>
            <a:ext cx="5254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Retail</a:t>
            </a:r>
            <a:endParaRPr lang="en-US" dirty="0" smtClean="0">
              <a:solidFill>
                <a:prstClr val="black"/>
              </a:solidFill>
              <a:cs typeface="+mn-cs"/>
            </a:endParaRPr>
          </a:p>
        </p:txBody>
      </p:sp>
      <p:sp>
        <p:nvSpPr>
          <p:cNvPr id="262" name="Rectangle 10"/>
          <p:cNvSpPr>
            <a:spLocks noChangeArrowheads="1"/>
          </p:cNvSpPr>
          <p:nvPr/>
        </p:nvSpPr>
        <p:spPr bwMode="auto">
          <a:xfrm>
            <a:off x="1463675" y="1355725"/>
            <a:ext cx="14938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Beginning inventory</a:t>
            </a:r>
            <a:endParaRPr lang="en-US" dirty="0" smtClean="0">
              <a:solidFill>
                <a:prstClr val="black"/>
              </a:solidFill>
              <a:cs typeface="+mn-cs"/>
            </a:endParaRPr>
          </a:p>
        </p:txBody>
      </p:sp>
      <p:sp>
        <p:nvSpPr>
          <p:cNvPr id="263" name="Rectangle 11"/>
          <p:cNvSpPr>
            <a:spLocks noChangeArrowheads="1"/>
          </p:cNvSpPr>
          <p:nvPr/>
        </p:nvSpPr>
        <p:spPr bwMode="auto">
          <a:xfrm>
            <a:off x="5157788" y="1355725"/>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$324,000</a:t>
            </a:r>
            <a:endParaRPr lang="en-US" dirty="0" smtClean="0">
              <a:solidFill>
                <a:prstClr val="black"/>
              </a:solidFill>
              <a:cs typeface="+mn-cs"/>
            </a:endParaRPr>
          </a:p>
        </p:txBody>
      </p:sp>
      <p:sp>
        <p:nvSpPr>
          <p:cNvPr id="264" name="Rectangle 12"/>
          <p:cNvSpPr>
            <a:spLocks noChangeArrowheads="1"/>
          </p:cNvSpPr>
          <p:nvPr/>
        </p:nvSpPr>
        <p:spPr bwMode="auto">
          <a:xfrm>
            <a:off x="6054725" y="1355725"/>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$530,000</a:t>
            </a:r>
            <a:endParaRPr lang="en-US" dirty="0" smtClean="0">
              <a:solidFill>
                <a:prstClr val="black"/>
              </a:solidFill>
              <a:cs typeface="+mn-cs"/>
            </a:endParaRPr>
          </a:p>
        </p:txBody>
      </p:sp>
      <p:sp>
        <p:nvSpPr>
          <p:cNvPr id="265" name="Rectangle 13"/>
          <p:cNvSpPr>
            <a:spLocks noChangeArrowheads="1"/>
          </p:cNvSpPr>
          <p:nvPr/>
        </p:nvSpPr>
        <p:spPr bwMode="auto">
          <a:xfrm>
            <a:off x="1463675" y="1562100"/>
            <a:ext cx="8382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Purchases</a:t>
            </a:r>
            <a:endParaRPr lang="en-US" dirty="0" smtClean="0">
              <a:solidFill>
                <a:prstClr val="black"/>
              </a:solidFill>
              <a:cs typeface="+mn-cs"/>
            </a:endParaRPr>
          </a:p>
        </p:txBody>
      </p:sp>
      <p:sp>
        <p:nvSpPr>
          <p:cNvPr id="266" name="Rectangle 14"/>
          <p:cNvSpPr>
            <a:spLocks noChangeArrowheads="1"/>
          </p:cNvSpPr>
          <p:nvPr/>
        </p:nvSpPr>
        <p:spPr bwMode="auto">
          <a:xfrm>
            <a:off x="5248275" y="1562100"/>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195,000</a:t>
            </a:r>
            <a:endParaRPr lang="en-US" dirty="0" smtClean="0">
              <a:solidFill>
                <a:prstClr val="black"/>
              </a:solidFill>
              <a:cs typeface="+mn-cs"/>
            </a:endParaRPr>
          </a:p>
        </p:txBody>
      </p:sp>
      <p:sp>
        <p:nvSpPr>
          <p:cNvPr id="268" name="Rectangle 15"/>
          <p:cNvSpPr>
            <a:spLocks noChangeArrowheads="1"/>
          </p:cNvSpPr>
          <p:nvPr/>
        </p:nvSpPr>
        <p:spPr bwMode="auto">
          <a:xfrm>
            <a:off x="6146800" y="1562100"/>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335,000</a:t>
            </a:r>
            <a:endParaRPr lang="en-US" dirty="0" smtClean="0">
              <a:solidFill>
                <a:prstClr val="black"/>
              </a:solidFill>
              <a:cs typeface="+mn-cs"/>
            </a:endParaRPr>
          </a:p>
        </p:txBody>
      </p:sp>
      <p:sp>
        <p:nvSpPr>
          <p:cNvPr id="269" name="Rectangle 16"/>
          <p:cNvSpPr>
            <a:spLocks noChangeArrowheads="1"/>
          </p:cNvSpPr>
          <p:nvPr/>
        </p:nvSpPr>
        <p:spPr bwMode="auto">
          <a:xfrm>
            <a:off x="1463675" y="176847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Sales</a:t>
            </a:r>
            <a:endParaRPr lang="en-US" dirty="0" smtClean="0">
              <a:solidFill>
                <a:prstClr val="black"/>
              </a:solidFill>
              <a:cs typeface="+mn-cs"/>
            </a:endParaRPr>
          </a:p>
        </p:txBody>
      </p:sp>
      <p:sp>
        <p:nvSpPr>
          <p:cNvPr id="270" name="Rectangle 17"/>
          <p:cNvSpPr>
            <a:spLocks noChangeArrowheads="1"/>
          </p:cNvSpPr>
          <p:nvPr/>
        </p:nvSpPr>
        <p:spPr bwMode="auto">
          <a:xfrm>
            <a:off x="6146800" y="1768475"/>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320,000</a:t>
            </a:r>
            <a:endParaRPr lang="en-US" dirty="0" smtClean="0">
              <a:solidFill>
                <a:prstClr val="black"/>
              </a:solidFill>
              <a:cs typeface="+mn-cs"/>
            </a:endParaRPr>
          </a:p>
        </p:txBody>
      </p:sp>
      <p:sp>
        <p:nvSpPr>
          <p:cNvPr id="272" name="Rectangle 18"/>
          <p:cNvSpPr>
            <a:spLocks noChangeArrowheads="1"/>
          </p:cNvSpPr>
          <p:nvPr/>
        </p:nvSpPr>
        <p:spPr bwMode="auto">
          <a:xfrm>
            <a:off x="5287963" y="2190750"/>
            <a:ext cx="444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Cost</a:t>
            </a:r>
            <a:endParaRPr lang="en-US" dirty="0" smtClean="0">
              <a:solidFill>
                <a:prstClr val="black"/>
              </a:solidFill>
              <a:cs typeface="+mn-cs"/>
            </a:endParaRPr>
          </a:p>
        </p:txBody>
      </p:sp>
      <p:sp>
        <p:nvSpPr>
          <p:cNvPr id="273" name="Rectangle 19"/>
          <p:cNvSpPr>
            <a:spLocks noChangeArrowheads="1"/>
          </p:cNvSpPr>
          <p:nvPr/>
        </p:nvSpPr>
        <p:spPr bwMode="auto">
          <a:xfrm>
            <a:off x="6156325" y="2190750"/>
            <a:ext cx="5254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Retail</a:t>
            </a:r>
            <a:endParaRPr lang="en-US" dirty="0" smtClean="0">
              <a:solidFill>
                <a:prstClr val="black"/>
              </a:solidFill>
              <a:cs typeface="+mn-cs"/>
            </a:endParaRPr>
          </a:p>
        </p:txBody>
      </p:sp>
      <p:sp>
        <p:nvSpPr>
          <p:cNvPr id="274" name="Rectangle 20"/>
          <p:cNvSpPr>
            <a:spLocks noChangeArrowheads="1"/>
          </p:cNvSpPr>
          <p:nvPr/>
        </p:nvSpPr>
        <p:spPr bwMode="auto">
          <a:xfrm>
            <a:off x="1463675" y="2417763"/>
            <a:ext cx="14938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Beginning inventory</a:t>
            </a:r>
            <a:endParaRPr lang="en-US" dirty="0" smtClean="0">
              <a:solidFill>
                <a:prstClr val="black"/>
              </a:solidFill>
              <a:cs typeface="+mn-cs"/>
            </a:endParaRPr>
          </a:p>
        </p:txBody>
      </p:sp>
      <p:sp>
        <p:nvSpPr>
          <p:cNvPr id="275" name="Rectangle 21"/>
          <p:cNvSpPr>
            <a:spLocks noChangeArrowheads="1"/>
          </p:cNvSpPr>
          <p:nvPr/>
        </p:nvSpPr>
        <p:spPr bwMode="auto">
          <a:xfrm>
            <a:off x="5157788" y="2417763"/>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$324,000</a:t>
            </a:r>
            <a:endParaRPr lang="en-US" dirty="0" smtClean="0">
              <a:solidFill>
                <a:prstClr val="black"/>
              </a:solidFill>
              <a:cs typeface="+mn-cs"/>
            </a:endParaRPr>
          </a:p>
        </p:txBody>
      </p:sp>
      <p:sp>
        <p:nvSpPr>
          <p:cNvPr id="276" name="Rectangle 22"/>
          <p:cNvSpPr>
            <a:spLocks noChangeArrowheads="1"/>
          </p:cNvSpPr>
          <p:nvPr/>
        </p:nvSpPr>
        <p:spPr bwMode="auto">
          <a:xfrm>
            <a:off x="6054725" y="2417763"/>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$530,000</a:t>
            </a:r>
            <a:endParaRPr lang="en-US" dirty="0" smtClean="0">
              <a:solidFill>
                <a:prstClr val="black"/>
              </a:solidFill>
              <a:cs typeface="+mn-cs"/>
            </a:endParaRPr>
          </a:p>
        </p:txBody>
      </p:sp>
      <p:sp>
        <p:nvSpPr>
          <p:cNvPr id="278" name="Rectangle 23"/>
          <p:cNvSpPr>
            <a:spLocks noChangeArrowheads="1"/>
          </p:cNvSpPr>
          <p:nvPr/>
        </p:nvSpPr>
        <p:spPr bwMode="auto">
          <a:xfrm>
            <a:off x="1463675" y="2624138"/>
            <a:ext cx="8382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Purchases</a:t>
            </a:r>
            <a:endParaRPr lang="en-US" dirty="0" smtClean="0">
              <a:solidFill>
                <a:prstClr val="black"/>
              </a:solidFill>
              <a:cs typeface="+mn-cs"/>
            </a:endParaRPr>
          </a:p>
        </p:txBody>
      </p:sp>
      <p:sp>
        <p:nvSpPr>
          <p:cNvPr id="279" name="Rectangle 24"/>
          <p:cNvSpPr>
            <a:spLocks noChangeArrowheads="1"/>
          </p:cNvSpPr>
          <p:nvPr/>
        </p:nvSpPr>
        <p:spPr bwMode="auto">
          <a:xfrm>
            <a:off x="5248275" y="262413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195,000</a:t>
            </a:r>
            <a:endParaRPr lang="en-US" dirty="0" smtClean="0">
              <a:solidFill>
                <a:prstClr val="black"/>
              </a:solidFill>
              <a:cs typeface="+mn-cs"/>
            </a:endParaRPr>
          </a:p>
        </p:txBody>
      </p:sp>
      <p:sp>
        <p:nvSpPr>
          <p:cNvPr id="280" name="Rectangle 25"/>
          <p:cNvSpPr>
            <a:spLocks noChangeArrowheads="1"/>
          </p:cNvSpPr>
          <p:nvPr/>
        </p:nvSpPr>
        <p:spPr bwMode="auto">
          <a:xfrm>
            <a:off x="6146800" y="262413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335,000</a:t>
            </a:r>
            <a:endParaRPr lang="en-US" dirty="0" smtClean="0">
              <a:solidFill>
                <a:prstClr val="black"/>
              </a:solidFill>
              <a:cs typeface="+mn-cs"/>
            </a:endParaRPr>
          </a:p>
        </p:txBody>
      </p:sp>
      <p:sp>
        <p:nvSpPr>
          <p:cNvPr id="281" name="Rectangle 26"/>
          <p:cNvSpPr>
            <a:spLocks noChangeArrowheads="1"/>
          </p:cNvSpPr>
          <p:nvPr/>
        </p:nvSpPr>
        <p:spPr bwMode="auto">
          <a:xfrm>
            <a:off x="1463675" y="2830513"/>
            <a:ext cx="26733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Total merchandise available for sale</a:t>
            </a:r>
            <a:endParaRPr lang="en-US" dirty="0" smtClean="0">
              <a:solidFill>
                <a:prstClr val="black"/>
              </a:solidFill>
              <a:cs typeface="+mn-cs"/>
            </a:endParaRPr>
          </a:p>
        </p:txBody>
      </p:sp>
      <p:sp>
        <p:nvSpPr>
          <p:cNvPr id="282" name="Rectangle 27"/>
          <p:cNvSpPr>
            <a:spLocks noChangeArrowheads="1"/>
          </p:cNvSpPr>
          <p:nvPr/>
        </p:nvSpPr>
        <p:spPr bwMode="auto">
          <a:xfrm>
            <a:off x="5157788" y="2830513"/>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$519,000</a:t>
            </a:r>
            <a:endParaRPr lang="en-US" dirty="0" smtClean="0">
              <a:solidFill>
                <a:prstClr val="black"/>
              </a:solidFill>
              <a:cs typeface="+mn-cs"/>
            </a:endParaRPr>
          </a:p>
        </p:txBody>
      </p:sp>
      <p:sp>
        <p:nvSpPr>
          <p:cNvPr id="283" name="Rectangle 28"/>
          <p:cNvSpPr>
            <a:spLocks noChangeArrowheads="1"/>
          </p:cNvSpPr>
          <p:nvPr/>
        </p:nvSpPr>
        <p:spPr bwMode="auto">
          <a:xfrm>
            <a:off x="6054725" y="2830513"/>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$865,000</a:t>
            </a:r>
            <a:endParaRPr lang="en-US" dirty="0" smtClean="0">
              <a:solidFill>
                <a:prstClr val="black"/>
              </a:solidFill>
              <a:cs typeface="+mn-cs"/>
            </a:endParaRPr>
          </a:p>
        </p:txBody>
      </p:sp>
      <p:sp>
        <p:nvSpPr>
          <p:cNvPr id="284" name="Rectangle 29"/>
          <p:cNvSpPr>
            <a:spLocks noChangeArrowheads="1"/>
          </p:cNvSpPr>
          <p:nvPr/>
        </p:nvSpPr>
        <p:spPr bwMode="auto">
          <a:xfrm>
            <a:off x="1463675" y="3035300"/>
            <a:ext cx="9477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Less:  Sales</a:t>
            </a:r>
            <a:endParaRPr lang="en-US" dirty="0" smtClean="0">
              <a:solidFill>
                <a:prstClr val="black"/>
              </a:solidFill>
              <a:cs typeface="+mn-cs"/>
            </a:endParaRPr>
          </a:p>
        </p:txBody>
      </p:sp>
      <p:sp>
        <p:nvSpPr>
          <p:cNvPr id="285" name="Rectangle 30"/>
          <p:cNvSpPr>
            <a:spLocks noChangeArrowheads="1"/>
          </p:cNvSpPr>
          <p:nvPr/>
        </p:nvSpPr>
        <p:spPr bwMode="auto">
          <a:xfrm>
            <a:off x="6096000" y="3035300"/>
            <a:ext cx="7667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(320,000)</a:t>
            </a:r>
            <a:endParaRPr lang="en-US" dirty="0" smtClean="0">
              <a:solidFill>
                <a:prstClr val="black"/>
              </a:solidFill>
              <a:cs typeface="+mn-cs"/>
            </a:endParaRPr>
          </a:p>
        </p:txBody>
      </p:sp>
      <p:sp>
        <p:nvSpPr>
          <p:cNvPr id="286" name="Rectangle 31"/>
          <p:cNvSpPr>
            <a:spLocks noChangeArrowheads="1"/>
          </p:cNvSpPr>
          <p:nvPr/>
        </p:nvSpPr>
        <p:spPr bwMode="auto">
          <a:xfrm>
            <a:off x="1463675" y="3241675"/>
            <a:ext cx="2341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Ending inventory priced at retail</a:t>
            </a:r>
            <a:endParaRPr lang="en-US" dirty="0" smtClean="0">
              <a:solidFill>
                <a:prstClr val="black"/>
              </a:solidFill>
              <a:cs typeface="+mn-cs"/>
            </a:endParaRPr>
          </a:p>
        </p:txBody>
      </p:sp>
      <p:sp>
        <p:nvSpPr>
          <p:cNvPr id="287" name="Rectangle 32"/>
          <p:cNvSpPr>
            <a:spLocks noChangeArrowheads="1"/>
          </p:cNvSpPr>
          <p:nvPr/>
        </p:nvSpPr>
        <p:spPr bwMode="auto">
          <a:xfrm>
            <a:off x="6054725" y="3241675"/>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$545,000</a:t>
            </a:r>
            <a:endParaRPr lang="en-US" dirty="0" smtClean="0">
              <a:solidFill>
                <a:prstClr val="black"/>
              </a:solidFill>
              <a:cs typeface="+mn-cs"/>
            </a:endParaRPr>
          </a:p>
        </p:txBody>
      </p:sp>
      <p:sp>
        <p:nvSpPr>
          <p:cNvPr id="288" name="Rectangle 33"/>
          <p:cNvSpPr>
            <a:spLocks noChangeArrowheads="1"/>
          </p:cNvSpPr>
          <p:nvPr/>
        </p:nvSpPr>
        <p:spPr bwMode="auto">
          <a:xfrm>
            <a:off x="1463675" y="3448050"/>
            <a:ext cx="7667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Cost ratio</a:t>
            </a:r>
            <a:endParaRPr lang="en-US" dirty="0" smtClean="0">
              <a:solidFill>
                <a:prstClr val="black"/>
              </a:solidFill>
              <a:cs typeface="+mn-cs"/>
            </a:endParaRPr>
          </a:p>
        </p:txBody>
      </p:sp>
      <p:sp>
        <p:nvSpPr>
          <p:cNvPr id="293" name="Rectangle 34"/>
          <p:cNvSpPr>
            <a:spLocks noChangeArrowheads="1"/>
          </p:cNvSpPr>
          <p:nvPr/>
        </p:nvSpPr>
        <p:spPr bwMode="auto">
          <a:xfrm>
            <a:off x="6418263" y="3448050"/>
            <a:ext cx="3841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0.60</a:t>
            </a:r>
            <a:endParaRPr lang="en-US" dirty="0" smtClean="0">
              <a:solidFill>
                <a:prstClr val="black"/>
              </a:solidFill>
              <a:cs typeface="+mn-cs"/>
            </a:endParaRPr>
          </a:p>
        </p:txBody>
      </p:sp>
      <p:sp>
        <p:nvSpPr>
          <p:cNvPr id="294" name="Rectangle 35"/>
          <p:cNvSpPr>
            <a:spLocks noChangeArrowheads="1"/>
          </p:cNvSpPr>
          <p:nvPr/>
        </p:nvSpPr>
        <p:spPr bwMode="auto">
          <a:xfrm>
            <a:off x="1463675" y="3654425"/>
            <a:ext cx="17954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Ending inventory at cost</a:t>
            </a:r>
            <a:endParaRPr lang="en-US" dirty="0" smtClean="0">
              <a:solidFill>
                <a:prstClr val="black"/>
              </a:solidFill>
              <a:cs typeface="+mn-cs"/>
            </a:endParaRPr>
          </a:p>
        </p:txBody>
      </p:sp>
      <p:sp>
        <p:nvSpPr>
          <p:cNvPr id="295" name="Rectangle 36"/>
          <p:cNvSpPr>
            <a:spLocks noChangeArrowheads="1"/>
          </p:cNvSpPr>
          <p:nvPr/>
        </p:nvSpPr>
        <p:spPr bwMode="auto">
          <a:xfrm>
            <a:off x="6054725" y="3654425"/>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$327,000</a:t>
            </a:r>
            <a:endParaRPr lang="en-US" dirty="0" smtClean="0">
              <a:solidFill>
                <a:prstClr val="black"/>
              </a:solidFill>
              <a:cs typeface="+mn-cs"/>
            </a:endParaRPr>
          </a:p>
        </p:txBody>
      </p:sp>
      <p:sp>
        <p:nvSpPr>
          <p:cNvPr id="296" name="Rectangle 37"/>
          <p:cNvSpPr>
            <a:spLocks noChangeArrowheads="1"/>
          </p:cNvSpPr>
          <p:nvPr/>
        </p:nvSpPr>
        <p:spPr bwMode="auto">
          <a:xfrm>
            <a:off x="4887913" y="4487863"/>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$519,000</a:t>
            </a:r>
            <a:endParaRPr lang="en-US" dirty="0" smtClean="0">
              <a:solidFill>
                <a:prstClr val="black"/>
              </a:solidFill>
              <a:cs typeface="+mn-cs"/>
            </a:endParaRPr>
          </a:p>
        </p:txBody>
      </p:sp>
      <p:sp>
        <p:nvSpPr>
          <p:cNvPr id="297" name="Rectangle 38"/>
          <p:cNvSpPr>
            <a:spLocks noChangeArrowheads="1"/>
          </p:cNvSpPr>
          <p:nvPr/>
        </p:nvSpPr>
        <p:spPr bwMode="auto">
          <a:xfrm>
            <a:off x="4887913" y="4662488"/>
            <a:ext cx="6762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8" name="Rectangle 39"/>
          <p:cNvSpPr>
            <a:spLocks noChangeArrowheads="1"/>
          </p:cNvSpPr>
          <p:nvPr/>
        </p:nvSpPr>
        <p:spPr bwMode="auto">
          <a:xfrm>
            <a:off x="4887913" y="4692650"/>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$865,000</a:t>
            </a:r>
            <a:endParaRPr lang="en-US" dirty="0" smtClean="0">
              <a:solidFill>
                <a:prstClr val="black"/>
              </a:solidFill>
              <a:cs typeface="+mn-cs"/>
            </a:endParaRPr>
          </a:p>
        </p:txBody>
      </p:sp>
      <p:sp>
        <p:nvSpPr>
          <p:cNvPr id="299" name="Rectangle 40"/>
          <p:cNvSpPr>
            <a:spLocks noChangeArrowheads="1"/>
          </p:cNvSpPr>
          <p:nvPr/>
        </p:nvSpPr>
        <p:spPr bwMode="auto">
          <a:xfrm>
            <a:off x="5946775" y="4487863"/>
            <a:ext cx="3841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0.60</a:t>
            </a:r>
            <a:endParaRPr lang="en-US" dirty="0" smtClean="0">
              <a:solidFill>
                <a:prstClr val="black"/>
              </a:solidFill>
              <a:cs typeface="+mn-cs"/>
            </a:endParaRPr>
          </a:p>
        </p:txBody>
      </p:sp>
      <p:sp>
        <p:nvSpPr>
          <p:cNvPr id="300" name="Rectangle 41"/>
          <p:cNvSpPr>
            <a:spLocks noChangeArrowheads="1"/>
          </p:cNvSpPr>
          <p:nvPr/>
        </p:nvSpPr>
        <p:spPr bwMode="auto">
          <a:xfrm>
            <a:off x="3616325" y="4270375"/>
            <a:ext cx="1482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Cost-to-retail ratio</a:t>
            </a:r>
            <a:endParaRPr lang="en-US" dirty="0" smtClean="0">
              <a:solidFill>
                <a:prstClr val="black"/>
              </a:solidFill>
              <a:cs typeface="+mn-cs"/>
            </a:endParaRPr>
          </a:p>
        </p:txBody>
      </p:sp>
      <p:sp>
        <p:nvSpPr>
          <p:cNvPr id="304" name="Rectangle 42"/>
          <p:cNvSpPr>
            <a:spLocks noChangeArrowheads="1"/>
          </p:cNvSpPr>
          <p:nvPr/>
        </p:nvSpPr>
        <p:spPr bwMode="auto">
          <a:xfrm>
            <a:off x="2305050" y="4487863"/>
            <a:ext cx="23304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Cost of goods available for sale</a:t>
            </a:r>
            <a:endParaRPr lang="en-US" dirty="0" smtClean="0">
              <a:solidFill>
                <a:prstClr val="black"/>
              </a:solidFill>
              <a:cs typeface="+mn-cs"/>
            </a:endParaRPr>
          </a:p>
        </p:txBody>
      </p:sp>
      <p:sp>
        <p:nvSpPr>
          <p:cNvPr id="305" name="Rectangle 43"/>
          <p:cNvSpPr>
            <a:spLocks noChangeArrowheads="1"/>
          </p:cNvSpPr>
          <p:nvPr/>
        </p:nvSpPr>
        <p:spPr bwMode="auto">
          <a:xfrm>
            <a:off x="2305050" y="4662488"/>
            <a:ext cx="23780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6" name="Rectangle 44"/>
          <p:cNvSpPr>
            <a:spLocks noChangeArrowheads="1"/>
          </p:cNvSpPr>
          <p:nvPr/>
        </p:nvSpPr>
        <p:spPr bwMode="auto">
          <a:xfrm>
            <a:off x="2263775" y="4692650"/>
            <a:ext cx="2420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Retail of goods available for sale</a:t>
            </a:r>
            <a:endParaRPr lang="en-US" dirty="0" smtClean="0">
              <a:solidFill>
                <a:prstClr val="black"/>
              </a:solidFill>
              <a:cs typeface="+mn-cs"/>
            </a:endParaRPr>
          </a:p>
        </p:txBody>
      </p:sp>
      <p:sp>
        <p:nvSpPr>
          <p:cNvPr id="307" name="Rectangle 45"/>
          <p:cNvSpPr>
            <a:spLocks noChangeArrowheads="1"/>
          </p:cNvSpPr>
          <p:nvPr/>
        </p:nvSpPr>
        <p:spPr bwMode="auto">
          <a:xfrm>
            <a:off x="1463675" y="706438"/>
            <a:ext cx="61341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Using the retail method and the following data, estimate the cost of ending inventory.</a:t>
            </a:r>
            <a:endParaRPr lang="en-US" dirty="0" smtClean="0">
              <a:solidFill>
                <a:prstClr val="black"/>
              </a:solidFill>
              <a:cs typeface="+mn-cs"/>
            </a:endParaRPr>
          </a:p>
        </p:txBody>
      </p:sp>
      <p:sp>
        <p:nvSpPr>
          <p:cNvPr id="308" name="Rectangle 46"/>
          <p:cNvSpPr>
            <a:spLocks noChangeArrowheads="1"/>
          </p:cNvSpPr>
          <p:nvPr/>
        </p:nvSpPr>
        <p:spPr bwMode="auto">
          <a:xfrm>
            <a:off x="1414463" y="109855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9" name="Rectangle 47"/>
          <p:cNvSpPr>
            <a:spLocks noChangeArrowheads="1"/>
          </p:cNvSpPr>
          <p:nvPr/>
        </p:nvSpPr>
        <p:spPr bwMode="auto">
          <a:xfrm>
            <a:off x="6802438" y="1119188"/>
            <a:ext cx="19050"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0" name="Rectangle 48"/>
          <p:cNvSpPr>
            <a:spLocks noChangeArrowheads="1"/>
          </p:cNvSpPr>
          <p:nvPr/>
        </p:nvSpPr>
        <p:spPr bwMode="auto">
          <a:xfrm>
            <a:off x="1414463" y="215900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1" name="Rectangle 49"/>
          <p:cNvSpPr>
            <a:spLocks noChangeArrowheads="1"/>
          </p:cNvSpPr>
          <p:nvPr/>
        </p:nvSpPr>
        <p:spPr bwMode="auto">
          <a:xfrm>
            <a:off x="2043113" y="4240213"/>
            <a:ext cx="19050" cy="8651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2" name="Rectangle 50"/>
          <p:cNvSpPr>
            <a:spLocks noChangeArrowheads="1"/>
          </p:cNvSpPr>
          <p:nvPr/>
        </p:nvSpPr>
        <p:spPr bwMode="auto">
          <a:xfrm>
            <a:off x="6802438" y="2179638"/>
            <a:ext cx="19050"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3" name="Rectangle 51"/>
          <p:cNvSpPr>
            <a:spLocks noChangeArrowheads="1"/>
          </p:cNvSpPr>
          <p:nvPr/>
        </p:nvSpPr>
        <p:spPr bwMode="auto">
          <a:xfrm>
            <a:off x="6532563" y="4260850"/>
            <a:ext cx="20637" cy="8445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4" name="Rectangle 52"/>
          <p:cNvSpPr>
            <a:spLocks noChangeArrowheads="1"/>
          </p:cNvSpPr>
          <p:nvPr/>
        </p:nvSpPr>
        <p:spPr bwMode="auto">
          <a:xfrm>
            <a:off x="1433513" y="1098550"/>
            <a:ext cx="53879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5" name="Rectangle 53"/>
          <p:cNvSpPr>
            <a:spLocks noChangeArrowheads="1"/>
          </p:cNvSpPr>
          <p:nvPr/>
        </p:nvSpPr>
        <p:spPr bwMode="auto">
          <a:xfrm>
            <a:off x="1433513" y="1325563"/>
            <a:ext cx="538797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6" name="Rectangle 54"/>
          <p:cNvSpPr>
            <a:spLocks noChangeArrowheads="1"/>
          </p:cNvSpPr>
          <p:nvPr/>
        </p:nvSpPr>
        <p:spPr bwMode="auto">
          <a:xfrm>
            <a:off x="1433513" y="2159000"/>
            <a:ext cx="53879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7" name="Rectangle 55"/>
          <p:cNvSpPr>
            <a:spLocks noChangeArrowheads="1"/>
          </p:cNvSpPr>
          <p:nvPr/>
        </p:nvSpPr>
        <p:spPr bwMode="auto">
          <a:xfrm>
            <a:off x="1433513" y="2386013"/>
            <a:ext cx="538797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8" name="Line 56"/>
          <p:cNvSpPr>
            <a:spLocks noChangeShapeType="1"/>
          </p:cNvSpPr>
          <p:nvPr/>
        </p:nvSpPr>
        <p:spPr bwMode="auto">
          <a:xfrm>
            <a:off x="5016500" y="2809875"/>
            <a:ext cx="1804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9" name="Rectangle 57"/>
          <p:cNvSpPr>
            <a:spLocks noChangeArrowheads="1"/>
          </p:cNvSpPr>
          <p:nvPr/>
        </p:nvSpPr>
        <p:spPr bwMode="auto">
          <a:xfrm>
            <a:off x="5016500" y="2809875"/>
            <a:ext cx="18049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3" name="Line 58"/>
          <p:cNvSpPr>
            <a:spLocks noChangeShapeType="1"/>
          </p:cNvSpPr>
          <p:nvPr/>
        </p:nvSpPr>
        <p:spPr bwMode="auto">
          <a:xfrm>
            <a:off x="5913438" y="3221038"/>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4" name="Rectangle 59"/>
          <p:cNvSpPr>
            <a:spLocks noChangeArrowheads="1"/>
          </p:cNvSpPr>
          <p:nvPr/>
        </p:nvSpPr>
        <p:spPr bwMode="auto">
          <a:xfrm>
            <a:off x="5913438" y="3221038"/>
            <a:ext cx="90805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6" name="Line 60"/>
          <p:cNvSpPr>
            <a:spLocks noChangeShapeType="1"/>
          </p:cNvSpPr>
          <p:nvPr/>
        </p:nvSpPr>
        <p:spPr bwMode="auto">
          <a:xfrm>
            <a:off x="5913438" y="3633788"/>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7" name="Rectangle 61"/>
          <p:cNvSpPr>
            <a:spLocks noChangeArrowheads="1"/>
          </p:cNvSpPr>
          <p:nvPr/>
        </p:nvSpPr>
        <p:spPr bwMode="auto">
          <a:xfrm>
            <a:off x="5913438" y="3633788"/>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8" name="Line 62"/>
          <p:cNvSpPr>
            <a:spLocks noChangeShapeType="1"/>
          </p:cNvSpPr>
          <p:nvPr/>
        </p:nvSpPr>
        <p:spPr bwMode="auto">
          <a:xfrm>
            <a:off x="5913438" y="3840163"/>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9" name="Rectangle 63"/>
          <p:cNvSpPr>
            <a:spLocks noChangeArrowheads="1"/>
          </p:cNvSpPr>
          <p:nvPr/>
        </p:nvSpPr>
        <p:spPr bwMode="auto">
          <a:xfrm>
            <a:off x="5913438" y="3840163"/>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20" name="Line 64"/>
          <p:cNvSpPr>
            <a:spLocks noChangeShapeType="1"/>
          </p:cNvSpPr>
          <p:nvPr/>
        </p:nvSpPr>
        <p:spPr bwMode="auto">
          <a:xfrm>
            <a:off x="5913438" y="3860800"/>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21" name="Rectangle 65"/>
          <p:cNvSpPr>
            <a:spLocks noChangeArrowheads="1"/>
          </p:cNvSpPr>
          <p:nvPr/>
        </p:nvSpPr>
        <p:spPr bwMode="auto">
          <a:xfrm>
            <a:off x="5913438" y="3860800"/>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22" name="Rectangle 66"/>
          <p:cNvSpPr>
            <a:spLocks noChangeArrowheads="1"/>
          </p:cNvSpPr>
          <p:nvPr/>
        </p:nvSpPr>
        <p:spPr bwMode="auto">
          <a:xfrm>
            <a:off x="2062163" y="4240213"/>
            <a:ext cx="4491037"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23" name="Rectangle 67"/>
          <p:cNvSpPr>
            <a:spLocks noChangeArrowheads="1"/>
          </p:cNvSpPr>
          <p:nvPr/>
        </p:nvSpPr>
        <p:spPr bwMode="auto">
          <a:xfrm>
            <a:off x="2062163" y="5084763"/>
            <a:ext cx="4491037"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7" name="Slide Number Placeholder 66"/>
          <p:cNvSpPr>
            <a:spLocks noGrp="1"/>
          </p:cNvSpPr>
          <p:nvPr>
            <p:ph type="sldNum" sz="quarter" idx="12"/>
          </p:nvPr>
        </p:nvSpPr>
        <p:spPr/>
        <p:txBody>
          <a:bodyPr/>
          <a:lstStyle/>
          <a:p>
            <a:pPr>
              <a:defRPr/>
            </a:pPr>
            <a:fld id="{DC1913EE-9A3B-4122-9788-1903381B8292}" type="slidenum">
              <a:rPr lang="en-US" smtClean="0"/>
              <a:pPr>
                <a:defRPr/>
              </a:pPr>
              <a:t>70</a:t>
            </a:fld>
            <a:endParaRPr lang="en-US" dirty="0"/>
          </a:p>
        </p:txBody>
      </p:sp>
      <p:sp>
        <p:nvSpPr>
          <p:cNvPr id="68" name="Rounded Rectangle 67"/>
          <p:cNvSpPr/>
          <p:nvPr/>
        </p:nvSpPr>
        <p:spPr>
          <a:xfrm>
            <a:off x="201613" y="6538912"/>
            <a:ext cx="58943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Apply both the retail inventory and gross profit methods to estimate</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fade">
                                      <p:cBhvr>
                                        <p:cTn id="7" dur="500"/>
                                        <p:tgtEl>
                                          <p:spTgt spid="2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2"/>
                                        </p:tgtEl>
                                        <p:attrNameLst>
                                          <p:attrName>style.visibility</p:attrName>
                                        </p:attrNameLst>
                                      </p:cBhvr>
                                      <p:to>
                                        <p:strVal val="visible"/>
                                      </p:to>
                                    </p:set>
                                    <p:animEffect transition="in" filter="fade">
                                      <p:cBhvr>
                                        <p:cTn id="10" dur="500"/>
                                        <p:tgtEl>
                                          <p:spTgt spid="27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3"/>
                                        </p:tgtEl>
                                        <p:attrNameLst>
                                          <p:attrName>style.visibility</p:attrName>
                                        </p:attrNameLst>
                                      </p:cBhvr>
                                      <p:to>
                                        <p:strVal val="visible"/>
                                      </p:to>
                                    </p:set>
                                    <p:animEffect transition="in" filter="fade">
                                      <p:cBhvr>
                                        <p:cTn id="13" dur="500"/>
                                        <p:tgtEl>
                                          <p:spTgt spid="27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0"/>
                                        </p:tgtEl>
                                        <p:attrNameLst>
                                          <p:attrName>style.visibility</p:attrName>
                                        </p:attrNameLst>
                                      </p:cBhvr>
                                      <p:to>
                                        <p:strVal val="visible"/>
                                      </p:to>
                                    </p:set>
                                    <p:animEffect transition="in" filter="fade">
                                      <p:cBhvr>
                                        <p:cTn id="16" dur="500"/>
                                        <p:tgtEl>
                                          <p:spTgt spid="3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2"/>
                                        </p:tgtEl>
                                        <p:attrNameLst>
                                          <p:attrName>style.visibility</p:attrName>
                                        </p:attrNameLst>
                                      </p:cBhvr>
                                      <p:to>
                                        <p:strVal val="visible"/>
                                      </p:to>
                                    </p:set>
                                    <p:animEffect transition="in" filter="fade">
                                      <p:cBhvr>
                                        <p:cTn id="19" dur="500"/>
                                        <p:tgtEl>
                                          <p:spTgt spid="3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6"/>
                                        </p:tgtEl>
                                        <p:attrNameLst>
                                          <p:attrName>style.visibility</p:attrName>
                                        </p:attrNameLst>
                                      </p:cBhvr>
                                      <p:to>
                                        <p:strVal val="visible"/>
                                      </p:to>
                                    </p:set>
                                    <p:animEffect transition="in" filter="fade">
                                      <p:cBhvr>
                                        <p:cTn id="22" dur="500"/>
                                        <p:tgtEl>
                                          <p:spTgt spid="3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7"/>
                                        </p:tgtEl>
                                        <p:attrNameLst>
                                          <p:attrName>style.visibility</p:attrName>
                                        </p:attrNameLst>
                                      </p:cBhvr>
                                      <p:to>
                                        <p:strVal val="visible"/>
                                      </p:to>
                                    </p:set>
                                    <p:animEffect transition="in" filter="fade">
                                      <p:cBhvr>
                                        <p:cTn id="25" dur="500"/>
                                        <p:tgtEl>
                                          <p:spTgt spid="3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4"/>
                                        </p:tgtEl>
                                        <p:attrNameLst>
                                          <p:attrName>style.visibility</p:attrName>
                                        </p:attrNameLst>
                                      </p:cBhvr>
                                      <p:to>
                                        <p:strVal val="visible"/>
                                      </p:to>
                                    </p:set>
                                    <p:animEffect transition="in" filter="fade">
                                      <p:cBhvr>
                                        <p:cTn id="28" dur="500"/>
                                        <p:tgtEl>
                                          <p:spTgt spid="27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5"/>
                                        </p:tgtEl>
                                        <p:attrNameLst>
                                          <p:attrName>style.visibility</p:attrName>
                                        </p:attrNameLst>
                                      </p:cBhvr>
                                      <p:to>
                                        <p:strVal val="visible"/>
                                      </p:to>
                                    </p:set>
                                    <p:animEffect transition="in" filter="fade">
                                      <p:cBhvr>
                                        <p:cTn id="31" dur="500"/>
                                        <p:tgtEl>
                                          <p:spTgt spid="27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6"/>
                                        </p:tgtEl>
                                        <p:attrNameLst>
                                          <p:attrName>style.visibility</p:attrName>
                                        </p:attrNameLst>
                                      </p:cBhvr>
                                      <p:to>
                                        <p:strVal val="visible"/>
                                      </p:to>
                                    </p:set>
                                    <p:animEffect transition="in" filter="fade">
                                      <p:cBhvr>
                                        <p:cTn id="34" dur="500"/>
                                        <p:tgtEl>
                                          <p:spTgt spid="27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8"/>
                                        </p:tgtEl>
                                        <p:attrNameLst>
                                          <p:attrName>style.visibility</p:attrName>
                                        </p:attrNameLst>
                                      </p:cBhvr>
                                      <p:to>
                                        <p:strVal val="visible"/>
                                      </p:to>
                                    </p:set>
                                    <p:animEffect transition="in" filter="fade">
                                      <p:cBhvr>
                                        <p:cTn id="37" dur="500"/>
                                        <p:tgtEl>
                                          <p:spTgt spid="27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9"/>
                                        </p:tgtEl>
                                        <p:attrNameLst>
                                          <p:attrName>style.visibility</p:attrName>
                                        </p:attrNameLst>
                                      </p:cBhvr>
                                      <p:to>
                                        <p:strVal val="visible"/>
                                      </p:to>
                                    </p:set>
                                    <p:animEffect transition="in" filter="fade">
                                      <p:cBhvr>
                                        <p:cTn id="40" dur="500"/>
                                        <p:tgtEl>
                                          <p:spTgt spid="27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0"/>
                                        </p:tgtEl>
                                        <p:attrNameLst>
                                          <p:attrName>style.visibility</p:attrName>
                                        </p:attrNameLst>
                                      </p:cBhvr>
                                      <p:to>
                                        <p:strVal val="visible"/>
                                      </p:to>
                                    </p:set>
                                    <p:animEffect transition="in" filter="fade">
                                      <p:cBhvr>
                                        <p:cTn id="43" dur="500"/>
                                        <p:tgtEl>
                                          <p:spTgt spid="28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81"/>
                                        </p:tgtEl>
                                        <p:attrNameLst>
                                          <p:attrName>style.visibility</p:attrName>
                                        </p:attrNameLst>
                                      </p:cBhvr>
                                      <p:to>
                                        <p:strVal val="visible"/>
                                      </p:to>
                                    </p:set>
                                    <p:animEffect transition="in" filter="fade">
                                      <p:cBhvr>
                                        <p:cTn id="46" dur="500"/>
                                        <p:tgtEl>
                                          <p:spTgt spid="281"/>
                                        </p:tgtEl>
                                      </p:cBhvr>
                                    </p:animEffect>
                                  </p:childTnLst>
                                </p:cTn>
                              </p:par>
                              <p:par>
                                <p:cTn id="47" presetID="10" presetClass="entr" presetSubtype="0" fill="hold" nodeType="withEffect">
                                  <p:stCondLst>
                                    <p:cond delay="0"/>
                                  </p:stCondLst>
                                  <p:childTnLst>
                                    <p:set>
                                      <p:cBhvr>
                                        <p:cTn id="48" dur="1" fill="hold">
                                          <p:stCondLst>
                                            <p:cond delay="0"/>
                                          </p:stCondLst>
                                        </p:cTn>
                                        <p:tgtEl>
                                          <p:spTgt spid="318"/>
                                        </p:tgtEl>
                                        <p:attrNameLst>
                                          <p:attrName>style.visibility</p:attrName>
                                        </p:attrNameLst>
                                      </p:cBhvr>
                                      <p:to>
                                        <p:strVal val="visible"/>
                                      </p:to>
                                    </p:set>
                                    <p:animEffect transition="in" filter="fade">
                                      <p:cBhvr>
                                        <p:cTn id="49" dur="500"/>
                                        <p:tgtEl>
                                          <p:spTgt spid="3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19"/>
                                        </p:tgtEl>
                                        <p:attrNameLst>
                                          <p:attrName>style.visibility</p:attrName>
                                        </p:attrNameLst>
                                      </p:cBhvr>
                                      <p:to>
                                        <p:strVal val="visible"/>
                                      </p:to>
                                    </p:set>
                                    <p:animEffect transition="in" filter="fade">
                                      <p:cBhvr>
                                        <p:cTn id="52" dur="500"/>
                                        <p:tgtEl>
                                          <p:spTgt spid="31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82"/>
                                        </p:tgtEl>
                                        <p:attrNameLst>
                                          <p:attrName>style.visibility</p:attrName>
                                        </p:attrNameLst>
                                      </p:cBhvr>
                                      <p:to>
                                        <p:strVal val="visible"/>
                                      </p:to>
                                    </p:set>
                                    <p:animEffect transition="in" filter="fade">
                                      <p:cBhvr>
                                        <p:cTn id="55" dur="500"/>
                                        <p:tgtEl>
                                          <p:spTgt spid="28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3"/>
                                        </p:tgtEl>
                                        <p:attrNameLst>
                                          <p:attrName>style.visibility</p:attrName>
                                        </p:attrNameLst>
                                      </p:cBhvr>
                                      <p:to>
                                        <p:strVal val="visible"/>
                                      </p:to>
                                    </p:set>
                                    <p:animEffect transition="in" filter="fade">
                                      <p:cBhvr>
                                        <p:cTn id="58" dur="500"/>
                                        <p:tgtEl>
                                          <p:spTgt spid="28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84"/>
                                        </p:tgtEl>
                                        <p:attrNameLst>
                                          <p:attrName>style.visibility</p:attrName>
                                        </p:attrNameLst>
                                      </p:cBhvr>
                                      <p:to>
                                        <p:strVal val="visible"/>
                                      </p:to>
                                    </p:set>
                                    <p:animEffect transition="in" filter="fade">
                                      <p:cBhvr>
                                        <p:cTn id="63" dur="500"/>
                                        <p:tgtEl>
                                          <p:spTgt spid="28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85"/>
                                        </p:tgtEl>
                                        <p:attrNameLst>
                                          <p:attrName>style.visibility</p:attrName>
                                        </p:attrNameLst>
                                      </p:cBhvr>
                                      <p:to>
                                        <p:strVal val="visible"/>
                                      </p:to>
                                    </p:set>
                                    <p:animEffect transition="in" filter="fade">
                                      <p:cBhvr>
                                        <p:cTn id="66" dur="500"/>
                                        <p:tgtEl>
                                          <p:spTgt spid="28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86"/>
                                        </p:tgtEl>
                                        <p:attrNameLst>
                                          <p:attrName>style.visibility</p:attrName>
                                        </p:attrNameLst>
                                      </p:cBhvr>
                                      <p:to>
                                        <p:strVal val="visible"/>
                                      </p:to>
                                    </p:set>
                                    <p:animEffect transition="in" filter="fade">
                                      <p:cBhvr>
                                        <p:cTn id="69" dur="500"/>
                                        <p:tgtEl>
                                          <p:spTgt spid="28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87"/>
                                        </p:tgtEl>
                                        <p:attrNameLst>
                                          <p:attrName>style.visibility</p:attrName>
                                        </p:attrNameLst>
                                      </p:cBhvr>
                                      <p:to>
                                        <p:strVal val="visible"/>
                                      </p:to>
                                    </p:set>
                                    <p:animEffect transition="in" filter="fade">
                                      <p:cBhvr>
                                        <p:cTn id="72" dur="500"/>
                                        <p:tgtEl>
                                          <p:spTgt spid="287"/>
                                        </p:tgtEl>
                                      </p:cBhvr>
                                    </p:animEffect>
                                  </p:childTnLst>
                                </p:cTn>
                              </p:par>
                              <p:par>
                                <p:cTn id="73" presetID="10" presetClass="entr" presetSubtype="0" fill="hold" nodeType="withEffect">
                                  <p:stCondLst>
                                    <p:cond delay="0"/>
                                  </p:stCondLst>
                                  <p:childTnLst>
                                    <p:set>
                                      <p:cBhvr>
                                        <p:cTn id="74" dur="1" fill="hold">
                                          <p:stCondLst>
                                            <p:cond delay="0"/>
                                          </p:stCondLst>
                                        </p:cTn>
                                        <p:tgtEl>
                                          <p:spTgt spid="143"/>
                                        </p:tgtEl>
                                        <p:attrNameLst>
                                          <p:attrName>style.visibility</p:attrName>
                                        </p:attrNameLst>
                                      </p:cBhvr>
                                      <p:to>
                                        <p:strVal val="visible"/>
                                      </p:to>
                                    </p:set>
                                    <p:animEffect transition="in" filter="fade">
                                      <p:cBhvr>
                                        <p:cTn id="75" dur="500"/>
                                        <p:tgtEl>
                                          <p:spTgt spid="14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44"/>
                                        </p:tgtEl>
                                        <p:attrNameLst>
                                          <p:attrName>style.visibility</p:attrName>
                                        </p:attrNameLst>
                                      </p:cBhvr>
                                      <p:to>
                                        <p:strVal val="visible"/>
                                      </p:to>
                                    </p:set>
                                    <p:animEffect transition="in" filter="fade">
                                      <p:cBhvr>
                                        <p:cTn id="78" dur="500"/>
                                        <p:tgtEl>
                                          <p:spTgt spid="144"/>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59"/>
                                        </p:tgtEl>
                                        <p:attrNameLst>
                                          <p:attrName>style.visibility</p:attrName>
                                        </p:attrNameLst>
                                      </p:cBhvr>
                                      <p:to>
                                        <p:strVal val="visible"/>
                                      </p:to>
                                    </p:set>
                                    <p:animEffect transition="in" filter="fade">
                                      <p:cBhvr>
                                        <p:cTn id="83" dur="500"/>
                                        <p:tgtEl>
                                          <p:spTgt spid="25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00"/>
                                        </p:tgtEl>
                                        <p:attrNameLst>
                                          <p:attrName>style.visibility</p:attrName>
                                        </p:attrNameLst>
                                      </p:cBhvr>
                                      <p:to>
                                        <p:strVal val="visible"/>
                                      </p:to>
                                    </p:set>
                                    <p:animEffect transition="in" filter="fade">
                                      <p:cBhvr>
                                        <p:cTn id="86" dur="500"/>
                                        <p:tgtEl>
                                          <p:spTgt spid="30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11"/>
                                        </p:tgtEl>
                                        <p:attrNameLst>
                                          <p:attrName>style.visibility</p:attrName>
                                        </p:attrNameLst>
                                      </p:cBhvr>
                                      <p:to>
                                        <p:strVal val="visible"/>
                                      </p:to>
                                    </p:set>
                                    <p:animEffect transition="in" filter="fade">
                                      <p:cBhvr>
                                        <p:cTn id="89" dur="500"/>
                                        <p:tgtEl>
                                          <p:spTgt spid="31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13"/>
                                        </p:tgtEl>
                                        <p:attrNameLst>
                                          <p:attrName>style.visibility</p:attrName>
                                        </p:attrNameLst>
                                      </p:cBhvr>
                                      <p:to>
                                        <p:strVal val="visible"/>
                                      </p:to>
                                    </p:set>
                                    <p:animEffect transition="in" filter="fade">
                                      <p:cBhvr>
                                        <p:cTn id="92" dur="500"/>
                                        <p:tgtEl>
                                          <p:spTgt spid="31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22"/>
                                        </p:tgtEl>
                                        <p:attrNameLst>
                                          <p:attrName>style.visibility</p:attrName>
                                        </p:attrNameLst>
                                      </p:cBhvr>
                                      <p:to>
                                        <p:strVal val="visible"/>
                                      </p:to>
                                    </p:set>
                                    <p:animEffect transition="in" filter="fade">
                                      <p:cBhvr>
                                        <p:cTn id="95" dur="500"/>
                                        <p:tgtEl>
                                          <p:spTgt spid="32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23"/>
                                        </p:tgtEl>
                                        <p:attrNameLst>
                                          <p:attrName>style.visibility</p:attrName>
                                        </p:attrNameLst>
                                      </p:cBhvr>
                                      <p:to>
                                        <p:strVal val="visible"/>
                                      </p:to>
                                    </p:set>
                                    <p:animEffect transition="in" filter="fade">
                                      <p:cBhvr>
                                        <p:cTn id="98" dur="500"/>
                                        <p:tgtEl>
                                          <p:spTgt spid="32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04"/>
                                        </p:tgtEl>
                                        <p:attrNameLst>
                                          <p:attrName>style.visibility</p:attrName>
                                        </p:attrNameLst>
                                      </p:cBhvr>
                                      <p:to>
                                        <p:strVal val="visible"/>
                                      </p:to>
                                    </p:set>
                                    <p:animEffect transition="in" filter="fade">
                                      <p:cBhvr>
                                        <p:cTn id="101" dur="500"/>
                                        <p:tgtEl>
                                          <p:spTgt spid="30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05"/>
                                        </p:tgtEl>
                                        <p:attrNameLst>
                                          <p:attrName>style.visibility</p:attrName>
                                        </p:attrNameLst>
                                      </p:cBhvr>
                                      <p:to>
                                        <p:strVal val="visible"/>
                                      </p:to>
                                    </p:set>
                                    <p:animEffect transition="in" filter="fade">
                                      <p:cBhvr>
                                        <p:cTn id="104" dur="500"/>
                                        <p:tgtEl>
                                          <p:spTgt spid="305"/>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06"/>
                                        </p:tgtEl>
                                        <p:attrNameLst>
                                          <p:attrName>style.visibility</p:attrName>
                                        </p:attrNameLst>
                                      </p:cBhvr>
                                      <p:to>
                                        <p:strVal val="visible"/>
                                      </p:to>
                                    </p:set>
                                    <p:animEffect transition="in" filter="fade">
                                      <p:cBhvr>
                                        <p:cTn id="107" dur="500"/>
                                        <p:tgtEl>
                                          <p:spTgt spid="30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96"/>
                                        </p:tgtEl>
                                        <p:attrNameLst>
                                          <p:attrName>style.visibility</p:attrName>
                                        </p:attrNameLst>
                                      </p:cBhvr>
                                      <p:to>
                                        <p:strVal val="visible"/>
                                      </p:to>
                                    </p:set>
                                    <p:animEffect transition="in" filter="fade">
                                      <p:cBhvr>
                                        <p:cTn id="110" dur="500"/>
                                        <p:tgtEl>
                                          <p:spTgt spid="29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97"/>
                                        </p:tgtEl>
                                        <p:attrNameLst>
                                          <p:attrName>style.visibility</p:attrName>
                                        </p:attrNameLst>
                                      </p:cBhvr>
                                      <p:to>
                                        <p:strVal val="visible"/>
                                      </p:to>
                                    </p:set>
                                    <p:animEffect transition="in" filter="fade">
                                      <p:cBhvr>
                                        <p:cTn id="113" dur="500"/>
                                        <p:tgtEl>
                                          <p:spTgt spid="297"/>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98"/>
                                        </p:tgtEl>
                                        <p:attrNameLst>
                                          <p:attrName>style.visibility</p:attrName>
                                        </p:attrNameLst>
                                      </p:cBhvr>
                                      <p:to>
                                        <p:strVal val="visible"/>
                                      </p:to>
                                    </p:set>
                                    <p:animEffect transition="in" filter="fade">
                                      <p:cBhvr>
                                        <p:cTn id="116" dur="500"/>
                                        <p:tgtEl>
                                          <p:spTgt spid="298"/>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99"/>
                                        </p:tgtEl>
                                        <p:attrNameLst>
                                          <p:attrName>style.visibility</p:attrName>
                                        </p:attrNameLst>
                                      </p:cBhvr>
                                      <p:to>
                                        <p:strVal val="visible"/>
                                      </p:to>
                                    </p:set>
                                    <p:animEffect transition="in" filter="fade">
                                      <p:cBhvr>
                                        <p:cTn id="119" dur="500"/>
                                        <p:tgtEl>
                                          <p:spTgt spid="299"/>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288"/>
                                        </p:tgtEl>
                                        <p:attrNameLst>
                                          <p:attrName>style.visibility</p:attrName>
                                        </p:attrNameLst>
                                      </p:cBhvr>
                                      <p:to>
                                        <p:strVal val="visible"/>
                                      </p:to>
                                    </p:set>
                                    <p:animEffect transition="in" filter="fade">
                                      <p:cBhvr>
                                        <p:cTn id="124" dur="500"/>
                                        <p:tgtEl>
                                          <p:spTgt spid="288"/>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293"/>
                                        </p:tgtEl>
                                        <p:attrNameLst>
                                          <p:attrName>style.visibility</p:attrName>
                                        </p:attrNameLst>
                                      </p:cBhvr>
                                      <p:to>
                                        <p:strVal val="visible"/>
                                      </p:to>
                                    </p:set>
                                    <p:animEffect transition="in" filter="fade">
                                      <p:cBhvr>
                                        <p:cTn id="127" dur="500"/>
                                        <p:tgtEl>
                                          <p:spTgt spid="293"/>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294"/>
                                        </p:tgtEl>
                                        <p:attrNameLst>
                                          <p:attrName>style.visibility</p:attrName>
                                        </p:attrNameLst>
                                      </p:cBhvr>
                                      <p:to>
                                        <p:strVal val="visible"/>
                                      </p:to>
                                    </p:set>
                                    <p:animEffect transition="in" filter="fade">
                                      <p:cBhvr>
                                        <p:cTn id="130" dur="500"/>
                                        <p:tgtEl>
                                          <p:spTgt spid="294"/>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95"/>
                                        </p:tgtEl>
                                        <p:attrNameLst>
                                          <p:attrName>style.visibility</p:attrName>
                                        </p:attrNameLst>
                                      </p:cBhvr>
                                      <p:to>
                                        <p:strVal val="visible"/>
                                      </p:to>
                                    </p:set>
                                    <p:animEffect transition="in" filter="fade">
                                      <p:cBhvr>
                                        <p:cTn id="133" dur="500"/>
                                        <p:tgtEl>
                                          <p:spTgt spid="295"/>
                                        </p:tgtEl>
                                      </p:cBhvr>
                                    </p:animEffect>
                                  </p:childTnLst>
                                </p:cTn>
                              </p:par>
                              <p:par>
                                <p:cTn id="134" presetID="10" presetClass="entr" presetSubtype="0" fill="hold" nodeType="withEffect">
                                  <p:stCondLst>
                                    <p:cond delay="0"/>
                                  </p:stCondLst>
                                  <p:childTnLst>
                                    <p:set>
                                      <p:cBhvr>
                                        <p:cTn id="135" dur="1" fill="hold">
                                          <p:stCondLst>
                                            <p:cond delay="0"/>
                                          </p:stCondLst>
                                        </p:cTn>
                                        <p:tgtEl>
                                          <p:spTgt spid="146"/>
                                        </p:tgtEl>
                                        <p:attrNameLst>
                                          <p:attrName>style.visibility</p:attrName>
                                        </p:attrNameLst>
                                      </p:cBhvr>
                                      <p:to>
                                        <p:strVal val="visible"/>
                                      </p:to>
                                    </p:set>
                                    <p:animEffect transition="in" filter="fade">
                                      <p:cBhvr>
                                        <p:cTn id="136" dur="500"/>
                                        <p:tgtEl>
                                          <p:spTgt spid="146"/>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57"/>
                                        </p:tgtEl>
                                        <p:attrNameLst>
                                          <p:attrName>style.visibility</p:attrName>
                                        </p:attrNameLst>
                                      </p:cBhvr>
                                      <p:to>
                                        <p:strVal val="visible"/>
                                      </p:to>
                                    </p:set>
                                    <p:animEffect transition="in" filter="fade">
                                      <p:cBhvr>
                                        <p:cTn id="139" dur="500"/>
                                        <p:tgtEl>
                                          <p:spTgt spid="157"/>
                                        </p:tgtEl>
                                      </p:cBhvr>
                                    </p:animEffect>
                                  </p:childTnLst>
                                </p:cTn>
                              </p:par>
                              <p:par>
                                <p:cTn id="140" presetID="10" presetClass="entr" presetSubtype="0" fill="hold" nodeType="with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fade">
                                      <p:cBhvr>
                                        <p:cTn id="142" dur="500"/>
                                        <p:tgtEl>
                                          <p:spTgt spid="158"/>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59"/>
                                        </p:tgtEl>
                                        <p:attrNameLst>
                                          <p:attrName>style.visibility</p:attrName>
                                        </p:attrNameLst>
                                      </p:cBhvr>
                                      <p:to>
                                        <p:strVal val="visible"/>
                                      </p:to>
                                    </p:set>
                                    <p:animEffect transition="in" filter="fade">
                                      <p:cBhvr>
                                        <p:cTn id="145" dur="500"/>
                                        <p:tgtEl>
                                          <p:spTgt spid="159"/>
                                        </p:tgtEl>
                                      </p:cBhvr>
                                    </p:animEffect>
                                  </p:childTnLst>
                                </p:cTn>
                              </p:par>
                              <p:par>
                                <p:cTn id="146" presetID="10" presetClass="entr" presetSubtype="0" fill="hold" nodeType="withEffect">
                                  <p:stCondLst>
                                    <p:cond delay="0"/>
                                  </p:stCondLst>
                                  <p:childTnLst>
                                    <p:set>
                                      <p:cBhvr>
                                        <p:cTn id="147" dur="1" fill="hold">
                                          <p:stCondLst>
                                            <p:cond delay="0"/>
                                          </p:stCondLst>
                                        </p:cTn>
                                        <p:tgtEl>
                                          <p:spTgt spid="320"/>
                                        </p:tgtEl>
                                        <p:attrNameLst>
                                          <p:attrName>style.visibility</p:attrName>
                                        </p:attrNameLst>
                                      </p:cBhvr>
                                      <p:to>
                                        <p:strVal val="visible"/>
                                      </p:to>
                                    </p:set>
                                    <p:animEffect transition="in" filter="fade">
                                      <p:cBhvr>
                                        <p:cTn id="148" dur="500"/>
                                        <p:tgtEl>
                                          <p:spTgt spid="320"/>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321"/>
                                        </p:tgtEl>
                                        <p:attrNameLst>
                                          <p:attrName>style.visibility</p:attrName>
                                        </p:attrNameLst>
                                      </p:cBhvr>
                                      <p:to>
                                        <p:strVal val="visible"/>
                                      </p:to>
                                    </p:set>
                                    <p:animEffect transition="in" filter="fade">
                                      <p:cBhvr>
                                        <p:cTn id="151" dur="500"/>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0" animBg="1"/>
      <p:bldP spid="259" grpId="0" animBg="1"/>
      <p:bldP spid="272" grpId="0"/>
      <p:bldP spid="273" grpId="0"/>
      <p:bldP spid="274" grpId="0"/>
      <p:bldP spid="275" grpId="0"/>
      <p:bldP spid="276" grpId="0"/>
      <p:bldP spid="278" grpId="0"/>
      <p:bldP spid="279" grpId="0"/>
      <p:bldP spid="280" grpId="0"/>
      <p:bldP spid="281" grpId="0"/>
      <p:bldP spid="282" grpId="0"/>
      <p:bldP spid="283" grpId="0"/>
      <p:bldP spid="284" grpId="0"/>
      <p:bldP spid="285" grpId="0"/>
      <p:bldP spid="286" grpId="0"/>
      <p:bldP spid="287" grpId="0"/>
      <p:bldP spid="288" grpId="0"/>
      <p:bldP spid="293" grpId="0"/>
      <p:bldP spid="294" grpId="0"/>
      <p:bldP spid="295" grpId="0"/>
      <p:bldP spid="296" grpId="0"/>
      <p:bldP spid="297" grpId="0" animBg="1"/>
      <p:bldP spid="298" grpId="0"/>
      <p:bldP spid="299" grpId="0"/>
      <p:bldP spid="300" grpId="0"/>
      <p:bldP spid="304" grpId="0"/>
      <p:bldP spid="305" grpId="0" animBg="1"/>
      <p:bldP spid="306" grpId="0"/>
      <p:bldP spid="310" grpId="0" animBg="1"/>
      <p:bldP spid="311" grpId="0" animBg="1"/>
      <p:bldP spid="312" grpId="0" animBg="1"/>
      <p:bldP spid="313" grpId="0" animBg="1"/>
      <p:bldP spid="316" grpId="0" animBg="1"/>
      <p:bldP spid="317" grpId="0" animBg="1"/>
      <p:bldP spid="319" grpId="0" animBg="1"/>
      <p:bldP spid="144" grpId="0" animBg="1"/>
      <p:bldP spid="157" grpId="0" animBg="1"/>
      <p:bldP spid="159" grpId="0" animBg="1"/>
      <p:bldP spid="321" grpId="0" animBg="1"/>
      <p:bldP spid="322" grpId="0" animBg="1"/>
      <p:bldP spid="32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3"/>
          <p:cNvSpPr>
            <a:spLocks noGrp="1"/>
          </p:cNvSpPr>
          <p:nvPr>
            <p:ph type="title"/>
          </p:nvPr>
        </p:nvSpPr>
        <p:spPr>
          <a:xfrm>
            <a:off x="457200" y="1295400"/>
            <a:ext cx="8229600" cy="1066800"/>
          </a:xfrm>
        </p:spPr>
        <p:txBody>
          <a:bodyPr/>
          <a:lstStyle/>
          <a:p>
            <a:r>
              <a:rPr lang="en-US" altLang="en-US" b="1" dirty="0" smtClean="0">
                <a:ea typeface="ＭＳ Ｐゴシック" pitchFamily="34" charset="-128"/>
              </a:rPr>
              <a:t>End of Chapter 6</a:t>
            </a:r>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4" name="Slide Number Placeholder 3"/>
          <p:cNvSpPr>
            <a:spLocks noGrp="1"/>
          </p:cNvSpPr>
          <p:nvPr>
            <p:ph type="sldNum" sz="quarter" idx="12"/>
          </p:nvPr>
        </p:nvSpPr>
        <p:spPr/>
        <p:txBody>
          <a:bodyPr/>
          <a:lstStyle/>
          <a:p>
            <a:pPr>
              <a:defRPr/>
            </a:pPr>
            <a:fld id="{B1D1E63F-D895-42BA-A666-20C85BFFBE91}" type="slidenum">
              <a:rPr lang="en-US" smtClean="0"/>
              <a:pPr>
                <a:defRPr/>
              </a:pPr>
              <a:t>71</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C2:	</a:t>
            </a:r>
            <a:r>
              <a:rPr lang="en-US" dirty="0"/>
              <a:t> </a:t>
            </a:r>
            <a:r>
              <a:rPr lang="en-US" dirty="0" smtClean="0"/>
              <a:t/>
            </a:r>
            <a:br>
              <a:rPr lang="en-US" dirty="0" smtClean="0"/>
            </a:br>
            <a:r>
              <a:rPr lang="en-US" dirty="0" smtClean="0"/>
              <a:t>Identify </a:t>
            </a:r>
            <a:r>
              <a:rPr lang="en-US" dirty="0"/>
              <a:t>the costs of merchandise </a:t>
            </a:r>
            <a:r>
              <a:rPr lang="en-US" dirty="0" smtClean="0"/>
              <a:t>inventory.</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8</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857250" y="220235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495800"/>
            <a:ext cx="7315200" cy="87313"/>
          </a:xfrm>
          <a:prstGeom prst="rect">
            <a:avLst/>
          </a:prstGeom>
          <a:noFill/>
          <a:ln w="9525">
            <a:noFill/>
            <a:miter lim="800000"/>
            <a:headEnd/>
            <a:tailEnd/>
          </a:ln>
        </p:spPr>
      </p:pic>
      <p:sp>
        <p:nvSpPr>
          <p:cNvPr id="8" name="TextBox 8"/>
          <p:cNvSpPr txBox="1"/>
          <p:nvPr/>
        </p:nvSpPr>
        <p:spPr>
          <a:xfrm>
            <a:off x="2171700" y="983159"/>
            <a:ext cx="4686300" cy="76944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457200"/>
            <a:ext cx="8229600" cy="960438"/>
          </a:xfrm>
        </p:spPr>
        <p:txBody>
          <a:bodyPr/>
          <a:lstStyle/>
          <a:p>
            <a:r>
              <a:rPr lang="en-US" altLang="en-US" b="1" dirty="0" smtClean="0">
                <a:ea typeface="ＭＳ Ｐゴシック" pitchFamily="34" charset="-128"/>
              </a:rPr>
              <a:t>Determining Inventory Costs</a:t>
            </a:r>
          </a:p>
        </p:txBody>
      </p:sp>
      <p:sp>
        <p:nvSpPr>
          <p:cNvPr id="84995" name="AutoShape 3"/>
          <p:cNvSpPr>
            <a:spLocks noChangeArrowheads="1"/>
          </p:cNvSpPr>
          <p:nvPr/>
        </p:nvSpPr>
        <p:spPr bwMode="auto">
          <a:xfrm>
            <a:off x="3152775" y="2895600"/>
            <a:ext cx="2743200" cy="1981200"/>
          </a:xfrm>
          <a:prstGeom prst="octagon">
            <a:avLst>
              <a:gd name="adj" fmla="val 29287"/>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dist="20000" dir="5400000" rotWithShape="0">
              <a:srgbClr val="808080">
                <a:alpha val="37999"/>
              </a:srgbClr>
            </a:outerShdw>
          </a:effectLst>
        </p:spPr>
        <p:txBody>
          <a:bodyPr anchor="ctr"/>
          <a:lstStyle/>
          <a:p>
            <a:pPr algn="ctr"/>
            <a:r>
              <a:rPr lang="en-US" altLang="en-US" sz="3600" dirty="0">
                <a:solidFill>
                  <a:srgbClr val="000000"/>
                </a:solidFill>
                <a:latin typeface="Calibri" pitchFamily="34" charset="0"/>
                <a:ea typeface="ＭＳ Ｐゴシック" pitchFamily="34" charset="-128"/>
              </a:rPr>
              <a:t>Invoice Cost</a:t>
            </a:r>
          </a:p>
        </p:txBody>
      </p:sp>
      <p:sp>
        <p:nvSpPr>
          <p:cNvPr id="16388" name="Text Box 4"/>
          <p:cNvSpPr txBox="1">
            <a:spLocks noChangeArrowheads="1"/>
          </p:cNvSpPr>
          <p:nvPr/>
        </p:nvSpPr>
        <p:spPr bwMode="auto">
          <a:xfrm>
            <a:off x="239713" y="1524000"/>
            <a:ext cx="8610600" cy="1077913"/>
          </a:xfrm>
          <a:prstGeom prst="rect">
            <a:avLst/>
          </a:prstGeom>
          <a:solidFill>
            <a:schemeClr val="accent2">
              <a:lumMod val="40000"/>
              <a:lumOff val="60000"/>
            </a:schemeClr>
          </a:solidFill>
          <a:ln w="12700">
            <a:solidFill>
              <a:schemeClr val="tx1"/>
            </a:solidFill>
            <a:miter lim="800000"/>
            <a:headEnd/>
            <a:tailEnd/>
          </a:ln>
          <a:effectLst/>
        </p:spPr>
        <p:txBody>
          <a:bodyPr>
            <a:spAutoFit/>
          </a:bodyPr>
          <a:lstStyle/>
          <a:p>
            <a:pPr algn="ctr">
              <a:spcBef>
                <a:spcPct val="50000"/>
              </a:spcBef>
              <a:defRPr/>
            </a:pPr>
            <a:r>
              <a:rPr lang="en-US" sz="3200" dirty="0">
                <a:solidFill>
                  <a:srgbClr val="632523"/>
                </a:solidFill>
                <a:latin typeface="Calibri" pitchFamily="-84" charset="0"/>
                <a:ea typeface="ＭＳ Ｐゴシック" pitchFamily="-84" charset="-128"/>
              </a:rPr>
              <a:t>Include all expenditures necessary to bring an item to a salable condition and location.</a:t>
            </a:r>
          </a:p>
        </p:txBody>
      </p:sp>
      <p:sp>
        <p:nvSpPr>
          <p:cNvPr id="84997" name="Oval 5"/>
          <p:cNvSpPr>
            <a:spLocks noChangeArrowheads="1"/>
          </p:cNvSpPr>
          <p:nvPr/>
        </p:nvSpPr>
        <p:spPr bwMode="auto">
          <a:xfrm>
            <a:off x="180975" y="3048000"/>
            <a:ext cx="2514600" cy="1752600"/>
          </a:xfrm>
          <a:prstGeom prst="ellipse">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dist="20000" dir="5400000" rotWithShape="0">
              <a:srgbClr val="808080">
                <a:alpha val="37999"/>
              </a:srgbClr>
            </a:outerShdw>
          </a:effectLst>
        </p:spPr>
        <p:txBody>
          <a:bodyPr anchor="ctr"/>
          <a:lstStyle/>
          <a:p>
            <a:pPr algn="ctr"/>
            <a:r>
              <a:rPr lang="en-US" altLang="en-US" sz="2000" dirty="0">
                <a:latin typeface="Calibri" pitchFamily="34" charset="0"/>
                <a:ea typeface="ＭＳ Ｐゴシック" pitchFamily="34" charset="-128"/>
              </a:rPr>
              <a:t>Minus Discounts and Allowances</a:t>
            </a:r>
          </a:p>
        </p:txBody>
      </p:sp>
      <p:sp>
        <p:nvSpPr>
          <p:cNvPr id="84999" name="Oval 7"/>
          <p:cNvSpPr>
            <a:spLocks noChangeArrowheads="1"/>
          </p:cNvSpPr>
          <p:nvPr/>
        </p:nvSpPr>
        <p:spPr bwMode="auto">
          <a:xfrm>
            <a:off x="1828800" y="5067299"/>
            <a:ext cx="2209800" cy="1204913"/>
          </a:xfrm>
          <a:prstGeom prst="ellipse">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dist="20000" dir="5400000" rotWithShape="0">
              <a:srgbClr val="808080">
                <a:alpha val="37999"/>
              </a:srgbClr>
            </a:outerShdw>
          </a:effectLst>
        </p:spPr>
        <p:txBody>
          <a:bodyPr anchor="ctr"/>
          <a:lstStyle/>
          <a:p>
            <a:pPr algn="ctr"/>
            <a:r>
              <a:rPr lang="en-US" altLang="en-US" sz="2000" dirty="0">
                <a:latin typeface="Calibri" pitchFamily="34" charset="0"/>
                <a:ea typeface="ＭＳ Ｐゴシック" pitchFamily="34" charset="-128"/>
              </a:rPr>
              <a:t>Plus </a:t>
            </a:r>
            <a:br>
              <a:rPr lang="en-US" altLang="en-US" sz="2000" dirty="0">
                <a:latin typeface="Calibri" pitchFamily="34" charset="0"/>
                <a:ea typeface="ＭＳ Ｐゴシック" pitchFamily="34" charset="-128"/>
              </a:rPr>
            </a:br>
            <a:r>
              <a:rPr lang="en-US" altLang="en-US" sz="2000" dirty="0" smtClean="0">
                <a:latin typeface="Calibri" pitchFamily="34" charset="0"/>
                <a:ea typeface="ＭＳ Ｐゴシック" pitchFamily="34" charset="-128"/>
              </a:rPr>
              <a:t>Insurance</a:t>
            </a:r>
            <a:endParaRPr lang="en-US" altLang="en-US" sz="2000" dirty="0">
              <a:latin typeface="Calibri" pitchFamily="34" charset="0"/>
              <a:ea typeface="ＭＳ Ｐゴシック" pitchFamily="34" charset="-128"/>
            </a:endParaRPr>
          </a:p>
        </p:txBody>
      </p:sp>
      <p:sp>
        <p:nvSpPr>
          <p:cNvPr id="85000" name="Oval 8"/>
          <p:cNvSpPr>
            <a:spLocks noChangeArrowheads="1"/>
          </p:cNvSpPr>
          <p:nvPr/>
        </p:nvSpPr>
        <p:spPr bwMode="auto">
          <a:xfrm>
            <a:off x="5448300" y="5014231"/>
            <a:ext cx="2209800" cy="1204913"/>
          </a:xfrm>
          <a:prstGeom prst="ellipse">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dist="20000" dir="5400000" rotWithShape="0">
              <a:srgbClr val="808080">
                <a:alpha val="37999"/>
              </a:srgbClr>
            </a:outerShdw>
          </a:effectLst>
        </p:spPr>
        <p:txBody>
          <a:bodyPr anchor="ctr"/>
          <a:lstStyle/>
          <a:p>
            <a:pPr algn="ctr"/>
            <a:r>
              <a:rPr lang="en-US" altLang="en-US" sz="2000" dirty="0">
                <a:latin typeface="Calibri" pitchFamily="34" charset="0"/>
                <a:ea typeface="ＭＳ Ｐゴシック" pitchFamily="34" charset="-128"/>
              </a:rPr>
              <a:t>Plus </a:t>
            </a:r>
            <a:br>
              <a:rPr lang="en-US" altLang="en-US" sz="2000" dirty="0">
                <a:latin typeface="Calibri" pitchFamily="34" charset="0"/>
                <a:ea typeface="ＭＳ Ｐゴシック" pitchFamily="34" charset="-128"/>
              </a:rPr>
            </a:br>
            <a:r>
              <a:rPr lang="en-US" altLang="en-US" sz="2000" dirty="0">
                <a:latin typeface="Calibri" pitchFamily="34" charset="0"/>
                <a:ea typeface="ＭＳ Ｐゴシック" pitchFamily="34" charset="-128"/>
              </a:rPr>
              <a:t>Storage</a:t>
            </a:r>
          </a:p>
        </p:txBody>
      </p:sp>
      <p:sp>
        <p:nvSpPr>
          <p:cNvPr id="85001" name="Oval 9"/>
          <p:cNvSpPr>
            <a:spLocks noChangeArrowheads="1"/>
          </p:cNvSpPr>
          <p:nvPr/>
        </p:nvSpPr>
        <p:spPr bwMode="auto">
          <a:xfrm>
            <a:off x="6734175" y="3276600"/>
            <a:ext cx="2209800" cy="1204913"/>
          </a:xfrm>
          <a:prstGeom prst="ellipse">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dist="20000" dir="5400000" rotWithShape="0">
              <a:srgbClr val="808080">
                <a:alpha val="37999"/>
              </a:srgbClr>
            </a:outerShdw>
          </a:effectLst>
        </p:spPr>
        <p:txBody>
          <a:bodyPr anchor="ctr"/>
          <a:lstStyle/>
          <a:p>
            <a:pPr algn="ctr"/>
            <a:r>
              <a:rPr lang="en-US" altLang="en-US" sz="2000" dirty="0">
                <a:latin typeface="Calibri" pitchFamily="34" charset="0"/>
                <a:ea typeface="ＭＳ Ｐゴシック" pitchFamily="34" charset="-128"/>
              </a:rPr>
              <a:t>Plus </a:t>
            </a:r>
            <a:br>
              <a:rPr lang="en-US" altLang="en-US" sz="2000" dirty="0">
                <a:latin typeface="Calibri" pitchFamily="34" charset="0"/>
                <a:ea typeface="ＭＳ Ｐゴシック" pitchFamily="34" charset="-128"/>
              </a:rPr>
            </a:br>
            <a:r>
              <a:rPr lang="en-US" altLang="en-US" sz="2000" dirty="0" smtClean="0">
                <a:latin typeface="Calibri" pitchFamily="34" charset="0"/>
                <a:ea typeface="ＭＳ Ｐゴシック" pitchFamily="34" charset="-128"/>
              </a:rPr>
              <a:t>Shipping</a:t>
            </a:r>
            <a:endParaRPr lang="en-US" altLang="en-US" sz="2000" dirty="0">
              <a:latin typeface="Calibri" pitchFamily="34" charset="0"/>
              <a:ea typeface="ＭＳ Ｐゴシック" pitchFamily="34" charset="-128"/>
            </a:endParaRP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Slide Number Placeholder 11"/>
          <p:cNvSpPr>
            <a:spLocks noGrp="1"/>
          </p:cNvSpPr>
          <p:nvPr>
            <p:ph type="sldNum" sz="quarter" idx="12"/>
          </p:nvPr>
        </p:nvSpPr>
        <p:spPr/>
        <p:txBody>
          <a:bodyPr/>
          <a:lstStyle/>
          <a:p>
            <a:pPr>
              <a:defRPr/>
            </a:pPr>
            <a:fld id="{B1D1E63F-D895-42BA-A666-20C85BFFBE91}" type="slidenum">
              <a:rPr lang="en-US" smtClean="0"/>
              <a:pPr>
                <a:defRPr/>
              </a:pPr>
              <a:t>9</a:t>
            </a:fld>
            <a:endParaRPr lang="en-US" dirty="0"/>
          </a:p>
        </p:txBody>
      </p:sp>
      <p:sp>
        <p:nvSpPr>
          <p:cNvPr id="13" name="Rounded Rectangle 12"/>
          <p:cNvSpPr/>
          <p:nvPr/>
        </p:nvSpPr>
        <p:spPr>
          <a:xfrm>
            <a:off x="151840" y="6538912"/>
            <a:ext cx="3886760"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Identify the costs of merchandise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4486</TotalTime>
  <Words>14099</Words>
  <Application>Microsoft Office PowerPoint</Application>
  <PresentationFormat>On-screen Show (4:3)</PresentationFormat>
  <Paragraphs>1477</Paragraphs>
  <Slides>71</Slides>
  <Notes>71</Notes>
  <HiddenSlides>0</HiddenSlides>
  <MMClips>0</MMClips>
  <ScaleCrop>false</ScaleCrop>
  <HeadingPairs>
    <vt:vector size="8" baseType="variant">
      <vt:variant>
        <vt:lpstr>Fonts Used</vt:lpstr>
      </vt:variant>
      <vt:variant>
        <vt:i4>9</vt:i4>
      </vt:variant>
      <vt:variant>
        <vt:lpstr>Theme</vt:lpstr>
      </vt:variant>
      <vt:variant>
        <vt:i4>6</vt:i4>
      </vt:variant>
      <vt:variant>
        <vt:lpstr>Embedded OLE Servers</vt:lpstr>
      </vt:variant>
      <vt:variant>
        <vt:i4>2</vt:i4>
      </vt:variant>
      <vt:variant>
        <vt:lpstr>Slide Titles</vt:lpstr>
      </vt:variant>
      <vt:variant>
        <vt:i4>71</vt:i4>
      </vt:variant>
    </vt:vector>
  </HeadingPairs>
  <TitlesOfParts>
    <vt:vector size="88" baseType="lpstr">
      <vt:lpstr>ＭＳ Ｐゴシック</vt:lpstr>
      <vt:lpstr>Arial</vt:lpstr>
      <vt:lpstr>Arial Narrow</vt:lpstr>
      <vt:lpstr>Berlin Sans FB</vt:lpstr>
      <vt:lpstr>Calibri</vt:lpstr>
      <vt:lpstr>Palatino Linotype</vt:lpstr>
      <vt:lpstr>Times</vt:lpstr>
      <vt:lpstr>Times New Roman</vt:lpstr>
      <vt:lpstr>Wingdings</vt:lpstr>
      <vt:lpstr>Office Theme</vt:lpstr>
      <vt:lpstr>16_Office Theme</vt:lpstr>
      <vt:lpstr>3_Office Theme</vt:lpstr>
      <vt:lpstr>4_Office Theme</vt:lpstr>
      <vt:lpstr>5_Office Theme</vt:lpstr>
      <vt:lpstr>1_Office Theme</vt:lpstr>
      <vt:lpstr>Clip</vt:lpstr>
      <vt:lpstr>Worksheet</vt:lpstr>
      <vt:lpstr>Inventories and Cost of Sales</vt:lpstr>
      <vt:lpstr>PowerPoint Presentation</vt:lpstr>
      <vt:lpstr>   C1:  Identify the items making up merchandise inventory.  </vt:lpstr>
      <vt:lpstr>Determining Inventory Items</vt:lpstr>
      <vt:lpstr>Goods in Transit</vt:lpstr>
      <vt:lpstr>Goods on Consignment</vt:lpstr>
      <vt:lpstr>Goods Damaged or Obsolete</vt:lpstr>
      <vt:lpstr>   C2:   Identify the costs of merchandise inventory.  </vt:lpstr>
      <vt:lpstr>Determining Inventory Costs</vt:lpstr>
      <vt:lpstr>Internal Controls and Taking a Physical Count</vt:lpstr>
      <vt:lpstr>PowerPoint Presentation</vt:lpstr>
      <vt:lpstr>Inventory Costing under  a Perpetual System</vt:lpstr>
      <vt:lpstr>Inventory Costing Management Decisions</vt:lpstr>
      <vt:lpstr>Inventory Cost Flow Assumptions</vt:lpstr>
      <vt:lpstr>Inventory Cost Flow Assumptions</vt:lpstr>
      <vt:lpstr>   P1:  Compute inventory in a perpetual system using the methods of specific identification, FIFO, LIFO and Weighted Average.   </vt:lpstr>
      <vt:lpstr>Inventory Costing Illustration</vt:lpstr>
      <vt:lpstr>Specific Identification</vt:lpstr>
      <vt:lpstr>First-In, First-Out (FIFO)</vt:lpstr>
      <vt:lpstr>First-In, First-Out (FIFO) </vt:lpstr>
      <vt:lpstr>Last-In, First-Out (LIFO)</vt:lpstr>
      <vt:lpstr>Last-In, First-Out (LIFO) </vt:lpstr>
      <vt:lpstr>Weighted Average</vt:lpstr>
      <vt:lpstr>Weighted Average</vt:lpstr>
      <vt:lpstr>Weighted Average</vt:lpstr>
      <vt:lpstr>Weighted Average</vt:lpstr>
      <vt:lpstr>Weighted Average</vt:lpstr>
      <vt:lpstr>Weighted Average</vt:lpstr>
      <vt:lpstr>   A1:   Analyze the effects of inventory methods for both financial and tax reporting.  </vt:lpstr>
      <vt:lpstr>Financial Statement Effects of Inventory Costing Methods</vt:lpstr>
      <vt:lpstr>Financial Statement Effects of Costing Methods</vt:lpstr>
      <vt:lpstr>Financial Statement Effects of Costing Methods</vt:lpstr>
      <vt:lpstr>Tax Effects of Costing Methods</vt:lpstr>
      <vt:lpstr>Consistency in Using Costing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P2:   Compute the lower of cost or market amount of inventory.  </vt:lpstr>
      <vt:lpstr>Lower of Cost or Market</vt:lpstr>
      <vt:lpstr>Lower of Cost or Market</vt:lpstr>
      <vt:lpstr>PowerPoint Presentation</vt:lpstr>
      <vt:lpstr>   A2:   Analyze the effects of inventory errors on current and future financial statements.  </vt:lpstr>
      <vt:lpstr>Financial Statement Effects of Inventory Errors Income Statement Effects</vt:lpstr>
      <vt:lpstr>Financial Statement Effects of Inventory Errors Balance Sheet Effects</vt:lpstr>
      <vt:lpstr>PowerPoint Presentation</vt:lpstr>
      <vt:lpstr>   A3:   Assess inventory management using both inventory turnover and days’ sales in inventory.  </vt:lpstr>
      <vt:lpstr>Inventory Turnover</vt:lpstr>
      <vt:lpstr>Days’ Sales in Inventory</vt:lpstr>
      <vt:lpstr>   P3 Appendix 6A:   Compute inventory in a periodic system using the methods of specific identification, FIFO, LIFO, and weighted average.  </vt:lpstr>
      <vt:lpstr>Inventory Costing Illustration Periodic System</vt:lpstr>
      <vt:lpstr>Inventory Costing Illustration Periodic System –  Specification Identification</vt:lpstr>
      <vt:lpstr>Inventory Costing Illustration Periodic System – Specification Identification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P4 Appendix 6B:  Apply both the retail inventory and gross profit methods to estimate inventory.   </vt:lpstr>
      <vt:lpstr>Appendix 6B:  Inventory Estimation Methods</vt:lpstr>
      <vt:lpstr>PowerPoint Presentation</vt:lpstr>
      <vt:lpstr>End of Chapter 6</vt:lpstr>
    </vt:vector>
  </TitlesOfParts>
  <Company>Jon A. Booker, Ph.D., CPA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Richard Snapp</cp:lastModifiedBy>
  <cp:revision>438</cp:revision>
  <dcterms:created xsi:type="dcterms:W3CDTF">2012-08-30T17:31:49Z</dcterms:created>
  <dcterms:modified xsi:type="dcterms:W3CDTF">2018-01-01T23:57:49Z</dcterms:modified>
</cp:coreProperties>
</file>