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6" r:id="rId1"/>
    <p:sldMasterId id="2147484260" r:id="rId2"/>
    <p:sldMasterId id="2147484272" r:id="rId3"/>
    <p:sldMasterId id="2147484284" r:id="rId4"/>
    <p:sldMasterId id="2147484296" r:id="rId5"/>
    <p:sldMasterId id="2147484308" r:id="rId6"/>
    <p:sldMasterId id="2147484320" r:id="rId7"/>
    <p:sldMasterId id="2147484332" r:id="rId8"/>
    <p:sldMasterId id="2147484344" r:id="rId9"/>
    <p:sldMasterId id="2147484356" r:id="rId10"/>
  </p:sldMasterIdLst>
  <p:notesMasterIdLst>
    <p:notesMasterId r:id="rId77"/>
  </p:notesMasterIdLst>
  <p:handoutMasterIdLst>
    <p:handoutMasterId r:id="rId78"/>
  </p:handoutMasterIdLst>
  <p:sldIdLst>
    <p:sldId id="299" r:id="rId11"/>
    <p:sldId id="333" r:id="rId12"/>
    <p:sldId id="334" r:id="rId13"/>
    <p:sldId id="259" r:id="rId14"/>
    <p:sldId id="260" r:id="rId15"/>
    <p:sldId id="335" r:id="rId16"/>
    <p:sldId id="261" r:id="rId17"/>
    <p:sldId id="262" r:id="rId18"/>
    <p:sldId id="263" r:id="rId19"/>
    <p:sldId id="264" r:id="rId20"/>
    <p:sldId id="265" r:id="rId21"/>
    <p:sldId id="266" r:id="rId22"/>
    <p:sldId id="336" r:id="rId23"/>
    <p:sldId id="267" r:id="rId24"/>
    <p:sldId id="300" r:id="rId25"/>
    <p:sldId id="337" r:id="rId26"/>
    <p:sldId id="268" r:id="rId27"/>
    <p:sldId id="269" r:id="rId28"/>
    <p:sldId id="270" r:id="rId29"/>
    <p:sldId id="271" r:id="rId30"/>
    <p:sldId id="301" r:id="rId31"/>
    <p:sldId id="338" r:id="rId32"/>
    <p:sldId id="272" r:id="rId33"/>
    <p:sldId id="273" r:id="rId34"/>
    <p:sldId id="274" r:id="rId35"/>
    <p:sldId id="275" r:id="rId36"/>
    <p:sldId id="339" r:id="rId37"/>
    <p:sldId id="297" r:id="rId38"/>
    <p:sldId id="324" r:id="rId39"/>
    <p:sldId id="325" r:id="rId40"/>
    <p:sldId id="326" r:id="rId41"/>
    <p:sldId id="327" r:id="rId42"/>
    <p:sldId id="328"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02" r:id="rId56"/>
    <p:sldId id="303" r:id="rId57"/>
    <p:sldId id="304" r:id="rId58"/>
    <p:sldId id="305" r:id="rId59"/>
    <p:sldId id="340" r:id="rId60"/>
    <p:sldId id="287" r:id="rId61"/>
    <p:sldId id="329" r:id="rId62"/>
    <p:sldId id="288" r:id="rId63"/>
    <p:sldId id="341" r:id="rId64"/>
    <p:sldId id="289" r:id="rId65"/>
    <p:sldId id="308" r:id="rId66"/>
    <p:sldId id="330" r:id="rId67"/>
    <p:sldId id="331" r:id="rId68"/>
    <p:sldId id="332" r:id="rId69"/>
    <p:sldId id="293" r:id="rId70"/>
    <p:sldId id="306" r:id="rId71"/>
    <p:sldId id="307" r:id="rId72"/>
    <p:sldId id="342" r:id="rId73"/>
    <p:sldId id="296" r:id="rId74"/>
    <p:sldId id="355" r:id="rId75"/>
    <p:sldId id="258" r:id="rId7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2" clrIdx="0"/>
  <p:cmAuthor id="1" name="Helen" initials="H"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747" autoAdjust="0"/>
  </p:normalViewPr>
  <p:slideViewPr>
    <p:cSldViewPr>
      <p:cViewPr varScale="1">
        <p:scale>
          <a:sx n="65" d="100"/>
          <a:sy n="65" d="100"/>
        </p:scale>
        <p:origin x="1954"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28"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1888" y="0"/>
            <a:ext cx="863600" cy="28098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a:t>2-</a:t>
            </a:r>
            <a:fld id="{F13F6B82-E95F-4EC2-AD2B-C39E4CF89952}" type="slidenum">
              <a:rPr lang="en-US"/>
              <a:pPr>
                <a:defRPr/>
              </a:pPr>
              <a:t>‹#›</a:t>
            </a:fld>
            <a:endParaRPr lang="en-US"/>
          </a:p>
        </p:txBody>
      </p:sp>
    </p:spTree>
    <p:extLst>
      <p:ext uri="{BB962C8B-B14F-4D97-AF65-F5344CB8AC3E}">
        <p14:creationId xmlns:p14="http://schemas.microsoft.com/office/powerpoint/2010/main" val="37018211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8025" y="4448175"/>
            <a:ext cx="5661025" cy="4213225"/>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503863" y="0"/>
            <a:ext cx="1573212" cy="312738"/>
          </a:xfrm>
          <a:prstGeom prst="rect">
            <a:avLst/>
          </a:prstGeom>
        </p:spPr>
        <p:txBody>
          <a:bodyPr lIns="93936" tIns="46968" rIns="93936" bIns="46968"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sz="1200" dirty="0" smtClean="0">
                <a:latin typeface="Calibri" pitchFamily="-107" charset="0"/>
              </a:rPr>
              <a:t>2 - </a:t>
            </a:r>
            <a:fld id="{922AEAB4-8BC5-462D-B530-61F5BFAF1D19}" type="slidenum">
              <a:rPr lang="en-US" sz="1200" smtClean="0">
                <a:latin typeface="Calibri" pitchFamily="-107" charset="0"/>
              </a:rPr>
              <a:pPr algn="r" eaLnBrk="1" hangingPunct="1">
                <a:defRPr/>
              </a:pPr>
              <a:t>‹#›</a:t>
            </a:fld>
            <a:endParaRPr lang="en-US" sz="1200" dirty="0" smtClean="0">
              <a:latin typeface="Calibri" pitchFamily="-107" charset="0"/>
            </a:endParaRPr>
          </a:p>
        </p:txBody>
      </p:sp>
    </p:spTree>
    <p:extLst>
      <p:ext uri="{BB962C8B-B14F-4D97-AF65-F5344CB8AC3E}">
        <p14:creationId xmlns:p14="http://schemas.microsoft.com/office/powerpoint/2010/main" val="167783825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Tree>
    <p:extLst>
      <p:ext uri="{BB962C8B-B14F-4D97-AF65-F5344CB8AC3E}">
        <p14:creationId xmlns:p14="http://schemas.microsoft.com/office/powerpoint/2010/main" val="936260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S PGothic" pitchFamily="34" charset="-128"/>
                <a:cs typeface="MS PGothic" pitchFamily="34" charset="-128"/>
              </a:rPr>
              <a:t>Liabilities are claims by creditors against assets, which means they are obligations to transfer assets or provide products or services to others. </a:t>
            </a:r>
            <a:r>
              <a:rPr lang="en-US" sz="1200" b="1" i="0" u="none" strike="noStrike" kern="1200" baseline="0" dirty="0" smtClean="0">
                <a:solidFill>
                  <a:schemeClr val="tx1"/>
                </a:solidFill>
                <a:latin typeface="+mn-lt"/>
                <a:ea typeface="MS PGothic" pitchFamily="34" charset="-128"/>
                <a:cs typeface="MS PGothic" pitchFamily="34" charset="-128"/>
              </a:rPr>
              <a:t>Creditors </a:t>
            </a:r>
            <a:r>
              <a:rPr lang="en-US" sz="1200" b="0" i="0" u="none" strike="noStrike" kern="1200" baseline="0" dirty="0" smtClean="0">
                <a:solidFill>
                  <a:schemeClr val="tx1"/>
                </a:solidFill>
                <a:latin typeface="+mn-lt"/>
                <a:ea typeface="MS PGothic" pitchFamily="34" charset="-128"/>
                <a:cs typeface="MS PGothic" pitchFamily="34" charset="-128"/>
              </a:rPr>
              <a:t>are individuals and organizations that have rights to receive payments from a company. </a:t>
            </a:r>
            <a:endParaRPr lang="en-US" altLang="en-US" dirty="0" smtClean="0"/>
          </a:p>
          <a:p>
            <a:endParaRPr lang="en-US" altLang="en-US" dirty="0" smtClean="0"/>
          </a:p>
          <a:p>
            <a:r>
              <a:rPr lang="en-US" altLang="en-US" dirty="0" smtClean="0"/>
              <a:t>This is a listing of common liability accounts we are likely to see in the general ledger. An unearned revenue is one in which the cash has been received but the product or service has not been delivered. If you subscribe to a magazine, you generally pay a one-year subscription in advance. For the publishing company, cash is received but nothing has been done to earn the revenue. As the magazine is delivered to you, the publishing company recognizes a portion of the money received as revenue. At the end of the year, all the revenue will be earned and the liability no longer exists.</a:t>
            </a:r>
          </a:p>
        </p:txBody>
      </p:sp>
    </p:spTree>
    <p:extLst>
      <p:ext uri="{BB962C8B-B14F-4D97-AF65-F5344CB8AC3E}">
        <p14:creationId xmlns:p14="http://schemas.microsoft.com/office/powerpoint/2010/main" val="51363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owner’s claim on a company’s assets is called equity. Equity is the owner’s residual interest in the assets of a business after deducting liabilities. Equity is impacted by four types of accounts:</a:t>
            </a:r>
          </a:p>
          <a:p>
            <a:pPr>
              <a:buFont typeface="Calibri" pitchFamily="-107" charset="0"/>
              <a:buAutoNum type="arabicPeriod"/>
            </a:pPr>
            <a:r>
              <a:rPr lang="en-US" altLang="en-US" smtClean="0"/>
              <a:t> Owner’s capital</a:t>
            </a:r>
          </a:p>
          <a:p>
            <a:pPr>
              <a:buFont typeface="Calibri" pitchFamily="-107" charset="0"/>
              <a:buAutoNum type="arabicPeriod"/>
            </a:pPr>
            <a:r>
              <a:rPr lang="en-US" altLang="en-US" smtClean="0"/>
              <a:t> Owner’s withdrawals</a:t>
            </a:r>
          </a:p>
          <a:p>
            <a:pPr>
              <a:buFont typeface="Calibri" pitchFamily="-107" charset="0"/>
              <a:buAutoNum type="arabicPeriod"/>
            </a:pPr>
            <a:r>
              <a:rPr lang="en-US" altLang="en-US" smtClean="0"/>
              <a:t> Revenues</a:t>
            </a:r>
          </a:p>
          <a:p>
            <a:pPr>
              <a:buFont typeface="Calibri" pitchFamily="-107" charset="0"/>
              <a:buAutoNum type="arabicPeriod"/>
            </a:pPr>
            <a:r>
              <a:rPr lang="en-US" altLang="en-US" smtClean="0"/>
              <a:t> Expenses</a:t>
            </a:r>
          </a:p>
        </p:txBody>
      </p:sp>
    </p:spTree>
    <p:extLst>
      <p:ext uri="{BB962C8B-B14F-4D97-AF65-F5344CB8AC3E}">
        <p14:creationId xmlns:p14="http://schemas.microsoft.com/office/powerpoint/2010/main" val="1327706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Do you remember the expanded accounting equation we used to record transactions in Chapter 1? Remember that revenues increase the equity side of the equation and expenses decrease equity. In addition, owner’s contributions increase equity and owner’s withdrawals decrease equity.</a:t>
            </a:r>
          </a:p>
          <a:p>
            <a:endParaRPr lang="en-US" altLang="en-US" dirty="0" smtClean="0"/>
          </a:p>
          <a:p>
            <a:r>
              <a:rPr lang="en-US" altLang="en-US" b="1" dirty="0" smtClean="0"/>
              <a:t>Review what you have learned in the following NEED-TO-KNOW Slide.</a:t>
            </a:r>
          </a:p>
          <a:p>
            <a:endParaRPr lang="en-US" altLang="en-US" dirty="0" smtClean="0"/>
          </a:p>
        </p:txBody>
      </p:sp>
    </p:spTree>
    <p:extLst>
      <p:ext uri="{BB962C8B-B14F-4D97-AF65-F5344CB8AC3E}">
        <p14:creationId xmlns:p14="http://schemas.microsoft.com/office/powerpoint/2010/main" val="182101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2388167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a:ln/>
        </p:spPr>
        <p:txBody>
          <a:bodyPr/>
          <a:lstStyle/>
          <a:p>
            <a:pPr>
              <a:defRPr/>
            </a:pPr>
            <a:r>
              <a:rPr lang="en-US" dirty="0" smtClean="0"/>
              <a:t>The ledger is a collection of all accounts and their balances for an accounting system. A company’s size and diversity of operations affect the number of accounts needed. </a:t>
            </a:r>
          </a:p>
          <a:p>
            <a:pPr>
              <a:defRPr/>
            </a:pPr>
            <a:endParaRPr lang="en-US" dirty="0" smtClean="0">
              <a:solidFill>
                <a:srgbClr val="4F6228"/>
              </a:solidFill>
              <a:effectLst>
                <a:outerShdw blurRad="38100" dist="38100" dir="2700000" algn="tl">
                  <a:srgbClr val="C0C0C0"/>
                </a:outerShdw>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chart of accounts is a listing of all accounts in the ledger and each account includes an identifying number. Notice that all assets accounts begin with an account number of one, all liabilities with two, equities with three, revenues with four, and expenses with six.</a:t>
            </a:r>
          </a:p>
          <a:p>
            <a:pPr>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smtClean="0"/>
              <a:t>Review what you have learned in the following NEED-TO-KNOW Slide.</a:t>
            </a:r>
          </a:p>
        </p:txBody>
      </p:sp>
    </p:spTree>
    <p:extLst>
      <p:ext uri="{BB962C8B-B14F-4D97-AF65-F5344CB8AC3E}">
        <p14:creationId xmlns:p14="http://schemas.microsoft.com/office/powerpoint/2010/main" val="661289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Classify each of the following as assets (A), liabilities (L), or equity (EQ). There are some key words to look for in account titles to be able to determine the type of account involved. Whenever you see the word "prepaid" in an account title, it's always an asset. Prepaid rent is an asset. Capital is an equity account; it represents the investment by our owner. Another key word is "receivable.” Whenever you see the word "receivable" in an account title, it's always an asset. Notes receivable is an asset. Whenever you see the word "payable,” it always indicates a liability account. Accounts payable is a liability. Accounts receivable is an asset, just like Notes receivable. Equipment is also an asset. Interest payable, like Accounts payable, is a liability. Another key word to look for is the word "unearned.” "Unearned" always indicates a liability account; it's a liability that will be worked off; rather than paid off. So even though you see the word revenue, and might think that it's an equity account, whenever you see the word "unearned" it's always a liability. Land is an asset. And Prepaid insurance, like Prepaid rent, is also an asset.</a:t>
            </a:r>
          </a:p>
          <a:p>
            <a:pPr>
              <a:defRPr/>
            </a:pPr>
            <a:endParaRPr lang="en-US" dirty="0" smtClean="0"/>
          </a:p>
        </p:txBody>
      </p:sp>
    </p:spTree>
    <p:extLst>
      <p:ext uri="{BB962C8B-B14F-4D97-AF65-F5344CB8AC3E}">
        <p14:creationId xmlns:p14="http://schemas.microsoft.com/office/powerpoint/2010/main" val="3316129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3306732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Accountants often use a T-account to represent a general ledger account. It is a quick way to analyze transactions before we enter the information in the journal. The account title is entered on the top of the T-account.  The left side of a T-account is always called the debit side, and the right side is always called the credit side. This terminology comes from the time when the first double-entry system was developed. We still use the terms as a convention. The term debit or credit, by itself, does not mean increase or decrease. Whether a</a:t>
            </a:r>
            <a:r>
              <a:rPr lang="en-US" altLang="en-US" baseline="0" dirty="0" smtClean="0"/>
              <a:t> debit or a credit is an increase or decrease depends on the account</a:t>
            </a:r>
            <a:r>
              <a:rPr lang="en-US" altLang="en-US" dirty="0" smtClean="0"/>
              <a:t>. The difference between total debits and total credits for an account, is the account balance. When the sum of the debits exceed the sum of the credits in a particular account, the account has a debit balance.</a:t>
            </a:r>
          </a:p>
        </p:txBody>
      </p:sp>
    </p:spTree>
    <p:extLst>
      <p:ext uri="{BB962C8B-B14F-4D97-AF65-F5344CB8AC3E}">
        <p14:creationId xmlns:p14="http://schemas.microsoft.com/office/powerpoint/2010/main" val="1529573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80000"/>
              </a:lnSpc>
            </a:pPr>
            <a:r>
              <a:rPr lang="en-US" altLang="en-US" dirty="0" smtClean="0"/>
              <a:t>Double-entry accounting requires that for each transaction:</a:t>
            </a:r>
          </a:p>
          <a:p>
            <a:pPr>
              <a:lnSpc>
                <a:spcPct val="80000"/>
              </a:lnSpc>
            </a:pPr>
            <a:r>
              <a:rPr lang="en-US" altLang="en-US" dirty="0" smtClean="0"/>
              <a:t>● At least two accounts are involved, with at least one debit and one credit.</a:t>
            </a:r>
          </a:p>
          <a:p>
            <a:pPr>
              <a:lnSpc>
                <a:spcPct val="80000"/>
              </a:lnSpc>
            </a:pPr>
            <a:r>
              <a:rPr lang="en-US" altLang="en-US" dirty="0" smtClean="0"/>
              <a:t>● The total amount debited must equal the total amount credited.</a:t>
            </a:r>
          </a:p>
          <a:p>
            <a:pPr>
              <a:lnSpc>
                <a:spcPct val="80000"/>
              </a:lnSpc>
            </a:pPr>
            <a:r>
              <a:rPr lang="en-US" altLang="en-US" dirty="0" smtClean="0"/>
              <a:t>● The accounting equation must not be violated.</a:t>
            </a:r>
          </a:p>
          <a:p>
            <a:pPr>
              <a:lnSpc>
                <a:spcPct val="80000"/>
              </a:lnSpc>
            </a:pPr>
            <a:endParaRPr lang="en-US" altLang="en-US" dirty="0" smtClean="0"/>
          </a:p>
          <a:p>
            <a:pPr>
              <a:lnSpc>
                <a:spcPct val="80000"/>
              </a:lnSpc>
            </a:pPr>
            <a:r>
              <a:rPr lang="en-US" altLang="en-US" dirty="0" smtClean="0"/>
              <a:t>After we decide on the terms to use for the left and right side of a ledger account, we must establish the mathematics of the double-entry system. Liabilities and equity have the opposite sign of assets. If we were to move the liabilities to the left side of the equation, it would read assets minus liabilities equal equity. As a convention of double-entry accounting we have decided that a debit, or left side, to an asset account will represent an increase in the asset account balance. Once this decision is made, all the remaining math is determined. Because liabilities and equity have the opposite sign of assets, a debit to a liability or equity account means a decrease and a credit means an increase. Instead of using the terms increase and decrease, we use the terms debit and credit. It is important to remember whether we are talking about an asset, liability, or equity account for the meaning of a debit or a credit.</a:t>
            </a:r>
          </a:p>
          <a:p>
            <a:pPr>
              <a:lnSpc>
                <a:spcPct val="80000"/>
              </a:lnSpc>
            </a:pPr>
            <a:endParaRPr lang="en-US" altLang="en-US" dirty="0" smtClean="0"/>
          </a:p>
          <a:p>
            <a:pPr>
              <a:lnSpc>
                <a:spcPct val="80000"/>
              </a:lnSpc>
            </a:pPr>
            <a:r>
              <a:rPr lang="en-US" altLang="en-US" dirty="0" smtClean="0"/>
              <a:t>Another method for working with debits and credits is to use the accounting equation as a guide.  Assets are on the left hand side of the accounting equation.  Therefore all increases to assets are on the debit (left) side of the T-account.  Liabilities and equity accounts are on the right hand side of the accounting equation.  Therefore all increases to liabilities and equity accounts are on the credit (right) side of the T-account.</a:t>
            </a:r>
          </a:p>
          <a:p>
            <a:pPr>
              <a:lnSpc>
                <a:spcPct val="80000"/>
              </a:lnSpc>
            </a:pPr>
            <a:endParaRPr lang="en-US" altLang="en-US" dirty="0" smtClean="0"/>
          </a:p>
          <a:p>
            <a:pPr>
              <a:lnSpc>
                <a:spcPct val="80000"/>
              </a:lnSpc>
            </a:pPr>
            <a:r>
              <a:rPr lang="en-US" altLang="en-US" dirty="0" smtClean="0"/>
              <a:t>It will take you a short while to become accustomed to using the terms debit and credit, but with practice you will master the concept easily. </a:t>
            </a:r>
          </a:p>
        </p:txBody>
      </p:sp>
    </p:spTree>
    <p:extLst>
      <p:ext uri="{BB962C8B-B14F-4D97-AF65-F5344CB8AC3E}">
        <p14:creationId xmlns:p14="http://schemas.microsoft.com/office/powerpoint/2010/main" val="643874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Here is the expanded accounting equation showing the equity section. Because revenues increase equity, a revenue account must be recorded just like the Owner’s Capital account. A credit is an increase in revenues and a debit is an increase in expenses. The Capital and revenue accounts are both increased with a credit and decreased with a debit. Owner's Withdrawals and expenses have an opposite sign, so these accounts are increased with a debit and decreased with a credit.</a:t>
            </a:r>
          </a:p>
        </p:txBody>
      </p:sp>
    </p:spTree>
    <p:extLst>
      <p:ext uri="{BB962C8B-B14F-4D97-AF65-F5344CB8AC3E}">
        <p14:creationId xmlns:p14="http://schemas.microsoft.com/office/powerpoint/2010/main" val="378795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a:p>
            <a:endParaRPr lang="en-US" dirty="0"/>
          </a:p>
        </p:txBody>
      </p:sp>
    </p:spTree>
    <p:extLst>
      <p:ext uri="{BB962C8B-B14F-4D97-AF65-F5344CB8AC3E}">
        <p14:creationId xmlns:p14="http://schemas.microsoft.com/office/powerpoint/2010/main" val="3494251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determined the balance in the accounts in the last chapter, but in this chapter we will look at a more comprehensive way to determine an account balance.</a:t>
            </a:r>
          </a:p>
          <a:p>
            <a:r>
              <a:rPr lang="en-US" altLang="en-US" dirty="0" smtClean="0"/>
              <a:t>The cash account is an asset, so increases, or receipts, are shown on the debit, or left side, and decreases, or payments, are shown on the credit side, or right side. To determine if an account has a debit or credit balance, we total the right and left sides and place the balance on the larger side. In this example, our increases in cash amount to $36,100 and the decreases total $31,300 so the cash account has a debit, or positive balance of $4,800.</a:t>
            </a:r>
          </a:p>
          <a:p>
            <a:endParaRPr lang="en-US" altLang="en-US" dirty="0" smtClean="0"/>
          </a:p>
          <a:p>
            <a:r>
              <a:rPr lang="en-US" altLang="en-US" b="1" dirty="0" smtClean="0"/>
              <a:t>Review what you have learned in the following NEED-TO-KNOW Slide.</a:t>
            </a:r>
          </a:p>
          <a:p>
            <a:endParaRPr lang="en-US" altLang="en-US" dirty="0" smtClean="0"/>
          </a:p>
        </p:txBody>
      </p:sp>
    </p:spTree>
    <p:extLst>
      <p:ext uri="{BB962C8B-B14F-4D97-AF65-F5344CB8AC3E}">
        <p14:creationId xmlns:p14="http://schemas.microsoft.com/office/powerpoint/2010/main" val="2885617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sz="800" dirty="0" smtClean="0">
                <a:ea typeface="+mn-ea"/>
                <a:cs typeface="+mn-cs"/>
              </a:rPr>
              <a:t>Identify the normal balance (debit [Dr] or credit [Cr]) for each of the following accounts. Well, before we discuss normal balances, let's review the rules for debits and credits. We begin with the accounting equation: Assets = Liabilities + Equity. Then we turn each of the three components into a T-account. An account increases based on its location in the accounting equation. </a:t>
            </a:r>
          </a:p>
          <a:p>
            <a:pPr>
              <a:defRPr/>
            </a:pPr>
            <a:r>
              <a:rPr lang="en-US" sz="800" dirty="0" smtClean="0">
                <a:ea typeface="+mn-ea"/>
                <a:cs typeface="+mn-cs"/>
              </a:rPr>
              <a:t> </a:t>
            </a:r>
          </a:p>
          <a:p>
            <a:pPr>
              <a:defRPr/>
            </a:pPr>
            <a:r>
              <a:rPr lang="en-US" sz="800" dirty="0" smtClean="0">
                <a:ea typeface="+mn-ea"/>
                <a:cs typeface="+mn-cs"/>
              </a:rPr>
              <a:t>Assets are on the left-hand side of the equation; they increase on the left. Liabilities and equity are both on the right-hand side of the equation; they increase on the right. And it stands to reason then, that they'll decrease on the opposite side. Assets decrease on the right and liabilities and equity decrease on the left. The word debit simply means left. The word credit means "right.” So assets increase on the left-hand side; they increase with debits and decrease with credits. Liabilities increase on the right; liabilities increase with credits, and they decrease on the left, with debits. Equity increases on the right, with credits, and decreases on the left, with debits. The normal ending balance for an account is the same side as its increase.</a:t>
            </a:r>
          </a:p>
          <a:p>
            <a:pPr>
              <a:defRPr/>
            </a:pPr>
            <a:r>
              <a:rPr lang="en-US" sz="800" dirty="0" smtClean="0">
                <a:ea typeface="+mn-ea"/>
                <a:cs typeface="+mn-cs"/>
              </a:rPr>
              <a:t> </a:t>
            </a:r>
          </a:p>
          <a:p>
            <a:pPr>
              <a:defRPr/>
            </a:pPr>
            <a:r>
              <a:rPr lang="en-US" sz="800" dirty="0" smtClean="0">
                <a:ea typeface="+mn-ea"/>
                <a:cs typeface="+mn-cs"/>
              </a:rPr>
              <a:t>Assets are on the left-hand side of the equation; they increase on the left, with debits, and have a normal ending debit balance. Liabilities are on the right-hand side of the equation; they increase on the right, with credits, and have a normal ending credit balance. So far, so easy! But remember, equity doesn't exist as a single account. Instead, there are four subsets of equity. Equity increases for owner investments and revenues, and is decreased for owner withdrawals and expenses. When we expand our accounting equation, equity has four separate T-accounts. The Owner, Capital account will always increase equity. Therefore, the capital account will always have a normal credit balance. Revenues will always increase equity. Therefore revenues will always (and only) have normal credit balances. Owner withdrawals will always decrease equity. Therefore, the Owner, Withdrawal account has a normal debit balance. And expenses will always decrease equity. Expenses will always (and only) have ending debit balances. Prepaid rent is an asset. Assets sit on the left-hand side of the equation, and have a normal balance on the left, a debit balance. </a:t>
            </a:r>
          </a:p>
          <a:p>
            <a:pPr>
              <a:defRPr/>
            </a:pPr>
            <a:r>
              <a:rPr lang="en-US" sz="800" dirty="0" smtClean="0">
                <a:ea typeface="+mn-ea"/>
                <a:cs typeface="+mn-cs"/>
              </a:rPr>
              <a:t> </a:t>
            </a:r>
          </a:p>
          <a:p>
            <a:pPr>
              <a:defRPr/>
            </a:pPr>
            <a:r>
              <a:rPr lang="en-US" sz="800" dirty="0" smtClean="0">
                <a:ea typeface="+mn-ea"/>
                <a:cs typeface="+mn-cs"/>
              </a:rPr>
              <a:t>Owner, Capital is one of the four subsets of equity. Since its purpose is to record an increase to equity, it has a normal credit balance. Notes receivable is an asset. Assets sit on the left-hand side of the equation, and have a normal ending balance on the left, a debit. Accounts payable is a liability. Liabilities are on the right-hand side of the equation, and have normal ending balances on the right, credits. Accounts receivable, like prepaid rent and notes receivable, is another asset account. All assets have normal ending debit balances. The same is true for equipment; all assets are on the left-hand side of the equation. Interest payable and Unearned revenue are both liability accounts. Liabilities are on the right-hand side of the equation, and have normal ending balances on the right, credits. Land and Prepaid Insurance are both asset accounts. Assets are on the left-hand side of the equation; their normal ending balance is on the left, debits. Owner, Withdrawals decrease equity.  Equity decreases on the left, with debits. The Withdrawals account has a normal debit balance.</a:t>
            </a:r>
            <a:endParaRPr lang="en-US" sz="800" dirty="0" smtClean="0"/>
          </a:p>
        </p:txBody>
      </p:sp>
    </p:spTree>
    <p:extLst>
      <p:ext uri="{BB962C8B-B14F-4D97-AF65-F5344CB8AC3E}">
        <p14:creationId xmlns:p14="http://schemas.microsoft.com/office/powerpoint/2010/main" val="1811056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512060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the accounting process, you first analyze a transaction by looking at proper source documentation. Next, we apply the rules of double-entry accounting and record a general journal entry. The general journal is a chronological listing of the transactions. At the end of the accounting period, we post the information from the general journal to the proper general ledger account. The general ledger groups all transactions that impact a particular account. That is, all the transactions that increase or decrease the cash account are posted to the general ledger cash account.</a:t>
            </a:r>
          </a:p>
        </p:txBody>
      </p:sp>
    </p:spTree>
    <p:extLst>
      <p:ext uri="{BB962C8B-B14F-4D97-AF65-F5344CB8AC3E}">
        <p14:creationId xmlns:p14="http://schemas.microsoft.com/office/powerpoint/2010/main" val="2137033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an example of the proper recording of a general journal transaction. We have seen a similar transaction before. In this case, the owner of the business contributes $30,000 cash to start the business. Let’s see how we get the various pieces.</a:t>
            </a:r>
          </a:p>
          <a:p>
            <a:endParaRPr lang="en-US" altLang="en-US" dirty="0" smtClean="0"/>
          </a:p>
          <a:p>
            <a:r>
              <a:rPr lang="en-US" altLang="en-US" dirty="0" smtClean="0"/>
              <a:t>The transaction occurred on December 1, 2017. The date is important when recording general journal transactions and is recorded on the left side of the journal.</a:t>
            </a:r>
          </a:p>
          <a:p>
            <a:endParaRPr lang="en-US" altLang="en-US" dirty="0" smtClean="0"/>
          </a:p>
          <a:p>
            <a:r>
              <a:rPr lang="en-US" altLang="en-US" dirty="0" smtClean="0"/>
              <a:t>Next we identify the accounts affected by the transactions. The cash account is an asset that has increased. We show increases in asset accounts with a debit to that account. The C. Taylor, Capital account also increased and we show increases in equity accounts with a credit. Debits are always listed first in the journal followed by credits that are slightly indented below the debits.</a:t>
            </a:r>
          </a:p>
          <a:p>
            <a:endParaRPr lang="en-US" altLang="en-US" dirty="0" smtClean="0"/>
          </a:p>
          <a:p>
            <a:r>
              <a:rPr lang="en-US" altLang="en-US" dirty="0" smtClean="0"/>
              <a:t>The dollar amount is placed in the appropriate debit or credit column. In this case, the cash account was debited for $30,000, so we place that amount in the debit column.</a:t>
            </a:r>
          </a:p>
          <a:p>
            <a:endParaRPr lang="en-US" altLang="en-US" dirty="0" smtClean="0"/>
          </a:p>
          <a:p>
            <a:r>
              <a:rPr lang="en-US" altLang="en-US" dirty="0" smtClean="0"/>
              <a:t>Finally, we prepare a brief description of the transaction so that other people who view our work will understand the nature of the transaction. This explanation is indented about as far as the credited account titles to avoid confusing it with accounts and it is italicized.</a:t>
            </a:r>
          </a:p>
          <a:p>
            <a:endParaRPr lang="en-US" altLang="en-US" sz="1100" dirty="0" smtClean="0"/>
          </a:p>
          <a:p>
            <a:endParaRPr lang="en-US" altLang="en-US" sz="1000" dirty="0" smtClean="0"/>
          </a:p>
        </p:txBody>
      </p:sp>
    </p:spTree>
    <p:extLst>
      <p:ext uri="{BB962C8B-B14F-4D97-AF65-F5344CB8AC3E}">
        <p14:creationId xmlns:p14="http://schemas.microsoft.com/office/powerpoint/2010/main" val="2978801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T-accounts are useful illustrations, but balance column ledger accounts are used in practice.</a:t>
            </a:r>
          </a:p>
          <a:p>
            <a:endParaRPr lang="en-US" altLang="en-US" dirty="0" smtClean="0"/>
          </a:p>
          <a:p>
            <a:r>
              <a:rPr lang="en-US" altLang="en-US" dirty="0" smtClean="0"/>
              <a:t>The balance column account format is similar to a T-account in having columns for debits and credits. It is different in including transaction date and explanation columns. It also has a column with the balance of the account after each entry is recorded. The Cash account is debited on December 1 for the $30,000 owner investment, yielding a $30,000 debit balance. The account is credited on December 2 for $2,500, yielding a $27,500 debit balance. On December 3, it is credited again, this time for $26,000, and its debit balance is reduced to $1,500. The Cash account is debited for $4,200 on December 10, and its debit balance increases to $5,700; and so on.</a:t>
            </a:r>
          </a:p>
          <a:p>
            <a:endParaRPr lang="en-US" altLang="en-US" dirty="0" smtClean="0"/>
          </a:p>
        </p:txBody>
      </p:sp>
    </p:spTree>
    <p:extLst>
      <p:ext uri="{BB962C8B-B14F-4D97-AF65-F5344CB8AC3E}">
        <p14:creationId xmlns:p14="http://schemas.microsoft.com/office/powerpoint/2010/main" val="3755818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noChangeArrowheads="1"/>
          </p:cNvSpPr>
          <p:nvPr>
            <p:ph type="body" idx="1"/>
          </p:nvPr>
        </p:nvSpPr>
        <p:spPr bwMode="auto">
          <a:xfrm>
            <a:off x="708025" y="4525963"/>
            <a:ext cx="56610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Posting is the process of transferring the information from the general journal to the general ledger.  There are four steps in the posting process.</a:t>
            </a:r>
          </a:p>
          <a:p>
            <a:pPr>
              <a:buFont typeface="Calibri" pitchFamily="-107" charset="0"/>
              <a:buAutoNum type="arabicPeriod"/>
            </a:pPr>
            <a:r>
              <a:rPr lang="en-US" altLang="en-US" dirty="0" smtClean="0"/>
              <a:t> Identify debit account in Ledger: enter date, journal page, amount, and balance.</a:t>
            </a:r>
          </a:p>
          <a:p>
            <a:pPr>
              <a:buFont typeface="Calibri" pitchFamily="-107" charset="0"/>
              <a:buAutoNum type="arabicPeriod"/>
            </a:pPr>
            <a:r>
              <a:rPr lang="en-US" altLang="en-US" dirty="0" smtClean="0"/>
              <a:t> Enter the debit account number from the Ledger in the PR column of the journal.</a:t>
            </a:r>
          </a:p>
          <a:p>
            <a:pPr>
              <a:buFont typeface="Calibri" pitchFamily="-107" charset="0"/>
              <a:buAutoNum type="arabicPeriod"/>
            </a:pPr>
            <a:r>
              <a:rPr lang="en-US" altLang="en-US" dirty="0" smtClean="0"/>
              <a:t> Identify the credit account in Ledger: enter date, journal page, amount, and balance.</a:t>
            </a:r>
          </a:p>
          <a:p>
            <a:pPr>
              <a:buFont typeface="Calibri" pitchFamily="-107" charset="0"/>
              <a:buAutoNum type="arabicPeriod"/>
            </a:pPr>
            <a:r>
              <a:rPr lang="en-US" altLang="en-US" dirty="0" smtClean="0"/>
              <a:t> Enter the credit account number from the Ledger in the PR column of the journal. </a:t>
            </a:r>
          </a:p>
          <a:p>
            <a:pPr>
              <a:buFont typeface="Calibri" pitchFamily="-107" charset="0"/>
              <a:buAutoNum type="arabicPeriod"/>
            </a:pPr>
            <a:endParaRPr lang="en-US" altLang="en-US" dirty="0" smtClean="0"/>
          </a:p>
        </p:txBody>
      </p:sp>
    </p:spTree>
    <p:extLst>
      <p:ext uri="{BB962C8B-B14F-4D97-AF65-F5344CB8AC3E}">
        <p14:creationId xmlns:p14="http://schemas.microsoft.com/office/powerpoint/2010/main" val="38861362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93557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extLst/>
        </p:spPr>
        <p:txBody>
          <a:bodyPr/>
          <a:lstStyle/>
          <a:p>
            <a:pPr>
              <a:defRPr/>
            </a:pPr>
            <a:r>
              <a:rPr lang="en-US" dirty="0" smtClean="0"/>
              <a:t>Double-entry accounting is useful in analyzing and processing transactions. To analyze each transaction follow these four steps:</a:t>
            </a:r>
          </a:p>
          <a:p>
            <a:pPr marL="228600" indent="-228600">
              <a:buFontTx/>
              <a:buAutoNum type="arabicPeriod"/>
              <a:defRPr/>
            </a:pPr>
            <a:r>
              <a:rPr lang="en-US" dirty="0" smtClean="0"/>
              <a:t>Identify the transaction and any source documents.</a:t>
            </a:r>
          </a:p>
          <a:p>
            <a:pPr marL="228600" indent="-228600">
              <a:buFontTx/>
              <a:buAutoNum type="arabicPeriod"/>
              <a:defRPr/>
            </a:pPr>
            <a:r>
              <a:rPr lang="en-US" dirty="0" smtClean="0"/>
              <a:t>Analyze the transaction using the accounting equation.</a:t>
            </a:r>
          </a:p>
          <a:p>
            <a:pPr marL="228600" indent="-228600">
              <a:buFontTx/>
              <a:buAutoNum type="arabicPeriod"/>
              <a:defRPr/>
            </a:pPr>
            <a:r>
              <a:rPr lang="en-US" dirty="0" smtClean="0"/>
              <a:t>Record the transaction in journal entry form applying double-entry accounting.</a:t>
            </a:r>
          </a:p>
          <a:p>
            <a:pPr marL="228600" indent="-228600">
              <a:buFontTx/>
              <a:buAutoNum type="arabicPeriod"/>
              <a:defRPr/>
            </a:pPr>
            <a:r>
              <a:rPr lang="en-US" dirty="0" smtClean="0"/>
              <a:t>Post the entry (for simplicity, we use T-accounts to represent ledger accounts).</a:t>
            </a:r>
          </a:p>
          <a:p>
            <a:pPr>
              <a:defRPr/>
            </a:pPr>
            <a:endParaRPr lang="en-US" dirty="0" smtClean="0"/>
          </a:p>
          <a:p>
            <a:pPr>
              <a:defRPr/>
            </a:pPr>
            <a:r>
              <a:rPr lang="en-US" dirty="0" smtClean="0"/>
              <a:t>Let’s look at some examples.</a:t>
            </a:r>
          </a:p>
          <a:p>
            <a:pPr>
              <a:defRPr/>
            </a:pPr>
            <a:endParaRPr lang="en-US" dirty="0" smtClean="0"/>
          </a:p>
          <a:p>
            <a:pPr>
              <a:defRPr/>
            </a:pPr>
            <a:endParaRPr lang="en-US" dirty="0" smtClean="0"/>
          </a:p>
        </p:txBody>
      </p:sp>
    </p:spTree>
    <p:extLst>
      <p:ext uri="{BB962C8B-B14F-4D97-AF65-F5344CB8AC3E}">
        <p14:creationId xmlns:p14="http://schemas.microsoft.com/office/powerpoint/2010/main" val="3178075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the first transaction, the owner invests $30,000 to start a company called FastForward. From our previous work, we know that the cash account and the C. Taylor, Capital account will increase.</a:t>
            </a:r>
          </a:p>
          <a:p>
            <a:endParaRPr lang="en-US" altLang="en-US" smtClean="0"/>
          </a:p>
          <a:p>
            <a:r>
              <a:rPr lang="en-US" altLang="en-US" smtClean="0"/>
              <a:t>We record this information in the general journal with a debit, increase, to cash, and a credit, increase, to C. Taylor, Capital. Notice that the account number for the cash account is 101 and C. Taylor, Capital is 301. We are going to post the information in the journal to the general ledger. We will use T-accounts to accomplish this.</a:t>
            </a:r>
          </a:p>
          <a:p>
            <a:endParaRPr lang="en-US" altLang="en-US" smtClean="0"/>
          </a:p>
          <a:p>
            <a:r>
              <a:rPr lang="en-US" altLang="en-US" smtClean="0"/>
              <a:t>We place the $30,000 on the left, or debit, side of the cash account and on the right, or credit, side of the C. Taylor, Capital account. Our books are in balance because total assets are equal to total liabilities plus equity. Let’s move to another transaction.</a:t>
            </a:r>
          </a:p>
        </p:txBody>
      </p:sp>
    </p:spTree>
    <p:extLst>
      <p:ext uri="{BB962C8B-B14F-4D97-AF65-F5344CB8AC3E}">
        <p14:creationId xmlns:p14="http://schemas.microsoft.com/office/powerpoint/2010/main" val="203547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06936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our second transaction, FastForward purchases office supplies paying $2,500 cash. We have exchanged one asset, cash, for another asset, supplies. The cash account will decrease and the supplies account will increase. Can you make the general journal entry to record this transaction?</a:t>
            </a:r>
          </a:p>
          <a:p>
            <a:r>
              <a:rPr lang="en-US" altLang="en-US" smtClean="0"/>
              <a:t>We increase the supplies account with a debit and decrease the asset account, cash, with a credit. Let’s post the amounts.</a:t>
            </a:r>
          </a:p>
          <a:p>
            <a:endParaRPr lang="en-US" altLang="en-US" smtClean="0"/>
          </a:p>
          <a:p>
            <a:r>
              <a:rPr lang="en-US" altLang="en-US" smtClean="0"/>
              <a:t>The general ledger account for supplies increased by $2,500, so the amount is placed on the debit side of the account. The cash account, an asset, decreased by $2,500, so the amount is placed on the credit side of the general ledger account. Let’s move on to another transaction.</a:t>
            </a:r>
          </a:p>
        </p:txBody>
      </p:sp>
    </p:spTree>
    <p:extLst>
      <p:ext uri="{BB962C8B-B14F-4D97-AF65-F5344CB8AC3E}">
        <p14:creationId xmlns:p14="http://schemas.microsoft.com/office/powerpoint/2010/main" val="3559875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our third transaction, FastForward purchases equipment paying $26,000 cash. Once again, we have exchanged one asset, cash, for another asset, equipment. The cash account will decrease and the equipment account will increase. This general journal entry will look similar to the one we just completed.</a:t>
            </a:r>
          </a:p>
          <a:p>
            <a:endParaRPr lang="en-US" altLang="en-US" smtClean="0"/>
          </a:p>
          <a:p>
            <a:r>
              <a:rPr lang="en-US" altLang="en-US" smtClean="0"/>
              <a:t>We increase the equipment account with a debit and decrease the asset account, cash, with a credit. Let’s post the amounts.</a:t>
            </a:r>
          </a:p>
          <a:p>
            <a:endParaRPr lang="en-US" altLang="en-US" smtClean="0"/>
          </a:p>
          <a:p>
            <a:r>
              <a:rPr lang="en-US" altLang="en-US" smtClean="0"/>
              <a:t>The general ledger account for equipment increased by $26,000, so it is placed on the debit side of the account. The cash account, an asset, decreased by $26,000, so the amount is placed on the credit side of the general ledger account. Let’s look at another transaction.</a:t>
            </a:r>
          </a:p>
        </p:txBody>
      </p:sp>
    </p:spTree>
    <p:extLst>
      <p:ext uri="{BB962C8B-B14F-4D97-AF65-F5344CB8AC3E}">
        <p14:creationId xmlns:p14="http://schemas.microsoft.com/office/powerpoint/2010/main" val="2923155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In this transaction, FastForward purchases $7,100 of office supplies on account. The supplies account, an asset, will increase and the liability account, accounts payable will increase. Let’s make the general journal entry to record this transaction.</a:t>
            </a:r>
          </a:p>
          <a:p>
            <a:endParaRPr lang="en-US" altLang="en-US" smtClean="0"/>
          </a:p>
          <a:p>
            <a:r>
              <a:rPr lang="en-US" altLang="en-US" smtClean="0"/>
              <a:t>We increase the supplies account with a debit and increase the liability account, accounts payable, with a credit. It is time to post the transaction.</a:t>
            </a:r>
          </a:p>
          <a:p>
            <a:endParaRPr lang="en-US" altLang="en-US" smtClean="0"/>
          </a:p>
          <a:p>
            <a:r>
              <a:rPr lang="en-US" altLang="en-US" smtClean="0"/>
              <a:t>The general ledger account for supplies increased by $7,100, so the amount is placed on the debit side of the account. The accounts payable account, a liability, increased by the same amount, so we place it on the credit side of the general ledger account. Let’s analyze another transaction.</a:t>
            </a:r>
          </a:p>
        </p:txBody>
      </p:sp>
    </p:spTree>
    <p:extLst>
      <p:ext uri="{BB962C8B-B14F-4D97-AF65-F5344CB8AC3E}">
        <p14:creationId xmlns:p14="http://schemas.microsoft.com/office/powerpoint/2010/main" val="373250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FastForward</a:t>
            </a:r>
            <a:r>
              <a:rPr lang="en-US" altLang="en-US" dirty="0" smtClean="0"/>
              <a:t> provided consulting services and collected $4,200 cash. The asset account, cash, increased by $4,200 and the equity account, consulting revenue, increased by the same amount. See if you can make the general journal entry to record this transaction before moving to the next slide.</a:t>
            </a:r>
          </a:p>
          <a:p>
            <a:endParaRPr lang="en-US" altLang="en-US" dirty="0" smtClean="0"/>
          </a:p>
          <a:p>
            <a:r>
              <a:rPr lang="en-US" altLang="en-US" dirty="0" smtClean="0"/>
              <a:t>We increase the cash account with a debit and increase the revenue account, consulting revenue, with a credit. Let’s post the amounts.</a:t>
            </a:r>
          </a:p>
          <a:p>
            <a:endParaRPr lang="en-US" altLang="en-US" dirty="0" smtClean="0"/>
          </a:p>
          <a:p>
            <a:r>
              <a:rPr lang="en-US" altLang="en-US" dirty="0" smtClean="0"/>
              <a:t>The general ledger account for cash increased by $4,200, so the amount is placed on the debit side of the account. The consulting revenue account increased by the same amount, so it is placed on the credit side of the general ledger account. </a:t>
            </a:r>
          </a:p>
          <a:p>
            <a:endParaRPr lang="en-US" altLang="en-US" dirty="0" smtClean="0"/>
          </a:p>
          <a:p>
            <a:r>
              <a:rPr lang="en-US" altLang="en-US" dirty="0" smtClean="0"/>
              <a:t>We could continue on with more transactions, but your homework will help reinforce what we have done here. Let’s take a look at the trial balance of </a:t>
            </a:r>
            <a:r>
              <a:rPr lang="en-US" altLang="en-US" dirty="0" err="1" smtClean="0"/>
              <a:t>FastForward</a:t>
            </a:r>
            <a:r>
              <a:rPr lang="en-US" altLang="en-US" dirty="0" smtClean="0"/>
              <a:t> at the end of December.</a:t>
            </a:r>
          </a:p>
          <a:p>
            <a:endParaRPr lang="en-US" altLang="en-US" dirty="0" smtClean="0"/>
          </a:p>
          <a:p>
            <a:r>
              <a:rPr lang="en-US" altLang="en-US" b="1" dirty="0" smtClean="0"/>
              <a:t>Review what you have learned in the following NEED-TO-KNOW Slides.</a:t>
            </a:r>
          </a:p>
          <a:p>
            <a:endParaRPr lang="en-US" altLang="en-US" dirty="0" smtClean="0"/>
          </a:p>
        </p:txBody>
      </p:sp>
    </p:spTree>
    <p:extLst>
      <p:ext uri="{BB962C8B-B14F-4D97-AF65-F5344CB8AC3E}">
        <p14:creationId xmlns:p14="http://schemas.microsoft.com/office/powerpoint/2010/main" val="3418206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FastForward</a:t>
            </a:r>
            <a:r>
              <a:rPr lang="en-US" altLang="en-US" dirty="0" smtClean="0"/>
              <a:t> provided pays $1,000</a:t>
            </a:r>
            <a:r>
              <a:rPr lang="en-US" altLang="en-US" baseline="0" dirty="0" smtClean="0"/>
              <a:t> cash for December rent</a:t>
            </a:r>
            <a:r>
              <a:rPr lang="en-US" altLang="en-US" dirty="0" smtClean="0"/>
              <a:t>. The asset account, cash, decreased by $1,000 and the equity account, rent expense, increased by the same amount. </a:t>
            </a:r>
          </a:p>
          <a:p>
            <a:endParaRPr lang="en-US" altLang="en-US" dirty="0" smtClean="0"/>
          </a:p>
          <a:p>
            <a:r>
              <a:rPr lang="en-US" altLang="en-US" dirty="0" smtClean="0"/>
              <a:t>We decrease the cash account with a credit and decrease the expense account, rent expense, with a debit. Let’s post the amounts.</a:t>
            </a:r>
          </a:p>
          <a:p>
            <a:endParaRPr lang="en-US" altLang="en-US" dirty="0" smtClean="0"/>
          </a:p>
          <a:p>
            <a:r>
              <a:rPr lang="en-US" altLang="en-US" dirty="0" smtClean="0"/>
              <a:t>The general ledger account for cash decreased by $1,000, so the amount is placed on the credit side of the account. The rent expense account decreased by the same amount, so it is placed on the debit</a:t>
            </a:r>
            <a:r>
              <a:rPr lang="en-US" altLang="en-US" baseline="0" dirty="0" smtClean="0"/>
              <a:t> </a:t>
            </a:r>
            <a:r>
              <a:rPr lang="en-US" altLang="en-US" dirty="0" smtClean="0"/>
              <a:t>side of the general ledger account. </a:t>
            </a:r>
          </a:p>
          <a:p>
            <a:endParaRPr lang="en-US" altLang="en-US" dirty="0" smtClean="0"/>
          </a:p>
          <a:p>
            <a:endParaRPr lang="en-US" altLang="en-US" dirty="0" smtClean="0"/>
          </a:p>
        </p:txBody>
      </p:sp>
    </p:spTree>
    <p:extLst>
      <p:ext uri="{BB962C8B-B14F-4D97-AF65-F5344CB8AC3E}">
        <p14:creationId xmlns:p14="http://schemas.microsoft.com/office/powerpoint/2010/main" val="1386190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FastForward</a:t>
            </a:r>
            <a:r>
              <a:rPr lang="en-US" altLang="en-US" dirty="0" smtClean="0"/>
              <a:t> provided pays $700</a:t>
            </a:r>
            <a:r>
              <a:rPr lang="en-US" altLang="en-US" baseline="0" dirty="0" smtClean="0"/>
              <a:t> cash for employee salaries</a:t>
            </a:r>
            <a:r>
              <a:rPr lang="en-US" altLang="en-US" dirty="0" smtClean="0"/>
              <a:t>. The asset account, cash, decreased by $700 and the equity account, rent expense, increased by the same amount. </a:t>
            </a:r>
          </a:p>
          <a:p>
            <a:endParaRPr lang="en-US" altLang="en-US" dirty="0" smtClean="0"/>
          </a:p>
          <a:p>
            <a:r>
              <a:rPr lang="en-US" altLang="en-US" dirty="0" smtClean="0"/>
              <a:t>We decrease the cash account with a credit and decrease the expense account, salaries expense, with a debit. Let’s post the amounts.</a:t>
            </a:r>
          </a:p>
          <a:p>
            <a:endParaRPr lang="en-US" altLang="en-US" dirty="0" smtClean="0"/>
          </a:p>
          <a:p>
            <a:r>
              <a:rPr lang="en-US" altLang="en-US" dirty="0" smtClean="0"/>
              <a:t>The general ledger account for cash decreased by $700, so the amount is placed on the credit side of the account. The rent expense account decreased by the same amount, so it is placed on the debit</a:t>
            </a:r>
            <a:r>
              <a:rPr lang="en-US" altLang="en-US" baseline="0" dirty="0" smtClean="0"/>
              <a:t> </a:t>
            </a:r>
            <a:r>
              <a:rPr lang="en-US" altLang="en-US" dirty="0" smtClean="0"/>
              <a:t>side of the general ledger account. </a:t>
            </a:r>
          </a:p>
          <a:p>
            <a:endParaRPr lang="en-US" altLang="en-US" dirty="0" smtClean="0"/>
          </a:p>
        </p:txBody>
      </p:sp>
    </p:spTree>
    <p:extLst>
      <p:ext uri="{BB962C8B-B14F-4D97-AF65-F5344CB8AC3E}">
        <p14:creationId xmlns:p14="http://schemas.microsoft.com/office/powerpoint/2010/main" val="17812264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FastForward</a:t>
            </a:r>
            <a:r>
              <a:rPr lang="en-US" altLang="en-US" dirty="0" smtClean="0"/>
              <a:t> provided consulting services of $1,600 and rents its test facilities for $300.  The customer is billed $1,900 for services. </a:t>
            </a:r>
          </a:p>
          <a:p>
            <a:endParaRPr lang="en-US" altLang="en-US" dirty="0" smtClean="0"/>
          </a:p>
          <a:p>
            <a:r>
              <a:rPr lang="en-US" altLang="en-US" dirty="0" smtClean="0"/>
              <a:t>The asset account, accounts receivable, increased by $1,900, the equity account, consulting revenue, increased by $1,600</a:t>
            </a:r>
            <a:r>
              <a:rPr lang="en-US" altLang="en-US" baseline="0" dirty="0" smtClean="0"/>
              <a:t> and the equity account, rental revenue, increased by $300. </a:t>
            </a:r>
            <a:r>
              <a:rPr lang="en-US" altLang="en-US" dirty="0" smtClean="0"/>
              <a:t> </a:t>
            </a:r>
          </a:p>
          <a:p>
            <a:endParaRPr lang="en-US" altLang="en-US" dirty="0" smtClean="0"/>
          </a:p>
          <a:p>
            <a:r>
              <a:rPr lang="en-US" altLang="en-US" dirty="0" smtClean="0"/>
              <a:t>We increase the accounts receivable account with a debit and increase the two revenue accounts, consulting revenue and rental revenue, with credits.  This is a compound journal entry which affects three or more accounts.</a:t>
            </a:r>
          </a:p>
          <a:p>
            <a:endParaRPr lang="en-US" altLang="en-US" dirty="0" smtClean="0"/>
          </a:p>
          <a:p>
            <a:r>
              <a:rPr lang="en-US" altLang="en-US" dirty="0" smtClean="0"/>
              <a:t>The general ledger account for accounts receivable increased by $1,900, so the amount is placed on the debit side of the account. The consulting revenue account increased by $1,600 and rental revenue increased by $300, so these are placed on the credit side of the general ledger accounts. </a:t>
            </a:r>
          </a:p>
        </p:txBody>
      </p:sp>
    </p:spTree>
    <p:extLst>
      <p:ext uri="{BB962C8B-B14F-4D97-AF65-F5344CB8AC3E}">
        <p14:creationId xmlns:p14="http://schemas.microsoft.com/office/powerpoint/2010/main" val="3584905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FastForward</a:t>
            </a:r>
            <a:r>
              <a:rPr lang="en-US" altLang="en-US" dirty="0" smtClean="0"/>
              <a:t> receives $1,900 cash from the client billed in transaction 8.  This transaction will increase the cash account and decrease the accounts receivable account by $1,900.</a:t>
            </a:r>
          </a:p>
          <a:p>
            <a:endParaRPr lang="en-US" altLang="en-US" dirty="0" smtClean="0"/>
          </a:p>
          <a:p>
            <a:r>
              <a:rPr lang="en-US" altLang="en-US" dirty="0" smtClean="0"/>
              <a:t>We increase the cash account with a debit and decrease the accounts receivable account for $1,900.</a:t>
            </a:r>
          </a:p>
          <a:p>
            <a:endParaRPr lang="en-US" altLang="en-US" dirty="0" smtClean="0"/>
          </a:p>
          <a:p>
            <a:r>
              <a:rPr lang="en-US" altLang="en-US" dirty="0" smtClean="0"/>
              <a:t>In posting these amounts</a:t>
            </a:r>
            <a:r>
              <a:rPr lang="en-US" altLang="en-US" baseline="0" dirty="0" smtClean="0"/>
              <a:t> to the general ledger accounts, $1,900 is placed on the debit side of the cash account and $1,900 is placed on the credit side of the accounts receivable account.</a:t>
            </a:r>
            <a:endParaRPr lang="en-US" altLang="en-US" dirty="0" smtClean="0"/>
          </a:p>
        </p:txBody>
      </p:sp>
    </p:spTree>
    <p:extLst>
      <p:ext uri="{BB962C8B-B14F-4D97-AF65-F5344CB8AC3E}">
        <p14:creationId xmlns:p14="http://schemas.microsoft.com/office/powerpoint/2010/main" val="1800691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FastForward</a:t>
            </a:r>
            <a:r>
              <a:rPr lang="en-US" altLang="en-US" dirty="0" smtClean="0"/>
              <a:t> pays $900 cash toward the payable in transaction 4. This transaction will decrease the cash account and decrease the accounts payable account by $900.</a:t>
            </a:r>
          </a:p>
          <a:p>
            <a:endParaRPr lang="en-US" altLang="en-US" dirty="0" smtClean="0"/>
          </a:p>
          <a:p>
            <a:r>
              <a:rPr lang="en-US" altLang="en-US" dirty="0" smtClean="0"/>
              <a:t>Decrease the cash account with a credit and decrease the accounts payable account with a debit for $900.</a:t>
            </a:r>
          </a:p>
          <a:p>
            <a:endParaRPr lang="en-US" altLang="en-US" dirty="0" smtClean="0"/>
          </a:p>
          <a:p>
            <a:r>
              <a:rPr lang="en-US" altLang="en-US" dirty="0" smtClean="0"/>
              <a:t>In posting these amounts</a:t>
            </a:r>
            <a:r>
              <a:rPr lang="en-US" altLang="en-US" baseline="0" dirty="0" smtClean="0"/>
              <a:t> to the general ledger accounts, $900 is placed on the credit side of the cash account and $900 is placed on the debit side of the accounts payable account. </a:t>
            </a:r>
            <a:endParaRPr lang="en-US" altLang="en-US" dirty="0" smtClean="0"/>
          </a:p>
        </p:txBody>
      </p:sp>
    </p:spTree>
    <p:extLst>
      <p:ext uri="{BB962C8B-B14F-4D97-AF65-F5344CB8AC3E}">
        <p14:creationId xmlns:p14="http://schemas.microsoft.com/office/powerpoint/2010/main" val="2235024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Chas Taylor withdraws $200 cash from </a:t>
            </a:r>
            <a:r>
              <a:rPr lang="en-US" altLang="en-US" dirty="0" err="1" smtClean="0"/>
              <a:t>FastForward</a:t>
            </a:r>
            <a:r>
              <a:rPr lang="en-US" altLang="en-US" dirty="0" smtClean="0"/>
              <a:t> for personal use. This transaction will decrease the cash account and increase the C. Taylor, Withdrawals account by $200.</a:t>
            </a:r>
          </a:p>
          <a:p>
            <a:endParaRPr lang="en-US" altLang="en-US" dirty="0" smtClean="0"/>
          </a:p>
          <a:p>
            <a:r>
              <a:rPr lang="en-US" altLang="en-US" dirty="0" smtClean="0"/>
              <a:t>Decrease the cash account with a credit and increase the C. Taylor, Withdrawals account with a debit for $200.</a:t>
            </a:r>
          </a:p>
          <a:p>
            <a:endParaRPr lang="en-US" altLang="en-US" dirty="0" smtClean="0"/>
          </a:p>
          <a:p>
            <a:r>
              <a:rPr lang="en-US" altLang="en-US" dirty="0" smtClean="0"/>
              <a:t>In posting these amounts</a:t>
            </a:r>
            <a:r>
              <a:rPr lang="en-US" altLang="en-US" baseline="0" dirty="0" smtClean="0"/>
              <a:t> to the general ledger accounts, $200 is placed on the credit side of the cash account and $200 is placed on the debit side of the withdrawals account.</a:t>
            </a:r>
            <a:endParaRPr lang="en-US" altLang="en-US" dirty="0" smtClean="0"/>
          </a:p>
          <a:p>
            <a:endParaRPr lang="en-US" altLang="en-US" dirty="0" smtClean="0"/>
          </a:p>
        </p:txBody>
      </p:sp>
    </p:spTree>
    <p:extLst>
      <p:ext uri="{BB962C8B-B14F-4D97-AF65-F5344CB8AC3E}">
        <p14:creationId xmlns:p14="http://schemas.microsoft.com/office/powerpoint/2010/main" val="5993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p:cNvSpPr>
            <a:spLocks noGrp="1" noChangeArrowheads="1"/>
          </p:cNvSpPr>
          <p:nvPr>
            <p:ph type="body" idx="1"/>
          </p:nvPr>
        </p:nvSpPr>
        <p:spPr bwMode="auto"/>
        <p:txBody>
          <a:bodyPr>
            <a:normAutofit/>
          </a:bodyPr>
          <a:lstStyle/>
          <a:p>
            <a:pPr>
              <a:defRPr/>
            </a:pPr>
            <a:r>
              <a:rPr lang="en-US" dirty="0" smtClean="0"/>
              <a:t>Business transactions and events are the starting points of financial statements. The process to get from transactions and events to financial statements includes the following: </a:t>
            </a:r>
          </a:p>
          <a:p>
            <a:pPr>
              <a:defRPr/>
            </a:pPr>
            <a:r>
              <a:rPr lang="en-US" dirty="0" smtClean="0"/>
              <a:t>Identify each transaction and event from source documents. </a:t>
            </a:r>
          </a:p>
          <a:p>
            <a:pPr>
              <a:defRPr/>
            </a:pPr>
            <a:r>
              <a:rPr lang="en-US" dirty="0" smtClean="0"/>
              <a:t>Analyze each transaction and event using the accounting equation. </a:t>
            </a:r>
          </a:p>
          <a:p>
            <a:pPr>
              <a:defRPr/>
            </a:pPr>
            <a:r>
              <a:rPr lang="en-US" dirty="0" smtClean="0"/>
              <a:t>Record relevant transactions and events in a journal. </a:t>
            </a:r>
          </a:p>
          <a:p>
            <a:pPr>
              <a:defRPr/>
            </a:pPr>
            <a:r>
              <a:rPr lang="en-US" smtClean="0"/>
              <a:t>Post </a:t>
            </a:r>
            <a:r>
              <a:rPr lang="en-US" dirty="0" smtClean="0"/>
              <a:t>journal information to ledger accounts</a:t>
            </a:r>
            <a:r>
              <a:rPr lang="en-US" smtClean="0"/>
              <a:t>. </a:t>
            </a:r>
          </a:p>
          <a:p>
            <a:pPr>
              <a:defRPr/>
            </a:pPr>
            <a:r>
              <a:rPr lang="en-US" smtClean="0"/>
              <a:t>Prepare </a:t>
            </a:r>
            <a:r>
              <a:rPr lang="en-US" dirty="0" smtClean="0"/>
              <a:t>and analyze the trial balance and financial statements.</a:t>
            </a:r>
            <a:endParaRPr lang="en-US" altLang="en-US" dirty="0" smtClean="0"/>
          </a:p>
        </p:txBody>
      </p:sp>
    </p:spTree>
    <p:extLst>
      <p:ext uri="{BB962C8B-B14F-4D97-AF65-F5344CB8AC3E}">
        <p14:creationId xmlns:p14="http://schemas.microsoft.com/office/powerpoint/2010/main" val="1586641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FastForward</a:t>
            </a:r>
            <a:r>
              <a:rPr lang="en-US" altLang="en-US" dirty="0" smtClean="0"/>
              <a:t> receives $3,000 cash in advance of providing consulting services to a customer.  This transaction will increase the cash account and increase</a:t>
            </a:r>
            <a:r>
              <a:rPr lang="en-US" altLang="en-US" baseline="0" dirty="0" smtClean="0"/>
              <a:t> </a:t>
            </a:r>
            <a:r>
              <a:rPr lang="en-US" altLang="en-US" dirty="0" smtClean="0"/>
              <a:t>the liability</a:t>
            </a:r>
            <a:r>
              <a:rPr lang="en-US" altLang="en-US" baseline="0" dirty="0" smtClean="0"/>
              <a:t> account, unearned consulting revenue </a:t>
            </a:r>
            <a:r>
              <a:rPr lang="en-US" altLang="en-US" dirty="0" smtClean="0"/>
              <a:t>account by $3,000.</a:t>
            </a:r>
          </a:p>
          <a:p>
            <a:endParaRPr lang="en-US" altLang="en-US" dirty="0" smtClean="0"/>
          </a:p>
          <a:p>
            <a:r>
              <a:rPr lang="en-US" altLang="en-US" dirty="0" smtClean="0"/>
              <a:t>We increase the cash account with a debit and increase the unearned</a:t>
            </a:r>
            <a:r>
              <a:rPr lang="en-US" altLang="en-US" baseline="0" dirty="0" smtClean="0"/>
              <a:t> consulting revenue </a:t>
            </a:r>
            <a:r>
              <a:rPr lang="en-US" altLang="en-US" dirty="0" smtClean="0"/>
              <a:t>account for $3,000.</a:t>
            </a:r>
          </a:p>
          <a:p>
            <a:endParaRPr lang="en-US" altLang="en-US" dirty="0" smtClean="0"/>
          </a:p>
          <a:p>
            <a:r>
              <a:rPr lang="en-US" altLang="en-US" dirty="0" smtClean="0"/>
              <a:t>In posting these amounts</a:t>
            </a:r>
            <a:r>
              <a:rPr lang="en-US" altLang="en-US" baseline="0" dirty="0" smtClean="0"/>
              <a:t> to the general ledger accounts, $3,000 is placed on the debit side of the cash account and $3,000 is placed on the credit side of the unearned consulting revenue account.</a:t>
            </a:r>
            <a:endParaRPr lang="en-US" altLang="en-US" dirty="0" smtClean="0"/>
          </a:p>
        </p:txBody>
      </p:sp>
    </p:spTree>
    <p:extLst>
      <p:ext uri="{BB962C8B-B14F-4D97-AF65-F5344CB8AC3E}">
        <p14:creationId xmlns:p14="http://schemas.microsoft.com/office/powerpoint/2010/main" val="800164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FastForward</a:t>
            </a:r>
            <a:r>
              <a:rPr lang="en-US" altLang="en-US" dirty="0" smtClean="0"/>
              <a:t> pays $2,400 cash for a 24-month insurance </a:t>
            </a:r>
            <a:r>
              <a:rPr lang="en-US" altLang="en-US" dirty="0" err="1" smtClean="0"/>
              <a:t>poilicy</a:t>
            </a:r>
            <a:r>
              <a:rPr lang="en-US" altLang="en-US" dirty="0" smtClean="0"/>
              <a:t>. This transaction will decrease the cash account and increase the asset account, prepaid insurance account by $2,400.</a:t>
            </a:r>
          </a:p>
          <a:p>
            <a:endParaRPr lang="en-US" altLang="en-US" dirty="0" smtClean="0"/>
          </a:p>
          <a:p>
            <a:r>
              <a:rPr lang="en-US" altLang="en-US" dirty="0" smtClean="0"/>
              <a:t>Decrease the cash account with a credit and increase the prepaid insurance account with a debit for $2,400.</a:t>
            </a:r>
          </a:p>
          <a:p>
            <a:endParaRPr lang="en-US" altLang="en-US" dirty="0" smtClean="0"/>
          </a:p>
          <a:p>
            <a:r>
              <a:rPr lang="en-US" altLang="en-US" dirty="0" smtClean="0"/>
              <a:t>In posting these amounts</a:t>
            </a:r>
            <a:r>
              <a:rPr lang="en-US" altLang="en-US" baseline="0" dirty="0" smtClean="0"/>
              <a:t> to the general ledger accounts, $2,400 is placed on the credit side of the cash account and $2,400 is placed on the debit side of the prepaid insurance account.</a:t>
            </a:r>
            <a:endParaRPr lang="en-US" altLang="en-US" dirty="0" smtClean="0"/>
          </a:p>
        </p:txBody>
      </p:sp>
    </p:spTree>
    <p:extLst>
      <p:ext uri="{BB962C8B-B14F-4D97-AF65-F5344CB8AC3E}">
        <p14:creationId xmlns:p14="http://schemas.microsoft.com/office/powerpoint/2010/main" val="230664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FastForward</a:t>
            </a:r>
            <a:r>
              <a:rPr lang="en-US" altLang="en-US" dirty="0" smtClean="0"/>
              <a:t> pays $120 cash for supplies. This transaction will decrease the cash account and decrease</a:t>
            </a:r>
            <a:r>
              <a:rPr lang="en-US" altLang="en-US" baseline="0" dirty="0" smtClean="0"/>
              <a:t> </a:t>
            </a:r>
            <a:r>
              <a:rPr lang="en-US" altLang="en-US" dirty="0" smtClean="0"/>
              <a:t>the asset account, supplies account by $120.</a:t>
            </a:r>
          </a:p>
          <a:p>
            <a:endParaRPr lang="en-US" altLang="en-US" dirty="0" smtClean="0"/>
          </a:p>
          <a:p>
            <a:r>
              <a:rPr lang="en-US" altLang="en-US" dirty="0" smtClean="0"/>
              <a:t>Decrease the cash account with a credit and increase the supplies account with a debit for $120.</a:t>
            </a:r>
          </a:p>
          <a:p>
            <a:endParaRPr lang="en-US" altLang="en-US" dirty="0" smtClean="0"/>
          </a:p>
          <a:p>
            <a:r>
              <a:rPr lang="en-US" altLang="en-US" dirty="0" smtClean="0"/>
              <a:t>In posting these amounts</a:t>
            </a:r>
            <a:r>
              <a:rPr lang="en-US" altLang="en-US" baseline="0" dirty="0" smtClean="0"/>
              <a:t> to the general ledger accounts, $120 is placed on the credit side of the cash account and $120 is placed on the debit side of the supplies account.</a:t>
            </a:r>
            <a:endParaRPr lang="en-US" altLang="en-US" dirty="0" smtClean="0"/>
          </a:p>
        </p:txBody>
      </p:sp>
    </p:spTree>
    <p:extLst>
      <p:ext uri="{BB962C8B-B14F-4D97-AF65-F5344CB8AC3E}">
        <p14:creationId xmlns:p14="http://schemas.microsoft.com/office/powerpoint/2010/main" val="380967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FastForward</a:t>
            </a:r>
            <a:r>
              <a:rPr lang="en-US" altLang="en-US" dirty="0" smtClean="0"/>
              <a:t> pays $305 cash for December utilities expense. This transaction will decrease the cash account and increase the equity account, utilities expense account by $305.</a:t>
            </a:r>
          </a:p>
          <a:p>
            <a:endParaRPr lang="en-US" altLang="en-US" dirty="0" smtClean="0"/>
          </a:p>
          <a:p>
            <a:r>
              <a:rPr lang="en-US" altLang="en-US" dirty="0" smtClean="0"/>
              <a:t>Decrease the cash account with a credit and increase the utilities expense account with a debit for $305.</a:t>
            </a:r>
          </a:p>
          <a:p>
            <a:endParaRPr lang="en-US" altLang="en-US" dirty="0" smtClean="0"/>
          </a:p>
          <a:p>
            <a:r>
              <a:rPr lang="en-US" altLang="en-US" dirty="0" smtClean="0"/>
              <a:t>In posting these amounts</a:t>
            </a:r>
            <a:r>
              <a:rPr lang="en-US" altLang="en-US" baseline="0" dirty="0" smtClean="0"/>
              <a:t> to the general ledger accounts, $305 is placed on the credit side of the cash account and $305 is placed on the debit side of the utilities expense account.</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664751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FastForward</a:t>
            </a:r>
            <a:r>
              <a:rPr lang="en-US" altLang="en-US" dirty="0" smtClean="0"/>
              <a:t> provided pays $700</a:t>
            </a:r>
            <a:r>
              <a:rPr lang="en-US" altLang="en-US" baseline="0" dirty="0" smtClean="0"/>
              <a:t> cash for employee salaries</a:t>
            </a:r>
            <a:r>
              <a:rPr lang="en-US" altLang="en-US" dirty="0" smtClean="0"/>
              <a:t>. The asset account, cash, decreased by $700 and the equity account, rent expense, increased by the same amount. </a:t>
            </a:r>
          </a:p>
          <a:p>
            <a:endParaRPr lang="en-US" altLang="en-US" dirty="0" smtClean="0"/>
          </a:p>
          <a:p>
            <a:r>
              <a:rPr lang="en-US" altLang="en-US" dirty="0" smtClean="0"/>
              <a:t>We decrease the cash account with a credit and decrease the expense account, salaries expense, with a debit. Let’s post the amounts.</a:t>
            </a:r>
          </a:p>
          <a:p>
            <a:endParaRPr lang="en-US" altLang="en-US" dirty="0" smtClean="0"/>
          </a:p>
          <a:p>
            <a:r>
              <a:rPr lang="en-US" altLang="en-US" dirty="0" smtClean="0"/>
              <a:t>The general ledger account for cash decreased by $700, so the amount is placed on the credit side of the account. The rent expense account decreased by the same amount, so it is placed on the debit</a:t>
            </a:r>
            <a:r>
              <a:rPr lang="en-US" altLang="en-US" baseline="0" dirty="0" smtClean="0"/>
              <a:t> </a:t>
            </a:r>
            <a:r>
              <a:rPr lang="en-US" altLang="en-US" dirty="0" smtClean="0"/>
              <a:t>side of the general ledger account. </a:t>
            </a:r>
          </a:p>
          <a:p>
            <a:endParaRPr lang="en-US" altLang="en-US" dirty="0" smtClean="0"/>
          </a:p>
          <a:p>
            <a:r>
              <a:rPr lang="en-US" altLang="en-US" b="1" dirty="0" smtClean="0"/>
              <a:t>Review what you have learned in the following NEED-TO-KNOW Slides.</a:t>
            </a:r>
          </a:p>
          <a:p>
            <a:endParaRPr lang="en-US" altLang="en-US" dirty="0" smtClean="0"/>
          </a:p>
        </p:txBody>
      </p:sp>
    </p:spTree>
    <p:extLst>
      <p:ext uri="{BB962C8B-B14F-4D97-AF65-F5344CB8AC3E}">
        <p14:creationId xmlns:p14="http://schemas.microsoft.com/office/powerpoint/2010/main" val="32930583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smtClean="0">
                <a:solidFill>
                  <a:schemeClr val="tx1"/>
                </a:solidFill>
                <a:latin typeface="+mn-lt"/>
                <a:ea typeface="MS PGothic" pitchFamily="34" charset="-128"/>
                <a:cs typeface="MS PGothic" pitchFamily="34" charset="-128"/>
              </a:rPr>
              <a:t>Exhibit 2.13 shows the ledger accounts (in T-account form) of </a:t>
            </a:r>
            <a:r>
              <a:rPr lang="en-US" sz="1200" b="0" i="0" u="none" strike="noStrike" kern="1200" baseline="0" dirty="0" err="1" smtClean="0">
                <a:solidFill>
                  <a:schemeClr val="tx1"/>
                </a:solidFill>
                <a:latin typeface="+mn-lt"/>
                <a:ea typeface="MS PGothic" pitchFamily="34" charset="-128"/>
                <a:cs typeface="MS PGothic" pitchFamily="34" charset="-128"/>
              </a:rPr>
              <a:t>FastForward</a:t>
            </a:r>
            <a:r>
              <a:rPr lang="en-US" sz="1200" b="0" i="0" u="none" strike="noStrike" kern="1200" baseline="0" dirty="0" smtClean="0">
                <a:solidFill>
                  <a:schemeClr val="tx1"/>
                </a:solidFill>
                <a:latin typeface="+mn-lt"/>
                <a:ea typeface="MS PGothic" pitchFamily="34" charset="-128"/>
                <a:cs typeface="MS PGothic" pitchFamily="34" charset="-128"/>
              </a:rPr>
              <a:t> after all 16 transactions are recorded and posted and the balances computed. The accounts are grouped into three columns corresponding to the accounting equation: assets, liabilities, and equity. The totals for the three columns obey the accounting equation: assets equal $42,395 ($4,275 + $0 + $9,720 + $2,400 + $26,000); liabilities equal $9,200 ($6,200 + $3,000); and equity equals $33,195 ($30,000 - $200 + $5,800 + $300 - $1,400 - $1,000 - $305) which obey the accounting equation: $42,395 = $9,200 + $33,195. The capital, withdrawals, revenue, and expense accounts reflect transactions that change equity.</a:t>
            </a:r>
          </a:p>
          <a:p>
            <a:endParaRPr lang="en-US" altLang="en-US" b="1" dirty="0" smtClean="0"/>
          </a:p>
          <a:p>
            <a:r>
              <a:rPr lang="en-US" altLang="en-US" b="1" dirty="0" smtClean="0"/>
              <a:t>Review what you have learned in the following NEED-TO-KNOW Slides.</a:t>
            </a:r>
          </a:p>
          <a:p>
            <a:endParaRPr lang="en-US" altLang="en-US" dirty="0" smtClean="0"/>
          </a:p>
        </p:txBody>
      </p:sp>
    </p:spTree>
    <p:extLst>
      <p:ext uri="{BB962C8B-B14F-4D97-AF65-F5344CB8AC3E}">
        <p14:creationId xmlns:p14="http://schemas.microsoft.com/office/powerpoint/2010/main" val="41526046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ea typeface="+mn-ea"/>
                <a:cs typeface="+mn-cs"/>
              </a:rPr>
              <a:t>Assume Tata Company began operations on January 1 and completed the following transactions during its first month of operations. For each transaction, (a) analyze the transaction using the accounting equation, (b) record the transaction in journal entry form, and (c) post the entry using T-accounts to represent the general ledger accounts.</a:t>
            </a:r>
            <a:endParaRPr lang="en-US" dirty="0" smtClean="0"/>
          </a:p>
        </p:txBody>
      </p:sp>
    </p:spTree>
    <p:extLst>
      <p:ext uri="{BB962C8B-B14F-4D97-AF65-F5344CB8AC3E}">
        <p14:creationId xmlns:p14="http://schemas.microsoft.com/office/powerpoint/2010/main" val="13084445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ea typeface="+mn-ea"/>
                <a:cs typeface="+mn-cs"/>
              </a:rPr>
              <a:t>On Jan. 1 Jamsetji Tata invested $4,000 cash in the Tata Company. This transaction increases both assets and equity. To record this transaction, we increase the asset, Cash, by debiting Cash for $4,000, and we increase equity by crediting the owner's capital account for $4,000. We post the entry to the T-accounts, debiting Cash and crediting the owner's capital account.</a:t>
            </a:r>
          </a:p>
          <a:p>
            <a:pPr>
              <a:defRPr/>
            </a:pPr>
            <a:r>
              <a:rPr lang="en-US" dirty="0" smtClean="0">
                <a:ea typeface="+mn-ea"/>
                <a:cs typeface="+mn-cs"/>
              </a:rPr>
              <a:t> </a:t>
            </a:r>
          </a:p>
          <a:p>
            <a:pPr>
              <a:defRPr/>
            </a:pPr>
            <a:endParaRPr lang="en-US" dirty="0" smtClean="0"/>
          </a:p>
        </p:txBody>
      </p:sp>
    </p:spTree>
    <p:extLst>
      <p:ext uri="{BB962C8B-B14F-4D97-AF65-F5344CB8AC3E}">
        <p14:creationId xmlns:p14="http://schemas.microsoft.com/office/powerpoint/2010/main" val="40165440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On Jan. 5 the company purchased $2,000 of equipment on credit. This transaction increases both assets and liabilities. The journal entry to record the transaction increases the asset, Equipment, debiting Equipment for $2,000, and increases the liability account, Accounts payable, by the same amount. We post the journal entry, debiting Equipment and crediting Accounts payable.</a:t>
            </a:r>
          </a:p>
          <a:p>
            <a:pPr>
              <a:defRPr/>
            </a:pPr>
            <a:endParaRPr lang="en-US" dirty="0" smtClean="0"/>
          </a:p>
        </p:txBody>
      </p:sp>
    </p:spTree>
    <p:extLst>
      <p:ext uri="{BB962C8B-B14F-4D97-AF65-F5344CB8AC3E}">
        <p14:creationId xmlns:p14="http://schemas.microsoft.com/office/powerpoint/2010/main" val="3247913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ea typeface="+mn-ea"/>
                <a:cs typeface="+mn-cs"/>
              </a:rPr>
              <a:t>On Jan. 14 the company provided $540 of services for a client on credit. This transaction increases both assets and equity. The journal entry to record this transaction increases the asset, Accounts receivable, debiting Accounts receivable, $540, and credits the equity account, Services revenue, for $540. We post the journal entry, debiting Accounts receivable and crediting Services revenue.</a:t>
            </a:r>
          </a:p>
          <a:p>
            <a:pPr>
              <a:defRPr/>
            </a:pPr>
            <a:r>
              <a:rPr lang="en-US" b="1" dirty="0" smtClean="0">
                <a:ea typeface="+mn-ea"/>
                <a:cs typeface="+mn-cs"/>
              </a:rPr>
              <a:t> </a:t>
            </a:r>
            <a:endParaRPr lang="en-US" dirty="0" smtClean="0">
              <a:ea typeface="+mn-ea"/>
              <a:cs typeface="+mn-cs"/>
            </a:endParaRPr>
          </a:p>
          <a:p>
            <a:pPr>
              <a:defRPr/>
            </a:pPr>
            <a:endParaRPr lang="en-US" dirty="0" smtClean="0">
              <a:ea typeface="+mn-ea"/>
              <a:cs typeface="+mn-cs"/>
            </a:endParaRPr>
          </a:p>
          <a:p>
            <a:pPr>
              <a:defRPr/>
            </a:pPr>
            <a:endParaRPr lang="en-US" dirty="0" smtClean="0"/>
          </a:p>
        </p:txBody>
      </p:sp>
    </p:spTree>
    <p:extLst>
      <p:ext uri="{BB962C8B-B14F-4D97-AF65-F5344CB8AC3E}">
        <p14:creationId xmlns:p14="http://schemas.microsoft.com/office/powerpoint/2010/main" val="256500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kern="1200" baseline="0" dirty="0" smtClean="0">
                <a:solidFill>
                  <a:schemeClr val="tx1"/>
                </a:solidFill>
                <a:latin typeface="+mn-lt"/>
                <a:ea typeface="MS PGothic" pitchFamily="34" charset="-128"/>
                <a:cs typeface="MS PGothic" pitchFamily="34" charset="-128"/>
              </a:rPr>
              <a:t>Source documents </a:t>
            </a:r>
            <a:r>
              <a:rPr lang="en-US" sz="1200" b="0" i="0" u="none" strike="noStrike" kern="1200" baseline="0" dirty="0" smtClean="0">
                <a:solidFill>
                  <a:schemeClr val="tx1"/>
                </a:solidFill>
                <a:latin typeface="+mn-lt"/>
                <a:ea typeface="MS PGothic" pitchFamily="34" charset="-128"/>
                <a:cs typeface="MS PGothic" pitchFamily="34" charset="-128"/>
              </a:rPr>
              <a:t>identify and describe transactions and events entering the accounting system. They can be in either hard copy or electronic form. Examples are sales tickets, checks, purchase orders, bills from suppliers, employee earnings records, and bank statements. </a:t>
            </a:r>
          </a:p>
          <a:p>
            <a:endParaRPr lang="en-US" altLang="en-US" dirty="0" smtClean="0"/>
          </a:p>
          <a:p>
            <a:r>
              <a:rPr lang="en-US" sz="1200" b="0" i="0" u="none" strike="noStrike" kern="1200" baseline="0" dirty="0" smtClean="0">
                <a:solidFill>
                  <a:schemeClr val="tx1"/>
                </a:solidFill>
                <a:latin typeface="+mn-lt"/>
                <a:ea typeface="MS PGothic" pitchFamily="34" charset="-128"/>
                <a:cs typeface="MS PGothic" pitchFamily="34" charset="-128"/>
              </a:rPr>
              <a:t>Source documents, especially if obtained from outside the organization, provide objective and reliable evidence about transactions and events and their amounts. </a:t>
            </a:r>
            <a:endParaRPr lang="en-US" altLang="en-US" dirty="0" smtClean="0"/>
          </a:p>
        </p:txBody>
      </p:sp>
    </p:spTree>
    <p:extLst>
      <p:ext uri="{BB962C8B-B14F-4D97-AF65-F5344CB8AC3E}">
        <p14:creationId xmlns:p14="http://schemas.microsoft.com/office/powerpoint/2010/main" val="23297115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2092864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Preparing a trial balance involves three steps:</a:t>
            </a:r>
          </a:p>
          <a:p>
            <a:pPr>
              <a:buFont typeface="Calibri" pitchFamily="-107" charset="0"/>
              <a:buAutoNum type="arabicPeriod"/>
            </a:pPr>
            <a:r>
              <a:rPr lang="en-US" altLang="en-US" dirty="0" smtClean="0"/>
              <a:t> List each account title and its amount (from ledger) in the trial balance. If an account has a zero balance, list it with a zero in the normal balance column (or omit it entirely).</a:t>
            </a:r>
          </a:p>
          <a:p>
            <a:pPr>
              <a:buFont typeface="Calibri" pitchFamily="-107" charset="0"/>
              <a:buAutoNum type="arabicPeriod"/>
            </a:pPr>
            <a:r>
              <a:rPr lang="en-US" altLang="en-US" dirty="0" smtClean="0"/>
              <a:t> Compute the total of debit balances and the total of credit balances.</a:t>
            </a:r>
          </a:p>
          <a:p>
            <a:pPr>
              <a:buFont typeface="Calibri" pitchFamily="-107" charset="0"/>
              <a:buAutoNum type="arabicPeriod"/>
            </a:pPr>
            <a:r>
              <a:rPr lang="en-US" altLang="en-US" dirty="0" smtClean="0"/>
              <a:t> Verify (prove) total debit balances equal total credit balances.</a:t>
            </a:r>
          </a:p>
          <a:p>
            <a:endParaRPr lang="en-US" altLang="en-US" dirty="0" smtClean="0"/>
          </a:p>
          <a:p>
            <a:r>
              <a:rPr lang="en-US" altLang="en-US" dirty="0" smtClean="0"/>
              <a:t>The total of debit balances equals the total of credit balances for the trial balance. However, equality of these two totals does not guarantee that no errors were made. </a:t>
            </a:r>
          </a:p>
        </p:txBody>
      </p:sp>
    </p:spTree>
    <p:extLst>
      <p:ext uri="{BB962C8B-B14F-4D97-AF65-F5344CB8AC3E}">
        <p14:creationId xmlns:p14="http://schemas.microsoft.com/office/powerpoint/2010/main" val="32793805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The total of debit balances equals the total of credit balances for the trial balance </a:t>
            </a:r>
            <a:r>
              <a:rPr lang="en-US" altLang="en-US" smtClean="0"/>
              <a:t>as shown in this slide. Equality of these two totals does not guarantee that no errors were made. For example, the column totals still will be equal when a debit or credit of a correct amount is made to a wrong account. Another error that does not cause unequal column totals occurs when equal debits and credits of an incorrect amount are entered.</a:t>
            </a:r>
          </a:p>
        </p:txBody>
      </p:sp>
    </p:spTree>
    <p:extLst>
      <p:ext uri="{BB962C8B-B14F-4D97-AF65-F5344CB8AC3E}">
        <p14:creationId xmlns:p14="http://schemas.microsoft.com/office/powerpoint/2010/main" val="9535933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If the trial balance does not balance, the error(s) must be found and corrected.</a:t>
            </a:r>
          </a:p>
          <a:p>
            <a:r>
              <a:rPr lang="en-US" altLang="en-US" dirty="0" smtClean="0"/>
              <a:t>Step 1: Verify that the trial balance columns are correctly added. </a:t>
            </a:r>
          </a:p>
          <a:p>
            <a:r>
              <a:rPr lang="en-US" altLang="en-US" dirty="0" smtClean="0"/>
              <a:t>Step 2: Verify that account balances are accurately entered from the ledger. </a:t>
            </a:r>
          </a:p>
          <a:p>
            <a:r>
              <a:rPr lang="en-US" altLang="en-US" dirty="0" smtClean="0"/>
              <a:t>Step 3: See whether a debit (or credit) balance is mistakenly listed in the trial balance as a credit (or debit). </a:t>
            </a:r>
          </a:p>
          <a:p>
            <a:r>
              <a:rPr lang="en-US" altLang="en-US" dirty="0" smtClean="0"/>
              <a:t>Step 4: Re-compute each account balance in the ledger. </a:t>
            </a:r>
          </a:p>
          <a:p>
            <a:r>
              <a:rPr lang="en-US" altLang="en-US" dirty="0" smtClean="0"/>
              <a:t>Step 5: Verify that each journal entry is properly posted. </a:t>
            </a:r>
          </a:p>
          <a:p>
            <a:r>
              <a:rPr lang="en-US" altLang="en-US" dirty="0" smtClean="0"/>
              <a:t>Step 6: Verify that the original journal entry has equal debits and credits.</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1667774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2148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 we have seen in the last chapter, after the trial balance has been prepared we begin preparing the financial statements. We always begin with the income statement because net income from the income statement appears on the statement of owner's equity. After the income statement, we prepare the statement of owner's equity because the ending balance in owner's equity appears on the balance sheet. Next, we prepare the balance sheet and, finally, we prepare the statement of cash flows. </a:t>
            </a:r>
          </a:p>
          <a:p>
            <a:endParaRPr lang="en-US" altLang="en-US" dirty="0" smtClean="0"/>
          </a:p>
        </p:txBody>
      </p:sp>
    </p:spTree>
    <p:extLst>
      <p:ext uri="{BB962C8B-B14F-4D97-AF65-F5344CB8AC3E}">
        <p14:creationId xmlns:p14="http://schemas.microsoft.com/office/powerpoint/2010/main" val="18869590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221187"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221188"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221189"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221190"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221191"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a:solidFill>
                <a:srgbClr val="000000"/>
              </a:solidFill>
              <a:latin typeface="Arial" charset="0"/>
            </a:endParaRPr>
          </a:p>
        </p:txBody>
      </p:sp>
      <p:sp>
        <p:nvSpPr>
          <p:cNvPr id="22119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21193" name="Rectangle 11"/>
          <p:cNvSpPr>
            <a:spLocks noGrp="1" noChangeArrowheads="1"/>
          </p:cNvSpPr>
          <p:nvPr>
            <p:ph type="body" idx="1"/>
          </p:nvPr>
        </p:nvSpPr>
        <p:spPr bwMode="auto">
          <a:xfrm>
            <a:off x="314325" y="4448175"/>
            <a:ext cx="6369050" cy="4681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smtClean="0"/>
              <a:t>This section introduces us to how financial statements are prepared from the analysis of business transactions. The four financial statements and their purposes are:</a:t>
            </a:r>
          </a:p>
          <a:p>
            <a:pPr>
              <a:buFont typeface="Calibri" pitchFamily="-107" charset="0"/>
              <a:buAutoNum type="arabicPeriod"/>
            </a:pPr>
            <a:r>
              <a:rPr lang="en-US" altLang="en-US" b="1" dirty="0" smtClean="0"/>
              <a:t> Income statement </a:t>
            </a:r>
            <a:r>
              <a:rPr lang="en-US" altLang="en-US" dirty="0" smtClean="0"/>
              <a:t>— reports revenues less expenses along with the resulting net income or loss over a period of time due to earnings activities.</a:t>
            </a:r>
          </a:p>
          <a:p>
            <a:pPr>
              <a:buFont typeface="Calibri" pitchFamily="-107" charset="0"/>
              <a:buAutoNum type="arabicPeriod"/>
            </a:pPr>
            <a:r>
              <a:rPr lang="en-US" altLang="en-US" b="1" dirty="0" smtClean="0"/>
              <a:t> Statement of owner’s equity</a:t>
            </a:r>
            <a:r>
              <a:rPr lang="en-US" altLang="en-US" dirty="0" smtClean="0"/>
              <a:t>— reports how equity changes over the reporting period from net income (or loss) and from any owner investments and withdrawals over a period of time.</a:t>
            </a:r>
          </a:p>
          <a:p>
            <a:pPr>
              <a:buFont typeface="Calibri" pitchFamily="-107" charset="0"/>
              <a:buAutoNum type="arabicPeriod"/>
            </a:pPr>
            <a:r>
              <a:rPr lang="en-US" altLang="en-US" b="1" dirty="0" smtClean="0"/>
              <a:t> Balance sheet </a:t>
            </a:r>
            <a:r>
              <a:rPr lang="en-US" altLang="en-US" dirty="0" smtClean="0"/>
              <a:t>— reports the financial position (types and amounts of assets, liabilities, and equity) at a point in time.</a:t>
            </a:r>
          </a:p>
        </p:txBody>
      </p:sp>
    </p:spTree>
    <p:extLst>
      <p:ext uri="{BB962C8B-B14F-4D97-AF65-F5344CB8AC3E}">
        <p14:creationId xmlns:p14="http://schemas.microsoft.com/office/powerpoint/2010/main" val="4907539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FastForward’s income statement for December is shown in this slide. Information about revenues and expenses is conveniently taken from the trial balance. Net income of $3,395 is reported at the bottom of the statement. Owner investments and withdrawals are </a:t>
            </a:r>
            <a:r>
              <a:rPr lang="en-US" altLang="en-US" i="1" smtClean="0"/>
              <a:t>not </a:t>
            </a:r>
            <a:r>
              <a:rPr lang="en-US" altLang="en-US" smtClean="0"/>
              <a:t>part of income.</a:t>
            </a:r>
          </a:p>
        </p:txBody>
      </p:sp>
    </p:spTree>
    <p:extLst>
      <p:ext uri="{BB962C8B-B14F-4D97-AF65-F5344CB8AC3E}">
        <p14:creationId xmlns:p14="http://schemas.microsoft.com/office/powerpoint/2010/main" val="945008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FastForward’s</a:t>
            </a:r>
            <a:r>
              <a:rPr lang="en-US" altLang="en-US" dirty="0" smtClean="0"/>
              <a:t> statement of owner’s equity is the second report in this slide. It shows the $30,000 owner investment, the $3,395 of net income, the $200 withdrawal, and the $33,195 end-of-period (capital) balance. (The beginning balance in the statement of owner’s equity is rarely zero; an exception is for the first period of operations. </a:t>
            </a:r>
            <a:r>
              <a:rPr lang="en-US" altLang="en-US" smtClean="0"/>
              <a:t>The beginning capital balance in January 2018 is $33,195, which is December 2017’s ending balance.)</a:t>
            </a:r>
          </a:p>
          <a:p>
            <a:endParaRPr lang="en-US" altLang="en-US" dirty="0" smtClean="0"/>
          </a:p>
        </p:txBody>
      </p:sp>
    </p:spTree>
    <p:extLst>
      <p:ext uri="{BB962C8B-B14F-4D97-AF65-F5344CB8AC3E}">
        <p14:creationId xmlns:p14="http://schemas.microsoft.com/office/powerpoint/2010/main" val="33782630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smtClean="0"/>
              <a:t>FastForward’s</a:t>
            </a:r>
            <a:r>
              <a:rPr lang="en-US" altLang="en-US" dirty="0" smtClean="0"/>
              <a:t> balance sheet is the bottom report shown in this slide. This statement refers to financial condition at the close of business on December 31. The left side of the balance sheet lists its assets: cash, supplies, prepaid insurance, and equipment. The upper right side of the balance sheet shows that it owes $6,200 to creditors and $3,000 in services to customers who paid in advance. The equity section shows an ending balance of $33,195. Note the link between the ending balance of the statement of owner’s equity and the capital balance. </a:t>
            </a:r>
          </a:p>
          <a:p>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74602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a:r>
            <a:br>
              <a:rPr lang="en-US" altLang="en-US" dirty="0" smtClean="0"/>
            </a:br>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2884233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There are many common standards for formatting in accounting.  Here are some standards used by most companies:</a:t>
            </a:r>
          </a:p>
          <a:p>
            <a:endParaRPr lang="en-US" altLang="en-US" dirty="0" smtClean="0"/>
          </a:p>
          <a:p>
            <a:pPr>
              <a:buFont typeface="Calibri" pitchFamily="-107" charset="0"/>
              <a:buAutoNum type="arabicPeriod"/>
            </a:pPr>
            <a:r>
              <a:rPr lang="en-US" altLang="en-US" dirty="0" smtClean="0">
                <a:cs typeface="Arial" charset="0"/>
              </a:rPr>
              <a:t> Dollar signs are not used in journals and ledgers.</a:t>
            </a:r>
          </a:p>
          <a:p>
            <a:pPr>
              <a:buFont typeface="Calibri" pitchFamily="-107" charset="0"/>
              <a:buAutoNum type="arabicPeriod"/>
            </a:pPr>
            <a:r>
              <a:rPr lang="en-US" altLang="en-US" dirty="0" smtClean="0">
                <a:cs typeface="Arial" charset="0"/>
              </a:rPr>
              <a:t> Dollar signs appear in financial statements and other reports such as trial balances. The usual practice is to put dollar signs beside only the first and last numbers in a column.</a:t>
            </a:r>
          </a:p>
          <a:p>
            <a:pPr>
              <a:buFont typeface="Calibri" pitchFamily="-107" charset="0"/>
              <a:buAutoNum type="arabicPeriod"/>
            </a:pPr>
            <a:r>
              <a:rPr lang="en-US" altLang="en-US" dirty="0" smtClean="0">
                <a:cs typeface="Arial" charset="0"/>
              </a:rPr>
              <a:t> When amounts are entered in the journal, ledger, or trial balance, commas are optional to indicate thousands, millions, and so forth.</a:t>
            </a:r>
          </a:p>
          <a:p>
            <a:pPr>
              <a:buFont typeface="Calibri" pitchFamily="-107" charset="0"/>
              <a:buAutoNum type="arabicPeriod"/>
            </a:pPr>
            <a:r>
              <a:rPr lang="en-US" altLang="en-US" dirty="0" smtClean="0">
                <a:cs typeface="Arial" charset="0"/>
              </a:rPr>
              <a:t> Commas are always used in financial statements.</a:t>
            </a:r>
          </a:p>
          <a:p>
            <a:pPr>
              <a:buFont typeface="Calibri" pitchFamily="-107" charset="0"/>
              <a:buAutoNum type="arabicPeriod"/>
            </a:pPr>
            <a:r>
              <a:rPr lang="en-US" altLang="en-US" dirty="0" smtClean="0">
                <a:cs typeface="Arial" charset="0"/>
              </a:rPr>
              <a:t> Companies commonly round amounts in reports to the nearest dollar, or even to a higher level.</a:t>
            </a:r>
          </a:p>
          <a:p>
            <a:pPr>
              <a:buFont typeface="Calibri" pitchFamily="-107" charset="0"/>
              <a:buAutoNum type="arabicPeriod"/>
            </a:pPr>
            <a:endParaRPr lang="en-US" altLang="en-US" dirty="0" smtClean="0">
              <a:cs typeface="Arial" charset="0"/>
            </a:endParaRPr>
          </a:p>
          <a:p>
            <a:pPr marL="0" marR="0" indent="0" algn="l" defTabSz="914400" rtl="0" eaLnBrk="0" fontAlgn="base" latinLnBrk="0" hangingPunct="0">
              <a:lnSpc>
                <a:spcPct val="100000"/>
              </a:lnSpc>
              <a:spcBef>
                <a:spcPct val="30000"/>
              </a:spcBef>
              <a:spcAft>
                <a:spcPct val="0"/>
              </a:spcAft>
              <a:buClrTx/>
              <a:buSzTx/>
              <a:buFont typeface="Calibri" pitchFamily="-107" charset="0"/>
              <a:buNone/>
              <a:tabLst/>
              <a:defRPr/>
            </a:pPr>
            <a:r>
              <a:rPr lang="en-US" altLang="en-US" b="1" dirty="0" smtClean="0"/>
              <a:t>Review what you have learned in the following NEED-TO-KNOW Slides.</a:t>
            </a:r>
          </a:p>
          <a:p>
            <a:pPr>
              <a:buFont typeface="Calibri" pitchFamily="-107" charset="0"/>
              <a:buAutoNum type="arabicPeriod"/>
            </a:pPr>
            <a:endParaRPr lang="en-US" altLang="en-US" dirty="0" smtClean="0">
              <a:cs typeface="Arial" charset="0"/>
            </a:endParaRPr>
          </a:p>
          <a:p>
            <a:pPr>
              <a:buFont typeface="Calibri" pitchFamily="-107" charset="0"/>
              <a:buAutoNum type="arabicPeriod"/>
            </a:pPr>
            <a:endParaRPr lang="en-US" altLang="en-US" dirty="0" smtClean="0">
              <a:cs typeface="Arial" charset="0"/>
            </a:endParaRPr>
          </a:p>
        </p:txBody>
      </p:sp>
    </p:spTree>
    <p:extLst>
      <p:ext uri="{BB962C8B-B14F-4D97-AF65-F5344CB8AC3E}">
        <p14:creationId xmlns:p14="http://schemas.microsoft.com/office/powerpoint/2010/main" val="8030922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Prepare a trial balance for Apple using the following condensed data from its fiscal year-ended September 26, 2015. A trial balance lists every account from the general ledger with its balance, either a debit or a credit. The accounts are listed in financial statement order, based on their numbering in the chart of accounts. Assets are listed first. Assets have normal debit balances, as they sit on the left-hand side of the equation. Next, we list the liabilities. Liabilities have normal credit balances, as they sit on the right-hand side of the equation. Then we follow with the subsets of equity. The owner's capital account has a normal credit balance, as investments by the owner increase equity. Withdrawals by the owner decrease equity. Therefore, the owner's drawing account has a normal debit balance. Revenues increase equity, so they have normal credit balances. And, finally, we list the expenses. Expenses have normal debit balances, as they decrease equity. The trial balance proves that the total of the debits equals the total of the credits. </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 </a:t>
            </a:r>
          </a:p>
        </p:txBody>
      </p:sp>
    </p:spTree>
    <p:extLst>
      <p:ext uri="{BB962C8B-B14F-4D97-AF65-F5344CB8AC3E}">
        <p14:creationId xmlns:p14="http://schemas.microsoft.com/office/powerpoint/2010/main" val="26394364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mn-ea"/>
                <a:cs typeface="+mn-cs"/>
              </a:rPr>
              <a:t>Apple Co. has four different assets. All assets have normal debit balances: Cash, $21,120; Accounts receivable, $16,849; Land and equipment, $22,471; and Investments and other assets, $230,039. Assets are listed in order of liquidity. Next, we list the liabilities with their normal credit balances: Accounts payable, $35,490; and Other liabilities, $135,634. The equity accounts include the owner's capital account, which increases equity, and has a normal credit balance, $111,547. Owner, Withdrawals of $56,586 decrease equity; the withdrawal account has a normal debit balance. Revenues increase equity. Revenues have normal credit balances, $233,715. Expenses include: Cost of sales, $140,089; and Selling and other expense, $40,232. Expenses always have normal debit balances, as they decrease equity. The total of the debits, $516,386, equals the total of the credits. </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endParaRPr lang="en-US" dirty="0" smtClean="0">
              <a:ea typeface="+mn-ea"/>
              <a:cs typeface="+mn-cs"/>
            </a:endParaRPr>
          </a:p>
          <a:p>
            <a:pPr>
              <a:defRPr/>
            </a:pPr>
            <a:endParaRPr lang="en-US" dirty="0" smtClean="0"/>
          </a:p>
          <a:p>
            <a:pPr>
              <a:defRPr/>
            </a:pPr>
            <a:endParaRPr lang="en-US" dirty="0" smtClean="0"/>
          </a:p>
        </p:txBody>
      </p:sp>
    </p:spTree>
    <p:extLst>
      <p:ext uri="{BB962C8B-B14F-4D97-AF65-F5344CB8AC3E}">
        <p14:creationId xmlns:p14="http://schemas.microsoft.com/office/powerpoint/2010/main" val="18068360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6195243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Rectangle 3"/>
          <p:cNvSpPr>
            <a:spLocks noGrp="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altLang="en-US" smtClean="0"/>
              <a:t>Borrowing money is risky business.  The debt to assets ratio helps evaluate the level of debt risk. We determine a company’s ability to pay its debts (liabilities) using the debt ratio. The debt ratio is equal to total liabilities divided by total assets.  A higher ratio indicates that there is greater probability a company will not be able to pay its debts in the future.</a:t>
            </a:r>
          </a:p>
          <a:p>
            <a:endParaRPr lang="en-US" altLang="en-US" smtClean="0"/>
          </a:p>
        </p:txBody>
      </p:sp>
    </p:spTree>
    <p:extLst>
      <p:ext uri="{BB962C8B-B14F-4D97-AF65-F5344CB8AC3E}">
        <p14:creationId xmlns:p14="http://schemas.microsoft.com/office/powerpoint/2010/main" val="35668839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Rectangle 3"/>
          <p:cNvSpPr>
            <a:spLocks noGrp="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err="1" smtClean="0">
                <a:solidFill>
                  <a:schemeClr val="tx1"/>
                </a:solidFill>
                <a:latin typeface="+mn-lt"/>
                <a:ea typeface="MS PGothic" pitchFamily="34" charset="-128"/>
                <a:cs typeface="MS PGothic" pitchFamily="34" charset="-128"/>
              </a:rPr>
              <a:t>Skechers’s</a:t>
            </a:r>
            <a:r>
              <a:rPr lang="en-US" sz="1200" b="0" i="0" u="none" strike="noStrike" kern="1200" baseline="0" dirty="0" smtClean="0">
                <a:solidFill>
                  <a:schemeClr val="tx1"/>
                </a:solidFill>
                <a:latin typeface="+mn-lt"/>
                <a:ea typeface="MS PGothic" pitchFamily="34" charset="-128"/>
                <a:cs typeface="MS PGothic" pitchFamily="34" charset="-128"/>
              </a:rPr>
              <a:t> debt ratio ranges from a low of 0.30 to a high of 0.33—also, see graph in margin. Its ratio is lower than the industry norm, suggesting a lower than average risk from financial leverage</a:t>
            </a:r>
            <a:r>
              <a:rPr lang="en-US" sz="1200" b="0" i="0" u="none" strike="noStrike" kern="1200" baseline="0" smtClean="0">
                <a:solidFill>
                  <a:schemeClr val="tx1"/>
                </a:solidFill>
                <a:latin typeface="+mn-lt"/>
                <a:ea typeface="MS PGothic" pitchFamily="34" charset="-128"/>
                <a:cs typeface="MS PGothic" pitchFamily="34" charset="-128"/>
              </a:rPr>
              <a:t>. If </a:t>
            </a:r>
            <a:r>
              <a:rPr lang="en-US" sz="1200" b="0" i="0" u="none" strike="noStrike" kern="1200" baseline="0" dirty="0" err="1" smtClean="0">
                <a:solidFill>
                  <a:schemeClr val="tx1"/>
                </a:solidFill>
                <a:latin typeface="+mn-lt"/>
                <a:ea typeface="MS PGothic" pitchFamily="34" charset="-128"/>
                <a:cs typeface="MS PGothic" pitchFamily="34" charset="-128"/>
              </a:rPr>
              <a:t>Skechers</a:t>
            </a:r>
            <a:r>
              <a:rPr lang="en-US" sz="1200" b="0" i="0" u="none" strike="noStrike" kern="1200" baseline="0" dirty="0" smtClean="0">
                <a:solidFill>
                  <a:schemeClr val="tx1"/>
                </a:solidFill>
                <a:latin typeface="+mn-lt"/>
                <a:ea typeface="MS PGothic" pitchFamily="34" charset="-128"/>
                <a:cs typeface="MS PGothic" pitchFamily="34" charset="-128"/>
              </a:rPr>
              <a:t> is making more money with this debt than it is paying the lenders, then it is successfully borrowing money to make more money. A company’s use of debt can quickly turn unprofitable if its return from that money drops below the rate it is paying lenders. </a:t>
            </a:r>
            <a:endParaRPr lang="en-US" altLang="en-US" dirty="0" smtClean="0"/>
          </a:p>
        </p:txBody>
      </p:sp>
    </p:spTree>
    <p:extLst>
      <p:ext uri="{BB962C8B-B14F-4D97-AF65-F5344CB8AC3E}">
        <p14:creationId xmlns:p14="http://schemas.microsoft.com/office/powerpoint/2010/main" val="27296822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Tree>
    <p:extLst>
      <p:ext uri="{BB962C8B-B14F-4D97-AF65-F5344CB8AC3E}">
        <p14:creationId xmlns:p14="http://schemas.microsoft.com/office/powerpoint/2010/main" val="530136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 account is a record of increases and decreases in a specific asset, liability, equity, revenue, or expense. The general ledger is a record of all accounts used by the company. </a:t>
            </a:r>
          </a:p>
          <a:p>
            <a:endParaRPr lang="en-US" altLang="en-US" dirty="0" smtClean="0"/>
          </a:p>
        </p:txBody>
      </p:sp>
    </p:spTree>
    <p:extLst>
      <p:ext uri="{BB962C8B-B14F-4D97-AF65-F5344CB8AC3E}">
        <p14:creationId xmlns:p14="http://schemas.microsoft.com/office/powerpoint/2010/main" val="210488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Recall the basic accounting equation – Assets are equal to Liabilities plus Equity. The equity section is composed of the owner’s capital account and the owner’s withdrawal account as well as revenues and expenses. </a:t>
            </a:r>
          </a:p>
          <a:p>
            <a:endParaRPr lang="en-US" altLang="en-US" dirty="0" smtClean="0"/>
          </a:p>
          <a:p>
            <a:r>
              <a:rPr lang="en-US" altLang="en-US" dirty="0" smtClean="0"/>
              <a:t>Asset accounts –</a:t>
            </a:r>
            <a:r>
              <a:rPr lang="en-US" altLang="en-US" b="1" dirty="0" smtClean="0"/>
              <a:t> </a:t>
            </a:r>
            <a:r>
              <a:rPr lang="en-US" altLang="en-US" dirty="0" smtClean="0"/>
              <a:t>Assets are resources owned or controlled by a company and that have expected future benefits. Most accounting systems include (at a minimum) separate accounts for the assets described, such as cash, accounts receivable, note receivable, and prepaid accounts.</a:t>
            </a:r>
          </a:p>
          <a:p>
            <a:endParaRPr lang="en-US" altLang="en-US" dirty="0" smtClean="0"/>
          </a:p>
          <a:p>
            <a:r>
              <a:rPr lang="en-US" altLang="en-US" dirty="0" smtClean="0"/>
              <a:t>Liability accounts –</a:t>
            </a:r>
            <a:r>
              <a:rPr lang="en-US" altLang="en-US" b="1" dirty="0" smtClean="0"/>
              <a:t> </a:t>
            </a:r>
            <a:r>
              <a:rPr lang="en-US" altLang="en-US" dirty="0" smtClean="0"/>
              <a:t>Liabilities are claims (by creditors) against assets, which means they are obligations to transfer assets or provide products or services to other entities. Creditors often use a balance sheet to help decide whether to loan money to a company. A loan is less risky if the borrower’s liabilities are small in comparison to assets because this means there are more resources than claims on resources.</a:t>
            </a:r>
          </a:p>
          <a:p>
            <a:endParaRPr lang="en-US" altLang="en-US" dirty="0" smtClean="0"/>
          </a:p>
          <a:p>
            <a:r>
              <a:rPr lang="en-US" altLang="en-US" dirty="0" smtClean="0"/>
              <a:t>Equity Accounts</a:t>
            </a:r>
            <a:r>
              <a:rPr lang="en-US" altLang="en-US" b="1" dirty="0" smtClean="0"/>
              <a:t> </a:t>
            </a:r>
            <a:r>
              <a:rPr lang="en-US" altLang="en-US" dirty="0" smtClean="0"/>
              <a:t>–</a:t>
            </a:r>
            <a:r>
              <a:rPr lang="en-US" altLang="en-US" b="1" dirty="0" smtClean="0"/>
              <a:t> </a:t>
            </a:r>
            <a:r>
              <a:rPr lang="en-US" altLang="en-US" dirty="0" smtClean="0"/>
              <a:t>The owner’s claim on a company’s assets is called </a:t>
            </a:r>
            <a:r>
              <a:rPr lang="en-US" altLang="en-US" i="1" dirty="0" smtClean="0"/>
              <a:t>equity </a:t>
            </a:r>
            <a:r>
              <a:rPr lang="en-US" altLang="en-US" dirty="0" smtClean="0"/>
              <a:t>or </a:t>
            </a:r>
            <a:r>
              <a:rPr lang="en-US" altLang="en-US" i="1" dirty="0" smtClean="0"/>
              <a:t>owner’s equity.  </a:t>
            </a:r>
            <a:r>
              <a:rPr lang="en-US" altLang="en-US" dirty="0" smtClean="0"/>
              <a:t>Equity is the owner’s </a:t>
            </a:r>
            <a:r>
              <a:rPr lang="en-US" altLang="en-US" i="1" dirty="0" smtClean="0"/>
              <a:t>residual interest </a:t>
            </a:r>
            <a:r>
              <a:rPr lang="en-US" altLang="en-US" dirty="0" smtClean="0"/>
              <a:t>in the assets of a business after deducting liabilities.</a:t>
            </a:r>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736887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a listing of common asset accounts we are likely to find in all businesses. </a:t>
            </a:r>
          </a:p>
          <a:p>
            <a:endParaRPr lang="en-US" altLang="en-US" dirty="0" smtClean="0"/>
          </a:p>
          <a:p>
            <a:r>
              <a:rPr lang="en-US" altLang="en-US" b="1" dirty="0" smtClean="0"/>
              <a:t>Cash </a:t>
            </a:r>
            <a:r>
              <a:rPr lang="en-US" altLang="en-US" b="0" dirty="0" smtClean="0"/>
              <a:t>reflects a company’s cash balances.  It includes money and any funds that a bank accepts</a:t>
            </a:r>
            <a:r>
              <a:rPr lang="en-US" altLang="en-US" b="0" baseline="0" dirty="0" smtClean="0"/>
              <a:t> for deposit (coins, checks, money orders, and checking account balances).</a:t>
            </a:r>
            <a:endParaRPr lang="en-US" altLang="en-US" b="1" dirty="0" smtClean="0"/>
          </a:p>
          <a:p>
            <a:endParaRPr lang="en-US" altLang="en-US" dirty="0" smtClean="0"/>
          </a:p>
          <a:p>
            <a:r>
              <a:rPr lang="en-US" sz="1200" b="1" i="0" u="none" strike="noStrike" kern="1200" baseline="0" dirty="0" smtClean="0">
                <a:solidFill>
                  <a:schemeClr val="tx1"/>
                </a:solidFill>
                <a:latin typeface="+mn-lt"/>
                <a:ea typeface="MS PGothic" pitchFamily="34" charset="-128"/>
                <a:cs typeface="MS PGothic" pitchFamily="34" charset="-128"/>
              </a:rPr>
              <a:t>Accounts Receivable </a:t>
            </a:r>
            <a:r>
              <a:rPr lang="en-US" sz="1200" b="0" i="0" u="none" strike="noStrike" kern="1200" baseline="0" dirty="0" smtClean="0">
                <a:solidFill>
                  <a:schemeClr val="tx1"/>
                </a:solidFill>
                <a:latin typeface="+mn-lt"/>
                <a:ea typeface="MS PGothic" pitchFamily="34" charset="-128"/>
                <a:cs typeface="MS PGothic" pitchFamily="34" charset="-128"/>
              </a:rPr>
              <a:t>are held by a seller and refer to promises of payment from customers to sellers. These transactions are often called </a:t>
            </a:r>
            <a:r>
              <a:rPr lang="en-US" sz="1200" b="0" i="1" u="none" strike="noStrike" kern="1200" baseline="0" dirty="0" smtClean="0">
                <a:solidFill>
                  <a:schemeClr val="tx1"/>
                </a:solidFill>
                <a:latin typeface="+mn-lt"/>
                <a:ea typeface="MS PGothic" pitchFamily="34" charset="-128"/>
                <a:cs typeface="MS PGothic" pitchFamily="34" charset="-128"/>
              </a:rPr>
              <a:t>credit sales </a:t>
            </a:r>
            <a:r>
              <a:rPr lang="en-US" sz="1200" b="0" i="0" u="none" strike="noStrike" kern="1200" baseline="0" dirty="0" smtClean="0">
                <a:solidFill>
                  <a:schemeClr val="tx1"/>
                </a:solidFill>
                <a:latin typeface="+mn-lt"/>
                <a:ea typeface="MS PGothic" pitchFamily="34" charset="-128"/>
                <a:cs typeface="MS PGothic" pitchFamily="34" charset="-128"/>
              </a:rPr>
              <a:t>or </a:t>
            </a:r>
            <a:r>
              <a:rPr lang="en-US" sz="1200" b="0" i="1" u="none" strike="noStrike" kern="1200" baseline="0" dirty="0" smtClean="0">
                <a:solidFill>
                  <a:schemeClr val="tx1"/>
                </a:solidFill>
                <a:latin typeface="+mn-lt"/>
                <a:ea typeface="MS PGothic" pitchFamily="34" charset="-128"/>
                <a:cs typeface="MS PGothic" pitchFamily="34" charset="-128"/>
              </a:rPr>
              <a:t>sales on account </a:t>
            </a:r>
            <a:r>
              <a:rPr lang="en-US" sz="1200" b="0" i="0" u="none" strike="noStrike" kern="1200" baseline="0" dirty="0" smtClean="0">
                <a:solidFill>
                  <a:schemeClr val="tx1"/>
                </a:solidFill>
                <a:latin typeface="+mn-lt"/>
                <a:ea typeface="MS PGothic" pitchFamily="34" charset="-128"/>
                <a:cs typeface="MS PGothic" pitchFamily="34" charset="-128"/>
              </a:rPr>
              <a:t>(or </a:t>
            </a:r>
            <a:r>
              <a:rPr lang="en-US" sz="1200" b="0" i="1" u="none" strike="noStrike" kern="1200" baseline="0" dirty="0" smtClean="0">
                <a:solidFill>
                  <a:schemeClr val="tx1"/>
                </a:solidFill>
                <a:latin typeface="+mn-lt"/>
                <a:ea typeface="MS PGothic" pitchFamily="34" charset="-128"/>
                <a:cs typeface="MS PGothic" pitchFamily="34" charset="-128"/>
              </a:rPr>
              <a:t>on credit</a:t>
            </a:r>
            <a:r>
              <a:rPr lang="en-US" sz="1200" b="0" i="0" u="none" strike="noStrike" kern="1200" baseline="0" dirty="0" smtClean="0">
                <a:solidFill>
                  <a:schemeClr val="tx1"/>
                </a:solidFill>
                <a:latin typeface="+mn-lt"/>
                <a:ea typeface="MS PGothic" pitchFamily="34" charset="-128"/>
                <a:cs typeface="MS PGothic" pitchFamily="34" charset="-128"/>
              </a:rPr>
              <a:t>). </a:t>
            </a:r>
          </a:p>
          <a:p>
            <a:endParaRPr lang="en-US" altLang="en-US" dirty="0" smtClean="0"/>
          </a:p>
          <a:p>
            <a:r>
              <a:rPr lang="en-US" sz="1200" b="1" i="1" u="none" strike="noStrike" kern="1200" baseline="0" dirty="0" smtClean="0">
                <a:solidFill>
                  <a:schemeClr val="tx1"/>
                </a:solidFill>
                <a:latin typeface="+mn-lt"/>
                <a:ea typeface="MS PGothic" pitchFamily="34" charset="-128"/>
                <a:cs typeface="MS PGothic" pitchFamily="34" charset="-128"/>
              </a:rPr>
              <a:t>Prepaid accounts, </a:t>
            </a:r>
            <a:r>
              <a:rPr lang="en-US" sz="1200" b="0" i="0" u="none" strike="noStrike" kern="1200" baseline="0" dirty="0" smtClean="0">
                <a:solidFill>
                  <a:schemeClr val="tx1"/>
                </a:solidFill>
                <a:latin typeface="+mn-lt"/>
                <a:ea typeface="MS PGothic" pitchFamily="34" charset="-128"/>
                <a:cs typeface="MS PGothic" pitchFamily="34" charset="-128"/>
              </a:rPr>
              <a:t>also called </a:t>
            </a:r>
            <a:r>
              <a:rPr lang="en-US" sz="1200" b="0" i="1" u="none" strike="noStrike" kern="1200" baseline="0" dirty="0" smtClean="0">
                <a:solidFill>
                  <a:schemeClr val="tx1"/>
                </a:solidFill>
                <a:latin typeface="+mn-lt"/>
                <a:ea typeface="MS PGothic" pitchFamily="34" charset="-128"/>
                <a:cs typeface="MS PGothic" pitchFamily="34" charset="-128"/>
              </a:rPr>
              <a:t>prepaid expenses</a:t>
            </a:r>
            <a:r>
              <a:rPr lang="en-US" sz="1200" b="0" i="0" u="none" strike="noStrike" kern="1200" baseline="0" dirty="0" smtClean="0">
                <a:solidFill>
                  <a:schemeClr val="tx1"/>
                </a:solidFill>
                <a:latin typeface="+mn-lt"/>
                <a:ea typeface="MS PGothic" pitchFamily="34" charset="-128"/>
                <a:cs typeface="MS PGothic" pitchFamily="34" charset="-128"/>
              </a:rPr>
              <a:t>, are assets that represent prepayments of future expenses (expenses expected to be incurred in one or more future accounting periods). When the expenses are later incurred, the amounts in prepaid accounts are transferred to expense accounts.  Examples include prepaid insurance, prepaid rent, and prepaid services.</a:t>
            </a:r>
            <a:endParaRPr lang="en-US" altLang="en-US" dirty="0" smtClean="0"/>
          </a:p>
        </p:txBody>
      </p:sp>
    </p:spTree>
    <p:extLst>
      <p:ext uri="{BB962C8B-B14F-4D97-AF65-F5344CB8AC3E}">
        <p14:creationId xmlns:p14="http://schemas.microsoft.com/office/powerpoint/2010/main" val="203355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402D36E-D363-4366-9B1B-924DE97A4640}"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407F17C-A181-4EF1-8D2D-333EE4FE39A0}" type="slidenum">
              <a:rPr lang="en-US"/>
              <a:pPr>
                <a:defRPr/>
              </a:pPr>
              <a:t>‹#›</a:t>
            </a:fld>
            <a:endParaRPr lang="en-US" dirty="0"/>
          </a:p>
        </p:txBody>
      </p:sp>
    </p:spTree>
    <p:extLst>
      <p:ext uri="{BB962C8B-B14F-4D97-AF65-F5344CB8AC3E}">
        <p14:creationId xmlns:p14="http://schemas.microsoft.com/office/powerpoint/2010/main" val="72997025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4A5B6765-7528-4F27-BBC0-9EA205E94D1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1AFAC11-7A38-4452-AD1B-E802386C0B78}" type="slidenum">
              <a:rPr lang="en-US"/>
              <a:pPr>
                <a:defRPr/>
              </a:pPr>
              <a:t>‹#›</a:t>
            </a:fld>
            <a:endParaRPr lang="en-US" dirty="0"/>
          </a:p>
        </p:txBody>
      </p:sp>
    </p:spTree>
    <p:extLst>
      <p:ext uri="{BB962C8B-B14F-4D97-AF65-F5344CB8AC3E}">
        <p14:creationId xmlns:p14="http://schemas.microsoft.com/office/powerpoint/2010/main" val="3429350345"/>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BB2F4369-0A2B-49CC-A385-D7859D8148F4}"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AF05F13-EA45-49DE-A504-AF15C824B6B5}" type="slidenum">
              <a:rPr lang="en-US"/>
              <a:pPr>
                <a:defRPr/>
              </a:pPr>
              <a:t>‹#›</a:t>
            </a:fld>
            <a:endParaRPr lang="en-US" dirty="0"/>
          </a:p>
        </p:txBody>
      </p:sp>
    </p:spTree>
    <p:extLst>
      <p:ext uri="{BB962C8B-B14F-4D97-AF65-F5344CB8AC3E}">
        <p14:creationId xmlns:p14="http://schemas.microsoft.com/office/powerpoint/2010/main" val="1733438722"/>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DA6F46EE-D7BD-4641-B8EA-A717055AD350}"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51DC66-6474-40DE-95A7-41B0E7B43A41}" type="slidenum">
              <a:rPr lang="en-US"/>
              <a:pPr>
                <a:defRPr/>
              </a:pPr>
              <a:t>‹#›</a:t>
            </a:fld>
            <a:endParaRPr lang="en-US" dirty="0"/>
          </a:p>
        </p:txBody>
      </p:sp>
    </p:spTree>
    <p:extLst>
      <p:ext uri="{BB962C8B-B14F-4D97-AF65-F5344CB8AC3E}">
        <p14:creationId xmlns:p14="http://schemas.microsoft.com/office/powerpoint/2010/main" val="584376617"/>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563049"/>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sz="1600" dirty="0" smtClean="0">
                <a:solidFill>
                  <a:srgbClr val="953735"/>
                </a:solidFill>
              </a:rPr>
              <a:t>PowerPoint Authors:</a:t>
            </a:r>
          </a:p>
          <a:p>
            <a:pPr eaLnBrk="1" hangingPunct="1">
              <a:defRPr/>
            </a:pPr>
            <a:r>
              <a:rPr lang="en-US" sz="1600" dirty="0" smtClean="0">
                <a:solidFill>
                  <a:srgbClr val="953735"/>
                </a:solidFill>
              </a:rPr>
              <a:t>	Susan Coomer Galbreath, Ph.D., CPA</a:t>
            </a:r>
          </a:p>
          <a:p>
            <a:pPr eaLnBrk="1" hangingPunct="1">
              <a:defRPr/>
            </a:pPr>
            <a:r>
              <a:rPr lang="en-US" sz="1600" dirty="0" smtClean="0">
                <a:solidFill>
                  <a:srgbClr val="953735"/>
                </a:solidFill>
              </a:rPr>
              <a:t>	Charles W. Caldwell, D.B.A., CMA</a:t>
            </a:r>
          </a:p>
          <a:p>
            <a:pPr eaLnBrk="1" hangingPunct="1">
              <a:defRPr/>
            </a:pPr>
            <a:r>
              <a:rPr lang="en-US" sz="1600" dirty="0" smtClean="0">
                <a:solidFill>
                  <a:srgbClr val="953735"/>
                </a:solidFill>
              </a:rPr>
              <a:t>	Jon A. Booker, Ph.D., CPA, CIA</a:t>
            </a:r>
          </a:p>
          <a:p>
            <a:pPr eaLnBrk="1" hangingPunct="1">
              <a:defRPr/>
            </a:pPr>
            <a:r>
              <a:rPr lang="en-US" sz="1600" dirty="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defRPr/>
            </a:pPr>
            <a:r>
              <a:rPr lang="en-US" sz="1000" i="1" dirty="0" smtClean="0">
                <a:solidFill>
                  <a:srgbClr val="953735"/>
                </a:solidFill>
                <a:latin typeface="Times" pitchFamily="-107" charset="0"/>
                <a:ea typeface="ＭＳ Ｐゴシック" pitchFamily="-107"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smtClean="0"/>
            </a:lvl1pPr>
          </a:lstStyle>
          <a:p>
            <a:pPr>
              <a:defRPr/>
            </a:pPr>
            <a:fld id="{5CB2AABA-F96B-46E7-8F08-D9F5918CF5D0}" type="datetime1">
              <a:rPr lang="en-US"/>
              <a:pPr>
                <a:defRPr/>
              </a:pPr>
              <a:t>1/1/2018</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D8C9EC98-7138-455B-BA6B-023C44710500}" type="slidenum">
              <a:rPr lang="en-US"/>
              <a:pPr>
                <a:defRPr/>
              </a:pPr>
              <a:t>‹#›</a:t>
            </a:fld>
            <a:endParaRPr lang="en-US" dirty="0"/>
          </a:p>
        </p:txBody>
      </p:sp>
    </p:spTree>
    <p:extLst>
      <p:ext uri="{BB962C8B-B14F-4D97-AF65-F5344CB8AC3E}">
        <p14:creationId xmlns:p14="http://schemas.microsoft.com/office/powerpoint/2010/main" val="27820710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65BAAF-DED1-41E9-B5CF-957B5C270498}"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B6CAB-3B8C-48C0-8DF6-C7CE6CA03D6F}" type="slidenum">
              <a:rPr lang="en-US"/>
              <a:pPr>
                <a:defRPr/>
              </a:pPr>
              <a:t>‹#›</a:t>
            </a:fld>
            <a:endParaRPr lang="en-US" dirty="0"/>
          </a:p>
        </p:txBody>
      </p:sp>
    </p:spTree>
    <p:extLst>
      <p:ext uri="{BB962C8B-B14F-4D97-AF65-F5344CB8AC3E}">
        <p14:creationId xmlns:p14="http://schemas.microsoft.com/office/powerpoint/2010/main" val="27941667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ADFC64-C2CC-4A95-9626-8B3FD887DECF}"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CED9A6-3BF5-4374-BE3E-168CB91F88FD}" type="slidenum">
              <a:rPr lang="en-US"/>
              <a:pPr>
                <a:defRPr/>
              </a:pPr>
              <a:t>‹#›</a:t>
            </a:fld>
            <a:endParaRPr lang="en-US" dirty="0"/>
          </a:p>
        </p:txBody>
      </p:sp>
    </p:spTree>
    <p:extLst>
      <p:ext uri="{BB962C8B-B14F-4D97-AF65-F5344CB8AC3E}">
        <p14:creationId xmlns:p14="http://schemas.microsoft.com/office/powerpoint/2010/main" val="36439376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880E971-5D2B-41E8-B6F8-129BD208D0F6}" type="datetime1">
              <a:rPr lang="en-US"/>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4832AD-7DE6-4D5B-8511-C24450C2FB17}" type="slidenum">
              <a:rPr lang="en-US"/>
              <a:pPr>
                <a:defRPr/>
              </a:pPr>
              <a:t>‹#›</a:t>
            </a:fld>
            <a:endParaRPr lang="en-US" dirty="0"/>
          </a:p>
        </p:txBody>
      </p:sp>
    </p:spTree>
    <p:extLst>
      <p:ext uri="{BB962C8B-B14F-4D97-AF65-F5344CB8AC3E}">
        <p14:creationId xmlns:p14="http://schemas.microsoft.com/office/powerpoint/2010/main" val="35328428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D1D351-5B7D-441A-A466-C7160686435C}" type="datetime1">
              <a:rPr lang="en-US"/>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35EED9-CDFD-4B82-B6E4-5B358D8C2977}" type="slidenum">
              <a:rPr lang="en-US"/>
              <a:pPr>
                <a:defRPr/>
              </a:pPr>
              <a:t>‹#›</a:t>
            </a:fld>
            <a:endParaRPr lang="en-US" dirty="0"/>
          </a:p>
        </p:txBody>
      </p:sp>
    </p:spTree>
    <p:extLst>
      <p:ext uri="{BB962C8B-B14F-4D97-AF65-F5344CB8AC3E}">
        <p14:creationId xmlns:p14="http://schemas.microsoft.com/office/powerpoint/2010/main" val="15311376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ACD34D5-139A-445D-9E14-4E156FC1BF25}" type="datetime1">
              <a:rPr lang="en-US"/>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C6DB13-707B-488D-9631-89893C528017}" type="slidenum">
              <a:rPr lang="en-US"/>
              <a:pPr>
                <a:defRPr/>
              </a:pPr>
              <a:t>‹#›</a:t>
            </a:fld>
            <a:endParaRPr lang="en-US" dirty="0"/>
          </a:p>
        </p:txBody>
      </p:sp>
    </p:spTree>
    <p:extLst>
      <p:ext uri="{BB962C8B-B14F-4D97-AF65-F5344CB8AC3E}">
        <p14:creationId xmlns:p14="http://schemas.microsoft.com/office/powerpoint/2010/main" val="6593333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5C6B06-61B8-46F2-98CE-ED9513C9162F}" type="datetime1">
              <a:rPr lang="en-US"/>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172429-7A59-476B-9B6C-79246232BF95}" type="slidenum">
              <a:rPr lang="en-US"/>
              <a:pPr>
                <a:defRPr/>
              </a:pPr>
              <a:t>‹#›</a:t>
            </a:fld>
            <a:endParaRPr lang="en-US" dirty="0"/>
          </a:p>
        </p:txBody>
      </p:sp>
    </p:spTree>
    <p:extLst>
      <p:ext uri="{BB962C8B-B14F-4D97-AF65-F5344CB8AC3E}">
        <p14:creationId xmlns:p14="http://schemas.microsoft.com/office/powerpoint/2010/main" val="66575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1F2E3EA1-C1A6-427D-BCAD-2F1C085D93F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1CBDC94-0FAE-4AF3-97B3-F9EB51CFFB15}" type="slidenum">
              <a:rPr lang="en-US"/>
              <a:pPr>
                <a:defRPr/>
              </a:pPr>
              <a:t>‹#›</a:t>
            </a:fld>
            <a:endParaRPr lang="en-US" dirty="0"/>
          </a:p>
        </p:txBody>
      </p:sp>
    </p:spTree>
    <p:extLst>
      <p:ext uri="{BB962C8B-B14F-4D97-AF65-F5344CB8AC3E}">
        <p14:creationId xmlns:p14="http://schemas.microsoft.com/office/powerpoint/2010/main" val="1280746713"/>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6D0380-04D1-4F23-A177-8C237F4E12EB}" type="datetime1">
              <a:rPr lang="en-US"/>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3F2FD8-A9D5-4239-880D-4B5B48DF32AE}" type="slidenum">
              <a:rPr lang="en-US"/>
              <a:pPr>
                <a:defRPr/>
              </a:pPr>
              <a:t>‹#›</a:t>
            </a:fld>
            <a:endParaRPr lang="en-US" dirty="0"/>
          </a:p>
        </p:txBody>
      </p:sp>
    </p:spTree>
    <p:extLst>
      <p:ext uri="{BB962C8B-B14F-4D97-AF65-F5344CB8AC3E}">
        <p14:creationId xmlns:p14="http://schemas.microsoft.com/office/powerpoint/2010/main" val="6322739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8DCC16-557D-4DB8-BBEF-004E4D68BEB6}" type="datetime1">
              <a:rPr lang="en-US"/>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543A5D-F817-49BD-B0A1-F8BB29F5232C}" type="slidenum">
              <a:rPr lang="en-US"/>
              <a:pPr>
                <a:defRPr/>
              </a:pPr>
              <a:t>‹#›</a:t>
            </a:fld>
            <a:endParaRPr lang="en-US" dirty="0"/>
          </a:p>
        </p:txBody>
      </p:sp>
    </p:spTree>
    <p:extLst>
      <p:ext uri="{BB962C8B-B14F-4D97-AF65-F5344CB8AC3E}">
        <p14:creationId xmlns:p14="http://schemas.microsoft.com/office/powerpoint/2010/main" val="4230529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66D71D-D648-4390-A9FE-09857389D6F6}"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785DB6-4712-4AD0-BA1A-99665E49AE7A}" type="slidenum">
              <a:rPr lang="en-US"/>
              <a:pPr>
                <a:defRPr/>
              </a:pPr>
              <a:t>‹#›</a:t>
            </a:fld>
            <a:endParaRPr lang="en-US" dirty="0"/>
          </a:p>
        </p:txBody>
      </p:sp>
    </p:spTree>
    <p:extLst>
      <p:ext uri="{BB962C8B-B14F-4D97-AF65-F5344CB8AC3E}">
        <p14:creationId xmlns:p14="http://schemas.microsoft.com/office/powerpoint/2010/main" val="19262248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F665AB-5509-46C9-ACF1-AFC52E14C7C9}"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99F523-ACA4-423E-9D99-3F988A1158EC}" type="slidenum">
              <a:rPr lang="en-US"/>
              <a:pPr>
                <a:defRPr/>
              </a:pPr>
              <a:t>‹#›</a:t>
            </a:fld>
            <a:endParaRPr lang="en-US" dirty="0"/>
          </a:p>
        </p:txBody>
      </p:sp>
    </p:spTree>
    <p:extLst>
      <p:ext uri="{BB962C8B-B14F-4D97-AF65-F5344CB8AC3E}">
        <p14:creationId xmlns:p14="http://schemas.microsoft.com/office/powerpoint/2010/main" val="25931127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0226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47987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365405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25BE7C0C-2521-4FBF-8A65-E35478B94D45}"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2C4A32E-09C3-48C8-A213-DAD99519FD78}" type="slidenum">
              <a:rPr lang="en-US"/>
              <a:pPr>
                <a:defRPr/>
              </a:pPr>
              <a:t>‹#›</a:t>
            </a:fld>
            <a:endParaRPr lang="en-US" dirty="0"/>
          </a:p>
        </p:txBody>
      </p:sp>
    </p:spTree>
    <p:extLst>
      <p:ext uri="{BB962C8B-B14F-4D97-AF65-F5344CB8AC3E}">
        <p14:creationId xmlns:p14="http://schemas.microsoft.com/office/powerpoint/2010/main" val="352835541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985DC35A-DC40-49EC-8A22-FC579B39B73E}"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8402ADD-3D52-4316-BBE4-58EEA8D32D1A}" type="slidenum">
              <a:rPr lang="en-US"/>
              <a:pPr>
                <a:defRPr/>
              </a:pPr>
              <a:t>‹#›</a:t>
            </a:fld>
            <a:endParaRPr lang="en-US" dirty="0"/>
          </a:p>
        </p:txBody>
      </p:sp>
    </p:spTree>
    <p:extLst>
      <p:ext uri="{BB962C8B-B14F-4D97-AF65-F5344CB8AC3E}">
        <p14:creationId xmlns:p14="http://schemas.microsoft.com/office/powerpoint/2010/main" val="6530945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9789D948-D7EA-4BC0-9E9D-25029D662244}"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3A60E5-3132-4F03-B024-70C2D7934C9E}" type="slidenum">
              <a:rPr lang="en-US"/>
              <a:pPr>
                <a:defRPr/>
              </a:pPr>
              <a:t>‹#›</a:t>
            </a:fld>
            <a:endParaRPr lang="en-US" dirty="0"/>
          </a:p>
        </p:txBody>
      </p:sp>
    </p:spTree>
    <p:extLst>
      <p:ext uri="{BB962C8B-B14F-4D97-AF65-F5344CB8AC3E}">
        <p14:creationId xmlns:p14="http://schemas.microsoft.com/office/powerpoint/2010/main" val="56093810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B7A892C-1567-4A5E-9FD7-E23711FD8298}"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D263346-A498-45B4-91F6-B7D8436A47A6}" type="slidenum">
              <a:rPr lang="en-US"/>
              <a:pPr>
                <a:defRPr/>
              </a:pPr>
              <a:t>‹#›</a:t>
            </a:fld>
            <a:endParaRPr lang="en-US" dirty="0"/>
          </a:p>
        </p:txBody>
      </p:sp>
    </p:spTree>
    <p:extLst>
      <p:ext uri="{BB962C8B-B14F-4D97-AF65-F5344CB8AC3E}">
        <p14:creationId xmlns:p14="http://schemas.microsoft.com/office/powerpoint/2010/main" val="379543553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BED620E-C76F-43A2-812F-9D2DDDADC291}"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A62D45F-BCCF-43D5-B2F2-05F881AB7790}" type="slidenum">
              <a:rPr lang="en-US"/>
              <a:pPr>
                <a:defRPr/>
              </a:pPr>
              <a:t>‹#›</a:t>
            </a:fld>
            <a:endParaRPr lang="en-US" dirty="0"/>
          </a:p>
        </p:txBody>
      </p:sp>
    </p:spTree>
    <p:extLst>
      <p:ext uri="{BB962C8B-B14F-4D97-AF65-F5344CB8AC3E}">
        <p14:creationId xmlns:p14="http://schemas.microsoft.com/office/powerpoint/2010/main" val="155062940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DA33ADC6-4929-4677-9E11-95C8419C964A}"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F14BFC6-368E-434E-9D46-7E69F76550A2}" type="slidenum">
              <a:rPr lang="en-US"/>
              <a:pPr>
                <a:defRPr/>
              </a:pPr>
              <a:t>‹#›</a:t>
            </a:fld>
            <a:endParaRPr lang="en-US" dirty="0"/>
          </a:p>
        </p:txBody>
      </p:sp>
    </p:spTree>
    <p:extLst>
      <p:ext uri="{BB962C8B-B14F-4D97-AF65-F5344CB8AC3E}">
        <p14:creationId xmlns:p14="http://schemas.microsoft.com/office/powerpoint/2010/main" val="26196807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05F5EB18-978A-4FD9-93B9-A0AF0F4DD749}"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C1C07B8-586C-4202-A7B6-D2CC5E68AD86}" type="slidenum">
              <a:rPr lang="en-US"/>
              <a:pPr>
                <a:defRPr/>
              </a:pPr>
              <a:t>‹#›</a:t>
            </a:fld>
            <a:endParaRPr lang="en-US" dirty="0"/>
          </a:p>
        </p:txBody>
      </p:sp>
    </p:spTree>
    <p:extLst>
      <p:ext uri="{BB962C8B-B14F-4D97-AF65-F5344CB8AC3E}">
        <p14:creationId xmlns:p14="http://schemas.microsoft.com/office/powerpoint/2010/main" val="320135521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195CC5B4-ED69-4C1A-B046-B2171C39C5AD}"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A73650D-E100-42EC-96F1-61D6D4ED0387}" type="slidenum">
              <a:rPr lang="en-US"/>
              <a:pPr>
                <a:defRPr/>
              </a:pPr>
              <a:t>‹#›</a:t>
            </a:fld>
            <a:endParaRPr lang="en-US" dirty="0"/>
          </a:p>
        </p:txBody>
      </p:sp>
    </p:spTree>
    <p:extLst>
      <p:ext uri="{BB962C8B-B14F-4D97-AF65-F5344CB8AC3E}">
        <p14:creationId xmlns:p14="http://schemas.microsoft.com/office/powerpoint/2010/main" val="412928222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EA623CF-33B1-4094-91D1-BBB8C76AE221}"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3A751B7-9F67-446E-9C12-D46D5F0AFDA3}" type="slidenum">
              <a:rPr lang="en-US"/>
              <a:pPr>
                <a:defRPr/>
              </a:pPr>
              <a:t>‹#›</a:t>
            </a:fld>
            <a:endParaRPr lang="en-US" dirty="0"/>
          </a:p>
        </p:txBody>
      </p:sp>
    </p:spTree>
    <p:extLst>
      <p:ext uri="{BB962C8B-B14F-4D97-AF65-F5344CB8AC3E}">
        <p14:creationId xmlns:p14="http://schemas.microsoft.com/office/powerpoint/2010/main" val="309115000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C84FB701-ECCE-4EA7-81CC-6CF9404AEC97}"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E9B1CE8-0BC3-47FB-B06D-0788531693F5}" type="slidenum">
              <a:rPr lang="en-US"/>
              <a:pPr>
                <a:defRPr/>
              </a:pPr>
              <a:t>‹#›</a:t>
            </a:fld>
            <a:endParaRPr lang="en-US" dirty="0"/>
          </a:p>
        </p:txBody>
      </p:sp>
    </p:spTree>
    <p:extLst>
      <p:ext uri="{BB962C8B-B14F-4D97-AF65-F5344CB8AC3E}">
        <p14:creationId xmlns:p14="http://schemas.microsoft.com/office/powerpoint/2010/main" val="392012957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624518A-3377-4EBD-9EDB-AB30B8FDD25F}"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92AA72F-0E78-42F5-85EA-99CED095D609}" type="slidenum">
              <a:rPr lang="en-US"/>
              <a:pPr>
                <a:defRPr/>
              </a:pPr>
              <a:t>‹#›</a:t>
            </a:fld>
            <a:endParaRPr lang="en-US" dirty="0"/>
          </a:p>
        </p:txBody>
      </p:sp>
    </p:spTree>
    <p:extLst>
      <p:ext uri="{BB962C8B-B14F-4D97-AF65-F5344CB8AC3E}">
        <p14:creationId xmlns:p14="http://schemas.microsoft.com/office/powerpoint/2010/main" val="24990706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EE18221-BCDA-4EF5-94B1-AADF2D4A358B}"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B276959-FADB-42E5-8FCF-29D5F21FC1F2}" type="slidenum">
              <a:rPr lang="en-US"/>
              <a:pPr>
                <a:defRPr/>
              </a:pPr>
              <a:t>‹#›</a:t>
            </a:fld>
            <a:endParaRPr lang="en-US" dirty="0"/>
          </a:p>
        </p:txBody>
      </p:sp>
    </p:spTree>
    <p:extLst>
      <p:ext uri="{BB962C8B-B14F-4D97-AF65-F5344CB8AC3E}">
        <p14:creationId xmlns:p14="http://schemas.microsoft.com/office/powerpoint/2010/main" val="58853673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596041FE-C227-4012-8AE7-D5300F698E2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8A6467F-BA07-4C63-9AC9-587EE1EF31D0}" type="slidenum">
              <a:rPr lang="en-US"/>
              <a:pPr>
                <a:defRPr/>
              </a:pPr>
              <a:t>‹#›</a:t>
            </a:fld>
            <a:endParaRPr lang="en-US" dirty="0"/>
          </a:p>
        </p:txBody>
      </p:sp>
    </p:spTree>
    <p:extLst>
      <p:ext uri="{BB962C8B-B14F-4D97-AF65-F5344CB8AC3E}">
        <p14:creationId xmlns:p14="http://schemas.microsoft.com/office/powerpoint/2010/main" val="13670045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B88E885E-48F9-400A-B65C-A1E198E874B5}"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1076222-6107-4E4E-A788-6A8A897CC33A}" type="slidenum">
              <a:rPr lang="en-US"/>
              <a:pPr>
                <a:defRPr/>
              </a:pPr>
              <a:t>‹#›</a:t>
            </a:fld>
            <a:endParaRPr lang="en-US" dirty="0"/>
          </a:p>
        </p:txBody>
      </p:sp>
    </p:spTree>
    <p:extLst>
      <p:ext uri="{BB962C8B-B14F-4D97-AF65-F5344CB8AC3E}">
        <p14:creationId xmlns:p14="http://schemas.microsoft.com/office/powerpoint/2010/main" val="213983101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D372A7E-DD8A-47D9-8CA4-F39577907A2C}"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1A1E626-3923-4311-A00E-E8C4BE64FE09}" type="slidenum">
              <a:rPr lang="en-US"/>
              <a:pPr>
                <a:defRPr/>
              </a:pPr>
              <a:t>‹#›</a:t>
            </a:fld>
            <a:endParaRPr lang="en-US" dirty="0"/>
          </a:p>
        </p:txBody>
      </p:sp>
    </p:spTree>
    <p:extLst>
      <p:ext uri="{BB962C8B-B14F-4D97-AF65-F5344CB8AC3E}">
        <p14:creationId xmlns:p14="http://schemas.microsoft.com/office/powerpoint/2010/main" val="143596261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E3A35BF-8467-4A9D-AD0A-83E35A942115}"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94A8A4-370D-4445-9A0A-AF31E421CAB3}" type="slidenum">
              <a:rPr lang="en-US"/>
              <a:pPr>
                <a:defRPr/>
              </a:pPr>
              <a:t>‹#›</a:t>
            </a:fld>
            <a:endParaRPr lang="en-US" dirty="0"/>
          </a:p>
        </p:txBody>
      </p:sp>
    </p:spTree>
    <p:extLst>
      <p:ext uri="{BB962C8B-B14F-4D97-AF65-F5344CB8AC3E}">
        <p14:creationId xmlns:p14="http://schemas.microsoft.com/office/powerpoint/2010/main" val="13170860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BE717850-2B4A-45B1-BBE6-770C65880D4D}"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93EB2CE-954A-42D7-955E-209C4F76B5A3}" type="slidenum">
              <a:rPr lang="en-US"/>
              <a:pPr>
                <a:defRPr/>
              </a:pPr>
              <a:t>‹#›</a:t>
            </a:fld>
            <a:endParaRPr lang="en-US" dirty="0"/>
          </a:p>
        </p:txBody>
      </p:sp>
    </p:spTree>
    <p:extLst>
      <p:ext uri="{BB962C8B-B14F-4D97-AF65-F5344CB8AC3E}">
        <p14:creationId xmlns:p14="http://schemas.microsoft.com/office/powerpoint/2010/main" val="37310682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1B65F52-0337-4B1F-B96D-1ED264E1DDCB}"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B8FFD08-71EE-444D-BB39-6931BE417CAC}" type="slidenum">
              <a:rPr lang="en-US"/>
              <a:pPr>
                <a:defRPr/>
              </a:pPr>
              <a:t>‹#›</a:t>
            </a:fld>
            <a:endParaRPr lang="en-US" dirty="0"/>
          </a:p>
        </p:txBody>
      </p:sp>
    </p:spTree>
    <p:extLst>
      <p:ext uri="{BB962C8B-B14F-4D97-AF65-F5344CB8AC3E}">
        <p14:creationId xmlns:p14="http://schemas.microsoft.com/office/powerpoint/2010/main" val="388226952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C75F99C3-DBAB-4113-BC92-1FFE62341E53}"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C3BA518-6E10-42BE-B82D-81A79B24395A}" type="slidenum">
              <a:rPr lang="en-US"/>
              <a:pPr>
                <a:defRPr/>
              </a:pPr>
              <a:t>‹#›</a:t>
            </a:fld>
            <a:endParaRPr lang="en-US" dirty="0"/>
          </a:p>
        </p:txBody>
      </p:sp>
    </p:spTree>
    <p:extLst>
      <p:ext uri="{BB962C8B-B14F-4D97-AF65-F5344CB8AC3E}">
        <p14:creationId xmlns:p14="http://schemas.microsoft.com/office/powerpoint/2010/main" val="332690081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A1649292-C4C2-4A3D-B9F9-53DB2D63852D}"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63BF972-65D8-4EAC-BB62-781A8FA2237B}" type="slidenum">
              <a:rPr lang="en-US"/>
              <a:pPr>
                <a:defRPr/>
              </a:pPr>
              <a:t>‹#›</a:t>
            </a:fld>
            <a:endParaRPr lang="en-US" dirty="0"/>
          </a:p>
        </p:txBody>
      </p:sp>
    </p:spTree>
    <p:extLst>
      <p:ext uri="{BB962C8B-B14F-4D97-AF65-F5344CB8AC3E}">
        <p14:creationId xmlns:p14="http://schemas.microsoft.com/office/powerpoint/2010/main" val="170307043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C4CFDFB9-D1EA-490B-8AE7-3EB8824ED1F1}"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BFEFC41-AF6C-43E7-ABFC-A2CC0212C393}" type="slidenum">
              <a:rPr lang="en-US"/>
              <a:pPr>
                <a:defRPr/>
              </a:pPr>
              <a:t>‹#›</a:t>
            </a:fld>
            <a:endParaRPr lang="en-US" dirty="0"/>
          </a:p>
        </p:txBody>
      </p:sp>
    </p:spTree>
    <p:extLst>
      <p:ext uri="{BB962C8B-B14F-4D97-AF65-F5344CB8AC3E}">
        <p14:creationId xmlns:p14="http://schemas.microsoft.com/office/powerpoint/2010/main" val="163759599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15E08F7F-473A-401B-8173-743C87BCCF39}"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8FCF80F-B3B3-40DC-9976-F6305E1B8836}" type="slidenum">
              <a:rPr lang="en-US"/>
              <a:pPr>
                <a:defRPr/>
              </a:pPr>
              <a:t>‹#›</a:t>
            </a:fld>
            <a:endParaRPr lang="en-US" dirty="0"/>
          </a:p>
        </p:txBody>
      </p:sp>
    </p:spTree>
    <p:extLst>
      <p:ext uri="{BB962C8B-B14F-4D97-AF65-F5344CB8AC3E}">
        <p14:creationId xmlns:p14="http://schemas.microsoft.com/office/powerpoint/2010/main" val="404992088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A7F1E4E-78BF-4DA5-A174-189B47E7519E}"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470EDBD-5BB3-446E-9075-39156CD84C20}" type="slidenum">
              <a:rPr lang="en-US"/>
              <a:pPr>
                <a:defRPr/>
              </a:pPr>
              <a:t>‹#›</a:t>
            </a:fld>
            <a:endParaRPr lang="en-US" dirty="0"/>
          </a:p>
        </p:txBody>
      </p:sp>
    </p:spTree>
    <p:extLst>
      <p:ext uri="{BB962C8B-B14F-4D97-AF65-F5344CB8AC3E}">
        <p14:creationId xmlns:p14="http://schemas.microsoft.com/office/powerpoint/2010/main" val="315628805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591E257D-C311-4D56-A23A-49F19D7810F5}"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2AEEC5E-FE3F-4553-8210-C967788BCC08}" type="slidenum">
              <a:rPr lang="en-US"/>
              <a:pPr>
                <a:defRPr/>
              </a:pPr>
              <a:t>‹#›</a:t>
            </a:fld>
            <a:endParaRPr lang="en-US" dirty="0"/>
          </a:p>
        </p:txBody>
      </p:sp>
    </p:spTree>
    <p:extLst>
      <p:ext uri="{BB962C8B-B14F-4D97-AF65-F5344CB8AC3E}">
        <p14:creationId xmlns:p14="http://schemas.microsoft.com/office/powerpoint/2010/main" val="114376889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7BD4029-083C-412C-82B5-EC250D4EC91C}"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1E23A98-786A-40AB-A2F0-95D7D2C89F8F}" type="slidenum">
              <a:rPr lang="en-US"/>
              <a:pPr>
                <a:defRPr/>
              </a:pPr>
              <a:t>‹#›</a:t>
            </a:fld>
            <a:endParaRPr lang="en-US" dirty="0"/>
          </a:p>
        </p:txBody>
      </p:sp>
    </p:spTree>
    <p:extLst>
      <p:ext uri="{BB962C8B-B14F-4D97-AF65-F5344CB8AC3E}">
        <p14:creationId xmlns:p14="http://schemas.microsoft.com/office/powerpoint/2010/main" val="24259655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F6D6367-E99F-4D55-8E1F-89DC56380D08}"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D7A1877-224A-408E-B012-37C4F10385D0}" type="slidenum">
              <a:rPr lang="en-US"/>
              <a:pPr>
                <a:defRPr/>
              </a:pPr>
              <a:t>‹#›</a:t>
            </a:fld>
            <a:endParaRPr lang="en-US" dirty="0"/>
          </a:p>
        </p:txBody>
      </p:sp>
    </p:spTree>
    <p:extLst>
      <p:ext uri="{BB962C8B-B14F-4D97-AF65-F5344CB8AC3E}">
        <p14:creationId xmlns:p14="http://schemas.microsoft.com/office/powerpoint/2010/main" val="69488253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C42ACF86-A545-4D5F-A4A0-285B26ADD3A8}"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B6389FD-4E85-4436-9D73-C050D73A224E}" type="slidenum">
              <a:rPr lang="en-US"/>
              <a:pPr>
                <a:defRPr/>
              </a:pPr>
              <a:t>‹#›</a:t>
            </a:fld>
            <a:endParaRPr lang="en-US" dirty="0"/>
          </a:p>
        </p:txBody>
      </p:sp>
    </p:spTree>
    <p:extLst>
      <p:ext uri="{BB962C8B-B14F-4D97-AF65-F5344CB8AC3E}">
        <p14:creationId xmlns:p14="http://schemas.microsoft.com/office/powerpoint/2010/main" val="277413261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A660F96A-EB30-4486-92CF-0505EA1FBCCC}"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A7F991D-0A6F-42D0-89A6-E2967FD9F77A}" type="slidenum">
              <a:rPr lang="en-US"/>
              <a:pPr>
                <a:defRPr/>
              </a:pPr>
              <a:t>‹#›</a:t>
            </a:fld>
            <a:endParaRPr lang="en-US" dirty="0"/>
          </a:p>
        </p:txBody>
      </p:sp>
    </p:spTree>
    <p:extLst>
      <p:ext uri="{BB962C8B-B14F-4D97-AF65-F5344CB8AC3E}">
        <p14:creationId xmlns:p14="http://schemas.microsoft.com/office/powerpoint/2010/main" val="153367840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A6242BEE-F2F1-4FC9-A963-67062213624B}"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AE459E0-8142-4DFD-A32E-817C38F39CF8}" type="slidenum">
              <a:rPr lang="en-US"/>
              <a:pPr>
                <a:defRPr/>
              </a:pPr>
              <a:t>‹#›</a:t>
            </a:fld>
            <a:endParaRPr lang="en-US" dirty="0"/>
          </a:p>
        </p:txBody>
      </p:sp>
    </p:spTree>
    <p:extLst>
      <p:ext uri="{BB962C8B-B14F-4D97-AF65-F5344CB8AC3E}">
        <p14:creationId xmlns:p14="http://schemas.microsoft.com/office/powerpoint/2010/main" val="347179272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773E9DC8-3334-4B3E-8D4E-9BD0A3058A6C}"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F9B9B33-774F-4192-94C6-2BEDF76881DB}" type="slidenum">
              <a:rPr lang="en-US"/>
              <a:pPr>
                <a:defRPr/>
              </a:pPr>
              <a:t>‹#›</a:t>
            </a:fld>
            <a:endParaRPr lang="en-US" dirty="0"/>
          </a:p>
        </p:txBody>
      </p:sp>
    </p:spTree>
    <p:extLst>
      <p:ext uri="{BB962C8B-B14F-4D97-AF65-F5344CB8AC3E}">
        <p14:creationId xmlns:p14="http://schemas.microsoft.com/office/powerpoint/2010/main" val="319496116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7F170B63-5015-4AA0-95E8-A8D64C0ACAEF}"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73482CD-DFD0-46B2-94EA-BEC135109008}" type="slidenum">
              <a:rPr lang="en-US"/>
              <a:pPr>
                <a:defRPr/>
              </a:pPr>
              <a:t>‹#›</a:t>
            </a:fld>
            <a:endParaRPr lang="en-US" dirty="0"/>
          </a:p>
        </p:txBody>
      </p:sp>
    </p:spTree>
    <p:extLst>
      <p:ext uri="{BB962C8B-B14F-4D97-AF65-F5344CB8AC3E}">
        <p14:creationId xmlns:p14="http://schemas.microsoft.com/office/powerpoint/2010/main" val="416178288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69C7F7B-51EE-4376-877C-F52A7E62D859}"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DCA55A1-0CC3-414F-BD6C-D56D89178295}" type="slidenum">
              <a:rPr lang="en-US"/>
              <a:pPr>
                <a:defRPr/>
              </a:pPr>
              <a:t>‹#›</a:t>
            </a:fld>
            <a:endParaRPr lang="en-US" dirty="0"/>
          </a:p>
        </p:txBody>
      </p:sp>
    </p:spTree>
    <p:extLst>
      <p:ext uri="{BB962C8B-B14F-4D97-AF65-F5344CB8AC3E}">
        <p14:creationId xmlns:p14="http://schemas.microsoft.com/office/powerpoint/2010/main" val="100825317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BE3AEE74-9622-447D-AACE-9808F46C5E62}"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5D8A431-9152-4A66-BF46-053290A41D45}" type="slidenum">
              <a:rPr lang="en-US"/>
              <a:pPr>
                <a:defRPr/>
              </a:pPr>
              <a:t>‹#›</a:t>
            </a:fld>
            <a:endParaRPr lang="en-US" dirty="0"/>
          </a:p>
        </p:txBody>
      </p:sp>
    </p:spTree>
    <p:extLst>
      <p:ext uri="{BB962C8B-B14F-4D97-AF65-F5344CB8AC3E}">
        <p14:creationId xmlns:p14="http://schemas.microsoft.com/office/powerpoint/2010/main" val="347023943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3A6CBC59-48FB-4C16-910B-C50A15D5B5ED}"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30D016B-D636-4DB8-B7E9-1AB6D8F9B0B4}" type="slidenum">
              <a:rPr lang="en-US"/>
              <a:pPr>
                <a:defRPr/>
              </a:pPr>
              <a:t>‹#›</a:t>
            </a:fld>
            <a:endParaRPr lang="en-US" dirty="0"/>
          </a:p>
        </p:txBody>
      </p:sp>
    </p:spTree>
    <p:extLst>
      <p:ext uri="{BB962C8B-B14F-4D97-AF65-F5344CB8AC3E}">
        <p14:creationId xmlns:p14="http://schemas.microsoft.com/office/powerpoint/2010/main" val="210197012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257A842C-F569-493F-AD76-2D41CDDAD4C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10BE25B-BDA4-4500-9414-93D501845F0A}" type="slidenum">
              <a:rPr lang="en-US"/>
              <a:pPr>
                <a:defRPr/>
              </a:pPr>
              <a:t>‹#›</a:t>
            </a:fld>
            <a:endParaRPr lang="en-US" dirty="0"/>
          </a:p>
        </p:txBody>
      </p:sp>
    </p:spTree>
    <p:extLst>
      <p:ext uri="{BB962C8B-B14F-4D97-AF65-F5344CB8AC3E}">
        <p14:creationId xmlns:p14="http://schemas.microsoft.com/office/powerpoint/2010/main" val="10614756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28DE04E-82AE-4111-8E55-358AC68AFFDD}"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2186C88-A36D-470B-8817-F8511443823F}" type="slidenum">
              <a:rPr lang="en-US"/>
              <a:pPr>
                <a:defRPr/>
              </a:pPr>
              <a:t>‹#›</a:t>
            </a:fld>
            <a:endParaRPr lang="en-US" dirty="0"/>
          </a:p>
        </p:txBody>
      </p:sp>
    </p:spTree>
    <p:extLst>
      <p:ext uri="{BB962C8B-B14F-4D97-AF65-F5344CB8AC3E}">
        <p14:creationId xmlns:p14="http://schemas.microsoft.com/office/powerpoint/2010/main" val="164180563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77AD8289-3849-492C-9B43-2782B2B45AB5}"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D0243E3-BD59-40A0-BBAF-315CBCAF82F7}" type="slidenum">
              <a:rPr lang="en-US"/>
              <a:pPr>
                <a:defRPr/>
              </a:pPr>
              <a:t>‹#›</a:t>
            </a:fld>
            <a:endParaRPr lang="en-US" dirty="0"/>
          </a:p>
        </p:txBody>
      </p:sp>
    </p:spTree>
    <p:extLst>
      <p:ext uri="{BB962C8B-B14F-4D97-AF65-F5344CB8AC3E}">
        <p14:creationId xmlns:p14="http://schemas.microsoft.com/office/powerpoint/2010/main" val="385310804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ACDCC8EF-2FFF-4A98-8891-5D8AF6CB2A62}"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3D4A857-7364-416C-BDC7-EBBDACF09DC3}" type="slidenum">
              <a:rPr lang="en-US"/>
              <a:pPr>
                <a:defRPr/>
              </a:pPr>
              <a:t>‹#›</a:t>
            </a:fld>
            <a:endParaRPr lang="en-US" dirty="0"/>
          </a:p>
        </p:txBody>
      </p:sp>
    </p:spTree>
    <p:extLst>
      <p:ext uri="{BB962C8B-B14F-4D97-AF65-F5344CB8AC3E}">
        <p14:creationId xmlns:p14="http://schemas.microsoft.com/office/powerpoint/2010/main" val="125112349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16747BCE-DADD-4257-8CC1-E1CFBDEFC216}"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55B48B-DE27-4ADD-AEA1-339ECC02626F}" type="slidenum">
              <a:rPr lang="en-US"/>
              <a:pPr>
                <a:defRPr/>
              </a:pPr>
              <a:t>‹#›</a:t>
            </a:fld>
            <a:endParaRPr lang="en-US" dirty="0"/>
          </a:p>
        </p:txBody>
      </p:sp>
    </p:spTree>
    <p:extLst>
      <p:ext uri="{BB962C8B-B14F-4D97-AF65-F5344CB8AC3E}">
        <p14:creationId xmlns:p14="http://schemas.microsoft.com/office/powerpoint/2010/main" val="21085031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2F49D79-BB39-4141-8482-5AFAF337CB64}"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A04EDDB-DB7C-4236-8B25-CE54167DF9A1}" type="slidenum">
              <a:rPr lang="en-US"/>
              <a:pPr>
                <a:defRPr/>
              </a:pPr>
              <a:t>‹#›</a:t>
            </a:fld>
            <a:endParaRPr lang="en-US" dirty="0"/>
          </a:p>
        </p:txBody>
      </p:sp>
    </p:spTree>
    <p:extLst>
      <p:ext uri="{BB962C8B-B14F-4D97-AF65-F5344CB8AC3E}">
        <p14:creationId xmlns:p14="http://schemas.microsoft.com/office/powerpoint/2010/main" val="14018872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67EC128-5F8D-477B-96BC-DA949D024AD3}"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98C5161-D3CE-4FC5-AEF4-AA4131A370D7}" type="slidenum">
              <a:rPr lang="en-US"/>
              <a:pPr>
                <a:defRPr/>
              </a:pPr>
              <a:t>‹#›</a:t>
            </a:fld>
            <a:endParaRPr lang="en-US" dirty="0"/>
          </a:p>
        </p:txBody>
      </p:sp>
    </p:spTree>
    <p:extLst>
      <p:ext uri="{BB962C8B-B14F-4D97-AF65-F5344CB8AC3E}">
        <p14:creationId xmlns:p14="http://schemas.microsoft.com/office/powerpoint/2010/main" val="354131230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DCAB1E4-95F1-402E-88DB-35DACE7FA881}"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EF0BA46-73DE-4DE9-BE63-0ABD112F9AC3}" type="slidenum">
              <a:rPr lang="en-US"/>
              <a:pPr>
                <a:defRPr/>
              </a:pPr>
              <a:t>‹#›</a:t>
            </a:fld>
            <a:endParaRPr lang="en-US" dirty="0"/>
          </a:p>
        </p:txBody>
      </p:sp>
    </p:spTree>
    <p:extLst>
      <p:ext uri="{BB962C8B-B14F-4D97-AF65-F5344CB8AC3E}">
        <p14:creationId xmlns:p14="http://schemas.microsoft.com/office/powerpoint/2010/main" val="373897286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D8237D8F-7F74-4638-9470-2C3F7333D1F1}"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29A6A15-73E8-4626-84EA-28167CBA31E3}" type="slidenum">
              <a:rPr lang="en-US"/>
              <a:pPr>
                <a:defRPr/>
              </a:pPr>
              <a:t>‹#›</a:t>
            </a:fld>
            <a:endParaRPr lang="en-US" dirty="0"/>
          </a:p>
        </p:txBody>
      </p:sp>
    </p:spTree>
    <p:extLst>
      <p:ext uri="{BB962C8B-B14F-4D97-AF65-F5344CB8AC3E}">
        <p14:creationId xmlns:p14="http://schemas.microsoft.com/office/powerpoint/2010/main" val="8079894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BA44754-B036-438A-8429-0905CAFA42CE}"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E9A0C2F-4389-453B-A25C-7B8C286F7D58}" type="slidenum">
              <a:rPr lang="en-US"/>
              <a:pPr>
                <a:defRPr/>
              </a:pPr>
              <a:t>‹#›</a:t>
            </a:fld>
            <a:endParaRPr lang="en-US" dirty="0"/>
          </a:p>
        </p:txBody>
      </p:sp>
    </p:spTree>
    <p:extLst>
      <p:ext uri="{BB962C8B-B14F-4D97-AF65-F5344CB8AC3E}">
        <p14:creationId xmlns:p14="http://schemas.microsoft.com/office/powerpoint/2010/main" val="209620422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4507CD0-ED6E-43D3-AE47-8A23D4F68B19}"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7189F48-2413-46DB-8BA1-3023BA24B37B}" type="slidenum">
              <a:rPr lang="en-US"/>
              <a:pPr>
                <a:defRPr/>
              </a:pPr>
              <a:t>‹#›</a:t>
            </a:fld>
            <a:endParaRPr lang="en-US" dirty="0"/>
          </a:p>
        </p:txBody>
      </p:sp>
    </p:spTree>
    <p:extLst>
      <p:ext uri="{BB962C8B-B14F-4D97-AF65-F5344CB8AC3E}">
        <p14:creationId xmlns:p14="http://schemas.microsoft.com/office/powerpoint/2010/main" val="63150030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A8167F05-71C9-4E53-B517-34CD035BBFA2}"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19BF2C6-D9EC-46EE-85DC-51736FE8B0D0}" type="slidenum">
              <a:rPr lang="en-US"/>
              <a:pPr>
                <a:defRPr/>
              </a:pPr>
              <a:t>‹#›</a:t>
            </a:fld>
            <a:endParaRPr lang="en-US" dirty="0"/>
          </a:p>
        </p:txBody>
      </p:sp>
    </p:spTree>
    <p:extLst>
      <p:ext uri="{BB962C8B-B14F-4D97-AF65-F5344CB8AC3E}">
        <p14:creationId xmlns:p14="http://schemas.microsoft.com/office/powerpoint/2010/main" val="213359439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E52F6130-0E70-4741-B77D-CD5ED2B59077}"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D2FC37C-F39E-4772-9161-74A22DF9336D}" type="slidenum">
              <a:rPr lang="en-US"/>
              <a:pPr>
                <a:defRPr/>
              </a:pPr>
              <a:t>‹#›</a:t>
            </a:fld>
            <a:endParaRPr lang="en-US" dirty="0"/>
          </a:p>
        </p:txBody>
      </p:sp>
    </p:spTree>
    <p:extLst>
      <p:ext uri="{BB962C8B-B14F-4D97-AF65-F5344CB8AC3E}">
        <p14:creationId xmlns:p14="http://schemas.microsoft.com/office/powerpoint/2010/main" val="153177664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BEBD9BC-EF37-4658-B6A2-A2A78EB7A13B}"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0FBBECC-26B4-4F01-9C06-BE15101DBCD1}" type="slidenum">
              <a:rPr lang="en-US"/>
              <a:pPr>
                <a:defRPr/>
              </a:pPr>
              <a:t>‹#›</a:t>
            </a:fld>
            <a:endParaRPr lang="en-US" dirty="0"/>
          </a:p>
        </p:txBody>
      </p:sp>
    </p:spTree>
    <p:extLst>
      <p:ext uri="{BB962C8B-B14F-4D97-AF65-F5344CB8AC3E}">
        <p14:creationId xmlns:p14="http://schemas.microsoft.com/office/powerpoint/2010/main" val="272067813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983536D4-9159-45F0-B489-27931299F44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0C2D6C8-D5A5-4941-A8C1-407BB3B6C6E9}" type="slidenum">
              <a:rPr lang="en-US"/>
              <a:pPr>
                <a:defRPr/>
              </a:pPr>
              <a:t>‹#›</a:t>
            </a:fld>
            <a:endParaRPr lang="en-US" dirty="0"/>
          </a:p>
        </p:txBody>
      </p:sp>
    </p:spTree>
    <p:extLst>
      <p:ext uri="{BB962C8B-B14F-4D97-AF65-F5344CB8AC3E}">
        <p14:creationId xmlns:p14="http://schemas.microsoft.com/office/powerpoint/2010/main" val="26232080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73BBE228-6F7E-446C-9284-2C6DE0237DB2}"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4290739-565E-4ACD-8BB8-333C534E5F92}" type="slidenum">
              <a:rPr lang="en-US"/>
              <a:pPr>
                <a:defRPr/>
              </a:pPr>
              <a:t>‹#›</a:t>
            </a:fld>
            <a:endParaRPr lang="en-US" dirty="0"/>
          </a:p>
        </p:txBody>
      </p:sp>
    </p:spTree>
    <p:extLst>
      <p:ext uri="{BB962C8B-B14F-4D97-AF65-F5344CB8AC3E}">
        <p14:creationId xmlns:p14="http://schemas.microsoft.com/office/powerpoint/2010/main" val="287091578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4123019-66D4-4DC3-B8D5-B958816E755F}"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75B331A-B40E-48A0-A1A0-ECEE4C3FF39F}" type="slidenum">
              <a:rPr lang="en-US"/>
              <a:pPr>
                <a:defRPr/>
              </a:pPr>
              <a:t>‹#›</a:t>
            </a:fld>
            <a:endParaRPr lang="en-US" dirty="0"/>
          </a:p>
        </p:txBody>
      </p:sp>
    </p:spTree>
    <p:extLst>
      <p:ext uri="{BB962C8B-B14F-4D97-AF65-F5344CB8AC3E}">
        <p14:creationId xmlns:p14="http://schemas.microsoft.com/office/powerpoint/2010/main" val="160713084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AA4F1DBF-24AA-415B-BCB0-D4871F646753}"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14D9FC2-BFA7-4EC7-B5E3-50278E808FEE}" type="slidenum">
              <a:rPr lang="en-US"/>
              <a:pPr>
                <a:defRPr/>
              </a:pPr>
              <a:t>‹#›</a:t>
            </a:fld>
            <a:endParaRPr lang="en-US" dirty="0"/>
          </a:p>
        </p:txBody>
      </p:sp>
    </p:spTree>
    <p:extLst>
      <p:ext uri="{BB962C8B-B14F-4D97-AF65-F5344CB8AC3E}">
        <p14:creationId xmlns:p14="http://schemas.microsoft.com/office/powerpoint/2010/main" val="101391587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F687FF0-8C6C-43C9-B57F-EDC39944301E}"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2D78F7F-5ABD-4BA2-9488-E7A779EF1D84}" type="slidenum">
              <a:rPr lang="en-US"/>
              <a:pPr>
                <a:defRPr/>
              </a:pPr>
              <a:t>‹#›</a:t>
            </a:fld>
            <a:endParaRPr lang="en-US" dirty="0"/>
          </a:p>
        </p:txBody>
      </p:sp>
    </p:spTree>
    <p:extLst>
      <p:ext uri="{BB962C8B-B14F-4D97-AF65-F5344CB8AC3E}">
        <p14:creationId xmlns:p14="http://schemas.microsoft.com/office/powerpoint/2010/main" val="304098685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700A7066-69F9-41EF-8DFE-CF3B3EC1969F}"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30B1A0C-C0CD-4A19-A0F3-D946AC77DAEF}" type="slidenum">
              <a:rPr lang="en-US"/>
              <a:pPr>
                <a:defRPr/>
              </a:pPr>
              <a:t>‹#›</a:t>
            </a:fld>
            <a:endParaRPr lang="en-US" dirty="0"/>
          </a:p>
        </p:txBody>
      </p:sp>
    </p:spTree>
    <p:extLst>
      <p:ext uri="{BB962C8B-B14F-4D97-AF65-F5344CB8AC3E}">
        <p14:creationId xmlns:p14="http://schemas.microsoft.com/office/powerpoint/2010/main" val="94463270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955B4420-539A-42ED-A548-00611ED2FF75}"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DE7CF0B-3F65-4815-BA42-EE6AA483FC09}" type="slidenum">
              <a:rPr lang="en-US"/>
              <a:pPr>
                <a:defRPr/>
              </a:pPr>
              <a:t>‹#›</a:t>
            </a:fld>
            <a:endParaRPr lang="en-US" dirty="0"/>
          </a:p>
        </p:txBody>
      </p:sp>
    </p:spTree>
    <p:extLst>
      <p:ext uri="{BB962C8B-B14F-4D97-AF65-F5344CB8AC3E}">
        <p14:creationId xmlns:p14="http://schemas.microsoft.com/office/powerpoint/2010/main" val="1034418369"/>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5661AF6A-0642-432A-A600-AA5EA8116497}"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39D3C35-907E-4320-9B6D-7EEF036B0825}" type="slidenum">
              <a:rPr lang="en-US"/>
              <a:pPr>
                <a:defRPr/>
              </a:pPr>
              <a:t>‹#›</a:t>
            </a:fld>
            <a:endParaRPr lang="en-US" dirty="0"/>
          </a:p>
        </p:txBody>
      </p:sp>
    </p:spTree>
    <p:extLst>
      <p:ext uri="{BB962C8B-B14F-4D97-AF65-F5344CB8AC3E}">
        <p14:creationId xmlns:p14="http://schemas.microsoft.com/office/powerpoint/2010/main" val="103078053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94CE9117-1543-43CA-8C04-5B68A3B572ED}"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F67F42F-5AB2-4119-B9AF-B5FBB2901200}" type="slidenum">
              <a:rPr lang="en-US"/>
              <a:pPr>
                <a:defRPr/>
              </a:pPr>
              <a:t>‹#›</a:t>
            </a:fld>
            <a:endParaRPr lang="en-US" dirty="0"/>
          </a:p>
        </p:txBody>
      </p:sp>
    </p:spTree>
    <p:extLst>
      <p:ext uri="{BB962C8B-B14F-4D97-AF65-F5344CB8AC3E}">
        <p14:creationId xmlns:p14="http://schemas.microsoft.com/office/powerpoint/2010/main" val="241371434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F119EDD-86A7-4A40-AAA2-3DC3F500D441}"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FB1209E-C09C-4AF3-BF68-674E48773ECF}" type="slidenum">
              <a:rPr lang="en-US"/>
              <a:pPr>
                <a:defRPr/>
              </a:pPr>
              <a:t>‹#›</a:t>
            </a:fld>
            <a:endParaRPr lang="en-US" dirty="0"/>
          </a:p>
        </p:txBody>
      </p:sp>
    </p:spTree>
    <p:extLst>
      <p:ext uri="{BB962C8B-B14F-4D97-AF65-F5344CB8AC3E}">
        <p14:creationId xmlns:p14="http://schemas.microsoft.com/office/powerpoint/2010/main" val="392084318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FD90C2F-EAA5-4C6A-9B05-091EA922A0E0}"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EC7DE80-0909-4384-8500-B0AFCD9AD133}" type="slidenum">
              <a:rPr lang="en-US"/>
              <a:pPr>
                <a:defRPr/>
              </a:pPr>
              <a:t>‹#›</a:t>
            </a:fld>
            <a:endParaRPr lang="en-US" dirty="0"/>
          </a:p>
        </p:txBody>
      </p:sp>
    </p:spTree>
    <p:extLst>
      <p:ext uri="{BB962C8B-B14F-4D97-AF65-F5344CB8AC3E}">
        <p14:creationId xmlns:p14="http://schemas.microsoft.com/office/powerpoint/2010/main" val="83029309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41CAA11E-5AE8-43AE-8211-E31C8C026A39}"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5D29E6D-A9FE-40D7-9AF2-A4F3C9F2391A}" type="slidenum">
              <a:rPr lang="en-US"/>
              <a:pPr>
                <a:defRPr/>
              </a:pPr>
              <a:t>‹#›</a:t>
            </a:fld>
            <a:endParaRPr lang="en-US" dirty="0"/>
          </a:p>
        </p:txBody>
      </p:sp>
    </p:spTree>
    <p:extLst>
      <p:ext uri="{BB962C8B-B14F-4D97-AF65-F5344CB8AC3E}">
        <p14:creationId xmlns:p14="http://schemas.microsoft.com/office/powerpoint/2010/main" val="51920917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DF0BAC59-87EA-4FBD-8815-BCAA7FBD2DD7}"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938CE85-3713-4B99-8344-C7801D3198AA}" type="slidenum">
              <a:rPr lang="en-US"/>
              <a:pPr>
                <a:defRPr/>
              </a:pPr>
              <a:t>‹#›</a:t>
            </a:fld>
            <a:endParaRPr lang="en-US" dirty="0"/>
          </a:p>
        </p:txBody>
      </p:sp>
    </p:spTree>
    <p:extLst>
      <p:ext uri="{BB962C8B-B14F-4D97-AF65-F5344CB8AC3E}">
        <p14:creationId xmlns:p14="http://schemas.microsoft.com/office/powerpoint/2010/main" val="15273934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E72FF50F-5429-4C4A-B7BD-198643F37AFA}"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53D1AB4-7F8F-46C2-85E0-4FB35BFB2C4E}" type="slidenum">
              <a:rPr lang="en-US"/>
              <a:pPr>
                <a:defRPr/>
              </a:pPr>
              <a:t>‹#›</a:t>
            </a:fld>
            <a:endParaRPr lang="en-US" dirty="0"/>
          </a:p>
        </p:txBody>
      </p:sp>
    </p:spTree>
    <p:extLst>
      <p:ext uri="{BB962C8B-B14F-4D97-AF65-F5344CB8AC3E}">
        <p14:creationId xmlns:p14="http://schemas.microsoft.com/office/powerpoint/2010/main" val="16350576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2FE3FB45-544B-45C9-947C-74E80834E96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3CF650A-E27C-4E1A-B709-9835F27EEE3E}" type="slidenum">
              <a:rPr lang="en-US"/>
              <a:pPr>
                <a:defRPr/>
              </a:pPr>
              <a:t>‹#›</a:t>
            </a:fld>
            <a:endParaRPr lang="en-US" dirty="0"/>
          </a:p>
        </p:txBody>
      </p:sp>
    </p:spTree>
    <p:extLst>
      <p:ext uri="{BB962C8B-B14F-4D97-AF65-F5344CB8AC3E}">
        <p14:creationId xmlns:p14="http://schemas.microsoft.com/office/powerpoint/2010/main" val="41852889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52FD0637-6F46-467C-828F-9ECE2D582353}"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A234D26-196D-450C-A789-C5C550F2833A}" type="slidenum">
              <a:rPr lang="en-US"/>
              <a:pPr>
                <a:defRPr/>
              </a:pPr>
              <a:t>‹#›</a:t>
            </a:fld>
            <a:endParaRPr lang="en-US" dirty="0"/>
          </a:p>
        </p:txBody>
      </p:sp>
    </p:spTree>
    <p:extLst>
      <p:ext uri="{BB962C8B-B14F-4D97-AF65-F5344CB8AC3E}">
        <p14:creationId xmlns:p14="http://schemas.microsoft.com/office/powerpoint/2010/main" val="254187595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80C0903-9865-4885-88A2-4B67DE9024E7}"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DD9FD1A-9595-4F77-A494-B8C678CC9D84}" type="slidenum">
              <a:rPr lang="en-US"/>
              <a:pPr>
                <a:defRPr/>
              </a:pPr>
              <a:t>‹#›</a:t>
            </a:fld>
            <a:endParaRPr lang="en-US" dirty="0"/>
          </a:p>
        </p:txBody>
      </p:sp>
    </p:spTree>
    <p:extLst>
      <p:ext uri="{BB962C8B-B14F-4D97-AF65-F5344CB8AC3E}">
        <p14:creationId xmlns:p14="http://schemas.microsoft.com/office/powerpoint/2010/main" val="350717409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7D5A0B6C-ACCD-48EF-9344-27673AC07727}"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A69921-C339-4DC3-A68F-FFA52298B957}" type="slidenum">
              <a:rPr lang="en-US"/>
              <a:pPr>
                <a:defRPr/>
              </a:pPr>
              <a:t>‹#›</a:t>
            </a:fld>
            <a:endParaRPr lang="en-US" dirty="0"/>
          </a:p>
        </p:txBody>
      </p:sp>
    </p:spTree>
    <p:extLst>
      <p:ext uri="{BB962C8B-B14F-4D97-AF65-F5344CB8AC3E}">
        <p14:creationId xmlns:p14="http://schemas.microsoft.com/office/powerpoint/2010/main" val="1035113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6AED45B-CB8A-4D58-96C1-11B17B089ABC}"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6DC1F22-0090-4D25-B020-C146C0A90D33}" type="slidenum">
              <a:rPr lang="en-US"/>
              <a:pPr>
                <a:defRPr/>
              </a:pPr>
              <a:t>‹#›</a:t>
            </a:fld>
            <a:endParaRPr lang="en-US" dirty="0"/>
          </a:p>
        </p:txBody>
      </p:sp>
    </p:spTree>
    <p:extLst>
      <p:ext uri="{BB962C8B-B14F-4D97-AF65-F5344CB8AC3E}">
        <p14:creationId xmlns:p14="http://schemas.microsoft.com/office/powerpoint/2010/main" val="24396355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530C7FD9-1C56-428E-B51D-F19A1BD47CCC}"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764FC3C-1DBD-4069-B672-377DD10FE55D}" type="slidenum">
              <a:rPr lang="en-US"/>
              <a:pPr>
                <a:defRPr/>
              </a:pPr>
              <a:t>‹#›</a:t>
            </a:fld>
            <a:endParaRPr lang="en-US" dirty="0"/>
          </a:p>
        </p:txBody>
      </p:sp>
    </p:spTree>
    <p:extLst>
      <p:ext uri="{BB962C8B-B14F-4D97-AF65-F5344CB8AC3E}">
        <p14:creationId xmlns:p14="http://schemas.microsoft.com/office/powerpoint/2010/main" val="238219712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1FAD75FD-0A00-4B2B-A21F-F4A3E0FB3AC8}"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11D486E-897B-4996-BC48-53882622B63F}" type="slidenum">
              <a:rPr lang="en-US"/>
              <a:pPr>
                <a:defRPr/>
              </a:pPr>
              <a:t>‹#›</a:t>
            </a:fld>
            <a:endParaRPr lang="en-US" dirty="0"/>
          </a:p>
        </p:txBody>
      </p:sp>
    </p:spTree>
    <p:extLst>
      <p:ext uri="{BB962C8B-B14F-4D97-AF65-F5344CB8AC3E}">
        <p14:creationId xmlns:p14="http://schemas.microsoft.com/office/powerpoint/2010/main" val="10168856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CB164A3-F55A-47EE-ADFB-10F23F83DB40}"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F27FEC8-C260-4CA5-BB6B-7F99EA07CC9B}" type="slidenum">
              <a:rPr lang="en-US"/>
              <a:pPr>
                <a:defRPr/>
              </a:pPr>
              <a:t>‹#›</a:t>
            </a:fld>
            <a:endParaRPr lang="en-US" dirty="0"/>
          </a:p>
        </p:txBody>
      </p:sp>
    </p:spTree>
    <p:extLst>
      <p:ext uri="{BB962C8B-B14F-4D97-AF65-F5344CB8AC3E}">
        <p14:creationId xmlns:p14="http://schemas.microsoft.com/office/powerpoint/2010/main" val="175657582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4B940F48-040E-4035-809C-F84B919D11FE}"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BA3FD16-CA1A-4A12-910C-6991A8B84F93}" type="slidenum">
              <a:rPr lang="en-US"/>
              <a:pPr>
                <a:defRPr/>
              </a:pPr>
              <a:t>‹#›</a:t>
            </a:fld>
            <a:endParaRPr lang="en-US" dirty="0"/>
          </a:p>
        </p:txBody>
      </p:sp>
    </p:spTree>
    <p:extLst>
      <p:ext uri="{BB962C8B-B14F-4D97-AF65-F5344CB8AC3E}">
        <p14:creationId xmlns:p14="http://schemas.microsoft.com/office/powerpoint/2010/main" val="2207206715"/>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6C46CA4-4E23-4302-B937-AA67EA86157F}"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FF1B73C-898E-4FA7-A458-F9E5EAD20161}" type="slidenum">
              <a:rPr lang="en-US"/>
              <a:pPr>
                <a:defRPr/>
              </a:pPr>
              <a:t>‹#›</a:t>
            </a:fld>
            <a:endParaRPr lang="en-US" dirty="0"/>
          </a:p>
        </p:txBody>
      </p:sp>
    </p:spTree>
    <p:extLst>
      <p:ext uri="{BB962C8B-B14F-4D97-AF65-F5344CB8AC3E}">
        <p14:creationId xmlns:p14="http://schemas.microsoft.com/office/powerpoint/2010/main" val="359573682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B899E6BE-C5A1-4690-8955-D4CE310C68F7}"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FA43A02-6A3D-456F-8347-8C7AE8FECB3F}" type="slidenum">
              <a:rPr lang="en-US"/>
              <a:pPr>
                <a:defRPr/>
              </a:pPr>
              <a:t>‹#›</a:t>
            </a:fld>
            <a:endParaRPr lang="en-US" dirty="0"/>
          </a:p>
        </p:txBody>
      </p:sp>
    </p:spTree>
    <p:extLst>
      <p:ext uri="{BB962C8B-B14F-4D97-AF65-F5344CB8AC3E}">
        <p14:creationId xmlns:p14="http://schemas.microsoft.com/office/powerpoint/2010/main" val="3878850141"/>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A7452703-A745-4053-9F10-83E6A516C477}"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197DD34-F523-4448-8F21-982691E574F5}" type="slidenum">
              <a:rPr lang="en-US"/>
              <a:pPr>
                <a:defRPr/>
              </a:pPr>
              <a:t>‹#›</a:t>
            </a:fld>
            <a:endParaRPr lang="en-US" dirty="0"/>
          </a:p>
        </p:txBody>
      </p:sp>
    </p:spTree>
    <p:extLst>
      <p:ext uri="{BB962C8B-B14F-4D97-AF65-F5344CB8AC3E}">
        <p14:creationId xmlns:p14="http://schemas.microsoft.com/office/powerpoint/2010/main" val="1912459149"/>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9B1C175C-6416-46C2-9505-1B41DD2BAD4E}"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E47532A-86B1-4D07-BAA7-7F9D71A0243F}" type="slidenum">
              <a:rPr lang="en-US"/>
              <a:pPr>
                <a:defRPr/>
              </a:pPr>
              <a:t>‹#›</a:t>
            </a:fld>
            <a:endParaRPr lang="en-US" dirty="0"/>
          </a:p>
        </p:txBody>
      </p:sp>
    </p:spTree>
    <p:extLst>
      <p:ext uri="{BB962C8B-B14F-4D97-AF65-F5344CB8AC3E}">
        <p14:creationId xmlns:p14="http://schemas.microsoft.com/office/powerpoint/2010/main" val="362940652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22782E55-A3F9-45AB-923E-BBF5A3263F32}"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E5C8B44-136D-47AE-9020-1141E5D2C07D}" type="slidenum">
              <a:rPr lang="en-US"/>
              <a:pPr>
                <a:defRPr/>
              </a:pPr>
              <a:t>‹#›</a:t>
            </a:fld>
            <a:endParaRPr lang="en-US" dirty="0"/>
          </a:p>
        </p:txBody>
      </p:sp>
    </p:spTree>
    <p:extLst>
      <p:ext uri="{BB962C8B-B14F-4D97-AF65-F5344CB8AC3E}">
        <p14:creationId xmlns:p14="http://schemas.microsoft.com/office/powerpoint/2010/main" val="206052513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7A2BA8A-5BDC-47AF-B740-076E57F94E44}"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1F9A229-23C9-4186-8B35-A796DFDA8912}" type="slidenum">
              <a:rPr lang="en-US"/>
              <a:pPr>
                <a:defRPr/>
              </a:pPr>
              <a:t>‹#›</a:t>
            </a:fld>
            <a:endParaRPr lang="en-US" dirty="0"/>
          </a:p>
        </p:txBody>
      </p:sp>
    </p:spTree>
    <p:extLst>
      <p:ext uri="{BB962C8B-B14F-4D97-AF65-F5344CB8AC3E}">
        <p14:creationId xmlns:p14="http://schemas.microsoft.com/office/powerpoint/2010/main" val="176246042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FEDFF2D-F60C-4C3C-8AC9-40B5390F3B96}"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3536986-AB6B-417B-B5DD-1DEB6868B0F5}" type="slidenum">
              <a:rPr lang="en-US"/>
              <a:pPr>
                <a:defRPr/>
              </a:pPr>
              <a:t>‹#›</a:t>
            </a:fld>
            <a:endParaRPr lang="en-US" dirty="0"/>
          </a:p>
        </p:txBody>
      </p:sp>
    </p:spTree>
    <p:extLst>
      <p:ext uri="{BB962C8B-B14F-4D97-AF65-F5344CB8AC3E}">
        <p14:creationId xmlns:p14="http://schemas.microsoft.com/office/powerpoint/2010/main" val="351079354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E0182399-F07A-4D37-953E-713F58F5F5DE}"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F8FEC90-964C-4565-8AC8-B6494A093D55}" type="slidenum">
              <a:rPr lang="en-US"/>
              <a:pPr>
                <a:defRPr/>
              </a:pPr>
              <a:t>‹#›</a:t>
            </a:fld>
            <a:endParaRPr lang="en-US" dirty="0"/>
          </a:p>
        </p:txBody>
      </p:sp>
    </p:spTree>
    <p:extLst>
      <p:ext uri="{BB962C8B-B14F-4D97-AF65-F5344CB8AC3E}">
        <p14:creationId xmlns:p14="http://schemas.microsoft.com/office/powerpoint/2010/main" val="384670203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C25E205A-0DCA-4DFE-B17A-90E5BC994A74}"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3F17BBD-13CA-4D51-B234-2E69F2DC5FB1}" type="slidenum">
              <a:rPr lang="en-US"/>
              <a:pPr>
                <a:defRPr/>
              </a:pPr>
              <a:t>‹#›</a:t>
            </a:fld>
            <a:endParaRPr lang="en-US" dirty="0"/>
          </a:p>
        </p:txBody>
      </p:sp>
    </p:spTree>
    <p:extLst>
      <p:ext uri="{BB962C8B-B14F-4D97-AF65-F5344CB8AC3E}">
        <p14:creationId xmlns:p14="http://schemas.microsoft.com/office/powerpoint/2010/main" val="144912157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DA691C51-C7AC-4D73-AAEA-8D70019B9AEE}"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099E2A3-0952-4211-B0CB-6515738DEDF3}" type="slidenum">
              <a:rPr lang="en-US"/>
              <a:pPr>
                <a:defRPr/>
              </a:pPr>
              <a:t>‹#›</a:t>
            </a:fld>
            <a:endParaRPr lang="en-US" dirty="0"/>
          </a:p>
        </p:txBody>
      </p:sp>
    </p:spTree>
    <p:extLst>
      <p:ext uri="{BB962C8B-B14F-4D97-AF65-F5344CB8AC3E}">
        <p14:creationId xmlns:p14="http://schemas.microsoft.com/office/powerpoint/2010/main" val="341868822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E8631864-0038-4222-9540-06021012F541}"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02719BB-3392-40F2-BD5F-9E561F0AC95F}" type="slidenum">
              <a:rPr lang="en-US"/>
              <a:pPr>
                <a:defRPr/>
              </a:pPr>
              <a:t>‹#›</a:t>
            </a:fld>
            <a:endParaRPr lang="en-US" dirty="0"/>
          </a:p>
        </p:txBody>
      </p:sp>
    </p:spTree>
    <p:extLst>
      <p:ext uri="{BB962C8B-B14F-4D97-AF65-F5344CB8AC3E}">
        <p14:creationId xmlns:p14="http://schemas.microsoft.com/office/powerpoint/2010/main" val="1638365971"/>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645A70B6-698C-4365-A2B9-0470379715DD}"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4B9FC08-C65A-442A-BD3D-16769619F5F3}" type="slidenum">
              <a:rPr lang="en-US"/>
              <a:pPr>
                <a:defRPr/>
              </a:pPr>
              <a:t>‹#›</a:t>
            </a:fld>
            <a:endParaRPr lang="en-US" dirty="0"/>
          </a:p>
        </p:txBody>
      </p:sp>
    </p:spTree>
    <p:extLst>
      <p:ext uri="{BB962C8B-B14F-4D97-AF65-F5344CB8AC3E}">
        <p14:creationId xmlns:p14="http://schemas.microsoft.com/office/powerpoint/2010/main" val="754117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04FEFCCF-04D1-44FD-9868-8B97CF1563D7}"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7779C11-D3A5-4C97-AEAC-CED0C83A22F4}" type="slidenum">
              <a:rPr lang="en-US"/>
              <a:pPr>
                <a:defRPr/>
              </a:pPr>
              <a:t>‹#›</a:t>
            </a:fld>
            <a:endParaRPr lang="en-US" dirty="0"/>
          </a:p>
        </p:txBody>
      </p:sp>
    </p:spTree>
    <p:extLst>
      <p:ext uri="{BB962C8B-B14F-4D97-AF65-F5344CB8AC3E}">
        <p14:creationId xmlns:p14="http://schemas.microsoft.com/office/powerpoint/2010/main" val="1406850358"/>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C0FF475F-519B-4BF2-89A1-23F93515F066}"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86F5AE2-D38A-4C93-AEF8-D9F485A8B540}" type="slidenum">
              <a:rPr lang="en-US"/>
              <a:pPr>
                <a:defRPr/>
              </a:pPr>
              <a:t>‹#›</a:t>
            </a:fld>
            <a:endParaRPr lang="en-US" dirty="0"/>
          </a:p>
        </p:txBody>
      </p:sp>
    </p:spTree>
    <p:extLst>
      <p:ext uri="{BB962C8B-B14F-4D97-AF65-F5344CB8AC3E}">
        <p14:creationId xmlns:p14="http://schemas.microsoft.com/office/powerpoint/2010/main" val="280375054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F8F57471-3074-48EF-8C1B-EAB79CA407E3}"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FFC44EF-033E-4D69-A0A5-6663F613B152}" type="slidenum">
              <a:rPr lang="en-US"/>
              <a:pPr>
                <a:defRPr/>
              </a:pPr>
              <a:t>‹#›</a:t>
            </a:fld>
            <a:endParaRPr lang="en-US" dirty="0"/>
          </a:p>
        </p:txBody>
      </p:sp>
    </p:spTree>
    <p:extLst>
      <p:ext uri="{BB962C8B-B14F-4D97-AF65-F5344CB8AC3E}">
        <p14:creationId xmlns:p14="http://schemas.microsoft.com/office/powerpoint/2010/main" val="335408849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EFE17982-1A89-45D2-A9D3-30C89E41D8B3}"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1CB4A36-8A99-4215-899C-CA0EC707DDAD}" type="slidenum">
              <a:rPr lang="en-US"/>
              <a:pPr>
                <a:defRPr/>
              </a:pPr>
              <a:t>‹#›</a:t>
            </a:fld>
            <a:endParaRPr lang="en-US" dirty="0"/>
          </a:p>
        </p:txBody>
      </p:sp>
    </p:spTree>
    <p:extLst>
      <p:ext uri="{BB962C8B-B14F-4D97-AF65-F5344CB8AC3E}">
        <p14:creationId xmlns:p14="http://schemas.microsoft.com/office/powerpoint/2010/main" val="1885233409"/>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E104EE7B-74A7-4D51-B875-DE2B4F62E0F5}"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A271C26-B49B-4DB3-8C39-19790BCDEDFD}" type="slidenum">
              <a:rPr lang="en-US"/>
              <a:pPr>
                <a:defRPr/>
              </a:pPr>
              <a:t>‹#›</a:t>
            </a:fld>
            <a:endParaRPr lang="en-US" dirty="0"/>
          </a:p>
        </p:txBody>
      </p:sp>
    </p:spTree>
    <p:extLst>
      <p:ext uri="{BB962C8B-B14F-4D97-AF65-F5344CB8AC3E}">
        <p14:creationId xmlns:p14="http://schemas.microsoft.com/office/powerpoint/2010/main" val="183998023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AA56A775-2703-4759-951A-758E5E84ADBC}"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A3D285F-7376-4DB8-95FB-DAF1937EF2F0}" type="slidenum">
              <a:rPr lang="en-US"/>
              <a:pPr>
                <a:defRPr/>
              </a:pPr>
              <a:t>‹#›</a:t>
            </a:fld>
            <a:endParaRPr lang="en-US" dirty="0"/>
          </a:p>
        </p:txBody>
      </p:sp>
    </p:spTree>
    <p:extLst>
      <p:ext uri="{BB962C8B-B14F-4D97-AF65-F5344CB8AC3E}">
        <p14:creationId xmlns:p14="http://schemas.microsoft.com/office/powerpoint/2010/main" val="352581727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1A92BFB6-E406-42DA-A505-6F7006CAC6E3}"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693D25D-1470-43D7-918A-C66CA9DD6313}" type="slidenum">
              <a:rPr lang="en-US"/>
              <a:pPr>
                <a:defRPr/>
              </a:pPr>
              <a:t>‹#›</a:t>
            </a:fld>
            <a:endParaRPr lang="en-US" dirty="0"/>
          </a:p>
        </p:txBody>
      </p:sp>
    </p:spTree>
    <p:extLst>
      <p:ext uri="{BB962C8B-B14F-4D97-AF65-F5344CB8AC3E}">
        <p14:creationId xmlns:p14="http://schemas.microsoft.com/office/powerpoint/2010/main" val="2501871451"/>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C0F75DBE-5DC4-4DAA-86B4-0F5A45A9E526}"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C341F00-38BB-41FE-9413-F3B2F5DC605A}" type="slidenum">
              <a:rPr lang="en-US"/>
              <a:pPr>
                <a:defRPr/>
              </a:pPr>
              <a:t>‹#›</a:t>
            </a:fld>
            <a:endParaRPr lang="en-US" dirty="0"/>
          </a:p>
        </p:txBody>
      </p:sp>
    </p:spTree>
    <p:extLst>
      <p:ext uri="{BB962C8B-B14F-4D97-AF65-F5344CB8AC3E}">
        <p14:creationId xmlns:p14="http://schemas.microsoft.com/office/powerpoint/2010/main" val="253175038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36212BB6-BD5B-495E-ACFC-6CBE78A6F44D}"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B7D6498-9861-421F-8B4D-7C7E20203405}" type="slidenum">
              <a:rPr lang="en-US"/>
              <a:pPr>
                <a:defRPr/>
              </a:pPr>
              <a:t>‹#›</a:t>
            </a:fld>
            <a:endParaRPr lang="en-US" dirty="0"/>
          </a:p>
        </p:txBody>
      </p:sp>
    </p:spTree>
    <p:extLst>
      <p:ext uri="{BB962C8B-B14F-4D97-AF65-F5344CB8AC3E}">
        <p14:creationId xmlns:p14="http://schemas.microsoft.com/office/powerpoint/2010/main" val="411301978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86D8787B-11D7-4895-B263-BA7B278AB83D}"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A5D0928-C011-477D-8921-884823ECB9D2}" type="slidenum">
              <a:rPr lang="en-US"/>
              <a:pPr>
                <a:defRPr/>
              </a:pPr>
              <a:t>‹#›</a:t>
            </a:fld>
            <a:endParaRPr lang="en-US" dirty="0"/>
          </a:p>
        </p:txBody>
      </p:sp>
    </p:spTree>
    <p:extLst>
      <p:ext uri="{BB962C8B-B14F-4D97-AF65-F5344CB8AC3E}">
        <p14:creationId xmlns:p14="http://schemas.microsoft.com/office/powerpoint/2010/main" val="1614557715"/>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latin typeface="Arial" charset="0"/>
                <a:cs typeface="Arial" charset="0"/>
              </a:defRPr>
            </a:lvl1pPr>
          </a:lstStyle>
          <a:p>
            <a:pPr>
              <a:defRPr/>
            </a:pPr>
            <a:fld id="{48E4772B-EBBC-4912-9A3D-DC2FA754DE1D}"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5C1907B-4D95-4DF5-A21E-469955EE4758}" type="slidenum">
              <a:rPr lang="en-US"/>
              <a:pPr>
                <a:defRPr/>
              </a:pPr>
              <a:t>‹#›</a:t>
            </a:fld>
            <a:endParaRPr lang="en-US" dirty="0"/>
          </a:p>
        </p:txBody>
      </p:sp>
    </p:spTree>
    <p:extLst>
      <p:ext uri="{BB962C8B-B14F-4D97-AF65-F5344CB8AC3E}">
        <p14:creationId xmlns:p14="http://schemas.microsoft.com/office/powerpoint/2010/main" val="29854280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FB610EA8-8E89-495A-9BF3-5313A5EEB537}"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E30CF8A2-69D4-471D-975D-DC019679161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45" r:id="rId1"/>
    <p:sldLayoutId id="2147486446" r:id="rId2"/>
    <p:sldLayoutId id="2147486447" r:id="rId3"/>
    <p:sldLayoutId id="2147486448" r:id="rId4"/>
    <p:sldLayoutId id="2147486449" r:id="rId5"/>
    <p:sldLayoutId id="2147486450" r:id="rId6"/>
    <p:sldLayoutId id="2147486451" r:id="rId7"/>
    <p:sldLayoutId id="2147486452" r:id="rId8"/>
    <p:sldLayoutId id="2147486453" r:id="rId9"/>
    <p:sldLayoutId id="2147486454" r:id="rId10"/>
    <p:sldLayoutId id="2147486455" r:id="rId11"/>
    <p:sldLayoutId id="2147486456" r:id="rId12"/>
    <p:sldLayoutId id="2147486457"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defRPr>
            </a:lvl1pPr>
          </a:lstStyle>
          <a:p>
            <a:pPr>
              <a:defRPr/>
            </a:pPr>
            <a:fld id="{B6EA3832-F5C1-446C-8214-0768B3F96197}"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817528B0-3D2A-40C8-9259-07DFD2ABFB60}"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1000" dirty="0" smtClean="0">
                <a:solidFill>
                  <a:prstClr val="white"/>
                </a:solidFill>
                <a:latin typeface="Calibri" pitchFamily="-107" charset="0"/>
              </a:rPr>
              <a:t>1 - </a:t>
            </a:r>
            <a:fld id="{50D6D3F7-7597-4F8D-9CBA-A54BD0B122A8}" type="slidenum">
              <a:rPr lang="en-US" sz="1000" smtClean="0">
                <a:solidFill>
                  <a:prstClr val="white"/>
                </a:solidFill>
                <a:latin typeface="Calibri" pitchFamily="-107" charset="0"/>
              </a:rPr>
              <a:pPr algn="ctr" eaLnBrk="1" hangingPunct="1">
                <a:defRPr/>
              </a:pPr>
              <a:t>‹#›</a:t>
            </a:fld>
            <a:endParaRPr lang="en-US" sz="1000" dirty="0" smtClean="0">
              <a:solidFill>
                <a:prstClr val="white"/>
              </a:solidFill>
              <a:latin typeface="Calibri" pitchFamily="-107" charset="0"/>
            </a:endParaRPr>
          </a:p>
        </p:txBody>
      </p:sp>
    </p:spTree>
  </p:cSld>
  <p:clrMap bg1="lt1" tx1="dk1" bg2="lt2" tx2="dk2" accent1="accent1" accent2="accent2" accent3="accent3" accent4="accent4" accent5="accent5" accent6="accent6" hlink="hlink" folHlink="folHlink"/>
  <p:sldLayoutIdLst>
    <p:sldLayoutId id="2147486546" r:id="rId1"/>
    <p:sldLayoutId id="2147486433" r:id="rId2"/>
    <p:sldLayoutId id="2147486434" r:id="rId3"/>
    <p:sldLayoutId id="2147486435" r:id="rId4"/>
    <p:sldLayoutId id="2147486436" r:id="rId5"/>
    <p:sldLayoutId id="2147486437" r:id="rId6"/>
    <p:sldLayoutId id="2147486438" r:id="rId7"/>
    <p:sldLayoutId id="2147486439" r:id="rId8"/>
    <p:sldLayoutId id="2147486440" r:id="rId9"/>
    <p:sldLayoutId id="2147486441" r:id="rId10"/>
    <p:sldLayoutId id="2147486442" r:id="rId11"/>
    <p:sldLayoutId id="214748654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9DDCE941-3171-412C-97B0-AFB07A549784}"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C3F59E94-7434-4648-8266-2490444E794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58" r:id="rId1"/>
    <p:sldLayoutId id="2147486459" r:id="rId2"/>
    <p:sldLayoutId id="2147486460" r:id="rId3"/>
    <p:sldLayoutId id="2147486461" r:id="rId4"/>
    <p:sldLayoutId id="2147486462" r:id="rId5"/>
    <p:sldLayoutId id="2147486463" r:id="rId6"/>
    <p:sldLayoutId id="2147486464" r:id="rId7"/>
    <p:sldLayoutId id="2147486465" r:id="rId8"/>
    <p:sldLayoutId id="2147486466" r:id="rId9"/>
    <p:sldLayoutId id="2147486467" r:id="rId10"/>
    <p:sldLayoutId id="2147486468"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29713E54-C7AF-4EDE-8368-2060D0306FE4}"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9AF373C1-5183-4868-9575-60DD388A46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69" r:id="rId1"/>
    <p:sldLayoutId id="2147486470" r:id="rId2"/>
    <p:sldLayoutId id="2147486471" r:id="rId3"/>
    <p:sldLayoutId id="2147486472" r:id="rId4"/>
    <p:sldLayoutId id="2147486473" r:id="rId5"/>
    <p:sldLayoutId id="2147486474" r:id="rId6"/>
    <p:sldLayoutId id="2147486475" r:id="rId7"/>
    <p:sldLayoutId id="2147486476" r:id="rId8"/>
    <p:sldLayoutId id="2147486477" r:id="rId9"/>
    <p:sldLayoutId id="2147486478" r:id="rId10"/>
    <p:sldLayoutId id="2147486479"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0004DA99-FC20-4CE4-9A05-45934EB05B0E}"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BB7A7DF-6E99-44FD-A89E-E059152A5BB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80" r:id="rId1"/>
    <p:sldLayoutId id="2147486481" r:id="rId2"/>
    <p:sldLayoutId id="2147486482" r:id="rId3"/>
    <p:sldLayoutId id="2147486483" r:id="rId4"/>
    <p:sldLayoutId id="2147486484" r:id="rId5"/>
    <p:sldLayoutId id="2147486485" r:id="rId6"/>
    <p:sldLayoutId id="2147486486" r:id="rId7"/>
    <p:sldLayoutId id="2147486487" r:id="rId8"/>
    <p:sldLayoutId id="2147486488" r:id="rId9"/>
    <p:sldLayoutId id="2147486489" r:id="rId10"/>
    <p:sldLayoutId id="2147486490"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16A3D6D5-7D77-4639-B50B-1A306DDF8EBB}"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6F20DC23-D2CC-4211-A4B3-458DD61E037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491" r:id="rId1"/>
    <p:sldLayoutId id="2147486492" r:id="rId2"/>
    <p:sldLayoutId id="2147486493" r:id="rId3"/>
    <p:sldLayoutId id="2147486494" r:id="rId4"/>
    <p:sldLayoutId id="2147486495" r:id="rId5"/>
    <p:sldLayoutId id="2147486496" r:id="rId6"/>
    <p:sldLayoutId id="2147486497" r:id="rId7"/>
    <p:sldLayoutId id="2147486498" r:id="rId8"/>
    <p:sldLayoutId id="2147486499" r:id="rId9"/>
    <p:sldLayoutId id="2147486500" r:id="rId10"/>
    <p:sldLayoutId id="2147486501"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F7D31B1B-A822-4455-BEE9-D7267E374884}"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8191B9A-AC5B-4AF6-A551-AF0ED421E7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502" r:id="rId1"/>
    <p:sldLayoutId id="2147486503" r:id="rId2"/>
    <p:sldLayoutId id="2147486504" r:id="rId3"/>
    <p:sldLayoutId id="2147486505" r:id="rId4"/>
    <p:sldLayoutId id="2147486506" r:id="rId5"/>
    <p:sldLayoutId id="2147486507" r:id="rId6"/>
    <p:sldLayoutId id="2147486508" r:id="rId7"/>
    <p:sldLayoutId id="2147486509" r:id="rId8"/>
    <p:sldLayoutId id="2147486510" r:id="rId9"/>
    <p:sldLayoutId id="2147486511" r:id="rId10"/>
    <p:sldLayoutId id="2147486512"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1F75EF56-80D6-4448-B9F3-3CE337B7059D}"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72F4041-785B-4DCD-B920-595F8081705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513" r:id="rId1"/>
    <p:sldLayoutId id="2147486514" r:id="rId2"/>
    <p:sldLayoutId id="2147486515" r:id="rId3"/>
    <p:sldLayoutId id="2147486516" r:id="rId4"/>
    <p:sldLayoutId id="2147486517" r:id="rId5"/>
    <p:sldLayoutId id="2147486518" r:id="rId6"/>
    <p:sldLayoutId id="2147486519" r:id="rId7"/>
    <p:sldLayoutId id="2147486520" r:id="rId8"/>
    <p:sldLayoutId id="2147486521" r:id="rId9"/>
    <p:sldLayoutId id="2147486522" r:id="rId10"/>
    <p:sldLayoutId id="2147486523"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AF7491A3-4DD1-4061-9E9F-DE32C584AA1B}"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90D2926-C783-4B91-AED5-8BAB95ACEC4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524" r:id="rId1"/>
    <p:sldLayoutId id="2147486525" r:id="rId2"/>
    <p:sldLayoutId id="2147486526" r:id="rId3"/>
    <p:sldLayoutId id="2147486527" r:id="rId4"/>
    <p:sldLayoutId id="2147486528" r:id="rId5"/>
    <p:sldLayoutId id="2147486529" r:id="rId6"/>
    <p:sldLayoutId id="2147486530" r:id="rId7"/>
    <p:sldLayoutId id="2147486531" r:id="rId8"/>
    <p:sldLayoutId id="2147486532" r:id="rId9"/>
    <p:sldLayoutId id="2147486533" r:id="rId10"/>
    <p:sldLayoutId id="2147486534"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15A62DEA-41BE-4551-938A-539489F78403}"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1644E6C-149B-4A10-A24D-AC556BB3D20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535" r:id="rId1"/>
    <p:sldLayoutId id="2147486536" r:id="rId2"/>
    <p:sldLayoutId id="2147486537" r:id="rId3"/>
    <p:sldLayoutId id="2147486538" r:id="rId4"/>
    <p:sldLayoutId id="2147486539" r:id="rId5"/>
    <p:sldLayoutId id="2147486540" r:id="rId6"/>
    <p:sldLayoutId id="2147486541" r:id="rId7"/>
    <p:sldLayoutId id="2147486542" r:id="rId8"/>
    <p:sldLayoutId id="2147486543" r:id="rId9"/>
    <p:sldLayoutId id="2147486544" r:id="rId10"/>
    <p:sldLayoutId id="2147486545" r:id="rId11"/>
    <p:sldLayoutId id="2147486444"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9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96.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96.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96.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96.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9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96.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6.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96.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96.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96.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96.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6.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6.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91.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5.xml"/><Relationship Id="rId1" Type="http://schemas.openxmlformats.org/officeDocument/2006/relationships/slideLayout" Target="../slideLayouts/slideLayout9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8.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96.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96.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6.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9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3"/>
          <p:cNvSpPr>
            <a:spLocks noGrp="1"/>
          </p:cNvSpPr>
          <p:nvPr>
            <p:ph type="ctrTitle"/>
          </p:nvPr>
        </p:nvSpPr>
        <p:spPr>
          <a:xfrm>
            <a:off x="457200" y="768265"/>
            <a:ext cx="6705600" cy="1470025"/>
          </a:xfrm>
        </p:spPr>
        <p:txBody>
          <a:bodyPr/>
          <a:lstStyle/>
          <a:p>
            <a:pPr algn="l" eaLnBrk="1" hangingPunct="1"/>
            <a:r>
              <a:rPr lang="en-US" altLang="en-US" b="1" dirty="0" smtClean="0"/>
              <a:t>Analyzing and Recording Transactions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9813" name="Rectangle 10"/>
          <p:cNvSpPr>
            <a:spLocks noChangeArrowheads="1"/>
          </p:cNvSpPr>
          <p:nvPr/>
        </p:nvSpPr>
        <p:spPr bwMode="auto">
          <a:xfrm>
            <a:off x="1258006" y="6104747"/>
            <a:ext cx="571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1200" dirty="0">
                <a:solidFill>
                  <a:srgbClr val="898989"/>
                </a:solidFill>
                <a:latin typeface="Arial" charset="0"/>
              </a:rPr>
              <a:t>Copyright © </a:t>
            </a:r>
            <a:r>
              <a:rPr lang="en-US" altLang="en-US" sz="1200" dirty="0" smtClean="0">
                <a:solidFill>
                  <a:srgbClr val="898989"/>
                </a:solidFill>
                <a:latin typeface="Arial" charset="0"/>
              </a:rPr>
              <a:t>2017 </a:t>
            </a:r>
            <a:r>
              <a:rPr lang="en-US" altLang="en-US" sz="1200" dirty="0">
                <a:solidFill>
                  <a:srgbClr val="898989"/>
                </a:solidFill>
                <a:latin typeface="Arial" charset="0"/>
              </a:rPr>
              <a:t>McGraw-Hill Education. All rights reserved. No reproduction or distribution without the prior written consent of McGraw-Hill Education</a:t>
            </a:r>
          </a:p>
        </p:txBody>
      </p:sp>
      <p:sp>
        <p:nvSpPr>
          <p:cNvPr id="1198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B7E8A59-ED07-493D-9EBC-76C66A3DE21D}" type="slidenum">
              <a:rPr lang="en-US" altLang="en-US" smtClean="0">
                <a:solidFill>
                  <a:srgbClr val="898989"/>
                </a:solidFill>
              </a:rPr>
              <a:pPr eaLnBrk="1" hangingPunct="1"/>
              <a:t>1</a:t>
            </a:fld>
            <a:endParaRPr lang="en-US" altLang="en-US" smtClean="0">
              <a:solidFill>
                <a:srgbClr val="898989"/>
              </a:solidFill>
            </a:endParaRPr>
          </a:p>
        </p:txBody>
      </p:sp>
      <p:sp>
        <p:nvSpPr>
          <p:cNvPr id="11" name="Subtitle 2"/>
          <p:cNvSpPr>
            <a:spLocks noGrp="1"/>
          </p:cNvSpPr>
          <p:nvPr>
            <p:ph type="subTitle" idx="1"/>
          </p:nvPr>
        </p:nvSpPr>
        <p:spPr>
          <a:xfrm>
            <a:off x="609600" y="2345256"/>
            <a:ext cx="2514600" cy="1752600"/>
          </a:xfrm>
        </p:spPr>
        <p:txBody>
          <a:bodyPr/>
          <a:lstStyle/>
          <a:p>
            <a:pPr algn="l" eaLnBrk="1" hangingPunct="1">
              <a:buFont typeface="Wingdings" pitchFamily="-107" charset="2"/>
              <a:buNone/>
            </a:pPr>
            <a:r>
              <a:rPr lang="en-US" altLang="en-US" dirty="0" smtClean="0">
                <a:solidFill>
                  <a:srgbClr val="898989"/>
                </a:solidFill>
              </a:rPr>
              <a:t>Chapter 2</a:t>
            </a:r>
          </a:p>
          <a:p>
            <a:pPr algn="l" eaLnBrk="1" hangingPunct="1">
              <a:buFont typeface="Wingdings" pitchFamily="-107" charset="2"/>
              <a:buNone/>
            </a:pPr>
            <a:endParaRPr lang="en-US" altLang="en-US" sz="1600" b="1" dirty="0" smtClean="0">
              <a:solidFill>
                <a:srgbClr val="0070C0"/>
              </a:solidFill>
            </a:endParaRPr>
          </a:p>
        </p:txBody>
      </p:sp>
      <p:sp>
        <p:nvSpPr>
          <p:cNvPr id="12" name="Rectangle 3"/>
          <p:cNvSpPr txBox="1">
            <a:spLocks noChangeArrowheads="1"/>
          </p:cNvSpPr>
          <p:nvPr/>
        </p:nvSpPr>
        <p:spPr bwMode="auto">
          <a:xfrm>
            <a:off x="762000" y="42259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smtClean="0">
                <a:solidFill>
                  <a:srgbClr val="002060"/>
                </a:solidFill>
                <a:ea typeface="ＭＳ Ｐゴシック" pitchFamily="34" charset="-128"/>
              </a:rPr>
              <a:t>Wild, Shaw, and </a:t>
            </a:r>
            <a:r>
              <a:rPr lang="en-US" sz="2800" b="1" dirty="0" err="1" smtClean="0">
                <a:solidFill>
                  <a:srgbClr val="002060"/>
                </a:solidFill>
                <a:ea typeface="ＭＳ Ｐゴシック" pitchFamily="34" charset="-128"/>
              </a:rPr>
              <a:t>Chiappetta</a:t>
            </a:r>
            <a:endParaRPr lang="en-US" sz="2800" b="1" dirty="0" smtClean="0">
              <a:solidFill>
                <a:srgbClr val="002060"/>
              </a:solidFill>
              <a:ea typeface="ＭＳ Ｐゴシック" pitchFamily="34" charset="-128"/>
            </a:endParaRPr>
          </a:p>
          <a:p>
            <a:pPr algn="l" eaLnBrk="1" hangingPunct="1">
              <a:defRPr/>
            </a:pPr>
            <a:r>
              <a:rPr lang="en-US" sz="2800" b="1" dirty="0" smtClean="0">
                <a:solidFill>
                  <a:srgbClr val="002060"/>
                </a:solidFill>
                <a:ea typeface="ＭＳ Ｐゴシック" pitchFamily="34" charset="-128"/>
              </a:rPr>
              <a:t>Fundamental Accounting Principles</a:t>
            </a:r>
          </a:p>
          <a:p>
            <a:pPr algn="l" eaLnBrk="1" hangingPunct="1">
              <a:defRPr/>
            </a:pPr>
            <a:r>
              <a:rPr lang="en-US" sz="2800" b="1" dirty="0" smtClean="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pic>
        <p:nvPicPr>
          <p:cNvPr id="8" name="Picture 7" descr="C:\Users\User\AppData\Local\Temp\SNAGHTML2ccdd7a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838" y="1536222"/>
            <a:ext cx="2431962" cy="3129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val 2"/>
          <p:cNvSpPr>
            <a:spLocks noChangeArrowheads="1"/>
          </p:cNvSpPr>
          <p:nvPr/>
        </p:nvSpPr>
        <p:spPr bwMode="auto">
          <a:xfrm>
            <a:off x="698500" y="5016500"/>
            <a:ext cx="2343150" cy="977900"/>
          </a:xfrm>
          <a:prstGeom prst="ellipse">
            <a:avLst/>
          </a:prstGeom>
          <a:solidFill>
            <a:srgbClr val="C4BD97"/>
          </a:solidFill>
          <a:ln w="12700">
            <a:solidFill>
              <a:srgbClr val="414141"/>
            </a:solidFill>
            <a:round/>
            <a:headEnd/>
            <a:tailEnd/>
          </a:ln>
          <a:effectLst>
            <a:outerShdw dist="53882" dir="2700000" algn="ctr" rotWithShape="0">
              <a:schemeClr val="tx1"/>
            </a:outerShdw>
          </a:effec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b="1">
                <a:solidFill>
                  <a:srgbClr val="5A160B"/>
                </a:solidFill>
                <a:latin typeface="Arial" charset="0"/>
                <a:ea typeface="MS PGothic" pitchFamily="34" charset="-128"/>
              </a:rPr>
              <a:t>Accrued Liabilities</a:t>
            </a:r>
          </a:p>
        </p:txBody>
      </p:sp>
      <p:sp>
        <p:nvSpPr>
          <p:cNvPr id="17411" name="Oval 3"/>
          <p:cNvSpPr>
            <a:spLocks noChangeArrowheads="1"/>
          </p:cNvSpPr>
          <p:nvPr/>
        </p:nvSpPr>
        <p:spPr bwMode="auto">
          <a:xfrm>
            <a:off x="6143625" y="4959350"/>
            <a:ext cx="2425700" cy="1092200"/>
          </a:xfrm>
          <a:prstGeom prst="ellipse">
            <a:avLst/>
          </a:prstGeom>
          <a:solidFill>
            <a:schemeClr val="tx2">
              <a:lumMod val="60000"/>
              <a:lumOff val="40000"/>
            </a:schemeClr>
          </a:solidFill>
          <a:ln w="12700">
            <a:solidFill>
              <a:srgbClr val="414141"/>
            </a:solidFill>
            <a:round/>
            <a:headEnd/>
            <a:tailEnd/>
          </a:ln>
          <a:effectLst>
            <a:outerShdw blurRad="63500" dist="53882" dir="2700000" algn="ctr" rotWithShape="0">
              <a:schemeClr val="tx1">
                <a:alpha val="74998"/>
              </a:schemeClr>
            </a:outerShdw>
          </a:effectLst>
        </p:spPr>
        <p:txBody>
          <a:bodyPr lIns="90488" tIns="44450" rIns="90488" bIns="44450" anchor="ctr"/>
          <a:lstStyle/>
          <a:p>
            <a:pPr algn="ctr">
              <a:defRPr/>
            </a:pPr>
            <a:r>
              <a:rPr lang="en-US" sz="2400" b="1" dirty="0">
                <a:solidFill>
                  <a:schemeClr val="bg1"/>
                </a:solidFill>
                <a:ea typeface="MS PGothic" pitchFamily="34" charset="-128"/>
              </a:rPr>
              <a:t>Unearned Revenue</a:t>
            </a:r>
          </a:p>
        </p:txBody>
      </p:sp>
      <p:sp>
        <p:nvSpPr>
          <p:cNvPr id="17412" name="Oval 4"/>
          <p:cNvSpPr>
            <a:spLocks noChangeArrowheads="1"/>
          </p:cNvSpPr>
          <p:nvPr/>
        </p:nvSpPr>
        <p:spPr bwMode="auto">
          <a:xfrm>
            <a:off x="6032500" y="1949450"/>
            <a:ext cx="2647950" cy="1092200"/>
          </a:xfrm>
          <a:prstGeom prst="ellipse">
            <a:avLst/>
          </a:prstGeom>
          <a:solidFill>
            <a:schemeClr val="accent3">
              <a:lumMod val="75000"/>
            </a:schemeClr>
          </a:solidFill>
          <a:ln w="12700">
            <a:solidFill>
              <a:srgbClr val="414141"/>
            </a:solidFill>
            <a:round/>
            <a:headEnd/>
            <a:tailEnd/>
          </a:ln>
          <a:effectLst>
            <a:outerShdw blurRad="63500" dist="53882" dir="2700000" algn="ctr" rotWithShape="0">
              <a:schemeClr val="tx1">
                <a:alpha val="74998"/>
              </a:schemeClr>
            </a:outerShdw>
          </a:effectLst>
        </p:spPr>
        <p:txBody>
          <a:bodyPr lIns="90488" tIns="44450" rIns="90488" bIns="44450" anchor="ctr"/>
          <a:lstStyle/>
          <a:p>
            <a:pPr algn="ctr">
              <a:defRPr/>
            </a:pPr>
            <a:r>
              <a:rPr lang="en-US" sz="2400" b="1" dirty="0">
                <a:solidFill>
                  <a:schemeClr val="bg1"/>
                </a:solidFill>
                <a:ea typeface="MS PGothic" pitchFamily="34" charset="-128"/>
              </a:rPr>
              <a:t>Notes Payable</a:t>
            </a:r>
          </a:p>
        </p:txBody>
      </p:sp>
      <p:sp>
        <p:nvSpPr>
          <p:cNvPr id="17413" name="Oval 5"/>
          <p:cNvSpPr>
            <a:spLocks noChangeArrowheads="1"/>
          </p:cNvSpPr>
          <p:nvPr/>
        </p:nvSpPr>
        <p:spPr bwMode="auto">
          <a:xfrm>
            <a:off x="546100" y="1949450"/>
            <a:ext cx="2647950" cy="1092200"/>
          </a:xfrm>
          <a:prstGeom prst="ellipse">
            <a:avLst/>
          </a:prstGeom>
          <a:solidFill>
            <a:schemeClr val="accent4">
              <a:lumMod val="75000"/>
            </a:schemeClr>
          </a:solidFill>
          <a:ln w="12700">
            <a:solidFill>
              <a:srgbClr val="414141"/>
            </a:solidFill>
            <a:round/>
            <a:headEnd/>
            <a:tailEnd/>
          </a:ln>
          <a:effectLst>
            <a:outerShdw blurRad="63500" dist="53882" dir="2700000" algn="ctr" rotWithShape="0">
              <a:schemeClr val="tx1">
                <a:alpha val="74998"/>
              </a:schemeClr>
            </a:outerShdw>
          </a:effectLst>
        </p:spPr>
        <p:txBody>
          <a:bodyPr lIns="90488" tIns="44450" rIns="90488" bIns="44450" anchor="ctr"/>
          <a:lstStyle/>
          <a:p>
            <a:pPr algn="ctr">
              <a:defRPr/>
            </a:pPr>
            <a:r>
              <a:rPr lang="en-US" sz="2400" b="1" dirty="0">
                <a:solidFill>
                  <a:schemeClr val="bg1"/>
                </a:solidFill>
                <a:ea typeface="MS PGothic" pitchFamily="34" charset="-128"/>
              </a:rPr>
              <a:t>Accounts Payable</a:t>
            </a:r>
          </a:p>
        </p:txBody>
      </p:sp>
      <p:sp>
        <p:nvSpPr>
          <p:cNvPr id="9222" name="Rectangle 6"/>
          <p:cNvSpPr>
            <a:spLocks noChangeArrowheads="1"/>
          </p:cNvSpPr>
          <p:nvPr/>
        </p:nvSpPr>
        <p:spPr bwMode="auto">
          <a:xfrm>
            <a:off x="3095625" y="3282950"/>
            <a:ext cx="3035300" cy="1435100"/>
          </a:xfrm>
          <a:prstGeom prst="rect">
            <a:avLst/>
          </a:prstGeom>
          <a:solidFill>
            <a:schemeClr val="bg2">
              <a:lumMod val="50000"/>
            </a:schemeClr>
          </a:solidFill>
          <a:ln w="12700">
            <a:solidFill>
              <a:srgbClr val="414141"/>
            </a:solidFill>
            <a:miter lim="800000"/>
            <a:headEnd/>
            <a:tailEnd/>
          </a:ln>
          <a:effectLst>
            <a:outerShdw blurRad="63500" dist="71842" dir="2700000" algn="ctr" rotWithShape="0">
              <a:schemeClr val="tx1">
                <a:alpha val="74998"/>
              </a:schemeClr>
            </a:outerShdw>
          </a:effectLst>
        </p:spPr>
        <p:txBody>
          <a:bodyPr wrap="none" lIns="90488" tIns="44450" rIns="90488" bIns="44450" anchor="ctr"/>
          <a:lstStyle/>
          <a:p>
            <a:pPr algn="ctr">
              <a:defRPr/>
            </a:pPr>
            <a:r>
              <a:rPr lang="en-US" sz="4000" dirty="0">
                <a:solidFill>
                  <a:schemeClr val="bg1"/>
                </a:solidFill>
                <a:ea typeface="MS PGothic" pitchFamily="34" charset="-128"/>
              </a:rPr>
              <a:t>Liability</a:t>
            </a:r>
            <a:br>
              <a:rPr lang="en-US" sz="4000" dirty="0">
                <a:solidFill>
                  <a:schemeClr val="bg1"/>
                </a:solidFill>
                <a:ea typeface="MS PGothic" pitchFamily="34" charset="-128"/>
              </a:rPr>
            </a:br>
            <a:r>
              <a:rPr lang="en-US" sz="4000" dirty="0">
                <a:solidFill>
                  <a:schemeClr val="bg1"/>
                </a:solidFill>
                <a:ea typeface="MS PGothic" pitchFamily="34" charset="-128"/>
              </a:rPr>
              <a:t>Accounts</a:t>
            </a:r>
          </a:p>
        </p:txBody>
      </p:sp>
      <p:sp>
        <p:nvSpPr>
          <p:cNvPr id="128007" name="Rectangle 7"/>
          <p:cNvSpPr>
            <a:spLocks noGrp="1" noChangeArrowheads="1"/>
          </p:cNvSpPr>
          <p:nvPr>
            <p:ph type="title"/>
          </p:nvPr>
        </p:nvSpPr>
        <p:spPr/>
        <p:txBody>
          <a:bodyPr/>
          <a:lstStyle/>
          <a:p>
            <a:pPr eaLnBrk="1" hangingPunct="1"/>
            <a:r>
              <a:rPr lang="en-US" altLang="en-US" b="1" dirty="0" smtClean="0">
                <a:cs typeface="Arial" charset="0"/>
              </a:rPr>
              <a:t>Liability Accounts</a:t>
            </a:r>
          </a:p>
        </p:txBody>
      </p:sp>
      <p:sp>
        <p:nvSpPr>
          <p:cNvPr id="12" name="Slide Number Placeholder 11"/>
          <p:cNvSpPr>
            <a:spLocks noGrp="1"/>
          </p:cNvSpPr>
          <p:nvPr>
            <p:ph type="sldNum" sz="quarter" idx="12"/>
          </p:nvPr>
        </p:nvSpPr>
        <p:spPr/>
        <p:txBody>
          <a:bodyPr/>
          <a:lstStyle/>
          <a:p>
            <a:pPr>
              <a:defRPr/>
            </a:pPr>
            <a:fld id="{FB0DFD52-9166-448D-AF78-75100243221E}" type="slidenum">
              <a:rPr lang="en-US" smtClean="0"/>
              <a:pPr>
                <a:defRPr/>
              </a:pPr>
              <a:t>10</a:t>
            </a:fld>
            <a:endParaRPr lang="en-US"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152400" y="6520844"/>
            <a:ext cx="5410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a:t>
            </a:r>
            <a:r>
              <a:rPr lang="en-US" altLang="en-US" sz="1100" b="1" kern="0" dirty="0" smtClean="0">
                <a:solidFill>
                  <a:prstClr val="black"/>
                </a:solidFill>
                <a:latin typeface="Arial Narrow" pitchFamily="34" charset="0"/>
                <a:cs typeface="+mn-cs"/>
              </a:rPr>
              <a:t>:  </a:t>
            </a:r>
            <a:r>
              <a:rPr lang="en-US" altLang="en-US" sz="1100" dirty="0" smtClean="0"/>
              <a:t>Describe </a:t>
            </a:r>
            <a:r>
              <a:rPr lang="en-US" altLang="en-US" sz="1100" dirty="0"/>
              <a:t>an account and its use in recording transactions.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 fill="hold"/>
                                        <p:tgtEl>
                                          <p:spTgt spid="17413"/>
                                        </p:tgtEl>
                                        <p:attrNameLst>
                                          <p:attrName>ppt_w</p:attrName>
                                        </p:attrNameLst>
                                      </p:cBhvr>
                                      <p:tavLst>
                                        <p:tav tm="0">
                                          <p:val>
                                            <p:fltVal val="0"/>
                                          </p:val>
                                        </p:tav>
                                        <p:tav tm="100000">
                                          <p:val>
                                            <p:strVal val="#ppt_w"/>
                                          </p:val>
                                        </p:tav>
                                      </p:tavLst>
                                    </p:anim>
                                    <p:anim calcmode="lin" valueType="num">
                                      <p:cBhvr>
                                        <p:cTn id="8" dur="500" fill="hold"/>
                                        <p:tgtEl>
                                          <p:spTgt spid="17413"/>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p:cTn id="12" dur="500" fill="hold"/>
                                        <p:tgtEl>
                                          <p:spTgt spid="17410"/>
                                        </p:tgtEl>
                                        <p:attrNameLst>
                                          <p:attrName>ppt_w</p:attrName>
                                        </p:attrNameLst>
                                      </p:cBhvr>
                                      <p:tavLst>
                                        <p:tav tm="0">
                                          <p:val>
                                            <p:fltVal val="0"/>
                                          </p:val>
                                        </p:tav>
                                        <p:tav tm="100000">
                                          <p:val>
                                            <p:strVal val="#ppt_w"/>
                                          </p:val>
                                        </p:tav>
                                      </p:tavLst>
                                    </p:anim>
                                    <p:anim calcmode="lin" valueType="num">
                                      <p:cBhvr>
                                        <p:cTn id="13" dur="500" fill="hold"/>
                                        <p:tgtEl>
                                          <p:spTgt spid="17410"/>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7411"/>
                                        </p:tgtEl>
                                        <p:attrNameLst>
                                          <p:attrName>style.visibility</p:attrName>
                                        </p:attrNameLst>
                                      </p:cBhvr>
                                      <p:to>
                                        <p:strVal val="visible"/>
                                      </p:to>
                                    </p:set>
                                    <p:anim calcmode="lin" valueType="num">
                                      <p:cBhvr>
                                        <p:cTn id="17" dur="500" fill="hold"/>
                                        <p:tgtEl>
                                          <p:spTgt spid="17411"/>
                                        </p:tgtEl>
                                        <p:attrNameLst>
                                          <p:attrName>ppt_w</p:attrName>
                                        </p:attrNameLst>
                                      </p:cBhvr>
                                      <p:tavLst>
                                        <p:tav tm="0">
                                          <p:val>
                                            <p:fltVal val="0"/>
                                          </p:val>
                                        </p:tav>
                                        <p:tav tm="100000">
                                          <p:val>
                                            <p:strVal val="#ppt_w"/>
                                          </p:val>
                                        </p:tav>
                                      </p:tavLst>
                                    </p:anim>
                                    <p:anim calcmode="lin" valueType="num">
                                      <p:cBhvr>
                                        <p:cTn id="18" dur="500" fill="hold"/>
                                        <p:tgtEl>
                                          <p:spTgt spid="17411"/>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7412"/>
                                        </p:tgtEl>
                                        <p:attrNameLst>
                                          <p:attrName>style.visibility</p:attrName>
                                        </p:attrNameLst>
                                      </p:cBhvr>
                                      <p:to>
                                        <p:strVal val="visible"/>
                                      </p:to>
                                    </p:set>
                                    <p:anim calcmode="lin" valueType="num">
                                      <p:cBhvr>
                                        <p:cTn id="22" dur="500" fill="hold"/>
                                        <p:tgtEl>
                                          <p:spTgt spid="17412"/>
                                        </p:tgtEl>
                                        <p:attrNameLst>
                                          <p:attrName>ppt_w</p:attrName>
                                        </p:attrNameLst>
                                      </p:cBhvr>
                                      <p:tavLst>
                                        <p:tav tm="0">
                                          <p:val>
                                            <p:fltVal val="0"/>
                                          </p:val>
                                        </p:tav>
                                        <p:tav tm="100000">
                                          <p:val>
                                            <p:strVal val="#ppt_w"/>
                                          </p:val>
                                        </p:tav>
                                      </p:tavLst>
                                    </p:anim>
                                    <p:anim calcmode="lin" valueType="num">
                                      <p:cBhvr>
                                        <p:cTn id="23" dur="500" fill="hold"/>
                                        <p:tgtEl>
                                          <p:spTgt spid="17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1" grpId="0" animBg="1" autoUpdateAnimBg="0"/>
      <p:bldP spid="17412" grpId="0" animBg="1" autoUpdateAnimBg="0"/>
      <p:bldP spid="1741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063875" y="2911475"/>
            <a:ext cx="2971800" cy="1663700"/>
          </a:xfrm>
          <a:prstGeom prst="rect">
            <a:avLst/>
          </a:prstGeom>
          <a:solidFill>
            <a:srgbClr val="948A54"/>
          </a:solidFill>
          <a:ln w="12700">
            <a:solidFill>
              <a:srgbClr val="414141"/>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4400" dirty="0">
                <a:solidFill>
                  <a:schemeClr val="bg1"/>
                </a:solidFill>
                <a:ea typeface="MS PGothic" pitchFamily="34" charset="-128"/>
              </a:rPr>
              <a:t>Equity</a:t>
            </a:r>
            <a:br>
              <a:rPr lang="en-US" sz="4400" dirty="0">
                <a:solidFill>
                  <a:schemeClr val="bg1"/>
                </a:solidFill>
                <a:ea typeface="MS PGothic" pitchFamily="34" charset="-128"/>
              </a:rPr>
            </a:br>
            <a:r>
              <a:rPr lang="en-US" sz="4400" dirty="0">
                <a:solidFill>
                  <a:schemeClr val="bg1"/>
                </a:solidFill>
                <a:ea typeface="MS PGothic" pitchFamily="34" charset="-128"/>
              </a:rPr>
              <a:t>Accounts</a:t>
            </a:r>
          </a:p>
        </p:txBody>
      </p:sp>
      <p:sp>
        <p:nvSpPr>
          <p:cNvPr id="18435" name="Oval 3"/>
          <p:cNvSpPr>
            <a:spLocks noChangeArrowheads="1"/>
          </p:cNvSpPr>
          <p:nvPr/>
        </p:nvSpPr>
        <p:spPr bwMode="auto">
          <a:xfrm>
            <a:off x="1143000" y="4876800"/>
            <a:ext cx="2578100" cy="1035050"/>
          </a:xfrm>
          <a:prstGeom prst="ellipse">
            <a:avLst/>
          </a:prstGeom>
          <a:solidFill>
            <a:schemeClr val="accent3">
              <a:lumMod val="75000"/>
            </a:schemeClr>
          </a:solidFill>
          <a:ln w="12700">
            <a:solidFill>
              <a:srgbClr val="414141"/>
            </a:solidFill>
            <a:round/>
            <a:headEnd/>
            <a:tailEnd/>
          </a:ln>
          <a:effectLst>
            <a:outerShdw blurRad="63500" dist="63500" dir="3187806" algn="ctr" rotWithShape="0">
              <a:schemeClr val="tx1">
                <a:alpha val="74998"/>
              </a:schemeClr>
            </a:outerShdw>
          </a:effectLst>
        </p:spPr>
        <p:txBody>
          <a:bodyPr wrap="none" lIns="90488" tIns="44450" rIns="90488" bIns="44450" anchor="ctr"/>
          <a:lstStyle/>
          <a:p>
            <a:pPr algn="ctr">
              <a:defRPr/>
            </a:pPr>
            <a:r>
              <a:rPr lang="en-US" sz="2400" b="1" dirty="0" smtClean="0">
                <a:solidFill>
                  <a:schemeClr val="bg1"/>
                </a:solidFill>
                <a:ea typeface="MS PGothic" pitchFamily="34" charset="-128"/>
              </a:rPr>
              <a:t>+</a:t>
            </a:r>
          </a:p>
          <a:p>
            <a:pPr algn="ctr">
              <a:defRPr/>
            </a:pPr>
            <a:r>
              <a:rPr lang="en-US" sz="2400" b="1" dirty="0" smtClean="0">
                <a:solidFill>
                  <a:schemeClr val="bg1"/>
                </a:solidFill>
                <a:ea typeface="MS PGothic" pitchFamily="34" charset="-128"/>
              </a:rPr>
              <a:t>Revenues</a:t>
            </a:r>
            <a:endParaRPr lang="en-US" sz="2400" b="1" dirty="0">
              <a:solidFill>
                <a:schemeClr val="bg1"/>
              </a:solidFill>
              <a:ea typeface="MS PGothic" pitchFamily="34" charset="-128"/>
            </a:endParaRPr>
          </a:p>
        </p:txBody>
      </p:sp>
      <p:sp>
        <p:nvSpPr>
          <p:cNvPr id="18436" name="Oval 4"/>
          <p:cNvSpPr>
            <a:spLocks noChangeArrowheads="1"/>
          </p:cNvSpPr>
          <p:nvPr/>
        </p:nvSpPr>
        <p:spPr bwMode="auto">
          <a:xfrm>
            <a:off x="685800" y="1492222"/>
            <a:ext cx="2895600" cy="1215722"/>
          </a:xfrm>
          <a:prstGeom prst="ellipse">
            <a:avLst/>
          </a:prstGeom>
          <a:solidFill>
            <a:schemeClr val="accent4">
              <a:lumMod val="75000"/>
            </a:schemeClr>
          </a:solidFill>
          <a:ln w="12700">
            <a:solidFill>
              <a:srgbClr val="414141"/>
            </a:solidFill>
            <a:round/>
            <a:headEnd/>
            <a:tailEnd/>
          </a:ln>
          <a:effectLst>
            <a:outerShdw blurRad="63500" dist="63500" dir="3187806" algn="ctr" rotWithShape="0">
              <a:schemeClr val="tx1">
                <a:alpha val="74998"/>
              </a:schemeClr>
            </a:outerShdw>
          </a:effectLst>
        </p:spPr>
        <p:txBody>
          <a:bodyPr lIns="90488" tIns="44450" rIns="90488" bIns="44450" anchor="ctr"/>
          <a:lstStyle/>
          <a:p>
            <a:pPr algn="ctr">
              <a:defRPr/>
            </a:pPr>
            <a:r>
              <a:rPr lang="en-US" sz="2400" b="1" dirty="0" smtClean="0">
                <a:solidFill>
                  <a:schemeClr val="bg1"/>
                </a:solidFill>
                <a:ea typeface="MS PGothic" pitchFamily="34" charset="-128"/>
              </a:rPr>
              <a:t>+</a:t>
            </a:r>
          </a:p>
          <a:p>
            <a:pPr algn="ctr">
              <a:defRPr/>
            </a:pPr>
            <a:r>
              <a:rPr lang="en-US" sz="2400" b="1" dirty="0" smtClean="0">
                <a:solidFill>
                  <a:schemeClr val="bg1"/>
                </a:solidFill>
                <a:ea typeface="MS PGothic" pitchFamily="34" charset="-128"/>
              </a:rPr>
              <a:t>Owner’s </a:t>
            </a:r>
            <a:r>
              <a:rPr lang="en-US" sz="2400" b="1" dirty="0">
                <a:solidFill>
                  <a:schemeClr val="bg1"/>
                </a:solidFill>
                <a:ea typeface="MS PGothic" pitchFamily="34" charset="-128"/>
              </a:rPr>
              <a:t>Capital</a:t>
            </a:r>
          </a:p>
        </p:txBody>
      </p:sp>
      <p:sp>
        <p:nvSpPr>
          <p:cNvPr id="18437" name="Oval 5"/>
          <p:cNvSpPr>
            <a:spLocks noChangeArrowheads="1"/>
          </p:cNvSpPr>
          <p:nvPr/>
        </p:nvSpPr>
        <p:spPr bwMode="auto">
          <a:xfrm>
            <a:off x="5797360" y="1317322"/>
            <a:ext cx="2855912" cy="1473200"/>
          </a:xfrm>
          <a:prstGeom prst="ellipse">
            <a:avLst/>
          </a:prstGeom>
          <a:solidFill>
            <a:schemeClr val="accent3">
              <a:lumMod val="75000"/>
            </a:schemeClr>
          </a:solidFill>
          <a:ln w="12700">
            <a:solidFill>
              <a:srgbClr val="414141"/>
            </a:solidFill>
            <a:round/>
            <a:headEnd/>
            <a:tailEnd/>
          </a:ln>
          <a:effectLst>
            <a:outerShdw blurRad="63500" dist="63500" dir="3187806" algn="ctr" rotWithShape="0">
              <a:schemeClr val="tx1">
                <a:alpha val="74998"/>
              </a:schemeClr>
            </a:outerShdw>
          </a:effectLst>
        </p:spPr>
        <p:txBody>
          <a:bodyPr lIns="90488" tIns="44450" rIns="90488" bIns="44450" anchor="ctr"/>
          <a:lstStyle/>
          <a:p>
            <a:pPr algn="ctr">
              <a:defRPr/>
            </a:pPr>
            <a:r>
              <a:rPr lang="en-US" sz="2400" b="1" dirty="0" smtClean="0">
                <a:solidFill>
                  <a:schemeClr val="bg1"/>
                </a:solidFill>
                <a:ea typeface="MS PGothic" pitchFamily="34" charset="-128"/>
              </a:rPr>
              <a:t>-</a:t>
            </a:r>
          </a:p>
          <a:p>
            <a:pPr algn="ctr">
              <a:defRPr/>
            </a:pPr>
            <a:r>
              <a:rPr lang="en-US" sz="2400" b="1" dirty="0" smtClean="0">
                <a:solidFill>
                  <a:schemeClr val="bg1"/>
                </a:solidFill>
                <a:ea typeface="MS PGothic" pitchFamily="34" charset="-128"/>
              </a:rPr>
              <a:t>Owner’s </a:t>
            </a:r>
            <a:r>
              <a:rPr lang="en-US" sz="2400" b="1" dirty="0">
                <a:solidFill>
                  <a:schemeClr val="bg1"/>
                </a:solidFill>
                <a:ea typeface="MS PGothic" pitchFamily="34" charset="-128"/>
              </a:rPr>
              <a:t>Withdrawals</a:t>
            </a:r>
          </a:p>
        </p:txBody>
      </p:sp>
      <p:sp>
        <p:nvSpPr>
          <p:cNvPr id="18438" name="Oval 6"/>
          <p:cNvSpPr>
            <a:spLocks noChangeArrowheads="1"/>
          </p:cNvSpPr>
          <p:nvPr/>
        </p:nvSpPr>
        <p:spPr bwMode="auto">
          <a:xfrm>
            <a:off x="5651500" y="4876800"/>
            <a:ext cx="2578100" cy="1035050"/>
          </a:xfrm>
          <a:prstGeom prst="ellipse">
            <a:avLst/>
          </a:prstGeom>
          <a:solidFill>
            <a:schemeClr val="accent4">
              <a:lumMod val="75000"/>
            </a:schemeClr>
          </a:solidFill>
          <a:ln w="12700">
            <a:solidFill>
              <a:schemeClr val="tx1"/>
            </a:solidFill>
            <a:round/>
            <a:headEnd/>
            <a:tailEnd/>
          </a:ln>
          <a:effectLst>
            <a:outerShdw blurRad="63500" dist="63500" dir="3187806" algn="ctr" rotWithShape="0">
              <a:schemeClr val="tx1">
                <a:alpha val="74998"/>
              </a:schemeClr>
            </a:outerShdw>
          </a:effectLst>
        </p:spPr>
        <p:txBody>
          <a:bodyPr wrap="none" lIns="90488" tIns="44450" rIns="90488" bIns="44450" anchor="ctr"/>
          <a:lstStyle/>
          <a:p>
            <a:pPr algn="ctr">
              <a:defRPr/>
            </a:pPr>
            <a:r>
              <a:rPr lang="en-US" sz="2400" b="1" dirty="0" smtClean="0">
                <a:solidFill>
                  <a:schemeClr val="bg1"/>
                </a:solidFill>
                <a:ea typeface="MS PGothic" pitchFamily="34" charset="-128"/>
              </a:rPr>
              <a:t>-</a:t>
            </a:r>
          </a:p>
          <a:p>
            <a:pPr algn="ctr">
              <a:defRPr/>
            </a:pPr>
            <a:r>
              <a:rPr lang="en-US" sz="2400" b="1" dirty="0" smtClean="0">
                <a:solidFill>
                  <a:schemeClr val="bg1"/>
                </a:solidFill>
                <a:ea typeface="MS PGothic" pitchFamily="34" charset="-128"/>
              </a:rPr>
              <a:t>Expenses</a:t>
            </a:r>
            <a:endParaRPr lang="en-US" sz="2400" b="1" dirty="0">
              <a:solidFill>
                <a:schemeClr val="bg1"/>
              </a:solidFill>
              <a:ea typeface="MS PGothic" pitchFamily="34" charset="-128"/>
            </a:endParaRPr>
          </a:p>
        </p:txBody>
      </p:sp>
      <p:sp>
        <p:nvSpPr>
          <p:cNvPr id="129031" name="Rectangle 7"/>
          <p:cNvSpPr>
            <a:spLocks noGrp="1" noChangeArrowheads="1"/>
          </p:cNvSpPr>
          <p:nvPr>
            <p:ph type="title"/>
          </p:nvPr>
        </p:nvSpPr>
        <p:spPr/>
        <p:txBody>
          <a:bodyPr/>
          <a:lstStyle/>
          <a:p>
            <a:pPr eaLnBrk="1" hangingPunct="1"/>
            <a:r>
              <a:rPr lang="en-US" altLang="en-US" b="1" dirty="0" smtClean="0">
                <a:cs typeface="Arial" charset="0"/>
              </a:rPr>
              <a:t>Equity Accounts</a:t>
            </a:r>
          </a:p>
        </p:txBody>
      </p:sp>
      <p:sp>
        <p:nvSpPr>
          <p:cNvPr id="12" name="Slide Number Placeholder 11"/>
          <p:cNvSpPr>
            <a:spLocks noGrp="1"/>
          </p:cNvSpPr>
          <p:nvPr>
            <p:ph type="sldNum" sz="quarter" idx="12"/>
          </p:nvPr>
        </p:nvSpPr>
        <p:spPr/>
        <p:txBody>
          <a:bodyPr/>
          <a:lstStyle/>
          <a:p>
            <a:pPr>
              <a:defRPr/>
            </a:pPr>
            <a:fld id="{070E331E-D1DD-4385-B65C-ED2A628AAA6C}" type="slidenum">
              <a:rPr lang="en-US" smtClean="0"/>
              <a:pPr>
                <a:defRPr/>
              </a:pPr>
              <a:t>11</a:t>
            </a:fld>
            <a:endParaRPr lang="en-US" dirty="0"/>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Rounded Rectangle 10"/>
          <p:cNvSpPr/>
          <p:nvPr/>
        </p:nvSpPr>
        <p:spPr>
          <a:xfrm>
            <a:off x="152400" y="6520844"/>
            <a:ext cx="5410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a:t>
            </a:r>
            <a:r>
              <a:rPr lang="en-US" altLang="en-US" sz="1100" b="1" kern="0" dirty="0" smtClean="0">
                <a:solidFill>
                  <a:prstClr val="black"/>
                </a:solidFill>
                <a:latin typeface="Arial Narrow" pitchFamily="34" charset="0"/>
                <a:cs typeface="+mn-cs"/>
              </a:rPr>
              <a:t>:  </a:t>
            </a:r>
            <a:r>
              <a:rPr lang="en-US" altLang="en-US" sz="1100" dirty="0" smtClean="0"/>
              <a:t>Describe </a:t>
            </a:r>
            <a:r>
              <a:rPr lang="en-US" altLang="en-US" sz="1100" dirty="0"/>
              <a:t>an account and its use in recording transactions.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8437"/>
                                        </p:tgtEl>
                                        <p:attrNameLst>
                                          <p:attrName>style.visibility</p:attrName>
                                        </p:attrNameLst>
                                      </p:cBhvr>
                                      <p:to>
                                        <p:strVal val="visible"/>
                                      </p:to>
                                    </p:set>
                                    <p:anim calcmode="lin" valueType="num">
                                      <p:cBhvr>
                                        <p:cTn id="12" dur="500" fill="hold"/>
                                        <p:tgtEl>
                                          <p:spTgt spid="18437"/>
                                        </p:tgtEl>
                                        <p:attrNameLst>
                                          <p:attrName>ppt_w</p:attrName>
                                        </p:attrNameLst>
                                      </p:cBhvr>
                                      <p:tavLst>
                                        <p:tav tm="0">
                                          <p:val>
                                            <p:fltVal val="0"/>
                                          </p:val>
                                        </p:tav>
                                        <p:tav tm="100000">
                                          <p:val>
                                            <p:strVal val="#ppt_w"/>
                                          </p:val>
                                        </p:tav>
                                      </p:tavLst>
                                    </p:anim>
                                    <p:anim calcmode="lin" valueType="num">
                                      <p:cBhvr>
                                        <p:cTn id="13" dur="500" fill="hold"/>
                                        <p:tgtEl>
                                          <p:spTgt spid="18437"/>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8435"/>
                                        </p:tgtEl>
                                        <p:attrNameLst>
                                          <p:attrName>style.visibility</p:attrName>
                                        </p:attrNameLst>
                                      </p:cBhvr>
                                      <p:to>
                                        <p:strVal val="visible"/>
                                      </p:to>
                                    </p:set>
                                    <p:anim calcmode="lin" valueType="num">
                                      <p:cBhvr>
                                        <p:cTn id="17" dur="500" fill="hold"/>
                                        <p:tgtEl>
                                          <p:spTgt spid="18435"/>
                                        </p:tgtEl>
                                        <p:attrNameLst>
                                          <p:attrName>ppt_w</p:attrName>
                                        </p:attrNameLst>
                                      </p:cBhvr>
                                      <p:tavLst>
                                        <p:tav tm="0">
                                          <p:val>
                                            <p:fltVal val="0"/>
                                          </p:val>
                                        </p:tav>
                                        <p:tav tm="100000">
                                          <p:val>
                                            <p:strVal val="#ppt_w"/>
                                          </p:val>
                                        </p:tav>
                                      </p:tavLst>
                                    </p:anim>
                                    <p:anim calcmode="lin" valueType="num">
                                      <p:cBhvr>
                                        <p:cTn id="18" dur="500" fill="hold"/>
                                        <p:tgtEl>
                                          <p:spTgt spid="18435"/>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8438"/>
                                        </p:tgtEl>
                                        <p:attrNameLst>
                                          <p:attrName>style.visibility</p:attrName>
                                        </p:attrNameLst>
                                      </p:cBhvr>
                                      <p:to>
                                        <p:strVal val="visible"/>
                                      </p:to>
                                    </p:set>
                                    <p:anim calcmode="lin" valueType="num">
                                      <p:cBhvr>
                                        <p:cTn id="22" dur="500" fill="hold"/>
                                        <p:tgtEl>
                                          <p:spTgt spid="18438"/>
                                        </p:tgtEl>
                                        <p:attrNameLst>
                                          <p:attrName>ppt_w</p:attrName>
                                        </p:attrNameLst>
                                      </p:cBhvr>
                                      <p:tavLst>
                                        <p:tav tm="0">
                                          <p:val>
                                            <p:fltVal val="0"/>
                                          </p:val>
                                        </p:tav>
                                        <p:tav tm="100000">
                                          <p:val>
                                            <p:strVal val="#ppt_w"/>
                                          </p:val>
                                        </p:tav>
                                      </p:tavLst>
                                    </p:anim>
                                    <p:anim calcmode="lin" valueType="num">
                                      <p:cBhvr>
                                        <p:cTn id="23" dur="500" fill="hold"/>
                                        <p:tgtEl>
                                          <p:spTgt spid="184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autoUpdateAnimBg="0"/>
      <p:bldP spid="18436" grpId="0" animBg="1" autoUpdateAnimBg="0"/>
      <p:bldP spid="18437" grpId="0" animBg="1" autoUpdateAnimBg="0"/>
      <p:bldP spid="1843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title"/>
          </p:nvPr>
        </p:nvSpPr>
        <p:spPr>
          <a:xfrm>
            <a:off x="1143000" y="274638"/>
            <a:ext cx="6934200" cy="1143000"/>
          </a:xfrm>
        </p:spPr>
        <p:txBody>
          <a:bodyPr/>
          <a:lstStyle/>
          <a:p>
            <a:pPr eaLnBrk="1" hangingPunct="1"/>
            <a:r>
              <a:rPr lang="en-US" altLang="en-US" b="1" dirty="0" smtClean="0">
                <a:cs typeface="Arial" charset="0"/>
              </a:rPr>
              <a:t>The Account and Its Analysis</a:t>
            </a:r>
          </a:p>
        </p:txBody>
      </p:sp>
      <p:sp>
        <p:nvSpPr>
          <p:cNvPr id="9" name="Slide Number Placeholder 8"/>
          <p:cNvSpPr>
            <a:spLocks noGrp="1"/>
          </p:cNvSpPr>
          <p:nvPr>
            <p:ph type="sldNum" sz="quarter" idx="12"/>
          </p:nvPr>
        </p:nvSpPr>
        <p:spPr/>
        <p:txBody>
          <a:bodyPr/>
          <a:lstStyle/>
          <a:p>
            <a:pPr>
              <a:defRPr/>
            </a:pPr>
            <a:fld id="{4D2EE963-08B5-4E80-87B2-27D7BC7351FE}" type="slidenum">
              <a:rPr lang="en-US" smtClean="0"/>
              <a:pPr>
                <a:defRPr/>
              </a:pPr>
              <a:t>12</a:t>
            </a:fld>
            <a:endParaRPr lang="en-US" dirty="0"/>
          </a:p>
        </p:txBody>
      </p:sp>
      <p:sp>
        <p:nvSpPr>
          <p:cNvPr id="23" name="Rectangle 22"/>
          <p:cNvSpPr/>
          <p:nvPr/>
        </p:nvSpPr>
        <p:spPr>
          <a:xfrm>
            <a:off x="533400" y="1760538"/>
            <a:ext cx="7696200" cy="830262"/>
          </a:xfrm>
          <a:prstGeom prst="rect">
            <a:avLst/>
          </a:prstGeom>
          <a:solidFill>
            <a:schemeClr val="bg2">
              <a:lumMod val="90000"/>
            </a:schemeClr>
          </a:solidFill>
          <a:ln>
            <a:solidFill>
              <a:schemeClr val="tx1"/>
            </a:solidFill>
          </a:ln>
        </p:spPr>
        <p:txBody>
          <a:bodyPr>
            <a:spAutoFit/>
          </a:bodyPr>
          <a:lstStyle/>
          <a:p>
            <a:pPr algn="ctr">
              <a:defRPr/>
            </a:pPr>
            <a:r>
              <a:rPr lang="en-US" sz="2400" dirty="0"/>
              <a:t>Revenues and owner’s contributions increase equity.</a:t>
            </a:r>
          </a:p>
          <a:p>
            <a:pPr algn="ctr">
              <a:defRPr/>
            </a:pPr>
            <a:r>
              <a:rPr lang="en-US" sz="2400" dirty="0"/>
              <a:t> Expenses and owner’s withdrawals decrease equity.</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130056" name="Picture 8" descr="C:\Users\lindsey_schauer\Documents\WildFAP22e(c)2015\Final Graphics\wiL62279_ch02\wiL62279_0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199"/>
            <a:ext cx="7696200" cy="2789873"/>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52400" y="6520844"/>
            <a:ext cx="5410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a:t>
            </a:r>
            <a:r>
              <a:rPr lang="en-US" altLang="en-US" sz="1100" b="1" kern="0" dirty="0" smtClean="0">
                <a:solidFill>
                  <a:prstClr val="black"/>
                </a:solidFill>
                <a:latin typeface="Arial Narrow" pitchFamily="34" charset="0"/>
                <a:cs typeface="+mn-cs"/>
              </a:rPr>
              <a:t>:  </a:t>
            </a:r>
            <a:r>
              <a:rPr lang="en-US" altLang="en-US" sz="1100" dirty="0" smtClean="0"/>
              <a:t>Describe </a:t>
            </a:r>
            <a:r>
              <a:rPr lang="en-US" altLang="en-US" sz="1100" dirty="0"/>
              <a:t>an account and its use in recording transactions.</a:t>
            </a:r>
            <a:endParaRPr lang="en-US" sz="1100" b="1" kern="0" dirty="0">
              <a:solidFill>
                <a:prstClr val="black"/>
              </a:solidFill>
              <a:latin typeface="Arial Narrow" pitchFamily="34" charset="0"/>
              <a:cs typeface="+mn-cs"/>
            </a:endParaRPr>
          </a:p>
        </p:txBody>
      </p:sp>
      <p:sp>
        <p:nvSpPr>
          <p:cNvPr id="10" name="TextBox 9"/>
          <p:cNvSpPr txBox="1"/>
          <p:nvPr/>
        </p:nvSpPr>
        <p:spPr>
          <a:xfrm>
            <a:off x="7772400" y="279854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2.2</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4"/>
          <p:cNvSpPr>
            <a:spLocks noGrp="1"/>
          </p:cNvSpPr>
          <p:nvPr>
            <p:ph type="ctrTitle"/>
          </p:nvPr>
        </p:nvSpPr>
        <p:spPr>
          <a:xfrm>
            <a:off x="914400" y="1828800"/>
            <a:ext cx="7315200" cy="3124200"/>
          </a:xfrm>
        </p:spPr>
        <p:txBody>
          <a:bodyPr/>
          <a:lstStyle/>
          <a:p>
            <a:pPr eaLnBrk="1" hangingPunct="1"/>
            <a:r>
              <a:rPr lang="en-US" altLang="en-US" b="1" dirty="0" smtClean="0"/>
              <a:t/>
            </a:r>
            <a:br>
              <a:rPr lang="en-US" altLang="en-US" b="1" dirty="0" smtClean="0"/>
            </a:br>
            <a:r>
              <a:rPr lang="en-US" altLang="en-US" b="1" dirty="0" smtClean="0"/>
              <a:t/>
            </a:r>
            <a:br>
              <a:rPr lang="en-US" altLang="en-US" b="1" dirty="0" smtClean="0"/>
            </a:br>
            <a:r>
              <a:rPr lang="en-US" altLang="en-US" b="1" dirty="0" smtClean="0"/>
              <a:t> </a:t>
            </a:r>
            <a:r>
              <a:rPr lang="en-US" altLang="en-US" dirty="0" smtClean="0"/>
              <a:t>C3:	</a:t>
            </a:r>
            <a:r>
              <a:rPr lang="en-US" altLang="en-US" b="1" dirty="0" smtClean="0"/>
              <a:t/>
            </a:r>
            <a:br>
              <a:rPr lang="en-US" altLang="en-US" b="1" dirty="0" smtClean="0"/>
            </a:br>
            <a:r>
              <a:rPr lang="en-US" altLang="en-US" dirty="0" smtClean="0"/>
              <a:t>Describe a ledger and chart of accounts. </a:t>
            </a:r>
            <a:br>
              <a:rPr lang="en-US" altLang="en-US" dirty="0" smtClean="0"/>
            </a:br>
            <a:r>
              <a:rPr lang="en-US" altLang="en-US" b="1" dirty="0" smtClean="0"/>
              <a:t/>
            </a:r>
            <a:br>
              <a:rPr lang="en-US" altLang="en-US" b="1" dirty="0" smtClean="0"/>
            </a:br>
            <a:endParaRPr lang="en-US" altLang="en-US" b="1"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3210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53456"/>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5720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21C84F6-564E-424C-9361-99C3A6829AB0}" type="slidenum">
              <a:rPr lang="en-US" altLang="en-US" smtClean="0">
                <a:solidFill>
                  <a:srgbClr val="898989"/>
                </a:solidFill>
              </a:rPr>
              <a:pPr eaLnBrk="1" hangingPunct="1"/>
              <a:t>13</a:t>
            </a:fld>
            <a:endParaRPr lang="en-US" altLang="en-US" smtClean="0">
              <a:solidFill>
                <a:srgbClr val="898989"/>
              </a:solidFill>
            </a:endParaRPr>
          </a:p>
        </p:txBody>
      </p:sp>
      <p:sp>
        <p:nvSpPr>
          <p:cNvPr id="8" name="TextBox 7"/>
          <p:cNvSpPr txBox="1"/>
          <p:nvPr/>
        </p:nvSpPr>
        <p:spPr>
          <a:xfrm>
            <a:off x="2362200" y="825996"/>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1393878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43000" y="274638"/>
            <a:ext cx="7010400" cy="1143000"/>
          </a:xfrm>
        </p:spPr>
        <p:txBody>
          <a:bodyPr/>
          <a:lstStyle/>
          <a:p>
            <a:pPr eaLnBrk="1" hangingPunct="1"/>
            <a:r>
              <a:rPr lang="en-US" altLang="en-US" b="1" dirty="0" smtClean="0">
                <a:cs typeface="Arial" charset="0"/>
              </a:rPr>
              <a:t>Ledger and Chart of Accounts</a:t>
            </a:r>
          </a:p>
        </p:txBody>
      </p:sp>
      <p:sp>
        <p:nvSpPr>
          <p:cNvPr id="10" name="Slide Number Placeholder 9"/>
          <p:cNvSpPr>
            <a:spLocks noGrp="1"/>
          </p:cNvSpPr>
          <p:nvPr>
            <p:ph type="sldNum" sz="quarter" idx="12"/>
          </p:nvPr>
        </p:nvSpPr>
        <p:spPr/>
        <p:txBody>
          <a:bodyPr/>
          <a:lstStyle/>
          <a:p>
            <a:pPr>
              <a:defRPr/>
            </a:pPr>
            <a:fld id="{DB4F8229-955A-4A23-ACCB-66F2AAE0F83E}" type="slidenum">
              <a:rPr lang="en-US" smtClean="0"/>
              <a:pPr>
                <a:defRPr/>
              </a:pPr>
              <a:t>14</a:t>
            </a:fld>
            <a:endParaRPr lang="en-US" dirty="0"/>
          </a:p>
        </p:txBody>
      </p:sp>
      <p:sp>
        <p:nvSpPr>
          <p:cNvPr id="50179" name="Rectangle 3"/>
          <p:cNvSpPr>
            <a:spLocks noChangeArrowheads="1"/>
          </p:cNvSpPr>
          <p:nvPr/>
        </p:nvSpPr>
        <p:spPr bwMode="auto">
          <a:xfrm>
            <a:off x="304800" y="1143000"/>
            <a:ext cx="8382000" cy="1371600"/>
          </a:xfrm>
          <a:prstGeom prst="rect">
            <a:avLst/>
          </a:prstGeom>
          <a:solidFill>
            <a:srgbClr val="DDD9C3"/>
          </a:solidFill>
          <a:ln w="9525">
            <a:solidFill>
              <a:schemeClr val="tx1"/>
            </a:solidFill>
            <a:miter lim="800000"/>
            <a:headEnd/>
            <a:tailEnd/>
          </a:ln>
          <a:effectLst>
            <a:outerShdw blurRad="50800" dist="38100" dir="2700000" algn="tl" rotWithShape="0">
              <a:srgbClr val="808080">
                <a:alpha val="39998"/>
              </a:srgbClr>
            </a:outerShdw>
          </a:effectLst>
        </p:spPr>
        <p:txBody>
          <a:bodyPr wrap="none" anchor="ctr"/>
          <a:lstStyle/>
          <a:p>
            <a:pPr algn="ctr">
              <a:defRPr/>
            </a:pPr>
            <a:r>
              <a:rPr lang="en-US" sz="2800" dirty="0">
                <a:solidFill>
                  <a:srgbClr val="17375E"/>
                </a:solidFill>
                <a:ea typeface="MS PGothic" pitchFamily="34" charset="-128"/>
              </a:rPr>
              <a:t>The ledger is a collection of all accounts for an</a:t>
            </a:r>
            <a:br>
              <a:rPr lang="en-US" sz="2800" dirty="0">
                <a:solidFill>
                  <a:srgbClr val="17375E"/>
                </a:solidFill>
                <a:ea typeface="MS PGothic" pitchFamily="34" charset="-128"/>
              </a:rPr>
            </a:br>
            <a:r>
              <a:rPr lang="en-US" sz="2800" dirty="0" smtClean="0">
                <a:solidFill>
                  <a:srgbClr val="17375E"/>
                </a:solidFill>
                <a:ea typeface="MS PGothic" pitchFamily="34" charset="-128"/>
              </a:rPr>
              <a:t>accounting system</a:t>
            </a:r>
            <a:r>
              <a:rPr lang="en-US" sz="2800" dirty="0">
                <a:solidFill>
                  <a:srgbClr val="17375E"/>
                </a:solidFill>
                <a:ea typeface="MS PGothic" pitchFamily="34" charset="-128"/>
              </a:rPr>
              <a:t>. A company’s size and diversity</a:t>
            </a:r>
            <a:br>
              <a:rPr lang="en-US" sz="2800" dirty="0">
                <a:solidFill>
                  <a:srgbClr val="17375E"/>
                </a:solidFill>
                <a:ea typeface="MS PGothic" pitchFamily="34" charset="-128"/>
              </a:rPr>
            </a:br>
            <a:r>
              <a:rPr lang="en-US" sz="2800" dirty="0">
                <a:solidFill>
                  <a:srgbClr val="17375E"/>
                </a:solidFill>
                <a:ea typeface="MS PGothic" pitchFamily="34" charset="-128"/>
              </a:rPr>
              <a:t>of operations affect the number of accounts needed.</a:t>
            </a:r>
          </a:p>
        </p:txBody>
      </p:sp>
      <p:sp>
        <p:nvSpPr>
          <p:cNvPr id="133124" name="Rectangle 4"/>
          <p:cNvSpPr>
            <a:spLocks noChangeArrowheads="1"/>
          </p:cNvSpPr>
          <p:nvPr/>
        </p:nvSpPr>
        <p:spPr bwMode="auto">
          <a:xfrm>
            <a:off x="304800" y="2671970"/>
            <a:ext cx="8305800" cy="838200"/>
          </a:xfrm>
          <a:prstGeom prst="rect">
            <a:avLst/>
          </a:prstGeom>
          <a:solidFill>
            <a:srgbClr val="17375E"/>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dirty="0">
                <a:solidFill>
                  <a:srgbClr val="DDD9C3"/>
                </a:solidFill>
                <a:latin typeface="Arial" charset="0"/>
                <a:ea typeface="MS PGothic" pitchFamily="34" charset="-128"/>
              </a:rPr>
              <a:t>The chart of accounts is a list of all accounts and includes an</a:t>
            </a:r>
            <a:br>
              <a:rPr lang="en-US" altLang="en-US" sz="2400" dirty="0">
                <a:solidFill>
                  <a:srgbClr val="DDD9C3"/>
                </a:solidFill>
                <a:latin typeface="Arial" charset="0"/>
                <a:ea typeface="MS PGothic" pitchFamily="34" charset="-128"/>
              </a:rPr>
            </a:br>
            <a:r>
              <a:rPr lang="en-US" altLang="en-US" sz="2400" dirty="0">
                <a:solidFill>
                  <a:srgbClr val="DDD9C3"/>
                </a:solidFill>
                <a:latin typeface="Arial" charset="0"/>
                <a:ea typeface="MS PGothic" pitchFamily="34" charset="-128"/>
              </a:rPr>
              <a:t>identifying number for each account.</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Rounded Rectangle 8"/>
          <p:cNvSpPr/>
          <p:nvPr/>
        </p:nvSpPr>
        <p:spPr>
          <a:xfrm>
            <a:off x="152400" y="6520844"/>
            <a:ext cx="4267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a:t>
            </a:r>
            <a:r>
              <a:rPr lang="en-US" altLang="en-US" sz="1100" b="1" kern="0" dirty="0" smtClean="0">
                <a:solidFill>
                  <a:prstClr val="black"/>
                </a:solidFill>
                <a:latin typeface="Arial Narrow" pitchFamily="34" charset="0"/>
                <a:cs typeface="+mn-cs"/>
              </a:rPr>
              <a:t>: </a:t>
            </a:r>
            <a:r>
              <a:rPr lang="en-US" altLang="en-US" sz="1100" dirty="0"/>
              <a:t>Describe a ledger and chart of accounts </a:t>
            </a:r>
            <a:r>
              <a:rPr lang="en-US" altLang="en-US" sz="1100" dirty="0" smtClean="0"/>
              <a:t>.</a:t>
            </a:r>
            <a:endParaRPr lang="en-US" sz="1100" b="1" kern="0" dirty="0">
              <a:solidFill>
                <a:prstClr val="black"/>
              </a:solidFill>
              <a:latin typeface="Arial Narrow" pitchFamily="34" charset="0"/>
              <a:cs typeface="+mn-cs"/>
            </a:endParaRPr>
          </a:p>
        </p:txBody>
      </p:sp>
      <p:sp>
        <p:nvSpPr>
          <p:cNvPr id="11" name="TextBox 10"/>
          <p:cNvSpPr txBox="1"/>
          <p:nvPr/>
        </p:nvSpPr>
        <p:spPr>
          <a:xfrm>
            <a:off x="7924800" y="354625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2.4</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457200" y="3680510"/>
            <a:ext cx="6775690" cy="2418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2-1</a:t>
            </a:r>
            <a:endParaRPr lang="en-US" sz="2400" b="1" dirty="0">
              <a:solidFill>
                <a:prstClr val="white"/>
              </a:solidFill>
            </a:endParaRPr>
          </a:p>
        </p:txBody>
      </p:sp>
      <p:sp>
        <p:nvSpPr>
          <p:cNvPr id="6" name="Rectangle 5"/>
          <p:cNvSpPr>
            <a:spLocks noChangeArrowheads="1"/>
          </p:cNvSpPr>
          <p:nvPr/>
        </p:nvSpPr>
        <p:spPr bwMode="auto">
          <a:xfrm>
            <a:off x="1379538" y="630238"/>
            <a:ext cx="56276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Classify each of the following as assets (A), liabilities (L), or equity (EQ).</a:t>
            </a:r>
            <a:endParaRPr lang="en-US" dirty="0" smtClean="0">
              <a:solidFill>
                <a:prstClr val="black"/>
              </a:solidFill>
              <a:cs typeface="+mn-cs"/>
            </a:endParaRPr>
          </a:p>
        </p:txBody>
      </p:sp>
      <p:sp>
        <p:nvSpPr>
          <p:cNvPr id="7" name="Rectangle 6"/>
          <p:cNvSpPr>
            <a:spLocks noChangeArrowheads="1"/>
          </p:cNvSpPr>
          <p:nvPr/>
        </p:nvSpPr>
        <p:spPr bwMode="auto">
          <a:xfrm>
            <a:off x="1814513" y="1063625"/>
            <a:ext cx="2111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a:t>
            </a:r>
            <a:endParaRPr lang="en-US" dirty="0" smtClean="0">
              <a:solidFill>
                <a:prstClr val="black"/>
              </a:solidFill>
              <a:cs typeface="+mn-cs"/>
            </a:endParaRPr>
          </a:p>
        </p:txBody>
      </p:sp>
      <p:sp>
        <p:nvSpPr>
          <p:cNvPr id="8" name="Rectangle 7"/>
          <p:cNvSpPr>
            <a:spLocks noChangeArrowheads="1"/>
          </p:cNvSpPr>
          <p:nvPr/>
        </p:nvSpPr>
        <p:spPr bwMode="auto">
          <a:xfrm>
            <a:off x="3406775" y="1063625"/>
            <a:ext cx="10191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Prepaid Rent</a:t>
            </a:r>
            <a:endParaRPr lang="en-US" dirty="0" smtClean="0">
              <a:solidFill>
                <a:prstClr val="black"/>
              </a:solidFill>
              <a:cs typeface="+mn-cs"/>
            </a:endParaRPr>
          </a:p>
        </p:txBody>
      </p:sp>
      <p:sp>
        <p:nvSpPr>
          <p:cNvPr id="9" name="Rectangle 8"/>
          <p:cNvSpPr>
            <a:spLocks noChangeArrowheads="1"/>
          </p:cNvSpPr>
          <p:nvPr/>
        </p:nvSpPr>
        <p:spPr bwMode="auto">
          <a:xfrm>
            <a:off x="1814513" y="1270000"/>
            <a:ext cx="2111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a:t>
            </a:r>
            <a:endParaRPr lang="en-US" dirty="0" smtClean="0">
              <a:solidFill>
                <a:prstClr val="black"/>
              </a:solidFill>
              <a:cs typeface="+mn-cs"/>
            </a:endParaRPr>
          </a:p>
        </p:txBody>
      </p:sp>
      <p:sp>
        <p:nvSpPr>
          <p:cNvPr id="10" name="Rectangle 9"/>
          <p:cNvSpPr>
            <a:spLocks noChangeArrowheads="1"/>
          </p:cNvSpPr>
          <p:nvPr/>
        </p:nvSpPr>
        <p:spPr bwMode="auto">
          <a:xfrm>
            <a:off x="3406775" y="1270000"/>
            <a:ext cx="10953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Owner, Capital</a:t>
            </a:r>
            <a:endParaRPr lang="en-US" dirty="0" smtClean="0">
              <a:solidFill>
                <a:prstClr val="black"/>
              </a:solidFill>
              <a:cs typeface="+mn-cs"/>
            </a:endParaRPr>
          </a:p>
        </p:txBody>
      </p:sp>
      <p:sp>
        <p:nvSpPr>
          <p:cNvPr id="11" name="Rectangle 10"/>
          <p:cNvSpPr>
            <a:spLocks noChangeArrowheads="1"/>
          </p:cNvSpPr>
          <p:nvPr/>
        </p:nvSpPr>
        <p:spPr bwMode="auto">
          <a:xfrm>
            <a:off x="1814513" y="1476375"/>
            <a:ext cx="2111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a:t>
            </a:r>
            <a:endParaRPr lang="en-US" dirty="0" smtClean="0">
              <a:solidFill>
                <a:prstClr val="black"/>
              </a:solidFill>
              <a:cs typeface="+mn-cs"/>
            </a:endParaRPr>
          </a:p>
        </p:txBody>
      </p:sp>
      <p:sp>
        <p:nvSpPr>
          <p:cNvPr id="12" name="Rectangle 11"/>
          <p:cNvSpPr>
            <a:spLocks noChangeArrowheads="1"/>
          </p:cNvSpPr>
          <p:nvPr/>
        </p:nvSpPr>
        <p:spPr bwMode="auto">
          <a:xfrm>
            <a:off x="3406775" y="1476375"/>
            <a:ext cx="1260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Note Receivable</a:t>
            </a:r>
            <a:endParaRPr lang="en-US" dirty="0" smtClean="0">
              <a:solidFill>
                <a:prstClr val="black"/>
              </a:solidFill>
              <a:cs typeface="+mn-cs"/>
            </a:endParaRPr>
          </a:p>
        </p:txBody>
      </p:sp>
      <p:sp>
        <p:nvSpPr>
          <p:cNvPr id="13" name="Rectangle 12"/>
          <p:cNvSpPr>
            <a:spLocks noChangeArrowheads="1"/>
          </p:cNvSpPr>
          <p:nvPr/>
        </p:nvSpPr>
        <p:spPr bwMode="auto">
          <a:xfrm>
            <a:off x="1814513" y="1682750"/>
            <a:ext cx="2111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a:t>
            </a:r>
            <a:endParaRPr lang="en-US" dirty="0" smtClean="0">
              <a:solidFill>
                <a:prstClr val="black"/>
              </a:solidFill>
              <a:cs typeface="+mn-cs"/>
            </a:endParaRPr>
          </a:p>
        </p:txBody>
      </p:sp>
      <p:sp>
        <p:nvSpPr>
          <p:cNvPr id="14" name="Rectangle 13"/>
          <p:cNvSpPr>
            <a:spLocks noChangeArrowheads="1"/>
          </p:cNvSpPr>
          <p:nvPr/>
        </p:nvSpPr>
        <p:spPr bwMode="auto">
          <a:xfrm>
            <a:off x="3406775" y="1682750"/>
            <a:ext cx="13716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Payable</a:t>
            </a:r>
            <a:endParaRPr lang="en-US" dirty="0" smtClean="0">
              <a:solidFill>
                <a:prstClr val="black"/>
              </a:solidFill>
              <a:cs typeface="+mn-cs"/>
            </a:endParaRPr>
          </a:p>
        </p:txBody>
      </p:sp>
      <p:sp>
        <p:nvSpPr>
          <p:cNvPr id="15" name="Rectangle 14"/>
          <p:cNvSpPr>
            <a:spLocks noChangeArrowheads="1"/>
          </p:cNvSpPr>
          <p:nvPr/>
        </p:nvSpPr>
        <p:spPr bwMode="auto">
          <a:xfrm>
            <a:off x="1814513" y="1887538"/>
            <a:ext cx="2111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a:t>
            </a:r>
            <a:endParaRPr lang="en-US" dirty="0" smtClean="0">
              <a:solidFill>
                <a:prstClr val="black"/>
              </a:solidFill>
              <a:cs typeface="+mn-cs"/>
            </a:endParaRPr>
          </a:p>
        </p:txBody>
      </p:sp>
      <p:sp>
        <p:nvSpPr>
          <p:cNvPr id="16" name="Rectangle 15"/>
          <p:cNvSpPr>
            <a:spLocks noChangeArrowheads="1"/>
          </p:cNvSpPr>
          <p:nvPr/>
        </p:nvSpPr>
        <p:spPr bwMode="auto">
          <a:xfrm>
            <a:off x="3406775" y="1887538"/>
            <a:ext cx="15827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a:t>
            </a:r>
            <a:endParaRPr lang="en-US" dirty="0" smtClean="0">
              <a:solidFill>
                <a:prstClr val="black"/>
              </a:solidFill>
              <a:cs typeface="+mn-cs"/>
            </a:endParaRPr>
          </a:p>
        </p:txBody>
      </p:sp>
      <p:sp>
        <p:nvSpPr>
          <p:cNvPr id="17" name="Rectangle 16"/>
          <p:cNvSpPr>
            <a:spLocks noChangeArrowheads="1"/>
          </p:cNvSpPr>
          <p:nvPr/>
        </p:nvSpPr>
        <p:spPr bwMode="auto">
          <a:xfrm>
            <a:off x="1814513" y="2093913"/>
            <a:ext cx="2111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a:t>
            </a:r>
            <a:endParaRPr lang="en-US" dirty="0" smtClean="0">
              <a:solidFill>
                <a:prstClr val="black"/>
              </a:solidFill>
              <a:cs typeface="+mn-cs"/>
            </a:endParaRPr>
          </a:p>
        </p:txBody>
      </p:sp>
      <p:sp>
        <p:nvSpPr>
          <p:cNvPr id="18" name="Rectangle 17"/>
          <p:cNvSpPr>
            <a:spLocks noChangeArrowheads="1"/>
          </p:cNvSpPr>
          <p:nvPr/>
        </p:nvSpPr>
        <p:spPr bwMode="auto">
          <a:xfrm>
            <a:off x="3406775" y="2093913"/>
            <a:ext cx="8477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Equipment</a:t>
            </a:r>
            <a:endParaRPr lang="en-US" dirty="0" smtClean="0">
              <a:solidFill>
                <a:prstClr val="black"/>
              </a:solidFill>
              <a:cs typeface="+mn-cs"/>
            </a:endParaRPr>
          </a:p>
        </p:txBody>
      </p:sp>
      <p:sp>
        <p:nvSpPr>
          <p:cNvPr id="19" name="Rectangle 18"/>
          <p:cNvSpPr>
            <a:spLocks noChangeArrowheads="1"/>
          </p:cNvSpPr>
          <p:nvPr/>
        </p:nvSpPr>
        <p:spPr bwMode="auto">
          <a:xfrm>
            <a:off x="1814513" y="2300288"/>
            <a:ext cx="2111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a:t>
            </a:r>
            <a:endParaRPr lang="en-US" dirty="0" smtClean="0">
              <a:solidFill>
                <a:prstClr val="black"/>
              </a:solidFill>
              <a:cs typeface="+mn-cs"/>
            </a:endParaRPr>
          </a:p>
        </p:txBody>
      </p:sp>
      <p:sp>
        <p:nvSpPr>
          <p:cNvPr id="20" name="Rectangle 19"/>
          <p:cNvSpPr>
            <a:spLocks noChangeArrowheads="1"/>
          </p:cNvSpPr>
          <p:nvPr/>
        </p:nvSpPr>
        <p:spPr bwMode="auto">
          <a:xfrm>
            <a:off x="3406775" y="2300288"/>
            <a:ext cx="12398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Interest Payable</a:t>
            </a:r>
            <a:endParaRPr lang="en-US" dirty="0" smtClean="0">
              <a:solidFill>
                <a:prstClr val="black"/>
              </a:solidFill>
              <a:cs typeface="+mn-cs"/>
            </a:endParaRPr>
          </a:p>
        </p:txBody>
      </p:sp>
      <p:sp>
        <p:nvSpPr>
          <p:cNvPr id="21" name="Rectangle 20"/>
          <p:cNvSpPr>
            <a:spLocks noChangeArrowheads="1"/>
          </p:cNvSpPr>
          <p:nvPr/>
        </p:nvSpPr>
        <p:spPr bwMode="auto">
          <a:xfrm>
            <a:off x="1814513" y="2506663"/>
            <a:ext cx="2111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a:t>
            </a:r>
            <a:endParaRPr lang="en-US" dirty="0" smtClean="0">
              <a:solidFill>
                <a:prstClr val="black"/>
              </a:solidFill>
              <a:cs typeface="+mn-cs"/>
            </a:endParaRPr>
          </a:p>
        </p:txBody>
      </p:sp>
      <p:sp>
        <p:nvSpPr>
          <p:cNvPr id="22" name="Rectangle 21"/>
          <p:cNvSpPr>
            <a:spLocks noChangeArrowheads="1"/>
          </p:cNvSpPr>
          <p:nvPr/>
        </p:nvSpPr>
        <p:spPr bwMode="auto">
          <a:xfrm>
            <a:off x="3406775" y="2506663"/>
            <a:ext cx="14716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Unearned Revenue</a:t>
            </a:r>
            <a:endParaRPr lang="en-US" dirty="0" smtClean="0">
              <a:solidFill>
                <a:prstClr val="black"/>
              </a:solidFill>
              <a:cs typeface="+mn-cs"/>
            </a:endParaRPr>
          </a:p>
        </p:txBody>
      </p:sp>
      <p:sp>
        <p:nvSpPr>
          <p:cNvPr id="23" name="Rectangle 22"/>
          <p:cNvSpPr>
            <a:spLocks noChangeArrowheads="1"/>
          </p:cNvSpPr>
          <p:nvPr/>
        </p:nvSpPr>
        <p:spPr bwMode="auto">
          <a:xfrm>
            <a:off x="1814513" y="2713038"/>
            <a:ext cx="2111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a:t>
            </a:r>
            <a:endParaRPr lang="en-US" dirty="0" smtClean="0">
              <a:solidFill>
                <a:prstClr val="black"/>
              </a:solidFill>
              <a:cs typeface="+mn-cs"/>
            </a:endParaRPr>
          </a:p>
        </p:txBody>
      </p:sp>
      <p:sp>
        <p:nvSpPr>
          <p:cNvPr id="24" name="Rectangle 23"/>
          <p:cNvSpPr>
            <a:spLocks noChangeArrowheads="1"/>
          </p:cNvSpPr>
          <p:nvPr/>
        </p:nvSpPr>
        <p:spPr bwMode="auto">
          <a:xfrm>
            <a:off x="3406775" y="2713038"/>
            <a:ext cx="4333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Land</a:t>
            </a:r>
            <a:endParaRPr lang="en-US" dirty="0" smtClean="0">
              <a:solidFill>
                <a:prstClr val="black"/>
              </a:solidFill>
              <a:cs typeface="+mn-cs"/>
            </a:endParaRPr>
          </a:p>
        </p:txBody>
      </p:sp>
      <p:sp>
        <p:nvSpPr>
          <p:cNvPr id="25" name="Rectangle 24"/>
          <p:cNvSpPr>
            <a:spLocks noChangeArrowheads="1"/>
          </p:cNvSpPr>
          <p:nvPr/>
        </p:nvSpPr>
        <p:spPr bwMode="auto">
          <a:xfrm>
            <a:off x="1748365" y="3439190"/>
            <a:ext cx="242054"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a:t>
            </a:r>
            <a:endParaRPr lang="en-US" dirty="0" smtClean="0">
              <a:solidFill>
                <a:prstClr val="black"/>
              </a:solidFill>
              <a:cs typeface="+mn-cs"/>
            </a:endParaRPr>
          </a:p>
        </p:txBody>
      </p:sp>
      <p:sp>
        <p:nvSpPr>
          <p:cNvPr id="26" name="Rectangle 25"/>
          <p:cNvSpPr>
            <a:spLocks noChangeArrowheads="1"/>
          </p:cNvSpPr>
          <p:nvPr/>
        </p:nvSpPr>
        <p:spPr bwMode="auto">
          <a:xfrm>
            <a:off x="3406775" y="2919413"/>
            <a:ext cx="13922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Prepaid Insurance</a:t>
            </a:r>
            <a:endParaRPr lang="en-US" dirty="0" smtClean="0">
              <a:solidFill>
                <a:prstClr val="black"/>
              </a:solidFill>
              <a:cs typeface="+mn-cs"/>
            </a:endParaRPr>
          </a:p>
        </p:txBody>
      </p:sp>
      <p:sp>
        <p:nvSpPr>
          <p:cNvPr id="27" name="Rectangle 26"/>
          <p:cNvSpPr>
            <a:spLocks noChangeArrowheads="1"/>
          </p:cNvSpPr>
          <p:nvPr/>
        </p:nvSpPr>
        <p:spPr bwMode="auto">
          <a:xfrm>
            <a:off x="1379538" y="3777770"/>
            <a:ext cx="30892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i="1" u="sng" dirty="0" smtClean="0">
                <a:solidFill>
                  <a:srgbClr val="C00000"/>
                </a:solidFill>
                <a:cs typeface="+mn-cs"/>
              </a:rPr>
              <a:t>Key words to look for in account titles:</a:t>
            </a:r>
            <a:endParaRPr lang="en-US" i="1" u="sng" dirty="0" smtClean="0">
              <a:solidFill>
                <a:srgbClr val="C00000"/>
              </a:solidFill>
              <a:cs typeface="+mn-cs"/>
            </a:endParaRPr>
          </a:p>
        </p:txBody>
      </p:sp>
      <p:sp>
        <p:nvSpPr>
          <p:cNvPr id="28" name="Rectangle 27"/>
          <p:cNvSpPr>
            <a:spLocks noChangeArrowheads="1"/>
          </p:cNvSpPr>
          <p:nvPr/>
        </p:nvSpPr>
        <p:spPr bwMode="auto">
          <a:xfrm>
            <a:off x="2025650" y="4103208"/>
            <a:ext cx="57626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Prepaid</a:t>
            </a:r>
            <a:endParaRPr lang="en-US" dirty="0" smtClean="0">
              <a:solidFill>
                <a:srgbClr val="C00000"/>
              </a:solidFill>
              <a:cs typeface="+mn-cs"/>
            </a:endParaRPr>
          </a:p>
        </p:txBody>
      </p:sp>
      <p:sp>
        <p:nvSpPr>
          <p:cNvPr id="29" name="Rectangle 28"/>
          <p:cNvSpPr>
            <a:spLocks noChangeArrowheads="1"/>
          </p:cNvSpPr>
          <p:nvPr/>
        </p:nvSpPr>
        <p:spPr bwMode="auto">
          <a:xfrm>
            <a:off x="3316288" y="4103208"/>
            <a:ext cx="12398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Always an asset</a:t>
            </a:r>
            <a:endParaRPr lang="en-US" dirty="0" smtClean="0">
              <a:solidFill>
                <a:prstClr val="black"/>
              </a:solidFill>
              <a:cs typeface="+mn-cs"/>
            </a:endParaRPr>
          </a:p>
        </p:txBody>
      </p:sp>
      <p:sp>
        <p:nvSpPr>
          <p:cNvPr id="30" name="Rectangle 29"/>
          <p:cNvSpPr>
            <a:spLocks noChangeArrowheads="1"/>
          </p:cNvSpPr>
          <p:nvPr/>
        </p:nvSpPr>
        <p:spPr bwMode="auto">
          <a:xfrm>
            <a:off x="2025650" y="4309583"/>
            <a:ext cx="8255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Receivable</a:t>
            </a:r>
            <a:endParaRPr lang="en-US" dirty="0" smtClean="0">
              <a:solidFill>
                <a:srgbClr val="C00000"/>
              </a:solidFill>
              <a:cs typeface="+mn-cs"/>
            </a:endParaRPr>
          </a:p>
        </p:txBody>
      </p:sp>
      <p:sp>
        <p:nvSpPr>
          <p:cNvPr id="31" name="Rectangle 30"/>
          <p:cNvSpPr>
            <a:spLocks noChangeArrowheads="1"/>
          </p:cNvSpPr>
          <p:nvPr/>
        </p:nvSpPr>
        <p:spPr bwMode="auto">
          <a:xfrm>
            <a:off x="3316288" y="4309583"/>
            <a:ext cx="12398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Always an asset</a:t>
            </a:r>
            <a:endParaRPr lang="en-US" dirty="0" smtClean="0">
              <a:solidFill>
                <a:prstClr val="black"/>
              </a:solidFill>
              <a:cs typeface="+mn-cs"/>
            </a:endParaRPr>
          </a:p>
        </p:txBody>
      </p:sp>
      <p:sp>
        <p:nvSpPr>
          <p:cNvPr id="2912" name="Rectangle 31"/>
          <p:cNvSpPr>
            <a:spLocks noChangeArrowheads="1"/>
          </p:cNvSpPr>
          <p:nvPr/>
        </p:nvSpPr>
        <p:spPr bwMode="auto">
          <a:xfrm>
            <a:off x="2025650" y="4515958"/>
            <a:ext cx="6032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Payable</a:t>
            </a:r>
            <a:endParaRPr lang="en-US" dirty="0" smtClean="0">
              <a:solidFill>
                <a:srgbClr val="C00000"/>
              </a:solidFill>
              <a:cs typeface="+mn-cs"/>
            </a:endParaRPr>
          </a:p>
        </p:txBody>
      </p:sp>
      <p:sp>
        <p:nvSpPr>
          <p:cNvPr id="2913" name="Rectangle 32"/>
          <p:cNvSpPr>
            <a:spLocks noChangeArrowheads="1"/>
          </p:cNvSpPr>
          <p:nvPr/>
        </p:nvSpPr>
        <p:spPr bwMode="auto">
          <a:xfrm>
            <a:off x="3316288" y="4515958"/>
            <a:ext cx="12509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Always a liability</a:t>
            </a:r>
            <a:endParaRPr lang="en-US" dirty="0" smtClean="0">
              <a:solidFill>
                <a:prstClr val="black"/>
              </a:solidFill>
              <a:cs typeface="+mn-cs"/>
            </a:endParaRPr>
          </a:p>
        </p:txBody>
      </p:sp>
      <p:sp>
        <p:nvSpPr>
          <p:cNvPr id="2914" name="Rectangle 33"/>
          <p:cNvSpPr>
            <a:spLocks noChangeArrowheads="1"/>
          </p:cNvSpPr>
          <p:nvPr/>
        </p:nvSpPr>
        <p:spPr bwMode="auto">
          <a:xfrm>
            <a:off x="2025650" y="4722333"/>
            <a:ext cx="73342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C00000"/>
                </a:solidFill>
                <a:cs typeface="+mn-cs"/>
              </a:rPr>
              <a:t>Unearned</a:t>
            </a:r>
            <a:endParaRPr lang="en-US" dirty="0" smtClean="0">
              <a:solidFill>
                <a:srgbClr val="C00000"/>
              </a:solidFill>
              <a:cs typeface="+mn-cs"/>
            </a:endParaRPr>
          </a:p>
        </p:txBody>
      </p:sp>
      <p:sp>
        <p:nvSpPr>
          <p:cNvPr id="2915" name="Rectangle 34"/>
          <p:cNvSpPr>
            <a:spLocks noChangeArrowheads="1"/>
          </p:cNvSpPr>
          <p:nvPr/>
        </p:nvSpPr>
        <p:spPr bwMode="auto">
          <a:xfrm>
            <a:off x="3316288" y="4722333"/>
            <a:ext cx="12509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Always a liability</a:t>
            </a:r>
            <a:endParaRPr lang="en-US" dirty="0" smtClean="0">
              <a:solidFill>
                <a:prstClr val="black"/>
              </a:solidFill>
              <a:cs typeface="+mn-cs"/>
            </a:endParaRPr>
          </a:p>
        </p:txBody>
      </p:sp>
      <p:sp>
        <p:nvSpPr>
          <p:cNvPr id="2916" name="Rectangle 35"/>
          <p:cNvSpPr>
            <a:spLocks noChangeArrowheads="1"/>
          </p:cNvSpPr>
          <p:nvPr/>
        </p:nvSpPr>
        <p:spPr bwMode="auto">
          <a:xfrm>
            <a:off x="2206625" y="2300288"/>
            <a:ext cx="8572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 Liability</a:t>
            </a:r>
            <a:endParaRPr lang="en-US" dirty="0" smtClean="0">
              <a:solidFill>
                <a:prstClr val="black"/>
              </a:solidFill>
              <a:cs typeface="+mn-cs"/>
            </a:endParaRPr>
          </a:p>
        </p:txBody>
      </p:sp>
      <p:sp>
        <p:nvSpPr>
          <p:cNvPr id="2917" name="Rectangle 36"/>
          <p:cNvSpPr>
            <a:spLocks noChangeArrowheads="1"/>
          </p:cNvSpPr>
          <p:nvPr/>
        </p:nvSpPr>
        <p:spPr bwMode="auto">
          <a:xfrm>
            <a:off x="2206625" y="2506663"/>
            <a:ext cx="8572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 Liability</a:t>
            </a:r>
            <a:endParaRPr lang="en-US" dirty="0" smtClean="0">
              <a:solidFill>
                <a:prstClr val="black"/>
              </a:solidFill>
              <a:cs typeface="+mn-cs"/>
            </a:endParaRPr>
          </a:p>
        </p:txBody>
      </p:sp>
      <p:sp>
        <p:nvSpPr>
          <p:cNvPr id="2918" name="Rectangle 37"/>
          <p:cNvSpPr>
            <a:spLocks noChangeArrowheads="1"/>
          </p:cNvSpPr>
          <p:nvPr/>
        </p:nvSpPr>
        <p:spPr bwMode="auto">
          <a:xfrm>
            <a:off x="2206625" y="2713038"/>
            <a:ext cx="7366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Asset</a:t>
            </a:r>
            <a:endParaRPr lang="en-US" dirty="0" smtClean="0">
              <a:solidFill>
                <a:prstClr val="black"/>
              </a:solidFill>
              <a:cs typeface="+mn-cs"/>
            </a:endParaRPr>
          </a:p>
        </p:txBody>
      </p:sp>
      <p:sp>
        <p:nvSpPr>
          <p:cNvPr id="2919" name="Rectangle 38"/>
          <p:cNvSpPr>
            <a:spLocks noChangeArrowheads="1"/>
          </p:cNvSpPr>
          <p:nvPr/>
        </p:nvSpPr>
        <p:spPr bwMode="auto">
          <a:xfrm>
            <a:off x="2206625" y="2919413"/>
            <a:ext cx="7366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Asset</a:t>
            </a:r>
            <a:endParaRPr lang="en-US" dirty="0" smtClean="0">
              <a:solidFill>
                <a:prstClr val="black"/>
              </a:solidFill>
              <a:cs typeface="+mn-cs"/>
            </a:endParaRPr>
          </a:p>
        </p:txBody>
      </p:sp>
      <p:sp>
        <p:nvSpPr>
          <p:cNvPr id="2920" name="Rectangle 39"/>
          <p:cNvSpPr>
            <a:spLocks noChangeArrowheads="1"/>
          </p:cNvSpPr>
          <p:nvPr/>
        </p:nvSpPr>
        <p:spPr bwMode="auto">
          <a:xfrm>
            <a:off x="2206625" y="1063625"/>
            <a:ext cx="7366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Asset</a:t>
            </a:r>
            <a:endParaRPr lang="en-US" dirty="0" smtClean="0">
              <a:solidFill>
                <a:prstClr val="black"/>
              </a:solidFill>
              <a:cs typeface="+mn-cs"/>
            </a:endParaRPr>
          </a:p>
        </p:txBody>
      </p:sp>
      <p:sp>
        <p:nvSpPr>
          <p:cNvPr id="2921" name="Rectangle 40"/>
          <p:cNvSpPr>
            <a:spLocks noChangeArrowheads="1"/>
          </p:cNvSpPr>
          <p:nvPr/>
        </p:nvSpPr>
        <p:spPr bwMode="auto">
          <a:xfrm>
            <a:off x="2206625" y="1270000"/>
            <a:ext cx="9080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(EQ) Equity</a:t>
            </a:r>
            <a:endParaRPr lang="en-US" dirty="0" smtClean="0">
              <a:solidFill>
                <a:prstClr val="black"/>
              </a:solidFill>
              <a:cs typeface="+mn-cs"/>
            </a:endParaRPr>
          </a:p>
        </p:txBody>
      </p:sp>
      <p:sp>
        <p:nvSpPr>
          <p:cNvPr id="2922" name="Rectangle 41"/>
          <p:cNvSpPr>
            <a:spLocks noChangeArrowheads="1"/>
          </p:cNvSpPr>
          <p:nvPr/>
        </p:nvSpPr>
        <p:spPr bwMode="auto">
          <a:xfrm>
            <a:off x="2206625" y="1476375"/>
            <a:ext cx="7366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Asset</a:t>
            </a:r>
            <a:endParaRPr lang="en-US" dirty="0" smtClean="0">
              <a:solidFill>
                <a:prstClr val="black"/>
              </a:solidFill>
              <a:cs typeface="+mn-cs"/>
            </a:endParaRPr>
          </a:p>
        </p:txBody>
      </p:sp>
      <p:sp>
        <p:nvSpPr>
          <p:cNvPr id="2923" name="Rectangle 42"/>
          <p:cNvSpPr>
            <a:spLocks noChangeArrowheads="1"/>
          </p:cNvSpPr>
          <p:nvPr/>
        </p:nvSpPr>
        <p:spPr bwMode="auto">
          <a:xfrm>
            <a:off x="2206625" y="1682750"/>
            <a:ext cx="8572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 Liability</a:t>
            </a:r>
            <a:endParaRPr lang="en-US" dirty="0" smtClean="0">
              <a:solidFill>
                <a:prstClr val="black"/>
              </a:solidFill>
              <a:cs typeface="+mn-cs"/>
            </a:endParaRPr>
          </a:p>
        </p:txBody>
      </p:sp>
      <p:sp>
        <p:nvSpPr>
          <p:cNvPr id="2924" name="Rectangle 43"/>
          <p:cNvSpPr>
            <a:spLocks noChangeArrowheads="1"/>
          </p:cNvSpPr>
          <p:nvPr/>
        </p:nvSpPr>
        <p:spPr bwMode="auto">
          <a:xfrm>
            <a:off x="2206625" y="1887538"/>
            <a:ext cx="7366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Asset</a:t>
            </a:r>
            <a:endParaRPr lang="en-US" dirty="0" smtClean="0">
              <a:solidFill>
                <a:prstClr val="black"/>
              </a:solidFill>
              <a:cs typeface="+mn-cs"/>
            </a:endParaRPr>
          </a:p>
        </p:txBody>
      </p:sp>
      <p:sp>
        <p:nvSpPr>
          <p:cNvPr id="2925" name="Rectangle 44"/>
          <p:cNvSpPr>
            <a:spLocks noChangeArrowheads="1"/>
          </p:cNvSpPr>
          <p:nvPr/>
        </p:nvSpPr>
        <p:spPr bwMode="auto">
          <a:xfrm>
            <a:off x="2206625" y="2093913"/>
            <a:ext cx="7366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 Asset</a:t>
            </a:r>
            <a:endParaRPr lang="en-US" dirty="0" smtClean="0">
              <a:solidFill>
                <a:prstClr val="black"/>
              </a:solidFill>
              <a:cs typeface="+mn-cs"/>
            </a:endParaRPr>
          </a:p>
        </p:txBody>
      </p:sp>
      <p:sp>
        <p:nvSpPr>
          <p:cNvPr id="2926" name="Line 45"/>
          <p:cNvSpPr>
            <a:spLocks noChangeShapeType="1"/>
          </p:cNvSpPr>
          <p:nvPr/>
        </p:nvSpPr>
        <p:spPr bwMode="auto">
          <a:xfrm>
            <a:off x="1985963" y="1249363"/>
            <a:ext cx="13001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27" name="Rectangle 46"/>
          <p:cNvSpPr>
            <a:spLocks noChangeArrowheads="1"/>
          </p:cNvSpPr>
          <p:nvPr/>
        </p:nvSpPr>
        <p:spPr bwMode="auto">
          <a:xfrm>
            <a:off x="1985963" y="1249363"/>
            <a:ext cx="1300162"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28" name="Line 47"/>
          <p:cNvSpPr>
            <a:spLocks noChangeShapeType="1"/>
          </p:cNvSpPr>
          <p:nvPr/>
        </p:nvSpPr>
        <p:spPr bwMode="auto">
          <a:xfrm>
            <a:off x="1985963" y="1455738"/>
            <a:ext cx="13001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29" name="Rectangle 48"/>
          <p:cNvSpPr>
            <a:spLocks noChangeArrowheads="1"/>
          </p:cNvSpPr>
          <p:nvPr/>
        </p:nvSpPr>
        <p:spPr bwMode="auto">
          <a:xfrm>
            <a:off x="1985963" y="1455738"/>
            <a:ext cx="1300162"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0" name="Line 49"/>
          <p:cNvSpPr>
            <a:spLocks noChangeShapeType="1"/>
          </p:cNvSpPr>
          <p:nvPr/>
        </p:nvSpPr>
        <p:spPr bwMode="auto">
          <a:xfrm>
            <a:off x="1985963" y="1662113"/>
            <a:ext cx="13001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1" name="Rectangle 50"/>
          <p:cNvSpPr>
            <a:spLocks noChangeArrowheads="1"/>
          </p:cNvSpPr>
          <p:nvPr/>
        </p:nvSpPr>
        <p:spPr bwMode="auto">
          <a:xfrm>
            <a:off x="1985963" y="1662113"/>
            <a:ext cx="1300162"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2" name="Line 51"/>
          <p:cNvSpPr>
            <a:spLocks noChangeShapeType="1"/>
          </p:cNvSpPr>
          <p:nvPr/>
        </p:nvSpPr>
        <p:spPr bwMode="auto">
          <a:xfrm>
            <a:off x="1985963" y="1866900"/>
            <a:ext cx="13001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3" name="Rectangle 52"/>
          <p:cNvSpPr>
            <a:spLocks noChangeArrowheads="1"/>
          </p:cNvSpPr>
          <p:nvPr/>
        </p:nvSpPr>
        <p:spPr bwMode="auto">
          <a:xfrm>
            <a:off x="1985963" y="1866900"/>
            <a:ext cx="1300162"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4" name="Line 53"/>
          <p:cNvSpPr>
            <a:spLocks noChangeShapeType="1"/>
          </p:cNvSpPr>
          <p:nvPr/>
        </p:nvSpPr>
        <p:spPr bwMode="auto">
          <a:xfrm>
            <a:off x="1985963" y="2073275"/>
            <a:ext cx="13001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5" name="Rectangle 54"/>
          <p:cNvSpPr>
            <a:spLocks noChangeArrowheads="1"/>
          </p:cNvSpPr>
          <p:nvPr/>
        </p:nvSpPr>
        <p:spPr bwMode="auto">
          <a:xfrm>
            <a:off x="1985963" y="2073275"/>
            <a:ext cx="1300162"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6" name="Line 55"/>
          <p:cNvSpPr>
            <a:spLocks noChangeShapeType="1"/>
          </p:cNvSpPr>
          <p:nvPr/>
        </p:nvSpPr>
        <p:spPr bwMode="auto">
          <a:xfrm>
            <a:off x="1985963" y="2279650"/>
            <a:ext cx="13001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6" name="Rectangle 56"/>
          <p:cNvSpPr>
            <a:spLocks noChangeArrowheads="1"/>
          </p:cNvSpPr>
          <p:nvPr/>
        </p:nvSpPr>
        <p:spPr bwMode="auto">
          <a:xfrm>
            <a:off x="1985963" y="2279650"/>
            <a:ext cx="1300162"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7" name="Line 57"/>
          <p:cNvSpPr>
            <a:spLocks noChangeShapeType="1"/>
          </p:cNvSpPr>
          <p:nvPr/>
        </p:nvSpPr>
        <p:spPr bwMode="auto">
          <a:xfrm>
            <a:off x="1985963" y="2486025"/>
            <a:ext cx="13001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8" name="Rectangle 58"/>
          <p:cNvSpPr>
            <a:spLocks noChangeArrowheads="1"/>
          </p:cNvSpPr>
          <p:nvPr/>
        </p:nvSpPr>
        <p:spPr bwMode="auto">
          <a:xfrm>
            <a:off x="1985963" y="2486025"/>
            <a:ext cx="1300162"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9" name="Line 59"/>
          <p:cNvSpPr>
            <a:spLocks noChangeShapeType="1"/>
          </p:cNvSpPr>
          <p:nvPr/>
        </p:nvSpPr>
        <p:spPr bwMode="auto">
          <a:xfrm>
            <a:off x="1985963" y="2692400"/>
            <a:ext cx="13001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0" name="Rectangle 60"/>
          <p:cNvSpPr>
            <a:spLocks noChangeArrowheads="1"/>
          </p:cNvSpPr>
          <p:nvPr/>
        </p:nvSpPr>
        <p:spPr bwMode="auto">
          <a:xfrm>
            <a:off x="1985963" y="2692400"/>
            <a:ext cx="1300162"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1" name="Line 61"/>
          <p:cNvSpPr>
            <a:spLocks noChangeShapeType="1"/>
          </p:cNvSpPr>
          <p:nvPr/>
        </p:nvSpPr>
        <p:spPr bwMode="auto">
          <a:xfrm>
            <a:off x="1985963" y="2898775"/>
            <a:ext cx="13001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2" name="Rectangle 62"/>
          <p:cNvSpPr>
            <a:spLocks noChangeArrowheads="1"/>
          </p:cNvSpPr>
          <p:nvPr/>
        </p:nvSpPr>
        <p:spPr bwMode="auto">
          <a:xfrm>
            <a:off x="1985963" y="2898775"/>
            <a:ext cx="1300162"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3" name="Line 63"/>
          <p:cNvSpPr>
            <a:spLocks noChangeShapeType="1"/>
          </p:cNvSpPr>
          <p:nvPr/>
        </p:nvSpPr>
        <p:spPr bwMode="auto">
          <a:xfrm>
            <a:off x="1985963" y="3105150"/>
            <a:ext cx="13001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4" name="Rectangle 64"/>
          <p:cNvSpPr>
            <a:spLocks noChangeArrowheads="1"/>
          </p:cNvSpPr>
          <p:nvPr/>
        </p:nvSpPr>
        <p:spPr bwMode="auto">
          <a:xfrm>
            <a:off x="1985963" y="3105150"/>
            <a:ext cx="1300162"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11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31C0A73-B8F9-4249-97C3-F11CD2E48245}" type="slidenum">
              <a:rPr lang="en-US" altLang="en-US" smtClean="0">
                <a:solidFill>
                  <a:srgbClr val="898989"/>
                </a:solidFill>
              </a:rPr>
              <a:pPr eaLnBrk="1" hangingPunct="1"/>
              <a:t>15</a:t>
            </a:fld>
            <a:endParaRPr lang="en-US" altLang="en-US" smtClean="0">
              <a:solidFill>
                <a:srgbClr val="898989"/>
              </a:solidFill>
            </a:endParaRPr>
          </a:p>
        </p:txBody>
      </p:sp>
      <p:sp>
        <p:nvSpPr>
          <p:cNvPr id="65" name="Rounded Rectangle 64"/>
          <p:cNvSpPr/>
          <p:nvPr/>
        </p:nvSpPr>
        <p:spPr>
          <a:xfrm>
            <a:off x="146050" y="6277097"/>
            <a:ext cx="5410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a:t>
            </a:r>
            <a:r>
              <a:rPr lang="en-US" altLang="en-US" sz="1100" b="1" kern="0" dirty="0" smtClean="0">
                <a:solidFill>
                  <a:prstClr val="black"/>
                </a:solidFill>
                <a:latin typeface="Arial Narrow" pitchFamily="34" charset="0"/>
                <a:cs typeface="+mn-cs"/>
              </a:rPr>
              <a:t>:  </a:t>
            </a:r>
            <a:r>
              <a:rPr lang="en-US" altLang="en-US" sz="1100" dirty="0" smtClean="0"/>
              <a:t>Describe </a:t>
            </a:r>
            <a:r>
              <a:rPr lang="en-US" altLang="en-US" sz="1100" dirty="0"/>
              <a:t>an account and its use in recording transactions.</a:t>
            </a:r>
            <a:endParaRPr lang="en-US" sz="1100" b="1" kern="0" dirty="0">
              <a:solidFill>
                <a:prstClr val="black"/>
              </a:solidFill>
              <a:latin typeface="Arial Narrow" pitchFamily="34" charset="0"/>
              <a:cs typeface="+mn-cs"/>
            </a:endParaRPr>
          </a:p>
        </p:txBody>
      </p:sp>
      <p:sp>
        <p:nvSpPr>
          <p:cNvPr id="66" name="Rounded Rectangle 65"/>
          <p:cNvSpPr/>
          <p:nvPr/>
        </p:nvSpPr>
        <p:spPr>
          <a:xfrm>
            <a:off x="134937" y="5950932"/>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lang="en-US" altLang="en-US" sz="1100" b="1" kern="0" dirty="0" smtClean="0">
                <a:solidFill>
                  <a:prstClr val="black"/>
                </a:solidFill>
                <a:latin typeface="Arial Narrow" pitchFamily="34" charset="0"/>
                <a:cs typeface="+mn-cs"/>
              </a:rPr>
              <a:t>:  </a:t>
            </a:r>
            <a:r>
              <a:rPr lang="en-US" sz="1100" dirty="0"/>
              <a:t>Explain the steps in processing transactions and the role of source documents.</a:t>
            </a:r>
            <a:endParaRPr lang="en-US" sz="1100" b="1" kern="0" dirty="0">
              <a:solidFill>
                <a:prstClr val="black"/>
              </a:solidFill>
              <a:latin typeface="Arial Narrow" pitchFamily="34" charset="0"/>
              <a:cs typeface="+mn-cs"/>
            </a:endParaRPr>
          </a:p>
        </p:txBody>
      </p:sp>
      <p:sp>
        <p:nvSpPr>
          <p:cNvPr id="67" name="Rounded Rectangle 66"/>
          <p:cNvSpPr/>
          <p:nvPr/>
        </p:nvSpPr>
        <p:spPr>
          <a:xfrm>
            <a:off x="140462" y="6593870"/>
            <a:ext cx="4267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C3</a:t>
            </a:r>
            <a:r>
              <a:rPr lang="en-US" altLang="en-US" sz="1100" b="1" kern="0" dirty="0" smtClean="0">
                <a:solidFill>
                  <a:prstClr val="black"/>
                </a:solidFill>
                <a:latin typeface="Arial Narrow" pitchFamily="34" charset="0"/>
                <a:cs typeface="+mn-cs"/>
              </a:rPr>
              <a:t>: </a:t>
            </a:r>
            <a:r>
              <a:rPr lang="en-US" altLang="en-US" sz="1100" dirty="0"/>
              <a:t>Describe a ledger and chart of accounts </a:t>
            </a:r>
            <a:r>
              <a:rPr lang="en-US" altLang="en-US" sz="1100" dirty="0" smtClean="0"/>
              <a:t>.</a:t>
            </a:r>
            <a:endParaRPr lang="en-US" sz="1100" b="1" kern="0" dirty="0">
              <a:solidFill>
                <a:prstClr val="black"/>
              </a:solidFill>
              <a:latin typeface="Arial Narrow" pitchFamily="34" charset="0"/>
              <a:cs typeface="+mn-cs"/>
            </a:endParaRPr>
          </a:p>
        </p:txBody>
      </p:sp>
      <p:sp>
        <p:nvSpPr>
          <p:cNvPr id="68" name="Rectangle 67"/>
          <p:cNvSpPr>
            <a:spLocks noChangeArrowheads="1"/>
          </p:cNvSpPr>
          <p:nvPr/>
        </p:nvSpPr>
        <p:spPr bwMode="auto">
          <a:xfrm>
            <a:off x="1754553" y="3206736"/>
            <a:ext cx="22967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11)</a:t>
            </a:r>
            <a:endParaRPr lang="en-US" dirty="0" smtClean="0">
              <a:solidFill>
                <a:prstClr val="black"/>
              </a:solidFill>
              <a:cs typeface="+mn-cs"/>
            </a:endParaRPr>
          </a:p>
        </p:txBody>
      </p:sp>
      <p:sp>
        <p:nvSpPr>
          <p:cNvPr id="69" name="Rectangle 68"/>
          <p:cNvSpPr>
            <a:spLocks noChangeArrowheads="1"/>
          </p:cNvSpPr>
          <p:nvPr/>
        </p:nvSpPr>
        <p:spPr bwMode="auto">
          <a:xfrm>
            <a:off x="3406775" y="3152745"/>
            <a:ext cx="1162434"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Wages Payable</a:t>
            </a:r>
            <a:endParaRPr lang="en-US" dirty="0" smtClean="0">
              <a:solidFill>
                <a:prstClr val="black"/>
              </a:solidFill>
              <a:cs typeface="+mn-cs"/>
            </a:endParaRPr>
          </a:p>
        </p:txBody>
      </p:sp>
      <p:sp>
        <p:nvSpPr>
          <p:cNvPr id="70" name="Rectangle 69"/>
          <p:cNvSpPr>
            <a:spLocks noChangeArrowheads="1"/>
          </p:cNvSpPr>
          <p:nvPr/>
        </p:nvSpPr>
        <p:spPr bwMode="auto">
          <a:xfrm>
            <a:off x="1736791" y="2976288"/>
            <a:ext cx="3032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a:t>
            </a:r>
            <a:endParaRPr lang="en-US" dirty="0" smtClean="0">
              <a:solidFill>
                <a:prstClr val="black"/>
              </a:solidFill>
              <a:cs typeface="+mn-cs"/>
            </a:endParaRPr>
          </a:p>
        </p:txBody>
      </p:sp>
      <p:sp>
        <p:nvSpPr>
          <p:cNvPr id="71" name="Rectangle 70"/>
          <p:cNvSpPr>
            <a:spLocks noChangeArrowheads="1"/>
          </p:cNvSpPr>
          <p:nvPr/>
        </p:nvSpPr>
        <p:spPr bwMode="auto">
          <a:xfrm>
            <a:off x="3405785" y="3403148"/>
            <a:ext cx="1001877"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Rent Payable</a:t>
            </a:r>
            <a:endParaRPr lang="en-US" dirty="0" smtClean="0">
              <a:solidFill>
                <a:prstClr val="black"/>
              </a:solidFill>
              <a:cs typeface="+mn-cs"/>
            </a:endParaRPr>
          </a:p>
        </p:txBody>
      </p:sp>
      <p:sp>
        <p:nvSpPr>
          <p:cNvPr id="72" name="Rectangle 37"/>
          <p:cNvSpPr>
            <a:spLocks noChangeArrowheads="1"/>
          </p:cNvSpPr>
          <p:nvPr/>
        </p:nvSpPr>
        <p:spPr bwMode="auto">
          <a:xfrm>
            <a:off x="2197956" y="3403148"/>
            <a:ext cx="80791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 Liability</a:t>
            </a:r>
            <a:endParaRPr lang="en-US" dirty="0" smtClean="0">
              <a:solidFill>
                <a:prstClr val="black"/>
              </a:solidFill>
              <a:cs typeface="+mn-cs"/>
            </a:endParaRPr>
          </a:p>
        </p:txBody>
      </p:sp>
      <p:sp>
        <p:nvSpPr>
          <p:cNvPr id="74" name="Line 61"/>
          <p:cNvSpPr>
            <a:spLocks noChangeShapeType="1"/>
          </p:cNvSpPr>
          <p:nvPr/>
        </p:nvSpPr>
        <p:spPr bwMode="auto">
          <a:xfrm>
            <a:off x="2057765" y="3369827"/>
            <a:ext cx="13001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5" name="Line 63"/>
          <p:cNvSpPr>
            <a:spLocks noChangeShapeType="1"/>
          </p:cNvSpPr>
          <p:nvPr/>
        </p:nvSpPr>
        <p:spPr bwMode="auto">
          <a:xfrm>
            <a:off x="2057765" y="3603203"/>
            <a:ext cx="13001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6" name="Rectangle 37"/>
          <p:cNvSpPr>
            <a:spLocks noChangeArrowheads="1"/>
          </p:cNvSpPr>
          <p:nvPr/>
        </p:nvSpPr>
        <p:spPr bwMode="auto">
          <a:xfrm>
            <a:off x="2194954" y="3171205"/>
            <a:ext cx="80791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 Liability</a:t>
            </a:r>
            <a:endParaRPr lang="en-US" dirty="0" smtClean="0">
              <a:solidFill>
                <a:prstClr val="black"/>
              </a:solidFill>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12"/>
                                        </p:tgtEl>
                                        <p:attrNameLst>
                                          <p:attrName>style.visibility</p:attrName>
                                        </p:attrNameLst>
                                      </p:cBhvr>
                                      <p:to>
                                        <p:strVal val="visible"/>
                                      </p:to>
                                    </p:set>
                                    <p:animEffect transition="in" filter="fade">
                                      <p:cBhvr>
                                        <p:cTn id="19" dur="500"/>
                                        <p:tgtEl>
                                          <p:spTgt spid="29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14"/>
                                        </p:tgtEl>
                                        <p:attrNameLst>
                                          <p:attrName>style.visibility</p:attrName>
                                        </p:attrNameLst>
                                      </p:cBhvr>
                                      <p:to>
                                        <p:strVal val="visible"/>
                                      </p:to>
                                    </p:set>
                                    <p:animEffect transition="in" filter="fade">
                                      <p:cBhvr>
                                        <p:cTn id="22" dur="500"/>
                                        <p:tgtEl>
                                          <p:spTgt spid="29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15"/>
                                        </p:tgtEl>
                                        <p:attrNameLst>
                                          <p:attrName>style.visibility</p:attrName>
                                        </p:attrNameLst>
                                      </p:cBhvr>
                                      <p:to>
                                        <p:strVal val="visible"/>
                                      </p:to>
                                    </p:set>
                                    <p:animEffect transition="in" filter="fade">
                                      <p:cBhvr>
                                        <p:cTn id="25" dur="500"/>
                                        <p:tgtEl>
                                          <p:spTgt spid="29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13"/>
                                        </p:tgtEl>
                                        <p:attrNameLst>
                                          <p:attrName>style.visibility</p:attrName>
                                        </p:attrNameLst>
                                      </p:cBhvr>
                                      <p:to>
                                        <p:strVal val="visible"/>
                                      </p:to>
                                    </p:set>
                                    <p:animEffect transition="in" filter="fade">
                                      <p:cBhvr>
                                        <p:cTn id="28" dur="500"/>
                                        <p:tgtEl>
                                          <p:spTgt spid="29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20"/>
                                        </p:tgtEl>
                                        <p:attrNameLst>
                                          <p:attrName>style.visibility</p:attrName>
                                        </p:attrNameLst>
                                      </p:cBhvr>
                                      <p:to>
                                        <p:strVal val="visible"/>
                                      </p:to>
                                    </p:set>
                                    <p:animEffect transition="in" filter="fade">
                                      <p:cBhvr>
                                        <p:cTn id="36" dur="500"/>
                                        <p:tgtEl>
                                          <p:spTgt spid="29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21"/>
                                        </p:tgtEl>
                                        <p:attrNameLst>
                                          <p:attrName>style.visibility</p:attrName>
                                        </p:attrNameLst>
                                      </p:cBhvr>
                                      <p:to>
                                        <p:strVal val="visible"/>
                                      </p:to>
                                    </p:set>
                                    <p:animEffect transition="in" filter="fade">
                                      <p:cBhvr>
                                        <p:cTn id="39" dur="500"/>
                                        <p:tgtEl>
                                          <p:spTgt spid="29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22"/>
                                        </p:tgtEl>
                                        <p:attrNameLst>
                                          <p:attrName>style.visibility</p:attrName>
                                        </p:attrNameLst>
                                      </p:cBhvr>
                                      <p:to>
                                        <p:strVal val="visible"/>
                                      </p:to>
                                    </p:set>
                                    <p:animEffect transition="in" filter="fade">
                                      <p:cBhvr>
                                        <p:cTn id="42" dur="500"/>
                                        <p:tgtEl>
                                          <p:spTgt spid="292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23"/>
                                        </p:tgtEl>
                                        <p:attrNameLst>
                                          <p:attrName>style.visibility</p:attrName>
                                        </p:attrNameLst>
                                      </p:cBhvr>
                                      <p:to>
                                        <p:strVal val="visible"/>
                                      </p:to>
                                    </p:set>
                                    <p:animEffect transition="in" filter="fade">
                                      <p:cBhvr>
                                        <p:cTn id="45" dur="500"/>
                                        <p:tgtEl>
                                          <p:spTgt spid="29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24"/>
                                        </p:tgtEl>
                                        <p:attrNameLst>
                                          <p:attrName>style.visibility</p:attrName>
                                        </p:attrNameLst>
                                      </p:cBhvr>
                                      <p:to>
                                        <p:strVal val="visible"/>
                                      </p:to>
                                    </p:set>
                                    <p:animEffect transition="in" filter="fade">
                                      <p:cBhvr>
                                        <p:cTn id="48" dur="500"/>
                                        <p:tgtEl>
                                          <p:spTgt spid="29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25"/>
                                        </p:tgtEl>
                                        <p:attrNameLst>
                                          <p:attrName>style.visibility</p:attrName>
                                        </p:attrNameLst>
                                      </p:cBhvr>
                                      <p:to>
                                        <p:strVal val="visible"/>
                                      </p:to>
                                    </p:set>
                                    <p:animEffect transition="in" filter="fade">
                                      <p:cBhvr>
                                        <p:cTn id="51" dur="500"/>
                                        <p:tgtEl>
                                          <p:spTgt spid="29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16"/>
                                        </p:tgtEl>
                                        <p:attrNameLst>
                                          <p:attrName>style.visibility</p:attrName>
                                        </p:attrNameLst>
                                      </p:cBhvr>
                                      <p:to>
                                        <p:strVal val="visible"/>
                                      </p:to>
                                    </p:set>
                                    <p:animEffect transition="in" filter="fade">
                                      <p:cBhvr>
                                        <p:cTn id="54" dur="500"/>
                                        <p:tgtEl>
                                          <p:spTgt spid="291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17"/>
                                        </p:tgtEl>
                                        <p:attrNameLst>
                                          <p:attrName>style.visibility</p:attrName>
                                        </p:attrNameLst>
                                      </p:cBhvr>
                                      <p:to>
                                        <p:strVal val="visible"/>
                                      </p:to>
                                    </p:set>
                                    <p:animEffect transition="in" filter="fade">
                                      <p:cBhvr>
                                        <p:cTn id="57" dur="500"/>
                                        <p:tgtEl>
                                          <p:spTgt spid="29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918"/>
                                        </p:tgtEl>
                                        <p:attrNameLst>
                                          <p:attrName>style.visibility</p:attrName>
                                        </p:attrNameLst>
                                      </p:cBhvr>
                                      <p:to>
                                        <p:strVal val="visible"/>
                                      </p:to>
                                    </p:set>
                                    <p:animEffect transition="in" filter="fade">
                                      <p:cBhvr>
                                        <p:cTn id="60" dur="500"/>
                                        <p:tgtEl>
                                          <p:spTgt spid="29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19"/>
                                        </p:tgtEl>
                                        <p:attrNameLst>
                                          <p:attrName>style.visibility</p:attrName>
                                        </p:attrNameLst>
                                      </p:cBhvr>
                                      <p:to>
                                        <p:strVal val="visible"/>
                                      </p:to>
                                    </p:set>
                                    <p:animEffect transition="in" filter="fade">
                                      <p:cBhvr>
                                        <p:cTn id="63" dur="500"/>
                                        <p:tgtEl>
                                          <p:spTgt spid="29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2"/>
                                        </p:tgtEl>
                                        <p:attrNameLst>
                                          <p:attrName>style.visibility</p:attrName>
                                        </p:attrNameLst>
                                      </p:cBhvr>
                                      <p:to>
                                        <p:strVal val="visible"/>
                                      </p:to>
                                    </p:set>
                                    <p:animEffect transition="in" filter="fade">
                                      <p:cBhvr>
                                        <p:cTn id="66" dur="500"/>
                                        <p:tgtEl>
                                          <p:spTgt spid="7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2912" grpId="0"/>
      <p:bldP spid="2913" grpId="0"/>
      <p:bldP spid="2914" grpId="0"/>
      <p:bldP spid="2915" grpId="0"/>
      <p:bldP spid="2916" grpId="0"/>
      <p:bldP spid="2917" grpId="0"/>
      <p:bldP spid="2918" grpId="0"/>
      <p:bldP spid="2919" grpId="0"/>
      <p:bldP spid="2920" grpId="0"/>
      <p:bldP spid="2921" grpId="0"/>
      <p:bldP spid="2922" grpId="0"/>
      <p:bldP spid="2923" grpId="0"/>
      <p:bldP spid="2924" grpId="0"/>
      <p:bldP spid="2925" grpId="0"/>
      <p:bldP spid="72" grpId="0"/>
      <p:bldP spid="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C4:</a:t>
            </a:r>
            <a:br>
              <a:rPr lang="en-US" altLang="en-US" dirty="0" smtClean="0"/>
            </a:br>
            <a:r>
              <a:rPr lang="en-US" altLang="en-US" dirty="0" smtClean="0"/>
              <a:t>Define </a:t>
            </a:r>
            <a:r>
              <a:rPr lang="en-US" altLang="en-US" dirty="0"/>
              <a:t>d</a:t>
            </a:r>
            <a:r>
              <a:rPr lang="en-US" altLang="en-US" dirty="0" smtClean="0"/>
              <a:t>ebits and credits and explain double-entry accounting. </a:t>
            </a:r>
            <a:br>
              <a:rPr lang="en-US" altLang="en-US"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341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081" y="1741488"/>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081" y="51054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FEB3622-DEEE-4BF0-A346-6367FC23B7ED}" type="slidenum">
              <a:rPr lang="en-US" altLang="en-US" smtClean="0">
                <a:solidFill>
                  <a:srgbClr val="898989"/>
                </a:solidFill>
              </a:rPr>
              <a:pPr eaLnBrk="1" hangingPunct="1"/>
              <a:t>16</a:t>
            </a:fld>
            <a:endParaRPr lang="en-US" altLang="en-US" smtClean="0">
              <a:solidFill>
                <a:srgbClr val="898989"/>
              </a:solidFill>
            </a:endParaRPr>
          </a:p>
        </p:txBody>
      </p:sp>
      <p:sp>
        <p:nvSpPr>
          <p:cNvPr id="8" name="TextBox 7"/>
          <p:cNvSpPr txBox="1"/>
          <p:nvPr/>
        </p:nvSpPr>
        <p:spPr>
          <a:xfrm>
            <a:off x="2362200" y="825996"/>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168717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title"/>
          </p:nvPr>
        </p:nvSpPr>
        <p:spPr>
          <a:xfrm>
            <a:off x="457200" y="274638"/>
            <a:ext cx="8229600" cy="1249362"/>
          </a:xfrm>
        </p:spPr>
        <p:txBody>
          <a:bodyPr/>
          <a:lstStyle/>
          <a:p>
            <a:pPr eaLnBrk="1" hangingPunct="1"/>
            <a:r>
              <a:rPr lang="en-US" altLang="en-US" b="1" dirty="0" smtClean="0">
                <a:cs typeface="Arial" charset="0"/>
              </a:rPr>
              <a:t>Debits and Credits</a:t>
            </a:r>
          </a:p>
        </p:txBody>
      </p:sp>
      <p:sp>
        <p:nvSpPr>
          <p:cNvPr id="9" name="Slide Number Placeholder 8"/>
          <p:cNvSpPr>
            <a:spLocks noGrp="1"/>
          </p:cNvSpPr>
          <p:nvPr>
            <p:ph type="sldNum" sz="quarter" idx="12"/>
          </p:nvPr>
        </p:nvSpPr>
        <p:spPr/>
        <p:txBody>
          <a:bodyPr/>
          <a:lstStyle/>
          <a:p>
            <a:pPr>
              <a:defRPr/>
            </a:pPr>
            <a:fld id="{8312745A-BC56-4E8C-83B3-73C550770D45}" type="slidenum">
              <a:rPr lang="en-US" smtClean="0"/>
              <a:pPr>
                <a:defRPr/>
              </a:pPr>
              <a:t>17</a:t>
            </a:fld>
            <a:endParaRPr lang="en-US" dirty="0"/>
          </a:p>
        </p:txBody>
      </p:sp>
      <p:sp>
        <p:nvSpPr>
          <p:cNvPr id="5123" name="Rectangle 2"/>
          <p:cNvSpPr>
            <a:spLocks noGrp="1" noChangeArrowheads="1"/>
          </p:cNvSpPr>
          <p:nvPr>
            <p:ph type="body" idx="4294967295"/>
          </p:nvPr>
        </p:nvSpPr>
        <p:spPr>
          <a:xfrm>
            <a:off x="0" y="1676400"/>
            <a:ext cx="8229600" cy="1524000"/>
          </a:xfrm>
          <a:solidFill>
            <a:schemeClr val="accent4">
              <a:lumMod val="50000"/>
            </a:schemeClr>
          </a:solidFill>
          <a:ln>
            <a:solidFill>
              <a:schemeClr val="tx1"/>
            </a:solidFill>
          </a:ln>
        </p:spPr>
        <p:txBody>
          <a:bodyPr lIns="90488" tIns="44450" rIns="90488" bIns="44450" rtlCol="0">
            <a:normAutofit/>
          </a:bodyPr>
          <a:lstStyle/>
          <a:p>
            <a:pPr algn="ctr" eaLnBrk="1" fontAlgn="auto" hangingPunct="1">
              <a:lnSpc>
                <a:spcPct val="85000"/>
              </a:lnSpc>
              <a:spcAft>
                <a:spcPts val="0"/>
              </a:spcAft>
              <a:buFont typeface="Wingdings" pitchFamily="-107" charset="2"/>
              <a:buNone/>
              <a:defRPr/>
            </a:pPr>
            <a:r>
              <a:rPr lang="en-US" dirty="0" smtClean="0">
                <a:solidFill>
                  <a:schemeClr val="bg1"/>
                </a:solidFill>
                <a:effectLst>
                  <a:outerShdw blurRad="38100" dist="38100" dir="2700000" algn="tl">
                    <a:srgbClr val="000000"/>
                  </a:outerShdw>
                </a:effectLst>
                <a:latin typeface="Arial" charset="0"/>
                <a:cs typeface="Arial" charset="0"/>
              </a:rPr>
              <a:t>A T-account represents a ledger account and is used to depict the effects of one or more transactions.  </a:t>
            </a:r>
          </a:p>
        </p:txBody>
      </p:sp>
      <p:pic>
        <p:nvPicPr>
          <p:cNvPr id="1351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581400"/>
            <a:ext cx="5934075"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152400" y="6520844"/>
            <a:ext cx="5638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a:t>
            </a:r>
            <a:r>
              <a:rPr lang="en-US" altLang="en-US" sz="1100" dirty="0"/>
              <a:t>Define debits and credits and explain double-entry accounting. </a:t>
            </a:r>
            <a:endParaRPr lang="en-US" sz="1100" kern="0" dirty="0">
              <a:solidFill>
                <a:prstClr val="black"/>
              </a:solidFill>
              <a:latin typeface="Arial Narrow" pitchFamily="34" charset="0"/>
              <a:cs typeface="+mn-cs"/>
            </a:endParaRPr>
          </a:p>
        </p:txBody>
      </p:sp>
      <p:sp>
        <p:nvSpPr>
          <p:cNvPr id="10" name="TextBox 9"/>
          <p:cNvSpPr txBox="1"/>
          <p:nvPr/>
        </p:nvSpPr>
        <p:spPr>
          <a:xfrm>
            <a:off x="7924800" y="35814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2.5</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4" name="Group 2"/>
          <p:cNvGrpSpPr>
            <a:grpSpLocks/>
          </p:cNvGrpSpPr>
          <p:nvPr/>
        </p:nvGrpSpPr>
        <p:grpSpPr bwMode="auto">
          <a:xfrm>
            <a:off x="387350" y="1785938"/>
            <a:ext cx="8293100" cy="911225"/>
            <a:chOff x="244" y="1125"/>
            <a:chExt cx="5224" cy="574"/>
          </a:xfrm>
        </p:grpSpPr>
        <p:sp>
          <p:nvSpPr>
            <p:cNvPr id="21507" name="Rectangle 3"/>
            <p:cNvSpPr>
              <a:spLocks noChangeArrowheads="1"/>
            </p:cNvSpPr>
            <p:nvPr/>
          </p:nvSpPr>
          <p:spPr bwMode="auto">
            <a:xfrm>
              <a:off x="2116" y="1252"/>
              <a:ext cx="1480" cy="376"/>
            </a:xfrm>
            <a:prstGeom prst="rect">
              <a:avLst/>
            </a:prstGeom>
            <a:solidFill>
              <a:srgbClr val="F6E9B4"/>
            </a:solidFill>
            <a:ln w="12700">
              <a:solidFill>
                <a:schemeClr val="tx1"/>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3600" b="1" dirty="0">
                  <a:solidFill>
                    <a:srgbClr val="9A2F6F"/>
                  </a:solidFill>
                  <a:ea typeface="MS PGothic" pitchFamily="34" charset="-128"/>
                </a:rPr>
                <a:t>Liabilities</a:t>
              </a:r>
            </a:p>
          </p:txBody>
        </p:sp>
        <p:sp>
          <p:nvSpPr>
            <p:cNvPr id="21508" name="Rectangle 4"/>
            <p:cNvSpPr>
              <a:spLocks noChangeArrowheads="1"/>
            </p:cNvSpPr>
            <p:nvPr/>
          </p:nvSpPr>
          <p:spPr bwMode="auto">
            <a:xfrm>
              <a:off x="4228" y="1252"/>
              <a:ext cx="1240" cy="376"/>
            </a:xfrm>
            <a:prstGeom prst="rect">
              <a:avLst/>
            </a:prstGeom>
            <a:solidFill>
              <a:srgbClr val="F6E9B4"/>
            </a:solidFill>
            <a:ln w="12700">
              <a:solidFill>
                <a:schemeClr val="tx1"/>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3600" b="1" dirty="0">
                  <a:solidFill>
                    <a:srgbClr val="9A2F6F"/>
                  </a:solidFill>
                  <a:ea typeface="MS PGothic" pitchFamily="34" charset="-128"/>
                </a:rPr>
                <a:t>Equity</a:t>
              </a:r>
            </a:p>
          </p:txBody>
        </p:sp>
        <p:sp>
          <p:nvSpPr>
            <p:cNvPr id="21509" name="Rectangle 5"/>
            <p:cNvSpPr>
              <a:spLocks noChangeArrowheads="1"/>
            </p:cNvSpPr>
            <p:nvPr/>
          </p:nvSpPr>
          <p:spPr bwMode="auto">
            <a:xfrm>
              <a:off x="244" y="1252"/>
              <a:ext cx="1192" cy="376"/>
            </a:xfrm>
            <a:prstGeom prst="rect">
              <a:avLst/>
            </a:prstGeom>
            <a:solidFill>
              <a:srgbClr val="F6E9B4"/>
            </a:solidFill>
            <a:ln w="12700">
              <a:solidFill>
                <a:schemeClr val="tx1"/>
              </a:solid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algn="ctr">
                <a:defRPr/>
              </a:pPr>
              <a:r>
                <a:rPr lang="en-US" sz="3600" b="1" dirty="0">
                  <a:solidFill>
                    <a:srgbClr val="9A2F6F"/>
                  </a:solidFill>
                  <a:ea typeface="MS PGothic" pitchFamily="34" charset="-128"/>
                </a:rPr>
                <a:t>Assets</a:t>
              </a:r>
            </a:p>
          </p:txBody>
        </p:sp>
        <p:sp>
          <p:nvSpPr>
            <p:cNvPr id="136203" name="Rectangle 6"/>
            <p:cNvSpPr>
              <a:spLocks noChangeArrowheads="1"/>
            </p:cNvSpPr>
            <p:nvPr/>
          </p:nvSpPr>
          <p:spPr bwMode="auto">
            <a:xfrm>
              <a:off x="1581" y="1125"/>
              <a:ext cx="39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5400" b="1">
                  <a:solidFill>
                    <a:srgbClr val="008000"/>
                  </a:solidFill>
                  <a:latin typeface="Times New Roman" pitchFamily="-107" charset="0"/>
                </a:rPr>
                <a:t>=</a:t>
              </a:r>
            </a:p>
          </p:txBody>
        </p:sp>
        <p:sp>
          <p:nvSpPr>
            <p:cNvPr id="136204" name="Rectangle 7"/>
            <p:cNvSpPr>
              <a:spLocks noChangeArrowheads="1"/>
            </p:cNvSpPr>
            <p:nvPr/>
          </p:nvSpPr>
          <p:spPr bwMode="auto">
            <a:xfrm>
              <a:off x="3741" y="1125"/>
              <a:ext cx="390"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50000"/>
                </a:spcBef>
                <a:buFontTx/>
                <a:buNone/>
              </a:pPr>
              <a:r>
                <a:rPr lang="en-US" altLang="en-US" sz="5400" b="1">
                  <a:solidFill>
                    <a:srgbClr val="008000"/>
                  </a:solidFill>
                  <a:latin typeface="Times New Roman" pitchFamily="-107" charset="0"/>
                </a:rPr>
                <a:t>+</a:t>
              </a:r>
            </a:p>
          </p:txBody>
        </p:sp>
      </p:grpSp>
      <p:sp>
        <p:nvSpPr>
          <p:cNvPr id="136195" name="Rectangle 8"/>
          <p:cNvSpPr>
            <a:spLocks noGrp="1" noChangeArrowheads="1"/>
          </p:cNvSpPr>
          <p:nvPr>
            <p:ph type="title"/>
          </p:nvPr>
        </p:nvSpPr>
        <p:spPr>
          <a:xfrm>
            <a:off x="457200" y="457200"/>
            <a:ext cx="8229600" cy="1143000"/>
          </a:xfrm>
        </p:spPr>
        <p:txBody>
          <a:bodyPr/>
          <a:lstStyle/>
          <a:p>
            <a:pPr eaLnBrk="1" hangingPunct="1"/>
            <a:r>
              <a:rPr lang="en-US" altLang="en-US" b="1" dirty="0" smtClean="0">
                <a:cs typeface="Arial" charset="0"/>
              </a:rPr>
              <a:t>Double-Entry Accounting</a:t>
            </a:r>
          </a:p>
        </p:txBody>
      </p:sp>
      <p:sp>
        <p:nvSpPr>
          <p:cNvPr id="14" name="Slide Number Placeholder 13"/>
          <p:cNvSpPr>
            <a:spLocks noGrp="1"/>
          </p:cNvSpPr>
          <p:nvPr>
            <p:ph type="sldNum" sz="quarter" idx="12"/>
          </p:nvPr>
        </p:nvSpPr>
        <p:spPr/>
        <p:txBody>
          <a:bodyPr/>
          <a:lstStyle/>
          <a:p>
            <a:pPr>
              <a:defRPr/>
            </a:pPr>
            <a:fld id="{BA83F17A-A318-48E9-B6CB-1155E80B9C05}" type="slidenum">
              <a:rPr lang="en-US" smtClean="0"/>
              <a:pPr>
                <a:defRPr/>
              </a:pPr>
              <a:t>18</a:t>
            </a:fld>
            <a:endParaRPr lang="en-US" dirty="0"/>
          </a:p>
        </p:txBody>
      </p:sp>
      <p:pic>
        <p:nvPicPr>
          <p:cNvPr id="136197"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3429000"/>
            <a:ext cx="84343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Rounded Rectangle 12"/>
          <p:cNvSpPr/>
          <p:nvPr/>
        </p:nvSpPr>
        <p:spPr>
          <a:xfrm>
            <a:off x="152400" y="6520844"/>
            <a:ext cx="5638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a:t>
            </a:r>
            <a:r>
              <a:rPr lang="en-US" altLang="en-US" sz="1100" dirty="0"/>
              <a:t>Define debits and credits and explain double-entry accounting. </a:t>
            </a:r>
            <a:endParaRPr lang="en-US" sz="1100" kern="0" dirty="0">
              <a:solidFill>
                <a:prstClr val="black"/>
              </a:solidFill>
              <a:latin typeface="Arial Narrow" pitchFamily="34" charset="0"/>
              <a:cs typeface="+mn-cs"/>
            </a:endParaRPr>
          </a:p>
        </p:txBody>
      </p:sp>
      <p:sp>
        <p:nvSpPr>
          <p:cNvPr id="15" name="TextBox 14"/>
          <p:cNvSpPr txBox="1"/>
          <p:nvPr/>
        </p:nvSpPr>
        <p:spPr>
          <a:xfrm>
            <a:off x="7754938" y="272043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2.6</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6"/>
          <p:cNvSpPr>
            <a:spLocks noGrp="1" noChangeArrowheads="1"/>
          </p:cNvSpPr>
          <p:nvPr>
            <p:ph type="title"/>
          </p:nvPr>
        </p:nvSpPr>
        <p:spPr>
          <a:xfrm>
            <a:off x="457200" y="381000"/>
            <a:ext cx="8229600" cy="1143000"/>
          </a:xfrm>
        </p:spPr>
        <p:txBody>
          <a:bodyPr/>
          <a:lstStyle/>
          <a:p>
            <a:pPr eaLnBrk="1" hangingPunct="1"/>
            <a:r>
              <a:rPr lang="en-US" altLang="en-US" b="1" dirty="0" smtClean="0">
                <a:cs typeface="Arial" charset="0"/>
              </a:rPr>
              <a:t>Double-Entry Accounting</a:t>
            </a:r>
          </a:p>
        </p:txBody>
      </p:sp>
      <p:sp>
        <p:nvSpPr>
          <p:cNvPr id="9" name="Slide Number Placeholder 8"/>
          <p:cNvSpPr>
            <a:spLocks noGrp="1"/>
          </p:cNvSpPr>
          <p:nvPr>
            <p:ph type="sldNum" sz="quarter" idx="12"/>
          </p:nvPr>
        </p:nvSpPr>
        <p:spPr/>
        <p:txBody>
          <a:bodyPr/>
          <a:lstStyle/>
          <a:p>
            <a:pPr>
              <a:defRPr/>
            </a:pPr>
            <a:fld id="{3A033813-C328-4BC5-9F9D-A7A4262C6BE2}" type="slidenum">
              <a:rPr lang="en-US" smtClean="0"/>
              <a:pPr>
                <a:defRPr/>
              </a:pPr>
              <a:t>19</a:t>
            </a:fld>
            <a:endParaRPr lang="en-US" dirty="0"/>
          </a:p>
        </p:txBody>
      </p:sp>
      <p:pic>
        <p:nvPicPr>
          <p:cNvPr id="1372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6225"/>
            <a:ext cx="91440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Rectangle 6"/>
          <p:cNvSpPr>
            <a:spLocks noChangeArrowheads="1"/>
          </p:cNvSpPr>
          <p:nvPr/>
        </p:nvSpPr>
        <p:spPr bwMode="auto">
          <a:xfrm>
            <a:off x="914400" y="1636713"/>
            <a:ext cx="7391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800">
                <a:latin typeface="Arial" charset="0"/>
              </a:rPr>
              <a:t>Here is the expanded accounting equation showing the equity section.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152400" y="6520844"/>
            <a:ext cx="5638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a:t>
            </a:r>
            <a:r>
              <a:rPr lang="en-US" altLang="en-US" sz="1100" dirty="0"/>
              <a:t>Define debits and credits and explain double-entry accounting. </a:t>
            </a:r>
            <a:endParaRPr lang="en-US" sz="1100" kern="0" dirty="0">
              <a:solidFill>
                <a:prstClr val="black"/>
              </a:solidFill>
              <a:latin typeface="Arial Narrow" pitchFamily="34" charset="0"/>
              <a:cs typeface="+mn-cs"/>
            </a:endParaRPr>
          </a:p>
        </p:txBody>
      </p:sp>
      <p:sp>
        <p:nvSpPr>
          <p:cNvPr id="10" name="TextBox 9"/>
          <p:cNvSpPr txBox="1"/>
          <p:nvPr/>
        </p:nvSpPr>
        <p:spPr>
          <a:xfrm>
            <a:off x="7772400" y="238034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2.7</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371A656-B8B1-46F1-A2C9-1C754EBAC8B7}" type="slidenum">
              <a:rPr lang="en-US" smtClean="0">
                <a:solidFill>
                  <a:prstClr val="black">
                    <a:tint val="75000"/>
                  </a:prstClr>
                </a:solidFill>
              </a:rPr>
              <a:pPr>
                <a:defRPr/>
              </a:pPr>
              <a:t>2</a:t>
            </a:fld>
            <a:endParaRPr lang="en-US" dirty="0">
              <a:solidFill>
                <a:prstClr val="black">
                  <a:tint val="75000"/>
                </a:prstClr>
              </a:solidFill>
            </a:endParaRPr>
          </a:p>
        </p:txBody>
      </p:sp>
      <p:sp>
        <p:nvSpPr>
          <p:cNvPr id="3"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r>
              <a:rPr lang="en-US" altLang="en-US" smtClean="0">
                <a:solidFill>
                  <a:prstClr val="black"/>
                </a:solidFill>
              </a:rPr>
              <a:t/>
            </a:r>
            <a:br>
              <a:rPr lang="en-US" altLang="en-US" smtClean="0">
                <a:solidFill>
                  <a:prstClr val="black"/>
                </a:solidFill>
              </a:rPr>
            </a:br>
            <a:r>
              <a:rPr lang="en-US" altLang="en-US" smtClean="0">
                <a:solidFill>
                  <a:prstClr val="black"/>
                </a:solidFill>
              </a:rPr>
              <a:t/>
            </a:r>
            <a:br>
              <a:rPr lang="en-US" altLang="en-US" smtClean="0">
                <a:solidFill>
                  <a:prstClr val="black"/>
                </a:solidFill>
              </a:rPr>
            </a:br>
            <a:r>
              <a:rPr lang="en-US" smtClean="0">
                <a:solidFill>
                  <a:prstClr val="black"/>
                </a:solidFill>
              </a:rPr>
              <a:t/>
            </a:r>
            <a:br>
              <a:rPr lang="en-US" smtClean="0">
                <a:solidFill>
                  <a:prstClr val="black"/>
                </a:solidFill>
              </a:rPr>
            </a:br>
            <a:r>
              <a:rPr lang="en-US" altLang="en-US" smtClean="0">
                <a:solidFill>
                  <a:prstClr val="black"/>
                </a:solidFill>
              </a:rPr>
              <a:t/>
            </a:r>
            <a:br>
              <a:rPr lang="en-US" altLang="en-US" smtClean="0">
                <a:solidFill>
                  <a:prstClr val="black"/>
                </a:solidFill>
              </a:rPr>
            </a:br>
            <a:endParaRPr lang="en-US" altLang="en-US" dirty="0" smtClean="0">
              <a:solidFill>
                <a:prstClr val="black"/>
              </a:solidFill>
            </a:endParaRP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5"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6" name="Slide Number Placeholder 7"/>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prstClr val="black">
                    <a:tint val="75000"/>
                  </a:prstClr>
                </a:solidFill>
              </a:rPr>
              <a:pPr>
                <a:defRPr/>
              </a:pPr>
              <a:t>2</a:t>
            </a:fld>
            <a:endParaRPr lang="en-US" dirty="0">
              <a:solidFill>
                <a:prstClr val="black">
                  <a:tint val="75000"/>
                </a:prstClr>
              </a:solidFill>
            </a:endParaRPr>
          </a:p>
        </p:txBody>
      </p:sp>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smtClean="0">
                <a:solidFill>
                  <a:prstClr val="black"/>
                </a:solidFill>
                <a:latin typeface="Calibri"/>
              </a:rPr>
              <a:t>Chapter 2 Learning Objectives</a:t>
            </a:r>
            <a:endParaRPr lang="en-US" sz="4400" dirty="0">
              <a:solidFill>
                <a:prstClr val="black"/>
              </a:solidFill>
              <a:latin typeface="Calibri"/>
            </a:endParaRPr>
          </a:p>
        </p:txBody>
      </p:sp>
      <p:sp>
        <p:nvSpPr>
          <p:cNvPr id="8" name="Rectangle 7"/>
          <p:cNvSpPr/>
          <p:nvPr/>
        </p:nvSpPr>
        <p:spPr>
          <a:xfrm>
            <a:off x="228600" y="1964722"/>
            <a:ext cx="8610600" cy="3539430"/>
          </a:xfrm>
          <a:prstGeom prst="rect">
            <a:avLst/>
          </a:prstGeom>
        </p:spPr>
        <p:txBody>
          <a:bodyPr wrap="square">
            <a:spAutoFit/>
          </a:bodyPr>
          <a:lstStyle/>
          <a:p>
            <a:r>
              <a:rPr lang="en-US" sz="1600" b="1" dirty="0">
                <a:solidFill>
                  <a:prstClr val="black"/>
                </a:solidFill>
                <a:latin typeface="Calibri"/>
              </a:rPr>
              <a:t>CONCEPTUAL</a:t>
            </a:r>
          </a:p>
          <a:p>
            <a:r>
              <a:rPr lang="en-US" sz="1600" b="1" dirty="0" smtClean="0">
                <a:solidFill>
                  <a:prstClr val="black"/>
                </a:solidFill>
                <a:latin typeface="Calibri"/>
              </a:rPr>
              <a:t>C1  </a:t>
            </a:r>
            <a:r>
              <a:rPr lang="en-US" sz="1600" dirty="0">
                <a:solidFill>
                  <a:prstClr val="black"/>
                </a:solidFill>
                <a:latin typeface="Calibri"/>
              </a:rPr>
              <a:t>Explain the steps in processing transactions and the role of source documents.</a:t>
            </a:r>
          </a:p>
          <a:p>
            <a:r>
              <a:rPr lang="en-US" sz="1600" b="1" dirty="0" smtClean="0">
                <a:solidFill>
                  <a:prstClr val="black"/>
                </a:solidFill>
                <a:latin typeface="Calibri"/>
              </a:rPr>
              <a:t>C2  </a:t>
            </a:r>
            <a:r>
              <a:rPr lang="en-US" sz="1600" dirty="0">
                <a:solidFill>
                  <a:prstClr val="black"/>
                </a:solidFill>
                <a:latin typeface="Calibri"/>
              </a:rPr>
              <a:t>Describe an account and its use in recording transactions.</a:t>
            </a:r>
          </a:p>
          <a:p>
            <a:r>
              <a:rPr lang="en-US" sz="1600" b="1" dirty="0">
                <a:solidFill>
                  <a:prstClr val="black"/>
                </a:solidFill>
                <a:latin typeface="Calibri"/>
              </a:rPr>
              <a:t>C3</a:t>
            </a:r>
            <a:r>
              <a:rPr lang="en-US" sz="1600" dirty="0" smtClean="0">
                <a:solidFill>
                  <a:prstClr val="black"/>
                </a:solidFill>
                <a:latin typeface="Calibri"/>
              </a:rPr>
              <a:t>  </a:t>
            </a:r>
            <a:r>
              <a:rPr lang="en-US" sz="1600" dirty="0">
                <a:solidFill>
                  <a:prstClr val="black"/>
                </a:solidFill>
                <a:latin typeface="Calibri"/>
              </a:rPr>
              <a:t>Describe a ledger and a chart of accounts.</a:t>
            </a:r>
          </a:p>
          <a:p>
            <a:r>
              <a:rPr lang="en-US" sz="1600" b="1" dirty="0" smtClean="0">
                <a:solidFill>
                  <a:prstClr val="black"/>
                </a:solidFill>
                <a:latin typeface="Calibri"/>
              </a:rPr>
              <a:t>C4</a:t>
            </a:r>
            <a:r>
              <a:rPr lang="en-US" sz="1600" dirty="0" smtClean="0">
                <a:solidFill>
                  <a:prstClr val="black"/>
                </a:solidFill>
                <a:latin typeface="Calibri"/>
              </a:rPr>
              <a:t>  </a:t>
            </a:r>
            <a:r>
              <a:rPr lang="en-US" sz="1600" dirty="0">
                <a:solidFill>
                  <a:prstClr val="black"/>
                </a:solidFill>
                <a:latin typeface="Calibri"/>
              </a:rPr>
              <a:t>Define </a:t>
            </a:r>
            <a:r>
              <a:rPr lang="en-US" sz="1600" i="1" dirty="0">
                <a:solidFill>
                  <a:prstClr val="black"/>
                </a:solidFill>
                <a:latin typeface="Calibri"/>
              </a:rPr>
              <a:t>debits</a:t>
            </a:r>
            <a:r>
              <a:rPr lang="en-US" sz="1600" dirty="0">
                <a:solidFill>
                  <a:prstClr val="black"/>
                </a:solidFill>
                <a:latin typeface="Calibri"/>
              </a:rPr>
              <a:t> and </a:t>
            </a:r>
            <a:r>
              <a:rPr lang="en-US" sz="1600" i="1" dirty="0">
                <a:solidFill>
                  <a:prstClr val="black"/>
                </a:solidFill>
                <a:latin typeface="Calibri"/>
              </a:rPr>
              <a:t>credits</a:t>
            </a:r>
            <a:r>
              <a:rPr lang="en-US" sz="1600" dirty="0">
                <a:solidFill>
                  <a:prstClr val="black"/>
                </a:solidFill>
                <a:latin typeface="Calibri"/>
              </a:rPr>
              <a:t> and explain double-entry accounting</a:t>
            </a:r>
            <a:r>
              <a:rPr lang="en-US" sz="1600" dirty="0" smtClean="0">
                <a:solidFill>
                  <a:prstClr val="black"/>
                </a:solidFill>
                <a:latin typeface="Calibri"/>
              </a:rPr>
              <a:t>.</a:t>
            </a:r>
            <a:br>
              <a:rPr lang="en-US" sz="1600" dirty="0" smtClean="0">
                <a:solidFill>
                  <a:prstClr val="black"/>
                </a:solidFill>
                <a:latin typeface="Calibri"/>
              </a:rPr>
            </a:br>
            <a:endParaRPr lang="en-US" sz="1600" dirty="0">
              <a:solidFill>
                <a:prstClr val="black"/>
              </a:solidFill>
              <a:latin typeface="Calibri"/>
            </a:endParaRPr>
          </a:p>
          <a:p>
            <a:r>
              <a:rPr lang="en-US" sz="1600" b="1" dirty="0">
                <a:solidFill>
                  <a:prstClr val="black"/>
                </a:solidFill>
                <a:latin typeface="Calibri"/>
              </a:rPr>
              <a:t>ANALYTICAL</a:t>
            </a:r>
          </a:p>
          <a:p>
            <a:r>
              <a:rPr lang="en-US" sz="1600" b="1" dirty="0" smtClean="0">
                <a:solidFill>
                  <a:prstClr val="black"/>
                </a:solidFill>
                <a:latin typeface="Calibri"/>
              </a:rPr>
              <a:t>A1  </a:t>
            </a:r>
            <a:r>
              <a:rPr lang="en-US" sz="1600" dirty="0">
                <a:solidFill>
                  <a:prstClr val="black"/>
                </a:solidFill>
                <a:latin typeface="Calibri"/>
              </a:rPr>
              <a:t>Analyze the impact of transactions on accounts and financial statements.</a:t>
            </a:r>
          </a:p>
          <a:p>
            <a:r>
              <a:rPr lang="en-US" sz="1600" b="1" dirty="0" smtClean="0">
                <a:solidFill>
                  <a:prstClr val="black"/>
                </a:solidFill>
                <a:latin typeface="Calibri"/>
              </a:rPr>
              <a:t>A2  </a:t>
            </a:r>
            <a:r>
              <a:rPr lang="en-US" sz="1600" dirty="0">
                <a:solidFill>
                  <a:prstClr val="black"/>
                </a:solidFill>
                <a:latin typeface="Calibri"/>
              </a:rPr>
              <a:t>Compute the debt ratio and describe its use in analyzing financial condition.</a:t>
            </a:r>
          </a:p>
          <a:p>
            <a:endParaRPr lang="en-US" sz="1600" dirty="0">
              <a:solidFill>
                <a:prstClr val="black"/>
              </a:solidFill>
              <a:latin typeface="Calibri"/>
            </a:endParaRPr>
          </a:p>
          <a:p>
            <a:r>
              <a:rPr lang="en-US" sz="1600" b="1" dirty="0">
                <a:solidFill>
                  <a:prstClr val="black"/>
                </a:solidFill>
                <a:latin typeface="Calibri"/>
              </a:rPr>
              <a:t>PROCEDURAL</a:t>
            </a:r>
          </a:p>
          <a:p>
            <a:r>
              <a:rPr lang="en-US" sz="1600" b="1" dirty="0" smtClean="0">
                <a:solidFill>
                  <a:prstClr val="black"/>
                </a:solidFill>
                <a:latin typeface="Calibri"/>
              </a:rPr>
              <a:t>P1  </a:t>
            </a:r>
            <a:r>
              <a:rPr lang="en-US" sz="1600" dirty="0">
                <a:solidFill>
                  <a:prstClr val="black"/>
                </a:solidFill>
                <a:latin typeface="Calibri"/>
              </a:rPr>
              <a:t>Record transactions in a journal and post entries to a ledger.</a:t>
            </a:r>
          </a:p>
          <a:p>
            <a:r>
              <a:rPr lang="en-US" sz="1600" b="1" dirty="0" smtClean="0">
                <a:solidFill>
                  <a:prstClr val="black"/>
                </a:solidFill>
                <a:latin typeface="Calibri"/>
              </a:rPr>
              <a:t>P2  </a:t>
            </a:r>
            <a:r>
              <a:rPr lang="en-US" sz="1600" dirty="0">
                <a:solidFill>
                  <a:prstClr val="black"/>
                </a:solidFill>
                <a:latin typeface="Calibri"/>
              </a:rPr>
              <a:t>Prepare and explain the use of a trial balance.</a:t>
            </a:r>
          </a:p>
          <a:p>
            <a:r>
              <a:rPr lang="en-US" sz="1600" b="1" dirty="0" smtClean="0">
                <a:solidFill>
                  <a:prstClr val="black"/>
                </a:solidFill>
                <a:latin typeface="Calibri"/>
              </a:rPr>
              <a:t>P3  </a:t>
            </a:r>
            <a:r>
              <a:rPr lang="en-US" sz="1600" dirty="0">
                <a:solidFill>
                  <a:prstClr val="black"/>
                </a:solidFill>
                <a:latin typeface="Calibri"/>
              </a:rPr>
              <a:t>Prepare financial statements from business transactions.</a:t>
            </a:r>
          </a:p>
        </p:txBody>
      </p:sp>
    </p:spTree>
    <p:extLst>
      <p:ext uri="{BB962C8B-B14F-4D97-AF65-F5344CB8AC3E}">
        <p14:creationId xmlns:p14="http://schemas.microsoft.com/office/powerpoint/2010/main" val="24494938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title"/>
          </p:nvPr>
        </p:nvSpPr>
        <p:spPr>
          <a:xfrm>
            <a:off x="457200" y="274638"/>
            <a:ext cx="8229600" cy="1249362"/>
          </a:xfrm>
        </p:spPr>
        <p:txBody>
          <a:bodyPr/>
          <a:lstStyle/>
          <a:p>
            <a:pPr eaLnBrk="1" hangingPunct="1"/>
            <a:r>
              <a:rPr lang="en-US" altLang="en-US" b="1" dirty="0" smtClean="0">
                <a:cs typeface="Arial" charset="0"/>
              </a:rPr>
              <a:t>Double-Entry Accounting</a:t>
            </a:r>
            <a:endParaRPr lang="en-US" altLang="en-US" b="1" dirty="0" smtClean="0">
              <a:latin typeface="Arial" charset="0"/>
              <a:cs typeface="Arial" charset="0"/>
            </a:endParaRPr>
          </a:p>
        </p:txBody>
      </p:sp>
      <p:sp>
        <p:nvSpPr>
          <p:cNvPr id="10" name="Slide Number Placeholder 9"/>
          <p:cNvSpPr>
            <a:spLocks noGrp="1"/>
          </p:cNvSpPr>
          <p:nvPr>
            <p:ph type="sldNum" sz="quarter" idx="12"/>
          </p:nvPr>
        </p:nvSpPr>
        <p:spPr/>
        <p:txBody>
          <a:bodyPr/>
          <a:lstStyle/>
          <a:p>
            <a:pPr>
              <a:defRPr/>
            </a:pPr>
            <a:fld id="{8F33418F-874F-469A-9617-B141720A8E12}" type="slidenum">
              <a:rPr lang="en-US" smtClean="0"/>
              <a:pPr>
                <a:defRPr/>
              </a:pPr>
              <a:t>20</a:t>
            </a:fld>
            <a:endParaRPr lang="en-US" dirty="0"/>
          </a:p>
        </p:txBody>
      </p:sp>
      <p:sp>
        <p:nvSpPr>
          <p:cNvPr id="6148" name="Rectangle 4"/>
          <p:cNvSpPr>
            <a:spLocks noGrp="1" noChangeArrowheads="1"/>
          </p:cNvSpPr>
          <p:nvPr>
            <p:ph type="body" idx="4294967295"/>
          </p:nvPr>
        </p:nvSpPr>
        <p:spPr>
          <a:xfrm>
            <a:off x="0" y="1676400"/>
            <a:ext cx="9144000" cy="914400"/>
          </a:xfrm>
          <a:solidFill>
            <a:schemeClr val="bg2">
              <a:lumMod val="90000"/>
            </a:schemeClr>
          </a:solidFill>
          <a:ln>
            <a:solidFill>
              <a:schemeClr val="tx1"/>
            </a:solidFill>
          </a:ln>
        </p:spPr>
        <p:txBody>
          <a:bodyPr rtlCol="0">
            <a:normAutofit/>
          </a:bodyPr>
          <a:lstStyle/>
          <a:p>
            <a:pPr algn="ctr" eaLnBrk="1" fontAlgn="auto" hangingPunct="1">
              <a:spcAft>
                <a:spcPts val="0"/>
              </a:spcAft>
              <a:buFont typeface="Wingdings" pitchFamily="-107" charset="2"/>
              <a:buNone/>
              <a:defRPr/>
            </a:pPr>
            <a:r>
              <a:rPr lang="en-US" sz="2400" dirty="0" smtClean="0">
                <a:solidFill>
                  <a:srgbClr val="5A160B"/>
                </a:solidFill>
                <a:latin typeface="Arial" charset="0"/>
                <a:cs typeface="Arial" charset="0"/>
              </a:rPr>
              <a:t>An account balance is the difference between the increases and decreases in an account. Notice the T-Account.</a:t>
            </a:r>
          </a:p>
          <a:p>
            <a:pPr algn="ctr" eaLnBrk="1" fontAlgn="auto" hangingPunct="1">
              <a:spcAft>
                <a:spcPts val="0"/>
              </a:spcAft>
              <a:buFont typeface="Wingdings" pitchFamily="-107" charset="2"/>
              <a:buNone/>
              <a:defRPr/>
            </a:pPr>
            <a:endParaRPr lang="en-US" sz="2400" dirty="0" smtClean="0">
              <a:solidFill>
                <a:srgbClr val="5A160B"/>
              </a:solidFill>
              <a:latin typeface="Arial" charset="0"/>
              <a:cs typeface="Arial" charset="0"/>
            </a:endParaRPr>
          </a:p>
        </p:txBody>
      </p:sp>
      <p:sp>
        <p:nvSpPr>
          <p:cNvPr id="6149" name="Line 6"/>
          <p:cNvSpPr>
            <a:spLocks noChangeShapeType="1"/>
          </p:cNvSpPr>
          <p:nvPr/>
        </p:nvSpPr>
        <p:spPr bwMode="auto">
          <a:xfrm flipH="1">
            <a:off x="5105400" y="2438400"/>
            <a:ext cx="1295400" cy="923940"/>
          </a:xfrm>
          <a:prstGeom prst="line">
            <a:avLst/>
          </a:prstGeom>
          <a:noFill/>
          <a:ln w="28575">
            <a:solidFill>
              <a:srgbClr val="FF0000"/>
            </a:solidFill>
            <a:round/>
            <a:headEnd/>
            <a:tailEnd type="arrow" w="med" len="med"/>
          </a:ln>
          <a:effectLst>
            <a:outerShdw blurRad="50800" dist="38100" dir="2700000" algn="tl" rotWithShape="0">
              <a:srgbClr val="808080">
                <a:alpha val="39998"/>
              </a:srgbClr>
            </a:outerShdw>
          </a:effectLst>
          <a:extLst/>
        </p:spPr>
        <p:txBody>
          <a:bodyPr/>
          <a:lstStyle/>
          <a:p>
            <a:pPr>
              <a:defRPr/>
            </a:pPr>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Rounded Rectangle 8"/>
          <p:cNvSpPr/>
          <p:nvPr/>
        </p:nvSpPr>
        <p:spPr>
          <a:xfrm>
            <a:off x="152400" y="6520844"/>
            <a:ext cx="5638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a:t>
            </a:r>
            <a:r>
              <a:rPr lang="en-US" altLang="en-US" sz="1100" dirty="0"/>
              <a:t>Define debits and credits and explain double-entry accounting. </a:t>
            </a:r>
            <a:endParaRPr lang="en-US" sz="1100" kern="0" dirty="0">
              <a:solidFill>
                <a:prstClr val="black"/>
              </a:solidFill>
              <a:latin typeface="Arial Narrow" pitchFamily="34" charset="0"/>
              <a:cs typeface="+mn-cs"/>
            </a:endParaRPr>
          </a:p>
        </p:txBody>
      </p:sp>
      <p:sp>
        <p:nvSpPr>
          <p:cNvPr id="11" name="TextBox 10"/>
          <p:cNvSpPr txBox="1"/>
          <p:nvPr/>
        </p:nvSpPr>
        <p:spPr>
          <a:xfrm>
            <a:off x="8001000" y="263394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2.8</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685800" y="3405481"/>
            <a:ext cx="7469048" cy="25985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2-2</a:t>
            </a:r>
            <a:endParaRPr lang="en-US" sz="2400" b="1" dirty="0">
              <a:solidFill>
                <a:prstClr val="white"/>
              </a:solidFill>
            </a:endParaRPr>
          </a:p>
        </p:txBody>
      </p:sp>
      <p:sp>
        <p:nvSpPr>
          <p:cNvPr id="2937" name="Rectangle 5"/>
          <p:cNvSpPr>
            <a:spLocks noChangeArrowheads="1"/>
          </p:cNvSpPr>
          <p:nvPr/>
        </p:nvSpPr>
        <p:spPr bwMode="auto">
          <a:xfrm>
            <a:off x="381000" y="3224213"/>
            <a:ext cx="1804988" cy="238125"/>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8" name="Rectangle 6"/>
          <p:cNvSpPr>
            <a:spLocks noChangeArrowheads="1"/>
          </p:cNvSpPr>
          <p:nvPr/>
        </p:nvSpPr>
        <p:spPr bwMode="auto">
          <a:xfrm>
            <a:off x="2770188" y="3224213"/>
            <a:ext cx="1804987" cy="238125"/>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9" name="Rectangle 7"/>
          <p:cNvSpPr>
            <a:spLocks noChangeArrowheads="1"/>
          </p:cNvSpPr>
          <p:nvPr/>
        </p:nvSpPr>
        <p:spPr bwMode="auto">
          <a:xfrm>
            <a:off x="5572125" y="3224213"/>
            <a:ext cx="1804988" cy="238125"/>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40" name="Rectangle 8"/>
          <p:cNvSpPr>
            <a:spLocks noChangeArrowheads="1"/>
          </p:cNvSpPr>
          <p:nvPr/>
        </p:nvSpPr>
        <p:spPr bwMode="auto">
          <a:xfrm>
            <a:off x="6810375" y="4449763"/>
            <a:ext cx="1804988" cy="227012"/>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41" name="Rectangle 9"/>
          <p:cNvSpPr>
            <a:spLocks noChangeArrowheads="1"/>
          </p:cNvSpPr>
          <p:nvPr/>
        </p:nvSpPr>
        <p:spPr bwMode="auto">
          <a:xfrm>
            <a:off x="6810375" y="5514975"/>
            <a:ext cx="1804988" cy="227013"/>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42" name="Rectangle 10"/>
          <p:cNvSpPr>
            <a:spLocks noChangeArrowheads="1"/>
          </p:cNvSpPr>
          <p:nvPr/>
        </p:nvSpPr>
        <p:spPr bwMode="auto">
          <a:xfrm>
            <a:off x="4800600" y="4446588"/>
            <a:ext cx="1804988" cy="225425"/>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43" name="Rectangle 11"/>
          <p:cNvSpPr>
            <a:spLocks noChangeArrowheads="1"/>
          </p:cNvSpPr>
          <p:nvPr/>
        </p:nvSpPr>
        <p:spPr bwMode="auto">
          <a:xfrm>
            <a:off x="4800600" y="5510213"/>
            <a:ext cx="1804988" cy="227012"/>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5" name="Rectangle 12"/>
          <p:cNvSpPr>
            <a:spLocks noChangeArrowheads="1"/>
          </p:cNvSpPr>
          <p:nvPr/>
        </p:nvSpPr>
        <p:spPr bwMode="auto">
          <a:xfrm>
            <a:off x="568325" y="685800"/>
            <a:ext cx="678656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Identify the normal balance (debit [Dr] or credit [Cr]) for each of the following accounts.</a:t>
            </a:r>
            <a:endParaRPr lang="en-US" dirty="0" smtClean="0">
              <a:solidFill>
                <a:prstClr val="black"/>
              </a:solidFill>
              <a:cs typeface="+mn-cs"/>
            </a:endParaRPr>
          </a:p>
        </p:txBody>
      </p:sp>
      <p:sp>
        <p:nvSpPr>
          <p:cNvPr id="266" name="Rectangle 13"/>
          <p:cNvSpPr>
            <a:spLocks noChangeArrowheads="1"/>
          </p:cNvSpPr>
          <p:nvPr/>
        </p:nvSpPr>
        <p:spPr bwMode="auto">
          <a:xfrm>
            <a:off x="944038" y="1022346"/>
            <a:ext cx="2111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a:t>
            </a:r>
            <a:endParaRPr lang="en-US" dirty="0" smtClean="0">
              <a:solidFill>
                <a:prstClr val="black"/>
              </a:solidFill>
              <a:cs typeface="+mn-cs"/>
            </a:endParaRPr>
          </a:p>
        </p:txBody>
      </p:sp>
      <p:sp>
        <p:nvSpPr>
          <p:cNvPr id="267" name="Rectangle 14"/>
          <p:cNvSpPr>
            <a:spLocks noChangeArrowheads="1"/>
          </p:cNvSpPr>
          <p:nvPr/>
        </p:nvSpPr>
        <p:spPr bwMode="auto">
          <a:xfrm>
            <a:off x="3041126" y="1022346"/>
            <a:ext cx="10191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Prepaid Rent</a:t>
            </a:r>
            <a:endParaRPr lang="en-US" dirty="0" smtClean="0">
              <a:solidFill>
                <a:prstClr val="black"/>
              </a:solidFill>
              <a:cs typeface="+mn-cs"/>
            </a:endParaRPr>
          </a:p>
        </p:txBody>
      </p:sp>
      <p:sp>
        <p:nvSpPr>
          <p:cNvPr id="268" name="Rectangle 15"/>
          <p:cNvSpPr>
            <a:spLocks noChangeArrowheads="1"/>
          </p:cNvSpPr>
          <p:nvPr/>
        </p:nvSpPr>
        <p:spPr bwMode="auto">
          <a:xfrm>
            <a:off x="944038" y="1228721"/>
            <a:ext cx="2111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a:t>
            </a:r>
            <a:endParaRPr lang="en-US" dirty="0" smtClean="0">
              <a:solidFill>
                <a:prstClr val="black"/>
              </a:solidFill>
              <a:cs typeface="+mn-cs"/>
            </a:endParaRPr>
          </a:p>
        </p:txBody>
      </p:sp>
      <p:sp>
        <p:nvSpPr>
          <p:cNvPr id="269" name="Rectangle 16"/>
          <p:cNvSpPr>
            <a:spLocks noChangeArrowheads="1"/>
          </p:cNvSpPr>
          <p:nvPr/>
        </p:nvSpPr>
        <p:spPr bwMode="auto">
          <a:xfrm>
            <a:off x="3041126" y="1228721"/>
            <a:ext cx="10953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Owner, Capital</a:t>
            </a:r>
            <a:endParaRPr lang="en-US" dirty="0" smtClean="0">
              <a:solidFill>
                <a:prstClr val="black"/>
              </a:solidFill>
              <a:cs typeface="+mn-cs"/>
            </a:endParaRPr>
          </a:p>
        </p:txBody>
      </p:sp>
      <p:sp>
        <p:nvSpPr>
          <p:cNvPr id="270" name="Rectangle 17"/>
          <p:cNvSpPr>
            <a:spLocks noChangeArrowheads="1"/>
          </p:cNvSpPr>
          <p:nvPr/>
        </p:nvSpPr>
        <p:spPr bwMode="auto">
          <a:xfrm>
            <a:off x="944038" y="1433509"/>
            <a:ext cx="2111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a:t>
            </a:r>
            <a:endParaRPr lang="en-US" dirty="0" smtClean="0">
              <a:solidFill>
                <a:prstClr val="black"/>
              </a:solidFill>
              <a:cs typeface="+mn-cs"/>
            </a:endParaRPr>
          </a:p>
        </p:txBody>
      </p:sp>
      <p:sp>
        <p:nvSpPr>
          <p:cNvPr id="271" name="Rectangle 18"/>
          <p:cNvSpPr>
            <a:spLocks noChangeArrowheads="1"/>
          </p:cNvSpPr>
          <p:nvPr/>
        </p:nvSpPr>
        <p:spPr bwMode="auto">
          <a:xfrm>
            <a:off x="3041126" y="1433509"/>
            <a:ext cx="12604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Note Receivable</a:t>
            </a:r>
            <a:endParaRPr lang="en-US" dirty="0" smtClean="0">
              <a:solidFill>
                <a:prstClr val="black"/>
              </a:solidFill>
              <a:cs typeface="+mn-cs"/>
            </a:endParaRPr>
          </a:p>
        </p:txBody>
      </p:sp>
      <p:sp>
        <p:nvSpPr>
          <p:cNvPr id="272" name="Rectangle 19"/>
          <p:cNvSpPr>
            <a:spLocks noChangeArrowheads="1"/>
          </p:cNvSpPr>
          <p:nvPr/>
        </p:nvSpPr>
        <p:spPr bwMode="auto">
          <a:xfrm>
            <a:off x="944038" y="1639884"/>
            <a:ext cx="2111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a:t>
            </a:r>
            <a:endParaRPr lang="en-US" dirty="0" smtClean="0">
              <a:solidFill>
                <a:prstClr val="black"/>
              </a:solidFill>
              <a:cs typeface="+mn-cs"/>
            </a:endParaRPr>
          </a:p>
        </p:txBody>
      </p:sp>
      <p:sp>
        <p:nvSpPr>
          <p:cNvPr id="273" name="Rectangle 20"/>
          <p:cNvSpPr>
            <a:spLocks noChangeArrowheads="1"/>
          </p:cNvSpPr>
          <p:nvPr/>
        </p:nvSpPr>
        <p:spPr bwMode="auto">
          <a:xfrm>
            <a:off x="3041126" y="1639884"/>
            <a:ext cx="13716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Payable</a:t>
            </a:r>
            <a:endParaRPr lang="en-US" dirty="0" smtClean="0">
              <a:solidFill>
                <a:prstClr val="black"/>
              </a:solidFill>
              <a:cs typeface="+mn-cs"/>
            </a:endParaRPr>
          </a:p>
        </p:txBody>
      </p:sp>
      <p:sp>
        <p:nvSpPr>
          <p:cNvPr id="274" name="Rectangle 21"/>
          <p:cNvSpPr>
            <a:spLocks noChangeArrowheads="1"/>
          </p:cNvSpPr>
          <p:nvPr/>
        </p:nvSpPr>
        <p:spPr bwMode="auto">
          <a:xfrm>
            <a:off x="944038" y="1846259"/>
            <a:ext cx="2111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a:t>
            </a:r>
            <a:endParaRPr lang="en-US" dirty="0" smtClean="0">
              <a:solidFill>
                <a:prstClr val="black"/>
              </a:solidFill>
              <a:cs typeface="+mn-cs"/>
            </a:endParaRPr>
          </a:p>
        </p:txBody>
      </p:sp>
      <p:sp>
        <p:nvSpPr>
          <p:cNvPr id="275" name="Rectangle 22"/>
          <p:cNvSpPr>
            <a:spLocks noChangeArrowheads="1"/>
          </p:cNvSpPr>
          <p:nvPr/>
        </p:nvSpPr>
        <p:spPr bwMode="auto">
          <a:xfrm>
            <a:off x="3020489" y="1836255"/>
            <a:ext cx="15827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a:t>
            </a:r>
            <a:endParaRPr lang="en-US" dirty="0" smtClean="0">
              <a:solidFill>
                <a:prstClr val="black"/>
              </a:solidFill>
              <a:cs typeface="+mn-cs"/>
            </a:endParaRPr>
          </a:p>
        </p:txBody>
      </p:sp>
      <p:sp>
        <p:nvSpPr>
          <p:cNvPr id="276" name="Rectangle 23"/>
          <p:cNvSpPr>
            <a:spLocks noChangeArrowheads="1"/>
          </p:cNvSpPr>
          <p:nvPr/>
        </p:nvSpPr>
        <p:spPr bwMode="auto">
          <a:xfrm>
            <a:off x="944038" y="2052634"/>
            <a:ext cx="2111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6)</a:t>
            </a:r>
            <a:endParaRPr lang="en-US" dirty="0" smtClean="0">
              <a:solidFill>
                <a:prstClr val="black"/>
              </a:solidFill>
              <a:cs typeface="+mn-cs"/>
            </a:endParaRPr>
          </a:p>
        </p:txBody>
      </p:sp>
      <p:sp>
        <p:nvSpPr>
          <p:cNvPr id="277" name="Rectangle 24"/>
          <p:cNvSpPr>
            <a:spLocks noChangeArrowheads="1"/>
          </p:cNvSpPr>
          <p:nvPr/>
        </p:nvSpPr>
        <p:spPr bwMode="auto">
          <a:xfrm>
            <a:off x="3041126" y="2052634"/>
            <a:ext cx="8477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Equipment</a:t>
            </a:r>
            <a:endParaRPr lang="en-US" dirty="0" smtClean="0">
              <a:solidFill>
                <a:prstClr val="black"/>
              </a:solidFill>
              <a:cs typeface="+mn-cs"/>
            </a:endParaRPr>
          </a:p>
        </p:txBody>
      </p:sp>
      <p:sp>
        <p:nvSpPr>
          <p:cNvPr id="278" name="Rectangle 25"/>
          <p:cNvSpPr>
            <a:spLocks noChangeArrowheads="1"/>
          </p:cNvSpPr>
          <p:nvPr/>
        </p:nvSpPr>
        <p:spPr bwMode="auto">
          <a:xfrm>
            <a:off x="4943475" y="1023975"/>
            <a:ext cx="2111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7)</a:t>
            </a:r>
            <a:endParaRPr lang="en-US" dirty="0" smtClean="0">
              <a:solidFill>
                <a:prstClr val="black"/>
              </a:solidFill>
              <a:cs typeface="+mn-cs"/>
            </a:endParaRPr>
          </a:p>
        </p:txBody>
      </p:sp>
      <p:sp>
        <p:nvSpPr>
          <p:cNvPr id="279" name="Rectangle 26"/>
          <p:cNvSpPr>
            <a:spLocks noChangeArrowheads="1"/>
          </p:cNvSpPr>
          <p:nvPr/>
        </p:nvSpPr>
        <p:spPr bwMode="auto">
          <a:xfrm>
            <a:off x="7040563" y="1023975"/>
            <a:ext cx="12398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Interest Payable</a:t>
            </a:r>
            <a:endParaRPr lang="en-US" dirty="0" smtClean="0">
              <a:solidFill>
                <a:prstClr val="black"/>
              </a:solidFill>
              <a:cs typeface="+mn-cs"/>
            </a:endParaRPr>
          </a:p>
        </p:txBody>
      </p:sp>
      <p:sp>
        <p:nvSpPr>
          <p:cNvPr id="280" name="Rectangle 27"/>
          <p:cNvSpPr>
            <a:spLocks noChangeArrowheads="1"/>
          </p:cNvSpPr>
          <p:nvPr/>
        </p:nvSpPr>
        <p:spPr bwMode="auto">
          <a:xfrm>
            <a:off x="4943475" y="1230350"/>
            <a:ext cx="2111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8)</a:t>
            </a:r>
            <a:endParaRPr lang="en-US" dirty="0" smtClean="0">
              <a:solidFill>
                <a:prstClr val="black"/>
              </a:solidFill>
              <a:cs typeface="+mn-cs"/>
            </a:endParaRPr>
          </a:p>
        </p:txBody>
      </p:sp>
      <p:sp>
        <p:nvSpPr>
          <p:cNvPr id="281" name="Rectangle 28"/>
          <p:cNvSpPr>
            <a:spLocks noChangeArrowheads="1"/>
          </p:cNvSpPr>
          <p:nvPr/>
        </p:nvSpPr>
        <p:spPr bwMode="auto">
          <a:xfrm>
            <a:off x="7040563" y="1230350"/>
            <a:ext cx="14827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Unearned Revenue</a:t>
            </a:r>
            <a:endParaRPr lang="en-US" dirty="0" smtClean="0">
              <a:solidFill>
                <a:prstClr val="black"/>
              </a:solidFill>
              <a:cs typeface="+mn-cs"/>
            </a:endParaRPr>
          </a:p>
        </p:txBody>
      </p:sp>
      <p:sp>
        <p:nvSpPr>
          <p:cNvPr id="282" name="Rectangle 29"/>
          <p:cNvSpPr>
            <a:spLocks noChangeArrowheads="1"/>
          </p:cNvSpPr>
          <p:nvPr/>
        </p:nvSpPr>
        <p:spPr bwMode="auto">
          <a:xfrm>
            <a:off x="4943475" y="1436725"/>
            <a:ext cx="2111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9)</a:t>
            </a:r>
            <a:endParaRPr lang="en-US" dirty="0" smtClean="0">
              <a:solidFill>
                <a:prstClr val="black"/>
              </a:solidFill>
              <a:cs typeface="+mn-cs"/>
            </a:endParaRPr>
          </a:p>
        </p:txBody>
      </p:sp>
      <p:sp>
        <p:nvSpPr>
          <p:cNvPr id="283" name="Rectangle 30"/>
          <p:cNvSpPr>
            <a:spLocks noChangeArrowheads="1"/>
          </p:cNvSpPr>
          <p:nvPr/>
        </p:nvSpPr>
        <p:spPr bwMode="auto">
          <a:xfrm>
            <a:off x="7040563" y="1436725"/>
            <a:ext cx="4333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Land</a:t>
            </a:r>
            <a:endParaRPr lang="en-US" dirty="0" smtClean="0">
              <a:solidFill>
                <a:prstClr val="black"/>
              </a:solidFill>
              <a:cs typeface="+mn-cs"/>
            </a:endParaRPr>
          </a:p>
        </p:txBody>
      </p:sp>
      <p:sp>
        <p:nvSpPr>
          <p:cNvPr id="284" name="Rectangle 31"/>
          <p:cNvSpPr>
            <a:spLocks noChangeArrowheads="1"/>
          </p:cNvSpPr>
          <p:nvPr/>
        </p:nvSpPr>
        <p:spPr bwMode="auto">
          <a:xfrm>
            <a:off x="4852988" y="1643100"/>
            <a:ext cx="3032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10)</a:t>
            </a:r>
            <a:endParaRPr lang="en-US" dirty="0" smtClean="0">
              <a:solidFill>
                <a:prstClr val="black"/>
              </a:solidFill>
              <a:cs typeface="+mn-cs"/>
            </a:endParaRPr>
          </a:p>
        </p:txBody>
      </p:sp>
      <p:sp>
        <p:nvSpPr>
          <p:cNvPr id="285" name="Rectangle 32"/>
          <p:cNvSpPr>
            <a:spLocks noChangeArrowheads="1"/>
          </p:cNvSpPr>
          <p:nvPr/>
        </p:nvSpPr>
        <p:spPr bwMode="auto">
          <a:xfrm>
            <a:off x="7040563" y="1643100"/>
            <a:ext cx="13922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Prepaid Insurance</a:t>
            </a:r>
            <a:endParaRPr lang="en-US" dirty="0" smtClean="0">
              <a:solidFill>
                <a:prstClr val="black"/>
              </a:solidFill>
              <a:cs typeface="+mn-cs"/>
            </a:endParaRPr>
          </a:p>
        </p:txBody>
      </p:sp>
      <p:sp>
        <p:nvSpPr>
          <p:cNvPr id="286" name="Rectangle 33"/>
          <p:cNvSpPr>
            <a:spLocks noChangeArrowheads="1"/>
          </p:cNvSpPr>
          <p:nvPr/>
        </p:nvSpPr>
        <p:spPr bwMode="auto">
          <a:xfrm>
            <a:off x="2428875" y="3255963"/>
            <a:ext cx="1619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t>
            </a:r>
            <a:endParaRPr lang="en-US" dirty="0" smtClean="0">
              <a:solidFill>
                <a:prstClr val="black"/>
              </a:solidFill>
              <a:cs typeface="+mn-cs"/>
            </a:endParaRPr>
          </a:p>
        </p:txBody>
      </p:sp>
      <p:sp>
        <p:nvSpPr>
          <p:cNvPr id="287" name="Rectangle 34"/>
          <p:cNvSpPr>
            <a:spLocks noChangeArrowheads="1"/>
          </p:cNvSpPr>
          <p:nvPr/>
        </p:nvSpPr>
        <p:spPr bwMode="auto">
          <a:xfrm>
            <a:off x="4953000" y="3255963"/>
            <a:ext cx="1619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t>
            </a:r>
            <a:endParaRPr lang="en-US" dirty="0" smtClean="0">
              <a:solidFill>
                <a:prstClr val="black"/>
              </a:solidFill>
              <a:cs typeface="+mn-cs"/>
            </a:endParaRPr>
          </a:p>
        </p:txBody>
      </p:sp>
      <p:sp>
        <p:nvSpPr>
          <p:cNvPr id="128" name="Rectangle 35"/>
          <p:cNvSpPr>
            <a:spLocks noChangeArrowheads="1"/>
          </p:cNvSpPr>
          <p:nvPr/>
        </p:nvSpPr>
        <p:spPr bwMode="auto">
          <a:xfrm>
            <a:off x="542925" y="3471863"/>
            <a:ext cx="6953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Increase</a:t>
            </a:r>
            <a:endParaRPr lang="en-US" dirty="0" smtClean="0">
              <a:solidFill>
                <a:prstClr val="black"/>
              </a:solidFill>
              <a:cs typeface="+mn-cs"/>
            </a:endParaRPr>
          </a:p>
        </p:txBody>
      </p:sp>
      <p:sp>
        <p:nvSpPr>
          <p:cNvPr id="129" name="Rectangle 36"/>
          <p:cNvSpPr>
            <a:spLocks noChangeArrowheads="1"/>
          </p:cNvSpPr>
          <p:nvPr/>
        </p:nvSpPr>
        <p:spPr bwMode="auto">
          <a:xfrm>
            <a:off x="1389063" y="3471863"/>
            <a:ext cx="7667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Decrease</a:t>
            </a:r>
            <a:endParaRPr lang="en-US" dirty="0" smtClean="0">
              <a:solidFill>
                <a:prstClr val="black"/>
              </a:solidFill>
              <a:cs typeface="+mn-cs"/>
            </a:endParaRPr>
          </a:p>
        </p:txBody>
      </p:sp>
      <p:sp>
        <p:nvSpPr>
          <p:cNvPr id="130" name="Rectangle 37"/>
          <p:cNvSpPr>
            <a:spLocks noChangeArrowheads="1"/>
          </p:cNvSpPr>
          <p:nvPr/>
        </p:nvSpPr>
        <p:spPr bwMode="auto">
          <a:xfrm>
            <a:off x="2881313" y="3471863"/>
            <a:ext cx="7667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Decrease</a:t>
            </a:r>
            <a:endParaRPr lang="en-US" dirty="0" smtClean="0">
              <a:solidFill>
                <a:prstClr val="black"/>
              </a:solidFill>
              <a:cs typeface="+mn-cs"/>
            </a:endParaRPr>
          </a:p>
        </p:txBody>
      </p:sp>
      <p:sp>
        <p:nvSpPr>
          <p:cNvPr id="131" name="Rectangle 38"/>
          <p:cNvSpPr>
            <a:spLocks noChangeArrowheads="1"/>
          </p:cNvSpPr>
          <p:nvPr/>
        </p:nvSpPr>
        <p:spPr bwMode="auto">
          <a:xfrm>
            <a:off x="3829050" y="3471863"/>
            <a:ext cx="6953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Increase</a:t>
            </a:r>
            <a:endParaRPr lang="en-US" dirty="0" smtClean="0">
              <a:solidFill>
                <a:prstClr val="black"/>
              </a:solidFill>
              <a:cs typeface="+mn-cs"/>
            </a:endParaRPr>
          </a:p>
        </p:txBody>
      </p:sp>
      <p:sp>
        <p:nvSpPr>
          <p:cNvPr id="132" name="Rectangle 39"/>
          <p:cNvSpPr>
            <a:spLocks noChangeArrowheads="1"/>
          </p:cNvSpPr>
          <p:nvPr/>
        </p:nvSpPr>
        <p:spPr bwMode="auto">
          <a:xfrm>
            <a:off x="5611813" y="3471863"/>
            <a:ext cx="7667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Decrease</a:t>
            </a:r>
            <a:endParaRPr lang="en-US" dirty="0" smtClean="0">
              <a:solidFill>
                <a:prstClr val="black"/>
              </a:solidFill>
              <a:cs typeface="+mn-cs"/>
            </a:endParaRPr>
          </a:p>
        </p:txBody>
      </p:sp>
      <p:sp>
        <p:nvSpPr>
          <p:cNvPr id="133" name="Rectangle 40"/>
          <p:cNvSpPr>
            <a:spLocks noChangeArrowheads="1"/>
          </p:cNvSpPr>
          <p:nvPr/>
        </p:nvSpPr>
        <p:spPr bwMode="auto">
          <a:xfrm>
            <a:off x="6510338" y="3471863"/>
            <a:ext cx="6953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Increase</a:t>
            </a:r>
            <a:endParaRPr lang="en-US" dirty="0" smtClean="0">
              <a:solidFill>
                <a:prstClr val="black"/>
              </a:solidFill>
              <a:cs typeface="+mn-cs"/>
            </a:endParaRPr>
          </a:p>
        </p:txBody>
      </p:sp>
      <p:sp>
        <p:nvSpPr>
          <p:cNvPr id="134" name="Rectangle 41"/>
          <p:cNvSpPr>
            <a:spLocks noChangeArrowheads="1"/>
          </p:cNvSpPr>
          <p:nvPr/>
        </p:nvSpPr>
        <p:spPr bwMode="auto">
          <a:xfrm>
            <a:off x="5638800" y="3884613"/>
            <a:ext cx="769938" cy="16986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100" dirty="0" smtClean="0">
                <a:solidFill>
                  <a:srgbClr val="C00000"/>
                </a:solidFill>
                <a:cs typeface="+mn-cs"/>
              </a:rPr>
              <a:t>Withdrawals</a:t>
            </a:r>
            <a:endParaRPr lang="en-US" dirty="0" smtClean="0">
              <a:solidFill>
                <a:prstClr val="black"/>
              </a:solidFill>
              <a:cs typeface="+mn-cs"/>
            </a:endParaRPr>
          </a:p>
        </p:txBody>
      </p:sp>
      <p:sp>
        <p:nvSpPr>
          <p:cNvPr id="135" name="Rectangle 42"/>
          <p:cNvSpPr>
            <a:spLocks noChangeArrowheads="1"/>
          </p:cNvSpPr>
          <p:nvPr/>
        </p:nvSpPr>
        <p:spPr bwMode="auto">
          <a:xfrm>
            <a:off x="6591300" y="3884613"/>
            <a:ext cx="758825" cy="16986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100" dirty="0" smtClean="0">
                <a:solidFill>
                  <a:srgbClr val="C00000"/>
                </a:solidFill>
                <a:cs typeface="+mn-cs"/>
              </a:rPr>
              <a:t>Investments</a:t>
            </a:r>
            <a:endParaRPr lang="en-US" dirty="0" smtClean="0">
              <a:solidFill>
                <a:prstClr val="black"/>
              </a:solidFill>
              <a:cs typeface="+mn-cs"/>
            </a:endParaRPr>
          </a:p>
        </p:txBody>
      </p:sp>
      <p:sp>
        <p:nvSpPr>
          <p:cNvPr id="136" name="Rectangle 43"/>
          <p:cNvSpPr>
            <a:spLocks noChangeArrowheads="1"/>
          </p:cNvSpPr>
          <p:nvPr/>
        </p:nvSpPr>
        <p:spPr bwMode="auto">
          <a:xfrm>
            <a:off x="5638800" y="4060825"/>
            <a:ext cx="685800" cy="20637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100" dirty="0" smtClean="0">
                <a:solidFill>
                  <a:srgbClr val="C00000"/>
                </a:solidFill>
                <a:cs typeface="+mn-cs"/>
              </a:rPr>
              <a:t>Expenses</a:t>
            </a:r>
            <a:endParaRPr lang="en-US" dirty="0" smtClean="0">
              <a:solidFill>
                <a:prstClr val="black"/>
              </a:solidFill>
              <a:cs typeface="+mn-cs"/>
            </a:endParaRPr>
          </a:p>
        </p:txBody>
      </p:sp>
      <p:sp>
        <p:nvSpPr>
          <p:cNvPr id="138" name="Rectangle 44"/>
          <p:cNvSpPr>
            <a:spLocks noChangeArrowheads="1"/>
          </p:cNvSpPr>
          <p:nvPr/>
        </p:nvSpPr>
        <p:spPr bwMode="auto">
          <a:xfrm>
            <a:off x="6591300" y="4060825"/>
            <a:ext cx="706438" cy="20637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100" dirty="0" smtClean="0">
                <a:solidFill>
                  <a:srgbClr val="C00000"/>
                </a:solidFill>
                <a:cs typeface="+mn-cs"/>
              </a:rPr>
              <a:t>Revenues</a:t>
            </a:r>
            <a:endParaRPr lang="en-US" dirty="0" smtClean="0">
              <a:solidFill>
                <a:prstClr val="black"/>
              </a:solidFill>
              <a:cs typeface="+mn-cs"/>
            </a:endParaRPr>
          </a:p>
        </p:txBody>
      </p:sp>
      <p:sp>
        <p:nvSpPr>
          <p:cNvPr id="139" name="Rectangle 45"/>
          <p:cNvSpPr>
            <a:spLocks noChangeArrowheads="1"/>
          </p:cNvSpPr>
          <p:nvPr/>
        </p:nvSpPr>
        <p:spPr bwMode="auto">
          <a:xfrm>
            <a:off x="563563" y="4038600"/>
            <a:ext cx="6350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Normal</a:t>
            </a:r>
            <a:endParaRPr lang="en-US" dirty="0" smtClean="0">
              <a:solidFill>
                <a:prstClr val="black"/>
              </a:solidFill>
              <a:cs typeface="+mn-cs"/>
            </a:endParaRPr>
          </a:p>
        </p:txBody>
      </p:sp>
      <p:sp>
        <p:nvSpPr>
          <p:cNvPr id="140" name="Rectangle 46"/>
          <p:cNvSpPr>
            <a:spLocks noChangeArrowheads="1"/>
          </p:cNvSpPr>
          <p:nvPr/>
        </p:nvSpPr>
        <p:spPr bwMode="auto">
          <a:xfrm>
            <a:off x="3849688" y="4038600"/>
            <a:ext cx="6350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Normal</a:t>
            </a:r>
            <a:endParaRPr lang="en-US" dirty="0" smtClean="0">
              <a:solidFill>
                <a:prstClr val="black"/>
              </a:solidFill>
              <a:cs typeface="+mn-cs"/>
            </a:endParaRPr>
          </a:p>
        </p:txBody>
      </p:sp>
      <p:sp>
        <p:nvSpPr>
          <p:cNvPr id="141" name="Rectangle 47"/>
          <p:cNvSpPr>
            <a:spLocks noChangeArrowheads="1"/>
          </p:cNvSpPr>
          <p:nvPr/>
        </p:nvSpPr>
        <p:spPr bwMode="auto">
          <a:xfrm>
            <a:off x="7748588" y="4686300"/>
            <a:ext cx="59372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a:t>
            </a:r>
            <a:r>
              <a:rPr lang="en-US" sz="1300" dirty="0">
                <a:solidFill>
                  <a:srgbClr val="000000"/>
                </a:solidFill>
                <a:cs typeface="+mn-cs"/>
              </a:rPr>
              <a:t>Equity</a:t>
            </a:r>
            <a:endParaRPr lang="en-US" dirty="0">
              <a:solidFill>
                <a:prstClr val="black"/>
              </a:solidFill>
              <a:cs typeface="+mn-cs"/>
            </a:endParaRPr>
          </a:p>
        </p:txBody>
      </p:sp>
      <p:sp>
        <p:nvSpPr>
          <p:cNvPr id="142" name="Rectangle 48"/>
          <p:cNvSpPr>
            <a:spLocks noChangeArrowheads="1"/>
          </p:cNvSpPr>
          <p:nvPr/>
        </p:nvSpPr>
        <p:spPr bwMode="auto">
          <a:xfrm>
            <a:off x="7829550" y="4913313"/>
            <a:ext cx="758825" cy="16986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100" dirty="0" smtClean="0">
                <a:solidFill>
                  <a:srgbClr val="C00000"/>
                </a:solidFill>
                <a:cs typeface="+mn-cs"/>
              </a:rPr>
              <a:t>Investments</a:t>
            </a:r>
            <a:endParaRPr lang="en-US" dirty="0" smtClean="0">
              <a:solidFill>
                <a:prstClr val="black"/>
              </a:solidFill>
              <a:cs typeface="+mn-cs"/>
            </a:endParaRPr>
          </a:p>
        </p:txBody>
      </p:sp>
      <p:sp>
        <p:nvSpPr>
          <p:cNvPr id="143" name="Rectangle 49"/>
          <p:cNvSpPr>
            <a:spLocks noChangeArrowheads="1"/>
          </p:cNvSpPr>
          <p:nvPr/>
        </p:nvSpPr>
        <p:spPr bwMode="auto">
          <a:xfrm>
            <a:off x="7839075" y="5108575"/>
            <a:ext cx="6350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Normal</a:t>
            </a:r>
            <a:endParaRPr lang="en-US" dirty="0" smtClean="0">
              <a:solidFill>
                <a:prstClr val="black"/>
              </a:solidFill>
              <a:cs typeface="+mn-cs"/>
            </a:endParaRPr>
          </a:p>
        </p:txBody>
      </p:sp>
      <p:sp>
        <p:nvSpPr>
          <p:cNvPr id="144" name="Rectangle 50"/>
          <p:cNvSpPr>
            <a:spLocks noChangeArrowheads="1"/>
          </p:cNvSpPr>
          <p:nvPr/>
        </p:nvSpPr>
        <p:spPr bwMode="auto">
          <a:xfrm>
            <a:off x="7748588" y="5751513"/>
            <a:ext cx="59372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Equity</a:t>
            </a:r>
            <a:endParaRPr lang="en-US" sz="1400" dirty="0">
              <a:solidFill>
                <a:prstClr val="black"/>
              </a:solidFill>
              <a:cs typeface="+mn-cs"/>
            </a:endParaRPr>
          </a:p>
        </p:txBody>
      </p:sp>
      <p:sp>
        <p:nvSpPr>
          <p:cNvPr id="145" name="Rectangle 51"/>
          <p:cNvSpPr>
            <a:spLocks noChangeArrowheads="1"/>
          </p:cNvSpPr>
          <p:nvPr/>
        </p:nvSpPr>
        <p:spPr bwMode="auto">
          <a:xfrm>
            <a:off x="7829550" y="5978525"/>
            <a:ext cx="706438" cy="20637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100" dirty="0" smtClean="0">
                <a:solidFill>
                  <a:srgbClr val="C00000"/>
                </a:solidFill>
                <a:cs typeface="+mn-cs"/>
              </a:rPr>
              <a:t>Revenues</a:t>
            </a:r>
            <a:endParaRPr lang="en-US" dirty="0" smtClean="0">
              <a:solidFill>
                <a:prstClr val="black"/>
              </a:solidFill>
              <a:cs typeface="+mn-cs"/>
            </a:endParaRPr>
          </a:p>
        </p:txBody>
      </p:sp>
      <p:sp>
        <p:nvSpPr>
          <p:cNvPr id="146" name="Rectangle 52"/>
          <p:cNvSpPr>
            <a:spLocks noChangeArrowheads="1"/>
          </p:cNvSpPr>
          <p:nvPr/>
        </p:nvSpPr>
        <p:spPr bwMode="auto">
          <a:xfrm>
            <a:off x="7839075" y="6173788"/>
            <a:ext cx="6350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Normal</a:t>
            </a:r>
            <a:endParaRPr lang="en-US" dirty="0" smtClean="0">
              <a:solidFill>
                <a:prstClr val="black"/>
              </a:solidFill>
              <a:cs typeface="+mn-cs"/>
            </a:endParaRPr>
          </a:p>
        </p:txBody>
      </p:sp>
      <p:sp>
        <p:nvSpPr>
          <p:cNvPr id="147" name="Rectangle 53"/>
          <p:cNvSpPr>
            <a:spLocks noChangeArrowheads="1"/>
          </p:cNvSpPr>
          <p:nvPr/>
        </p:nvSpPr>
        <p:spPr bwMode="auto">
          <a:xfrm>
            <a:off x="4840288" y="4683125"/>
            <a:ext cx="59372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a:t>
            </a:r>
            <a:r>
              <a:rPr lang="en-US" sz="1300" dirty="0" smtClean="0">
                <a:solidFill>
                  <a:srgbClr val="000000"/>
                </a:solidFill>
                <a:cs typeface="+mn-cs"/>
              </a:rPr>
              <a:t> Equity</a:t>
            </a:r>
            <a:endParaRPr lang="en-US" dirty="0" smtClean="0">
              <a:solidFill>
                <a:prstClr val="black"/>
              </a:solidFill>
              <a:cs typeface="+mn-cs"/>
            </a:endParaRPr>
          </a:p>
        </p:txBody>
      </p:sp>
      <p:sp>
        <p:nvSpPr>
          <p:cNvPr id="148" name="Rectangle 54"/>
          <p:cNvSpPr>
            <a:spLocks noChangeArrowheads="1"/>
          </p:cNvSpPr>
          <p:nvPr/>
        </p:nvSpPr>
        <p:spPr bwMode="auto">
          <a:xfrm>
            <a:off x="4921250" y="4908550"/>
            <a:ext cx="769938" cy="16986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100" dirty="0" smtClean="0">
                <a:solidFill>
                  <a:srgbClr val="C00000"/>
                </a:solidFill>
                <a:cs typeface="+mn-cs"/>
              </a:rPr>
              <a:t>Withdrawals</a:t>
            </a:r>
            <a:endParaRPr lang="en-US" dirty="0" smtClean="0">
              <a:solidFill>
                <a:prstClr val="black"/>
              </a:solidFill>
              <a:cs typeface="+mn-cs"/>
            </a:endParaRPr>
          </a:p>
        </p:txBody>
      </p:sp>
      <p:sp>
        <p:nvSpPr>
          <p:cNvPr id="149" name="Rectangle 55"/>
          <p:cNvSpPr>
            <a:spLocks noChangeArrowheads="1"/>
          </p:cNvSpPr>
          <p:nvPr/>
        </p:nvSpPr>
        <p:spPr bwMode="auto">
          <a:xfrm>
            <a:off x="4932363" y="5105400"/>
            <a:ext cx="6350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Normal</a:t>
            </a:r>
            <a:endParaRPr lang="en-US" dirty="0" smtClean="0">
              <a:solidFill>
                <a:prstClr val="black"/>
              </a:solidFill>
              <a:cs typeface="+mn-cs"/>
            </a:endParaRPr>
          </a:p>
        </p:txBody>
      </p:sp>
      <p:sp>
        <p:nvSpPr>
          <p:cNvPr id="150" name="Rectangle 56"/>
          <p:cNvSpPr>
            <a:spLocks noChangeArrowheads="1"/>
          </p:cNvSpPr>
          <p:nvPr/>
        </p:nvSpPr>
        <p:spPr bwMode="auto">
          <a:xfrm>
            <a:off x="4840288" y="5746750"/>
            <a:ext cx="59372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Equity</a:t>
            </a:r>
            <a:endParaRPr lang="en-US" dirty="0">
              <a:solidFill>
                <a:prstClr val="black"/>
              </a:solidFill>
              <a:cs typeface="+mn-cs"/>
            </a:endParaRPr>
          </a:p>
        </p:txBody>
      </p:sp>
      <p:sp>
        <p:nvSpPr>
          <p:cNvPr id="151" name="Rectangle 57"/>
          <p:cNvSpPr>
            <a:spLocks noChangeArrowheads="1"/>
          </p:cNvSpPr>
          <p:nvPr/>
        </p:nvSpPr>
        <p:spPr bwMode="auto">
          <a:xfrm>
            <a:off x="4921250" y="5973763"/>
            <a:ext cx="685800" cy="20637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100" dirty="0" smtClean="0">
                <a:solidFill>
                  <a:srgbClr val="C00000"/>
                </a:solidFill>
                <a:cs typeface="+mn-cs"/>
              </a:rPr>
              <a:t>Expenses</a:t>
            </a:r>
            <a:endParaRPr lang="en-US" dirty="0" smtClean="0">
              <a:solidFill>
                <a:prstClr val="black"/>
              </a:solidFill>
              <a:cs typeface="+mn-cs"/>
            </a:endParaRPr>
          </a:p>
        </p:txBody>
      </p:sp>
      <p:sp>
        <p:nvSpPr>
          <p:cNvPr id="152" name="Rectangle 58"/>
          <p:cNvSpPr>
            <a:spLocks noChangeArrowheads="1"/>
          </p:cNvSpPr>
          <p:nvPr/>
        </p:nvSpPr>
        <p:spPr bwMode="auto">
          <a:xfrm>
            <a:off x="4932363" y="6169025"/>
            <a:ext cx="6350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Normal</a:t>
            </a:r>
            <a:endParaRPr lang="en-US" dirty="0" smtClean="0">
              <a:solidFill>
                <a:prstClr val="black"/>
              </a:solidFill>
              <a:cs typeface="+mn-cs"/>
            </a:endParaRPr>
          </a:p>
        </p:txBody>
      </p:sp>
      <p:sp>
        <p:nvSpPr>
          <p:cNvPr id="153" name="Rectangle 59"/>
          <p:cNvSpPr>
            <a:spLocks noChangeArrowheads="1"/>
          </p:cNvSpPr>
          <p:nvPr/>
        </p:nvSpPr>
        <p:spPr bwMode="auto">
          <a:xfrm>
            <a:off x="7364413" y="5535613"/>
            <a:ext cx="8064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Revenues</a:t>
            </a:r>
            <a:endParaRPr lang="en-US" dirty="0" smtClean="0">
              <a:solidFill>
                <a:prstClr val="black"/>
              </a:solidFill>
              <a:cs typeface="+mn-cs"/>
            </a:endParaRPr>
          </a:p>
        </p:txBody>
      </p:sp>
      <p:sp>
        <p:nvSpPr>
          <p:cNvPr id="154" name="Rectangle 60"/>
          <p:cNvSpPr>
            <a:spLocks noChangeArrowheads="1"/>
          </p:cNvSpPr>
          <p:nvPr/>
        </p:nvSpPr>
        <p:spPr bwMode="auto">
          <a:xfrm>
            <a:off x="5029200" y="4467225"/>
            <a:ext cx="148431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Owner, Withdrawals</a:t>
            </a:r>
            <a:endParaRPr lang="en-US" dirty="0" smtClean="0">
              <a:solidFill>
                <a:prstClr val="black"/>
              </a:solidFill>
              <a:cs typeface="+mn-cs"/>
            </a:endParaRPr>
          </a:p>
        </p:txBody>
      </p:sp>
      <p:sp>
        <p:nvSpPr>
          <p:cNvPr id="155" name="Rectangle 61"/>
          <p:cNvSpPr>
            <a:spLocks noChangeArrowheads="1"/>
          </p:cNvSpPr>
          <p:nvPr/>
        </p:nvSpPr>
        <p:spPr bwMode="auto">
          <a:xfrm>
            <a:off x="5354638" y="5530850"/>
            <a:ext cx="7858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Expenses</a:t>
            </a:r>
            <a:endParaRPr lang="en-US" dirty="0" smtClean="0">
              <a:solidFill>
                <a:prstClr val="black"/>
              </a:solidFill>
              <a:cs typeface="+mn-cs"/>
            </a:endParaRPr>
          </a:p>
        </p:txBody>
      </p:sp>
      <p:sp>
        <p:nvSpPr>
          <p:cNvPr id="156" name="Rectangle 62"/>
          <p:cNvSpPr>
            <a:spLocks noChangeArrowheads="1"/>
          </p:cNvSpPr>
          <p:nvPr/>
        </p:nvSpPr>
        <p:spPr bwMode="auto">
          <a:xfrm>
            <a:off x="5337175" y="1436725"/>
            <a:ext cx="7064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Dr. Debit</a:t>
            </a:r>
            <a:endParaRPr lang="en-US" dirty="0" smtClean="0">
              <a:solidFill>
                <a:prstClr val="black"/>
              </a:solidFill>
              <a:cs typeface="+mn-cs"/>
            </a:endParaRPr>
          </a:p>
        </p:txBody>
      </p:sp>
      <p:sp>
        <p:nvSpPr>
          <p:cNvPr id="157" name="Rectangle 63"/>
          <p:cNvSpPr>
            <a:spLocks noChangeArrowheads="1"/>
          </p:cNvSpPr>
          <p:nvPr/>
        </p:nvSpPr>
        <p:spPr bwMode="auto">
          <a:xfrm>
            <a:off x="5337175" y="1643100"/>
            <a:ext cx="7064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Dr. Debit</a:t>
            </a:r>
            <a:endParaRPr lang="en-US" dirty="0" smtClean="0">
              <a:solidFill>
                <a:prstClr val="black"/>
              </a:solidFill>
              <a:cs typeface="+mn-cs"/>
            </a:endParaRPr>
          </a:p>
        </p:txBody>
      </p:sp>
      <p:sp>
        <p:nvSpPr>
          <p:cNvPr id="158" name="Rectangle 64"/>
          <p:cNvSpPr>
            <a:spLocks noChangeArrowheads="1"/>
          </p:cNvSpPr>
          <p:nvPr/>
        </p:nvSpPr>
        <p:spPr bwMode="auto">
          <a:xfrm>
            <a:off x="1046163" y="3255963"/>
            <a:ext cx="5540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Assets</a:t>
            </a:r>
            <a:endParaRPr lang="en-US" dirty="0" smtClean="0">
              <a:solidFill>
                <a:prstClr val="black"/>
              </a:solidFill>
              <a:cs typeface="+mn-cs"/>
            </a:endParaRPr>
          </a:p>
        </p:txBody>
      </p:sp>
      <p:sp>
        <p:nvSpPr>
          <p:cNvPr id="159" name="Rectangle 65"/>
          <p:cNvSpPr>
            <a:spLocks noChangeArrowheads="1"/>
          </p:cNvSpPr>
          <p:nvPr/>
        </p:nvSpPr>
        <p:spPr bwMode="auto">
          <a:xfrm>
            <a:off x="3335338" y="3255963"/>
            <a:ext cx="7366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Liabilities</a:t>
            </a:r>
            <a:endParaRPr lang="en-US" dirty="0" smtClean="0">
              <a:solidFill>
                <a:prstClr val="black"/>
              </a:solidFill>
              <a:cs typeface="+mn-cs"/>
            </a:endParaRPr>
          </a:p>
        </p:txBody>
      </p:sp>
      <p:sp>
        <p:nvSpPr>
          <p:cNvPr id="2944" name="Rectangle 66"/>
          <p:cNvSpPr>
            <a:spLocks noChangeArrowheads="1"/>
          </p:cNvSpPr>
          <p:nvPr/>
        </p:nvSpPr>
        <p:spPr bwMode="auto">
          <a:xfrm>
            <a:off x="6257925" y="3255963"/>
            <a:ext cx="5238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Equity</a:t>
            </a:r>
            <a:endParaRPr lang="en-US" dirty="0" smtClean="0">
              <a:solidFill>
                <a:prstClr val="black"/>
              </a:solidFill>
              <a:cs typeface="+mn-cs"/>
            </a:endParaRPr>
          </a:p>
        </p:txBody>
      </p:sp>
      <p:sp>
        <p:nvSpPr>
          <p:cNvPr id="2945" name="Rectangle 67"/>
          <p:cNvSpPr>
            <a:spLocks noChangeArrowheads="1"/>
          </p:cNvSpPr>
          <p:nvPr/>
        </p:nvSpPr>
        <p:spPr bwMode="auto">
          <a:xfrm>
            <a:off x="7173913" y="4470400"/>
            <a:ext cx="10953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Owner, Capital</a:t>
            </a:r>
            <a:endParaRPr lang="en-US" dirty="0" smtClean="0">
              <a:solidFill>
                <a:prstClr val="black"/>
              </a:solidFill>
              <a:cs typeface="+mn-cs"/>
            </a:endParaRPr>
          </a:p>
        </p:txBody>
      </p:sp>
      <p:sp>
        <p:nvSpPr>
          <p:cNvPr id="2946" name="Rectangle 68"/>
          <p:cNvSpPr>
            <a:spLocks noChangeArrowheads="1"/>
          </p:cNvSpPr>
          <p:nvPr/>
        </p:nvSpPr>
        <p:spPr bwMode="auto">
          <a:xfrm>
            <a:off x="1337738" y="1433509"/>
            <a:ext cx="7064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Dr. Debit</a:t>
            </a:r>
            <a:endParaRPr lang="en-US" dirty="0" smtClean="0">
              <a:solidFill>
                <a:prstClr val="black"/>
              </a:solidFill>
              <a:cs typeface="+mn-cs"/>
            </a:endParaRPr>
          </a:p>
        </p:txBody>
      </p:sp>
      <p:sp>
        <p:nvSpPr>
          <p:cNvPr id="2947" name="Rectangle 69"/>
          <p:cNvSpPr>
            <a:spLocks noChangeArrowheads="1"/>
          </p:cNvSpPr>
          <p:nvPr/>
        </p:nvSpPr>
        <p:spPr bwMode="auto">
          <a:xfrm>
            <a:off x="1337738" y="1639884"/>
            <a:ext cx="7667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Cr. Credit</a:t>
            </a:r>
            <a:endParaRPr lang="en-US" dirty="0" smtClean="0">
              <a:solidFill>
                <a:prstClr val="black"/>
              </a:solidFill>
              <a:cs typeface="+mn-cs"/>
            </a:endParaRPr>
          </a:p>
        </p:txBody>
      </p:sp>
      <p:sp>
        <p:nvSpPr>
          <p:cNvPr id="2948" name="Rectangle 70"/>
          <p:cNvSpPr>
            <a:spLocks noChangeArrowheads="1"/>
          </p:cNvSpPr>
          <p:nvPr/>
        </p:nvSpPr>
        <p:spPr bwMode="auto">
          <a:xfrm>
            <a:off x="1337738" y="1846259"/>
            <a:ext cx="7064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Dr. Debit</a:t>
            </a:r>
            <a:endParaRPr lang="en-US" dirty="0" smtClean="0">
              <a:solidFill>
                <a:prstClr val="black"/>
              </a:solidFill>
              <a:cs typeface="+mn-cs"/>
            </a:endParaRPr>
          </a:p>
        </p:txBody>
      </p:sp>
      <p:sp>
        <p:nvSpPr>
          <p:cNvPr id="2949" name="Rectangle 71"/>
          <p:cNvSpPr>
            <a:spLocks noChangeArrowheads="1"/>
          </p:cNvSpPr>
          <p:nvPr/>
        </p:nvSpPr>
        <p:spPr bwMode="auto">
          <a:xfrm>
            <a:off x="1337738" y="2052634"/>
            <a:ext cx="7064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Dr. Debit</a:t>
            </a:r>
            <a:endParaRPr lang="en-US" dirty="0" smtClean="0">
              <a:solidFill>
                <a:prstClr val="black"/>
              </a:solidFill>
              <a:cs typeface="+mn-cs"/>
            </a:endParaRPr>
          </a:p>
        </p:txBody>
      </p:sp>
      <p:sp>
        <p:nvSpPr>
          <p:cNvPr id="2950" name="Rectangle 72"/>
          <p:cNvSpPr>
            <a:spLocks noChangeArrowheads="1"/>
          </p:cNvSpPr>
          <p:nvPr/>
        </p:nvSpPr>
        <p:spPr bwMode="auto">
          <a:xfrm>
            <a:off x="5337175" y="1023975"/>
            <a:ext cx="7667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Cr. Credit</a:t>
            </a:r>
            <a:endParaRPr lang="en-US" dirty="0" smtClean="0">
              <a:solidFill>
                <a:prstClr val="black"/>
              </a:solidFill>
              <a:cs typeface="+mn-cs"/>
            </a:endParaRPr>
          </a:p>
        </p:txBody>
      </p:sp>
      <p:sp>
        <p:nvSpPr>
          <p:cNvPr id="2951" name="Rectangle 73"/>
          <p:cNvSpPr>
            <a:spLocks noChangeArrowheads="1"/>
          </p:cNvSpPr>
          <p:nvPr/>
        </p:nvSpPr>
        <p:spPr bwMode="auto">
          <a:xfrm>
            <a:off x="5337175" y="1230350"/>
            <a:ext cx="7667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Cr. Credit</a:t>
            </a:r>
            <a:endParaRPr lang="en-US" dirty="0" smtClean="0">
              <a:solidFill>
                <a:prstClr val="black"/>
              </a:solidFill>
              <a:cs typeface="+mn-cs"/>
            </a:endParaRPr>
          </a:p>
        </p:txBody>
      </p:sp>
      <p:sp>
        <p:nvSpPr>
          <p:cNvPr id="2952" name="Rectangle 74"/>
          <p:cNvSpPr>
            <a:spLocks noChangeArrowheads="1"/>
          </p:cNvSpPr>
          <p:nvPr/>
        </p:nvSpPr>
        <p:spPr bwMode="auto">
          <a:xfrm>
            <a:off x="1337738" y="1022346"/>
            <a:ext cx="7064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Dr. Debit</a:t>
            </a:r>
            <a:endParaRPr lang="en-US" dirty="0" smtClean="0">
              <a:solidFill>
                <a:prstClr val="black"/>
              </a:solidFill>
              <a:cs typeface="+mn-cs"/>
            </a:endParaRPr>
          </a:p>
        </p:txBody>
      </p:sp>
      <p:sp>
        <p:nvSpPr>
          <p:cNvPr id="2953" name="Rectangle 75"/>
          <p:cNvSpPr>
            <a:spLocks noChangeArrowheads="1"/>
          </p:cNvSpPr>
          <p:nvPr/>
        </p:nvSpPr>
        <p:spPr bwMode="auto">
          <a:xfrm>
            <a:off x="1337738" y="1228721"/>
            <a:ext cx="7667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Cr. Credit</a:t>
            </a:r>
            <a:endParaRPr lang="en-US" dirty="0" smtClean="0">
              <a:solidFill>
                <a:prstClr val="black"/>
              </a:solidFill>
              <a:cs typeface="+mn-cs"/>
            </a:endParaRPr>
          </a:p>
        </p:txBody>
      </p:sp>
      <p:sp>
        <p:nvSpPr>
          <p:cNvPr id="2954" name="Rectangle 76"/>
          <p:cNvSpPr>
            <a:spLocks noChangeArrowheads="1"/>
          </p:cNvSpPr>
          <p:nvPr/>
        </p:nvSpPr>
        <p:spPr bwMode="auto">
          <a:xfrm>
            <a:off x="381000" y="3214688"/>
            <a:ext cx="18049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55" name="Rectangle 77"/>
          <p:cNvSpPr>
            <a:spLocks noChangeArrowheads="1"/>
          </p:cNvSpPr>
          <p:nvPr/>
        </p:nvSpPr>
        <p:spPr bwMode="auto">
          <a:xfrm>
            <a:off x="2770188" y="3214688"/>
            <a:ext cx="180498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56" name="Rectangle 78"/>
          <p:cNvSpPr>
            <a:spLocks noChangeArrowheads="1"/>
          </p:cNvSpPr>
          <p:nvPr/>
        </p:nvSpPr>
        <p:spPr bwMode="auto">
          <a:xfrm>
            <a:off x="381000" y="3441700"/>
            <a:ext cx="18049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57" name="Rectangle 79"/>
          <p:cNvSpPr>
            <a:spLocks noChangeArrowheads="1"/>
          </p:cNvSpPr>
          <p:nvPr/>
        </p:nvSpPr>
        <p:spPr bwMode="auto">
          <a:xfrm>
            <a:off x="2770188" y="3441700"/>
            <a:ext cx="180498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58" name="Rectangle 80"/>
          <p:cNvSpPr>
            <a:spLocks noChangeArrowheads="1"/>
          </p:cNvSpPr>
          <p:nvPr/>
        </p:nvSpPr>
        <p:spPr bwMode="auto">
          <a:xfrm>
            <a:off x="381000" y="4006850"/>
            <a:ext cx="9080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59" name="Rectangle 81"/>
          <p:cNvSpPr>
            <a:spLocks noChangeArrowheads="1"/>
          </p:cNvSpPr>
          <p:nvPr/>
        </p:nvSpPr>
        <p:spPr bwMode="auto">
          <a:xfrm>
            <a:off x="6459538" y="3462338"/>
            <a:ext cx="20637" cy="782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60" name="Rectangle 82"/>
          <p:cNvSpPr>
            <a:spLocks noChangeArrowheads="1"/>
          </p:cNvSpPr>
          <p:nvPr/>
        </p:nvSpPr>
        <p:spPr bwMode="auto">
          <a:xfrm>
            <a:off x="7697788" y="4676775"/>
            <a:ext cx="20637" cy="6381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61" name="Rectangle 83"/>
          <p:cNvSpPr>
            <a:spLocks noChangeArrowheads="1"/>
          </p:cNvSpPr>
          <p:nvPr/>
        </p:nvSpPr>
        <p:spPr bwMode="auto">
          <a:xfrm>
            <a:off x="7697788" y="5741988"/>
            <a:ext cx="20637" cy="6381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62" name="Rectangle 84"/>
          <p:cNvSpPr>
            <a:spLocks noChangeArrowheads="1"/>
          </p:cNvSpPr>
          <p:nvPr/>
        </p:nvSpPr>
        <p:spPr bwMode="auto">
          <a:xfrm>
            <a:off x="5688013" y="4672013"/>
            <a:ext cx="20637" cy="6381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63" name="Rectangle 85"/>
          <p:cNvSpPr>
            <a:spLocks noChangeArrowheads="1"/>
          </p:cNvSpPr>
          <p:nvPr/>
        </p:nvSpPr>
        <p:spPr bwMode="auto">
          <a:xfrm>
            <a:off x="1268413" y="3462338"/>
            <a:ext cx="20637" cy="782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64" name="Rectangle 86"/>
          <p:cNvSpPr>
            <a:spLocks noChangeArrowheads="1"/>
          </p:cNvSpPr>
          <p:nvPr/>
        </p:nvSpPr>
        <p:spPr bwMode="auto">
          <a:xfrm>
            <a:off x="3657600" y="3462338"/>
            <a:ext cx="20638" cy="782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65" name="Rectangle 87"/>
          <p:cNvSpPr>
            <a:spLocks noChangeArrowheads="1"/>
          </p:cNvSpPr>
          <p:nvPr/>
        </p:nvSpPr>
        <p:spPr bwMode="auto">
          <a:xfrm>
            <a:off x="5688013" y="5737225"/>
            <a:ext cx="20637" cy="63817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66" name="Line 88"/>
          <p:cNvSpPr>
            <a:spLocks noChangeShapeType="1"/>
          </p:cNvSpPr>
          <p:nvPr/>
        </p:nvSpPr>
        <p:spPr bwMode="auto">
          <a:xfrm>
            <a:off x="1115488" y="1208084"/>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68" name="Line 90"/>
          <p:cNvSpPr>
            <a:spLocks noChangeShapeType="1"/>
          </p:cNvSpPr>
          <p:nvPr/>
        </p:nvSpPr>
        <p:spPr bwMode="auto">
          <a:xfrm>
            <a:off x="1115488" y="1412871"/>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71" name="Rectangle 93"/>
          <p:cNvSpPr>
            <a:spLocks noChangeArrowheads="1"/>
          </p:cNvSpPr>
          <p:nvPr/>
        </p:nvSpPr>
        <p:spPr bwMode="auto">
          <a:xfrm>
            <a:off x="1115488" y="1619246"/>
            <a:ext cx="180498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72" name="Line 94"/>
          <p:cNvSpPr>
            <a:spLocks noChangeShapeType="1"/>
          </p:cNvSpPr>
          <p:nvPr/>
        </p:nvSpPr>
        <p:spPr bwMode="auto">
          <a:xfrm>
            <a:off x="1115488" y="1825621"/>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74" name="Line 96"/>
          <p:cNvSpPr>
            <a:spLocks noChangeShapeType="1"/>
          </p:cNvSpPr>
          <p:nvPr/>
        </p:nvSpPr>
        <p:spPr bwMode="auto">
          <a:xfrm>
            <a:off x="1115488" y="2031996"/>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76" name="Line 98"/>
          <p:cNvSpPr>
            <a:spLocks noChangeShapeType="1"/>
          </p:cNvSpPr>
          <p:nvPr/>
        </p:nvSpPr>
        <p:spPr bwMode="auto">
          <a:xfrm>
            <a:off x="1115488" y="2236784"/>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78" name="Line 100"/>
          <p:cNvSpPr>
            <a:spLocks noChangeShapeType="1"/>
          </p:cNvSpPr>
          <p:nvPr/>
        </p:nvSpPr>
        <p:spPr bwMode="auto">
          <a:xfrm>
            <a:off x="5114925" y="1209713"/>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80" name="Line 102"/>
          <p:cNvSpPr>
            <a:spLocks noChangeShapeType="1"/>
          </p:cNvSpPr>
          <p:nvPr/>
        </p:nvSpPr>
        <p:spPr bwMode="auto">
          <a:xfrm>
            <a:off x="5114925" y="1416088"/>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82" name="Line 104"/>
          <p:cNvSpPr>
            <a:spLocks noChangeShapeType="1"/>
          </p:cNvSpPr>
          <p:nvPr/>
        </p:nvSpPr>
        <p:spPr bwMode="auto">
          <a:xfrm>
            <a:off x="5114925" y="1622463"/>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84" name="Line 106"/>
          <p:cNvSpPr>
            <a:spLocks noChangeShapeType="1"/>
          </p:cNvSpPr>
          <p:nvPr/>
        </p:nvSpPr>
        <p:spPr bwMode="auto">
          <a:xfrm>
            <a:off x="5114925" y="1827250"/>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86" name="Rectangle 108"/>
          <p:cNvSpPr>
            <a:spLocks noChangeArrowheads="1"/>
          </p:cNvSpPr>
          <p:nvPr/>
        </p:nvSpPr>
        <p:spPr bwMode="auto">
          <a:xfrm>
            <a:off x="5572125" y="3214688"/>
            <a:ext cx="18049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87" name="Rectangle 109"/>
          <p:cNvSpPr>
            <a:spLocks noChangeArrowheads="1"/>
          </p:cNvSpPr>
          <p:nvPr/>
        </p:nvSpPr>
        <p:spPr bwMode="auto">
          <a:xfrm>
            <a:off x="5572125" y="3441700"/>
            <a:ext cx="18049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88" name="Rectangle 110"/>
          <p:cNvSpPr>
            <a:spLocks noChangeArrowheads="1"/>
          </p:cNvSpPr>
          <p:nvPr/>
        </p:nvSpPr>
        <p:spPr bwMode="auto">
          <a:xfrm>
            <a:off x="3678238" y="4006850"/>
            <a:ext cx="89693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89" name="Rectangle 111"/>
          <p:cNvSpPr>
            <a:spLocks noChangeArrowheads="1"/>
          </p:cNvSpPr>
          <p:nvPr/>
        </p:nvSpPr>
        <p:spPr bwMode="auto">
          <a:xfrm>
            <a:off x="6810375" y="4440238"/>
            <a:ext cx="18049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90" name="Rectangle 112"/>
          <p:cNvSpPr>
            <a:spLocks noChangeArrowheads="1"/>
          </p:cNvSpPr>
          <p:nvPr/>
        </p:nvSpPr>
        <p:spPr bwMode="auto">
          <a:xfrm>
            <a:off x="6810375" y="4656138"/>
            <a:ext cx="18049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91" name="Rectangle 113"/>
          <p:cNvSpPr>
            <a:spLocks noChangeArrowheads="1"/>
          </p:cNvSpPr>
          <p:nvPr/>
        </p:nvSpPr>
        <p:spPr bwMode="auto">
          <a:xfrm>
            <a:off x="7718425" y="5078413"/>
            <a:ext cx="89693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92" name="Rectangle 114"/>
          <p:cNvSpPr>
            <a:spLocks noChangeArrowheads="1"/>
          </p:cNvSpPr>
          <p:nvPr/>
        </p:nvSpPr>
        <p:spPr bwMode="auto">
          <a:xfrm>
            <a:off x="6810375" y="5503863"/>
            <a:ext cx="18049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93" name="Rectangle 115"/>
          <p:cNvSpPr>
            <a:spLocks noChangeArrowheads="1"/>
          </p:cNvSpPr>
          <p:nvPr/>
        </p:nvSpPr>
        <p:spPr bwMode="auto">
          <a:xfrm>
            <a:off x="6810375" y="5721350"/>
            <a:ext cx="18049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94" name="Rectangle 116"/>
          <p:cNvSpPr>
            <a:spLocks noChangeArrowheads="1"/>
          </p:cNvSpPr>
          <p:nvPr/>
        </p:nvSpPr>
        <p:spPr bwMode="auto">
          <a:xfrm>
            <a:off x="7718425" y="6143625"/>
            <a:ext cx="89693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95" name="Rectangle 117"/>
          <p:cNvSpPr>
            <a:spLocks noChangeArrowheads="1"/>
          </p:cNvSpPr>
          <p:nvPr/>
        </p:nvSpPr>
        <p:spPr bwMode="auto">
          <a:xfrm>
            <a:off x="4800600" y="4435475"/>
            <a:ext cx="18049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96" name="Rectangle 118"/>
          <p:cNvSpPr>
            <a:spLocks noChangeArrowheads="1"/>
          </p:cNvSpPr>
          <p:nvPr/>
        </p:nvSpPr>
        <p:spPr bwMode="auto">
          <a:xfrm>
            <a:off x="4800600" y="4651375"/>
            <a:ext cx="18049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97" name="Rectangle 119"/>
          <p:cNvSpPr>
            <a:spLocks noChangeArrowheads="1"/>
          </p:cNvSpPr>
          <p:nvPr/>
        </p:nvSpPr>
        <p:spPr bwMode="auto">
          <a:xfrm>
            <a:off x="4800600" y="5073650"/>
            <a:ext cx="9080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98" name="Rectangle 120"/>
          <p:cNvSpPr>
            <a:spLocks noChangeArrowheads="1"/>
          </p:cNvSpPr>
          <p:nvPr/>
        </p:nvSpPr>
        <p:spPr bwMode="auto">
          <a:xfrm>
            <a:off x="4800600" y="5500688"/>
            <a:ext cx="18049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99" name="Rectangle 121"/>
          <p:cNvSpPr>
            <a:spLocks noChangeArrowheads="1"/>
          </p:cNvSpPr>
          <p:nvPr/>
        </p:nvSpPr>
        <p:spPr bwMode="auto">
          <a:xfrm>
            <a:off x="4800600" y="5716588"/>
            <a:ext cx="18049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00" name="Rectangle 122"/>
          <p:cNvSpPr>
            <a:spLocks noChangeArrowheads="1"/>
          </p:cNvSpPr>
          <p:nvPr/>
        </p:nvSpPr>
        <p:spPr bwMode="auto">
          <a:xfrm>
            <a:off x="4800600" y="6138863"/>
            <a:ext cx="9080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5" name="Rectangle 35"/>
          <p:cNvSpPr>
            <a:spLocks noChangeArrowheads="1"/>
          </p:cNvSpPr>
          <p:nvPr/>
        </p:nvSpPr>
        <p:spPr bwMode="auto">
          <a:xfrm>
            <a:off x="542925" y="3659188"/>
            <a:ext cx="4730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Debits</a:t>
            </a:r>
            <a:endParaRPr lang="en-US" dirty="0" smtClean="0">
              <a:solidFill>
                <a:prstClr val="black"/>
              </a:solidFill>
              <a:cs typeface="+mn-cs"/>
            </a:endParaRPr>
          </a:p>
        </p:txBody>
      </p:sp>
      <p:sp>
        <p:nvSpPr>
          <p:cNvPr id="186" name="Rectangle 36"/>
          <p:cNvSpPr>
            <a:spLocks noChangeArrowheads="1"/>
          </p:cNvSpPr>
          <p:nvPr/>
        </p:nvSpPr>
        <p:spPr bwMode="auto">
          <a:xfrm>
            <a:off x="1389063" y="3659188"/>
            <a:ext cx="5286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Credits</a:t>
            </a:r>
            <a:endParaRPr lang="en-US" dirty="0" smtClean="0">
              <a:solidFill>
                <a:prstClr val="black"/>
              </a:solidFill>
              <a:cs typeface="+mn-cs"/>
            </a:endParaRPr>
          </a:p>
        </p:txBody>
      </p:sp>
      <p:sp>
        <p:nvSpPr>
          <p:cNvPr id="187" name="Rectangle 37"/>
          <p:cNvSpPr>
            <a:spLocks noChangeArrowheads="1"/>
          </p:cNvSpPr>
          <p:nvPr/>
        </p:nvSpPr>
        <p:spPr bwMode="auto">
          <a:xfrm>
            <a:off x="2881313" y="3659188"/>
            <a:ext cx="4730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Debits</a:t>
            </a:r>
            <a:endParaRPr lang="en-US" dirty="0">
              <a:solidFill>
                <a:prstClr val="black"/>
              </a:solidFill>
              <a:cs typeface="+mn-cs"/>
            </a:endParaRPr>
          </a:p>
        </p:txBody>
      </p:sp>
      <p:sp>
        <p:nvSpPr>
          <p:cNvPr id="188" name="Rectangle 38"/>
          <p:cNvSpPr>
            <a:spLocks noChangeArrowheads="1"/>
          </p:cNvSpPr>
          <p:nvPr/>
        </p:nvSpPr>
        <p:spPr bwMode="auto">
          <a:xfrm>
            <a:off x="3829050" y="3659188"/>
            <a:ext cx="5286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Credits</a:t>
            </a:r>
            <a:endParaRPr lang="en-US" dirty="0">
              <a:solidFill>
                <a:prstClr val="black"/>
              </a:solidFill>
              <a:cs typeface="+mn-cs"/>
            </a:endParaRPr>
          </a:p>
        </p:txBody>
      </p:sp>
      <p:sp>
        <p:nvSpPr>
          <p:cNvPr id="189" name="Rectangle 39"/>
          <p:cNvSpPr>
            <a:spLocks noChangeArrowheads="1"/>
          </p:cNvSpPr>
          <p:nvPr/>
        </p:nvSpPr>
        <p:spPr bwMode="auto">
          <a:xfrm>
            <a:off x="5611813" y="3659188"/>
            <a:ext cx="4730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Debits</a:t>
            </a:r>
            <a:endParaRPr lang="en-US" dirty="0">
              <a:solidFill>
                <a:prstClr val="black"/>
              </a:solidFill>
              <a:cs typeface="+mn-cs"/>
            </a:endParaRPr>
          </a:p>
        </p:txBody>
      </p:sp>
      <p:sp>
        <p:nvSpPr>
          <p:cNvPr id="190" name="Rectangle 40"/>
          <p:cNvSpPr>
            <a:spLocks noChangeArrowheads="1"/>
          </p:cNvSpPr>
          <p:nvPr/>
        </p:nvSpPr>
        <p:spPr bwMode="auto">
          <a:xfrm>
            <a:off x="6510338" y="3659188"/>
            <a:ext cx="5286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Credits</a:t>
            </a:r>
            <a:endParaRPr lang="en-US" dirty="0">
              <a:solidFill>
                <a:prstClr val="black"/>
              </a:solidFill>
              <a:cs typeface="+mn-cs"/>
            </a:endParaRPr>
          </a:p>
        </p:txBody>
      </p:sp>
      <p:sp>
        <p:nvSpPr>
          <p:cNvPr id="13939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C7B5129-AA38-4B5B-82FE-A3B5F2CBF63C}" type="slidenum">
              <a:rPr lang="en-US" altLang="en-US" smtClean="0">
                <a:solidFill>
                  <a:srgbClr val="898989"/>
                </a:solidFill>
              </a:rPr>
              <a:pPr eaLnBrk="1" hangingPunct="1"/>
              <a:t>21</a:t>
            </a:fld>
            <a:endParaRPr lang="en-US" altLang="en-US" smtClean="0">
              <a:solidFill>
                <a:srgbClr val="898989"/>
              </a:solidFill>
            </a:endParaRPr>
          </a:p>
        </p:txBody>
      </p:sp>
      <p:sp>
        <p:nvSpPr>
          <p:cNvPr id="160" name="Rounded Rectangle 159"/>
          <p:cNvSpPr/>
          <p:nvPr/>
        </p:nvSpPr>
        <p:spPr>
          <a:xfrm>
            <a:off x="152400" y="6520844"/>
            <a:ext cx="5638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C4</a:t>
            </a:r>
            <a:r>
              <a:rPr lang="en-US" altLang="en-US" sz="1100" b="1" kern="0" dirty="0" smtClean="0">
                <a:solidFill>
                  <a:prstClr val="black"/>
                </a:solidFill>
                <a:latin typeface="Arial Narrow" pitchFamily="34" charset="0"/>
                <a:cs typeface="+mn-cs"/>
              </a:rPr>
              <a:t>: </a:t>
            </a:r>
            <a:r>
              <a:rPr lang="en-US" altLang="en-US" sz="1100" dirty="0"/>
              <a:t>Define debits and credits and explain double-entry accounting. </a:t>
            </a:r>
            <a:endParaRPr lang="en-US" sz="1100" kern="0" dirty="0">
              <a:solidFill>
                <a:prstClr val="black"/>
              </a:solidFill>
              <a:latin typeface="Arial Narrow" pitchFamily="34" charset="0"/>
              <a:cs typeface="+mn-cs"/>
            </a:endParaRPr>
          </a:p>
        </p:txBody>
      </p:sp>
      <p:sp>
        <p:nvSpPr>
          <p:cNvPr id="161" name="Rectangle 29"/>
          <p:cNvSpPr>
            <a:spLocks noChangeArrowheads="1"/>
          </p:cNvSpPr>
          <p:nvPr/>
        </p:nvSpPr>
        <p:spPr bwMode="auto">
          <a:xfrm>
            <a:off x="4884383" y="1863212"/>
            <a:ext cx="22967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11)</a:t>
            </a:r>
            <a:endParaRPr lang="en-US" dirty="0" smtClean="0">
              <a:solidFill>
                <a:prstClr val="black"/>
              </a:solidFill>
              <a:cs typeface="+mn-cs"/>
            </a:endParaRPr>
          </a:p>
        </p:txBody>
      </p:sp>
      <p:sp>
        <p:nvSpPr>
          <p:cNvPr id="162" name="Rectangle 30"/>
          <p:cNvSpPr>
            <a:spLocks noChangeArrowheads="1"/>
          </p:cNvSpPr>
          <p:nvPr/>
        </p:nvSpPr>
        <p:spPr bwMode="auto">
          <a:xfrm>
            <a:off x="7045510" y="1852541"/>
            <a:ext cx="1484830"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prstClr val="black"/>
                </a:solidFill>
                <a:cs typeface="+mn-cs"/>
              </a:rPr>
              <a:t>Owner, Withdrawals</a:t>
            </a:r>
          </a:p>
        </p:txBody>
      </p:sp>
      <p:sp>
        <p:nvSpPr>
          <p:cNvPr id="163" name="Rectangle 31"/>
          <p:cNvSpPr>
            <a:spLocks noChangeArrowheads="1"/>
          </p:cNvSpPr>
          <p:nvPr/>
        </p:nvSpPr>
        <p:spPr bwMode="auto">
          <a:xfrm>
            <a:off x="4857935" y="2058916"/>
            <a:ext cx="242054"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12)</a:t>
            </a:r>
            <a:endParaRPr lang="en-US" dirty="0" smtClean="0">
              <a:solidFill>
                <a:prstClr val="black"/>
              </a:solidFill>
              <a:cs typeface="+mn-cs"/>
            </a:endParaRPr>
          </a:p>
        </p:txBody>
      </p:sp>
      <p:sp>
        <p:nvSpPr>
          <p:cNvPr id="164" name="Rectangle 32"/>
          <p:cNvSpPr>
            <a:spLocks noChangeArrowheads="1"/>
          </p:cNvSpPr>
          <p:nvPr/>
        </p:nvSpPr>
        <p:spPr bwMode="auto">
          <a:xfrm>
            <a:off x="7045510" y="2058916"/>
            <a:ext cx="639599"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Supplies</a:t>
            </a:r>
            <a:endParaRPr lang="en-US" dirty="0" smtClean="0">
              <a:solidFill>
                <a:prstClr val="black"/>
              </a:solidFill>
              <a:cs typeface="+mn-cs"/>
            </a:endParaRPr>
          </a:p>
        </p:txBody>
      </p:sp>
      <p:sp>
        <p:nvSpPr>
          <p:cNvPr id="165" name="Rectangle 62"/>
          <p:cNvSpPr>
            <a:spLocks noChangeArrowheads="1"/>
          </p:cNvSpPr>
          <p:nvPr/>
        </p:nvSpPr>
        <p:spPr bwMode="auto">
          <a:xfrm>
            <a:off x="5342122" y="1852541"/>
            <a:ext cx="7064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Dr. Debit</a:t>
            </a:r>
            <a:endParaRPr lang="en-US" dirty="0" smtClean="0">
              <a:solidFill>
                <a:prstClr val="black"/>
              </a:solidFill>
              <a:cs typeface="+mn-cs"/>
            </a:endParaRPr>
          </a:p>
        </p:txBody>
      </p:sp>
      <p:sp>
        <p:nvSpPr>
          <p:cNvPr id="166" name="Rectangle 63"/>
          <p:cNvSpPr>
            <a:spLocks noChangeArrowheads="1"/>
          </p:cNvSpPr>
          <p:nvPr/>
        </p:nvSpPr>
        <p:spPr bwMode="auto">
          <a:xfrm>
            <a:off x="5342122" y="2058916"/>
            <a:ext cx="7064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Dr. Debit</a:t>
            </a:r>
            <a:endParaRPr lang="en-US" dirty="0" smtClean="0">
              <a:solidFill>
                <a:prstClr val="black"/>
              </a:solidFill>
              <a:cs typeface="+mn-cs"/>
            </a:endParaRPr>
          </a:p>
        </p:txBody>
      </p:sp>
      <p:sp>
        <p:nvSpPr>
          <p:cNvPr id="167" name="Line 104"/>
          <p:cNvSpPr>
            <a:spLocks noChangeShapeType="1"/>
          </p:cNvSpPr>
          <p:nvPr/>
        </p:nvSpPr>
        <p:spPr bwMode="auto">
          <a:xfrm>
            <a:off x="5119872" y="2038279"/>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Line 106"/>
          <p:cNvSpPr>
            <a:spLocks noChangeShapeType="1"/>
          </p:cNvSpPr>
          <p:nvPr/>
        </p:nvSpPr>
        <p:spPr bwMode="auto">
          <a:xfrm>
            <a:off x="5119872" y="2243066"/>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9" name="Line 96"/>
          <p:cNvSpPr>
            <a:spLocks noChangeShapeType="1"/>
          </p:cNvSpPr>
          <p:nvPr/>
        </p:nvSpPr>
        <p:spPr bwMode="auto">
          <a:xfrm>
            <a:off x="1155176" y="1619246"/>
            <a:ext cx="180498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
                                        </p:tgtEl>
                                        <p:attrNameLst>
                                          <p:attrName>style.visibility</p:attrName>
                                        </p:attrNameLst>
                                      </p:cBhvr>
                                      <p:to>
                                        <p:strVal val="visible"/>
                                      </p:to>
                                    </p:set>
                                    <p:animEffect transition="in" filter="fade">
                                      <p:cBhvr>
                                        <p:cTn id="10" dur="500"/>
                                        <p:tgtEl>
                                          <p:spTgt spid="28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fade">
                                      <p:cBhvr>
                                        <p:cTn id="13" dur="500"/>
                                        <p:tgtEl>
                                          <p:spTgt spid="1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7"/>
                                        </p:tgtEl>
                                        <p:attrNameLst>
                                          <p:attrName>style.visibility</p:attrName>
                                        </p:attrNameLst>
                                      </p:cBhvr>
                                      <p:to>
                                        <p:strVal val="visible"/>
                                      </p:to>
                                    </p:set>
                                    <p:animEffect transition="in" filter="fade">
                                      <p:cBhvr>
                                        <p:cTn id="16" dur="500"/>
                                        <p:tgtEl>
                                          <p:spTgt spid="28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44"/>
                                        </p:tgtEl>
                                        <p:attrNameLst>
                                          <p:attrName>style.visibility</p:attrName>
                                        </p:attrNameLst>
                                      </p:cBhvr>
                                      <p:to>
                                        <p:strVal val="visible"/>
                                      </p:to>
                                    </p:set>
                                    <p:animEffect transition="in" filter="fade">
                                      <p:cBhvr>
                                        <p:cTn id="19" dur="500"/>
                                        <p:tgtEl>
                                          <p:spTgt spid="29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37"/>
                                        </p:tgtEl>
                                        <p:attrNameLst>
                                          <p:attrName>style.visibility</p:attrName>
                                        </p:attrNameLst>
                                      </p:cBhvr>
                                      <p:to>
                                        <p:strVal val="visible"/>
                                      </p:to>
                                    </p:set>
                                    <p:animEffect transition="in" filter="fade">
                                      <p:cBhvr>
                                        <p:cTn id="22" dur="500"/>
                                        <p:tgtEl>
                                          <p:spTgt spid="29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38"/>
                                        </p:tgtEl>
                                        <p:attrNameLst>
                                          <p:attrName>style.visibility</p:attrName>
                                        </p:attrNameLst>
                                      </p:cBhvr>
                                      <p:to>
                                        <p:strVal val="visible"/>
                                      </p:to>
                                    </p:set>
                                    <p:animEffect transition="in" filter="fade">
                                      <p:cBhvr>
                                        <p:cTn id="25" dur="500"/>
                                        <p:tgtEl>
                                          <p:spTgt spid="29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39"/>
                                        </p:tgtEl>
                                        <p:attrNameLst>
                                          <p:attrName>style.visibility</p:attrName>
                                        </p:attrNameLst>
                                      </p:cBhvr>
                                      <p:to>
                                        <p:strVal val="visible"/>
                                      </p:to>
                                    </p:set>
                                    <p:animEffect transition="in" filter="fade">
                                      <p:cBhvr>
                                        <p:cTn id="28" dur="500"/>
                                        <p:tgtEl>
                                          <p:spTgt spid="29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54"/>
                                        </p:tgtEl>
                                        <p:attrNameLst>
                                          <p:attrName>style.visibility</p:attrName>
                                        </p:attrNameLst>
                                      </p:cBhvr>
                                      <p:to>
                                        <p:strVal val="visible"/>
                                      </p:to>
                                    </p:set>
                                    <p:animEffect transition="in" filter="fade">
                                      <p:cBhvr>
                                        <p:cTn id="31" dur="500"/>
                                        <p:tgtEl>
                                          <p:spTgt spid="29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55"/>
                                        </p:tgtEl>
                                        <p:attrNameLst>
                                          <p:attrName>style.visibility</p:attrName>
                                        </p:attrNameLst>
                                      </p:cBhvr>
                                      <p:to>
                                        <p:strVal val="visible"/>
                                      </p:to>
                                    </p:set>
                                    <p:animEffect transition="in" filter="fade">
                                      <p:cBhvr>
                                        <p:cTn id="34" dur="500"/>
                                        <p:tgtEl>
                                          <p:spTgt spid="295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56"/>
                                        </p:tgtEl>
                                        <p:attrNameLst>
                                          <p:attrName>style.visibility</p:attrName>
                                        </p:attrNameLst>
                                      </p:cBhvr>
                                      <p:to>
                                        <p:strVal val="visible"/>
                                      </p:to>
                                    </p:set>
                                    <p:animEffect transition="in" filter="fade">
                                      <p:cBhvr>
                                        <p:cTn id="37" dur="500"/>
                                        <p:tgtEl>
                                          <p:spTgt spid="295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57"/>
                                        </p:tgtEl>
                                        <p:attrNameLst>
                                          <p:attrName>style.visibility</p:attrName>
                                        </p:attrNameLst>
                                      </p:cBhvr>
                                      <p:to>
                                        <p:strVal val="visible"/>
                                      </p:to>
                                    </p:set>
                                    <p:animEffect transition="in" filter="fade">
                                      <p:cBhvr>
                                        <p:cTn id="40" dur="500"/>
                                        <p:tgtEl>
                                          <p:spTgt spid="295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59"/>
                                        </p:tgtEl>
                                        <p:attrNameLst>
                                          <p:attrName>style.visibility</p:attrName>
                                        </p:attrNameLst>
                                      </p:cBhvr>
                                      <p:to>
                                        <p:strVal val="visible"/>
                                      </p:to>
                                    </p:set>
                                    <p:animEffect transition="in" filter="fade">
                                      <p:cBhvr>
                                        <p:cTn id="43" dur="500"/>
                                        <p:tgtEl>
                                          <p:spTgt spid="295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63"/>
                                        </p:tgtEl>
                                        <p:attrNameLst>
                                          <p:attrName>style.visibility</p:attrName>
                                        </p:attrNameLst>
                                      </p:cBhvr>
                                      <p:to>
                                        <p:strVal val="visible"/>
                                      </p:to>
                                    </p:set>
                                    <p:animEffect transition="in" filter="fade">
                                      <p:cBhvr>
                                        <p:cTn id="46" dur="500"/>
                                        <p:tgtEl>
                                          <p:spTgt spid="296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64"/>
                                        </p:tgtEl>
                                        <p:attrNameLst>
                                          <p:attrName>style.visibility</p:attrName>
                                        </p:attrNameLst>
                                      </p:cBhvr>
                                      <p:to>
                                        <p:strVal val="visible"/>
                                      </p:to>
                                    </p:set>
                                    <p:animEffect transition="in" filter="fade">
                                      <p:cBhvr>
                                        <p:cTn id="49" dur="500"/>
                                        <p:tgtEl>
                                          <p:spTgt spid="296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86"/>
                                        </p:tgtEl>
                                        <p:attrNameLst>
                                          <p:attrName>style.visibility</p:attrName>
                                        </p:attrNameLst>
                                      </p:cBhvr>
                                      <p:to>
                                        <p:strVal val="visible"/>
                                      </p:to>
                                    </p:set>
                                    <p:animEffect transition="in" filter="fade">
                                      <p:cBhvr>
                                        <p:cTn id="52" dur="500"/>
                                        <p:tgtEl>
                                          <p:spTgt spid="298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87"/>
                                        </p:tgtEl>
                                        <p:attrNameLst>
                                          <p:attrName>style.visibility</p:attrName>
                                        </p:attrNameLst>
                                      </p:cBhvr>
                                      <p:to>
                                        <p:strVal val="visible"/>
                                      </p:to>
                                    </p:set>
                                    <p:animEffect transition="in" filter="fade">
                                      <p:cBhvr>
                                        <p:cTn id="55" dur="500"/>
                                        <p:tgtEl>
                                          <p:spTgt spid="298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8"/>
                                        </p:tgtEl>
                                        <p:attrNameLst>
                                          <p:attrName>style.visibility</p:attrName>
                                        </p:attrNameLst>
                                      </p:cBhvr>
                                      <p:to>
                                        <p:strVal val="visible"/>
                                      </p:to>
                                    </p:set>
                                    <p:animEffect transition="in" filter="fade">
                                      <p:cBhvr>
                                        <p:cTn id="58" dur="500"/>
                                        <p:tgtEl>
                                          <p:spTgt spid="1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1"/>
                                        </p:tgtEl>
                                        <p:attrNameLst>
                                          <p:attrName>style.visibility</p:attrName>
                                        </p:attrNameLst>
                                      </p:cBhvr>
                                      <p:to>
                                        <p:strVal val="visible"/>
                                      </p:to>
                                    </p:set>
                                    <p:animEffect transition="in" filter="fade">
                                      <p:cBhvr>
                                        <p:cTn id="61" dur="500"/>
                                        <p:tgtEl>
                                          <p:spTgt spid="1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3"/>
                                        </p:tgtEl>
                                        <p:attrNameLst>
                                          <p:attrName>style.visibility</p:attrName>
                                        </p:attrNameLst>
                                      </p:cBhvr>
                                      <p:to>
                                        <p:strVal val="visible"/>
                                      </p:to>
                                    </p:set>
                                    <p:animEffect transition="in" filter="fade">
                                      <p:cBhvr>
                                        <p:cTn id="64" dur="500"/>
                                        <p:tgtEl>
                                          <p:spTgt spid="13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9"/>
                                        </p:tgtEl>
                                        <p:attrNameLst>
                                          <p:attrName>style.visibility</p:attrName>
                                        </p:attrNameLst>
                                      </p:cBhvr>
                                      <p:to>
                                        <p:strVal val="visible"/>
                                      </p:to>
                                    </p:set>
                                    <p:animEffect transition="in" filter="fade">
                                      <p:cBhvr>
                                        <p:cTn id="67" dur="500"/>
                                        <p:tgtEl>
                                          <p:spTgt spid="12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0"/>
                                        </p:tgtEl>
                                        <p:attrNameLst>
                                          <p:attrName>style.visibility</p:attrName>
                                        </p:attrNameLst>
                                      </p:cBhvr>
                                      <p:to>
                                        <p:strVal val="visible"/>
                                      </p:to>
                                    </p:set>
                                    <p:animEffect transition="in" filter="fade">
                                      <p:cBhvr>
                                        <p:cTn id="70" dur="500"/>
                                        <p:tgtEl>
                                          <p:spTgt spid="13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2"/>
                                        </p:tgtEl>
                                        <p:attrNameLst>
                                          <p:attrName>style.visibility</p:attrName>
                                        </p:attrNameLst>
                                      </p:cBhvr>
                                      <p:to>
                                        <p:strVal val="visible"/>
                                      </p:to>
                                    </p:set>
                                    <p:animEffect transition="in" filter="fade">
                                      <p:cBhvr>
                                        <p:cTn id="73" dur="500"/>
                                        <p:tgtEl>
                                          <p:spTgt spid="13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5"/>
                                        </p:tgtEl>
                                        <p:attrNameLst>
                                          <p:attrName>style.visibility</p:attrName>
                                        </p:attrNameLst>
                                      </p:cBhvr>
                                      <p:to>
                                        <p:strVal val="visible"/>
                                      </p:to>
                                    </p:set>
                                    <p:animEffect transition="in" filter="fade">
                                      <p:cBhvr>
                                        <p:cTn id="76" dur="500"/>
                                        <p:tgtEl>
                                          <p:spTgt spid="18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86"/>
                                        </p:tgtEl>
                                        <p:attrNameLst>
                                          <p:attrName>style.visibility</p:attrName>
                                        </p:attrNameLst>
                                      </p:cBhvr>
                                      <p:to>
                                        <p:strVal val="visible"/>
                                      </p:to>
                                    </p:set>
                                    <p:animEffect transition="in" filter="fade">
                                      <p:cBhvr>
                                        <p:cTn id="79" dur="500"/>
                                        <p:tgtEl>
                                          <p:spTgt spid="1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88"/>
                                        </p:tgtEl>
                                        <p:attrNameLst>
                                          <p:attrName>style.visibility</p:attrName>
                                        </p:attrNameLst>
                                      </p:cBhvr>
                                      <p:to>
                                        <p:strVal val="visible"/>
                                      </p:to>
                                    </p:set>
                                    <p:animEffect transition="in" filter="fade">
                                      <p:cBhvr>
                                        <p:cTn id="82" dur="500"/>
                                        <p:tgtEl>
                                          <p:spTgt spid="18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87"/>
                                        </p:tgtEl>
                                        <p:attrNameLst>
                                          <p:attrName>style.visibility</p:attrName>
                                        </p:attrNameLst>
                                      </p:cBhvr>
                                      <p:to>
                                        <p:strVal val="visible"/>
                                      </p:to>
                                    </p:set>
                                    <p:animEffect transition="in" filter="fade">
                                      <p:cBhvr>
                                        <p:cTn id="85" dur="500"/>
                                        <p:tgtEl>
                                          <p:spTgt spid="18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90"/>
                                        </p:tgtEl>
                                        <p:attrNameLst>
                                          <p:attrName>style.visibility</p:attrName>
                                        </p:attrNameLst>
                                      </p:cBhvr>
                                      <p:to>
                                        <p:strVal val="visible"/>
                                      </p:to>
                                    </p:set>
                                    <p:animEffect transition="in" filter="fade">
                                      <p:cBhvr>
                                        <p:cTn id="88" dur="500"/>
                                        <p:tgtEl>
                                          <p:spTgt spid="19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89"/>
                                        </p:tgtEl>
                                        <p:attrNameLst>
                                          <p:attrName>style.visibility</p:attrName>
                                        </p:attrNameLst>
                                      </p:cBhvr>
                                      <p:to>
                                        <p:strVal val="visible"/>
                                      </p:to>
                                    </p:set>
                                    <p:animEffect transition="in" filter="fade">
                                      <p:cBhvr>
                                        <p:cTn id="91" dur="500"/>
                                        <p:tgtEl>
                                          <p:spTgt spid="18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Effect transition="in" filter="fade">
                                      <p:cBhvr>
                                        <p:cTn id="94" dur="500"/>
                                        <p:tgtEl>
                                          <p:spTgt spid="13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958"/>
                                        </p:tgtEl>
                                        <p:attrNameLst>
                                          <p:attrName>style.visibility</p:attrName>
                                        </p:attrNameLst>
                                      </p:cBhvr>
                                      <p:to>
                                        <p:strVal val="visible"/>
                                      </p:to>
                                    </p:set>
                                    <p:animEffect transition="in" filter="fade">
                                      <p:cBhvr>
                                        <p:cTn id="97" dur="500"/>
                                        <p:tgtEl>
                                          <p:spTgt spid="295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500"/>
                                        <p:tgtEl>
                                          <p:spTgt spid="14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988"/>
                                        </p:tgtEl>
                                        <p:attrNameLst>
                                          <p:attrName>style.visibility</p:attrName>
                                        </p:attrNameLst>
                                      </p:cBhvr>
                                      <p:to>
                                        <p:strVal val="visible"/>
                                      </p:to>
                                    </p:set>
                                    <p:animEffect transition="in" filter="fade">
                                      <p:cBhvr>
                                        <p:cTn id="103" dur="500"/>
                                        <p:tgtEl>
                                          <p:spTgt spid="298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35"/>
                                        </p:tgtEl>
                                        <p:attrNameLst>
                                          <p:attrName>style.visibility</p:attrName>
                                        </p:attrNameLst>
                                      </p:cBhvr>
                                      <p:to>
                                        <p:strVal val="visible"/>
                                      </p:to>
                                    </p:set>
                                    <p:animEffect transition="in" filter="fade">
                                      <p:cBhvr>
                                        <p:cTn id="106" dur="500"/>
                                        <p:tgtEl>
                                          <p:spTgt spid="135"/>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38"/>
                                        </p:tgtEl>
                                        <p:attrNameLst>
                                          <p:attrName>style.visibility</p:attrName>
                                        </p:attrNameLst>
                                      </p:cBhvr>
                                      <p:to>
                                        <p:strVal val="visible"/>
                                      </p:to>
                                    </p:set>
                                    <p:animEffect transition="in" filter="fade">
                                      <p:cBhvr>
                                        <p:cTn id="109" dur="500"/>
                                        <p:tgtEl>
                                          <p:spTgt spid="13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4"/>
                                        </p:tgtEl>
                                        <p:attrNameLst>
                                          <p:attrName>style.visibility</p:attrName>
                                        </p:attrNameLst>
                                      </p:cBhvr>
                                      <p:to>
                                        <p:strVal val="visible"/>
                                      </p:to>
                                    </p:set>
                                    <p:animEffect transition="in" filter="fade">
                                      <p:cBhvr>
                                        <p:cTn id="112" dur="500"/>
                                        <p:tgtEl>
                                          <p:spTgt spid="13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6"/>
                                        </p:tgtEl>
                                        <p:attrNameLst>
                                          <p:attrName>style.visibility</p:attrName>
                                        </p:attrNameLst>
                                      </p:cBhvr>
                                      <p:to>
                                        <p:strVal val="visible"/>
                                      </p:to>
                                    </p:set>
                                    <p:animEffect transition="in" filter="fade">
                                      <p:cBhvr>
                                        <p:cTn id="115" dur="500"/>
                                        <p:tgtEl>
                                          <p:spTgt spid="13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940"/>
                                        </p:tgtEl>
                                        <p:attrNameLst>
                                          <p:attrName>style.visibility</p:attrName>
                                        </p:attrNameLst>
                                      </p:cBhvr>
                                      <p:to>
                                        <p:strVal val="visible"/>
                                      </p:to>
                                    </p:set>
                                    <p:animEffect transition="in" filter="fade">
                                      <p:cBhvr>
                                        <p:cTn id="118" dur="500"/>
                                        <p:tgtEl>
                                          <p:spTgt spid="294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41"/>
                                        </p:tgtEl>
                                        <p:attrNameLst>
                                          <p:attrName>style.visibility</p:attrName>
                                        </p:attrNameLst>
                                      </p:cBhvr>
                                      <p:to>
                                        <p:strVal val="visible"/>
                                      </p:to>
                                    </p:set>
                                    <p:animEffect transition="in" filter="fade">
                                      <p:cBhvr>
                                        <p:cTn id="121" dur="500"/>
                                        <p:tgtEl>
                                          <p:spTgt spid="14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42"/>
                                        </p:tgtEl>
                                        <p:attrNameLst>
                                          <p:attrName>style.visibility</p:attrName>
                                        </p:attrNameLst>
                                      </p:cBhvr>
                                      <p:to>
                                        <p:strVal val="visible"/>
                                      </p:to>
                                    </p:set>
                                    <p:animEffect transition="in" filter="fade">
                                      <p:cBhvr>
                                        <p:cTn id="124" dur="500"/>
                                        <p:tgtEl>
                                          <p:spTgt spid="14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43"/>
                                        </p:tgtEl>
                                        <p:attrNameLst>
                                          <p:attrName>style.visibility</p:attrName>
                                        </p:attrNameLst>
                                      </p:cBhvr>
                                      <p:to>
                                        <p:strVal val="visible"/>
                                      </p:to>
                                    </p:set>
                                    <p:animEffect transition="in" filter="fade">
                                      <p:cBhvr>
                                        <p:cTn id="127" dur="500"/>
                                        <p:tgtEl>
                                          <p:spTgt spid="14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945"/>
                                        </p:tgtEl>
                                        <p:attrNameLst>
                                          <p:attrName>style.visibility</p:attrName>
                                        </p:attrNameLst>
                                      </p:cBhvr>
                                      <p:to>
                                        <p:strVal val="visible"/>
                                      </p:to>
                                    </p:set>
                                    <p:animEffect transition="in" filter="fade">
                                      <p:cBhvr>
                                        <p:cTn id="130" dur="500"/>
                                        <p:tgtEl>
                                          <p:spTgt spid="294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960"/>
                                        </p:tgtEl>
                                        <p:attrNameLst>
                                          <p:attrName>style.visibility</p:attrName>
                                        </p:attrNameLst>
                                      </p:cBhvr>
                                      <p:to>
                                        <p:strVal val="visible"/>
                                      </p:to>
                                    </p:set>
                                    <p:animEffect transition="in" filter="fade">
                                      <p:cBhvr>
                                        <p:cTn id="133" dur="500"/>
                                        <p:tgtEl>
                                          <p:spTgt spid="2960"/>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989"/>
                                        </p:tgtEl>
                                        <p:attrNameLst>
                                          <p:attrName>style.visibility</p:attrName>
                                        </p:attrNameLst>
                                      </p:cBhvr>
                                      <p:to>
                                        <p:strVal val="visible"/>
                                      </p:to>
                                    </p:set>
                                    <p:animEffect transition="in" filter="fade">
                                      <p:cBhvr>
                                        <p:cTn id="136" dur="500"/>
                                        <p:tgtEl>
                                          <p:spTgt spid="298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990"/>
                                        </p:tgtEl>
                                        <p:attrNameLst>
                                          <p:attrName>style.visibility</p:attrName>
                                        </p:attrNameLst>
                                      </p:cBhvr>
                                      <p:to>
                                        <p:strVal val="visible"/>
                                      </p:to>
                                    </p:set>
                                    <p:animEffect transition="in" filter="fade">
                                      <p:cBhvr>
                                        <p:cTn id="139" dur="500"/>
                                        <p:tgtEl>
                                          <p:spTgt spid="2990"/>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991"/>
                                        </p:tgtEl>
                                        <p:attrNameLst>
                                          <p:attrName>style.visibility</p:attrName>
                                        </p:attrNameLst>
                                      </p:cBhvr>
                                      <p:to>
                                        <p:strVal val="visible"/>
                                      </p:to>
                                    </p:set>
                                    <p:animEffect transition="in" filter="fade">
                                      <p:cBhvr>
                                        <p:cTn id="142" dur="500"/>
                                        <p:tgtEl>
                                          <p:spTgt spid="2991"/>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941"/>
                                        </p:tgtEl>
                                        <p:attrNameLst>
                                          <p:attrName>style.visibility</p:attrName>
                                        </p:attrNameLst>
                                      </p:cBhvr>
                                      <p:to>
                                        <p:strVal val="visible"/>
                                      </p:to>
                                    </p:set>
                                    <p:animEffect transition="in" filter="fade">
                                      <p:cBhvr>
                                        <p:cTn id="145" dur="500"/>
                                        <p:tgtEl>
                                          <p:spTgt spid="2941"/>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44"/>
                                        </p:tgtEl>
                                        <p:attrNameLst>
                                          <p:attrName>style.visibility</p:attrName>
                                        </p:attrNameLst>
                                      </p:cBhvr>
                                      <p:to>
                                        <p:strVal val="visible"/>
                                      </p:to>
                                    </p:set>
                                    <p:animEffect transition="in" filter="fade">
                                      <p:cBhvr>
                                        <p:cTn id="148" dur="500"/>
                                        <p:tgtEl>
                                          <p:spTgt spid="14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45"/>
                                        </p:tgtEl>
                                        <p:attrNameLst>
                                          <p:attrName>style.visibility</p:attrName>
                                        </p:attrNameLst>
                                      </p:cBhvr>
                                      <p:to>
                                        <p:strVal val="visible"/>
                                      </p:to>
                                    </p:set>
                                    <p:animEffect transition="in" filter="fade">
                                      <p:cBhvr>
                                        <p:cTn id="151" dur="500"/>
                                        <p:tgtEl>
                                          <p:spTgt spid="14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46"/>
                                        </p:tgtEl>
                                        <p:attrNameLst>
                                          <p:attrName>style.visibility</p:attrName>
                                        </p:attrNameLst>
                                      </p:cBhvr>
                                      <p:to>
                                        <p:strVal val="visible"/>
                                      </p:to>
                                    </p:set>
                                    <p:animEffect transition="in" filter="fade">
                                      <p:cBhvr>
                                        <p:cTn id="154" dur="500"/>
                                        <p:tgtEl>
                                          <p:spTgt spid="14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53"/>
                                        </p:tgtEl>
                                        <p:attrNameLst>
                                          <p:attrName>style.visibility</p:attrName>
                                        </p:attrNameLst>
                                      </p:cBhvr>
                                      <p:to>
                                        <p:strVal val="visible"/>
                                      </p:to>
                                    </p:set>
                                    <p:animEffect transition="in" filter="fade">
                                      <p:cBhvr>
                                        <p:cTn id="157" dur="500"/>
                                        <p:tgtEl>
                                          <p:spTgt spid="153"/>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961"/>
                                        </p:tgtEl>
                                        <p:attrNameLst>
                                          <p:attrName>style.visibility</p:attrName>
                                        </p:attrNameLst>
                                      </p:cBhvr>
                                      <p:to>
                                        <p:strVal val="visible"/>
                                      </p:to>
                                    </p:set>
                                    <p:animEffect transition="in" filter="fade">
                                      <p:cBhvr>
                                        <p:cTn id="160" dur="500"/>
                                        <p:tgtEl>
                                          <p:spTgt spid="296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992"/>
                                        </p:tgtEl>
                                        <p:attrNameLst>
                                          <p:attrName>style.visibility</p:attrName>
                                        </p:attrNameLst>
                                      </p:cBhvr>
                                      <p:to>
                                        <p:strVal val="visible"/>
                                      </p:to>
                                    </p:set>
                                    <p:animEffect transition="in" filter="fade">
                                      <p:cBhvr>
                                        <p:cTn id="163" dur="500"/>
                                        <p:tgtEl>
                                          <p:spTgt spid="2992"/>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993"/>
                                        </p:tgtEl>
                                        <p:attrNameLst>
                                          <p:attrName>style.visibility</p:attrName>
                                        </p:attrNameLst>
                                      </p:cBhvr>
                                      <p:to>
                                        <p:strVal val="visible"/>
                                      </p:to>
                                    </p:set>
                                    <p:animEffect transition="in" filter="fade">
                                      <p:cBhvr>
                                        <p:cTn id="166" dur="500"/>
                                        <p:tgtEl>
                                          <p:spTgt spid="2993"/>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994"/>
                                        </p:tgtEl>
                                        <p:attrNameLst>
                                          <p:attrName>style.visibility</p:attrName>
                                        </p:attrNameLst>
                                      </p:cBhvr>
                                      <p:to>
                                        <p:strVal val="visible"/>
                                      </p:to>
                                    </p:set>
                                    <p:animEffect transition="in" filter="fade">
                                      <p:cBhvr>
                                        <p:cTn id="169" dur="500"/>
                                        <p:tgtEl>
                                          <p:spTgt spid="299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942"/>
                                        </p:tgtEl>
                                        <p:attrNameLst>
                                          <p:attrName>style.visibility</p:attrName>
                                        </p:attrNameLst>
                                      </p:cBhvr>
                                      <p:to>
                                        <p:strVal val="visible"/>
                                      </p:to>
                                    </p:set>
                                    <p:animEffect transition="in" filter="fade">
                                      <p:cBhvr>
                                        <p:cTn id="172" dur="500"/>
                                        <p:tgtEl>
                                          <p:spTgt spid="294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47"/>
                                        </p:tgtEl>
                                        <p:attrNameLst>
                                          <p:attrName>style.visibility</p:attrName>
                                        </p:attrNameLst>
                                      </p:cBhvr>
                                      <p:to>
                                        <p:strVal val="visible"/>
                                      </p:to>
                                    </p:set>
                                    <p:animEffect transition="in" filter="fade">
                                      <p:cBhvr>
                                        <p:cTn id="175" dur="500"/>
                                        <p:tgtEl>
                                          <p:spTgt spid="147"/>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48"/>
                                        </p:tgtEl>
                                        <p:attrNameLst>
                                          <p:attrName>style.visibility</p:attrName>
                                        </p:attrNameLst>
                                      </p:cBhvr>
                                      <p:to>
                                        <p:strVal val="visible"/>
                                      </p:to>
                                    </p:set>
                                    <p:animEffect transition="in" filter="fade">
                                      <p:cBhvr>
                                        <p:cTn id="178" dur="500"/>
                                        <p:tgtEl>
                                          <p:spTgt spid="148"/>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49"/>
                                        </p:tgtEl>
                                        <p:attrNameLst>
                                          <p:attrName>style.visibility</p:attrName>
                                        </p:attrNameLst>
                                      </p:cBhvr>
                                      <p:to>
                                        <p:strVal val="visible"/>
                                      </p:to>
                                    </p:set>
                                    <p:animEffect transition="in" filter="fade">
                                      <p:cBhvr>
                                        <p:cTn id="181" dur="500"/>
                                        <p:tgtEl>
                                          <p:spTgt spid="149"/>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54"/>
                                        </p:tgtEl>
                                        <p:attrNameLst>
                                          <p:attrName>style.visibility</p:attrName>
                                        </p:attrNameLst>
                                      </p:cBhvr>
                                      <p:to>
                                        <p:strVal val="visible"/>
                                      </p:to>
                                    </p:set>
                                    <p:animEffect transition="in" filter="fade">
                                      <p:cBhvr>
                                        <p:cTn id="184" dur="500"/>
                                        <p:tgtEl>
                                          <p:spTgt spid="154"/>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962"/>
                                        </p:tgtEl>
                                        <p:attrNameLst>
                                          <p:attrName>style.visibility</p:attrName>
                                        </p:attrNameLst>
                                      </p:cBhvr>
                                      <p:to>
                                        <p:strVal val="visible"/>
                                      </p:to>
                                    </p:set>
                                    <p:animEffect transition="in" filter="fade">
                                      <p:cBhvr>
                                        <p:cTn id="187" dur="500"/>
                                        <p:tgtEl>
                                          <p:spTgt spid="2962"/>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995"/>
                                        </p:tgtEl>
                                        <p:attrNameLst>
                                          <p:attrName>style.visibility</p:attrName>
                                        </p:attrNameLst>
                                      </p:cBhvr>
                                      <p:to>
                                        <p:strVal val="visible"/>
                                      </p:to>
                                    </p:set>
                                    <p:animEffect transition="in" filter="fade">
                                      <p:cBhvr>
                                        <p:cTn id="190" dur="500"/>
                                        <p:tgtEl>
                                          <p:spTgt spid="2995"/>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996"/>
                                        </p:tgtEl>
                                        <p:attrNameLst>
                                          <p:attrName>style.visibility</p:attrName>
                                        </p:attrNameLst>
                                      </p:cBhvr>
                                      <p:to>
                                        <p:strVal val="visible"/>
                                      </p:to>
                                    </p:set>
                                    <p:animEffect transition="in" filter="fade">
                                      <p:cBhvr>
                                        <p:cTn id="193" dur="500"/>
                                        <p:tgtEl>
                                          <p:spTgt spid="2996"/>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997"/>
                                        </p:tgtEl>
                                        <p:attrNameLst>
                                          <p:attrName>style.visibility</p:attrName>
                                        </p:attrNameLst>
                                      </p:cBhvr>
                                      <p:to>
                                        <p:strVal val="visible"/>
                                      </p:to>
                                    </p:set>
                                    <p:animEffect transition="in" filter="fade">
                                      <p:cBhvr>
                                        <p:cTn id="196" dur="500"/>
                                        <p:tgtEl>
                                          <p:spTgt spid="2997"/>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943"/>
                                        </p:tgtEl>
                                        <p:attrNameLst>
                                          <p:attrName>style.visibility</p:attrName>
                                        </p:attrNameLst>
                                      </p:cBhvr>
                                      <p:to>
                                        <p:strVal val="visible"/>
                                      </p:to>
                                    </p:set>
                                    <p:animEffect transition="in" filter="fade">
                                      <p:cBhvr>
                                        <p:cTn id="199" dur="500"/>
                                        <p:tgtEl>
                                          <p:spTgt spid="2943"/>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50"/>
                                        </p:tgtEl>
                                        <p:attrNameLst>
                                          <p:attrName>style.visibility</p:attrName>
                                        </p:attrNameLst>
                                      </p:cBhvr>
                                      <p:to>
                                        <p:strVal val="visible"/>
                                      </p:to>
                                    </p:set>
                                    <p:animEffect transition="in" filter="fade">
                                      <p:cBhvr>
                                        <p:cTn id="202" dur="500"/>
                                        <p:tgtEl>
                                          <p:spTgt spid="150"/>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51"/>
                                        </p:tgtEl>
                                        <p:attrNameLst>
                                          <p:attrName>style.visibility</p:attrName>
                                        </p:attrNameLst>
                                      </p:cBhvr>
                                      <p:to>
                                        <p:strVal val="visible"/>
                                      </p:to>
                                    </p:set>
                                    <p:animEffect transition="in" filter="fade">
                                      <p:cBhvr>
                                        <p:cTn id="205" dur="500"/>
                                        <p:tgtEl>
                                          <p:spTgt spid="15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52"/>
                                        </p:tgtEl>
                                        <p:attrNameLst>
                                          <p:attrName>style.visibility</p:attrName>
                                        </p:attrNameLst>
                                      </p:cBhvr>
                                      <p:to>
                                        <p:strVal val="visible"/>
                                      </p:to>
                                    </p:set>
                                    <p:animEffect transition="in" filter="fade">
                                      <p:cBhvr>
                                        <p:cTn id="208" dur="500"/>
                                        <p:tgtEl>
                                          <p:spTgt spid="152"/>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55"/>
                                        </p:tgtEl>
                                        <p:attrNameLst>
                                          <p:attrName>style.visibility</p:attrName>
                                        </p:attrNameLst>
                                      </p:cBhvr>
                                      <p:to>
                                        <p:strVal val="visible"/>
                                      </p:to>
                                    </p:set>
                                    <p:animEffect transition="in" filter="fade">
                                      <p:cBhvr>
                                        <p:cTn id="211" dur="500"/>
                                        <p:tgtEl>
                                          <p:spTgt spid="155"/>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965"/>
                                        </p:tgtEl>
                                        <p:attrNameLst>
                                          <p:attrName>style.visibility</p:attrName>
                                        </p:attrNameLst>
                                      </p:cBhvr>
                                      <p:to>
                                        <p:strVal val="visible"/>
                                      </p:to>
                                    </p:set>
                                    <p:animEffect transition="in" filter="fade">
                                      <p:cBhvr>
                                        <p:cTn id="214" dur="500"/>
                                        <p:tgtEl>
                                          <p:spTgt spid="2965"/>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998"/>
                                        </p:tgtEl>
                                        <p:attrNameLst>
                                          <p:attrName>style.visibility</p:attrName>
                                        </p:attrNameLst>
                                      </p:cBhvr>
                                      <p:to>
                                        <p:strVal val="visible"/>
                                      </p:to>
                                    </p:set>
                                    <p:animEffect transition="in" filter="fade">
                                      <p:cBhvr>
                                        <p:cTn id="217" dur="500"/>
                                        <p:tgtEl>
                                          <p:spTgt spid="2998"/>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999"/>
                                        </p:tgtEl>
                                        <p:attrNameLst>
                                          <p:attrName>style.visibility</p:attrName>
                                        </p:attrNameLst>
                                      </p:cBhvr>
                                      <p:to>
                                        <p:strVal val="visible"/>
                                      </p:to>
                                    </p:set>
                                    <p:animEffect transition="in" filter="fade">
                                      <p:cBhvr>
                                        <p:cTn id="220" dur="500"/>
                                        <p:tgtEl>
                                          <p:spTgt spid="2999"/>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3000"/>
                                        </p:tgtEl>
                                        <p:attrNameLst>
                                          <p:attrName>style.visibility</p:attrName>
                                        </p:attrNameLst>
                                      </p:cBhvr>
                                      <p:to>
                                        <p:strVal val="visible"/>
                                      </p:to>
                                    </p:set>
                                    <p:animEffect transition="in" filter="fade">
                                      <p:cBhvr>
                                        <p:cTn id="223" dur="500"/>
                                        <p:tgtEl>
                                          <p:spTgt spid="3000"/>
                                        </p:tgtEl>
                                      </p:cBhvr>
                                    </p:animEffect>
                                  </p:childTnLst>
                                </p:cTn>
                              </p:par>
                              <p:par>
                                <p:cTn id="224" presetID="10" presetClass="entr" presetSubtype="0" fill="hold" grpId="0" nodeType="withEffect">
                                  <p:stCondLst>
                                    <p:cond delay="2000"/>
                                  </p:stCondLst>
                                  <p:childTnLst>
                                    <p:set>
                                      <p:cBhvr>
                                        <p:cTn id="225" dur="1" fill="hold">
                                          <p:stCondLst>
                                            <p:cond delay="0"/>
                                          </p:stCondLst>
                                        </p:cTn>
                                        <p:tgtEl>
                                          <p:spTgt spid="2952"/>
                                        </p:tgtEl>
                                        <p:attrNameLst>
                                          <p:attrName>style.visibility</p:attrName>
                                        </p:attrNameLst>
                                      </p:cBhvr>
                                      <p:to>
                                        <p:strVal val="visible"/>
                                      </p:to>
                                    </p:set>
                                    <p:animEffect transition="in" filter="fade">
                                      <p:cBhvr>
                                        <p:cTn id="226" dur="500"/>
                                        <p:tgtEl>
                                          <p:spTgt spid="2952"/>
                                        </p:tgtEl>
                                      </p:cBhvr>
                                    </p:animEffect>
                                  </p:childTnLst>
                                </p:cTn>
                              </p:par>
                              <p:par>
                                <p:cTn id="227" presetID="10" presetClass="entr" presetSubtype="0" fill="hold" grpId="0" nodeType="withEffect">
                                  <p:stCondLst>
                                    <p:cond delay="2000"/>
                                  </p:stCondLst>
                                  <p:childTnLst>
                                    <p:set>
                                      <p:cBhvr>
                                        <p:cTn id="228" dur="1" fill="hold">
                                          <p:stCondLst>
                                            <p:cond delay="0"/>
                                          </p:stCondLst>
                                        </p:cTn>
                                        <p:tgtEl>
                                          <p:spTgt spid="2953"/>
                                        </p:tgtEl>
                                        <p:attrNameLst>
                                          <p:attrName>style.visibility</p:attrName>
                                        </p:attrNameLst>
                                      </p:cBhvr>
                                      <p:to>
                                        <p:strVal val="visible"/>
                                      </p:to>
                                    </p:set>
                                    <p:animEffect transition="in" filter="fade">
                                      <p:cBhvr>
                                        <p:cTn id="229" dur="500"/>
                                        <p:tgtEl>
                                          <p:spTgt spid="2953"/>
                                        </p:tgtEl>
                                      </p:cBhvr>
                                    </p:animEffect>
                                  </p:childTnLst>
                                </p:cTn>
                              </p:par>
                              <p:par>
                                <p:cTn id="230" presetID="10" presetClass="entr" presetSubtype="0" fill="hold" grpId="0" nodeType="withEffect">
                                  <p:stCondLst>
                                    <p:cond delay="2000"/>
                                  </p:stCondLst>
                                  <p:childTnLst>
                                    <p:set>
                                      <p:cBhvr>
                                        <p:cTn id="231" dur="1" fill="hold">
                                          <p:stCondLst>
                                            <p:cond delay="0"/>
                                          </p:stCondLst>
                                        </p:cTn>
                                        <p:tgtEl>
                                          <p:spTgt spid="2946"/>
                                        </p:tgtEl>
                                        <p:attrNameLst>
                                          <p:attrName>style.visibility</p:attrName>
                                        </p:attrNameLst>
                                      </p:cBhvr>
                                      <p:to>
                                        <p:strVal val="visible"/>
                                      </p:to>
                                    </p:set>
                                    <p:animEffect transition="in" filter="fade">
                                      <p:cBhvr>
                                        <p:cTn id="232" dur="500"/>
                                        <p:tgtEl>
                                          <p:spTgt spid="2946"/>
                                        </p:tgtEl>
                                      </p:cBhvr>
                                    </p:animEffect>
                                  </p:childTnLst>
                                </p:cTn>
                              </p:par>
                              <p:par>
                                <p:cTn id="233" presetID="10" presetClass="entr" presetSubtype="0" fill="hold" grpId="0" nodeType="withEffect">
                                  <p:stCondLst>
                                    <p:cond delay="2000"/>
                                  </p:stCondLst>
                                  <p:childTnLst>
                                    <p:set>
                                      <p:cBhvr>
                                        <p:cTn id="234" dur="1" fill="hold">
                                          <p:stCondLst>
                                            <p:cond delay="0"/>
                                          </p:stCondLst>
                                        </p:cTn>
                                        <p:tgtEl>
                                          <p:spTgt spid="2947"/>
                                        </p:tgtEl>
                                        <p:attrNameLst>
                                          <p:attrName>style.visibility</p:attrName>
                                        </p:attrNameLst>
                                      </p:cBhvr>
                                      <p:to>
                                        <p:strVal val="visible"/>
                                      </p:to>
                                    </p:set>
                                    <p:animEffect transition="in" filter="fade">
                                      <p:cBhvr>
                                        <p:cTn id="235" dur="500"/>
                                        <p:tgtEl>
                                          <p:spTgt spid="2947"/>
                                        </p:tgtEl>
                                      </p:cBhvr>
                                    </p:animEffect>
                                  </p:childTnLst>
                                </p:cTn>
                              </p:par>
                              <p:par>
                                <p:cTn id="236" presetID="10" presetClass="entr" presetSubtype="0" fill="hold" grpId="0" nodeType="withEffect">
                                  <p:stCondLst>
                                    <p:cond delay="2000"/>
                                  </p:stCondLst>
                                  <p:childTnLst>
                                    <p:set>
                                      <p:cBhvr>
                                        <p:cTn id="237" dur="1" fill="hold">
                                          <p:stCondLst>
                                            <p:cond delay="0"/>
                                          </p:stCondLst>
                                        </p:cTn>
                                        <p:tgtEl>
                                          <p:spTgt spid="2948"/>
                                        </p:tgtEl>
                                        <p:attrNameLst>
                                          <p:attrName>style.visibility</p:attrName>
                                        </p:attrNameLst>
                                      </p:cBhvr>
                                      <p:to>
                                        <p:strVal val="visible"/>
                                      </p:to>
                                    </p:set>
                                    <p:animEffect transition="in" filter="fade">
                                      <p:cBhvr>
                                        <p:cTn id="238" dur="500"/>
                                        <p:tgtEl>
                                          <p:spTgt spid="2948"/>
                                        </p:tgtEl>
                                      </p:cBhvr>
                                    </p:animEffect>
                                  </p:childTnLst>
                                </p:cTn>
                              </p:par>
                              <p:par>
                                <p:cTn id="239" presetID="10" presetClass="entr" presetSubtype="0" fill="hold" grpId="0" nodeType="withEffect">
                                  <p:stCondLst>
                                    <p:cond delay="2000"/>
                                  </p:stCondLst>
                                  <p:childTnLst>
                                    <p:set>
                                      <p:cBhvr>
                                        <p:cTn id="240" dur="1" fill="hold">
                                          <p:stCondLst>
                                            <p:cond delay="0"/>
                                          </p:stCondLst>
                                        </p:cTn>
                                        <p:tgtEl>
                                          <p:spTgt spid="2949"/>
                                        </p:tgtEl>
                                        <p:attrNameLst>
                                          <p:attrName>style.visibility</p:attrName>
                                        </p:attrNameLst>
                                      </p:cBhvr>
                                      <p:to>
                                        <p:strVal val="visible"/>
                                      </p:to>
                                    </p:set>
                                    <p:animEffect transition="in" filter="fade">
                                      <p:cBhvr>
                                        <p:cTn id="241" dur="500"/>
                                        <p:tgtEl>
                                          <p:spTgt spid="2949"/>
                                        </p:tgtEl>
                                      </p:cBhvr>
                                    </p:animEffect>
                                  </p:childTnLst>
                                </p:cTn>
                              </p:par>
                              <p:par>
                                <p:cTn id="242" presetID="10" presetClass="entr" presetSubtype="0" fill="hold" grpId="0" nodeType="withEffect">
                                  <p:stCondLst>
                                    <p:cond delay="2000"/>
                                  </p:stCondLst>
                                  <p:childTnLst>
                                    <p:set>
                                      <p:cBhvr>
                                        <p:cTn id="243" dur="1" fill="hold">
                                          <p:stCondLst>
                                            <p:cond delay="0"/>
                                          </p:stCondLst>
                                        </p:cTn>
                                        <p:tgtEl>
                                          <p:spTgt spid="2950"/>
                                        </p:tgtEl>
                                        <p:attrNameLst>
                                          <p:attrName>style.visibility</p:attrName>
                                        </p:attrNameLst>
                                      </p:cBhvr>
                                      <p:to>
                                        <p:strVal val="visible"/>
                                      </p:to>
                                    </p:set>
                                    <p:animEffect transition="in" filter="fade">
                                      <p:cBhvr>
                                        <p:cTn id="244" dur="500"/>
                                        <p:tgtEl>
                                          <p:spTgt spid="2950"/>
                                        </p:tgtEl>
                                      </p:cBhvr>
                                    </p:animEffect>
                                  </p:childTnLst>
                                </p:cTn>
                              </p:par>
                              <p:par>
                                <p:cTn id="245" presetID="10" presetClass="entr" presetSubtype="0" fill="hold" grpId="0" nodeType="withEffect">
                                  <p:stCondLst>
                                    <p:cond delay="2000"/>
                                  </p:stCondLst>
                                  <p:childTnLst>
                                    <p:set>
                                      <p:cBhvr>
                                        <p:cTn id="246" dur="1" fill="hold">
                                          <p:stCondLst>
                                            <p:cond delay="0"/>
                                          </p:stCondLst>
                                        </p:cTn>
                                        <p:tgtEl>
                                          <p:spTgt spid="2951"/>
                                        </p:tgtEl>
                                        <p:attrNameLst>
                                          <p:attrName>style.visibility</p:attrName>
                                        </p:attrNameLst>
                                      </p:cBhvr>
                                      <p:to>
                                        <p:strVal val="visible"/>
                                      </p:to>
                                    </p:set>
                                    <p:animEffect transition="in" filter="fade">
                                      <p:cBhvr>
                                        <p:cTn id="247" dur="500"/>
                                        <p:tgtEl>
                                          <p:spTgt spid="2951"/>
                                        </p:tgtEl>
                                      </p:cBhvr>
                                    </p:animEffect>
                                  </p:childTnLst>
                                </p:cTn>
                              </p:par>
                              <p:par>
                                <p:cTn id="248" presetID="10" presetClass="entr" presetSubtype="0" fill="hold" grpId="0" nodeType="withEffect">
                                  <p:stCondLst>
                                    <p:cond delay="2000"/>
                                  </p:stCondLst>
                                  <p:childTnLst>
                                    <p:set>
                                      <p:cBhvr>
                                        <p:cTn id="249" dur="1" fill="hold">
                                          <p:stCondLst>
                                            <p:cond delay="0"/>
                                          </p:stCondLst>
                                        </p:cTn>
                                        <p:tgtEl>
                                          <p:spTgt spid="156"/>
                                        </p:tgtEl>
                                        <p:attrNameLst>
                                          <p:attrName>style.visibility</p:attrName>
                                        </p:attrNameLst>
                                      </p:cBhvr>
                                      <p:to>
                                        <p:strVal val="visible"/>
                                      </p:to>
                                    </p:set>
                                    <p:animEffect transition="in" filter="fade">
                                      <p:cBhvr>
                                        <p:cTn id="250" dur="500"/>
                                        <p:tgtEl>
                                          <p:spTgt spid="156"/>
                                        </p:tgtEl>
                                      </p:cBhvr>
                                    </p:animEffect>
                                  </p:childTnLst>
                                </p:cTn>
                              </p:par>
                              <p:par>
                                <p:cTn id="251" presetID="10" presetClass="entr" presetSubtype="0" fill="hold" grpId="0" nodeType="withEffect">
                                  <p:stCondLst>
                                    <p:cond delay="2000"/>
                                  </p:stCondLst>
                                  <p:childTnLst>
                                    <p:set>
                                      <p:cBhvr>
                                        <p:cTn id="252" dur="1" fill="hold">
                                          <p:stCondLst>
                                            <p:cond delay="0"/>
                                          </p:stCondLst>
                                        </p:cTn>
                                        <p:tgtEl>
                                          <p:spTgt spid="157"/>
                                        </p:tgtEl>
                                        <p:attrNameLst>
                                          <p:attrName>style.visibility</p:attrName>
                                        </p:attrNameLst>
                                      </p:cBhvr>
                                      <p:to>
                                        <p:strVal val="visible"/>
                                      </p:to>
                                    </p:set>
                                    <p:animEffect transition="in" filter="fade">
                                      <p:cBhvr>
                                        <p:cTn id="253" dur="500"/>
                                        <p:tgtEl>
                                          <p:spTgt spid="157"/>
                                        </p:tgtEl>
                                      </p:cBhvr>
                                    </p:animEffect>
                                  </p:childTnLst>
                                </p:cTn>
                              </p:par>
                              <p:par>
                                <p:cTn id="254" presetID="10" presetClass="entr" presetSubtype="0" fill="hold" grpId="0" nodeType="withEffect">
                                  <p:stCondLst>
                                    <p:cond delay="2000"/>
                                  </p:stCondLst>
                                  <p:childTnLst>
                                    <p:set>
                                      <p:cBhvr>
                                        <p:cTn id="255" dur="1" fill="hold">
                                          <p:stCondLst>
                                            <p:cond delay="0"/>
                                          </p:stCondLst>
                                        </p:cTn>
                                        <p:tgtEl>
                                          <p:spTgt spid="165"/>
                                        </p:tgtEl>
                                        <p:attrNameLst>
                                          <p:attrName>style.visibility</p:attrName>
                                        </p:attrNameLst>
                                      </p:cBhvr>
                                      <p:to>
                                        <p:strVal val="visible"/>
                                      </p:to>
                                    </p:set>
                                    <p:animEffect transition="in" filter="fade">
                                      <p:cBhvr>
                                        <p:cTn id="256" dur="500"/>
                                        <p:tgtEl>
                                          <p:spTgt spid="165"/>
                                        </p:tgtEl>
                                      </p:cBhvr>
                                    </p:animEffect>
                                  </p:childTnLst>
                                </p:cTn>
                              </p:par>
                              <p:par>
                                <p:cTn id="257" presetID="10" presetClass="entr" presetSubtype="0" fill="hold" grpId="0" nodeType="withEffect">
                                  <p:stCondLst>
                                    <p:cond delay="2000"/>
                                  </p:stCondLst>
                                  <p:childTnLst>
                                    <p:set>
                                      <p:cBhvr>
                                        <p:cTn id="258" dur="1" fill="hold">
                                          <p:stCondLst>
                                            <p:cond delay="0"/>
                                          </p:stCondLst>
                                        </p:cTn>
                                        <p:tgtEl>
                                          <p:spTgt spid="166"/>
                                        </p:tgtEl>
                                        <p:attrNameLst>
                                          <p:attrName>style.visibility</p:attrName>
                                        </p:attrNameLst>
                                      </p:cBhvr>
                                      <p:to>
                                        <p:strVal val="visible"/>
                                      </p:to>
                                    </p:set>
                                    <p:animEffect transition="in" filter="fade">
                                      <p:cBhvr>
                                        <p:cTn id="259"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7" grpId="0" animBg="1"/>
      <p:bldP spid="2938" grpId="0" animBg="1"/>
      <p:bldP spid="2939" grpId="0" animBg="1"/>
      <p:bldP spid="2940" grpId="0" animBg="1"/>
      <p:bldP spid="2941" grpId="0" animBg="1"/>
      <p:bldP spid="2942" grpId="0" animBg="1"/>
      <p:bldP spid="2943" grpId="0" animBg="1"/>
      <p:bldP spid="286" grpId="0"/>
      <p:bldP spid="287" grpId="0"/>
      <p:bldP spid="128" grpId="0"/>
      <p:bldP spid="129" grpId="0"/>
      <p:bldP spid="130" grpId="0"/>
      <p:bldP spid="131" grpId="0"/>
      <p:bldP spid="132" grpId="0"/>
      <p:bldP spid="133" grpId="0"/>
      <p:bldP spid="134" grpId="0"/>
      <p:bldP spid="135" grpId="0"/>
      <p:bldP spid="136" grpId="0"/>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58" grpId="0"/>
      <p:bldP spid="159" grpId="0"/>
      <p:bldP spid="2944" grpId="0"/>
      <p:bldP spid="2945" grpId="0"/>
      <p:bldP spid="2946" grpId="0"/>
      <p:bldP spid="2947" grpId="0"/>
      <p:bldP spid="2948" grpId="0"/>
      <p:bldP spid="2949" grpId="0"/>
      <p:bldP spid="2950" grpId="0"/>
      <p:bldP spid="2951" grpId="0"/>
      <p:bldP spid="2952" grpId="0"/>
      <p:bldP spid="2953" grpId="0"/>
      <p:bldP spid="2954" grpId="0" animBg="1"/>
      <p:bldP spid="2955" grpId="0" animBg="1"/>
      <p:bldP spid="2956" grpId="0" animBg="1"/>
      <p:bldP spid="2957" grpId="0" animBg="1"/>
      <p:bldP spid="2958" grpId="0" animBg="1"/>
      <p:bldP spid="2959" grpId="0" animBg="1"/>
      <p:bldP spid="2960" grpId="0" animBg="1"/>
      <p:bldP spid="2961" grpId="0" animBg="1"/>
      <p:bldP spid="2962" grpId="0" animBg="1"/>
      <p:bldP spid="2963" grpId="0" animBg="1"/>
      <p:bldP spid="2964" grpId="0" animBg="1"/>
      <p:bldP spid="2965" grpId="0" animBg="1"/>
      <p:bldP spid="2986" grpId="0" animBg="1"/>
      <p:bldP spid="2987" grpId="0" animBg="1"/>
      <p:bldP spid="2988" grpId="0" animBg="1"/>
      <p:bldP spid="2989" grpId="0" animBg="1"/>
      <p:bldP spid="2990" grpId="0" animBg="1"/>
      <p:bldP spid="2991" grpId="0" animBg="1"/>
      <p:bldP spid="2992" grpId="0" animBg="1"/>
      <p:bldP spid="2993" grpId="0" animBg="1"/>
      <p:bldP spid="2994" grpId="0" animBg="1"/>
      <p:bldP spid="2995" grpId="0" animBg="1"/>
      <p:bldP spid="2996" grpId="0" animBg="1"/>
      <p:bldP spid="2997" grpId="0" animBg="1"/>
      <p:bldP spid="2998" grpId="0" animBg="1"/>
      <p:bldP spid="2999" grpId="0" animBg="1"/>
      <p:bldP spid="3000" grpId="0" animBg="1"/>
      <p:bldP spid="185" grpId="0"/>
      <p:bldP spid="186" grpId="0"/>
      <p:bldP spid="187" grpId="0"/>
      <p:bldP spid="188" grpId="0"/>
      <p:bldP spid="189" grpId="0"/>
      <p:bldP spid="190" grpId="0"/>
      <p:bldP spid="165" grpId="0"/>
      <p:bldP spid="1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4"/>
          <p:cNvSpPr>
            <a:spLocks noGrp="1"/>
          </p:cNvSpPr>
          <p:nvPr>
            <p:ph type="ctrTitle"/>
          </p:nvPr>
        </p:nvSpPr>
        <p:spPr>
          <a:xfrm>
            <a:off x="914400" y="1828800"/>
            <a:ext cx="7315200" cy="3124200"/>
          </a:xfrm>
        </p:spPr>
        <p:txBody>
          <a:bodyPr/>
          <a:lstStyle/>
          <a:p>
            <a:pPr eaLnBrk="1" hangingPunct="1"/>
            <a:r>
              <a:rPr lang="en-US" altLang="en-US" dirty="0" smtClean="0"/>
              <a:t/>
            </a:r>
            <a:br>
              <a:rPr lang="en-US" altLang="en-US" dirty="0" smtClean="0"/>
            </a:br>
            <a:r>
              <a:rPr lang="en-US" altLang="en-US" dirty="0" smtClean="0"/>
              <a:t/>
            </a:r>
            <a:br>
              <a:rPr lang="en-US" altLang="en-US" dirty="0" smtClean="0"/>
            </a:br>
            <a:r>
              <a:rPr lang="en-US" altLang="en-US" dirty="0" smtClean="0"/>
              <a:t> P1:	</a:t>
            </a:r>
            <a:br>
              <a:rPr lang="en-US" altLang="en-US" dirty="0" smtClean="0"/>
            </a:br>
            <a:r>
              <a:rPr lang="en-US" altLang="en-US" dirty="0" smtClean="0"/>
              <a:t>Record transactions in a journal and post entries to a ledger. </a:t>
            </a:r>
            <a:br>
              <a:rPr lang="en-US" altLang="en-US"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4029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676" y="1869322"/>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7648" y="51816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3AA050-11C5-43C4-87E6-504C0538F225}" type="slidenum">
              <a:rPr lang="en-US" altLang="en-US" smtClean="0">
                <a:solidFill>
                  <a:srgbClr val="898989"/>
                </a:solidFill>
              </a:rPr>
              <a:pPr eaLnBrk="1" hangingPunct="1"/>
              <a:t>22</a:t>
            </a:fld>
            <a:endParaRPr lang="en-US" altLang="en-US" smtClean="0">
              <a:solidFill>
                <a:srgbClr val="898989"/>
              </a:solidFill>
            </a:endParaRPr>
          </a:p>
        </p:txBody>
      </p:sp>
      <p:sp>
        <p:nvSpPr>
          <p:cNvPr id="8" name="TextBox 7"/>
          <p:cNvSpPr txBox="1"/>
          <p:nvPr/>
        </p:nvSpPr>
        <p:spPr>
          <a:xfrm>
            <a:off x="2362200" y="825996"/>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23767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b="1" dirty="0" smtClean="0">
                <a:cs typeface="Arial" charset="0"/>
              </a:rPr>
              <a:t>Journalizing and Posting Transactions</a:t>
            </a:r>
            <a:endParaRPr lang="en-US" altLang="en-US" sz="3200" b="1" dirty="0" smtClean="0">
              <a:latin typeface="Arial" charset="0"/>
              <a:cs typeface="Arial" charset="0"/>
            </a:endParaRPr>
          </a:p>
        </p:txBody>
      </p:sp>
      <p:sp>
        <p:nvSpPr>
          <p:cNvPr id="14" name="Slide Number Placeholder 13"/>
          <p:cNvSpPr>
            <a:spLocks noGrp="1"/>
          </p:cNvSpPr>
          <p:nvPr>
            <p:ph type="sldNum" sz="quarter" idx="12"/>
          </p:nvPr>
        </p:nvSpPr>
        <p:spPr/>
        <p:txBody>
          <a:bodyPr/>
          <a:lstStyle/>
          <a:p>
            <a:pPr>
              <a:defRPr/>
            </a:pPr>
            <a:fld id="{23AEDF90-7069-470B-9B75-F55F2CE07A25}" type="slidenum">
              <a:rPr lang="en-US" smtClean="0"/>
              <a:pPr>
                <a:defRPr/>
              </a:pPr>
              <a:t>23</a:t>
            </a:fld>
            <a:endParaRPr lang="en-US" dirty="0"/>
          </a:p>
        </p:txBody>
      </p:sp>
      <p:sp>
        <p:nvSpPr>
          <p:cNvPr id="17427" name="AutoShape 16"/>
          <p:cNvSpPr>
            <a:spLocks noChangeArrowheads="1"/>
          </p:cNvSpPr>
          <p:nvPr/>
        </p:nvSpPr>
        <p:spPr bwMode="auto">
          <a:xfrm>
            <a:off x="3429000" y="2438400"/>
            <a:ext cx="1219200" cy="228600"/>
          </a:xfrm>
          <a:prstGeom prst="rightArrow">
            <a:avLst>
              <a:gd name="adj1" fmla="val 50000"/>
              <a:gd name="adj2" fmla="val 133333"/>
            </a:avLst>
          </a:prstGeom>
          <a:solidFill>
            <a:srgbClr val="C00000"/>
          </a:solidFill>
          <a:ln w="12700">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dirty="0">
              <a:ea typeface="MS PGothic" pitchFamily="34" charset="-128"/>
            </a:endParaRPr>
          </a:p>
        </p:txBody>
      </p:sp>
      <p:sp>
        <p:nvSpPr>
          <p:cNvPr id="17421" name="AutoShape 21"/>
          <p:cNvSpPr>
            <a:spLocks noChangeArrowheads="1"/>
          </p:cNvSpPr>
          <p:nvPr/>
        </p:nvSpPr>
        <p:spPr bwMode="auto">
          <a:xfrm flipH="1">
            <a:off x="3810000" y="5257800"/>
            <a:ext cx="1219200" cy="228600"/>
          </a:xfrm>
          <a:prstGeom prst="rightArrow">
            <a:avLst>
              <a:gd name="adj1" fmla="val 50000"/>
              <a:gd name="adj2" fmla="val 133333"/>
            </a:avLst>
          </a:prstGeom>
          <a:solidFill>
            <a:srgbClr val="C00000"/>
          </a:solidFill>
          <a:ln w="12700">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dirty="0">
              <a:ea typeface="MS PGothic" pitchFamily="34" charset="-128"/>
            </a:endParaRPr>
          </a:p>
        </p:txBody>
      </p:sp>
      <p:sp>
        <p:nvSpPr>
          <p:cNvPr id="17417" name="AutoShape 26"/>
          <p:cNvSpPr>
            <a:spLocks noChangeArrowheads="1"/>
          </p:cNvSpPr>
          <p:nvPr/>
        </p:nvSpPr>
        <p:spPr bwMode="auto">
          <a:xfrm rot="5400000">
            <a:off x="6248400" y="3962400"/>
            <a:ext cx="876300" cy="266700"/>
          </a:xfrm>
          <a:prstGeom prst="rightArrow">
            <a:avLst>
              <a:gd name="adj1" fmla="val 50000"/>
              <a:gd name="adj2" fmla="val 82143"/>
            </a:avLst>
          </a:prstGeom>
          <a:solidFill>
            <a:srgbClr val="C00000"/>
          </a:solidFill>
          <a:ln w="12700">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dirty="0">
              <a:ea typeface="MS PGothic" pitchFamily="34" charset="-128"/>
            </a:endParaRPr>
          </a:p>
        </p:txBody>
      </p:sp>
      <p:pic>
        <p:nvPicPr>
          <p:cNvPr id="141319"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27733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219200"/>
            <a:ext cx="3505200"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648200"/>
            <a:ext cx="3276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3"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4343400"/>
            <a:ext cx="373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Rounded Rectangle 12"/>
          <p:cNvSpPr/>
          <p:nvPr/>
        </p:nvSpPr>
        <p:spPr>
          <a:xfrm>
            <a:off x="152400" y="6518387"/>
            <a:ext cx="5638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lang="en-US" altLang="en-US" sz="1100" b="1" kern="0" dirty="0" smtClean="0">
                <a:solidFill>
                  <a:prstClr val="black"/>
                </a:solidFill>
                <a:latin typeface="Arial Narrow" pitchFamily="34" charset="0"/>
                <a:cs typeface="+mn-cs"/>
              </a:rPr>
              <a:t>: </a:t>
            </a:r>
            <a:r>
              <a:rPr lang="en-US" altLang="en-US" sz="1100" dirty="0"/>
              <a:t>Record transactions in a journal and post entries to a ledger. </a:t>
            </a:r>
            <a:endParaRPr lang="en-US" sz="1100" kern="0" dirty="0">
              <a:solidFill>
                <a:prstClr val="black"/>
              </a:solidFill>
              <a:latin typeface="Arial Narrow" pitchFamily="34" charset="0"/>
              <a:cs typeface="+mn-cs"/>
            </a:endParaRPr>
          </a:p>
        </p:txBody>
      </p:sp>
      <p:sp>
        <p:nvSpPr>
          <p:cNvPr id="15" name="TextBox 14"/>
          <p:cNvSpPr txBox="1"/>
          <p:nvPr/>
        </p:nvSpPr>
        <p:spPr>
          <a:xfrm>
            <a:off x="8158369" y="1143000"/>
            <a:ext cx="904461"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2.9</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7427"/>
                                        </p:tgtEl>
                                        <p:attrNameLst>
                                          <p:attrName>style.visibility</p:attrName>
                                        </p:attrNameLst>
                                      </p:cBhvr>
                                      <p:to>
                                        <p:strVal val="visible"/>
                                      </p:to>
                                    </p:set>
                                    <p:animEffect transition="in" filter="slide(fromLeft)">
                                      <p:cBhvr>
                                        <p:cTn id="7" dur="500"/>
                                        <p:tgtEl>
                                          <p:spTgt spid="17427"/>
                                        </p:tgtEl>
                                      </p:cBhvr>
                                    </p:animEffect>
                                  </p:childTnLst>
                                </p:cTn>
                              </p:par>
                              <p:par>
                                <p:cTn id="8" presetID="12" presetClass="entr" presetSubtype="8" fill="hold" nodeType="withEffect">
                                  <p:stCondLst>
                                    <p:cond delay="0"/>
                                  </p:stCondLst>
                                  <p:childTnLst>
                                    <p:set>
                                      <p:cBhvr>
                                        <p:cTn id="9" dur="1" fill="hold">
                                          <p:stCondLst>
                                            <p:cond delay="0"/>
                                          </p:stCondLst>
                                        </p:cTn>
                                        <p:tgtEl>
                                          <p:spTgt spid="18461"/>
                                        </p:tgtEl>
                                        <p:attrNameLst>
                                          <p:attrName>style.visibility</p:attrName>
                                        </p:attrNameLst>
                                      </p:cBhvr>
                                      <p:to>
                                        <p:strVal val="visible"/>
                                      </p:to>
                                    </p:set>
                                    <p:animEffect transition="in" filter="slide(fromLeft)">
                                      <p:cBhvr>
                                        <p:cTn id="10" dur="500"/>
                                        <p:tgtEl>
                                          <p:spTgt spid="18461"/>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17417"/>
                                        </p:tgtEl>
                                        <p:attrNameLst>
                                          <p:attrName>style.visibility</p:attrName>
                                        </p:attrNameLst>
                                      </p:cBhvr>
                                      <p:to>
                                        <p:strVal val="visible"/>
                                      </p:to>
                                    </p:set>
                                    <p:animEffect transition="in" filter="slide(fromTop)">
                                      <p:cBhvr>
                                        <p:cTn id="13" dur="500"/>
                                        <p:tgtEl>
                                          <p:spTgt spid="17417"/>
                                        </p:tgtEl>
                                      </p:cBhvr>
                                    </p:animEffect>
                                  </p:childTnLst>
                                </p:cTn>
                              </p:par>
                              <p:par>
                                <p:cTn id="14" presetID="12" presetClass="entr" presetSubtype="1" fill="hold" nodeType="withEffect">
                                  <p:stCondLst>
                                    <p:cond delay="0"/>
                                  </p:stCondLst>
                                  <p:childTnLst>
                                    <p:set>
                                      <p:cBhvr>
                                        <p:cTn id="15" dur="1" fill="hold">
                                          <p:stCondLst>
                                            <p:cond delay="0"/>
                                          </p:stCondLst>
                                        </p:cTn>
                                        <p:tgtEl>
                                          <p:spTgt spid="18462"/>
                                        </p:tgtEl>
                                        <p:attrNameLst>
                                          <p:attrName>style.visibility</p:attrName>
                                        </p:attrNameLst>
                                      </p:cBhvr>
                                      <p:to>
                                        <p:strVal val="visible"/>
                                      </p:to>
                                    </p:set>
                                    <p:animEffect transition="in" filter="slide(fromTop)">
                                      <p:cBhvr>
                                        <p:cTn id="16" dur="500"/>
                                        <p:tgtEl>
                                          <p:spTgt spid="18462"/>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7421"/>
                                        </p:tgtEl>
                                        <p:attrNameLst>
                                          <p:attrName>style.visibility</p:attrName>
                                        </p:attrNameLst>
                                      </p:cBhvr>
                                      <p:to>
                                        <p:strVal val="visible"/>
                                      </p:to>
                                    </p:set>
                                    <p:animEffect transition="in" filter="slide(fromRight)">
                                      <p:cBhvr>
                                        <p:cTn id="19" dur="500"/>
                                        <p:tgtEl>
                                          <p:spTgt spid="17421"/>
                                        </p:tgtEl>
                                      </p:cBhvr>
                                    </p:animEffect>
                                  </p:childTnLst>
                                </p:cTn>
                              </p:par>
                              <p:par>
                                <p:cTn id="20" presetID="12" presetClass="entr" presetSubtype="2" fill="hold" nodeType="withEffect">
                                  <p:stCondLst>
                                    <p:cond delay="0"/>
                                  </p:stCondLst>
                                  <p:childTnLst>
                                    <p:set>
                                      <p:cBhvr>
                                        <p:cTn id="21" dur="1" fill="hold">
                                          <p:stCondLst>
                                            <p:cond delay="0"/>
                                          </p:stCondLst>
                                        </p:cTn>
                                        <p:tgtEl>
                                          <p:spTgt spid="18463"/>
                                        </p:tgtEl>
                                        <p:attrNameLst>
                                          <p:attrName>style.visibility</p:attrName>
                                        </p:attrNameLst>
                                      </p:cBhvr>
                                      <p:to>
                                        <p:strVal val="visible"/>
                                      </p:to>
                                    </p:set>
                                    <p:animEffect transition="in" filter="slide(fromRight)">
                                      <p:cBhvr>
                                        <p:cTn id="22" dur="500"/>
                                        <p:tgtEl>
                                          <p:spTgt spid="18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7" grpId="0" animBg="1"/>
      <p:bldP spid="17421" grpId="0" animBg="1"/>
      <p:bldP spid="174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8" name="Rectangle 4"/>
          <p:cNvSpPr>
            <a:spLocks noChangeArrowheads="1"/>
          </p:cNvSpPr>
          <p:nvPr/>
        </p:nvSpPr>
        <p:spPr bwMode="auto">
          <a:xfrm>
            <a:off x="4457700" y="5672055"/>
            <a:ext cx="3492500" cy="684295"/>
          </a:xfrm>
          <a:prstGeom prst="rect">
            <a:avLst/>
          </a:prstGeom>
          <a:solidFill>
            <a:schemeClr val="accent5">
              <a:lumMod val="60000"/>
              <a:lumOff val="40000"/>
            </a:schemeClr>
          </a:solidFill>
          <a:ln w="12700">
            <a:solidFill>
              <a:schemeClr val="tx1"/>
            </a:solidFill>
            <a:miter lim="800000"/>
            <a:headEnd/>
            <a:tailEnd/>
          </a:ln>
          <a:effectLst>
            <a:outerShdw blurRad="63500" dist="71842" dir="2700000" algn="ctr" rotWithShape="0">
              <a:schemeClr val="tx1">
                <a:alpha val="74998"/>
              </a:schemeClr>
            </a:outerShdw>
          </a:effectLst>
        </p:spPr>
        <p:txBody>
          <a:bodyPr lIns="90488" tIns="44450" rIns="90488" bIns="44450" anchor="ctr"/>
          <a:lstStyle/>
          <a:p>
            <a:pPr marL="457200" indent="-457200">
              <a:buFont typeface="Calibri" pitchFamily="-107" charset="0"/>
              <a:buAutoNum type="alphaLcPeriod" startAt="3"/>
              <a:defRPr/>
            </a:pPr>
            <a:r>
              <a:rPr lang="en-US" sz="2000" b="1" dirty="0">
                <a:solidFill>
                  <a:srgbClr val="114FFB"/>
                </a:solidFill>
                <a:ea typeface="MS PGothic" pitchFamily="34" charset="-128"/>
              </a:rPr>
              <a:t>Dollar amount of debits and credits</a:t>
            </a:r>
          </a:p>
        </p:txBody>
      </p:sp>
      <p:sp>
        <p:nvSpPr>
          <p:cNvPr id="142340" name="Rectangle 7"/>
          <p:cNvSpPr>
            <a:spLocks noGrp="1" noChangeArrowheads="1"/>
          </p:cNvSpPr>
          <p:nvPr>
            <p:ph type="title"/>
          </p:nvPr>
        </p:nvSpPr>
        <p:spPr>
          <a:xfrm>
            <a:off x="1219200" y="274638"/>
            <a:ext cx="6629400" cy="1143000"/>
          </a:xfrm>
        </p:spPr>
        <p:txBody>
          <a:bodyPr/>
          <a:lstStyle/>
          <a:p>
            <a:pPr eaLnBrk="1" hangingPunct="1"/>
            <a:r>
              <a:rPr lang="en-US" altLang="en-US" b="1" dirty="0" smtClean="0">
                <a:cs typeface="Arial" charset="0"/>
              </a:rPr>
              <a:t>Journalizing Transactions</a:t>
            </a:r>
          </a:p>
        </p:txBody>
      </p:sp>
      <p:sp>
        <p:nvSpPr>
          <p:cNvPr id="22" name="Slide Number Placeholder 21"/>
          <p:cNvSpPr>
            <a:spLocks noGrp="1"/>
          </p:cNvSpPr>
          <p:nvPr>
            <p:ph type="sldNum" sz="quarter" idx="12"/>
          </p:nvPr>
        </p:nvSpPr>
        <p:spPr/>
        <p:txBody>
          <a:bodyPr/>
          <a:lstStyle/>
          <a:p>
            <a:pPr>
              <a:defRPr/>
            </a:pPr>
            <a:fld id="{37B7D29A-4EF1-4BC8-B956-3087A25DCB54}" type="slidenum">
              <a:rPr lang="en-US" smtClean="0"/>
              <a:pPr>
                <a:defRPr/>
              </a:pPr>
              <a:t>24</a:t>
            </a:fld>
            <a:endParaRPr lang="en-US" dirty="0"/>
          </a:p>
        </p:txBody>
      </p:sp>
      <p:sp>
        <p:nvSpPr>
          <p:cNvPr id="18447" name="Rectangle 10"/>
          <p:cNvSpPr>
            <a:spLocks noChangeArrowheads="1"/>
          </p:cNvSpPr>
          <p:nvPr/>
        </p:nvSpPr>
        <p:spPr bwMode="auto">
          <a:xfrm>
            <a:off x="1039037" y="1282921"/>
            <a:ext cx="2133600" cy="775409"/>
          </a:xfrm>
          <a:prstGeom prst="rect">
            <a:avLst/>
          </a:prstGeom>
          <a:solidFill>
            <a:schemeClr val="accent3">
              <a:lumMod val="60000"/>
              <a:lumOff val="40000"/>
            </a:schemeClr>
          </a:solidFill>
          <a:ln w="12700">
            <a:solidFill>
              <a:schemeClr val="tx1"/>
            </a:solidFill>
            <a:miter lim="800000"/>
            <a:headEnd/>
            <a:tailEnd/>
          </a:ln>
          <a:effectLst>
            <a:outerShdw blurRad="63500" dist="71842" dir="2700000" algn="ctr" rotWithShape="0">
              <a:schemeClr val="tx1">
                <a:alpha val="74998"/>
              </a:schemeClr>
            </a:outerShdw>
          </a:effectLst>
        </p:spPr>
        <p:txBody>
          <a:bodyPr lIns="90488" tIns="44450" rIns="90488" bIns="44450" anchor="ctr"/>
          <a:lstStyle/>
          <a:p>
            <a:pPr marL="457200" indent="-457200">
              <a:buFont typeface="Calibri" pitchFamily="-107" charset="0"/>
              <a:buAutoNum type="alphaLcPeriod"/>
              <a:defRPr/>
            </a:pPr>
            <a:r>
              <a:rPr lang="en-US" sz="2000" b="1" dirty="0">
                <a:solidFill>
                  <a:srgbClr val="008000"/>
                </a:solidFill>
                <a:ea typeface="MS PGothic" pitchFamily="34" charset="-128"/>
              </a:rPr>
              <a:t>Transaction Date</a:t>
            </a:r>
          </a:p>
        </p:txBody>
      </p:sp>
      <p:sp>
        <p:nvSpPr>
          <p:cNvPr id="18445" name="Rectangle 13"/>
          <p:cNvSpPr>
            <a:spLocks noChangeArrowheads="1"/>
          </p:cNvSpPr>
          <p:nvPr/>
        </p:nvSpPr>
        <p:spPr bwMode="auto">
          <a:xfrm>
            <a:off x="1422571" y="5651431"/>
            <a:ext cx="2743200" cy="750247"/>
          </a:xfrm>
          <a:prstGeom prst="rect">
            <a:avLst/>
          </a:prstGeom>
          <a:solidFill>
            <a:schemeClr val="tx2">
              <a:lumMod val="75000"/>
            </a:schemeClr>
          </a:solidFill>
          <a:ln w="12700">
            <a:solidFill>
              <a:schemeClr val="tx1"/>
            </a:solidFill>
            <a:miter lim="800000"/>
            <a:headEnd/>
            <a:tailEnd/>
          </a:ln>
          <a:effectLst>
            <a:outerShdw blurRad="63500" dist="71842" dir="2700000" algn="ctr" rotWithShape="0">
              <a:schemeClr val="tx1">
                <a:alpha val="74998"/>
              </a:schemeClr>
            </a:outerShdw>
          </a:effectLst>
        </p:spPr>
        <p:txBody>
          <a:bodyPr lIns="90488" tIns="44450" rIns="90488" bIns="44450" anchor="ctr"/>
          <a:lstStyle/>
          <a:p>
            <a:pPr marL="457200" indent="-457200">
              <a:buFont typeface="Calibri" pitchFamily="-107" charset="0"/>
              <a:buAutoNum type="alphaLcPeriod" startAt="4"/>
              <a:defRPr/>
            </a:pPr>
            <a:r>
              <a:rPr lang="en-US" sz="2000" b="1" dirty="0">
                <a:solidFill>
                  <a:srgbClr val="FFFFFF"/>
                </a:solidFill>
                <a:ea typeface="MS PGothic" pitchFamily="34" charset="-128"/>
              </a:rPr>
              <a:t>Transaction explanation</a:t>
            </a:r>
          </a:p>
        </p:txBody>
      </p:sp>
      <p:sp>
        <p:nvSpPr>
          <p:cNvPr id="18443" name="Rectangle 17"/>
          <p:cNvSpPr>
            <a:spLocks noChangeArrowheads="1"/>
          </p:cNvSpPr>
          <p:nvPr/>
        </p:nvSpPr>
        <p:spPr bwMode="auto">
          <a:xfrm>
            <a:off x="4098648" y="1277028"/>
            <a:ext cx="2941928" cy="830496"/>
          </a:xfrm>
          <a:prstGeom prst="rect">
            <a:avLst/>
          </a:prstGeom>
          <a:solidFill>
            <a:schemeClr val="accent2">
              <a:lumMod val="75000"/>
            </a:schemeClr>
          </a:solidFill>
          <a:ln w="12700">
            <a:solidFill>
              <a:schemeClr val="tx1"/>
            </a:solidFill>
            <a:miter lim="800000"/>
            <a:headEnd/>
            <a:tailEnd/>
          </a:ln>
          <a:effectLst>
            <a:outerShdw blurRad="63500" dist="71842" dir="2700000" algn="ctr" rotWithShape="0">
              <a:schemeClr val="tx1">
                <a:alpha val="74998"/>
              </a:schemeClr>
            </a:outerShdw>
          </a:effectLst>
        </p:spPr>
        <p:txBody>
          <a:bodyPr lIns="90488" tIns="44450" rIns="90488" bIns="44450" anchor="ctr"/>
          <a:lstStyle/>
          <a:p>
            <a:pPr marL="457200" indent="-457200">
              <a:buFont typeface="Calibri" pitchFamily="-107" charset="0"/>
              <a:buAutoNum type="alphaLcPeriod" startAt="2"/>
              <a:defRPr/>
            </a:pPr>
            <a:r>
              <a:rPr lang="en-US" sz="2000" b="1" dirty="0">
                <a:solidFill>
                  <a:schemeClr val="bg1"/>
                </a:solidFill>
                <a:ea typeface="MS PGothic" pitchFamily="34" charset="-128"/>
              </a:rPr>
              <a:t>Titles of Affected Accounts</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1" name="Rounded Rectangle 20"/>
          <p:cNvSpPr/>
          <p:nvPr/>
        </p:nvSpPr>
        <p:spPr>
          <a:xfrm>
            <a:off x="152400" y="6518387"/>
            <a:ext cx="5638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lang="en-US" altLang="en-US" sz="1100" b="1" kern="0" dirty="0" smtClean="0">
                <a:solidFill>
                  <a:prstClr val="black"/>
                </a:solidFill>
                <a:latin typeface="Arial Narrow" pitchFamily="34" charset="0"/>
                <a:cs typeface="+mn-cs"/>
              </a:rPr>
              <a:t>: </a:t>
            </a:r>
            <a:r>
              <a:rPr lang="en-US" altLang="en-US" sz="1100" dirty="0"/>
              <a:t>Record transactions in a journal and post entries to a ledger. </a:t>
            </a:r>
            <a:endParaRPr lang="en-US" sz="1100" kern="0" dirty="0">
              <a:solidFill>
                <a:prstClr val="black"/>
              </a:solidFill>
              <a:latin typeface="Arial Narrow" pitchFamily="34" charset="0"/>
              <a:cs typeface="+mn-cs"/>
            </a:endParaRPr>
          </a:p>
        </p:txBody>
      </p:sp>
      <p:sp>
        <p:nvSpPr>
          <p:cNvPr id="23" name="TextBox 22"/>
          <p:cNvSpPr txBox="1"/>
          <p:nvPr/>
        </p:nvSpPr>
        <p:spPr>
          <a:xfrm>
            <a:off x="7966587" y="84613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2.10</a:t>
            </a:r>
            <a:endParaRPr lang="en-US" kern="0" dirty="0">
              <a:latin typeface="Berlin Sans FB" panose="020E0602020502020306" pitchFamily="34" charset="0"/>
            </a:endParaRPr>
          </a:p>
        </p:txBody>
      </p:sp>
      <p:pic>
        <p:nvPicPr>
          <p:cNvPr id="2" name="Picture 1"/>
          <p:cNvPicPr>
            <a:picLocks noChangeAspect="1"/>
          </p:cNvPicPr>
          <p:nvPr/>
        </p:nvPicPr>
        <p:blipFill>
          <a:blip r:embed="rId3"/>
          <a:stretch>
            <a:fillRect/>
          </a:stretch>
        </p:blipFill>
        <p:spPr>
          <a:xfrm>
            <a:off x="1132910" y="2730395"/>
            <a:ext cx="6327661" cy="2466715"/>
          </a:xfrm>
          <a:prstGeom prst="rect">
            <a:avLst/>
          </a:prstGeom>
        </p:spPr>
      </p:pic>
      <p:cxnSp>
        <p:nvCxnSpPr>
          <p:cNvPr id="31" name="Straight Arrow Connector 30"/>
          <p:cNvCxnSpPr/>
          <p:nvPr/>
        </p:nvCxnSpPr>
        <p:spPr>
          <a:xfrm flipH="1" flipV="1">
            <a:off x="6130840" y="3963753"/>
            <a:ext cx="1250186" cy="17686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019800" y="4197566"/>
            <a:ext cx="914400" cy="18289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123470" y="4261018"/>
            <a:ext cx="886636" cy="14660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749792" y="1956698"/>
            <a:ext cx="2323894" cy="18740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455390" y="2058231"/>
            <a:ext cx="830611" cy="1528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4"/>
          <p:cNvSpPr>
            <a:spLocks noGrp="1" noChangeArrowheads="1"/>
          </p:cNvSpPr>
          <p:nvPr>
            <p:ph type="title"/>
          </p:nvPr>
        </p:nvSpPr>
        <p:spPr>
          <a:xfrm>
            <a:off x="457200" y="274638"/>
            <a:ext cx="8229600" cy="1325562"/>
          </a:xfrm>
        </p:spPr>
        <p:txBody>
          <a:bodyPr/>
          <a:lstStyle/>
          <a:p>
            <a:pPr eaLnBrk="1" hangingPunct="1"/>
            <a:r>
              <a:rPr lang="en-US" altLang="en-US" b="1" dirty="0" smtClean="0">
                <a:cs typeface="Arial" charset="0"/>
              </a:rPr>
              <a:t>Balance Account Column</a:t>
            </a:r>
          </a:p>
        </p:txBody>
      </p:sp>
      <p:sp>
        <p:nvSpPr>
          <p:cNvPr id="9" name="Slide Number Placeholder 8"/>
          <p:cNvSpPr>
            <a:spLocks noGrp="1"/>
          </p:cNvSpPr>
          <p:nvPr>
            <p:ph type="sldNum" sz="quarter" idx="12"/>
          </p:nvPr>
        </p:nvSpPr>
        <p:spPr/>
        <p:txBody>
          <a:bodyPr/>
          <a:lstStyle/>
          <a:p>
            <a:pPr>
              <a:defRPr/>
            </a:pPr>
            <a:fld id="{D9EB0867-3AC7-4D3F-929E-5D27A5C5DF2E}" type="slidenum">
              <a:rPr lang="en-US" smtClean="0"/>
              <a:pPr>
                <a:defRPr/>
              </a:pPr>
              <a:t>25</a:t>
            </a:fld>
            <a:endParaRPr lang="en-US" dirty="0"/>
          </a:p>
        </p:txBody>
      </p:sp>
      <p:sp>
        <p:nvSpPr>
          <p:cNvPr id="9219" name="Rectangle 3"/>
          <p:cNvSpPr>
            <a:spLocks noGrp="1" noChangeArrowheads="1"/>
          </p:cNvSpPr>
          <p:nvPr>
            <p:ph type="body" idx="4294967295"/>
          </p:nvPr>
        </p:nvSpPr>
        <p:spPr>
          <a:xfrm>
            <a:off x="229311" y="1692275"/>
            <a:ext cx="8153400" cy="1219200"/>
          </a:xfrm>
          <a:solidFill>
            <a:schemeClr val="bg2">
              <a:lumMod val="90000"/>
            </a:schemeClr>
          </a:solidFill>
          <a:ln>
            <a:solidFill>
              <a:schemeClr val="tx1"/>
            </a:solidFill>
          </a:ln>
        </p:spPr>
        <p:txBody>
          <a:bodyPr lIns="90488" tIns="44450" rIns="90488" bIns="44450" rtlCol="0">
            <a:normAutofit/>
          </a:bodyPr>
          <a:lstStyle/>
          <a:p>
            <a:pPr algn="ctr" eaLnBrk="1" fontAlgn="auto" hangingPunct="1">
              <a:spcAft>
                <a:spcPts val="0"/>
              </a:spcAft>
              <a:buFont typeface="Wingdings" pitchFamily="-107" charset="2"/>
              <a:buNone/>
              <a:defRPr/>
            </a:pPr>
            <a:r>
              <a:rPr lang="en-US" dirty="0" smtClean="0">
                <a:cs typeface="Arial" charset="0"/>
              </a:rPr>
              <a:t>T-accounts are useful illustrations, but </a:t>
            </a:r>
            <a:r>
              <a:rPr lang="en-US" dirty="0" smtClean="0">
                <a:solidFill>
                  <a:schemeClr val="hlink"/>
                </a:solidFill>
                <a:cs typeface="Arial" charset="0"/>
              </a:rPr>
              <a:t>balance column ledger accounts </a:t>
            </a:r>
            <a:r>
              <a:rPr lang="en-US" dirty="0" smtClean="0">
                <a:cs typeface="Arial" charset="0"/>
              </a:rPr>
              <a:t>are used in practice.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152400" y="6518387"/>
            <a:ext cx="5638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lang="en-US" altLang="en-US" sz="1100" b="1" kern="0" dirty="0" smtClean="0">
                <a:solidFill>
                  <a:prstClr val="black"/>
                </a:solidFill>
                <a:latin typeface="Arial Narrow" pitchFamily="34" charset="0"/>
                <a:cs typeface="+mn-cs"/>
              </a:rPr>
              <a:t>: </a:t>
            </a:r>
            <a:r>
              <a:rPr lang="en-US" altLang="en-US" sz="1100" dirty="0"/>
              <a:t>Record transactions in a journal and post entries to a ledger. </a:t>
            </a:r>
            <a:endParaRPr lang="en-US" sz="1100" kern="0" dirty="0">
              <a:solidFill>
                <a:prstClr val="black"/>
              </a:solidFill>
              <a:latin typeface="Arial Narrow" pitchFamily="34" charset="0"/>
              <a:cs typeface="+mn-cs"/>
            </a:endParaRPr>
          </a:p>
        </p:txBody>
      </p:sp>
      <p:sp>
        <p:nvSpPr>
          <p:cNvPr id="10" name="TextBox 9"/>
          <p:cNvSpPr txBox="1"/>
          <p:nvPr/>
        </p:nvSpPr>
        <p:spPr>
          <a:xfrm>
            <a:off x="8004264" y="82032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2.11</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723500" y="3354004"/>
            <a:ext cx="7638156" cy="20000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title"/>
          </p:nvPr>
        </p:nvSpPr>
        <p:spPr/>
        <p:txBody>
          <a:bodyPr/>
          <a:lstStyle/>
          <a:p>
            <a:pPr eaLnBrk="1" hangingPunct="1"/>
            <a:r>
              <a:rPr lang="en-US" altLang="en-US" b="1" dirty="0" smtClean="0">
                <a:cs typeface="Arial" charset="0"/>
              </a:rPr>
              <a:t>Posting Journal Entries</a:t>
            </a:r>
          </a:p>
        </p:txBody>
      </p:sp>
      <p:sp>
        <p:nvSpPr>
          <p:cNvPr id="19" name="Slide Number Placeholder 18"/>
          <p:cNvSpPr>
            <a:spLocks noGrp="1"/>
          </p:cNvSpPr>
          <p:nvPr>
            <p:ph type="sldNum" sz="quarter" idx="12"/>
          </p:nvPr>
        </p:nvSpPr>
        <p:spPr/>
        <p:txBody>
          <a:bodyPr/>
          <a:lstStyle/>
          <a:p>
            <a:pPr>
              <a:defRPr/>
            </a:pPr>
            <a:fld id="{756DDC27-7E3C-41A6-8B5E-36348B393707}" type="slidenum">
              <a:rPr lang="en-US" smtClean="0"/>
              <a:pPr>
                <a:defRPr/>
              </a:pPr>
              <a:t>26</a:t>
            </a:fld>
            <a:endParaRPr lang="en-US" dirty="0"/>
          </a:p>
        </p:txBody>
      </p:sp>
      <p:sp>
        <p:nvSpPr>
          <p:cNvPr id="11" name="Rectangle 10"/>
          <p:cNvSpPr/>
          <p:nvPr/>
        </p:nvSpPr>
        <p:spPr>
          <a:xfrm>
            <a:off x="0" y="1143000"/>
            <a:ext cx="739775"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2" name="Rectangle 11"/>
          <p:cNvSpPr/>
          <p:nvPr/>
        </p:nvSpPr>
        <p:spPr>
          <a:xfrm>
            <a:off x="623888" y="1524000"/>
            <a:ext cx="2286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44391" name="TextBox 22"/>
          <p:cNvSpPr txBox="1">
            <a:spLocks noChangeArrowheads="1"/>
          </p:cNvSpPr>
          <p:nvPr/>
        </p:nvSpPr>
        <p:spPr bwMode="auto">
          <a:xfrm>
            <a:off x="838200" y="1828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1800">
                <a:latin typeface="Arial" charset="0"/>
              </a:rPr>
              <a:t>    </a:t>
            </a:r>
          </a:p>
        </p:txBody>
      </p:sp>
      <p:sp>
        <p:nvSpPr>
          <p:cNvPr id="144392" name="TextBox 23"/>
          <p:cNvSpPr txBox="1">
            <a:spLocks noChangeArrowheads="1"/>
          </p:cNvSpPr>
          <p:nvPr/>
        </p:nvSpPr>
        <p:spPr bwMode="auto">
          <a:xfrm>
            <a:off x="762000" y="41910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1800">
                <a:latin typeface="Arial" charset="0"/>
              </a:rPr>
              <a:t>   </a:t>
            </a: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14439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71" y="1219200"/>
            <a:ext cx="7674429" cy="5279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152400" y="6518387"/>
            <a:ext cx="56388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lang="en-US" altLang="en-US" sz="1100" b="1" kern="0" dirty="0" smtClean="0">
                <a:solidFill>
                  <a:prstClr val="black"/>
                </a:solidFill>
                <a:latin typeface="Arial Narrow" pitchFamily="34" charset="0"/>
                <a:cs typeface="+mn-cs"/>
              </a:rPr>
              <a:t>: </a:t>
            </a:r>
            <a:r>
              <a:rPr lang="en-US" altLang="en-US" sz="1100" dirty="0"/>
              <a:t>Record transactions in a journal and post entries to a ledger. </a:t>
            </a:r>
            <a:endParaRPr lang="en-US" sz="1100" kern="0" dirty="0">
              <a:solidFill>
                <a:prstClr val="black"/>
              </a:solidFill>
              <a:latin typeface="Arial Narrow" pitchFamily="34" charset="0"/>
              <a:cs typeface="+mn-cs"/>
            </a:endParaRPr>
          </a:p>
        </p:txBody>
      </p:sp>
      <p:sp>
        <p:nvSpPr>
          <p:cNvPr id="14" name="TextBox 13"/>
          <p:cNvSpPr txBox="1"/>
          <p:nvPr/>
        </p:nvSpPr>
        <p:spPr>
          <a:xfrm>
            <a:off x="7924800" y="5531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2.12</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A1:	</a:t>
            </a:r>
            <a:br>
              <a:rPr lang="en-US" altLang="en-US" dirty="0" smtClean="0"/>
            </a:br>
            <a:r>
              <a:rPr lang="en-US" altLang="en-US" dirty="0" smtClean="0"/>
              <a:t>Analyze the impact of transactions on accounts and financial statements.</a:t>
            </a:r>
            <a:r>
              <a:rPr lang="en-US" altLang="en-US" b="1" dirty="0" smtClean="0"/>
              <a:t/>
            </a:r>
            <a:br>
              <a:rPr lang="en-US" altLang="en-US" b="1"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454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56467"/>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3337" y="50292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CEB7237-41E6-41E3-BBB7-57F6EE8E9341}" type="slidenum">
              <a:rPr lang="en-US" altLang="en-US" smtClean="0">
                <a:solidFill>
                  <a:srgbClr val="898989"/>
                </a:solidFill>
              </a:rPr>
              <a:pPr eaLnBrk="1" hangingPunct="1"/>
              <a:t>27</a:t>
            </a:fld>
            <a:endParaRPr lang="en-US" altLang="en-US" smtClean="0">
              <a:solidFill>
                <a:srgbClr val="898989"/>
              </a:solidFill>
            </a:endParaRPr>
          </a:p>
        </p:txBody>
      </p:sp>
      <p:sp>
        <p:nvSpPr>
          <p:cNvPr id="8" name="TextBox 7"/>
          <p:cNvSpPr txBox="1"/>
          <p:nvPr/>
        </p:nvSpPr>
        <p:spPr>
          <a:xfrm>
            <a:off x="2362200" y="825996"/>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1780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title"/>
          </p:nvPr>
        </p:nvSpPr>
        <p:spPr>
          <a:xfrm>
            <a:off x="457200" y="381000"/>
            <a:ext cx="8229600" cy="1036638"/>
          </a:xfrm>
        </p:spPr>
        <p:txBody>
          <a:bodyPr/>
          <a:lstStyle/>
          <a:p>
            <a:pPr eaLnBrk="1" hangingPunct="1"/>
            <a:r>
              <a:rPr lang="en-US" altLang="en-US" b="1" dirty="0" smtClean="0">
                <a:cs typeface="Arial" charset="0"/>
              </a:rPr>
              <a:t>Processing Transactions</a:t>
            </a:r>
          </a:p>
        </p:txBody>
      </p:sp>
      <p:sp>
        <p:nvSpPr>
          <p:cNvPr id="10" name="Slide Number Placeholder 9"/>
          <p:cNvSpPr>
            <a:spLocks noGrp="1"/>
          </p:cNvSpPr>
          <p:nvPr>
            <p:ph type="sldNum" sz="quarter" idx="12"/>
          </p:nvPr>
        </p:nvSpPr>
        <p:spPr/>
        <p:txBody>
          <a:bodyPr/>
          <a:lstStyle/>
          <a:p>
            <a:pPr>
              <a:defRPr/>
            </a:pPr>
            <a:fld id="{0E8A867F-2B08-441A-ADF4-2838433508CC}" type="slidenum">
              <a:rPr lang="en-US" smtClean="0"/>
              <a:pPr>
                <a:defRPr/>
              </a:pPr>
              <a:t>28</a:t>
            </a:fld>
            <a:endParaRPr lang="en-US" dirty="0"/>
          </a:p>
        </p:txBody>
      </p:sp>
      <p:pic>
        <p:nvPicPr>
          <p:cNvPr id="146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11513"/>
            <a:ext cx="8915400"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457200" y="1524000"/>
            <a:ext cx="8077200" cy="1200150"/>
          </a:xfrm>
          <a:prstGeom prst="rect">
            <a:avLst/>
          </a:prstGeom>
          <a:solidFill>
            <a:schemeClr val="bg2">
              <a:lumMod val="90000"/>
            </a:schemeClr>
          </a:solidFill>
          <a:ln>
            <a:solidFill>
              <a:schemeClr val="tx1"/>
            </a:solidFill>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dirty="0" smtClean="0"/>
              <a:t>Double-entry accounting is useful in analyzing and processing transactions. Analysis of each transaction follows these four steps.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a:t>
            </a:r>
            <a:r>
              <a:rPr lang="en-US" altLang="en-US" sz="1100" b="1" kern="0" dirty="0" smtClean="0">
                <a:solidFill>
                  <a:prstClr val="black"/>
                </a:solidFill>
                <a:latin typeface="Arial Narrow" pitchFamily="34" charset="0"/>
                <a:cs typeface="+mn-cs"/>
              </a:rPr>
              <a:t>: </a:t>
            </a:r>
            <a:r>
              <a:rPr lang="en-US" altLang="en-US" sz="1100" dirty="0"/>
              <a:t>Analyze the impact of transactions on accounts and financial </a:t>
            </a:r>
            <a:r>
              <a:rPr lang="en-US" altLang="en-US" sz="1100" dirty="0" smtClean="0"/>
              <a:t>statements.</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title"/>
          </p:nvPr>
        </p:nvSpPr>
        <p:spPr/>
        <p:txBody>
          <a:bodyPr/>
          <a:lstStyle/>
          <a:p>
            <a:r>
              <a:rPr lang="en-US" altLang="en-US" b="1" dirty="0" smtClean="0">
                <a:cs typeface="Arial" charset="0"/>
              </a:rPr>
              <a:t>Processing Transactions</a:t>
            </a:r>
          </a:p>
        </p:txBody>
      </p:sp>
      <p:sp>
        <p:nvSpPr>
          <p:cNvPr id="2" name="Slide Number Placeholder 1"/>
          <p:cNvSpPr>
            <a:spLocks noGrp="1"/>
          </p:cNvSpPr>
          <p:nvPr>
            <p:ph type="sldNum" sz="quarter" idx="12"/>
          </p:nvPr>
        </p:nvSpPr>
        <p:spPr/>
        <p:txBody>
          <a:bodyPr/>
          <a:lstStyle/>
          <a:p>
            <a:pPr>
              <a:defRPr/>
            </a:pPr>
            <a:fld id="{57A87CD1-3AF0-4612-A671-DB899BA1B7F9}" type="slidenum">
              <a:rPr lang="en-US" smtClean="0"/>
              <a:pPr>
                <a:defRPr/>
              </a:pPr>
              <a:t>29</a:t>
            </a:fld>
            <a:endParaRPr lang="en-US" dirty="0"/>
          </a:p>
        </p:txBody>
      </p:sp>
      <p:pic>
        <p:nvPicPr>
          <p:cNvPr id="14746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600200"/>
            <a:ext cx="915035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a:t>
            </a:r>
            <a:r>
              <a:rPr lang="en-US" altLang="en-US" sz="1100" b="1" kern="0" dirty="0" smtClean="0">
                <a:solidFill>
                  <a:prstClr val="black"/>
                </a:solidFill>
                <a:latin typeface="Arial Narrow" pitchFamily="34" charset="0"/>
                <a:cs typeface="+mn-cs"/>
              </a:rPr>
              <a:t>: </a:t>
            </a:r>
            <a:r>
              <a:rPr lang="en-US" altLang="en-US" sz="1100" dirty="0"/>
              <a:t>Analyze the impact of transactions on accounts and financial </a:t>
            </a:r>
            <a:r>
              <a:rPr lang="en-US" altLang="en-US" sz="1100" dirty="0" smtClean="0"/>
              <a:t>statements.</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C1:	</a:t>
            </a:r>
            <a:r>
              <a:rPr lang="en-US" altLang="en-US" b="1" dirty="0" smtClean="0"/>
              <a:t/>
            </a:r>
            <a:br>
              <a:rPr lang="en-US" altLang="en-US" b="1" dirty="0" smtClean="0"/>
            </a:br>
            <a:r>
              <a:rPr lang="en-US" dirty="0"/>
              <a:t>Explain the steps in processing transactions and the role of source documents.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208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3675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715000"/>
            <a:ext cx="7315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874F53-1638-4A7B-A9B6-7492013CD47A}" type="slidenum">
              <a:rPr lang="en-US" altLang="en-US" smtClean="0">
                <a:solidFill>
                  <a:srgbClr val="898989"/>
                </a:solidFill>
              </a:rPr>
              <a:pPr eaLnBrk="1" hangingPunct="1"/>
              <a:t>3</a:t>
            </a:fld>
            <a:endParaRPr lang="en-US" altLang="en-US" smtClean="0">
              <a:solidFill>
                <a:srgbClr val="898989"/>
              </a:solidFill>
            </a:endParaRPr>
          </a:p>
        </p:txBody>
      </p:sp>
      <p:sp>
        <p:nvSpPr>
          <p:cNvPr id="8" name="TextBox 7"/>
          <p:cNvSpPr txBox="1"/>
          <p:nvPr/>
        </p:nvSpPr>
        <p:spPr>
          <a:xfrm>
            <a:off x="762000" y="760115"/>
            <a:ext cx="7391400" cy="769441"/>
          </a:xfrm>
          <a:prstGeom prst="rect">
            <a:avLst/>
          </a:prstGeom>
          <a:noFill/>
        </p:spPr>
        <p:txBody>
          <a:bodyPr wrap="square" rtlCol="0">
            <a:spAutoFit/>
          </a:bodyPr>
          <a:lstStyle/>
          <a:p>
            <a:pPr algn="ctr"/>
            <a:r>
              <a:rPr lang="en-US" altLang="en-US" sz="4400" b="1" dirty="0" smtClean="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167669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b="1" dirty="0" smtClean="0">
                <a:cs typeface="Arial" charset="0"/>
              </a:rPr>
              <a:t>Processing Transactions</a:t>
            </a:r>
            <a:endParaRPr lang="en-US" altLang="en-US" b="1"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DF2278C9-1937-49A2-BB4F-46CB9B7A0A2F}" type="slidenum">
              <a:rPr lang="en-US" smtClean="0"/>
              <a:pPr>
                <a:defRPr/>
              </a:pPr>
              <a:t>30</a:t>
            </a:fld>
            <a:endParaRPr lang="en-US" dirty="0"/>
          </a:p>
        </p:txBody>
      </p:sp>
      <p:pic>
        <p:nvPicPr>
          <p:cNvPr id="148484"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535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a:t>
            </a:r>
            <a:r>
              <a:rPr lang="en-US" altLang="en-US" sz="1100" b="1" kern="0" dirty="0" smtClean="0">
                <a:solidFill>
                  <a:prstClr val="black"/>
                </a:solidFill>
                <a:latin typeface="Arial Narrow" pitchFamily="34" charset="0"/>
                <a:cs typeface="+mn-cs"/>
              </a:rPr>
              <a:t>: </a:t>
            </a:r>
            <a:r>
              <a:rPr lang="en-US" altLang="en-US" sz="1100" dirty="0"/>
              <a:t>Analyze the impact of transactions on accounts and financial </a:t>
            </a:r>
            <a:r>
              <a:rPr lang="en-US" altLang="en-US" sz="1100" dirty="0" smtClean="0"/>
              <a:t>statements.</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title"/>
          </p:nvPr>
        </p:nvSpPr>
        <p:spPr/>
        <p:txBody>
          <a:bodyPr/>
          <a:lstStyle/>
          <a:p>
            <a:r>
              <a:rPr lang="en-US" altLang="en-US" b="1" dirty="0" smtClean="0">
                <a:cs typeface="Arial" charset="0"/>
              </a:rPr>
              <a:t>Processing Transactions</a:t>
            </a:r>
            <a:endParaRPr lang="en-US" altLang="en-US" b="1"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4CFAE9D9-3BF5-4021-AA10-44943BF60C87}" type="slidenum">
              <a:rPr lang="en-US" smtClean="0"/>
              <a:pPr>
                <a:defRPr/>
              </a:pPr>
              <a:t>31</a:t>
            </a:fld>
            <a:endParaRPr lang="en-US" dirty="0"/>
          </a:p>
        </p:txBody>
      </p:sp>
      <p:pic>
        <p:nvPicPr>
          <p:cNvPr id="149508"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9400"/>
            <a:ext cx="9144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a:t>
            </a:r>
            <a:r>
              <a:rPr lang="en-US" altLang="en-US" sz="1100" b="1" kern="0" dirty="0" smtClean="0">
                <a:solidFill>
                  <a:prstClr val="black"/>
                </a:solidFill>
                <a:latin typeface="Arial Narrow" pitchFamily="34" charset="0"/>
                <a:cs typeface="+mn-cs"/>
              </a:rPr>
              <a:t>: </a:t>
            </a:r>
            <a:r>
              <a:rPr lang="en-US" altLang="en-US" sz="1100" dirty="0"/>
              <a:t>Analyze the impact of transactions on accounts and financial </a:t>
            </a:r>
            <a:r>
              <a:rPr lang="en-US" altLang="en-US" sz="1100" dirty="0" smtClean="0"/>
              <a:t>statements.</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title"/>
          </p:nvPr>
        </p:nvSpPr>
        <p:spPr/>
        <p:txBody>
          <a:bodyPr/>
          <a:lstStyle/>
          <a:p>
            <a:r>
              <a:rPr lang="en-US" altLang="en-US" b="1" dirty="0" smtClean="0">
                <a:cs typeface="Arial" charset="0"/>
              </a:rPr>
              <a:t>Processing Transactions</a:t>
            </a:r>
            <a:endParaRPr lang="en-US" altLang="en-US" b="1"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5A44D9BE-6EF9-4E20-B7F9-95D6017A8CA8}" type="slidenum">
              <a:rPr lang="en-US" smtClean="0"/>
              <a:pPr>
                <a:defRPr/>
              </a:pPr>
              <a:t>32</a:t>
            </a:fld>
            <a:endParaRPr lang="en-US" dirty="0"/>
          </a:p>
        </p:txBody>
      </p:sp>
      <p:pic>
        <p:nvPicPr>
          <p:cNvPr id="15053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39888"/>
            <a:ext cx="914400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a:t>
            </a:r>
            <a:r>
              <a:rPr lang="en-US" altLang="en-US" sz="1100" b="1" kern="0" dirty="0" smtClean="0">
                <a:solidFill>
                  <a:prstClr val="black"/>
                </a:solidFill>
                <a:latin typeface="Arial Narrow" pitchFamily="34" charset="0"/>
                <a:cs typeface="+mn-cs"/>
              </a:rPr>
              <a:t>: </a:t>
            </a:r>
            <a:r>
              <a:rPr lang="en-US" altLang="en-US" sz="1100" dirty="0"/>
              <a:t>Analyze the impact of transactions on accounts and financial </a:t>
            </a:r>
            <a:r>
              <a:rPr lang="en-US" altLang="en-US" sz="1100" dirty="0" smtClean="0"/>
              <a:t>statements.</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b="1" dirty="0" smtClean="0">
                <a:cs typeface="Arial" charset="0"/>
              </a:rPr>
              <a:t>Processing Transactions</a:t>
            </a:r>
            <a:endParaRPr lang="en-US" altLang="en-US" b="1"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pPr>
                <a:defRPr/>
              </a:pPr>
              <a:t>33</a:t>
            </a:fld>
            <a:endParaRPr lang="en-US" dirty="0"/>
          </a:p>
        </p:txBody>
      </p:sp>
      <p:pic>
        <p:nvPicPr>
          <p:cNvPr id="151556"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28775"/>
            <a:ext cx="91440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a:t>
            </a:r>
            <a:r>
              <a:rPr lang="en-US" altLang="en-US" sz="1100" b="1" kern="0" dirty="0" smtClean="0">
                <a:solidFill>
                  <a:prstClr val="black"/>
                </a:solidFill>
                <a:latin typeface="Arial Narrow" pitchFamily="34" charset="0"/>
                <a:cs typeface="+mn-cs"/>
              </a:rPr>
              <a:t>: </a:t>
            </a:r>
            <a:r>
              <a:rPr lang="en-US" altLang="en-US" sz="1100" dirty="0"/>
              <a:t>Analyze the impact of transactions on accounts and financial </a:t>
            </a:r>
            <a:r>
              <a:rPr lang="en-US" altLang="en-US" sz="1100" dirty="0" smtClean="0"/>
              <a:t>statements.</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b="1" dirty="0" smtClean="0">
                <a:cs typeface="Arial" charset="0"/>
              </a:rPr>
              <a:t>Processing Transactions</a:t>
            </a:r>
            <a:endParaRPr lang="en-US" altLang="en-US" b="1"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34</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 name="Picture 2"/>
          <p:cNvPicPr>
            <a:picLocks noChangeAspect="1"/>
          </p:cNvPicPr>
          <p:nvPr/>
        </p:nvPicPr>
        <p:blipFill>
          <a:blip r:embed="rId3"/>
          <a:stretch>
            <a:fillRect/>
          </a:stretch>
        </p:blipFill>
        <p:spPr>
          <a:xfrm>
            <a:off x="0" y="2057400"/>
            <a:ext cx="9144000" cy="2934494"/>
          </a:xfrm>
          <a:prstGeom prst="rect">
            <a:avLst/>
          </a:prstGeom>
        </p:spPr>
      </p:pic>
      <p:sp>
        <p:nvSpPr>
          <p:cNvPr id="8" name="Rounded Rectangle 7"/>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A1: </a:t>
            </a:r>
            <a:r>
              <a:rPr lang="en-US" altLang="en-US" sz="1100" dirty="0">
                <a:solidFill>
                  <a:prstClr val="black"/>
                </a:solidFill>
              </a:rPr>
              <a:t>Analyze the impact of transactions on accounts and financial </a:t>
            </a:r>
            <a:r>
              <a:rPr lang="en-US" altLang="en-US" sz="1100" dirty="0" smtClean="0">
                <a:solidFill>
                  <a:prstClr val="black"/>
                </a:solidFill>
              </a:rPr>
              <a:t>statements.</a:t>
            </a:r>
            <a:endParaRPr lang="en-US" sz="1100" kern="0" dirty="0">
              <a:solidFill>
                <a:prstClr val="black"/>
              </a:solidFill>
              <a:latin typeface="Arial Narrow" pitchFamily="34" charset="0"/>
            </a:endParaRPr>
          </a:p>
        </p:txBody>
      </p:sp>
    </p:spTree>
    <p:extLst>
      <p:ext uri="{BB962C8B-B14F-4D97-AF65-F5344CB8AC3E}">
        <p14:creationId xmlns:p14="http://schemas.microsoft.com/office/powerpoint/2010/main" val="40877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b="1" dirty="0" smtClean="0">
                <a:cs typeface="Arial" charset="0"/>
              </a:rPr>
              <a:t>Processing Transactions</a:t>
            </a:r>
            <a:endParaRPr lang="en-US" altLang="en-US" b="1"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35</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4" name="Picture 3"/>
          <p:cNvPicPr>
            <a:picLocks noChangeAspect="1"/>
          </p:cNvPicPr>
          <p:nvPr/>
        </p:nvPicPr>
        <p:blipFill>
          <a:blip r:embed="rId3"/>
          <a:stretch>
            <a:fillRect/>
          </a:stretch>
        </p:blipFill>
        <p:spPr>
          <a:xfrm>
            <a:off x="0" y="2133600"/>
            <a:ext cx="9144000" cy="3371850"/>
          </a:xfrm>
          <a:prstGeom prst="rect">
            <a:avLst/>
          </a:prstGeom>
        </p:spPr>
      </p:pic>
      <p:sp>
        <p:nvSpPr>
          <p:cNvPr id="8" name="Rounded Rectangle 7"/>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A1: </a:t>
            </a:r>
            <a:r>
              <a:rPr lang="en-US" altLang="en-US" sz="1100" dirty="0">
                <a:solidFill>
                  <a:prstClr val="black"/>
                </a:solidFill>
              </a:rPr>
              <a:t>Analyze the impact of transactions on accounts and financial </a:t>
            </a:r>
            <a:r>
              <a:rPr lang="en-US" altLang="en-US" sz="1100" dirty="0" smtClean="0">
                <a:solidFill>
                  <a:prstClr val="black"/>
                </a:solidFill>
              </a:rPr>
              <a:t>statements.</a:t>
            </a:r>
            <a:endParaRPr lang="en-US" sz="1100" kern="0" dirty="0">
              <a:solidFill>
                <a:prstClr val="black"/>
              </a:solidFill>
              <a:latin typeface="Arial Narrow" pitchFamily="34" charset="0"/>
            </a:endParaRPr>
          </a:p>
        </p:txBody>
      </p:sp>
    </p:spTree>
    <p:extLst>
      <p:ext uri="{BB962C8B-B14F-4D97-AF65-F5344CB8AC3E}">
        <p14:creationId xmlns:p14="http://schemas.microsoft.com/office/powerpoint/2010/main" val="145554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b="1" dirty="0" smtClean="0">
                <a:cs typeface="Arial" charset="0"/>
              </a:rPr>
              <a:t>Processing Transactions</a:t>
            </a:r>
            <a:endParaRPr lang="en-US" altLang="en-US" b="1"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36</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4"/>
          <p:cNvPicPr>
            <a:picLocks noChangeAspect="1"/>
          </p:cNvPicPr>
          <p:nvPr/>
        </p:nvPicPr>
        <p:blipFill>
          <a:blip r:embed="rId3"/>
          <a:stretch>
            <a:fillRect/>
          </a:stretch>
        </p:blipFill>
        <p:spPr>
          <a:xfrm>
            <a:off x="22249" y="1676400"/>
            <a:ext cx="9121751" cy="3810000"/>
          </a:xfrm>
          <a:prstGeom prst="rect">
            <a:avLst/>
          </a:prstGeom>
        </p:spPr>
      </p:pic>
      <p:sp>
        <p:nvSpPr>
          <p:cNvPr id="9" name="Rounded Rectangle 8"/>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A1: </a:t>
            </a:r>
            <a:r>
              <a:rPr lang="en-US" altLang="en-US" sz="1100" dirty="0">
                <a:solidFill>
                  <a:prstClr val="black"/>
                </a:solidFill>
              </a:rPr>
              <a:t>Analyze the impact of transactions on accounts and financial </a:t>
            </a:r>
            <a:r>
              <a:rPr lang="en-US" altLang="en-US" sz="1100" dirty="0" smtClean="0">
                <a:solidFill>
                  <a:prstClr val="black"/>
                </a:solidFill>
              </a:rPr>
              <a:t>statements.</a:t>
            </a:r>
            <a:endParaRPr lang="en-US" sz="1100" kern="0" dirty="0">
              <a:solidFill>
                <a:prstClr val="black"/>
              </a:solidFill>
              <a:latin typeface="Arial Narrow" pitchFamily="34" charset="0"/>
            </a:endParaRPr>
          </a:p>
        </p:txBody>
      </p:sp>
    </p:spTree>
    <p:extLst>
      <p:ext uri="{BB962C8B-B14F-4D97-AF65-F5344CB8AC3E}">
        <p14:creationId xmlns:p14="http://schemas.microsoft.com/office/powerpoint/2010/main" val="117467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b="1" dirty="0" smtClean="0">
                <a:cs typeface="Arial" charset="0"/>
              </a:rPr>
              <a:t>Processing Transactions</a:t>
            </a:r>
            <a:endParaRPr lang="en-US" altLang="en-US" b="1"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37</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4" name="Picture 3"/>
          <p:cNvPicPr>
            <a:picLocks noChangeAspect="1"/>
          </p:cNvPicPr>
          <p:nvPr/>
        </p:nvPicPr>
        <p:blipFill>
          <a:blip r:embed="rId3"/>
          <a:stretch>
            <a:fillRect/>
          </a:stretch>
        </p:blipFill>
        <p:spPr>
          <a:xfrm>
            <a:off x="0" y="1676400"/>
            <a:ext cx="9144000" cy="3705076"/>
          </a:xfrm>
          <a:prstGeom prst="rect">
            <a:avLst/>
          </a:prstGeom>
        </p:spPr>
      </p:pic>
      <p:sp>
        <p:nvSpPr>
          <p:cNvPr id="8" name="Rounded Rectangle 7"/>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A1: </a:t>
            </a:r>
            <a:r>
              <a:rPr lang="en-US" altLang="en-US" sz="1100" dirty="0">
                <a:solidFill>
                  <a:prstClr val="black"/>
                </a:solidFill>
              </a:rPr>
              <a:t>Analyze the impact of transactions on accounts and financial </a:t>
            </a:r>
            <a:r>
              <a:rPr lang="en-US" altLang="en-US" sz="1100" dirty="0" smtClean="0">
                <a:solidFill>
                  <a:prstClr val="black"/>
                </a:solidFill>
              </a:rPr>
              <a:t>statements.</a:t>
            </a:r>
            <a:endParaRPr lang="en-US" sz="1100" kern="0" dirty="0">
              <a:solidFill>
                <a:prstClr val="black"/>
              </a:solidFill>
              <a:latin typeface="Arial Narrow" pitchFamily="34" charset="0"/>
            </a:endParaRPr>
          </a:p>
        </p:txBody>
      </p:sp>
    </p:spTree>
    <p:extLst>
      <p:ext uri="{BB962C8B-B14F-4D97-AF65-F5344CB8AC3E}">
        <p14:creationId xmlns:p14="http://schemas.microsoft.com/office/powerpoint/2010/main" val="296693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b="1" dirty="0" smtClean="0">
                <a:cs typeface="Arial" charset="0"/>
              </a:rPr>
              <a:t>Processing Transactions</a:t>
            </a:r>
            <a:endParaRPr lang="en-US" altLang="en-US" b="1"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38</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 name="Picture 2"/>
          <p:cNvPicPr>
            <a:picLocks noChangeAspect="1"/>
          </p:cNvPicPr>
          <p:nvPr/>
        </p:nvPicPr>
        <p:blipFill>
          <a:blip r:embed="rId3"/>
          <a:stretch>
            <a:fillRect/>
          </a:stretch>
        </p:blipFill>
        <p:spPr>
          <a:xfrm>
            <a:off x="0" y="1752600"/>
            <a:ext cx="9144000" cy="3733800"/>
          </a:xfrm>
          <a:prstGeom prst="rect">
            <a:avLst/>
          </a:prstGeom>
        </p:spPr>
      </p:pic>
      <p:sp>
        <p:nvSpPr>
          <p:cNvPr id="8" name="Rounded Rectangle 7"/>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A1: </a:t>
            </a:r>
            <a:r>
              <a:rPr lang="en-US" altLang="en-US" sz="1100" dirty="0">
                <a:solidFill>
                  <a:prstClr val="black"/>
                </a:solidFill>
              </a:rPr>
              <a:t>Analyze the impact of transactions on accounts and financial </a:t>
            </a:r>
            <a:r>
              <a:rPr lang="en-US" altLang="en-US" sz="1100" dirty="0" smtClean="0">
                <a:solidFill>
                  <a:prstClr val="black"/>
                </a:solidFill>
              </a:rPr>
              <a:t>statements.</a:t>
            </a:r>
            <a:endParaRPr lang="en-US" sz="1100" kern="0" dirty="0">
              <a:solidFill>
                <a:prstClr val="black"/>
              </a:solidFill>
              <a:latin typeface="Arial Narrow" pitchFamily="34" charset="0"/>
            </a:endParaRPr>
          </a:p>
        </p:txBody>
      </p:sp>
    </p:spTree>
    <p:extLst>
      <p:ext uri="{BB962C8B-B14F-4D97-AF65-F5344CB8AC3E}">
        <p14:creationId xmlns:p14="http://schemas.microsoft.com/office/powerpoint/2010/main" val="108999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b="1" dirty="0" smtClean="0">
                <a:cs typeface="Arial" charset="0"/>
              </a:rPr>
              <a:t>Processing Transactions</a:t>
            </a:r>
            <a:endParaRPr lang="en-US" altLang="en-US" b="1"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39</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ounded Rectangle 7"/>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A1: </a:t>
            </a:r>
            <a:r>
              <a:rPr lang="en-US" altLang="en-US" sz="1100" dirty="0">
                <a:solidFill>
                  <a:prstClr val="black"/>
                </a:solidFill>
              </a:rPr>
              <a:t>Analyze the impact of transactions on accounts and financial </a:t>
            </a:r>
            <a:r>
              <a:rPr lang="en-US" altLang="en-US" sz="1100" dirty="0" smtClean="0">
                <a:solidFill>
                  <a:prstClr val="black"/>
                </a:solidFill>
              </a:rPr>
              <a:t>statements.</a:t>
            </a:r>
            <a:endParaRPr lang="en-US" sz="1100" kern="0" dirty="0">
              <a:solidFill>
                <a:prstClr val="black"/>
              </a:solidFill>
              <a:latin typeface="Arial Narrow" pitchFamily="34" charset="0"/>
            </a:endParaRPr>
          </a:p>
        </p:txBody>
      </p:sp>
      <p:pic>
        <p:nvPicPr>
          <p:cNvPr id="4" name="Picture 3"/>
          <p:cNvPicPr>
            <a:picLocks noChangeAspect="1"/>
          </p:cNvPicPr>
          <p:nvPr/>
        </p:nvPicPr>
        <p:blipFill>
          <a:blip r:embed="rId3"/>
          <a:stretch>
            <a:fillRect/>
          </a:stretch>
        </p:blipFill>
        <p:spPr>
          <a:xfrm>
            <a:off x="304800" y="1446946"/>
            <a:ext cx="8634351" cy="3571684"/>
          </a:xfrm>
          <a:prstGeom prst="rect">
            <a:avLst/>
          </a:prstGeom>
        </p:spPr>
      </p:pic>
    </p:spTree>
    <p:extLst>
      <p:ext uri="{BB962C8B-B14F-4D97-AF65-F5344CB8AC3E}">
        <p14:creationId xmlns:p14="http://schemas.microsoft.com/office/powerpoint/2010/main" val="192990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a:xfrm>
            <a:off x="1249363" y="411163"/>
            <a:ext cx="6629400" cy="1417637"/>
          </a:xfrm>
        </p:spPr>
        <p:txBody>
          <a:bodyPr rtlCol="0">
            <a:normAutofit/>
          </a:bodyPr>
          <a:lstStyle/>
          <a:p>
            <a:pPr eaLnBrk="1" fontAlgn="auto" hangingPunct="1">
              <a:spcAft>
                <a:spcPts val="0"/>
              </a:spcAft>
              <a:defRPr/>
            </a:pPr>
            <a:r>
              <a:rPr lang="en-US" altLang="en-US" b="1" dirty="0" smtClean="0">
                <a:latin typeface="Arial" charset="0"/>
                <a:cs typeface="Arial" charset="0"/>
              </a:rPr>
              <a:t>System of Accounts</a:t>
            </a:r>
          </a:p>
        </p:txBody>
      </p:sp>
      <p:sp>
        <p:nvSpPr>
          <p:cNvPr id="10" name="Slide Number Placeholder 9"/>
          <p:cNvSpPr>
            <a:spLocks noGrp="1"/>
          </p:cNvSpPr>
          <p:nvPr>
            <p:ph type="sldNum" sz="quarter" idx="12"/>
          </p:nvPr>
        </p:nvSpPr>
        <p:spPr/>
        <p:txBody>
          <a:bodyPr/>
          <a:lstStyle/>
          <a:p>
            <a:pPr>
              <a:defRPr/>
            </a:pPr>
            <a:fld id="{B80813CF-7B6A-4E40-8C5B-18003416756D}" type="slidenum">
              <a:rPr lang="en-US" smtClean="0"/>
              <a:pPr>
                <a:defRPr/>
              </a:pPr>
              <a:t>4</a:t>
            </a:fld>
            <a:endParaRPr lang="en-US" dirty="0"/>
          </a:p>
        </p:txBody>
      </p:sp>
      <p:sp>
        <p:nvSpPr>
          <p:cNvPr id="33" name="Rectangle 32"/>
          <p:cNvSpPr/>
          <p:nvPr/>
        </p:nvSpPr>
        <p:spPr>
          <a:xfrm>
            <a:off x="228600" y="1993294"/>
            <a:ext cx="8686800" cy="4154984"/>
          </a:xfrm>
          <a:prstGeom prst="rect">
            <a:avLst/>
          </a:prstGeom>
          <a:solidFill>
            <a:schemeClr val="bg2">
              <a:lumMod val="90000"/>
            </a:schemeClr>
          </a:solidFill>
          <a:ln>
            <a:solidFill>
              <a:srgbClr val="C00000"/>
            </a:solidFill>
          </a:ln>
        </p:spPr>
        <p:txBody>
          <a:bodyPr>
            <a:spAutoFit/>
          </a:bodyPr>
          <a:lstStyle/>
          <a:p>
            <a:pPr>
              <a:defRPr/>
            </a:pPr>
            <a:r>
              <a:rPr lang="en-US" sz="2400" dirty="0" smtClean="0">
                <a:solidFill>
                  <a:srgbClr val="C00000"/>
                </a:solidFill>
              </a:rPr>
              <a:t>Business transactions </a:t>
            </a:r>
            <a:r>
              <a:rPr lang="en-US" sz="2400" dirty="0">
                <a:solidFill>
                  <a:srgbClr val="C00000"/>
                </a:solidFill>
              </a:rPr>
              <a:t>and </a:t>
            </a:r>
            <a:r>
              <a:rPr lang="en-US" sz="2400" dirty="0" smtClean="0">
                <a:solidFill>
                  <a:srgbClr val="C00000"/>
                </a:solidFill>
              </a:rPr>
              <a:t>events are the starting points of financial statements. Process from transactions to financial statements is as follows:</a:t>
            </a:r>
          </a:p>
          <a:p>
            <a:pPr>
              <a:defRPr/>
            </a:pPr>
            <a:endParaRPr lang="en-US" sz="2400" dirty="0" smtClean="0">
              <a:solidFill>
                <a:srgbClr val="C00000"/>
              </a:solidFill>
            </a:endParaRPr>
          </a:p>
          <a:p>
            <a:pPr marL="342900" indent="-342900">
              <a:buFont typeface="Arial" panose="020B0604020202020204" pitchFamily="34" charset="0"/>
              <a:buChar char="•"/>
              <a:defRPr/>
            </a:pPr>
            <a:r>
              <a:rPr lang="en-US" sz="2400" dirty="0"/>
              <a:t>Identify each transaction and event from source documents</a:t>
            </a:r>
            <a:r>
              <a:rPr lang="en-US" sz="2400" dirty="0" smtClean="0"/>
              <a:t>.</a:t>
            </a:r>
          </a:p>
          <a:p>
            <a:pPr marL="342900" indent="-342900">
              <a:buFont typeface="Arial" panose="020B0604020202020204" pitchFamily="34" charset="0"/>
              <a:buChar char="•"/>
              <a:defRPr/>
            </a:pPr>
            <a:r>
              <a:rPr lang="en-US" sz="2400" dirty="0" smtClean="0"/>
              <a:t>Analyze </a:t>
            </a:r>
            <a:r>
              <a:rPr lang="en-US" sz="2400" dirty="0"/>
              <a:t>each transaction and event using the accounting equation. </a:t>
            </a:r>
            <a:endParaRPr lang="en-US" sz="2400" dirty="0" smtClean="0"/>
          </a:p>
          <a:p>
            <a:pPr marL="342900" indent="-342900">
              <a:buFont typeface="Arial" panose="020B0604020202020204" pitchFamily="34" charset="0"/>
              <a:buChar char="•"/>
              <a:defRPr/>
            </a:pPr>
            <a:r>
              <a:rPr lang="en-US" sz="2400" dirty="0" smtClean="0"/>
              <a:t>Record </a:t>
            </a:r>
            <a:r>
              <a:rPr lang="en-US" sz="2400" dirty="0"/>
              <a:t>relevant transactions and events in a journal. </a:t>
            </a:r>
            <a:endParaRPr lang="en-US" sz="2400" dirty="0" smtClean="0"/>
          </a:p>
          <a:p>
            <a:pPr marL="342900" indent="-342900">
              <a:buFont typeface="Arial" panose="020B0604020202020204" pitchFamily="34" charset="0"/>
              <a:buChar char="•"/>
              <a:defRPr/>
            </a:pPr>
            <a:r>
              <a:rPr lang="en-US" sz="2400" dirty="0" smtClean="0"/>
              <a:t>Post </a:t>
            </a:r>
            <a:r>
              <a:rPr lang="en-US" sz="2400" dirty="0"/>
              <a:t>journal information to ledger accounts. </a:t>
            </a:r>
            <a:endParaRPr lang="en-US" sz="2400" dirty="0" smtClean="0"/>
          </a:p>
          <a:p>
            <a:pPr marL="342900" indent="-342900">
              <a:buFont typeface="Arial" panose="020B0604020202020204" pitchFamily="34" charset="0"/>
              <a:buChar char="•"/>
              <a:defRPr/>
            </a:pPr>
            <a:r>
              <a:rPr lang="en-US" sz="2400" dirty="0" smtClean="0"/>
              <a:t>Prepare </a:t>
            </a:r>
            <a:r>
              <a:rPr lang="en-US" sz="2400" dirty="0"/>
              <a:t>and analyze the trial balance and financial statements</a:t>
            </a:r>
            <a:r>
              <a:rPr lang="en-US" sz="2400" dirty="0" smtClean="0"/>
              <a:t>.</a:t>
            </a:r>
            <a:endParaRPr lang="en-US" sz="2400" dirty="0">
              <a:solidFill>
                <a:srgbClr val="C00000"/>
              </a:solidFill>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152400" y="6520844"/>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lang="en-US" altLang="en-US" sz="1100" b="1" kern="0" dirty="0" smtClean="0">
                <a:solidFill>
                  <a:prstClr val="black"/>
                </a:solidFill>
                <a:latin typeface="Arial Narrow" pitchFamily="34" charset="0"/>
                <a:cs typeface="+mn-cs"/>
              </a:rPr>
              <a:t>:  </a:t>
            </a:r>
            <a:r>
              <a:rPr lang="en-US" sz="1100" dirty="0"/>
              <a:t>Explain the steps in processing transactions and the role of source documents.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b="1" dirty="0" smtClean="0">
                <a:cs typeface="Arial" charset="0"/>
              </a:rPr>
              <a:t>Processing Transactions</a:t>
            </a:r>
            <a:endParaRPr lang="en-US" altLang="en-US" b="1"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40</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 name="Picture 2"/>
          <p:cNvPicPr>
            <a:picLocks noChangeAspect="1"/>
          </p:cNvPicPr>
          <p:nvPr/>
        </p:nvPicPr>
        <p:blipFill>
          <a:blip r:embed="rId3"/>
          <a:stretch>
            <a:fillRect/>
          </a:stretch>
        </p:blipFill>
        <p:spPr>
          <a:xfrm>
            <a:off x="0" y="1600201"/>
            <a:ext cx="9144000" cy="4028688"/>
          </a:xfrm>
          <a:prstGeom prst="rect">
            <a:avLst/>
          </a:prstGeom>
        </p:spPr>
      </p:pic>
      <p:sp>
        <p:nvSpPr>
          <p:cNvPr id="8" name="Rounded Rectangle 7"/>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A1: </a:t>
            </a:r>
            <a:r>
              <a:rPr lang="en-US" altLang="en-US" sz="1100" dirty="0">
                <a:solidFill>
                  <a:prstClr val="black"/>
                </a:solidFill>
              </a:rPr>
              <a:t>Analyze the impact of transactions on accounts and financial </a:t>
            </a:r>
            <a:r>
              <a:rPr lang="en-US" altLang="en-US" sz="1100" dirty="0" smtClean="0">
                <a:solidFill>
                  <a:prstClr val="black"/>
                </a:solidFill>
              </a:rPr>
              <a:t>statements.</a:t>
            </a:r>
            <a:endParaRPr lang="en-US" sz="1100" kern="0" dirty="0">
              <a:solidFill>
                <a:prstClr val="black"/>
              </a:solidFill>
              <a:latin typeface="Arial Narrow" pitchFamily="34" charset="0"/>
            </a:endParaRPr>
          </a:p>
        </p:txBody>
      </p:sp>
    </p:spTree>
    <p:extLst>
      <p:ext uri="{BB962C8B-B14F-4D97-AF65-F5344CB8AC3E}">
        <p14:creationId xmlns:p14="http://schemas.microsoft.com/office/powerpoint/2010/main" val="286348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b="1" dirty="0" smtClean="0">
                <a:cs typeface="Arial" charset="0"/>
              </a:rPr>
              <a:t>Processing Transactions</a:t>
            </a:r>
            <a:endParaRPr lang="en-US" altLang="en-US" b="1"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41</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4"/>
          <p:cNvPicPr>
            <a:picLocks noChangeAspect="1"/>
          </p:cNvPicPr>
          <p:nvPr/>
        </p:nvPicPr>
        <p:blipFill>
          <a:blip r:embed="rId3"/>
          <a:stretch>
            <a:fillRect/>
          </a:stretch>
        </p:blipFill>
        <p:spPr>
          <a:xfrm>
            <a:off x="76200" y="1829957"/>
            <a:ext cx="9000378" cy="3982700"/>
          </a:xfrm>
          <a:prstGeom prst="rect">
            <a:avLst/>
          </a:prstGeom>
        </p:spPr>
      </p:pic>
      <p:sp>
        <p:nvSpPr>
          <p:cNvPr id="9" name="Rounded Rectangle 8"/>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A1: </a:t>
            </a:r>
            <a:r>
              <a:rPr lang="en-US" altLang="en-US" sz="1100" dirty="0">
                <a:solidFill>
                  <a:prstClr val="black"/>
                </a:solidFill>
              </a:rPr>
              <a:t>Analyze the impact of transactions on accounts and financial </a:t>
            </a:r>
            <a:r>
              <a:rPr lang="en-US" altLang="en-US" sz="1100" dirty="0" smtClean="0">
                <a:solidFill>
                  <a:prstClr val="black"/>
                </a:solidFill>
              </a:rPr>
              <a:t>statements.</a:t>
            </a:r>
            <a:endParaRPr lang="en-US" sz="1100" kern="0" dirty="0">
              <a:solidFill>
                <a:prstClr val="black"/>
              </a:solidFill>
              <a:latin typeface="Arial Narrow" pitchFamily="34" charset="0"/>
            </a:endParaRPr>
          </a:p>
        </p:txBody>
      </p:sp>
    </p:spTree>
    <p:extLst>
      <p:ext uri="{BB962C8B-B14F-4D97-AF65-F5344CB8AC3E}">
        <p14:creationId xmlns:p14="http://schemas.microsoft.com/office/powerpoint/2010/main" val="269974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b="1" dirty="0" smtClean="0">
                <a:cs typeface="Arial" charset="0"/>
              </a:rPr>
              <a:t>Processing Transactions</a:t>
            </a:r>
            <a:endParaRPr lang="en-US" altLang="en-US" b="1"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42</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 name="Picture 2"/>
          <p:cNvPicPr>
            <a:picLocks noChangeAspect="1"/>
          </p:cNvPicPr>
          <p:nvPr/>
        </p:nvPicPr>
        <p:blipFill>
          <a:blip r:embed="rId3"/>
          <a:stretch>
            <a:fillRect/>
          </a:stretch>
        </p:blipFill>
        <p:spPr>
          <a:xfrm>
            <a:off x="750378" y="1828801"/>
            <a:ext cx="8813800" cy="4343400"/>
          </a:xfrm>
          <a:prstGeom prst="rect">
            <a:avLst/>
          </a:prstGeom>
        </p:spPr>
      </p:pic>
      <p:sp>
        <p:nvSpPr>
          <p:cNvPr id="8" name="Rounded Rectangle 7"/>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A1: </a:t>
            </a:r>
            <a:r>
              <a:rPr lang="en-US" altLang="en-US" sz="1100" dirty="0">
                <a:solidFill>
                  <a:prstClr val="black"/>
                </a:solidFill>
              </a:rPr>
              <a:t>Analyze the impact of transactions on accounts and financial </a:t>
            </a:r>
            <a:r>
              <a:rPr lang="en-US" altLang="en-US" sz="1100" dirty="0" smtClean="0">
                <a:solidFill>
                  <a:prstClr val="black"/>
                </a:solidFill>
              </a:rPr>
              <a:t>statements.</a:t>
            </a:r>
            <a:endParaRPr lang="en-US" sz="1100" kern="0" dirty="0">
              <a:solidFill>
                <a:prstClr val="black"/>
              </a:solidFill>
              <a:latin typeface="Arial Narrow" pitchFamily="34" charset="0"/>
            </a:endParaRPr>
          </a:p>
        </p:txBody>
      </p:sp>
    </p:spTree>
    <p:extLst>
      <p:ext uri="{BB962C8B-B14F-4D97-AF65-F5344CB8AC3E}">
        <p14:creationId xmlns:p14="http://schemas.microsoft.com/office/powerpoint/2010/main" val="223386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b="1" dirty="0" smtClean="0">
                <a:cs typeface="Arial" charset="0"/>
              </a:rPr>
              <a:t>Processing Transactions</a:t>
            </a:r>
            <a:endParaRPr lang="en-US" altLang="en-US" b="1"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43</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5" name="Picture 4"/>
          <p:cNvPicPr>
            <a:picLocks noChangeAspect="1"/>
          </p:cNvPicPr>
          <p:nvPr/>
        </p:nvPicPr>
        <p:blipFill>
          <a:blip r:embed="rId3"/>
          <a:stretch>
            <a:fillRect/>
          </a:stretch>
        </p:blipFill>
        <p:spPr>
          <a:xfrm>
            <a:off x="0" y="1371600"/>
            <a:ext cx="9144000" cy="4710126"/>
          </a:xfrm>
          <a:prstGeom prst="rect">
            <a:avLst/>
          </a:prstGeom>
        </p:spPr>
      </p:pic>
      <p:sp>
        <p:nvSpPr>
          <p:cNvPr id="9" name="Rounded Rectangle 8"/>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A1: </a:t>
            </a:r>
            <a:r>
              <a:rPr lang="en-US" altLang="en-US" sz="1100" dirty="0">
                <a:solidFill>
                  <a:prstClr val="black"/>
                </a:solidFill>
              </a:rPr>
              <a:t>Analyze the impact of transactions on accounts and financial </a:t>
            </a:r>
            <a:r>
              <a:rPr lang="en-US" altLang="en-US" sz="1100" dirty="0" smtClean="0">
                <a:solidFill>
                  <a:prstClr val="black"/>
                </a:solidFill>
              </a:rPr>
              <a:t>statements.</a:t>
            </a:r>
            <a:endParaRPr lang="en-US" sz="1100" kern="0" dirty="0">
              <a:solidFill>
                <a:prstClr val="black"/>
              </a:solidFill>
              <a:latin typeface="Arial Narrow" pitchFamily="34" charset="0"/>
            </a:endParaRPr>
          </a:p>
        </p:txBody>
      </p:sp>
    </p:spTree>
    <p:extLst>
      <p:ext uri="{BB962C8B-B14F-4D97-AF65-F5344CB8AC3E}">
        <p14:creationId xmlns:p14="http://schemas.microsoft.com/office/powerpoint/2010/main" val="19565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b="1" dirty="0" smtClean="0">
                <a:cs typeface="Arial" charset="0"/>
              </a:rPr>
              <a:t>Processing Transactions</a:t>
            </a:r>
            <a:endParaRPr lang="en-US" altLang="en-US" b="1"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44</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3" name="Picture 2"/>
          <p:cNvPicPr>
            <a:picLocks noChangeAspect="1"/>
          </p:cNvPicPr>
          <p:nvPr/>
        </p:nvPicPr>
        <p:blipFill>
          <a:blip r:embed="rId3"/>
          <a:stretch>
            <a:fillRect/>
          </a:stretch>
        </p:blipFill>
        <p:spPr>
          <a:xfrm>
            <a:off x="152400" y="1295400"/>
            <a:ext cx="8794355" cy="5023461"/>
          </a:xfrm>
          <a:prstGeom prst="rect">
            <a:avLst/>
          </a:prstGeom>
        </p:spPr>
      </p:pic>
      <p:sp>
        <p:nvSpPr>
          <p:cNvPr id="8" name="Rounded Rectangle 7"/>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A1: </a:t>
            </a:r>
            <a:r>
              <a:rPr lang="en-US" altLang="en-US" sz="1100" dirty="0">
                <a:solidFill>
                  <a:prstClr val="black"/>
                </a:solidFill>
              </a:rPr>
              <a:t>Analyze the impact of transactions on accounts and financial </a:t>
            </a:r>
            <a:r>
              <a:rPr lang="en-US" altLang="en-US" sz="1100" dirty="0" smtClean="0">
                <a:solidFill>
                  <a:prstClr val="black"/>
                </a:solidFill>
              </a:rPr>
              <a:t>statements.</a:t>
            </a:r>
            <a:endParaRPr lang="en-US" sz="1100" kern="0" dirty="0">
              <a:solidFill>
                <a:prstClr val="black"/>
              </a:solidFill>
              <a:latin typeface="Arial Narrow" pitchFamily="34" charset="0"/>
            </a:endParaRPr>
          </a:p>
        </p:txBody>
      </p:sp>
    </p:spTree>
    <p:extLst>
      <p:ext uri="{BB962C8B-B14F-4D97-AF65-F5344CB8AC3E}">
        <p14:creationId xmlns:p14="http://schemas.microsoft.com/office/powerpoint/2010/main" val="280756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b="1" dirty="0" smtClean="0">
                <a:cs typeface="Arial" charset="0"/>
              </a:rPr>
              <a:t>Debit and Credit Rules</a:t>
            </a:r>
            <a:endParaRPr lang="en-US" altLang="en-US" b="1" dirty="0" smtClean="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5A86F4D-567E-4E1B-BD13-7FD150E039E7}" type="slidenum">
              <a:rPr lang="en-US" smtClean="0">
                <a:solidFill>
                  <a:prstClr val="black">
                    <a:tint val="75000"/>
                  </a:prstClr>
                </a:solidFill>
              </a:rPr>
              <a:pPr>
                <a:defRPr/>
              </a:pPr>
              <a:t>45</a:t>
            </a:fld>
            <a:endParaRPr lang="en-US" dirty="0">
              <a:solidFill>
                <a:prstClr val="black">
                  <a:tint val="75000"/>
                </a:prstClr>
              </a:solidFill>
            </a:endParaRPr>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ounded Rectangle 7"/>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lang="en-US" altLang="en-US" sz="1100" b="1" kern="0" dirty="0">
                <a:solidFill>
                  <a:prstClr val="black"/>
                </a:solidFill>
                <a:latin typeface="Arial Narrow" pitchFamily="34" charset="0"/>
              </a:rPr>
              <a:t>Learning Objective </a:t>
            </a:r>
            <a:r>
              <a:rPr lang="en-US" altLang="en-US" sz="1100" b="1" kern="0" dirty="0" smtClean="0">
                <a:solidFill>
                  <a:prstClr val="black"/>
                </a:solidFill>
                <a:latin typeface="Arial Narrow" pitchFamily="34" charset="0"/>
              </a:rPr>
              <a:t>A1: </a:t>
            </a:r>
            <a:r>
              <a:rPr lang="en-US" altLang="en-US" sz="1100" dirty="0">
                <a:solidFill>
                  <a:prstClr val="black"/>
                </a:solidFill>
              </a:rPr>
              <a:t>Analyze the impact of transactions on accounts and financial </a:t>
            </a:r>
            <a:r>
              <a:rPr lang="en-US" altLang="en-US" sz="1100" dirty="0" smtClean="0">
                <a:solidFill>
                  <a:prstClr val="black"/>
                </a:solidFill>
              </a:rPr>
              <a:t>statements.</a:t>
            </a:r>
            <a:endParaRPr lang="en-US" sz="1100" kern="0" dirty="0">
              <a:solidFill>
                <a:prstClr val="black"/>
              </a:solidFill>
              <a:latin typeface="Arial Narrow" pitchFamily="34" charset="0"/>
            </a:endParaRPr>
          </a:p>
        </p:txBody>
      </p:sp>
      <p:sp>
        <p:nvSpPr>
          <p:cNvPr id="10" name="TextBox 9"/>
          <p:cNvSpPr txBox="1"/>
          <p:nvPr/>
        </p:nvSpPr>
        <p:spPr>
          <a:xfrm>
            <a:off x="7924800" y="65372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solidFill>
                  <a:prstClr val="black"/>
                </a:solidFill>
                <a:latin typeface="Berlin Sans FB" panose="020E0602020502020306" pitchFamily="34" charset="0"/>
              </a:rPr>
              <a:t>Exhibit 2.13</a:t>
            </a:r>
            <a:endParaRPr lang="en-US" kern="0" dirty="0">
              <a:solidFill>
                <a:prstClr val="black"/>
              </a:solidFill>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1638666" y="1249944"/>
            <a:ext cx="5866667" cy="5066667"/>
          </a:xfrm>
          <a:prstGeom prst="rect">
            <a:avLst/>
          </a:prstGeom>
        </p:spPr>
      </p:pic>
    </p:spTree>
    <p:extLst>
      <p:ext uri="{BB962C8B-B14F-4D97-AF65-F5344CB8AC3E}">
        <p14:creationId xmlns:p14="http://schemas.microsoft.com/office/powerpoint/2010/main" val="316089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2-3</a:t>
            </a:r>
            <a:endParaRPr lang="en-US" sz="2400" b="1" dirty="0">
              <a:solidFill>
                <a:prstClr val="white"/>
              </a:solidFill>
            </a:endParaRPr>
          </a:p>
        </p:txBody>
      </p:sp>
      <p:sp>
        <p:nvSpPr>
          <p:cNvPr id="4" name="AutoShape 3"/>
          <p:cNvSpPr>
            <a:spLocks noChangeAspect="1" noChangeArrowheads="1" noTextEdit="1"/>
          </p:cNvSpPr>
          <p:nvPr/>
        </p:nvSpPr>
        <p:spPr bwMode="auto">
          <a:xfrm>
            <a:off x="528638" y="685800"/>
            <a:ext cx="8086725" cy="2078038"/>
          </a:xfrm>
          <a:prstGeom prst="rect">
            <a:avLst/>
          </a:prstGeom>
          <a:no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6" name="Rectangle 5"/>
          <p:cNvSpPr>
            <a:spLocks noChangeArrowheads="1"/>
          </p:cNvSpPr>
          <p:nvPr/>
        </p:nvSpPr>
        <p:spPr bwMode="auto">
          <a:xfrm>
            <a:off x="769938" y="1382713"/>
            <a:ext cx="5048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a:t>
            </a:r>
            <a:endParaRPr lang="en-US" dirty="0" smtClean="0">
              <a:solidFill>
                <a:prstClr val="black"/>
              </a:solidFill>
              <a:cs typeface="+mn-cs"/>
            </a:endParaRPr>
          </a:p>
        </p:txBody>
      </p:sp>
      <p:sp>
        <p:nvSpPr>
          <p:cNvPr id="7" name="Rectangle 6"/>
          <p:cNvSpPr>
            <a:spLocks noChangeArrowheads="1"/>
          </p:cNvSpPr>
          <p:nvPr/>
        </p:nvSpPr>
        <p:spPr bwMode="auto">
          <a:xfrm>
            <a:off x="1466850" y="1382713"/>
            <a:ext cx="394176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Jamsetji invested $4,000 cash in the Tata company.</a:t>
            </a:r>
            <a:endParaRPr lang="en-US" dirty="0" smtClean="0">
              <a:solidFill>
                <a:prstClr val="black"/>
              </a:solidFill>
              <a:cs typeface="+mn-cs"/>
            </a:endParaRPr>
          </a:p>
        </p:txBody>
      </p:sp>
      <p:sp>
        <p:nvSpPr>
          <p:cNvPr id="8" name="Rectangle 7"/>
          <p:cNvSpPr>
            <a:spLocks noChangeArrowheads="1"/>
          </p:cNvSpPr>
          <p:nvPr/>
        </p:nvSpPr>
        <p:spPr bwMode="auto">
          <a:xfrm>
            <a:off x="769938" y="1589088"/>
            <a:ext cx="5048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5</a:t>
            </a:r>
            <a:endParaRPr lang="en-US" dirty="0" smtClean="0">
              <a:solidFill>
                <a:prstClr val="black"/>
              </a:solidFill>
              <a:cs typeface="+mn-cs"/>
            </a:endParaRPr>
          </a:p>
        </p:txBody>
      </p:sp>
      <p:sp>
        <p:nvSpPr>
          <p:cNvPr id="9" name="Rectangle 8"/>
          <p:cNvSpPr>
            <a:spLocks noChangeArrowheads="1"/>
          </p:cNvSpPr>
          <p:nvPr/>
        </p:nvSpPr>
        <p:spPr bwMode="auto">
          <a:xfrm>
            <a:off x="1466850" y="1589088"/>
            <a:ext cx="40433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company purchased $2,000 of equipment on credit.</a:t>
            </a:r>
            <a:endParaRPr lang="en-US" dirty="0" smtClean="0">
              <a:solidFill>
                <a:prstClr val="black"/>
              </a:solidFill>
              <a:cs typeface="+mn-cs"/>
            </a:endParaRPr>
          </a:p>
        </p:txBody>
      </p:sp>
      <p:sp>
        <p:nvSpPr>
          <p:cNvPr id="10" name="Rectangle 9"/>
          <p:cNvSpPr>
            <a:spLocks noChangeArrowheads="1"/>
          </p:cNvSpPr>
          <p:nvPr/>
        </p:nvSpPr>
        <p:spPr bwMode="auto">
          <a:xfrm>
            <a:off x="730250" y="1795463"/>
            <a:ext cx="5953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14</a:t>
            </a:r>
            <a:endParaRPr lang="en-US" dirty="0" smtClean="0">
              <a:solidFill>
                <a:prstClr val="black"/>
              </a:solidFill>
              <a:cs typeface="+mn-cs"/>
            </a:endParaRPr>
          </a:p>
        </p:txBody>
      </p:sp>
      <p:sp>
        <p:nvSpPr>
          <p:cNvPr id="11" name="Rectangle 10"/>
          <p:cNvSpPr>
            <a:spLocks noChangeArrowheads="1"/>
          </p:cNvSpPr>
          <p:nvPr/>
        </p:nvSpPr>
        <p:spPr bwMode="auto">
          <a:xfrm>
            <a:off x="1466850" y="1795463"/>
            <a:ext cx="4406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company provided $540 of services for a client on credit.</a:t>
            </a:r>
            <a:endParaRPr lang="en-US" dirty="0" smtClean="0">
              <a:solidFill>
                <a:prstClr val="black"/>
              </a:solidFill>
              <a:cs typeface="+mn-cs"/>
            </a:endParaRPr>
          </a:p>
        </p:txBody>
      </p:sp>
      <p:sp>
        <p:nvSpPr>
          <p:cNvPr id="12" name="Rectangle 11"/>
          <p:cNvSpPr>
            <a:spLocks noChangeArrowheads="1"/>
          </p:cNvSpPr>
          <p:nvPr/>
        </p:nvSpPr>
        <p:spPr bwMode="auto">
          <a:xfrm>
            <a:off x="568325" y="762000"/>
            <a:ext cx="79248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Assume Tata began operations on January 1 and completed the following transactions during its first month of </a:t>
            </a:r>
            <a:endParaRPr lang="en-US" dirty="0" smtClean="0">
              <a:solidFill>
                <a:prstClr val="black"/>
              </a:solidFill>
              <a:cs typeface="+mn-cs"/>
            </a:endParaRPr>
          </a:p>
        </p:txBody>
      </p:sp>
      <p:sp>
        <p:nvSpPr>
          <p:cNvPr id="13" name="Rectangle 12"/>
          <p:cNvSpPr>
            <a:spLocks noChangeArrowheads="1"/>
          </p:cNvSpPr>
          <p:nvPr/>
        </p:nvSpPr>
        <p:spPr bwMode="auto">
          <a:xfrm>
            <a:off x="568325" y="958850"/>
            <a:ext cx="9080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operations. </a:t>
            </a:r>
            <a:endParaRPr lang="en-US" dirty="0" smtClean="0">
              <a:solidFill>
                <a:prstClr val="black"/>
              </a:solidFill>
              <a:cs typeface="+mn-cs"/>
            </a:endParaRPr>
          </a:p>
        </p:txBody>
      </p:sp>
      <p:sp>
        <p:nvSpPr>
          <p:cNvPr id="14" name="Rectangle 13"/>
          <p:cNvSpPr>
            <a:spLocks noChangeArrowheads="1"/>
          </p:cNvSpPr>
          <p:nvPr/>
        </p:nvSpPr>
        <p:spPr bwMode="auto">
          <a:xfrm>
            <a:off x="568325" y="2209800"/>
            <a:ext cx="821531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For each transaction, (a) analyze the transaction using the accounting equation, (b) record the transaction in </a:t>
            </a:r>
            <a:endParaRPr lang="en-US" dirty="0" smtClean="0">
              <a:solidFill>
                <a:prstClr val="black"/>
              </a:solidFill>
              <a:cs typeface="+mn-cs"/>
            </a:endParaRPr>
          </a:p>
        </p:txBody>
      </p:sp>
      <p:sp>
        <p:nvSpPr>
          <p:cNvPr id="15" name="Rectangle 14"/>
          <p:cNvSpPr>
            <a:spLocks noChangeArrowheads="1"/>
          </p:cNvSpPr>
          <p:nvPr/>
        </p:nvSpPr>
        <p:spPr bwMode="auto">
          <a:xfrm>
            <a:off x="568325" y="2406650"/>
            <a:ext cx="736758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journal entry form, and c)  post the entry using T-accounts to represent the general ledger accounts.</a:t>
            </a:r>
            <a:endParaRPr lang="en-US" dirty="0" smtClean="0">
              <a:solidFill>
                <a:prstClr val="black"/>
              </a:solidFill>
              <a:cs typeface="+mn-cs"/>
            </a:endParaRPr>
          </a:p>
        </p:txBody>
      </p:sp>
      <p:sp>
        <p:nvSpPr>
          <p:cNvPr id="15259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1E842F-4B56-4CF2-A44E-FD802CAC2A50}" type="slidenum">
              <a:rPr lang="en-US" altLang="en-US" smtClean="0">
                <a:solidFill>
                  <a:srgbClr val="898989"/>
                </a:solidFill>
              </a:rPr>
              <a:pPr eaLnBrk="1" hangingPunct="1"/>
              <a:t>46</a:t>
            </a:fld>
            <a:endParaRPr lang="en-US" altLang="en-US" smtClean="0">
              <a:solidFill>
                <a:srgbClr val="898989"/>
              </a:solidFill>
            </a:endParaRPr>
          </a:p>
        </p:txBody>
      </p:sp>
      <p:sp>
        <p:nvSpPr>
          <p:cNvPr id="17" name="Rounded Rectangle 16"/>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a:t>
            </a:r>
            <a:r>
              <a:rPr lang="en-US" altLang="en-US" sz="1100" b="1" kern="0" dirty="0" smtClean="0">
                <a:solidFill>
                  <a:prstClr val="black"/>
                </a:solidFill>
                <a:latin typeface="Arial Narrow" pitchFamily="34" charset="0"/>
                <a:cs typeface="+mn-cs"/>
              </a:rPr>
              <a:t>: </a:t>
            </a:r>
            <a:r>
              <a:rPr lang="en-US" altLang="en-US" sz="1100" dirty="0"/>
              <a:t>Analyze the impact of transactions on accounts and financial </a:t>
            </a:r>
            <a:r>
              <a:rPr lang="en-US" altLang="en-US" sz="1100" dirty="0" smtClean="0"/>
              <a:t>statements.</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2-3</a:t>
            </a:r>
            <a:endParaRPr lang="en-US" sz="2400" b="1" dirty="0">
              <a:solidFill>
                <a:prstClr val="white"/>
              </a:solidFill>
            </a:endParaRPr>
          </a:p>
        </p:txBody>
      </p:sp>
      <p:sp>
        <p:nvSpPr>
          <p:cNvPr id="17" name="Rectangle 5"/>
          <p:cNvSpPr>
            <a:spLocks noChangeArrowheads="1"/>
          </p:cNvSpPr>
          <p:nvPr/>
        </p:nvSpPr>
        <p:spPr bwMode="auto">
          <a:xfrm>
            <a:off x="2771775" y="1108075"/>
            <a:ext cx="2703513" cy="238125"/>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 name="Rectangle 6"/>
          <p:cNvSpPr>
            <a:spLocks noChangeArrowheads="1"/>
          </p:cNvSpPr>
          <p:nvPr/>
        </p:nvSpPr>
        <p:spPr bwMode="auto">
          <a:xfrm>
            <a:off x="2771775" y="1758950"/>
            <a:ext cx="5395913" cy="236538"/>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 name="Rectangle 7"/>
          <p:cNvSpPr>
            <a:spLocks noChangeArrowheads="1"/>
          </p:cNvSpPr>
          <p:nvPr/>
        </p:nvSpPr>
        <p:spPr bwMode="auto">
          <a:xfrm>
            <a:off x="2771775" y="2614613"/>
            <a:ext cx="3600450" cy="238125"/>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 name="Rectangle 8"/>
          <p:cNvSpPr>
            <a:spLocks noChangeArrowheads="1"/>
          </p:cNvSpPr>
          <p:nvPr/>
        </p:nvSpPr>
        <p:spPr bwMode="auto">
          <a:xfrm>
            <a:off x="2771775" y="3471863"/>
            <a:ext cx="3600450" cy="236537"/>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 name="Rectangle 9"/>
          <p:cNvSpPr>
            <a:spLocks noChangeArrowheads="1"/>
          </p:cNvSpPr>
          <p:nvPr/>
        </p:nvSpPr>
        <p:spPr bwMode="auto">
          <a:xfrm>
            <a:off x="1217613" y="706438"/>
            <a:ext cx="5143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a:t>
            </a:r>
            <a:endParaRPr lang="en-US" dirty="0" smtClean="0">
              <a:solidFill>
                <a:prstClr val="black"/>
              </a:solidFill>
              <a:cs typeface="+mn-cs"/>
            </a:endParaRPr>
          </a:p>
        </p:txBody>
      </p:sp>
      <p:sp>
        <p:nvSpPr>
          <p:cNvPr id="22" name="Rectangle 10"/>
          <p:cNvSpPr>
            <a:spLocks noChangeArrowheads="1"/>
          </p:cNvSpPr>
          <p:nvPr/>
        </p:nvSpPr>
        <p:spPr bwMode="auto">
          <a:xfrm>
            <a:off x="1914525" y="706438"/>
            <a:ext cx="394176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Jamsetji invested $4,000 cash in the Tata company.</a:t>
            </a:r>
            <a:endParaRPr lang="en-US" dirty="0" smtClean="0">
              <a:solidFill>
                <a:prstClr val="black"/>
              </a:solidFill>
              <a:cs typeface="+mn-cs"/>
            </a:endParaRPr>
          </a:p>
        </p:txBody>
      </p:sp>
      <p:sp>
        <p:nvSpPr>
          <p:cNvPr id="23" name="Rectangle 11"/>
          <p:cNvSpPr>
            <a:spLocks noChangeArrowheads="1"/>
          </p:cNvSpPr>
          <p:nvPr/>
        </p:nvSpPr>
        <p:spPr bwMode="auto">
          <a:xfrm>
            <a:off x="1198563" y="1128713"/>
            <a:ext cx="8778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a) Analyze</a:t>
            </a:r>
            <a:endParaRPr lang="en-US" dirty="0" smtClean="0">
              <a:solidFill>
                <a:prstClr val="black"/>
              </a:solidFill>
              <a:cs typeface="+mn-cs"/>
            </a:endParaRPr>
          </a:p>
        </p:txBody>
      </p:sp>
      <p:sp>
        <p:nvSpPr>
          <p:cNvPr id="24" name="Rectangle 12"/>
          <p:cNvSpPr>
            <a:spLocks noChangeArrowheads="1"/>
          </p:cNvSpPr>
          <p:nvPr/>
        </p:nvSpPr>
        <p:spPr bwMode="auto">
          <a:xfrm>
            <a:off x="2943225" y="1128713"/>
            <a:ext cx="7969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Assets = </a:t>
            </a:r>
            <a:endParaRPr lang="en-US" dirty="0" smtClean="0">
              <a:solidFill>
                <a:prstClr val="black"/>
              </a:solidFill>
              <a:cs typeface="+mn-cs"/>
            </a:endParaRPr>
          </a:p>
        </p:txBody>
      </p:sp>
      <p:sp>
        <p:nvSpPr>
          <p:cNvPr id="25" name="Rectangle 13"/>
          <p:cNvSpPr>
            <a:spLocks noChangeArrowheads="1"/>
          </p:cNvSpPr>
          <p:nvPr/>
        </p:nvSpPr>
        <p:spPr bwMode="auto">
          <a:xfrm>
            <a:off x="3709988" y="1128713"/>
            <a:ext cx="1503362"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Liabilities + Equity</a:t>
            </a:r>
            <a:endParaRPr lang="en-US" dirty="0" smtClean="0">
              <a:solidFill>
                <a:prstClr val="black"/>
              </a:solidFill>
              <a:cs typeface="+mn-cs"/>
            </a:endParaRPr>
          </a:p>
        </p:txBody>
      </p:sp>
      <p:sp>
        <p:nvSpPr>
          <p:cNvPr id="26" name="Rectangle 14"/>
          <p:cNvSpPr>
            <a:spLocks noChangeArrowheads="1"/>
          </p:cNvSpPr>
          <p:nvPr/>
        </p:nvSpPr>
        <p:spPr bwMode="auto">
          <a:xfrm>
            <a:off x="2819400" y="1355725"/>
            <a:ext cx="6556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$4,000</a:t>
            </a:r>
            <a:endParaRPr lang="en-US" dirty="0" smtClean="0">
              <a:solidFill>
                <a:prstClr val="black"/>
              </a:solidFill>
              <a:cs typeface="+mn-cs"/>
            </a:endParaRPr>
          </a:p>
        </p:txBody>
      </p:sp>
      <p:sp>
        <p:nvSpPr>
          <p:cNvPr id="27" name="Rectangle 15"/>
          <p:cNvSpPr>
            <a:spLocks noChangeArrowheads="1"/>
          </p:cNvSpPr>
          <p:nvPr/>
        </p:nvSpPr>
        <p:spPr bwMode="auto">
          <a:xfrm>
            <a:off x="4614863" y="1355725"/>
            <a:ext cx="6556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$4,000</a:t>
            </a:r>
            <a:endParaRPr lang="en-US" dirty="0">
              <a:solidFill>
                <a:prstClr val="black"/>
              </a:solidFill>
              <a:cs typeface="+mn-cs"/>
            </a:endParaRPr>
          </a:p>
        </p:txBody>
      </p:sp>
      <p:sp>
        <p:nvSpPr>
          <p:cNvPr id="28" name="Rectangle 16"/>
          <p:cNvSpPr>
            <a:spLocks noChangeArrowheads="1"/>
          </p:cNvSpPr>
          <p:nvPr/>
        </p:nvSpPr>
        <p:spPr bwMode="auto">
          <a:xfrm>
            <a:off x="1198563" y="1779588"/>
            <a:ext cx="836612"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b) Record</a:t>
            </a:r>
            <a:endParaRPr lang="en-US" dirty="0" smtClean="0">
              <a:solidFill>
                <a:prstClr val="black"/>
              </a:solidFill>
              <a:cs typeface="+mn-cs"/>
            </a:endParaRPr>
          </a:p>
        </p:txBody>
      </p:sp>
      <p:sp>
        <p:nvSpPr>
          <p:cNvPr id="29" name="Rectangle 17"/>
          <p:cNvSpPr>
            <a:spLocks noChangeArrowheads="1"/>
          </p:cNvSpPr>
          <p:nvPr/>
        </p:nvSpPr>
        <p:spPr bwMode="auto">
          <a:xfrm>
            <a:off x="3054350" y="1779588"/>
            <a:ext cx="4333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Date</a:t>
            </a:r>
            <a:endParaRPr lang="en-US" dirty="0" smtClean="0">
              <a:solidFill>
                <a:prstClr val="black"/>
              </a:solidFill>
              <a:cs typeface="+mn-cs"/>
            </a:endParaRPr>
          </a:p>
        </p:txBody>
      </p:sp>
      <p:sp>
        <p:nvSpPr>
          <p:cNvPr id="30" name="Rectangle 18"/>
          <p:cNvSpPr>
            <a:spLocks noChangeArrowheads="1"/>
          </p:cNvSpPr>
          <p:nvPr/>
        </p:nvSpPr>
        <p:spPr bwMode="auto">
          <a:xfrm>
            <a:off x="4214813" y="1779588"/>
            <a:ext cx="1273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31" name="Rectangle 19"/>
          <p:cNvSpPr>
            <a:spLocks noChangeArrowheads="1"/>
          </p:cNvSpPr>
          <p:nvPr/>
        </p:nvSpPr>
        <p:spPr bwMode="auto">
          <a:xfrm>
            <a:off x="6615113" y="1779588"/>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128" name="Rectangle 20"/>
          <p:cNvSpPr>
            <a:spLocks noChangeArrowheads="1"/>
          </p:cNvSpPr>
          <p:nvPr/>
        </p:nvSpPr>
        <p:spPr bwMode="auto">
          <a:xfrm>
            <a:off x="7481888" y="1779588"/>
            <a:ext cx="544512"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129" name="Rectangle 21"/>
          <p:cNvSpPr>
            <a:spLocks noChangeArrowheads="1"/>
          </p:cNvSpPr>
          <p:nvPr/>
        </p:nvSpPr>
        <p:spPr bwMode="auto">
          <a:xfrm>
            <a:off x="3013075" y="2006600"/>
            <a:ext cx="5143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a:t>
            </a:r>
            <a:endParaRPr lang="en-US" dirty="0" smtClean="0">
              <a:solidFill>
                <a:prstClr val="black"/>
              </a:solidFill>
              <a:cs typeface="+mn-cs"/>
            </a:endParaRPr>
          </a:p>
        </p:txBody>
      </p:sp>
      <p:sp>
        <p:nvSpPr>
          <p:cNvPr id="130" name="Rectangle 22"/>
          <p:cNvSpPr>
            <a:spLocks noChangeArrowheads="1"/>
          </p:cNvSpPr>
          <p:nvPr/>
        </p:nvSpPr>
        <p:spPr bwMode="auto">
          <a:xfrm>
            <a:off x="3709988" y="2006600"/>
            <a:ext cx="4445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131" name="Rectangle 23"/>
          <p:cNvSpPr>
            <a:spLocks noChangeArrowheads="1"/>
          </p:cNvSpPr>
          <p:nvPr/>
        </p:nvSpPr>
        <p:spPr bwMode="auto">
          <a:xfrm>
            <a:off x="6775450" y="2006600"/>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132" name="Rectangle 24"/>
          <p:cNvSpPr>
            <a:spLocks noChangeArrowheads="1"/>
          </p:cNvSpPr>
          <p:nvPr/>
        </p:nvSpPr>
        <p:spPr bwMode="auto">
          <a:xfrm>
            <a:off x="3981450" y="2212975"/>
            <a:ext cx="1102225"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 Tata, Capital</a:t>
            </a:r>
            <a:endParaRPr lang="en-US" dirty="0" smtClean="0">
              <a:solidFill>
                <a:prstClr val="black"/>
              </a:solidFill>
              <a:cs typeface="+mn-cs"/>
            </a:endParaRPr>
          </a:p>
        </p:txBody>
      </p:sp>
      <p:sp>
        <p:nvSpPr>
          <p:cNvPr id="133" name="Rectangle 25"/>
          <p:cNvSpPr>
            <a:spLocks noChangeArrowheads="1"/>
          </p:cNvSpPr>
          <p:nvPr/>
        </p:nvSpPr>
        <p:spPr bwMode="auto">
          <a:xfrm>
            <a:off x="7673975" y="2212975"/>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134" name="Rectangle 26"/>
          <p:cNvSpPr>
            <a:spLocks noChangeArrowheads="1"/>
          </p:cNvSpPr>
          <p:nvPr/>
        </p:nvSpPr>
        <p:spPr bwMode="auto">
          <a:xfrm>
            <a:off x="1198563" y="2635250"/>
            <a:ext cx="665162"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c)  Post</a:t>
            </a:r>
            <a:endParaRPr lang="en-US" dirty="0" smtClean="0">
              <a:solidFill>
                <a:prstClr val="black"/>
              </a:solidFill>
              <a:cs typeface="+mn-cs"/>
            </a:endParaRPr>
          </a:p>
        </p:txBody>
      </p:sp>
      <p:sp>
        <p:nvSpPr>
          <p:cNvPr id="135" name="Rectangle 27"/>
          <p:cNvSpPr>
            <a:spLocks noChangeArrowheads="1"/>
          </p:cNvSpPr>
          <p:nvPr/>
        </p:nvSpPr>
        <p:spPr bwMode="auto">
          <a:xfrm>
            <a:off x="3013075" y="2862263"/>
            <a:ext cx="5143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a:t>
            </a:r>
            <a:endParaRPr lang="en-US" dirty="0" smtClean="0">
              <a:solidFill>
                <a:prstClr val="black"/>
              </a:solidFill>
              <a:cs typeface="+mn-cs"/>
            </a:endParaRPr>
          </a:p>
        </p:txBody>
      </p:sp>
      <p:sp>
        <p:nvSpPr>
          <p:cNvPr id="136" name="Rectangle 28"/>
          <p:cNvSpPr>
            <a:spLocks noChangeArrowheads="1"/>
          </p:cNvSpPr>
          <p:nvPr/>
        </p:nvSpPr>
        <p:spPr bwMode="auto">
          <a:xfrm>
            <a:off x="3900488" y="2862263"/>
            <a:ext cx="474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138" name="Rectangle 29"/>
          <p:cNvSpPr>
            <a:spLocks noChangeArrowheads="1"/>
          </p:cNvSpPr>
          <p:nvPr/>
        </p:nvSpPr>
        <p:spPr bwMode="auto">
          <a:xfrm>
            <a:off x="4808538" y="3719513"/>
            <a:ext cx="5143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a:t>
            </a:r>
            <a:endParaRPr lang="en-US" dirty="0" smtClean="0">
              <a:solidFill>
                <a:prstClr val="black"/>
              </a:solidFill>
              <a:cs typeface="+mn-cs"/>
            </a:endParaRPr>
          </a:p>
        </p:txBody>
      </p:sp>
      <p:sp>
        <p:nvSpPr>
          <p:cNvPr id="139" name="Rectangle 30"/>
          <p:cNvSpPr>
            <a:spLocks noChangeArrowheads="1"/>
          </p:cNvSpPr>
          <p:nvPr/>
        </p:nvSpPr>
        <p:spPr bwMode="auto">
          <a:xfrm>
            <a:off x="5695950" y="3719513"/>
            <a:ext cx="4746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4,000</a:t>
            </a:r>
            <a:endParaRPr lang="en-US" dirty="0" smtClean="0">
              <a:solidFill>
                <a:prstClr val="black"/>
              </a:solidFill>
              <a:cs typeface="+mn-cs"/>
            </a:endParaRPr>
          </a:p>
        </p:txBody>
      </p:sp>
      <p:sp>
        <p:nvSpPr>
          <p:cNvPr id="140" name="Rectangle 31"/>
          <p:cNvSpPr>
            <a:spLocks noChangeArrowheads="1"/>
          </p:cNvSpPr>
          <p:nvPr/>
        </p:nvSpPr>
        <p:spPr bwMode="auto">
          <a:xfrm>
            <a:off x="3981450" y="3492500"/>
            <a:ext cx="116903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J. Tata, </a:t>
            </a:r>
            <a:r>
              <a:rPr lang="en-US" sz="1300" b="1" dirty="0">
                <a:solidFill>
                  <a:srgbClr val="000000"/>
                </a:solidFill>
                <a:cs typeface="+mn-cs"/>
              </a:rPr>
              <a:t>Capital</a:t>
            </a:r>
            <a:endParaRPr lang="en-US" b="1" dirty="0">
              <a:solidFill>
                <a:prstClr val="black"/>
              </a:solidFill>
              <a:cs typeface="+mn-cs"/>
            </a:endParaRPr>
          </a:p>
        </p:txBody>
      </p:sp>
      <p:sp>
        <p:nvSpPr>
          <p:cNvPr id="141" name="Rectangle 32"/>
          <p:cNvSpPr>
            <a:spLocks noChangeArrowheads="1"/>
          </p:cNvSpPr>
          <p:nvPr/>
        </p:nvSpPr>
        <p:spPr bwMode="auto">
          <a:xfrm>
            <a:off x="4375150" y="2635250"/>
            <a:ext cx="47466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Cash</a:t>
            </a:r>
            <a:endParaRPr lang="en-US" dirty="0" smtClean="0">
              <a:solidFill>
                <a:prstClr val="black"/>
              </a:solidFill>
              <a:cs typeface="+mn-cs"/>
            </a:endParaRPr>
          </a:p>
        </p:txBody>
      </p:sp>
      <p:sp>
        <p:nvSpPr>
          <p:cNvPr id="142" name="Rectangle 33"/>
          <p:cNvSpPr>
            <a:spLocks noChangeArrowheads="1"/>
          </p:cNvSpPr>
          <p:nvPr/>
        </p:nvSpPr>
        <p:spPr bwMode="auto">
          <a:xfrm>
            <a:off x="2762250" y="1098550"/>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3" name="Rectangle 34"/>
          <p:cNvSpPr>
            <a:spLocks noChangeArrowheads="1"/>
          </p:cNvSpPr>
          <p:nvPr/>
        </p:nvSpPr>
        <p:spPr bwMode="auto">
          <a:xfrm>
            <a:off x="2762250" y="1747838"/>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4" name="Line 35"/>
          <p:cNvSpPr>
            <a:spLocks noChangeShapeType="1"/>
          </p:cNvSpPr>
          <p:nvPr/>
        </p:nvSpPr>
        <p:spPr bwMode="auto">
          <a:xfrm>
            <a:off x="3668713" y="17684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5" name="Rectangle 36"/>
          <p:cNvSpPr>
            <a:spLocks noChangeArrowheads="1"/>
          </p:cNvSpPr>
          <p:nvPr/>
        </p:nvSpPr>
        <p:spPr bwMode="auto">
          <a:xfrm>
            <a:off x="3668713" y="1768475"/>
            <a:ext cx="11112"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6" name="Line 37"/>
          <p:cNvSpPr>
            <a:spLocks noChangeShapeType="1"/>
          </p:cNvSpPr>
          <p:nvPr/>
        </p:nvSpPr>
        <p:spPr bwMode="auto">
          <a:xfrm>
            <a:off x="6362700" y="17684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Rectangle 38"/>
          <p:cNvSpPr>
            <a:spLocks noChangeArrowheads="1"/>
          </p:cNvSpPr>
          <p:nvPr/>
        </p:nvSpPr>
        <p:spPr bwMode="auto">
          <a:xfrm>
            <a:off x="6362700" y="17684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8" name="Line 39"/>
          <p:cNvSpPr>
            <a:spLocks noChangeShapeType="1"/>
          </p:cNvSpPr>
          <p:nvPr/>
        </p:nvSpPr>
        <p:spPr bwMode="auto">
          <a:xfrm>
            <a:off x="7259638" y="17684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9" name="Rectangle 40"/>
          <p:cNvSpPr>
            <a:spLocks noChangeArrowheads="1"/>
          </p:cNvSpPr>
          <p:nvPr/>
        </p:nvSpPr>
        <p:spPr bwMode="auto">
          <a:xfrm>
            <a:off x="7259638" y="1768475"/>
            <a:ext cx="11112"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0" name="Rectangle 41"/>
          <p:cNvSpPr>
            <a:spLocks noChangeArrowheads="1"/>
          </p:cNvSpPr>
          <p:nvPr/>
        </p:nvSpPr>
        <p:spPr bwMode="auto">
          <a:xfrm>
            <a:off x="8147050" y="1768475"/>
            <a:ext cx="20638" cy="2270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1" name="Rectangle 42"/>
          <p:cNvSpPr>
            <a:spLocks noChangeArrowheads="1"/>
          </p:cNvSpPr>
          <p:nvPr/>
        </p:nvSpPr>
        <p:spPr bwMode="auto">
          <a:xfrm>
            <a:off x="4556125" y="2852738"/>
            <a:ext cx="20638" cy="4127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2" name="Line 43"/>
          <p:cNvSpPr>
            <a:spLocks noChangeShapeType="1"/>
          </p:cNvSpPr>
          <p:nvPr/>
        </p:nvSpPr>
        <p:spPr bwMode="auto">
          <a:xfrm>
            <a:off x="2771775" y="19954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3" name="Rectangle 44"/>
          <p:cNvSpPr>
            <a:spLocks noChangeArrowheads="1"/>
          </p:cNvSpPr>
          <p:nvPr/>
        </p:nvSpPr>
        <p:spPr bwMode="auto">
          <a:xfrm>
            <a:off x="2771775" y="19954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4" name="Rectangle 45"/>
          <p:cNvSpPr>
            <a:spLocks noChangeArrowheads="1"/>
          </p:cNvSpPr>
          <p:nvPr/>
        </p:nvSpPr>
        <p:spPr bwMode="auto">
          <a:xfrm>
            <a:off x="5454650" y="1119188"/>
            <a:ext cx="20638"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5" name="Line 46"/>
          <p:cNvSpPr>
            <a:spLocks noChangeShapeType="1"/>
          </p:cNvSpPr>
          <p:nvPr/>
        </p:nvSpPr>
        <p:spPr bwMode="auto">
          <a:xfrm>
            <a:off x="3668713" y="19954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6" name="Rectangle 47"/>
          <p:cNvSpPr>
            <a:spLocks noChangeArrowheads="1"/>
          </p:cNvSpPr>
          <p:nvPr/>
        </p:nvSpPr>
        <p:spPr bwMode="auto">
          <a:xfrm>
            <a:off x="3668713" y="1995488"/>
            <a:ext cx="11112"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7" name="Line 48"/>
          <p:cNvSpPr>
            <a:spLocks noChangeShapeType="1"/>
          </p:cNvSpPr>
          <p:nvPr/>
        </p:nvSpPr>
        <p:spPr bwMode="auto">
          <a:xfrm>
            <a:off x="6362700" y="19954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8" name="Rectangle 49"/>
          <p:cNvSpPr>
            <a:spLocks noChangeArrowheads="1"/>
          </p:cNvSpPr>
          <p:nvPr/>
        </p:nvSpPr>
        <p:spPr bwMode="auto">
          <a:xfrm>
            <a:off x="6362700" y="19954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9" name="Line 50"/>
          <p:cNvSpPr>
            <a:spLocks noChangeShapeType="1"/>
          </p:cNvSpPr>
          <p:nvPr/>
        </p:nvSpPr>
        <p:spPr bwMode="auto">
          <a:xfrm>
            <a:off x="7259638" y="19954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0" name="Rectangle 51"/>
          <p:cNvSpPr>
            <a:spLocks noChangeArrowheads="1"/>
          </p:cNvSpPr>
          <p:nvPr/>
        </p:nvSpPr>
        <p:spPr bwMode="auto">
          <a:xfrm>
            <a:off x="7259638" y="1995488"/>
            <a:ext cx="11112"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1" name="Line 52"/>
          <p:cNvSpPr>
            <a:spLocks noChangeShapeType="1"/>
          </p:cNvSpPr>
          <p:nvPr/>
        </p:nvSpPr>
        <p:spPr bwMode="auto">
          <a:xfrm>
            <a:off x="8158163" y="19954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2" name="Rectangle 53"/>
          <p:cNvSpPr>
            <a:spLocks noChangeArrowheads="1"/>
          </p:cNvSpPr>
          <p:nvPr/>
        </p:nvSpPr>
        <p:spPr bwMode="auto">
          <a:xfrm>
            <a:off x="8158163" y="19954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3" name="Rectangle 54"/>
          <p:cNvSpPr>
            <a:spLocks noChangeArrowheads="1"/>
          </p:cNvSpPr>
          <p:nvPr/>
        </p:nvSpPr>
        <p:spPr bwMode="auto">
          <a:xfrm>
            <a:off x="4556125" y="3708400"/>
            <a:ext cx="20638" cy="4127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4" name="Rectangle 55"/>
          <p:cNvSpPr>
            <a:spLocks noChangeArrowheads="1"/>
          </p:cNvSpPr>
          <p:nvPr/>
        </p:nvSpPr>
        <p:spPr bwMode="auto">
          <a:xfrm>
            <a:off x="2781300" y="1098550"/>
            <a:ext cx="26939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5" name="Rectangle 56"/>
          <p:cNvSpPr>
            <a:spLocks noChangeArrowheads="1"/>
          </p:cNvSpPr>
          <p:nvPr/>
        </p:nvSpPr>
        <p:spPr bwMode="auto">
          <a:xfrm>
            <a:off x="2781300" y="1325563"/>
            <a:ext cx="26939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6" name="Rectangle 57"/>
          <p:cNvSpPr>
            <a:spLocks noChangeArrowheads="1"/>
          </p:cNvSpPr>
          <p:nvPr/>
        </p:nvSpPr>
        <p:spPr bwMode="auto">
          <a:xfrm>
            <a:off x="2781300" y="1747838"/>
            <a:ext cx="53863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7" name="Rectangle 58"/>
          <p:cNvSpPr>
            <a:spLocks noChangeArrowheads="1"/>
          </p:cNvSpPr>
          <p:nvPr/>
        </p:nvSpPr>
        <p:spPr bwMode="auto">
          <a:xfrm>
            <a:off x="2781300" y="1974850"/>
            <a:ext cx="53863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Line 59"/>
          <p:cNvSpPr>
            <a:spLocks noChangeShapeType="1"/>
          </p:cNvSpPr>
          <p:nvPr/>
        </p:nvSpPr>
        <p:spPr bwMode="auto">
          <a:xfrm>
            <a:off x="2781300" y="2192338"/>
            <a:ext cx="5386388"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9" name="Rectangle 60"/>
          <p:cNvSpPr>
            <a:spLocks noChangeArrowheads="1"/>
          </p:cNvSpPr>
          <p:nvPr/>
        </p:nvSpPr>
        <p:spPr bwMode="auto">
          <a:xfrm>
            <a:off x="2781300" y="2192338"/>
            <a:ext cx="5386388"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0" name="Line 61"/>
          <p:cNvSpPr>
            <a:spLocks noChangeShapeType="1"/>
          </p:cNvSpPr>
          <p:nvPr/>
        </p:nvSpPr>
        <p:spPr bwMode="auto">
          <a:xfrm>
            <a:off x="2781300" y="2398713"/>
            <a:ext cx="5386388"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1" name="Rectangle 62"/>
          <p:cNvSpPr>
            <a:spLocks noChangeArrowheads="1"/>
          </p:cNvSpPr>
          <p:nvPr/>
        </p:nvSpPr>
        <p:spPr bwMode="auto">
          <a:xfrm>
            <a:off x="2781300" y="2398713"/>
            <a:ext cx="5386388"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2" name="Rectangle 63"/>
          <p:cNvSpPr>
            <a:spLocks noChangeArrowheads="1"/>
          </p:cNvSpPr>
          <p:nvPr/>
        </p:nvSpPr>
        <p:spPr bwMode="auto">
          <a:xfrm>
            <a:off x="2771775" y="260508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3" name="Rectangle 64"/>
          <p:cNvSpPr>
            <a:spLocks noChangeArrowheads="1"/>
          </p:cNvSpPr>
          <p:nvPr/>
        </p:nvSpPr>
        <p:spPr bwMode="auto">
          <a:xfrm>
            <a:off x="2771775" y="283210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4" name="Rectangle 65"/>
          <p:cNvSpPr>
            <a:spLocks noChangeArrowheads="1"/>
          </p:cNvSpPr>
          <p:nvPr/>
        </p:nvSpPr>
        <p:spPr bwMode="auto">
          <a:xfrm>
            <a:off x="2771775" y="346075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5" name="Rectangle 66"/>
          <p:cNvSpPr>
            <a:spLocks noChangeArrowheads="1"/>
          </p:cNvSpPr>
          <p:nvPr/>
        </p:nvSpPr>
        <p:spPr bwMode="auto">
          <a:xfrm>
            <a:off x="2771775" y="3687763"/>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0" name="Rectangle 5"/>
          <p:cNvSpPr>
            <a:spLocks noChangeArrowheads="1"/>
          </p:cNvSpPr>
          <p:nvPr/>
        </p:nvSpPr>
        <p:spPr bwMode="auto">
          <a:xfrm>
            <a:off x="1219200" y="4595813"/>
            <a:ext cx="1804988" cy="238125"/>
          </a:xfrm>
          <a:prstGeom prst="rect">
            <a:avLst/>
          </a:prstGeom>
          <a:solidFill>
            <a:srgbClr val="EEA8EE"/>
          </a:solidFill>
          <a:ln>
            <a:noFill/>
          </a:ln>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1" name="Rectangle 6"/>
          <p:cNvSpPr>
            <a:spLocks noChangeArrowheads="1"/>
          </p:cNvSpPr>
          <p:nvPr/>
        </p:nvSpPr>
        <p:spPr bwMode="auto">
          <a:xfrm>
            <a:off x="3608388" y="4595813"/>
            <a:ext cx="1804987" cy="238125"/>
          </a:xfrm>
          <a:prstGeom prst="rect">
            <a:avLst/>
          </a:prstGeom>
          <a:solidFill>
            <a:srgbClr val="EEA8EE"/>
          </a:solidFill>
          <a:ln>
            <a:noFill/>
          </a:ln>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2" name="Rectangle 7"/>
          <p:cNvSpPr>
            <a:spLocks noChangeArrowheads="1"/>
          </p:cNvSpPr>
          <p:nvPr/>
        </p:nvSpPr>
        <p:spPr bwMode="auto">
          <a:xfrm>
            <a:off x="6410325" y="4595813"/>
            <a:ext cx="1804988" cy="238125"/>
          </a:xfrm>
          <a:prstGeom prst="rect">
            <a:avLst/>
          </a:prstGeom>
          <a:solidFill>
            <a:srgbClr val="EEA8EE"/>
          </a:solidFill>
          <a:ln>
            <a:noFill/>
          </a:ln>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3" name="Rectangle 33"/>
          <p:cNvSpPr>
            <a:spLocks noChangeArrowheads="1"/>
          </p:cNvSpPr>
          <p:nvPr/>
        </p:nvSpPr>
        <p:spPr bwMode="auto">
          <a:xfrm>
            <a:off x="3267075" y="4627563"/>
            <a:ext cx="1619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t>
            </a:r>
            <a:endParaRPr lang="en-US" dirty="0" smtClean="0">
              <a:solidFill>
                <a:prstClr val="black"/>
              </a:solidFill>
              <a:cs typeface="+mn-cs"/>
            </a:endParaRPr>
          </a:p>
        </p:txBody>
      </p:sp>
      <p:sp>
        <p:nvSpPr>
          <p:cNvPr id="84" name="Rectangle 34"/>
          <p:cNvSpPr>
            <a:spLocks noChangeArrowheads="1"/>
          </p:cNvSpPr>
          <p:nvPr/>
        </p:nvSpPr>
        <p:spPr bwMode="auto">
          <a:xfrm>
            <a:off x="5791200" y="4627563"/>
            <a:ext cx="1619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t>
            </a:r>
            <a:endParaRPr lang="en-US" dirty="0" smtClean="0">
              <a:solidFill>
                <a:prstClr val="black"/>
              </a:solidFill>
              <a:cs typeface="+mn-cs"/>
            </a:endParaRPr>
          </a:p>
        </p:txBody>
      </p:sp>
      <p:sp>
        <p:nvSpPr>
          <p:cNvPr id="85" name="Rectangle 35"/>
          <p:cNvSpPr>
            <a:spLocks noChangeArrowheads="1"/>
          </p:cNvSpPr>
          <p:nvPr/>
        </p:nvSpPr>
        <p:spPr bwMode="auto">
          <a:xfrm>
            <a:off x="1381125" y="4843463"/>
            <a:ext cx="6953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Increase</a:t>
            </a:r>
            <a:endParaRPr lang="en-US" dirty="0" smtClean="0">
              <a:solidFill>
                <a:prstClr val="black"/>
              </a:solidFill>
              <a:cs typeface="+mn-cs"/>
            </a:endParaRPr>
          </a:p>
        </p:txBody>
      </p:sp>
      <p:sp>
        <p:nvSpPr>
          <p:cNvPr id="86" name="Rectangle 36"/>
          <p:cNvSpPr>
            <a:spLocks noChangeArrowheads="1"/>
          </p:cNvSpPr>
          <p:nvPr/>
        </p:nvSpPr>
        <p:spPr bwMode="auto">
          <a:xfrm>
            <a:off x="2227263" y="4843463"/>
            <a:ext cx="7667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Decrease</a:t>
            </a:r>
            <a:endParaRPr lang="en-US" dirty="0" smtClean="0">
              <a:solidFill>
                <a:prstClr val="black"/>
              </a:solidFill>
              <a:cs typeface="+mn-cs"/>
            </a:endParaRPr>
          </a:p>
        </p:txBody>
      </p:sp>
      <p:sp>
        <p:nvSpPr>
          <p:cNvPr id="87" name="Rectangle 37"/>
          <p:cNvSpPr>
            <a:spLocks noChangeArrowheads="1"/>
          </p:cNvSpPr>
          <p:nvPr/>
        </p:nvSpPr>
        <p:spPr bwMode="auto">
          <a:xfrm>
            <a:off x="3719513" y="4843463"/>
            <a:ext cx="7667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Decrease</a:t>
            </a:r>
            <a:endParaRPr lang="en-US" dirty="0" smtClean="0">
              <a:solidFill>
                <a:prstClr val="black"/>
              </a:solidFill>
              <a:cs typeface="+mn-cs"/>
            </a:endParaRPr>
          </a:p>
        </p:txBody>
      </p:sp>
      <p:sp>
        <p:nvSpPr>
          <p:cNvPr id="88" name="Rectangle 38"/>
          <p:cNvSpPr>
            <a:spLocks noChangeArrowheads="1"/>
          </p:cNvSpPr>
          <p:nvPr/>
        </p:nvSpPr>
        <p:spPr bwMode="auto">
          <a:xfrm>
            <a:off x="4667250" y="4843463"/>
            <a:ext cx="6953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Increase</a:t>
            </a:r>
            <a:endParaRPr lang="en-US" dirty="0" smtClean="0">
              <a:solidFill>
                <a:prstClr val="black"/>
              </a:solidFill>
              <a:cs typeface="+mn-cs"/>
            </a:endParaRPr>
          </a:p>
        </p:txBody>
      </p:sp>
      <p:sp>
        <p:nvSpPr>
          <p:cNvPr id="89" name="Rectangle 39"/>
          <p:cNvSpPr>
            <a:spLocks noChangeArrowheads="1"/>
          </p:cNvSpPr>
          <p:nvPr/>
        </p:nvSpPr>
        <p:spPr bwMode="auto">
          <a:xfrm>
            <a:off x="6450013" y="4843463"/>
            <a:ext cx="7667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Decrease</a:t>
            </a:r>
            <a:endParaRPr lang="en-US" dirty="0" smtClean="0">
              <a:solidFill>
                <a:prstClr val="black"/>
              </a:solidFill>
              <a:cs typeface="+mn-cs"/>
            </a:endParaRPr>
          </a:p>
        </p:txBody>
      </p:sp>
      <p:sp>
        <p:nvSpPr>
          <p:cNvPr id="90" name="Rectangle 40"/>
          <p:cNvSpPr>
            <a:spLocks noChangeArrowheads="1"/>
          </p:cNvSpPr>
          <p:nvPr/>
        </p:nvSpPr>
        <p:spPr bwMode="auto">
          <a:xfrm>
            <a:off x="7348538" y="4843463"/>
            <a:ext cx="6953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Increase</a:t>
            </a:r>
            <a:endParaRPr lang="en-US" dirty="0" smtClean="0">
              <a:solidFill>
                <a:prstClr val="black"/>
              </a:solidFill>
              <a:cs typeface="+mn-cs"/>
            </a:endParaRPr>
          </a:p>
        </p:txBody>
      </p:sp>
      <p:sp>
        <p:nvSpPr>
          <p:cNvPr id="91" name="Rectangle 41"/>
          <p:cNvSpPr>
            <a:spLocks noChangeArrowheads="1"/>
          </p:cNvSpPr>
          <p:nvPr/>
        </p:nvSpPr>
        <p:spPr bwMode="auto">
          <a:xfrm>
            <a:off x="5954713" y="5256213"/>
            <a:ext cx="1262062" cy="16986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100" dirty="0" smtClean="0">
                <a:solidFill>
                  <a:srgbClr val="C00000"/>
                </a:solidFill>
                <a:cs typeface="+mn-cs"/>
              </a:rPr>
              <a:t>Owner, Withdrawals</a:t>
            </a:r>
            <a:endParaRPr lang="en-US" dirty="0" smtClean="0">
              <a:solidFill>
                <a:prstClr val="black"/>
              </a:solidFill>
              <a:cs typeface="+mn-cs"/>
            </a:endParaRPr>
          </a:p>
        </p:txBody>
      </p:sp>
      <p:sp>
        <p:nvSpPr>
          <p:cNvPr id="92" name="Rectangle 42"/>
          <p:cNvSpPr>
            <a:spLocks noChangeArrowheads="1"/>
          </p:cNvSpPr>
          <p:nvPr/>
        </p:nvSpPr>
        <p:spPr bwMode="auto">
          <a:xfrm>
            <a:off x="7429500" y="5256213"/>
            <a:ext cx="1211263" cy="16986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100" dirty="0" smtClean="0">
                <a:solidFill>
                  <a:srgbClr val="C00000"/>
                </a:solidFill>
                <a:cs typeface="+mn-cs"/>
              </a:rPr>
              <a:t>Owner Investments</a:t>
            </a:r>
            <a:endParaRPr lang="en-US" dirty="0" smtClean="0">
              <a:solidFill>
                <a:prstClr val="black"/>
              </a:solidFill>
              <a:cs typeface="+mn-cs"/>
            </a:endParaRPr>
          </a:p>
        </p:txBody>
      </p:sp>
      <p:sp>
        <p:nvSpPr>
          <p:cNvPr id="93" name="Rectangle 43"/>
          <p:cNvSpPr>
            <a:spLocks noChangeArrowheads="1"/>
          </p:cNvSpPr>
          <p:nvPr/>
        </p:nvSpPr>
        <p:spPr bwMode="auto">
          <a:xfrm>
            <a:off x="6596063" y="5432425"/>
            <a:ext cx="620712" cy="16986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100" dirty="0" smtClean="0">
                <a:solidFill>
                  <a:srgbClr val="C00000"/>
                </a:solidFill>
                <a:cs typeface="+mn-cs"/>
              </a:rPr>
              <a:t>Expenses</a:t>
            </a:r>
            <a:endParaRPr lang="en-US" dirty="0" smtClean="0">
              <a:solidFill>
                <a:prstClr val="black"/>
              </a:solidFill>
              <a:cs typeface="+mn-cs"/>
            </a:endParaRPr>
          </a:p>
        </p:txBody>
      </p:sp>
      <p:sp>
        <p:nvSpPr>
          <p:cNvPr id="94" name="Rectangle 44"/>
          <p:cNvSpPr>
            <a:spLocks noChangeArrowheads="1"/>
          </p:cNvSpPr>
          <p:nvPr/>
        </p:nvSpPr>
        <p:spPr bwMode="auto">
          <a:xfrm>
            <a:off x="7429500" y="5432425"/>
            <a:ext cx="706438" cy="20637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100" dirty="0" smtClean="0">
                <a:solidFill>
                  <a:srgbClr val="C00000"/>
                </a:solidFill>
                <a:cs typeface="+mn-cs"/>
              </a:rPr>
              <a:t>Revenues</a:t>
            </a:r>
            <a:endParaRPr lang="en-US" dirty="0" smtClean="0">
              <a:solidFill>
                <a:prstClr val="black"/>
              </a:solidFill>
              <a:cs typeface="+mn-cs"/>
            </a:endParaRPr>
          </a:p>
        </p:txBody>
      </p:sp>
      <p:sp>
        <p:nvSpPr>
          <p:cNvPr id="95" name="Rectangle 45"/>
          <p:cNvSpPr>
            <a:spLocks noChangeArrowheads="1"/>
          </p:cNvSpPr>
          <p:nvPr/>
        </p:nvSpPr>
        <p:spPr bwMode="auto">
          <a:xfrm>
            <a:off x="1401763" y="5410200"/>
            <a:ext cx="6350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Normal</a:t>
            </a:r>
            <a:endParaRPr lang="en-US" dirty="0" smtClean="0">
              <a:solidFill>
                <a:prstClr val="black"/>
              </a:solidFill>
              <a:cs typeface="+mn-cs"/>
            </a:endParaRPr>
          </a:p>
        </p:txBody>
      </p:sp>
      <p:sp>
        <p:nvSpPr>
          <p:cNvPr id="96" name="Rectangle 46"/>
          <p:cNvSpPr>
            <a:spLocks noChangeArrowheads="1"/>
          </p:cNvSpPr>
          <p:nvPr/>
        </p:nvSpPr>
        <p:spPr bwMode="auto">
          <a:xfrm>
            <a:off x="4687888" y="5410200"/>
            <a:ext cx="6350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Normal</a:t>
            </a:r>
            <a:endParaRPr lang="en-US" dirty="0" smtClean="0">
              <a:solidFill>
                <a:prstClr val="black"/>
              </a:solidFill>
              <a:cs typeface="+mn-cs"/>
            </a:endParaRPr>
          </a:p>
        </p:txBody>
      </p:sp>
      <p:sp>
        <p:nvSpPr>
          <p:cNvPr id="97" name="Rectangle 64"/>
          <p:cNvSpPr>
            <a:spLocks noChangeArrowheads="1"/>
          </p:cNvSpPr>
          <p:nvPr/>
        </p:nvSpPr>
        <p:spPr bwMode="auto">
          <a:xfrm>
            <a:off x="1884363" y="4627563"/>
            <a:ext cx="5540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Assets</a:t>
            </a:r>
            <a:endParaRPr lang="en-US" dirty="0" smtClean="0">
              <a:solidFill>
                <a:prstClr val="black"/>
              </a:solidFill>
              <a:cs typeface="+mn-cs"/>
            </a:endParaRPr>
          </a:p>
        </p:txBody>
      </p:sp>
      <p:sp>
        <p:nvSpPr>
          <p:cNvPr id="98" name="Rectangle 65"/>
          <p:cNvSpPr>
            <a:spLocks noChangeArrowheads="1"/>
          </p:cNvSpPr>
          <p:nvPr/>
        </p:nvSpPr>
        <p:spPr bwMode="auto">
          <a:xfrm>
            <a:off x="4173538" y="4627563"/>
            <a:ext cx="7366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Liabilities</a:t>
            </a:r>
            <a:endParaRPr lang="en-US" dirty="0" smtClean="0">
              <a:solidFill>
                <a:prstClr val="black"/>
              </a:solidFill>
              <a:cs typeface="+mn-cs"/>
            </a:endParaRPr>
          </a:p>
        </p:txBody>
      </p:sp>
      <p:sp>
        <p:nvSpPr>
          <p:cNvPr id="99" name="Rectangle 66"/>
          <p:cNvSpPr>
            <a:spLocks noChangeArrowheads="1"/>
          </p:cNvSpPr>
          <p:nvPr/>
        </p:nvSpPr>
        <p:spPr bwMode="auto">
          <a:xfrm>
            <a:off x="7096125" y="4627563"/>
            <a:ext cx="5238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Equity</a:t>
            </a:r>
            <a:endParaRPr lang="en-US" dirty="0" smtClean="0">
              <a:solidFill>
                <a:prstClr val="black"/>
              </a:solidFill>
              <a:cs typeface="+mn-cs"/>
            </a:endParaRPr>
          </a:p>
        </p:txBody>
      </p:sp>
      <p:sp>
        <p:nvSpPr>
          <p:cNvPr id="100" name="Rectangle 76"/>
          <p:cNvSpPr>
            <a:spLocks noChangeArrowheads="1"/>
          </p:cNvSpPr>
          <p:nvPr/>
        </p:nvSpPr>
        <p:spPr bwMode="auto">
          <a:xfrm>
            <a:off x="1219200" y="4586288"/>
            <a:ext cx="18049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1" name="Rectangle 77"/>
          <p:cNvSpPr>
            <a:spLocks noChangeArrowheads="1"/>
          </p:cNvSpPr>
          <p:nvPr/>
        </p:nvSpPr>
        <p:spPr bwMode="auto">
          <a:xfrm>
            <a:off x="3608388" y="4586288"/>
            <a:ext cx="180498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2" name="Rectangle 78"/>
          <p:cNvSpPr>
            <a:spLocks noChangeArrowheads="1"/>
          </p:cNvSpPr>
          <p:nvPr/>
        </p:nvSpPr>
        <p:spPr bwMode="auto">
          <a:xfrm>
            <a:off x="1219200" y="4813300"/>
            <a:ext cx="18049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3" name="Rectangle 79"/>
          <p:cNvSpPr>
            <a:spLocks noChangeArrowheads="1"/>
          </p:cNvSpPr>
          <p:nvPr/>
        </p:nvSpPr>
        <p:spPr bwMode="auto">
          <a:xfrm>
            <a:off x="3608388" y="4813300"/>
            <a:ext cx="180498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4" name="Rectangle 80"/>
          <p:cNvSpPr>
            <a:spLocks noChangeArrowheads="1"/>
          </p:cNvSpPr>
          <p:nvPr/>
        </p:nvSpPr>
        <p:spPr bwMode="auto">
          <a:xfrm>
            <a:off x="1219200" y="5378450"/>
            <a:ext cx="9080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5" name="Rectangle 81"/>
          <p:cNvSpPr>
            <a:spLocks noChangeArrowheads="1"/>
          </p:cNvSpPr>
          <p:nvPr/>
        </p:nvSpPr>
        <p:spPr bwMode="auto">
          <a:xfrm>
            <a:off x="7297738" y="4833938"/>
            <a:ext cx="20637" cy="782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6" name="Rectangle 85"/>
          <p:cNvSpPr>
            <a:spLocks noChangeArrowheads="1"/>
          </p:cNvSpPr>
          <p:nvPr/>
        </p:nvSpPr>
        <p:spPr bwMode="auto">
          <a:xfrm>
            <a:off x="2106613" y="4833938"/>
            <a:ext cx="20637" cy="782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7" name="Rectangle 86"/>
          <p:cNvSpPr>
            <a:spLocks noChangeArrowheads="1"/>
          </p:cNvSpPr>
          <p:nvPr/>
        </p:nvSpPr>
        <p:spPr bwMode="auto">
          <a:xfrm>
            <a:off x="4495800" y="4833938"/>
            <a:ext cx="20638" cy="782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8" name="Rectangle 108"/>
          <p:cNvSpPr>
            <a:spLocks noChangeArrowheads="1"/>
          </p:cNvSpPr>
          <p:nvPr/>
        </p:nvSpPr>
        <p:spPr bwMode="auto">
          <a:xfrm>
            <a:off x="6410325" y="4586288"/>
            <a:ext cx="18049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9" name="Rectangle 109"/>
          <p:cNvSpPr>
            <a:spLocks noChangeArrowheads="1"/>
          </p:cNvSpPr>
          <p:nvPr/>
        </p:nvSpPr>
        <p:spPr bwMode="auto">
          <a:xfrm>
            <a:off x="6410325" y="4813300"/>
            <a:ext cx="18049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0" name="Rectangle 110"/>
          <p:cNvSpPr>
            <a:spLocks noChangeArrowheads="1"/>
          </p:cNvSpPr>
          <p:nvPr/>
        </p:nvSpPr>
        <p:spPr bwMode="auto">
          <a:xfrm>
            <a:off x="4516438" y="5378450"/>
            <a:ext cx="89693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1" name="Rectangle 35"/>
          <p:cNvSpPr>
            <a:spLocks noChangeArrowheads="1"/>
          </p:cNvSpPr>
          <p:nvPr/>
        </p:nvSpPr>
        <p:spPr bwMode="auto">
          <a:xfrm>
            <a:off x="1381125" y="5030788"/>
            <a:ext cx="4730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Debits</a:t>
            </a:r>
            <a:endParaRPr lang="en-US" dirty="0" smtClean="0">
              <a:solidFill>
                <a:prstClr val="black"/>
              </a:solidFill>
              <a:cs typeface="+mn-cs"/>
            </a:endParaRPr>
          </a:p>
        </p:txBody>
      </p:sp>
      <p:sp>
        <p:nvSpPr>
          <p:cNvPr id="112" name="Rectangle 36"/>
          <p:cNvSpPr>
            <a:spLocks noChangeArrowheads="1"/>
          </p:cNvSpPr>
          <p:nvPr/>
        </p:nvSpPr>
        <p:spPr bwMode="auto">
          <a:xfrm>
            <a:off x="2227263" y="5030788"/>
            <a:ext cx="5286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Credits</a:t>
            </a:r>
            <a:endParaRPr lang="en-US" dirty="0" smtClean="0">
              <a:solidFill>
                <a:prstClr val="black"/>
              </a:solidFill>
              <a:cs typeface="+mn-cs"/>
            </a:endParaRPr>
          </a:p>
        </p:txBody>
      </p:sp>
      <p:sp>
        <p:nvSpPr>
          <p:cNvPr id="113" name="Rectangle 37"/>
          <p:cNvSpPr>
            <a:spLocks noChangeArrowheads="1"/>
          </p:cNvSpPr>
          <p:nvPr/>
        </p:nvSpPr>
        <p:spPr bwMode="auto">
          <a:xfrm>
            <a:off x="3719513" y="5030788"/>
            <a:ext cx="4730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Debits</a:t>
            </a:r>
            <a:endParaRPr lang="en-US" dirty="0">
              <a:solidFill>
                <a:prstClr val="black"/>
              </a:solidFill>
              <a:cs typeface="+mn-cs"/>
            </a:endParaRPr>
          </a:p>
        </p:txBody>
      </p:sp>
      <p:sp>
        <p:nvSpPr>
          <p:cNvPr id="114" name="Rectangle 38"/>
          <p:cNvSpPr>
            <a:spLocks noChangeArrowheads="1"/>
          </p:cNvSpPr>
          <p:nvPr/>
        </p:nvSpPr>
        <p:spPr bwMode="auto">
          <a:xfrm>
            <a:off x="4667250" y="5030788"/>
            <a:ext cx="5286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Credits</a:t>
            </a:r>
            <a:endParaRPr lang="en-US" dirty="0">
              <a:solidFill>
                <a:prstClr val="black"/>
              </a:solidFill>
              <a:cs typeface="+mn-cs"/>
            </a:endParaRPr>
          </a:p>
        </p:txBody>
      </p:sp>
      <p:sp>
        <p:nvSpPr>
          <p:cNvPr id="115" name="Rectangle 39"/>
          <p:cNvSpPr>
            <a:spLocks noChangeArrowheads="1"/>
          </p:cNvSpPr>
          <p:nvPr/>
        </p:nvSpPr>
        <p:spPr bwMode="auto">
          <a:xfrm>
            <a:off x="6450013" y="5030788"/>
            <a:ext cx="4730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Debits</a:t>
            </a:r>
            <a:endParaRPr lang="en-US" dirty="0">
              <a:solidFill>
                <a:prstClr val="black"/>
              </a:solidFill>
              <a:cs typeface="+mn-cs"/>
            </a:endParaRPr>
          </a:p>
        </p:txBody>
      </p:sp>
      <p:sp>
        <p:nvSpPr>
          <p:cNvPr id="116" name="Rectangle 40"/>
          <p:cNvSpPr>
            <a:spLocks noChangeArrowheads="1"/>
          </p:cNvSpPr>
          <p:nvPr/>
        </p:nvSpPr>
        <p:spPr bwMode="auto">
          <a:xfrm>
            <a:off x="7348538" y="5030788"/>
            <a:ext cx="5286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Credits</a:t>
            </a:r>
            <a:endParaRPr lang="en-US" dirty="0">
              <a:solidFill>
                <a:prstClr val="black"/>
              </a:solidFill>
              <a:cs typeface="+mn-cs"/>
            </a:endParaRPr>
          </a:p>
        </p:txBody>
      </p:sp>
      <p:sp>
        <p:nvSpPr>
          <p:cNvPr id="15370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4250222-143C-4947-A760-ABF7C1B4F4C5}" type="slidenum">
              <a:rPr lang="en-US" altLang="en-US" smtClean="0">
                <a:solidFill>
                  <a:srgbClr val="898989"/>
                </a:solidFill>
              </a:rPr>
              <a:pPr eaLnBrk="1" hangingPunct="1"/>
              <a:t>47</a:t>
            </a:fld>
            <a:endParaRPr lang="en-US" altLang="en-US" smtClean="0">
              <a:solidFill>
                <a:srgbClr val="898989"/>
              </a:solidFill>
            </a:endParaRPr>
          </a:p>
        </p:txBody>
      </p:sp>
      <p:sp>
        <p:nvSpPr>
          <p:cNvPr id="118" name="Rounded Rectangle 117"/>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a:t>
            </a:r>
            <a:r>
              <a:rPr lang="en-US" altLang="en-US" sz="1100" b="1" kern="0" dirty="0" smtClean="0">
                <a:solidFill>
                  <a:prstClr val="black"/>
                </a:solidFill>
                <a:latin typeface="Arial Narrow" pitchFamily="34" charset="0"/>
                <a:cs typeface="+mn-cs"/>
              </a:rPr>
              <a:t>: </a:t>
            </a:r>
            <a:r>
              <a:rPr lang="en-US" altLang="en-US" sz="1100" dirty="0"/>
              <a:t>Analyze the impact of transactions on accounts and financial </a:t>
            </a:r>
            <a:r>
              <a:rPr lang="en-US" altLang="en-US" sz="1100" dirty="0" smtClean="0"/>
              <a:t>statements.</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fade">
                                      <p:cBhvr>
                                        <p:cTn id="22" dur="500"/>
                                        <p:tgtEl>
                                          <p:spTgt spid="1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fade">
                                      <p:cBhvr>
                                        <p:cTn id="25" dur="500"/>
                                        <p:tgtEl>
                                          <p:spTgt spid="1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4"/>
                                        </p:tgtEl>
                                        <p:attrNameLst>
                                          <p:attrName>style.visibility</p:attrName>
                                        </p:attrNameLst>
                                      </p:cBhvr>
                                      <p:to>
                                        <p:strVal val="visible"/>
                                      </p:to>
                                    </p:set>
                                    <p:animEffect transition="in" filter="fade">
                                      <p:cBhvr>
                                        <p:cTn id="28" dur="500"/>
                                        <p:tgtEl>
                                          <p:spTgt spid="16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5"/>
                                        </p:tgtEl>
                                        <p:attrNameLst>
                                          <p:attrName>style.visibility</p:attrName>
                                        </p:attrNameLst>
                                      </p:cBhvr>
                                      <p:to>
                                        <p:strVal val="visible"/>
                                      </p:to>
                                    </p:set>
                                    <p:animEffect transition="in" filter="fade">
                                      <p:cBhvr>
                                        <p:cTn id="31" dur="500"/>
                                        <p:tgtEl>
                                          <p:spTgt spid="16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8"/>
                                        </p:tgtEl>
                                        <p:attrNameLst>
                                          <p:attrName>style.visibility</p:attrName>
                                        </p:attrNameLst>
                                      </p:cBhvr>
                                      <p:to>
                                        <p:strVal val="visible"/>
                                      </p:to>
                                    </p:set>
                                    <p:animEffect transition="in" filter="fade">
                                      <p:cBhvr>
                                        <p:cTn id="48" dur="500"/>
                                        <p:tgtEl>
                                          <p:spTgt spid="1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9"/>
                                        </p:tgtEl>
                                        <p:attrNameLst>
                                          <p:attrName>style.visibility</p:attrName>
                                        </p:attrNameLst>
                                      </p:cBhvr>
                                      <p:to>
                                        <p:strVal val="visible"/>
                                      </p:to>
                                    </p:set>
                                    <p:animEffect transition="in" filter="fade">
                                      <p:cBhvr>
                                        <p:cTn id="51" dur="500"/>
                                        <p:tgtEl>
                                          <p:spTgt spid="1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0"/>
                                        </p:tgtEl>
                                        <p:attrNameLst>
                                          <p:attrName>style.visibility</p:attrName>
                                        </p:attrNameLst>
                                      </p:cBhvr>
                                      <p:to>
                                        <p:strVal val="visible"/>
                                      </p:to>
                                    </p:set>
                                    <p:animEffect transition="in" filter="fade">
                                      <p:cBhvr>
                                        <p:cTn id="54" dur="500"/>
                                        <p:tgtEl>
                                          <p:spTgt spid="1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2"/>
                                        </p:tgtEl>
                                        <p:attrNameLst>
                                          <p:attrName>style.visibility</p:attrName>
                                        </p:attrNameLst>
                                      </p:cBhvr>
                                      <p:to>
                                        <p:strVal val="visible"/>
                                      </p:to>
                                    </p:set>
                                    <p:animEffect transition="in" filter="fade">
                                      <p:cBhvr>
                                        <p:cTn id="60" dur="500"/>
                                        <p:tgtEl>
                                          <p:spTgt spid="13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3"/>
                                        </p:tgtEl>
                                        <p:attrNameLst>
                                          <p:attrName>style.visibility</p:attrName>
                                        </p:attrNameLst>
                                      </p:cBhvr>
                                      <p:to>
                                        <p:strVal val="visible"/>
                                      </p:to>
                                    </p:set>
                                    <p:animEffect transition="in" filter="fade">
                                      <p:cBhvr>
                                        <p:cTn id="63" dur="500"/>
                                        <p:tgtEl>
                                          <p:spTgt spid="13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3"/>
                                        </p:tgtEl>
                                        <p:attrNameLst>
                                          <p:attrName>style.visibility</p:attrName>
                                        </p:attrNameLst>
                                      </p:cBhvr>
                                      <p:to>
                                        <p:strVal val="visible"/>
                                      </p:to>
                                    </p:set>
                                    <p:animEffect transition="in" filter="fade">
                                      <p:cBhvr>
                                        <p:cTn id="66" dur="500"/>
                                        <p:tgtEl>
                                          <p:spTgt spid="14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4"/>
                                        </p:tgtEl>
                                        <p:attrNameLst>
                                          <p:attrName>style.visibility</p:attrName>
                                        </p:attrNameLst>
                                      </p:cBhvr>
                                      <p:to>
                                        <p:strVal val="visible"/>
                                      </p:to>
                                    </p:set>
                                    <p:animEffect transition="in" filter="fade">
                                      <p:cBhvr>
                                        <p:cTn id="69" dur="500"/>
                                        <p:tgtEl>
                                          <p:spTgt spid="14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45"/>
                                        </p:tgtEl>
                                        <p:attrNameLst>
                                          <p:attrName>style.visibility</p:attrName>
                                        </p:attrNameLst>
                                      </p:cBhvr>
                                      <p:to>
                                        <p:strVal val="visible"/>
                                      </p:to>
                                    </p:set>
                                    <p:animEffect transition="in" filter="fade">
                                      <p:cBhvr>
                                        <p:cTn id="72" dur="500"/>
                                        <p:tgtEl>
                                          <p:spTgt spid="14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6"/>
                                        </p:tgtEl>
                                        <p:attrNameLst>
                                          <p:attrName>style.visibility</p:attrName>
                                        </p:attrNameLst>
                                      </p:cBhvr>
                                      <p:to>
                                        <p:strVal val="visible"/>
                                      </p:to>
                                    </p:set>
                                    <p:animEffect transition="in" filter="fade">
                                      <p:cBhvr>
                                        <p:cTn id="75" dur="500"/>
                                        <p:tgtEl>
                                          <p:spTgt spid="14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7"/>
                                        </p:tgtEl>
                                        <p:attrNameLst>
                                          <p:attrName>style.visibility</p:attrName>
                                        </p:attrNameLst>
                                      </p:cBhvr>
                                      <p:to>
                                        <p:strVal val="visible"/>
                                      </p:to>
                                    </p:set>
                                    <p:animEffect transition="in" filter="fade">
                                      <p:cBhvr>
                                        <p:cTn id="78" dur="500"/>
                                        <p:tgtEl>
                                          <p:spTgt spid="14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48"/>
                                        </p:tgtEl>
                                        <p:attrNameLst>
                                          <p:attrName>style.visibility</p:attrName>
                                        </p:attrNameLst>
                                      </p:cBhvr>
                                      <p:to>
                                        <p:strVal val="visible"/>
                                      </p:to>
                                    </p:set>
                                    <p:animEffect transition="in" filter="fade">
                                      <p:cBhvr>
                                        <p:cTn id="81" dur="500"/>
                                        <p:tgtEl>
                                          <p:spTgt spid="14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49"/>
                                        </p:tgtEl>
                                        <p:attrNameLst>
                                          <p:attrName>style.visibility</p:attrName>
                                        </p:attrNameLst>
                                      </p:cBhvr>
                                      <p:to>
                                        <p:strVal val="visible"/>
                                      </p:to>
                                    </p:set>
                                    <p:animEffect transition="in" filter="fade">
                                      <p:cBhvr>
                                        <p:cTn id="84" dur="500"/>
                                        <p:tgtEl>
                                          <p:spTgt spid="14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50"/>
                                        </p:tgtEl>
                                        <p:attrNameLst>
                                          <p:attrName>style.visibility</p:attrName>
                                        </p:attrNameLst>
                                      </p:cBhvr>
                                      <p:to>
                                        <p:strVal val="visible"/>
                                      </p:to>
                                    </p:set>
                                    <p:animEffect transition="in" filter="fade">
                                      <p:cBhvr>
                                        <p:cTn id="87" dur="500"/>
                                        <p:tgtEl>
                                          <p:spTgt spid="15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fade">
                                      <p:cBhvr>
                                        <p:cTn id="90" dur="500"/>
                                        <p:tgtEl>
                                          <p:spTgt spid="15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53"/>
                                        </p:tgtEl>
                                        <p:attrNameLst>
                                          <p:attrName>style.visibility</p:attrName>
                                        </p:attrNameLst>
                                      </p:cBhvr>
                                      <p:to>
                                        <p:strVal val="visible"/>
                                      </p:to>
                                    </p:set>
                                    <p:animEffect transition="in" filter="fade">
                                      <p:cBhvr>
                                        <p:cTn id="93" dur="500"/>
                                        <p:tgtEl>
                                          <p:spTgt spid="15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55"/>
                                        </p:tgtEl>
                                        <p:attrNameLst>
                                          <p:attrName>style.visibility</p:attrName>
                                        </p:attrNameLst>
                                      </p:cBhvr>
                                      <p:to>
                                        <p:strVal val="visible"/>
                                      </p:to>
                                    </p:set>
                                    <p:animEffect transition="in" filter="fade">
                                      <p:cBhvr>
                                        <p:cTn id="96" dur="500"/>
                                        <p:tgtEl>
                                          <p:spTgt spid="15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56"/>
                                        </p:tgtEl>
                                        <p:attrNameLst>
                                          <p:attrName>style.visibility</p:attrName>
                                        </p:attrNameLst>
                                      </p:cBhvr>
                                      <p:to>
                                        <p:strVal val="visible"/>
                                      </p:to>
                                    </p:set>
                                    <p:animEffect transition="in" filter="fade">
                                      <p:cBhvr>
                                        <p:cTn id="99" dur="500"/>
                                        <p:tgtEl>
                                          <p:spTgt spid="15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57"/>
                                        </p:tgtEl>
                                        <p:attrNameLst>
                                          <p:attrName>style.visibility</p:attrName>
                                        </p:attrNameLst>
                                      </p:cBhvr>
                                      <p:to>
                                        <p:strVal val="visible"/>
                                      </p:to>
                                    </p:set>
                                    <p:animEffect transition="in" filter="fade">
                                      <p:cBhvr>
                                        <p:cTn id="102" dur="500"/>
                                        <p:tgtEl>
                                          <p:spTgt spid="15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58"/>
                                        </p:tgtEl>
                                        <p:attrNameLst>
                                          <p:attrName>style.visibility</p:attrName>
                                        </p:attrNameLst>
                                      </p:cBhvr>
                                      <p:to>
                                        <p:strVal val="visible"/>
                                      </p:to>
                                    </p:set>
                                    <p:animEffect transition="in" filter="fade">
                                      <p:cBhvr>
                                        <p:cTn id="105" dur="500"/>
                                        <p:tgtEl>
                                          <p:spTgt spid="15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fade">
                                      <p:cBhvr>
                                        <p:cTn id="108" dur="500"/>
                                        <p:tgtEl>
                                          <p:spTgt spid="15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60"/>
                                        </p:tgtEl>
                                        <p:attrNameLst>
                                          <p:attrName>style.visibility</p:attrName>
                                        </p:attrNameLst>
                                      </p:cBhvr>
                                      <p:to>
                                        <p:strVal val="visible"/>
                                      </p:to>
                                    </p:set>
                                    <p:animEffect transition="in" filter="fade">
                                      <p:cBhvr>
                                        <p:cTn id="111" dur="500"/>
                                        <p:tgtEl>
                                          <p:spTgt spid="16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61"/>
                                        </p:tgtEl>
                                        <p:attrNameLst>
                                          <p:attrName>style.visibility</p:attrName>
                                        </p:attrNameLst>
                                      </p:cBhvr>
                                      <p:to>
                                        <p:strVal val="visible"/>
                                      </p:to>
                                    </p:set>
                                    <p:animEffect transition="in" filter="fade">
                                      <p:cBhvr>
                                        <p:cTn id="114" dur="500"/>
                                        <p:tgtEl>
                                          <p:spTgt spid="161"/>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62"/>
                                        </p:tgtEl>
                                        <p:attrNameLst>
                                          <p:attrName>style.visibility</p:attrName>
                                        </p:attrNameLst>
                                      </p:cBhvr>
                                      <p:to>
                                        <p:strVal val="visible"/>
                                      </p:to>
                                    </p:set>
                                    <p:animEffect transition="in" filter="fade">
                                      <p:cBhvr>
                                        <p:cTn id="117" dur="500"/>
                                        <p:tgtEl>
                                          <p:spTgt spid="16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66"/>
                                        </p:tgtEl>
                                        <p:attrNameLst>
                                          <p:attrName>style.visibility</p:attrName>
                                        </p:attrNameLst>
                                      </p:cBhvr>
                                      <p:to>
                                        <p:strVal val="visible"/>
                                      </p:to>
                                    </p:set>
                                    <p:animEffect transition="in" filter="fade">
                                      <p:cBhvr>
                                        <p:cTn id="120" dur="500"/>
                                        <p:tgtEl>
                                          <p:spTgt spid="16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67"/>
                                        </p:tgtEl>
                                        <p:attrNameLst>
                                          <p:attrName>style.visibility</p:attrName>
                                        </p:attrNameLst>
                                      </p:cBhvr>
                                      <p:to>
                                        <p:strVal val="visible"/>
                                      </p:to>
                                    </p:set>
                                    <p:animEffect transition="in" filter="fade">
                                      <p:cBhvr>
                                        <p:cTn id="123" dur="500"/>
                                        <p:tgtEl>
                                          <p:spTgt spid="16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68"/>
                                        </p:tgtEl>
                                        <p:attrNameLst>
                                          <p:attrName>style.visibility</p:attrName>
                                        </p:attrNameLst>
                                      </p:cBhvr>
                                      <p:to>
                                        <p:strVal val="visible"/>
                                      </p:to>
                                    </p:set>
                                    <p:animEffect transition="in" filter="fade">
                                      <p:cBhvr>
                                        <p:cTn id="126" dur="500"/>
                                        <p:tgtEl>
                                          <p:spTgt spid="16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69"/>
                                        </p:tgtEl>
                                        <p:attrNameLst>
                                          <p:attrName>style.visibility</p:attrName>
                                        </p:attrNameLst>
                                      </p:cBhvr>
                                      <p:to>
                                        <p:strVal val="visible"/>
                                      </p:to>
                                    </p:set>
                                    <p:animEffect transition="in" filter="fade">
                                      <p:cBhvr>
                                        <p:cTn id="129" dur="500"/>
                                        <p:tgtEl>
                                          <p:spTgt spid="16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70"/>
                                        </p:tgtEl>
                                        <p:attrNameLst>
                                          <p:attrName>style.visibility</p:attrName>
                                        </p:attrNameLst>
                                      </p:cBhvr>
                                      <p:to>
                                        <p:strVal val="visible"/>
                                      </p:to>
                                    </p:set>
                                    <p:animEffect transition="in" filter="fade">
                                      <p:cBhvr>
                                        <p:cTn id="132" dur="500"/>
                                        <p:tgtEl>
                                          <p:spTgt spid="170"/>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71"/>
                                        </p:tgtEl>
                                        <p:attrNameLst>
                                          <p:attrName>style.visibility</p:attrName>
                                        </p:attrNameLst>
                                      </p:cBhvr>
                                      <p:to>
                                        <p:strVal val="visible"/>
                                      </p:to>
                                    </p:set>
                                    <p:animEffect transition="in" filter="fade">
                                      <p:cBhvr>
                                        <p:cTn id="135" dur="500"/>
                                        <p:tgtEl>
                                          <p:spTgt spid="17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80"/>
                                        </p:tgtEl>
                                        <p:attrNameLst>
                                          <p:attrName>style.visibility</p:attrName>
                                        </p:attrNameLst>
                                      </p:cBhvr>
                                      <p:to>
                                        <p:strVal val="visible"/>
                                      </p:to>
                                    </p:set>
                                    <p:animEffect transition="in" filter="fade">
                                      <p:cBhvr>
                                        <p:cTn id="138" dur="500"/>
                                        <p:tgtEl>
                                          <p:spTgt spid="8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500"/>
                                        <p:tgtEl>
                                          <p:spTgt spid="81"/>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82"/>
                                        </p:tgtEl>
                                        <p:attrNameLst>
                                          <p:attrName>style.visibility</p:attrName>
                                        </p:attrNameLst>
                                      </p:cBhvr>
                                      <p:to>
                                        <p:strVal val="visible"/>
                                      </p:to>
                                    </p:set>
                                    <p:animEffect transition="in" filter="fade">
                                      <p:cBhvr>
                                        <p:cTn id="144" dur="500"/>
                                        <p:tgtEl>
                                          <p:spTgt spid="82"/>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83"/>
                                        </p:tgtEl>
                                        <p:attrNameLst>
                                          <p:attrName>style.visibility</p:attrName>
                                        </p:attrNameLst>
                                      </p:cBhvr>
                                      <p:to>
                                        <p:strVal val="visible"/>
                                      </p:to>
                                    </p:set>
                                    <p:animEffect transition="in" filter="fade">
                                      <p:cBhvr>
                                        <p:cTn id="147" dur="500"/>
                                        <p:tgtEl>
                                          <p:spTgt spid="83"/>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84"/>
                                        </p:tgtEl>
                                        <p:attrNameLst>
                                          <p:attrName>style.visibility</p:attrName>
                                        </p:attrNameLst>
                                      </p:cBhvr>
                                      <p:to>
                                        <p:strVal val="visible"/>
                                      </p:to>
                                    </p:set>
                                    <p:animEffect transition="in" filter="fade">
                                      <p:cBhvr>
                                        <p:cTn id="150" dur="500"/>
                                        <p:tgtEl>
                                          <p:spTgt spid="84"/>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85"/>
                                        </p:tgtEl>
                                        <p:attrNameLst>
                                          <p:attrName>style.visibility</p:attrName>
                                        </p:attrNameLst>
                                      </p:cBhvr>
                                      <p:to>
                                        <p:strVal val="visible"/>
                                      </p:to>
                                    </p:set>
                                    <p:animEffect transition="in" filter="fade">
                                      <p:cBhvr>
                                        <p:cTn id="153" dur="500"/>
                                        <p:tgtEl>
                                          <p:spTgt spid="8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86"/>
                                        </p:tgtEl>
                                        <p:attrNameLst>
                                          <p:attrName>style.visibility</p:attrName>
                                        </p:attrNameLst>
                                      </p:cBhvr>
                                      <p:to>
                                        <p:strVal val="visible"/>
                                      </p:to>
                                    </p:set>
                                    <p:animEffect transition="in" filter="fade">
                                      <p:cBhvr>
                                        <p:cTn id="156" dur="500"/>
                                        <p:tgtEl>
                                          <p:spTgt spid="8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87"/>
                                        </p:tgtEl>
                                        <p:attrNameLst>
                                          <p:attrName>style.visibility</p:attrName>
                                        </p:attrNameLst>
                                      </p:cBhvr>
                                      <p:to>
                                        <p:strVal val="visible"/>
                                      </p:to>
                                    </p:set>
                                    <p:animEffect transition="in" filter="fade">
                                      <p:cBhvr>
                                        <p:cTn id="159" dur="500"/>
                                        <p:tgtEl>
                                          <p:spTgt spid="87"/>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fade">
                                      <p:cBhvr>
                                        <p:cTn id="162" dur="500"/>
                                        <p:tgtEl>
                                          <p:spTgt spid="8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89"/>
                                        </p:tgtEl>
                                        <p:attrNameLst>
                                          <p:attrName>style.visibility</p:attrName>
                                        </p:attrNameLst>
                                      </p:cBhvr>
                                      <p:to>
                                        <p:strVal val="visible"/>
                                      </p:to>
                                    </p:set>
                                    <p:animEffect transition="in" filter="fade">
                                      <p:cBhvr>
                                        <p:cTn id="165" dur="500"/>
                                        <p:tgtEl>
                                          <p:spTgt spid="89"/>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90"/>
                                        </p:tgtEl>
                                        <p:attrNameLst>
                                          <p:attrName>style.visibility</p:attrName>
                                        </p:attrNameLst>
                                      </p:cBhvr>
                                      <p:to>
                                        <p:strVal val="visible"/>
                                      </p:to>
                                    </p:set>
                                    <p:animEffect transition="in" filter="fade">
                                      <p:cBhvr>
                                        <p:cTn id="168" dur="500"/>
                                        <p:tgtEl>
                                          <p:spTgt spid="90"/>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91"/>
                                        </p:tgtEl>
                                        <p:attrNameLst>
                                          <p:attrName>style.visibility</p:attrName>
                                        </p:attrNameLst>
                                      </p:cBhvr>
                                      <p:to>
                                        <p:strVal val="visible"/>
                                      </p:to>
                                    </p:set>
                                    <p:animEffect transition="in" filter="fade">
                                      <p:cBhvr>
                                        <p:cTn id="171" dur="500"/>
                                        <p:tgtEl>
                                          <p:spTgt spid="91"/>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92"/>
                                        </p:tgtEl>
                                        <p:attrNameLst>
                                          <p:attrName>style.visibility</p:attrName>
                                        </p:attrNameLst>
                                      </p:cBhvr>
                                      <p:to>
                                        <p:strVal val="visible"/>
                                      </p:to>
                                    </p:set>
                                    <p:animEffect transition="in" filter="fade">
                                      <p:cBhvr>
                                        <p:cTn id="174" dur="500"/>
                                        <p:tgtEl>
                                          <p:spTgt spid="92"/>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fade">
                                      <p:cBhvr>
                                        <p:cTn id="177" dur="500"/>
                                        <p:tgtEl>
                                          <p:spTgt spid="93"/>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94"/>
                                        </p:tgtEl>
                                        <p:attrNameLst>
                                          <p:attrName>style.visibility</p:attrName>
                                        </p:attrNameLst>
                                      </p:cBhvr>
                                      <p:to>
                                        <p:strVal val="visible"/>
                                      </p:to>
                                    </p:set>
                                    <p:animEffect transition="in" filter="fade">
                                      <p:cBhvr>
                                        <p:cTn id="180" dur="500"/>
                                        <p:tgtEl>
                                          <p:spTgt spid="94"/>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95"/>
                                        </p:tgtEl>
                                        <p:attrNameLst>
                                          <p:attrName>style.visibility</p:attrName>
                                        </p:attrNameLst>
                                      </p:cBhvr>
                                      <p:to>
                                        <p:strVal val="visible"/>
                                      </p:to>
                                    </p:set>
                                    <p:animEffect transition="in" filter="fade">
                                      <p:cBhvr>
                                        <p:cTn id="183" dur="500"/>
                                        <p:tgtEl>
                                          <p:spTgt spid="95"/>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96"/>
                                        </p:tgtEl>
                                        <p:attrNameLst>
                                          <p:attrName>style.visibility</p:attrName>
                                        </p:attrNameLst>
                                      </p:cBhvr>
                                      <p:to>
                                        <p:strVal val="visible"/>
                                      </p:to>
                                    </p:set>
                                    <p:animEffect transition="in" filter="fade">
                                      <p:cBhvr>
                                        <p:cTn id="186" dur="500"/>
                                        <p:tgtEl>
                                          <p:spTgt spid="96"/>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97"/>
                                        </p:tgtEl>
                                        <p:attrNameLst>
                                          <p:attrName>style.visibility</p:attrName>
                                        </p:attrNameLst>
                                      </p:cBhvr>
                                      <p:to>
                                        <p:strVal val="visible"/>
                                      </p:to>
                                    </p:set>
                                    <p:animEffect transition="in" filter="fade">
                                      <p:cBhvr>
                                        <p:cTn id="189" dur="500"/>
                                        <p:tgtEl>
                                          <p:spTgt spid="97"/>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98"/>
                                        </p:tgtEl>
                                        <p:attrNameLst>
                                          <p:attrName>style.visibility</p:attrName>
                                        </p:attrNameLst>
                                      </p:cBhvr>
                                      <p:to>
                                        <p:strVal val="visible"/>
                                      </p:to>
                                    </p:set>
                                    <p:animEffect transition="in" filter="fade">
                                      <p:cBhvr>
                                        <p:cTn id="192" dur="500"/>
                                        <p:tgtEl>
                                          <p:spTgt spid="98"/>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99"/>
                                        </p:tgtEl>
                                        <p:attrNameLst>
                                          <p:attrName>style.visibility</p:attrName>
                                        </p:attrNameLst>
                                      </p:cBhvr>
                                      <p:to>
                                        <p:strVal val="visible"/>
                                      </p:to>
                                    </p:set>
                                    <p:animEffect transition="in" filter="fade">
                                      <p:cBhvr>
                                        <p:cTn id="195" dur="500"/>
                                        <p:tgtEl>
                                          <p:spTgt spid="99"/>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00"/>
                                        </p:tgtEl>
                                        <p:attrNameLst>
                                          <p:attrName>style.visibility</p:attrName>
                                        </p:attrNameLst>
                                      </p:cBhvr>
                                      <p:to>
                                        <p:strVal val="visible"/>
                                      </p:to>
                                    </p:set>
                                    <p:animEffect transition="in" filter="fade">
                                      <p:cBhvr>
                                        <p:cTn id="198" dur="500"/>
                                        <p:tgtEl>
                                          <p:spTgt spid="100"/>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01"/>
                                        </p:tgtEl>
                                        <p:attrNameLst>
                                          <p:attrName>style.visibility</p:attrName>
                                        </p:attrNameLst>
                                      </p:cBhvr>
                                      <p:to>
                                        <p:strVal val="visible"/>
                                      </p:to>
                                    </p:set>
                                    <p:animEffect transition="in" filter="fade">
                                      <p:cBhvr>
                                        <p:cTn id="201" dur="500"/>
                                        <p:tgtEl>
                                          <p:spTgt spid="101"/>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02"/>
                                        </p:tgtEl>
                                        <p:attrNameLst>
                                          <p:attrName>style.visibility</p:attrName>
                                        </p:attrNameLst>
                                      </p:cBhvr>
                                      <p:to>
                                        <p:strVal val="visible"/>
                                      </p:to>
                                    </p:set>
                                    <p:animEffect transition="in" filter="fade">
                                      <p:cBhvr>
                                        <p:cTn id="204" dur="500"/>
                                        <p:tgtEl>
                                          <p:spTgt spid="102"/>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03"/>
                                        </p:tgtEl>
                                        <p:attrNameLst>
                                          <p:attrName>style.visibility</p:attrName>
                                        </p:attrNameLst>
                                      </p:cBhvr>
                                      <p:to>
                                        <p:strVal val="visible"/>
                                      </p:to>
                                    </p:set>
                                    <p:animEffect transition="in" filter="fade">
                                      <p:cBhvr>
                                        <p:cTn id="207" dur="500"/>
                                        <p:tgtEl>
                                          <p:spTgt spid="103"/>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04"/>
                                        </p:tgtEl>
                                        <p:attrNameLst>
                                          <p:attrName>style.visibility</p:attrName>
                                        </p:attrNameLst>
                                      </p:cBhvr>
                                      <p:to>
                                        <p:strVal val="visible"/>
                                      </p:to>
                                    </p:set>
                                    <p:animEffect transition="in" filter="fade">
                                      <p:cBhvr>
                                        <p:cTn id="210" dur="500"/>
                                        <p:tgtEl>
                                          <p:spTgt spid="104"/>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05"/>
                                        </p:tgtEl>
                                        <p:attrNameLst>
                                          <p:attrName>style.visibility</p:attrName>
                                        </p:attrNameLst>
                                      </p:cBhvr>
                                      <p:to>
                                        <p:strVal val="visible"/>
                                      </p:to>
                                    </p:set>
                                    <p:animEffect transition="in" filter="fade">
                                      <p:cBhvr>
                                        <p:cTn id="213" dur="500"/>
                                        <p:tgtEl>
                                          <p:spTgt spid="105"/>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06"/>
                                        </p:tgtEl>
                                        <p:attrNameLst>
                                          <p:attrName>style.visibility</p:attrName>
                                        </p:attrNameLst>
                                      </p:cBhvr>
                                      <p:to>
                                        <p:strVal val="visible"/>
                                      </p:to>
                                    </p:set>
                                    <p:animEffect transition="in" filter="fade">
                                      <p:cBhvr>
                                        <p:cTn id="216" dur="500"/>
                                        <p:tgtEl>
                                          <p:spTgt spid="106"/>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07"/>
                                        </p:tgtEl>
                                        <p:attrNameLst>
                                          <p:attrName>style.visibility</p:attrName>
                                        </p:attrNameLst>
                                      </p:cBhvr>
                                      <p:to>
                                        <p:strVal val="visible"/>
                                      </p:to>
                                    </p:set>
                                    <p:animEffect transition="in" filter="fade">
                                      <p:cBhvr>
                                        <p:cTn id="219" dur="500"/>
                                        <p:tgtEl>
                                          <p:spTgt spid="107"/>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08"/>
                                        </p:tgtEl>
                                        <p:attrNameLst>
                                          <p:attrName>style.visibility</p:attrName>
                                        </p:attrNameLst>
                                      </p:cBhvr>
                                      <p:to>
                                        <p:strVal val="visible"/>
                                      </p:to>
                                    </p:set>
                                    <p:animEffect transition="in" filter="fade">
                                      <p:cBhvr>
                                        <p:cTn id="222" dur="500"/>
                                        <p:tgtEl>
                                          <p:spTgt spid="108"/>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09"/>
                                        </p:tgtEl>
                                        <p:attrNameLst>
                                          <p:attrName>style.visibility</p:attrName>
                                        </p:attrNameLst>
                                      </p:cBhvr>
                                      <p:to>
                                        <p:strVal val="visible"/>
                                      </p:to>
                                    </p:set>
                                    <p:animEffect transition="in" filter="fade">
                                      <p:cBhvr>
                                        <p:cTn id="225" dur="500"/>
                                        <p:tgtEl>
                                          <p:spTgt spid="109"/>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10"/>
                                        </p:tgtEl>
                                        <p:attrNameLst>
                                          <p:attrName>style.visibility</p:attrName>
                                        </p:attrNameLst>
                                      </p:cBhvr>
                                      <p:to>
                                        <p:strVal val="visible"/>
                                      </p:to>
                                    </p:set>
                                    <p:animEffect transition="in" filter="fade">
                                      <p:cBhvr>
                                        <p:cTn id="228" dur="500"/>
                                        <p:tgtEl>
                                          <p:spTgt spid="110"/>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11"/>
                                        </p:tgtEl>
                                        <p:attrNameLst>
                                          <p:attrName>style.visibility</p:attrName>
                                        </p:attrNameLst>
                                      </p:cBhvr>
                                      <p:to>
                                        <p:strVal val="visible"/>
                                      </p:to>
                                    </p:set>
                                    <p:animEffect transition="in" filter="fade">
                                      <p:cBhvr>
                                        <p:cTn id="231" dur="500"/>
                                        <p:tgtEl>
                                          <p:spTgt spid="111"/>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12"/>
                                        </p:tgtEl>
                                        <p:attrNameLst>
                                          <p:attrName>style.visibility</p:attrName>
                                        </p:attrNameLst>
                                      </p:cBhvr>
                                      <p:to>
                                        <p:strVal val="visible"/>
                                      </p:to>
                                    </p:set>
                                    <p:animEffect transition="in" filter="fade">
                                      <p:cBhvr>
                                        <p:cTn id="234" dur="500"/>
                                        <p:tgtEl>
                                          <p:spTgt spid="112"/>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13"/>
                                        </p:tgtEl>
                                        <p:attrNameLst>
                                          <p:attrName>style.visibility</p:attrName>
                                        </p:attrNameLst>
                                      </p:cBhvr>
                                      <p:to>
                                        <p:strVal val="visible"/>
                                      </p:to>
                                    </p:set>
                                    <p:animEffect transition="in" filter="fade">
                                      <p:cBhvr>
                                        <p:cTn id="237" dur="500"/>
                                        <p:tgtEl>
                                          <p:spTgt spid="113"/>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14"/>
                                        </p:tgtEl>
                                        <p:attrNameLst>
                                          <p:attrName>style.visibility</p:attrName>
                                        </p:attrNameLst>
                                      </p:cBhvr>
                                      <p:to>
                                        <p:strVal val="visible"/>
                                      </p:to>
                                    </p:set>
                                    <p:animEffect transition="in" filter="fade">
                                      <p:cBhvr>
                                        <p:cTn id="240" dur="500"/>
                                        <p:tgtEl>
                                          <p:spTgt spid="114"/>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15"/>
                                        </p:tgtEl>
                                        <p:attrNameLst>
                                          <p:attrName>style.visibility</p:attrName>
                                        </p:attrNameLst>
                                      </p:cBhvr>
                                      <p:to>
                                        <p:strVal val="visible"/>
                                      </p:to>
                                    </p:set>
                                    <p:animEffect transition="in" filter="fade">
                                      <p:cBhvr>
                                        <p:cTn id="243" dur="500"/>
                                        <p:tgtEl>
                                          <p:spTgt spid="115"/>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16"/>
                                        </p:tgtEl>
                                        <p:attrNameLst>
                                          <p:attrName>style.visibility</p:attrName>
                                        </p:attrNameLst>
                                      </p:cBhvr>
                                      <p:to>
                                        <p:strVal val="visible"/>
                                      </p:to>
                                    </p:set>
                                    <p:animEffect transition="in" filter="fade">
                                      <p:cBhvr>
                                        <p:cTn id="246" dur="500"/>
                                        <p:tgtEl>
                                          <p:spTgt spid="116"/>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grpId="0" nodeType="clickEffect">
                                  <p:stCondLst>
                                    <p:cond delay="0"/>
                                  </p:stCondLst>
                                  <p:childTnLst>
                                    <p:set>
                                      <p:cBhvr>
                                        <p:cTn id="250" dur="1" fill="hold">
                                          <p:stCondLst>
                                            <p:cond delay="0"/>
                                          </p:stCondLst>
                                        </p:cTn>
                                        <p:tgtEl>
                                          <p:spTgt spid="135"/>
                                        </p:tgtEl>
                                        <p:attrNameLst>
                                          <p:attrName>style.visibility</p:attrName>
                                        </p:attrNameLst>
                                      </p:cBhvr>
                                      <p:to>
                                        <p:strVal val="visible"/>
                                      </p:to>
                                    </p:set>
                                    <p:animEffect transition="in" filter="fade">
                                      <p:cBhvr>
                                        <p:cTn id="251" dur="500"/>
                                        <p:tgtEl>
                                          <p:spTgt spid="135"/>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136"/>
                                        </p:tgtEl>
                                        <p:attrNameLst>
                                          <p:attrName>style.visibility</p:attrName>
                                        </p:attrNameLst>
                                      </p:cBhvr>
                                      <p:to>
                                        <p:strVal val="visible"/>
                                      </p:to>
                                    </p:set>
                                    <p:animEffect transition="in" filter="fade">
                                      <p:cBhvr>
                                        <p:cTn id="254" dur="500"/>
                                        <p:tgtEl>
                                          <p:spTgt spid="136"/>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138"/>
                                        </p:tgtEl>
                                        <p:attrNameLst>
                                          <p:attrName>style.visibility</p:attrName>
                                        </p:attrNameLst>
                                      </p:cBhvr>
                                      <p:to>
                                        <p:strVal val="visible"/>
                                      </p:to>
                                    </p:set>
                                    <p:animEffect transition="in" filter="fade">
                                      <p:cBhvr>
                                        <p:cTn id="257" dur="500"/>
                                        <p:tgtEl>
                                          <p:spTgt spid="138"/>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139"/>
                                        </p:tgtEl>
                                        <p:attrNameLst>
                                          <p:attrName>style.visibility</p:attrName>
                                        </p:attrNameLst>
                                      </p:cBhvr>
                                      <p:to>
                                        <p:strVal val="visible"/>
                                      </p:to>
                                    </p:set>
                                    <p:animEffect transition="in" filter="fade">
                                      <p:cBhvr>
                                        <p:cTn id="260" dur="500"/>
                                        <p:tgtEl>
                                          <p:spTgt spid="139"/>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140"/>
                                        </p:tgtEl>
                                        <p:attrNameLst>
                                          <p:attrName>style.visibility</p:attrName>
                                        </p:attrNameLst>
                                      </p:cBhvr>
                                      <p:to>
                                        <p:strVal val="visible"/>
                                      </p:to>
                                    </p:set>
                                    <p:animEffect transition="in" filter="fade">
                                      <p:cBhvr>
                                        <p:cTn id="263" dur="500"/>
                                        <p:tgtEl>
                                          <p:spTgt spid="140"/>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141"/>
                                        </p:tgtEl>
                                        <p:attrNameLst>
                                          <p:attrName>style.visibility</p:attrName>
                                        </p:attrNameLst>
                                      </p:cBhvr>
                                      <p:to>
                                        <p:strVal val="visible"/>
                                      </p:to>
                                    </p:set>
                                    <p:animEffect transition="in" filter="fade">
                                      <p:cBhvr>
                                        <p:cTn id="266" dur="500"/>
                                        <p:tgtEl>
                                          <p:spTgt spid="141"/>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151"/>
                                        </p:tgtEl>
                                        <p:attrNameLst>
                                          <p:attrName>style.visibility</p:attrName>
                                        </p:attrNameLst>
                                      </p:cBhvr>
                                      <p:to>
                                        <p:strVal val="visible"/>
                                      </p:to>
                                    </p:set>
                                    <p:animEffect transition="in" filter="fade">
                                      <p:cBhvr>
                                        <p:cTn id="269" dur="500"/>
                                        <p:tgtEl>
                                          <p:spTgt spid="151"/>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175"/>
                                        </p:tgtEl>
                                        <p:attrNameLst>
                                          <p:attrName>style.visibility</p:attrName>
                                        </p:attrNameLst>
                                      </p:cBhvr>
                                      <p:to>
                                        <p:strVal val="visible"/>
                                      </p:to>
                                    </p:set>
                                    <p:animEffect transition="in" filter="fade">
                                      <p:cBhvr>
                                        <p:cTn id="272" dur="500"/>
                                        <p:tgtEl>
                                          <p:spTgt spid="175"/>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174"/>
                                        </p:tgtEl>
                                        <p:attrNameLst>
                                          <p:attrName>style.visibility</p:attrName>
                                        </p:attrNameLst>
                                      </p:cBhvr>
                                      <p:to>
                                        <p:strVal val="visible"/>
                                      </p:to>
                                    </p:set>
                                    <p:animEffect transition="in" filter="fade">
                                      <p:cBhvr>
                                        <p:cTn id="275" dur="500"/>
                                        <p:tgtEl>
                                          <p:spTgt spid="174"/>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20"/>
                                        </p:tgtEl>
                                        <p:attrNameLst>
                                          <p:attrName>style.visibility</p:attrName>
                                        </p:attrNameLst>
                                      </p:cBhvr>
                                      <p:to>
                                        <p:strVal val="visible"/>
                                      </p:to>
                                    </p:set>
                                    <p:animEffect transition="in" filter="fade">
                                      <p:cBhvr>
                                        <p:cTn id="278" dur="500"/>
                                        <p:tgtEl>
                                          <p:spTgt spid="20"/>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19"/>
                                        </p:tgtEl>
                                        <p:attrNameLst>
                                          <p:attrName>style.visibility</p:attrName>
                                        </p:attrNameLst>
                                      </p:cBhvr>
                                      <p:to>
                                        <p:strVal val="visible"/>
                                      </p:to>
                                    </p:set>
                                    <p:animEffect transition="in" filter="fade">
                                      <p:cBhvr>
                                        <p:cTn id="281" dur="500"/>
                                        <p:tgtEl>
                                          <p:spTgt spid="19"/>
                                        </p:tgtEl>
                                      </p:cBhvr>
                                    </p:animEffect>
                                  </p:childTnLst>
                                </p:cTn>
                              </p:par>
                              <p:par>
                                <p:cTn id="282" presetID="10" presetClass="entr" presetSubtype="0" fill="hold" grpId="0" nodeType="withEffect">
                                  <p:stCondLst>
                                    <p:cond delay="0"/>
                                  </p:stCondLst>
                                  <p:childTnLst>
                                    <p:set>
                                      <p:cBhvr>
                                        <p:cTn id="283" dur="1" fill="hold">
                                          <p:stCondLst>
                                            <p:cond delay="0"/>
                                          </p:stCondLst>
                                        </p:cTn>
                                        <p:tgtEl>
                                          <p:spTgt spid="172"/>
                                        </p:tgtEl>
                                        <p:attrNameLst>
                                          <p:attrName>style.visibility</p:attrName>
                                        </p:attrNameLst>
                                      </p:cBhvr>
                                      <p:to>
                                        <p:strVal val="visible"/>
                                      </p:to>
                                    </p:set>
                                    <p:animEffect transition="in" filter="fade">
                                      <p:cBhvr>
                                        <p:cTn id="284" dur="500"/>
                                        <p:tgtEl>
                                          <p:spTgt spid="172"/>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163"/>
                                        </p:tgtEl>
                                        <p:attrNameLst>
                                          <p:attrName>style.visibility</p:attrName>
                                        </p:attrNameLst>
                                      </p:cBhvr>
                                      <p:to>
                                        <p:strVal val="visible"/>
                                      </p:to>
                                    </p:set>
                                    <p:animEffect transition="in" filter="fade">
                                      <p:cBhvr>
                                        <p:cTn id="287" dur="500"/>
                                        <p:tgtEl>
                                          <p:spTgt spid="163"/>
                                        </p:tgtEl>
                                      </p:cBhvr>
                                    </p:animEffect>
                                  </p:childTnLst>
                                </p:cTn>
                              </p:par>
                              <p:par>
                                <p:cTn id="288" presetID="10" presetClass="entr" presetSubtype="0" fill="hold" grpId="0" nodeType="withEffect">
                                  <p:stCondLst>
                                    <p:cond delay="0"/>
                                  </p:stCondLst>
                                  <p:childTnLst>
                                    <p:set>
                                      <p:cBhvr>
                                        <p:cTn id="289" dur="1" fill="hold">
                                          <p:stCondLst>
                                            <p:cond delay="0"/>
                                          </p:stCondLst>
                                        </p:cTn>
                                        <p:tgtEl>
                                          <p:spTgt spid="173"/>
                                        </p:tgtEl>
                                        <p:attrNameLst>
                                          <p:attrName>style.visibility</p:attrName>
                                        </p:attrNameLst>
                                      </p:cBhvr>
                                      <p:to>
                                        <p:strVal val="visible"/>
                                      </p:to>
                                    </p:set>
                                    <p:animEffect transition="in" filter="fade">
                                      <p:cBhvr>
                                        <p:cTn id="290"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4" grpId="0"/>
      <p:bldP spid="25" grpId="0"/>
      <p:bldP spid="26" grpId="0"/>
      <p:bldP spid="27" grpId="0"/>
      <p:bldP spid="29" grpId="0"/>
      <p:bldP spid="30" grpId="0"/>
      <p:bldP spid="31" grpId="0"/>
      <p:bldP spid="128" grpId="0"/>
      <p:bldP spid="129" grpId="0"/>
      <p:bldP spid="130" grpId="0"/>
      <p:bldP spid="131" grpId="0"/>
      <p:bldP spid="132" grpId="0"/>
      <p:bldP spid="133" grpId="0"/>
      <p:bldP spid="135" grpId="0"/>
      <p:bldP spid="136" grpId="0"/>
      <p:bldP spid="138" grpId="0"/>
      <p:bldP spid="139" grpId="0"/>
      <p:bldP spid="140" grpId="0"/>
      <p:bldP spid="141" grpId="0"/>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80" grpId="0" animBg="1"/>
      <p:bldP spid="81" grpId="0" animBg="1"/>
      <p:bldP spid="82" grpId="0" animBg="1"/>
      <p:bldP spid="83" grpId="0"/>
      <p:bldP spid="84" grpId="0"/>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p:bldP spid="112" grpId="0"/>
      <p:bldP spid="113" grpId="0"/>
      <p:bldP spid="114" grpId="0"/>
      <p:bldP spid="115" grpId="0"/>
      <p:bldP spid="1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2-3</a:t>
            </a:r>
            <a:endParaRPr lang="en-US" sz="2400" b="1" dirty="0">
              <a:solidFill>
                <a:prstClr val="white"/>
              </a:solidFill>
            </a:endParaRPr>
          </a:p>
        </p:txBody>
      </p:sp>
      <p:sp>
        <p:nvSpPr>
          <p:cNvPr id="6" name="Rectangle 5"/>
          <p:cNvSpPr>
            <a:spLocks noChangeArrowheads="1"/>
          </p:cNvSpPr>
          <p:nvPr/>
        </p:nvSpPr>
        <p:spPr bwMode="auto">
          <a:xfrm>
            <a:off x="2771775" y="1031875"/>
            <a:ext cx="2703513" cy="238125"/>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2771775" y="1682750"/>
            <a:ext cx="5395913" cy="236538"/>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2771775" y="2538413"/>
            <a:ext cx="3600450" cy="238125"/>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 name="Rectangle 8"/>
          <p:cNvSpPr>
            <a:spLocks noChangeArrowheads="1"/>
          </p:cNvSpPr>
          <p:nvPr/>
        </p:nvSpPr>
        <p:spPr bwMode="auto">
          <a:xfrm>
            <a:off x="2771775" y="3395663"/>
            <a:ext cx="3600450" cy="236537"/>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 name="Rectangle 9"/>
          <p:cNvSpPr>
            <a:spLocks noChangeArrowheads="1"/>
          </p:cNvSpPr>
          <p:nvPr/>
        </p:nvSpPr>
        <p:spPr bwMode="auto">
          <a:xfrm>
            <a:off x="1217613" y="630238"/>
            <a:ext cx="5143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5</a:t>
            </a:r>
            <a:endParaRPr lang="en-US" dirty="0" smtClean="0">
              <a:solidFill>
                <a:prstClr val="black"/>
              </a:solidFill>
              <a:cs typeface="+mn-cs"/>
            </a:endParaRPr>
          </a:p>
        </p:txBody>
      </p:sp>
      <p:sp>
        <p:nvSpPr>
          <p:cNvPr id="11" name="Rectangle 10"/>
          <p:cNvSpPr>
            <a:spLocks noChangeArrowheads="1"/>
          </p:cNvSpPr>
          <p:nvPr/>
        </p:nvSpPr>
        <p:spPr bwMode="auto">
          <a:xfrm>
            <a:off x="1914525" y="630238"/>
            <a:ext cx="40941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company purchased $2,000 of equipment on credit.</a:t>
            </a:r>
            <a:endParaRPr lang="en-US" dirty="0" smtClean="0">
              <a:solidFill>
                <a:prstClr val="black"/>
              </a:solidFill>
              <a:cs typeface="+mn-cs"/>
            </a:endParaRPr>
          </a:p>
        </p:txBody>
      </p:sp>
      <p:sp>
        <p:nvSpPr>
          <p:cNvPr id="12" name="Rectangle 11"/>
          <p:cNvSpPr>
            <a:spLocks noChangeArrowheads="1"/>
          </p:cNvSpPr>
          <p:nvPr/>
        </p:nvSpPr>
        <p:spPr bwMode="auto">
          <a:xfrm>
            <a:off x="1198563" y="1052513"/>
            <a:ext cx="8778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a) Analyze</a:t>
            </a:r>
            <a:endParaRPr lang="en-US" dirty="0" smtClean="0">
              <a:solidFill>
                <a:prstClr val="black"/>
              </a:solidFill>
              <a:cs typeface="+mn-cs"/>
            </a:endParaRPr>
          </a:p>
        </p:txBody>
      </p:sp>
      <p:sp>
        <p:nvSpPr>
          <p:cNvPr id="13" name="Rectangle 12"/>
          <p:cNvSpPr>
            <a:spLocks noChangeArrowheads="1"/>
          </p:cNvSpPr>
          <p:nvPr/>
        </p:nvSpPr>
        <p:spPr bwMode="auto">
          <a:xfrm>
            <a:off x="2943225" y="1052513"/>
            <a:ext cx="7969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Assets = </a:t>
            </a:r>
            <a:endParaRPr lang="en-US" dirty="0" smtClean="0">
              <a:solidFill>
                <a:prstClr val="black"/>
              </a:solidFill>
              <a:cs typeface="+mn-cs"/>
            </a:endParaRPr>
          </a:p>
        </p:txBody>
      </p:sp>
      <p:sp>
        <p:nvSpPr>
          <p:cNvPr id="14" name="Rectangle 13"/>
          <p:cNvSpPr>
            <a:spLocks noChangeArrowheads="1"/>
          </p:cNvSpPr>
          <p:nvPr/>
        </p:nvSpPr>
        <p:spPr bwMode="auto">
          <a:xfrm>
            <a:off x="3709988" y="1052513"/>
            <a:ext cx="1503362"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Liabilities + Equity</a:t>
            </a:r>
            <a:endParaRPr lang="en-US" dirty="0" smtClean="0">
              <a:solidFill>
                <a:prstClr val="black"/>
              </a:solidFill>
              <a:cs typeface="+mn-cs"/>
            </a:endParaRPr>
          </a:p>
        </p:txBody>
      </p:sp>
      <p:sp>
        <p:nvSpPr>
          <p:cNvPr id="15" name="Rectangle 14"/>
          <p:cNvSpPr>
            <a:spLocks noChangeArrowheads="1"/>
          </p:cNvSpPr>
          <p:nvPr/>
        </p:nvSpPr>
        <p:spPr bwMode="auto">
          <a:xfrm>
            <a:off x="2895600" y="1279525"/>
            <a:ext cx="6556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$2,000</a:t>
            </a:r>
            <a:endParaRPr lang="en-US" dirty="0" smtClean="0">
              <a:solidFill>
                <a:prstClr val="black"/>
              </a:solidFill>
              <a:cs typeface="+mn-cs"/>
            </a:endParaRPr>
          </a:p>
        </p:txBody>
      </p:sp>
      <p:sp>
        <p:nvSpPr>
          <p:cNvPr id="16" name="Rectangle 15"/>
          <p:cNvSpPr>
            <a:spLocks noChangeArrowheads="1"/>
          </p:cNvSpPr>
          <p:nvPr/>
        </p:nvSpPr>
        <p:spPr bwMode="auto">
          <a:xfrm>
            <a:off x="3794125" y="1279525"/>
            <a:ext cx="6556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$2,000</a:t>
            </a:r>
            <a:endParaRPr lang="en-US" dirty="0">
              <a:solidFill>
                <a:prstClr val="black"/>
              </a:solidFill>
              <a:cs typeface="+mn-cs"/>
            </a:endParaRPr>
          </a:p>
        </p:txBody>
      </p:sp>
      <p:sp>
        <p:nvSpPr>
          <p:cNvPr id="176" name="Rectangle 16"/>
          <p:cNvSpPr>
            <a:spLocks noChangeArrowheads="1"/>
          </p:cNvSpPr>
          <p:nvPr/>
        </p:nvSpPr>
        <p:spPr bwMode="auto">
          <a:xfrm>
            <a:off x="1198563" y="1703388"/>
            <a:ext cx="836612"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b) Record</a:t>
            </a:r>
            <a:endParaRPr lang="en-US" dirty="0" smtClean="0">
              <a:solidFill>
                <a:prstClr val="black"/>
              </a:solidFill>
              <a:cs typeface="+mn-cs"/>
            </a:endParaRPr>
          </a:p>
        </p:txBody>
      </p:sp>
      <p:sp>
        <p:nvSpPr>
          <p:cNvPr id="177" name="Rectangle 17"/>
          <p:cNvSpPr>
            <a:spLocks noChangeArrowheads="1"/>
          </p:cNvSpPr>
          <p:nvPr/>
        </p:nvSpPr>
        <p:spPr bwMode="auto">
          <a:xfrm>
            <a:off x="3054350" y="1703388"/>
            <a:ext cx="4333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Date</a:t>
            </a:r>
            <a:endParaRPr lang="en-US" dirty="0" smtClean="0">
              <a:solidFill>
                <a:prstClr val="black"/>
              </a:solidFill>
              <a:cs typeface="+mn-cs"/>
            </a:endParaRPr>
          </a:p>
        </p:txBody>
      </p:sp>
      <p:sp>
        <p:nvSpPr>
          <p:cNvPr id="178" name="Rectangle 18"/>
          <p:cNvSpPr>
            <a:spLocks noChangeArrowheads="1"/>
          </p:cNvSpPr>
          <p:nvPr/>
        </p:nvSpPr>
        <p:spPr bwMode="auto">
          <a:xfrm>
            <a:off x="4343400" y="1703388"/>
            <a:ext cx="1273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179" name="Rectangle 19"/>
          <p:cNvSpPr>
            <a:spLocks noChangeArrowheads="1"/>
          </p:cNvSpPr>
          <p:nvPr/>
        </p:nvSpPr>
        <p:spPr bwMode="auto">
          <a:xfrm>
            <a:off x="6615113" y="1703388"/>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180" name="Rectangle 20"/>
          <p:cNvSpPr>
            <a:spLocks noChangeArrowheads="1"/>
          </p:cNvSpPr>
          <p:nvPr/>
        </p:nvSpPr>
        <p:spPr bwMode="auto">
          <a:xfrm>
            <a:off x="7481888" y="1703388"/>
            <a:ext cx="544512"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181" name="Rectangle 21"/>
          <p:cNvSpPr>
            <a:spLocks noChangeArrowheads="1"/>
          </p:cNvSpPr>
          <p:nvPr/>
        </p:nvSpPr>
        <p:spPr bwMode="auto">
          <a:xfrm>
            <a:off x="3013075" y="1930400"/>
            <a:ext cx="5143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5</a:t>
            </a:r>
            <a:endParaRPr lang="en-US" dirty="0" smtClean="0">
              <a:solidFill>
                <a:prstClr val="black"/>
              </a:solidFill>
              <a:cs typeface="+mn-cs"/>
            </a:endParaRPr>
          </a:p>
        </p:txBody>
      </p:sp>
      <p:sp>
        <p:nvSpPr>
          <p:cNvPr id="182" name="Rectangle 22"/>
          <p:cNvSpPr>
            <a:spLocks noChangeArrowheads="1"/>
          </p:cNvSpPr>
          <p:nvPr/>
        </p:nvSpPr>
        <p:spPr bwMode="auto">
          <a:xfrm>
            <a:off x="3709988" y="1930400"/>
            <a:ext cx="8477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Equipment</a:t>
            </a:r>
            <a:endParaRPr lang="en-US" dirty="0" smtClean="0">
              <a:solidFill>
                <a:prstClr val="black"/>
              </a:solidFill>
              <a:cs typeface="+mn-cs"/>
            </a:endParaRPr>
          </a:p>
        </p:txBody>
      </p:sp>
      <p:sp>
        <p:nvSpPr>
          <p:cNvPr id="183" name="Rectangle 23"/>
          <p:cNvSpPr>
            <a:spLocks noChangeArrowheads="1"/>
          </p:cNvSpPr>
          <p:nvPr/>
        </p:nvSpPr>
        <p:spPr bwMode="auto">
          <a:xfrm>
            <a:off x="6775450" y="1930400"/>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184" name="Rectangle 24"/>
          <p:cNvSpPr>
            <a:spLocks noChangeArrowheads="1"/>
          </p:cNvSpPr>
          <p:nvPr/>
        </p:nvSpPr>
        <p:spPr bwMode="auto">
          <a:xfrm>
            <a:off x="3981450" y="2136775"/>
            <a:ext cx="13716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Payable</a:t>
            </a:r>
            <a:endParaRPr lang="en-US" dirty="0" smtClean="0">
              <a:solidFill>
                <a:prstClr val="black"/>
              </a:solidFill>
              <a:cs typeface="+mn-cs"/>
            </a:endParaRPr>
          </a:p>
        </p:txBody>
      </p:sp>
      <p:sp>
        <p:nvSpPr>
          <p:cNvPr id="185" name="Rectangle 25"/>
          <p:cNvSpPr>
            <a:spLocks noChangeArrowheads="1"/>
          </p:cNvSpPr>
          <p:nvPr/>
        </p:nvSpPr>
        <p:spPr bwMode="auto">
          <a:xfrm>
            <a:off x="7673975" y="2136775"/>
            <a:ext cx="474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186" name="Rectangle 26"/>
          <p:cNvSpPr>
            <a:spLocks noChangeArrowheads="1"/>
          </p:cNvSpPr>
          <p:nvPr/>
        </p:nvSpPr>
        <p:spPr bwMode="auto">
          <a:xfrm>
            <a:off x="1198563" y="2559050"/>
            <a:ext cx="665162"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c)  Post</a:t>
            </a:r>
            <a:endParaRPr lang="en-US" dirty="0" smtClean="0">
              <a:solidFill>
                <a:prstClr val="black"/>
              </a:solidFill>
              <a:cs typeface="+mn-cs"/>
            </a:endParaRPr>
          </a:p>
        </p:txBody>
      </p:sp>
      <p:sp>
        <p:nvSpPr>
          <p:cNvPr id="187" name="Rectangle 27"/>
          <p:cNvSpPr>
            <a:spLocks noChangeArrowheads="1"/>
          </p:cNvSpPr>
          <p:nvPr/>
        </p:nvSpPr>
        <p:spPr bwMode="auto">
          <a:xfrm>
            <a:off x="3013075" y="2786063"/>
            <a:ext cx="5143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5</a:t>
            </a:r>
            <a:endParaRPr lang="en-US" dirty="0" smtClean="0">
              <a:solidFill>
                <a:prstClr val="black"/>
              </a:solidFill>
              <a:cs typeface="+mn-cs"/>
            </a:endParaRPr>
          </a:p>
        </p:txBody>
      </p:sp>
      <p:sp>
        <p:nvSpPr>
          <p:cNvPr id="188" name="Rectangle 28"/>
          <p:cNvSpPr>
            <a:spLocks noChangeArrowheads="1"/>
          </p:cNvSpPr>
          <p:nvPr/>
        </p:nvSpPr>
        <p:spPr bwMode="auto">
          <a:xfrm>
            <a:off x="3900488" y="2786063"/>
            <a:ext cx="474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189" name="Rectangle 29"/>
          <p:cNvSpPr>
            <a:spLocks noChangeArrowheads="1"/>
          </p:cNvSpPr>
          <p:nvPr/>
        </p:nvSpPr>
        <p:spPr bwMode="auto">
          <a:xfrm>
            <a:off x="4808538" y="3643313"/>
            <a:ext cx="5143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5</a:t>
            </a:r>
            <a:endParaRPr lang="en-US" dirty="0" smtClean="0">
              <a:solidFill>
                <a:prstClr val="black"/>
              </a:solidFill>
              <a:cs typeface="+mn-cs"/>
            </a:endParaRPr>
          </a:p>
        </p:txBody>
      </p:sp>
      <p:sp>
        <p:nvSpPr>
          <p:cNvPr id="190" name="Rectangle 30"/>
          <p:cNvSpPr>
            <a:spLocks noChangeArrowheads="1"/>
          </p:cNvSpPr>
          <p:nvPr/>
        </p:nvSpPr>
        <p:spPr bwMode="auto">
          <a:xfrm>
            <a:off x="5695950" y="3643313"/>
            <a:ext cx="4746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2,000</a:t>
            </a:r>
            <a:endParaRPr lang="en-US" dirty="0" smtClean="0">
              <a:solidFill>
                <a:prstClr val="black"/>
              </a:solidFill>
              <a:cs typeface="+mn-cs"/>
            </a:endParaRPr>
          </a:p>
        </p:txBody>
      </p:sp>
      <p:sp>
        <p:nvSpPr>
          <p:cNvPr id="191" name="Rectangle 31"/>
          <p:cNvSpPr>
            <a:spLocks noChangeArrowheads="1"/>
          </p:cNvSpPr>
          <p:nvPr/>
        </p:nvSpPr>
        <p:spPr bwMode="auto">
          <a:xfrm>
            <a:off x="4152900" y="2559050"/>
            <a:ext cx="9175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Equipment</a:t>
            </a:r>
            <a:endParaRPr lang="en-US" dirty="0" smtClean="0">
              <a:solidFill>
                <a:prstClr val="black"/>
              </a:solidFill>
              <a:cs typeface="+mn-cs"/>
            </a:endParaRPr>
          </a:p>
        </p:txBody>
      </p:sp>
      <p:sp>
        <p:nvSpPr>
          <p:cNvPr id="192" name="Rectangle 32"/>
          <p:cNvSpPr>
            <a:spLocks noChangeArrowheads="1"/>
          </p:cNvSpPr>
          <p:nvPr/>
        </p:nvSpPr>
        <p:spPr bwMode="auto">
          <a:xfrm>
            <a:off x="3881438" y="3416300"/>
            <a:ext cx="14732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Accounts Payable</a:t>
            </a:r>
            <a:endParaRPr lang="en-US" dirty="0" smtClean="0">
              <a:solidFill>
                <a:prstClr val="black"/>
              </a:solidFill>
              <a:cs typeface="+mn-cs"/>
            </a:endParaRPr>
          </a:p>
        </p:txBody>
      </p:sp>
      <p:sp>
        <p:nvSpPr>
          <p:cNvPr id="193" name="Rectangle 33"/>
          <p:cNvSpPr>
            <a:spLocks noChangeArrowheads="1"/>
          </p:cNvSpPr>
          <p:nvPr/>
        </p:nvSpPr>
        <p:spPr bwMode="auto">
          <a:xfrm>
            <a:off x="2762250" y="1022350"/>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4" name="Rectangle 34"/>
          <p:cNvSpPr>
            <a:spLocks noChangeArrowheads="1"/>
          </p:cNvSpPr>
          <p:nvPr/>
        </p:nvSpPr>
        <p:spPr bwMode="auto">
          <a:xfrm>
            <a:off x="2762250" y="1671638"/>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5" name="Line 35"/>
          <p:cNvSpPr>
            <a:spLocks noChangeShapeType="1"/>
          </p:cNvSpPr>
          <p:nvPr/>
        </p:nvSpPr>
        <p:spPr bwMode="auto">
          <a:xfrm>
            <a:off x="3668713" y="16922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6" name="Rectangle 36"/>
          <p:cNvSpPr>
            <a:spLocks noChangeArrowheads="1"/>
          </p:cNvSpPr>
          <p:nvPr/>
        </p:nvSpPr>
        <p:spPr bwMode="auto">
          <a:xfrm>
            <a:off x="3668713" y="1692275"/>
            <a:ext cx="11112"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7" name="Line 37"/>
          <p:cNvSpPr>
            <a:spLocks noChangeShapeType="1"/>
          </p:cNvSpPr>
          <p:nvPr/>
        </p:nvSpPr>
        <p:spPr bwMode="auto">
          <a:xfrm>
            <a:off x="6362700" y="16922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8" name="Rectangle 38"/>
          <p:cNvSpPr>
            <a:spLocks noChangeArrowheads="1"/>
          </p:cNvSpPr>
          <p:nvPr/>
        </p:nvSpPr>
        <p:spPr bwMode="auto">
          <a:xfrm>
            <a:off x="6362700" y="16922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9" name="Line 39"/>
          <p:cNvSpPr>
            <a:spLocks noChangeShapeType="1"/>
          </p:cNvSpPr>
          <p:nvPr/>
        </p:nvSpPr>
        <p:spPr bwMode="auto">
          <a:xfrm>
            <a:off x="7259638" y="16922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0" name="Rectangle 40"/>
          <p:cNvSpPr>
            <a:spLocks noChangeArrowheads="1"/>
          </p:cNvSpPr>
          <p:nvPr/>
        </p:nvSpPr>
        <p:spPr bwMode="auto">
          <a:xfrm>
            <a:off x="7259638" y="1692275"/>
            <a:ext cx="11112"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1" name="Rectangle 41"/>
          <p:cNvSpPr>
            <a:spLocks noChangeArrowheads="1"/>
          </p:cNvSpPr>
          <p:nvPr/>
        </p:nvSpPr>
        <p:spPr bwMode="auto">
          <a:xfrm>
            <a:off x="8147050" y="1692275"/>
            <a:ext cx="20638" cy="2270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2" name="Rectangle 42"/>
          <p:cNvSpPr>
            <a:spLocks noChangeArrowheads="1"/>
          </p:cNvSpPr>
          <p:nvPr/>
        </p:nvSpPr>
        <p:spPr bwMode="auto">
          <a:xfrm>
            <a:off x="4556125" y="2776538"/>
            <a:ext cx="20638" cy="4127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3" name="Line 43"/>
          <p:cNvSpPr>
            <a:spLocks noChangeShapeType="1"/>
          </p:cNvSpPr>
          <p:nvPr/>
        </p:nvSpPr>
        <p:spPr bwMode="auto">
          <a:xfrm>
            <a:off x="2771775" y="19192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4" name="Rectangle 44"/>
          <p:cNvSpPr>
            <a:spLocks noChangeArrowheads="1"/>
          </p:cNvSpPr>
          <p:nvPr/>
        </p:nvSpPr>
        <p:spPr bwMode="auto">
          <a:xfrm>
            <a:off x="2771775" y="19192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5" name="Rectangle 45"/>
          <p:cNvSpPr>
            <a:spLocks noChangeArrowheads="1"/>
          </p:cNvSpPr>
          <p:nvPr/>
        </p:nvSpPr>
        <p:spPr bwMode="auto">
          <a:xfrm>
            <a:off x="5454650" y="1042988"/>
            <a:ext cx="20638"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6" name="Line 46"/>
          <p:cNvSpPr>
            <a:spLocks noChangeShapeType="1"/>
          </p:cNvSpPr>
          <p:nvPr/>
        </p:nvSpPr>
        <p:spPr bwMode="auto">
          <a:xfrm>
            <a:off x="3668713" y="19192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7" name="Rectangle 47"/>
          <p:cNvSpPr>
            <a:spLocks noChangeArrowheads="1"/>
          </p:cNvSpPr>
          <p:nvPr/>
        </p:nvSpPr>
        <p:spPr bwMode="auto">
          <a:xfrm>
            <a:off x="3668713" y="1919288"/>
            <a:ext cx="11112"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8" name="Line 48"/>
          <p:cNvSpPr>
            <a:spLocks noChangeShapeType="1"/>
          </p:cNvSpPr>
          <p:nvPr/>
        </p:nvSpPr>
        <p:spPr bwMode="auto">
          <a:xfrm>
            <a:off x="6362700" y="19192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9" name="Rectangle 49"/>
          <p:cNvSpPr>
            <a:spLocks noChangeArrowheads="1"/>
          </p:cNvSpPr>
          <p:nvPr/>
        </p:nvSpPr>
        <p:spPr bwMode="auto">
          <a:xfrm>
            <a:off x="6362700" y="19192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0" name="Line 50"/>
          <p:cNvSpPr>
            <a:spLocks noChangeShapeType="1"/>
          </p:cNvSpPr>
          <p:nvPr/>
        </p:nvSpPr>
        <p:spPr bwMode="auto">
          <a:xfrm>
            <a:off x="7259638" y="19192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1" name="Rectangle 51"/>
          <p:cNvSpPr>
            <a:spLocks noChangeArrowheads="1"/>
          </p:cNvSpPr>
          <p:nvPr/>
        </p:nvSpPr>
        <p:spPr bwMode="auto">
          <a:xfrm>
            <a:off x="7259638" y="1919288"/>
            <a:ext cx="11112"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2" name="Line 52"/>
          <p:cNvSpPr>
            <a:spLocks noChangeShapeType="1"/>
          </p:cNvSpPr>
          <p:nvPr/>
        </p:nvSpPr>
        <p:spPr bwMode="auto">
          <a:xfrm>
            <a:off x="8158163" y="19192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3" name="Rectangle 53"/>
          <p:cNvSpPr>
            <a:spLocks noChangeArrowheads="1"/>
          </p:cNvSpPr>
          <p:nvPr/>
        </p:nvSpPr>
        <p:spPr bwMode="auto">
          <a:xfrm>
            <a:off x="8158163" y="19192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4" name="Rectangle 54"/>
          <p:cNvSpPr>
            <a:spLocks noChangeArrowheads="1"/>
          </p:cNvSpPr>
          <p:nvPr/>
        </p:nvSpPr>
        <p:spPr bwMode="auto">
          <a:xfrm>
            <a:off x="4556125" y="3632200"/>
            <a:ext cx="20638" cy="4127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5" name="Rectangle 55"/>
          <p:cNvSpPr>
            <a:spLocks noChangeArrowheads="1"/>
          </p:cNvSpPr>
          <p:nvPr/>
        </p:nvSpPr>
        <p:spPr bwMode="auto">
          <a:xfrm>
            <a:off x="2781300" y="1022350"/>
            <a:ext cx="26939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6" name="Rectangle 56"/>
          <p:cNvSpPr>
            <a:spLocks noChangeArrowheads="1"/>
          </p:cNvSpPr>
          <p:nvPr/>
        </p:nvSpPr>
        <p:spPr bwMode="auto">
          <a:xfrm>
            <a:off x="2781300" y="1249363"/>
            <a:ext cx="26939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7" name="Rectangle 57"/>
          <p:cNvSpPr>
            <a:spLocks noChangeArrowheads="1"/>
          </p:cNvSpPr>
          <p:nvPr/>
        </p:nvSpPr>
        <p:spPr bwMode="auto">
          <a:xfrm>
            <a:off x="2781300" y="1671638"/>
            <a:ext cx="53863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8" name="Rectangle 58"/>
          <p:cNvSpPr>
            <a:spLocks noChangeArrowheads="1"/>
          </p:cNvSpPr>
          <p:nvPr/>
        </p:nvSpPr>
        <p:spPr bwMode="auto">
          <a:xfrm>
            <a:off x="2781300" y="1898650"/>
            <a:ext cx="53863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9" name="Line 59"/>
          <p:cNvSpPr>
            <a:spLocks noChangeShapeType="1"/>
          </p:cNvSpPr>
          <p:nvPr/>
        </p:nvSpPr>
        <p:spPr bwMode="auto">
          <a:xfrm>
            <a:off x="2781300" y="2116138"/>
            <a:ext cx="5386388"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0" name="Rectangle 60"/>
          <p:cNvSpPr>
            <a:spLocks noChangeArrowheads="1"/>
          </p:cNvSpPr>
          <p:nvPr/>
        </p:nvSpPr>
        <p:spPr bwMode="auto">
          <a:xfrm>
            <a:off x="2781300" y="2116138"/>
            <a:ext cx="5386388"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1" name="Line 61"/>
          <p:cNvSpPr>
            <a:spLocks noChangeShapeType="1"/>
          </p:cNvSpPr>
          <p:nvPr/>
        </p:nvSpPr>
        <p:spPr bwMode="auto">
          <a:xfrm>
            <a:off x="2781300" y="2322513"/>
            <a:ext cx="5386388"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2" name="Rectangle 62"/>
          <p:cNvSpPr>
            <a:spLocks noChangeArrowheads="1"/>
          </p:cNvSpPr>
          <p:nvPr/>
        </p:nvSpPr>
        <p:spPr bwMode="auto">
          <a:xfrm>
            <a:off x="2781300" y="2322513"/>
            <a:ext cx="5386388"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3" name="Rectangle 63"/>
          <p:cNvSpPr>
            <a:spLocks noChangeArrowheads="1"/>
          </p:cNvSpPr>
          <p:nvPr/>
        </p:nvSpPr>
        <p:spPr bwMode="auto">
          <a:xfrm>
            <a:off x="2771775" y="252888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4" name="Rectangle 64"/>
          <p:cNvSpPr>
            <a:spLocks noChangeArrowheads="1"/>
          </p:cNvSpPr>
          <p:nvPr/>
        </p:nvSpPr>
        <p:spPr bwMode="auto">
          <a:xfrm>
            <a:off x="2771775" y="275590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5" name="Rectangle 65"/>
          <p:cNvSpPr>
            <a:spLocks noChangeArrowheads="1"/>
          </p:cNvSpPr>
          <p:nvPr/>
        </p:nvSpPr>
        <p:spPr bwMode="auto">
          <a:xfrm>
            <a:off x="2771775" y="338455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6" name="Rectangle 66"/>
          <p:cNvSpPr>
            <a:spLocks noChangeArrowheads="1"/>
          </p:cNvSpPr>
          <p:nvPr/>
        </p:nvSpPr>
        <p:spPr bwMode="auto">
          <a:xfrm>
            <a:off x="2771775" y="3611563"/>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7" name="Rectangle 5"/>
          <p:cNvSpPr>
            <a:spLocks noChangeArrowheads="1"/>
          </p:cNvSpPr>
          <p:nvPr/>
        </p:nvSpPr>
        <p:spPr bwMode="auto">
          <a:xfrm>
            <a:off x="1219200" y="4595813"/>
            <a:ext cx="1804988" cy="238125"/>
          </a:xfrm>
          <a:prstGeom prst="rect">
            <a:avLst/>
          </a:prstGeom>
          <a:solidFill>
            <a:srgbClr val="EEA8EE"/>
          </a:solidFill>
          <a:ln>
            <a:noFill/>
          </a:ln>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8" name="Rectangle 6"/>
          <p:cNvSpPr>
            <a:spLocks noChangeArrowheads="1"/>
          </p:cNvSpPr>
          <p:nvPr/>
        </p:nvSpPr>
        <p:spPr bwMode="auto">
          <a:xfrm>
            <a:off x="3608388" y="4595813"/>
            <a:ext cx="1804987" cy="238125"/>
          </a:xfrm>
          <a:prstGeom prst="rect">
            <a:avLst/>
          </a:prstGeom>
          <a:solidFill>
            <a:srgbClr val="EEA8EE"/>
          </a:solidFill>
          <a:ln>
            <a:noFill/>
          </a:ln>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0" name="Rectangle 33"/>
          <p:cNvSpPr>
            <a:spLocks noChangeArrowheads="1"/>
          </p:cNvSpPr>
          <p:nvPr/>
        </p:nvSpPr>
        <p:spPr bwMode="auto">
          <a:xfrm>
            <a:off x="3267075" y="4627563"/>
            <a:ext cx="1619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t>
            </a:r>
            <a:endParaRPr lang="en-US" dirty="0" smtClean="0">
              <a:solidFill>
                <a:prstClr val="black"/>
              </a:solidFill>
              <a:cs typeface="+mn-cs"/>
            </a:endParaRPr>
          </a:p>
        </p:txBody>
      </p:sp>
      <p:sp>
        <p:nvSpPr>
          <p:cNvPr id="232" name="Rectangle 35"/>
          <p:cNvSpPr>
            <a:spLocks noChangeArrowheads="1"/>
          </p:cNvSpPr>
          <p:nvPr/>
        </p:nvSpPr>
        <p:spPr bwMode="auto">
          <a:xfrm>
            <a:off x="1381125" y="4843463"/>
            <a:ext cx="6953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Increase</a:t>
            </a:r>
            <a:endParaRPr lang="en-US" dirty="0" smtClean="0">
              <a:solidFill>
                <a:prstClr val="black"/>
              </a:solidFill>
              <a:cs typeface="+mn-cs"/>
            </a:endParaRPr>
          </a:p>
        </p:txBody>
      </p:sp>
      <p:sp>
        <p:nvSpPr>
          <p:cNvPr id="233" name="Rectangle 36"/>
          <p:cNvSpPr>
            <a:spLocks noChangeArrowheads="1"/>
          </p:cNvSpPr>
          <p:nvPr/>
        </p:nvSpPr>
        <p:spPr bwMode="auto">
          <a:xfrm>
            <a:off x="2227263" y="4843463"/>
            <a:ext cx="7667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Decrease</a:t>
            </a:r>
            <a:endParaRPr lang="en-US" dirty="0" smtClean="0">
              <a:solidFill>
                <a:prstClr val="black"/>
              </a:solidFill>
              <a:cs typeface="+mn-cs"/>
            </a:endParaRPr>
          </a:p>
        </p:txBody>
      </p:sp>
      <p:sp>
        <p:nvSpPr>
          <p:cNvPr id="234" name="Rectangle 37"/>
          <p:cNvSpPr>
            <a:spLocks noChangeArrowheads="1"/>
          </p:cNvSpPr>
          <p:nvPr/>
        </p:nvSpPr>
        <p:spPr bwMode="auto">
          <a:xfrm>
            <a:off x="3719513" y="4843463"/>
            <a:ext cx="7667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Decrease</a:t>
            </a:r>
            <a:endParaRPr lang="en-US" dirty="0" smtClean="0">
              <a:solidFill>
                <a:prstClr val="black"/>
              </a:solidFill>
              <a:cs typeface="+mn-cs"/>
            </a:endParaRPr>
          </a:p>
        </p:txBody>
      </p:sp>
      <p:sp>
        <p:nvSpPr>
          <p:cNvPr id="235" name="Rectangle 38"/>
          <p:cNvSpPr>
            <a:spLocks noChangeArrowheads="1"/>
          </p:cNvSpPr>
          <p:nvPr/>
        </p:nvSpPr>
        <p:spPr bwMode="auto">
          <a:xfrm>
            <a:off x="4667250" y="4843463"/>
            <a:ext cx="6953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Increase</a:t>
            </a:r>
            <a:endParaRPr lang="en-US" dirty="0" smtClean="0">
              <a:solidFill>
                <a:prstClr val="black"/>
              </a:solidFill>
              <a:cs typeface="+mn-cs"/>
            </a:endParaRPr>
          </a:p>
        </p:txBody>
      </p:sp>
      <p:sp>
        <p:nvSpPr>
          <p:cNvPr id="242" name="Rectangle 45"/>
          <p:cNvSpPr>
            <a:spLocks noChangeArrowheads="1"/>
          </p:cNvSpPr>
          <p:nvPr/>
        </p:nvSpPr>
        <p:spPr bwMode="auto">
          <a:xfrm>
            <a:off x="1401763" y="5410200"/>
            <a:ext cx="6350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Normal</a:t>
            </a:r>
            <a:endParaRPr lang="en-US" dirty="0" smtClean="0">
              <a:solidFill>
                <a:prstClr val="black"/>
              </a:solidFill>
              <a:cs typeface="+mn-cs"/>
            </a:endParaRPr>
          </a:p>
        </p:txBody>
      </p:sp>
      <p:sp>
        <p:nvSpPr>
          <p:cNvPr id="243" name="Rectangle 46"/>
          <p:cNvSpPr>
            <a:spLocks noChangeArrowheads="1"/>
          </p:cNvSpPr>
          <p:nvPr/>
        </p:nvSpPr>
        <p:spPr bwMode="auto">
          <a:xfrm>
            <a:off x="4687888" y="5410200"/>
            <a:ext cx="6350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Normal</a:t>
            </a:r>
            <a:endParaRPr lang="en-US" dirty="0" smtClean="0">
              <a:solidFill>
                <a:prstClr val="black"/>
              </a:solidFill>
              <a:cs typeface="+mn-cs"/>
            </a:endParaRPr>
          </a:p>
        </p:txBody>
      </p:sp>
      <p:sp>
        <p:nvSpPr>
          <p:cNvPr id="244" name="Rectangle 64"/>
          <p:cNvSpPr>
            <a:spLocks noChangeArrowheads="1"/>
          </p:cNvSpPr>
          <p:nvPr/>
        </p:nvSpPr>
        <p:spPr bwMode="auto">
          <a:xfrm>
            <a:off x="1884363" y="4627563"/>
            <a:ext cx="5540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Assets</a:t>
            </a:r>
            <a:endParaRPr lang="en-US" dirty="0" smtClean="0">
              <a:solidFill>
                <a:prstClr val="black"/>
              </a:solidFill>
              <a:cs typeface="+mn-cs"/>
            </a:endParaRPr>
          </a:p>
        </p:txBody>
      </p:sp>
      <p:sp>
        <p:nvSpPr>
          <p:cNvPr id="245" name="Rectangle 65"/>
          <p:cNvSpPr>
            <a:spLocks noChangeArrowheads="1"/>
          </p:cNvSpPr>
          <p:nvPr/>
        </p:nvSpPr>
        <p:spPr bwMode="auto">
          <a:xfrm>
            <a:off x="4173538" y="4627563"/>
            <a:ext cx="7366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Liabilities</a:t>
            </a:r>
            <a:endParaRPr lang="en-US" dirty="0" smtClean="0">
              <a:solidFill>
                <a:prstClr val="black"/>
              </a:solidFill>
              <a:cs typeface="+mn-cs"/>
            </a:endParaRPr>
          </a:p>
        </p:txBody>
      </p:sp>
      <p:sp>
        <p:nvSpPr>
          <p:cNvPr id="247" name="Rectangle 76"/>
          <p:cNvSpPr>
            <a:spLocks noChangeArrowheads="1"/>
          </p:cNvSpPr>
          <p:nvPr/>
        </p:nvSpPr>
        <p:spPr bwMode="auto">
          <a:xfrm>
            <a:off x="1219200" y="4586288"/>
            <a:ext cx="18049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8" name="Rectangle 77"/>
          <p:cNvSpPr>
            <a:spLocks noChangeArrowheads="1"/>
          </p:cNvSpPr>
          <p:nvPr/>
        </p:nvSpPr>
        <p:spPr bwMode="auto">
          <a:xfrm>
            <a:off x="3608388" y="4586288"/>
            <a:ext cx="180498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9" name="Rectangle 78"/>
          <p:cNvSpPr>
            <a:spLocks noChangeArrowheads="1"/>
          </p:cNvSpPr>
          <p:nvPr/>
        </p:nvSpPr>
        <p:spPr bwMode="auto">
          <a:xfrm>
            <a:off x="1219200" y="4813300"/>
            <a:ext cx="18049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0" name="Rectangle 79"/>
          <p:cNvSpPr>
            <a:spLocks noChangeArrowheads="1"/>
          </p:cNvSpPr>
          <p:nvPr/>
        </p:nvSpPr>
        <p:spPr bwMode="auto">
          <a:xfrm>
            <a:off x="3608388" y="4813300"/>
            <a:ext cx="180498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1" name="Rectangle 80"/>
          <p:cNvSpPr>
            <a:spLocks noChangeArrowheads="1"/>
          </p:cNvSpPr>
          <p:nvPr/>
        </p:nvSpPr>
        <p:spPr bwMode="auto">
          <a:xfrm>
            <a:off x="1219200" y="5378450"/>
            <a:ext cx="9080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3" name="Rectangle 85"/>
          <p:cNvSpPr>
            <a:spLocks noChangeArrowheads="1"/>
          </p:cNvSpPr>
          <p:nvPr/>
        </p:nvSpPr>
        <p:spPr bwMode="auto">
          <a:xfrm>
            <a:off x="2106613" y="4833938"/>
            <a:ext cx="20637" cy="782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4" name="Rectangle 86"/>
          <p:cNvSpPr>
            <a:spLocks noChangeArrowheads="1"/>
          </p:cNvSpPr>
          <p:nvPr/>
        </p:nvSpPr>
        <p:spPr bwMode="auto">
          <a:xfrm>
            <a:off x="4495800" y="4833938"/>
            <a:ext cx="20638" cy="782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7" name="Rectangle 110"/>
          <p:cNvSpPr>
            <a:spLocks noChangeArrowheads="1"/>
          </p:cNvSpPr>
          <p:nvPr/>
        </p:nvSpPr>
        <p:spPr bwMode="auto">
          <a:xfrm>
            <a:off x="4516438" y="5378450"/>
            <a:ext cx="89693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8" name="Rectangle 35"/>
          <p:cNvSpPr>
            <a:spLocks noChangeArrowheads="1"/>
          </p:cNvSpPr>
          <p:nvPr/>
        </p:nvSpPr>
        <p:spPr bwMode="auto">
          <a:xfrm>
            <a:off x="1381125" y="5030788"/>
            <a:ext cx="4730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Debits</a:t>
            </a:r>
            <a:endParaRPr lang="en-US" dirty="0" smtClean="0">
              <a:solidFill>
                <a:prstClr val="black"/>
              </a:solidFill>
              <a:cs typeface="+mn-cs"/>
            </a:endParaRPr>
          </a:p>
        </p:txBody>
      </p:sp>
      <p:sp>
        <p:nvSpPr>
          <p:cNvPr id="259" name="Rectangle 36"/>
          <p:cNvSpPr>
            <a:spLocks noChangeArrowheads="1"/>
          </p:cNvSpPr>
          <p:nvPr/>
        </p:nvSpPr>
        <p:spPr bwMode="auto">
          <a:xfrm>
            <a:off x="2227263" y="5030788"/>
            <a:ext cx="5286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Credits</a:t>
            </a:r>
            <a:endParaRPr lang="en-US" dirty="0" smtClean="0">
              <a:solidFill>
                <a:prstClr val="black"/>
              </a:solidFill>
              <a:cs typeface="+mn-cs"/>
            </a:endParaRPr>
          </a:p>
        </p:txBody>
      </p:sp>
      <p:sp>
        <p:nvSpPr>
          <p:cNvPr id="260" name="Rectangle 37"/>
          <p:cNvSpPr>
            <a:spLocks noChangeArrowheads="1"/>
          </p:cNvSpPr>
          <p:nvPr/>
        </p:nvSpPr>
        <p:spPr bwMode="auto">
          <a:xfrm>
            <a:off x="3719513" y="5030788"/>
            <a:ext cx="4730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Debits</a:t>
            </a:r>
            <a:endParaRPr lang="en-US" dirty="0">
              <a:solidFill>
                <a:prstClr val="black"/>
              </a:solidFill>
              <a:cs typeface="+mn-cs"/>
            </a:endParaRPr>
          </a:p>
        </p:txBody>
      </p:sp>
      <p:sp>
        <p:nvSpPr>
          <p:cNvPr id="261" name="Rectangle 38"/>
          <p:cNvSpPr>
            <a:spLocks noChangeArrowheads="1"/>
          </p:cNvSpPr>
          <p:nvPr/>
        </p:nvSpPr>
        <p:spPr bwMode="auto">
          <a:xfrm>
            <a:off x="4667250" y="5030788"/>
            <a:ext cx="5286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Credits</a:t>
            </a:r>
            <a:endParaRPr lang="en-US" dirty="0">
              <a:solidFill>
                <a:prstClr val="black"/>
              </a:solidFill>
              <a:cs typeface="+mn-cs"/>
            </a:endParaRPr>
          </a:p>
        </p:txBody>
      </p:sp>
      <p:sp>
        <p:nvSpPr>
          <p:cNvPr id="103" name="Rectangle 7"/>
          <p:cNvSpPr>
            <a:spLocks noChangeArrowheads="1"/>
          </p:cNvSpPr>
          <p:nvPr/>
        </p:nvSpPr>
        <p:spPr bwMode="auto">
          <a:xfrm>
            <a:off x="6410325" y="4595813"/>
            <a:ext cx="1804988" cy="238125"/>
          </a:xfrm>
          <a:prstGeom prst="rect">
            <a:avLst/>
          </a:prstGeom>
          <a:solidFill>
            <a:srgbClr val="EEA8EE"/>
          </a:solidFill>
          <a:ln>
            <a:noFill/>
          </a:ln>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4" name="Rectangle 34"/>
          <p:cNvSpPr>
            <a:spLocks noChangeArrowheads="1"/>
          </p:cNvSpPr>
          <p:nvPr/>
        </p:nvSpPr>
        <p:spPr bwMode="auto">
          <a:xfrm>
            <a:off x="5791200" y="4627563"/>
            <a:ext cx="1619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t>
            </a:r>
            <a:endParaRPr lang="en-US" dirty="0" smtClean="0">
              <a:solidFill>
                <a:prstClr val="black"/>
              </a:solidFill>
              <a:cs typeface="+mn-cs"/>
            </a:endParaRPr>
          </a:p>
        </p:txBody>
      </p:sp>
      <p:sp>
        <p:nvSpPr>
          <p:cNvPr id="105" name="Rectangle 39"/>
          <p:cNvSpPr>
            <a:spLocks noChangeArrowheads="1"/>
          </p:cNvSpPr>
          <p:nvPr/>
        </p:nvSpPr>
        <p:spPr bwMode="auto">
          <a:xfrm>
            <a:off x="6450013" y="4843463"/>
            <a:ext cx="7667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Decrease</a:t>
            </a:r>
            <a:endParaRPr lang="en-US" dirty="0" smtClean="0">
              <a:solidFill>
                <a:prstClr val="black"/>
              </a:solidFill>
              <a:cs typeface="+mn-cs"/>
            </a:endParaRPr>
          </a:p>
        </p:txBody>
      </p:sp>
      <p:sp>
        <p:nvSpPr>
          <p:cNvPr id="106" name="Rectangle 40"/>
          <p:cNvSpPr>
            <a:spLocks noChangeArrowheads="1"/>
          </p:cNvSpPr>
          <p:nvPr/>
        </p:nvSpPr>
        <p:spPr bwMode="auto">
          <a:xfrm>
            <a:off x="7348538" y="4843463"/>
            <a:ext cx="6953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Increase</a:t>
            </a:r>
            <a:endParaRPr lang="en-US" dirty="0" smtClean="0">
              <a:solidFill>
                <a:prstClr val="black"/>
              </a:solidFill>
              <a:cs typeface="+mn-cs"/>
            </a:endParaRPr>
          </a:p>
        </p:txBody>
      </p:sp>
      <p:sp>
        <p:nvSpPr>
          <p:cNvPr id="107" name="Rectangle 41"/>
          <p:cNvSpPr>
            <a:spLocks noChangeArrowheads="1"/>
          </p:cNvSpPr>
          <p:nvPr/>
        </p:nvSpPr>
        <p:spPr bwMode="auto">
          <a:xfrm>
            <a:off x="5954713" y="5256213"/>
            <a:ext cx="1262062" cy="16986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100" dirty="0" smtClean="0">
                <a:solidFill>
                  <a:srgbClr val="C00000"/>
                </a:solidFill>
                <a:cs typeface="+mn-cs"/>
              </a:rPr>
              <a:t>Owner, Withdrawals</a:t>
            </a:r>
            <a:endParaRPr lang="en-US" dirty="0" smtClean="0">
              <a:solidFill>
                <a:prstClr val="black"/>
              </a:solidFill>
              <a:cs typeface="+mn-cs"/>
            </a:endParaRPr>
          </a:p>
        </p:txBody>
      </p:sp>
      <p:sp>
        <p:nvSpPr>
          <p:cNvPr id="108" name="Rectangle 42"/>
          <p:cNvSpPr>
            <a:spLocks noChangeArrowheads="1"/>
          </p:cNvSpPr>
          <p:nvPr/>
        </p:nvSpPr>
        <p:spPr bwMode="auto">
          <a:xfrm>
            <a:off x="7429500" y="5256213"/>
            <a:ext cx="1211263" cy="16986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100" dirty="0" smtClean="0">
                <a:solidFill>
                  <a:srgbClr val="C00000"/>
                </a:solidFill>
                <a:cs typeface="+mn-cs"/>
              </a:rPr>
              <a:t>Owner Investments</a:t>
            </a:r>
            <a:endParaRPr lang="en-US" dirty="0" smtClean="0">
              <a:solidFill>
                <a:prstClr val="black"/>
              </a:solidFill>
              <a:cs typeface="+mn-cs"/>
            </a:endParaRPr>
          </a:p>
        </p:txBody>
      </p:sp>
      <p:sp>
        <p:nvSpPr>
          <p:cNvPr id="109" name="Rectangle 43"/>
          <p:cNvSpPr>
            <a:spLocks noChangeArrowheads="1"/>
          </p:cNvSpPr>
          <p:nvPr/>
        </p:nvSpPr>
        <p:spPr bwMode="auto">
          <a:xfrm>
            <a:off x="6596063" y="5432425"/>
            <a:ext cx="620712" cy="16986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100" dirty="0" smtClean="0">
                <a:solidFill>
                  <a:srgbClr val="C00000"/>
                </a:solidFill>
                <a:cs typeface="+mn-cs"/>
              </a:rPr>
              <a:t>Expenses</a:t>
            </a:r>
            <a:endParaRPr lang="en-US" dirty="0" smtClean="0">
              <a:solidFill>
                <a:prstClr val="black"/>
              </a:solidFill>
              <a:cs typeface="+mn-cs"/>
            </a:endParaRPr>
          </a:p>
        </p:txBody>
      </p:sp>
      <p:sp>
        <p:nvSpPr>
          <p:cNvPr id="110" name="Rectangle 44"/>
          <p:cNvSpPr>
            <a:spLocks noChangeArrowheads="1"/>
          </p:cNvSpPr>
          <p:nvPr/>
        </p:nvSpPr>
        <p:spPr bwMode="auto">
          <a:xfrm>
            <a:off x="7429500" y="5432425"/>
            <a:ext cx="706438" cy="20637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100" dirty="0" smtClean="0">
                <a:solidFill>
                  <a:srgbClr val="C00000"/>
                </a:solidFill>
                <a:cs typeface="+mn-cs"/>
              </a:rPr>
              <a:t>Revenues</a:t>
            </a:r>
            <a:endParaRPr lang="en-US" dirty="0" smtClean="0">
              <a:solidFill>
                <a:prstClr val="black"/>
              </a:solidFill>
              <a:cs typeface="+mn-cs"/>
            </a:endParaRPr>
          </a:p>
        </p:txBody>
      </p:sp>
      <p:sp>
        <p:nvSpPr>
          <p:cNvPr id="111" name="Rectangle 66"/>
          <p:cNvSpPr>
            <a:spLocks noChangeArrowheads="1"/>
          </p:cNvSpPr>
          <p:nvPr/>
        </p:nvSpPr>
        <p:spPr bwMode="auto">
          <a:xfrm>
            <a:off x="7096125" y="4627563"/>
            <a:ext cx="5238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Equity</a:t>
            </a:r>
            <a:endParaRPr lang="en-US" dirty="0" smtClean="0">
              <a:solidFill>
                <a:prstClr val="black"/>
              </a:solidFill>
              <a:cs typeface="+mn-cs"/>
            </a:endParaRPr>
          </a:p>
        </p:txBody>
      </p:sp>
      <p:sp>
        <p:nvSpPr>
          <p:cNvPr id="112" name="Rectangle 81"/>
          <p:cNvSpPr>
            <a:spLocks noChangeArrowheads="1"/>
          </p:cNvSpPr>
          <p:nvPr/>
        </p:nvSpPr>
        <p:spPr bwMode="auto">
          <a:xfrm>
            <a:off x="7297738" y="4833938"/>
            <a:ext cx="20637" cy="782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3" name="Rectangle 108"/>
          <p:cNvSpPr>
            <a:spLocks noChangeArrowheads="1"/>
          </p:cNvSpPr>
          <p:nvPr/>
        </p:nvSpPr>
        <p:spPr bwMode="auto">
          <a:xfrm>
            <a:off x="6410325" y="4586288"/>
            <a:ext cx="18049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4" name="Rectangle 109"/>
          <p:cNvSpPr>
            <a:spLocks noChangeArrowheads="1"/>
          </p:cNvSpPr>
          <p:nvPr/>
        </p:nvSpPr>
        <p:spPr bwMode="auto">
          <a:xfrm>
            <a:off x="6410325" y="4813300"/>
            <a:ext cx="18049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5" name="Rectangle 39"/>
          <p:cNvSpPr>
            <a:spLocks noChangeArrowheads="1"/>
          </p:cNvSpPr>
          <p:nvPr/>
        </p:nvSpPr>
        <p:spPr bwMode="auto">
          <a:xfrm>
            <a:off x="6450013" y="5030788"/>
            <a:ext cx="4730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Debits</a:t>
            </a:r>
            <a:endParaRPr lang="en-US" dirty="0">
              <a:solidFill>
                <a:prstClr val="black"/>
              </a:solidFill>
              <a:cs typeface="+mn-cs"/>
            </a:endParaRPr>
          </a:p>
        </p:txBody>
      </p:sp>
      <p:sp>
        <p:nvSpPr>
          <p:cNvPr id="116" name="Rectangle 40"/>
          <p:cNvSpPr>
            <a:spLocks noChangeArrowheads="1"/>
          </p:cNvSpPr>
          <p:nvPr/>
        </p:nvSpPr>
        <p:spPr bwMode="auto">
          <a:xfrm>
            <a:off x="7348538" y="5030788"/>
            <a:ext cx="5286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Credits</a:t>
            </a:r>
            <a:endParaRPr lang="en-US" dirty="0">
              <a:solidFill>
                <a:prstClr val="black"/>
              </a:solidFill>
              <a:cs typeface="+mn-cs"/>
            </a:endParaRPr>
          </a:p>
        </p:txBody>
      </p:sp>
      <p:sp>
        <p:nvSpPr>
          <p:cNvPr id="15472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3064CCE-02D0-41CC-95FF-E5078BCB271E}" type="slidenum">
              <a:rPr lang="en-US" altLang="en-US" smtClean="0">
                <a:solidFill>
                  <a:srgbClr val="898989"/>
                </a:solidFill>
              </a:rPr>
              <a:pPr eaLnBrk="1" hangingPunct="1"/>
              <a:t>48</a:t>
            </a:fld>
            <a:endParaRPr lang="en-US" altLang="en-US" smtClean="0">
              <a:solidFill>
                <a:srgbClr val="898989"/>
              </a:solidFill>
            </a:endParaRPr>
          </a:p>
        </p:txBody>
      </p:sp>
      <p:sp>
        <p:nvSpPr>
          <p:cNvPr id="117" name="Rounded Rectangle 116"/>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a:t>
            </a:r>
            <a:r>
              <a:rPr lang="en-US" altLang="en-US" sz="1100" b="1" kern="0" dirty="0" smtClean="0">
                <a:solidFill>
                  <a:prstClr val="black"/>
                </a:solidFill>
                <a:latin typeface="Arial Narrow" pitchFamily="34" charset="0"/>
                <a:cs typeface="+mn-cs"/>
              </a:rPr>
              <a:t>: </a:t>
            </a:r>
            <a:r>
              <a:rPr lang="en-US" altLang="en-US" sz="1100" dirty="0"/>
              <a:t>Analyze the impact of transactions on accounts and financial </a:t>
            </a:r>
            <a:r>
              <a:rPr lang="en-US" altLang="en-US" sz="1100" dirty="0" smtClean="0"/>
              <a:t>statements.</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3"/>
                                        </p:tgtEl>
                                        <p:attrNameLst>
                                          <p:attrName>style.visibility</p:attrName>
                                        </p:attrNameLst>
                                      </p:cBhvr>
                                      <p:to>
                                        <p:strVal val="visible"/>
                                      </p:to>
                                    </p:set>
                                    <p:animEffect transition="in" filter="fade">
                                      <p:cBhvr>
                                        <p:cTn id="22" dur="500"/>
                                        <p:tgtEl>
                                          <p:spTgt spid="1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5"/>
                                        </p:tgtEl>
                                        <p:attrNameLst>
                                          <p:attrName>style.visibility</p:attrName>
                                        </p:attrNameLst>
                                      </p:cBhvr>
                                      <p:to>
                                        <p:strVal val="visible"/>
                                      </p:to>
                                    </p:set>
                                    <p:animEffect transition="in" filter="fade">
                                      <p:cBhvr>
                                        <p:cTn id="25" dur="500"/>
                                        <p:tgtEl>
                                          <p:spTgt spid="20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5"/>
                                        </p:tgtEl>
                                        <p:attrNameLst>
                                          <p:attrName>style.visibility</p:attrName>
                                        </p:attrNameLst>
                                      </p:cBhvr>
                                      <p:to>
                                        <p:strVal val="visible"/>
                                      </p:to>
                                    </p:set>
                                    <p:animEffect transition="in" filter="fade">
                                      <p:cBhvr>
                                        <p:cTn id="28" dur="500"/>
                                        <p:tgtEl>
                                          <p:spTgt spid="2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6"/>
                                        </p:tgtEl>
                                        <p:attrNameLst>
                                          <p:attrName>style.visibility</p:attrName>
                                        </p:attrNameLst>
                                      </p:cBhvr>
                                      <p:to>
                                        <p:strVal val="visible"/>
                                      </p:to>
                                    </p:set>
                                    <p:animEffect transition="in" filter="fade">
                                      <p:cBhvr>
                                        <p:cTn id="31" dur="500"/>
                                        <p:tgtEl>
                                          <p:spTgt spid="2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7"/>
                                        </p:tgtEl>
                                        <p:attrNameLst>
                                          <p:attrName>style.visibility</p:attrName>
                                        </p:attrNameLst>
                                      </p:cBhvr>
                                      <p:to>
                                        <p:strVal val="visible"/>
                                      </p:to>
                                    </p:set>
                                    <p:animEffect transition="in" filter="fade">
                                      <p:cBhvr>
                                        <p:cTn id="39" dur="500"/>
                                        <p:tgtEl>
                                          <p:spTgt spid="17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8"/>
                                        </p:tgtEl>
                                        <p:attrNameLst>
                                          <p:attrName>style.visibility</p:attrName>
                                        </p:attrNameLst>
                                      </p:cBhvr>
                                      <p:to>
                                        <p:strVal val="visible"/>
                                      </p:to>
                                    </p:set>
                                    <p:animEffect transition="in" filter="fade">
                                      <p:cBhvr>
                                        <p:cTn id="42" dur="500"/>
                                        <p:tgtEl>
                                          <p:spTgt spid="17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9"/>
                                        </p:tgtEl>
                                        <p:attrNameLst>
                                          <p:attrName>style.visibility</p:attrName>
                                        </p:attrNameLst>
                                      </p:cBhvr>
                                      <p:to>
                                        <p:strVal val="visible"/>
                                      </p:to>
                                    </p:set>
                                    <p:animEffect transition="in" filter="fade">
                                      <p:cBhvr>
                                        <p:cTn id="45" dur="500"/>
                                        <p:tgtEl>
                                          <p:spTgt spid="17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0"/>
                                        </p:tgtEl>
                                        <p:attrNameLst>
                                          <p:attrName>style.visibility</p:attrName>
                                        </p:attrNameLst>
                                      </p:cBhvr>
                                      <p:to>
                                        <p:strVal val="visible"/>
                                      </p:to>
                                    </p:set>
                                    <p:animEffect transition="in" filter="fade">
                                      <p:cBhvr>
                                        <p:cTn id="48" dur="500"/>
                                        <p:tgtEl>
                                          <p:spTgt spid="18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1"/>
                                        </p:tgtEl>
                                        <p:attrNameLst>
                                          <p:attrName>style.visibility</p:attrName>
                                        </p:attrNameLst>
                                      </p:cBhvr>
                                      <p:to>
                                        <p:strVal val="visible"/>
                                      </p:to>
                                    </p:set>
                                    <p:animEffect transition="in" filter="fade">
                                      <p:cBhvr>
                                        <p:cTn id="51" dur="500"/>
                                        <p:tgtEl>
                                          <p:spTgt spid="18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2"/>
                                        </p:tgtEl>
                                        <p:attrNameLst>
                                          <p:attrName>style.visibility</p:attrName>
                                        </p:attrNameLst>
                                      </p:cBhvr>
                                      <p:to>
                                        <p:strVal val="visible"/>
                                      </p:to>
                                    </p:set>
                                    <p:animEffect transition="in" filter="fade">
                                      <p:cBhvr>
                                        <p:cTn id="54" dur="500"/>
                                        <p:tgtEl>
                                          <p:spTgt spid="18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3"/>
                                        </p:tgtEl>
                                        <p:attrNameLst>
                                          <p:attrName>style.visibility</p:attrName>
                                        </p:attrNameLst>
                                      </p:cBhvr>
                                      <p:to>
                                        <p:strVal val="visible"/>
                                      </p:to>
                                    </p:set>
                                    <p:animEffect transition="in" filter="fade">
                                      <p:cBhvr>
                                        <p:cTn id="57" dur="500"/>
                                        <p:tgtEl>
                                          <p:spTgt spid="18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4"/>
                                        </p:tgtEl>
                                        <p:attrNameLst>
                                          <p:attrName>style.visibility</p:attrName>
                                        </p:attrNameLst>
                                      </p:cBhvr>
                                      <p:to>
                                        <p:strVal val="visible"/>
                                      </p:to>
                                    </p:set>
                                    <p:animEffect transition="in" filter="fade">
                                      <p:cBhvr>
                                        <p:cTn id="60" dur="500"/>
                                        <p:tgtEl>
                                          <p:spTgt spid="18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5"/>
                                        </p:tgtEl>
                                        <p:attrNameLst>
                                          <p:attrName>style.visibility</p:attrName>
                                        </p:attrNameLst>
                                      </p:cBhvr>
                                      <p:to>
                                        <p:strVal val="visible"/>
                                      </p:to>
                                    </p:set>
                                    <p:animEffect transition="in" filter="fade">
                                      <p:cBhvr>
                                        <p:cTn id="63" dur="500"/>
                                        <p:tgtEl>
                                          <p:spTgt spid="18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4"/>
                                        </p:tgtEl>
                                        <p:attrNameLst>
                                          <p:attrName>style.visibility</p:attrName>
                                        </p:attrNameLst>
                                      </p:cBhvr>
                                      <p:to>
                                        <p:strVal val="visible"/>
                                      </p:to>
                                    </p:set>
                                    <p:animEffect transition="in" filter="fade">
                                      <p:cBhvr>
                                        <p:cTn id="66" dur="500"/>
                                        <p:tgtEl>
                                          <p:spTgt spid="19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95"/>
                                        </p:tgtEl>
                                        <p:attrNameLst>
                                          <p:attrName>style.visibility</p:attrName>
                                        </p:attrNameLst>
                                      </p:cBhvr>
                                      <p:to>
                                        <p:strVal val="visible"/>
                                      </p:to>
                                    </p:set>
                                    <p:animEffect transition="in" filter="fade">
                                      <p:cBhvr>
                                        <p:cTn id="69" dur="500"/>
                                        <p:tgtEl>
                                          <p:spTgt spid="19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6"/>
                                        </p:tgtEl>
                                        <p:attrNameLst>
                                          <p:attrName>style.visibility</p:attrName>
                                        </p:attrNameLst>
                                      </p:cBhvr>
                                      <p:to>
                                        <p:strVal val="visible"/>
                                      </p:to>
                                    </p:set>
                                    <p:animEffect transition="in" filter="fade">
                                      <p:cBhvr>
                                        <p:cTn id="72" dur="500"/>
                                        <p:tgtEl>
                                          <p:spTgt spid="19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97"/>
                                        </p:tgtEl>
                                        <p:attrNameLst>
                                          <p:attrName>style.visibility</p:attrName>
                                        </p:attrNameLst>
                                      </p:cBhvr>
                                      <p:to>
                                        <p:strVal val="visible"/>
                                      </p:to>
                                    </p:set>
                                    <p:animEffect transition="in" filter="fade">
                                      <p:cBhvr>
                                        <p:cTn id="75" dur="500"/>
                                        <p:tgtEl>
                                          <p:spTgt spid="19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fade">
                                      <p:cBhvr>
                                        <p:cTn id="78" dur="500"/>
                                        <p:tgtEl>
                                          <p:spTgt spid="19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99"/>
                                        </p:tgtEl>
                                        <p:attrNameLst>
                                          <p:attrName>style.visibility</p:attrName>
                                        </p:attrNameLst>
                                      </p:cBhvr>
                                      <p:to>
                                        <p:strVal val="visible"/>
                                      </p:to>
                                    </p:set>
                                    <p:animEffect transition="in" filter="fade">
                                      <p:cBhvr>
                                        <p:cTn id="81" dur="500"/>
                                        <p:tgtEl>
                                          <p:spTgt spid="19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00"/>
                                        </p:tgtEl>
                                        <p:attrNameLst>
                                          <p:attrName>style.visibility</p:attrName>
                                        </p:attrNameLst>
                                      </p:cBhvr>
                                      <p:to>
                                        <p:strVal val="visible"/>
                                      </p:to>
                                    </p:set>
                                    <p:animEffect transition="in" filter="fade">
                                      <p:cBhvr>
                                        <p:cTn id="84" dur="500"/>
                                        <p:tgtEl>
                                          <p:spTgt spid="20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01"/>
                                        </p:tgtEl>
                                        <p:attrNameLst>
                                          <p:attrName>style.visibility</p:attrName>
                                        </p:attrNameLst>
                                      </p:cBhvr>
                                      <p:to>
                                        <p:strVal val="visible"/>
                                      </p:to>
                                    </p:set>
                                    <p:animEffect transition="in" filter="fade">
                                      <p:cBhvr>
                                        <p:cTn id="87" dur="500"/>
                                        <p:tgtEl>
                                          <p:spTgt spid="20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03"/>
                                        </p:tgtEl>
                                        <p:attrNameLst>
                                          <p:attrName>style.visibility</p:attrName>
                                        </p:attrNameLst>
                                      </p:cBhvr>
                                      <p:to>
                                        <p:strVal val="visible"/>
                                      </p:to>
                                    </p:set>
                                    <p:animEffect transition="in" filter="fade">
                                      <p:cBhvr>
                                        <p:cTn id="90" dur="500"/>
                                        <p:tgtEl>
                                          <p:spTgt spid="20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04"/>
                                        </p:tgtEl>
                                        <p:attrNameLst>
                                          <p:attrName>style.visibility</p:attrName>
                                        </p:attrNameLst>
                                      </p:cBhvr>
                                      <p:to>
                                        <p:strVal val="visible"/>
                                      </p:to>
                                    </p:set>
                                    <p:animEffect transition="in" filter="fade">
                                      <p:cBhvr>
                                        <p:cTn id="93" dur="500"/>
                                        <p:tgtEl>
                                          <p:spTgt spid="20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06"/>
                                        </p:tgtEl>
                                        <p:attrNameLst>
                                          <p:attrName>style.visibility</p:attrName>
                                        </p:attrNameLst>
                                      </p:cBhvr>
                                      <p:to>
                                        <p:strVal val="visible"/>
                                      </p:to>
                                    </p:set>
                                    <p:animEffect transition="in" filter="fade">
                                      <p:cBhvr>
                                        <p:cTn id="96" dur="500"/>
                                        <p:tgtEl>
                                          <p:spTgt spid="20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07"/>
                                        </p:tgtEl>
                                        <p:attrNameLst>
                                          <p:attrName>style.visibility</p:attrName>
                                        </p:attrNameLst>
                                      </p:cBhvr>
                                      <p:to>
                                        <p:strVal val="visible"/>
                                      </p:to>
                                    </p:set>
                                    <p:animEffect transition="in" filter="fade">
                                      <p:cBhvr>
                                        <p:cTn id="99" dur="500"/>
                                        <p:tgtEl>
                                          <p:spTgt spid="20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08"/>
                                        </p:tgtEl>
                                        <p:attrNameLst>
                                          <p:attrName>style.visibility</p:attrName>
                                        </p:attrNameLst>
                                      </p:cBhvr>
                                      <p:to>
                                        <p:strVal val="visible"/>
                                      </p:to>
                                    </p:set>
                                    <p:animEffect transition="in" filter="fade">
                                      <p:cBhvr>
                                        <p:cTn id="102" dur="500"/>
                                        <p:tgtEl>
                                          <p:spTgt spid="20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09"/>
                                        </p:tgtEl>
                                        <p:attrNameLst>
                                          <p:attrName>style.visibility</p:attrName>
                                        </p:attrNameLst>
                                      </p:cBhvr>
                                      <p:to>
                                        <p:strVal val="visible"/>
                                      </p:to>
                                    </p:set>
                                    <p:animEffect transition="in" filter="fade">
                                      <p:cBhvr>
                                        <p:cTn id="105" dur="500"/>
                                        <p:tgtEl>
                                          <p:spTgt spid="20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10"/>
                                        </p:tgtEl>
                                        <p:attrNameLst>
                                          <p:attrName>style.visibility</p:attrName>
                                        </p:attrNameLst>
                                      </p:cBhvr>
                                      <p:to>
                                        <p:strVal val="visible"/>
                                      </p:to>
                                    </p:set>
                                    <p:animEffect transition="in" filter="fade">
                                      <p:cBhvr>
                                        <p:cTn id="108" dur="500"/>
                                        <p:tgtEl>
                                          <p:spTgt spid="21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11"/>
                                        </p:tgtEl>
                                        <p:attrNameLst>
                                          <p:attrName>style.visibility</p:attrName>
                                        </p:attrNameLst>
                                      </p:cBhvr>
                                      <p:to>
                                        <p:strVal val="visible"/>
                                      </p:to>
                                    </p:set>
                                    <p:animEffect transition="in" filter="fade">
                                      <p:cBhvr>
                                        <p:cTn id="111" dur="500"/>
                                        <p:tgtEl>
                                          <p:spTgt spid="211"/>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12"/>
                                        </p:tgtEl>
                                        <p:attrNameLst>
                                          <p:attrName>style.visibility</p:attrName>
                                        </p:attrNameLst>
                                      </p:cBhvr>
                                      <p:to>
                                        <p:strVal val="visible"/>
                                      </p:to>
                                    </p:set>
                                    <p:animEffect transition="in" filter="fade">
                                      <p:cBhvr>
                                        <p:cTn id="114" dur="500"/>
                                        <p:tgtEl>
                                          <p:spTgt spid="212"/>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13"/>
                                        </p:tgtEl>
                                        <p:attrNameLst>
                                          <p:attrName>style.visibility</p:attrName>
                                        </p:attrNameLst>
                                      </p:cBhvr>
                                      <p:to>
                                        <p:strVal val="visible"/>
                                      </p:to>
                                    </p:set>
                                    <p:animEffect transition="in" filter="fade">
                                      <p:cBhvr>
                                        <p:cTn id="117" dur="500"/>
                                        <p:tgtEl>
                                          <p:spTgt spid="213"/>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17"/>
                                        </p:tgtEl>
                                        <p:attrNameLst>
                                          <p:attrName>style.visibility</p:attrName>
                                        </p:attrNameLst>
                                      </p:cBhvr>
                                      <p:to>
                                        <p:strVal val="visible"/>
                                      </p:to>
                                    </p:set>
                                    <p:animEffect transition="in" filter="fade">
                                      <p:cBhvr>
                                        <p:cTn id="120" dur="500"/>
                                        <p:tgtEl>
                                          <p:spTgt spid="21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18"/>
                                        </p:tgtEl>
                                        <p:attrNameLst>
                                          <p:attrName>style.visibility</p:attrName>
                                        </p:attrNameLst>
                                      </p:cBhvr>
                                      <p:to>
                                        <p:strVal val="visible"/>
                                      </p:to>
                                    </p:set>
                                    <p:animEffect transition="in" filter="fade">
                                      <p:cBhvr>
                                        <p:cTn id="123" dur="500"/>
                                        <p:tgtEl>
                                          <p:spTgt spid="21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19"/>
                                        </p:tgtEl>
                                        <p:attrNameLst>
                                          <p:attrName>style.visibility</p:attrName>
                                        </p:attrNameLst>
                                      </p:cBhvr>
                                      <p:to>
                                        <p:strVal val="visible"/>
                                      </p:to>
                                    </p:set>
                                    <p:animEffect transition="in" filter="fade">
                                      <p:cBhvr>
                                        <p:cTn id="126" dur="500"/>
                                        <p:tgtEl>
                                          <p:spTgt spid="21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20"/>
                                        </p:tgtEl>
                                        <p:attrNameLst>
                                          <p:attrName>style.visibility</p:attrName>
                                        </p:attrNameLst>
                                      </p:cBhvr>
                                      <p:to>
                                        <p:strVal val="visible"/>
                                      </p:to>
                                    </p:set>
                                    <p:animEffect transition="in" filter="fade">
                                      <p:cBhvr>
                                        <p:cTn id="129" dur="500"/>
                                        <p:tgtEl>
                                          <p:spTgt spid="22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21"/>
                                        </p:tgtEl>
                                        <p:attrNameLst>
                                          <p:attrName>style.visibility</p:attrName>
                                        </p:attrNameLst>
                                      </p:cBhvr>
                                      <p:to>
                                        <p:strVal val="visible"/>
                                      </p:to>
                                    </p:set>
                                    <p:animEffect transition="in" filter="fade">
                                      <p:cBhvr>
                                        <p:cTn id="132" dur="500"/>
                                        <p:tgtEl>
                                          <p:spTgt spid="22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22"/>
                                        </p:tgtEl>
                                        <p:attrNameLst>
                                          <p:attrName>style.visibility</p:attrName>
                                        </p:attrNameLst>
                                      </p:cBhvr>
                                      <p:to>
                                        <p:strVal val="visible"/>
                                      </p:to>
                                    </p:set>
                                    <p:animEffect transition="in" filter="fade">
                                      <p:cBhvr>
                                        <p:cTn id="135" dur="500"/>
                                        <p:tgtEl>
                                          <p:spTgt spid="222"/>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fade">
                                      <p:cBhvr>
                                        <p:cTn id="140" dur="500"/>
                                        <p:tgtEl>
                                          <p:spTgt spid="8"/>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9"/>
                                        </p:tgtEl>
                                        <p:attrNameLst>
                                          <p:attrName>style.visibility</p:attrName>
                                        </p:attrNameLst>
                                      </p:cBhvr>
                                      <p:to>
                                        <p:strVal val="visible"/>
                                      </p:to>
                                    </p:set>
                                    <p:animEffect transition="in" filter="fade">
                                      <p:cBhvr>
                                        <p:cTn id="143" dur="500"/>
                                        <p:tgtEl>
                                          <p:spTgt spid="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87"/>
                                        </p:tgtEl>
                                        <p:attrNameLst>
                                          <p:attrName>style.visibility</p:attrName>
                                        </p:attrNameLst>
                                      </p:cBhvr>
                                      <p:to>
                                        <p:strVal val="visible"/>
                                      </p:to>
                                    </p:set>
                                    <p:animEffect transition="in" filter="fade">
                                      <p:cBhvr>
                                        <p:cTn id="146" dur="500"/>
                                        <p:tgtEl>
                                          <p:spTgt spid="187"/>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88"/>
                                        </p:tgtEl>
                                        <p:attrNameLst>
                                          <p:attrName>style.visibility</p:attrName>
                                        </p:attrNameLst>
                                      </p:cBhvr>
                                      <p:to>
                                        <p:strVal val="visible"/>
                                      </p:to>
                                    </p:set>
                                    <p:animEffect transition="in" filter="fade">
                                      <p:cBhvr>
                                        <p:cTn id="149" dur="500"/>
                                        <p:tgtEl>
                                          <p:spTgt spid="188"/>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89"/>
                                        </p:tgtEl>
                                        <p:attrNameLst>
                                          <p:attrName>style.visibility</p:attrName>
                                        </p:attrNameLst>
                                      </p:cBhvr>
                                      <p:to>
                                        <p:strVal val="visible"/>
                                      </p:to>
                                    </p:set>
                                    <p:animEffect transition="in" filter="fade">
                                      <p:cBhvr>
                                        <p:cTn id="152" dur="500"/>
                                        <p:tgtEl>
                                          <p:spTgt spid="189"/>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90"/>
                                        </p:tgtEl>
                                        <p:attrNameLst>
                                          <p:attrName>style.visibility</p:attrName>
                                        </p:attrNameLst>
                                      </p:cBhvr>
                                      <p:to>
                                        <p:strVal val="visible"/>
                                      </p:to>
                                    </p:set>
                                    <p:animEffect transition="in" filter="fade">
                                      <p:cBhvr>
                                        <p:cTn id="155" dur="500"/>
                                        <p:tgtEl>
                                          <p:spTgt spid="190"/>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91"/>
                                        </p:tgtEl>
                                        <p:attrNameLst>
                                          <p:attrName>style.visibility</p:attrName>
                                        </p:attrNameLst>
                                      </p:cBhvr>
                                      <p:to>
                                        <p:strVal val="visible"/>
                                      </p:to>
                                    </p:set>
                                    <p:animEffect transition="in" filter="fade">
                                      <p:cBhvr>
                                        <p:cTn id="158" dur="500"/>
                                        <p:tgtEl>
                                          <p:spTgt spid="191"/>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92"/>
                                        </p:tgtEl>
                                        <p:attrNameLst>
                                          <p:attrName>style.visibility</p:attrName>
                                        </p:attrNameLst>
                                      </p:cBhvr>
                                      <p:to>
                                        <p:strVal val="visible"/>
                                      </p:to>
                                    </p:set>
                                    <p:animEffect transition="in" filter="fade">
                                      <p:cBhvr>
                                        <p:cTn id="161" dur="500"/>
                                        <p:tgtEl>
                                          <p:spTgt spid="192"/>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02"/>
                                        </p:tgtEl>
                                        <p:attrNameLst>
                                          <p:attrName>style.visibility</p:attrName>
                                        </p:attrNameLst>
                                      </p:cBhvr>
                                      <p:to>
                                        <p:strVal val="visible"/>
                                      </p:to>
                                    </p:set>
                                    <p:animEffect transition="in" filter="fade">
                                      <p:cBhvr>
                                        <p:cTn id="164" dur="500"/>
                                        <p:tgtEl>
                                          <p:spTgt spid="20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223"/>
                                        </p:tgtEl>
                                        <p:attrNameLst>
                                          <p:attrName>style.visibility</p:attrName>
                                        </p:attrNameLst>
                                      </p:cBhvr>
                                      <p:to>
                                        <p:strVal val="visible"/>
                                      </p:to>
                                    </p:set>
                                    <p:animEffect transition="in" filter="fade">
                                      <p:cBhvr>
                                        <p:cTn id="167" dur="500"/>
                                        <p:tgtEl>
                                          <p:spTgt spid="223"/>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224"/>
                                        </p:tgtEl>
                                        <p:attrNameLst>
                                          <p:attrName>style.visibility</p:attrName>
                                        </p:attrNameLst>
                                      </p:cBhvr>
                                      <p:to>
                                        <p:strVal val="visible"/>
                                      </p:to>
                                    </p:set>
                                    <p:animEffect transition="in" filter="fade">
                                      <p:cBhvr>
                                        <p:cTn id="170" dur="500"/>
                                        <p:tgtEl>
                                          <p:spTgt spid="224"/>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225"/>
                                        </p:tgtEl>
                                        <p:attrNameLst>
                                          <p:attrName>style.visibility</p:attrName>
                                        </p:attrNameLst>
                                      </p:cBhvr>
                                      <p:to>
                                        <p:strVal val="visible"/>
                                      </p:to>
                                    </p:set>
                                    <p:animEffect transition="in" filter="fade">
                                      <p:cBhvr>
                                        <p:cTn id="173" dur="500"/>
                                        <p:tgtEl>
                                          <p:spTgt spid="225"/>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226"/>
                                        </p:tgtEl>
                                        <p:attrNameLst>
                                          <p:attrName>style.visibility</p:attrName>
                                        </p:attrNameLst>
                                      </p:cBhvr>
                                      <p:to>
                                        <p:strVal val="visible"/>
                                      </p:to>
                                    </p:set>
                                    <p:animEffect transition="in" filter="fade">
                                      <p:cBhvr>
                                        <p:cTn id="176" dur="500"/>
                                        <p:tgtEl>
                                          <p:spTgt spid="226"/>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214"/>
                                        </p:tgtEl>
                                        <p:attrNameLst>
                                          <p:attrName>style.visibility</p:attrName>
                                        </p:attrNameLst>
                                      </p:cBhvr>
                                      <p:to>
                                        <p:strVal val="visible"/>
                                      </p:to>
                                    </p:set>
                                    <p:animEffect transition="in" filter="fade">
                                      <p:cBhvr>
                                        <p:cTn id="179"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p:bldP spid="14" grpId="0"/>
      <p:bldP spid="15" grpId="0"/>
      <p:bldP spid="16" grpId="0"/>
      <p:bldP spid="177" grpId="0"/>
      <p:bldP spid="178" grpId="0"/>
      <p:bldP spid="179" grpId="0"/>
      <p:bldP spid="180" grpId="0"/>
      <p:bldP spid="181" grpId="0"/>
      <p:bldP spid="182" grpId="0"/>
      <p:bldP spid="183" grpId="0"/>
      <p:bldP spid="184" grpId="0"/>
      <p:bldP spid="185" grpId="0"/>
      <p:bldP spid="187" grpId="0"/>
      <p:bldP spid="188" grpId="0"/>
      <p:bldP spid="189" grpId="0"/>
      <p:bldP spid="190" grpId="0"/>
      <p:bldP spid="191" grpId="0"/>
      <p:bldP spid="192" grpId="0"/>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4763" y="-28985"/>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2-3</a:t>
            </a:r>
            <a:endParaRPr lang="en-US" sz="2400" b="1" dirty="0">
              <a:solidFill>
                <a:prstClr val="white"/>
              </a:solidFill>
            </a:endParaRPr>
          </a:p>
        </p:txBody>
      </p:sp>
      <p:sp>
        <p:nvSpPr>
          <p:cNvPr id="227" name="Rectangle 5"/>
          <p:cNvSpPr>
            <a:spLocks noChangeArrowheads="1"/>
          </p:cNvSpPr>
          <p:nvPr/>
        </p:nvSpPr>
        <p:spPr bwMode="auto">
          <a:xfrm>
            <a:off x="1219200" y="4595813"/>
            <a:ext cx="1804988" cy="238125"/>
          </a:xfrm>
          <a:prstGeom prst="rect">
            <a:avLst/>
          </a:prstGeom>
          <a:solidFill>
            <a:srgbClr val="EEA8EE"/>
          </a:solidFill>
          <a:ln>
            <a:noFill/>
          </a:ln>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8" name="Rectangle 6"/>
          <p:cNvSpPr>
            <a:spLocks noChangeArrowheads="1"/>
          </p:cNvSpPr>
          <p:nvPr/>
        </p:nvSpPr>
        <p:spPr bwMode="auto">
          <a:xfrm>
            <a:off x="3608388" y="4595813"/>
            <a:ext cx="1804987" cy="238125"/>
          </a:xfrm>
          <a:prstGeom prst="rect">
            <a:avLst/>
          </a:prstGeom>
          <a:solidFill>
            <a:srgbClr val="EEA8EE"/>
          </a:solidFill>
          <a:ln>
            <a:noFill/>
          </a:ln>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0" name="Rectangle 33"/>
          <p:cNvSpPr>
            <a:spLocks noChangeArrowheads="1"/>
          </p:cNvSpPr>
          <p:nvPr/>
        </p:nvSpPr>
        <p:spPr bwMode="auto">
          <a:xfrm>
            <a:off x="3267075" y="4627563"/>
            <a:ext cx="1619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t>
            </a:r>
            <a:endParaRPr lang="en-US" dirty="0" smtClean="0">
              <a:solidFill>
                <a:prstClr val="black"/>
              </a:solidFill>
              <a:cs typeface="+mn-cs"/>
            </a:endParaRPr>
          </a:p>
        </p:txBody>
      </p:sp>
      <p:sp>
        <p:nvSpPr>
          <p:cNvPr id="232" name="Rectangle 35"/>
          <p:cNvSpPr>
            <a:spLocks noChangeArrowheads="1"/>
          </p:cNvSpPr>
          <p:nvPr/>
        </p:nvSpPr>
        <p:spPr bwMode="auto">
          <a:xfrm>
            <a:off x="1381125" y="4843463"/>
            <a:ext cx="6953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Increase</a:t>
            </a:r>
            <a:endParaRPr lang="en-US" dirty="0" smtClean="0">
              <a:solidFill>
                <a:prstClr val="black"/>
              </a:solidFill>
              <a:cs typeface="+mn-cs"/>
            </a:endParaRPr>
          </a:p>
        </p:txBody>
      </p:sp>
      <p:sp>
        <p:nvSpPr>
          <p:cNvPr id="233" name="Rectangle 36"/>
          <p:cNvSpPr>
            <a:spLocks noChangeArrowheads="1"/>
          </p:cNvSpPr>
          <p:nvPr/>
        </p:nvSpPr>
        <p:spPr bwMode="auto">
          <a:xfrm>
            <a:off x="2227263" y="4843463"/>
            <a:ext cx="7667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Decrease</a:t>
            </a:r>
            <a:endParaRPr lang="en-US" dirty="0" smtClean="0">
              <a:solidFill>
                <a:prstClr val="black"/>
              </a:solidFill>
              <a:cs typeface="+mn-cs"/>
            </a:endParaRPr>
          </a:p>
        </p:txBody>
      </p:sp>
      <p:sp>
        <p:nvSpPr>
          <p:cNvPr id="234" name="Rectangle 37"/>
          <p:cNvSpPr>
            <a:spLocks noChangeArrowheads="1"/>
          </p:cNvSpPr>
          <p:nvPr/>
        </p:nvSpPr>
        <p:spPr bwMode="auto">
          <a:xfrm>
            <a:off x="3719513" y="4843463"/>
            <a:ext cx="7667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Decrease</a:t>
            </a:r>
            <a:endParaRPr lang="en-US" dirty="0" smtClean="0">
              <a:solidFill>
                <a:prstClr val="black"/>
              </a:solidFill>
              <a:cs typeface="+mn-cs"/>
            </a:endParaRPr>
          </a:p>
        </p:txBody>
      </p:sp>
      <p:sp>
        <p:nvSpPr>
          <p:cNvPr id="235" name="Rectangle 38"/>
          <p:cNvSpPr>
            <a:spLocks noChangeArrowheads="1"/>
          </p:cNvSpPr>
          <p:nvPr/>
        </p:nvSpPr>
        <p:spPr bwMode="auto">
          <a:xfrm>
            <a:off x="4667250" y="4843463"/>
            <a:ext cx="6953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Increase</a:t>
            </a:r>
            <a:endParaRPr lang="en-US" dirty="0" smtClean="0">
              <a:solidFill>
                <a:prstClr val="black"/>
              </a:solidFill>
              <a:cs typeface="+mn-cs"/>
            </a:endParaRPr>
          </a:p>
        </p:txBody>
      </p:sp>
      <p:sp>
        <p:nvSpPr>
          <p:cNvPr id="242" name="Rectangle 45"/>
          <p:cNvSpPr>
            <a:spLocks noChangeArrowheads="1"/>
          </p:cNvSpPr>
          <p:nvPr/>
        </p:nvSpPr>
        <p:spPr bwMode="auto">
          <a:xfrm>
            <a:off x="1401763" y="5410200"/>
            <a:ext cx="6350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Normal</a:t>
            </a:r>
            <a:endParaRPr lang="en-US" dirty="0" smtClean="0">
              <a:solidFill>
                <a:prstClr val="black"/>
              </a:solidFill>
              <a:cs typeface="+mn-cs"/>
            </a:endParaRPr>
          </a:p>
        </p:txBody>
      </p:sp>
      <p:sp>
        <p:nvSpPr>
          <p:cNvPr id="243" name="Rectangle 46"/>
          <p:cNvSpPr>
            <a:spLocks noChangeArrowheads="1"/>
          </p:cNvSpPr>
          <p:nvPr/>
        </p:nvSpPr>
        <p:spPr bwMode="auto">
          <a:xfrm>
            <a:off x="4687888" y="5410200"/>
            <a:ext cx="6350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Normal</a:t>
            </a:r>
            <a:endParaRPr lang="en-US" dirty="0" smtClean="0">
              <a:solidFill>
                <a:prstClr val="black"/>
              </a:solidFill>
              <a:cs typeface="+mn-cs"/>
            </a:endParaRPr>
          </a:p>
        </p:txBody>
      </p:sp>
      <p:sp>
        <p:nvSpPr>
          <p:cNvPr id="244" name="Rectangle 64"/>
          <p:cNvSpPr>
            <a:spLocks noChangeArrowheads="1"/>
          </p:cNvSpPr>
          <p:nvPr/>
        </p:nvSpPr>
        <p:spPr bwMode="auto">
          <a:xfrm>
            <a:off x="1884363" y="4627563"/>
            <a:ext cx="5540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Assets</a:t>
            </a:r>
            <a:endParaRPr lang="en-US" dirty="0" smtClean="0">
              <a:solidFill>
                <a:prstClr val="black"/>
              </a:solidFill>
              <a:cs typeface="+mn-cs"/>
            </a:endParaRPr>
          </a:p>
        </p:txBody>
      </p:sp>
      <p:sp>
        <p:nvSpPr>
          <p:cNvPr id="245" name="Rectangle 65"/>
          <p:cNvSpPr>
            <a:spLocks noChangeArrowheads="1"/>
          </p:cNvSpPr>
          <p:nvPr/>
        </p:nvSpPr>
        <p:spPr bwMode="auto">
          <a:xfrm>
            <a:off x="4173538" y="4627563"/>
            <a:ext cx="7366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Liabilities</a:t>
            </a:r>
            <a:endParaRPr lang="en-US" dirty="0" smtClean="0">
              <a:solidFill>
                <a:prstClr val="black"/>
              </a:solidFill>
              <a:cs typeface="+mn-cs"/>
            </a:endParaRPr>
          </a:p>
        </p:txBody>
      </p:sp>
      <p:sp>
        <p:nvSpPr>
          <p:cNvPr id="247" name="Rectangle 76"/>
          <p:cNvSpPr>
            <a:spLocks noChangeArrowheads="1"/>
          </p:cNvSpPr>
          <p:nvPr/>
        </p:nvSpPr>
        <p:spPr bwMode="auto">
          <a:xfrm>
            <a:off x="1219200" y="4586288"/>
            <a:ext cx="18049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8" name="Rectangle 77"/>
          <p:cNvSpPr>
            <a:spLocks noChangeArrowheads="1"/>
          </p:cNvSpPr>
          <p:nvPr/>
        </p:nvSpPr>
        <p:spPr bwMode="auto">
          <a:xfrm>
            <a:off x="3608388" y="4586288"/>
            <a:ext cx="180498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9" name="Rectangle 78"/>
          <p:cNvSpPr>
            <a:spLocks noChangeArrowheads="1"/>
          </p:cNvSpPr>
          <p:nvPr/>
        </p:nvSpPr>
        <p:spPr bwMode="auto">
          <a:xfrm>
            <a:off x="1219200" y="4813300"/>
            <a:ext cx="18049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0" name="Rectangle 79"/>
          <p:cNvSpPr>
            <a:spLocks noChangeArrowheads="1"/>
          </p:cNvSpPr>
          <p:nvPr/>
        </p:nvSpPr>
        <p:spPr bwMode="auto">
          <a:xfrm>
            <a:off x="3608388" y="4813300"/>
            <a:ext cx="180498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1" name="Rectangle 80"/>
          <p:cNvSpPr>
            <a:spLocks noChangeArrowheads="1"/>
          </p:cNvSpPr>
          <p:nvPr/>
        </p:nvSpPr>
        <p:spPr bwMode="auto">
          <a:xfrm>
            <a:off x="1219200" y="5378450"/>
            <a:ext cx="9080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3" name="Rectangle 85"/>
          <p:cNvSpPr>
            <a:spLocks noChangeArrowheads="1"/>
          </p:cNvSpPr>
          <p:nvPr/>
        </p:nvSpPr>
        <p:spPr bwMode="auto">
          <a:xfrm>
            <a:off x="2106613" y="4833938"/>
            <a:ext cx="20637" cy="782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4" name="Rectangle 86"/>
          <p:cNvSpPr>
            <a:spLocks noChangeArrowheads="1"/>
          </p:cNvSpPr>
          <p:nvPr/>
        </p:nvSpPr>
        <p:spPr bwMode="auto">
          <a:xfrm>
            <a:off x="4495800" y="4833938"/>
            <a:ext cx="20638" cy="782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7" name="Rectangle 110"/>
          <p:cNvSpPr>
            <a:spLocks noChangeArrowheads="1"/>
          </p:cNvSpPr>
          <p:nvPr/>
        </p:nvSpPr>
        <p:spPr bwMode="auto">
          <a:xfrm>
            <a:off x="4516438" y="5378450"/>
            <a:ext cx="89693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8" name="Rectangle 35"/>
          <p:cNvSpPr>
            <a:spLocks noChangeArrowheads="1"/>
          </p:cNvSpPr>
          <p:nvPr/>
        </p:nvSpPr>
        <p:spPr bwMode="auto">
          <a:xfrm>
            <a:off x="1381125" y="5030788"/>
            <a:ext cx="4730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Debits</a:t>
            </a:r>
            <a:endParaRPr lang="en-US" dirty="0" smtClean="0">
              <a:solidFill>
                <a:prstClr val="black"/>
              </a:solidFill>
              <a:cs typeface="+mn-cs"/>
            </a:endParaRPr>
          </a:p>
        </p:txBody>
      </p:sp>
      <p:sp>
        <p:nvSpPr>
          <p:cNvPr id="259" name="Rectangle 36"/>
          <p:cNvSpPr>
            <a:spLocks noChangeArrowheads="1"/>
          </p:cNvSpPr>
          <p:nvPr/>
        </p:nvSpPr>
        <p:spPr bwMode="auto">
          <a:xfrm>
            <a:off x="2227263" y="5030788"/>
            <a:ext cx="5286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Credits</a:t>
            </a:r>
            <a:endParaRPr lang="en-US" dirty="0" smtClean="0">
              <a:solidFill>
                <a:prstClr val="black"/>
              </a:solidFill>
              <a:cs typeface="+mn-cs"/>
            </a:endParaRPr>
          </a:p>
        </p:txBody>
      </p:sp>
      <p:sp>
        <p:nvSpPr>
          <p:cNvPr id="260" name="Rectangle 37"/>
          <p:cNvSpPr>
            <a:spLocks noChangeArrowheads="1"/>
          </p:cNvSpPr>
          <p:nvPr/>
        </p:nvSpPr>
        <p:spPr bwMode="auto">
          <a:xfrm>
            <a:off x="3719513" y="5030788"/>
            <a:ext cx="4730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Debits</a:t>
            </a:r>
            <a:endParaRPr lang="en-US" dirty="0">
              <a:solidFill>
                <a:prstClr val="black"/>
              </a:solidFill>
              <a:cs typeface="+mn-cs"/>
            </a:endParaRPr>
          </a:p>
        </p:txBody>
      </p:sp>
      <p:sp>
        <p:nvSpPr>
          <p:cNvPr id="261" name="Rectangle 38"/>
          <p:cNvSpPr>
            <a:spLocks noChangeArrowheads="1"/>
          </p:cNvSpPr>
          <p:nvPr/>
        </p:nvSpPr>
        <p:spPr bwMode="auto">
          <a:xfrm>
            <a:off x="4667250" y="5030788"/>
            <a:ext cx="5286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Credits</a:t>
            </a:r>
            <a:endParaRPr lang="en-US" dirty="0">
              <a:solidFill>
                <a:prstClr val="black"/>
              </a:solidFill>
              <a:cs typeface="+mn-cs"/>
            </a:endParaRPr>
          </a:p>
        </p:txBody>
      </p:sp>
      <p:sp>
        <p:nvSpPr>
          <p:cNvPr id="17" name="Rectangle 5"/>
          <p:cNvSpPr>
            <a:spLocks noChangeArrowheads="1"/>
          </p:cNvSpPr>
          <p:nvPr/>
        </p:nvSpPr>
        <p:spPr bwMode="auto">
          <a:xfrm>
            <a:off x="2771775" y="1031875"/>
            <a:ext cx="2703513" cy="238125"/>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 name="Rectangle 6"/>
          <p:cNvSpPr>
            <a:spLocks noChangeArrowheads="1"/>
          </p:cNvSpPr>
          <p:nvPr/>
        </p:nvSpPr>
        <p:spPr bwMode="auto">
          <a:xfrm>
            <a:off x="2771775" y="1682750"/>
            <a:ext cx="5395913" cy="236538"/>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 name="Rectangle 7"/>
          <p:cNvSpPr>
            <a:spLocks noChangeArrowheads="1"/>
          </p:cNvSpPr>
          <p:nvPr/>
        </p:nvSpPr>
        <p:spPr bwMode="auto">
          <a:xfrm>
            <a:off x="2771775" y="2538413"/>
            <a:ext cx="3600450" cy="238125"/>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 name="Rectangle 8"/>
          <p:cNvSpPr>
            <a:spLocks noChangeArrowheads="1"/>
          </p:cNvSpPr>
          <p:nvPr/>
        </p:nvSpPr>
        <p:spPr bwMode="auto">
          <a:xfrm>
            <a:off x="2771775" y="3395663"/>
            <a:ext cx="3600450" cy="236537"/>
          </a:xfrm>
          <a:prstGeom prst="rect">
            <a:avLst/>
          </a:prstGeom>
          <a:solidFill>
            <a:srgbClr val="FFFF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 name="Rectangle 9"/>
          <p:cNvSpPr>
            <a:spLocks noChangeArrowheads="1"/>
          </p:cNvSpPr>
          <p:nvPr/>
        </p:nvSpPr>
        <p:spPr bwMode="auto">
          <a:xfrm>
            <a:off x="1177925" y="630238"/>
            <a:ext cx="6048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14</a:t>
            </a:r>
            <a:endParaRPr lang="en-US" dirty="0" smtClean="0">
              <a:solidFill>
                <a:prstClr val="black"/>
              </a:solidFill>
              <a:cs typeface="+mn-cs"/>
            </a:endParaRPr>
          </a:p>
        </p:txBody>
      </p:sp>
      <p:sp>
        <p:nvSpPr>
          <p:cNvPr id="22" name="Rectangle 10"/>
          <p:cNvSpPr>
            <a:spLocks noChangeArrowheads="1"/>
          </p:cNvSpPr>
          <p:nvPr/>
        </p:nvSpPr>
        <p:spPr bwMode="auto">
          <a:xfrm>
            <a:off x="1914525" y="630238"/>
            <a:ext cx="44481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The company provided $540 of services for a client on credit.</a:t>
            </a:r>
            <a:endParaRPr lang="en-US" dirty="0" smtClean="0">
              <a:solidFill>
                <a:prstClr val="black"/>
              </a:solidFill>
              <a:cs typeface="+mn-cs"/>
            </a:endParaRPr>
          </a:p>
        </p:txBody>
      </p:sp>
      <p:sp>
        <p:nvSpPr>
          <p:cNvPr id="23" name="Rectangle 11"/>
          <p:cNvSpPr>
            <a:spLocks noChangeArrowheads="1"/>
          </p:cNvSpPr>
          <p:nvPr/>
        </p:nvSpPr>
        <p:spPr bwMode="auto">
          <a:xfrm>
            <a:off x="1198563" y="1052513"/>
            <a:ext cx="8778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a) Analyze</a:t>
            </a:r>
            <a:endParaRPr lang="en-US" dirty="0" smtClean="0">
              <a:solidFill>
                <a:prstClr val="black"/>
              </a:solidFill>
              <a:cs typeface="+mn-cs"/>
            </a:endParaRPr>
          </a:p>
        </p:txBody>
      </p:sp>
      <p:sp>
        <p:nvSpPr>
          <p:cNvPr id="24" name="Rectangle 12"/>
          <p:cNvSpPr>
            <a:spLocks noChangeArrowheads="1"/>
          </p:cNvSpPr>
          <p:nvPr/>
        </p:nvSpPr>
        <p:spPr bwMode="auto">
          <a:xfrm>
            <a:off x="2943225" y="1052513"/>
            <a:ext cx="7969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Assets = </a:t>
            </a:r>
            <a:endParaRPr lang="en-US" dirty="0" smtClean="0">
              <a:solidFill>
                <a:prstClr val="black"/>
              </a:solidFill>
              <a:cs typeface="+mn-cs"/>
            </a:endParaRPr>
          </a:p>
        </p:txBody>
      </p:sp>
      <p:sp>
        <p:nvSpPr>
          <p:cNvPr id="25" name="Rectangle 13"/>
          <p:cNvSpPr>
            <a:spLocks noChangeArrowheads="1"/>
          </p:cNvSpPr>
          <p:nvPr/>
        </p:nvSpPr>
        <p:spPr bwMode="auto">
          <a:xfrm>
            <a:off x="3709988" y="1052513"/>
            <a:ext cx="1503362"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Liabilities + Equity</a:t>
            </a:r>
            <a:endParaRPr lang="en-US" dirty="0" smtClean="0">
              <a:solidFill>
                <a:prstClr val="black"/>
              </a:solidFill>
              <a:cs typeface="+mn-cs"/>
            </a:endParaRPr>
          </a:p>
        </p:txBody>
      </p:sp>
      <p:sp>
        <p:nvSpPr>
          <p:cNvPr id="26" name="Rectangle 14"/>
          <p:cNvSpPr>
            <a:spLocks noChangeArrowheads="1"/>
          </p:cNvSpPr>
          <p:nvPr/>
        </p:nvSpPr>
        <p:spPr bwMode="auto">
          <a:xfrm>
            <a:off x="2971800" y="1279525"/>
            <a:ext cx="5159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 $540</a:t>
            </a:r>
            <a:endParaRPr lang="en-US" dirty="0" smtClean="0">
              <a:solidFill>
                <a:prstClr val="black"/>
              </a:solidFill>
              <a:cs typeface="+mn-cs"/>
            </a:endParaRPr>
          </a:p>
        </p:txBody>
      </p:sp>
      <p:sp>
        <p:nvSpPr>
          <p:cNvPr id="27" name="Rectangle 15"/>
          <p:cNvSpPr>
            <a:spLocks noChangeArrowheads="1"/>
          </p:cNvSpPr>
          <p:nvPr/>
        </p:nvSpPr>
        <p:spPr bwMode="auto">
          <a:xfrm>
            <a:off x="4767263" y="1279525"/>
            <a:ext cx="5159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 $540</a:t>
            </a:r>
            <a:endParaRPr lang="en-US" dirty="0">
              <a:solidFill>
                <a:prstClr val="black"/>
              </a:solidFill>
              <a:cs typeface="+mn-cs"/>
            </a:endParaRPr>
          </a:p>
        </p:txBody>
      </p:sp>
      <p:sp>
        <p:nvSpPr>
          <p:cNvPr id="28" name="Rectangle 16"/>
          <p:cNvSpPr>
            <a:spLocks noChangeArrowheads="1"/>
          </p:cNvSpPr>
          <p:nvPr/>
        </p:nvSpPr>
        <p:spPr bwMode="auto">
          <a:xfrm>
            <a:off x="1198563" y="1703388"/>
            <a:ext cx="836612"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b) Record</a:t>
            </a:r>
            <a:endParaRPr lang="en-US" dirty="0" smtClean="0">
              <a:solidFill>
                <a:prstClr val="black"/>
              </a:solidFill>
              <a:cs typeface="+mn-cs"/>
            </a:endParaRPr>
          </a:p>
        </p:txBody>
      </p:sp>
      <p:sp>
        <p:nvSpPr>
          <p:cNvPr id="29" name="Rectangle 17"/>
          <p:cNvSpPr>
            <a:spLocks noChangeArrowheads="1"/>
          </p:cNvSpPr>
          <p:nvPr/>
        </p:nvSpPr>
        <p:spPr bwMode="auto">
          <a:xfrm>
            <a:off x="3054350" y="1703388"/>
            <a:ext cx="4333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Date</a:t>
            </a:r>
            <a:endParaRPr lang="en-US" dirty="0" smtClean="0">
              <a:solidFill>
                <a:prstClr val="black"/>
              </a:solidFill>
              <a:cs typeface="+mn-cs"/>
            </a:endParaRPr>
          </a:p>
        </p:txBody>
      </p:sp>
      <p:sp>
        <p:nvSpPr>
          <p:cNvPr id="30" name="Rectangle 18"/>
          <p:cNvSpPr>
            <a:spLocks noChangeArrowheads="1"/>
          </p:cNvSpPr>
          <p:nvPr/>
        </p:nvSpPr>
        <p:spPr bwMode="auto">
          <a:xfrm>
            <a:off x="4291013" y="1703388"/>
            <a:ext cx="1273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General Journal</a:t>
            </a:r>
            <a:endParaRPr lang="en-US" dirty="0" smtClean="0">
              <a:solidFill>
                <a:prstClr val="black"/>
              </a:solidFill>
              <a:cs typeface="+mn-cs"/>
            </a:endParaRPr>
          </a:p>
        </p:txBody>
      </p:sp>
      <p:sp>
        <p:nvSpPr>
          <p:cNvPr id="31" name="Rectangle 19"/>
          <p:cNvSpPr>
            <a:spLocks noChangeArrowheads="1"/>
          </p:cNvSpPr>
          <p:nvPr/>
        </p:nvSpPr>
        <p:spPr bwMode="auto">
          <a:xfrm>
            <a:off x="6615113" y="1703388"/>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Debit</a:t>
            </a:r>
            <a:endParaRPr lang="en-US" dirty="0" smtClean="0">
              <a:solidFill>
                <a:prstClr val="black"/>
              </a:solidFill>
              <a:cs typeface="+mn-cs"/>
            </a:endParaRPr>
          </a:p>
        </p:txBody>
      </p:sp>
      <p:sp>
        <p:nvSpPr>
          <p:cNvPr id="264" name="Rectangle 20"/>
          <p:cNvSpPr>
            <a:spLocks noChangeArrowheads="1"/>
          </p:cNvSpPr>
          <p:nvPr/>
        </p:nvSpPr>
        <p:spPr bwMode="auto">
          <a:xfrm>
            <a:off x="7481888" y="1703388"/>
            <a:ext cx="544512"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Credit</a:t>
            </a:r>
            <a:endParaRPr lang="en-US" dirty="0" smtClean="0">
              <a:solidFill>
                <a:prstClr val="black"/>
              </a:solidFill>
              <a:cs typeface="+mn-cs"/>
            </a:endParaRPr>
          </a:p>
        </p:txBody>
      </p:sp>
      <p:sp>
        <p:nvSpPr>
          <p:cNvPr id="265" name="Rectangle 21"/>
          <p:cNvSpPr>
            <a:spLocks noChangeArrowheads="1"/>
          </p:cNvSpPr>
          <p:nvPr/>
        </p:nvSpPr>
        <p:spPr bwMode="auto">
          <a:xfrm>
            <a:off x="2973388" y="1930400"/>
            <a:ext cx="6048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14</a:t>
            </a:r>
            <a:endParaRPr lang="en-US" dirty="0" smtClean="0">
              <a:solidFill>
                <a:prstClr val="black"/>
              </a:solidFill>
              <a:cs typeface="+mn-cs"/>
            </a:endParaRPr>
          </a:p>
        </p:txBody>
      </p:sp>
      <p:sp>
        <p:nvSpPr>
          <p:cNvPr id="266" name="Rectangle 22"/>
          <p:cNvSpPr>
            <a:spLocks noChangeArrowheads="1"/>
          </p:cNvSpPr>
          <p:nvPr/>
        </p:nvSpPr>
        <p:spPr bwMode="auto">
          <a:xfrm>
            <a:off x="3709988" y="1930400"/>
            <a:ext cx="15224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a:t>
            </a:r>
            <a:endParaRPr lang="en-US" dirty="0" smtClean="0">
              <a:solidFill>
                <a:prstClr val="black"/>
              </a:solidFill>
              <a:cs typeface="+mn-cs"/>
            </a:endParaRPr>
          </a:p>
        </p:txBody>
      </p:sp>
      <p:sp>
        <p:nvSpPr>
          <p:cNvPr id="267" name="Rectangle 23"/>
          <p:cNvSpPr>
            <a:spLocks noChangeArrowheads="1"/>
          </p:cNvSpPr>
          <p:nvPr/>
        </p:nvSpPr>
        <p:spPr bwMode="auto">
          <a:xfrm>
            <a:off x="6823075" y="1930400"/>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540</a:t>
            </a:r>
            <a:endParaRPr lang="en-US" dirty="0" smtClean="0">
              <a:solidFill>
                <a:prstClr val="black"/>
              </a:solidFill>
              <a:cs typeface="+mn-cs"/>
            </a:endParaRPr>
          </a:p>
        </p:txBody>
      </p:sp>
      <p:sp>
        <p:nvSpPr>
          <p:cNvPr id="268" name="Rectangle 24"/>
          <p:cNvSpPr>
            <a:spLocks noChangeArrowheads="1"/>
          </p:cNvSpPr>
          <p:nvPr/>
        </p:nvSpPr>
        <p:spPr bwMode="auto">
          <a:xfrm>
            <a:off x="3981450" y="2136775"/>
            <a:ext cx="13208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Services revenue</a:t>
            </a:r>
            <a:endParaRPr lang="en-US" dirty="0" smtClean="0">
              <a:solidFill>
                <a:prstClr val="black"/>
              </a:solidFill>
              <a:cs typeface="+mn-cs"/>
            </a:endParaRPr>
          </a:p>
        </p:txBody>
      </p:sp>
      <p:sp>
        <p:nvSpPr>
          <p:cNvPr id="269" name="Rectangle 25"/>
          <p:cNvSpPr>
            <a:spLocks noChangeArrowheads="1"/>
          </p:cNvSpPr>
          <p:nvPr/>
        </p:nvSpPr>
        <p:spPr bwMode="auto">
          <a:xfrm>
            <a:off x="7721600" y="2136775"/>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540</a:t>
            </a:r>
            <a:endParaRPr lang="en-US" dirty="0">
              <a:solidFill>
                <a:prstClr val="black"/>
              </a:solidFill>
              <a:cs typeface="+mn-cs"/>
            </a:endParaRPr>
          </a:p>
        </p:txBody>
      </p:sp>
      <p:sp>
        <p:nvSpPr>
          <p:cNvPr id="270" name="Rectangle 26"/>
          <p:cNvSpPr>
            <a:spLocks noChangeArrowheads="1"/>
          </p:cNvSpPr>
          <p:nvPr/>
        </p:nvSpPr>
        <p:spPr bwMode="auto">
          <a:xfrm>
            <a:off x="1198563" y="2559050"/>
            <a:ext cx="665162"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C00000"/>
                </a:solidFill>
                <a:cs typeface="+mn-cs"/>
              </a:rPr>
              <a:t>c)  Post</a:t>
            </a:r>
            <a:endParaRPr lang="en-US" dirty="0" smtClean="0">
              <a:solidFill>
                <a:prstClr val="black"/>
              </a:solidFill>
              <a:cs typeface="+mn-cs"/>
            </a:endParaRPr>
          </a:p>
        </p:txBody>
      </p:sp>
      <p:sp>
        <p:nvSpPr>
          <p:cNvPr id="271" name="Rectangle 27"/>
          <p:cNvSpPr>
            <a:spLocks noChangeArrowheads="1"/>
          </p:cNvSpPr>
          <p:nvPr/>
        </p:nvSpPr>
        <p:spPr bwMode="auto">
          <a:xfrm>
            <a:off x="2973388" y="2786063"/>
            <a:ext cx="6048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14</a:t>
            </a:r>
            <a:endParaRPr lang="en-US" dirty="0" smtClean="0">
              <a:solidFill>
                <a:prstClr val="black"/>
              </a:solidFill>
              <a:cs typeface="+mn-cs"/>
            </a:endParaRPr>
          </a:p>
        </p:txBody>
      </p:sp>
      <p:sp>
        <p:nvSpPr>
          <p:cNvPr id="272" name="Rectangle 28"/>
          <p:cNvSpPr>
            <a:spLocks noChangeArrowheads="1"/>
          </p:cNvSpPr>
          <p:nvPr/>
        </p:nvSpPr>
        <p:spPr bwMode="auto">
          <a:xfrm>
            <a:off x="3900488" y="2786063"/>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540</a:t>
            </a:r>
            <a:endParaRPr lang="en-US" dirty="0">
              <a:solidFill>
                <a:prstClr val="black"/>
              </a:solidFill>
              <a:cs typeface="+mn-cs"/>
            </a:endParaRPr>
          </a:p>
        </p:txBody>
      </p:sp>
      <p:sp>
        <p:nvSpPr>
          <p:cNvPr id="273" name="Rectangle 29"/>
          <p:cNvSpPr>
            <a:spLocks noChangeArrowheads="1"/>
          </p:cNvSpPr>
          <p:nvPr/>
        </p:nvSpPr>
        <p:spPr bwMode="auto">
          <a:xfrm>
            <a:off x="4768850" y="3643313"/>
            <a:ext cx="6048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Jan. 14</a:t>
            </a:r>
            <a:endParaRPr lang="en-US" dirty="0" smtClean="0">
              <a:solidFill>
                <a:prstClr val="black"/>
              </a:solidFill>
              <a:cs typeface="+mn-cs"/>
            </a:endParaRPr>
          </a:p>
        </p:txBody>
      </p:sp>
      <p:sp>
        <p:nvSpPr>
          <p:cNvPr id="274" name="Rectangle 30"/>
          <p:cNvSpPr>
            <a:spLocks noChangeArrowheads="1"/>
          </p:cNvSpPr>
          <p:nvPr/>
        </p:nvSpPr>
        <p:spPr bwMode="auto">
          <a:xfrm>
            <a:off x="5695950" y="3643313"/>
            <a:ext cx="27940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540</a:t>
            </a:r>
            <a:endParaRPr lang="en-US" dirty="0">
              <a:solidFill>
                <a:prstClr val="black"/>
              </a:solidFill>
              <a:cs typeface="+mn-cs"/>
            </a:endParaRPr>
          </a:p>
        </p:txBody>
      </p:sp>
      <p:sp>
        <p:nvSpPr>
          <p:cNvPr id="275" name="Rectangle 31"/>
          <p:cNvSpPr>
            <a:spLocks noChangeArrowheads="1"/>
          </p:cNvSpPr>
          <p:nvPr/>
        </p:nvSpPr>
        <p:spPr bwMode="auto">
          <a:xfrm>
            <a:off x="3790950" y="2559050"/>
            <a:ext cx="16541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Accounts receivable</a:t>
            </a:r>
            <a:endParaRPr lang="en-US" dirty="0" smtClean="0">
              <a:solidFill>
                <a:prstClr val="black"/>
              </a:solidFill>
              <a:cs typeface="+mn-cs"/>
            </a:endParaRPr>
          </a:p>
        </p:txBody>
      </p:sp>
      <p:sp>
        <p:nvSpPr>
          <p:cNvPr id="276" name="Rectangle 32"/>
          <p:cNvSpPr>
            <a:spLocks noChangeArrowheads="1"/>
          </p:cNvSpPr>
          <p:nvPr/>
        </p:nvSpPr>
        <p:spPr bwMode="auto">
          <a:xfrm>
            <a:off x="3911600" y="3416300"/>
            <a:ext cx="14112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0000"/>
                </a:solidFill>
                <a:cs typeface="+mn-cs"/>
              </a:rPr>
              <a:t>Services revenue</a:t>
            </a:r>
            <a:endParaRPr lang="en-US" dirty="0" smtClean="0">
              <a:solidFill>
                <a:prstClr val="black"/>
              </a:solidFill>
              <a:cs typeface="+mn-cs"/>
            </a:endParaRPr>
          </a:p>
        </p:txBody>
      </p:sp>
      <p:sp>
        <p:nvSpPr>
          <p:cNvPr id="277" name="Rectangle 33"/>
          <p:cNvSpPr>
            <a:spLocks noChangeArrowheads="1"/>
          </p:cNvSpPr>
          <p:nvPr/>
        </p:nvSpPr>
        <p:spPr bwMode="auto">
          <a:xfrm>
            <a:off x="2762250" y="1022350"/>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 name="Rectangle 34"/>
          <p:cNvSpPr>
            <a:spLocks noChangeArrowheads="1"/>
          </p:cNvSpPr>
          <p:nvPr/>
        </p:nvSpPr>
        <p:spPr bwMode="auto">
          <a:xfrm>
            <a:off x="2762250" y="1671638"/>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 name="Line 35"/>
          <p:cNvSpPr>
            <a:spLocks noChangeShapeType="1"/>
          </p:cNvSpPr>
          <p:nvPr/>
        </p:nvSpPr>
        <p:spPr bwMode="auto">
          <a:xfrm>
            <a:off x="3668713" y="16922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 name="Rectangle 36"/>
          <p:cNvSpPr>
            <a:spLocks noChangeArrowheads="1"/>
          </p:cNvSpPr>
          <p:nvPr/>
        </p:nvSpPr>
        <p:spPr bwMode="auto">
          <a:xfrm>
            <a:off x="3668713" y="1692275"/>
            <a:ext cx="11112"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 name="Line 37"/>
          <p:cNvSpPr>
            <a:spLocks noChangeShapeType="1"/>
          </p:cNvSpPr>
          <p:nvPr/>
        </p:nvSpPr>
        <p:spPr bwMode="auto">
          <a:xfrm>
            <a:off x="6362700" y="16922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 name="Rectangle 38"/>
          <p:cNvSpPr>
            <a:spLocks noChangeArrowheads="1"/>
          </p:cNvSpPr>
          <p:nvPr/>
        </p:nvSpPr>
        <p:spPr bwMode="auto">
          <a:xfrm>
            <a:off x="6362700" y="16922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 name="Line 39"/>
          <p:cNvSpPr>
            <a:spLocks noChangeShapeType="1"/>
          </p:cNvSpPr>
          <p:nvPr/>
        </p:nvSpPr>
        <p:spPr bwMode="auto">
          <a:xfrm>
            <a:off x="7259638" y="16922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 name="Rectangle 40"/>
          <p:cNvSpPr>
            <a:spLocks noChangeArrowheads="1"/>
          </p:cNvSpPr>
          <p:nvPr/>
        </p:nvSpPr>
        <p:spPr bwMode="auto">
          <a:xfrm>
            <a:off x="7259638" y="1692275"/>
            <a:ext cx="11112"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5" name="Rectangle 41"/>
          <p:cNvSpPr>
            <a:spLocks noChangeArrowheads="1"/>
          </p:cNvSpPr>
          <p:nvPr/>
        </p:nvSpPr>
        <p:spPr bwMode="auto">
          <a:xfrm>
            <a:off x="8147050" y="1692275"/>
            <a:ext cx="20638" cy="2270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6" name="Rectangle 42"/>
          <p:cNvSpPr>
            <a:spLocks noChangeArrowheads="1"/>
          </p:cNvSpPr>
          <p:nvPr/>
        </p:nvSpPr>
        <p:spPr bwMode="auto">
          <a:xfrm>
            <a:off x="4556125" y="2776538"/>
            <a:ext cx="20638" cy="4127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7" name="Line 43"/>
          <p:cNvSpPr>
            <a:spLocks noChangeShapeType="1"/>
          </p:cNvSpPr>
          <p:nvPr/>
        </p:nvSpPr>
        <p:spPr bwMode="auto">
          <a:xfrm>
            <a:off x="2771775" y="19192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8" name="Rectangle 44"/>
          <p:cNvSpPr>
            <a:spLocks noChangeArrowheads="1"/>
          </p:cNvSpPr>
          <p:nvPr/>
        </p:nvSpPr>
        <p:spPr bwMode="auto">
          <a:xfrm>
            <a:off x="2771775" y="19192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Rectangle 45"/>
          <p:cNvSpPr>
            <a:spLocks noChangeArrowheads="1"/>
          </p:cNvSpPr>
          <p:nvPr/>
        </p:nvSpPr>
        <p:spPr bwMode="auto">
          <a:xfrm>
            <a:off x="5454650" y="1042988"/>
            <a:ext cx="20638"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0" name="Line 46"/>
          <p:cNvSpPr>
            <a:spLocks noChangeShapeType="1"/>
          </p:cNvSpPr>
          <p:nvPr/>
        </p:nvSpPr>
        <p:spPr bwMode="auto">
          <a:xfrm>
            <a:off x="3668713" y="19192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1" name="Rectangle 47"/>
          <p:cNvSpPr>
            <a:spLocks noChangeArrowheads="1"/>
          </p:cNvSpPr>
          <p:nvPr/>
        </p:nvSpPr>
        <p:spPr bwMode="auto">
          <a:xfrm>
            <a:off x="3668713" y="1919288"/>
            <a:ext cx="11112"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2" name="Line 48"/>
          <p:cNvSpPr>
            <a:spLocks noChangeShapeType="1"/>
          </p:cNvSpPr>
          <p:nvPr/>
        </p:nvSpPr>
        <p:spPr bwMode="auto">
          <a:xfrm>
            <a:off x="6362700" y="19192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3" name="Rectangle 49"/>
          <p:cNvSpPr>
            <a:spLocks noChangeArrowheads="1"/>
          </p:cNvSpPr>
          <p:nvPr/>
        </p:nvSpPr>
        <p:spPr bwMode="auto">
          <a:xfrm>
            <a:off x="6362700" y="19192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4" name="Line 50"/>
          <p:cNvSpPr>
            <a:spLocks noChangeShapeType="1"/>
          </p:cNvSpPr>
          <p:nvPr/>
        </p:nvSpPr>
        <p:spPr bwMode="auto">
          <a:xfrm>
            <a:off x="7259638" y="19192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5" name="Rectangle 51"/>
          <p:cNvSpPr>
            <a:spLocks noChangeArrowheads="1"/>
          </p:cNvSpPr>
          <p:nvPr/>
        </p:nvSpPr>
        <p:spPr bwMode="auto">
          <a:xfrm>
            <a:off x="7259638" y="1919288"/>
            <a:ext cx="11112"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Line 52"/>
          <p:cNvSpPr>
            <a:spLocks noChangeShapeType="1"/>
          </p:cNvSpPr>
          <p:nvPr/>
        </p:nvSpPr>
        <p:spPr bwMode="auto">
          <a:xfrm>
            <a:off x="8158163" y="1919288"/>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8" name="Rectangle 53"/>
          <p:cNvSpPr>
            <a:spLocks noChangeArrowheads="1"/>
          </p:cNvSpPr>
          <p:nvPr/>
        </p:nvSpPr>
        <p:spPr bwMode="auto">
          <a:xfrm>
            <a:off x="8158163" y="1919288"/>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9" name="Rectangle 54"/>
          <p:cNvSpPr>
            <a:spLocks noChangeArrowheads="1"/>
          </p:cNvSpPr>
          <p:nvPr/>
        </p:nvSpPr>
        <p:spPr bwMode="auto">
          <a:xfrm>
            <a:off x="4556125" y="3632200"/>
            <a:ext cx="20638" cy="4127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0" name="Rectangle 55"/>
          <p:cNvSpPr>
            <a:spLocks noChangeArrowheads="1"/>
          </p:cNvSpPr>
          <p:nvPr/>
        </p:nvSpPr>
        <p:spPr bwMode="auto">
          <a:xfrm>
            <a:off x="2781300" y="1022350"/>
            <a:ext cx="26939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1" name="Rectangle 56"/>
          <p:cNvSpPr>
            <a:spLocks noChangeArrowheads="1"/>
          </p:cNvSpPr>
          <p:nvPr/>
        </p:nvSpPr>
        <p:spPr bwMode="auto">
          <a:xfrm>
            <a:off x="2781300" y="1249363"/>
            <a:ext cx="26939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2" name="Rectangle 57"/>
          <p:cNvSpPr>
            <a:spLocks noChangeArrowheads="1"/>
          </p:cNvSpPr>
          <p:nvPr/>
        </p:nvSpPr>
        <p:spPr bwMode="auto">
          <a:xfrm>
            <a:off x="2781300" y="1671638"/>
            <a:ext cx="53863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3" name="Rectangle 58"/>
          <p:cNvSpPr>
            <a:spLocks noChangeArrowheads="1"/>
          </p:cNvSpPr>
          <p:nvPr/>
        </p:nvSpPr>
        <p:spPr bwMode="auto">
          <a:xfrm>
            <a:off x="2781300" y="1898650"/>
            <a:ext cx="53863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4" name="Line 59"/>
          <p:cNvSpPr>
            <a:spLocks noChangeShapeType="1"/>
          </p:cNvSpPr>
          <p:nvPr/>
        </p:nvSpPr>
        <p:spPr bwMode="auto">
          <a:xfrm>
            <a:off x="2781300" y="2116138"/>
            <a:ext cx="5386388"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5" name="Rectangle 60"/>
          <p:cNvSpPr>
            <a:spLocks noChangeArrowheads="1"/>
          </p:cNvSpPr>
          <p:nvPr/>
        </p:nvSpPr>
        <p:spPr bwMode="auto">
          <a:xfrm>
            <a:off x="2781300" y="2116138"/>
            <a:ext cx="5386388"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6" name="Line 61"/>
          <p:cNvSpPr>
            <a:spLocks noChangeShapeType="1"/>
          </p:cNvSpPr>
          <p:nvPr/>
        </p:nvSpPr>
        <p:spPr bwMode="auto">
          <a:xfrm>
            <a:off x="2781300" y="2322513"/>
            <a:ext cx="5386388"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Rectangle 62"/>
          <p:cNvSpPr>
            <a:spLocks noChangeArrowheads="1"/>
          </p:cNvSpPr>
          <p:nvPr/>
        </p:nvSpPr>
        <p:spPr bwMode="auto">
          <a:xfrm>
            <a:off x="2781300" y="2322513"/>
            <a:ext cx="5386388"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8" name="Rectangle 63"/>
          <p:cNvSpPr>
            <a:spLocks noChangeArrowheads="1"/>
          </p:cNvSpPr>
          <p:nvPr/>
        </p:nvSpPr>
        <p:spPr bwMode="auto">
          <a:xfrm>
            <a:off x="2771775" y="252888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9" name="Rectangle 64"/>
          <p:cNvSpPr>
            <a:spLocks noChangeArrowheads="1"/>
          </p:cNvSpPr>
          <p:nvPr/>
        </p:nvSpPr>
        <p:spPr bwMode="auto">
          <a:xfrm>
            <a:off x="2771775" y="275590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0" name="Rectangle 65"/>
          <p:cNvSpPr>
            <a:spLocks noChangeArrowheads="1"/>
          </p:cNvSpPr>
          <p:nvPr/>
        </p:nvSpPr>
        <p:spPr bwMode="auto">
          <a:xfrm>
            <a:off x="2771775" y="338455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1" name="Rectangle 66"/>
          <p:cNvSpPr>
            <a:spLocks noChangeArrowheads="1"/>
          </p:cNvSpPr>
          <p:nvPr/>
        </p:nvSpPr>
        <p:spPr bwMode="auto">
          <a:xfrm>
            <a:off x="2771775" y="3611563"/>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3" name="Rectangle 7"/>
          <p:cNvSpPr>
            <a:spLocks noChangeArrowheads="1"/>
          </p:cNvSpPr>
          <p:nvPr/>
        </p:nvSpPr>
        <p:spPr bwMode="auto">
          <a:xfrm>
            <a:off x="6410325" y="4595813"/>
            <a:ext cx="1804988" cy="238125"/>
          </a:xfrm>
          <a:prstGeom prst="rect">
            <a:avLst/>
          </a:prstGeom>
          <a:solidFill>
            <a:srgbClr val="EEA8EE"/>
          </a:solidFill>
          <a:ln>
            <a:noFill/>
          </a:ln>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04" name="Rectangle 34"/>
          <p:cNvSpPr>
            <a:spLocks noChangeArrowheads="1"/>
          </p:cNvSpPr>
          <p:nvPr/>
        </p:nvSpPr>
        <p:spPr bwMode="auto">
          <a:xfrm>
            <a:off x="5791200" y="4627563"/>
            <a:ext cx="1619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t>
            </a:r>
            <a:endParaRPr lang="en-US" dirty="0" smtClean="0">
              <a:solidFill>
                <a:prstClr val="black"/>
              </a:solidFill>
              <a:cs typeface="+mn-cs"/>
            </a:endParaRPr>
          </a:p>
        </p:txBody>
      </p:sp>
      <p:sp>
        <p:nvSpPr>
          <p:cNvPr id="105" name="Rectangle 39"/>
          <p:cNvSpPr>
            <a:spLocks noChangeArrowheads="1"/>
          </p:cNvSpPr>
          <p:nvPr/>
        </p:nvSpPr>
        <p:spPr bwMode="auto">
          <a:xfrm>
            <a:off x="6450013" y="4843463"/>
            <a:ext cx="7667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Decrease</a:t>
            </a:r>
            <a:endParaRPr lang="en-US" dirty="0" smtClean="0">
              <a:solidFill>
                <a:prstClr val="black"/>
              </a:solidFill>
              <a:cs typeface="+mn-cs"/>
            </a:endParaRPr>
          </a:p>
        </p:txBody>
      </p:sp>
      <p:sp>
        <p:nvSpPr>
          <p:cNvPr id="106" name="Rectangle 40"/>
          <p:cNvSpPr>
            <a:spLocks noChangeArrowheads="1"/>
          </p:cNvSpPr>
          <p:nvPr/>
        </p:nvSpPr>
        <p:spPr bwMode="auto">
          <a:xfrm>
            <a:off x="7348538" y="4843463"/>
            <a:ext cx="6953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Increase</a:t>
            </a:r>
            <a:endParaRPr lang="en-US" dirty="0" smtClean="0">
              <a:solidFill>
                <a:prstClr val="black"/>
              </a:solidFill>
              <a:cs typeface="+mn-cs"/>
            </a:endParaRPr>
          </a:p>
        </p:txBody>
      </p:sp>
      <p:sp>
        <p:nvSpPr>
          <p:cNvPr id="107" name="Rectangle 41"/>
          <p:cNvSpPr>
            <a:spLocks noChangeArrowheads="1"/>
          </p:cNvSpPr>
          <p:nvPr/>
        </p:nvSpPr>
        <p:spPr bwMode="auto">
          <a:xfrm>
            <a:off x="5954713" y="5256213"/>
            <a:ext cx="1262062" cy="16986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100" dirty="0" smtClean="0">
                <a:solidFill>
                  <a:srgbClr val="C00000"/>
                </a:solidFill>
                <a:cs typeface="+mn-cs"/>
              </a:rPr>
              <a:t>Owner, Withdrawals</a:t>
            </a:r>
            <a:endParaRPr lang="en-US" dirty="0" smtClean="0">
              <a:solidFill>
                <a:prstClr val="black"/>
              </a:solidFill>
              <a:cs typeface="+mn-cs"/>
            </a:endParaRPr>
          </a:p>
        </p:txBody>
      </p:sp>
      <p:sp>
        <p:nvSpPr>
          <p:cNvPr id="108" name="Rectangle 42"/>
          <p:cNvSpPr>
            <a:spLocks noChangeArrowheads="1"/>
          </p:cNvSpPr>
          <p:nvPr/>
        </p:nvSpPr>
        <p:spPr bwMode="auto">
          <a:xfrm>
            <a:off x="7429500" y="5256213"/>
            <a:ext cx="1211263" cy="16986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100" dirty="0" smtClean="0">
                <a:solidFill>
                  <a:srgbClr val="C00000"/>
                </a:solidFill>
                <a:cs typeface="+mn-cs"/>
              </a:rPr>
              <a:t>Owner Investments</a:t>
            </a:r>
            <a:endParaRPr lang="en-US" dirty="0" smtClean="0">
              <a:solidFill>
                <a:prstClr val="black"/>
              </a:solidFill>
              <a:cs typeface="+mn-cs"/>
            </a:endParaRPr>
          </a:p>
        </p:txBody>
      </p:sp>
      <p:sp>
        <p:nvSpPr>
          <p:cNvPr id="109" name="Rectangle 43"/>
          <p:cNvSpPr>
            <a:spLocks noChangeArrowheads="1"/>
          </p:cNvSpPr>
          <p:nvPr/>
        </p:nvSpPr>
        <p:spPr bwMode="auto">
          <a:xfrm>
            <a:off x="6596063" y="5432425"/>
            <a:ext cx="620712" cy="16986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100" dirty="0" smtClean="0">
                <a:solidFill>
                  <a:srgbClr val="C00000"/>
                </a:solidFill>
                <a:cs typeface="+mn-cs"/>
              </a:rPr>
              <a:t>Expenses</a:t>
            </a:r>
            <a:endParaRPr lang="en-US" dirty="0" smtClean="0">
              <a:solidFill>
                <a:prstClr val="black"/>
              </a:solidFill>
              <a:cs typeface="+mn-cs"/>
            </a:endParaRPr>
          </a:p>
        </p:txBody>
      </p:sp>
      <p:sp>
        <p:nvSpPr>
          <p:cNvPr id="110" name="Rectangle 44"/>
          <p:cNvSpPr>
            <a:spLocks noChangeArrowheads="1"/>
          </p:cNvSpPr>
          <p:nvPr/>
        </p:nvSpPr>
        <p:spPr bwMode="auto">
          <a:xfrm>
            <a:off x="7429500" y="5432425"/>
            <a:ext cx="706438" cy="20637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100" dirty="0" smtClean="0">
                <a:solidFill>
                  <a:srgbClr val="C00000"/>
                </a:solidFill>
                <a:cs typeface="+mn-cs"/>
              </a:rPr>
              <a:t>Revenues</a:t>
            </a:r>
            <a:endParaRPr lang="en-US" dirty="0" smtClean="0">
              <a:solidFill>
                <a:prstClr val="black"/>
              </a:solidFill>
              <a:cs typeface="+mn-cs"/>
            </a:endParaRPr>
          </a:p>
        </p:txBody>
      </p:sp>
      <p:sp>
        <p:nvSpPr>
          <p:cNvPr id="111" name="Rectangle 66"/>
          <p:cNvSpPr>
            <a:spLocks noChangeArrowheads="1"/>
          </p:cNvSpPr>
          <p:nvPr/>
        </p:nvSpPr>
        <p:spPr bwMode="auto">
          <a:xfrm>
            <a:off x="7096125" y="4627563"/>
            <a:ext cx="5238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Equity</a:t>
            </a:r>
            <a:endParaRPr lang="en-US" dirty="0" smtClean="0">
              <a:solidFill>
                <a:prstClr val="black"/>
              </a:solidFill>
              <a:cs typeface="+mn-cs"/>
            </a:endParaRPr>
          </a:p>
        </p:txBody>
      </p:sp>
      <p:sp>
        <p:nvSpPr>
          <p:cNvPr id="112" name="Rectangle 81"/>
          <p:cNvSpPr>
            <a:spLocks noChangeArrowheads="1"/>
          </p:cNvSpPr>
          <p:nvPr/>
        </p:nvSpPr>
        <p:spPr bwMode="auto">
          <a:xfrm>
            <a:off x="7297738" y="4833938"/>
            <a:ext cx="20637" cy="782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3" name="Rectangle 108"/>
          <p:cNvSpPr>
            <a:spLocks noChangeArrowheads="1"/>
          </p:cNvSpPr>
          <p:nvPr/>
        </p:nvSpPr>
        <p:spPr bwMode="auto">
          <a:xfrm>
            <a:off x="6410325" y="4586288"/>
            <a:ext cx="1804988"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4" name="Rectangle 109"/>
          <p:cNvSpPr>
            <a:spLocks noChangeArrowheads="1"/>
          </p:cNvSpPr>
          <p:nvPr/>
        </p:nvSpPr>
        <p:spPr bwMode="auto">
          <a:xfrm>
            <a:off x="6410325" y="4813300"/>
            <a:ext cx="1804988"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5" name="Rectangle 39"/>
          <p:cNvSpPr>
            <a:spLocks noChangeArrowheads="1"/>
          </p:cNvSpPr>
          <p:nvPr/>
        </p:nvSpPr>
        <p:spPr bwMode="auto">
          <a:xfrm>
            <a:off x="6450013" y="5030788"/>
            <a:ext cx="4730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Debits</a:t>
            </a:r>
            <a:endParaRPr lang="en-US" dirty="0">
              <a:solidFill>
                <a:prstClr val="black"/>
              </a:solidFill>
              <a:cs typeface="+mn-cs"/>
            </a:endParaRPr>
          </a:p>
        </p:txBody>
      </p:sp>
      <p:sp>
        <p:nvSpPr>
          <p:cNvPr id="116" name="Rectangle 40"/>
          <p:cNvSpPr>
            <a:spLocks noChangeArrowheads="1"/>
          </p:cNvSpPr>
          <p:nvPr/>
        </p:nvSpPr>
        <p:spPr bwMode="auto">
          <a:xfrm>
            <a:off x="7348538" y="5030788"/>
            <a:ext cx="5286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a:solidFill>
                  <a:srgbClr val="000000"/>
                </a:solidFill>
                <a:cs typeface="+mn-cs"/>
              </a:rPr>
              <a:t>Credits</a:t>
            </a:r>
            <a:endParaRPr lang="en-US" dirty="0">
              <a:solidFill>
                <a:prstClr val="black"/>
              </a:solidFill>
              <a:cs typeface="+mn-cs"/>
            </a:endParaRPr>
          </a:p>
        </p:txBody>
      </p:sp>
      <p:sp>
        <p:nvSpPr>
          <p:cNvPr id="15575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2EB892D-2C4E-43C2-8B6A-EC2A5E04E4E3}" type="slidenum">
              <a:rPr lang="en-US" altLang="en-US" smtClean="0">
                <a:solidFill>
                  <a:srgbClr val="898989"/>
                </a:solidFill>
              </a:rPr>
              <a:pPr eaLnBrk="1" hangingPunct="1"/>
              <a:t>49</a:t>
            </a:fld>
            <a:endParaRPr lang="en-US" altLang="en-US" smtClean="0">
              <a:solidFill>
                <a:srgbClr val="898989"/>
              </a:solidFill>
            </a:endParaRPr>
          </a:p>
        </p:txBody>
      </p:sp>
      <p:sp>
        <p:nvSpPr>
          <p:cNvPr id="117" name="Rounded Rectangle 116"/>
          <p:cNvSpPr/>
          <p:nvPr/>
        </p:nvSpPr>
        <p:spPr>
          <a:xfrm>
            <a:off x="152400" y="6518387"/>
            <a:ext cx="6248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a:t>
            </a:r>
            <a:r>
              <a:rPr lang="en-US" altLang="en-US" sz="1100" b="1" kern="0" dirty="0" smtClean="0">
                <a:solidFill>
                  <a:prstClr val="black"/>
                </a:solidFill>
                <a:latin typeface="Arial Narrow" pitchFamily="34" charset="0"/>
                <a:cs typeface="+mn-cs"/>
              </a:rPr>
              <a:t>: </a:t>
            </a:r>
            <a:r>
              <a:rPr lang="en-US" altLang="en-US" sz="1100" dirty="0"/>
              <a:t>Analyze the impact of transactions on accounts and financial </a:t>
            </a:r>
            <a:r>
              <a:rPr lang="en-US" altLang="en-US" sz="1100" dirty="0" smtClean="0"/>
              <a:t>statements.</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7"/>
                                        </p:tgtEl>
                                        <p:attrNameLst>
                                          <p:attrName>style.visibility</p:attrName>
                                        </p:attrNameLst>
                                      </p:cBhvr>
                                      <p:to>
                                        <p:strVal val="visible"/>
                                      </p:to>
                                    </p:set>
                                    <p:animEffect transition="in" filter="fade">
                                      <p:cBhvr>
                                        <p:cTn id="22" dur="500"/>
                                        <p:tgtEl>
                                          <p:spTgt spid="27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9"/>
                                        </p:tgtEl>
                                        <p:attrNameLst>
                                          <p:attrName>style.visibility</p:attrName>
                                        </p:attrNameLst>
                                      </p:cBhvr>
                                      <p:to>
                                        <p:strVal val="visible"/>
                                      </p:to>
                                    </p:set>
                                    <p:animEffect transition="in" filter="fade">
                                      <p:cBhvr>
                                        <p:cTn id="25" dur="500"/>
                                        <p:tgtEl>
                                          <p:spTgt spid="1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fade">
                                      <p:cBhvr>
                                        <p:cTn id="28" dur="500"/>
                                        <p:tgtEl>
                                          <p:spTgt spid="1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500"/>
                                        <p:tgtEl>
                                          <p:spTgt spid="14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4"/>
                                        </p:tgtEl>
                                        <p:attrNameLst>
                                          <p:attrName>style.visibility</p:attrName>
                                        </p:attrNameLst>
                                      </p:cBhvr>
                                      <p:to>
                                        <p:strVal val="visible"/>
                                      </p:to>
                                    </p:set>
                                    <p:animEffect transition="in" filter="fade">
                                      <p:cBhvr>
                                        <p:cTn id="48" dur="500"/>
                                        <p:tgtEl>
                                          <p:spTgt spid="26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5"/>
                                        </p:tgtEl>
                                        <p:attrNameLst>
                                          <p:attrName>style.visibility</p:attrName>
                                        </p:attrNameLst>
                                      </p:cBhvr>
                                      <p:to>
                                        <p:strVal val="visible"/>
                                      </p:to>
                                    </p:set>
                                    <p:animEffect transition="in" filter="fade">
                                      <p:cBhvr>
                                        <p:cTn id="51" dur="500"/>
                                        <p:tgtEl>
                                          <p:spTgt spid="26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6"/>
                                        </p:tgtEl>
                                        <p:attrNameLst>
                                          <p:attrName>style.visibility</p:attrName>
                                        </p:attrNameLst>
                                      </p:cBhvr>
                                      <p:to>
                                        <p:strVal val="visible"/>
                                      </p:to>
                                    </p:set>
                                    <p:animEffect transition="in" filter="fade">
                                      <p:cBhvr>
                                        <p:cTn id="54" dur="500"/>
                                        <p:tgtEl>
                                          <p:spTgt spid="26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7"/>
                                        </p:tgtEl>
                                        <p:attrNameLst>
                                          <p:attrName>style.visibility</p:attrName>
                                        </p:attrNameLst>
                                      </p:cBhvr>
                                      <p:to>
                                        <p:strVal val="visible"/>
                                      </p:to>
                                    </p:set>
                                    <p:animEffect transition="in" filter="fade">
                                      <p:cBhvr>
                                        <p:cTn id="57" dur="500"/>
                                        <p:tgtEl>
                                          <p:spTgt spid="26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8"/>
                                        </p:tgtEl>
                                        <p:attrNameLst>
                                          <p:attrName>style.visibility</p:attrName>
                                        </p:attrNameLst>
                                      </p:cBhvr>
                                      <p:to>
                                        <p:strVal val="visible"/>
                                      </p:to>
                                    </p:set>
                                    <p:animEffect transition="in" filter="fade">
                                      <p:cBhvr>
                                        <p:cTn id="60" dur="500"/>
                                        <p:tgtEl>
                                          <p:spTgt spid="26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9"/>
                                        </p:tgtEl>
                                        <p:attrNameLst>
                                          <p:attrName>style.visibility</p:attrName>
                                        </p:attrNameLst>
                                      </p:cBhvr>
                                      <p:to>
                                        <p:strVal val="visible"/>
                                      </p:to>
                                    </p:set>
                                    <p:animEffect transition="in" filter="fade">
                                      <p:cBhvr>
                                        <p:cTn id="63" dur="500"/>
                                        <p:tgtEl>
                                          <p:spTgt spid="26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8"/>
                                        </p:tgtEl>
                                        <p:attrNameLst>
                                          <p:attrName>style.visibility</p:attrName>
                                        </p:attrNameLst>
                                      </p:cBhvr>
                                      <p:to>
                                        <p:strVal val="visible"/>
                                      </p:to>
                                    </p:set>
                                    <p:animEffect transition="in" filter="fade">
                                      <p:cBhvr>
                                        <p:cTn id="66" dur="500"/>
                                        <p:tgtEl>
                                          <p:spTgt spid="27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9"/>
                                        </p:tgtEl>
                                        <p:attrNameLst>
                                          <p:attrName>style.visibility</p:attrName>
                                        </p:attrNameLst>
                                      </p:cBhvr>
                                      <p:to>
                                        <p:strVal val="visible"/>
                                      </p:to>
                                    </p:set>
                                    <p:animEffect transition="in" filter="fade">
                                      <p:cBhvr>
                                        <p:cTn id="69" dur="500"/>
                                        <p:tgtEl>
                                          <p:spTgt spid="27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0"/>
                                        </p:tgtEl>
                                        <p:attrNameLst>
                                          <p:attrName>style.visibility</p:attrName>
                                        </p:attrNameLst>
                                      </p:cBhvr>
                                      <p:to>
                                        <p:strVal val="visible"/>
                                      </p:to>
                                    </p:set>
                                    <p:animEffect transition="in" filter="fade">
                                      <p:cBhvr>
                                        <p:cTn id="72" dur="500"/>
                                        <p:tgtEl>
                                          <p:spTgt spid="28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1"/>
                                        </p:tgtEl>
                                        <p:attrNameLst>
                                          <p:attrName>style.visibility</p:attrName>
                                        </p:attrNameLst>
                                      </p:cBhvr>
                                      <p:to>
                                        <p:strVal val="visible"/>
                                      </p:to>
                                    </p:set>
                                    <p:animEffect transition="in" filter="fade">
                                      <p:cBhvr>
                                        <p:cTn id="75" dur="500"/>
                                        <p:tgtEl>
                                          <p:spTgt spid="28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2"/>
                                        </p:tgtEl>
                                        <p:attrNameLst>
                                          <p:attrName>style.visibility</p:attrName>
                                        </p:attrNameLst>
                                      </p:cBhvr>
                                      <p:to>
                                        <p:strVal val="visible"/>
                                      </p:to>
                                    </p:set>
                                    <p:animEffect transition="in" filter="fade">
                                      <p:cBhvr>
                                        <p:cTn id="78" dur="500"/>
                                        <p:tgtEl>
                                          <p:spTgt spid="28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83"/>
                                        </p:tgtEl>
                                        <p:attrNameLst>
                                          <p:attrName>style.visibility</p:attrName>
                                        </p:attrNameLst>
                                      </p:cBhvr>
                                      <p:to>
                                        <p:strVal val="visible"/>
                                      </p:to>
                                    </p:set>
                                    <p:animEffect transition="in" filter="fade">
                                      <p:cBhvr>
                                        <p:cTn id="81" dur="500"/>
                                        <p:tgtEl>
                                          <p:spTgt spid="28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84"/>
                                        </p:tgtEl>
                                        <p:attrNameLst>
                                          <p:attrName>style.visibility</p:attrName>
                                        </p:attrNameLst>
                                      </p:cBhvr>
                                      <p:to>
                                        <p:strVal val="visible"/>
                                      </p:to>
                                    </p:set>
                                    <p:animEffect transition="in" filter="fade">
                                      <p:cBhvr>
                                        <p:cTn id="84" dur="500"/>
                                        <p:tgtEl>
                                          <p:spTgt spid="28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85"/>
                                        </p:tgtEl>
                                        <p:attrNameLst>
                                          <p:attrName>style.visibility</p:attrName>
                                        </p:attrNameLst>
                                      </p:cBhvr>
                                      <p:to>
                                        <p:strVal val="visible"/>
                                      </p:to>
                                    </p:set>
                                    <p:animEffect transition="in" filter="fade">
                                      <p:cBhvr>
                                        <p:cTn id="87" dur="500"/>
                                        <p:tgtEl>
                                          <p:spTgt spid="28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87"/>
                                        </p:tgtEl>
                                        <p:attrNameLst>
                                          <p:attrName>style.visibility</p:attrName>
                                        </p:attrNameLst>
                                      </p:cBhvr>
                                      <p:to>
                                        <p:strVal val="visible"/>
                                      </p:to>
                                    </p:set>
                                    <p:animEffect transition="in" filter="fade">
                                      <p:cBhvr>
                                        <p:cTn id="90" dur="500"/>
                                        <p:tgtEl>
                                          <p:spTgt spid="28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28"/>
                                        </p:tgtEl>
                                        <p:attrNameLst>
                                          <p:attrName>style.visibility</p:attrName>
                                        </p:attrNameLst>
                                      </p:cBhvr>
                                      <p:to>
                                        <p:strVal val="visible"/>
                                      </p:to>
                                    </p:set>
                                    <p:animEffect transition="in" filter="fade">
                                      <p:cBhvr>
                                        <p:cTn id="93" dur="500"/>
                                        <p:tgtEl>
                                          <p:spTgt spid="12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0"/>
                                        </p:tgtEl>
                                        <p:attrNameLst>
                                          <p:attrName>style.visibility</p:attrName>
                                        </p:attrNameLst>
                                      </p:cBhvr>
                                      <p:to>
                                        <p:strVal val="visible"/>
                                      </p:to>
                                    </p:set>
                                    <p:animEffect transition="in" filter="fade">
                                      <p:cBhvr>
                                        <p:cTn id="96" dur="500"/>
                                        <p:tgtEl>
                                          <p:spTgt spid="13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31"/>
                                        </p:tgtEl>
                                        <p:attrNameLst>
                                          <p:attrName>style.visibility</p:attrName>
                                        </p:attrNameLst>
                                      </p:cBhvr>
                                      <p:to>
                                        <p:strVal val="visible"/>
                                      </p:to>
                                    </p:set>
                                    <p:animEffect transition="in" filter="fade">
                                      <p:cBhvr>
                                        <p:cTn id="99" dur="500"/>
                                        <p:tgtEl>
                                          <p:spTgt spid="13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32"/>
                                        </p:tgtEl>
                                        <p:attrNameLst>
                                          <p:attrName>style.visibility</p:attrName>
                                        </p:attrNameLst>
                                      </p:cBhvr>
                                      <p:to>
                                        <p:strVal val="visible"/>
                                      </p:to>
                                    </p:set>
                                    <p:animEffect transition="in" filter="fade">
                                      <p:cBhvr>
                                        <p:cTn id="102" dur="500"/>
                                        <p:tgtEl>
                                          <p:spTgt spid="13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33"/>
                                        </p:tgtEl>
                                        <p:attrNameLst>
                                          <p:attrName>style.visibility</p:attrName>
                                        </p:attrNameLst>
                                      </p:cBhvr>
                                      <p:to>
                                        <p:strVal val="visible"/>
                                      </p:to>
                                    </p:set>
                                    <p:animEffect transition="in" filter="fade">
                                      <p:cBhvr>
                                        <p:cTn id="105" dur="500"/>
                                        <p:tgtEl>
                                          <p:spTgt spid="13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Effect transition="in" filter="fade">
                                      <p:cBhvr>
                                        <p:cTn id="108" dur="500"/>
                                        <p:tgtEl>
                                          <p:spTgt spid="13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35"/>
                                        </p:tgtEl>
                                        <p:attrNameLst>
                                          <p:attrName>style.visibility</p:attrName>
                                        </p:attrNameLst>
                                      </p:cBhvr>
                                      <p:to>
                                        <p:strVal val="visible"/>
                                      </p:to>
                                    </p:set>
                                    <p:animEffect transition="in" filter="fade">
                                      <p:cBhvr>
                                        <p:cTn id="111" dur="500"/>
                                        <p:tgtEl>
                                          <p:spTgt spid="13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36"/>
                                        </p:tgtEl>
                                        <p:attrNameLst>
                                          <p:attrName>style.visibility</p:attrName>
                                        </p:attrNameLst>
                                      </p:cBhvr>
                                      <p:to>
                                        <p:strVal val="visible"/>
                                      </p:to>
                                    </p:set>
                                    <p:animEffect transition="in" filter="fade">
                                      <p:cBhvr>
                                        <p:cTn id="114" dur="500"/>
                                        <p:tgtEl>
                                          <p:spTgt spid="13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38"/>
                                        </p:tgtEl>
                                        <p:attrNameLst>
                                          <p:attrName>style.visibility</p:attrName>
                                        </p:attrNameLst>
                                      </p:cBhvr>
                                      <p:to>
                                        <p:strVal val="visible"/>
                                      </p:to>
                                    </p:set>
                                    <p:animEffect transition="in" filter="fade">
                                      <p:cBhvr>
                                        <p:cTn id="117" dur="500"/>
                                        <p:tgtEl>
                                          <p:spTgt spid="13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42"/>
                                        </p:tgtEl>
                                        <p:attrNameLst>
                                          <p:attrName>style.visibility</p:attrName>
                                        </p:attrNameLst>
                                      </p:cBhvr>
                                      <p:to>
                                        <p:strVal val="visible"/>
                                      </p:to>
                                    </p:set>
                                    <p:animEffect transition="in" filter="fade">
                                      <p:cBhvr>
                                        <p:cTn id="120" dur="500"/>
                                        <p:tgtEl>
                                          <p:spTgt spid="14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43"/>
                                        </p:tgtEl>
                                        <p:attrNameLst>
                                          <p:attrName>style.visibility</p:attrName>
                                        </p:attrNameLst>
                                      </p:cBhvr>
                                      <p:to>
                                        <p:strVal val="visible"/>
                                      </p:to>
                                    </p:set>
                                    <p:animEffect transition="in" filter="fade">
                                      <p:cBhvr>
                                        <p:cTn id="123" dur="500"/>
                                        <p:tgtEl>
                                          <p:spTgt spid="143"/>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44"/>
                                        </p:tgtEl>
                                        <p:attrNameLst>
                                          <p:attrName>style.visibility</p:attrName>
                                        </p:attrNameLst>
                                      </p:cBhvr>
                                      <p:to>
                                        <p:strVal val="visible"/>
                                      </p:to>
                                    </p:set>
                                    <p:animEffect transition="in" filter="fade">
                                      <p:cBhvr>
                                        <p:cTn id="126" dur="500"/>
                                        <p:tgtEl>
                                          <p:spTgt spid="14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45"/>
                                        </p:tgtEl>
                                        <p:attrNameLst>
                                          <p:attrName>style.visibility</p:attrName>
                                        </p:attrNameLst>
                                      </p:cBhvr>
                                      <p:to>
                                        <p:strVal val="visible"/>
                                      </p:to>
                                    </p:set>
                                    <p:animEffect transition="in" filter="fade">
                                      <p:cBhvr>
                                        <p:cTn id="129" dur="500"/>
                                        <p:tgtEl>
                                          <p:spTgt spid="14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46"/>
                                        </p:tgtEl>
                                        <p:attrNameLst>
                                          <p:attrName>style.visibility</p:attrName>
                                        </p:attrNameLst>
                                      </p:cBhvr>
                                      <p:to>
                                        <p:strVal val="visible"/>
                                      </p:to>
                                    </p:set>
                                    <p:animEffect transition="in" filter="fade">
                                      <p:cBhvr>
                                        <p:cTn id="132" dur="500"/>
                                        <p:tgtEl>
                                          <p:spTgt spid="146"/>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47"/>
                                        </p:tgtEl>
                                        <p:attrNameLst>
                                          <p:attrName>style.visibility</p:attrName>
                                        </p:attrNameLst>
                                      </p:cBhvr>
                                      <p:to>
                                        <p:strVal val="visible"/>
                                      </p:to>
                                    </p:set>
                                    <p:animEffect transition="in" filter="fade">
                                      <p:cBhvr>
                                        <p:cTn id="135" dur="500"/>
                                        <p:tgtEl>
                                          <p:spTgt spid="147"/>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9"/>
                                        </p:tgtEl>
                                        <p:attrNameLst>
                                          <p:attrName>style.visibility</p:attrName>
                                        </p:attrNameLst>
                                      </p:cBhvr>
                                      <p:to>
                                        <p:strVal val="visible"/>
                                      </p:to>
                                    </p:set>
                                    <p:animEffect transition="in" filter="fade">
                                      <p:cBhvr>
                                        <p:cTn id="140" dur="500"/>
                                        <p:tgtEl>
                                          <p:spTgt spid="19"/>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20"/>
                                        </p:tgtEl>
                                        <p:attrNameLst>
                                          <p:attrName>style.visibility</p:attrName>
                                        </p:attrNameLst>
                                      </p:cBhvr>
                                      <p:to>
                                        <p:strVal val="visible"/>
                                      </p:to>
                                    </p:set>
                                    <p:animEffect transition="in" filter="fade">
                                      <p:cBhvr>
                                        <p:cTn id="143" dur="500"/>
                                        <p:tgtEl>
                                          <p:spTgt spid="2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271"/>
                                        </p:tgtEl>
                                        <p:attrNameLst>
                                          <p:attrName>style.visibility</p:attrName>
                                        </p:attrNameLst>
                                      </p:cBhvr>
                                      <p:to>
                                        <p:strVal val="visible"/>
                                      </p:to>
                                    </p:set>
                                    <p:animEffect transition="in" filter="fade">
                                      <p:cBhvr>
                                        <p:cTn id="146" dur="500"/>
                                        <p:tgtEl>
                                          <p:spTgt spid="271"/>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272"/>
                                        </p:tgtEl>
                                        <p:attrNameLst>
                                          <p:attrName>style.visibility</p:attrName>
                                        </p:attrNameLst>
                                      </p:cBhvr>
                                      <p:to>
                                        <p:strVal val="visible"/>
                                      </p:to>
                                    </p:set>
                                    <p:animEffect transition="in" filter="fade">
                                      <p:cBhvr>
                                        <p:cTn id="149" dur="500"/>
                                        <p:tgtEl>
                                          <p:spTgt spid="272"/>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273"/>
                                        </p:tgtEl>
                                        <p:attrNameLst>
                                          <p:attrName>style.visibility</p:attrName>
                                        </p:attrNameLst>
                                      </p:cBhvr>
                                      <p:to>
                                        <p:strVal val="visible"/>
                                      </p:to>
                                    </p:set>
                                    <p:animEffect transition="in" filter="fade">
                                      <p:cBhvr>
                                        <p:cTn id="152" dur="500"/>
                                        <p:tgtEl>
                                          <p:spTgt spid="273"/>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274"/>
                                        </p:tgtEl>
                                        <p:attrNameLst>
                                          <p:attrName>style.visibility</p:attrName>
                                        </p:attrNameLst>
                                      </p:cBhvr>
                                      <p:to>
                                        <p:strVal val="visible"/>
                                      </p:to>
                                    </p:set>
                                    <p:animEffect transition="in" filter="fade">
                                      <p:cBhvr>
                                        <p:cTn id="155" dur="500"/>
                                        <p:tgtEl>
                                          <p:spTgt spid="274"/>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275"/>
                                        </p:tgtEl>
                                        <p:attrNameLst>
                                          <p:attrName>style.visibility</p:attrName>
                                        </p:attrNameLst>
                                      </p:cBhvr>
                                      <p:to>
                                        <p:strVal val="visible"/>
                                      </p:to>
                                    </p:set>
                                    <p:animEffect transition="in" filter="fade">
                                      <p:cBhvr>
                                        <p:cTn id="158" dur="500"/>
                                        <p:tgtEl>
                                          <p:spTgt spid="275"/>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276"/>
                                        </p:tgtEl>
                                        <p:attrNameLst>
                                          <p:attrName>style.visibility</p:attrName>
                                        </p:attrNameLst>
                                      </p:cBhvr>
                                      <p:to>
                                        <p:strVal val="visible"/>
                                      </p:to>
                                    </p:set>
                                    <p:animEffect transition="in" filter="fade">
                                      <p:cBhvr>
                                        <p:cTn id="161" dur="500"/>
                                        <p:tgtEl>
                                          <p:spTgt spid="276"/>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286"/>
                                        </p:tgtEl>
                                        <p:attrNameLst>
                                          <p:attrName>style.visibility</p:attrName>
                                        </p:attrNameLst>
                                      </p:cBhvr>
                                      <p:to>
                                        <p:strVal val="visible"/>
                                      </p:to>
                                    </p:set>
                                    <p:animEffect transition="in" filter="fade">
                                      <p:cBhvr>
                                        <p:cTn id="164" dur="500"/>
                                        <p:tgtEl>
                                          <p:spTgt spid="28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39"/>
                                        </p:tgtEl>
                                        <p:attrNameLst>
                                          <p:attrName>style.visibility</p:attrName>
                                        </p:attrNameLst>
                                      </p:cBhvr>
                                      <p:to>
                                        <p:strVal val="visible"/>
                                      </p:to>
                                    </p:set>
                                    <p:animEffect transition="in" filter="fade">
                                      <p:cBhvr>
                                        <p:cTn id="167" dur="500"/>
                                        <p:tgtEl>
                                          <p:spTgt spid="139"/>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48"/>
                                        </p:tgtEl>
                                        <p:attrNameLst>
                                          <p:attrName>style.visibility</p:attrName>
                                        </p:attrNameLst>
                                      </p:cBhvr>
                                      <p:to>
                                        <p:strVal val="visible"/>
                                      </p:to>
                                    </p:set>
                                    <p:animEffect transition="in" filter="fade">
                                      <p:cBhvr>
                                        <p:cTn id="170" dur="500"/>
                                        <p:tgtEl>
                                          <p:spTgt spid="148"/>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49"/>
                                        </p:tgtEl>
                                        <p:attrNameLst>
                                          <p:attrName>style.visibility</p:attrName>
                                        </p:attrNameLst>
                                      </p:cBhvr>
                                      <p:to>
                                        <p:strVal val="visible"/>
                                      </p:to>
                                    </p:set>
                                    <p:animEffect transition="in" filter="fade">
                                      <p:cBhvr>
                                        <p:cTn id="173" dur="500"/>
                                        <p:tgtEl>
                                          <p:spTgt spid="149"/>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150"/>
                                        </p:tgtEl>
                                        <p:attrNameLst>
                                          <p:attrName>style.visibility</p:attrName>
                                        </p:attrNameLst>
                                      </p:cBhvr>
                                      <p:to>
                                        <p:strVal val="visible"/>
                                      </p:to>
                                    </p:set>
                                    <p:animEffect transition="in" filter="fade">
                                      <p:cBhvr>
                                        <p:cTn id="176" dur="500"/>
                                        <p:tgtEl>
                                          <p:spTgt spid="150"/>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51"/>
                                        </p:tgtEl>
                                        <p:attrNameLst>
                                          <p:attrName>style.visibility</p:attrName>
                                        </p:attrNameLst>
                                      </p:cBhvr>
                                      <p:to>
                                        <p:strVal val="visible"/>
                                      </p:to>
                                    </p:set>
                                    <p:animEffect transition="in" filter="fade">
                                      <p:cBhvr>
                                        <p:cTn id="179"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4" grpId="0"/>
      <p:bldP spid="25" grpId="0"/>
      <p:bldP spid="26" grpId="0"/>
      <p:bldP spid="27" grpId="0"/>
      <p:bldP spid="29" grpId="0"/>
      <p:bldP spid="30" grpId="0"/>
      <p:bldP spid="31" grpId="0"/>
      <p:bldP spid="264" grpId="0"/>
      <p:bldP spid="265" grpId="0"/>
      <p:bldP spid="266" grpId="0"/>
      <p:bldP spid="267" grpId="0"/>
      <p:bldP spid="268" grpId="0"/>
      <p:bldP spid="269" grpId="0"/>
      <p:bldP spid="271" grpId="0"/>
      <p:bldP spid="272" grpId="0"/>
      <p:bldP spid="273" grpId="0"/>
      <p:bldP spid="274" grpId="0"/>
      <p:bldP spid="275" grpId="0"/>
      <p:bldP spid="276" grpId="0"/>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2" name="Object 2"/>
          <p:cNvGraphicFramePr>
            <a:graphicFrameLocks/>
          </p:cNvGraphicFramePr>
          <p:nvPr/>
        </p:nvGraphicFramePr>
        <p:xfrm>
          <a:off x="1227138" y="2068513"/>
          <a:ext cx="4945062" cy="4441825"/>
        </p:xfrm>
        <a:graphic>
          <a:graphicData uri="http://schemas.openxmlformats.org/presentationml/2006/ole">
            <mc:AlternateContent xmlns:mc="http://schemas.openxmlformats.org/markup-compatibility/2006">
              <mc:Choice xmlns:v="urn:schemas-microsoft-com:vml" Requires="v">
                <p:oleObj spid="_x0000_s123001" name="Clip" r:id="rId4" imgW="3491620" imgH="3468986" progId="MS_ClipArt_Gallery.2">
                  <p:embed/>
                </p:oleObj>
              </mc:Choice>
              <mc:Fallback>
                <p:oleObj name="Clip" r:id="rId4" imgW="3491620" imgH="3468986" progId="MS_ClipArt_Gallery.2">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b="9625"/>
                      <a:stretch>
                        <a:fillRect/>
                      </a:stretch>
                    </p:blipFill>
                    <p:spPr bwMode="auto">
                      <a:xfrm>
                        <a:off x="1227138" y="2068513"/>
                        <a:ext cx="4945062"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83" name="Rectangle 3"/>
          <p:cNvSpPr>
            <a:spLocks noChangeArrowheads="1"/>
          </p:cNvSpPr>
          <p:nvPr/>
        </p:nvSpPr>
        <p:spPr bwMode="auto">
          <a:xfrm>
            <a:off x="6324600" y="4953000"/>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800">
                <a:latin typeface="Arial" charset="0"/>
              </a:rPr>
              <a:t>Sales Tickets</a:t>
            </a:r>
          </a:p>
        </p:txBody>
      </p:sp>
      <p:sp>
        <p:nvSpPr>
          <p:cNvPr id="122884" name="Rectangle 4"/>
          <p:cNvSpPr>
            <a:spLocks noChangeArrowheads="1"/>
          </p:cNvSpPr>
          <p:nvPr/>
        </p:nvSpPr>
        <p:spPr bwMode="auto">
          <a:xfrm>
            <a:off x="6858000" y="3505200"/>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800">
                <a:latin typeface="Arial" charset="0"/>
              </a:rPr>
              <a:t>Bank Statements</a:t>
            </a:r>
          </a:p>
        </p:txBody>
      </p:sp>
      <p:sp>
        <p:nvSpPr>
          <p:cNvPr id="122885" name="Rectangle 5"/>
          <p:cNvSpPr>
            <a:spLocks noChangeArrowheads="1"/>
          </p:cNvSpPr>
          <p:nvPr/>
        </p:nvSpPr>
        <p:spPr bwMode="auto">
          <a:xfrm>
            <a:off x="6781800" y="1828800"/>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800">
                <a:latin typeface="Arial" charset="0"/>
              </a:rPr>
              <a:t>Purchase Orders</a:t>
            </a:r>
          </a:p>
        </p:txBody>
      </p:sp>
      <p:sp>
        <p:nvSpPr>
          <p:cNvPr id="122886" name="Rectangle 6"/>
          <p:cNvSpPr>
            <a:spLocks noChangeArrowheads="1"/>
          </p:cNvSpPr>
          <p:nvPr/>
        </p:nvSpPr>
        <p:spPr bwMode="auto">
          <a:xfrm>
            <a:off x="990600" y="1524000"/>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800">
                <a:latin typeface="Arial" charset="0"/>
              </a:rPr>
              <a:t>Checks</a:t>
            </a:r>
          </a:p>
        </p:txBody>
      </p:sp>
      <p:sp>
        <p:nvSpPr>
          <p:cNvPr id="122887" name="Line 7"/>
          <p:cNvSpPr>
            <a:spLocks noChangeShapeType="1"/>
          </p:cNvSpPr>
          <p:nvPr/>
        </p:nvSpPr>
        <p:spPr bwMode="auto">
          <a:xfrm>
            <a:off x="1841500" y="2222500"/>
            <a:ext cx="1727200" cy="5080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2888" name="Line 8"/>
          <p:cNvSpPr>
            <a:spLocks noChangeShapeType="1"/>
          </p:cNvSpPr>
          <p:nvPr/>
        </p:nvSpPr>
        <p:spPr bwMode="auto">
          <a:xfrm flipH="1">
            <a:off x="5702300" y="2298700"/>
            <a:ext cx="1244600" cy="7366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2889" name="Line 9"/>
          <p:cNvSpPr>
            <a:spLocks noChangeShapeType="1"/>
          </p:cNvSpPr>
          <p:nvPr/>
        </p:nvSpPr>
        <p:spPr bwMode="auto">
          <a:xfrm flipH="1">
            <a:off x="5168900" y="3898900"/>
            <a:ext cx="1701800" cy="2794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2890" name="Line 10"/>
          <p:cNvSpPr>
            <a:spLocks noChangeShapeType="1"/>
          </p:cNvSpPr>
          <p:nvPr/>
        </p:nvSpPr>
        <p:spPr bwMode="auto">
          <a:xfrm flipH="1" flipV="1">
            <a:off x="4940300" y="5092700"/>
            <a:ext cx="1473200" cy="2540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22891" name="Rectangle 11"/>
          <p:cNvSpPr>
            <a:spLocks noGrp="1" noChangeArrowheads="1"/>
          </p:cNvSpPr>
          <p:nvPr>
            <p:ph type="title"/>
          </p:nvPr>
        </p:nvSpPr>
        <p:spPr/>
        <p:txBody>
          <a:bodyPr/>
          <a:lstStyle/>
          <a:p>
            <a:pPr eaLnBrk="1" hangingPunct="1"/>
            <a:r>
              <a:rPr lang="en-US" altLang="en-US" b="1" dirty="0" smtClean="0">
                <a:cs typeface="Arial" charset="0"/>
              </a:rPr>
              <a:t>Source Documents</a:t>
            </a:r>
          </a:p>
        </p:txBody>
      </p:sp>
      <p:sp>
        <p:nvSpPr>
          <p:cNvPr id="20" name="Slide Number Placeholder 19"/>
          <p:cNvSpPr>
            <a:spLocks noGrp="1"/>
          </p:cNvSpPr>
          <p:nvPr>
            <p:ph type="sldNum" sz="quarter" idx="12"/>
          </p:nvPr>
        </p:nvSpPr>
        <p:spPr/>
        <p:txBody>
          <a:bodyPr/>
          <a:lstStyle/>
          <a:p>
            <a:pPr>
              <a:defRPr/>
            </a:pPr>
            <a:fld id="{0A9B9C05-1B23-4646-AE97-DAF90808F380}" type="slidenum">
              <a:rPr lang="en-US" smtClean="0"/>
              <a:pPr>
                <a:defRPr/>
              </a:pPr>
              <a:t>5</a:t>
            </a:fld>
            <a:endParaRPr lang="en-US" dirty="0"/>
          </a:p>
        </p:txBody>
      </p:sp>
      <p:sp>
        <p:nvSpPr>
          <p:cNvPr id="122892" name="Rectangle 12"/>
          <p:cNvSpPr>
            <a:spLocks noChangeArrowheads="1"/>
          </p:cNvSpPr>
          <p:nvPr/>
        </p:nvSpPr>
        <p:spPr bwMode="auto">
          <a:xfrm>
            <a:off x="4114800" y="1447800"/>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800">
                <a:latin typeface="Arial" charset="0"/>
              </a:rPr>
              <a:t>Bills from Suppliers</a:t>
            </a:r>
          </a:p>
        </p:txBody>
      </p:sp>
      <p:sp>
        <p:nvSpPr>
          <p:cNvPr id="122893" name="Line 13"/>
          <p:cNvSpPr>
            <a:spLocks noChangeShapeType="1"/>
          </p:cNvSpPr>
          <p:nvPr/>
        </p:nvSpPr>
        <p:spPr bwMode="auto">
          <a:xfrm flipH="1">
            <a:off x="4419600" y="2362200"/>
            <a:ext cx="533400" cy="762000"/>
          </a:xfrm>
          <a:prstGeom prst="line">
            <a:avLst/>
          </a:prstGeom>
          <a:noFill/>
          <a:ln w="28575">
            <a:solidFill>
              <a:srgbClr val="9900CC"/>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2894" name="Rectangle 14"/>
          <p:cNvSpPr>
            <a:spLocks noChangeArrowheads="1"/>
          </p:cNvSpPr>
          <p:nvPr/>
        </p:nvSpPr>
        <p:spPr bwMode="auto">
          <a:xfrm>
            <a:off x="228600" y="25146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800">
                <a:latin typeface="Arial" charset="0"/>
              </a:rPr>
              <a:t>Employee Earnings</a:t>
            </a:r>
            <a:br>
              <a:rPr lang="en-US" altLang="en-US" sz="2800">
                <a:latin typeface="Arial" charset="0"/>
              </a:rPr>
            </a:br>
            <a:r>
              <a:rPr lang="en-US" altLang="en-US" sz="2800">
                <a:latin typeface="Arial" charset="0"/>
              </a:rPr>
              <a:t>Records</a:t>
            </a:r>
          </a:p>
        </p:txBody>
      </p:sp>
      <p:sp>
        <p:nvSpPr>
          <p:cNvPr id="122895" name="Line 7"/>
          <p:cNvSpPr>
            <a:spLocks noChangeShapeType="1"/>
          </p:cNvSpPr>
          <p:nvPr/>
        </p:nvSpPr>
        <p:spPr bwMode="auto">
          <a:xfrm>
            <a:off x="1993900" y="3073400"/>
            <a:ext cx="1727200" cy="508000"/>
          </a:xfrm>
          <a:prstGeom prst="line">
            <a:avLst/>
          </a:prstGeom>
          <a:noFill/>
          <a:ln w="25400">
            <a:solidFill>
              <a:srgbClr val="9900CC"/>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9" name="Rounded Rectangle 18"/>
          <p:cNvSpPr/>
          <p:nvPr/>
        </p:nvSpPr>
        <p:spPr>
          <a:xfrm>
            <a:off x="152400" y="6520844"/>
            <a:ext cx="73914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lang="en-US" altLang="en-US" sz="1100" b="1" kern="0" dirty="0" smtClean="0">
                <a:solidFill>
                  <a:prstClr val="black"/>
                </a:solidFill>
                <a:latin typeface="Arial Narrow" pitchFamily="34" charset="0"/>
                <a:cs typeface="+mn-cs"/>
              </a:rPr>
              <a:t>:  </a:t>
            </a:r>
            <a:r>
              <a:rPr lang="en-US" sz="1100" dirty="0"/>
              <a:t>Explain the steps in processing transactions and the role of source documents.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4"/>
          <p:cNvSpPr>
            <a:spLocks noGrp="1"/>
          </p:cNvSpPr>
          <p:nvPr>
            <p:ph type="ctrTitle"/>
          </p:nvPr>
        </p:nvSpPr>
        <p:spPr>
          <a:xfrm>
            <a:off x="914400" y="1828800"/>
            <a:ext cx="7315200" cy="3124200"/>
          </a:xfrm>
        </p:spPr>
        <p:txBody>
          <a:bodyPr/>
          <a:lstStyle/>
          <a:p>
            <a:pPr eaLnBrk="1" hangingPunct="1"/>
            <a:r>
              <a:rPr lang="en-US" altLang="en-US" dirty="0" smtClean="0"/>
              <a:t/>
            </a:r>
            <a:br>
              <a:rPr lang="en-US" altLang="en-US" dirty="0" smtClean="0"/>
            </a:br>
            <a:r>
              <a:rPr lang="en-US" altLang="en-US" dirty="0" smtClean="0"/>
              <a:t/>
            </a:r>
            <a:br>
              <a:rPr lang="en-US" altLang="en-US" dirty="0" smtClean="0"/>
            </a:br>
            <a:r>
              <a:rPr lang="en-US" altLang="en-US" dirty="0" smtClean="0"/>
              <a:t> P2:	</a:t>
            </a:r>
            <a:br>
              <a:rPr lang="en-US" altLang="en-US" dirty="0" smtClean="0"/>
            </a:br>
            <a:r>
              <a:rPr lang="en-US" altLang="en-US" dirty="0" smtClean="0"/>
              <a:t>Prepare and explain the </a:t>
            </a:r>
            <a:br>
              <a:rPr lang="en-US" altLang="en-US" dirty="0" smtClean="0"/>
            </a:br>
            <a:r>
              <a:rPr lang="en-US" altLang="en-US" dirty="0" smtClean="0"/>
              <a:t>use of a trial balance. </a:t>
            </a:r>
            <a:r>
              <a:rPr lang="en-US" altLang="en-US" b="1" dirty="0" smtClean="0"/>
              <a:t/>
            </a:r>
            <a:br>
              <a:rPr lang="en-US" altLang="en-US" b="1"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5667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6061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865687"/>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5FBB888-C979-453A-9044-A56ED3CAB229}" type="slidenum">
              <a:rPr lang="en-US" altLang="en-US" smtClean="0">
                <a:solidFill>
                  <a:srgbClr val="898989"/>
                </a:solidFill>
              </a:rPr>
              <a:pPr eaLnBrk="1" hangingPunct="1"/>
              <a:t>50</a:t>
            </a:fld>
            <a:endParaRPr lang="en-US" altLang="en-US" smtClean="0">
              <a:solidFill>
                <a:srgbClr val="898989"/>
              </a:solidFill>
            </a:endParaRPr>
          </a:p>
        </p:txBody>
      </p:sp>
      <p:sp>
        <p:nvSpPr>
          <p:cNvPr id="8" name="TextBox 7"/>
          <p:cNvSpPr txBox="1"/>
          <p:nvPr/>
        </p:nvSpPr>
        <p:spPr>
          <a:xfrm>
            <a:off x="2362200" y="825996"/>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110872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1143000" y="609600"/>
            <a:ext cx="6934200" cy="685800"/>
          </a:xfrm>
        </p:spPr>
        <p:txBody>
          <a:bodyPr/>
          <a:lstStyle/>
          <a:p>
            <a:pPr eaLnBrk="1" hangingPunct="1"/>
            <a:r>
              <a:rPr lang="en-US" altLang="en-US" dirty="0" smtClean="0">
                <a:cs typeface="Arial" charset="0"/>
              </a:rPr>
              <a:t>Preparing a Trial Balance</a:t>
            </a:r>
          </a:p>
        </p:txBody>
      </p:sp>
      <p:sp>
        <p:nvSpPr>
          <p:cNvPr id="8" name="Slide Number Placeholder 7"/>
          <p:cNvSpPr>
            <a:spLocks noGrp="1"/>
          </p:cNvSpPr>
          <p:nvPr>
            <p:ph type="sldNum" sz="quarter" idx="12"/>
          </p:nvPr>
        </p:nvSpPr>
        <p:spPr/>
        <p:txBody>
          <a:bodyPr/>
          <a:lstStyle/>
          <a:p>
            <a:pPr>
              <a:defRPr/>
            </a:pPr>
            <a:fld id="{7D0568CF-EF72-4882-9FEB-E73809C646A9}" type="slidenum">
              <a:rPr lang="en-US" smtClean="0"/>
              <a:pPr>
                <a:defRPr/>
              </a:pPr>
              <a:t>51</a:t>
            </a:fld>
            <a:endParaRPr lang="en-US" dirty="0"/>
          </a:p>
        </p:txBody>
      </p:sp>
      <p:sp>
        <p:nvSpPr>
          <p:cNvPr id="3" name="TextBox 2"/>
          <p:cNvSpPr txBox="1">
            <a:spLocks noChangeArrowheads="1"/>
          </p:cNvSpPr>
          <p:nvPr/>
        </p:nvSpPr>
        <p:spPr bwMode="auto">
          <a:xfrm>
            <a:off x="457200" y="1596747"/>
            <a:ext cx="8229600" cy="3970318"/>
          </a:xfrm>
          <a:prstGeom prst="rect">
            <a:avLst/>
          </a:prstGeom>
          <a:solidFill>
            <a:srgbClr val="E3EAF7"/>
          </a:solidFill>
          <a:ln w="9525">
            <a:solidFill>
              <a:schemeClr val="tx1"/>
            </a:solidFill>
            <a:miter lim="800000"/>
            <a:headEnd/>
            <a:tailEnd/>
          </a:ln>
          <a:effectLst>
            <a:outerShdw blurRad="50800" dist="38100" dir="2700000" algn="tl" rotWithShape="0">
              <a:srgbClr val="808080">
                <a:alpha val="39998"/>
              </a:srgbClr>
            </a:outerShdw>
          </a:effectLst>
        </p:spPr>
        <p:txBody>
          <a:bodyPr>
            <a:spAutoFit/>
          </a:bodyPr>
          <a:lstStyle>
            <a:lvl1pPr marL="514350" indent="-514350"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buClr>
                <a:srgbClr val="C00000"/>
              </a:buClr>
              <a:defRPr/>
            </a:pPr>
            <a:r>
              <a:rPr lang="en-US" sz="3000" dirty="0" smtClean="0">
                <a:solidFill>
                  <a:srgbClr val="42557F"/>
                </a:solidFill>
                <a:ea typeface="MS PGothic" pitchFamily="34" charset="-128"/>
              </a:rPr>
              <a:t>Preparing a trial balance involves three steps:</a:t>
            </a:r>
          </a:p>
          <a:p>
            <a:pPr eaLnBrk="1" hangingPunct="1">
              <a:buClr>
                <a:srgbClr val="C00000"/>
              </a:buClr>
              <a:defRPr/>
            </a:pPr>
            <a:endParaRPr lang="en-US" dirty="0" smtClean="0">
              <a:solidFill>
                <a:srgbClr val="42557F"/>
              </a:solidFill>
              <a:ea typeface="MS PGothic" pitchFamily="34" charset="-128"/>
            </a:endParaRPr>
          </a:p>
          <a:p>
            <a:pPr eaLnBrk="1" hangingPunct="1">
              <a:buClr>
                <a:srgbClr val="C00000"/>
              </a:buClr>
              <a:buFont typeface="Century Schoolbook" pitchFamily="-107" charset="0"/>
              <a:buAutoNum type="arabicPeriod"/>
              <a:defRPr/>
            </a:pPr>
            <a:r>
              <a:rPr lang="en-US" dirty="0" smtClean="0">
                <a:ea typeface="MS PGothic" pitchFamily="34" charset="-128"/>
              </a:rPr>
              <a:t>List each account title and its amount (from ledger) in the trial balance. If an account has a zero balance, list it with a zero in the normal balance column (or omit it entirely).</a:t>
            </a:r>
          </a:p>
          <a:p>
            <a:pPr eaLnBrk="1" hangingPunct="1">
              <a:buClr>
                <a:srgbClr val="C00000"/>
              </a:buClr>
              <a:buFont typeface="Century Schoolbook" pitchFamily="-107" charset="0"/>
              <a:buAutoNum type="arabicPeriod"/>
              <a:defRPr/>
            </a:pPr>
            <a:r>
              <a:rPr lang="en-US" dirty="0" smtClean="0">
                <a:ea typeface="MS PGothic" pitchFamily="34" charset="-128"/>
              </a:rPr>
              <a:t>Compute the total of debit balances and the total of credit balances.</a:t>
            </a:r>
          </a:p>
          <a:p>
            <a:pPr eaLnBrk="1" hangingPunct="1">
              <a:buClr>
                <a:srgbClr val="C00000"/>
              </a:buClr>
              <a:buFont typeface="Century Schoolbook" pitchFamily="-107" charset="0"/>
              <a:buAutoNum type="arabicPeriod"/>
              <a:defRPr/>
            </a:pPr>
            <a:r>
              <a:rPr lang="en-US" dirty="0" smtClean="0">
                <a:ea typeface="MS PGothic" pitchFamily="34" charset="-128"/>
              </a:rPr>
              <a:t>Verify (prove) total debit balances equal total credit balances.</a:t>
            </a:r>
          </a:p>
        </p:txBody>
      </p:sp>
      <p:sp>
        <p:nvSpPr>
          <p:cNvPr id="5" name="Rectangle 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477000"/>
            <a:ext cx="45720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a:t>
            </a:r>
            <a:r>
              <a:rPr lang="en-US" altLang="en-US" sz="1100" b="1" kern="0" dirty="0" smtClean="0">
                <a:solidFill>
                  <a:prstClr val="black"/>
                </a:solidFill>
                <a:latin typeface="Arial Narrow" pitchFamily="34" charset="0"/>
                <a:cs typeface="+mn-cs"/>
              </a:rPr>
              <a:t>:</a:t>
            </a:r>
            <a:r>
              <a:rPr lang="en-US" altLang="en-US" sz="1100" kern="0" dirty="0" smtClean="0">
                <a:solidFill>
                  <a:prstClr val="black"/>
                </a:solidFill>
                <a:latin typeface="Arial Narrow" pitchFamily="34" charset="0"/>
                <a:cs typeface="+mn-cs"/>
              </a:rPr>
              <a:t> </a:t>
            </a:r>
            <a:r>
              <a:rPr lang="en-US" altLang="en-US" sz="1100" dirty="0"/>
              <a:t>Prepare and explain the </a:t>
            </a:r>
            <a:r>
              <a:rPr lang="en-US" altLang="en-US" sz="1100" dirty="0" smtClean="0"/>
              <a:t>use </a:t>
            </a:r>
            <a:r>
              <a:rPr lang="en-US" altLang="en-US" sz="1100" dirty="0"/>
              <a:t>of a trial </a:t>
            </a:r>
            <a:r>
              <a:rPr lang="en-US" altLang="en-US" sz="1100" dirty="0" smtClean="0"/>
              <a:t>balance. </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21371" y="1153234"/>
            <a:ext cx="6472083" cy="5263441"/>
          </a:xfrm>
          <a:prstGeom prst="rect">
            <a:avLst/>
          </a:prstGeom>
        </p:spPr>
      </p:pic>
      <p:sp>
        <p:nvSpPr>
          <p:cNvPr id="31746" name="Rectangle 2"/>
          <p:cNvSpPr>
            <a:spLocks noChangeArrowheads="1"/>
          </p:cNvSpPr>
          <p:nvPr/>
        </p:nvSpPr>
        <p:spPr bwMode="auto">
          <a:xfrm>
            <a:off x="1067065" y="76200"/>
            <a:ext cx="6858000" cy="685800"/>
          </a:xfrm>
          <a:prstGeom prst="rect">
            <a:avLst/>
          </a:prstGeom>
          <a:solidFill>
            <a:srgbClr val="DDD9C3"/>
          </a:solidFill>
          <a:ln w="12700">
            <a:solidFill>
              <a:srgbClr val="414141"/>
            </a:solidFill>
            <a:miter lim="800000"/>
            <a:headEnd/>
            <a:tailEnd/>
          </a:ln>
          <a:effectLst>
            <a:outerShdw blurRad="63500" dist="38099" dir="2700000" algn="ctr" rotWithShape="0">
              <a:schemeClr val="tx1">
                <a:alpha val="74997"/>
              </a:schemeClr>
            </a:outerShdw>
          </a:effectLst>
        </p:spPr>
        <p:txBody>
          <a:bodyPr lIns="90488" tIns="44450" rIns="90488" bIns="44450" anchor="ctr"/>
          <a:lstStyle/>
          <a:p>
            <a:pPr algn="ctr">
              <a:spcBef>
                <a:spcPct val="20000"/>
              </a:spcBef>
              <a:defRPr/>
            </a:pPr>
            <a:r>
              <a:rPr lang="en-US" sz="2000" b="1">
                <a:solidFill>
                  <a:srgbClr val="17375E"/>
                </a:solidFill>
                <a:ea typeface="MS PGothic" pitchFamily="34" charset="-128"/>
              </a:rPr>
              <a:t>After processing its remaining transactions for December, FastForward’s Trial Balance is prepared.</a:t>
            </a:r>
          </a:p>
        </p:txBody>
      </p:sp>
      <p:grpSp>
        <p:nvGrpSpPr>
          <p:cNvPr id="2" name="Group 81"/>
          <p:cNvGrpSpPr>
            <a:grpSpLocks/>
          </p:cNvGrpSpPr>
          <p:nvPr/>
        </p:nvGrpSpPr>
        <p:grpSpPr bwMode="auto">
          <a:xfrm>
            <a:off x="5257800" y="1496188"/>
            <a:ext cx="3768989" cy="4524212"/>
            <a:chOff x="2954" y="1571"/>
            <a:chExt cx="2590" cy="2750"/>
          </a:xfrm>
          <a:solidFill>
            <a:schemeClr val="bg2">
              <a:lumMod val="90000"/>
            </a:schemeClr>
          </a:solidFill>
        </p:grpSpPr>
        <p:grpSp>
          <p:nvGrpSpPr>
            <p:cNvPr id="3" name="Group 82"/>
            <p:cNvGrpSpPr>
              <a:grpSpLocks/>
            </p:cNvGrpSpPr>
            <p:nvPr/>
          </p:nvGrpSpPr>
          <p:grpSpPr bwMode="auto">
            <a:xfrm>
              <a:off x="2954" y="3394"/>
              <a:ext cx="1623" cy="927"/>
              <a:chOff x="2954" y="3394"/>
              <a:chExt cx="1623" cy="927"/>
            </a:xfrm>
            <a:grpFill/>
          </p:grpSpPr>
          <p:sp>
            <p:nvSpPr>
              <p:cNvPr id="31753" name="Line 84"/>
              <p:cNvSpPr>
                <a:spLocks noChangeShapeType="1"/>
              </p:cNvSpPr>
              <p:nvPr/>
            </p:nvSpPr>
            <p:spPr bwMode="auto">
              <a:xfrm flipH="1">
                <a:off x="3740" y="3487"/>
                <a:ext cx="419" cy="834"/>
              </a:xfrm>
              <a:prstGeom prst="line">
                <a:avLst/>
              </a:prstGeom>
              <a:grpFill/>
              <a:ln w="38100">
                <a:solidFill>
                  <a:schemeClr val="tx1"/>
                </a:solidFill>
                <a:round/>
                <a:headEnd/>
                <a:tailEnd type="triangle" w="med" len="med"/>
              </a:ln>
              <a:effectLst>
                <a:outerShdw blurRad="63500" dist="38099" dir="2700000" algn="ctr" rotWithShape="0">
                  <a:schemeClr val="tx1">
                    <a:alpha val="74998"/>
                  </a:schemeClr>
                </a:outerShdw>
              </a:effectLst>
            </p:spPr>
            <p:txBody>
              <a:bodyPr/>
              <a:lstStyle/>
              <a:p>
                <a:pPr algn="ctr">
                  <a:defRPr/>
                </a:pPr>
                <a:endParaRPr lang="en-US" dirty="0">
                  <a:latin typeface="Arial" pitchFamily="-112" charset="0"/>
                  <a:ea typeface="Arial" pitchFamily="-112" charset="0"/>
                  <a:cs typeface="Arial" pitchFamily="-112" charset="0"/>
                </a:endParaRPr>
              </a:p>
            </p:txBody>
          </p:sp>
          <p:sp>
            <p:nvSpPr>
              <p:cNvPr id="31752" name="Line 83"/>
              <p:cNvSpPr>
                <a:spLocks noChangeShapeType="1"/>
              </p:cNvSpPr>
              <p:nvPr/>
            </p:nvSpPr>
            <p:spPr bwMode="auto">
              <a:xfrm flipH="1">
                <a:off x="2954" y="3394"/>
                <a:ext cx="1623" cy="927"/>
              </a:xfrm>
              <a:prstGeom prst="line">
                <a:avLst/>
              </a:prstGeom>
              <a:grpFill/>
              <a:ln w="38100">
                <a:solidFill>
                  <a:schemeClr val="tx1"/>
                </a:solidFill>
                <a:round/>
                <a:headEnd/>
                <a:tailEnd type="triangle" w="med" len="med"/>
              </a:ln>
              <a:effectLst>
                <a:outerShdw blurRad="63500" dist="38099" dir="2700000" algn="ctr" rotWithShape="0">
                  <a:schemeClr val="tx1">
                    <a:alpha val="74998"/>
                  </a:schemeClr>
                </a:outerShdw>
              </a:effectLst>
            </p:spPr>
            <p:txBody>
              <a:bodyPr/>
              <a:lstStyle/>
              <a:p>
                <a:pPr algn="ctr">
                  <a:defRPr/>
                </a:pPr>
                <a:endParaRPr lang="en-US" dirty="0">
                  <a:latin typeface="Arial" pitchFamily="-112" charset="0"/>
                  <a:ea typeface="Arial" pitchFamily="-112" charset="0"/>
                  <a:cs typeface="Arial" pitchFamily="-112" charset="0"/>
                </a:endParaRPr>
              </a:p>
            </p:txBody>
          </p:sp>
        </p:grpSp>
        <p:sp>
          <p:nvSpPr>
            <p:cNvPr id="31751" name="Text Box 85"/>
            <p:cNvSpPr txBox="1">
              <a:spLocks noChangeArrowheads="1"/>
            </p:cNvSpPr>
            <p:nvPr/>
          </p:nvSpPr>
          <p:spPr bwMode="auto">
            <a:xfrm>
              <a:off x="4078" y="1571"/>
              <a:ext cx="1466" cy="2750"/>
            </a:xfrm>
            <a:prstGeom prst="rect">
              <a:avLst/>
            </a:prstGeom>
            <a:grpFill/>
            <a:ln w="12700">
              <a:solidFill>
                <a:schemeClr val="tx1"/>
              </a:solid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dirty="0" smtClean="0">
                  <a:solidFill>
                    <a:schemeClr val="tx2">
                      <a:lumMod val="75000"/>
                    </a:schemeClr>
                  </a:solidFill>
                  <a:ea typeface="ＭＳ Ｐゴシック" pitchFamily="-112" charset="-128"/>
                </a:rPr>
                <a:t>The trial balance lists all ledger accounts and their balances at a point in time. If the books are in balance, the total debits will equal the total credits.</a:t>
              </a:r>
            </a:p>
          </p:txBody>
        </p:sp>
      </p:grpSp>
      <p:sp>
        <p:nvSpPr>
          <p:cNvPr id="4" name="Slide Number Placeholder 3"/>
          <p:cNvSpPr>
            <a:spLocks noGrp="1"/>
          </p:cNvSpPr>
          <p:nvPr>
            <p:ph type="sldNum" sz="quarter" idx="12"/>
          </p:nvPr>
        </p:nvSpPr>
        <p:spPr>
          <a:xfrm>
            <a:off x="6477265" y="6051550"/>
            <a:ext cx="2133600" cy="365125"/>
          </a:xfrm>
        </p:spPr>
        <p:txBody>
          <a:bodyPr/>
          <a:lstStyle/>
          <a:p>
            <a:pPr>
              <a:defRPr/>
            </a:pPr>
            <a:fld id="{1BA99F97-BBC2-4186-A2ED-010C7A55DF07}" type="slidenum">
              <a:rPr lang="en-US" smtClean="0"/>
              <a:pPr>
                <a:defRPr/>
              </a:pPr>
              <a:t>52</a:t>
            </a:fld>
            <a:endParaRPr lang="en-US" dirty="0"/>
          </a:p>
        </p:txBody>
      </p:sp>
      <p:sp>
        <p:nvSpPr>
          <p:cNvPr id="11" name="Rounded Rectangle 10"/>
          <p:cNvSpPr/>
          <p:nvPr/>
        </p:nvSpPr>
        <p:spPr>
          <a:xfrm>
            <a:off x="152665" y="6523403"/>
            <a:ext cx="45720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a:t>
            </a:r>
            <a:r>
              <a:rPr lang="en-US" altLang="en-US" sz="1100" b="1" kern="0" dirty="0" smtClean="0">
                <a:solidFill>
                  <a:prstClr val="black"/>
                </a:solidFill>
                <a:latin typeface="Arial Narrow" pitchFamily="34" charset="0"/>
                <a:cs typeface="+mn-cs"/>
              </a:rPr>
              <a:t>:</a:t>
            </a:r>
            <a:r>
              <a:rPr lang="en-US" altLang="en-US" sz="1100" kern="0" dirty="0" smtClean="0">
                <a:solidFill>
                  <a:prstClr val="black"/>
                </a:solidFill>
                <a:latin typeface="Arial Narrow" pitchFamily="34" charset="0"/>
                <a:cs typeface="+mn-cs"/>
              </a:rPr>
              <a:t> </a:t>
            </a:r>
            <a:r>
              <a:rPr lang="en-US" altLang="en-US" sz="1100" dirty="0"/>
              <a:t>Prepare and explain the </a:t>
            </a:r>
            <a:r>
              <a:rPr lang="en-US" altLang="en-US" sz="1100" dirty="0" smtClean="0"/>
              <a:t>use </a:t>
            </a:r>
            <a:r>
              <a:rPr lang="en-US" altLang="en-US" sz="1100" dirty="0"/>
              <a:t>of a trial </a:t>
            </a:r>
            <a:r>
              <a:rPr lang="en-US" altLang="en-US" sz="1100" dirty="0" smtClean="0"/>
              <a:t>balance. </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143000" y="685800"/>
            <a:ext cx="6858000" cy="762000"/>
          </a:xfrm>
        </p:spPr>
        <p:txBody>
          <a:bodyPr/>
          <a:lstStyle/>
          <a:p>
            <a:pPr eaLnBrk="1" hangingPunct="1"/>
            <a:r>
              <a:rPr lang="en-US" altLang="en-US" sz="3600" b="1" dirty="0" smtClean="0">
                <a:cs typeface="Arial" charset="0"/>
              </a:rPr>
              <a:t>Searching for Errors</a:t>
            </a:r>
          </a:p>
        </p:txBody>
      </p:sp>
      <p:sp>
        <p:nvSpPr>
          <p:cNvPr id="15" name="Slide Number Placeholder 14"/>
          <p:cNvSpPr>
            <a:spLocks noGrp="1"/>
          </p:cNvSpPr>
          <p:nvPr>
            <p:ph type="sldNum" sz="quarter" idx="12"/>
          </p:nvPr>
        </p:nvSpPr>
        <p:spPr/>
        <p:txBody>
          <a:bodyPr/>
          <a:lstStyle/>
          <a:p>
            <a:pPr>
              <a:defRPr/>
            </a:pPr>
            <a:fld id="{68C11109-A26D-4B7A-928C-EF79C2593C86}" type="slidenum">
              <a:rPr lang="en-US" smtClean="0"/>
              <a:pPr>
                <a:defRPr/>
              </a:pPr>
              <a:t>53</a:t>
            </a:fld>
            <a:endParaRPr lang="en-US" dirty="0"/>
          </a:p>
        </p:txBody>
      </p:sp>
      <p:sp>
        <p:nvSpPr>
          <p:cNvPr id="159747" name="Text Box 3"/>
          <p:cNvSpPr txBox="1">
            <a:spLocks noChangeArrowheads="1"/>
          </p:cNvSpPr>
          <p:nvPr/>
        </p:nvSpPr>
        <p:spPr bwMode="auto">
          <a:xfrm>
            <a:off x="914400" y="1447800"/>
            <a:ext cx="731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50000"/>
              </a:spcBef>
              <a:buFontTx/>
              <a:buNone/>
            </a:pPr>
            <a:r>
              <a:rPr lang="en-US" altLang="en-US" sz="2400" b="1">
                <a:latin typeface="Arial" charset="0"/>
              </a:rPr>
              <a:t>If the trial balance does not balance, the error(s) must be found and corrected.</a:t>
            </a:r>
          </a:p>
        </p:txBody>
      </p:sp>
      <p:sp>
        <p:nvSpPr>
          <p:cNvPr id="33796" name="Text Box 4"/>
          <p:cNvSpPr txBox="1">
            <a:spLocks noChangeArrowheads="1"/>
          </p:cNvSpPr>
          <p:nvPr/>
        </p:nvSpPr>
        <p:spPr bwMode="auto">
          <a:xfrm>
            <a:off x="266700" y="2286000"/>
            <a:ext cx="4305300" cy="120015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smtClean="0">
                <a:solidFill>
                  <a:srgbClr val="FFFF00"/>
                </a:solidFill>
                <a:ea typeface="MS PGothic" pitchFamily="34" charset="-128"/>
                <a:sym typeface="Wingdings" pitchFamily="-107" charset="2"/>
              </a:rPr>
              <a:t> </a:t>
            </a:r>
            <a:r>
              <a:rPr lang="en-US" b="1" dirty="0" smtClean="0">
                <a:solidFill>
                  <a:schemeClr val="bg1"/>
                </a:solidFill>
                <a:ea typeface="MS PGothic" pitchFamily="34" charset="-128"/>
              </a:rPr>
              <a:t>Make sure the trial balance columns are correctly added.</a:t>
            </a:r>
          </a:p>
        </p:txBody>
      </p:sp>
      <p:sp>
        <p:nvSpPr>
          <p:cNvPr id="33797" name="Text Box 5"/>
          <p:cNvSpPr txBox="1">
            <a:spLocks noChangeArrowheads="1"/>
          </p:cNvSpPr>
          <p:nvPr/>
        </p:nvSpPr>
        <p:spPr bwMode="auto">
          <a:xfrm>
            <a:off x="266700" y="3657600"/>
            <a:ext cx="4305300" cy="114300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smtClean="0">
                <a:solidFill>
                  <a:srgbClr val="FFFF00"/>
                </a:solidFill>
                <a:ea typeface="MS PGothic" pitchFamily="34" charset="-128"/>
                <a:sym typeface="Wingdings" pitchFamily="-107" charset="2"/>
              </a:rPr>
              <a:t> </a:t>
            </a:r>
            <a:r>
              <a:rPr lang="en-US" b="1" dirty="0" smtClean="0">
                <a:solidFill>
                  <a:schemeClr val="bg1"/>
                </a:solidFill>
                <a:ea typeface="MS PGothic" pitchFamily="34" charset="-128"/>
              </a:rPr>
              <a:t>Make sure account balances are correctly entered from the ledger.</a:t>
            </a:r>
          </a:p>
        </p:txBody>
      </p:sp>
      <p:sp>
        <p:nvSpPr>
          <p:cNvPr id="33798" name="Text Box 6"/>
          <p:cNvSpPr txBox="1">
            <a:spLocks noChangeArrowheads="1"/>
          </p:cNvSpPr>
          <p:nvPr/>
        </p:nvSpPr>
        <p:spPr bwMode="auto">
          <a:xfrm>
            <a:off x="304800" y="4953000"/>
            <a:ext cx="4292600" cy="120015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smtClean="0">
                <a:solidFill>
                  <a:srgbClr val="FFFF00"/>
                </a:solidFill>
                <a:ea typeface="MS PGothic" pitchFamily="34" charset="-128"/>
                <a:sym typeface="Wingdings" pitchFamily="-107" charset="2"/>
              </a:rPr>
              <a:t> </a:t>
            </a:r>
            <a:r>
              <a:rPr lang="en-US" b="1" dirty="0" smtClean="0">
                <a:solidFill>
                  <a:schemeClr val="bg1"/>
                </a:solidFill>
                <a:ea typeface="MS PGothic" pitchFamily="34" charset="-128"/>
              </a:rPr>
              <a:t>See if debit or credit accounts are mistakenly placed on the trial balance.</a:t>
            </a:r>
          </a:p>
        </p:txBody>
      </p:sp>
      <p:sp>
        <p:nvSpPr>
          <p:cNvPr id="33799" name="Text Box 7"/>
          <p:cNvSpPr txBox="1">
            <a:spLocks noChangeArrowheads="1"/>
          </p:cNvSpPr>
          <p:nvPr/>
        </p:nvSpPr>
        <p:spPr bwMode="auto">
          <a:xfrm>
            <a:off x="4762500" y="2286000"/>
            <a:ext cx="3962400" cy="121920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smtClean="0">
                <a:solidFill>
                  <a:srgbClr val="FFFF00"/>
                </a:solidFill>
                <a:ea typeface="MS PGothic" pitchFamily="34" charset="-128"/>
                <a:sym typeface="Wingdings" pitchFamily="-107" charset="2"/>
              </a:rPr>
              <a:t> </a:t>
            </a:r>
            <a:r>
              <a:rPr lang="en-US" b="1" dirty="0" smtClean="0">
                <a:solidFill>
                  <a:schemeClr val="bg1"/>
                </a:solidFill>
                <a:ea typeface="MS PGothic" pitchFamily="34" charset="-128"/>
              </a:rPr>
              <a:t>Re-compute each account balance in the ledger.</a:t>
            </a:r>
          </a:p>
        </p:txBody>
      </p:sp>
      <p:sp>
        <p:nvSpPr>
          <p:cNvPr id="33800" name="Text Box 8"/>
          <p:cNvSpPr txBox="1">
            <a:spLocks noChangeArrowheads="1"/>
          </p:cNvSpPr>
          <p:nvPr/>
        </p:nvSpPr>
        <p:spPr bwMode="auto">
          <a:xfrm>
            <a:off x="4762500" y="3657600"/>
            <a:ext cx="3957638" cy="114300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smtClean="0">
                <a:solidFill>
                  <a:srgbClr val="FFFF00"/>
                </a:solidFill>
                <a:ea typeface="MS PGothic" pitchFamily="34" charset="-128"/>
                <a:sym typeface="Wingdings" pitchFamily="-107" charset="2"/>
              </a:rPr>
              <a:t> </a:t>
            </a:r>
            <a:r>
              <a:rPr lang="en-US" b="1" dirty="0" smtClean="0">
                <a:solidFill>
                  <a:schemeClr val="bg1"/>
                </a:solidFill>
                <a:ea typeface="MS PGothic" pitchFamily="34" charset="-128"/>
              </a:rPr>
              <a:t>Verify that each journal entry is posted correctly.</a:t>
            </a:r>
          </a:p>
        </p:txBody>
      </p:sp>
      <p:sp>
        <p:nvSpPr>
          <p:cNvPr id="33801" name="Text Box 9"/>
          <p:cNvSpPr txBox="1">
            <a:spLocks noChangeArrowheads="1"/>
          </p:cNvSpPr>
          <p:nvPr/>
        </p:nvSpPr>
        <p:spPr bwMode="auto">
          <a:xfrm>
            <a:off x="4762500" y="4953000"/>
            <a:ext cx="3962400" cy="1219200"/>
          </a:xfrm>
          <a:prstGeom prst="rect">
            <a:avLst/>
          </a:prstGeom>
          <a:solidFill>
            <a:srgbClr val="953735"/>
          </a:solidFill>
          <a:ln w="12700">
            <a:solidFill>
              <a:schemeClr val="tx1"/>
            </a:solidFill>
            <a:miter lim="800000"/>
            <a:headEnd/>
            <a:tailEnd/>
          </a:ln>
          <a:effectLst>
            <a:outerShdw blurRad="63500" dist="46662" dir="3284183" algn="ctr" rotWithShape="0">
              <a:schemeClr val="tx1">
                <a:alpha val="74997"/>
              </a:schemeClr>
            </a:outerShdw>
          </a:effectLst>
        </p:spPr>
        <p:txBody>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b="1" dirty="0" smtClean="0">
                <a:solidFill>
                  <a:srgbClr val="FFFF00"/>
                </a:solidFill>
                <a:ea typeface="MS PGothic" pitchFamily="34" charset="-128"/>
                <a:sym typeface="Wingdings" pitchFamily="-107" charset="2"/>
              </a:rPr>
              <a:t> </a:t>
            </a:r>
            <a:r>
              <a:rPr lang="en-US" b="1" dirty="0" smtClean="0">
                <a:solidFill>
                  <a:schemeClr val="bg1"/>
                </a:solidFill>
                <a:ea typeface="MS PGothic" pitchFamily="34" charset="-128"/>
              </a:rPr>
              <a:t>Verify that each original journal entry has equal debits and credits.</a:t>
            </a:r>
          </a:p>
        </p:txBody>
      </p:sp>
      <p:sp>
        <p:nvSpPr>
          <p:cNvPr id="12" name="Rectangle 1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Rounded Rectangle 12"/>
          <p:cNvSpPr/>
          <p:nvPr/>
        </p:nvSpPr>
        <p:spPr>
          <a:xfrm>
            <a:off x="152400" y="6477000"/>
            <a:ext cx="45720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a:t>
            </a:r>
            <a:r>
              <a:rPr lang="en-US" altLang="en-US" sz="1100" b="1" kern="0" dirty="0" smtClean="0">
                <a:solidFill>
                  <a:prstClr val="black"/>
                </a:solidFill>
                <a:latin typeface="Arial Narrow" pitchFamily="34" charset="0"/>
                <a:cs typeface="+mn-cs"/>
              </a:rPr>
              <a:t>:</a:t>
            </a:r>
            <a:r>
              <a:rPr lang="en-US" altLang="en-US" sz="1100" kern="0" dirty="0" smtClean="0">
                <a:solidFill>
                  <a:prstClr val="black"/>
                </a:solidFill>
                <a:latin typeface="Arial Narrow" pitchFamily="34" charset="0"/>
                <a:cs typeface="+mn-cs"/>
              </a:rPr>
              <a:t> </a:t>
            </a:r>
            <a:r>
              <a:rPr lang="en-US" altLang="en-US" sz="1100" dirty="0"/>
              <a:t>Prepare and explain the </a:t>
            </a:r>
            <a:r>
              <a:rPr lang="en-US" altLang="en-US" sz="1100" dirty="0" smtClean="0"/>
              <a:t>use </a:t>
            </a:r>
            <a:r>
              <a:rPr lang="en-US" altLang="en-US" sz="1100" dirty="0"/>
              <a:t>of a trial </a:t>
            </a:r>
            <a:r>
              <a:rPr lang="en-US" altLang="en-US" sz="1100" dirty="0" smtClean="0"/>
              <a:t>balance. </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4"/>
          <p:cNvSpPr>
            <a:spLocks noGrp="1"/>
          </p:cNvSpPr>
          <p:nvPr>
            <p:ph type="ctrTitle"/>
          </p:nvPr>
        </p:nvSpPr>
        <p:spPr>
          <a:xfrm>
            <a:off x="914400" y="1828800"/>
            <a:ext cx="7315200" cy="3124200"/>
          </a:xfrm>
        </p:spPr>
        <p:txBody>
          <a:bodyPr/>
          <a:lstStyle/>
          <a:p>
            <a:pPr eaLnBrk="1" hangingPunct="1"/>
            <a:r>
              <a:rPr lang="en-US" altLang="en-US" dirty="0" smtClean="0"/>
              <a:t/>
            </a:r>
            <a:br>
              <a:rPr lang="en-US" altLang="en-US" dirty="0" smtClean="0"/>
            </a:br>
            <a:r>
              <a:rPr lang="en-US" altLang="en-US" dirty="0" smtClean="0"/>
              <a:t/>
            </a:r>
            <a:br>
              <a:rPr lang="en-US" altLang="en-US" dirty="0" smtClean="0"/>
            </a:br>
            <a:r>
              <a:rPr lang="en-US" altLang="en-US" dirty="0" smtClean="0"/>
              <a:t> P3:	</a:t>
            </a:r>
            <a:br>
              <a:rPr lang="en-US" altLang="en-US" dirty="0" smtClean="0"/>
            </a:br>
            <a:r>
              <a:rPr lang="en-US" altLang="en-US" dirty="0" smtClean="0"/>
              <a:t>Prepare </a:t>
            </a:r>
            <a:r>
              <a:rPr lang="en-US" altLang="en-US" dirty="0"/>
              <a:t>f</a:t>
            </a:r>
            <a:r>
              <a:rPr lang="en-US" altLang="en-US" dirty="0" smtClean="0"/>
              <a:t>inancial statements from business transactions. </a:t>
            </a:r>
            <a:r>
              <a:rPr lang="en-US" altLang="en-US" b="1" dirty="0" smtClean="0"/>
              <a:t/>
            </a:r>
            <a:br>
              <a:rPr lang="en-US" altLang="en-US" b="1" dirty="0" smtClean="0"/>
            </a:br>
            <a:r>
              <a:rPr lang="en-US" altLang="en-US" b="1" dirty="0" smtClean="0"/>
              <a:t/>
            </a:r>
            <a:br>
              <a:rPr lang="en-US" altLang="en-US" b="1" dirty="0" smtClean="0"/>
            </a:br>
            <a:endParaRPr lang="en-US" altLang="en-US" b="1"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628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6061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5720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DD869E6-683E-4C28-9627-0C3A6EC95ECD}" type="slidenum">
              <a:rPr lang="en-US" altLang="en-US" smtClean="0">
                <a:solidFill>
                  <a:srgbClr val="898989"/>
                </a:solidFill>
              </a:rPr>
              <a:pPr eaLnBrk="1" hangingPunct="1"/>
              <a:t>54</a:t>
            </a:fld>
            <a:endParaRPr lang="en-US" altLang="en-US" smtClean="0">
              <a:solidFill>
                <a:srgbClr val="898989"/>
              </a:solidFill>
            </a:endParaRPr>
          </a:p>
        </p:txBody>
      </p:sp>
      <p:sp>
        <p:nvSpPr>
          <p:cNvPr id="8" name="TextBox 7"/>
          <p:cNvSpPr txBox="1"/>
          <p:nvPr/>
        </p:nvSpPr>
        <p:spPr>
          <a:xfrm>
            <a:off x="2362200" y="825996"/>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25673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609600"/>
            <a:ext cx="7239000" cy="1066800"/>
          </a:xfrm>
        </p:spPr>
        <p:txBody>
          <a:bodyPr rtlCol="0">
            <a:normAutofit fontScale="90000"/>
          </a:bodyPr>
          <a:lstStyle/>
          <a:p>
            <a:pPr eaLnBrk="1" fontAlgn="auto" hangingPunct="1">
              <a:spcAft>
                <a:spcPts val="0"/>
              </a:spcAft>
              <a:defRPr/>
            </a:pPr>
            <a:r>
              <a:rPr lang="en-US" altLang="en-US" b="1" dirty="0" smtClean="0">
                <a:cs typeface="Arial" charset="0"/>
              </a:rPr>
              <a:t>Financial Statements Prepared from Trial Balance</a:t>
            </a:r>
          </a:p>
        </p:txBody>
      </p:sp>
      <p:sp>
        <p:nvSpPr>
          <p:cNvPr id="8" name="Slide Number Placeholder 7"/>
          <p:cNvSpPr>
            <a:spLocks noGrp="1"/>
          </p:cNvSpPr>
          <p:nvPr>
            <p:ph type="sldNum" sz="quarter" idx="12"/>
          </p:nvPr>
        </p:nvSpPr>
        <p:spPr/>
        <p:txBody>
          <a:bodyPr/>
          <a:lstStyle/>
          <a:p>
            <a:pPr>
              <a:defRPr/>
            </a:pPr>
            <a:fld id="{564018ED-B7DB-4339-9368-D74F9AF7F1BC}" type="slidenum">
              <a:rPr lang="en-US" smtClean="0"/>
              <a:pPr>
                <a:defRPr/>
              </a:pPr>
              <a:t>55</a:t>
            </a:fld>
            <a:endParaRPr lang="en-US" dirty="0"/>
          </a:p>
        </p:txBody>
      </p:sp>
      <p:sp>
        <p:nvSpPr>
          <p:cNvPr id="5" name="Rectangle 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63847" name="Picture 7" descr="C:\Users\lindsey_schauer\Documents\WildFAP22e(c)2015\Final Graphics\wiL62279_ch02\wiL62279_02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62416"/>
            <a:ext cx="4191000" cy="435428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52400" y="6477000"/>
            <a:ext cx="51816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a:t>
            </a:r>
            <a:r>
              <a:rPr lang="en-US" altLang="en-US" sz="1100" kern="0" dirty="0" smtClean="0">
                <a:solidFill>
                  <a:prstClr val="black"/>
                </a:solidFill>
                <a:latin typeface="Arial Narrow" pitchFamily="34" charset="0"/>
                <a:cs typeface="+mn-cs"/>
              </a:rPr>
              <a:t> </a:t>
            </a:r>
            <a:r>
              <a:rPr lang="en-US" altLang="en-US" sz="1100" dirty="0"/>
              <a:t>Prepare financial statements from business transactions. </a:t>
            </a:r>
            <a:endParaRPr lang="en-US" sz="1100" kern="0" dirty="0">
              <a:solidFill>
                <a:prstClr val="black"/>
              </a:solidFill>
              <a:latin typeface="Arial Narrow" pitchFamily="34" charset="0"/>
              <a:cs typeface="+mn-cs"/>
            </a:endParaRPr>
          </a:p>
        </p:txBody>
      </p:sp>
      <p:sp>
        <p:nvSpPr>
          <p:cNvPr id="9" name="TextBox 8"/>
          <p:cNvSpPr txBox="1"/>
          <p:nvPr/>
        </p:nvSpPr>
        <p:spPr>
          <a:xfrm>
            <a:off x="7772400" y="171558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2.15</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010400" y="609600"/>
            <a:ext cx="2133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64867" name="Title 1"/>
          <p:cNvSpPr>
            <a:spLocks noGrp="1"/>
          </p:cNvSpPr>
          <p:nvPr>
            <p:ph type="title"/>
          </p:nvPr>
        </p:nvSpPr>
        <p:spPr>
          <a:xfrm>
            <a:off x="457200" y="381000"/>
            <a:ext cx="8229600" cy="1036638"/>
          </a:xfrm>
        </p:spPr>
        <p:txBody>
          <a:bodyPr/>
          <a:lstStyle/>
          <a:p>
            <a:pPr eaLnBrk="1" hangingPunct="1"/>
            <a:r>
              <a:rPr lang="en-US" altLang="en-US" b="1" dirty="0" smtClean="0"/>
              <a:t>Financial Statements</a:t>
            </a:r>
          </a:p>
        </p:txBody>
      </p:sp>
      <p:sp>
        <p:nvSpPr>
          <p:cNvPr id="3" name="TextBox 2"/>
          <p:cNvSpPr txBox="1">
            <a:spLocks noChangeArrowheads="1"/>
          </p:cNvSpPr>
          <p:nvPr/>
        </p:nvSpPr>
        <p:spPr bwMode="auto">
          <a:xfrm>
            <a:off x="533400" y="1371600"/>
            <a:ext cx="8001000" cy="4278094"/>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defRPr/>
            </a:pPr>
            <a:r>
              <a:rPr lang="en-US" dirty="0" smtClean="0">
                <a:solidFill>
                  <a:srgbClr val="000000"/>
                </a:solidFill>
                <a:latin typeface="Calibri" pitchFamily="-107" charset="0"/>
              </a:rPr>
              <a:t>The four financial statements and their purposes are:</a:t>
            </a:r>
          </a:p>
          <a:p>
            <a:pPr eaLnBrk="1" hangingPunct="1">
              <a:defRPr/>
            </a:pPr>
            <a:endParaRPr lang="en-US" sz="1200" dirty="0" smtClean="0">
              <a:solidFill>
                <a:srgbClr val="000000"/>
              </a:solidFill>
              <a:latin typeface="Calibri" pitchFamily="-107" charset="0"/>
            </a:endParaRPr>
          </a:p>
          <a:p>
            <a:pPr eaLnBrk="1" hangingPunct="1">
              <a:buFont typeface="Calibri" pitchFamily="-107" charset="0"/>
              <a:buAutoNum type="arabicPeriod"/>
              <a:defRPr/>
            </a:pPr>
            <a:r>
              <a:rPr lang="en-US" sz="2000" b="1" dirty="0" smtClean="0">
                <a:solidFill>
                  <a:srgbClr val="000000"/>
                </a:solidFill>
                <a:latin typeface="Calibri" pitchFamily="-107" charset="0"/>
              </a:rPr>
              <a:t> Income statement </a:t>
            </a:r>
            <a:r>
              <a:rPr lang="en-US" sz="2000" dirty="0" smtClean="0">
                <a:solidFill>
                  <a:srgbClr val="000000"/>
                </a:solidFill>
                <a:latin typeface="Calibri" pitchFamily="-107" charset="0"/>
              </a:rPr>
              <a:t>— reports revenues less expenses along with the resulting net income or loss over a period of time due to earnings activities.</a:t>
            </a:r>
          </a:p>
          <a:p>
            <a:pPr eaLnBrk="1" hangingPunct="1">
              <a:buFont typeface="Calibri" pitchFamily="-107" charset="0"/>
              <a:buAutoNum type="arabicPeriod"/>
              <a:defRPr/>
            </a:pPr>
            <a:r>
              <a:rPr lang="en-US" sz="2000" b="1" dirty="0" smtClean="0">
                <a:solidFill>
                  <a:srgbClr val="000000"/>
                </a:solidFill>
                <a:latin typeface="Calibri" pitchFamily="-107" charset="0"/>
              </a:rPr>
              <a:t> Statement of owner’s equity</a:t>
            </a:r>
            <a:r>
              <a:rPr lang="en-US" sz="2000" dirty="0" smtClean="0">
                <a:solidFill>
                  <a:srgbClr val="000000"/>
                </a:solidFill>
                <a:latin typeface="Calibri" pitchFamily="-107" charset="0"/>
              </a:rPr>
              <a:t>— reports how equity changes over the reporting period from net income (or loss) and from any owner investments and withdrawals over a period of time.</a:t>
            </a:r>
          </a:p>
          <a:p>
            <a:pPr eaLnBrk="1" hangingPunct="1">
              <a:buFont typeface="Calibri" pitchFamily="-107" charset="0"/>
              <a:buAutoNum type="arabicPeriod"/>
              <a:defRPr/>
            </a:pPr>
            <a:r>
              <a:rPr lang="en-US" sz="2000" b="1" dirty="0" smtClean="0">
                <a:solidFill>
                  <a:srgbClr val="000000"/>
                </a:solidFill>
                <a:latin typeface="Calibri" pitchFamily="-107" charset="0"/>
              </a:rPr>
              <a:t> Balance sheet </a:t>
            </a:r>
            <a:r>
              <a:rPr lang="en-US" sz="2000" dirty="0" smtClean="0">
                <a:solidFill>
                  <a:srgbClr val="000000"/>
                </a:solidFill>
                <a:latin typeface="Calibri" pitchFamily="-107" charset="0"/>
              </a:rPr>
              <a:t>— reports the financial position (types and amounts of assets, liabilities, and equity) at a point in time.</a:t>
            </a:r>
          </a:p>
          <a:p>
            <a:pPr eaLnBrk="1" hangingPunct="1">
              <a:buFont typeface="Calibri" pitchFamily="-107" charset="0"/>
              <a:buAutoNum type="arabicPeriod"/>
              <a:defRPr/>
            </a:pPr>
            <a:r>
              <a:rPr lang="en-US" sz="2000" b="1" dirty="0">
                <a:solidFill>
                  <a:srgbClr val="000000"/>
                </a:solidFill>
                <a:latin typeface="Calibri" pitchFamily="-107" charset="0"/>
              </a:rPr>
              <a:t> Statement of Cash Flows </a:t>
            </a:r>
            <a:r>
              <a:rPr lang="en-US" sz="2000" dirty="0" smtClean="0">
                <a:solidFill>
                  <a:srgbClr val="000000"/>
                </a:solidFill>
                <a:latin typeface="Calibri" pitchFamily="-107" charset="0"/>
              </a:rPr>
              <a:t>—</a:t>
            </a:r>
            <a:r>
              <a:rPr lang="en-US" sz="2000" b="1" dirty="0" smtClean="0">
                <a:solidFill>
                  <a:srgbClr val="000000"/>
                </a:solidFill>
                <a:latin typeface="Calibri" pitchFamily="-107" charset="0"/>
              </a:rPr>
              <a:t> </a:t>
            </a:r>
            <a:r>
              <a:rPr lang="en-US" sz="2000" dirty="0" smtClean="0">
                <a:solidFill>
                  <a:srgbClr val="000000"/>
                </a:solidFill>
                <a:latin typeface="Calibri" pitchFamily="-107" charset="0"/>
              </a:rPr>
              <a:t>The </a:t>
            </a:r>
            <a:r>
              <a:rPr lang="en-US" sz="2000" dirty="0">
                <a:solidFill>
                  <a:srgbClr val="000000"/>
                </a:solidFill>
                <a:latin typeface="Calibri" pitchFamily="-107" charset="0"/>
              </a:rPr>
              <a:t>statement of cash flows lists the cash inflows and cash outflows for the period</a:t>
            </a:r>
            <a:r>
              <a:rPr lang="en-US" sz="2000" dirty="0" smtClean="0">
                <a:solidFill>
                  <a:srgbClr val="000000"/>
                </a:solidFill>
                <a:latin typeface="Calibri" pitchFamily="-107" charset="0"/>
              </a:rPr>
              <a:t>.</a:t>
            </a:r>
          </a:p>
          <a:p>
            <a:pPr eaLnBrk="1" hangingPunct="1">
              <a:defRPr/>
            </a:pPr>
            <a:r>
              <a:rPr lang="en-US" sz="1800" i="1" dirty="0" smtClean="0">
                <a:solidFill>
                  <a:srgbClr val="000000"/>
                </a:solidFill>
                <a:latin typeface="Calibri" pitchFamily="-107" charset="0"/>
              </a:rPr>
              <a:t>**For </a:t>
            </a:r>
            <a:r>
              <a:rPr lang="en-US" sz="1800" i="1" dirty="0">
                <a:solidFill>
                  <a:srgbClr val="000000"/>
                </a:solidFill>
                <a:latin typeface="Calibri" pitchFamily="-107" charset="0"/>
              </a:rPr>
              <a:t>simplicity, we do not show the statement of cash flows for </a:t>
            </a:r>
            <a:r>
              <a:rPr lang="en-US" sz="1800" i="1" dirty="0" err="1">
                <a:solidFill>
                  <a:srgbClr val="000000"/>
                </a:solidFill>
                <a:latin typeface="Calibri" pitchFamily="-107" charset="0"/>
              </a:rPr>
              <a:t>FastForward</a:t>
            </a:r>
            <a:r>
              <a:rPr lang="en-US" sz="1800" i="1" dirty="0">
                <a:solidFill>
                  <a:srgbClr val="000000"/>
                </a:solidFill>
                <a:latin typeface="Calibri" pitchFamily="-107" charset="0"/>
              </a:rPr>
              <a:t> in this chapter, but we do return to this statement in the next chapter</a:t>
            </a:r>
            <a:r>
              <a:rPr lang="en-US" sz="1800" i="1" dirty="0" smtClean="0">
                <a:solidFill>
                  <a:srgbClr val="000000"/>
                </a:solidFill>
                <a:latin typeface="Calibri" pitchFamily="-107" charset="0"/>
              </a:rPr>
              <a:t>.**</a:t>
            </a:r>
          </a:p>
          <a:p>
            <a:pPr eaLnBrk="1" hangingPunct="1">
              <a:defRPr/>
            </a:pPr>
            <a:endParaRPr lang="en-US" sz="2000" dirty="0" smtClean="0">
              <a:solidFill>
                <a:srgbClr val="000000"/>
              </a:solidFill>
              <a:latin typeface="Calibri" pitchFamily="-107" charset="0"/>
            </a:endParaRPr>
          </a:p>
        </p:txBody>
      </p:sp>
      <p:sp>
        <p:nvSpPr>
          <p:cNvPr id="1648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fld id="{6A68D890-0725-4613-BE91-6B24ABB06D03}" type="slidenum">
              <a:rPr lang="en-US" altLang="en-US" sz="1200" smtClean="0">
                <a:solidFill>
                  <a:srgbClr val="898989"/>
                </a:solidFill>
                <a:latin typeface="Arial" charset="0"/>
              </a:rPr>
              <a:pPr eaLnBrk="1" hangingPunct="1">
                <a:spcBef>
                  <a:spcPct val="0"/>
                </a:spcBef>
                <a:buFontTx/>
                <a:buNone/>
              </a:pPr>
              <a:t>56</a:t>
            </a:fld>
            <a:endParaRPr lang="en-US" altLang="en-US" sz="1200" smtClean="0">
              <a:solidFill>
                <a:srgbClr val="898989"/>
              </a:solidFill>
              <a:latin typeface="Arial" charset="0"/>
            </a:endParaRPr>
          </a:p>
        </p:txBody>
      </p:sp>
      <p:sp>
        <p:nvSpPr>
          <p:cNvPr id="8" name="Rectangle 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ounded Rectangle 8"/>
          <p:cNvSpPr/>
          <p:nvPr/>
        </p:nvSpPr>
        <p:spPr>
          <a:xfrm>
            <a:off x="152400" y="6477000"/>
            <a:ext cx="51816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a:t>
            </a:r>
            <a:r>
              <a:rPr lang="en-US" altLang="en-US" sz="1100" kern="0" dirty="0" smtClean="0">
                <a:solidFill>
                  <a:prstClr val="black"/>
                </a:solidFill>
                <a:latin typeface="Arial Narrow" pitchFamily="34" charset="0"/>
                <a:cs typeface="+mn-cs"/>
              </a:rPr>
              <a:t> </a:t>
            </a:r>
            <a:r>
              <a:rPr lang="en-US" altLang="en-US" sz="1100" dirty="0"/>
              <a:t>Prepare financial statements from business transactions. </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142999" y="533400"/>
            <a:ext cx="6858000" cy="1143000"/>
          </a:xfrm>
        </p:spPr>
        <p:txBody>
          <a:bodyPr/>
          <a:lstStyle/>
          <a:p>
            <a:r>
              <a:rPr lang="en-US" altLang="en-US" b="1" dirty="0" smtClean="0">
                <a:cs typeface="Arial" charset="0"/>
              </a:rPr>
              <a:t>Income Statement</a:t>
            </a:r>
          </a:p>
        </p:txBody>
      </p:sp>
      <p:sp>
        <p:nvSpPr>
          <p:cNvPr id="2" name="Slide Number Placeholder 1"/>
          <p:cNvSpPr>
            <a:spLocks noGrp="1"/>
          </p:cNvSpPr>
          <p:nvPr>
            <p:ph type="sldNum" sz="quarter" idx="12"/>
          </p:nvPr>
        </p:nvSpPr>
        <p:spPr/>
        <p:txBody>
          <a:bodyPr/>
          <a:lstStyle/>
          <a:p>
            <a:pPr>
              <a:defRPr/>
            </a:pPr>
            <a:fld id="{26B2FBFA-06AA-4CC1-938D-678AE7459F23}" type="slidenum">
              <a:rPr lang="en-US" smtClean="0"/>
              <a:pPr>
                <a:defRPr/>
              </a:pPr>
              <a:t>57</a:t>
            </a:fld>
            <a:endParaRPr lang="en-US" dirty="0"/>
          </a:p>
        </p:txBody>
      </p:sp>
      <p:sp>
        <p:nvSpPr>
          <p:cNvPr id="5" name="Rectangle 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477000"/>
            <a:ext cx="51816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a:t>
            </a:r>
            <a:r>
              <a:rPr lang="en-US" altLang="en-US" sz="1100" kern="0" dirty="0" smtClean="0">
                <a:solidFill>
                  <a:prstClr val="black"/>
                </a:solidFill>
                <a:latin typeface="Arial Narrow" pitchFamily="34" charset="0"/>
                <a:cs typeface="+mn-cs"/>
              </a:rPr>
              <a:t> </a:t>
            </a:r>
            <a:r>
              <a:rPr lang="en-US" altLang="en-US" sz="1100" dirty="0"/>
              <a:t>Prepare financial statements from business transactions. </a:t>
            </a:r>
            <a:endParaRPr lang="en-US" sz="1100" kern="0" dirty="0">
              <a:solidFill>
                <a:prstClr val="black"/>
              </a:solidFill>
              <a:latin typeface="Arial Narrow" pitchFamily="34" charset="0"/>
              <a:cs typeface="+mn-cs"/>
            </a:endParaRPr>
          </a:p>
        </p:txBody>
      </p:sp>
      <p:sp>
        <p:nvSpPr>
          <p:cNvPr id="8" name="TextBox 7"/>
          <p:cNvSpPr txBox="1"/>
          <p:nvPr/>
        </p:nvSpPr>
        <p:spPr>
          <a:xfrm>
            <a:off x="7977050" y="78310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2.16</a:t>
            </a:r>
            <a:endParaRPr lang="en-US" kern="0" dirty="0">
              <a:latin typeface="Berlin Sans FB" panose="020E0602020502020306" pitchFamily="34" charset="0"/>
            </a:endParaRPr>
          </a:p>
        </p:txBody>
      </p:sp>
      <p:pic>
        <p:nvPicPr>
          <p:cNvPr id="4" name="Picture 3"/>
          <p:cNvPicPr>
            <a:picLocks noChangeAspect="1"/>
          </p:cNvPicPr>
          <p:nvPr/>
        </p:nvPicPr>
        <p:blipFill>
          <a:blip r:embed="rId3"/>
          <a:stretch>
            <a:fillRect/>
          </a:stretch>
        </p:blipFill>
        <p:spPr>
          <a:xfrm>
            <a:off x="2057400" y="1600200"/>
            <a:ext cx="5441735" cy="34383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143000" y="304800"/>
            <a:ext cx="6972300" cy="914400"/>
          </a:xfrm>
        </p:spPr>
        <p:txBody>
          <a:bodyPr/>
          <a:lstStyle/>
          <a:p>
            <a:r>
              <a:rPr lang="en-US" altLang="en-US" b="1" dirty="0" smtClean="0">
                <a:cs typeface="Arial" charset="0"/>
              </a:rPr>
              <a:t>Statement of Owner’s Equity</a:t>
            </a:r>
          </a:p>
        </p:txBody>
      </p:sp>
      <p:sp>
        <p:nvSpPr>
          <p:cNvPr id="3" name="Slide Number Placeholder 2"/>
          <p:cNvSpPr>
            <a:spLocks noGrp="1"/>
          </p:cNvSpPr>
          <p:nvPr>
            <p:ph type="sldNum" sz="quarter" idx="12"/>
          </p:nvPr>
        </p:nvSpPr>
        <p:spPr/>
        <p:txBody>
          <a:bodyPr/>
          <a:lstStyle/>
          <a:p>
            <a:pPr>
              <a:defRPr/>
            </a:pPr>
            <a:fld id="{38DE7056-6888-4698-B7C4-48166D03EA88}" type="slidenum">
              <a:rPr lang="en-US" smtClean="0"/>
              <a:pPr>
                <a:defRPr/>
              </a:pPr>
              <a:t>58</a:t>
            </a:fld>
            <a:endParaRPr lang="en-US" dirty="0"/>
          </a:p>
        </p:txBody>
      </p:sp>
      <p:sp>
        <p:nvSpPr>
          <p:cNvPr id="7" name="Rectangle 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ounded Rectangle 7"/>
          <p:cNvSpPr/>
          <p:nvPr/>
        </p:nvSpPr>
        <p:spPr>
          <a:xfrm>
            <a:off x="152400" y="6477000"/>
            <a:ext cx="51816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a:t>
            </a:r>
            <a:r>
              <a:rPr lang="en-US" altLang="en-US" sz="1100" kern="0" dirty="0" smtClean="0">
                <a:solidFill>
                  <a:prstClr val="black"/>
                </a:solidFill>
                <a:latin typeface="Arial Narrow" pitchFamily="34" charset="0"/>
                <a:cs typeface="+mn-cs"/>
              </a:rPr>
              <a:t> </a:t>
            </a:r>
            <a:r>
              <a:rPr lang="en-US" altLang="en-US" sz="1100" dirty="0"/>
              <a:t>Prepare financial statements from business transactions. </a:t>
            </a:r>
            <a:endParaRPr lang="en-US" sz="1100" kern="0" dirty="0">
              <a:solidFill>
                <a:prstClr val="black"/>
              </a:solidFill>
              <a:latin typeface="Arial Narrow" pitchFamily="34" charset="0"/>
              <a:cs typeface="+mn-cs"/>
            </a:endParaRPr>
          </a:p>
        </p:txBody>
      </p:sp>
      <p:sp>
        <p:nvSpPr>
          <p:cNvPr id="9" name="TextBox 8"/>
          <p:cNvSpPr txBox="1"/>
          <p:nvPr/>
        </p:nvSpPr>
        <p:spPr>
          <a:xfrm>
            <a:off x="8001000" y="105817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2.16</a:t>
            </a:r>
            <a:endParaRPr lang="en-US" kern="0" dirty="0">
              <a:latin typeface="Berlin Sans FB" panose="020E0602020502020306" pitchFamily="34" charset="0"/>
            </a:endParaRPr>
          </a:p>
        </p:txBody>
      </p:sp>
      <p:pic>
        <p:nvPicPr>
          <p:cNvPr id="4" name="Picture 3"/>
          <p:cNvPicPr>
            <a:picLocks noChangeAspect="1"/>
          </p:cNvPicPr>
          <p:nvPr/>
        </p:nvPicPr>
        <p:blipFill>
          <a:blip r:embed="rId3"/>
          <a:stretch>
            <a:fillRect/>
          </a:stretch>
        </p:blipFill>
        <p:spPr>
          <a:xfrm>
            <a:off x="2257946" y="1249059"/>
            <a:ext cx="4569743" cy="49146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219200" y="274638"/>
            <a:ext cx="6705600" cy="1020762"/>
          </a:xfrm>
        </p:spPr>
        <p:txBody>
          <a:bodyPr/>
          <a:lstStyle/>
          <a:p>
            <a:r>
              <a:rPr lang="en-US" altLang="en-US" b="1" dirty="0" smtClean="0">
                <a:cs typeface="Arial" charset="0"/>
              </a:rPr>
              <a:t>Balance Sheet</a:t>
            </a:r>
          </a:p>
        </p:txBody>
      </p:sp>
      <p:sp>
        <p:nvSpPr>
          <p:cNvPr id="2" name="Slide Number Placeholder 1"/>
          <p:cNvSpPr>
            <a:spLocks noGrp="1"/>
          </p:cNvSpPr>
          <p:nvPr>
            <p:ph type="sldNum" sz="quarter" idx="12"/>
          </p:nvPr>
        </p:nvSpPr>
        <p:spPr/>
        <p:txBody>
          <a:bodyPr/>
          <a:lstStyle/>
          <a:p>
            <a:pPr>
              <a:defRPr/>
            </a:pPr>
            <a:fld id="{C8D57A8E-D344-4307-9280-6814F88514AE}" type="slidenum">
              <a:rPr lang="en-US" smtClean="0"/>
              <a:pPr>
                <a:defRPr/>
              </a:pPr>
              <a:t>59</a:t>
            </a:fld>
            <a:endParaRPr lang="en-US" dirty="0"/>
          </a:p>
        </p:txBody>
      </p:sp>
      <p:sp>
        <p:nvSpPr>
          <p:cNvPr id="6" name="Rectangle 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477000"/>
            <a:ext cx="51816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a:t>
            </a:r>
            <a:r>
              <a:rPr lang="en-US" altLang="en-US" sz="1100" kern="0" dirty="0" smtClean="0">
                <a:solidFill>
                  <a:prstClr val="black"/>
                </a:solidFill>
                <a:latin typeface="Arial Narrow" pitchFamily="34" charset="0"/>
                <a:cs typeface="+mn-cs"/>
              </a:rPr>
              <a:t> </a:t>
            </a:r>
            <a:r>
              <a:rPr lang="en-US" altLang="en-US" sz="1100" dirty="0"/>
              <a:t>Prepare financial statements from business transactions. </a:t>
            </a:r>
            <a:endParaRPr lang="en-US" sz="1100" kern="0" dirty="0">
              <a:solidFill>
                <a:prstClr val="black"/>
              </a:solidFill>
              <a:latin typeface="Arial Narrow" pitchFamily="34" charset="0"/>
              <a:cs typeface="+mn-cs"/>
            </a:endParaRPr>
          </a:p>
        </p:txBody>
      </p:sp>
      <p:sp>
        <p:nvSpPr>
          <p:cNvPr id="8" name="TextBox 7"/>
          <p:cNvSpPr txBox="1"/>
          <p:nvPr/>
        </p:nvSpPr>
        <p:spPr>
          <a:xfrm>
            <a:off x="8001000" y="84380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2.16</a:t>
            </a:r>
            <a:endParaRPr lang="en-US" kern="0" dirty="0">
              <a:latin typeface="Berlin Sans FB" panose="020E0602020502020306" pitchFamily="34" charset="0"/>
            </a:endParaRPr>
          </a:p>
        </p:txBody>
      </p:sp>
      <p:pic>
        <p:nvPicPr>
          <p:cNvPr id="4" name="Picture 3"/>
          <p:cNvPicPr>
            <a:picLocks noChangeAspect="1"/>
          </p:cNvPicPr>
          <p:nvPr/>
        </p:nvPicPr>
        <p:blipFill>
          <a:blip r:embed="rId3"/>
          <a:stretch>
            <a:fillRect/>
          </a:stretch>
        </p:blipFill>
        <p:spPr>
          <a:xfrm>
            <a:off x="2057400" y="1295400"/>
            <a:ext cx="5003032" cy="4780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4"/>
          <p:cNvSpPr>
            <a:spLocks noGrp="1"/>
          </p:cNvSpPr>
          <p:nvPr>
            <p:ph type="ctrTitle"/>
          </p:nvPr>
        </p:nvSpPr>
        <p:spPr>
          <a:xfrm>
            <a:off x="914400" y="1828800"/>
            <a:ext cx="7315200" cy="3124200"/>
          </a:xfrm>
        </p:spPr>
        <p:txBody>
          <a:bodyPr/>
          <a:lstStyle/>
          <a:p>
            <a:r>
              <a:rPr lang="en-US" altLang="en-US" b="1" dirty="0" smtClean="0"/>
              <a:t/>
            </a:r>
            <a:br>
              <a:rPr lang="en-US" altLang="en-US" b="1" dirty="0" smtClean="0"/>
            </a:br>
            <a:r>
              <a:rPr lang="en-US" altLang="en-US" b="1" dirty="0" smtClean="0"/>
              <a:t/>
            </a:r>
            <a:br>
              <a:rPr lang="en-US" altLang="en-US" b="1" dirty="0" smtClean="0"/>
            </a:br>
            <a:r>
              <a:rPr lang="en-US" altLang="en-US" b="1" dirty="0" smtClean="0"/>
              <a:t> </a:t>
            </a:r>
            <a:r>
              <a:rPr lang="en-US" altLang="en-US" dirty="0" smtClean="0"/>
              <a:t>C2:	</a:t>
            </a:r>
            <a:r>
              <a:rPr lang="en-US" altLang="en-US" b="1" dirty="0" smtClean="0"/>
              <a:t/>
            </a:r>
            <a:br>
              <a:rPr lang="en-US" altLang="en-US" b="1" dirty="0" smtClean="0"/>
            </a:br>
            <a:r>
              <a:rPr lang="en-US" altLang="en-US" dirty="0" smtClean="0"/>
              <a:t>Describe an account and its use in recording transactions.</a:t>
            </a:r>
            <a:br>
              <a:rPr lang="en-US" altLang="en-US" dirty="0" smtClean="0"/>
            </a:br>
            <a:r>
              <a:rPr lang="en-US" altLang="en-US" b="1" dirty="0" smtClean="0"/>
              <a:t/>
            </a:r>
            <a:br>
              <a:rPr lang="en-US" altLang="en-US" b="1" dirty="0" smtClean="0"/>
            </a:br>
            <a:endParaRPr lang="en-US" altLang="en-US" b="1"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239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691" y="213360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7244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1BC94F-17F4-469B-B1DB-A417A208E951}" type="slidenum">
              <a:rPr lang="en-US" altLang="en-US" smtClean="0">
                <a:solidFill>
                  <a:srgbClr val="898989"/>
                </a:solidFill>
              </a:rPr>
              <a:pPr eaLnBrk="1" hangingPunct="1"/>
              <a:t>6</a:t>
            </a:fld>
            <a:endParaRPr lang="en-US" altLang="en-US" smtClean="0">
              <a:solidFill>
                <a:srgbClr val="898989"/>
              </a:solidFill>
            </a:endParaRPr>
          </a:p>
        </p:txBody>
      </p:sp>
      <p:sp>
        <p:nvSpPr>
          <p:cNvPr id="8" name="TextBox 7"/>
          <p:cNvSpPr txBox="1"/>
          <p:nvPr/>
        </p:nvSpPr>
        <p:spPr>
          <a:xfrm>
            <a:off x="2357284" y="850354"/>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8921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Grp="1" noChangeArrowheads="1"/>
          </p:cNvSpPr>
          <p:nvPr>
            <p:ph type="title"/>
          </p:nvPr>
        </p:nvSpPr>
        <p:spPr>
          <a:xfrm>
            <a:off x="1295400" y="457200"/>
            <a:ext cx="6705600" cy="762000"/>
          </a:xfrm>
        </p:spPr>
        <p:txBody>
          <a:bodyPr/>
          <a:lstStyle/>
          <a:p>
            <a:pPr eaLnBrk="1" hangingPunct="1"/>
            <a:r>
              <a:rPr lang="en-US" altLang="en-US" b="1" dirty="0" smtClean="0">
                <a:cs typeface="Arial" charset="0"/>
              </a:rPr>
              <a:t>Presentation Issues</a:t>
            </a:r>
          </a:p>
        </p:txBody>
      </p:sp>
      <p:sp>
        <p:nvSpPr>
          <p:cNvPr id="8" name="Slide Number Placeholder 7"/>
          <p:cNvSpPr>
            <a:spLocks noGrp="1"/>
          </p:cNvSpPr>
          <p:nvPr>
            <p:ph type="sldNum" sz="quarter" idx="12"/>
          </p:nvPr>
        </p:nvSpPr>
        <p:spPr/>
        <p:txBody>
          <a:bodyPr/>
          <a:lstStyle/>
          <a:p>
            <a:pPr>
              <a:defRPr/>
            </a:pPr>
            <a:fld id="{ECA97EF6-18F6-4008-9924-83D4B86CE42F}" type="slidenum">
              <a:rPr lang="en-US" smtClean="0"/>
              <a:pPr>
                <a:defRPr/>
              </a:pPr>
              <a:t>60</a:t>
            </a:fld>
            <a:endParaRPr lang="en-US" dirty="0"/>
          </a:p>
        </p:txBody>
      </p:sp>
      <p:sp>
        <p:nvSpPr>
          <p:cNvPr id="4" name="TextBox 3"/>
          <p:cNvSpPr txBox="1">
            <a:spLocks noChangeArrowheads="1"/>
          </p:cNvSpPr>
          <p:nvPr/>
        </p:nvSpPr>
        <p:spPr bwMode="auto">
          <a:xfrm>
            <a:off x="228600" y="1220788"/>
            <a:ext cx="8686800" cy="4494212"/>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spAutoFit/>
          </a:bodyPr>
          <a:lstStyle>
            <a:lvl1pPr marL="457200" indent="-457200"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buClr>
                <a:srgbClr val="0070C0"/>
              </a:buClr>
              <a:buFont typeface="Century Schoolbook" pitchFamily="-107" charset="0"/>
              <a:buAutoNum type="arabicPeriod"/>
              <a:defRPr/>
            </a:pPr>
            <a:r>
              <a:rPr lang="en-US" sz="2600" dirty="0" smtClean="0">
                <a:ea typeface="MS PGothic" pitchFamily="34" charset="-128"/>
              </a:rPr>
              <a:t>Dollar signs are not used in journals and ledgers.</a:t>
            </a:r>
          </a:p>
          <a:p>
            <a:pPr eaLnBrk="1" hangingPunct="1">
              <a:buClr>
                <a:srgbClr val="0070C0"/>
              </a:buClr>
              <a:buFont typeface="Century Schoolbook" pitchFamily="-107" charset="0"/>
              <a:buAutoNum type="arabicPeriod"/>
              <a:defRPr/>
            </a:pPr>
            <a:r>
              <a:rPr lang="en-US" sz="2600" dirty="0" smtClean="0">
                <a:ea typeface="MS PGothic" pitchFamily="34" charset="-128"/>
              </a:rPr>
              <a:t>Dollar signs appear in financial statements and other reports such as trial balances. The usual practice is to put dollar signs beside only the first and last numbers in a column.</a:t>
            </a:r>
          </a:p>
          <a:p>
            <a:pPr eaLnBrk="1" hangingPunct="1">
              <a:buClr>
                <a:srgbClr val="0070C0"/>
              </a:buClr>
              <a:buFont typeface="Century Schoolbook" pitchFamily="-107" charset="0"/>
              <a:buAutoNum type="arabicPeriod"/>
              <a:defRPr/>
            </a:pPr>
            <a:r>
              <a:rPr lang="en-US" sz="2600" dirty="0" smtClean="0">
                <a:ea typeface="MS PGothic" pitchFamily="34" charset="-128"/>
              </a:rPr>
              <a:t>When amounts are entered in the journal, ledger, or trial balance, commas are optional to indicate thousands, millions, and so forth.</a:t>
            </a:r>
          </a:p>
          <a:p>
            <a:pPr eaLnBrk="1" hangingPunct="1">
              <a:buClr>
                <a:srgbClr val="0070C0"/>
              </a:buClr>
              <a:buFont typeface="Century Schoolbook" pitchFamily="-107" charset="0"/>
              <a:buAutoNum type="arabicPeriod"/>
              <a:defRPr/>
            </a:pPr>
            <a:r>
              <a:rPr lang="en-US" sz="2600" dirty="0" smtClean="0">
                <a:ea typeface="MS PGothic" pitchFamily="34" charset="-128"/>
              </a:rPr>
              <a:t>Commas are always used in financial statements.</a:t>
            </a:r>
          </a:p>
          <a:p>
            <a:pPr eaLnBrk="1" hangingPunct="1">
              <a:buClr>
                <a:srgbClr val="0070C0"/>
              </a:buClr>
              <a:buFont typeface="Century Schoolbook" pitchFamily="-107" charset="0"/>
              <a:buAutoNum type="arabicPeriod"/>
              <a:defRPr/>
            </a:pPr>
            <a:r>
              <a:rPr lang="en-US" sz="2600" dirty="0" smtClean="0">
                <a:ea typeface="MS PGothic" pitchFamily="34" charset="-128"/>
              </a:rPr>
              <a:t>Companies commonly round amounts in reports to the nearest dollar, or even to a higher level.</a:t>
            </a:r>
          </a:p>
        </p:txBody>
      </p:sp>
      <p:sp>
        <p:nvSpPr>
          <p:cNvPr id="5" name="Rectangle 4"/>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ounded Rectangle 6"/>
          <p:cNvSpPr/>
          <p:nvPr/>
        </p:nvSpPr>
        <p:spPr>
          <a:xfrm>
            <a:off x="152400" y="6477000"/>
            <a:ext cx="51816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a:t>
            </a:r>
            <a:r>
              <a:rPr lang="en-US" altLang="en-US" sz="1100" kern="0" dirty="0" smtClean="0">
                <a:solidFill>
                  <a:prstClr val="black"/>
                </a:solidFill>
                <a:latin typeface="Arial Narrow" pitchFamily="34" charset="0"/>
                <a:cs typeface="+mn-cs"/>
              </a:rPr>
              <a:t> </a:t>
            </a:r>
            <a:r>
              <a:rPr lang="en-US" altLang="en-US" sz="1100" dirty="0"/>
              <a:t>Prepare financial statements from business transactions. </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2-4</a:t>
            </a:r>
            <a:endParaRPr lang="en-US" sz="2400" b="1" dirty="0">
              <a:solidFill>
                <a:prstClr val="white"/>
              </a:solidFill>
            </a:endParaRPr>
          </a:p>
        </p:txBody>
      </p:sp>
      <p:sp>
        <p:nvSpPr>
          <p:cNvPr id="6" name="Rectangle 5"/>
          <p:cNvSpPr>
            <a:spLocks noChangeArrowheads="1"/>
          </p:cNvSpPr>
          <p:nvPr/>
        </p:nvSpPr>
        <p:spPr bwMode="auto">
          <a:xfrm>
            <a:off x="2185988" y="2678113"/>
            <a:ext cx="4498975" cy="854075"/>
          </a:xfrm>
          <a:prstGeom prst="rect">
            <a:avLst/>
          </a:prstGeom>
          <a:solidFill>
            <a:srgbClr val="89A3D3"/>
          </a:solidFill>
          <a:ln>
            <a:noFill/>
          </a:ln>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5" name="Rectangle 34"/>
          <p:cNvSpPr>
            <a:spLocks noChangeArrowheads="1"/>
          </p:cNvSpPr>
          <p:nvPr/>
        </p:nvSpPr>
        <p:spPr bwMode="auto">
          <a:xfrm>
            <a:off x="5141913" y="3327400"/>
            <a:ext cx="3889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2060"/>
                </a:solidFill>
                <a:cs typeface="+mn-cs"/>
              </a:rPr>
              <a:t>Debit</a:t>
            </a:r>
            <a:endParaRPr lang="en-US" dirty="0" smtClean="0">
              <a:solidFill>
                <a:srgbClr val="002060"/>
              </a:solidFill>
              <a:cs typeface="+mn-cs"/>
            </a:endParaRPr>
          </a:p>
        </p:txBody>
      </p:sp>
      <p:sp>
        <p:nvSpPr>
          <p:cNvPr id="296" name="Rectangle 35"/>
          <p:cNvSpPr>
            <a:spLocks noChangeArrowheads="1"/>
          </p:cNvSpPr>
          <p:nvPr/>
        </p:nvSpPr>
        <p:spPr bwMode="auto">
          <a:xfrm>
            <a:off x="6018213" y="3327400"/>
            <a:ext cx="44608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2060"/>
                </a:solidFill>
                <a:cs typeface="+mn-cs"/>
              </a:rPr>
              <a:t>Credit</a:t>
            </a:r>
            <a:endParaRPr lang="en-US" dirty="0" smtClean="0">
              <a:solidFill>
                <a:srgbClr val="002060"/>
              </a:solidFill>
              <a:cs typeface="+mn-cs"/>
            </a:endParaRPr>
          </a:p>
        </p:txBody>
      </p:sp>
      <p:sp>
        <p:nvSpPr>
          <p:cNvPr id="326" name="Rectangle 65"/>
          <p:cNvSpPr>
            <a:spLocks noChangeArrowheads="1"/>
          </p:cNvSpPr>
          <p:nvPr/>
        </p:nvSpPr>
        <p:spPr bwMode="auto">
          <a:xfrm>
            <a:off x="4162425" y="2698750"/>
            <a:ext cx="5540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2060"/>
                </a:solidFill>
                <a:cs typeface="+mn-cs"/>
              </a:rPr>
              <a:t>APPLE</a:t>
            </a:r>
            <a:endParaRPr lang="en-US" dirty="0" smtClean="0">
              <a:solidFill>
                <a:srgbClr val="002060"/>
              </a:solidFill>
              <a:cs typeface="+mn-cs"/>
            </a:endParaRPr>
          </a:p>
        </p:txBody>
      </p:sp>
      <p:sp>
        <p:nvSpPr>
          <p:cNvPr id="327" name="Rectangle 66"/>
          <p:cNvSpPr>
            <a:spLocks noChangeArrowheads="1"/>
          </p:cNvSpPr>
          <p:nvPr/>
        </p:nvSpPr>
        <p:spPr bwMode="auto">
          <a:xfrm>
            <a:off x="3981450" y="2914650"/>
            <a:ext cx="9683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2060"/>
                </a:solidFill>
                <a:cs typeface="+mn-cs"/>
              </a:rPr>
              <a:t>Trial Balance</a:t>
            </a:r>
            <a:endParaRPr lang="en-US" dirty="0" smtClean="0">
              <a:solidFill>
                <a:srgbClr val="002060"/>
              </a:solidFill>
              <a:cs typeface="+mn-cs"/>
            </a:endParaRPr>
          </a:p>
        </p:txBody>
      </p:sp>
      <p:sp>
        <p:nvSpPr>
          <p:cNvPr id="328" name="Rectangle 67"/>
          <p:cNvSpPr>
            <a:spLocks noChangeArrowheads="1"/>
          </p:cNvSpPr>
          <p:nvPr/>
        </p:nvSpPr>
        <p:spPr bwMode="auto">
          <a:xfrm>
            <a:off x="3698875" y="3121025"/>
            <a:ext cx="151483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2060"/>
                </a:solidFill>
                <a:cs typeface="+mn-cs"/>
              </a:rPr>
              <a:t>September 26, 2015</a:t>
            </a:r>
            <a:endParaRPr lang="en-US" dirty="0" smtClean="0">
              <a:solidFill>
                <a:srgbClr val="002060"/>
              </a:solidFill>
              <a:cs typeface="+mn-cs"/>
            </a:endParaRPr>
          </a:p>
        </p:txBody>
      </p:sp>
      <p:sp>
        <p:nvSpPr>
          <p:cNvPr id="329" name="Rectangle 68"/>
          <p:cNvSpPr>
            <a:spLocks noChangeArrowheads="1"/>
          </p:cNvSpPr>
          <p:nvPr/>
        </p:nvSpPr>
        <p:spPr bwMode="auto">
          <a:xfrm>
            <a:off x="1016000" y="630238"/>
            <a:ext cx="68786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Prepare a trial balance for Apple using the following condensed data from its fiscal year-ended </a:t>
            </a:r>
            <a:endParaRPr lang="en-US" dirty="0" smtClean="0">
              <a:solidFill>
                <a:prstClr val="black"/>
              </a:solidFill>
              <a:cs typeface="+mn-cs"/>
            </a:endParaRPr>
          </a:p>
        </p:txBody>
      </p:sp>
      <p:sp>
        <p:nvSpPr>
          <p:cNvPr id="330" name="Rectangle 69"/>
          <p:cNvSpPr>
            <a:spLocks noChangeArrowheads="1"/>
          </p:cNvSpPr>
          <p:nvPr/>
        </p:nvSpPr>
        <p:spPr bwMode="auto">
          <a:xfrm>
            <a:off x="1016000" y="825500"/>
            <a:ext cx="1561325"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September 26, 2015.</a:t>
            </a:r>
            <a:endParaRPr lang="en-US" dirty="0" smtClean="0">
              <a:solidFill>
                <a:prstClr val="black"/>
              </a:solidFill>
              <a:cs typeface="+mn-cs"/>
            </a:endParaRPr>
          </a:p>
        </p:txBody>
      </p:sp>
      <p:sp>
        <p:nvSpPr>
          <p:cNvPr id="331" name="Rectangle 70"/>
          <p:cNvSpPr>
            <a:spLocks noChangeArrowheads="1"/>
          </p:cNvSpPr>
          <p:nvPr/>
        </p:nvSpPr>
        <p:spPr bwMode="auto">
          <a:xfrm>
            <a:off x="2176463" y="2667000"/>
            <a:ext cx="19050" cy="86518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2" name="Rectangle 71"/>
          <p:cNvSpPr>
            <a:spLocks noChangeArrowheads="1"/>
          </p:cNvSpPr>
          <p:nvPr/>
        </p:nvSpPr>
        <p:spPr bwMode="auto">
          <a:xfrm>
            <a:off x="6664325" y="2687638"/>
            <a:ext cx="20638" cy="8445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3" name="Rectangle 72"/>
          <p:cNvSpPr>
            <a:spLocks noChangeArrowheads="1"/>
          </p:cNvSpPr>
          <p:nvPr/>
        </p:nvSpPr>
        <p:spPr bwMode="auto">
          <a:xfrm>
            <a:off x="2195513" y="2667000"/>
            <a:ext cx="4489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4" name="Rectangle 73"/>
          <p:cNvSpPr>
            <a:spLocks noChangeArrowheads="1"/>
          </p:cNvSpPr>
          <p:nvPr/>
        </p:nvSpPr>
        <p:spPr bwMode="auto">
          <a:xfrm>
            <a:off x="2195513" y="3511550"/>
            <a:ext cx="4489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2" name="Rectangle 181"/>
          <p:cNvSpPr>
            <a:spLocks noChangeArrowheads="1"/>
          </p:cNvSpPr>
          <p:nvPr/>
        </p:nvSpPr>
        <p:spPr bwMode="auto">
          <a:xfrm>
            <a:off x="2185988" y="3505200"/>
            <a:ext cx="4498975" cy="304800"/>
          </a:xfrm>
          <a:prstGeom prst="rect">
            <a:avLst/>
          </a:prstGeom>
          <a:solidFill>
            <a:srgbClr val="89A3D3"/>
          </a:solidFill>
          <a:ln w="15875">
            <a:solidFill>
              <a:srgbClr val="00206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1400">
                <a:solidFill>
                  <a:srgbClr val="000000"/>
                </a:solidFill>
                <a:latin typeface="Arial" charset="0"/>
              </a:rPr>
              <a:t>Assets                                              Normal</a:t>
            </a:r>
          </a:p>
        </p:txBody>
      </p:sp>
      <p:sp>
        <p:nvSpPr>
          <p:cNvPr id="183" name="Rectangle 182"/>
          <p:cNvSpPr>
            <a:spLocks noChangeArrowheads="1"/>
          </p:cNvSpPr>
          <p:nvPr/>
        </p:nvSpPr>
        <p:spPr bwMode="auto">
          <a:xfrm>
            <a:off x="2185988" y="3821113"/>
            <a:ext cx="4498975" cy="304800"/>
          </a:xfrm>
          <a:prstGeom prst="rect">
            <a:avLst/>
          </a:prstGeom>
          <a:solidFill>
            <a:srgbClr val="89A3D3"/>
          </a:solidFill>
          <a:ln w="15875">
            <a:solidFill>
              <a:srgbClr val="00206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1400">
                <a:solidFill>
                  <a:srgbClr val="000000"/>
                </a:solidFill>
                <a:latin typeface="Arial" charset="0"/>
              </a:rPr>
              <a:t>Liabilities                                                           Normal</a:t>
            </a:r>
          </a:p>
        </p:txBody>
      </p:sp>
      <p:sp>
        <p:nvSpPr>
          <p:cNvPr id="184" name="Rectangle 183"/>
          <p:cNvSpPr>
            <a:spLocks noChangeArrowheads="1"/>
          </p:cNvSpPr>
          <p:nvPr/>
        </p:nvSpPr>
        <p:spPr bwMode="auto">
          <a:xfrm>
            <a:off x="2185988" y="4137025"/>
            <a:ext cx="4498975" cy="304800"/>
          </a:xfrm>
          <a:prstGeom prst="rect">
            <a:avLst/>
          </a:prstGeom>
          <a:solidFill>
            <a:srgbClr val="FFFF00"/>
          </a:solidFill>
          <a:ln w="15875">
            <a:solidFill>
              <a:srgbClr val="00206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1400">
                <a:solidFill>
                  <a:srgbClr val="000000"/>
                </a:solidFill>
                <a:latin typeface="Arial" charset="0"/>
              </a:rPr>
              <a:t>Owner, Capital                                                  Normal</a:t>
            </a:r>
          </a:p>
        </p:txBody>
      </p:sp>
      <p:sp>
        <p:nvSpPr>
          <p:cNvPr id="186" name="Rectangle 185"/>
          <p:cNvSpPr>
            <a:spLocks noChangeArrowheads="1"/>
          </p:cNvSpPr>
          <p:nvPr/>
        </p:nvSpPr>
        <p:spPr bwMode="auto">
          <a:xfrm>
            <a:off x="2185988" y="4419600"/>
            <a:ext cx="4498975" cy="304800"/>
          </a:xfrm>
          <a:prstGeom prst="rect">
            <a:avLst/>
          </a:prstGeom>
          <a:solidFill>
            <a:srgbClr val="FFFF00"/>
          </a:solidFill>
          <a:ln w="15875">
            <a:solidFill>
              <a:srgbClr val="00206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1400">
                <a:solidFill>
                  <a:srgbClr val="000000"/>
                </a:solidFill>
                <a:latin typeface="Arial" charset="0"/>
              </a:rPr>
              <a:t>Owner, Withdrawals                          Normal</a:t>
            </a:r>
          </a:p>
        </p:txBody>
      </p:sp>
      <p:sp>
        <p:nvSpPr>
          <p:cNvPr id="187" name="Rectangle 186"/>
          <p:cNvSpPr>
            <a:spLocks noChangeArrowheads="1"/>
          </p:cNvSpPr>
          <p:nvPr/>
        </p:nvSpPr>
        <p:spPr bwMode="auto">
          <a:xfrm>
            <a:off x="2185988" y="4735513"/>
            <a:ext cx="4498975" cy="304800"/>
          </a:xfrm>
          <a:prstGeom prst="rect">
            <a:avLst/>
          </a:prstGeom>
          <a:solidFill>
            <a:srgbClr val="FFFF00"/>
          </a:solidFill>
          <a:ln w="15875">
            <a:solidFill>
              <a:srgbClr val="00206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1400">
                <a:solidFill>
                  <a:srgbClr val="000000"/>
                </a:solidFill>
                <a:latin typeface="Arial" charset="0"/>
              </a:rPr>
              <a:t>Revenues                                                          Normal</a:t>
            </a:r>
          </a:p>
        </p:txBody>
      </p:sp>
      <p:sp>
        <p:nvSpPr>
          <p:cNvPr id="188" name="Rectangle 187"/>
          <p:cNvSpPr>
            <a:spLocks noChangeArrowheads="1"/>
          </p:cNvSpPr>
          <p:nvPr/>
        </p:nvSpPr>
        <p:spPr bwMode="auto">
          <a:xfrm>
            <a:off x="2185988" y="5051425"/>
            <a:ext cx="4498975" cy="304800"/>
          </a:xfrm>
          <a:prstGeom prst="rect">
            <a:avLst/>
          </a:prstGeom>
          <a:solidFill>
            <a:srgbClr val="FFFF00"/>
          </a:solidFill>
          <a:ln w="15875">
            <a:solidFill>
              <a:srgbClr val="00206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1400">
                <a:solidFill>
                  <a:srgbClr val="000000"/>
                </a:solidFill>
                <a:latin typeface="Arial" charset="0"/>
              </a:rPr>
              <a:t>Expenses                                          Normal</a:t>
            </a:r>
          </a:p>
        </p:txBody>
      </p:sp>
      <p:sp>
        <p:nvSpPr>
          <p:cNvPr id="189" name="Rectangle 188"/>
          <p:cNvSpPr>
            <a:spLocks noChangeArrowheads="1"/>
          </p:cNvSpPr>
          <p:nvPr/>
        </p:nvSpPr>
        <p:spPr bwMode="auto">
          <a:xfrm>
            <a:off x="2185988" y="5367338"/>
            <a:ext cx="4498975" cy="304800"/>
          </a:xfrm>
          <a:prstGeom prst="rect">
            <a:avLst/>
          </a:prstGeom>
          <a:solidFill>
            <a:srgbClr val="89A3D3"/>
          </a:solidFill>
          <a:ln w="15875">
            <a:solidFill>
              <a:srgbClr val="002060"/>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1400">
                <a:solidFill>
                  <a:srgbClr val="000000"/>
                </a:solidFill>
                <a:latin typeface="Arial" charset="0"/>
              </a:rPr>
              <a:t>Totals                                                 Debits  =  Credits</a:t>
            </a:r>
          </a:p>
        </p:txBody>
      </p:sp>
      <p:sp>
        <p:nvSpPr>
          <p:cNvPr id="52" name="Rectangle 51"/>
          <p:cNvSpPr>
            <a:spLocks noChangeArrowheads="1"/>
          </p:cNvSpPr>
          <p:nvPr/>
        </p:nvSpPr>
        <p:spPr bwMode="auto">
          <a:xfrm>
            <a:off x="1319213" y="1066800"/>
            <a:ext cx="10953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Owner, Capital</a:t>
            </a:r>
            <a:endParaRPr lang="en-US" dirty="0" smtClean="0">
              <a:solidFill>
                <a:prstClr val="black"/>
              </a:solidFill>
              <a:cs typeface="+mn-cs"/>
            </a:endParaRPr>
          </a:p>
        </p:txBody>
      </p:sp>
      <p:sp>
        <p:nvSpPr>
          <p:cNvPr id="53" name="Rectangle 52"/>
          <p:cNvSpPr>
            <a:spLocks noChangeArrowheads="1"/>
          </p:cNvSpPr>
          <p:nvPr/>
        </p:nvSpPr>
        <p:spPr bwMode="auto">
          <a:xfrm>
            <a:off x="3285082" y="1066800"/>
            <a:ext cx="672556"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$111,547</a:t>
            </a:r>
            <a:endParaRPr lang="en-US" dirty="0" smtClean="0">
              <a:solidFill>
                <a:prstClr val="black"/>
              </a:solidFill>
              <a:cs typeface="+mn-cs"/>
            </a:endParaRPr>
          </a:p>
        </p:txBody>
      </p:sp>
      <p:sp>
        <p:nvSpPr>
          <p:cNvPr id="54" name="Rectangle 53"/>
          <p:cNvSpPr>
            <a:spLocks noChangeArrowheads="1"/>
          </p:cNvSpPr>
          <p:nvPr/>
        </p:nvSpPr>
        <p:spPr bwMode="auto">
          <a:xfrm>
            <a:off x="1319213" y="1273175"/>
            <a:ext cx="13509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payable</a:t>
            </a:r>
            <a:endParaRPr lang="en-US" dirty="0" smtClean="0">
              <a:solidFill>
                <a:prstClr val="black"/>
              </a:solidFill>
              <a:cs typeface="+mn-cs"/>
            </a:endParaRPr>
          </a:p>
        </p:txBody>
      </p:sp>
      <p:sp>
        <p:nvSpPr>
          <p:cNvPr id="55" name="Rectangle 54"/>
          <p:cNvSpPr>
            <a:spLocks noChangeArrowheads="1"/>
          </p:cNvSpPr>
          <p:nvPr/>
        </p:nvSpPr>
        <p:spPr bwMode="auto">
          <a:xfrm>
            <a:off x="3446280" y="1273175"/>
            <a:ext cx="51135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35,490</a:t>
            </a:r>
            <a:endParaRPr lang="en-US" dirty="0" smtClean="0">
              <a:solidFill>
                <a:prstClr val="black"/>
              </a:solidFill>
              <a:cs typeface="+mn-cs"/>
            </a:endParaRPr>
          </a:p>
        </p:txBody>
      </p:sp>
      <p:sp>
        <p:nvSpPr>
          <p:cNvPr id="56" name="Rectangle 55"/>
          <p:cNvSpPr>
            <a:spLocks noChangeArrowheads="1"/>
          </p:cNvSpPr>
          <p:nvPr/>
        </p:nvSpPr>
        <p:spPr bwMode="auto">
          <a:xfrm>
            <a:off x="4287838" y="1273175"/>
            <a:ext cx="21891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Investments and other assets</a:t>
            </a:r>
            <a:endParaRPr lang="en-US" dirty="0" smtClean="0">
              <a:solidFill>
                <a:prstClr val="black"/>
              </a:solidFill>
              <a:cs typeface="+mn-cs"/>
            </a:endParaRPr>
          </a:p>
        </p:txBody>
      </p:sp>
      <p:sp>
        <p:nvSpPr>
          <p:cNvPr id="57" name="Rectangle 56"/>
          <p:cNvSpPr>
            <a:spLocks noChangeArrowheads="1"/>
          </p:cNvSpPr>
          <p:nvPr/>
        </p:nvSpPr>
        <p:spPr bwMode="auto">
          <a:xfrm>
            <a:off x="6682292" y="1273175"/>
            <a:ext cx="60433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230,039</a:t>
            </a:r>
            <a:endParaRPr lang="en-US" dirty="0" smtClean="0">
              <a:solidFill>
                <a:prstClr val="black"/>
              </a:solidFill>
              <a:cs typeface="+mn-cs"/>
            </a:endParaRPr>
          </a:p>
        </p:txBody>
      </p:sp>
      <p:sp>
        <p:nvSpPr>
          <p:cNvPr id="58" name="Rectangle 57"/>
          <p:cNvSpPr>
            <a:spLocks noChangeArrowheads="1"/>
          </p:cNvSpPr>
          <p:nvPr/>
        </p:nvSpPr>
        <p:spPr bwMode="auto">
          <a:xfrm>
            <a:off x="1319213" y="1479550"/>
            <a:ext cx="11398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Other liabilities</a:t>
            </a:r>
            <a:endParaRPr lang="en-US" dirty="0" smtClean="0">
              <a:solidFill>
                <a:prstClr val="black"/>
              </a:solidFill>
              <a:cs typeface="+mn-cs"/>
            </a:endParaRPr>
          </a:p>
        </p:txBody>
      </p:sp>
      <p:sp>
        <p:nvSpPr>
          <p:cNvPr id="59" name="Rectangle 58"/>
          <p:cNvSpPr>
            <a:spLocks noChangeArrowheads="1"/>
          </p:cNvSpPr>
          <p:nvPr/>
        </p:nvSpPr>
        <p:spPr bwMode="auto">
          <a:xfrm>
            <a:off x="3353305" y="1479550"/>
            <a:ext cx="60433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135,634</a:t>
            </a:r>
            <a:endParaRPr lang="en-US" dirty="0" smtClean="0">
              <a:solidFill>
                <a:prstClr val="black"/>
              </a:solidFill>
              <a:cs typeface="+mn-cs"/>
            </a:endParaRPr>
          </a:p>
        </p:txBody>
      </p:sp>
      <p:sp>
        <p:nvSpPr>
          <p:cNvPr id="60" name="Rectangle 16"/>
          <p:cNvSpPr>
            <a:spLocks noChangeArrowheads="1"/>
          </p:cNvSpPr>
          <p:nvPr/>
        </p:nvSpPr>
        <p:spPr bwMode="auto">
          <a:xfrm>
            <a:off x="4287838" y="1479550"/>
            <a:ext cx="15525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Land and equipment</a:t>
            </a:r>
            <a:endParaRPr lang="en-US" dirty="0" smtClean="0">
              <a:solidFill>
                <a:prstClr val="black"/>
              </a:solidFill>
              <a:cs typeface="+mn-cs"/>
            </a:endParaRPr>
          </a:p>
        </p:txBody>
      </p:sp>
      <p:sp>
        <p:nvSpPr>
          <p:cNvPr id="61" name="Rectangle 17"/>
          <p:cNvSpPr>
            <a:spLocks noChangeArrowheads="1"/>
          </p:cNvSpPr>
          <p:nvPr/>
        </p:nvSpPr>
        <p:spPr bwMode="auto">
          <a:xfrm>
            <a:off x="6775267" y="1479550"/>
            <a:ext cx="51135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22,471</a:t>
            </a:r>
            <a:endParaRPr lang="en-US" dirty="0" smtClean="0">
              <a:solidFill>
                <a:prstClr val="black"/>
              </a:solidFill>
              <a:cs typeface="+mn-cs"/>
            </a:endParaRPr>
          </a:p>
        </p:txBody>
      </p:sp>
      <p:sp>
        <p:nvSpPr>
          <p:cNvPr id="62" name="Rectangle 18"/>
          <p:cNvSpPr>
            <a:spLocks noChangeArrowheads="1"/>
          </p:cNvSpPr>
          <p:nvPr/>
        </p:nvSpPr>
        <p:spPr bwMode="auto">
          <a:xfrm>
            <a:off x="1319213" y="1685925"/>
            <a:ext cx="17748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 of sales (expense)</a:t>
            </a:r>
            <a:endParaRPr lang="en-US" dirty="0" smtClean="0">
              <a:solidFill>
                <a:prstClr val="black"/>
              </a:solidFill>
              <a:cs typeface="+mn-cs"/>
            </a:endParaRPr>
          </a:p>
        </p:txBody>
      </p:sp>
      <p:sp>
        <p:nvSpPr>
          <p:cNvPr id="63" name="Rectangle 19"/>
          <p:cNvSpPr>
            <a:spLocks noChangeArrowheads="1"/>
          </p:cNvSpPr>
          <p:nvPr/>
        </p:nvSpPr>
        <p:spPr bwMode="auto">
          <a:xfrm>
            <a:off x="3353305" y="1685925"/>
            <a:ext cx="60433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140,089</a:t>
            </a:r>
            <a:endParaRPr lang="en-US" dirty="0" smtClean="0">
              <a:solidFill>
                <a:prstClr val="black"/>
              </a:solidFill>
              <a:cs typeface="+mn-cs"/>
            </a:endParaRPr>
          </a:p>
        </p:txBody>
      </p:sp>
      <p:sp>
        <p:nvSpPr>
          <p:cNvPr id="64" name="Rectangle 20"/>
          <p:cNvSpPr>
            <a:spLocks noChangeArrowheads="1"/>
          </p:cNvSpPr>
          <p:nvPr/>
        </p:nvSpPr>
        <p:spPr bwMode="auto">
          <a:xfrm>
            <a:off x="4287838" y="1685925"/>
            <a:ext cx="19462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Selling and other expense</a:t>
            </a:r>
            <a:endParaRPr lang="en-US" dirty="0" smtClean="0">
              <a:solidFill>
                <a:prstClr val="black"/>
              </a:solidFill>
              <a:cs typeface="+mn-cs"/>
            </a:endParaRPr>
          </a:p>
        </p:txBody>
      </p:sp>
      <p:sp>
        <p:nvSpPr>
          <p:cNvPr id="65" name="Rectangle 21"/>
          <p:cNvSpPr>
            <a:spLocks noChangeArrowheads="1"/>
          </p:cNvSpPr>
          <p:nvPr/>
        </p:nvSpPr>
        <p:spPr bwMode="auto">
          <a:xfrm>
            <a:off x="6775267" y="1685925"/>
            <a:ext cx="51135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40,232</a:t>
            </a:r>
            <a:endParaRPr lang="en-US" dirty="0" smtClean="0">
              <a:solidFill>
                <a:prstClr val="black"/>
              </a:solidFill>
              <a:cs typeface="+mn-cs"/>
            </a:endParaRPr>
          </a:p>
        </p:txBody>
      </p:sp>
      <p:sp>
        <p:nvSpPr>
          <p:cNvPr id="66" name="Rectangle 22"/>
          <p:cNvSpPr>
            <a:spLocks noChangeArrowheads="1"/>
          </p:cNvSpPr>
          <p:nvPr/>
        </p:nvSpPr>
        <p:spPr bwMode="auto">
          <a:xfrm>
            <a:off x="1319213" y="1890713"/>
            <a:ext cx="454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67" name="Rectangle 23"/>
          <p:cNvSpPr>
            <a:spLocks noChangeArrowheads="1"/>
          </p:cNvSpPr>
          <p:nvPr/>
        </p:nvSpPr>
        <p:spPr bwMode="auto">
          <a:xfrm>
            <a:off x="3446280" y="1890713"/>
            <a:ext cx="51135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21,120</a:t>
            </a:r>
            <a:endParaRPr lang="en-US" dirty="0" smtClean="0">
              <a:solidFill>
                <a:prstClr val="black"/>
              </a:solidFill>
              <a:cs typeface="+mn-cs"/>
            </a:endParaRPr>
          </a:p>
        </p:txBody>
      </p:sp>
      <p:sp>
        <p:nvSpPr>
          <p:cNvPr id="68" name="Rectangle 24"/>
          <p:cNvSpPr>
            <a:spLocks noChangeArrowheads="1"/>
          </p:cNvSpPr>
          <p:nvPr/>
        </p:nvSpPr>
        <p:spPr bwMode="auto">
          <a:xfrm>
            <a:off x="4287838" y="1890713"/>
            <a:ext cx="15224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a:t>
            </a:r>
            <a:endParaRPr lang="en-US" dirty="0" smtClean="0">
              <a:solidFill>
                <a:prstClr val="black"/>
              </a:solidFill>
              <a:cs typeface="+mn-cs"/>
            </a:endParaRPr>
          </a:p>
        </p:txBody>
      </p:sp>
      <p:sp>
        <p:nvSpPr>
          <p:cNvPr id="69" name="Rectangle 25"/>
          <p:cNvSpPr>
            <a:spLocks noChangeArrowheads="1"/>
          </p:cNvSpPr>
          <p:nvPr/>
        </p:nvSpPr>
        <p:spPr bwMode="auto">
          <a:xfrm>
            <a:off x="6775267" y="1890713"/>
            <a:ext cx="51135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16,849</a:t>
            </a:r>
            <a:endParaRPr lang="en-US" dirty="0" smtClean="0">
              <a:solidFill>
                <a:prstClr val="black"/>
              </a:solidFill>
              <a:cs typeface="+mn-cs"/>
            </a:endParaRPr>
          </a:p>
        </p:txBody>
      </p:sp>
      <p:sp>
        <p:nvSpPr>
          <p:cNvPr id="70" name="Rectangle 26"/>
          <p:cNvSpPr>
            <a:spLocks noChangeArrowheads="1"/>
          </p:cNvSpPr>
          <p:nvPr/>
        </p:nvSpPr>
        <p:spPr bwMode="auto">
          <a:xfrm>
            <a:off x="1319213" y="2097088"/>
            <a:ext cx="8064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Revenues</a:t>
            </a:r>
            <a:endParaRPr lang="en-US" dirty="0" smtClean="0">
              <a:solidFill>
                <a:prstClr val="black"/>
              </a:solidFill>
              <a:cs typeface="+mn-cs"/>
            </a:endParaRPr>
          </a:p>
        </p:txBody>
      </p:sp>
      <p:sp>
        <p:nvSpPr>
          <p:cNvPr id="71" name="Rectangle 27"/>
          <p:cNvSpPr>
            <a:spLocks noChangeArrowheads="1"/>
          </p:cNvSpPr>
          <p:nvPr/>
        </p:nvSpPr>
        <p:spPr bwMode="auto">
          <a:xfrm>
            <a:off x="3353305" y="2097088"/>
            <a:ext cx="60433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233,715</a:t>
            </a:r>
            <a:endParaRPr lang="en-US" dirty="0" smtClean="0">
              <a:solidFill>
                <a:prstClr val="black"/>
              </a:solidFill>
              <a:cs typeface="+mn-cs"/>
            </a:endParaRPr>
          </a:p>
        </p:txBody>
      </p:sp>
      <p:sp>
        <p:nvSpPr>
          <p:cNvPr id="72" name="Rectangle 30"/>
          <p:cNvSpPr>
            <a:spLocks noChangeArrowheads="1"/>
          </p:cNvSpPr>
          <p:nvPr/>
        </p:nvSpPr>
        <p:spPr bwMode="auto">
          <a:xfrm>
            <a:off x="4291013" y="1066800"/>
            <a:ext cx="1484312"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Owner, Withdrawals</a:t>
            </a:r>
            <a:endParaRPr lang="en-US" dirty="0" smtClean="0">
              <a:solidFill>
                <a:prstClr val="black"/>
              </a:solidFill>
              <a:cs typeface="+mn-cs"/>
            </a:endParaRPr>
          </a:p>
        </p:txBody>
      </p:sp>
      <p:sp>
        <p:nvSpPr>
          <p:cNvPr id="73" name="Rectangle 31"/>
          <p:cNvSpPr>
            <a:spLocks noChangeArrowheads="1"/>
          </p:cNvSpPr>
          <p:nvPr/>
        </p:nvSpPr>
        <p:spPr bwMode="auto">
          <a:xfrm>
            <a:off x="6682292" y="1066800"/>
            <a:ext cx="60433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$45,586</a:t>
            </a:r>
            <a:endParaRPr lang="en-US" dirty="0" smtClean="0">
              <a:solidFill>
                <a:prstClr val="black"/>
              </a:solidFill>
              <a:cs typeface="+mn-cs"/>
            </a:endParaRPr>
          </a:p>
        </p:txBody>
      </p:sp>
      <p:sp>
        <p:nvSpPr>
          <p:cNvPr id="16081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07EE93-3F15-448B-A6BD-B7FED0729002}" type="slidenum">
              <a:rPr lang="en-US" altLang="en-US" smtClean="0">
                <a:solidFill>
                  <a:srgbClr val="898989"/>
                </a:solidFill>
              </a:rPr>
              <a:pPr eaLnBrk="1" hangingPunct="1"/>
              <a:t>61</a:t>
            </a:fld>
            <a:endParaRPr lang="en-US" altLang="en-US" smtClean="0">
              <a:solidFill>
                <a:srgbClr val="898989"/>
              </a:solidFill>
            </a:endParaRPr>
          </a:p>
        </p:txBody>
      </p:sp>
      <p:sp>
        <p:nvSpPr>
          <p:cNvPr id="46" name="Rounded Rectangle 45"/>
          <p:cNvSpPr/>
          <p:nvPr/>
        </p:nvSpPr>
        <p:spPr>
          <a:xfrm>
            <a:off x="152400" y="6477000"/>
            <a:ext cx="45720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a:t>
            </a:r>
            <a:r>
              <a:rPr lang="en-US" altLang="en-US" sz="1100" b="1" kern="0" dirty="0" smtClean="0">
                <a:solidFill>
                  <a:prstClr val="black"/>
                </a:solidFill>
                <a:latin typeface="Arial Narrow" pitchFamily="34" charset="0"/>
                <a:cs typeface="+mn-cs"/>
              </a:rPr>
              <a:t>:</a:t>
            </a:r>
            <a:r>
              <a:rPr lang="en-US" altLang="en-US" sz="1100" kern="0" dirty="0" smtClean="0">
                <a:solidFill>
                  <a:prstClr val="black"/>
                </a:solidFill>
                <a:latin typeface="Arial Narrow" pitchFamily="34" charset="0"/>
                <a:cs typeface="+mn-cs"/>
              </a:rPr>
              <a:t> </a:t>
            </a:r>
            <a:r>
              <a:rPr lang="en-US" altLang="en-US" sz="1100" dirty="0"/>
              <a:t>Prepare and explain the </a:t>
            </a:r>
            <a:r>
              <a:rPr lang="en-US" altLang="en-US" sz="1100" dirty="0" smtClean="0"/>
              <a:t>use </a:t>
            </a:r>
            <a:r>
              <a:rPr lang="en-US" altLang="en-US" sz="1100" dirty="0"/>
              <a:t>of a trial </a:t>
            </a:r>
            <a:r>
              <a:rPr lang="en-US" altLang="en-US" sz="1100" dirty="0" smtClean="0"/>
              <a:t>balance. </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6"/>
                                        </p:tgtEl>
                                        <p:attrNameLst>
                                          <p:attrName>style.visibility</p:attrName>
                                        </p:attrNameLst>
                                      </p:cBhvr>
                                      <p:to>
                                        <p:strVal val="visible"/>
                                      </p:to>
                                    </p:set>
                                    <p:animEffect transition="in" filter="fade">
                                      <p:cBhvr>
                                        <p:cTn id="10" dur="500"/>
                                        <p:tgtEl>
                                          <p:spTgt spid="3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7"/>
                                        </p:tgtEl>
                                        <p:attrNameLst>
                                          <p:attrName>style.visibility</p:attrName>
                                        </p:attrNameLst>
                                      </p:cBhvr>
                                      <p:to>
                                        <p:strVal val="visible"/>
                                      </p:to>
                                    </p:set>
                                    <p:animEffect transition="in" filter="fade">
                                      <p:cBhvr>
                                        <p:cTn id="13" dur="500"/>
                                        <p:tgtEl>
                                          <p:spTgt spid="3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8"/>
                                        </p:tgtEl>
                                        <p:attrNameLst>
                                          <p:attrName>style.visibility</p:attrName>
                                        </p:attrNameLst>
                                      </p:cBhvr>
                                      <p:to>
                                        <p:strVal val="visible"/>
                                      </p:to>
                                    </p:set>
                                    <p:animEffect transition="in" filter="fade">
                                      <p:cBhvr>
                                        <p:cTn id="16" dur="500"/>
                                        <p:tgtEl>
                                          <p:spTgt spid="3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1"/>
                                        </p:tgtEl>
                                        <p:attrNameLst>
                                          <p:attrName>style.visibility</p:attrName>
                                        </p:attrNameLst>
                                      </p:cBhvr>
                                      <p:to>
                                        <p:strVal val="visible"/>
                                      </p:to>
                                    </p:set>
                                    <p:animEffect transition="in" filter="fade">
                                      <p:cBhvr>
                                        <p:cTn id="19" dur="500"/>
                                        <p:tgtEl>
                                          <p:spTgt spid="3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2"/>
                                        </p:tgtEl>
                                        <p:attrNameLst>
                                          <p:attrName>style.visibility</p:attrName>
                                        </p:attrNameLst>
                                      </p:cBhvr>
                                      <p:to>
                                        <p:strVal val="visible"/>
                                      </p:to>
                                    </p:set>
                                    <p:animEffect transition="in" filter="fade">
                                      <p:cBhvr>
                                        <p:cTn id="22" dur="500"/>
                                        <p:tgtEl>
                                          <p:spTgt spid="3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3"/>
                                        </p:tgtEl>
                                        <p:attrNameLst>
                                          <p:attrName>style.visibility</p:attrName>
                                        </p:attrNameLst>
                                      </p:cBhvr>
                                      <p:to>
                                        <p:strVal val="visible"/>
                                      </p:to>
                                    </p:set>
                                    <p:animEffect transition="in" filter="fade">
                                      <p:cBhvr>
                                        <p:cTn id="25" dur="500"/>
                                        <p:tgtEl>
                                          <p:spTgt spid="3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4"/>
                                        </p:tgtEl>
                                        <p:attrNameLst>
                                          <p:attrName>style.visibility</p:attrName>
                                        </p:attrNameLst>
                                      </p:cBhvr>
                                      <p:to>
                                        <p:strVal val="visible"/>
                                      </p:to>
                                    </p:set>
                                    <p:animEffect transition="in" filter="fade">
                                      <p:cBhvr>
                                        <p:cTn id="28" dur="500"/>
                                        <p:tgtEl>
                                          <p:spTgt spid="3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95"/>
                                        </p:tgtEl>
                                        <p:attrNameLst>
                                          <p:attrName>style.visibility</p:attrName>
                                        </p:attrNameLst>
                                      </p:cBhvr>
                                      <p:to>
                                        <p:strVal val="visible"/>
                                      </p:to>
                                    </p:set>
                                    <p:animEffect transition="in" filter="fade">
                                      <p:cBhvr>
                                        <p:cTn id="31" dur="500"/>
                                        <p:tgtEl>
                                          <p:spTgt spid="29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2"/>
                                        </p:tgtEl>
                                        <p:attrNameLst>
                                          <p:attrName>style.visibility</p:attrName>
                                        </p:attrNameLst>
                                      </p:cBhvr>
                                      <p:to>
                                        <p:strVal val="visible"/>
                                      </p:to>
                                    </p:set>
                                    <p:animEffect transition="in" filter="fade">
                                      <p:cBhvr>
                                        <p:cTn id="34" dur="500"/>
                                        <p:tgtEl>
                                          <p:spTgt spid="18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3"/>
                                        </p:tgtEl>
                                        <p:attrNameLst>
                                          <p:attrName>style.visibility</p:attrName>
                                        </p:attrNameLst>
                                      </p:cBhvr>
                                      <p:to>
                                        <p:strVal val="visible"/>
                                      </p:to>
                                    </p:set>
                                    <p:animEffect transition="in" filter="fade">
                                      <p:cBhvr>
                                        <p:cTn id="37" dur="500"/>
                                        <p:tgtEl>
                                          <p:spTgt spid="18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4"/>
                                        </p:tgtEl>
                                        <p:attrNameLst>
                                          <p:attrName>style.visibility</p:attrName>
                                        </p:attrNameLst>
                                      </p:cBhvr>
                                      <p:to>
                                        <p:strVal val="visible"/>
                                      </p:to>
                                    </p:set>
                                    <p:animEffect transition="in" filter="fade">
                                      <p:cBhvr>
                                        <p:cTn id="40" dur="500"/>
                                        <p:tgtEl>
                                          <p:spTgt spid="18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6"/>
                                        </p:tgtEl>
                                        <p:attrNameLst>
                                          <p:attrName>style.visibility</p:attrName>
                                        </p:attrNameLst>
                                      </p:cBhvr>
                                      <p:to>
                                        <p:strVal val="visible"/>
                                      </p:to>
                                    </p:set>
                                    <p:animEffect transition="in" filter="fade">
                                      <p:cBhvr>
                                        <p:cTn id="43" dur="500"/>
                                        <p:tgtEl>
                                          <p:spTgt spid="18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7"/>
                                        </p:tgtEl>
                                        <p:attrNameLst>
                                          <p:attrName>style.visibility</p:attrName>
                                        </p:attrNameLst>
                                      </p:cBhvr>
                                      <p:to>
                                        <p:strVal val="visible"/>
                                      </p:to>
                                    </p:set>
                                    <p:animEffect transition="in" filter="fade">
                                      <p:cBhvr>
                                        <p:cTn id="46" dur="500"/>
                                        <p:tgtEl>
                                          <p:spTgt spid="18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8"/>
                                        </p:tgtEl>
                                        <p:attrNameLst>
                                          <p:attrName>style.visibility</p:attrName>
                                        </p:attrNameLst>
                                      </p:cBhvr>
                                      <p:to>
                                        <p:strVal val="visible"/>
                                      </p:to>
                                    </p:set>
                                    <p:animEffect transition="in" filter="fade">
                                      <p:cBhvr>
                                        <p:cTn id="49" dur="500"/>
                                        <p:tgtEl>
                                          <p:spTgt spid="18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9"/>
                                        </p:tgtEl>
                                        <p:attrNameLst>
                                          <p:attrName>style.visibility</p:attrName>
                                        </p:attrNameLst>
                                      </p:cBhvr>
                                      <p:to>
                                        <p:strVal val="visible"/>
                                      </p:to>
                                    </p:set>
                                    <p:animEffect transition="in" filter="fade">
                                      <p:cBhvr>
                                        <p:cTn id="52" dur="500"/>
                                        <p:tgtEl>
                                          <p:spTgt spid="18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6"/>
                                        </p:tgtEl>
                                        <p:attrNameLst>
                                          <p:attrName>style.visibility</p:attrName>
                                        </p:attrNameLst>
                                      </p:cBhvr>
                                      <p:to>
                                        <p:strVal val="visible"/>
                                      </p:to>
                                    </p:set>
                                    <p:animEffect transition="in" filter="fade">
                                      <p:cBhvr>
                                        <p:cTn id="55"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5" grpId="0"/>
      <p:bldP spid="296" grpId="0"/>
      <p:bldP spid="326" grpId="0"/>
      <p:bldP spid="327" grpId="0"/>
      <p:bldP spid="328" grpId="0"/>
      <p:bldP spid="331" grpId="0" animBg="1"/>
      <p:bldP spid="332" grpId="0" animBg="1"/>
      <p:bldP spid="333" grpId="0" animBg="1"/>
      <p:bldP spid="334" grpId="0" animBg="1"/>
      <p:bldP spid="182" grpId="0" animBg="1"/>
      <p:bldP spid="183" grpId="0" animBg="1"/>
      <p:bldP spid="184" grpId="0" animBg="1"/>
      <p:bldP spid="186" grpId="0" animBg="1"/>
      <p:bldP spid="187" grpId="0" animBg="1"/>
      <p:bldP spid="188" grpId="0" animBg="1"/>
      <p:bldP spid="18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2-4</a:t>
            </a:r>
            <a:endParaRPr lang="en-US" sz="2400" b="1" dirty="0">
              <a:solidFill>
                <a:prstClr val="white"/>
              </a:solidFill>
            </a:endParaRPr>
          </a:p>
        </p:txBody>
      </p:sp>
      <p:sp>
        <p:nvSpPr>
          <p:cNvPr id="6" name="Rectangle 5"/>
          <p:cNvSpPr>
            <a:spLocks noChangeArrowheads="1"/>
          </p:cNvSpPr>
          <p:nvPr/>
        </p:nvSpPr>
        <p:spPr bwMode="auto">
          <a:xfrm>
            <a:off x="2185988" y="2525713"/>
            <a:ext cx="4498975" cy="854075"/>
          </a:xfrm>
          <a:prstGeom prst="rect">
            <a:avLst/>
          </a:prstGeom>
          <a:solidFill>
            <a:srgbClr val="89A3D3"/>
          </a:solidFill>
          <a:ln>
            <a:noFill/>
          </a:ln>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1319213" y="1066800"/>
            <a:ext cx="10953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Owner, Capital</a:t>
            </a:r>
            <a:endParaRPr lang="en-US" dirty="0" smtClean="0">
              <a:solidFill>
                <a:prstClr val="black"/>
              </a:solidFill>
              <a:cs typeface="+mn-cs"/>
            </a:endParaRPr>
          </a:p>
        </p:txBody>
      </p:sp>
      <p:sp>
        <p:nvSpPr>
          <p:cNvPr id="11" name="Rectangle 10"/>
          <p:cNvSpPr>
            <a:spLocks noChangeArrowheads="1"/>
          </p:cNvSpPr>
          <p:nvPr/>
        </p:nvSpPr>
        <p:spPr bwMode="auto">
          <a:xfrm>
            <a:off x="1319213" y="1273175"/>
            <a:ext cx="13509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payable</a:t>
            </a:r>
            <a:endParaRPr lang="en-US" dirty="0" smtClean="0">
              <a:solidFill>
                <a:prstClr val="black"/>
              </a:solidFill>
              <a:cs typeface="+mn-cs"/>
            </a:endParaRPr>
          </a:p>
        </p:txBody>
      </p:sp>
      <p:sp>
        <p:nvSpPr>
          <p:cNvPr id="13" name="Rectangle 12"/>
          <p:cNvSpPr>
            <a:spLocks noChangeArrowheads="1"/>
          </p:cNvSpPr>
          <p:nvPr/>
        </p:nvSpPr>
        <p:spPr bwMode="auto">
          <a:xfrm>
            <a:off x="4287838" y="1273175"/>
            <a:ext cx="21891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Investments and other assets</a:t>
            </a:r>
            <a:endParaRPr lang="en-US" dirty="0" smtClean="0">
              <a:solidFill>
                <a:prstClr val="black"/>
              </a:solidFill>
              <a:cs typeface="+mn-cs"/>
            </a:endParaRPr>
          </a:p>
        </p:txBody>
      </p:sp>
      <p:sp>
        <p:nvSpPr>
          <p:cNvPr id="15" name="Rectangle 14"/>
          <p:cNvSpPr>
            <a:spLocks noChangeArrowheads="1"/>
          </p:cNvSpPr>
          <p:nvPr/>
        </p:nvSpPr>
        <p:spPr bwMode="auto">
          <a:xfrm>
            <a:off x="1319213" y="1479550"/>
            <a:ext cx="11398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Other liabilities</a:t>
            </a:r>
            <a:endParaRPr lang="en-US" dirty="0" smtClean="0">
              <a:solidFill>
                <a:prstClr val="black"/>
              </a:solidFill>
              <a:cs typeface="+mn-cs"/>
            </a:endParaRPr>
          </a:p>
        </p:txBody>
      </p:sp>
      <p:sp>
        <p:nvSpPr>
          <p:cNvPr id="224" name="Rectangle 16"/>
          <p:cNvSpPr>
            <a:spLocks noChangeArrowheads="1"/>
          </p:cNvSpPr>
          <p:nvPr/>
        </p:nvSpPr>
        <p:spPr bwMode="auto">
          <a:xfrm>
            <a:off x="4287838" y="1479550"/>
            <a:ext cx="15525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Land and equipment</a:t>
            </a:r>
            <a:endParaRPr lang="en-US" dirty="0" smtClean="0">
              <a:solidFill>
                <a:prstClr val="black"/>
              </a:solidFill>
              <a:cs typeface="+mn-cs"/>
            </a:endParaRPr>
          </a:p>
        </p:txBody>
      </p:sp>
      <p:sp>
        <p:nvSpPr>
          <p:cNvPr id="226" name="Rectangle 18"/>
          <p:cNvSpPr>
            <a:spLocks noChangeArrowheads="1"/>
          </p:cNvSpPr>
          <p:nvPr/>
        </p:nvSpPr>
        <p:spPr bwMode="auto">
          <a:xfrm>
            <a:off x="1319213" y="1685925"/>
            <a:ext cx="17748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 of sales (expense)</a:t>
            </a:r>
            <a:endParaRPr lang="en-US" dirty="0" smtClean="0">
              <a:solidFill>
                <a:prstClr val="black"/>
              </a:solidFill>
              <a:cs typeface="+mn-cs"/>
            </a:endParaRPr>
          </a:p>
        </p:txBody>
      </p:sp>
      <p:sp>
        <p:nvSpPr>
          <p:cNvPr id="153" name="Rectangle 20"/>
          <p:cNvSpPr>
            <a:spLocks noChangeArrowheads="1"/>
          </p:cNvSpPr>
          <p:nvPr/>
        </p:nvSpPr>
        <p:spPr bwMode="auto">
          <a:xfrm>
            <a:off x="4287838" y="1685925"/>
            <a:ext cx="19462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Selling and other expense</a:t>
            </a:r>
            <a:endParaRPr lang="en-US" dirty="0" smtClean="0">
              <a:solidFill>
                <a:prstClr val="black"/>
              </a:solidFill>
              <a:cs typeface="+mn-cs"/>
            </a:endParaRPr>
          </a:p>
        </p:txBody>
      </p:sp>
      <p:sp>
        <p:nvSpPr>
          <p:cNvPr id="155" name="Rectangle 22"/>
          <p:cNvSpPr>
            <a:spLocks noChangeArrowheads="1"/>
          </p:cNvSpPr>
          <p:nvPr/>
        </p:nvSpPr>
        <p:spPr bwMode="auto">
          <a:xfrm>
            <a:off x="1319213" y="1890713"/>
            <a:ext cx="454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157" name="Rectangle 24"/>
          <p:cNvSpPr>
            <a:spLocks noChangeArrowheads="1"/>
          </p:cNvSpPr>
          <p:nvPr/>
        </p:nvSpPr>
        <p:spPr bwMode="auto">
          <a:xfrm>
            <a:off x="4287838" y="1890713"/>
            <a:ext cx="15224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a:t>
            </a:r>
            <a:endParaRPr lang="en-US" dirty="0" smtClean="0">
              <a:solidFill>
                <a:prstClr val="black"/>
              </a:solidFill>
              <a:cs typeface="+mn-cs"/>
            </a:endParaRPr>
          </a:p>
        </p:txBody>
      </p:sp>
      <p:sp>
        <p:nvSpPr>
          <p:cNvPr id="159" name="Rectangle 26"/>
          <p:cNvSpPr>
            <a:spLocks noChangeArrowheads="1"/>
          </p:cNvSpPr>
          <p:nvPr/>
        </p:nvSpPr>
        <p:spPr bwMode="auto">
          <a:xfrm>
            <a:off x="1319213" y="2097088"/>
            <a:ext cx="8064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Revenues</a:t>
            </a:r>
            <a:endParaRPr lang="en-US" dirty="0" smtClean="0">
              <a:solidFill>
                <a:prstClr val="black"/>
              </a:solidFill>
              <a:cs typeface="+mn-cs"/>
            </a:endParaRPr>
          </a:p>
        </p:txBody>
      </p:sp>
      <p:sp>
        <p:nvSpPr>
          <p:cNvPr id="291" name="Rectangle 30"/>
          <p:cNvSpPr>
            <a:spLocks noChangeArrowheads="1"/>
          </p:cNvSpPr>
          <p:nvPr/>
        </p:nvSpPr>
        <p:spPr bwMode="auto">
          <a:xfrm>
            <a:off x="4291013" y="1066800"/>
            <a:ext cx="1484312"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Owner, Withdrawals</a:t>
            </a:r>
            <a:endParaRPr lang="en-US" dirty="0" smtClean="0">
              <a:solidFill>
                <a:prstClr val="black"/>
              </a:solidFill>
              <a:cs typeface="+mn-cs"/>
            </a:endParaRPr>
          </a:p>
        </p:txBody>
      </p:sp>
      <p:sp>
        <p:nvSpPr>
          <p:cNvPr id="295" name="Rectangle 34"/>
          <p:cNvSpPr>
            <a:spLocks noChangeArrowheads="1"/>
          </p:cNvSpPr>
          <p:nvPr/>
        </p:nvSpPr>
        <p:spPr bwMode="auto">
          <a:xfrm>
            <a:off x="5141913" y="3175000"/>
            <a:ext cx="38893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2060"/>
                </a:solidFill>
                <a:cs typeface="+mn-cs"/>
              </a:rPr>
              <a:t>Debit</a:t>
            </a:r>
            <a:endParaRPr lang="en-US" dirty="0" smtClean="0">
              <a:solidFill>
                <a:srgbClr val="002060"/>
              </a:solidFill>
              <a:cs typeface="+mn-cs"/>
            </a:endParaRPr>
          </a:p>
        </p:txBody>
      </p:sp>
      <p:sp>
        <p:nvSpPr>
          <p:cNvPr id="296" name="Rectangle 35"/>
          <p:cNvSpPr>
            <a:spLocks noChangeArrowheads="1"/>
          </p:cNvSpPr>
          <p:nvPr/>
        </p:nvSpPr>
        <p:spPr bwMode="auto">
          <a:xfrm>
            <a:off x="6018213" y="3175000"/>
            <a:ext cx="44608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2060"/>
                </a:solidFill>
                <a:cs typeface="+mn-cs"/>
              </a:rPr>
              <a:t>Credit</a:t>
            </a:r>
            <a:endParaRPr lang="en-US" dirty="0" smtClean="0">
              <a:solidFill>
                <a:srgbClr val="002060"/>
              </a:solidFill>
              <a:cs typeface="+mn-cs"/>
            </a:endParaRPr>
          </a:p>
        </p:txBody>
      </p:sp>
      <p:sp>
        <p:nvSpPr>
          <p:cNvPr id="297" name="Rectangle 36"/>
          <p:cNvSpPr>
            <a:spLocks noChangeArrowheads="1"/>
          </p:cNvSpPr>
          <p:nvPr/>
        </p:nvSpPr>
        <p:spPr bwMode="auto">
          <a:xfrm>
            <a:off x="2225675" y="3390900"/>
            <a:ext cx="4540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Cash</a:t>
            </a:r>
            <a:endParaRPr lang="en-US" dirty="0" smtClean="0">
              <a:solidFill>
                <a:prstClr val="black"/>
              </a:solidFill>
              <a:cs typeface="+mn-cs"/>
            </a:endParaRPr>
          </a:p>
        </p:txBody>
      </p:sp>
      <p:sp>
        <p:nvSpPr>
          <p:cNvPr id="298" name="Rectangle 37"/>
          <p:cNvSpPr>
            <a:spLocks noChangeArrowheads="1"/>
          </p:cNvSpPr>
          <p:nvPr/>
        </p:nvSpPr>
        <p:spPr bwMode="auto">
          <a:xfrm>
            <a:off x="5121780" y="3390900"/>
            <a:ext cx="60433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$21,120</a:t>
            </a:r>
            <a:endParaRPr lang="en-US" dirty="0" smtClean="0">
              <a:solidFill>
                <a:prstClr val="black"/>
              </a:solidFill>
              <a:cs typeface="+mn-cs"/>
            </a:endParaRPr>
          </a:p>
        </p:txBody>
      </p:sp>
      <p:sp>
        <p:nvSpPr>
          <p:cNvPr id="299" name="Rectangle 38"/>
          <p:cNvSpPr>
            <a:spLocks noChangeArrowheads="1"/>
          </p:cNvSpPr>
          <p:nvPr/>
        </p:nvSpPr>
        <p:spPr bwMode="auto">
          <a:xfrm>
            <a:off x="2225675" y="3597275"/>
            <a:ext cx="152241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receivable</a:t>
            </a:r>
            <a:endParaRPr lang="en-US" dirty="0" smtClean="0">
              <a:solidFill>
                <a:prstClr val="black"/>
              </a:solidFill>
              <a:cs typeface="+mn-cs"/>
            </a:endParaRPr>
          </a:p>
        </p:txBody>
      </p:sp>
      <p:sp>
        <p:nvSpPr>
          <p:cNvPr id="300" name="Rectangle 39"/>
          <p:cNvSpPr>
            <a:spLocks noChangeArrowheads="1"/>
          </p:cNvSpPr>
          <p:nvPr/>
        </p:nvSpPr>
        <p:spPr bwMode="auto">
          <a:xfrm>
            <a:off x="5214755" y="3597275"/>
            <a:ext cx="51135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16,849</a:t>
            </a:r>
            <a:endParaRPr lang="en-US" dirty="0" smtClean="0">
              <a:solidFill>
                <a:prstClr val="black"/>
              </a:solidFill>
              <a:cs typeface="+mn-cs"/>
            </a:endParaRPr>
          </a:p>
        </p:txBody>
      </p:sp>
      <p:sp>
        <p:nvSpPr>
          <p:cNvPr id="301" name="Rectangle 40"/>
          <p:cNvSpPr>
            <a:spLocks noChangeArrowheads="1"/>
          </p:cNvSpPr>
          <p:nvPr/>
        </p:nvSpPr>
        <p:spPr bwMode="auto">
          <a:xfrm>
            <a:off x="2225675" y="3802063"/>
            <a:ext cx="15525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Land and equipment</a:t>
            </a:r>
            <a:endParaRPr lang="en-US" dirty="0" smtClean="0">
              <a:solidFill>
                <a:prstClr val="black"/>
              </a:solidFill>
              <a:cs typeface="+mn-cs"/>
            </a:endParaRPr>
          </a:p>
        </p:txBody>
      </p:sp>
      <p:sp>
        <p:nvSpPr>
          <p:cNvPr id="302" name="Rectangle 41"/>
          <p:cNvSpPr>
            <a:spLocks noChangeArrowheads="1"/>
          </p:cNvSpPr>
          <p:nvPr/>
        </p:nvSpPr>
        <p:spPr bwMode="auto">
          <a:xfrm>
            <a:off x="5214755" y="3802063"/>
            <a:ext cx="51135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22,471</a:t>
            </a:r>
            <a:endParaRPr lang="en-US" dirty="0" smtClean="0">
              <a:solidFill>
                <a:prstClr val="black"/>
              </a:solidFill>
              <a:cs typeface="+mn-cs"/>
            </a:endParaRPr>
          </a:p>
        </p:txBody>
      </p:sp>
      <p:sp>
        <p:nvSpPr>
          <p:cNvPr id="303" name="Rectangle 42"/>
          <p:cNvSpPr>
            <a:spLocks noChangeArrowheads="1"/>
          </p:cNvSpPr>
          <p:nvPr/>
        </p:nvSpPr>
        <p:spPr bwMode="auto">
          <a:xfrm>
            <a:off x="2225675" y="4008438"/>
            <a:ext cx="21891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Investments and other assets</a:t>
            </a:r>
            <a:endParaRPr lang="en-US" dirty="0" smtClean="0">
              <a:solidFill>
                <a:prstClr val="black"/>
              </a:solidFill>
              <a:cs typeface="+mn-cs"/>
            </a:endParaRPr>
          </a:p>
        </p:txBody>
      </p:sp>
      <p:sp>
        <p:nvSpPr>
          <p:cNvPr id="304" name="Rectangle 43"/>
          <p:cNvSpPr>
            <a:spLocks noChangeArrowheads="1"/>
          </p:cNvSpPr>
          <p:nvPr/>
        </p:nvSpPr>
        <p:spPr bwMode="auto">
          <a:xfrm>
            <a:off x="5121780" y="4008438"/>
            <a:ext cx="60433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230,039</a:t>
            </a:r>
            <a:endParaRPr lang="en-US" dirty="0" smtClean="0">
              <a:solidFill>
                <a:prstClr val="black"/>
              </a:solidFill>
              <a:cs typeface="+mn-cs"/>
            </a:endParaRPr>
          </a:p>
        </p:txBody>
      </p:sp>
      <p:sp>
        <p:nvSpPr>
          <p:cNvPr id="305" name="Rectangle 44"/>
          <p:cNvSpPr>
            <a:spLocks noChangeArrowheads="1"/>
          </p:cNvSpPr>
          <p:nvPr/>
        </p:nvSpPr>
        <p:spPr bwMode="auto">
          <a:xfrm>
            <a:off x="2225675" y="4214813"/>
            <a:ext cx="13509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Accounts payable</a:t>
            </a:r>
            <a:endParaRPr lang="en-US" dirty="0" smtClean="0">
              <a:solidFill>
                <a:prstClr val="black"/>
              </a:solidFill>
              <a:cs typeface="+mn-cs"/>
            </a:endParaRPr>
          </a:p>
        </p:txBody>
      </p:sp>
      <p:sp>
        <p:nvSpPr>
          <p:cNvPr id="306" name="Rectangle 45"/>
          <p:cNvSpPr>
            <a:spLocks noChangeArrowheads="1"/>
          </p:cNvSpPr>
          <p:nvPr/>
        </p:nvSpPr>
        <p:spPr bwMode="auto">
          <a:xfrm>
            <a:off x="6059488" y="4214813"/>
            <a:ext cx="60433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$35,490</a:t>
            </a:r>
            <a:endParaRPr lang="en-US" dirty="0" smtClean="0">
              <a:solidFill>
                <a:prstClr val="black"/>
              </a:solidFill>
              <a:cs typeface="+mn-cs"/>
            </a:endParaRPr>
          </a:p>
        </p:txBody>
      </p:sp>
      <p:sp>
        <p:nvSpPr>
          <p:cNvPr id="307" name="Rectangle 46"/>
          <p:cNvSpPr>
            <a:spLocks noChangeArrowheads="1"/>
          </p:cNvSpPr>
          <p:nvPr/>
        </p:nvSpPr>
        <p:spPr bwMode="auto">
          <a:xfrm>
            <a:off x="2225675" y="4421188"/>
            <a:ext cx="11398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Other liabilities</a:t>
            </a:r>
            <a:endParaRPr lang="en-US" dirty="0" smtClean="0">
              <a:solidFill>
                <a:prstClr val="black"/>
              </a:solidFill>
              <a:cs typeface="+mn-cs"/>
            </a:endParaRPr>
          </a:p>
        </p:txBody>
      </p:sp>
      <p:sp>
        <p:nvSpPr>
          <p:cNvPr id="308" name="Rectangle 47"/>
          <p:cNvSpPr>
            <a:spLocks noChangeArrowheads="1"/>
          </p:cNvSpPr>
          <p:nvPr/>
        </p:nvSpPr>
        <p:spPr bwMode="auto">
          <a:xfrm>
            <a:off x="6063112" y="4421157"/>
            <a:ext cx="60433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135,634</a:t>
            </a:r>
            <a:endParaRPr lang="en-US" dirty="0" smtClean="0">
              <a:solidFill>
                <a:prstClr val="black"/>
              </a:solidFill>
              <a:cs typeface="+mn-cs"/>
            </a:endParaRPr>
          </a:p>
        </p:txBody>
      </p:sp>
      <p:sp>
        <p:nvSpPr>
          <p:cNvPr id="309" name="Rectangle 48"/>
          <p:cNvSpPr>
            <a:spLocks noChangeArrowheads="1"/>
          </p:cNvSpPr>
          <p:nvPr/>
        </p:nvSpPr>
        <p:spPr bwMode="auto">
          <a:xfrm>
            <a:off x="2225675" y="4625975"/>
            <a:ext cx="10953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Owner, Capital</a:t>
            </a:r>
            <a:endParaRPr lang="en-US" dirty="0" smtClean="0">
              <a:solidFill>
                <a:prstClr val="black"/>
              </a:solidFill>
              <a:cs typeface="+mn-cs"/>
            </a:endParaRPr>
          </a:p>
        </p:txBody>
      </p:sp>
      <p:sp>
        <p:nvSpPr>
          <p:cNvPr id="310" name="Rectangle 49"/>
          <p:cNvSpPr>
            <a:spLocks noChangeArrowheads="1"/>
          </p:cNvSpPr>
          <p:nvPr/>
        </p:nvSpPr>
        <p:spPr bwMode="auto">
          <a:xfrm>
            <a:off x="6107076" y="4646568"/>
            <a:ext cx="579582"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111,547</a:t>
            </a:r>
            <a:endParaRPr lang="en-US" dirty="0" smtClean="0">
              <a:solidFill>
                <a:prstClr val="black"/>
              </a:solidFill>
              <a:cs typeface="+mn-cs"/>
            </a:endParaRPr>
          </a:p>
        </p:txBody>
      </p:sp>
      <p:sp>
        <p:nvSpPr>
          <p:cNvPr id="313" name="Rectangle 52"/>
          <p:cNvSpPr>
            <a:spLocks noChangeArrowheads="1"/>
          </p:cNvSpPr>
          <p:nvPr/>
        </p:nvSpPr>
        <p:spPr bwMode="auto">
          <a:xfrm>
            <a:off x="2225675" y="4838700"/>
            <a:ext cx="148431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Owner, Withdrawals</a:t>
            </a:r>
            <a:endParaRPr lang="en-US" dirty="0" smtClean="0">
              <a:solidFill>
                <a:prstClr val="black"/>
              </a:solidFill>
              <a:cs typeface="+mn-cs"/>
            </a:endParaRPr>
          </a:p>
        </p:txBody>
      </p:sp>
      <p:sp>
        <p:nvSpPr>
          <p:cNvPr id="314" name="Rectangle 53"/>
          <p:cNvSpPr>
            <a:spLocks noChangeArrowheads="1"/>
          </p:cNvSpPr>
          <p:nvPr/>
        </p:nvSpPr>
        <p:spPr bwMode="auto">
          <a:xfrm>
            <a:off x="5214755" y="4838700"/>
            <a:ext cx="51135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45,586</a:t>
            </a:r>
            <a:endParaRPr lang="en-US" dirty="0" smtClean="0">
              <a:solidFill>
                <a:prstClr val="black"/>
              </a:solidFill>
              <a:cs typeface="+mn-cs"/>
            </a:endParaRPr>
          </a:p>
        </p:txBody>
      </p:sp>
      <p:sp>
        <p:nvSpPr>
          <p:cNvPr id="315" name="Rectangle 54"/>
          <p:cNvSpPr>
            <a:spLocks noChangeArrowheads="1"/>
          </p:cNvSpPr>
          <p:nvPr/>
        </p:nvSpPr>
        <p:spPr bwMode="auto">
          <a:xfrm>
            <a:off x="2225675" y="5045075"/>
            <a:ext cx="8064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Revenues</a:t>
            </a:r>
            <a:endParaRPr lang="en-US" dirty="0" smtClean="0">
              <a:solidFill>
                <a:prstClr val="black"/>
              </a:solidFill>
              <a:cs typeface="+mn-cs"/>
            </a:endParaRPr>
          </a:p>
        </p:txBody>
      </p:sp>
      <p:sp>
        <p:nvSpPr>
          <p:cNvPr id="316" name="Rectangle 55"/>
          <p:cNvSpPr>
            <a:spLocks noChangeArrowheads="1"/>
          </p:cNvSpPr>
          <p:nvPr/>
        </p:nvSpPr>
        <p:spPr bwMode="auto">
          <a:xfrm>
            <a:off x="6059488" y="5045075"/>
            <a:ext cx="60433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233,715</a:t>
            </a:r>
            <a:endParaRPr lang="en-US" dirty="0" smtClean="0">
              <a:solidFill>
                <a:prstClr val="black"/>
              </a:solidFill>
              <a:cs typeface="+mn-cs"/>
            </a:endParaRPr>
          </a:p>
        </p:txBody>
      </p:sp>
      <p:sp>
        <p:nvSpPr>
          <p:cNvPr id="317" name="Rectangle 56"/>
          <p:cNvSpPr>
            <a:spLocks noChangeArrowheads="1"/>
          </p:cNvSpPr>
          <p:nvPr/>
        </p:nvSpPr>
        <p:spPr bwMode="auto">
          <a:xfrm>
            <a:off x="2225675" y="5251450"/>
            <a:ext cx="17748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Cost of sales (expense)</a:t>
            </a:r>
            <a:endParaRPr lang="en-US" dirty="0" smtClean="0">
              <a:solidFill>
                <a:prstClr val="black"/>
              </a:solidFill>
              <a:cs typeface="+mn-cs"/>
            </a:endParaRPr>
          </a:p>
        </p:txBody>
      </p:sp>
      <p:sp>
        <p:nvSpPr>
          <p:cNvPr id="318" name="Rectangle 57"/>
          <p:cNvSpPr>
            <a:spLocks noChangeArrowheads="1"/>
          </p:cNvSpPr>
          <p:nvPr/>
        </p:nvSpPr>
        <p:spPr bwMode="auto">
          <a:xfrm>
            <a:off x="5121780" y="5251450"/>
            <a:ext cx="60433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140,089</a:t>
            </a:r>
            <a:endParaRPr lang="en-US" dirty="0" smtClean="0">
              <a:solidFill>
                <a:prstClr val="black"/>
              </a:solidFill>
              <a:cs typeface="+mn-cs"/>
            </a:endParaRPr>
          </a:p>
        </p:txBody>
      </p:sp>
      <p:sp>
        <p:nvSpPr>
          <p:cNvPr id="319" name="Rectangle 58"/>
          <p:cNvSpPr>
            <a:spLocks noChangeArrowheads="1"/>
          </p:cNvSpPr>
          <p:nvPr/>
        </p:nvSpPr>
        <p:spPr bwMode="auto">
          <a:xfrm>
            <a:off x="2225675" y="5456238"/>
            <a:ext cx="19462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Selling and other expense</a:t>
            </a:r>
            <a:endParaRPr lang="en-US" dirty="0" smtClean="0">
              <a:solidFill>
                <a:prstClr val="black"/>
              </a:solidFill>
              <a:cs typeface="+mn-cs"/>
            </a:endParaRPr>
          </a:p>
        </p:txBody>
      </p:sp>
      <p:sp>
        <p:nvSpPr>
          <p:cNvPr id="320" name="Rectangle 59"/>
          <p:cNvSpPr>
            <a:spLocks noChangeArrowheads="1"/>
          </p:cNvSpPr>
          <p:nvPr/>
        </p:nvSpPr>
        <p:spPr bwMode="auto">
          <a:xfrm>
            <a:off x="5214755" y="5456238"/>
            <a:ext cx="51135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40,232</a:t>
            </a:r>
            <a:endParaRPr lang="en-US" dirty="0" smtClean="0">
              <a:solidFill>
                <a:prstClr val="black"/>
              </a:solidFill>
              <a:cs typeface="+mn-cs"/>
            </a:endParaRPr>
          </a:p>
        </p:txBody>
      </p:sp>
      <p:sp>
        <p:nvSpPr>
          <p:cNvPr id="323" name="Rectangle 62"/>
          <p:cNvSpPr>
            <a:spLocks noChangeArrowheads="1"/>
          </p:cNvSpPr>
          <p:nvPr/>
        </p:nvSpPr>
        <p:spPr bwMode="auto">
          <a:xfrm>
            <a:off x="2225675" y="5735638"/>
            <a:ext cx="5143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Totals</a:t>
            </a:r>
            <a:endParaRPr lang="en-US" dirty="0" smtClean="0">
              <a:solidFill>
                <a:prstClr val="black"/>
              </a:solidFill>
              <a:cs typeface="+mn-cs"/>
            </a:endParaRPr>
          </a:p>
        </p:txBody>
      </p:sp>
      <p:sp>
        <p:nvSpPr>
          <p:cNvPr id="324" name="Rectangle 63"/>
          <p:cNvSpPr>
            <a:spLocks noChangeArrowheads="1"/>
          </p:cNvSpPr>
          <p:nvPr/>
        </p:nvSpPr>
        <p:spPr bwMode="auto">
          <a:xfrm>
            <a:off x="5028806" y="5735638"/>
            <a:ext cx="697307"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$516,386</a:t>
            </a:r>
            <a:endParaRPr lang="en-US" dirty="0" smtClean="0">
              <a:solidFill>
                <a:prstClr val="black"/>
              </a:solidFill>
              <a:cs typeface="+mn-cs"/>
            </a:endParaRPr>
          </a:p>
        </p:txBody>
      </p:sp>
      <p:sp>
        <p:nvSpPr>
          <p:cNvPr id="325" name="Rectangle 64"/>
          <p:cNvSpPr>
            <a:spLocks noChangeArrowheads="1"/>
          </p:cNvSpPr>
          <p:nvPr/>
        </p:nvSpPr>
        <p:spPr bwMode="auto">
          <a:xfrm>
            <a:off x="5969000" y="5735638"/>
            <a:ext cx="697307"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$516,386</a:t>
            </a:r>
            <a:endParaRPr lang="en-US" dirty="0" smtClean="0">
              <a:solidFill>
                <a:prstClr val="black"/>
              </a:solidFill>
              <a:cs typeface="+mn-cs"/>
            </a:endParaRPr>
          </a:p>
        </p:txBody>
      </p:sp>
      <p:sp>
        <p:nvSpPr>
          <p:cNvPr id="326" name="Rectangle 65"/>
          <p:cNvSpPr>
            <a:spLocks noChangeArrowheads="1"/>
          </p:cNvSpPr>
          <p:nvPr/>
        </p:nvSpPr>
        <p:spPr bwMode="auto">
          <a:xfrm>
            <a:off x="4162425" y="2546350"/>
            <a:ext cx="5540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b="1" dirty="0" smtClean="0">
                <a:solidFill>
                  <a:srgbClr val="002060"/>
                </a:solidFill>
                <a:cs typeface="+mn-cs"/>
              </a:rPr>
              <a:t>APPLE</a:t>
            </a:r>
            <a:endParaRPr lang="en-US" dirty="0" smtClean="0">
              <a:solidFill>
                <a:srgbClr val="002060"/>
              </a:solidFill>
              <a:cs typeface="+mn-cs"/>
            </a:endParaRPr>
          </a:p>
        </p:txBody>
      </p:sp>
      <p:sp>
        <p:nvSpPr>
          <p:cNvPr id="327" name="Rectangle 66"/>
          <p:cNvSpPr>
            <a:spLocks noChangeArrowheads="1"/>
          </p:cNvSpPr>
          <p:nvPr/>
        </p:nvSpPr>
        <p:spPr bwMode="auto">
          <a:xfrm>
            <a:off x="3981450" y="2762250"/>
            <a:ext cx="9683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2060"/>
                </a:solidFill>
                <a:cs typeface="+mn-cs"/>
              </a:rPr>
              <a:t>Trial Balance</a:t>
            </a:r>
            <a:endParaRPr lang="en-US" dirty="0" smtClean="0">
              <a:solidFill>
                <a:srgbClr val="002060"/>
              </a:solidFill>
              <a:cs typeface="+mn-cs"/>
            </a:endParaRPr>
          </a:p>
        </p:txBody>
      </p:sp>
      <p:sp>
        <p:nvSpPr>
          <p:cNvPr id="328" name="Rectangle 67"/>
          <p:cNvSpPr>
            <a:spLocks noChangeArrowheads="1"/>
          </p:cNvSpPr>
          <p:nvPr/>
        </p:nvSpPr>
        <p:spPr bwMode="auto">
          <a:xfrm>
            <a:off x="3698875" y="2968625"/>
            <a:ext cx="151483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2060"/>
                </a:solidFill>
                <a:cs typeface="+mn-cs"/>
              </a:rPr>
              <a:t>September 26, 2015</a:t>
            </a:r>
            <a:endParaRPr lang="en-US" dirty="0" smtClean="0">
              <a:solidFill>
                <a:srgbClr val="002060"/>
              </a:solidFill>
              <a:cs typeface="+mn-cs"/>
            </a:endParaRPr>
          </a:p>
        </p:txBody>
      </p:sp>
      <p:sp>
        <p:nvSpPr>
          <p:cNvPr id="329" name="Rectangle 68"/>
          <p:cNvSpPr>
            <a:spLocks noChangeArrowheads="1"/>
          </p:cNvSpPr>
          <p:nvPr/>
        </p:nvSpPr>
        <p:spPr bwMode="auto">
          <a:xfrm>
            <a:off x="1016000" y="630238"/>
            <a:ext cx="68786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Prepare a trial balance for Apple using the following condensed data from its fiscal year-ended </a:t>
            </a:r>
            <a:endParaRPr lang="en-US" dirty="0" smtClean="0">
              <a:solidFill>
                <a:prstClr val="black"/>
              </a:solidFill>
              <a:cs typeface="+mn-cs"/>
            </a:endParaRPr>
          </a:p>
        </p:txBody>
      </p:sp>
      <p:sp>
        <p:nvSpPr>
          <p:cNvPr id="330" name="Rectangle 69"/>
          <p:cNvSpPr>
            <a:spLocks noChangeArrowheads="1"/>
          </p:cNvSpPr>
          <p:nvPr/>
        </p:nvSpPr>
        <p:spPr bwMode="auto">
          <a:xfrm>
            <a:off x="1016000" y="825500"/>
            <a:ext cx="1561325"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1300" dirty="0" smtClean="0">
                <a:solidFill>
                  <a:srgbClr val="000000"/>
                </a:solidFill>
                <a:cs typeface="+mn-cs"/>
              </a:rPr>
              <a:t>September 26, 2015.</a:t>
            </a:r>
            <a:endParaRPr lang="en-US" dirty="0" smtClean="0">
              <a:solidFill>
                <a:prstClr val="black"/>
              </a:solidFill>
              <a:cs typeface="+mn-cs"/>
            </a:endParaRPr>
          </a:p>
        </p:txBody>
      </p:sp>
      <p:sp>
        <p:nvSpPr>
          <p:cNvPr id="331" name="Rectangle 70"/>
          <p:cNvSpPr>
            <a:spLocks noChangeArrowheads="1"/>
          </p:cNvSpPr>
          <p:nvPr/>
        </p:nvSpPr>
        <p:spPr bwMode="auto">
          <a:xfrm>
            <a:off x="2176463" y="2514600"/>
            <a:ext cx="19050" cy="86518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2" name="Rectangle 71"/>
          <p:cNvSpPr>
            <a:spLocks noChangeArrowheads="1"/>
          </p:cNvSpPr>
          <p:nvPr/>
        </p:nvSpPr>
        <p:spPr bwMode="auto">
          <a:xfrm>
            <a:off x="6664325" y="2535238"/>
            <a:ext cx="20638" cy="8445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3" name="Rectangle 72"/>
          <p:cNvSpPr>
            <a:spLocks noChangeArrowheads="1"/>
          </p:cNvSpPr>
          <p:nvPr/>
        </p:nvSpPr>
        <p:spPr bwMode="auto">
          <a:xfrm>
            <a:off x="2195513" y="2514600"/>
            <a:ext cx="4489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4" name="Rectangle 73"/>
          <p:cNvSpPr>
            <a:spLocks noChangeArrowheads="1"/>
          </p:cNvSpPr>
          <p:nvPr/>
        </p:nvSpPr>
        <p:spPr bwMode="auto">
          <a:xfrm>
            <a:off x="2195513" y="3359150"/>
            <a:ext cx="4489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5" name="Line 74"/>
          <p:cNvSpPr>
            <a:spLocks noChangeShapeType="1"/>
          </p:cNvSpPr>
          <p:nvPr/>
        </p:nvSpPr>
        <p:spPr bwMode="auto">
          <a:xfrm>
            <a:off x="4878388" y="5715000"/>
            <a:ext cx="18065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6" name="Rectangle 75"/>
          <p:cNvSpPr>
            <a:spLocks noChangeArrowheads="1"/>
          </p:cNvSpPr>
          <p:nvPr/>
        </p:nvSpPr>
        <p:spPr bwMode="auto">
          <a:xfrm>
            <a:off x="4878388" y="5715000"/>
            <a:ext cx="18065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7" name="Line 76"/>
          <p:cNvSpPr>
            <a:spLocks noChangeShapeType="1"/>
          </p:cNvSpPr>
          <p:nvPr/>
        </p:nvSpPr>
        <p:spPr bwMode="auto">
          <a:xfrm>
            <a:off x="4878388" y="5921375"/>
            <a:ext cx="18065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8" name="Rectangle 77"/>
          <p:cNvSpPr>
            <a:spLocks noChangeArrowheads="1"/>
          </p:cNvSpPr>
          <p:nvPr/>
        </p:nvSpPr>
        <p:spPr bwMode="auto">
          <a:xfrm>
            <a:off x="4878388" y="5921375"/>
            <a:ext cx="18065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9" name="Line 78"/>
          <p:cNvSpPr>
            <a:spLocks noChangeShapeType="1"/>
          </p:cNvSpPr>
          <p:nvPr/>
        </p:nvSpPr>
        <p:spPr bwMode="auto">
          <a:xfrm>
            <a:off x="4878388" y="5942013"/>
            <a:ext cx="18065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40" name="Rectangle 79"/>
          <p:cNvSpPr>
            <a:spLocks noChangeArrowheads="1"/>
          </p:cNvSpPr>
          <p:nvPr/>
        </p:nvSpPr>
        <p:spPr bwMode="auto">
          <a:xfrm>
            <a:off x="4878388" y="5942013"/>
            <a:ext cx="1806575"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186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1BEE034-977F-44E9-BFED-B14C8F086C20}" type="slidenum">
              <a:rPr lang="en-US" altLang="en-US" smtClean="0">
                <a:solidFill>
                  <a:srgbClr val="898989"/>
                </a:solidFill>
              </a:rPr>
              <a:pPr eaLnBrk="1" hangingPunct="1"/>
              <a:t>62</a:t>
            </a:fld>
            <a:endParaRPr lang="en-US" altLang="en-US" smtClean="0">
              <a:solidFill>
                <a:srgbClr val="898989"/>
              </a:solidFill>
            </a:endParaRPr>
          </a:p>
        </p:txBody>
      </p:sp>
      <p:sp>
        <p:nvSpPr>
          <p:cNvPr id="70" name="Rounded Rectangle 69"/>
          <p:cNvSpPr/>
          <p:nvPr/>
        </p:nvSpPr>
        <p:spPr>
          <a:xfrm>
            <a:off x="152400" y="6477000"/>
            <a:ext cx="45720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a:t>
            </a:r>
            <a:r>
              <a:rPr lang="en-US" altLang="en-US" sz="1100" b="1" kern="0" dirty="0" smtClean="0">
                <a:solidFill>
                  <a:prstClr val="black"/>
                </a:solidFill>
                <a:latin typeface="Arial Narrow" pitchFamily="34" charset="0"/>
                <a:cs typeface="+mn-cs"/>
              </a:rPr>
              <a:t>:</a:t>
            </a:r>
            <a:r>
              <a:rPr lang="en-US" altLang="en-US" sz="1100" kern="0" dirty="0" smtClean="0">
                <a:solidFill>
                  <a:prstClr val="black"/>
                </a:solidFill>
                <a:latin typeface="Arial Narrow" pitchFamily="34" charset="0"/>
                <a:cs typeface="+mn-cs"/>
              </a:rPr>
              <a:t> </a:t>
            </a:r>
            <a:r>
              <a:rPr lang="en-US" altLang="en-US" sz="1100" dirty="0"/>
              <a:t>Prepare and explain the </a:t>
            </a:r>
            <a:r>
              <a:rPr lang="en-US" altLang="en-US" sz="1100" dirty="0" smtClean="0"/>
              <a:t>use </a:t>
            </a:r>
            <a:r>
              <a:rPr lang="en-US" altLang="en-US" sz="1100" dirty="0"/>
              <a:t>of a trial </a:t>
            </a:r>
            <a:r>
              <a:rPr lang="en-US" altLang="en-US" sz="1100" dirty="0" smtClean="0"/>
              <a:t>balance. </a:t>
            </a:r>
            <a:endParaRPr lang="en-US" sz="1100" kern="0" dirty="0">
              <a:solidFill>
                <a:prstClr val="black"/>
              </a:solidFill>
              <a:latin typeface="Arial Narrow" pitchFamily="34" charset="0"/>
              <a:cs typeface="+mn-cs"/>
            </a:endParaRPr>
          </a:p>
        </p:txBody>
      </p:sp>
      <p:sp>
        <p:nvSpPr>
          <p:cNvPr id="71" name="Rectangle 70"/>
          <p:cNvSpPr>
            <a:spLocks noChangeArrowheads="1"/>
          </p:cNvSpPr>
          <p:nvPr/>
        </p:nvSpPr>
        <p:spPr bwMode="auto">
          <a:xfrm>
            <a:off x="3285082" y="1066800"/>
            <a:ext cx="672556"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$111,547</a:t>
            </a:r>
            <a:endParaRPr lang="en-US" dirty="0" smtClean="0">
              <a:solidFill>
                <a:prstClr val="black"/>
              </a:solidFill>
              <a:cs typeface="+mn-cs"/>
            </a:endParaRPr>
          </a:p>
        </p:txBody>
      </p:sp>
      <p:sp>
        <p:nvSpPr>
          <p:cNvPr id="72" name="Rectangle 71"/>
          <p:cNvSpPr>
            <a:spLocks noChangeArrowheads="1"/>
          </p:cNvSpPr>
          <p:nvPr/>
        </p:nvSpPr>
        <p:spPr bwMode="auto">
          <a:xfrm>
            <a:off x="3446280" y="1273175"/>
            <a:ext cx="51135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35,490</a:t>
            </a:r>
            <a:endParaRPr lang="en-US" dirty="0" smtClean="0">
              <a:solidFill>
                <a:prstClr val="black"/>
              </a:solidFill>
              <a:cs typeface="+mn-cs"/>
            </a:endParaRPr>
          </a:p>
        </p:txBody>
      </p:sp>
      <p:sp>
        <p:nvSpPr>
          <p:cNvPr id="73" name="Rectangle 72"/>
          <p:cNvSpPr>
            <a:spLocks noChangeArrowheads="1"/>
          </p:cNvSpPr>
          <p:nvPr/>
        </p:nvSpPr>
        <p:spPr bwMode="auto">
          <a:xfrm>
            <a:off x="6682292" y="1273175"/>
            <a:ext cx="60433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230,039</a:t>
            </a:r>
            <a:endParaRPr lang="en-US" dirty="0" smtClean="0">
              <a:solidFill>
                <a:prstClr val="black"/>
              </a:solidFill>
              <a:cs typeface="+mn-cs"/>
            </a:endParaRPr>
          </a:p>
        </p:txBody>
      </p:sp>
      <p:sp>
        <p:nvSpPr>
          <p:cNvPr id="74" name="Rectangle 73"/>
          <p:cNvSpPr>
            <a:spLocks noChangeArrowheads="1"/>
          </p:cNvSpPr>
          <p:nvPr/>
        </p:nvSpPr>
        <p:spPr bwMode="auto">
          <a:xfrm>
            <a:off x="3353305" y="1479550"/>
            <a:ext cx="60433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135,634</a:t>
            </a:r>
            <a:endParaRPr lang="en-US" dirty="0" smtClean="0">
              <a:solidFill>
                <a:prstClr val="black"/>
              </a:solidFill>
              <a:cs typeface="+mn-cs"/>
            </a:endParaRPr>
          </a:p>
        </p:txBody>
      </p:sp>
      <p:sp>
        <p:nvSpPr>
          <p:cNvPr id="75" name="Rectangle 17"/>
          <p:cNvSpPr>
            <a:spLocks noChangeArrowheads="1"/>
          </p:cNvSpPr>
          <p:nvPr/>
        </p:nvSpPr>
        <p:spPr bwMode="auto">
          <a:xfrm>
            <a:off x="6775267" y="1479550"/>
            <a:ext cx="51135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22,471</a:t>
            </a:r>
            <a:endParaRPr lang="en-US" dirty="0" smtClean="0">
              <a:solidFill>
                <a:prstClr val="black"/>
              </a:solidFill>
              <a:cs typeface="+mn-cs"/>
            </a:endParaRPr>
          </a:p>
        </p:txBody>
      </p:sp>
      <p:sp>
        <p:nvSpPr>
          <p:cNvPr id="76" name="Rectangle 19"/>
          <p:cNvSpPr>
            <a:spLocks noChangeArrowheads="1"/>
          </p:cNvSpPr>
          <p:nvPr/>
        </p:nvSpPr>
        <p:spPr bwMode="auto">
          <a:xfrm>
            <a:off x="3353305" y="1685925"/>
            <a:ext cx="60433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140,089</a:t>
            </a:r>
            <a:endParaRPr lang="en-US" dirty="0" smtClean="0">
              <a:solidFill>
                <a:prstClr val="black"/>
              </a:solidFill>
              <a:cs typeface="+mn-cs"/>
            </a:endParaRPr>
          </a:p>
        </p:txBody>
      </p:sp>
      <p:sp>
        <p:nvSpPr>
          <p:cNvPr id="77" name="Rectangle 21"/>
          <p:cNvSpPr>
            <a:spLocks noChangeArrowheads="1"/>
          </p:cNvSpPr>
          <p:nvPr/>
        </p:nvSpPr>
        <p:spPr bwMode="auto">
          <a:xfrm>
            <a:off x="6775267" y="1685925"/>
            <a:ext cx="51135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40,232</a:t>
            </a:r>
            <a:endParaRPr lang="en-US" dirty="0" smtClean="0">
              <a:solidFill>
                <a:prstClr val="black"/>
              </a:solidFill>
              <a:cs typeface="+mn-cs"/>
            </a:endParaRPr>
          </a:p>
        </p:txBody>
      </p:sp>
      <p:sp>
        <p:nvSpPr>
          <p:cNvPr id="78" name="Rectangle 23"/>
          <p:cNvSpPr>
            <a:spLocks noChangeArrowheads="1"/>
          </p:cNvSpPr>
          <p:nvPr/>
        </p:nvSpPr>
        <p:spPr bwMode="auto">
          <a:xfrm>
            <a:off x="3446280" y="1890713"/>
            <a:ext cx="51135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21,120</a:t>
            </a:r>
            <a:endParaRPr lang="en-US" dirty="0" smtClean="0">
              <a:solidFill>
                <a:prstClr val="black"/>
              </a:solidFill>
              <a:cs typeface="+mn-cs"/>
            </a:endParaRPr>
          </a:p>
        </p:txBody>
      </p:sp>
      <p:sp>
        <p:nvSpPr>
          <p:cNvPr id="79" name="Rectangle 25"/>
          <p:cNvSpPr>
            <a:spLocks noChangeArrowheads="1"/>
          </p:cNvSpPr>
          <p:nvPr/>
        </p:nvSpPr>
        <p:spPr bwMode="auto">
          <a:xfrm>
            <a:off x="6775267" y="1890713"/>
            <a:ext cx="511358"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16,849</a:t>
            </a:r>
            <a:endParaRPr lang="en-US" dirty="0" smtClean="0">
              <a:solidFill>
                <a:prstClr val="black"/>
              </a:solidFill>
              <a:cs typeface="+mn-cs"/>
            </a:endParaRPr>
          </a:p>
        </p:txBody>
      </p:sp>
      <p:sp>
        <p:nvSpPr>
          <p:cNvPr id="80" name="Rectangle 27"/>
          <p:cNvSpPr>
            <a:spLocks noChangeArrowheads="1"/>
          </p:cNvSpPr>
          <p:nvPr/>
        </p:nvSpPr>
        <p:spPr bwMode="auto">
          <a:xfrm>
            <a:off x="3353305" y="2097088"/>
            <a:ext cx="60433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233,715</a:t>
            </a:r>
            <a:endParaRPr lang="en-US" dirty="0" smtClean="0">
              <a:solidFill>
                <a:prstClr val="black"/>
              </a:solidFill>
              <a:cs typeface="+mn-cs"/>
            </a:endParaRPr>
          </a:p>
        </p:txBody>
      </p:sp>
      <p:sp>
        <p:nvSpPr>
          <p:cNvPr id="81" name="Rectangle 31"/>
          <p:cNvSpPr>
            <a:spLocks noChangeArrowheads="1"/>
          </p:cNvSpPr>
          <p:nvPr/>
        </p:nvSpPr>
        <p:spPr bwMode="auto">
          <a:xfrm>
            <a:off x="6682292" y="1066800"/>
            <a:ext cx="604333" cy="20005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1300" dirty="0" smtClean="0">
                <a:solidFill>
                  <a:srgbClr val="000000"/>
                </a:solidFill>
                <a:cs typeface="+mn-cs"/>
              </a:rPr>
              <a:t>$45,586</a:t>
            </a:r>
            <a:endParaRPr lang="en-US" dirty="0" smtClean="0">
              <a:solidFill>
                <a:prstClr val="black"/>
              </a:solidFill>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500"/>
                                        <p:tgtEl>
                                          <p:spTgt spid="29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8"/>
                                        </p:tgtEl>
                                        <p:attrNameLst>
                                          <p:attrName>style.visibility</p:attrName>
                                        </p:attrNameLst>
                                      </p:cBhvr>
                                      <p:to>
                                        <p:strVal val="visible"/>
                                      </p:to>
                                    </p:set>
                                    <p:animEffect transition="in" filter="fade">
                                      <p:cBhvr>
                                        <p:cTn id="10" dur="500"/>
                                        <p:tgtEl>
                                          <p:spTgt spid="2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9"/>
                                        </p:tgtEl>
                                        <p:attrNameLst>
                                          <p:attrName>style.visibility</p:attrName>
                                        </p:attrNameLst>
                                      </p:cBhvr>
                                      <p:to>
                                        <p:strVal val="visible"/>
                                      </p:to>
                                    </p:set>
                                    <p:animEffect transition="in" filter="fade">
                                      <p:cBhvr>
                                        <p:cTn id="13" dur="500"/>
                                        <p:tgtEl>
                                          <p:spTgt spid="29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0"/>
                                        </p:tgtEl>
                                        <p:attrNameLst>
                                          <p:attrName>style.visibility</p:attrName>
                                        </p:attrNameLst>
                                      </p:cBhvr>
                                      <p:to>
                                        <p:strVal val="visible"/>
                                      </p:to>
                                    </p:set>
                                    <p:animEffect transition="in" filter="fade">
                                      <p:cBhvr>
                                        <p:cTn id="16" dur="500"/>
                                        <p:tgtEl>
                                          <p:spTgt spid="30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1"/>
                                        </p:tgtEl>
                                        <p:attrNameLst>
                                          <p:attrName>style.visibility</p:attrName>
                                        </p:attrNameLst>
                                      </p:cBhvr>
                                      <p:to>
                                        <p:strVal val="visible"/>
                                      </p:to>
                                    </p:set>
                                    <p:animEffect transition="in" filter="fade">
                                      <p:cBhvr>
                                        <p:cTn id="19" dur="500"/>
                                        <p:tgtEl>
                                          <p:spTgt spid="30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2"/>
                                        </p:tgtEl>
                                        <p:attrNameLst>
                                          <p:attrName>style.visibility</p:attrName>
                                        </p:attrNameLst>
                                      </p:cBhvr>
                                      <p:to>
                                        <p:strVal val="visible"/>
                                      </p:to>
                                    </p:set>
                                    <p:animEffect transition="in" filter="fade">
                                      <p:cBhvr>
                                        <p:cTn id="22" dur="500"/>
                                        <p:tgtEl>
                                          <p:spTgt spid="30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3"/>
                                        </p:tgtEl>
                                        <p:attrNameLst>
                                          <p:attrName>style.visibility</p:attrName>
                                        </p:attrNameLst>
                                      </p:cBhvr>
                                      <p:to>
                                        <p:strVal val="visible"/>
                                      </p:to>
                                    </p:set>
                                    <p:animEffect transition="in" filter="fade">
                                      <p:cBhvr>
                                        <p:cTn id="25" dur="500"/>
                                        <p:tgtEl>
                                          <p:spTgt spid="30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4"/>
                                        </p:tgtEl>
                                        <p:attrNameLst>
                                          <p:attrName>style.visibility</p:attrName>
                                        </p:attrNameLst>
                                      </p:cBhvr>
                                      <p:to>
                                        <p:strVal val="visible"/>
                                      </p:to>
                                    </p:set>
                                    <p:animEffect transition="in" filter="fade">
                                      <p:cBhvr>
                                        <p:cTn id="28" dur="500"/>
                                        <p:tgtEl>
                                          <p:spTgt spid="30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5"/>
                                        </p:tgtEl>
                                        <p:attrNameLst>
                                          <p:attrName>style.visibility</p:attrName>
                                        </p:attrNameLst>
                                      </p:cBhvr>
                                      <p:to>
                                        <p:strVal val="visible"/>
                                      </p:to>
                                    </p:set>
                                    <p:animEffect transition="in" filter="fade">
                                      <p:cBhvr>
                                        <p:cTn id="31" dur="500"/>
                                        <p:tgtEl>
                                          <p:spTgt spid="30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6"/>
                                        </p:tgtEl>
                                        <p:attrNameLst>
                                          <p:attrName>style.visibility</p:attrName>
                                        </p:attrNameLst>
                                      </p:cBhvr>
                                      <p:to>
                                        <p:strVal val="visible"/>
                                      </p:to>
                                    </p:set>
                                    <p:animEffect transition="in" filter="fade">
                                      <p:cBhvr>
                                        <p:cTn id="34" dur="500"/>
                                        <p:tgtEl>
                                          <p:spTgt spid="30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7"/>
                                        </p:tgtEl>
                                        <p:attrNameLst>
                                          <p:attrName>style.visibility</p:attrName>
                                        </p:attrNameLst>
                                      </p:cBhvr>
                                      <p:to>
                                        <p:strVal val="visible"/>
                                      </p:to>
                                    </p:set>
                                    <p:animEffect transition="in" filter="fade">
                                      <p:cBhvr>
                                        <p:cTn id="37" dur="500"/>
                                        <p:tgtEl>
                                          <p:spTgt spid="30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8"/>
                                        </p:tgtEl>
                                        <p:attrNameLst>
                                          <p:attrName>style.visibility</p:attrName>
                                        </p:attrNameLst>
                                      </p:cBhvr>
                                      <p:to>
                                        <p:strVal val="visible"/>
                                      </p:to>
                                    </p:set>
                                    <p:animEffect transition="in" filter="fade">
                                      <p:cBhvr>
                                        <p:cTn id="40" dur="500"/>
                                        <p:tgtEl>
                                          <p:spTgt spid="30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9"/>
                                        </p:tgtEl>
                                        <p:attrNameLst>
                                          <p:attrName>style.visibility</p:attrName>
                                        </p:attrNameLst>
                                      </p:cBhvr>
                                      <p:to>
                                        <p:strVal val="visible"/>
                                      </p:to>
                                    </p:set>
                                    <p:animEffect transition="in" filter="fade">
                                      <p:cBhvr>
                                        <p:cTn id="43" dur="500"/>
                                        <p:tgtEl>
                                          <p:spTgt spid="30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0"/>
                                        </p:tgtEl>
                                        <p:attrNameLst>
                                          <p:attrName>style.visibility</p:attrName>
                                        </p:attrNameLst>
                                      </p:cBhvr>
                                      <p:to>
                                        <p:strVal val="visible"/>
                                      </p:to>
                                    </p:set>
                                    <p:animEffect transition="in" filter="fade">
                                      <p:cBhvr>
                                        <p:cTn id="46" dur="500"/>
                                        <p:tgtEl>
                                          <p:spTgt spid="3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3"/>
                                        </p:tgtEl>
                                        <p:attrNameLst>
                                          <p:attrName>style.visibility</p:attrName>
                                        </p:attrNameLst>
                                      </p:cBhvr>
                                      <p:to>
                                        <p:strVal val="visible"/>
                                      </p:to>
                                    </p:set>
                                    <p:animEffect transition="in" filter="fade">
                                      <p:cBhvr>
                                        <p:cTn id="49" dur="500"/>
                                        <p:tgtEl>
                                          <p:spTgt spid="3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5"/>
                                        </p:tgtEl>
                                        <p:attrNameLst>
                                          <p:attrName>style.visibility</p:attrName>
                                        </p:attrNameLst>
                                      </p:cBhvr>
                                      <p:to>
                                        <p:strVal val="visible"/>
                                      </p:to>
                                    </p:set>
                                    <p:animEffect transition="in" filter="fade">
                                      <p:cBhvr>
                                        <p:cTn id="52" dur="500"/>
                                        <p:tgtEl>
                                          <p:spTgt spid="3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16"/>
                                        </p:tgtEl>
                                        <p:attrNameLst>
                                          <p:attrName>style.visibility</p:attrName>
                                        </p:attrNameLst>
                                      </p:cBhvr>
                                      <p:to>
                                        <p:strVal val="visible"/>
                                      </p:to>
                                    </p:set>
                                    <p:animEffect transition="in" filter="fade">
                                      <p:cBhvr>
                                        <p:cTn id="55" dur="500"/>
                                        <p:tgtEl>
                                          <p:spTgt spid="3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7"/>
                                        </p:tgtEl>
                                        <p:attrNameLst>
                                          <p:attrName>style.visibility</p:attrName>
                                        </p:attrNameLst>
                                      </p:cBhvr>
                                      <p:to>
                                        <p:strVal val="visible"/>
                                      </p:to>
                                    </p:set>
                                    <p:animEffect transition="in" filter="fade">
                                      <p:cBhvr>
                                        <p:cTn id="58" dur="500"/>
                                        <p:tgtEl>
                                          <p:spTgt spid="3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8"/>
                                        </p:tgtEl>
                                        <p:attrNameLst>
                                          <p:attrName>style.visibility</p:attrName>
                                        </p:attrNameLst>
                                      </p:cBhvr>
                                      <p:to>
                                        <p:strVal val="visible"/>
                                      </p:to>
                                    </p:set>
                                    <p:animEffect transition="in" filter="fade">
                                      <p:cBhvr>
                                        <p:cTn id="61" dur="500"/>
                                        <p:tgtEl>
                                          <p:spTgt spid="3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9"/>
                                        </p:tgtEl>
                                        <p:attrNameLst>
                                          <p:attrName>style.visibility</p:attrName>
                                        </p:attrNameLst>
                                      </p:cBhvr>
                                      <p:to>
                                        <p:strVal val="visible"/>
                                      </p:to>
                                    </p:set>
                                    <p:animEffect transition="in" filter="fade">
                                      <p:cBhvr>
                                        <p:cTn id="64" dur="500"/>
                                        <p:tgtEl>
                                          <p:spTgt spid="3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0"/>
                                        </p:tgtEl>
                                        <p:attrNameLst>
                                          <p:attrName>style.visibility</p:attrName>
                                        </p:attrNameLst>
                                      </p:cBhvr>
                                      <p:to>
                                        <p:strVal val="visible"/>
                                      </p:to>
                                    </p:set>
                                    <p:animEffect transition="in" filter="fade">
                                      <p:cBhvr>
                                        <p:cTn id="67" dur="500"/>
                                        <p:tgtEl>
                                          <p:spTgt spid="3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3"/>
                                        </p:tgtEl>
                                        <p:attrNameLst>
                                          <p:attrName>style.visibility</p:attrName>
                                        </p:attrNameLst>
                                      </p:cBhvr>
                                      <p:to>
                                        <p:strVal val="visible"/>
                                      </p:to>
                                    </p:set>
                                    <p:animEffect transition="in" filter="fade">
                                      <p:cBhvr>
                                        <p:cTn id="70" dur="500"/>
                                        <p:tgtEl>
                                          <p:spTgt spid="323"/>
                                        </p:tgtEl>
                                      </p:cBhvr>
                                    </p:animEffect>
                                  </p:childTnLst>
                                </p:cTn>
                              </p:par>
                              <p:par>
                                <p:cTn id="71" presetID="10" presetClass="entr" presetSubtype="0" fill="hold" nodeType="withEffect">
                                  <p:stCondLst>
                                    <p:cond delay="0"/>
                                  </p:stCondLst>
                                  <p:childTnLst>
                                    <p:set>
                                      <p:cBhvr>
                                        <p:cTn id="72" dur="1" fill="hold">
                                          <p:stCondLst>
                                            <p:cond delay="0"/>
                                          </p:stCondLst>
                                        </p:cTn>
                                        <p:tgtEl>
                                          <p:spTgt spid="335"/>
                                        </p:tgtEl>
                                        <p:attrNameLst>
                                          <p:attrName>style.visibility</p:attrName>
                                        </p:attrNameLst>
                                      </p:cBhvr>
                                      <p:to>
                                        <p:strVal val="visible"/>
                                      </p:to>
                                    </p:set>
                                    <p:animEffect transition="in" filter="fade">
                                      <p:cBhvr>
                                        <p:cTn id="73" dur="500"/>
                                        <p:tgtEl>
                                          <p:spTgt spid="33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36"/>
                                        </p:tgtEl>
                                        <p:attrNameLst>
                                          <p:attrName>style.visibility</p:attrName>
                                        </p:attrNameLst>
                                      </p:cBhvr>
                                      <p:to>
                                        <p:strVal val="visible"/>
                                      </p:to>
                                    </p:set>
                                    <p:animEffect transition="in" filter="fade">
                                      <p:cBhvr>
                                        <p:cTn id="76" dur="500"/>
                                        <p:tgtEl>
                                          <p:spTgt spid="336"/>
                                        </p:tgtEl>
                                      </p:cBhvr>
                                    </p:animEffect>
                                  </p:childTnLst>
                                </p:cTn>
                              </p:par>
                              <p:par>
                                <p:cTn id="77" presetID="10" presetClass="entr" presetSubtype="0" fill="hold" nodeType="withEffect">
                                  <p:stCondLst>
                                    <p:cond delay="0"/>
                                  </p:stCondLst>
                                  <p:childTnLst>
                                    <p:set>
                                      <p:cBhvr>
                                        <p:cTn id="78" dur="1" fill="hold">
                                          <p:stCondLst>
                                            <p:cond delay="0"/>
                                          </p:stCondLst>
                                        </p:cTn>
                                        <p:tgtEl>
                                          <p:spTgt spid="337"/>
                                        </p:tgtEl>
                                        <p:attrNameLst>
                                          <p:attrName>style.visibility</p:attrName>
                                        </p:attrNameLst>
                                      </p:cBhvr>
                                      <p:to>
                                        <p:strVal val="visible"/>
                                      </p:to>
                                    </p:set>
                                    <p:animEffect transition="in" filter="fade">
                                      <p:cBhvr>
                                        <p:cTn id="79" dur="500"/>
                                        <p:tgtEl>
                                          <p:spTgt spid="33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38"/>
                                        </p:tgtEl>
                                        <p:attrNameLst>
                                          <p:attrName>style.visibility</p:attrName>
                                        </p:attrNameLst>
                                      </p:cBhvr>
                                      <p:to>
                                        <p:strVal val="visible"/>
                                      </p:to>
                                    </p:set>
                                    <p:animEffect transition="in" filter="fade">
                                      <p:cBhvr>
                                        <p:cTn id="82" dur="500"/>
                                        <p:tgtEl>
                                          <p:spTgt spid="338"/>
                                        </p:tgtEl>
                                      </p:cBhvr>
                                    </p:animEffect>
                                  </p:childTnLst>
                                </p:cTn>
                              </p:par>
                              <p:par>
                                <p:cTn id="83" presetID="10" presetClass="entr" presetSubtype="0" fill="hold" nodeType="withEffect">
                                  <p:stCondLst>
                                    <p:cond delay="0"/>
                                  </p:stCondLst>
                                  <p:childTnLst>
                                    <p:set>
                                      <p:cBhvr>
                                        <p:cTn id="84" dur="1" fill="hold">
                                          <p:stCondLst>
                                            <p:cond delay="0"/>
                                          </p:stCondLst>
                                        </p:cTn>
                                        <p:tgtEl>
                                          <p:spTgt spid="339"/>
                                        </p:tgtEl>
                                        <p:attrNameLst>
                                          <p:attrName>style.visibility</p:attrName>
                                        </p:attrNameLst>
                                      </p:cBhvr>
                                      <p:to>
                                        <p:strVal val="visible"/>
                                      </p:to>
                                    </p:set>
                                    <p:animEffect transition="in" filter="fade">
                                      <p:cBhvr>
                                        <p:cTn id="85" dur="500"/>
                                        <p:tgtEl>
                                          <p:spTgt spid="33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0"/>
                                        </p:tgtEl>
                                        <p:attrNameLst>
                                          <p:attrName>style.visibility</p:attrName>
                                        </p:attrNameLst>
                                      </p:cBhvr>
                                      <p:to>
                                        <p:strVal val="visible"/>
                                      </p:to>
                                    </p:set>
                                    <p:animEffect transition="in" filter="fade">
                                      <p:cBhvr>
                                        <p:cTn id="88" dur="500"/>
                                        <p:tgtEl>
                                          <p:spTgt spid="34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24"/>
                                        </p:tgtEl>
                                        <p:attrNameLst>
                                          <p:attrName>style.visibility</p:attrName>
                                        </p:attrNameLst>
                                      </p:cBhvr>
                                      <p:to>
                                        <p:strVal val="visible"/>
                                      </p:to>
                                    </p:set>
                                    <p:animEffect transition="in" filter="fade">
                                      <p:cBhvr>
                                        <p:cTn id="91" dur="500"/>
                                        <p:tgtEl>
                                          <p:spTgt spid="32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25"/>
                                        </p:tgtEl>
                                        <p:attrNameLst>
                                          <p:attrName>style.visibility</p:attrName>
                                        </p:attrNameLst>
                                      </p:cBhvr>
                                      <p:to>
                                        <p:strVal val="visible"/>
                                      </p:to>
                                    </p:set>
                                    <p:animEffect transition="in" filter="fade">
                                      <p:cBhvr>
                                        <p:cTn id="94" dur="500"/>
                                        <p:tgtEl>
                                          <p:spTgt spid="32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14"/>
                                        </p:tgtEl>
                                        <p:attrNameLst>
                                          <p:attrName>style.visibility</p:attrName>
                                        </p:attrNameLst>
                                      </p:cBhvr>
                                      <p:to>
                                        <p:strVal val="visible"/>
                                      </p:to>
                                    </p:set>
                                    <p:animEffect transition="in" filter="fade">
                                      <p:cBhvr>
                                        <p:cTn id="97" dur="500"/>
                                        <p:tgtEl>
                                          <p:spTgt spid="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0"/>
      <p:bldP spid="298" grpId="0"/>
      <p:bldP spid="299" grpId="0"/>
      <p:bldP spid="300" grpId="0"/>
      <p:bldP spid="301" grpId="0"/>
      <p:bldP spid="302" grpId="0"/>
      <p:bldP spid="303" grpId="0"/>
      <p:bldP spid="304" grpId="0"/>
      <p:bldP spid="305" grpId="0"/>
      <p:bldP spid="306" grpId="0"/>
      <p:bldP spid="307" grpId="0"/>
      <p:bldP spid="308" grpId="0"/>
      <p:bldP spid="309" grpId="0"/>
      <p:bldP spid="310" grpId="0"/>
      <p:bldP spid="313" grpId="0"/>
      <p:bldP spid="314" grpId="0"/>
      <p:bldP spid="315" grpId="0"/>
      <p:bldP spid="316" grpId="0"/>
      <p:bldP spid="317" grpId="0"/>
      <p:bldP spid="318" grpId="0"/>
      <p:bldP spid="319" grpId="0"/>
      <p:bldP spid="320" grpId="0"/>
      <p:bldP spid="323" grpId="0"/>
      <p:bldP spid="324" grpId="0"/>
      <p:bldP spid="325" grpId="0"/>
      <p:bldP spid="336" grpId="0" animBg="1"/>
      <p:bldP spid="338" grpId="0" animBg="1"/>
      <p:bldP spid="34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A2:	</a:t>
            </a:r>
            <a:br>
              <a:rPr lang="en-US" altLang="en-US" dirty="0" smtClean="0"/>
            </a:br>
            <a:r>
              <a:rPr lang="en-US" altLang="en-US" dirty="0" smtClean="0"/>
              <a:t>Compute the debt ratio and describe its use in analyzing financial condition. </a:t>
            </a:r>
            <a:br>
              <a:rPr lang="en-US" altLang="en-US" dirty="0" smtClean="0"/>
            </a:br>
            <a:r>
              <a:rPr lang="en-US" altLang="en-US" dirty="0" smtClean="0"/>
              <a:t/>
            </a:r>
            <a:br>
              <a:rPr lang="en-US" altLang="en-US" dirty="0" smtClean="0"/>
            </a:br>
            <a:endParaRPr lang="en-US" altLang="en-US" dirty="0" smtClean="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720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93094"/>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790" y="51054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248A92-EEAF-437A-863C-B44A0F7E3D7D}" type="slidenum">
              <a:rPr lang="en-US" altLang="en-US" smtClean="0">
                <a:solidFill>
                  <a:srgbClr val="898989"/>
                </a:solidFill>
              </a:rPr>
              <a:pPr eaLnBrk="1" hangingPunct="1"/>
              <a:t>63</a:t>
            </a:fld>
            <a:endParaRPr lang="en-US" altLang="en-US" smtClean="0">
              <a:solidFill>
                <a:srgbClr val="898989"/>
              </a:solidFill>
            </a:endParaRPr>
          </a:p>
        </p:txBody>
      </p:sp>
      <p:sp>
        <p:nvSpPr>
          <p:cNvPr id="8" name="TextBox 7"/>
          <p:cNvSpPr txBox="1"/>
          <p:nvPr/>
        </p:nvSpPr>
        <p:spPr>
          <a:xfrm>
            <a:off x="2362200" y="825996"/>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216688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p:nvPr>
        </p:nvSpPr>
        <p:spPr>
          <a:xfrm>
            <a:off x="457200" y="609600"/>
            <a:ext cx="8229600" cy="808038"/>
          </a:xfrm>
        </p:spPr>
        <p:txBody>
          <a:bodyPr/>
          <a:lstStyle/>
          <a:p>
            <a:pPr eaLnBrk="1" hangingPunct="1"/>
            <a:r>
              <a:rPr lang="en-US" altLang="en-US" b="1" dirty="0" smtClean="0">
                <a:latin typeface="Arial" charset="0"/>
                <a:cs typeface="Arial" charset="0"/>
              </a:rPr>
              <a:t>Debt Ratio</a:t>
            </a:r>
          </a:p>
        </p:txBody>
      </p:sp>
      <p:sp>
        <p:nvSpPr>
          <p:cNvPr id="16" name="Slide Number Placeholder 15"/>
          <p:cNvSpPr>
            <a:spLocks noGrp="1"/>
          </p:cNvSpPr>
          <p:nvPr>
            <p:ph type="sldNum" sz="quarter" idx="12"/>
          </p:nvPr>
        </p:nvSpPr>
        <p:spPr/>
        <p:txBody>
          <a:bodyPr/>
          <a:lstStyle/>
          <a:p>
            <a:pPr>
              <a:defRPr/>
            </a:pPr>
            <a:fld id="{2EBED9B5-E821-4FB2-A90A-31FE062C4D5A}" type="slidenum">
              <a:rPr lang="en-US" smtClean="0"/>
              <a:pPr>
                <a:defRPr/>
              </a:pPr>
              <a:t>64</a:t>
            </a:fld>
            <a:endParaRPr lang="en-US" dirty="0"/>
          </a:p>
        </p:txBody>
      </p:sp>
      <p:sp>
        <p:nvSpPr>
          <p:cNvPr id="111623" name="Text Box 7"/>
          <p:cNvSpPr txBox="1">
            <a:spLocks noChangeArrowheads="1"/>
          </p:cNvSpPr>
          <p:nvPr/>
        </p:nvSpPr>
        <p:spPr bwMode="auto">
          <a:xfrm>
            <a:off x="1447800" y="3276600"/>
            <a:ext cx="6248400" cy="523875"/>
          </a:xfrm>
          <a:prstGeom prst="rect">
            <a:avLst/>
          </a:prstGeom>
          <a:solidFill>
            <a:schemeClr val="accent2">
              <a:lumMod val="75000"/>
            </a:schemeClr>
          </a:solidFill>
          <a:ln w="12700" cmpd="tri">
            <a:solidFill>
              <a:schemeClr val="tx1"/>
            </a:solidFill>
            <a:miter lim="800000"/>
            <a:headEnd/>
            <a:tailEnd/>
          </a:ln>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2800" dirty="0" smtClean="0">
                <a:solidFill>
                  <a:schemeClr val="bg1"/>
                </a:solidFill>
              </a:rPr>
              <a:t>Evaluates the level of debt risk.</a:t>
            </a:r>
          </a:p>
        </p:txBody>
      </p:sp>
      <p:sp>
        <p:nvSpPr>
          <p:cNvPr id="111624" name="Rectangle 8"/>
          <p:cNvSpPr>
            <a:spLocks noChangeArrowheads="1"/>
          </p:cNvSpPr>
          <p:nvPr/>
        </p:nvSpPr>
        <p:spPr bwMode="auto">
          <a:xfrm>
            <a:off x="1771650" y="4419600"/>
            <a:ext cx="5599113" cy="1196975"/>
          </a:xfrm>
          <a:prstGeom prst="rect">
            <a:avLst/>
          </a:prstGeom>
          <a:solidFill>
            <a:srgbClr val="C8D6F0"/>
          </a:solidFill>
          <a:ln w="28575" cmpd="thinThick">
            <a:solidFill>
              <a:srgbClr val="00279F"/>
            </a:solidFill>
            <a:miter lim="800000"/>
            <a:headEnd/>
            <a:tailEnd/>
          </a:ln>
          <a:effectLst>
            <a:outerShdw blurRad="50800" dist="38100" dir="2700000" algn="tl" rotWithShape="0">
              <a:srgbClr val="808080">
                <a:alpha val="39998"/>
              </a:srgbClr>
            </a:outerShdw>
          </a:effectLst>
        </p:spPr>
        <p:txBody>
          <a:bodyPr lIns="90488" tIns="44450" rIns="90488" bIns="44450">
            <a:spAutoFit/>
          </a:bodyPr>
          <a:lstStyle/>
          <a:p>
            <a:pPr algn="ctr" eaLnBrk="0" hangingPunct="0">
              <a:defRPr/>
            </a:pPr>
            <a:r>
              <a:rPr lang="en-US" sz="2400" dirty="0">
                <a:solidFill>
                  <a:srgbClr val="00279F"/>
                </a:solidFill>
              </a:rPr>
              <a:t>A higher ratio indicates that there is a greater probability that a company will not be able to pay its debt in the future.</a:t>
            </a:r>
          </a:p>
        </p:txBody>
      </p:sp>
      <p:grpSp>
        <p:nvGrpSpPr>
          <p:cNvPr id="173062" name="Group 13"/>
          <p:cNvGrpSpPr>
            <a:grpSpLocks/>
          </p:cNvGrpSpPr>
          <p:nvPr/>
        </p:nvGrpSpPr>
        <p:grpSpPr bwMode="auto">
          <a:xfrm>
            <a:off x="2041525" y="1547813"/>
            <a:ext cx="5045075" cy="1295400"/>
            <a:chOff x="1219200" y="1547446"/>
            <a:chExt cx="5045075" cy="1295400"/>
          </a:xfrm>
        </p:grpSpPr>
        <p:sp>
          <p:nvSpPr>
            <p:cNvPr id="13" name="Rounded Rectangle 12"/>
            <p:cNvSpPr>
              <a:spLocks noChangeArrowheads="1"/>
            </p:cNvSpPr>
            <p:nvPr/>
          </p:nvSpPr>
          <p:spPr bwMode="auto">
            <a:xfrm>
              <a:off x="1219200" y="1547446"/>
              <a:ext cx="4953000" cy="1295400"/>
            </a:xfrm>
            <a:prstGeom prst="roundRect">
              <a:avLst>
                <a:gd name="adj" fmla="val 16667"/>
              </a:avLst>
            </a:prstGeom>
            <a:gradFill rotWithShape="1">
              <a:gsLst>
                <a:gs pos="0">
                  <a:srgbClr val="FFBE86"/>
                </a:gs>
                <a:gs pos="35001">
                  <a:srgbClr val="FFD0AA"/>
                </a:gs>
                <a:gs pos="100000">
                  <a:srgbClr val="FFEBDB"/>
                </a:gs>
              </a:gsLst>
              <a:lin ang="16200000" scaled="1"/>
            </a:gradFill>
            <a:ln w="9525">
              <a:solidFill>
                <a:srgbClr val="F69240"/>
              </a:solidFill>
              <a:round/>
              <a:headEnd/>
              <a:tailEnd/>
            </a:ln>
            <a:effectLst>
              <a:outerShdw blurRad="63500" dist="20000" dir="5400000" rotWithShape="0">
                <a:srgbClr val="000000">
                  <a:alpha val="37999"/>
                </a:srgbClr>
              </a:outerShdw>
            </a:effectLst>
          </p:spPr>
          <p:txBody>
            <a:bodyPr anchor="ctr"/>
            <a:lstStyle/>
            <a:p>
              <a:pPr algn="ctr">
                <a:defRPr/>
              </a:pPr>
              <a:endParaRPr lang="en-US" dirty="0">
                <a:solidFill>
                  <a:srgbClr val="FFFFFF"/>
                </a:solidFill>
                <a:latin typeface="Calibri" pitchFamily="-107" charset="0"/>
              </a:endParaRPr>
            </a:p>
          </p:txBody>
        </p:sp>
        <p:sp>
          <p:nvSpPr>
            <p:cNvPr id="173066" name="Text Box 4"/>
            <p:cNvSpPr txBox="1">
              <a:spLocks noChangeArrowheads="1"/>
            </p:cNvSpPr>
            <p:nvPr/>
          </p:nvSpPr>
          <p:spPr bwMode="auto">
            <a:xfrm>
              <a:off x="2971800" y="1752600"/>
              <a:ext cx="329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a:latin typeface="Tahoma" pitchFamily="-107" charset="0"/>
                </a:rPr>
                <a:t>Total Liabilities</a:t>
              </a:r>
            </a:p>
          </p:txBody>
        </p:sp>
        <p:sp>
          <p:nvSpPr>
            <p:cNvPr id="173067" name="Text Box 5"/>
            <p:cNvSpPr txBox="1">
              <a:spLocks noChangeArrowheads="1"/>
            </p:cNvSpPr>
            <p:nvPr/>
          </p:nvSpPr>
          <p:spPr bwMode="auto">
            <a:xfrm>
              <a:off x="2955925" y="2209800"/>
              <a:ext cx="329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a:latin typeface="Tahoma" pitchFamily="-107" charset="0"/>
                </a:rPr>
                <a:t>Total Assets</a:t>
              </a:r>
            </a:p>
          </p:txBody>
        </p:sp>
        <p:sp>
          <p:nvSpPr>
            <p:cNvPr id="173068" name="Line 6"/>
            <p:cNvSpPr>
              <a:spLocks noChangeShapeType="1"/>
            </p:cNvSpPr>
            <p:nvPr/>
          </p:nvSpPr>
          <p:spPr bwMode="auto">
            <a:xfrm>
              <a:off x="3657600" y="2174631"/>
              <a:ext cx="1905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173069" name="TextBox 11"/>
            <p:cNvSpPr txBox="1">
              <a:spLocks noChangeArrowheads="1"/>
            </p:cNvSpPr>
            <p:nvPr/>
          </p:nvSpPr>
          <p:spPr bwMode="auto">
            <a:xfrm>
              <a:off x="1570891" y="1951892"/>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400">
                  <a:latin typeface="Tahoma" pitchFamily="-107" charset="0"/>
                </a:rPr>
                <a:t>Debt Ratio  = </a:t>
              </a:r>
            </a:p>
          </p:txBody>
        </p:sp>
      </p:grpSp>
      <p:sp>
        <p:nvSpPr>
          <p:cNvPr id="12" name="Rectangle 1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Rounded Rectangle 13"/>
          <p:cNvSpPr/>
          <p:nvPr/>
        </p:nvSpPr>
        <p:spPr>
          <a:xfrm>
            <a:off x="152400" y="6477000"/>
            <a:ext cx="63246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A2:</a:t>
            </a:r>
            <a:r>
              <a:rPr lang="en-US" altLang="en-US" sz="1100" kern="0" dirty="0" smtClean="0">
                <a:solidFill>
                  <a:prstClr val="black"/>
                </a:solidFill>
                <a:latin typeface="Arial Narrow" pitchFamily="34" charset="0"/>
                <a:cs typeface="+mn-cs"/>
              </a:rPr>
              <a:t> </a:t>
            </a:r>
            <a:r>
              <a:rPr lang="en-US" altLang="en-US" sz="1100" dirty="0"/>
              <a:t>Compute the debt ratio and describe its use in analyzing financial condition</a:t>
            </a:r>
            <a:r>
              <a:rPr lang="en-US" altLang="en-US" sz="1100" dirty="0" smtClean="0"/>
              <a:t>.</a:t>
            </a:r>
            <a:endParaRPr lang="en-US" sz="1100"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11623"/>
                                        </p:tgtEl>
                                        <p:attrNameLst>
                                          <p:attrName>style.visibility</p:attrName>
                                        </p:attrNameLst>
                                      </p:cBhvr>
                                      <p:to>
                                        <p:strVal val="visible"/>
                                      </p:to>
                                    </p:set>
                                    <p:animEffect transition="in" filter="diamond(in)">
                                      <p:cBhvr>
                                        <p:cTn id="7" dur="1000"/>
                                        <p:tgtEl>
                                          <p:spTgt spid="111623"/>
                                        </p:tgtEl>
                                      </p:cBhvr>
                                    </p:animEffect>
                                  </p:childTnLst>
                                </p:cTn>
                              </p:par>
                            </p:childTnLst>
                          </p:cTn>
                        </p:par>
                        <p:par>
                          <p:cTn id="8" fill="hold" nodeType="afterGroup">
                            <p:stCondLst>
                              <p:cond delay="1000"/>
                            </p:stCondLst>
                            <p:childTnLst>
                              <p:par>
                                <p:cTn id="9" presetID="8" presetClass="entr" presetSubtype="32" fill="hold" grpId="0" nodeType="afterEffect">
                                  <p:stCondLst>
                                    <p:cond delay="0"/>
                                  </p:stCondLst>
                                  <p:childTnLst>
                                    <p:set>
                                      <p:cBhvr>
                                        <p:cTn id="10" dur="1" fill="hold">
                                          <p:stCondLst>
                                            <p:cond delay="0"/>
                                          </p:stCondLst>
                                        </p:cTn>
                                        <p:tgtEl>
                                          <p:spTgt spid="111624"/>
                                        </p:tgtEl>
                                        <p:attrNameLst>
                                          <p:attrName>style.visibility</p:attrName>
                                        </p:attrNameLst>
                                      </p:cBhvr>
                                      <p:to>
                                        <p:strVal val="visible"/>
                                      </p:to>
                                    </p:set>
                                    <p:animEffect transition="in" filter="diamond(out)">
                                      <p:cBhvr>
                                        <p:cTn id="11" dur="1000"/>
                                        <p:tgtEl>
                                          <p:spTgt spid="11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3" grpId="0" animBg="1"/>
      <p:bldP spid="11162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p:nvPr>
        </p:nvSpPr>
        <p:spPr>
          <a:xfrm>
            <a:off x="457200" y="609600"/>
            <a:ext cx="8229600" cy="808038"/>
          </a:xfrm>
        </p:spPr>
        <p:txBody>
          <a:bodyPr/>
          <a:lstStyle/>
          <a:p>
            <a:pPr eaLnBrk="1" hangingPunct="1"/>
            <a:r>
              <a:rPr lang="en-US" altLang="en-US" b="1" dirty="0" smtClean="0">
                <a:latin typeface="Arial" charset="0"/>
                <a:cs typeface="Arial" charset="0"/>
              </a:rPr>
              <a:t>Debt Ratio</a:t>
            </a:r>
          </a:p>
        </p:txBody>
      </p:sp>
      <p:sp>
        <p:nvSpPr>
          <p:cNvPr id="16" name="Slide Number Placeholder 15"/>
          <p:cNvSpPr>
            <a:spLocks noGrp="1"/>
          </p:cNvSpPr>
          <p:nvPr>
            <p:ph type="sldNum" sz="quarter" idx="12"/>
          </p:nvPr>
        </p:nvSpPr>
        <p:spPr/>
        <p:txBody>
          <a:bodyPr/>
          <a:lstStyle/>
          <a:p>
            <a:pPr>
              <a:defRPr/>
            </a:pPr>
            <a:fld id="{2EBED9B5-E821-4FB2-A90A-31FE062C4D5A}" type="slidenum">
              <a:rPr lang="en-US" smtClean="0"/>
              <a:pPr>
                <a:defRPr/>
              </a:pPr>
              <a:t>65</a:t>
            </a:fld>
            <a:endParaRPr lang="en-US" dirty="0"/>
          </a:p>
        </p:txBody>
      </p:sp>
      <p:grpSp>
        <p:nvGrpSpPr>
          <p:cNvPr id="173062" name="Group 13"/>
          <p:cNvGrpSpPr>
            <a:grpSpLocks/>
          </p:cNvGrpSpPr>
          <p:nvPr/>
        </p:nvGrpSpPr>
        <p:grpSpPr bwMode="auto">
          <a:xfrm>
            <a:off x="2041525" y="1547813"/>
            <a:ext cx="5045075" cy="1295400"/>
            <a:chOff x="1219200" y="1547446"/>
            <a:chExt cx="5045075" cy="1295400"/>
          </a:xfrm>
        </p:grpSpPr>
        <p:sp>
          <p:nvSpPr>
            <p:cNvPr id="13" name="Rounded Rectangle 12"/>
            <p:cNvSpPr>
              <a:spLocks noChangeArrowheads="1"/>
            </p:cNvSpPr>
            <p:nvPr/>
          </p:nvSpPr>
          <p:spPr bwMode="auto">
            <a:xfrm>
              <a:off x="1219200" y="1547446"/>
              <a:ext cx="4953000" cy="1295400"/>
            </a:xfrm>
            <a:prstGeom prst="roundRect">
              <a:avLst>
                <a:gd name="adj" fmla="val 16667"/>
              </a:avLst>
            </a:prstGeom>
            <a:gradFill rotWithShape="1">
              <a:gsLst>
                <a:gs pos="0">
                  <a:srgbClr val="FFBE86"/>
                </a:gs>
                <a:gs pos="35001">
                  <a:srgbClr val="FFD0AA"/>
                </a:gs>
                <a:gs pos="100000">
                  <a:srgbClr val="FFEBDB"/>
                </a:gs>
              </a:gsLst>
              <a:lin ang="16200000" scaled="1"/>
            </a:gradFill>
            <a:ln w="9525">
              <a:solidFill>
                <a:srgbClr val="F69240"/>
              </a:solidFill>
              <a:round/>
              <a:headEnd/>
              <a:tailEnd/>
            </a:ln>
            <a:effectLst>
              <a:outerShdw blurRad="63500" dist="20000" dir="5400000" rotWithShape="0">
                <a:srgbClr val="000000">
                  <a:alpha val="37999"/>
                </a:srgbClr>
              </a:outerShdw>
            </a:effectLst>
          </p:spPr>
          <p:txBody>
            <a:bodyPr anchor="ctr"/>
            <a:lstStyle/>
            <a:p>
              <a:pPr algn="ctr">
                <a:defRPr/>
              </a:pPr>
              <a:endParaRPr lang="en-US" dirty="0">
                <a:solidFill>
                  <a:srgbClr val="FFFFFF"/>
                </a:solidFill>
                <a:latin typeface="Calibri" pitchFamily="-107" charset="0"/>
              </a:endParaRPr>
            </a:p>
          </p:txBody>
        </p:sp>
        <p:sp>
          <p:nvSpPr>
            <p:cNvPr id="173066" name="Text Box 4"/>
            <p:cNvSpPr txBox="1">
              <a:spLocks noChangeArrowheads="1"/>
            </p:cNvSpPr>
            <p:nvPr/>
          </p:nvSpPr>
          <p:spPr bwMode="auto">
            <a:xfrm>
              <a:off x="2971800" y="1752600"/>
              <a:ext cx="329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a:latin typeface="Tahoma" pitchFamily="-107" charset="0"/>
                </a:rPr>
                <a:t>Total Liabilities</a:t>
              </a:r>
            </a:p>
          </p:txBody>
        </p:sp>
        <p:sp>
          <p:nvSpPr>
            <p:cNvPr id="173067" name="Text Box 5"/>
            <p:cNvSpPr txBox="1">
              <a:spLocks noChangeArrowheads="1"/>
            </p:cNvSpPr>
            <p:nvPr/>
          </p:nvSpPr>
          <p:spPr bwMode="auto">
            <a:xfrm>
              <a:off x="2955925" y="2209800"/>
              <a:ext cx="329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2400">
                  <a:latin typeface="Tahoma" pitchFamily="-107" charset="0"/>
                </a:rPr>
                <a:t>Total Assets</a:t>
              </a:r>
            </a:p>
          </p:txBody>
        </p:sp>
        <p:sp>
          <p:nvSpPr>
            <p:cNvPr id="173068" name="Line 6"/>
            <p:cNvSpPr>
              <a:spLocks noChangeShapeType="1"/>
            </p:cNvSpPr>
            <p:nvPr/>
          </p:nvSpPr>
          <p:spPr bwMode="auto">
            <a:xfrm>
              <a:off x="3657600" y="2174631"/>
              <a:ext cx="1905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173069" name="TextBox 11"/>
            <p:cNvSpPr txBox="1">
              <a:spLocks noChangeArrowheads="1"/>
            </p:cNvSpPr>
            <p:nvPr/>
          </p:nvSpPr>
          <p:spPr bwMode="auto">
            <a:xfrm>
              <a:off x="1570891" y="1951892"/>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400">
                  <a:latin typeface="Tahoma" pitchFamily="-107" charset="0"/>
                </a:rPr>
                <a:t>Debt Ratio  = </a:t>
              </a:r>
            </a:p>
          </p:txBody>
        </p:sp>
      </p:grpSp>
      <p:sp>
        <p:nvSpPr>
          <p:cNvPr id="12" name="Rectangle 11"/>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4" name="Rounded Rectangle 13"/>
          <p:cNvSpPr/>
          <p:nvPr/>
        </p:nvSpPr>
        <p:spPr>
          <a:xfrm>
            <a:off x="152400" y="6477000"/>
            <a:ext cx="6324600" cy="285861"/>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A2:</a:t>
            </a:r>
            <a:r>
              <a:rPr lang="en-US" altLang="en-US" sz="1100" kern="0" dirty="0" smtClean="0">
                <a:solidFill>
                  <a:prstClr val="black"/>
                </a:solidFill>
                <a:latin typeface="Arial Narrow" pitchFamily="34" charset="0"/>
                <a:cs typeface="+mn-cs"/>
              </a:rPr>
              <a:t> </a:t>
            </a:r>
            <a:r>
              <a:rPr lang="en-US" altLang="en-US" sz="1100" dirty="0"/>
              <a:t>Compute the debt ratio and describe its use in analyzing financial condition</a:t>
            </a:r>
            <a:r>
              <a:rPr lang="en-US" altLang="en-US" sz="1100" dirty="0" smtClean="0"/>
              <a:t>.</a:t>
            </a:r>
            <a:endParaRPr lang="en-US" sz="1100" kern="0" dirty="0">
              <a:solidFill>
                <a:prstClr val="black"/>
              </a:solidFill>
              <a:latin typeface="Arial Narrow" pitchFamily="34" charset="0"/>
              <a:cs typeface="+mn-cs"/>
            </a:endParaRPr>
          </a:p>
        </p:txBody>
      </p:sp>
      <p:pic>
        <p:nvPicPr>
          <p:cNvPr id="3" name="Picture 2"/>
          <p:cNvPicPr>
            <a:picLocks noChangeAspect="1"/>
          </p:cNvPicPr>
          <p:nvPr/>
        </p:nvPicPr>
        <p:blipFill>
          <a:blip r:embed="rId3"/>
          <a:stretch>
            <a:fillRect/>
          </a:stretch>
        </p:blipFill>
        <p:spPr>
          <a:xfrm>
            <a:off x="671586" y="3464634"/>
            <a:ext cx="8015214" cy="1405106"/>
          </a:xfrm>
          <a:prstGeom prst="rect">
            <a:avLst/>
          </a:prstGeom>
        </p:spPr>
      </p:pic>
      <p:sp>
        <p:nvSpPr>
          <p:cNvPr id="15" name="TextBox 14"/>
          <p:cNvSpPr txBox="1"/>
          <p:nvPr/>
        </p:nvSpPr>
        <p:spPr>
          <a:xfrm>
            <a:off x="8001000" y="84380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2.18</a:t>
            </a:r>
            <a:endParaRPr lang="en-US" kern="0" dirty="0">
              <a:latin typeface="Berlin Sans FB" panose="020E0602020502020306" pitchFamily="34" charset="0"/>
            </a:endParaRPr>
          </a:p>
        </p:txBody>
      </p:sp>
    </p:spTree>
    <p:extLst>
      <p:ext uri="{BB962C8B-B14F-4D97-AF65-F5344CB8AC3E}">
        <p14:creationId xmlns:p14="http://schemas.microsoft.com/office/powerpoint/2010/main" val="83568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3"/>
          <p:cNvSpPr>
            <a:spLocks noGrp="1"/>
          </p:cNvSpPr>
          <p:nvPr>
            <p:ph type="title"/>
          </p:nvPr>
        </p:nvSpPr>
        <p:spPr>
          <a:xfrm>
            <a:off x="457200" y="1676400"/>
            <a:ext cx="8229600" cy="1143000"/>
          </a:xfrm>
        </p:spPr>
        <p:txBody>
          <a:bodyPr/>
          <a:lstStyle/>
          <a:p>
            <a:pPr eaLnBrk="1" hangingPunct="1"/>
            <a:r>
              <a:rPr lang="en-US" altLang="en-US" b="1" dirty="0" smtClean="0"/>
              <a:t>End of Chapter 2</a:t>
            </a:r>
          </a:p>
        </p:txBody>
      </p:sp>
      <p:sp>
        <p:nvSpPr>
          <p:cNvPr id="6" name="Slide Number Placeholder 5"/>
          <p:cNvSpPr>
            <a:spLocks noGrp="1"/>
          </p:cNvSpPr>
          <p:nvPr>
            <p:ph type="sldNum" sz="quarter" idx="12"/>
          </p:nvPr>
        </p:nvSpPr>
        <p:spPr/>
        <p:txBody>
          <a:bodyPr/>
          <a:lstStyle/>
          <a:p>
            <a:pPr>
              <a:defRPr/>
            </a:pPr>
            <a:fld id="{CAB78E35-CB75-4B75-9DF8-8B3455B437D2}" type="slidenum">
              <a:rPr lang="en-US" smtClean="0"/>
              <a:pPr>
                <a:defRPr/>
              </a:pPr>
              <a:t>66</a:t>
            </a:fld>
            <a:endParaRPr lang="en-US" dirty="0"/>
          </a:p>
        </p:txBody>
      </p:sp>
      <p:sp>
        <p:nvSpPr>
          <p:cNvPr id="3" name="Rectangle 2"/>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33400" y="1447800"/>
            <a:ext cx="3568700" cy="4648200"/>
          </a:xfrm>
          <a:prstGeom prst="rect">
            <a:avLst/>
          </a:prstGeom>
          <a:solidFill>
            <a:schemeClr val="bg2">
              <a:lumMod val="90000"/>
            </a:schemeClr>
          </a:solidFill>
          <a:ln w="12700">
            <a:solidFill>
              <a:schemeClr val="tx1"/>
            </a:solidFill>
            <a:miter lim="800000"/>
            <a:headEnd/>
            <a:tailEnd/>
          </a:ln>
          <a:effectLst>
            <a:outerShdw blurRad="63500" dist="99190" dir="3011666" algn="ctr" rotWithShape="0">
              <a:schemeClr val="tx2">
                <a:alpha val="74998"/>
              </a:schemeClr>
            </a:outerShdw>
          </a:effectLst>
        </p:spPr>
        <p:txBody>
          <a:bodyPr lIns="90488" tIns="44450" rIns="90488" bIns="44450" anchor="ctr"/>
          <a:lstStyle/>
          <a:p>
            <a:pPr algn="ctr">
              <a:lnSpc>
                <a:spcPct val="90000"/>
              </a:lnSpc>
              <a:spcBef>
                <a:spcPct val="30000"/>
              </a:spcBef>
              <a:defRPr/>
            </a:pPr>
            <a:r>
              <a:rPr lang="en-US" sz="3200" dirty="0">
                <a:ea typeface="MS PGothic" pitchFamily="34" charset="-128"/>
              </a:rPr>
              <a:t>An </a:t>
            </a:r>
            <a:r>
              <a:rPr lang="en-US" sz="3200" dirty="0">
                <a:solidFill>
                  <a:srgbClr val="FF0000"/>
                </a:solidFill>
                <a:ea typeface="MS PGothic" pitchFamily="34" charset="-128"/>
              </a:rPr>
              <a:t>account</a:t>
            </a:r>
            <a:r>
              <a:rPr lang="en-US" sz="3200" dirty="0">
                <a:ea typeface="MS PGothic" pitchFamily="34" charset="-128"/>
              </a:rPr>
              <a:t> is a record of increases and decreases in a specific asset, liability, equity, revenue, or </a:t>
            </a:r>
            <a:r>
              <a:rPr lang="en-US" sz="3200" dirty="0" smtClean="0">
                <a:ea typeface="MS PGothic" pitchFamily="34" charset="-128"/>
              </a:rPr>
              <a:t>expense.</a:t>
            </a:r>
            <a:endParaRPr lang="en-US" sz="3200" dirty="0">
              <a:ea typeface="MS PGothic" pitchFamily="34" charset="-128"/>
            </a:endParaRPr>
          </a:p>
        </p:txBody>
      </p:sp>
      <p:sp>
        <p:nvSpPr>
          <p:cNvPr id="124931" name="Rectangle 3"/>
          <p:cNvSpPr>
            <a:spLocks noGrp="1" noChangeArrowheads="1"/>
          </p:cNvSpPr>
          <p:nvPr>
            <p:ph type="title"/>
          </p:nvPr>
        </p:nvSpPr>
        <p:spPr>
          <a:xfrm>
            <a:off x="685800" y="329048"/>
            <a:ext cx="8229600" cy="1249362"/>
          </a:xfrm>
        </p:spPr>
        <p:txBody>
          <a:bodyPr/>
          <a:lstStyle/>
          <a:p>
            <a:pPr eaLnBrk="1" hangingPunct="1"/>
            <a:r>
              <a:rPr lang="en-US" altLang="en-US" b="1" dirty="0" smtClean="0">
                <a:latin typeface="Arial" charset="0"/>
                <a:cs typeface="Arial" charset="0"/>
              </a:rPr>
              <a:t>The Account and Its Analysis</a:t>
            </a:r>
          </a:p>
        </p:txBody>
      </p:sp>
      <p:sp>
        <p:nvSpPr>
          <p:cNvPr id="10" name="Slide Number Placeholder 9"/>
          <p:cNvSpPr>
            <a:spLocks noGrp="1"/>
          </p:cNvSpPr>
          <p:nvPr>
            <p:ph type="sldNum" sz="quarter" idx="12"/>
          </p:nvPr>
        </p:nvSpPr>
        <p:spPr/>
        <p:txBody>
          <a:bodyPr/>
          <a:lstStyle/>
          <a:p>
            <a:pPr>
              <a:defRPr/>
            </a:pPr>
            <a:fld id="{BBD406AD-C6AD-4062-A5FA-C095B326A05D}" type="slidenum">
              <a:rPr lang="en-US" smtClean="0"/>
              <a:pPr>
                <a:defRPr/>
              </a:pPr>
              <a:t>7</a:t>
            </a:fld>
            <a:endParaRPr lang="en-US" dirty="0"/>
          </a:p>
        </p:txBody>
      </p:sp>
      <p:sp>
        <p:nvSpPr>
          <p:cNvPr id="6148" name="Rectangle 4"/>
          <p:cNvSpPr>
            <a:spLocks noChangeArrowheads="1"/>
          </p:cNvSpPr>
          <p:nvPr/>
        </p:nvSpPr>
        <p:spPr bwMode="auto">
          <a:xfrm>
            <a:off x="5029200" y="1447800"/>
            <a:ext cx="3568700" cy="4648200"/>
          </a:xfrm>
          <a:prstGeom prst="rect">
            <a:avLst/>
          </a:prstGeom>
          <a:solidFill>
            <a:schemeClr val="bg2">
              <a:lumMod val="90000"/>
            </a:schemeClr>
          </a:solidFill>
          <a:ln w="12700">
            <a:solidFill>
              <a:schemeClr val="tx1"/>
            </a:solidFill>
            <a:miter lim="800000"/>
            <a:headEnd/>
            <a:tailEnd/>
          </a:ln>
          <a:effectLst>
            <a:outerShdw blurRad="63500" dist="99190" dir="3011666" algn="ctr" rotWithShape="0">
              <a:schemeClr val="tx2">
                <a:alpha val="74998"/>
              </a:schemeClr>
            </a:outerShdw>
          </a:effectLst>
        </p:spPr>
        <p:txBody>
          <a:bodyPr lIns="90488" tIns="44450" rIns="90488" bIns="44450" anchor="ctr"/>
          <a:lstStyle/>
          <a:p>
            <a:pPr algn="ctr">
              <a:lnSpc>
                <a:spcPct val="90000"/>
              </a:lnSpc>
              <a:spcBef>
                <a:spcPct val="30000"/>
              </a:spcBef>
              <a:defRPr/>
            </a:pPr>
            <a:r>
              <a:rPr lang="en-US" sz="3200" dirty="0">
                <a:ea typeface="MS PGothic" pitchFamily="34" charset="-128"/>
              </a:rPr>
              <a:t>The </a:t>
            </a:r>
            <a:r>
              <a:rPr lang="en-US" sz="3200" dirty="0">
                <a:solidFill>
                  <a:srgbClr val="FF0000"/>
                </a:solidFill>
                <a:ea typeface="MS PGothic" pitchFamily="34" charset="-128"/>
              </a:rPr>
              <a:t>general ledger</a:t>
            </a:r>
            <a:r>
              <a:rPr lang="en-US" sz="3200" dirty="0">
                <a:ea typeface="MS PGothic" pitchFamily="34" charset="-128"/>
              </a:rPr>
              <a:t> is a record </a:t>
            </a:r>
            <a:r>
              <a:rPr lang="en-US" sz="3200" dirty="0" smtClean="0">
                <a:ea typeface="MS PGothic" pitchFamily="34" charset="-128"/>
              </a:rPr>
              <a:t>of all </a:t>
            </a:r>
            <a:r>
              <a:rPr lang="en-US" sz="3200" dirty="0">
                <a:ea typeface="MS PGothic" pitchFamily="34" charset="-128"/>
              </a:rPr>
              <a:t>accounts used by the company. </a:t>
            </a:r>
            <a:endParaRPr lang="en-US" sz="2600" dirty="0">
              <a:solidFill>
                <a:schemeClr val="hlink"/>
              </a:solidFill>
              <a:ea typeface="MS PGothic" pitchFamily="34" charset="-128"/>
            </a:endParaRPr>
          </a:p>
        </p:txBody>
      </p:sp>
      <p:sp>
        <p:nvSpPr>
          <p:cNvPr id="6" name="Right Brace 5"/>
          <p:cNvSpPr>
            <a:spLocks/>
          </p:cNvSpPr>
          <p:nvPr/>
        </p:nvSpPr>
        <p:spPr bwMode="auto">
          <a:xfrm>
            <a:off x="4419600" y="1447800"/>
            <a:ext cx="381000" cy="4724400"/>
          </a:xfrm>
          <a:prstGeom prst="rightBrace">
            <a:avLst>
              <a:gd name="adj1" fmla="val 8324"/>
              <a:gd name="adj2" fmla="val 50000"/>
            </a:avLst>
          </a:prstGeom>
          <a:noFill/>
          <a:ln w="28575">
            <a:solidFill>
              <a:srgbClr val="FF0000"/>
            </a:solidFill>
            <a:round/>
            <a:headEnd/>
            <a:tailEnd/>
          </a:ln>
          <a:effectLst>
            <a:outerShdw blurRad="50800" dist="38100" dir="5400000" algn="t" rotWithShape="0">
              <a:srgbClr val="808080">
                <a:alpha val="39998"/>
              </a:srgbClr>
            </a:outerShdw>
          </a:effectLst>
          <a:extLst/>
        </p:spPr>
        <p:txBody>
          <a:bodyPr anchor="ctr"/>
          <a:lstStyle/>
          <a:p>
            <a:pPr algn="ctr">
              <a:defRPr/>
            </a:pPr>
            <a:endParaRPr lang="en-US" dirty="0">
              <a:latin typeface="Century Schoolbook" pitchFamily="-107"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Rounded Rectangle 8"/>
          <p:cNvSpPr/>
          <p:nvPr/>
        </p:nvSpPr>
        <p:spPr>
          <a:xfrm>
            <a:off x="152400" y="6520844"/>
            <a:ext cx="5410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a:t>
            </a:r>
            <a:r>
              <a:rPr lang="en-US" altLang="en-US" sz="1100" b="1" kern="0" dirty="0" smtClean="0">
                <a:solidFill>
                  <a:prstClr val="black"/>
                </a:solidFill>
                <a:latin typeface="Arial Narrow" pitchFamily="34" charset="0"/>
                <a:cs typeface="+mn-cs"/>
              </a:rPr>
              <a:t>:  </a:t>
            </a:r>
            <a:r>
              <a:rPr lang="en-US" altLang="en-US" sz="1100" dirty="0" smtClean="0"/>
              <a:t>Describe </a:t>
            </a:r>
            <a:r>
              <a:rPr lang="en-US" altLang="en-US" sz="1100" dirty="0"/>
              <a:t>an account and its use in recording transactions.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title"/>
          </p:nvPr>
        </p:nvSpPr>
        <p:spPr>
          <a:xfrm>
            <a:off x="304800" y="274638"/>
            <a:ext cx="8534400" cy="1325562"/>
          </a:xfrm>
        </p:spPr>
        <p:txBody>
          <a:bodyPr/>
          <a:lstStyle/>
          <a:p>
            <a:pPr eaLnBrk="1" hangingPunct="1"/>
            <a:r>
              <a:rPr lang="en-US" altLang="en-US" b="1" dirty="0" smtClean="0">
                <a:latin typeface="Arial" charset="0"/>
                <a:cs typeface="Arial" charset="0"/>
              </a:rPr>
              <a:t>The Account and Its Analysis</a:t>
            </a:r>
          </a:p>
        </p:txBody>
      </p:sp>
      <p:sp>
        <p:nvSpPr>
          <p:cNvPr id="8" name="Slide Number Placeholder 7"/>
          <p:cNvSpPr>
            <a:spLocks noGrp="1"/>
          </p:cNvSpPr>
          <p:nvPr>
            <p:ph type="sldNum" sz="quarter" idx="12"/>
          </p:nvPr>
        </p:nvSpPr>
        <p:spPr/>
        <p:txBody>
          <a:bodyPr/>
          <a:lstStyle/>
          <a:p>
            <a:pPr>
              <a:defRPr/>
            </a:pPr>
            <a:fld id="{B76E655A-15C1-4110-A081-6A4236282528}" type="slidenum">
              <a:rPr lang="en-US" smtClean="0"/>
              <a:pPr>
                <a:defRPr/>
              </a:pPr>
              <a:t>8</a:t>
            </a:fld>
            <a:endParaRPr lang="en-US"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pic>
        <p:nvPicPr>
          <p:cNvPr id="125959" name="Picture 7" descr="C:\Users\lindsey_schauer\Documents\WildFAP22e(c)2015\Final Graphics\wiL62279_ch02\wiL62279_0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19400"/>
            <a:ext cx="7391400" cy="1672304"/>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52400" y="6520844"/>
            <a:ext cx="5410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a:t>
            </a:r>
            <a:r>
              <a:rPr lang="en-US" altLang="en-US" sz="1100" b="1" kern="0" dirty="0" smtClean="0">
                <a:solidFill>
                  <a:prstClr val="black"/>
                </a:solidFill>
                <a:latin typeface="Arial Narrow" pitchFamily="34" charset="0"/>
                <a:cs typeface="+mn-cs"/>
              </a:rPr>
              <a:t>:  </a:t>
            </a:r>
            <a:r>
              <a:rPr lang="en-US" altLang="en-US" sz="1100" dirty="0" smtClean="0"/>
              <a:t>Describe </a:t>
            </a:r>
            <a:r>
              <a:rPr lang="en-US" altLang="en-US" sz="1100" dirty="0"/>
              <a:t>an account and its use in recording transactions.</a:t>
            </a:r>
            <a:endParaRPr lang="en-US" sz="1100" b="1" kern="0" dirty="0">
              <a:solidFill>
                <a:prstClr val="black"/>
              </a:solidFill>
              <a:latin typeface="Arial Narrow" pitchFamily="34" charset="0"/>
              <a:cs typeface="+mn-cs"/>
            </a:endParaRPr>
          </a:p>
        </p:txBody>
      </p:sp>
      <p:sp>
        <p:nvSpPr>
          <p:cNvPr id="9" name="TextBox 8"/>
          <p:cNvSpPr txBox="1"/>
          <p:nvPr/>
        </p:nvSpPr>
        <p:spPr>
          <a:xfrm>
            <a:off x="7902677" y="165365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2.1</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1112838" y="2325688"/>
            <a:ext cx="1570037" cy="555625"/>
          </a:xfrm>
          <a:prstGeom prst="ellipse">
            <a:avLst/>
          </a:prstGeom>
          <a:solidFill>
            <a:srgbClr val="558ED5"/>
          </a:solidFill>
          <a:ln w="12700">
            <a:solidFill>
              <a:srgbClr val="414141"/>
            </a:solidFill>
            <a:round/>
            <a:headEnd/>
            <a:tailEnd/>
          </a:ln>
          <a:effectLst>
            <a:outerShdw blurRad="63500" dist="46662" dir="3284183" algn="ctr" rotWithShape="0">
              <a:schemeClr val="tx1">
                <a:alpha val="74997"/>
              </a:schemeClr>
            </a:outerShdw>
          </a:effectLst>
        </p:spPr>
        <p:txBody>
          <a:bodyPr wrap="none" lIns="90488" tIns="44450" rIns="90488" bIns="44450" anchor="ctr"/>
          <a:lstStyle/>
          <a:p>
            <a:pPr algn="ctr">
              <a:defRPr/>
            </a:pPr>
            <a:r>
              <a:rPr lang="en-US" sz="2000" b="1" dirty="0">
                <a:solidFill>
                  <a:schemeClr val="bg1"/>
                </a:solidFill>
                <a:ea typeface="MS PGothic" pitchFamily="34" charset="-128"/>
              </a:rPr>
              <a:t>Land</a:t>
            </a:r>
          </a:p>
        </p:txBody>
      </p:sp>
      <p:sp>
        <p:nvSpPr>
          <p:cNvPr id="16387" name="Oval 3"/>
          <p:cNvSpPr>
            <a:spLocks noChangeArrowheads="1"/>
          </p:cNvSpPr>
          <p:nvPr/>
        </p:nvSpPr>
        <p:spPr bwMode="auto">
          <a:xfrm>
            <a:off x="908050" y="4737100"/>
            <a:ext cx="2216150" cy="609600"/>
          </a:xfrm>
          <a:prstGeom prst="ellipse">
            <a:avLst/>
          </a:prstGeom>
          <a:solidFill>
            <a:srgbClr val="77933C"/>
          </a:solidFill>
          <a:ln w="12700">
            <a:solidFill>
              <a:srgbClr val="414141"/>
            </a:solidFill>
            <a:round/>
            <a:headEnd/>
            <a:tailEnd/>
          </a:ln>
          <a:effectLst>
            <a:outerShdw blurRad="63500" dist="46662" dir="3284183" algn="ctr" rotWithShape="0">
              <a:schemeClr val="tx1">
                <a:alpha val="74997"/>
              </a:schemeClr>
            </a:outerShdw>
          </a:effectLst>
        </p:spPr>
        <p:txBody>
          <a:bodyPr wrap="none" lIns="90488" tIns="44450" rIns="90488" bIns="44450" anchor="ctr"/>
          <a:lstStyle/>
          <a:p>
            <a:pPr algn="ctr">
              <a:defRPr/>
            </a:pPr>
            <a:r>
              <a:rPr lang="en-US" sz="2000" b="1" dirty="0">
                <a:solidFill>
                  <a:schemeClr val="bg1"/>
                </a:solidFill>
                <a:ea typeface="MS PGothic" pitchFamily="34" charset="-128"/>
              </a:rPr>
              <a:t>Equipment</a:t>
            </a:r>
          </a:p>
        </p:txBody>
      </p:sp>
      <p:sp>
        <p:nvSpPr>
          <p:cNvPr id="16388" name="Oval 4"/>
          <p:cNvSpPr>
            <a:spLocks noChangeArrowheads="1"/>
          </p:cNvSpPr>
          <p:nvPr/>
        </p:nvSpPr>
        <p:spPr bwMode="auto">
          <a:xfrm>
            <a:off x="946150" y="3517900"/>
            <a:ext cx="1784350" cy="609600"/>
          </a:xfrm>
          <a:prstGeom prst="ellipse">
            <a:avLst/>
          </a:prstGeom>
          <a:solidFill>
            <a:srgbClr val="604A7B"/>
          </a:solidFill>
          <a:ln w="12700">
            <a:solidFill>
              <a:srgbClr val="414141"/>
            </a:solidFill>
            <a:round/>
            <a:headEnd/>
            <a:tailEnd/>
          </a:ln>
          <a:effectLst>
            <a:outerShdw blurRad="63500" dist="46662" dir="3284183" algn="ctr" rotWithShape="0">
              <a:schemeClr val="tx1">
                <a:alpha val="74997"/>
              </a:schemeClr>
            </a:outerShdw>
          </a:effectLst>
        </p:spPr>
        <p:txBody>
          <a:bodyPr wrap="none" lIns="90488" tIns="44450" rIns="90488" bIns="44450" anchor="ctr"/>
          <a:lstStyle/>
          <a:p>
            <a:pPr algn="ctr">
              <a:defRPr/>
            </a:pPr>
            <a:r>
              <a:rPr lang="en-US" sz="2000" b="1" dirty="0">
                <a:solidFill>
                  <a:schemeClr val="bg1"/>
                </a:solidFill>
                <a:ea typeface="MS PGothic" pitchFamily="34" charset="-128"/>
              </a:rPr>
              <a:t>Buildings</a:t>
            </a:r>
          </a:p>
        </p:txBody>
      </p:sp>
      <p:sp>
        <p:nvSpPr>
          <p:cNvPr id="16389" name="Oval 5"/>
          <p:cNvSpPr>
            <a:spLocks noChangeArrowheads="1"/>
          </p:cNvSpPr>
          <p:nvPr/>
        </p:nvSpPr>
        <p:spPr bwMode="auto">
          <a:xfrm>
            <a:off x="3568700" y="2009775"/>
            <a:ext cx="1806575" cy="504825"/>
          </a:xfrm>
          <a:prstGeom prst="ellipse">
            <a:avLst/>
          </a:prstGeom>
          <a:solidFill>
            <a:srgbClr val="77933C"/>
          </a:solidFill>
          <a:ln w="12700">
            <a:solidFill>
              <a:srgbClr val="414141"/>
            </a:solidFill>
            <a:round/>
            <a:headEnd/>
            <a:tailEnd/>
          </a:ln>
          <a:effectLst>
            <a:outerShdw blurRad="63500" dist="46662" dir="3284183" algn="ctr" rotWithShape="0">
              <a:schemeClr val="tx1">
                <a:alpha val="74997"/>
              </a:schemeClr>
            </a:outerShdw>
          </a:effectLst>
        </p:spPr>
        <p:txBody>
          <a:bodyPr wrap="none" lIns="90488" tIns="44450" rIns="90488" bIns="44450" anchor="ctr"/>
          <a:lstStyle/>
          <a:p>
            <a:pPr algn="ctr">
              <a:defRPr/>
            </a:pPr>
            <a:r>
              <a:rPr lang="en-US" sz="2000" b="1" dirty="0">
                <a:solidFill>
                  <a:schemeClr val="bg1"/>
                </a:solidFill>
                <a:ea typeface="MS PGothic" pitchFamily="34" charset="-128"/>
              </a:rPr>
              <a:t>Cash</a:t>
            </a:r>
          </a:p>
        </p:txBody>
      </p:sp>
      <p:sp>
        <p:nvSpPr>
          <p:cNvPr id="16390" name="Oval 6"/>
          <p:cNvSpPr>
            <a:spLocks noChangeArrowheads="1"/>
          </p:cNvSpPr>
          <p:nvPr/>
        </p:nvSpPr>
        <p:spPr bwMode="auto">
          <a:xfrm>
            <a:off x="6400800" y="3454400"/>
            <a:ext cx="2286000" cy="736600"/>
          </a:xfrm>
          <a:prstGeom prst="ellipse">
            <a:avLst/>
          </a:prstGeom>
          <a:solidFill>
            <a:srgbClr val="77933C"/>
          </a:solidFill>
          <a:ln w="12700">
            <a:solidFill>
              <a:srgbClr val="414141"/>
            </a:solidFill>
            <a:round/>
            <a:headEnd/>
            <a:tailEnd/>
          </a:ln>
          <a:effectLst>
            <a:outerShdw blurRad="63500" dist="46662" dir="3284183" algn="ctr" rotWithShape="0">
              <a:schemeClr val="tx1">
                <a:alpha val="74997"/>
              </a:schemeClr>
            </a:outerShdw>
          </a:effectLst>
        </p:spPr>
        <p:txBody>
          <a:bodyPr lIns="90488" tIns="44450" rIns="90488" bIns="44450" anchor="ctr"/>
          <a:lstStyle/>
          <a:p>
            <a:pPr algn="ctr">
              <a:defRPr/>
            </a:pPr>
            <a:r>
              <a:rPr lang="en-US" sz="2000" b="1" dirty="0">
                <a:solidFill>
                  <a:schemeClr val="bg1"/>
                </a:solidFill>
                <a:ea typeface="MS PGothic" pitchFamily="34" charset="-128"/>
              </a:rPr>
              <a:t>Notes Receivable</a:t>
            </a:r>
          </a:p>
        </p:txBody>
      </p:sp>
      <p:sp>
        <p:nvSpPr>
          <p:cNvPr id="16391" name="Oval 7"/>
          <p:cNvSpPr>
            <a:spLocks noChangeArrowheads="1"/>
          </p:cNvSpPr>
          <p:nvPr/>
        </p:nvSpPr>
        <p:spPr bwMode="auto">
          <a:xfrm>
            <a:off x="3468688" y="5181600"/>
            <a:ext cx="1995487" cy="660400"/>
          </a:xfrm>
          <a:prstGeom prst="ellipse">
            <a:avLst/>
          </a:prstGeom>
          <a:solidFill>
            <a:srgbClr val="558ED5"/>
          </a:solidFill>
          <a:ln w="12700">
            <a:solidFill>
              <a:srgbClr val="414141"/>
            </a:solidFill>
            <a:round/>
            <a:headEnd/>
            <a:tailEnd/>
          </a:ln>
          <a:effectLst>
            <a:outerShdw blurRad="63500" dist="46662" dir="3284183" algn="ctr" rotWithShape="0">
              <a:schemeClr val="tx1">
                <a:alpha val="74997"/>
              </a:schemeClr>
            </a:outerShdw>
          </a:effectLst>
        </p:spPr>
        <p:txBody>
          <a:bodyPr lIns="90488" tIns="44450" rIns="90488" bIns="44450" anchor="ctr"/>
          <a:lstStyle/>
          <a:p>
            <a:pPr algn="ctr">
              <a:defRPr/>
            </a:pPr>
            <a:r>
              <a:rPr lang="en-US" sz="2000" b="1" dirty="0">
                <a:solidFill>
                  <a:schemeClr val="bg1"/>
                </a:solidFill>
                <a:ea typeface="MS PGothic" pitchFamily="34" charset="-128"/>
              </a:rPr>
              <a:t>Supplies</a:t>
            </a:r>
          </a:p>
        </p:txBody>
      </p:sp>
      <p:sp>
        <p:nvSpPr>
          <p:cNvPr id="16392" name="Oval 8"/>
          <p:cNvSpPr>
            <a:spLocks noChangeArrowheads="1"/>
          </p:cNvSpPr>
          <p:nvPr/>
        </p:nvSpPr>
        <p:spPr bwMode="auto">
          <a:xfrm>
            <a:off x="6094413" y="4673600"/>
            <a:ext cx="2287587" cy="736600"/>
          </a:xfrm>
          <a:prstGeom prst="ellipse">
            <a:avLst/>
          </a:prstGeom>
          <a:solidFill>
            <a:srgbClr val="604A7B"/>
          </a:solidFill>
          <a:ln w="12700">
            <a:solidFill>
              <a:srgbClr val="414141"/>
            </a:solidFill>
            <a:round/>
            <a:headEnd/>
            <a:tailEnd/>
          </a:ln>
          <a:effectLst>
            <a:outerShdw blurRad="63500" dist="46662" dir="3284183" algn="ctr" rotWithShape="0">
              <a:schemeClr val="tx1">
                <a:alpha val="74997"/>
              </a:schemeClr>
            </a:outerShdw>
          </a:effectLst>
        </p:spPr>
        <p:txBody>
          <a:bodyPr lIns="90488" tIns="44450" rIns="90488" bIns="44450" anchor="ctr"/>
          <a:lstStyle/>
          <a:p>
            <a:pPr algn="ctr">
              <a:defRPr/>
            </a:pPr>
            <a:r>
              <a:rPr lang="en-US" sz="2000" b="1" dirty="0">
                <a:solidFill>
                  <a:schemeClr val="bg1"/>
                </a:solidFill>
                <a:ea typeface="MS PGothic" pitchFamily="34" charset="-128"/>
              </a:rPr>
              <a:t>Prepaid Accounts</a:t>
            </a:r>
          </a:p>
        </p:txBody>
      </p:sp>
      <p:sp>
        <p:nvSpPr>
          <p:cNvPr id="16393" name="Oval 9"/>
          <p:cNvSpPr>
            <a:spLocks noChangeArrowheads="1"/>
          </p:cNvSpPr>
          <p:nvPr/>
        </p:nvSpPr>
        <p:spPr bwMode="auto">
          <a:xfrm>
            <a:off x="5730875" y="2235200"/>
            <a:ext cx="2498725" cy="736600"/>
          </a:xfrm>
          <a:prstGeom prst="ellipse">
            <a:avLst/>
          </a:prstGeom>
          <a:solidFill>
            <a:srgbClr val="604A7B"/>
          </a:solidFill>
          <a:ln w="12700">
            <a:solidFill>
              <a:srgbClr val="414141"/>
            </a:solidFill>
            <a:round/>
            <a:headEnd/>
            <a:tailEnd/>
          </a:ln>
          <a:effectLst>
            <a:outerShdw blurRad="63500" dist="46662" dir="3284183" algn="ctr" rotWithShape="0">
              <a:schemeClr val="tx1">
                <a:alpha val="74997"/>
              </a:schemeClr>
            </a:outerShdw>
          </a:effectLst>
        </p:spPr>
        <p:txBody>
          <a:bodyPr lIns="90488" tIns="44450" rIns="90488" bIns="44450" anchor="ctr"/>
          <a:lstStyle/>
          <a:p>
            <a:pPr algn="ctr">
              <a:defRPr/>
            </a:pPr>
            <a:r>
              <a:rPr lang="en-US" sz="2000" b="1" dirty="0">
                <a:solidFill>
                  <a:schemeClr val="bg1"/>
                </a:solidFill>
                <a:ea typeface="MS PGothic" pitchFamily="34" charset="-128"/>
              </a:rPr>
              <a:t>Accounts Receivable</a:t>
            </a:r>
          </a:p>
        </p:txBody>
      </p:sp>
      <p:sp>
        <p:nvSpPr>
          <p:cNvPr id="126986" name="Rectangle 10"/>
          <p:cNvSpPr>
            <a:spLocks noChangeArrowheads="1"/>
          </p:cNvSpPr>
          <p:nvPr/>
        </p:nvSpPr>
        <p:spPr bwMode="auto">
          <a:xfrm>
            <a:off x="3359150" y="3016250"/>
            <a:ext cx="2349500" cy="1663700"/>
          </a:xfrm>
          <a:prstGeom prst="rect">
            <a:avLst/>
          </a:prstGeom>
          <a:solidFill>
            <a:srgbClr val="948A54"/>
          </a:solidFill>
          <a:ln w="12700">
            <a:solidFill>
              <a:srgbClr val="414141"/>
            </a:solidFill>
            <a:miter lim="800000"/>
            <a:headEnd/>
            <a:tailEnd/>
          </a:ln>
          <a:effectLst>
            <a:outerShdw dist="107763" dir="2700000" algn="ctr" rotWithShape="0">
              <a:srgbClr val="414141"/>
            </a:outerShdw>
          </a:effec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algn="ctr" eaLnBrk="1" hangingPunct="1">
              <a:spcBef>
                <a:spcPct val="0"/>
              </a:spcBef>
              <a:buFontTx/>
              <a:buNone/>
            </a:pPr>
            <a:r>
              <a:rPr lang="en-US" altLang="en-US" sz="3600">
                <a:solidFill>
                  <a:schemeClr val="bg1"/>
                </a:solidFill>
                <a:latin typeface="Arial" charset="0"/>
                <a:ea typeface="MS PGothic" pitchFamily="34" charset="-128"/>
              </a:rPr>
              <a:t>Asset</a:t>
            </a:r>
            <a:br>
              <a:rPr lang="en-US" altLang="en-US" sz="3600">
                <a:solidFill>
                  <a:schemeClr val="bg1"/>
                </a:solidFill>
                <a:latin typeface="Arial" charset="0"/>
                <a:ea typeface="MS PGothic" pitchFamily="34" charset="-128"/>
              </a:rPr>
            </a:br>
            <a:r>
              <a:rPr lang="en-US" altLang="en-US" sz="3600">
                <a:solidFill>
                  <a:schemeClr val="bg1"/>
                </a:solidFill>
                <a:latin typeface="Arial" charset="0"/>
                <a:ea typeface="MS PGothic" pitchFamily="34" charset="-128"/>
              </a:rPr>
              <a:t>Accounts</a:t>
            </a:r>
          </a:p>
        </p:txBody>
      </p:sp>
      <p:sp>
        <p:nvSpPr>
          <p:cNvPr id="126987" name="Rectangle 11"/>
          <p:cNvSpPr>
            <a:spLocks noGrp="1" noChangeArrowheads="1"/>
          </p:cNvSpPr>
          <p:nvPr>
            <p:ph type="title"/>
          </p:nvPr>
        </p:nvSpPr>
        <p:spPr>
          <a:xfrm>
            <a:off x="-311150" y="274638"/>
            <a:ext cx="9150350" cy="1143000"/>
          </a:xfrm>
        </p:spPr>
        <p:txBody>
          <a:bodyPr/>
          <a:lstStyle/>
          <a:p>
            <a:pPr eaLnBrk="1" hangingPunct="1"/>
            <a:r>
              <a:rPr lang="en-US" altLang="en-US" b="1" dirty="0" smtClean="0">
                <a:cs typeface="Arial" charset="0"/>
              </a:rPr>
              <a:t>Asset Accounts</a:t>
            </a:r>
          </a:p>
        </p:txBody>
      </p:sp>
      <p:sp>
        <p:nvSpPr>
          <p:cNvPr id="16" name="Slide Number Placeholder 15"/>
          <p:cNvSpPr>
            <a:spLocks noGrp="1"/>
          </p:cNvSpPr>
          <p:nvPr>
            <p:ph type="sldNum" sz="quarter" idx="12"/>
          </p:nvPr>
        </p:nvSpPr>
        <p:spPr/>
        <p:txBody>
          <a:bodyPr/>
          <a:lstStyle/>
          <a:p>
            <a:pPr>
              <a:defRPr/>
            </a:pPr>
            <a:fld id="{F4E2BB56-D73B-4548-A5EF-A874967D927C}" type="slidenum">
              <a:rPr lang="en-US" smtClean="0"/>
              <a:pPr>
                <a:defRPr/>
              </a:pPr>
              <a:t>9</a:t>
            </a:fld>
            <a:endParaRPr lang="en-US" dirty="0"/>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Rounded Rectangle 14"/>
          <p:cNvSpPr/>
          <p:nvPr/>
        </p:nvSpPr>
        <p:spPr>
          <a:xfrm>
            <a:off x="152400" y="6520844"/>
            <a:ext cx="5410200" cy="24447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a:t>
            </a:r>
            <a:r>
              <a:rPr lang="en-US" altLang="en-US" sz="1100" b="1" kern="0" dirty="0" smtClean="0">
                <a:solidFill>
                  <a:prstClr val="black"/>
                </a:solidFill>
                <a:latin typeface="Arial Narrow" pitchFamily="34" charset="0"/>
                <a:cs typeface="+mn-cs"/>
              </a:rPr>
              <a:t>:  </a:t>
            </a:r>
            <a:r>
              <a:rPr lang="en-US" altLang="en-US" sz="1100" dirty="0" smtClean="0"/>
              <a:t>Describe </a:t>
            </a:r>
            <a:r>
              <a:rPr lang="en-US" altLang="en-US" sz="1100" dirty="0"/>
              <a:t>an account and its use in recording transactions.</a:t>
            </a:r>
            <a:endParaRPr lang="en-US" sz="1100" b="1" kern="0" dirty="0">
              <a:solidFill>
                <a:prstClr val="black"/>
              </a:solidFill>
              <a:latin typeface="Arial Narrow" pitchFamily="34" charset="0"/>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500" fill="hold"/>
                                        <p:tgtEl>
                                          <p:spTgt spid="16389"/>
                                        </p:tgtEl>
                                        <p:attrNameLst>
                                          <p:attrName>ppt_w</p:attrName>
                                        </p:attrNameLst>
                                      </p:cBhvr>
                                      <p:tavLst>
                                        <p:tav tm="0">
                                          <p:val>
                                            <p:fltVal val="0"/>
                                          </p:val>
                                        </p:tav>
                                        <p:tav tm="100000">
                                          <p:val>
                                            <p:strVal val="#ppt_w"/>
                                          </p:val>
                                        </p:tav>
                                      </p:tavLst>
                                    </p:anim>
                                    <p:anim calcmode="lin" valueType="num">
                                      <p:cBhvr>
                                        <p:cTn id="8" dur="500" fill="hold"/>
                                        <p:tgtEl>
                                          <p:spTgt spid="1638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6392"/>
                                        </p:tgtEl>
                                        <p:attrNameLst>
                                          <p:attrName>style.visibility</p:attrName>
                                        </p:attrNameLst>
                                      </p:cBhvr>
                                      <p:to>
                                        <p:strVal val="visible"/>
                                      </p:to>
                                    </p:set>
                                    <p:anim calcmode="lin" valueType="num">
                                      <p:cBhvr>
                                        <p:cTn id="12" dur="500" fill="hold"/>
                                        <p:tgtEl>
                                          <p:spTgt spid="16392"/>
                                        </p:tgtEl>
                                        <p:attrNameLst>
                                          <p:attrName>ppt_w</p:attrName>
                                        </p:attrNameLst>
                                      </p:cBhvr>
                                      <p:tavLst>
                                        <p:tav tm="0">
                                          <p:val>
                                            <p:fltVal val="0"/>
                                          </p:val>
                                        </p:tav>
                                        <p:tav tm="100000">
                                          <p:val>
                                            <p:strVal val="#ppt_w"/>
                                          </p:val>
                                        </p:tav>
                                      </p:tavLst>
                                    </p:anim>
                                    <p:anim calcmode="lin" valueType="num">
                                      <p:cBhvr>
                                        <p:cTn id="13" dur="500" fill="hold"/>
                                        <p:tgtEl>
                                          <p:spTgt spid="1639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6387"/>
                                        </p:tgtEl>
                                        <p:attrNameLst>
                                          <p:attrName>style.visibility</p:attrName>
                                        </p:attrNameLst>
                                      </p:cBhvr>
                                      <p:to>
                                        <p:strVal val="visible"/>
                                      </p:to>
                                    </p:set>
                                    <p:anim calcmode="lin" valueType="num">
                                      <p:cBhvr>
                                        <p:cTn id="17" dur="500" fill="hold"/>
                                        <p:tgtEl>
                                          <p:spTgt spid="16387"/>
                                        </p:tgtEl>
                                        <p:attrNameLst>
                                          <p:attrName>ppt_w</p:attrName>
                                        </p:attrNameLst>
                                      </p:cBhvr>
                                      <p:tavLst>
                                        <p:tav tm="0">
                                          <p:val>
                                            <p:fltVal val="0"/>
                                          </p:val>
                                        </p:tav>
                                        <p:tav tm="100000">
                                          <p:val>
                                            <p:strVal val="#ppt_w"/>
                                          </p:val>
                                        </p:tav>
                                      </p:tavLst>
                                    </p:anim>
                                    <p:anim calcmode="lin" valueType="num">
                                      <p:cBhvr>
                                        <p:cTn id="18" dur="500" fill="hold"/>
                                        <p:tgtEl>
                                          <p:spTgt spid="16387"/>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6386"/>
                                        </p:tgtEl>
                                        <p:attrNameLst>
                                          <p:attrName>style.visibility</p:attrName>
                                        </p:attrNameLst>
                                      </p:cBhvr>
                                      <p:to>
                                        <p:strVal val="visible"/>
                                      </p:to>
                                    </p:set>
                                    <p:anim calcmode="lin" valueType="num">
                                      <p:cBhvr>
                                        <p:cTn id="22" dur="500" fill="hold"/>
                                        <p:tgtEl>
                                          <p:spTgt spid="16386"/>
                                        </p:tgtEl>
                                        <p:attrNameLst>
                                          <p:attrName>ppt_w</p:attrName>
                                        </p:attrNameLst>
                                      </p:cBhvr>
                                      <p:tavLst>
                                        <p:tav tm="0">
                                          <p:val>
                                            <p:fltVal val="0"/>
                                          </p:val>
                                        </p:tav>
                                        <p:tav tm="100000">
                                          <p:val>
                                            <p:strVal val="#ppt_w"/>
                                          </p:val>
                                        </p:tav>
                                      </p:tavLst>
                                    </p:anim>
                                    <p:anim calcmode="lin" valueType="num">
                                      <p:cBhvr>
                                        <p:cTn id="23" dur="500" fill="hold"/>
                                        <p:tgtEl>
                                          <p:spTgt spid="16386"/>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6390"/>
                                        </p:tgtEl>
                                        <p:attrNameLst>
                                          <p:attrName>style.visibility</p:attrName>
                                        </p:attrNameLst>
                                      </p:cBhvr>
                                      <p:to>
                                        <p:strVal val="visible"/>
                                      </p:to>
                                    </p:set>
                                    <p:anim calcmode="lin" valueType="num">
                                      <p:cBhvr>
                                        <p:cTn id="27" dur="500" fill="hold"/>
                                        <p:tgtEl>
                                          <p:spTgt spid="16390"/>
                                        </p:tgtEl>
                                        <p:attrNameLst>
                                          <p:attrName>ppt_w</p:attrName>
                                        </p:attrNameLst>
                                      </p:cBhvr>
                                      <p:tavLst>
                                        <p:tav tm="0">
                                          <p:val>
                                            <p:fltVal val="0"/>
                                          </p:val>
                                        </p:tav>
                                        <p:tav tm="100000">
                                          <p:val>
                                            <p:strVal val="#ppt_w"/>
                                          </p:val>
                                        </p:tav>
                                      </p:tavLst>
                                    </p:anim>
                                    <p:anim calcmode="lin" valueType="num">
                                      <p:cBhvr>
                                        <p:cTn id="28" dur="500" fill="hold"/>
                                        <p:tgtEl>
                                          <p:spTgt spid="16390"/>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6391"/>
                                        </p:tgtEl>
                                        <p:attrNameLst>
                                          <p:attrName>style.visibility</p:attrName>
                                        </p:attrNameLst>
                                      </p:cBhvr>
                                      <p:to>
                                        <p:strVal val="visible"/>
                                      </p:to>
                                    </p:set>
                                    <p:anim calcmode="lin" valueType="num">
                                      <p:cBhvr>
                                        <p:cTn id="32" dur="500" fill="hold"/>
                                        <p:tgtEl>
                                          <p:spTgt spid="16391"/>
                                        </p:tgtEl>
                                        <p:attrNameLst>
                                          <p:attrName>ppt_w</p:attrName>
                                        </p:attrNameLst>
                                      </p:cBhvr>
                                      <p:tavLst>
                                        <p:tav tm="0">
                                          <p:val>
                                            <p:fltVal val="0"/>
                                          </p:val>
                                        </p:tav>
                                        <p:tav tm="100000">
                                          <p:val>
                                            <p:strVal val="#ppt_w"/>
                                          </p:val>
                                        </p:tav>
                                      </p:tavLst>
                                    </p:anim>
                                    <p:anim calcmode="lin" valueType="num">
                                      <p:cBhvr>
                                        <p:cTn id="33" dur="500" fill="hold"/>
                                        <p:tgtEl>
                                          <p:spTgt spid="16391"/>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16393"/>
                                        </p:tgtEl>
                                        <p:attrNameLst>
                                          <p:attrName>style.visibility</p:attrName>
                                        </p:attrNameLst>
                                      </p:cBhvr>
                                      <p:to>
                                        <p:strVal val="visible"/>
                                      </p:to>
                                    </p:set>
                                    <p:anim calcmode="lin" valueType="num">
                                      <p:cBhvr>
                                        <p:cTn id="37" dur="500" fill="hold"/>
                                        <p:tgtEl>
                                          <p:spTgt spid="16393"/>
                                        </p:tgtEl>
                                        <p:attrNameLst>
                                          <p:attrName>ppt_w</p:attrName>
                                        </p:attrNameLst>
                                      </p:cBhvr>
                                      <p:tavLst>
                                        <p:tav tm="0">
                                          <p:val>
                                            <p:fltVal val="0"/>
                                          </p:val>
                                        </p:tav>
                                        <p:tav tm="100000">
                                          <p:val>
                                            <p:strVal val="#ppt_w"/>
                                          </p:val>
                                        </p:tav>
                                      </p:tavLst>
                                    </p:anim>
                                    <p:anim calcmode="lin" valueType="num">
                                      <p:cBhvr>
                                        <p:cTn id="38" dur="500" fill="hold"/>
                                        <p:tgtEl>
                                          <p:spTgt spid="16393"/>
                                        </p:tgtEl>
                                        <p:attrNameLst>
                                          <p:attrName>ppt_h</p:attrName>
                                        </p:attrNameLst>
                                      </p:cBhvr>
                                      <p:tavLst>
                                        <p:tav tm="0">
                                          <p:val>
                                            <p:fltVal val="0"/>
                                          </p:val>
                                        </p:tav>
                                        <p:tav tm="100000">
                                          <p:val>
                                            <p:strVal val="#ppt_h"/>
                                          </p:val>
                                        </p:tav>
                                      </p:tavLst>
                                    </p:anim>
                                  </p:childTnLst>
                                </p:cTn>
                              </p:par>
                            </p:childTnLst>
                          </p:cTn>
                        </p:par>
                        <p:par>
                          <p:cTn id="39" fill="hold" nodeType="afterGroup">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16388"/>
                                        </p:tgtEl>
                                        <p:attrNameLst>
                                          <p:attrName>style.visibility</p:attrName>
                                        </p:attrNameLst>
                                      </p:cBhvr>
                                      <p:to>
                                        <p:strVal val="visible"/>
                                      </p:to>
                                    </p:set>
                                    <p:anim calcmode="lin" valueType="num">
                                      <p:cBhvr>
                                        <p:cTn id="42" dur="500" fill="hold"/>
                                        <p:tgtEl>
                                          <p:spTgt spid="16388"/>
                                        </p:tgtEl>
                                        <p:attrNameLst>
                                          <p:attrName>ppt_w</p:attrName>
                                        </p:attrNameLst>
                                      </p:cBhvr>
                                      <p:tavLst>
                                        <p:tav tm="0">
                                          <p:val>
                                            <p:fltVal val="0"/>
                                          </p:val>
                                        </p:tav>
                                        <p:tav tm="100000">
                                          <p:val>
                                            <p:strVal val="#ppt_w"/>
                                          </p:val>
                                        </p:tav>
                                      </p:tavLst>
                                    </p:anim>
                                    <p:anim calcmode="lin" valueType="num">
                                      <p:cBhvr>
                                        <p:cTn id="43" dur="500" fill="hold"/>
                                        <p:tgtEl>
                                          <p:spTgt spid="163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autoUpdateAnimBg="0"/>
      <p:bldP spid="16387" grpId="0" animBg="1" autoUpdateAnimBg="0"/>
      <p:bldP spid="16388" grpId="0" animBg="1" autoUpdateAnimBg="0"/>
      <p:bldP spid="16389" grpId="0" animBg="1" autoUpdateAnimBg="0"/>
      <p:bldP spid="16390" grpId="0" animBg="1" autoUpdateAnimBg="0"/>
      <p:bldP spid="16391" grpId="0" animBg="1" autoUpdateAnimBg="0"/>
      <p:bldP spid="16392" grpId="0" animBg="1" autoUpdateAnimBg="0"/>
      <p:bldP spid="16393" grpId="0" animBg="1" autoUpdateAnimBg="0"/>
    </p:bldLst>
  </p:timing>
</p:sld>
</file>

<file path=ppt/theme/theme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11258</TotalTime>
  <Words>9037</Words>
  <Application>Microsoft Office PowerPoint</Application>
  <PresentationFormat>On-screen Show (4:3)</PresentationFormat>
  <Paragraphs>921</Paragraphs>
  <Slides>66</Slides>
  <Notes>66</Notes>
  <HiddenSlides>0</HiddenSlides>
  <MMClips>0</MMClips>
  <ScaleCrop>false</ScaleCrop>
  <HeadingPairs>
    <vt:vector size="8" baseType="variant">
      <vt:variant>
        <vt:lpstr>Fonts Used</vt:lpstr>
      </vt:variant>
      <vt:variant>
        <vt:i4>12</vt:i4>
      </vt:variant>
      <vt:variant>
        <vt:lpstr>Theme</vt:lpstr>
      </vt:variant>
      <vt:variant>
        <vt:i4>10</vt:i4>
      </vt:variant>
      <vt:variant>
        <vt:lpstr>Embedded OLE Servers</vt:lpstr>
      </vt:variant>
      <vt:variant>
        <vt:i4>1</vt:i4>
      </vt:variant>
      <vt:variant>
        <vt:lpstr>Slide Titles</vt:lpstr>
      </vt:variant>
      <vt:variant>
        <vt:i4>66</vt:i4>
      </vt:variant>
    </vt:vector>
  </HeadingPairs>
  <TitlesOfParts>
    <vt:vector size="89" baseType="lpstr">
      <vt:lpstr>MS PGothic</vt:lpstr>
      <vt:lpstr>MS PGothic</vt:lpstr>
      <vt:lpstr>Arial</vt:lpstr>
      <vt:lpstr>Arial Narrow</vt:lpstr>
      <vt:lpstr>Berlin Sans FB</vt:lpstr>
      <vt:lpstr>Calibri</vt:lpstr>
      <vt:lpstr>Century Schoolbook</vt:lpstr>
      <vt:lpstr>Palatino Linotype</vt:lpstr>
      <vt:lpstr>Tahoma</vt:lpstr>
      <vt:lpstr>Times</vt:lpstr>
      <vt:lpstr>Times New Roman</vt:lpstr>
      <vt:lpstr>Wingdings</vt:lpstr>
      <vt:lpstr>16_Office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Clip</vt:lpstr>
      <vt:lpstr>Analyzing and Recording Transactions</vt:lpstr>
      <vt:lpstr>PowerPoint Presentation</vt:lpstr>
      <vt:lpstr>  C1:  Explain the steps in processing transactions and the role of source documents.</vt:lpstr>
      <vt:lpstr>System of Accounts</vt:lpstr>
      <vt:lpstr>Source Documents</vt:lpstr>
      <vt:lpstr>   C2:  Describe an account and its use in recording transactions.  </vt:lpstr>
      <vt:lpstr>The Account and Its Analysis</vt:lpstr>
      <vt:lpstr>The Account and Its Analysis</vt:lpstr>
      <vt:lpstr>Asset Accounts</vt:lpstr>
      <vt:lpstr>Liability Accounts</vt:lpstr>
      <vt:lpstr>Equity Accounts</vt:lpstr>
      <vt:lpstr>The Account and Its Analysis</vt:lpstr>
      <vt:lpstr>   C3:  Describe a ledger and chart of accounts.   </vt:lpstr>
      <vt:lpstr>Ledger and Chart of Accounts</vt:lpstr>
      <vt:lpstr>PowerPoint Presentation</vt:lpstr>
      <vt:lpstr>   C4: Define debits and credits and explain double-entry accounting.   </vt:lpstr>
      <vt:lpstr>Debits and Credits</vt:lpstr>
      <vt:lpstr>Double-Entry Accounting</vt:lpstr>
      <vt:lpstr>Double-Entry Accounting</vt:lpstr>
      <vt:lpstr>Double-Entry Accounting</vt:lpstr>
      <vt:lpstr>PowerPoint Presentation</vt:lpstr>
      <vt:lpstr>   P1:  Record transactions in a journal and post entries to a ledger.   </vt:lpstr>
      <vt:lpstr>Journalizing and Posting Transactions</vt:lpstr>
      <vt:lpstr>Journalizing Transactions</vt:lpstr>
      <vt:lpstr>Balance Account Column</vt:lpstr>
      <vt:lpstr>Posting Journal Entries</vt:lpstr>
      <vt:lpstr>   A1:  Analyze the impact of transactions on accounts and financial statements.  </vt:lpstr>
      <vt:lpstr>Processing Transactions</vt:lpstr>
      <vt:lpstr>Processing Transactions</vt:lpstr>
      <vt:lpstr>Processing Transactions</vt:lpstr>
      <vt:lpstr>Processing Transactions</vt:lpstr>
      <vt:lpstr>Processing Transactions</vt:lpstr>
      <vt:lpstr>Processing Transactions</vt:lpstr>
      <vt:lpstr>Processing Transactions</vt:lpstr>
      <vt:lpstr>Processing Transactions</vt:lpstr>
      <vt:lpstr>Processing Transactions</vt:lpstr>
      <vt:lpstr>Processing Transactions</vt:lpstr>
      <vt:lpstr>Processing Transactions</vt:lpstr>
      <vt:lpstr>Processing Transactions</vt:lpstr>
      <vt:lpstr>Processing Transactions</vt:lpstr>
      <vt:lpstr>Processing Transactions</vt:lpstr>
      <vt:lpstr>Processing Transactions</vt:lpstr>
      <vt:lpstr>Processing Transactions</vt:lpstr>
      <vt:lpstr>Processing Transactions</vt:lpstr>
      <vt:lpstr>Debit and Credit Rules</vt:lpstr>
      <vt:lpstr>PowerPoint Presentation</vt:lpstr>
      <vt:lpstr>PowerPoint Presentation</vt:lpstr>
      <vt:lpstr>PowerPoint Presentation</vt:lpstr>
      <vt:lpstr>PowerPoint Presentation</vt:lpstr>
      <vt:lpstr>   P2:  Prepare and explain the  use of a trial balance.   </vt:lpstr>
      <vt:lpstr>Preparing a Trial Balance</vt:lpstr>
      <vt:lpstr>PowerPoint Presentation</vt:lpstr>
      <vt:lpstr>Searching for Errors</vt:lpstr>
      <vt:lpstr>   P3:  Prepare financial statements from business transactions.   </vt:lpstr>
      <vt:lpstr>Financial Statements Prepared from Trial Balance</vt:lpstr>
      <vt:lpstr>Financial Statements</vt:lpstr>
      <vt:lpstr>Income Statement</vt:lpstr>
      <vt:lpstr>Statement of Owner’s Equity</vt:lpstr>
      <vt:lpstr>Balance Sheet</vt:lpstr>
      <vt:lpstr>Presentation Issues</vt:lpstr>
      <vt:lpstr>PowerPoint Presentation</vt:lpstr>
      <vt:lpstr>PowerPoint Presentation</vt:lpstr>
      <vt:lpstr>   A2:  Compute the debt ratio and describe its use in analyzing financial condition.   </vt:lpstr>
      <vt:lpstr>Debt Ratio</vt:lpstr>
      <vt:lpstr>Debt Ratio</vt:lpstr>
      <vt:lpstr>End of Chapter 2</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404</cp:revision>
  <dcterms:created xsi:type="dcterms:W3CDTF">2012-08-01T21:35:49Z</dcterms:created>
  <dcterms:modified xsi:type="dcterms:W3CDTF">2018-01-01T23:55:02Z</dcterms:modified>
</cp:coreProperties>
</file>