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Lst>
  <p:notesMasterIdLst>
    <p:notesMasterId r:id="rId20"/>
  </p:notesMasterIdLst>
  <p:handoutMasterIdLst>
    <p:handoutMasterId r:id="rId21"/>
  </p:handoutMasterIdLst>
  <p:sldIdLst>
    <p:sldId id="278" r:id="rId3"/>
    <p:sldId id="257" r:id="rId4"/>
    <p:sldId id="258" r:id="rId5"/>
    <p:sldId id="259" r:id="rId6"/>
    <p:sldId id="260" r:id="rId7"/>
    <p:sldId id="262" r:id="rId8"/>
    <p:sldId id="275" r:id="rId9"/>
    <p:sldId id="263" r:id="rId10"/>
    <p:sldId id="274" r:id="rId11"/>
    <p:sldId id="264" r:id="rId12"/>
    <p:sldId id="265" r:id="rId13"/>
    <p:sldId id="266" r:id="rId14"/>
    <p:sldId id="267" r:id="rId15"/>
    <p:sldId id="268" r:id="rId16"/>
    <p:sldId id="269" r:id="rId17"/>
    <p:sldId id="276" r:id="rId18"/>
    <p:sldId id="270" r:id="rId19"/>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24" autoAdjust="0"/>
  </p:normalViewPr>
  <p:slideViewPr>
    <p:cSldViewPr>
      <p:cViewPr varScale="1">
        <p:scale>
          <a:sx n="66" d="100"/>
          <a:sy n="66" d="100"/>
        </p:scale>
        <p:origin x="129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4509B2EC-2D05-45FC-A3E7-11DD8F2FC29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ADEDC8D6-3DF6-46AA-8F19-10633B72A6F5}"/>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1FA0322-26D2-42A5-8705-52A4594F50C6}"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7C4DE34F-2CFA-45F9-9E22-DB4E5E55120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639C9A13-A5AC-426A-887A-96AA285AC422}"/>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55D8C06-8EFA-4BE6-8BF0-68D6DBAD620C}" type="slidenum">
              <a:rPr lang="en-US" altLang="en-US"/>
              <a:pPr/>
              <a:t>‹#›</a:t>
            </a:fld>
            <a:endParaRPr lang="en-US" altLang="en-US"/>
          </a:p>
        </p:txBody>
      </p:sp>
    </p:spTree>
    <p:extLst>
      <p:ext uri="{BB962C8B-B14F-4D97-AF65-F5344CB8AC3E}">
        <p14:creationId xmlns:p14="http://schemas.microsoft.com/office/powerpoint/2010/main" val="381409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3B838CB-76CC-4F33-BF62-8FF3C9B3235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8761F24A-0479-45DB-B72B-7ECAC3955DC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96FC3045-7B54-48B4-862F-A806AF1EEC5B}"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8ABD4560-0D76-444C-95AB-0908E534E3E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40CE53A1-5E38-4A24-99D9-4BA0905EB41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69831607-745B-4260-8C32-F4340FEEE93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A5FCAA1E-6F5A-4771-8244-6690E14CDCB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D289A23-9156-4EF5-90D6-2AE1389326F1}" type="slidenum">
              <a:rPr lang="en-US" altLang="en-US"/>
              <a:pPr/>
              <a:t>‹#›</a:t>
            </a:fld>
            <a:endParaRPr lang="en-US" altLang="en-US"/>
          </a:p>
        </p:txBody>
      </p:sp>
    </p:spTree>
    <p:extLst>
      <p:ext uri="{BB962C8B-B14F-4D97-AF65-F5344CB8AC3E}">
        <p14:creationId xmlns:p14="http://schemas.microsoft.com/office/powerpoint/2010/main" val="3078513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F0678026-BFC9-4C38-8300-0A9D07FB4F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xmlns="" id="{E1B84F41-E0F7-43C7-BD15-C8153D277F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Chapter 9: Introduction to Contracts and Agreement</a:t>
            </a:r>
          </a:p>
        </p:txBody>
      </p:sp>
      <p:sp>
        <p:nvSpPr>
          <p:cNvPr id="38916" name="Slide Number Placeholder 3">
            <a:extLst>
              <a:ext uri="{FF2B5EF4-FFF2-40B4-BE49-F238E27FC236}">
                <a16:creationId xmlns:a16="http://schemas.microsoft.com/office/drawing/2014/main" xmlns="" id="{7B665BAA-C78C-4C55-850B-3E1C787651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BF0D3B-ADF1-4A12-9388-6226FB28E3C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extLst>
      <p:ext uri="{BB962C8B-B14F-4D97-AF65-F5344CB8AC3E}">
        <p14:creationId xmlns:p14="http://schemas.microsoft.com/office/powerpoint/2010/main" val="3756693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xmlns="" id="{6CA07E50-CDB1-4AEC-92A2-946783B5F4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xmlns="" id="{B583B625-094F-474C-927C-001177460A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legally enforceable agreement includes a valid offer and a valid acceptance.</a:t>
            </a:r>
          </a:p>
        </p:txBody>
      </p:sp>
      <p:sp>
        <p:nvSpPr>
          <p:cNvPr id="22531" name="Slide Number Placeholder 3">
            <a:extLst>
              <a:ext uri="{FF2B5EF4-FFF2-40B4-BE49-F238E27FC236}">
                <a16:creationId xmlns:a16="http://schemas.microsoft.com/office/drawing/2014/main" xmlns="" id="{D347E7CE-F976-42A9-9837-BD5E4DEDC4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D9AA4DC-BB25-4F18-8F79-918305F16141}" type="slidenum">
              <a:rPr lang="en-US" altLang="en-US" sz="1200"/>
              <a:pPr/>
              <a:t>11</a:t>
            </a:fld>
            <a:endParaRPr lang="en-US" altLang="en-US" sz="1200"/>
          </a:p>
        </p:txBody>
      </p:sp>
    </p:spTree>
    <p:extLst>
      <p:ext uri="{BB962C8B-B14F-4D97-AF65-F5344CB8AC3E}">
        <p14:creationId xmlns:p14="http://schemas.microsoft.com/office/powerpoint/2010/main" val="2662375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xmlns="" id="{F2222B13-18EF-4AAD-A30E-DE62F80E98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xmlns="" id="{623F95CB-51AF-4BE6-B5C7-7D610CDA5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In order for an offer to be valid, there must first be a manifestation of the </a:t>
            </a:r>
            <a:r>
              <a:rPr lang="en-US" altLang="en-US" dirty="0" err="1"/>
              <a:t>offeror’s</a:t>
            </a:r>
            <a:r>
              <a:rPr lang="en-US" altLang="en-US" dirty="0"/>
              <a:t> intent to be bound by contract.  Intent is determined by an objective, “reasonable person” standard.  Preliminary negotiations and advertisements do not constitute offers.  A valid offer also requires definite and certain terms, including subject matter, price, quantity, quality, and the names of the contracting parties.  Finally, a valid offer requires communication of the offer from the offeror (or the </a:t>
            </a:r>
            <a:r>
              <a:rPr lang="en-US" altLang="en-US" dirty="0" err="1"/>
              <a:t>offeror’s</a:t>
            </a:r>
            <a:r>
              <a:rPr lang="en-US" altLang="en-US" dirty="0"/>
              <a:t> agent) to the offeree (or the offeree’s agent.)</a:t>
            </a:r>
          </a:p>
        </p:txBody>
      </p:sp>
      <p:sp>
        <p:nvSpPr>
          <p:cNvPr id="24579" name="Slide Number Placeholder 3">
            <a:extLst>
              <a:ext uri="{FF2B5EF4-FFF2-40B4-BE49-F238E27FC236}">
                <a16:creationId xmlns:a16="http://schemas.microsoft.com/office/drawing/2014/main" xmlns="" id="{36D34929-4A9D-479E-844D-FA58D032E4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06D9FDF-92D4-4B1E-BF00-4B3A543EED33}" type="slidenum">
              <a:rPr lang="en-US" altLang="en-US" sz="1200"/>
              <a:pPr/>
              <a:t>12</a:t>
            </a:fld>
            <a:endParaRPr lang="en-US" altLang="en-US" sz="1200"/>
          </a:p>
        </p:txBody>
      </p:sp>
    </p:spTree>
    <p:extLst>
      <p:ext uri="{BB962C8B-B14F-4D97-AF65-F5344CB8AC3E}">
        <p14:creationId xmlns:p14="http://schemas.microsoft.com/office/powerpoint/2010/main" val="3815275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8E55BAF5-730A-4995-B66C-6E06596748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xmlns="" id="{E63A157B-A361-4125-BB3B-B69F533F01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Auctions can be classified as either “with reserve” or “without” reserve.  In an auction with reserve, the seller merely expresses the intent to receive offers.  The auctioneer, as a representative of the seller, may withdraw the item from the auction at any time before the “gavel falls.”  Before the gavel falls (signaling acceptance of offer,) the bidder-offeror may revoke his or her bid.  In an auction without reserve, the seller must accept the highest bid.</a:t>
            </a:r>
          </a:p>
        </p:txBody>
      </p:sp>
      <p:sp>
        <p:nvSpPr>
          <p:cNvPr id="26627" name="Slide Number Placeholder 3">
            <a:extLst>
              <a:ext uri="{FF2B5EF4-FFF2-40B4-BE49-F238E27FC236}">
                <a16:creationId xmlns:a16="http://schemas.microsoft.com/office/drawing/2014/main" xmlns="" id="{14B96C7B-3D2E-46F2-91B2-E09211925E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83C4196-08A2-459C-AAD1-AE0544BFB32D}" type="slidenum">
              <a:rPr lang="en-US" altLang="en-US" sz="1200"/>
              <a:pPr/>
              <a:t>13</a:t>
            </a:fld>
            <a:endParaRPr lang="en-US" altLang="en-US" sz="1200"/>
          </a:p>
        </p:txBody>
      </p:sp>
    </p:spTree>
    <p:extLst>
      <p:ext uri="{BB962C8B-B14F-4D97-AF65-F5344CB8AC3E}">
        <p14:creationId xmlns:p14="http://schemas.microsoft.com/office/powerpoint/2010/main" val="1474728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xmlns="" id="{C9633AE9-0F77-4634-B38C-1B041139CF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xmlns="" id="{9869017F-61B6-4522-938B-DC41BFAD9E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Events that terminate an offer include revocation of the offer by the offeror, rejection of the offer by the offeree, death or incapacity of the offeror, destruction or subsequent illegality of the subject matter of the offer, and a lapse of time specified in the offer or the failure of another condition specified in the offer.</a:t>
            </a:r>
          </a:p>
        </p:txBody>
      </p:sp>
      <p:sp>
        <p:nvSpPr>
          <p:cNvPr id="28675" name="Slide Number Placeholder 3">
            <a:extLst>
              <a:ext uri="{FF2B5EF4-FFF2-40B4-BE49-F238E27FC236}">
                <a16:creationId xmlns:a16="http://schemas.microsoft.com/office/drawing/2014/main" xmlns="" id="{85F93EF5-458E-47B3-93A8-59ACFFB813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960AD9-04F9-49FE-A87C-0BD39DD8FF36}" type="slidenum">
              <a:rPr lang="en-US" altLang="en-US" sz="1200"/>
              <a:pPr/>
              <a:t>14</a:t>
            </a:fld>
            <a:endParaRPr lang="en-US" altLang="en-US" sz="1200"/>
          </a:p>
        </p:txBody>
      </p:sp>
    </p:spTree>
    <p:extLst>
      <p:ext uri="{BB962C8B-B14F-4D97-AF65-F5344CB8AC3E}">
        <p14:creationId xmlns:p14="http://schemas.microsoft.com/office/powerpoint/2010/main" val="567837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xmlns="" id="{CF45CAFF-F75C-4BD7-A71D-406AF374BE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xmlns="" id="{5AE0114A-4574-4EBF-956F-000784B84A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Acceptance represents an offeree’s intent to be bound by the terms of the offer and the resulting contract.  Silence generally does not constitute acceptance.  According to the “mirror-image” rule, the terms of the acceptance must be identical to the terms of the offer.  Acceptance is effective when it is communicated by the offeree to the offeror.  If no method of communicating acceptance is specified in the offer, any reasonable means of acceptance is effective, such as by telephone, mail, fax, or e-mail.</a:t>
            </a:r>
          </a:p>
        </p:txBody>
      </p:sp>
      <p:sp>
        <p:nvSpPr>
          <p:cNvPr id="30723" name="Slide Number Placeholder 3">
            <a:extLst>
              <a:ext uri="{FF2B5EF4-FFF2-40B4-BE49-F238E27FC236}">
                <a16:creationId xmlns:a16="http://schemas.microsoft.com/office/drawing/2014/main" xmlns="" id="{BB46D356-6C81-4171-B379-9926098377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E12135-D81D-47C9-8BDE-437097077161}" type="slidenum">
              <a:rPr lang="en-US" altLang="en-US" sz="1200"/>
              <a:pPr/>
              <a:t>15</a:t>
            </a:fld>
            <a:endParaRPr lang="en-US" altLang="en-US" sz="1200"/>
          </a:p>
        </p:txBody>
      </p:sp>
    </p:spTree>
    <p:extLst>
      <p:ext uri="{BB962C8B-B14F-4D97-AF65-F5344CB8AC3E}">
        <p14:creationId xmlns:p14="http://schemas.microsoft.com/office/powerpoint/2010/main" val="1468697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xmlns="" id="{DCD5411E-64B2-4111-ABB7-64CE249058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a:extLst>
              <a:ext uri="{FF2B5EF4-FFF2-40B4-BE49-F238E27FC236}">
                <a16:creationId xmlns:a16="http://schemas.microsoft.com/office/drawing/2014/main" xmlns="" id="{43FAA1F4-FC57-4FE2-9CAC-ED4E3522F2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mailbox rule holds that acceptance by mail is effective when it is placed in the mailbox; however, revocation of the offer is effective only when it is received by the offeree. The mailbox rule has been expanded to apply to faxes in some jurisdictions, with courts holding that once the fax has been transmitted, the acceptance is effective. It is likewise applied to e-mail transmissions, in that once acceptance is sent via e-mail, it is considered effective.</a:t>
            </a:r>
          </a:p>
        </p:txBody>
      </p:sp>
      <p:sp>
        <p:nvSpPr>
          <p:cNvPr id="33795" name="Slide Number Placeholder 3">
            <a:extLst>
              <a:ext uri="{FF2B5EF4-FFF2-40B4-BE49-F238E27FC236}">
                <a16:creationId xmlns:a16="http://schemas.microsoft.com/office/drawing/2014/main" xmlns="" id="{9FECEF4B-04DA-4039-A513-2E98D54496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67508CD-3B73-45C6-95E9-65E1EE045E75}" type="slidenum">
              <a:rPr lang="en-US" altLang="en-US" sz="1200"/>
              <a:pPr/>
              <a:t>17</a:t>
            </a:fld>
            <a:endParaRPr lang="en-US" altLang="en-US" sz="1200"/>
          </a:p>
        </p:txBody>
      </p:sp>
    </p:spTree>
    <p:extLst>
      <p:ext uri="{BB962C8B-B14F-4D97-AF65-F5344CB8AC3E}">
        <p14:creationId xmlns:p14="http://schemas.microsoft.com/office/powerpoint/2010/main" val="408059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xmlns="" id="{1E7E2983-75F7-4103-AC12-42FF7DA7FF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2" name="Notes Placeholder 2">
            <a:extLst>
              <a:ext uri="{FF2B5EF4-FFF2-40B4-BE49-F238E27FC236}">
                <a16:creationId xmlns:a16="http://schemas.microsoft.com/office/drawing/2014/main" xmlns="" id="{CEAC3A64-6AD7-4259-BCBE-A88308187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contract is defined as a set of legally enforceable promises.</a:t>
            </a:r>
          </a:p>
        </p:txBody>
      </p:sp>
      <p:sp>
        <p:nvSpPr>
          <p:cNvPr id="5123" name="Slide Number Placeholder 3">
            <a:extLst>
              <a:ext uri="{FF2B5EF4-FFF2-40B4-BE49-F238E27FC236}">
                <a16:creationId xmlns:a16="http://schemas.microsoft.com/office/drawing/2014/main" xmlns="" id="{10A0B03E-0A6E-4E33-9068-B61C3296A1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E72C36D-8A5B-45C2-95C1-8FC2B6D16F80}" type="slidenum">
              <a:rPr lang="en-US" altLang="en-US" sz="1200"/>
              <a:pPr/>
              <a:t>2</a:t>
            </a:fld>
            <a:endParaRPr lang="en-US" altLang="en-US" sz="1200"/>
          </a:p>
        </p:txBody>
      </p:sp>
    </p:spTree>
    <p:extLst>
      <p:ext uri="{BB962C8B-B14F-4D97-AF65-F5344CB8AC3E}">
        <p14:creationId xmlns:p14="http://schemas.microsoft.com/office/powerpoint/2010/main" val="2593311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xmlns="" id="{E04A5488-6F49-4C61-96A8-E12D4CE4B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xmlns="" id="{E4A41D79-EEBD-44D3-AA3E-7F2A66FCB2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Elements required for contract formation include an agreement (represented by a valid offer and a valid acceptance,) mutual consideration (meaning that both parties must give value in order to support the enforceability of the agreement, in the form of a bargained-for exchange) contractual capacity (the legal ability to enter into a binding contract,) and legal object (meaning that the contract cannot be either illegal or against public policy.)</a:t>
            </a:r>
          </a:p>
        </p:txBody>
      </p:sp>
      <p:sp>
        <p:nvSpPr>
          <p:cNvPr id="7171" name="Slide Number Placeholder 3">
            <a:extLst>
              <a:ext uri="{FF2B5EF4-FFF2-40B4-BE49-F238E27FC236}">
                <a16:creationId xmlns:a16="http://schemas.microsoft.com/office/drawing/2014/main" xmlns="" id="{75EFF13C-9828-4673-9607-795E34D3BF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C2F3A3-569C-4371-B83A-B34EA7ADC041}" type="slidenum">
              <a:rPr lang="en-US" altLang="en-US" sz="1200"/>
              <a:pPr/>
              <a:t>3</a:t>
            </a:fld>
            <a:endParaRPr lang="en-US" altLang="en-US" sz="1200"/>
          </a:p>
        </p:txBody>
      </p:sp>
    </p:spTree>
    <p:extLst>
      <p:ext uri="{BB962C8B-B14F-4D97-AF65-F5344CB8AC3E}">
        <p14:creationId xmlns:p14="http://schemas.microsoft.com/office/powerpoint/2010/main" val="404158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a:extLst>
              <a:ext uri="{FF2B5EF4-FFF2-40B4-BE49-F238E27FC236}">
                <a16:creationId xmlns:a16="http://schemas.microsoft.com/office/drawing/2014/main" xmlns="" id="{8DCA3DF7-92FD-4B81-B178-7C05D87AD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8" name="Notes Placeholder 2">
            <a:extLst>
              <a:ext uri="{FF2B5EF4-FFF2-40B4-BE49-F238E27FC236}">
                <a16:creationId xmlns:a16="http://schemas.microsoft.com/office/drawing/2014/main" xmlns="" id="{B2FE2F8D-DAC8-4F19-90FF-0D9960CEBD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Defenses to the enforceability of a contract include the lack of genuine assent as a result of fraud, duress, undue influence, or misrepresentation, and lack of proper form requirements, usually indicating non-compliance with the statute of frauds, a rule of law requiring that certain types of contracts be in writing in order to be enforceable.</a:t>
            </a:r>
          </a:p>
        </p:txBody>
      </p:sp>
      <p:sp>
        <p:nvSpPr>
          <p:cNvPr id="9219" name="Slide Number Placeholder 3">
            <a:extLst>
              <a:ext uri="{FF2B5EF4-FFF2-40B4-BE49-F238E27FC236}">
                <a16:creationId xmlns:a16="http://schemas.microsoft.com/office/drawing/2014/main" xmlns="" id="{35C52B3F-B25C-431D-BB25-E4791A8F4D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529FD36-0A87-4540-B53E-3FA898BF0D2A}" type="slidenum">
              <a:rPr lang="en-US" altLang="en-US" sz="1200"/>
              <a:pPr/>
              <a:t>4</a:t>
            </a:fld>
            <a:endParaRPr lang="en-US" altLang="en-US" sz="1200"/>
          </a:p>
        </p:txBody>
      </p:sp>
    </p:spTree>
    <p:extLst>
      <p:ext uri="{BB962C8B-B14F-4D97-AF65-F5344CB8AC3E}">
        <p14:creationId xmlns:p14="http://schemas.microsoft.com/office/powerpoint/2010/main" val="64178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a:extLst>
              <a:ext uri="{FF2B5EF4-FFF2-40B4-BE49-F238E27FC236}">
                <a16:creationId xmlns:a16="http://schemas.microsoft.com/office/drawing/2014/main" xmlns="" id="{52A75494-1FCD-4469-BC3C-F265028917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6" name="Notes Placeholder 2">
            <a:extLst>
              <a:ext uri="{FF2B5EF4-FFF2-40B4-BE49-F238E27FC236}">
                <a16:creationId xmlns:a16="http://schemas.microsoft.com/office/drawing/2014/main" xmlns="" id="{0506AB25-D05B-48C6-B789-F1F16A6A7A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Sources of contract law include state common law, as well as Article 2 of the Uniform Commercial Code, which governs contracts for the sale of goods.</a:t>
            </a:r>
          </a:p>
        </p:txBody>
      </p:sp>
      <p:sp>
        <p:nvSpPr>
          <p:cNvPr id="11267" name="Slide Number Placeholder 3">
            <a:extLst>
              <a:ext uri="{FF2B5EF4-FFF2-40B4-BE49-F238E27FC236}">
                <a16:creationId xmlns:a16="http://schemas.microsoft.com/office/drawing/2014/main" xmlns="" id="{774ED36E-CEA8-4C82-84F9-E78475375F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2511CF9-3C33-4163-A6CD-C657778C8D54}" type="slidenum">
              <a:rPr lang="en-US" altLang="en-US" sz="1200"/>
              <a:pPr/>
              <a:t>5</a:t>
            </a:fld>
            <a:endParaRPr lang="en-US" altLang="en-US" sz="1200"/>
          </a:p>
        </p:txBody>
      </p:sp>
    </p:spTree>
    <p:extLst>
      <p:ext uri="{BB962C8B-B14F-4D97-AF65-F5344CB8AC3E}">
        <p14:creationId xmlns:p14="http://schemas.microsoft.com/office/powerpoint/2010/main" val="1051657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a:extLst>
              <a:ext uri="{FF2B5EF4-FFF2-40B4-BE49-F238E27FC236}">
                <a16:creationId xmlns:a16="http://schemas.microsoft.com/office/drawing/2014/main" xmlns="" id="{AE5F81C9-8756-44E9-ABFD-97485FDA26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4" name="Notes Placeholder 2">
            <a:extLst>
              <a:ext uri="{FF2B5EF4-FFF2-40B4-BE49-F238E27FC236}">
                <a16:creationId xmlns:a16="http://schemas.microsoft.com/office/drawing/2014/main" xmlns="" id="{5F18BE54-3771-4B99-8F90-26D1E85483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Contracts can be classified as “express” or “implied.”  An express contract is based on written or spoken words, while an implied contract is based on the conduct or actions of the parties.  A “quasi-contract,” also referred to as an “implied-in-law” contract, is imposed in certain cases to avoid unjust enrichment, even if all elements of contract formation are not satisfied.</a:t>
            </a:r>
          </a:p>
        </p:txBody>
      </p:sp>
      <p:sp>
        <p:nvSpPr>
          <p:cNvPr id="13315" name="Slide Number Placeholder 3">
            <a:extLst>
              <a:ext uri="{FF2B5EF4-FFF2-40B4-BE49-F238E27FC236}">
                <a16:creationId xmlns:a16="http://schemas.microsoft.com/office/drawing/2014/main" xmlns="" id="{A9EA0D04-27DE-46B5-A6D5-46DF922D43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950BCFA-44DB-4555-A3CE-1928BBFF79CC}" type="slidenum">
              <a:rPr lang="en-US" altLang="en-US" sz="1200"/>
              <a:pPr/>
              <a:t>6</a:t>
            </a:fld>
            <a:endParaRPr lang="en-US" altLang="en-US" sz="1200"/>
          </a:p>
        </p:txBody>
      </p:sp>
    </p:spTree>
    <p:extLst>
      <p:ext uri="{BB962C8B-B14F-4D97-AF65-F5344CB8AC3E}">
        <p14:creationId xmlns:p14="http://schemas.microsoft.com/office/powerpoint/2010/main" val="1223298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76C2B713-317C-4CC1-BDFD-493CDF9A13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29B97CD9-A65F-482D-9FBD-E0FB779D5C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Contracts can be classified as “valid,” “void,” or “voidable.”  In a valid contract, all elements of contract formation have been satisfied.  A void contract involves an illegal purpose and/or subject matter, and is therefore unenforceable.  A voidable contract allows one or both parties to withdraw legally from the contract.</a:t>
            </a:r>
          </a:p>
        </p:txBody>
      </p:sp>
      <p:sp>
        <p:nvSpPr>
          <p:cNvPr id="16387" name="Slide Number Placeholder 3">
            <a:extLst>
              <a:ext uri="{FF2B5EF4-FFF2-40B4-BE49-F238E27FC236}">
                <a16:creationId xmlns:a16="http://schemas.microsoft.com/office/drawing/2014/main" xmlns="" id="{22C9C1C6-D758-46ED-9C77-7A2837D6AA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D1B7BE5-43A6-4AFC-BC0C-042C9234A962}" type="slidenum">
              <a:rPr lang="en-US" altLang="en-US" sz="1200"/>
              <a:pPr/>
              <a:t>8</a:t>
            </a:fld>
            <a:endParaRPr lang="en-US" altLang="en-US" sz="1200"/>
          </a:p>
        </p:txBody>
      </p:sp>
    </p:spTree>
    <p:extLst>
      <p:ext uri="{BB962C8B-B14F-4D97-AF65-F5344CB8AC3E}">
        <p14:creationId xmlns:p14="http://schemas.microsoft.com/office/powerpoint/2010/main" val="174240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2D9F269C-D55F-4E77-95A0-91D0C14C1A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xmlns="" id="{BBE845D7-74F5-4626-9E7C-09C2626DF0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Contracts can be classified as “executed” or “executory.”  An executed contract means that all terms of the contract have been fully performed.  With an executory contract, some duties under the contract have not been performed by one or both parties.</a:t>
            </a:r>
          </a:p>
        </p:txBody>
      </p:sp>
      <p:sp>
        <p:nvSpPr>
          <p:cNvPr id="18435" name="Slide Number Placeholder 3">
            <a:extLst>
              <a:ext uri="{FF2B5EF4-FFF2-40B4-BE49-F238E27FC236}">
                <a16:creationId xmlns:a16="http://schemas.microsoft.com/office/drawing/2014/main" xmlns="" id="{3FBF678E-95E8-40BB-B606-D39F40B9F9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8BBF80-900A-4378-BEA7-9399B8019C12}" type="slidenum">
              <a:rPr lang="en-US" altLang="en-US" sz="1200"/>
              <a:pPr/>
              <a:t>9</a:t>
            </a:fld>
            <a:endParaRPr lang="en-US" altLang="en-US" sz="1200"/>
          </a:p>
        </p:txBody>
      </p:sp>
    </p:spTree>
    <p:extLst>
      <p:ext uri="{BB962C8B-B14F-4D97-AF65-F5344CB8AC3E}">
        <p14:creationId xmlns:p14="http://schemas.microsoft.com/office/powerpoint/2010/main" val="370618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xmlns="" id="{0EF2355A-C8CF-4CD7-96C7-D8B168466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xmlns="" id="{465DE8A2-4CBE-4F53-AC27-02007E3150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Contracts can be classified as “formal” or “informal.”  A formal contract must meet special form requirements.  Examples of formal contracts include contracts under seal, “recognizances,” letters of credit, and negotiable instruments.  An informal contract requires no formalities; it is a “simple” contract.</a:t>
            </a:r>
          </a:p>
        </p:txBody>
      </p:sp>
      <p:sp>
        <p:nvSpPr>
          <p:cNvPr id="20483" name="Slide Number Placeholder 3">
            <a:extLst>
              <a:ext uri="{FF2B5EF4-FFF2-40B4-BE49-F238E27FC236}">
                <a16:creationId xmlns:a16="http://schemas.microsoft.com/office/drawing/2014/main" xmlns="" id="{560C8280-5980-441D-AB0C-992908A1CE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0D7CBA9-DFEB-49CD-BF46-EA2BA1DDF116}" type="slidenum">
              <a:rPr lang="en-US" altLang="en-US" sz="1200"/>
              <a:pPr/>
              <a:t>10</a:t>
            </a:fld>
            <a:endParaRPr lang="en-US" altLang="en-US" sz="1200"/>
          </a:p>
        </p:txBody>
      </p:sp>
    </p:spTree>
    <p:extLst>
      <p:ext uri="{BB962C8B-B14F-4D97-AF65-F5344CB8AC3E}">
        <p14:creationId xmlns:p14="http://schemas.microsoft.com/office/powerpoint/2010/main" val="125980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D03D2D50-56B0-4C3F-8B39-49769CCA268F}"/>
              </a:ext>
            </a:extLst>
          </p:cNvPr>
          <p:cNvSpPr>
            <a:spLocks noGrp="1"/>
          </p:cNvSpPr>
          <p:nvPr>
            <p:ph type="sldNum" sz="quarter" idx="10"/>
          </p:nvPr>
        </p:nvSpPr>
        <p:spPr>
          <a:ln/>
        </p:spPr>
        <p:txBody>
          <a:bodyPr/>
          <a:lstStyle>
            <a:lvl1pPr>
              <a:defRPr/>
            </a:lvl1pPr>
          </a:lstStyle>
          <a:p>
            <a:fld id="{B6B15F46-6FF5-4BEB-A030-AC2210AF52E4}" type="slidenum">
              <a:rPr lang="en-US" altLang="en-US"/>
              <a:pPr/>
              <a:t>‹#›</a:t>
            </a:fld>
            <a:endParaRPr lang="en-US" altLang="en-US"/>
          </a:p>
        </p:txBody>
      </p:sp>
      <p:sp>
        <p:nvSpPr>
          <p:cNvPr id="7" name="Text Placeholder 6"/>
          <p:cNvSpPr>
            <a:spLocks noGrp="1"/>
          </p:cNvSpPr>
          <p:nvPr>
            <p:ph type="body" sz="quarter" idx="11" hasCustomPrompt="1"/>
          </p:nvPr>
        </p:nvSpPr>
        <p:spPr>
          <a:xfrm>
            <a:off x="1921934" y="6578601"/>
            <a:ext cx="5562600" cy="228600"/>
          </a:xfrm>
        </p:spPr>
        <p:txBody>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1851814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088A2C07-EF23-48D0-A7D9-1EC424BC31A6}"/>
              </a:ext>
            </a:extLst>
          </p:cNvPr>
          <p:cNvSpPr>
            <a:spLocks noGrp="1"/>
          </p:cNvSpPr>
          <p:nvPr>
            <p:ph type="sldNum" sz="quarter" idx="10"/>
          </p:nvPr>
        </p:nvSpPr>
        <p:spPr>
          <a:ln/>
        </p:spPr>
        <p:txBody>
          <a:bodyPr/>
          <a:lstStyle>
            <a:lvl1pPr>
              <a:defRPr/>
            </a:lvl1pPr>
          </a:lstStyle>
          <a:p>
            <a:fld id="{8A83D3CB-BC88-4A38-807C-53C7C5300633}" type="slidenum">
              <a:rPr lang="en-US" altLang="en-US"/>
              <a:pPr/>
              <a:t>‹#›</a:t>
            </a:fld>
            <a:endParaRPr lang="en-US" altLang="en-US"/>
          </a:p>
        </p:txBody>
      </p:sp>
    </p:spTree>
    <p:extLst>
      <p:ext uri="{BB962C8B-B14F-4D97-AF65-F5344CB8AC3E}">
        <p14:creationId xmlns:p14="http://schemas.microsoft.com/office/powerpoint/2010/main" val="1759426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DF34A102-5300-48CC-9180-125261F5EFF0}"/>
              </a:ext>
            </a:extLst>
          </p:cNvPr>
          <p:cNvSpPr>
            <a:spLocks noGrp="1"/>
          </p:cNvSpPr>
          <p:nvPr>
            <p:ph type="sldNum" sz="quarter" idx="10"/>
          </p:nvPr>
        </p:nvSpPr>
        <p:spPr>
          <a:ln/>
        </p:spPr>
        <p:txBody>
          <a:bodyPr/>
          <a:lstStyle>
            <a:lvl1pPr>
              <a:defRPr/>
            </a:lvl1pPr>
          </a:lstStyle>
          <a:p>
            <a:fld id="{229C0F69-2E55-425C-A9C7-24200AE9FF8D}" type="slidenum">
              <a:rPr lang="en-US" altLang="en-US"/>
              <a:pPr/>
              <a:t>‹#›</a:t>
            </a:fld>
            <a:endParaRPr lang="en-US" altLang="en-US"/>
          </a:p>
        </p:txBody>
      </p:sp>
    </p:spTree>
    <p:extLst>
      <p:ext uri="{BB962C8B-B14F-4D97-AF65-F5344CB8AC3E}">
        <p14:creationId xmlns:p14="http://schemas.microsoft.com/office/powerpoint/2010/main" val="389373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8CB22513-F856-46BD-8990-D848CDBF314C}"/>
              </a:ext>
            </a:extLst>
          </p:cNvPr>
          <p:cNvSpPr>
            <a:spLocks noGrp="1"/>
          </p:cNvSpPr>
          <p:nvPr>
            <p:ph type="sldNum" sz="quarter" idx="11"/>
          </p:nvPr>
        </p:nvSpPr>
        <p:spPr/>
        <p:txBody>
          <a:bodyPr/>
          <a:lstStyle>
            <a:lvl1pPr>
              <a:defRPr/>
            </a:lvl1pPr>
          </a:lstStyle>
          <a:p>
            <a:fld id="{C6CCC084-BA30-4E0D-B4FB-0C323C031CD1}" type="slidenum">
              <a:rPr lang="en-US" altLang="en-US"/>
              <a:pPr/>
              <a:t>‹#›</a:t>
            </a:fld>
            <a:endParaRPr lang="en-US" altLang="en-US"/>
          </a:p>
        </p:txBody>
      </p:sp>
    </p:spTree>
    <p:extLst>
      <p:ext uri="{BB962C8B-B14F-4D97-AF65-F5344CB8AC3E}">
        <p14:creationId xmlns:p14="http://schemas.microsoft.com/office/powerpoint/2010/main" val="2792687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D03D2D50-56B0-4C3F-8B39-49769CCA268F}"/>
              </a:ext>
            </a:extLst>
          </p:cNvPr>
          <p:cNvSpPr>
            <a:spLocks noGrp="1"/>
          </p:cNvSpPr>
          <p:nvPr>
            <p:ph type="sldNum" sz="quarter" idx="10"/>
          </p:nvPr>
        </p:nvSpPr>
        <p:spPr>
          <a:ln/>
        </p:spPr>
        <p:txBody>
          <a:bodyPr/>
          <a:lstStyle>
            <a:lvl1pPr>
              <a:defRPr/>
            </a:lvl1pPr>
          </a:lstStyle>
          <a:p>
            <a:fld id="{B6B15F46-6FF5-4BEB-A030-AC2210AF52E4}" type="slidenum">
              <a:rPr lang="en-US" altLang="en-US"/>
              <a:pPr/>
              <a:t>‹#›</a:t>
            </a:fld>
            <a:endParaRPr lang="en-US" altLang="en-US"/>
          </a:p>
        </p:txBody>
      </p:sp>
      <p:sp>
        <p:nvSpPr>
          <p:cNvPr id="6" name="Content Placeholder 5"/>
          <p:cNvSpPr>
            <a:spLocks noGrp="1"/>
          </p:cNvSpPr>
          <p:nvPr>
            <p:ph sz="quarter" idx="11" hasCustomPrompt="1"/>
          </p:nvPr>
        </p:nvSpPr>
        <p:spPr>
          <a:xfrm>
            <a:off x="1981200" y="6384925"/>
            <a:ext cx="5334000" cy="396875"/>
          </a:xfrm>
        </p:spPr>
        <p:txBody>
          <a:bodyPr/>
          <a:lstStyle>
            <a:lvl1pPr marL="114300" indent="0">
              <a:buNone/>
              <a:defRPr/>
            </a:lvl1pPr>
          </a:lstStyle>
          <a:p>
            <a:pPr lvl="0"/>
            <a:r>
              <a:rPr lang="en-IN"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677267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9FF3F31-1ED2-4863-8648-5E4F20FCD0D5}"/>
              </a:ext>
            </a:extLst>
          </p:cNvPr>
          <p:cNvSpPr>
            <a:spLocks noGrp="1"/>
          </p:cNvSpPr>
          <p:nvPr>
            <p:ph type="sldNum" sz="quarter" idx="10"/>
          </p:nvPr>
        </p:nvSpPr>
        <p:spPr>
          <a:ln/>
        </p:spPr>
        <p:txBody>
          <a:bodyPr/>
          <a:lstStyle>
            <a:lvl1pPr>
              <a:defRPr/>
            </a:lvl1pPr>
          </a:lstStyle>
          <a:p>
            <a:fld id="{61CAC6B0-0518-43F2-B73E-1587E20689B2}" type="slidenum">
              <a:rPr lang="en-US" altLang="en-US"/>
              <a:pPr/>
              <a:t>‹#›</a:t>
            </a:fld>
            <a:endParaRPr lang="en-US" altLang="en-US"/>
          </a:p>
        </p:txBody>
      </p:sp>
    </p:spTree>
    <p:extLst>
      <p:ext uri="{BB962C8B-B14F-4D97-AF65-F5344CB8AC3E}">
        <p14:creationId xmlns:p14="http://schemas.microsoft.com/office/powerpoint/2010/main" val="1492181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E3276CA0-B4C1-44BE-BB7D-D00FB3DECAA5}"/>
              </a:ext>
            </a:extLst>
          </p:cNvPr>
          <p:cNvSpPr>
            <a:spLocks noGrp="1"/>
          </p:cNvSpPr>
          <p:nvPr>
            <p:ph type="sldNum" sz="quarter" idx="10"/>
          </p:nvPr>
        </p:nvSpPr>
        <p:spPr>
          <a:ln/>
        </p:spPr>
        <p:txBody>
          <a:bodyPr/>
          <a:lstStyle>
            <a:lvl1pPr>
              <a:defRPr/>
            </a:lvl1pPr>
          </a:lstStyle>
          <a:p>
            <a:fld id="{395219F7-24E9-4023-B42A-E06797AB2397}" type="slidenum">
              <a:rPr lang="en-US" altLang="en-US"/>
              <a:pPr/>
              <a:t>‹#›</a:t>
            </a:fld>
            <a:endParaRPr lang="en-US" altLang="en-US"/>
          </a:p>
        </p:txBody>
      </p:sp>
    </p:spTree>
    <p:extLst>
      <p:ext uri="{BB962C8B-B14F-4D97-AF65-F5344CB8AC3E}">
        <p14:creationId xmlns:p14="http://schemas.microsoft.com/office/powerpoint/2010/main" val="293477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DFB1EDC-CAE4-4253-912F-DAF01498F4C4}"/>
              </a:ext>
            </a:extLst>
          </p:cNvPr>
          <p:cNvSpPr>
            <a:spLocks noGrp="1"/>
          </p:cNvSpPr>
          <p:nvPr>
            <p:ph type="sldNum" sz="quarter" idx="10"/>
          </p:nvPr>
        </p:nvSpPr>
        <p:spPr>
          <a:ln/>
        </p:spPr>
        <p:txBody>
          <a:bodyPr/>
          <a:lstStyle>
            <a:lvl1pPr>
              <a:defRPr>
                <a:latin typeface="+mn-lt"/>
              </a:defRPr>
            </a:lvl1pPr>
          </a:lstStyle>
          <a:p>
            <a:fld id="{8E020A41-E197-4511-A404-5C687431802B}" type="slidenum">
              <a:rPr lang="en-US" altLang="en-US" smtClean="0"/>
              <a:pPr/>
              <a:t>‹#›</a:t>
            </a:fld>
            <a:endParaRPr lang="en-US" altLang="en-US"/>
          </a:p>
        </p:txBody>
      </p:sp>
    </p:spTree>
    <p:extLst>
      <p:ext uri="{BB962C8B-B14F-4D97-AF65-F5344CB8AC3E}">
        <p14:creationId xmlns:p14="http://schemas.microsoft.com/office/powerpoint/2010/main" val="777739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8ABC09E4-CC99-4D80-8ABC-F23708B40B13}"/>
              </a:ext>
            </a:extLst>
          </p:cNvPr>
          <p:cNvSpPr>
            <a:spLocks noGrp="1"/>
          </p:cNvSpPr>
          <p:nvPr>
            <p:ph type="sldNum" sz="quarter" idx="10"/>
          </p:nvPr>
        </p:nvSpPr>
        <p:spPr>
          <a:ln/>
        </p:spPr>
        <p:txBody>
          <a:bodyPr/>
          <a:lstStyle>
            <a:lvl1pPr>
              <a:defRPr/>
            </a:lvl1pPr>
          </a:lstStyle>
          <a:p>
            <a:fld id="{A46466A4-3FA6-48FA-8686-1EBD911AAE6A}" type="slidenum">
              <a:rPr lang="en-US" altLang="en-US"/>
              <a:pPr/>
              <a:t>‹#›</a:t>
            </a:fld>
            <a:endParaRPr lang="en-US" altLang="en-US"/>
          </a:p>
        </p:txBody>
      </p:sp>
    </p:spTree>
    <p:extLst>
      <p:ext uri="{BB962C8B-B14F-4D97-AF65-F5344CB8AC3E}">
        <p14:creationId xmlns:p14="http://schemas.microsoft.com/office/powerpoint/2010/main" val="27283273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FA71EBE1-44FE-4955-970B-22F98504BEB4}"/>
              </a:ext>
            </a:extLst>
          </p:cNvPr>
          <p:cNvSpPr>
            <a:spLocks noGrp="1"/>
          </p:cNvSpPr>
          <p:nvPr>
            <p:ph type="sldNum" sz="quarter" idx="10"/>
          </p:nvPr>
        </p:nvSpPr>
        <p:spPr>
          <a:ln/>
        </p:spPr>
        <p:txBody>
          <a:bodyPr/>
          <a:lstStyle>
            <a:lvl1pPr>
              <a:defRPr/>
            </a:lvl1pPr>
          </a:lstStyle>
          <a:p>
            <a:fld id="{CA2257D7-99B0-44DF-B786-487957602032}" type="slidenum">
              <a:rPr lang="en-US" altLang="en-US"/>
              <a:pPr/>
              <a:t>‹#›</a:t>
            </a:fld>
            <a:endParaRPr lang="en-US" altLang="en-US"/>
          </a:p>
        </p:txBody>
      </p:sp>
    </p:spTree>
    <p:extLst>
      <p:ext uri="{BB962C8B-B14F-4D97-AF65-F5344CB8AC3E}">
        <p14:creationId xmlns:p14="http://schemas.microsoft.com/office/powerpoint/2010/main" val="296014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6159206E-DEFB-4072-AA14-59AAE12500F4}"/>
              </a:ext>
            </a:extLst>
          </p:cNvPr>
          <p:cNvSpPr>
            <a:spLocks noGrp="1"/>
          </p:cNvSpPr>
          <p:nvPr>
            <p:ph type="sldNum" sz="quarter" idx="10"/>
          </p:nvPr>
        </p:nvSpPr>
        <p:spPr>
          <a:ln/>
        </p:spPr>
        <p:txBody>
          <a:bodyPr/>
          <a:lstStyle>
            <a:lvl1pPr>
              <a:defRPr/>
            </a:lvl1pPr>
          </a:lstStyle>
          <a:p>
            <a:fld id="{B3D60F19-447E-4CA1-8629-6B0FEA929A2A}" type="slidenum">
              <a:rPr lang="en-US" altLang="en-US"/>
              <a:pPr/>
              <a:t>‹#›</a:t>
            </a:fld>
            <a:endParaRPr lang="en-US" altLang="en-US"/>
          </a:p>
        </p:txBody>
      </p:sp>
    </p:spTree>
    <p:extLst>
      <p:ext uri="{BB962C8B-B14F-4D97-AF65-F5344CB8AC3E}">
        <p14:creationId xmlns:p14="http://schemas.microsoft.com/office/powerpoint/2010/main" val="18754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D9FF3F31-1ED2-4863-8648-5E4F20FCD0D5}"/>
              </a:ext>
            </a:extLst>
          </p:cNvPr>
          <p:cNvSpPr>
            <a:spLocks noGrp="1"/>
          </p:cNvSpPr>
          <p:nvPr>
            <p:ph type="sldNum" sz="quarter" idx="10"/>
          </p:nvPr>
        </p:nvSpPr>
        <p:spPr>
          <a:ln/>
        </p:spPr>
        <p:txBody>
          <a:bodyPr/>
          <a:lstStyle>
            <a:lvl1pPr>
              <a:defRPr/>
            </a:lvl1pPr>
          </a:lstStyle>
          <a:p>
            <a:fld id="{61CAC6B0-0518-43F2-B73E-1587E20689B2}" type="slidenum">
              <a:rPr lang="en-US" altLang="en-US"/>
              <a:pPr/>
              <a:t>‹#›</a:t>
            </a:fld>
            <a:endParaRPr lang="en-US" altLang="en-US"/>
          </a:p>
        </p:txBody>
      </p:sp>
    </p:spTree>
    <p:extLst>
      <p:ext uri="{BB962C8B-B14F-4D97-AF65-F5344CB8AC3E}">
        <p14:creationId xmlns:p14="http://schemas.microsoft.com/office/powerpoint/2010/main" val="1907710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9A2335A8-808E-4F14-9B42-FAC6AAAC72BA}"/>
              </a:ext>
            </a:extLst>
          </p:cNvPr>
          <p:cNvSpPr>
            <a:spLocks noGrp="1"/>
          </p:cNvSpPr>
          <p:nvPr>
            <p:ph type="sldNum" sz="quarter" idx="14"/>
          </p:nvPr>
        </p:nvSpPr>
        <p:spPr>
          <a:ln/>
        </p:spPr>
        <p:txBody>
          <a:bodyPr/>
          <a:lstStyle>
            <a:lvl1pPr>
              <a:defRPr/>
            </a:lvl1pPr>
          </a:lstStyle>
          <a:p>
            <a:fld id="{5D7E1FBE-47A0-45FB-A95C-55F9F2C95629}" type="slidenum">
              <a:rPr lang="en-US" altLang="en-US"/>
              <a:pPr/>
              <a:t>‹#›</a:t>
            </a:fld>
            <a:endParaRPr lang="en-US" altLang="en-US"/>
          </a:p>
        </p:txBody>
      </p:sp>
    </p:spTree>
    <p:extLst>
      <p:ext uri="{BB962C8B-B14F-4D97-AF65-F5344CB8AC3E}">
        <p14:creationId xmlns:p14="http://schemas.microsoft.com/office/powerpoint/2010/main" val="13469938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ACC9D6BD-477E-4D80-845A-ED902F6D5E5B}"/>
              </a:ext>
            </a:extLst>
          </p:cNvPr>
          <p:cNvSpPr>
            <a:spLocks noGrp="1"/>
          </p:cNvSpPr>
          <p:nvPr>
            <p:ph type="sldNum" sz="quarter" idx="10"/>
          </p:nvPr>
        </p:nvSpPr>
        <p:spPr>
          <a:ln/>
        </p:spPr>
        <p:txBody>
          <a:bodyPr/>
          <a:lstStyle>
            <a:lvl1pPr>
              <a:defRPr/>
            </a:lvl1pPr>
          </a:lstStyle>
          <a:p>
            <a:fld id="{578375D9-05EB-4DEC-81F4-E519518BFA2A}" type="slidenum">
              <a:rPr lang="en-US" altLang="en-US"/>
              <a:pPr/>
              <a:t>‹#›</a:t>
            </a:fld>
            <a:endParaRPr lang="en-US" altLang="en-US"/>
          </a:p>
        </p:txBody>
      </p:sp>
    </p:spTree>
    <p:extLst>
      <p:ext uri="{BB962C8B-B14F-4D97-AF65-F5344CB8AC3E}">
        <p14:creationId xmlns:p14="http://schemas.microsoft.com/office/powerpoint/2010/main" val="3907907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088A2C07-EF23-48D0-A7D9-1EC424BC31A6}"/>
              </a:ext>
            </a:extLst>
          </p:cNvPr>
          <p:cNvSpPr>
            <a:spLocks noGrp="1"/>
          </p:cNvSpPr>
          <p:nvPr>
            <p:ph type="sldNum" sz="quarter" idx="10"/>
          </p:nvPr>
        </p:nvSpPr>
        <p:spPr>
          <a:ln/>
        </p:spPr>
        <p:txBody>
          <a:bodyPr/>
          <a:lstStyle>
            <a:lvl1pPr>
              <a:defRPr/>
            </a:lvl1pPr>
          </a:lstStyle>
          <a:p>
            <a:fld id="{8A83D3CB-BC88-4A38-807C-53C7C5300633}" type="slidenum">
              <a:rPr lang="en-US" altLang="en-US"/>
              <a:pPr/>
              <a:t>‹#›</a:t>
            </a:fld>
            <a:endParaRPr lang="en-US" altLang="en-US"/>
          </a:p>
        </p:txBody>
      </p:sp>
    </p:spTree>
    <p:extLst>
      <p:ext uri="{BB962C8B-B14F-4D97-AF65-F5344CB8AC3E}">
        <p14:creationId xmlns:p14="http://schemas.microsoft.com/office/powerpoint/2010/main" val="2416849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DF34A102-5300-48CC-9180-125261F5EFF0}"/>
              </a:ext>
            </a:extLst>
          </p:cNvPr>
          <p:cNvSpPr>
            <a:spLocks noGrp="1"/>
          </p:cNvSpPr>
          <p:nvPr>
            <p:ph type="sldNum" sz="quarter" idx="10"/>
          </p:nvPr>
        </p:nvSpPr>
        <p:spPr>
          <a:ln/>
        </p:spPr>
        <p:txBody>
          <a:bodyPr/>
          <a:lstStyle>
            <a:lvl1pPr>
              <a:defRPr/>
            </a:lvl1pPr>
          </a:lstStyle>
          <a:p>
            <a:fld id="{229C0F69-2E55-425C-A9C7-24200AE9FF8D}" type="slidenum">
              <a:rPr lang="en-US" altLang="en-US"/>
              <a:pPr/>
              <a:t>‹#›</a:t>
            </a:fld>
            <a:endParaRPr lang="en-US" altLang="en-US"/>
          </a:p>
        </p:txBody>
      </p:sp>
    </p:spTree>
    <p:extLst>
      <p:ext uri="{BB962C8B-B14F-4D97-AF65-F5344CB8AC3E}">
        <p14:creationId xmlns:p14="http://schemas.microsoft.com/office/powerpoint/2010/main" val="6596236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8CB22513-F856-46BD-8990-D848CDBF314C}"/>
              </a:ext>
            </a:extLst>
          </p:cNvPr>
          <p:cNvSpPr>
            <a:spLocks noGrp="1"/>
          </p:cNvSpPr>
          <p:nvPr>
            <p:ph type="sldNum" sz="quarter" idx="11"/>
          </p:nvPr>
        </p:nvSpPr>
        <p:spPr/>
        <p:txBody>
          <a:bodyPr/>
          <a:lstStyle>
            <a:lvl1pPr>
              <a:defRPr/>
            </a:lvl1pPr>
          </a:lstStyle>
          <a:p>
            <a:fld id="{C6CCC084-BA30-4E0D-B4FB-0C323C031CD1}" type="slidenum">
              <a:rPr lang="en-US" altLang="en-US"/>
              <a:pPr/>
              <a:t>‹#›</a:t>
            </a:fld>
            <a:endParaRPr lang="en-US" altLang="en-US"/>
          </a:p>
        </p:txBody>
      </p:sp>
    </p:spTree>
    <p:extLst>
      <p:ext uri="{BB962C8B-B14F-4D97-AF65-F5344CB8AC3E}">
        <p14:creationId xmlns:p14="http://schemas.microsoft.com/office/powerpoint/2010/main" val="377588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E3276CA0-B4C1-44BE-BB7D-D00FB3DECAA5}"/>
              </a:ext>
            </a:extLst>
          </p:cNvPr>
          <p:cNvSpPr>
            <a:spLocks noGrp="1"/>
          </p:cNvSpPr>
          <p:nvPr>
            <p:ph type="sldNum" sz="quarter" idx="10"/>
          </p:nvPr>
        </p:nvSpPr>
        <p:spPr>
          <a:ln/>
        </p:spPr>
        <p:txBody>
          <a:bodyPr/>
          <a:lstStyle>
            <a:lvl1pPr>
              <a:defRPr/>
            </a:lvl1pPr>
          </a:lstStyle>
          <a:p>
            <a:fld id="{395219F7-24E9-4023-B42A-E06797AB2397}" type="slidenum">
              <a:rPr lang="en-US" altLang="en-US"/>
              <a:pPr/>
              <a:t>‹#›</a:t>
            </a:fld>
            <a:endParaRPr lang="en-US" altLang="en-US"/>
          </a:p>
        </p:txBody>
      </p:sp>
    </p:spTree>
    <p:extLst>
      <p:ext uri="{BB962C8B-B14F-4D97-AF65-F5344CB8AC3E}">
        <p14:creationId xmlns:p14="http://schemas.microsoft.com/office/powerpoint/2010/main" val="160153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1DFB1EDC-CAE4-4253-912F-DAF01498F4C4}"/>
              </a:ext>
            </a:extLst>
          </p:cNvPr>
          <p:cNvSpPr>
            <a:spLocks noGrp="1"/>
          </p:cNvSpPr>
          <p:nvPr>
            <p:ph type="sldNum" sz="quarter" idx="10"/>
          </p:nvPr>
        </p:nvSpPr>
        <p:spPr>
          <a:ln/>
        </p:spPr>
        <p:txBody>
          <a:bodyPr/>
          <a:lstStyle>
            <a:lvl1pPr>
              <a:defRPr>
                <a:latin typeface="+mn-lt"/>
              </a:defRPr>
            </a:lvl1pPr>
          </a:lstStyle>
          <a:p>
            <a:fld id="{8E020A41-E197-4511-A404-5C687431802B}" type="slidenum">
              <a:rPr lang="en-US" altLang="en-US" smtClean="0"/>
              <a:pPr/>
              <a:t>‹#›</a:t>
            </a:fld>
            <a:endParaRPr lang="en-US" altLang="en-US"/>
          </a:p>
        </p:txBody>
      </p:sp>
    </p:spTree>
    <p:extLst>
      <p:ext uri="{BB962C8B-B14F-4D97-AF65-F5344CB8AC3E}">
        <p14:creationId xmlns:p14="http://schemas.microsoft.com/office/powerpoint/2010/main" val="133313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8ABC09E4-CC99-4D80-8ABC-F23708B40B13}"/>
              </a:ext>
            </a:extLst>
          </p:cNvPr>
          <p:cNvSpPr>
            <a:spLocks noGrp="1"/>
          </p:cNvSpPr>
          <p:nvPr>
            <p:ph type="sldNum" sz="quarter" idx="10"/>
          </p:nvPr>
        </p:nvSpPr>
        <p:spPr>
          <a:ln/>
        </p:spPr>
        <p:txBody>
          <a:bodyPr/>
          <a:lstStyle>
            <a:lvl1pPr>
              <a:defRPr/>
            </a:lvl1pPr>
          </a:lstStyle>
          <a:p>
            <a:fld id="{A46466A4-3FA6-48FA-8686-1EBD911AAE6A}" type="slidenum">
              <a:rPr lang="en-US" altLang="en-US"/>
              <a:pPr/>
              <a:t>‹#›</a:t>
            </a:fld>
            <a:endParaRPr lang="en-US" altLang="en-US"/>
          </a:p>
        </p:txBody>
      </p:sp>
    </p:spTree>
    <p:extLst>
      <p:ext uri="{BB962C8B-B14F-4D97-AF65-F5344CB8AC3E}">
        <p14:creationId xmlns:p14="http://schemas.microsoft.com/office/powerpoint/2010/main" val="130538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FA71EBE1-44FE-4955-970B-22F98504BEB4}"/>
              </a:ext>
            </a:extLst>
          </p:cNvPr>
          <p:cNvSpPr>
            <a:spLocks noGrp="1"/>
          </p:cNvSpPr>
          <p:nvPr>
            <p:ph type="sldNum" sz="quarter" idx="10"/>
          </p:nvPr>
        </p:nvSpPr>
        <p:spPr>
          <a:ln/>
        </p:spPr>
        <p:txBody>
          <a:bodyPr/>
          <a:lstStyle>
            <a:lvl1pPr>
              <a:defRPr/>
            </a:lvl1pPr>
          </a:lstStyle>
          <a:p>
            <a:fld id="{CA2257D7-99B0-44DF-B786-487957602032}" type="slidenum">
              <a:rPr lang="en-US" altLang="en-US"/>
              <a:pPr/>
              <a:t>‹#›</a:t>
            </a:fld>
            <a:endParaRPr lang="en-US" altLang="en-US"/>
          </a:p>
        </p:txBody>
      </p:sp>
    </p:spTree>
    <p:extLst>
      <p:ext uri="{BB962C8B-B14F-4D97-AF65-F5344CB8AC3E}">
        <p14:creationId xmlns:p14="http://schemas.microsoft.com/office/powerpoint/2010/main" val="255427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6159206E-DEFB-4072-AA14-59AAE12500F4}"/>
              </a:ext>
            </a:extLst>
          </p:cNvPr>
          <p:cNvSpPr>
            <a:spLocks noGrp="1"/>
          </p:cNvSpPr>
          <p:nvPr>
            <p:ph type="sldNum" sz="quarter" idx="10"/>
          </p:nvPr>
        </p:nvSpPr>
        <p:spPr>
          <a:ln/>
        </p:spPr>
        <p:txBody>
          <a:bodyPr/>
          <a:lstStyle>
            <a:lvl1pPr>
              <a:defRPr/>
            </a:lvl1pPr>
          </a:lstStyle>
          <a:p>
            <a:fld id="{B3D60F19-447E-4CA1-8629-6B0FEA929A2A}" type="slidenum">
              <a:rPr lang="en-US" altLang="en-US"/>
              <a:pPr/>
              <a:t>‹#›</a:t>
            </a:fld>
            <a:endParaRPr lang="en-US" altLang="en-US"/>
          </a:p>
        </p:txBody>
      </p:sp>
    </p:spTree>
    <p:extLst>
      <p:ext uri="{BB962C8B-B14F-4D97-AF65-F5344CB8AC3E}">
        <p14:creationId xmlns:p14="http://schemas.microsoft.com/office/powerpoint/2010/main" val="330542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9A2335A8-808E-4F14-9B42-FAC6AAAC72BA}"/>
              </a:ext>
            </a:extLst>
          </p:cNvPr>
          <p:cNvSpPr>
            <a:spLocks noGrp="1"/>
          </p:cNvSpPr>
          <p:nvPr>
            <p:ph type="sldNum" sz="quarter" idx="14"/>
          </p:nvPr>
        </p:nvSpPr>
        <p:spPr>
          <a:ln/>
        </p:spPr>
        <p:txBody>
          <a:bodyPr/>
          <a:lstStyle>
            <a:lvl1pPr>
              <a:defRPr/>
            </a:lvl1pPr>
          </a:lstStyle>
          <a:p>
            <a:fld id="{5D7E1FBE-47A0-45FB-A95C-55F9F2C95629}" type="slidenum">
              <a:rPr lang="en-US" altLang="en-US"/>
              <a:pPr/>
              <a:t>‹#›</a:t>
            </a:fld>
            <a:endParaRPr lang="en-US" altLang="en-US"/>
          </a:p>
        </p:txBody>
      </p:sp>
    </p:spTree>
    <p:extLst>
      <p:ext uri="{BB962C8B-B14F-4D97-AF65-F5344CB8AC3E}">
        <p14:creationId xmlns:p14="http://schemas.microsoft.com/office/powerpoint/2010/main" val="3181716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ACC9D6BD-477E-4D80-845A-ED902F6D5E5B}"/>
              </a:ext>
            </a:extLst>
          </p:cNvPr>
          <p:cNvSpPr>
            <a:spLocks noGrp="1"/>
          </p:cNvSpPr>
          <p:nvPr>
            <p:ph type="sldNum" sz="quarter" idx="10"/>
          </p:nvPr>
        </p:nvSpPr>
        <p:spPr>
          <a:ln/>
        </p:spPr>
        <p:txBody>
          <a:bodyPr/>
          <a:lstStyle>
            <a:lvl1pPr>
              <a:defRPr/>
            </a:lvl1pPr>
          </a:lstStyle>
          <a:p>
            <a:fld id="{578375D9-05EB-4DEC-81F4-E519518BFA2A}" type="slidenum">
              <a:rPr lang="en-US" altLang="en-US"/>
              <a:pPr/>
              <a:t>‹#›</a:t>
            </a:fld>
            <a:endParaRPr lang="en-US" altLang="en-US"/>
          </a:p>
        </p:txBody>
      </p:sp>
    </p:spTree>
    <p:extLst>
      <p:ext uri="{BB962C8B-B14F-4D97-AF65-F5344CB8AC3E}">
        <p14:creationId xmlns:p14="http://schemas.microsoft.com/office/powerpoint/2010/main" val="2190887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465983B-49AD-4BC0-8081-62AA97BD0362}"/>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4819" name="Text Placeholder 2">
            <a:extLst>
              <a:ext uri="{FF2B5EF4-FFF2-40B4-BE49-F238E27FC236}">
                <a16:creationId xmlns:a16="http://schemas.microsoft.com/office/drawing/2014/main" xmlns="" id="{82619CB5-56FC-486C-8CC6-70CEABA1675F}"/>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440FA6AE-D1B5-4075-B7B3-B16400E48A69}"/>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mn-lt"/>
              </a:defRPr>
            </a:lvl1pPr>
          </a:lstStyle>
          <a:p>
            <a:fld id="{9F2222D9-FB90-41BE-B513-226ECDBC7620}" type="slidenum">
              <a:rPr lang="en-US" altLang="en-US" smtClean="0"/>
              <a:pPr/>
              <a:t>‹#›</a:t>
            </a:fld>
            <a:endParaRPr lang="en-US" altLang="en-US"/>
          </a:p>
        </p:txBody>
      </p:sp>
      <p:sp>
        <p:nvSpPr>
          <p:cNvPr id="7" name="Text Placeholder 6"/>
          <p:cNvSpPr txBox="1">
            <a:spLocks/>
          </p:cNvSpPr>
          <p:nvPr userDrawn="1"/>
        </p:nvSpPr>
        <p:spPr>
          <a:xfrm>
            <a:off x="1921934" y="6561667"/>
            <a:ext cx="5562600" cy="228600"/>
          </a:xfrm>
          <a:prstGeom prst="rect">
            <a:avLst/>
          </a:prstGeom>
        </p:spPr>
        <p:txBody>
          <a:bodyPr/>
          <a:lstStyle>
            <a:lvl1pPr marL="114300" indent="0" algn="ctr" rtl="0" fontAlgn="base">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eaLnBrk="1" hangingPunct="1"/>
            <a:r>
              <a:rPr lang="en-IN" dirty="0">
                <a:latin typeface="+mn-lt"/>
              </a:rPr>
              <a:t>© 2019 McGraw-Hill Education.</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fontAlgn="base">
        <a:spcBef>
          <a:spcPct val="0"/>
        </a:spcBef>
        <a:spcAft>
          <a:spcPct val="0"/>
        </a:spcAft>
        <a:defRPr sz="4600" kern="1200" spc="-100">
          <a:solidFill>
            <a:schemeClr val="tx2"/>
          </a:solidFill>
          <a:latin typeface="+mn-lt"/>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5465983B-49AD-4BC0-8081-62AA97BD0362}"/>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4819" name="Text Placeholder 2">
            <a:extLst>
              <a:ext uri="{FF2B5EF4-FFF2-40B4-BE49-F238E27FC236}">
                <a16:creationId xmlns:a16="http://schemas.microsoft.com/office/drawing/2014/main" xmlns="" id="{82619CB5-56FC-486C-8CC6-70CEABA1675F}"/>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440FA6AE-D1B5-4075-B7B3-B16400E48A69}"/>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mn-lt"/>
              </a:defRPr>
            </a:lvl1pPr>
          </a:lstStyle>
          <a:p>
            <a:fld id="{9F2222D9-FB90-41BE-B513-226ECDBC7620}" type="slidenum">
              <a:rPr lang="en-US" altLang="en-US" smtClean="0"/>
              <a:pPr/>
              <a:t>‹#›</a:t>
            </a:fld>
            <a:endParaRPr lang="en-US" altLang="en-US"/>
          </a:p>
        </p:txBody>
      </p:sp>
    </p:spTree>
    <p:extLst>
      <p:ext uri="{BB962C8B-B14F-4D97-AF65-F5344CB8AC3E}">
        <p14:creationId xmlns:p14="http://schemas.microsoft.com/office/powerpoint/2010/main" val="108099705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l" rtl="0" fontAlgn="base">
        <a:spcBef>
          <a:spcPct val="0"/>
        </a:spcBef>
        <a:spcAft>
          <a:spcPct val="0"/>
        </a:spcAft>
        <a:defRPr sz="4600" kern="1200" spc="-100">
          <a:solidFill>
            <a:schemeClr val="tx2"/>
          </a:solidFill>
          <a:latin typeface="+mn-lt"/>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a:extLst>
              <a:ext uri="{FF2B5EF4-FFF2-40B4-BE49-F238E27FC236}">
                <a16:creationId xmlns:a16="http://schemas.microsoft.com/office/drawing/2014/main" xmlns="" id="{768CCD5C-1147-46C1-A7DA-81D2202824FD}"/>
              </a:ext>
            </a:extLst>
          </p:cNvPr>
          <p:cNvSpPr>
            <a:spLocks noGrp="1" noChangeArrowheads="1"/>
          </p:cNvSpPr>
          <p:nvPr>
            <p:ph type="ctrTitle"/>
          </p:nvPr>
        </p:nvSpPr>
        <p:spPr>
          <a:xfrm>
            <a:off x="4876800" y="1828800"/>
            <a:ext cx="3429000" cy="914400"/>
          </a:xfrm>
        </p:spPr>
        <p:txBody>
          <a:bodyPr/>
          <a:lstStyle/>
          <a:p>
            <a:pPr eaLnBrk="1" fontAlgn="auto" hangingPunct="1">
              <a:spcAft>
                <a:spcPts val="0"/>
              </a:spcAft>
              <a:defRPr/>
            </a:pPr>
            <a:r>
              <a:rPr lang="en-US" altLang="en-US" dirty="0">
                <a:solidFill>
                  <a:srgbClr val="4F4837"/>
                </a:solidFill>
                <a:latin typeface="Calibri" panose="020F0502020204030204" pitchFamily="34" charset="0"/>
              </a:rPr>
              <a:t>Chapter 9</a:t>
            </a:r>
          </a:p>
        </p:txBody>
      </p:sp>
      <p:sp>
        <p:nvSpPr>
          <p:cNvPr id="4099" name="Subtitle 2">
            <a:extLst>
              <a:ext uri="{FF2B5EF4-FFF2-40B4-BE49-F238E27FC236}">
                <a16:creationId xmlns:a16="http://schemas.microsoft.com/office/drawing/2014/main" xmlns="" id="{5E7C9869-5A40-4D7E-933C-853643798833}"/>
              </a:ext>
            </a:extLst>
          </p:cNvPr>
          <p:cNvSpPr>
            <a:spLocks noGrp="1" noChangeArrowheads="1"/>
          </p:cNvSpPr>
          <p:nvPr>
            <p:ph type="subTitle" idx="1"/>
          </p:nvPr>
        </p:nvSpPr>
        <p:spPr>
          <a:xfrm>
            <a:off x="5105400" y="3810000"/>
            <a:ext cx="3276600" cy="1828800"/>
          </a:xfrm>
        </p:spPr>
        <p:txBody>
          <a:bodyPr rtlCol="0">
            <a:normAutofit/>
          </a:bodyPr>
          <a:lstStyle/>
          <a:p>
            <a:pPr fontAlgn="auto">
              <a:spcBef>
                <a:spcPct val="0"/>
              </a:spcBef>
              <a:spcAft>
                <a:spcPts val="0"/>
              </a:spcAft>
              <a:defRPr/>
            </a:pPr>
            <a:r>
              <a:rPr lang="en-US" sz="3600" dirty="0">
                <a:solidFill>
                  <a:schemeClr val="tx1"/>
                </a:solidFill>
              </a:rPr>
              <a:t>Introduction to Contracts and Agreement</a:t>
            </a:r>
          </a:p>
        </p:txBody>
      </p:sp>
      <p:pic>
        <p:nvPicPr>
          <p:cNvPr id="3078"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 name="Slide Number Placeholder 3">
            <a:extLst>
              <a:ext uri="{FF2B5EF4-FFF2-40B4-BE49-F238E27FC236}">
                <a16:creationId xmlns:a16="http://schemas.microsoft.com/office/drawing/2014/main" xmlns="" id="{094E9167-5BD3-4779-8F49-339B92EF27C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0A525A4-2274-420E-813C-76EF5CF14C80}" type="slidenum">
              <a:rPr lang="en-US" altLang="en-US" sz="1400">
                <a:latin typeface="+mn-lt"/>
              </a:rPr>
              <a:pPr>
                <a:spcBef>
                  <a:spcPct val="0"/>
                </a:spcBef>
                <a:buClrTx/>
                <a:buFontTx/>
                <a:buNone/>
              </a:pPr>
              <a:t>1</a:t>
            </a:fld>
            <a:endParaRPr lang="en-US" altLang="en-US" sz="1400" dirty="0">
              <a:latin typeface="+mn-lt"/>
            </a:endParaRPr>
          </a:p>
        </p:txBody>
      </p:sp>
      <p:sp>
        <p:nvSpPr>
          <p:cNvPr id="2" name="Content Placeholder 1"/>
          <p:cNvSpPr>
            <a:spLocks noGrp="1"/>
          </p:cNvSpPr>
          <p:nvPr>
            <p:ph sz="quarter" idx="11"/>
          </p:nvPr>
        </p:nvSpPr>
        <p:spPr>
          <a:xfrm>
            <a:off x="771053" y="6475456"/>
            <a:ext cx="6934200" cy="293516"/>
          </a:xfrm>
        </p:spPr>
        <p:txBody>
          <a:bodyPr/>
          <a:lstStyle/>
          <a:p>
            <a:pPr algn="ctr"/>
            <a:r>
              <a:rPr lang="en-IN" sz="900"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04180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68DBEB09-1A50-4E1C-BC7F-E5A075CADABC}"/>
              </a:ext>
            </a:extLst>
          </p:cNvPr>
          <p:cNvSpPr>
            <a:spLocks noGrp="1" noChangeArrowheads="1"/>
          </p:cNvSpPr>
          <p:nvPr>
            <p:ph type="title"/>
          </p:nvPr>
        </p:nvSpPr>
        <p:spPr/>
        <p:txBody>
          <a:bodyPr/>
          <a:lstStyle/>
          <a:p>
            <a:pPr fontAlgn="auto">
              <a:spcAft>
                <a:spcPts val="0"/>
              </a:spcAft>
              <a:defRPr/>
            </a:pPr>
            <a:r>
              <a:rPr lang="en-US" sz="4000" dirty="0">
                <a:ea typeface="+mj-ea"/>
              </a:rPr>
              <a:t>Classification of </a:t>
            </a:r>
            <a:r>
              <a:rPr lang="en-US" sz="4000" dirty="0" smtClean="0">
                <a:ea typeface="+mj-ea"/>
              </a:rPr>
              <a:t>Contracts: Formal </a:t>
            </a:r>
            <a:r>
              <a:rPr lang="en-US" sz="4000" dirty="0">
                <a:ea typeface="+mj-ea"/>
              </a:rPr>
              <a:t>or Informal</a:t>
            </a:r>
          </a:p>
        </p:txBody>
      </p:sp>
      <p:sp>
        <p:nvSpPr>
          <p:cNvPr id="20483" name="Content Placeholder 3">
            <a:extLst>
              <a:ext uri="{FF2B5EF4-FFF2-40B4-BE49-F238E27FC236}">
                <a16:creationId xmlns:a16="http://schemas.microsoft.com/office/drawing/2014/main" xmlns="" id="{BCF28A8A-A6DA-44B5-9EB1-C04911D33FE0}"/>
              </a:ext>
            </a:extLst>
          </p:cNvPr>
          <p:cNvSpPr>
            <a:spLocks noGrp="1" noChangeArrowheads="1"/>
          </p:cNvSpPr>
          <p:nvPr>
            <p:ph idx="1"/>
          </p:nvPr>
        </p:nvSpPr>
        <p:spPr>
          <a:xfrm>
            <a:off x="457200" y="1600200"/>
            <a:ext cx="7848600" cy="4800600"/>
          </a:xfrm>
        </p:spPr>
        <p:txBody>
          <a:bodyPr/>
          <a:lstStyle/>
          <a:p>
            <a:pPr marL="0" indent="0">
              <a:buClr>
                <a:schemeClr val="tx2"/>
              </a:buClr>
              <a:buNone/>
            </a:pPr>
            <a:r>
              <a:rPr lang="en-US" altLang="en-US" sz="2800" dirty="0"/>
              <a:t>“Formal” Contract: Must meet special form requirements.</a:t>
            </a:r>
          </a:p>
          <a:p>
            <a:pPr marL="291600" lvl="1" indent="-291600" fontAlgn="auto">
              <a:spcBef>
                <a:spcPts val="1000"/>
              </a:spcBef>
              <a:spcAft>
                <a:spcPts val="0"/>
              </a:spcAft>
              <a:buClr>
                <a:schemeClr val="tx2"/>
              </a:buClr>
              <a:defRPr/>
            </a:pPr>
            <a:r>
              <a:rPr lang="en-US" altLang="en-US" sz="2800" dirty="0">
                <a:ea typeface="+mn-ea"/>
              </a:rPr>
              <a:t>Examples: Contracts under seal, “recognizances,” letters of credit, and negotiable instruments.</a:t>
            </a:r>
          </a:p>
          <a:p>
            <a:pPr marL="0" indent="0">
              <a:buClr>
                <a:schemeClr val="tx2"/>
              </a:buClr>
              <a:buNone/>
            </a:pPr>
            <a:r>
              <a:rPr lang="en-US" altLang="en-US" sz="2800" dirty="0"/>
              <a:t>“Informal” Contract: No formalities required in making; a “simple” contract.</a:t>
            </a:r>
          </a:p>
        </p:txBody>
      </p:sp>
      <p:sp>
        <p:nvSpPr>
          <p:cNvPr id="19459" name="Slide Number Placeholder 3">
            <a:extLst>
              <a:ext uri="{FF2B5EF4-FFF2-40B4-BE49-F238E27FC236}">
                <a16:creationId xmlns:a16="http://schemas.microsoft.com/office/drawing/2014/main" xmlns="" id="{3CA7FA4F-07CB-4E6A-AF48-34AED126584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2DBC7C-620D-4F77-885F-2239E7CD420D}" type="slidenum">
              <a:rPr lang="en-US" altLang="en-US" sz="1400">
                <a:latin typeface="+mn-lt"/>
              </a:rPr>
              <a:pPr/>
              <a:t>10</a:t>
            </a:fld>
            <a:endParaRPr lang="en-US" altLang="en-US" sz="140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a:extLst>
              <a:ext uri="{FF2B5EF4-FFF2-40B4-BE49-F238E27FC236}">
                <a16:creationId xmlns:a16="http://schemas.microsoft.com/office/drawing/2014/main" xmlns="" id="{DA85CBA5-0D1A-48C1-B8D2-C962BA74FCA2}"/>
              </a:ext>
            </a:extLst>
          </p:cNvPr>
          <p:cNvSpPr>
            <a:spLocks noGrp="1" noChangeArrowheads="1"/>
          </p:cNvSpPr>
          <p:nvPr>
            <p:ph type="title"/>
          </p:nvPr>
        </p:nvSpPr>
        <p:spPr>
          <a:xfrm>
            <a:off x="457200" y="1371600"/>
            <a:ext cx="8229600" cy="2590800"/>
          </a:xfrm>
        </p:spPr>
        <p:txBody>
          <a:bodyPr/>
          <a:lstStyle/>
          <a:p>
            <a:pPr fontAlgn="auto">
              <a:spcAft>
                <a:spcPts val="0"/>
              </a:spcAft>
              <a:defRPr/>
            </a:pPr>
            <a:r>
              <a:rPr lang="en-US" dirty="0">
                <a:ea typeface="+mj-ea"/>
              </a:rPr>
              <a:t>The Agreement: Offer and Acceptance</a:t>
            </a:r>
          </a:p>
        </p:txBody>
      </p:sp>
      <p:sp>
        <p:nvSpPr>
          <p:cNvPr id="21506" name="Slide Number Placeholder 2">
            <a:extLst>
              <a:ext uri="{FF2B5EF4-FFF2-40B4-BE49-F238E27FC236}">
                <a16:creationId xmlns:a16="http://schemas.microsoft.com/office/drawing/2014/main" xmlns="" id="{EA695D7F-C92B-4ADE-9166-B5A4FABE768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369ADAB-516A-48A3-A4A7-AD46EECC41A3}" type="slidenum">
              <a:rPr lang="en-US" altLang="en-US" sz="1400">
                <a:latin typeface="+mn-lt"/>
              </a:rPr>
              <a:pPr/>
              <a:t>11</a:t>
            </a:fld>
            <a:endParaRPr lang="en-US" altLang="en-US" sz="140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xmlns="" id="{5F8E9BA0-82FB-4B47-9AA8-F55EF5A7E06D}"/>
              </a:ext>
            </a:extLst>
          </p:cNvPr>
          <p:cNvSpPr>
            <a:spLocks noGrp="1" noChangeArrowheads="1"/>
          </p:cNvSpPr>
          <p:nvPr>
            <p:ph type="title"/>
          </p:nvPr>
        </p:nvSpPr>
        <p:spPr/>
        <p:txBody>
          <a:bodyPr/>
          <a:lstStyle/>
          <a:p>
            <a:pPr fontAlgn="auto">
              <a:spcAft>
                <a:spcPts val="0"/>
              </a:spcAft>
              <a:defRPr/>
            </a:pPr>
            <a:r>
              <a:rPr lang="en-US" sz="4000" dirty="0">
                <a:ea typeface="+mj-ea"/>
              </a:rPr>
              <a:t>Elements of a Valid Offer</a:t>
            </a:r>
          </a:p>
        </p:txBody>
      </p:sp>
      <p:sp>
        <p:nvSpPr>
          <p:cNvPr id="24579" name="Content Placeholder 3">
            <a:extLst>
              <a:ext uri="{FF2B5EF4-FFF2-40B4-BE49-F238E27FC236}">
                <a16:creationId xmlns:a16="http://schemas.microsoft.com/office/drawing/2014/main" xmlns="" id="{CF791B5F-ECF5-4614-AEF9-1884E330FEC4}"/>
              </a:ext>
            </a:extLst>
          </p:cNvPr>
          <p:cNvSpPr>
            <a:spLocks noGrp="1" noChangeArrowheads="1"/>
          </p:cNvSpPr>
          <p:nvPr>
            <p:ph sz="half" idx="1"/>
          </p:nvPr>
        </p:nvSpPr>
        <p:spPr>
          <a:xfrm>
            <a:off x="457200" y="1536192"/>
            <a:ext cx="8305800" cy="1969008"/>
          </a:xfrm>
        </p:spPr>
        <p:txBody>
          <a:bodyPr/>
          <a:lstStyle/>
          <a:p>
            <a:pPr marL="0" indent="0">
              <a:lnSpc>
                <a:spcPct val="80000"/>
              </a:lnSpc>
              <a:buClr>
                <a:schemeClr val="tx2"/>
              </a:buClr>
              <a:buNone/>
            </a:pPr>
            <a:r>
              <a:rPr lang="en-US" altLang="en-US" dirty="0"/>
              <a:t>Manifestation of offeror’s intent to be bound.</a:t>
            </a:r>
          </a:p>
          <a:p>
            <a:pPr marL="291600" lvl="1" indent="-291600" fontAlgn="auto">
              <a:lnSpc>
                <a:spcPct val="80000"/>
              </a:lnSpc>
              <a:spcBef>
                <a:spcPts val="1000"/>
              </a:spcBef>
              <a:spcAft>
                <a:spcPts val="0"/>
              </a:spcAft>
              <a:buClr>
                <a:schemeClr val="tx2"/>
              </a:buClr>
              <a:defRPr/>
            </a:pPr>
            <a:r>
              <a:rPr lang="en-US" altLang="en-US" sz="2800" dirty="0">
                <a:ea typeface="+mn-ea"/>
              </a:rPr>
              <a:t>Intent determined by objective, “reasonable person” standard.</a:t>
            </a:r>
          </a:p>
          <a:p>
            <a:pPr marL="291600" lvl="1" indent="-291600" fontAlgn="auto">
              <a:lnSpc>
                <a:spcPct val="80000"/>
              </a:lnSpc>
              <a:spcBef>
                <a:spcPts val="1000"/>
              </a:spcBef>
              <a:spcAft>
                <a:spcPts val="0"/>
              </a:spcAft>
              <a:buClr>
                <a:schemeClr val="tx2"/>
              </a:buClr>
              <a:defRPr/>
            </a:pPr>
            <a:r>
              <a:rPr lang="en-US" altLang="en-US" sz="2800" dirty="0">
                <a:ea typeface="+mn-ea"/>
              </a:rPr>
              <a:t>Preliminary negotiations and advertisements do not constitute offers.</a:t>
            </a:r>
          </a:p>
        </p:txBody>
      </p:sp>
      <p:sp>
        <p:nvSpPr>
          <p:cNvPr id="2" name="Content Placeholder 1"/>
          <p:cNvSpPr>
            <a:spLocks noGrp="1"/>
          </p:cNvSpPr>
          <p:nvPr>
            <p:ph sz="half" idx="2"/>
          </p:nvPr>
        </p:nvSpPr>
        <p:spPr>
          <a:xfrm>
            <a:off x="457200" y="3623754"/>
            <a:ext cx="7924800" cy="2502726"/>
          </a:xfrm>
        </p:spPr>
        <p:txBody>
          <a:bodyPr/>
          <a:lstStyle/>
          <a:p>
            <a:pPr marL="0" indent="0">
              <a:lnSpc>
                <a:spcPct val="80000"/>
              </a:lnSpc>
              <a:buClr>
                <a:schemeClr val="tx2"/>
              </a:buClr>
              <a:buNone/>
            </a:pPr>
            <a:r>
              <a:rPr lang="en-US" altLang="en-US" dirty="0"/>
              <a:t>Definite and certain terms (including subject matter, price, quantity, quality, and parties).</a:t>
            </a:r>
          </a:p>
          <a:p>
            <a:pPr marL="0" indent="0">
              <a:lnSpc>
                <a:spcPct val="80000"/>
              </a:lnSpc>
              <a:buClr>
                <a:schemeClr val="tx2"/>
              </a:buClr>
              <a:buNone/>
            </a:pPr>
            <a:r>
              <a:rPr lang="en-US" altLang="en-US" dirty="0"/>
              <a:t>Communication of offer to offeree (or offeree’s agent).</a:t>
            </a:r>
          </a:p>
        </p:txBody>
      </p:sp>
      <p:sp>
        <p:nvSpPr>
          <p:cNvPr id="23555" name="Slide Number Placeholder 3">
            <a:extLst>
              <a:ext uri="{FF2B5EF4-FFF2-40B4-BE49-F238E27FC236}">
                <a16:creationId xmlns:a16="http://schemas.microsoft.com/office/drawing/2014/main" xmlns="" id="{8D42A87B-4892-4C8D-8B17-A5BC5A7AA65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F4C2CFC-A83D-4A64-A04C-9C6F71B98E28}" type="slidenum">
              <a:rPr lang="en-US" altLang="en-US" sz="1400">
                <a:latin typeface="+mn-lt"/>
              </a:rPr>
              <a:pPr/>
              <a:t>12</a:t>
            </a:fld>
            <a:endParaRPr lang="en-US" altLang="en-US" sz="140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24F79D93-4CDA-446D-AB19-D60587F373F8}"/>
              </a:ext>
            </a:extLst>
          </p:cNvPr>
          <p:cNvSpPr>
            <a:spLocks noGrp="1" noChangeArrowheads="1"/>
          </p:cNvSpPr>
          <p:nvPr>
            <p:ph type="title"/>
          </p:nvPr>
        </p:nvSpPr>
        <p:spPr/>
        <p:txBody>
          <a:bodyPr/>
          <a:lstStyle/>
          <a:p>
            <a:pPr fontAlgn="auto">
              <a:spcAft>
                <a:spcPts val="0"/>
              </a:spcAft>
              <a:defRPr/>
            </a:pPr>
            <a:r>
              <a:rPr lang="en-US" sz="4200" dirty="0">
                <a:ea typeface="+mj-ea"/>
              </a:rPr>
              <a:t>Auctions</a:t>
            </a:r>
          </a:p>
        </p:txBody>
      </p:sp>
      <p:sp>
        <p:nvSpPr>
          <p:cNvPr id="26627" name="Content Placeholder 3">
            <a:extLst>
              <a:ext uri="{FF2B5EF4-FFF2-40B4-BE49-F238E27FC236}">
                <a16:creationId xmlns:a16="http://schemas.microsoft.com/office/drawing/2014/main" xmlns="" id="{AF5F9425-B68A-4D2E-8152-6E41E06D8F52}"/>
              </a:ext>
            </a:extLst>
          </p:cNvPr>
          <p:cNvSpPr>
            <a:spLocks noGrp="1" noChangeArrowheads="1"/>
          </p:cNvSpPr>
          <p:nvPr>
            <p:ph sz="half" idx="1"/>
          </p:nvPr>
        </p:nvSpPr>
        <p:spPr>
          <a:xfrm>
            <a:off x="457200" y="1536192"/>
            <a:ext cx="7848600" cy="3112008"/>
          </a:xfrm>
        </p:spPr>
        <p:txBody>
          <a:bodyPr/>
          <a:lstStyle/>
          <a:p>
            <a:pPr marL="0" indent="0">
              <a:lnSpc>
                <a:spcPct val="90000"/>
              </a:lnSpc>
              <a:buClr>
                <a:schemeClr val="tx2"/>
              </a:buClr>
              <a:buNone/>
            </a:pPr>
            <a:r>
              <a:rPr lang="en-US" altLang="en-US" dirty="0"/>
              <a:t>Auction With Reserve:</a:t>
            </a:r>
          </a:p>
          <a:p>
            <a:pPr marL="291600" lvl="1" indent="-291600" fontAlgn="auto">
              <a:lnSpc>
                <a:spcPct val="90000"/>
              </a:lnSpc>
              <a:spcBef>
                <a:spcPts val="1000"/>
              </a:spcBef>
              <a:spcAft>
                <a:spcPts val="0"/>
              </a:spcAft>
              <a:buClr>
                <a:schemeClr val="tx2"/>
              </a:buClr>
              <a:defRPr/>
            </a:pPr>
            <a:r>
              <a:rPr lang="en-US" altLang="en-US" sz="2800" dirty="0">
                <a:ea typeface="+mn-ea"/>
              </a:rPr>
              <a:t>Seller merely expresses intent to receive offers.</a:t>
            </a:r>
          </a:p>
          <a:p>
            <a:pPr marL="291600" lvl="1" indent="-291600" fontAlgn="auto">
              <a:lnSpc>
                <a:spcPct val="90000"/>
              </a:lnSpc>
              <a:spcBef>
                <a:spcPts val="1000"/>
              </a:spcBef>
              <a:spcAft>
                <a:spcPts val="0"/>
              </a:spcAft>
              <a:buClr>
                <a:schemeClr val="tx2"/>
              </a:buClr>
              <a:defRPr/>
            </a:pPr>
            <a:r>
              <a:rPr lang="en-US" altLang="en-US" sz="2800" dirty="0">
                <a:ea typeface="+mn-ea"/>
              </a:rPr>
              <a:t>Auctioneer (as representative of seller) may withdraw item from auction at any time before “hammer falls.”</a:t>
            </a:r>
          </a:p>
          <a:p>
            <a:pPr marL="291600" lvl="1" indent="-291600" fontAlgn="auto">
              <a:lnSpc>
                <a:spcPct val="90000"/>
              </a:lnSpc>
              <a:spcBef>
                <a:spcPts val="1000"/>
              </a:spcBef>
              <a:spcAft>
                <a:spcPts val="0"/>
              </a:spcAft>
              <a:buClr>
                <a:schemeClr val="tx2"/>
              </a:buClr>
              <a:defRPr/>
            </a:pPr>
            <a:r>
              <a:rPr lang="en-US" altLang="en-US" sz="2800" dirty="0">
                <a:ea typeface="+mn-ea"/>
              </a:rPr>
              <a:t>Before hammer falls (signaling acceptance of offer), bidder/offeror may revoke bid.</a:t>
            </a:r>
          </a:p>
        </p:txBody>
      </p:sp>
      <p:sp>
        <p:nvSpPr>
          <p:cNvPr id="2" name="Content Placeholder 1"/>
          <p:cNvSpPr>
            <a:spLocks noGrp="1"/>
          </p:cNvSpPr>
          <p:nvPr>
            <p:ph sz="half" idx="2"/>
          </p:nvPr>
        </p:nvSpPr>
        <p:spPr>
          <a:xfrm>
            <a:off x="457200" y="4800600"/>
            <a:ext cx="7620000" cy="990600"/>
          </a:xfrm>
        </p:spPr>
        <p:txBody>
          <a:bodyPr/>
          <a:lstStyle/>
          <a:p>
            <a:pPr marL="0" indent="0">
              <a:lnSpc>
                <a:spcPct val="90000"/>
              </a:lnSpc>
              <a:buClr>
                <a:schemeClr val="tx2"/>
              </a:buClr>
              <a:buNone/>
            </a:pPr>
            <a:r>
              <a:rPr lang="en-US" altLang="en-US" dirty="0"/>
              <a:t>Auction Without Reserve:</a:t>
            </a:r>
          </a:p>
          <a:p>
            <a:pPr marL="291600" lvl="1" indent="-291600" fontAlgn="auto">
              <a:lnSpc>
                <a:spcPct val="90000"/>
              </a:lnSpc>
              <a:spcBef>
                <a:spcPts val="1000"/>
              </a:spcBef>
              <a:spcAft>
                <a:spcPts val="0"/>
              </a:spcAft>
              <a:buClr>
                <a:schemeClr val="tx2"/>
              </a:buClr>
              <a:defRPr/>
            </a:pPr>
            <a:r>
              <a:rPr lang="en-US" altLang="en-US" sz="2800" dirty="0"/>
              <a:t>Seller must accept highest bid.</a:t>
            </a:r>
          </a:p>
        </p:txBody>
      </p:sp>
      <p:sp>
        <p:nvSpPr>
          <p:cNvPr id="25603" name="Slide Number Placeholder 3">
            <a:extLst>
              <a:ext uri="{FF2B5EF4-FFF2-40B4-BE49-F238E27FC236}">
                <a16:creationId xmlns:a16="http://schemas.microsoft.com/office/drawing/2014/main" xmlns="" id="{DADCFB43-84C9-46C5-9EF2-760F99ECE17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DACC4C-345D-4DB2-81C3-CDCDF0F856E9}" type="slidenum">
              <a:rPr lang="en-US" altLang="en-US" sz="1400">
                <a:latin typeface="+mn-lt"/>
              </a:rPr>
              <a:pPr/>
              <a:t>13</a:t>
            </a:fld>
            <a:endParaRPr lang="en-US" altLang="en-US" sz="140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1C9032D0-F71A-42AA-AFCC-FA14D30C20E7}"/>
              </a:ext>
            </a:extLst>
          </p:cNvPr>
          <p:cNvSpPr>
            <a:spLocks noGrp="1" noChangeArrowheads="1"/>
          </p:cNvSpPr>
          <p:nvPr>
            <p:ph type="title"/>
          </p:nvPr>
        </p:nvSpPr>
        <p:spPr/>
        <p:txBody>
          <a:bodyPr/>
          <a:lstStyle/>
          <a:p>
            <a:pPr fontAlgn="auto">
              <a:spcAft>
                <a:spcPts val="0"/>
              </a:spcAft>
              <a:defRPr/>
            </a:pPr>
            <a:r>
              <a:rPr lang="en-US" dirty="0">
                <a:ea typeface="+mj-ea"/>
              </a:rPr>
              <a:t>Termination of Offer</a:t>
            </a:r>
          </a:p>
        </p:txBody>
      </p:sp>
      <p:sp>
        <p:nvSpPr>
          <p:cNvPr id="28675" name="Content Placeholder 3">
            <a:extLst>
              <a:ext uri="{FF2B5EF4-FFF2-40B4-BE49-F238E27FC236}">
                <a16:creationId xmlns:a16="http://schemas.microsoft.com/office/drawing/2014/main" xmlns="" id="{6217A787-BB10-4B79-B607-EC78A8BF5DC2}"/>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Revocation by Offeror.</a:t>
            </a:r>
          </a:p>
          <a:p>
            <a:pPr marL="291600" indent="-291600" fontAlgn="auto">
              <a:spcBef>
                <a:spcPts val="1000"/>
              </a:spcBef>
              <a:spcAft>
                <a:spcPts val="0"/>
              </a:spcAft>
              <a:buClr>
                <a:schemeClr val="tx2"/>
              </a:buClr>
              <a:defRPr/>
            </a:pPr>
            <a:r>
              <a:rPr lang="en-US" sz="2800" dirty="0">
                <a:ea typeface="+mn-ea"/>
              </a:rPr>
              <a:t>Rejection by Offeree.</a:t>
            </a:r>
          </a:p>
          <a:p>
            <a:pPr marL="291600" indent="-291600" fontAlgn="auto">
              <a:spcBef>
                <a:spcPts val="1000"/>
              </a:spcBef>
              <a:spcAft>
                <a:spcPts val="0"/>
              </a:spcAft>
              <a:buClr>
                <a:schemeClr val="tx2"/>
              </a:buClr>
              <a:defRPr/>
            </a:pPr>
            <a:r>
              <a:rPr lang="en-US" sz="2800" dirty="0">
                <a:ea typeface="+mn-ea"/>
              </a:rPr>
              <a:t>Death/Incapacity of Offeror.</a:t>
            </a:r>
          </a:p>
          <a:p>
            <a:pPr marL="291600" indent="-291600" fontAlgn="auto">
              <a:spcBef>
                <a:spcPts val="1000"/>
              </a:spcBef>
              <a:spcAft>
                <a:spcPts val="0"/>
              </a:spcAft>
              <a:buClr>
                <a:schemeClr val="tx2"/>
              </a:buClr>
              <a:defRPr/>
            </a:pPr>
            <a:r>
              <a:rPr lang="en-US" sz="2800" dirty="0">
                <a:ea typeface="+mn-ea"/>
              </a:rPr>
              <a:t>Destruction/Subsequent Illegality of Subject Matter of Offer.</a:t>
            </a:r>
          </a:p>
          <a:p>
            <a:pPr marL="291600" indent="-291600" fontAlgn="auto">
              <a:spcBef>
                <a:spcPts val="1000"/>
              </a:spcBef>
              <a:spcAft>
                <a:spcPts val="0"/>
              </a:spcAft>
              <a:buClr>
                <a:schemeClr val="tx2"/>
              </a:buClr>
              <a:defRPr/>
            </a:pPr>
            <a:r>
              <a:rPr lang="en-US" sz="2800" dirty="0">
                <a:ea typeface="+mn-ea"/>
              </a:rPr>
              <a:t>Lapse of Time/Failure of Condition(s) Specified in Offer.</a:t>
            </a:r>
          </a:p>
        </p:txBody>
      </p:sp>
      <p:sp>
        <p:nvSpPr>
          <p:cNvPr id="27651" name="Slide Number Placeholder 3">
            <a:extLst>
              <a:ext uri="{FF2B5EF4-FFF2-40B4-BE49-F238E27FC236}">
                <a16:creationId xmlns:a16="http://schemas.microsoft.com/office/drawing/2014/main" xmlns="" id="{B2347221-1C1E-444A-B2E6-B267B5B2DB33}"/>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621E867-7C52-4896-94B9-BD66C4FD21FE}" type="slidenum">
              <a:rPr lang="en-US" altLang="en-US" sz="1400">
                <a:latin typeface="+mn-lt"/>
              </a:rPr>
              <a:pPr/>
              <a:t>14</a:t>
            </a:fld>
            <a:endParaRPr lang="en-US" altLang="en-US" sz="140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F2EFF53D-EF68-435E-8122-2DD9AA9021BA}"/>
              </a:ext>
            </a:extLst>
          </p:cNvPr>
          <p:cNvSpPr>
            <a:spLocks noGrp="1" noChangeArrowheads="1"/>
          </p:cNvSpPr>
          <p:nvPr>
            <p:ph type="title"/>
          </p:nvPr>
        </p:nvSpPr>
        <p:spPr/>
        <p:txBody>
          <a:bodyPr/>
          <a:lstStyle/>
          <a:p>
            <a:pPr fontAlgn="auto">
              <a:spcAft>
                <a:spcPts val="0"/>
              </a:spcAft>
              <a:defRPr/>
            </a:pPr>
            <a:r>
              <a:rPr lang="en-US" sz="4400" dirty="0">
                <a:ea typeface="+mj-ea"/>
              </a:rPr>
              <a:t>Acceptance</a:t>
            </a:r>
          </a:p>
        </p:txBody>
      </p:sp>
      <p:sp>
        <p:nvSpPr>
          <p:cNvPr id="30723" name="Content Placeholder 3">
            <a:extLst>
              <a:ext uri="{FF2B5EF4-FFF2-40B4-BE49-F238E27FC236}">
                <a16:creationId xmlns:a16="http://schemas.microsoft.com/office/drawing/2014/main" xmlns="" id="{2A38D61F-0F92-4A15-A49B-E6CF2CC77E37}"/>
              </a:ext>
            </a:extLst>
          </p:cNvPr>
          <p:cNvSpPr>
            <a:spLocks noGrp="1" noChangeArrowheads="1"/>
          </p:cNvSpPr>
          <p:nvPr>
            <p:ph idx="1"/>
          </p:nvPr>
        </p:nvSpPr>
        <p:spPr/>
        <p:txBody>
          <a:bodyPr/>
          <a:lstStyle/>
          <a:p>
            <a:pPr marL="291600" indent="-291600" fontAlgn="auto">
              <a:lnSpc>
                <a:spcPct val="80000"/>
              </a:lnSpc>
              <a:spcBef>
                <a:spcPts val="1000"/>
              </a:spcBef>
              <a:spcAft>
                <a:spcPts val="0"/>
              </a:spcAft>
              <a:buClr>
                <a:schemeClr val="tx2"/>
              </a:buClr>
              <a:defRPr/>
            </a:pPr>
            <a:r>
              <a:rPr lang="en-US" altLang="en-US" sz="2800" dirty="0">
                <a:ea typeface="+mn-ea"/>
              </a:rPr>
              <a:t>Represents offeree’s intent to be bound by terms of offer and resulting contract.</a:t>
            </a:r>
          </a:p>
          <a:p>
            <a:pPr marL="291600" indent="-291600" fontAlgn="auto">
              <a:lnSpc>
                <a:spcPct val="80000"/>
              </a:lnSpc>
              <a:spcBef>
                <a:spcPts val="1000"/>
              </a:spcBef>
              <a:spcAft>
                <a:spcPts val="0"/>
              </a:spcAft>
              <a:buClr>
                <a:schemeClr val="tx2"/>
              </a:buClr>
              <a:defRPr/>
            </a:pPr>
            <a:r>
              <a:rPr lang="en-US" altLang="en-US" sz="2800" dirty="0">
                <a:ea typeface="+mn-ea"/>
              </a:rPr>
              <a:t>Silence generally does not constitute acceptance.</a:t>
            </a:r>
          </a:p>
          <a:p>
            <a:pPr marL="291600" indent="-291600" fontAlgn="auto">
              <a:lnSpc>
                <a:spcPct val="80000"/>
              </a:lnSpc>
              <a:spcBef>
                <a:spcPts val="1000"/>
              </a:spcBef>
              <a:spcAft>
                <a:spcPts val="0"/>
              </a:spcAft>
              <a:buClr>
                <a:schemeClr val="tx2"/>
              </a:buClr>
              <a:defRPr/>
            </a:pPr>
            <a:r>
              <a:rPr lang="en-US" altLang="en-US" sz="2800" dirty="0">
                <a:ea typeface="+mn-ea"/>
              </a:rPr>
              <a:t>Terms of acceptance must be identical to terms of offer (“Mirror-Image” Rule).</a:t>
            </a:r>
          </a:p>
          <a:p>
            <a:pPr marL="291600" indent="-291600" fontAlgn="auto">
              <a:lnSpc>
                <a:spcPct val="80000"/>
              </a:lnSpc>
              <a:spcBef>
                <a:spcPts val="1000"/>
              </a:spcBef>
              <a:spcAft>
                <a:spcPts val="0"/>
              </a:spcAft>
              <a:buClr>
                <a:schemeClr val="tx2"/>
              </a:buClr>
              <a:defRPr/>
            </a:pPr>
            <a:r>
              <a:rPr lang="en-US" altLang="en-US" sz="2800" dirty="0">
                <a:ea typeface="+mn-ea"/>
              </a:rPr>
              <a:t>Effective when communicated by offeree to offeror.</a:t>
            </a:r>
          </a:p>
          <a:p>
            <a:pPr marL="291600" indent="-291600" fontAlgn="auto">
              <a:lnSpc>
                <a:spcPct val="80000"/>
              </a:lnSpc>
              <a:spcBef>
                <a:spcPts val="1000"/>
              </a:spcBef>
              <a:spcAft>
                <a:spcPts val="0"/>
              </a:spcAft>
              <a:buClr>
                <a:schemeClr val="tx2"/>
              </a:buClr>
              <a:defRPr/>
            </a:pPr>
            <a:r>
              <a:rPr lang="en-US" altLang="en-US" sz="2800" dirty="0">
                <a:ea typeface="+mn-ea"/>
              </a:rPr>
              <a:t>If no method of communicating acceptance specified in offer, any reasonable means of acceptance effective (Examples:  telephone, mail, fax, e-mail).</a:t>
            </a:r>
          </a:p>
        </p:txBody>
      </p:sp>
      <p:sp>
        <p:nvSpPr>
          <p:cNvPr id="29699" name="Slide Number Placeholder 3">
            <a:extLst>
              <a:ext uri="{FF2B5EF4-FFF2-40B4-BE49-F238E27FC236}">
                <a16:creationId xmlns:a16="http://schemas.microsoft.com/office/drawing/2014/main" xmlns="" id="{F42BA7A6-49E7-4C9E-B972-29B75D12C39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B273E3F-DCD9-4E89-A3DC-0FC89354E6B3}" type="slidenum">
              <a:rPr lang="en-US" altLang="en-US" sz="1400">
                <a:latin typeface="+mn-lt"/>
              </a:rPr>
              <a:pPr/>
              <a:t>15</a:t>
            </a:fld>
            <a:endParaRPr lang="en-US" altLang="en-US" sz="140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xmlns="" id="{331C0E02-A009-434F-8000-DEFFDD4FB985}"/>
              </a:ext>
            </a:extLst>
          </p:cNvPr>
          <p:cNvSpPr>
            <a:spLocks noGrp="1" noChangeArrowheads="1"/>
          </p:cNvSpPr>
          <p:nvPr>
            <p:ph type="title"/>
          </p:nvPr>
        </p:nvSpPr>
        <p:spPr/>
        <p:txBody>
          <a:bodyPr/>
          <a:lstStyle/>
          <a:p>
            <a:pPr fontAlgn="auto">
              <a:spcAft>
                <a:spcPts val="0"/>
              </a:spcAft>
              <a:defRPr/>
            </a:pPr>
            <a:r>
              <a:rPr lang="en-US" sz="3600" dirty="0">
                <a:ea typeface="+mj-ea"/>
              </a:rPr>
              <a:t>The Mirror Image Rule</a:t>
            </a:r>
          </a:p>
        </p:txBody>
      </p:sp>
      <p:sp>
        <p:nvSpPr>
          <p:cNvPr id="31746" name="Content Placeholder 2">
            <a:extLst>
              <a:ext uri="{FF2B5EF4-FFF2-40B4-BE49-F238E27FC236}">
                <a16:creationId xmlns:a16="http://schemas.microsoft.com/office/drawing/2014/main" xmlns="" id="{862E5637-8ADB-4C9F-9234-EF41D6166AF5}"/>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Under the common law, the offer and the acceptance must be mirror images of each other. They cannot contain additional or different terms.</a:t>
            </a:r>
          </a:p>
          <a:p>
            <a:pPr marL="291600" indent="-291600" fontAlgn="auto">
              <a:spcBef>
                <a:spcPts val="1000"/>
              </a:spcBef>
              <a:spcAft>
                <a:spcPts val="0"/>
              </a:spcAft>
              <a:buClr>
                <a:schemeClr val="tx2"/>
              </a:buClr>
              <a:defRPr/>
            </a:pPr>
            <a:r>
              <a:rPr lang="en-US" altLang="en-US" sz="2800" dirty="0">
                <a:ea typeface="+mn-ea"/>
              </a:rPr>
              <a:t>Article 2 of the </a:t>
            </a:r>
            <a:r>
              <a:rPr lang="en-US" altLang="en-US" sz="2800" dirty="0" smtClean="0">
                <a:ea typeface="+mn-ea"/>
              </a:rPr>
              <a:t>U</a:t>
            </a:r>
            <a:r>
              <a:rPr lang="en-US" altLang="en-US" sz="100" dirty="0" smtClean="0">
                <a:ea typeface="+mn-ea"/>
              </a:rPr>
              <a:t> </a:t>
            </a:r>
            <a:r>
              <a:rPr lang="en-US" altLang="en-US" sz="2800" dirty="0" smtClean="0">
                <a:ea typeface="+mn-ea"/>
              </a:rPr>
              <a:t>C</a:t>
            </a:r>
            <a:r>
              <a:rPr lang="en-US" altLang="en-US" sz="100" dirty="0" smtClean="0">
                <a:ea typeface="+mn-ea"/>
              </a:rPr>
              <a:t> </a:t>
            </a:r>
            <a:r>
              <a:rPr lang="en-US" altLang="en-US" sz="2800" dirty="0" smtClean="0">
                <a:ea typeface="+mn-ea"/>
              </a:rPr>
              <a:t>C </a:t>
            </a:r>
            <a:r>
              <a:rPr lang="en-US" altLang="en-US" sz="2800" dirty="0">
                <a:ea typeface="+mn-ea"/>
              </a:rPr>
              <a:t>modifies this rule in sale of goods contracts.</a:t>
            </a:r>
          </a:p>
        </p:txBody>
      </p:sp>
      <p:sp>
        <p:nvSpPr>
          <p:cNvPr id="31747" name="Slide Number Placeholder 3">
            <a:extLst>
              <a:ext uri="{FF2B5EF4-FFF2-40B4-BE49-F238E27FC236}">
                <a16:creationId xmlns:a16="http://schemas.microsoft.com/office/drawing/2014/main" xmlns="" id="{91B2F75F-4649-4B3E-A086-F16C2784BEC3}"/>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20276CE-A334-4C97-B29C-3CB15B3DD578}" type="slidenum">
              <a:rPr lang="en-US" altLang="en-US" sz="1400">
                <a:latin typeface="+mn-lt"/>
              </a:rPr>
              <a:pPr/>
              <a:t>16</a:t>
            </a:fld>
            <a:endParaRPr lang="en-US" altLang="en-US" sz="14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7944348A-E306-4335-B840-DE437E5530FF}"/>
              </a:ext>
            </a:extLst>
          </p:cNvPr>
          <p:cNvSpPr>
            <a:spLocks noGrp="1" noChangeArrowheads="1"/>
          </p:cNvSpPr>
          <p:nvPr>
            <p:ph type="title"/>
          </p:nvPr>
        </p:nvSpPr>
        <p:spPr/>
        <p:txBody>
          <a:bodyPr/>
          <a:lstStyle/>
          <a:p>
            <a:pPr fontAlgn="auto">
              <a:spcAft>
                <a:spcPts val="0"/>
              </a:spcAft>
              <a:defRPr/>
            </a:pPr>
            <a:r>
              <a:rPr lang="en-US" dirty="0">
                <a:ea typeface="+mj-ea"/>
              </a:rPr>
              <a:t>The Mailbox Rule</a:t>
            </a:r>
          </a:p>
        </p:txBody>
      </p:sp>
      <p:sp>
        <p:nvSpPr>
          <p:cNvPr id="33795" name="Content Placeholder 3">
            <a:extLst>
              <a:ext uri="{FF2B5EF4-FFF2-40B4-BE49-F238E27FC236}">
                <a16:creationId xmlns:a16="http://schemas.microsoft.com/office/drawing/2014/main" xmlns="" id="{7BF4C496-F514-4BEF-8886-9CF4591DE9FA}"/>
              </a:ext>
            </a:extLst>
          </p:cNvPr>
          <p:cNvSpPr>
            <a:spLocks noGrp="1" noChangeArrowheads="1"/>
          </p:cNvSpPr>
          <p:nvPr>
            <p:ph idx="1"/>
          </p:nvPr>
        </p:nvSpPr>
        <p:spPr>
          <a:xfrm>
            <a:off x="457200" y="1600200"/>
            <a:ext cx="7620000" cy="2590800"/>
          </a:xfrm>
        </p:spPr>
        <p:txBody>
          <a:bodyPr rtlCol="0"/>
          <a:lstStyle/>
          <a:p>
            <a:pPr marL="291600" indent="-291600" fontAlgn="auto">
              <a:spcBef>
                <a:spcPts val="1000"/>
              </a:spcBef>
              <a:spcAft>
                <a:spcPts val="0"/>
              </a:spcAft>
              <a:buClr>
                <a:schemeClr val="tx2"/>
              </a:buClr>
              <a:defRPr/>
            </a:pPr>
            <a:r>
              <a:rPr lang="en-US" sz="2800" dirty="0">
                <a:ea typeface="+mn-ea"/>
              </a:rPr>
              <a:t>Acceptance by mail is effective when placed in mailbox; however, revocation of offer is effective only when received by offeree.</a:t>
            </a:r>
          </a:p>
        </p:txBody>
      </p:sp>
      <p:sp>
        <p:nvSpPr>
          <p:cNvPr id="32771" name="Slide Number Placeholder 3">
            <a:extLst>
              <a:ext uri="{FF2B5EF4-FFF2-40B4-BE49-F238E27FC236}">
                <a16:creationId xmlns:a16="http://schemas.microsoft.com/office/drawing/2014/main" xmlns="" id="{DE8968E9-E350-4C8F-9382-929F5FCD395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897F5CC-599C-4431-A91E-F79420EBFD3D}" type="slidenum">
              <a:rPr lang="en-US" altLang="en-US" sz="1400">
                <a:latin typeface="+mn-lt"/>
              </a:rPr>
              <a:pPr/>
              <a:t>17</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a:extLst>
              <a:ext uri="{FF2B5EF4-FFF2-40B4-BE49-F238E27FC236}">
                <a16:creationId xmlns:a16="http://schemas.microsoft.com/office/drawing/2014/main" xmlns="" id="{7818ADBE-BFFB-4557-A964-F3F5C9852C8F}"/>
              </a:ext>
            </a:extLst>
          </p:cNvPr>
          <p:cNvSpPr>
            <a:spLocks noGrp="1" noChangeArrowheads="1"/>
          </p:cNvSpPr>
          <p:nvPr>
            <p:ph type="title"/>
          </p:nvPr>
        </p:nvSpPr>
        <p:spPr/>
        <p:txBody>
          <a:bodyPr/>
          <a:lstStyle/>
          <a:p>
            <a:pPr fontAlgn="auto">
              <a:spcAft>
                <a:spcPts val="0"/>
              </a:spcAft>
              <a:defRPr/>
            </a:pPr>
            <a:r>
              <a:rPr lang="en-US" dirty="0">
                <a:ea typeface="+mj-ea"/>
              </a:rPr>
              <a:t>Contract</a:t>
            </a:r>
          </a:p>
        </p:txBody>
      </p:sp>
      <p:sp>
        <p:nvSpPr>
          <p:cNvPr id="5123" name="Content Placeholder 3">
            <a:extLst>
              <a:ext uri="{FF2B5EF4-FFF2-40B4-BE49-F238E27FC236}">
                <a16:creationId xmlns:a16="http://schemas.microsoft.com/office/drawing/2014/main" xmlns="" id="{C3B0F543-0EB3-44F8-ACAC-1905A7786E4B}"/>
              </a:ext>
            </a:extLst>
          </p:cNvPr>
          <p:cNvSpPr>
            <a:spLocks noGrp="1" noChangeArrowheads="1"/>
          </p:cNvSpPr>
          <p:nvPr>
            <p:ph idx="1"/>
          </p:nvPr>
        </p:nvSpPr>
        <p:spPr>
          <a:xfrm>
            <a:off x="457200" y="1600200"/>
            <a:ext cx="8001000" cy="4800600"/>
          </a:xfrm>
        </p:spPr>
        <p:txBody>
          <a:bodyPr rtlCol="0"/>
          <a:lstStyle/>
          <a:p>
            <a:pPr marL="291600" indent="-291600" fontAlgn="auto">
              <a:spcBef>
                <a:spcPts val="1000"/>
              </a:spcBef>
              <a:spcAft>
                <a:spcPts val="0"/>
              </a:spcAft>
              <a:buClr>
                <a:schemeClr val="tx2"/>
              </a:buClr>
              <a:defRPr/>
            </a:pPr>
            <a:r>
              <a:rPr lang="en-US" sz="2800" dirty="0">
                <a:ea typeface="+mn-ea"/>
              </a:rPr>
              <a:t>A contract is a set of legally enforceable promises.</a:t>
            </a:r>
          </a:p>
        </p:txBody>
      </p:sp>
      <p:sp>
        <p:nvSpPr>
          <p:cNvPr id="4099" name="Slide Number Placeholder 3">
            <a:extLst>
              <a:ext uri="{FF2B5EF4-FFF2-40B4-BE49-F238E27FC236}">
                <a16:creationId xmlns:a16="http://schemas.microsoft.com/office/drawing/2014/main" xmlns="" id="{0DA8D3C7-87DD-4E39-AEB8-BFB6EDB1CA1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6AA580-E0C5-436D-8070-2ED9F0BB6ACB}" type="slidenum">
              <a:rPr lang="en-US" altLang="en-US" sz="1400">
                <a:latin typeface="+mn-lt"/>
              </a:rPr>
              <a:pPr/>
              <a:t>2</a:t>
            </a:fld>
            <a:endParaRPr lang="en-US" altLang="en-US" sz="1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xmlns="" id="{153CFAB5-9667-45AE-A529-A93A1A4D8A49}"/>
              </a:ext>
            </a:extLst>
          </p:cNvPr>
          <p:cNvSpPr>
            <a:spLocks noGrp="1" noChangeArrowheads="1"/>
          </p:cNvSpPr>
          <p:nvPr>
            <p:ph type="title"/>
          </p:nvPr>
        </p:nvSpPr>
        <p:spPr/>
        <p:txBody>
          <a:bodyPr/>
          <a:lstStyle/>
          <a:p>
            <a:pPr fontAlgn="auto">
              <a:spcAft>
                <a:spcPts val="0"/>
              </a:spcAft>
              <a:defRPr/>
            </a:pPr>
            <a:r>
              <a:rPr lang="en-US" sz="3400" dirty="0">
                <a:ea typeface="+mj-ea"/>
              </a:rPr>
              <a:t>Elements Required For Contract Formation</a:t>
            </a:r>
          </a:p>
        </p:txBody>
      </p:sp>
      <p:sp>
        <p:nvSpPr>
          <p:cNvPr id="7171" name="Content Placeholder 3">
            <a:extLst>
              <a:ext uri="{FF2B5EF4-FFF2-40B4-BE49-F238E27FC236}">
                <a16:creationId xmlns:a16="http://schemas.microsoft.com/office/drawing/2014/main" xmlns="" id="{C4DFF47F-C93C-4934-957A-97608E986B36}"/>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Agreement (Offer and Acceptance).</a:t>
            </a:r>
          </a:p>
          <a:p>
            <a:pPr marL="291600" indent="-291600" fontAlgn="auto">
              <a:spcBef>
                <a:spcPts val="1000"/>
              </a:spcBef>
              <a:spcAft>
                <a:spcPts val="0"/>
              </a:spcAft>
              <a:buClr>
                <a:schemeClr val="tx2"/>
              </a:buClr>
              <a:defRPr/>
            </a:pPr>
            <a:r>
              <a:rPr lang="en-US" sz="2800" dirty="0">
                <a:ea typeface="+mn-ea"/>
              </a:rPr>
              <a:t>Consideration (Bargained-For Exchange).</a:t>
            </a:r>
          </a:p>
          <a:p>
            <a:pPr marL="291600" indent="-291600" fontAlgn="auto">
              <a:spcBef>
                <a:spcPts val="1000"/>
              </a:spcBef>
              <a:spcAft>
                <a:spcPts val="0"/>
              </a:spcAft>
              <a:buClr>
                <a:schemeClr val="tx2"/>
              </a:buClr>
              <a:defRPr/>
            </a:pPr>
            <a:r>
              <a:rPr lang="en-US" sz="2800" dirty="0">
                <a:ea typeface="+mn-ea"/>
              </a:rPr>
              <a:t>Contractual Capacity (Legal Ability to Enter Into Binding Contract).</a:t>
            </a:r>
          </a:p>
          <a:p>
            <a:pPr marL="291600" indent="-291600" fontAlgn="auto">
              <a:spcBef>
                <a:spcPts val="1000"/>
              </a:spcBef>
              <a:spcAft>
                <a:spcPts val="0"/>
              </a:spcAft>
              <a:buClr>
                <a:schemeClr val="tx2"/>
              </a:buClr>
              <a:defRPr/>
            </a:pPr>
            <a:r>
              <a:rPr lang="en-US" sz="2800" dirty="0">
                <a:ea typeface="+mn-ea"/>
              </a:rPr>
              <a:t>Legal Object.</a:t>
            </a:r>
          </a:p>
        </p:txBody>
      </p:sp>
      <p:sp>
        <p:nvSpPr>
          <p:cNvPr id="6147" name="Slide Number Placeholder 3">
            <a:extLst>
              <a:ext uri="{FF2B5EF4-FFF2-40B4-BE49-F238E27FC236}">
                <a16:creationId xmlns:a16="http://schemas.microsoft.com/office/drawing/2014/main" xmlns="" id="{85B4098E-2B0B-426F-AC39-B2710B44E09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4232153-66E1-46AA-A2FA-18203C1E867B}" type="slidenum">
              <a:rPr lang="en-US" altLang="en-US" sz="1400">
                <a:latin typeface="+mn-lt"/>
              </a:rPr>
              <a:pPr/>
              <a:t>3</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71F6A8AC-827D-4F67-9020-8D88AD24E414}"/>
              </a:ext>
            </a:extLst>
          </p:cNvPr>
          <p:cNvSpPr>
            <a:spLocks noGrp="1" noChangeArrowheads="1"/>
          </p:cNvSpPr>
          <p:nvPr>
            <p:ph type="title"/>
          </p:nvPr>
        </p:nvSpPr>
        <p:spPr/>
        <p:txBody>
          <a:bodyPr/>
          <a:lstStyle/>
          <a:p>
            <a:pPr fontAlgn="auto">
              <a:spcAft>
                <a:spcPts val="0"/>
              </a:spcAft>
              <a:defRPr/>
            </a:pPr>
            <a:r>
              <a:rPr lang="en-US" sz="3600" dirty="0">
                <a:ea typeface="+mj-ea"/>
              </a:rPr>
              <a:t>Defenses to Enforcement of Contract</a:t>
            </a:r>
          </a:p>
        </p:txBody>
      </p:sp>
      <p:sp>
        <p:nvSpPr>
          <p:cNvPr id="9219" name="Content Placeholder 3">
            <a:extLst>
              <a:ext uri="{FF2B5EF4-FFF2-40B4-BE49-F238E27FC236}">
                <a16:creationId xmlns:a16="http://schemas.microsoft.com/office/drawing/2014/main" xmlns="" id="{DF51589C-03E7-41C9-B9AA-2B80E09A4552}"/>
              </a:ext>
            </a:extLst>
          </p:cNvPr>
          <p:cNvSpPr>
            <a:spLocks noGrp="1" noChangeArrowheads="1"/>
          </p:cNvSpPr>
          <p:nvPr>
            <p:ph idx="1"/>
          </p:nvPr>
        </p:nvSpPr>
        <p:spPr/>
        <p:txBody>
          <a:bodyPr rtlCol="0"/>
          <a:lstStyle/>
          <a:p>
            <a:pPr marL="291600" indent="-291600" fontAlgn="auto">
              <a:spcBef>
                <a:spcPts val="1000"/>
              </a:spcBef>
              <a:spcAft>
                <a:spcPts val="0"/>
              </a:spcAft>
              <a:buClr>
                <a:schemeClr val="tx2"/>
              </a:buClr>
              <a:defRPr/>
            </a:pPr>
            <a:r>
              <a:rPr lang="en-US" sz="2800" dirty="0">
                <a:ea typeface="+mn-ea"/>
              </a:rPr>
              <a:t>Lack of genuine assent (fraud, duress, undue influence, misrepresentation).</a:t>
            </a:r>
          </a:p>
          <a:p>
            <a:pPr marL="291600" indent="-291600" fontAlgn="auto">
              <a:spcBef>
                <a:spcPts val="1000"/>
              </a:spcBef>
              <a:spcAft>
                <a:spcPts val="0"/>
              </a:spcAft>
              <a:buClr>
                <a:schemeClr val="tx2"/>
              </a:buClr>
              <a:defRPr/>
            </a:pPr>
            <a:r>
              <a:rPr lang="en-US" sz="2800" dirty="0">
                <a:ea typeface="+mn-ea"/>
              </a:rPr>
              <a:t>Lack of proper form requirements (statute of frauds writing requirement).</a:t>
            </a:r>
          </a:p>
        </p:txBody>
      </p:sp>
      <p:sp>
        <p:nvSpPr>
          <p:cNvPr id="8195" name="Slide Number Placeholder 3">
            <a:extLst>
              <a:ext uri="{FF2B5EF4-FFF2-40B4-BE49-F238E27FC236}">
                <a16:creationId xmlns:a16="http://schemas.microsoft.com/office/drawing/2014/main" xmlns="" id="{B705E8D7-FC40-4633-A8D5-9D22F4B23FD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D3C32C-2766-46BA-92CC-79A1EF4B3AAE}" type="slidenum">
              <a:rPr lang="en-US" altLang="en-US" sz="1400">
                <a:latin typeface="+mn-lt"/>
              </a:rPr>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F15FCE78-4D0B-4406-BC2C-992DC4AAD9E1}"/>
              </a:ext>
            </a:extLst>
          </p:cNvPr>
          <p:cNvSpPr>
            <a:spLocks noGrp="1" noChangeArrowheads="1"/>
          </p:cNvSpPr>
          <p:nvPr>
            <p:ph type="title"/>
          </p:nvPr>
        </p:nvSpPr>
        <p:spPr/>
        <p:txBody>
          <a:bodyPr/>
          <a:lstStyle/>
          <a:p>
            <a:pPr fontAlgn="auto">
              <a:spcAft>
                <a:spcPts val="0"/>
              </a:spcAft>
              <a:defRPr/>
            </a:pPr>
            <a:r>
              <a:rPr lang="en-US" sz="4200" dirty="0">
                <a:ea typeface="+mj-ea"/>
              </a:rPr>
              <a:t>Sources of Contract Law</a:t>
            </a:r>
          </a:p>
        </p:txBody>
      </p:sp>
      <p:sp>
        <p:nvSpPr>
          <p:cNvPr id="11267" name="Content Placeholder  3">
            <a:extLst>
              <a:ext uri="{FF2B5EF4-FFF2-40B4-BE49-F238E27FC236}">
                <a16:creationId xmlns:a16="http://schemas.microsoft.com/office/drawing/2014/main" xmlns="" id="{A2C721EC-1D3B-45F3-9FE1-94555C5EF937}"/>
              </a:ext>
            </a:extLst>
          </p:cNvPr>
          <p:cNvSpPr>
            <a:spLocks noGrp="1" noChangeArrowheads="1"/>
          </p:cNvSpPr>
          <p:nvPr>
            <p:ph idx="1"/>
          </p:nvPr>
        </p:nvSpPr>
        <p:spPr/>
        <p:txBody>
          <a:bodyPr rtlCol="0"/>
          <a:lstStyle/>
          <a:p>
            <a:pPr marL="0" indent="0" fontAlgn="auto">
              <a:spcAft>
                <a:spcPts val="0"/>
              </a:spcAft>
              <a:buClr>
                <a:schemeClr val="tx2"/>
              </a:buClr>
              <a:buNone/>
              <a:defRPr/>
            </a:pPr>
            <a:r>
              <a:rPr lang="en-US" sz="2800" dirty="0">
                <a:ea typeface="+mn-ea"/>
              </a:rPr>
              <a:t>State common law.</a:t>
            </a:r>
          </a:p>
          <a:p>
            <a:pPr marL="0" indent="0" fontAlgn="auto">
              <a:spcAft>
                <a:spcPts val="0"/>
              </a:spcAft>
              <a:buClr>
                <a:schemeClr val="tx2"/>
              </a:buClr>
              <a:buNone/>
              <a:defRPr/>
            </a:pPr>
            <a:r>
              <a:rPr lang="en-US" sz="2800" dirty="0">
                <a:ea typeface="+mn-ea"/>
              </a:rPr>
              <a:t>The Uniform Commercial Code (Article 2).</a:t>
            </a:r>
          </a:p>
          <a:p>
            <a:pPr marL="291600" lvl="1" indent="-291600" fontAlgn="auto">
              <a:spcBef>
                <a:spcPts val="1000"/>
              </a:spcBef>
              <a:spcAft>
                <a:spcPts val="0"/>
              </a:spcAft>
              <a:buClr>
                <a:schemeClr val="tx2"/>
              </a:buClr>
              <a:defRPr/>
            </a:pPr>
            <a:r>
              <a:rPr lang="en-US" sz="2800" dirty="0">
                <a:ea typeface="+mn-ea"/>
              </a:rPr>
              <a:t>Governs contracts for the sale of goods.</a:t>
            </a:r>
          </a:p>
        </p:txBody>
      </p:sp>
      <p:sp>
        <p:nvSpPr>
          <p:cNvPr id="10243" name="Slide Number Placeholder 3">
            <a:extLst>
              <a:ext uri="{FF2B5EF4-FFF2-40B4-BE49-F238E27FC236}">
                <a16:creationId xmlns:a16="http://schemas.microsoft.com/office/drawing/2014/main" xmlns="" id="{CFF1F5C8-C283-46E4-9CA3-2878C1A977A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A41C0FF-D2AC-4889-8323-84297B00F7B0}" type="slidenum">
              <a:rPr lang="en-US" altLang="en-US" sz="1400">
                <a:latin typeface="+mn-lt"/>
              </a:rPr>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FBCD3F21-E607-41AC-98BD-5031B8F2E39B}"/>
              </a:ext>
            </a:extLst>
          </p:cNvPr>
          <p:cNvSpPr>
            <a:spLocks noGrp="1" noChangeArrowheads="1"/>
          </p:cNvSpPr>
          <p:nvPr>
            <p:ph type="title"/>
          </p:nvPr>
        </p:nvSpPr>
        <p:spPr>
          <a:xfrm>
            <a:off x="457200" y="274638"/>
            <a:ext cx="7620000" cy="1143000"/>
          </a:xfrm>
        </p:spPr>
        <p:txBody>
          <a:bodyPr/>
          <a:lstStyle/>
          <a:p>
            <a:pPr fontAlgn="auto">
              <a:spcAft>
                <a:spcPts val="0"/>
              </a:spcAft>
              <a:defRPr/>
            </a:pPr>
            <a:r>
              <a:rPr lang="en-US" sz="3200" dirty="0">
                <a:ea typeface="+mj-ea"/>
              </a:rPr>
              <a:t>Classification of Contracts: Express or Implied</a:t>
            </a:r>
            <a:endParaRPr lang="en-US" dirty="0">
              <a:ea typeface="+mj-ea"/>
            </a:endParaRPr>
          </a:p>
        </p:txBody>
      </p:sp>
      <p:sp>
        <p:nvSpPr>
          <p:cNvPr id="13315" name="Content Placeholder 3">
            <a:extLst>
              <a:ext uri="{FF2B5EF4-FFF2-40B4-BE49-F238E27FC236}">
                <a16:creationId xmlns:a16="http://schemas.microsoft.com/office/drawing/2014/main" xmlns="" id="{988E2372-78B8-44DA-8162-0173C6DC2F7F}"/>
              </a:ext>
            </a:extLst>
          </p:cNvPr>
          <p:cNvSpPr>
            <a:spLocks noGrp="1" noChangeArrowheads="1"/>
          </p:cNvSpPr>
          <p:nvPr>
            <p:ph idx="1"/>
          </p:nvPr>
        </p:nvSpPr>
        <p:spPr>
          <a:xfrm>
            <a:off x="457200" y="1600200"/>
            <a:ext cx="7848600" cy="4800600"/>
          </a:xfrm>
        </p:spPr>
        <p:txBody>
          <a:bodyPr/>
          <a:lstStyle/>
          <a:p>
            <a:pPr marL="0" indent="0">
              <a:buClr>
                <a:schemeClr val="tx2"/>
              </a:buClr>
              <a:buNone/>
            </a:pPr>
            <a:r>
              <a:rPr lang="en-US" altLang="en-US" sz="2800" dirty="0"/>
              <a:t>“Express” Contract: Based on written or spoken words.</a:t>
            </a:r>
          </a:p>
          <a:p>
            <a:pPr marL="0" indent="0">
              <a:buClr>
                <a:schemeClr val="tx2"/>
              </a:buClr>
              <a:buNone/>
            </a:pPr>
            <a:r>
              <a:rPr lang="en-US" altLang="en-US" sz="2800" dirty="0"/>
              <a:t>“Implied” Contract: Based on conduct or actions.</a:t>
            </a:r>
          </a:p>
          <a:p>
            <a:pPr marL="291600" lvl="2" indent="-291600" fontAlgn="auto">
              <a:spcBef>
                <a:spcPts val="1000"/>
              </a:spcBef>
              <a:spcAft>
                <a:spcPts val="0"/>
              </a:spcAft>
              <a:buClr>
                <a:schemeClr val="tx2"/>
              </a:buClr>
              <a:defRPr/>
            </a:pPr>
            <a:r>
              <a:rPr lang="en-US" altLang="en-US" sz="2800" dirty="0">
                <a:ea typeface="+mn-ea"/>
              </a:rPr>
              <a:t>“Quasi-Contract” (“Implied-in-law” contract): Imposed in certain cases to avoid unjust enrichment, even if all elements of contract formation not satisfied.</a:t>
            </a:r>
          </a:p>
        </p:txBody>
      </p:sp>
      <p:sp>
        <p:nvSpPr>
          <p:cNvPr id="12291" name="Slide Number Placeholder 3">
            <a:extLst>
              <a:ext uri="{FF2B5EF4-FFF2-40B4-BE49-F238E27FC236}">
                <a16:creationId xmlns:a16="http://schemas.microsoft.com/office/drawing/2014/main" xmlns="" id="{1A213726-60C5-41B5-8063-834EA928AD2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7DDC26-CE58-4111-A02D-34D4E9B39BEB}" type="slidenum">
              <a:rPr lang="en-US" altLang="en-US" sz="1400">
                <a:latin typeface="+mn-lt"/>
              </a:rPr>
              <a:pPr/>
              <a:t>6</a:t>
            </a:fld>
            <a:endParaRPr lang="en-US" altLang="en-US" sz="140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DB9DA837-628E-44FA-B57E-120B9D42ACBA}"/>
              </a:ext>
            </a:extLst>
          </p:cNvPr>
          <p:cNvSpPr>
            <a:spLocks noGrp="1" noChangeArrowheads="1"/>
          </p:cNvSpPr>
          <p:nvPr>
            <p:ph type="title"/>
          </p:nvPr>
        </p:nvSpPr>
        <p:spPr/>
        <p:txBody>
          <a:bodyPr/>
          <a:lstStyle/>
          <a:p>
            <a:pPr fontAlgn="auto">
              <a:spcAft>
                <a:spcPts val="0"/>
              </a:spcAft>
              <a:defRPr/>
            </a:pPr>
            <a:r>
              <a:rPr lang="en-US" sz="3600" dirty="0">
                <a:ea typeface="+mj-ea"/>
              </a:rPr>
              <a:t>Classification of Contracts</a:t>
            </a:r>
          </a:p>
        </p:txBody>
      </p:sp>
      <p:sp>
        <p:nvSpPr>
          <p:cNvPr id="14338" name="Content Placeholder 2">
            <a:extLst>
              <a:ext uri="{FF2B5EF4-FFF2-40B4-BE49-F238E27FC236}">
                <a16:creationId xmlns:a16="http://schemas.microsoft.com/office/drawing/2014/main" xmlns="" id="{3DB8888F-E8C9-4CC5-8F55-71B902CE57CB}"/>
              </a:ext>
            </a:extLst>
          </p:cNvPr>
          <p:cNvSpPr>
            <a:spLocks noGrp="1" noChangeArrowheads="1"/>
          </p:cNvSpPr>
          <p:nvPr>
            <p:ph type="body" idx="1"/>
          </p:nvPr>
        </p:nvSpPr>
        <p:spPr/>
        <p:txBody>
          <a:bodyPr/>
          <a:lstStyle/>
          <a:p>
            <a:r>
              <a:rPr lang="en-US" altLang="en-US" sz="2400" dirty="0"/>
              <a:t>Bilateral</a:t>
            </a:r>
          </a:p>
        </p:txBody>
      </p:sp>
      <p:sp>
        <p:nvSpPr>
          <p:cNvPr id="14339" name="Content Placeholder 3">
            <a:extLst>
              <a:ext uri="{FF2B5EF4-FFF2-40B4-BE49-F238E27FC236}">
                <a16:creationId xmlns:a16="http://schemas.microsoft.com/office/drawing/2014/main" xmlns="" id="{10684F22-7E22-421A-99AA-5DD23782D094}"/>
              </a:ext>
            </a:extLst>
          </p:cNvPr>
          <p:cNvSpPr>
            <a:spLocks noGrp="1" noChangeArrowheads="1"/>
          </p:cNvSpPr>
          <p:nvPr>
            <p:ph sz="half" idx="2"/>
          </p:nvPr>
        </p:nvSpPr>
        <p:spPr/>
        <p:txBody>
          <a:bodyPr/>
          <a:lstStyle/>
          <a:p>
            <a:pPr marL="291600" indent="-291600" fontAlgn="auto">
              <a:spcBef>
                <a:spcPts val="1000"/>
              </a:spcBef>
              <a:spcAft>
                <a:spcPts val="0"/>
              </a:spcAft>
              <a:buClr>
                <a:schemeClr val="tx2"/>
              </a:buClr>
              <a:defRPr/>
            </a:pPr>
            <a:r>
              <a:rPr lang="en-US" altLang="en-US" sz="2800" dirty="0">
                <a:ea typeface="+mn-ea"/>
              </a:rPr>
              <a:t>The offeror and offeree both exchange promises.</a:t>
            </a:r>
          </a:p>
          <a:p>
            <a:pPr marL="291600" indent="-291600" fontAlgn="auto">
              <a:spcBef>
                <a:spcPts val="1000"/>
              </a:spcBef>
              <a:spcAft>
                <a:spcPts val="0"/>
              </a:spcAft>
              <a:buClr>
                <a:schemeClr val="tx2"/>
              </a:buClr>
              <a:defRPr/>
            </a:pPr>
            <a:r>
              <a:rPr lang="en-US" altLang="en-US" sz="2800" dirty="0">
                <a:ea typeface="+mn-ea"/>
              </a:rPr>
              <a:t>A promise for a promise</a:t>
            </a:r>
            <a:r>
              <a:rPr lang="en-US" altLang="en-US" sz="2800" dirty="0"/>
              <a:t>.</a:t>
            </a:r>
          </a:p>
        </p:txBody>
      </p:sp>
      <p:sp>
        <p:nvSpPr>
          <p:cNvPr id="14340" name="Content Placeholder 4">
            <a:extLst>
              <a:ext uri="{FF2B5EF4-FFF2-40B4-BE49-F238E27FC236}">
                <a16:creationId xmlns:a16="http://schemas.microsoft.com/office/drawing/2014/main" xmlns="" id="{F5859F48-4981-458A-ABE5-DE8DEDB51E99}"/>
              </a:ext>
            </a:extLst>
          </p:cNvPr>
          <p:cNvSpPr>
            <a:spLocks noGrp="1" noChangeArrowheads="1"/>
          </p:cNvSpPr>
          <p:nvPr>
            <p:ph type="body" sz="quarter" idx="3"/>
          </p:nvPr>
        </p:nvSpPr>
        <p:spPr/>
        <p:txBody>
          <a:bodyPr/>
          <a:lstStyle/>
          <a:p>
            <a:r>
              <a:rPr lang="en-US" altLang="en-US" sz="2400" dirty="0"/>
              <a:t>Unilateral</a:t>
            </a:r>
          </a:p>
        </p:txBody>
      </p:sp>
      <p:sp>
        <p:nvSpPr>
          <p:cNvPr id="14341" name="Content Placeholder 5">
            <a:extLst>
              <a:ext uri="{FF2B5EF4-FFF2-40B4-BE49-F238E27FC236}">
                <a16:creationId xmlns:a16="http://schemas.microsoft.com/office/drawing/2014/main" xmlns="" id="{9FF22547-E9E8-4413-9214-37A4F41EC76D}"/>
              </a:ext>
            </a:extLst>
          </p:cNvPr>
          <p:cNvSpPr>
            <a:spLocks noGrp="1" noChangeArrowheads="1"/>
          </p:cNvSpPr>
          <p:nvPr>
            <p:ph sz="quarter" idx="4"/>
          </p:nvPr>
        </p:nvSpPr>
        <p:spPr/>
        <p:txBody>
          <a:bodyPr/>
          <a:lstStyle/>
          <a:p>
            <a:pPr marL="291600" indent="-291600" fontAlgn="auto">
              <a:spcBef>
                <a:spcPts val="1000"/>
              </a:spcBef>
              <a:spcAft>
                <a:spcPts val="0"/>
              </a:spcAft>
              <a:buClr>
                <a:schemeClr val="tx2"/>
              </a:buClr>
              <a:defRPr/>
            </a:pPr>
            <a:r>
              <a:rPr lang="en-US" altLang="en-US" sz="2800" dirty="0">
                <a:ea typeface="+mn-ea"/>
              </a:rPr>
              <a:t>The offeror makes a promise and asks for acceptance by performing an act.</a:t>
            </a:r>
          </a:p>
          <a:p>
            <a:pPr marL="291600" indent="-291600" fontAlgn="auto">
              <a:spcBef>
                <a:spcPts val="1000"/>
              </a:spcBef>
              <a:spcAft>
                <a:spcPts val="0"/>
              </a:spcAft>
              <a:buClr>
                <a:schemeClr val="tx2"/>
              </a:buClr>
              <a:defRPr/>
            </a:pPr>
            <a:r>
              <a:rPr lang="en-US" altLang="en-US" sz="2800" dirty="0">
                <a:ea typeface="+mn-ea"/>
              </a:rPr>
              <a:t>A promise for an act.</a:t>
            </a:r>
          </a:p>
          <a:p>
            <a:pPr marL="291600" indent="-291600" fontAlgn="auto">
              <a:spcBef>
                <a:spcPts val="1000"/>
              </a:spcBef>
              <a:spcAft>
                <a:spcPts val="0"/>
              </a:spcAft>
              <a:buClr>
                <a:schemeClr val="tx2"/>
              </a:buClr>
              <a:defRPr/>
            </a:pPr>
            <a:r>
              <a:rPr lang="en-US" altLang="en-US" sz="2800" dirty="0">
                <a:ea typeface="+mn-ea"/>
              </a:rPr>
              <a:t>Examples are contests and rewards.</a:t>
            </a:r>
          </a:p>
        </p:txBody>
      </p:sp>
      <p:sp>
        <p:nvSpPr>
          <p:cNvPr id="14342" name="Slide Number Placeholder 6">
            <a:extLst>
              <a:ext uri="{FF2B5EF4-FFF2-40B4-BE49-F238E27FC236}">
                <a16:creationId xmlns:a16="http://schemas.microsoft.com/office/drawing/2014/main" xmlns="" id="{236A5842-4AE0-4843-A507-33AE61BEB101}"/>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D2A734-EA01-45EE-94ED-5F08670D6D97}" type="slidenum">
              <a:rPr lang="en-US" altLang="en-US" sz="1800">
                <a:latin typeface="+mn-lt"/>
              </a:rPr>
              <a:pPr/>
              <a:t>7</a:t>
            </a:fld>
            <a:endParaRPr lang="en-US" altLang="en-US" sz="18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6B7AB7A9-D889-40F9-B589-6A504FF4CAFE}"/>
              </a:ext>
            </a:extLst>
          </p:cNvPr>
          <p:cNvSpPr>
            <a:spLocks noGrp="1" noChangeArrowheads="1"/>
          </p:cNvSpPr>
          <p:nvPr>
            <p:ph type="title"/>
          </p:nvPr>
        </p:nvSpPr>
        <p:spPr/>
        <p:txBody>
          <a:bodyPr/>
          <a:lstStyle/>
          <a:p>
            <a:pPr fontAlgn="auto">
              <a:spcAft>
                <a:spcPts val="0"/>
              </a:spcAft>
              <a:defRPr/>
            </a:pPr>
            <a:r>
              <a:rPr lang="en-US" sz="3600" dirty="0">
                <a:ea typeface="+mj-ea"/>
              </a:rPr>
              <a:t>Classification of </a:t>
            </a:r>
            <a:r>
              <a:rPr lang="en-US" sz="3600" dirty="0" smtClean="0">
                <a:ea typeface="+mj-ea"/>
              </a:rPr>
              <a:t>Contracts: Valid</a:t>
            </a:r>
            <a:r>
              <a:rPr lang="en-US" sz="3600" dirty="0">
                <a:ea typeface="+mj-ea"/>
              </a:rPr>
              <a:t>, Void, or Voidable</a:t>
            </a:r>
          </a:p>
        </p:txBody>
      </p:sp>
      <p:sp>
        <p:nvSpPr>
          <p:cNvPr id="16387" name="Content Placeholder 3">
            <a:extLst>
              <a:ext uri="{FF2B5EF4-FFF2-40B4-BE49-F238E27FC236}">
                <a16:creationId xmlns:a16="http://schemas.microsoft.com/office/drawing/2014/main" xmlns="" id="{BBA7108C-6F6E-4DCD-B1CD-BC25B8B2CD35}"/>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“Valid” Contract: All elements of contract formation satisfied.</a:t>
            </a:r>
          </a:p>
          <a:p>
            <a:pPr marL="291600" indent="-291600" fontAlgn="auto">
              <a:spcBef>
                <a:spcPts val="1000"/>
              </a:spcBef>
              <a:spcAft>
                <a:spcPts val="0"/>
              </a:spcAft>
              <a:buClr>
                <a:schemeClr val="tx2"/>
              </a:buClr>
              <a:defRPr/>
            </a:pPr>
            <a:r>
              <a:rPr lang="en-US" altLang="en-US" sz="2800" dirty="0">
                <a:ea typeface="+mn-ea"/>
              </a:rPr>
              <a:t>“Void” Contract: Illegal purpose/subject matter; unenforceable.</a:t>
            </a:r>
          </a:p>
          <a:p>
            <a:pPr marL="291600" indent="-291600" fontAlgn="auto">
              <a:spcBef>
                <a:spcPts val="1000"/>
              </a:spcBef>
              <a:spcAft>
                <a:spcPts val="0"/>
              </a:spcAft>
              <a:buClr>
                <a:schemeClr val="tx2"/>
              </a:buClr>
              <a:defRPr/>
            </a:pPr>
            <a:r>
              <a:rPr lang="en-US" altLang="en-US" sz="2800" dirty="0">
                <a:ea typeface="+mn-ea"/>
              </a:rPr>
              <a:t>“Voidable” Contract: One or both parties can withdraw from contract.</a:t>
            </a:r>
          </a:p>
        </p:txBody>
      </p:sp>
      <p:sp>
        <p:nvSpPr>
          <p:cNvPr id="15363" name="Slide Number Placeholder 3">
            <a:extLst>
              <a:ext uri="{FF2B5EF4-FFF2-40B4-BE49-F238E27FC236}">
                <a16:creationId xmlns:a16="http://schemas.microsoft.com/office/drawing/2014/main" xmlns="" id="{21204005-44E3-4C33-87F3-1A484C6E876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F013AE0-8401-4EF9-B6A7-520E309BF0E1}" type="slidenum">
              <a:rPr lang="en-US" altLang="en-US" sz="1400">
                <a:latin typeface="+mn-lt"/>
              </a:rPr>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xmlns="" id="{627A1952-C102-42A6-BC7C-4820D1380B71}"/>
              </a:ext>
            </a:extLst>
          </p:cNvPr>
          <p:cNvSpPr>
            <a:spLocks noGrp="1" noChangeArrowheads="1"/>
          </p:cNvSpPr>
          <p:nvPr>
            <p:ph type="title"/>
          </p:nvPr>
        </p:nvSpPr>
        <p:spPr/>
        <p:txBody>
          <a:bodyPr/>
          <a:lstStyle/>
          <a:p>
            <a:pPr fontAlgn="auto">
              <a:spcAft>
                <a:spcPts val="0"/>
              </a:spcAft>
              <a:defRPr/>
            </a:pPr>
            <a:r>
              <a:rPr lang="en-US" sz="4000" dirty="0">
                <a:ea typeface="+mj-ea"/>
              </a:rPr>
              <a:t>Classification of </a:t>
            </a:r>
            <a:r>
              <a:rPr lang="en-US" sz="4000" dirty="0" smtClean="0">
                <a:ea typeface="+mj-ea"/>
              </a:rPr>
              <a:t>Contracts: Executed </a:t>
            </a:r>
            <a:r>
              <a:rPr lang="en-US" sz="4000" dirty="0">
                <a:ea typeface="+mj-ea"/>
              </a:rPr>
              <a:t>or Executory</a:t>
            </a:r>
          </a:p>
        </p:txBody>
      </p:sp>
      <p:sp>
        <p:nvSpPr>
          <p:cNvPr id="18435" name="Content Placeholder 3">
            <a:extLst>
              <a:ext uri="{FF2B5EF4-FFF2-40B4-BE49-F238E27FC236}">
                <a16:creationId xmlns:a16="http://schemas.microsoft.com/office/drawing/2014/main" xmlns="" id="{16C059B0-84A8-4BEA-8D04-C62102C66965}"/>
              </a:ext>
            </a:extLst>
          </p:cNvPr>
          <p:cNvSpPr>
            <a:spLocks noGrp="1" noChangeArrowheads="1"/>
          </p:cNvSpPr>
          <p:nvPr>
            <p:ph idx="1"/>
          </p:nvPr>
        </p:nvSpPr>
        <p:spPr/>
        <p:txBody>
          <a:bodyPr/>
          <a:lstStyle/>
          <a:p>
            <a:pPr marL="291600" indent="-291600" fontAlgn="auto">
              <a:spcBef>
                <a:spcPts val="1000"/>
              </a:spcBef>
              <a:spcAft>
                <a:spcPts val="0"/>
              </a:spcAft>
              <a:buClr>
                <a:schemeClr val="tx2"/>
              </a:buClr>
              <a:defRPr/>
            </a:pPr>
            <a:r>
              <a:rPr lang="en-US" altLang="en-US" sz="2800" dirty="0">
                <a:ea typeface="+mn-ea"/>
              </a:rPr>
              <a:t>“Executed” Contract: All terms of contract fully performed.</a:t>
            </a:r>
          </a:p>
          <a:p>
            <a:pPr marL="291600" indent="-291600" fontAlgn="auto">
              <a:spcBef>
                <a:spcPts val="1000"/>
              </a:spcBef>
              <a:spcAft>
                <a:spcPts val="0"/>
              </a:spcAft>
              <a:buClr>
                <a:schemeClr val="tx2"/>
              </a:buClr>
              <a:defRPr/>
            </a:pPr>
            <a:r>
              <a:rPr lang="en-US" altLang="en-US" sz="2800" dirty="0">
                <a:ea typeface="+mn-ea"/>
              </a:rPr>
              <a:t>“Executory” Contract: Some duties under contract not performed by one/both parties.</a:t>
            </a:r>
          </a:p>
        </p:txBody>
      </p:sp>
      <p:sp>
        <p:nvSpPr>
          <p:cNvPr id="17411" name="Slide Number Placeholder 3">
            <a:extLst>
              <a:ext uri="{FF2B5EF4-FFF2-40B4-BE49-F238E27FC236}">
                <a16:creationId xmlns:a16="http://schemas.microsoft.com/office/drawing/2014/main" xmlns="" id="{704E7B8B-451C-42C9-B9D1-9B170A83928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B2893C-BB67-4E36-B8AA-5BD8E63EFDFB}" type="slidenum">
              <a:rPr lang="en-US" altLang="en-US" sz="1400">
                <a:latin typeface="+mn-lt"/>
              </a:rPr>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cf1703e6ab695519ed52aec2922fc26ab74ab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jarektheme</Template>
  <TotalTime>228</TotalTime>
  <Words>1578</Words>
  <Application>Microsoft Office PowerPoint</Application>
  <PresentationFormat>On-screen Show (4:3)</PresentationFormat>
  <Paragraphs>118</Paragraphs>
  <Slides>17</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ＭＳ Ｐゴシック</vt:lpstr>
      <vt:lpstr>ＭＳ Ｐゴシック</vt:lpstr>
      <vt:lpstr>Arial</vt:lpstr>
      <vt:lpstr>Calibri</vt:lpstr>
      <vt:lpstr>Cambria</vt:lpstr>
      <vt:lpstr>KubaSS</vt:lpstr>
      <vt:lpstr>1_KubaSS</vt:lpstr>
      <vt:lpstr>Chapter 9</vt:lpstr>
      <vt:lpstr>Contract</vt:lpstr>
      <vt:lpstr>Elements Required For Contract Formation</vt:lpstr>
      <vt:lpstr>Defenses to Enforcement of Contract</vt:lpstr>
      <vt:lpstr>Sources of Contract Law</vt:lpstr>
      <vt:lpstr>Classification of Contracts: Express or Implied</vt:lpstr>
      <vt:lpstr>Classification of Contracts</vt:lpstr>
      <vt:lpstr>Classification of Contracts: Valid, Void, or Voidable</vt:lpstr>
      <vt:lpstr>Classification of Contracts: Executed or Executory</vt:lpstr>
      <vt:lpstr>Classification of Contracts: Formal or Informal</vt:lpstr>
      <vt:lpstr>The Agreement: Offer and Acceptance</vt:lpstr>
      <vt:lpstr>Elements of a Valid Offer</vt:lpstr>
      <vt:lpstr>Auctions</vt:lpstr>
      <vt:lpstr>Termination of Offer</vt:lpstr>
      <vt:lpstr>Acceptance</vt:lpstr>
      <vt:lpstr>The Mirror Image Rule</vt:lpstr>
      <vt:lpstr>The Mailbox Rule</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55</cp:revision>
  <dcterms:created xsi:type="dcterms:W3CDTF">2011-05-16T15:56:06Z</dcterms:created>
  <dcterms:modified xsi:type="dcterms:W3CDTF">2018-09-16T19:49:31Z</dcterms:modified>
</cp:coreProperties>
</file>