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14" r:id="rId2"/>
    <p:sldMasterId id="2147484168" r:id="rId3"/>
    <p:sldMasterId id="2147484180" r:id="rId4"/>
    <p:sldMasterId id="2147484192" r:id="rId5"/>
    <p:sldMasterId id="2147484204" r:id="rId6"/>
  </p:sldMasterIdLst>
  <p:notesMasterIdLst>
    <p:notesMasterId r:id="rId63"/>
  </p:notesMasterIdLst>
  <p:handoutMasterIdLst>
    <p:handoutMasterId r:id="rId64"/>
  </p:handoutMasterIdLst>
  <p:sldIdLst>
    <p:sldId id="293" r:id="rId7"/>
    <p:sldId id="324" r:id="rId8"/>
    <p:sldId id="307" r:id="rId9"/>
    <p:sldId id="260" r:id="rId10"/>
    <p:sldId id="261" r:id="rId11"/>
    <p:sldId id="262" r:id="rId12"/>
    <p:sldId id="263" r:id="rId13"/>
    <p:sldId id="264" r:id="rId14"/>
    <p:sldId id="294" r:id="rId15"/>
    <p:sldId id="295" r:id="rId16"/>
    <p:sldId id="296" r:id="rId17"/>
    <p:sldId id="297" r:id="rId18"/>
    <p:sldId id="308" r:id="rId19"/>
    <p:sldId id="266" r:id="rId20"/>
    <p:sldId id="267" r:id="rId21"/>
    <p:sldId id="268" r:id="rId22"/>
    <p:sldId id="310" r:id="rId23"/>
    <p:sldId id="269" r:id="rId24"/>
    <p:sldId id="270" r:id="rId25"/>
    <p:sldId id="323" r:id="rId26"/>
    <p:sldId id="271" r:id="rId27"/>
    <p:sldId id="272" r:id="rId28"/>
    <p:sldId id="273" r:id="rId29"/>
    <p:sldId id="274" r:id="rId30"/>
    <p:sldId id="298" r:id="rId31"/>
    <p:sldId id="312" r:id="rId32"/>
    <p:sldId id="275" r:id="rId33"/>
    <p:sldId id="276" r:id="rId34"/>
    <p:sldId id="279" r:id="rId35"/>
    <p:sldId id="280" r:id="rId36"/>
    <p:sldId id="325" r:id="rId37"/>
    <p:sldId id="326" r:id="rId38"/>
    <p:sldId id="299" r:id="rId39"/>
    <p:sldId id="300" r:id="rId40"/>
    <p:sldId id="301" r:id="rId41"/>
    <p:sldId id="281" r:id="rId42"/>
    <p:sldId id="282" r:id="rId43"/>
    <p:sldId id="316" r:id="rId44"/>
    <p:sldId id="283" r:id="rId45"/>
    <p:sldId id="284" r:id="rId46"/>
    <p:sldId id="285" r:id="rId47"/>
    <p:sldId id="286" r:id="rId48"/>
    <p:sldId id="287" r:id="rId49"/>
    <p:sldId id="288" r:id="rId50"/>
    <p:sldId id="302" r:id="rId51"/>
    <p:sldId id="303" r:id="rId52"/>
    <p:sldId id="304" r:id="rId53"/>
    <p:sldId id="305" r:id="rId54"/>
    <p:sldId id="306" r:id="rId55"/>
    <p:sldId id="318" r:id="rId56"/>
    <p:sldId id="290" r:id="rId57"/>
    <p:sldId id="320" r:id="rId58"/>
    <p:sldId id="291" r:id="rId59"/>
    <p:sldId id="327" r:id="rId60"/>
    <p:sldId id="328" r:id="rId61"/>
    <p:sldId id="258" r:id="rId6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initials="H" lastIdx="25" clrIdx="0"/>
  <p:cmAuthor id="1" name="Beth Kane" initials="B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82624" autoAdjust="0"/>
  </p:normalViewPr>
  <p:slideViewPr>
    <p:cSldViewPr>
      <p:cViewPr varScale="1">
        <p:scale>
          <a:sx n="73" d="100"/>
          <a:sy n="73" d="100"/>
        </p:scale>
        <p:origin x="18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058"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8-</a:t>
            </a:r>
            <a:fld id="{05BF748F-82BF-4C8C-845D-C043D879E109}" type="slidenum">
              <a:rPr lang="en-US"/>
              <a:pPr>
                <a:defRPr/>
              </a:pPr>
              <a:t>‹#›</a:t>
            </a:fld>
            <a:endParaRPr lang="en-US" dirty="0"/>
          </a:p>
        </p:txBody>
      </p:sp>
    </p:spTree>
    <p:extLst>
      <p:ext uri="{BB962C8B-B14F-4D97-AF65-F5344CB8AC3E}">
        <p14:creationId xmlns:p14="http://schemas.microsoft.com/office/powerpoint/2010/main" val="22719419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8 - </a:t>
            </a:r>
            <a:fld id="{44DEEFA9-D4C9-4150-8B61-BF7126287D29}"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1657845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Chapter 8: Cash, Fraud, and </a:t>
            </a:r>
            <a:r>
              <a:rPr lang="en-US" altLang="en-US" smtClean="0">
                <a:ea typeface="ＭＳ Ｐゴシック" pitchFamily="34" charset="-128"/>
              </a:rPr>
              <a:t>Internal Controls</a:t>
            </a:r>
            <a:endParaRPr lang="en-US" altLang="en-US" dirty="0" smtClean="0">
              <a:ea typeface="ＭＳ Ｐゴシック" pitchFamily="34" charset="-128"/>
            </a:endParaRPr>
          </a:p>
        </p:txBody>
      </p:sp>
    </p:spTree>
    <p:extLst>
      <p:ext uri="{BB962C8B-B14F-4D97-AF65-F5344CB8AC3E}">
        <p14:creationId xmlns:p14="http://schemas.microsoft.com/office/powerpoint/2010/main" val="208569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purposes of internal controls are to: protect the assets, promote efficient operations, ensure reliable accounting, and urge adherence to company policies.</a:t>
            </a:r>
          </a:p>
          <a:p>
            <a:endParaRPr lang="en-US" dirty="0" smtClean="0"/>
          </a:p>
        </p:txBody>
      </p:sp>
    </p:spTree>
    <p:extLst>
      <p:ext uri="{BB962C8B-B14F-4D97-AF65-F5344CB8AC3E}">
        <p14:creationId xmlns:p14="http://schemas.microsoft.com/office/powerpoint/2010/main" val="126597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principles of internal controls are to: establish responsibilities; maintain adequate records; insure assets and bond key employees; separate recordkeeping from custody of assets; divide responsibility for related transactions; apply technological controls; and perform regular and independent reviews.</a:t>
            </a:r>
          </a:p>
          <a:p>
            <a:endParaRPr lang="en-US" dirty="0" smtClean="0"/>
          </a:p>
        </p:txBody>
      </p:sp>
    </p:spTree>
    <p:extLst>
      <p:ext uri="{BB962C8B-B14F-4D97-AF65-F5344CB8AC3E}">
        <p14:creationId xmlns:p14="http://schemas.microsoft.com/office/powerpoint/2010/main" val="262576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limitations of internal controls are two-fold: the human element includes human error and human fraud; and also the cost-benefit principle.</a:t>
            </a:r>
          </a:p>
        </p:txBody>
      </p:sp>
    </p:spTree>
    <p:extLst>
      <p:ext uri="{BB962C8B-B14F-4D97-AF65-F5344CB8AC3E}">
        <p14:creationId xmlns:p14="http://schemas.microsoft.com/office/powerpoint/2010/main" val="50668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1974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Cash is the most liquid of all assets and easily hidden and moved. An effective system of internal controls protects cash assets and it should meet three basic guidelines:</a:t>
            </a:r>
          </a:p>
          <a:p>
            <a:pPr marL="234841" indent="-234841">
              <a:buFont typeface="+mj-lt"/>
              <a:buAutoNum type="arabicPeriod"/>
              <a:defRPr/>
            </a:pPr>
            <a:r>
              <a:rPr lang="en-US" dirty="0" smtClean="0"/>
              <a:t>Handling cash is separate from recordkeeping of cash.</a:t>
            </a:r>
          </a:p>
          <a:p>
            <a:pPr marL="234841" indent="-234841">
              <a:buFont typeface="+mj-lt"/>
              <a:buAutoNum type="arabicPeriod"/>
              <a:defRPr/>
            </a:pPr>
            <a:r>
              <a:rPr lang="en-US" dirty="0" smtClean="0"/>
              <a:t>Cash receipts are promptly deposited in a bank.</a:t>
            </a:r>
          </a:p>
          <a:p>
            <a:pPr marL="234841" indent="-234841">
              <a:buFont typeface="+mj-lt"/>
              <a:buAutoNum type="arabicPeriod"/>
              <a:defRPr/>
            </a:pPr>
            <a:r>
              <a:rPr lang="en-US" dirty="0" smtClean="0"/>
              <a:t>Cash disbursements are made by check (or electronic funds transfer, EFT).</a:t>
            </a:r>
          </a:p>
          <a:p>
            <a:pPr>
              <a:defRPr/>
            </a:pPr>
            <a:endParaRPr lang="en-US" dirty="0" smtClean="0"/>
          </a:p>
          <a:p>
            <a:pPr>
              <a:defRPr/>
            </a:pPr>
            <a:r>
              <a:rPr lang="en-US" dirty="0" smtClean="0"/>
              <a:t/>
            </a:r>
            <a:br>
              <a:rPr lang="en-US" dirty="0" smtClean="0"/>
            </a:br>
            <a:endParaRPr lang="en-US" altLang="en-US" dirty="0" smtClean="0"/>
          </a:p>
        </p:txBody>
      </p:sp>
    </p:spTree>
    <p:extLst>
      <p:ext uri="{BB962C8B-B14F-4D97-AF65-F5344CB8AC3E}">
        <p14:creationId xmlns:p14="http://schemas.microsoft.com/office/powerpoint/2010/main" val="301715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p:txBody>
          <a:bodyPr>
            <a:normAutofit/>
          </a:bodyPr>
          <a:lstStyle/>
          <a:p>
            <a:pPr>
              <a:defRPr/>
            </a:pPr>
            <a:r>
              <a:rPr lang="en-US" dirty="0" smtClean="0"/>
              <a:t>Good accounting systems help in managing the amount of cash and controlling who has access to it. </a:t>
            </a:r>
            <a:r>
              <a:rPr lang="en-US" b="1" dirty="0" smtClean="0"/>
              <a:t>Liquidity </a:t>
            </a:r>
            <a:r>
              <a:rPr lang="en-US" dirty="0" smtClean="0"/>
              <a:t>refers to a company’s ability to pay for its near-term obligations. Cash and similar assets are called </a:t>
            </a:r>
            <a:r>
              <a:rPr lang="en-US" b="1" dirty="0" smtClean="0"/>
              <a:t>liquid assets </a:t>
            </a:r>
            <a:r>
              <a:rPr lang="en-US" dirty="0" smtClean="0"/>
              <a:t>because they can be readily used to settle obligations. A company needs liquid assets to effectively operate.</a:t>
            </a:r>
          </a:p>
          <a:p>
            <a:pPr>
              <a:defRPr/>
            </a:pPr>
            <a:endParaRPr lang="en-US" dirty="0" smtClean="0"/>
          </a:p>
          <a:p>
            <a:pPr>
              <a:defRPr/>
            </a:pPr>
            <a:r>
              <a:rPr lang="en-US" b="1" dirty="0" smtClean="0"/>
              <a:t>Cash </a:t>
            </a:r>
            <a:r>
              <a:rPr lang="en-US" dirty="0" smtClean="0"/>
              <a:t>includes currency, coins, deposits in bank accounts, checking accounts,</a:t>
            </a:r>
            <a:r>
              <a:rPr lang="en-US" baseline="0" dirty="0" smtClean="0"/>
              <a:t> and </a:t>
            </a:r>
            <a:r>
              <a:rPr lang="en-US" dirty="0" smtClean="0"/>
              <a:t>savings accounts. Cash also includes items that are acceptable for deposit in these accounts such as customer checks, cashier’s checks, certified checks, and money orders.</a:t>
            </a:r>
          </a:p>
          <a:p>
            <a:pPr>
              <a:defRPr/>
            </a:pPr>
            <a:r>
              <a:rPr lang="en-US" dirty="0" smtClean="0"/>
              <a:t> </a:t>
            </a:r>
          </a:p>
          <a:p>
            <a:pPr>
              <a:defRPr/>
            </a:pPr>
            <a:r>
              <a:rPr lang="en-US" b="1" dirty="0" smtClean="0"/>
              <a:t>Cash equivalents </a:t>
            </a:r>
            <a:r>
              <a:rPr lang="en-US" dirty="0" smtClean="0"/>
              <a:t>are short-term, highly liquid investment assets meeting two criteria: (1) readily convertible to a known cash amount and (2) sufficiently close to their due date so that their market value is not sensitive to interest rate changes. Only investments purchased within three months of their due date usually satisfy these criteria. Examples of cash equivalents are short-term investments in assets such as U.S. Treasury bills and money market funds.</a:t>
            </a:r>
          </a:p>
          <a:p>
            <a:pPr>
              <a:defRPr/>
            </a:pPr>
            <a:endParaRPr lang="en-US" dirty="0" smtClean="0"/>
          </a:p>
          <a:p>
            <a:pPr>
              <a:defRPr/>
            </a:pPr>
            <a:endParaRPr lang="en-US" dirty="0" smtClean="0"/>
          </a:p>
        </p:txBody>
      </p:sp>
    </p:spTree>
    <p:extLst>
      <p:ext uri="{BB962C8B-B14F-4D97-AF65-F5344CB8AC3E}">
        <p14:creationId xmlns:p14="http://schemas.microsoft.com/office/powerpoint/2010/main" val="2437088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ln/>
        </p:spPr>
        <p:txBody>
          <a:bodyPr>
            <a:normAutofit fontScale="92500" lnSpcReduction="10000"/>
          </a:bodyPr>
          <a:lstStyle/>
          <a:p>
            <a:pPr>
              <a:defRPr/>
            </a:pPr>
            <a:r>
              <a:rPr lang="en-US" sz="1200" dirty="0" smtClean="0"/>
              <a:t>One of the most common reasons companies fail is inability to manage cash. Companies must plan both cash receipts and cash payments. </a:t>
            </a:r>
          </a:p>
          <a:p>
            <a:pPr>
              <a:defRPr/>
            </a:pPr>
            <a:r>
              <a:rPr lang="en-US" sz="1200" dirty="0" smtClean="0"/>
              <a:t>The goals of cash management are:</a:t>
            </a:r>
          </a:p>
          <a:p>
            <a:pPr marL="234841" indent="-234841">
              <a:buFont typeface="+mj-lt"/>
              <a:buAutoNum type="arabicPeriod"/>
              <a:defRPr/>
            </a:pPr>
            <a:r>
              <a:rPr lang="en-US" sz="1200" dirty="0" smtClean="0"/>
              <a:t>Plan cash receipts to meet cash payments when due.</a:t>
            </a:r>
          </a:p>
          <a:p>
            <a:pPr marL="234841" indent="-234841">
              <a:buFont typeface="+mj-lt"/>
              <a:buAutoNum type="arabicPeriod"/>
              <a:defRPr/>
            </a:pPr>
            <a:r>
              <a:rPr lang="en-US" sz="1200" dirty="0" smtClean="0"/>
              <a:t>Keep a minimum level of cash necessary to operate.</a:t>
            </a:r>
          </a:p>
          <a:p>
            <a:pPr>
              <a:defRPr/>
            </a:pPr>
            <a:r>
              <a:rPr lang="en-US" sz="1200" dirty="0" smtClean="0"/>
              <a:t>The </a:t>
            </a:r>
            <a:r>
              <a:rPr lang="en-US" sz="1200" i="1" dirty="0" smtClean="0"/>
              <a:t>treasurer </a:t>
            </a:r>
            <a:r>
              <a:rPr lang="en-US" sz="1200" dirty="0" smtClean="0"/>
              <a:t>of the company is responsible for cash management. Effective cash management involves applying the following cash management principles.</a:t>
            </a:r>
          </a:p>
          <a:p>
            <a:pPr>
              <a:defRPr/>
            </a:pPr>
            <a:endParaRPr lang="en-US" sz="1200" dirty="0" smtClean="0"/>
          </a:p>
          <a:p>
            <a:pPr algn="l">
              <a:defRPr/>
            </a:pPr>
            <a:r>
              <a:rPr lang="en-US" sz="1200" b="1" dirty="0" smtClean="0"/>
              <a:t>Encourage collection of receivables. </a:t>
            </a:r>
            <a:r>
              <a:rPr lang="en-US" sz="1200" dirty="0" smtClean="0"/>
              <a:t>The more quickly customers and others pay the company, the more quickly that company can use the money. Some companies offer discounts for payments received early.</a:t>
            </a:r>
          </a:p>
          <a:p>
            <a:pPr algn="l">
              <a:defRPr/>
            </a:pPr>
            <a:r>
              <a:rPr lang="en-US" sz="1200" b="1" dirty="0" smtClean="0"/>
              <a:t>Delay payment of liabilities. </a:t>
            </a:r>
            <a:r>
              <a:rPr lang="en-US" sz="1200" dirty="0" smtClean="0"/>
              <a:t>The more delayed a company is in paying others, the more time it has to use the money. Companies regularly wait to pay their bills until the last possible day.</a:t>
            </a:r>
          </a:p>
          <a:p>
            <a:pPr algn="l">
              <a:defRPr/>
            </a:pPr>
            <a:r>
              <a:rPr lang="en-US" sz="1200" b="1" dirty="0" smtClean="0"/>
              <a:t>Keep only necessary assets. </a:t>
            </a:r>
            <a:r>
              <a:rPr lang="en-US" sz="1200" dirty="0" smtClean="0"/>
              <a:t>The less money tied up in unused assets, the more money to invest in productive assets. Some companies lease warehouse space or rent equipment as needed instead of buying it.</a:t>
            </a:r>
          </a:p>
          <a:p>
            <a:pPr algn="l">
              <a:defRPr/>
            </a:pPr>
            <a:r>
              <a:rPr lang="en-US" sz="1200" b="1" dirty="0" smtClean="0"/>
              <a:t>Plan expenditures. </a:t>
            </a:r>
            <a:r>
              <a:rPr lang="en-US" sz="1200" dirty="0" smtClean="0"/>
              <a:t>Companies must look at seasonal and business cycles to plan</a:t>
            </a:r>
            <a:r>
              <a:rPr lang="en-US" sz="1200" baseline="0" dirty="0" smtClean="0"/>
              <a:t> expenditures when money is available</a:t>
            </a:r>
            <a:r>
              <a:rPr lang="en-US" sz="1200" dirty="0" smtClean="0"/>
              <a:t>. </a:t>
            </a:r>
          </a:p>
          <a:p>
            <a:pPr algn="l">
              <a:defRPr/>
            </a:pPr>
            <a:r>
              <a:rPr lang="en-US" sz="1200" b="1" dirty="0" smtClean="0"/>
              <a:t>Invest excess cash. </a:t>
            </a:r>
            <a:r>
              <a:rPr lang="en-US" sz="1200" dirty="0" smtClean="0"/>
              <a:t>Excess cash earns no return and should be invested. Excess cash from seasonal cycles can be placed in a short-term investment for interest. Excess cash beyond what’s needed for regular business should be invested in productive assets like factories and inventories.</a:t>
            </a:r>
            <a:endParaRPr lang="en-US" sz="1200" dirty="0" smtClean="0">
              <a:cs typeface="Arial" pitchFamily="34" charset="0"/>
            </a:endParaRPr>
          </a:p>
        </p:txBody>
      </p:sp>
    </p:spTree>
    <p:extLst>
      <p:ext uri="{BB962C8B-B14F-4D97-AF65-F5344CB8AC3E}">
        <p14:creationId xmlns:p14="http://schemas.microsoft.com/office/powerpoint/2010/main" val="6951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140672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xfrm>
            <a:off x="707708" y="4447461"/>
            <a:ext cx="5661660" cy="4759563"/>
          </a:xfrm>
          <a:noFill/>
        </p:spPr>
        <p:txBody>
          <a:bodyPr wrap="square" numCol="1" anchor="t" anchorCtr="0" compatLnSpc="1">
            <a:prstTxWarp prst="textNoShape">
              <a:avLst/>
            </a:prstTxWarp>
          </a:bodyPr>
          <a:lstStyle/>
          <a:p>
            <a:r>
              <a:rPr lang="en-US" dirty="0" smtClean="0"/>
              <a:t>For purposes of internal control, over-the-counter cash receipts from sales should be recorded on a cash register at the time of each sale. To help ensure that correct amounts are entered, each register should be located so customers can read the amounts entered. Clerks also should be required to enter each sale before wrapping merchandise and to give the customer a receipt for each sale. The design of each cash register should provide a permanent, locked-in record of each transaction. In many systems, the register is directly linked with computing and accounting services. Less advanced registers record each transaction on a paper tape or electronic file locked inside the register.</a:t>
            </a:r>
          </a:p>
          <a:p>
            <a:endParaRPr lang="en-US" dirty="0" smtClean="0"/>
          </a:p>
          <a:p>
            <a:r>
              <a:rPr lang="en-US" dirty="0" smtClean="0"/>
              <a:t>Custody over cash should be separate from recordkeeping. For over-the-counter cash receipts, this separation begins with the cash sale. The clerk who has access to cash in the register should not have access to its record. At the end of the clerk’s work period, the clerk should count the cash in the register, record the amount, and turn over the cash and a record of its amount to the company cashier. The cashier, like the clerk, has access to the cash but should not have access to accounting records (or the register tape or file). A third employee, often a supervisor, compares the record of total register transactions (or the register tape or file) with the cash receipts reported by the cashier. This record is the basis for a journal entry recording over-the-counter cash receipts. The third employee has access to the records for cash but not to the actual cash. The clerk and the cashier have access to cash but not to the accounting records. None of them can make a mistake or divert cash without the difference being revealed.</a:t>
            </a:r>
          </a:p>
        </p:txBody>
      </p:sp>
    </p:spTree>
    <p:extLst>
      <p:ext uri="{BB962C8B-B14F-4D97-AF65-F5344CB8AC3E}">
        <p14:creationId xmlns:p14="http://schemas.microsoft.com/office/powerpoint/2010/main" val="226544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Sometimes errors in making change are discovered from differences between the cash in a cash register and the record of the amount of cash receipts. One or more customers can be given too much or too little change. This means that at the end of a work period, the cash in a cash register might not equal the record of cash receipts.</a:t>
            </a:r>
          </a:p>
          <a:p>
            <a:r>
              <a:rPr lang="en-US" dirty="0" smtClean="0"/>
              <a:t> </a:t>
            </a:r>
          </a:p>
          <a:p>
            <a:r>
              <a:rPr lang="en-US" dirty="0" smtClean="0"/>
              <a:t>This difference is reported in the </a:t>
            </a:r>
            <a:r>
              <a:rPr lang="en-US" b="1" dirty="0" smtClean="0"/>
              <a:t>Cash Over and Short </a:t>
            </a:r>
            <a:r>
              <a:rPr lang="en-US" dirty="0" smtClean="0"/>
              <a:t>account, also called </a:t>
            </a:r>
            <a:r>
              <a:rPr lang="en-US" i="1" dirty="0" smtClean="0"/>
              <a:t>Cash Short and Over, </a:t>
            </a:r>
            <a:r>
              <a:rPr lang="en-US" dirty="0" smtClean="0"/>
              <a:t>which is an income statement account recording the income effects of cash overages and cash shortages. To illustrate, if a cash register’s record shows $550 but the count of cash in the register is $555, the entry to record cash sales and its overage is shown above.</a:t>
            </a:r>
          </a:p>
          <a:p>
            <a:endParaRPr lang="en-US" altLang="en-US" dirty="0" smtClean="0"/>
          </a:p>
        </p:txBody>
      </p:sp>
    </p:spTree>
    <p:extLst>
      <p:ext uri="{BB962C8B-B14F-4D97-AF65-F5344CB8AC3E}">
        <p14:creationId xmlns:p14="http://schemas.microsoft.com/office/powerpoint/2010/main" val="10126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635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Alternatively, if a cash register’s record shows $625 but the count of cash in the register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$621, the entry to record cash sales and its shortage is</a:t>
            </a:r>
            <a:r>
              <a:rPr lang="en-US" sz="1200" kern="1200" baseline="0" dirty="0" smtClean="0">
                <a:solidFill>
                  <a:schemeClr val="tx1"/>
                </a:solidFill>
                <a:effectLst/>
                <a:latin typeface="+mn-lt"/>
                <a:ea typeface="+mn-ea"/>
                <a:cs typeface="+mn-cs"/>
              </a:rPr>
              <a:t> shown.</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43147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Control of cash receipts that arrive through the mail starts with the person who opens the mail. Preferably, two people are assigned the task of, and are present for, opening the mail. In this case, theft of cash receipts by mail requires collusion between these two employees. Specifically, the person(s) opening the mail enters a list (in triplicate) of money received. This list should contain a record of each sender’s name, the amount, and an explanation of why the money is sent. The first copy is sent with the money to the cashier. A second copy is sent to the recordkeeper in the accounting area. A third copy is kept by the clerk(s) who opened the mail. The cashier deposits the money in a bank, and the recordkeeper records the amounts received in the accounting records.</a:t>
            </a:r>
          </a:p>
          <a:p>
            <a:endParaRPr lang="en-US" dirty="0" smtClean="0"/>
          </a:p>
          <a:p>
            <a:r>
              <a:rPr lang="en-US" dirty="0" smtClean="0"/>
              <a:t>This process reflects good internal control. That is, when the bank balance is reconciled by another person (explained later in the chapter), errors or acts of fraud by the mail clerks, the cashier, or the recordkeeper are revealed. They are revealed because the bank’s record of cash deposited must agree with the records from each of the three. Moreover, if the mail clerks do not report all receipts correctly, customers will question their account balances. If the cashier does not deposit all receipts, the bank balance does not agree with the recordkeeper’s cash balance. The recordkeeper and the person who reconciles the bank balance do not have access to cash and therefore have no opportunity to steal cash. This system makes errors and fraud highly unlikely. The exception is employee collusion.</a:t>
            </a:r>
          </a:p>
        </p:txBody>
      </p:sp>
    </p:spTree>
    <p:extLst>
      <p:ext uri="{BB962C8B-B14F-4D97-AF65-F5344CB8AC3E}">
        <p14:creationId xmlns:p14="http://schemas.microsoft.com/office/powerpoint/2010/main" val="1234858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Control of cash disbursements is especially important as most large thefts occur from payment of fictitious invoices. One key to controlling cash disbursements is to require all expenditures to be made by check. The only exception is small payments made from petty cash. Another key is to deny access to the accounting records to anyone other than the owner who has the authority to sign checks. A small-business owner often signs checks and knows from personal contact that the items being paid for are actually received. This arrangement is impossible in large businesses. Instead, internal control procedures must be substituted for personal contact. Such procedures are designed to assure the check signer that the obligations recorded are properly incurred and should be paid. </a:t>
            </a:r>
          </a:p>
        </p:txBody>
      </p:sp>
    </p:spTree>
    <p:extLst>
      <p:ext uri="{BB962C8B-B14F-4D97-AF65-F5344CB8AC3E}">
        <p14:creationId xmlns:p14="http://schemas.microsoft.com/office/powerpoint/2010/main" val="1027301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p:txBody>
          <a:bodyPr/>
          <a:lstStyle/>
          <a:p>
            <a:pPr>
              <a:defRPr/>
            </a:pPr>
            <a:r>
              <a:rPr lang="en-US" dirty="0" smtClean="0"/>
              <a:t>A </a:t>
            </a:r>
            <a:r>
              <a:rPr lang="en-US" b="1" dirty="0" smtClean="0"/>
              <a:t>voucher system </a:t>
            </a:r>
            <a:r>
              <a:rPr lang="en-US" dirty="0" smtClean="0"/>
              <a:t>is a set of procedures and approvals designed to control cash disbursements and the acceptance of obligations. The voucher system of control establishes procedures for</a:t>
            </a:r>
          </a:p>
          <a:p>
            <a:pPr marL="234841" indent="-234841">
              <a:buFont typeface="+mj-lt"/>
              <a:buAutoNum type="arabicPeriod"/>
              <a:defRPr/>
            </a:pPr>
            <a:r>
              <a:rPr lang="en-US" dirty="0" smtClean="0"/>
              <a:t>Verifying, approving, and recording obligations for eventual cash disbursement. </a:t>
            </a:r>
          </a:p>
          <a:p>
            <a:pPr marL="234841" indent="-234841">
              <a:buFont typeface="+mj-lt"/>
              <a:buAutoNum type="arabicPeriod"/>
              <a:defRPr/>
            </a:pPr>
            <a:r>
              <a:rPr lang="en-US" dirty="0" smtClean="0"/>
              <a:t>Issuing checks for payment of verified, approved, and recorded obligations.</a:t>
            </a:r>
          </a:p>
          <a:p>
            <a:pPr>
              <a:defRPr/>
            </a:pPr>
            <a:r>
              <a:rPr lang="en-US" dirty="0" smtClean="0"/>
              <a:t>A reliable voucher system follows standard procedures for every transaction. This applies even when multiple purchases are made from the same supplier.</a:t>
            </a:r>
          </a:p>
          <a:p>
            <a:pPr>
              <a:defRPr/>
            </a:pPr>
            <a:endParaRPr lang="en-US" dirty="0" smtClean="0"/>
          </a:p>
          <a:p>
            <a:pPr>
              <a:defRPr/>
            </a:pPr>
            <a:endParaRPr lang="en-US" dirty="0" smtClean="0"/>
          </a:p>
        </p:txBody>
      </p:sp>
    </p:spTree>
    <p:extLst>
      <p:ext uri="{BB962C8B-B14F-4D97-AF65-F5344CB8AC3E}">
        <p14:creationId xmlns:p14="http://schemas.microsoft.com/office/powerpoint/2010/main" val="3157187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voucher system’s control over cash disbursements begins when a company incurs an obligation that will result in payment of cash. A key factor in this system is that only approved departments and individuals are authorized to incur such obligations. The system often limits the type of obligations that a department or individual can incur. In a large retail store, for instance, only a purchasing department should be authorized to incur obligations for merchandise inventory. Another key factor is that procedures for purchasing, receiving, and paying for merchandise are divided among several departments (or individuals). These departments include the one requesting the purchase, the purchasing department, the receiving department, and the accounting department. To coordinate and control responsibilities of these departments, a company uses several different business documents. This slide shows how documents are accumulated in a </a:t>
            </a:r>
            <a:r>
              <a:rPr lang="en-US" b="1" dirty="0" smtClean="0"/>
              <a:t>voucher, </a:t>
            </a:r>
            <a:r>
              <a:rPr lang="en-US" dirty="0" smtClean="0"/>
              <a:t>which is an internal document (or file) used to accumulate information to control cash disbursements and to ensure that a transaction is properly recorded.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dirty="0" smtClean="0"/>
          </a:p>
          <a:p>
            <a:endParaRPr lang="en-US" altLang="en-US" dirty="0" smtClean="0"/>
          </a:p>
        </p:txBody>
      </p:sp>
    </p:spTree>
    <p:extLst>
      <p:ext uri="{BB962C8B-B14F-4D97-AF65-F5344CB8AC3E}">
        <p14:creationId xmlns:p14="http://schemas.microsoft.com/office/powerpoint/2010/main" val="1475409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good system of internal control for cash provides adequate procedures for protecting both cash receipts and cash disbursements. Which of the following statements is true regarding the control of cash receipts and disbursements?</a:t>
            </a:r>
          </a:p>
          <a:p>
            <a:r>
              <a:rPr lang="en-US" dirty="0" smtClean="0"/>
              <a:t> </a:t>
            </a:r>
          </a:p>
          <a:p>
            <a:r>
              <a:rPr lang="en-US" dirty="0" smtClean="0"/>
              <a:t>1. Over-the-counter cash receipts from sales should be recorded on a cash register at the time of each sale. This is true; all sales should be recorded on a cash register.</a:t>
            </a:r>
          </a:p>
          <a:p>
            <a:r>
              <a:rPr lang="en-US" dirty="0" smtClean="0"/>
              <a:t>2. Custody over cash should be separate from the recordkeeping of cash. This is also true; it's important to have segregation of duties.</a:t>
            </a:r>
          </a:p>
          <a:p>
            <a:r>
              <a:rPr lang="en-US" dirty="0" smtClean="0"/>
              <a:t>3. For control of cash receipts that arrive through the mail, two people should be assigned the task of, and be present for, opening that mail. This is also true.</a:t>
            </a:r>
          </a:p>
          <a:p>
            <a:r>
              <a:rPr lang="en-US" dirty="0" smtClean="0"/>
              <a:t>4. One key to controlling cash disbursements is to require that no expenditures be made by check; instead, all expenditures should be made from petty cash. This is false; only small amounts should be paid from petty cash.</a:t>
            </a:r>
          </a:p>
          <a:p>
            <a:r>
              <a:rPr lang="en-US" dirty="0" smtClean="0"/>
              <a:t>5. A voucher system of control should be applied only to purchases of inventory and never to other expenditures. This is also false; a voucher system should be applied to all purchases.</a:t>
            </a:r>
          </a:p>
          <a:p>
            <a:endParaRPr lang="en-US" dirty="0" smtClean="0"/>
          </a:p>
        </p:txBody>
      </p:sp>
    </p:spTree>
    <p:extLst>
      <p:ext uri="{BB962C8B-B14F-4D97-AF65-F5344CB8AC3E}">
        <p14:creationId xmlns:p14="http://schemas.microsoft.com/office/powerpoint/2010/main" val="610690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48151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basic principle for controlling cash disbursements is that all payments must be made by check. An exception to this rule is made for </a:t>
            </a:r>
            <a:r>
              <a:rPr lang="en-US" i="1" dirty="0" smtClean="0"/>
              <a:t>petty cash disbursements, </a:t>
            </a:r>
            <a:r>
              <a:rPr lang="en-US" dirty="0" smtClean="0"/>
              <a:t>which are the small payments required for items such as postage, courier fees, minor repairs, and low-cost supplies. To avoid the time and cost of writing checks for small amounts, a company sets up a petty cash fund to make small payments. (</a:t>
            </a:r>
            <a:r>
              <a:rPr lang="en-US" b="1" dirty="0" smtClean="0"/>
              <a:t>Petty cash </a:t>
            </a:r>
            <a:r>
              <a:rPr lang="en-US" dirty="0" smtClean="0"/>
              <a:t>activities are part of an </a:t>
            </a:r>
            <a:r>
              <a:rPr lang="en-US" i="1" dirty="0" smtClean="0"/>
              <a:t>imprest system, </a:t>
            </a:r>
            <a:r>
              <a:rPr lang="en-US" dirty="0" smtClean="0"/>
              <a:t>which designates advance money to establish the fund, to withdraw from the fund, and to reimburse the fund.)</a:t>
            </a:r>
          </a:p>
          <a:p>
            <a:endParaRPr lang="en-US" altLang="en-US" dirty="0" smtClean="0"/>
          </a:p>
        </p:txBody>
      </p:sp>
    </p:spTree>
    <p:extLst>
      <p:ext uri="{BB962C8B-B14F-4D97-AF65-F5344CB8AC3E}">
        <p14:creationId xmlns:p14="http://schemas.microsoft.com/office/powerpoint/2010/main" val="2643157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Here is how a petty cash system works. The company cashier processes a check for the petty cash amount and gives it to the petty cashier. In this example, Z-Mart establishes a petty cash account for $75. </a:t>
            </a:r>
            <a:r>
              <a:rPr lang="en-US" dirty="0" smtClean="0"/>
              <a:t>To illustrate, assume Z-Mart establishes a petty cash fund on November 1 and designates one of its office employees as the petty cashier. A $75 check is drawn, cashed, and the proceeds given to the petty cashier. The entry to record the setup of this petty cash fund is shown in this slide</a:t>
            </a:r>
            <a:r>
              <a:rPr lang="en-US" baseline="0" dirty="0" smtClean="0"/>
              <a:t> as a debit to Petty Cash for $75 and a credit to Cash for $75.</a:t>
            </a:r>
            <a:endParaRPr lang="en-US" dirty="0" smtClean="0"/>
          </a:p>
          <a:p>
            <a:r>
              <a:rPr lang="en-US" dirty="0" smtClean="0"/>
              <a:t/>
            </a:r>
            <a:br>
              <a:rPr lang="en-US" dirty="0" smtClean="0"/>
            </a:br>
            <a:r>
              <a:rPr lang="en-US" dirty="0" smtClean="0"/>
              <a:t> </a:t>
            </a:r>
            <a:endParaRPr lang="en-US" altLang="en-US" dirty="0" smtClean="0"/>
          </a:p>
          <a:p>
            <a:endParaRPr lang="en-US" altLang="en-US" dirty="0" smtClean="0"/>
          </a:p>
        </p:txBody>
      </p:sp>
    </p:spTree>
    <p:extLst>
      <p:ext uri="{BB962C8B-B14F-4D97-AF65-F5344CB8AC3E}">
        <p14:creationId xmlns:p14="http://schemas.microsoft.com/office/powerpoint/2010/main" val="2913747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Next, assume that Z-Mart’s petty cashier makes several November payments from petty cash. Each person who received payment is required to sign a receipt. On November 27, after making a $46.50 cash payment for tile cleaning, only $3.70 cash remains in the fund. The petty cashier then summarizes and totals the petty cash receipts as shown in this slide.</a:t>
            </a:r>
          </a:p>
          <a:p>
            <a:endParaRPr lang="en-US" altLang="en-US" dirty="0" smtClean="0"/>
          </a:p>
        </p:txBody>
      </p:sp>
    </p:spTree>
    <p:extLst>
      <p:ext uri="{BB962C8B-B14F-4D97-AF65-F5344CB8AC3E}">
        <p14:creationId xmlns:p14="http://schemas.microsoft.com/office/powerpoint/2010/main" val="213273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537237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petty cash payments report and all receipts are given to the company cashier in exchange for a $71.30 check to reimburse the fund. The petty cashier cashes the check and puts the $71.30 cash in the petty cashbox. The company records this reimbursement as shown in this slide.</a:t>
            </a:r>
          </a:p>
          <a:p>
            <a:endParaRPr lang="en-US" dirty="0" smtClean="0"/>
          </a:p>
          <a:p>
            <a:endParaRPr lang="en-US" dirty="0" smtClean="0"/>
          </a:p>
          <a:p>
            <a:endParaRPr lang="en-US" altLang="en-US" dirty="0" smtClean="0"/>
          </a:p>
        </p:txBody>
      </p:sp>
    </p:spTree>
    <p:extLst>
      <p:ext uri="{BB962C8B-B14F-4D97-AF65-F5344CB8AC3E}">
        <p14:creationId xmlns:p14="http://schemas.microsoft.com/office/powerpoint/2010/main" val="1604787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If</a:t>
            </a:r>
            <a:r>
              <a:rPr lang="en-US" sz="1200" b="0" i="0" kern="1200" baseline="0" dirty="0" smtClean="0">
                <a:solidFill>
                  <a:schemeClr val="tx1"/>
                </a:solidFill>
                <a:effectLst/>
                <a:latin typeface="+mn-lt"/>
                <a:ea typeface="+mn-ea"/>
                <a:cs typeface="+mn-cs"/>
              </a:rPr>
              <a:t> a decision is made to increase the Petty Cash fund, Petty Cash is debited, to increase, and Cash is credited, to decrease.</a:t>
            </a:r>
            <a:endParaRPr lang="en-US"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Alternatively, if the company decides</a:t>
            </a:r>
            <a:r>
              <a:rPr lang="en-US" sz="1200" b="0" i="0" kern="1200" baseline="0" dirty="0" smtClean="0">
                <a:solidFill>
                  <a:schemeClr val="tx1"/>
                </a:solidFill>
                <a:effectLst/>
                <a:latin typeface="+mn-lt"/>
                <a:ea typeface="+mn-ea"/>
                <a:cs typeface="+mn-cs"/>
              </a:rPr>
              <a:t> to decrease the fund, Cash is debited, to increase, and Petty Cash is credited, to decrease. </a:t>
            </a:r>
            <a:r>
              <a:rPr lang="en-US" dirty="0" smtClean="0"/>
              <a:t/>
            </a:r>
            <a:br>
              <a:rPr lang="en-US" dirty="0" smtClean="0"/>
            </a:br>
            <a:endParaRPr lang="en-US" dirty="0" smtClean="0"/>
          </a:p>
        </p:txBody>
      </p:sp>
    </p:spTree>
    <p:extLst>
      <p:ext uri="{BB962C8B-B14F-4D97-AF65-F5344CB8AC3E}">
        <p14:creationId xmlns:p14="http://schemas.microsoft.com/office/powerpoint/2010/main" val="229082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Sometimes errors in making change are by the petty cashier which will result in a difference between the amount of total receipts and cash required to bring the fund back to it’s original balance. </a:t>
            </a:r>
          </a:p>
          <a:p>
            <a:endParaRPr lang="en-US" dirty="0" smtClean="0"/>
          </a:p>
          <a:p>
            <a:r>
              <a:rPr lang="en-US" dirty="0" smtClean="0"/>
              <a:t>This difference is reported in the </a:t>
            </a:r>
            <a:r>
              <a:rPr lang="en-US" b="1" dirty="0" smtClean="0"/>
              <a:t>Cash Over and Short </a:t>
            </a:r>
            <a:r>
              <a:rPr lang="en-US" dirty="0" smtClean="0"/>
              <a:t>account, also called </a:t>
            </a:r>
            <a:r>
              <a:rPr lang="en-US" i="1" dirty="0" smtClean="0"/>
              <a:t>Cash Short and Over, </a:t>
            </a:r>
            <a:r>
              <a:rPr lang="en-US" dirty="0" smtClean="0"/>
              <a:t>which is an income statement account recording the income effects of cash overages and cash shortages. </a:t>
            </a:r>
          </a:p>
          <a:p>
            <a:endParaRPr lang="en-US" dirty="0" smtClean="0"/>
          </a:p>
          <a:p>
            <a:r>
              <a:rPr lang="en-US" dirty="0" smtClean="0"/>
              <a:t>To illustrate, a petty cash fund had $200 and the cash payments report shows $178 in miscellaneous expenses and $15 cash left.  This means that the fund</a:t>
            </a:r>
            <a:r>
              <a:rPr lang="en-US" baseline="0" dirty="0" smtClean="0"/>
              <a:t> is short $7 ($200 – 15 = $185. $185 – 178 = $7).  </a:t>
            </a:r>
            <a:r>
              <a:rPr lang="en-US" dirty="0" smtClean="0"/>
              <a:t>The entry to record the reimbursement includes a debit to Miscellaneous Expenses for $178, a debit</a:t>
            </a:r>
            <a:r>
              <a:rPr lang="en-US" baseline="0" dirty="0" smtClean="0"/>
              <a:t> to Cash Over and Short for $7, and a credit to Cash for $185.</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altLang="en-US" dirty="0" smtClean="0"/>
          </a:p>
        </p:txBody>
      </p:sp>
    </p:spTree>
    <p:extLst>
      <p:ext uri="{BB962C8B-B14F-4D97-AF65-F5344CB8AC3E}">
        <p14:creationId xmlns:p14="http://schemas.microsoft.com/office/powerpoint/2010/main" val="98722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Bacardi Company established a $150 petty cash fund with Eminem as the petty cashier. When the fund balance reached $19 cash, Eminem prepared a petty cash payment report, which follows.</a:t>
            </a:r>
          </a:p>
          <a:p>
            <a:endParaRPr lang="en-US" dirty="0" smtClean="0"/>
          </a:p>
          <a:p>
            <a:r>
              <a:rPr lang="en-US" dirty="0" smtClean="0"/>
              <a:t> 1. Identify four internal control weaknesses from the payment report. The first weakness is that petty cash ticket number 14 is missing. All petty cash tickets should be pre-numbered and all numbers should be accounted for. Since total cash on hand is only $19, $131 has been withdrawn from the Petty Cash Fund ($150 - $19). Only $120 in expenditures has been documented. Management should investigate the $11 cash shortage. The petty cashier did not sign petty cash receipt no. 16. Was the expense approved, or was this an oversight? And petty cash receipt number 15 does not indicate the account to be charged. If possible, management should determine the correct account; and, if impossible, Miscellaneous Expense should be charged.</a:t>
            </a:r>
          </a:p>
          <a:p>
            <a:endParaRPr lang="en-US" dirty="0" smtClean="0"/>
          </a:p>
        </p:txBody>
      </p:sp>
    </p:spTree>
    <p:extLst>
      <p:ext uri="{BB962C8B-B14F-4D97-AF65-F5344CB8AC3E}">
        <p14:creationId xmlns:p14="http://schemas.microsoft.com/office/powerpoint/2010/main" val="2796220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Prepare general journal entries to record the establishment of the fund and the reimbursement of the fund. When the fund is established, the journal entry is a debit to Petty cash, $150, and a credit to Cash. To reimburse the fund, the total credit to Cash is for $131. This is the amount necessary to bring the cash on hand, $19, back up to the amount of the fund, $150. The reimbursement will always bring cash on hand back up to the amount the fund, regardless of the total of the receipts. After we've determined the credit to Cash, we turn our attention to the petty cash payment report. We debit Delivery expense for $29, debit Merchandise inventory, $18, and assuming that management was unable to verify the account number for receipt number 15, both receipts 15 and 16 are charged to Miscellaneous expense, a total of $73. Since the amount of the replenishment is $131, but the receipts total only $120, the difference is debited to Cash short and over, $11.</a:t>
            </a:r>
          </a:p>
          <a:p>
            <a:r>
              <a:rPr lang="en-US" dirty="0" smtClean="0"/>
              <a:t> </a:t>
            </a:r>
          </a:p>
          <a:p>
            <a:r>
              <a:rPr lang="en-US" dirty="0" smtClean="0"/>
              <a:t> </a:t>
            </a:r>
          </a:p>
          <a:p>
            <a:pPr eaLnBrk="1" hangingPunct="1">
              <a:spcBef>
                <a:spcPct val="0"/>
              </a:spcBef>
            </a:pPr>
            <a:endParaRPr lang="en-US" dirty="0" smtClean="0"/>
          </a:p>
          <a:p>
            <a:endParaRPr lang="en-US" dirty="0" smtClean="0"/>
          </a:p>
        </p:txBody>
      </p:sp>
    </p:spTree>
    <p:extLst>
      <p:ext uri="{BB962C8B-B14F-4D97-AF65-F5344CB8AC3E}">
        <p14:creationId xmlns:p14="http://schemas.microsoft.com/office/powerpoint/2010/main" val="787685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balance in the Petty cash account immediately before the reimbursement is $150. Since the journal entry to reimburse the fund does not affect the petty cash account, the balance in the petty cash general ledger immediately after the reimbursement remains at $150. The balance in the petty cash account only changes if the company decides to change the amount of the fund.</a:t>
            </a:r>
          </a:p>
          <a:p>
            <a:endParaRPr lang="en-US" dirty="0" smtClean="0"/>
          </a:p>
        </p:txBody>
      </p:sp>
    </p:spTree>
    <p:extLst>
      <p:ext uri="{BB962C8B-B14F-4D97-AF65-F5344CB8AC3E}">
        <p14:creationId xmlns:p14="http://schemas.microsoft.com/office/powerpoint/2010/main" val="551141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Banks offer certain protections for your cash. For example, use of a bank account is a more secure place for your cash than a safe at the office. Signature cards are used so the bank knows whose signature is approved for use on checks. Deposit tickets provide support for deposits to your account. Checks provide authorization for disbursements from your account. Electronic funds is the transfer of</a:t>
            </a:r>
            <a:r>
              <a:rPr lang="en-US" altLang="en-US" baseline="0" dirty="0" smtClean="0"/>
              <a:t> cash from one party to another</a:t>
            </a:r>
            <a:r>
              <a:rPr lang="en-US" altLang="en-US" dirty="0" smtClean="0"/>
              <a:t>. Bank statements are provided so customers can reconcile their accounts in a timely manner and can detect any unusual or unauthorized activity. </a:t>
            </a:r>
          </a:p>
          <a:p>
            <a:endParaRPr lang="en-US" altLang="en-US" dirty="0" smtClean="0"/>
          </a:p>
        </p:txBody>
      </p:sp>
    </p:spTree>
    <p:extLst>
      <p:ext uri="{BB962C8B-B14F-4D97-AF65-F5344CB8AC3E}">
        <p14:creationId xmlns:p14="http://schemas.microsoft.com/office/powerpoint/2010/main" val="3994120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a:ln/>
        </p:spPr>
        <p:txBody>
          <a:bodyPr/>
          <a:lstStyle/>
          <a:p>
            <a:pPr>
              <a:defRPr/>
            </a:pPr>
            <a:r>
              <a:rPr lang="en-US" dirty="0" smtClean="0"/>
              <a:t>Usually once a month, the bank sends a </a:t>
            </a:r>
            <a:r>
              <a:rPr lang="en-US" b="1" dirty="0" smtClean="0"/>
              <a:t>bank statement </a:t>
            </a:r>
            <a:r>
              <a:rPr lang="en-US" dirty="0" smtClean="0"/>
              <a:t>showing the activity in the account. Although a monthly statement is common, companies often regularly access information on their banking transactions. (Companies can choose to record any accounting adjustments required from the bank statement immediately or later, say, at the end of each day, week, month, or when reconciling a bank statement.) Different banks use different formats for their bank statements, but all of them include the following items of information:</a:t>
            </a:r>
          </a:p>
          <a:p>
            <a:pPr>
              <a:defRPr/>
            </a:pPr>
            <a:endParaRPr lang="en-US" sz="1400" dirty="0" smtClean="0"/>
          </a:p>
          <a:p>
            <a:pPr marL="704522" lvl="1" indent="-234841">
              <a:buFont typeface="+mj-lt"/>
              <a:buAutoNum type="arabicPeriod"/>
              <a:defRPr/>
            </a:pPr>
            <a:r>
              <a:rPr lang="en-US" dirty="0" smtClean="0"/>
              <a:t>Beginning-of-period balance of the depositor’s account.</a:t>
            </a:r>
            <a:endParaRPr lang="en-US" sz="1400" dirty="0" smtClean="0"/>
          </a:p>
          <a:p>
            <a:pPr marL="704522" lvl="1" indent="-234841">
              <a:buFont typeface="+mj-lt"/>
              <a:buAutoNum type="arabicPeriod"/>
              <a:defRPr/>
            </a:pPr>
            <a:r>
              <a:rPr lang="en-US" dirty="0" smtClean="0"/>
              <a:t>Checks and other debits decreasing the account during the period.</a:t>
            </a:r>
            <a:endParaRPr lang="en-US" sz="1400" dirty="0" smtClean="0"/>
          </a:p>
          <a:p>
            <a:pPr marL="704522" lvl="1" indent="-234841">
              <a:buFont typeface="+mj-lt"/>
              <a:buAutoNum type="arabicPeriod"/>
              <a:defRPr/>
            </a:pPr>
            <a:r>
              <a:rPr lang="en-US" dirty="0" smtClean="0"/>
              <a:t>Deposits and other credits increasing the account during the period.</a:t>
            </a:r>
            <a:endParaRPr lang="en-US" sz="1400" dirty="0" smtClean="0"/>
          </a:p>
          <a:p>
            <a:pPr marL="704522" lvl="1" indent="-234841">
              <a:buFont typeface="+mj-lt"/>
              <a:buAutoNum type="arabicPeriod"/>
              <a:defRPr/>
            </a:pPr>
            <a:r>
              <a:rPr lang="en-US" dirty="0" smtClean="0"/>
              <a:t>End-of-period balance of the depositor’s account.</a:t>
            </a:r>
            <a:endParaRPr lang="en-US" sz="1400" dirty="0" smtClean="0"/>
          </a:p>
          <a:p>
            <a:pPr>
              <a:defRPr/>
            </a:pPr>
            <a:endParaRPr lang="en-US" dirty="0" smtClean="0"/>
          </a:p>
          <a:p>
            <a:pPr>
              <a:defRPr/>
            </a:pPr>
            <a:r>
              <a:rPr lang="en-US" dirty="0" smtClean="0"/>
              <a:t>This slide shows one type of bank statement. Identify each of these four items in that statement. Part A summarizes changes in the account. Part B lists paid checks along with other debits. Part C lists deposits and credits to the account, and part  D shows the daily account balances.</a:t>
            </a:r>
          </a:p>
          <a:p>
            <a:pPr>
              <a:defRPr/>
            </a:pPr>
            <a:endParaRPr lang="en-US" dirty="0" smtClean="0"/>
          </a:p>
        </p:txBody>
      </p:sp>
    </p:spTree>
    <p:extLst>
      <p:ext uri="{BB962C8B-B14F-4D97-AF65-F5344CB8AC3E}">
        <p14:creationId xmlns:p14="http://schemas.microsoft.com/office/powerpoint/2010/main" val="3959383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066980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a company deposits all cash receipts and makes all cash payments (except petty cash) by check, it can use the bank statement to prove the accuracy of its cash records. This is done using a </a:t>
            </a:r>
            <a:r>
              <a:rPr lang="en-US" b="1" dirty="0" smtClean="0"/>
              <a:t>bank reconciliation, </a:t>
            </a:r>
            <a:r>
              <a:rPr lang="en-US" dirty="0" smtClean="0"/>
              <a:t>which is a report explaining any differences between the checking account balance according to the depositor’s records and the balance reported on the bank statement. </a:t>
            </a:r>
          </a:p>
        </p:txBody>
      </p:sp>
    </p:spTree>
    <p:extLst>
      <p:ext uri="{BB962C8B-B14F-4D97-AF65-F5344CB8AC3E}">
        <p14:creationId xmlns:p14="http://schemas.microsoft.com/office/powerpoint/2010/main" val="282007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3729" algn="just">
              <a:spcBef>
                <a:spcPts val="257"/>
              </a:spcBef>
            </a:pPr>
            <a:r>
              <a:rPr lang="en-US" sz="1200" dirty="0" smtClean="0">
                <a:solidFill>
                  <a:srgbClr val="231F20"/>
                </a:solidFill>
                <a:latin typeface="+mn-lt"/>
                <a:ea typeface="Calibri" pitchFamily="34" charset="0"/>
                <a:cs typeface="Times New Roman" pitchFamily="18" charset="0"/>
              </a:rPr>
              <a:t>Managers (or owners) of small businesses often control the entire operation. They know from personal contact and observation whether the business is actually receiving the assets and services paid for. Most companies</a:t>
            </a:r>
            <a:r>
              <a:rPr lang="en-US" sz="1200" baseline="0" dirty="0" smtClean="0">
                <a:solidFill>
                  <a:srgbClr val="231F20"/>
                </a:solidFill>
                <a:latin typeface="+mn-lt"/>
                <a:ea typeface="Calibri" pitchFamily="34" charset="0"/>
                <a:cs typeface="Times New Roman" pitchFamily="18" charset="0"/>
              </a:rPr>
              <a:t> </a:t>
            </a:r>
            <a:r>
              <a:rPr lang="en-US" sz="1200" dirty="0" smtClean="0">
                <a:solidFill>
                  <a:srgbClr val="231F20"/>
                </a:solidFill>
                <a:latin typeface="+mn-lt"/>
                <a:ea typeface="Calibri" pitchFamily="34" charset="0"/>
                <a:cs typeface="Times New Roman" pitchFamily="18" charset="0"/>
              </a:rPr>
              <a:t>cannot maintain personal supervision</a:t>
            </a:r>
            <a:r>
              <a:rPr lang="en-US" sz="1200" baseline="0" dirty="0" smtClean="0">
                <a:solidFill>
                  <a:srgbClr val="231F20"/>
                </a:solidFill>
                <a:latin typeface="+mn-lt"/>
                <a:ea typeface="Calibri" pitchFamily="34" charset="0"/>
                <a:cs typeface="Times New Roman" pitchFamily="18" charset="0"/>
              </a:rPr>
              <a:t> and </a:t>
            </a:r>
            <a:r>
              <a:rPr lang="en-US" sz="1200" dirty="0" smtClean="0">
                <a:solidFill>
                  <a:srgbClr val="231F20"/>
                </a:solidFill>
                <a:latin typeface="+mn-lt"/>
                <a:ea typeface="Calibri" pitchFamily="34" charset="0"/>
                <a:cs typeface="Times New Roman" pitchFamily="18" charset="0"/>
              </a:rPr>
              <a:t>must delegate responsibilities and rely on formal procedures in controlling business activities.</a:t>
            </a:r>
            <a:endParaRPr lang="en-US" sz="1200" dirty="0" smtClean="0">
              <a:latin typeface="+mn-lt"/>
              <a:ea typeface="Calibri" pitchFamily="34" charset="0"/>
              <a:cs typeface="Times New Roman" pitchFamily="18" charset="0"/>
            </a:endParaRPr>
          </a:p>
          <a:p>
            <a:pPr marL="133729" algn="just">
              <a:lnSpc>
                <a:spcPts val="1233"/>
              </a:lnSpc>
              <a:spcBef>
                <a:spcPts val="476"/>
              </a:spcBef>
            </a:pPr>
            <a:endParaRPr lang="en-US" sz="1200" b="1" dirty="0" smtClean="0">
              <a:solidFill>
                <a:srgbClr val="231F20"/>
              </a:solidFill>
              <a:latin typeface="+mn-lt"/>
              <a:ea typeface="Calibri" pitchFamily="34" charset="0"/>
              <a:cs typeface="Times New Roman" pitchFamily="18" charset="0"/>
            </a:endParaRPr>
          </a:p>
          <a:p>
            <a:pPr marL="133729" algn="just">
              <a:lnSpc>
                <a:spcPts val="1233"/>
              </a:lnSpc>
              <a:spcBef>
                <a:spcPts val="476"/>
              </a:spcBef>
            </a:pPr>
            <a:r>
              <a:rPr lang="en-US" sz="1200" dirty="0" smtClean="0">
                <a:solidFill>
                  <a:srgbClr val="231F20"/>
                </a:solidFill>
                <a:latin typeface="+mn-lt"/>
                <a:ea typeface="Calibri" pitchFamily="34" charset="0"/>
                <a:cs typeface="Times New Roman" pitchFamily="18" charset="0"/>
              </a:rPr>
              <a:t>Managers use an internal control system to monitor and control business activities. An </a:t>
            </a:r>
            <a:r>
              <a:rPr lang="en-US" sz="1200" b="1" dirty="0" smtClean="0">
                <a:solidFill>
                  <a:srgbClr val="231F20"/>
                </a:solidFill>
                <a:latin typeface="+mn-lt"/>
                <a:ea typeface="Calibri" pitchFamily="34" charset="0"/>
                <a:cs typeface="Times New Roman" pitchFamily="18" charset="0"/>
              </a:rPr>
              <a:t>internal control system </a:t>
            </a:r>
            <a:r>
              <a:rPr lang="en-US" sz="1200" dirty="0" smtClean="0">
                <a:solidFill>
                  <a:srgbClr val="231F20"/>
                </a:solidFill>
                <a:latin typeface="+mn-lt"/>
                <a:ea typeface="Calibri" pitchFamily="34" charset="0"/>
                <a:cs typeface="Times New Roman" pitchFamily="18" charset="0"/>
              </a:rPr>
              <a:t>consists of the policies and procedures managers use to:</a:t>
            </a:r>
          </a:p>
          <a:p>
            <a:pPr marL="133729">
              <a:spcBef>
                <a:spcPts val="591"/>
              </a:spcBef>
            </a:pPr>
            <a:r>
              <a:rPr lang="en-US" sz="1200" dirty="0" smtClean="0">
                <a:solidFill>
                  <a:srgbClr val="231F20"/>
                </a:solidFill>
                <a:latin typeface="+mn-lt"/>
                <a:ea typeface="Calibri" pitchFamily="34" charset="0"/>
                <a:cs typeface="Times New Roman" pitchFamily="18" charset="0"/>
              </a:rPr>
              <a:t>Protect assets.</a:t>
            </a:r>
          </a:p>
          <a:p>
            <a:pPr marL="133729" marR="0" indent="0" algn="l" defTabSz="914400" rtl="0" eaLnBrk="0" fontAlgn="base" latinLnBrk="0" hangingPunct="0">
              <a:lnSpc>
                <a:spcPct val="100000"/>
              </a:lnSpc>
              <a:spcBef>
                <a:spcPts val="591"/>
              </a:spcBef>
              <a:spcAft>
                <a:spcPct val="0"/>
              </a:spcAft>
              <a:buClrTx/>
              <a:buSzTx/>
              <a:buFontTx/>
              <a:buNone/>
              <a:tabLst/>
              <a:defRPr/>
            </a:pPr>
            <a:r>
              <a:rPr lang="en-US" sz="1200" dirty="0" smtClean="0">
                <a:solidFill>
                  <a:srgbClr val="231F20"/>
                </a:solidFill>
                <a:latin typeface="+mn-lt"/>
                <a:ea typeface="Calibri" pitchFamily="34" charset="0"/>
                <a:cs typeface="Times New Roman" pitchFamily="18" charset="0"/>
              </a:rPr>
              <a:t>Ensure reliable accounting.</a:t>
            </a:r>
          </a:p>
          <a:p>
            <a:pPr marL="133729">
              <a:spcBef>
                <a:spcPts val="591"/>
              </a:spcBef>
            </a:pPr>
            <a:r>
              <a:rPr lang="en-US" sz="1200" dirty="0" smtClean="0">
                <a:solidFill>
                  <a:srgbClr val="231F20"/>
                </a:solidFill>
                <a:latin typeface="+mn-lt"/>
                <a:ea typeface="Calibri" pitchFamily="34" charset="0"/>
                <a:cs typeface="Times New Roman" pitchFamily="18" charset="0"/>
              </a:rPr>
              <a:t>Uphold</a:t>
            </a:r>
            <a:r>
              <a:rPr lang="en-US" sz="1200" baseline="0" dirty="0" smtClean="0">
                <a:solidFill>
                  <a:srgbClr val="231F20"/>
                </a:solidFill>
                <a:latin typeface="+mn-lt"/>
                <a:ea typeface="Calibri" pitchFamily="34" charset="0"/>
                <a:cs typeface="Times New Roman" pitchFamily="18" charset="0"/>
              </a:rPr>
              <a:t> </a:t>
            </a:r>
            <a:r>
              <a:rPr lang="en-US" sz="1200" dirty="0" smtClean="0">
                <a:solidFill>
                  <a:srgbClr val="231F20"/>
                </a:solidFill>
                <a:latin typeface="+mn-lt"/>
                <a:ea typeface="Calibri" pitchFamily="34" charset="0"/>
                <a:cs typeface="Times New Roman" pitchFamily="18" charset="0"/>
              </a:rPr>
              <a:t>company policies.</a:t>
            </a:r>
          </a:p>
          <a:p>
            <a:pPr marL="133729" marR="0" indent="0" algn="l" defTabSz="914400" rtl="0" eaLnBrk="0" fontAlgn="base" latinLnBrk="0" hangingPunct="0">
              <a:lnSpc>
                <a:spcPct val="100000"/>
              </a:lnSpc>
              <a:spcBef>
                <a:spcPts val="591"/>
              </a:spcBef>
              <a:spcAft>
                <a:spcPct val="0"/>
              </a:spcAft>
              <a:buClrTx/>
              <a:buSzTx/>
              <a:buFontTx/>
              <a:buNone/>
              <a:tabLst/>
              <a:defRPr/>
            </a:pPr>
            <a:r>
              <a:rPr lang="en-US" sz="1200" dirty="0" smtClean="0">
                <a:solidFill>
                  <a:srgbClr val="231F20"/>
                </a:solidFill>
                <a:latin typeface="+mn-lt"/>
                <a:ea typeface="Calibri" pitchFamily="34" charset="0"/>
                <a:cs typeface="Times New Roman" pitchFamily="18" charset="0"/>
              </a:rPr>
              <a:t>Promote efficient operations.</a:t>
            </a:r>
          </a:p>
          <a:p>
            <a:pPr marL="133729">
              <a:spcBef>
                <a:spcPts val="591"/>
              </a:spcBef>
            </a:pPr>
            <a:endParaRPr lang="en-US" sz="1200" dirty="0" smtClean="0">
              <a:latin typeface="+mn-lt"/>
              <a:ea typeface="Calibri" pitchFamily="34" charset="0"/>
              <a:cs typeface="Times New Roman" pitchFamily="18" charset="0"/>
            </a:endParaRPr>
          </a:p>
        </p:txBody>
      </p:sp>
    </p:spTree>
    <p:extLst>
      <p:ext uri="{BB962C8B-B14F-4D97-AF65-F5344CB8AC3E}">
        <p14:creationId xmlns:p14="http://schemas.microsoft.com/office/powerpoint/2010/main" val="2722678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The balance of a checking account reported on the bank statement rarely equals the balance in the depositor’s accounting records. This is usually due to information that one party has that the other does not. We must therefore prove the accuracy of both the depositor’s records and those of the bank. This means we must </a:t>
            </a:r>
            <a:r>
              <a:rPr lang="en-US" i="1" dirty="0" smtClean="0"/>
              <a:t>reconcile </a:t>
            </a:r>
            <a:r>
              <a:rPr lang="en-US" dirty="0" smtClean="0"/>
              <a:t>the two balances and explain or account for any differences in them. The bank statement balance differs from the depositor’s book balance because of:</a:t>
            </a:r>
          </a:p>
          <a:p>
            <a:pPr>
              <a:defRPr/>
            </a:pPr>
            <a:endParaRPr lang="en-US" dirty="0" smtClean="0"/>
          </a:p>
          <a:p>
            <a:pPr marL="176131" indent="-176131">
              <a:buFont typeface="Arial" panose="020B0604020202020204" pitchFamily="34" charset="0"/>
              <a:buChar char="•"/>
              <a:defRPr/>
            </a:pPr>
            <a:r>
              <a:rPr lang="en-US" altLang="en-US" dirty="0" smtClean="0"/>
              <a:t>  Deposits in transit </a:t>
            </a:r>
          </a:p>
          <a:p>
            <a:pPr marL="176131" indent="-176131">
              <a:buFont typeface="Arial" panose="020B0604020202020204" pitchFamily="34" charset="0"/>
              <a:buChar char="•"/>
              <a:defRPr/>
            </a:pPr>
            <a:r>
              <a:rPr lang="en-US" altLang="en-US" dirty="0" smtClean="0"/>
              <a:t>  Outstanding checks</a:t>
            </a:r>
          </a:p>
          <a:p>
            <a:pPr marL="176131" indent="-176131">
              <a:buFont typeface="Arial" panose="020B0604020202020204" pitchFamily="34" charset="0"/>
              <a:buChar char="•"/>
              <a:defRPr/>
            </a:pPr>
            <a:r>
              <a:rPr lang="en-US" altLang="en-US" dirty="0" smtClean="0"/>
              <a:t>  Additions for collections and for interest</a:t>
            </a:r>
          </a:p>
          <a:p>
            <a:pPr marL="176131" indent="-176131">
              <a:buFont typeface="Arial" panose="020B0604020202020204" pitchFamily="34" charset="0"/>
              <a:buChar char="•"/>
              <a:defRPr/>
            </a:pPr>
            <a:r>
              <a:rPr lang="en-US" altLang="en-US" dirty="0" smtClean="0"/>
              <a:t>  Deductions for uncollectible items for services</a:t>
            </a:r>
          </a:p>
          <a:p>
            <a:pPr marL="176131" indent="-176131">
              <a:buFont typeface="Arial" panose="020B0604020202020204" pitchFamily="34" charset="0"/>
              <a:buChar char="•"/>
              <a:defRPr/>
            </a:pPr>
            <a:r>
              <a:rPr lang="en-US" altLang="en-US" dirty="0" smtClean="0"/>
              <a:t>  Errors</a:t>
            </a:r>
          </a:p>
          <a:p>
            <a:pPr>
              <a:buFont typeface="Wingdings" pitchFamily="2" charset="2"/>
              <a:buNone/>
              <a:defRPr/>
            </a:pPr>
            <a:endParaRPr lang="en-US" altLang="en-US" dirty="0" smtClean="0"/>
          </a:p>
        </p:txBody>
      </p:sp>
    </p:spTree>
    <p:extLst>
      <p:ext uri="{BB962C8B-B14F-4D97-AF65-F5344CB8AC3E}">
        <p14:creationId xmlns:p14="http://schemas.microsoft.com/office/powerpoint/2010/main" val="3078258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In preparing the bank reconciliation, it is helpful to refer to Exhibit 8.7 and steps 1 through 9.</a:t>
            </a:r>
          </a:p>
          <a:p>
            <a:endParaRPr lang="en-US" dirty="0" smtClean="0"/>
          </a:p>
          <a:p>
            <a:r>
              <a:rPr lang="en-US" dirty="0" smtClean="0"/>
              <a:t>1.  Identify the bank statement balance of the Cash account (</a:t>
            </a:r>
            <a:r>
              <a:rPr lang="en-US" i="1" dirty="0" smtClean="0"/>
              <a:t>balance per bank</a:t>
            </a:r>
            <a:r>
              <a:rPr lang="en-US" dirty="0" smtClean="0"/>
              <a:t>). VideoBuster’s bank balance is $2,050. </a:t>
            </a:r>
          </a:p>
          <a:p>
            <a:r>
              <a:rPr lang="en-US" dirty="0" smtClean="0"/>
              <a:t>2.  Identify and list any unrecorded deposits and any bank errors understating the bank balance. Add them to the bank balance. VideoBuster’s $145 deposit placed in the bank’s night depository on October 31 is not recorded on its bank statement. </a:t>
            </a:r>
          </a:p>
          <a:p>
            <a:r>
              <a:rPr lang="en-US" dirty="0" smtClean="0"/>
              <a:t>3.  Identify and list any outstanding checks and any bank errors overstating the bank balance. Subtract</a:t>
            </a:r>
            <a:r>
              <a:rPr lang="en-US" baseline="0" dirty="0" smtClean="0"/>
              <a:t> </a:t>
            </a:r>
            <a:r>
              <a:rPr lang="en-US" dirty="0" smtClean="0"/>
              <a:t>them from the bank balance. VideoBuster’s comparison of canceled checks with its books shows two checks outstanding: No. 124 for $150 and No. 126 for $200. </a:t>
            </a:r>
          </a:p>
          <a:p>
            <a:r>
              <a:rPr lang="en-US" dirty="0" smtClean="0"/>
              <a:t>4.  Compute the </a:t>
            </a:r>
            <a:r>
              <a:rPr lang="en-US" i="1" dirty="0" smtClean="0"/>
              <a:t>adjusted bank balance, </a:t>
            </a:r>
            <a:r>
              <a:rPr lang="en-US" dirty="0" smtClean="0"/>
              <a:t>also called the </a:t>
            </a:r>
            <a:r>
              <a:rPr lang="en-US" i="1" dirty="0" smtClean="0"/>
              <a:t>corrected </a:t>
            </a:r>
            <a:r>
              <a:rPr lang="en-US" dirty="0" smtClean="0"/>
              <a:t>or </a:t>
            </a:r>
            <a:r>
              <a:rPr lang="en-US" i="1" dirty="0" smtClean="0"/>
              <a:t>reconciled balance</a:t>
            </a:r>
            <a:r>
              <a:rPr lang="en-US" dirty="0" smtClean="0"/>
              <a:t>. </a:t>
            </a:r>
          </a:p>
          <a:p>
            <a:pPr>
              <a:buFont typeface="+mj-lt"/>
              <a:buNone/>
            </a:pPr>
            <a:endParaRPr lang="en-US" dirty="0" smtClean="0"/>
          </a:p>
        </p:txBody>
      </p:sp>
    </p:spTree>
    <p:extLst>
      <p:ext uri="{BB962C8B-B14F-4D97-AF65-F5344CB8AC3E}">
        <p14:creationId xmlns:p14="http://schemas.microsoft.com/office/powerpoint/2010/main" val="93829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buFontTx/>
              <a:buNone/>
              <a:defRPr/>
            </a:pPr>
            <a:r>
              <a:rPr lang="en-US" dirty="0" smtClean="0"/>
              <a:t>5.  Identify the company’s book balance of the Cash account (</a:t>
            </a:r>
            <a:r>
              <a:rPr lang="en-US" i="1" dirty="0" smtClean="0"/>
              <a:t>balance per book</a:t>
            </a:r>
            <a:r>
              <a:rPr lang="en-US" dirty="0" smtClean="0"/>
              <a:t>). VideoBuster’s book balance is $1,405. </a:t>
            </a:r>
          </a:p>
          <a:p>
            <a:pPr algn="l">
              <a:buFontTx/>
              <a:buNone/>
              <a:defRPr/>
            </a:pPr>
            <a:r>
              <a:rPr lang="en-US" dirty="0" smtClean="0"/>
              <a:t>6.  Identify and list any unrecorded credit memoranda from the bank, any interest earned, and errors understating the book balance. Add them to the book balance. VideoBuster’s bank statement includes a credit memorandum showing the bank collected a note receivable for the company on October 23. The note’s proceeds of $500 (minus a $15 collection fee) are credited to the company’s account. VideoBuster’s bank statement also shows a credit of $8 for interest earned on the average cash balance. There was no prior notification of this item, and it is not yet recorded.  </a:t>
            </a:r>
          </a:p>
          <a:p>
            <a:pPr algn="l">
              <a:buFontTx/>
              <a:buNone/>
              <a:defRPr/>
            </a:pPr>
            <a:r>
              <a:rPr lang="en-US" dirty="0" smtClean="0"/>
              <a:t>7.  Identify and list any unrecorded debit memoranda from the bank, any service charges, and errors overstating the book balance. Deduct them from the book balance. Debits on VideoBuster’s bank statement that are not yet recorded include (a) a $23 charge for check printing and (b) an NSF check for $20 plus a related $10 processing fee. (The NSF check is dated October 16 and was included in the book balance.) </a:t>
            </a:r>
          </a:p>
          <a:p>
            <a:pPr algn="l">
              <a:buFontTx/>
              <a:buNone/>
              <a:defRPr/>
            </a:pPr>
            <a:r>
              <a:rPr lang="en-US" dirty="0" smtClean="0"/>
              <a:t>8.  Compute the </a:t>
            </a:r>
            <a:r>
              <a:rPr lang="en-US" i="1" dirty="0" smtClean="0"/>
              <a:t>adjusted book balance, </a:t>
            </a:r>
            <a:r>
              <a:rPr lang="en-US" dirty="0" smtClean="0"/>
              <a:t>also called </a:t>
            </a:r>
            <a:r>
              <a:rPr lang="en-US" i="1" dirty="0" smtClean="0"/>
              <a:t>corrected </a:t>
            </a:r>
            <a:r>
              <a:rPr lang="en-US" dirty="0" smtClean="0"/>
              <a:t>or </a:t>
            </a:r>
            <a:r>
              <a:rPr lang="en-US" i="1" dirty="0" smtClean="0"/>
              <a:t>reconciled balance.</a:t>
            </a:r>
            <a:endParaRPr lang="en-US" dirty="0" smtClean="0"/>
          </a:p>
          <a:p>
            <a:pPr algn="l">
              <a:defRPr/>
            </a:pPr>
            <a:endParaRPr lang="en-US" dirty="0" smtClean="0"/>
          </a:p>
          <a:p>
            <a:pPr algn="l">
              <a:defRPr/>
            </a:pPr>
            <a:endParaRPr lang="en-US" altLang="en-US" dirty="0" smtClean="0"/>
          </a:p>
        </p:txBody>
      </p:sp>
    </p:spTree>
    <p:extLst>
      <p:ext uri="{BB962C8B-B14F-4D97-AF65-F5344CB8AC3E}">
        <p14:creationId xmlns:p14="http://schemas.microsoft.com/office/powerpoint/2010/main" val="3995144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4841" indent="-234841">
              <a:buFont typeface="Calibri" pitchFamily="34" charset="0"/>
              <a:buAutoNum type="arabicPeriod" startAt="9"/>
            </a:pPr>
            <a:r>
              <a:rPr lang="en-US" dirty="0" smtClean="0"/>
              <a:t>Verify that the two adjusted balances from steps 4 and 8 are equal. If so, they are reconciled. If not, check for accuracy and missing data to achieve reconciliation.</a:t>
            </a:r>
          </a:p>
          <a:p>
            <a:pPr marL="234841" indent="-234841"/>
            <a:endParaRPr lang="en-US" dirty="0" smtClean="0"/>
          </a:p>
          <a:p>
            <a:pPr marL="234841" indent="-234841"/>
            <a:r>
              <a:rPr lang="en-US" dirty="0" smtClean="0"/>
              <a:t>A bank reconciliation often identifies unrecorded items that need recording by the company. In VideoBuster’s reconciliation, the adjusted balance of $1,845 is the correct balance as of October 31. But the company’s accounting records show a $1,404.58 balance. We must prepare journal entries to adjust the book balance to the correct balance. </a:t>
            </a:r>
            <a:r>
              <a:rPr lang="en-US" b="1" dirty="0" smtClean="0"/>
              <a:t>Only items reconciling the </a:t>
            </a:r>
            <a:r>
              <a:rPr lang="en-US" b="1" i="1" dirty="0" smtClean="0"/>
              <a:t>book balance </a:t>
            </a:r>
            <a:r>
              <a:rPr lang="en-US" b="1" dirty="0" smtClean="0"/>
              <a:t>require adjustment. </a:t>
            </a:r>
            <a:endParaRPr lang="en-US" dirty="0" smtClean="0"/>
          </a:p>
        </p:txBody>
      </p:sp>
    </p:spTree>
    <p:extLst>
      <p:ext uri="{BB962C8B-B14F-4D97-AF65-F5344CB8AC3E}">
        <p14:creationId xmlns:p14="http://schemas.microsoft.com/office/powerpoint/2010/main" val="4030381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first entry is to record the proceeds of its note receivable collected by the bank less the expense of having the bank perform that service.</a:t>
            </a:r>
          </a:p>
          <a:p>
            <a:r>
              <a:rPr lang="en-US" dirty="0" smtClean="0"/>
              <a:t>The second entry records interest credited to its account by the bank.</a:t>
            </a:r>
          </a:p>
          <a:p>
            <a:r>
              <a:rPr lang="en-US" dirty="0" smtClean="0"/>
              <a:t>The third entry records expenses for the check printing charge.</a:t>
            </a:r>
          </a:p>
          <a:p>
            <a:r>
              <a:rPr lang="en-US" dirty="0" smtClean="0"/>
              <a:t>The fourth entry records the NSF check that is returned as uncollectible. The $20 check was originally received from T. Woods in payment of his account and then deposited. The bank charged $10 for handling the NSF check and deducted $30 total from VideoBuster’s account. This means the entry must reverse the effects of the original entry made when the check was received and must record (add) the $10 bank fee. After these four entries are recorded, the book balance of cash is adjusted to the correct amount of $1,845 (the adjusted book balance).</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altLang="en-US" dirty="0" smtClean="0"/>
          </a:p>
        </p:txBody>
      </p:sp>
    </p:spTree>
    <p:extLst>
      <p:ext uri="{BB962C8B-B14F-4D97-AF65-F5344CB8AC3E}">
        <p14:creationId xmlns:p14="http://schemas.microsoft.com/office/powerpoint/2010/main" val="1166822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following information is available to reconcile Gucci’s book balance of cash with its bank statement cash balance as of December 31. Prepare the bank reconciliation for this company as of December 31. And we're given information related to several timing differences and errors. The majority of items on the bank reconciliation relate to timing differences; items that have been recorded either by the company or the bank, but have not yet been reflected in the other party's balance. The bank reconciliation adjusts for the timing differences. We begin with the bank statement balance, and then add items that have already been added to the book balance but not yet added to the bank balance. We deduct items that have already been subtracted from the book balance but have not yet been subtracted from the bank balance. This will give us the adjusted bank balance. The book balance may exclude some items that have already been recorded by the bank.</a:t>
            </a:r>
          </a:p>
        </p:txBody>
      </p:sp>
    </p:spTree>
    <p:extLst>
      <p:ext uri="{BB962C8B-B14F-4D97-AF65-F5344CB8AC3E}">
        <p14:creationId xmlns:p14="http://schemas.microsoft.com/office/powerpoint/2010/main" val="3687402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reconcile the balance, we add in any items that have already been added to the bank balance but have not yet been added to the book balance, and then deduct items that have already been subtracted from the bank balance, but not yet subtracted from the book balance.</a:t>
            </a:r>
          </a:p>
          <a:p>
            <a:r>
              <a:rPr lang="en-US" dirty="0" smtClean="0"/>
              <a:t>The adjusted bank balance should always equal the adjusted book balance. Occasionally, there will be an error made by either the bank or the company. In the case of an error, whichever party made the error will show the correction as an adjustment.</a:t>
            </a:r>
          </a:p>
          <a:p>
            <a:endParaRPr lang="en-US" dirty="0" smtClean="0"/>
          </a:p>
        </p:txBody>
      </p:sp>
    </p:spTree>
    <p:extLst>
      <p:ext uri="{BB962C8B-B14F-4D97-AF65-F5344CB8AC3E}">
        <p14:creationId xmlns:p14="http://schemas.microsoft.com/office/powerpoint/2010/main" val="1695048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December 31 cash balance according to the accounting records is $1,610, and the bank statement cash balance for that date is $1,900. Gucci’s December 31 daily cash receipts of $800 were placed in the bank’s night depository on December 31, but do not appear on the December 31 bank statement. This $800 has already been added to the book balance, but has not yet been added to the bank balance. We add this amount as a reconciling item; deposit in transit of $800. Check No. 6273 for $400 and Check No. 6282 for $100, both written and entered in the accounting records in December, are not among the canceled checks. Both of these amounts have already been subtracted in the calculation of the book balance.</a:t>
            </a:r>
          </a:p>
          <a:p>
            <a:endParaRPr lang="en-US" dirty="0" smtClean="0"/>
          </a:p>
          <a:p>
            <a:r>
              <a:rPr lang="en-US" dirty="0" smtClean="0"/>
              <a:t>Checks that have not yet cleared the bank are called "outstanding checks,” and are recorded as deductions from the bank balance until the checks clear. We subtract both checks; No. 6273 for $400, and No. 6282 for $100.</a:t>
            </a:r>
          </a:p>
          <a:p>
            <a:endParaRPr lang="en-US" dirty="0" smtClean="0"/>
          </a:p>
          <a:p>
            <a:r>
              <a:rPr lang="en-US" dirty="0" smtClean="0"/>
              <a:t>Two checks, No. 6231 for $2,000 and No. 6242 for $200, were outstanding on the most recent November 30 reconciliation. Check No. 6231 is listed with the December canceled checks, but Check No. 6242 is not. Once a check is listed as an outstanding check, it stays on the reconciliation until it clears the bank. Since Check No. 6231 has now cleared the bank, it is no longer a reconciling item. Check No. 6242 has not yet cleared the bank; it remains a reconciling item.</a:t>
            </a:r>
          </a:p>
          <a:p>
            <a:endParaRPr lang="en-US" dirty="0" smtClean="0"/>
          </a:p>
        </p:txBody>
      </p:sp>
    </p:spTree>
    <p:extLst>
      <p:ext uri="{BB962C8B-B14F-4D97-AF65-F5344CB8AC3E}">
        <p14:creationId xmlns:p14="http://schemas.microsoft.com/office/powerpoint/2010/main" val="1699864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the December checks are compared with entries in the accounting records, it is found that Check No. 6267 had been correctly drawn for $340 to pay for office supplies but was erroneously entered in the accounting records as $430. This is an error that was made by the company. Gucci subtracted $430, but should have only subtracted $340. To correct for this error, we add back the difference, $90. A credit memorandum indicates that the bank collected $500 cash on a note receivable for the company, deducted a $30 collection fee, and credited the balance to the company’s Cash account. Gucci had not recorded this transaction before receiving the statement.</a:t>
            </a:r>
          </a:p>
        </p:txBody>
      </p:sp>
    </p:spTree>
    <p:extLst>
      <p:ext uri="{BB962C8B-B14F-4D97-AF65-F5344CB8AC3E}">
        <p14:creationId xmlns:p14="http://schemas.microsoft.com/office/powerpoint/2010/main" val="4222752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t>The bank statement balance of $1,900 already includes the $470 cash receipt. The book balance does not yet include the $470, so we include it as a reconciling item: proceeds of the note less the $30 fee, $470. Two debit memoranda are enclosed with the statement and are unrecorded at the time of the reconciliation. One debit memorandum is for $150 and dealt with an NSF check for $140 received from a customer, Prada Inc., in payment of its account. The bank assessed a $10 fee for processing it. The bank has already subtracted $150 in the calculation of the bank statement balance. The $150 has not yet been subtracted from the book balance, so we subtract the amount as a reconciling item, $150. The second debit memorandum is a $20 charge for check printing. Gucci had not recorded these transactions before receiving the statement. The $20 has already been subtracted from the bank statement balance, but not yet subtracted from the book balance.</a:t>
            </a:r>
          </a:p>
          <a:p>
            <a:r>
              <a:rPr lang="en-US" dirty="0" smtClean="0"/>
              <a:t> </a:t>
            </a:r>
          </a:p>
          <a:p>
            <a:r>
              <a:rPr lang="en-US" dirty="0" smtClean="0"/>
              <a:t>We subtract the $20 as a reconciling item. Now we simply do the arithmetic. $1,900 plus $800 is $2,700. When we subtract the total of the outstanding checks, $700, the adjusted bank balance is $2,000. We have two additions to the book balance, a total of $560. $1,610 plus $560 is $2,170. We have total subtractions of $170, giving us an adjusted book balance of $2,000. The adjusted bank balance should always equal the adjusted book balance. The next step is to prepare journal entries to make sure that the general ledger reflects the true cash balance, $2,000. There are no journal entries required for adjustments to the bank balance. The first adjustment increases the balance in the cash account by $90. Office supplies had originally been overstated by $90. To correct the error, we credit the Office supplies account for $90. The next item also increases the balance in the Cash account. We debit Cash for $470. The fee is recorded as a Collection expense, $30, and we credit the asset, Notes receivable.</a:t>
            </a:r>
          </a:p>
          <a:p>
            <a:r>
              <a:rPr lang="en-US" dirty="0" smtClean="0"/>
              <a:t> </a:t>
            </a:r>
          </a:p>
          <a:p>
            <a:r>
              <a:rPr lang="en-US" dirty="0" smtClean="0"/>
              <a:t>The next item decreases Cash by $150. When a customer's check is returned, we bill the customer back for the original amount owed plus any fees. The journal entry is a debit to Accounts receivable, $150, and a credit to Cash. The final item also decreases the balance in the Cash account. The service fees are debited to Miscellaneous expenses, and we credit Cash.</a:t>
            </a:r>
          </a:p>
        </p:txBody>
      </p:sp>
    </p:spTree>
    <p:extLst>
      <p:ext uri="{BB962C8B-B14F-4D97-AF65-F5344CB8AC3E}">
        <p14:creationId xmlns:p14="http://schemas.microsoft.com/office/powerpoint/2010/main" val="935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p:txBody>
          <a:bodyPr>
            <a:normAutofit/>
          </a:bodyPr>
          <a:lstStyle/>
          <a:p>
            <a:pPr>
              <a:defRPr/>
            </a:pPr>
            <a:r>
              <a:rPr lang="en-US" dirty="0" smtClean="0"/>
              <a:t>The </a:t>
            </a:r>
            <a:r>
              <a:rPr lang="en-US" b="1" dirty="0" smtClean="0"/>
              <a:t>Sarbanes-Oxley Act (SOX) </a:t>
            </a:r>
            <a:r>
              <a:rPr lang="en-US" dirty="0" smtClean="0"/>
              <a:t>requires managers and auditors of companies whose stock is traded on an exchange (called </a:t>
            </a:r>
            <a:r>
              <a:rPr lang="en-US" i="1" dirty="0" smtClean="0"/>
              <a:t>public companies</a:t>
            </a:r>
            <a:r>
              <a:rPr lang="en-US" dirty="0" smtClean="0"/>
              <a:t>) to document and certify the system of internal controls. Following are some of the specific requirements:</a:t>
            </a:r>
          </a:p>
          <a:p>
            <a:pPr marL="176131" marR="0" indent="-17613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Executives and board of directors must install effective internal</a:t>
            </a:r>
            <a:r>
              <a:rPr lang="en-US" baseline="0" dirty="0" smtClean="0"/>
              <a:t> controls</a:t>
            </a:r>
            <a:r>
              <a:rPr lang="en-US" dirty="0" smtClean="0"/>
              <a:t>. </a:t>
            </a:r>
          </a:p>
          <a:p>
            <a:pPr marL="176131" indent="-176131">
              <a:buFont typeface="Arial" panose="020B0604020202020204" pitchFamily="34" charset="0"/>
              <a:buChar char="•"/>
              <a:defRPr/>
            </a:pPr>
            <a:r>
              <a:rPr lang="en-US" dirty="0" smtClean="0"/>
              <a:t>Auditors must evaluate internal controls.</a:t>
            </a:r>
          </a:p>
          <a:p>
            <a:pPr marL="176131" marR="0" indent="-17613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Violators</a:t>
            </a:r>
            <a:r>
              <a:rPr lang="en-US" baseline="0" dirty="0" smtClean="0"/>
              <a:t> receive h</a:t>
            </a:r>
            <a:r>
              <a:rPr lang="en-US" dirty="0" smtClean="0"/>
              <a:t>arsh penalties up to 25 years in prison with severe fines.</a:t>
            </a:r>
          </a:p>
          <a:p>
            <a:pPr marL="176131" indent="-176131">
              <a:buFont typeface="Arial" panose="020B0604020202020204" pitchFamily="34" charset="0"/>
              <a:buChar char="•"/>
              <a:defRPr/>
            </a:pPr>
            <a:r>
              <a:rPr lang="en-US" dirty="0" smtClean="0"/>
              <a:t>Auditors’ work overseen by the </a:t>
            </a:r>
            <a:r>
              <a:rPr lang="en-US" i="1" dirty="0" smtClean="0"/>
              <a:t>Public Company Accounting Oversight Board </a:t>
            </a:r>
            <a:r>
              <a:rPr lang="en-US" dirty="0" smtClean="0"/>
              <a:t>(PCAOB). </a:t>
            </a:r>
          </a:p>
          <a:p>
            <a:pPr>
              <a:defRPr/>
            </a:pPr>
            <a:endParaRPr lang="en-US" dirty="0" smtClean="0"/>
          </a:p>
          <a:p>
            <a:pPr>
              <a:defRPr/>
            </a:pPr>
            <a:r>
              <a:rPr lang="en-US" dirty="0" smtClean="0"/>
              <a:t>SOX has greatly impacted companies, and the costs of its implementation are high. Importantly,</a:t>
            </a:r>
            <a:r>
              <a:rPr lang="en-US" baseline="0" dirty="0" smtClean="0"/>
              <a:t> </a:t>
            </a:r>
            <a:r>
              <a:rPr lang="en-US" dirty="0" smtClean="0"/>
              <a:t>SOX requires that managers document and assess the effectiveness of all internal control processes that can impact financial reporting. The benefits include greater confidence in accounting systems and their related reports. However, the public continues to debate the costs versus the benefits of SOX. Section 404 of SOX requires that managers document and assess their internal controls </a:t>
            </a:r>
            <a:r>
              <a:rPr lang="en-US" i="1" dirty="0" smtClean="0"/>
              <a:t>and </a:t>
            </a:r>
            <a:r>
              <a:rPr lang="en-US" dirty="0" smtClean="0"/>
              <a:t>that auditors provide an opinion on managers’ documentation and assessment. Costs of complying with SOX</a:t>
            </a:r>
            <a:r>
              <a:rPr lang="en-US" baseline="0" dirty="0" smtClean="0"/>
              <a:t> </a:t>
            </a:r>
            <a:r>
              <a:rPr lang="en-US" dirty="0" smtClean="0"/>
              <a:t>for companies is reported to average $4 million (Financial Executives Institute).</a:t>
            </a:r>
          </a:p>
          <a:p>
            <a:pPr>
              <a:defRPr/>
            </a:pPr>
            <a:endParaRPr lang="en-US" dirty="0" smtClean="0"/>
          </a:p>
        </p:txBody>
      </p:sp>
    </p:spTree>
    <p:extLst>
      <p:ext uri="{BB962C8B-B14F-4D97-AF65-F5344CB8AC3E}">
        <p14:creationId xmlns:p14="http://schemas.microsoft.com/office/powerpoint/2010/main" val="348920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186981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a:bodyPr>
          <a:lstStyle/>
          <a:p>
            <a:r>
              <a:rPr lang="en-US" dirty="0" smtClean="0"/>
              <a:t>One measure of how quickly a company can convert its accounts receivable into cash is the </a:t>
            </a:r>
            <a:r>
              <a:rPr lang="en-US" b="1" dirty="0" smtClean="0"/>
              <a:t>days’ sales uncollected, </a:t>
            </a:r>
            <a:r>
              <a:rPr lang="en-US" dirty="0" smtClean="0"/>
              <a:t>also called </a:t>
            </a:r>
            <a:r>
              <a:rPr lang="en-US" i="1" dirty="0" smtClean="0"/>
              <a:t>days’ sales in receivables</a:t>
            </a:r>
            <a:r>
              <a:rPr lang="en-US" dirty="0" smtClean="0"/>
              <a:t>. This measure is computed by dividing the current balance of receivables by net credit sales over the year just completed and then multiplying by 365 (number of days in a year). Since net credit sales usually are not reported to external users, the net sales (or revenues) figure is commonly used in the computation as shown in this slide.</a:t>
            </a:r>
          </a:p>
          <a:p>
            <a:endParaRPr lang="en-US" dirty="0" smtClean="0"/>
          </a:p>
          <a:p>
            <a:r>
              <a:rPr lang="en-US" dirty="0" smtClean="0"/>
              <a:t>We use days’ sales uncollected to estimate how much time is likely to pass before the current amount of accounts receivable is received in cash. For evaluation purposes, we need to compare this estimate to that for other companies in the same industry. We also make comparisons between current and prior periods.  To illustrate, we select data from the annual reports of two toy manufacturers, </a:t>
            </a:r>
            <a:r>
              <a:rPr lang="en-US" b="1" dirty="0" smtClean="0"/>
              <a:t>Hasbro </a:t>
            </a:r>
            <a:r>
              <a:rPr lang="en-US" dirty="0" smtClean="0"/>
              <a:t>and </a:t>
            </a:r>
            <a:r>
              <a:rPr lang="en-US" b="1" dirty="0" smtClean="0"/>
              <a:t>Mattel</a:t>
            </a:r>
            <a:r>
              <a:rPr lang="en-US" dirty="0" smtClean="0"/>
              <a:t>.</a:t>
            </a:r>
          </a:p>
          <a:p>
            <a:r>
              <a:rPr lang="en-US" dirty="0" smtClean="0"/>
              <a:t>Their days’ sales uncollected figures are shown in this slide.</a:t>
            </a:r>
          </a:p>
          <a:p>
            <a:endParaRPr lang="en-US" dirty="0" smtClean="0"/>
          </a:p>
          <a:p>
            <a:r>
              <a:rPr lang="en-US" dirty="0" smtClean="0"/>
              <a:t>Days’ sales uncollected for Hasbro in 2015 is computed as ($1,218/$4,448) × 365 days = 100 days. This means that it will take about 93 days to collect cash from ending accounts receivable. This number reflects one or more of the following factors: a company’s ability to collect receivables, customer financial health, customer payment strategies, and discount terms. To further assess days’ sales uncollected for Hasbro, we compare it to its own four prior years and to those of Mattel. We see that Hasbro’s days’ sales uncollected has worsened in 2015 as it took longer to collect its receivables relative to 2014. In comparison, Mattel worsened in 2015 as its days’ sales uncollected increased by 7 days.  For all years, Mattel is superior to Hasbro on this measure of cash management. </a:t>
            </a:r>
          </a:p>
          <a:p>
            <a:endParaRPr lang="en-US" altLang="en-US" dirty="0" smtClean="0"/>
          </a:p>
        </p:txBody>
      </p:sp>
    </p:spTree>
    <p:extLst>
      <p:ext uri="{BB962C8B-B14F-4D97-AF65-F5344CB8AC3E}">
        <p14:creationId xmlns:p14="http://schemas.microsoft.com/office/powerpoint/2010/main" val="3253388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338777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72707" name="Rectangle 3"/>
          <p:cNvSpPr>
            <a:spLocks noGrp="1" noChangeArrowheads="1"/>
          </p:cNvSpPr>
          <p:nvPr>
            <p:ph type="body" idx="1"/>
          </p:nvPr>
        </p:nvSpPr>
        <p:spPr bwMode="auto">
          <a:xfrm>
            <a:off x="393171" y="4447460"/>
            <a:ext cx="6290733" cy="4681538"/>
          </a:xfrm>
        </p:spPr>
        <p:txBody>
          <a:bodyPr wrap="square" numCol="1" anchor="t" anchorCtr="0" compatLnSpc="1">
            <a:prstTxWarp prst="textNoShape">
              <a:avLst/>
            </a:prstTxWarp>
            <a:normAutofit/>
          </a:bodyPr>
          <a:lstStyle/>
          <a:p>
            <a:pPr>
              <a:defRPr/>
            </a:pPr>
            <a:r>
              <a:rPr lang="en-US" dirty="0" smtClean="0"/>
              <a:t>This appendix describes the important business documents of a voucher system of control.</a:t>
            </a:r>
          </a:p>
          <a:p>
            <a:pPr>
              <a:defRPr/>
            </a:pPr>
            <a:r>
              <a:rPr lang="en-US" dirty="0" smtClean="0"/>
              <a:t>Department managers are usually not allowed to place orders directly with suppliers for control purposes. Instead, a department manager must inform the purchasing department of its needs by preparing and signing a </a:t>
            </a:r>
            <a:r>
              <a:rPr lang="en-US" b="1" dirty="0" smtClean="0"/>
              <a:t>purchase requisition, </a:t>
            </a:r>
            <a:r>
              <a:rPr lang="en-US" dirty="0" smtClean="0"/>
              <a:t>which lists the merchandise needed and requests that it be purchased.</a:t>
            </a:r>
          </a:p>
          <a:p>
            <a:pPr>
              <a:defRPr/>
            </a:pPr>
            <a:endParaRPr lang="en-US" dirty="0" smtClean="0"/>
          </a:p>
          <a:p>
            <a:pPr>
              <a:defRPr/>
            </a:pPr>
            <a:r>
              <a:rPr lang="en-US" dirty="0" smtClean="0"/>
              <a:t>A </a:t>
            </a:r>
            <a:r>
              <a:rPr lang="en-US" b="1" dirty="0" smtClean="0"/>
              <a:t>purchase order </a:t>
            </a:r>
            <a:r>
              <a:rPr lang="en-US" dirty="0" smtClean="0"/>
              <a:t>is a document the purchasing department uses to place an order with a </a:t>
            </a:r>
            <a:r>
              <a:rPr lang="en-US" b="1" dirty="0" smtClean="0"/>
              <a:t>vendor </a:t>
            </a:r>
            <a:r>
              <a:rPr lang="en-US" dirty="0" smtClean="0"/>
              <a:t>(seller or supplier). </a:t>
            </a:r>
          </a:p>
          <a:p>
            <a:pPr>
              <a:defRPr/>
            </a:pPr>
            <a:r>
              <a:rPr lang="en-US" dirty="0" smtClean="0"/>
              <a:t>An </a:t>
            </a:r>
            <a:r>
              <a:rPr lang="en-US" b="1" dirty="0" smtClean="0"/>
              <a:t>invoice </a:t>
            </a:r>
            <a:r>
              <a:rPr lang="en-US" dirty="0" smtClean="0"/>
              <a:t>is an itemized statement of goods prepared by the vendor listing the customer’s name, items sold, sales prices, and terms of sale. An invoice is also a bill sent to the buyer from the supplier. From the vendor’s point of view, it is a </a:t>
            </a:r>
            <a:r>
              <a:rPr lang="en-US" i="1" dirty="0" smtClean="0"/>
              <a:t>sales invoice</a:t>
            </a:r>
            <a:r>
              <a:rPr lang="en-US" dirty="0" smtClean="0"/>
              <a:t>. </a:t>
            </a:r>
          </a:p>
          <a:p>
            <a:pPr>
              <a:defRPr/>
            </a:pPr>
            <a:r>
              <a:rPr lang="en-US" dirty="0" smtClean="0"/>
              <a:t>Many companies maintain a separate department to receive all merchandise and purchased assets. When each shipment arrives, this receiving department counts the goods and checks them for damage and agreement with the purchase order. It then prepares four or more copies of a </a:t>
            </a:r>
            <a:r>
              <a:rPr lang="en-US" b="1" dirty="0" smtClean="0"/>
              <a:t>receiving report, </a:t>
            </a:r>
            <a:r>
              <a:rPr lang="en-US" dirty="0" smtClean="0"/>
              <a:t>which is used within the company to notify the appropriate persons that ordered goods have been received and to describe the quantities and condition of the goods. </a:t>
            </a:r>
          </a:p>
          <a:p>
            <a:pPr>
              <a:defRPr/>
            </a:pPr>
            <a:endParaRPr lang="en-US" dirty="0" smtClean="0"/>
          </a:p>
        </p:txBody>
      </p:sp>
    </p:spTree>
    <p:extLst>
      <p:ext uri="{BB962C8B-B14F-4D97-AF65-F5344CB8AC3E}">
        <p14:creationId xmlns:p14="http://schemas.microsoft.com/office/powerpoint/2010/main" val="2074966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72707" name="Rectangle 3"/>
          <p:cNvSpPr>
            <a:spLocks noGrp="1" noChangeArrowheads="1"/>
          </p:cNvSpPr>
          <p:nvPr>
            <p:ph type="body" idx="1"/>
          </p:nvPr>
        </p:nvSpPr>
        <p:spPr bwMode="auto">
          <a:xfrm>
            <a:off x="393171" y="4447460"/>
            <a:ext cx="6290733" cy="4681538"/>
          </a:xfrm>
        </p:spPr>
        <p:txBody>
          <a:bodyPr wrap="square" numCol="1" anchor="t" anchorCtr="0" compatLnSpc="1">
            <a:prstTxWarp prst="textNoShape">
              <a:avLst/>
            </a:prstTxWarp>
            <a:normAutofit/>
          </a:bodyPr>
          <a:lstStyle/>
          <a:p>
            <a:pPr>
              <a:defRPr/>
            </a:pPr>
            <a:r>
              <a:rPr lang="en-US" sz="1200" b="0" i="0" kern="1200" dirty="0" smtClean="0">
                <a:solidFill>
                  <a:schemeClr val="tx1"/>
                </a:solidFill>
                <a:effectLst/>
                <a:latin typeface="+mn-lt"/>
                <a:ea typeface="+mn-ea"/>
                <a:cs typeface="+mn-cs"/>
              </a:rPr>
              <a:t>The accounting department should have copies of the following documents in the voucher: purchase requisition, purchase order, and invoice. With the information in these documents, the accounting department can record the purchase and approve its payment. In approving an invoice for payment, it checks and compares information across all documents. To facilitate this checking and to ensure that no step is omitted, it often uses an </a:t>
            </a:r>
            <a:r>
              <a:rPr lang="en-US" sz="1200" b="1" i="0" kern="1200" dirty="0" smtClean="0">
                <a:solidFill>
                  <a:schemeClr val="tx1"/>
                </a:solidFill>
                <a:effectLst/>
                <a:latin typeface="+mn-lt"/>
                <a:ea typeface="+mn-ea"/>
                <a:cs typeface="+mn-cs"/>
              </a:rPr>
              <a:t>invoice approval</a:t>
            </a:r>
            <a:r>
              <a:rPr lang="en-US" sz="1200" b="0" i="0" kern="1200" dirty="0" smtClean="0">
                <a:solidFill>
                  <a:schemeClr val="tx1"/>
                </a:solidFill>
                <a:effectLst/>
                <a:latin typeface="+mn-lt"/>
                <a:ea typeface="+mn-ea"/>
                <a:cs typeface="+mn-cs"/>
              </a:rPr>
              <a:t>, also called </a:t>
            </a:r>
            <a:r>
              <a:rPr lang="en-US" sz="1200" b="0" i="1" kern="1200" dirty="0" smtClean="0">
                <a:solidFill>
                  <a:schemeClr val="tx1"/>
                </a:solidFill>
                <a:effectLst/>
                <a:latin typeface="+mn-lt"/>
                <a:ea typeface="+mn-ea"/>
                <a:cs typeface="+mn-cs"/>
              </a:rPr>
              <a:t>check authorization.</a:t>
            </a:r>
            <a:endParaRPr lang="en-US" dirty="0" smtClean="0"/>
          </a:p>
        </p:txBody>
      </p:sp>
    </p:spTree>
    <p:extLst>
      <p:ext uri="{BB962C8B-B14F-4D97-AF65-F5344CB8AC3E}">
        <p14:creationId xmlns:p14="http://schemas.microsoft.com/office/powerpoint/2010/main" val="327849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72707" name="Rectangle 3"/>
          <p:cNvSpPr>
            <a:spLocks noGrp="1" noChangeArrowheads="1"/>
          </p:cNvSpPr>
          <p:nvPr>
            <p:ph type="body" idx="1"/>
          </p:nvPr>
        </p:nvSpPr>
        <p:spPr bwMode="auto">
          <a:xfrm>
            <a:off x="393171" y="4447460"/>
            <a:ext cx="6290733" cy="4681538"/>
          </a:xfrm>
        </p:spPr>
        <p:txBody>
          <a:bodyPr wrap="square" numCol="1" anchor="t" anchorCtr="0" compatLnSpc="1">
            <a:prstTxWarp prst="textNoShape">
              <a:avLst/>
            </a:prstTxWarp>
            <a:normAutofit/>
          </a:bodyPr>
          <a:lstStyle/>
          <a:p>
            <a:pPr>
              <a:defRPr/>
            </a:pPr>
            <a:r>
              <a:rPr lang="en-US" sz="1200" b="0" i="0" kern="1200" dirty="0" smtClean="0">
                <a:solidFill>
                  <a:schemeClr val="tx1"/>
                </a:solidFill>
                <a:effectLst/>
                <a:latin typeface="+mn-lt"/>
                <a:ea typeface="+mn-ea"/>
                <a:cs typeface="+mn-cs"/>
              </a:rPr>
              <a:t>Once an invoice has been checked and approved, the voucher is complete. A complete voucher is a record summarizing a transaction. Once the voucher certifies a transaction, it authorizes recording an obligation. A voucher also contains approval for paying the obligation on an appropriate date.  </a:t>
            </a:r>
          </a:p>
          <a:p>
            <a:pPr>
              <a:defRPr/>
            </a:pPr>
            <a:endParaRPr lang="en-US" sz="1200" b="0" i="0" kern="1200" dirty="0" smtClean="0">
              <a:solidFill>
                <a:schemeClr val="tx1"/>
              </a:solidFill>
              <a:effectLst/>
              <a:latin typeface="+mn-lt"/>
              <a:ea typeface="+mn-ea"/>
              <a:cs typeface="+mn-cs"/>
            </a:endParaRPr>
          </a:p>
          <a:p>
            <a:pPr>
              <a:defRPr/>
            </a:pPr>
            <a:r>
              <a:rPr lang="en-US" sz="1200" b="0" i="0" kern="1200" dirty="0" smtClean="0">
                <a:solidFill>
                  <a:schemeClr val="tx1"/>
                </a:solidFill>
                <a:effectLst/>
                <a:latin typeface="+mn-lt"/>
                <a:ea typeface="+mn-ea"/>
                <a:cs typeface="+mn-cs"/>
              </a:rPr>
              <a:t>Typical information required on the inside of a voucher is shown in</a:t>
            </a:r>
            <a:r>
              <a:rPr lang="en-US" sz="1200" b="0" i="0" kern="1200" baseline="0" dirty="0" smtClean="0">
                <a:solidFill>
                  <a:schemeClr val="tx1"/>
                </a:solidFill>
                <a:effectLst/>
                <a:latin typeface="+mn-lt"/>
                <a:ea typeface="+mn-ea"/>
                <a:cs typeface="+mn-cs"/>
              </a:rPr>
              <a:t> Exhibit 6A.4</a:t>
            </a:r>
            <a:r>
              <a:rPr lang="en-US" sz="1200" b="0" i="0" kern="1200" dirty="0" smtClean="0">
                <a:solidFill>
                  <a:schemeClr val="tx1"/>
                </a:solidFill>
                <a:effectLst/>
                <a:latin typeface="+mn-lt"/>
                <a:ea typeface="+mn-ea"/>
                <a:cs typeface="+mn-cs"/>
              </a:rPr>
              <a:t>, and that for the outside is shown </a:t>
            </a:r>
            <a:r>
              <a:rPr lang="en-US" sz="1200" b="0" i="0" kern="1200" smtClean="0">
                <a:solidFill>
                  <a:schemeClr val="tx1"/>
                </a:solidFill>
                <a:effectLst/>
                <a:latin typeface="+mn-lt"/>
                <a:ea typeface="+mn-ea"/>
                <a:cs typeface="+mn-cs"/>
              </a:rPr>
              <a:t>in Exhibit 6A.5. </a:t>
            </a:r>
            <a:r>
              <a:rPr lang="en-US" sz="1200" b="0" i="0" kern="1200" dirty="0" smtClean="0">
                <a:solidFill>
                  <a:schemeClr val="tx1"/>
                </a:solidFill>
                <a:effectLst/>
                <a:latin typeface="+mn-lt"/>
                <a:ea typeface="+mn-ea"/>
                <a:cs typeface="+mn-cs"/>
              </a:rPr>
              <a:t>This information is taken from the invoice and the supporting documents filed in the voucher. </a:t>
            </a:r>
            <a:endParaRPr lang="en-US" dirty="0" smtClean="0"/>
          </a:p>
        </p:txBody>
      </p:sp>
    </p:spTree>
    <p:extLst>
      <p:ext uri="{BB962C8B-B14F-4D97-AF65-F5344CB8AC3E}">
        <p14:creationId xmlns:p14="http://schemas.microsoft.com/office/powerpoint/2010/main" val="4242905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98236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a:xfrm>
            <a:off x="707708" y="4447461"/>
            <a:ext cx="5661660" cy="4915614"/>
          </a:xfrm>
          <a:ln/>
        </p:spPr>
        <p:txBody>
          <a:bodyPr/>
          <a:lstStyle/>
          <a:p>
            <a:pPr>
              <a:buFont typeface="+mj-lt"/>
              <a:buNone/>
              <a:defRPr/>
            </a:pPr>
            <a:r>
              <a:rPr lang="en-US" sz="1200" dirty="0" smtClean="0">
                <a:latin typeface="+mn-lt"/>
              </a:rPr>
              <a:t>Internal control policies and procedures vary from company to company because of the nature and size of the business. Certain fundamental internal control principles apply to all companies. The </a:t>
            </a:r>
            <a:r>
              <a:rPr lang="en-US" sz="1200" b="1" dirty="0" smtClean="0">
                <a:latin typeface="+mn-lt"/>
              </a:rPr>
              <a:t>principles of internal control </a:t>
            </a:r>
            <a:r>
              <a:rPr lang="en-US" sz="1200" dirty="0" smtClean="0">
                <a:latin typeface="+mn-lt"/>
              </a:rPr>
              <a:t>are to</a:t>
            </a:r>
          </a:p>
          <a:p>
            <a:pPr marL="352261" indent="-352261">
              <a:spcBef>
                <a:spcPts val="606"/>
              </a:spcBef>
              <a:spcAft>
                <a:spcPts val="0"/>
              </a:spcAft>
              <a:buClr>
                <a:srgbClr val="231F20"/>
              </a:buClr>
              <a:buSzPts val="1050"/>
              <a:buFont typeface="Times New Roman"/>
              <a:buAutoNum type="arabicPeriod"/>
              <a:tabLst>
                <a:tab pos="448154" algn="l"/>
              </a:tabLst>
              <a:defRPr/>
            </a:pPr>
            <a:endParaRPr lang="en-US" sz="1200" dirty="0" smtClean="0">
              <a:latin typeface="+mn-lt"/>
              <a:ea typeface="Times New Roman"/>
              <a:cs typeface="Times New Roman"/>
            </a:endParaRPr>
          </a:p>
          <a:p>
            <a:pPr marL="234841" indent="-234841">
              <a:spcBef>
                <a:spcPts val="21"/>
              </a:spcBef>
              <a:spcAft>
                <a:spcPts val="0"/>
              </a:spcAft>
              <a:buFont typeface="+mj-lt"/>
              <a:buAutoNum type="arabicPeriod"/>
              <a:defRPr/>
            </a:pPr>
            <a:r>
              <a:rPr lang="en-US" sz="1200" dirty="0" smtClean="0">
                <a:latin typeface="+mn-lt"/>
                <a:ea typeface="Times New Roman"/>
                <a:cs typeface="Times New Roman"/>
              </a:rPr>
              <a:t>   </a:t>
            </a:r>
            <a:r>
              <a:rPr lang="en-US" sz="1200" dirty="0" smtClean="0">
                <a:solidFill>
                  <a:srgbClr val="231F20"/>
                </a:solidFill>
                <a:latin typeface="+mn-lt"/>
                <a:cs typeface="Times New Roman"/>
              </a:rPr>
              <a:t>Establish responsibilities.</a:t>
            </a:r>
            <a:r>
              <a:rPr lang="en-US" sz="1200" dirty="0" smtClean="0">
                <a:latin typeface="+mn-lt"/>
              </a:rPr>
              <a:t> </a:t>
            </a:r>
          </a:p>
          <a:p>
            <a:pPr marL="234841" indent="-234841">
              <a:spcBef>
                <a:spcPts val="21"/>
              </a:spcBef>
              <a:spcAft>
                <a:spcPts val="0"/>
              </a:spcAft>
              <a:buFont typeface="+mj-lt"/>
              <a:buAutoNum type="arabicPeriod"/>
              <a:defRPr/>
            </a:pPr>
            <a:r>
              <a:rPr lang="en-US" sz="1200" dirty="0" smtClean="0">
                <a:solidFill>
                  <a:srgbClr val="231F20"/>
                </a:solidFill>
                <a:latin typeface="+mn-lt"/>
                <a:ea typeface="Times New Roman"/>
                <a:cs typeface="Times New Roman"/>
              </a:rPr>
              <a:t>   Maintain adequate records.</a:t>
            </a:r>
            <a:endParaRPr lang="en-US" sz="1200" dirty="0" smtClean="0">
              <a:latin typeface="+mn-lt"/>
              <a:ea typeface="Times New Roman"/>
              <a:cs typeface="Times New Roman"/>
            </a:endParaRPr>
          </a:p>
          <a:p>
            <a:pPr marL="352261" indent="-352261">
              <a:spcBef>
                <a:spcPts val="195"/>
              </a:spcBef>
              <a:spcAft>
                <a:spcPts val="0"/>
              </a:spcAft>
              <a:buClr>
                <a:srgbClr val="231F20"/>
              </a:buClr>
              <a:buSzPts val="1050"/>
              <a:buFont typeface="Times New Roman"/>
              <a:buAutoNum type="arabicPeriod"/>
              <a:tabLst>
                <a:tab pos="448154" algn="l"/>
              </a:tabLst>
              <a:defRPr/>
            </a:pPr>
            <a:r>
              <a:rPr lang="en-US" sz="1200" dirty="0" smtClean="0">
                <a:solidFill>
                  <a:srgbClr val="231F20"/>
                </a:solidFill>
                <a:latin typeface="+mn-lt"/>
                <a:ea typeface="Times New Roman"/>
                <a:cs typeface="Times New Roman"/>
              </a:rPr>
              <a:t>Insure assets and bond </a:t>
            </a:r>
            <a:r>
              <a:rPr lang="en-US" sz="1200" spc="-15" dirty="0" smtClean="0">
                <a:solidFill>
                  <a:srgbClr val="231F20"/>
                </a:solidFill>
                <a:latin typeface="+mn-lt"/>
                <a:ea typeface="Times New Roman"/>
                <a:cs typeface="Times New Roman"/>
              </a:rPr>
              <a:t>key</a:t>
            </a:r>
            <a:r>
              <a:rPr lang="en-US" sz="1200"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employees.</a:t>
            </a:r>
            <a:endParaRPr lang="en-US" sz="1200" dirty="0" smtClean="0">
              <a:latin typeface="+mn-lt"/>
              <a:ea typeface="Times New Roman"/>
              <a:cs typeface="Times New Roman"/>
            </a:endParaRPr>
          </a:p>
          <a:p>
            <a:pPr marL="352261" indent="-352261">
              <a:spcBef>
                <a:spcPts val="195"/>
              </a:spcBef>
              <a:spcAft>
                <a:spcPts val="0"/>
              </a:spcAft>
              <a:buClr>
                <a:srgbClr val="231F20"/>
              </a:buClr>
              <a:buSzPts val="1050"/>
              <a:buFont typeface="Times New Roman"/>
              <a:buAutoNum type="arabicPeriod"/>
              <a:tabLst>
                <a:tab pos="448154" algn="l"/>
              </a:tabLst>
              <a:defRPr/>
            </a:pPr>
            <a:r>
              <a:rPr lang="en-US" sz="1200" dirty="0" smtClean="0">
                <a:solidFill>
                  <a:srgbClr val="231F20"/>
                </a:solidFill>
                <a:latin typeface="+mn-lt"/>
                <a:ea typeface="Times New Roman"/>
                <a:cs typeface="Times New Roman"/>
              </a:rPr>
              <a:t>Separate </a:t>
            </a:r>
            <a:r>
              <a:rPr lang="en-US" sz="1200" spc="-5" dirty="0" smtClean="0">
                <a:solidFill>
                  <a:srgbClr val="231F20"/>
                </a:solidFill>
                <a:latin typeface="+mn-lt"/>
                <a:ea typeface="Times New Roman"/>
                <a:cs typeface="Times New Roman"/>
              </a:rPr>
              <a:t>recordkeeping</a:t>
            </a:r>
            <a:r>
              <a:rPr lang="en-US" sz="1200" dirty="0" smtClean="0">
                <a:solidFill>
                  <a:srgbClr val="231F20"/>
                </a:solidFill>
                <a:latin typeface="+mn-lt"/>
                <a:ea typeface="Times New Roman"/>
                <a:cs typeface="Times New Roman"/>
              </a:rPr>
              <a:t> from custody of assets.</a:t>
            </a:r>
            <a:endParaRPr lang="en-US" sz="1200" dirty="0" smtClean="0">
              <a:latin typeface="+mn-lt"/>
              <a:ea typeface="Times New Roman"/>
              <a:cs typeface="Times New Roman"/>
            </a:endParaRPr>
          </a:p>
          <a:p>
            <a:pPr marL="352261" indent="-352261">
              <a:spcBef>
                <a:spcPts val="195"/>
              </a:spcBef>
              <a:spcAft>
                <a:spcPts val="0"/>
              </a:spcAft>
              <a:buClr>
                <a:srgbClr val="231F20"/>
              </a:buClr>
              <a:buSzPts val="1050"/>
              <a:buFont typeface="Times New Roman"/>
              <a:buAutoNum type="arabicPeriod"/>
              <a:tabLst>
                <a:tab pos="448154" algn="l"/>
              </a:tabLst>
              <a:defRPr/>
            </a:pPr>
            <a:r>
              <a:rPr lang="en-US" sz="1200" spc="-5" dirty="0" smtClean="0">
                <a:solidFill>
                  <a:srgbClr val="231F20"/>
                </a:solidFill>
                <a:latin typeface="+mn-lt"/>
                <a:ea typeface="Times New Roman"/>
                <a:cs typeface="Times New Roman"/>
              </a:rPr>
              <a:t>Divide</a:t>
            </a:r>
            <a:r>
              <a:rPr lang="en-US" sz="1200" dirty="0" smtClean="0">
                <a:solidFill>
                  <a:srgbClr val="231F20"/>
                </a:solidFill>
                <a:latin typeface="+mn-lt"/>
                <a:ea typeface="Times New Roman"/>
                <a:cs typeface="Times New Roman"/>
              </a:rPr>
              <a:t> responsibility for related transactions.</a:t>
            </a:r>
            <a:endParaRPr lang="en-US" sz="1200" dirty="0" smtClean="0">
              <a:latin typeface="+mn-lt"/>
              <a:ea typeface="Times New Roman"/>
              <a:cs typeface="Times New Roman"/>
            </a:endParaRPr>
          </a:p>
          <a:p>
            <a:pPr marL="352261" indent="-352261">
              <a:spcBef>
                <a:spcPts val="195"/>
              </a:spcBef>
              <a:spcAft>
                <a:spcPts val="0"/>
              </a:spcAft>
              <a:buClr>
                <a:srgbClr val="231F20"/>
              </a:buClr>
              <a:buSzPts val="1050"/>
              <a:buFont typeface="Times New Roman"/>
              <a:buAutoNum type="arabicPeriod"/>
              <a:tabLst>
                <a:tab pos="448154" algn="l"/>
              </a:tabLst>
              <a:defRPr/>
            </a:pPr>
            <a:r>
              <a:rPr lang="en-US" sz="1200" dirty="0" smtClean="0">
                <a:solidFill>
                  <a:srgbClr val="231F20"/>
                </a:solidFill>
                <a:latin typeface="+mn-lt"/>
                <a:ea typeface="Times New Roman"/>
                <a:cs typeface="Times New Roman"/>
              </a:rPr>
              <a:t>Apply technological controls.</a:t>
            </a:r>
            <a:endParaRPr lang="en-US" sz="1200" dirty="0" smtClean="0">
              <a:latin typeface="+mn-lt"/>
              <a:ea typeface="Times New Roman"/>
              <a:cs typeface="Times New Roman"/>
            </a:endParaRPr>
          </a:p>
          <a:p>
            <a:pPr marL="352261" indent="-352261">
              <a:spcBef>
                <a:spcPts val="195"/>
              </a:spcBef>
              <a:spcAft>
                <a:spcPts val="0"/>
              </a:spcAft>
              <a:buClr>
                <a:srgbClr val="231F20"/>
              </a:buClr>
              <a:buSzPts val="1050"/>
              <a:buFont typeface="Times New Roman"/>
              <a:buAutoNum type="arabicPeriod"/>
              <a:tabLst>
                <a:tab pos="448154" algn="l"/>
              </a:tabLst>
              <a:defRPr/>
            </a:pPr>
            <a:r>
              <a:rPr lang="en-US" sz="1200" dirty="0" smtClean="0">
                <a:solidFill>
                  <a:srgbClr val="231F20"/>
                </a:solidFill>
                <a:latin typeface="+mn-lt"/>
                <a:ea typeface="Times New Roman"/>
                <a:cs typeface="Times New Roman"/>
              </a:rPr>
              <a:t>Perform </a:t>
            </a:r>
            <a:r>
              <a:rPr lang="en-US" sz="1200" spc="-5" dirty="0" smtClean="0">
                <a:solidFill>
                  <a:srgbClr val="231F20"/>
                </a:solidFill>
                <a:latin typeface="+mn-lt"/>
                <a:ea typeface="Times New Roman"/>
                <a:cs typeface="Times New Roman"/>
              </a:rPr>
              <a:t>regular</a:t>
            </a:r>
            <a:r>
              <a:rPr lang="en-US" sz="1200" dirty="0" smtClean="0">
                <a:solidFill>
                  <a:srgbClr val="231F20"/>
                </a:solidFill>
                <a:latin typeface="+mn-lt"/>
                <a:ea typeface="Times New Roman"/>
                <a:cs typeface="Times New Roman"/>
              </a:rPr>
              <a:t> and independent </a:t>
            </a:r>
            <a:r>
              <a:rPr lang="en-US" sz="1200" spc="-10" dirty="0" smtClean="0">
                <a:solidFill>
                  <a:srgbClr val="231F20"/>
                </a:solidFill>
                <a:latin typeface="+mn-lt"/>
                <a:ea typeface="Times New Roman"/>
                <a:cs typeface="Times New Roman"/>
              </a:rPr>
              <a:t>reviews.</a:t>
            </a:r>
            <a:endParaRPr lang="en-US" sz="1200" dirty="0" smtClean="0">
              <a:latin typeface="+mn-lt"/>
            </a:endParaRPr>
          </a:p>
        </p:txBody>
      </p:sp>
    </p:spTree>
    <p:extLst>
      <p:ext uri="{BB962C8B-B14F-4D97-AF65-F5344CB8AC3E}">
        <p14:creationId xmlns:p14="http://schemas.microsoft.com/office/powerpoint/2010/main" val="274944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a:xfrm>
            <a:off x="0" y="4447461"/>
            <a:ext cx="7077075" cy="4915614"/>
          </a:xfrm>
        </p:spPr>
        <p:txBody>
          <a:bodyPr>
            <a:normAutofit fontScale="92500" lnSpcReduction="20000"/>
          </a:bodyPr>
          <a:lstStyle/>
          <a:p>
            <a:pPr>
              <a:defRPr/>
            </a:pPr>
            <a:r>
              <a:rPr lang="en-US" sz="1200" dirty="0" smtClean="0">
                <a:latin typeface="+mn-lt"/>
              </a:rPr>
              <a:t>The fundamental principles of internal control are relevant no matter what the technological state of the accounting system, from purely manual to fully automated systems. Technology allows us quicker access to information. Technology improves managers’ abilities to monitor and control business activities. This section describes technological impacts we must be alert to.</a:t>
            </a:r>
          </a:p>
          <a:p>
            <a:pPr>
              <a:defRPr/>
            </a:pPr>
            <a:r>
              <a:rPr lang="en-US" sz="1200" dirty="0" smtClean="0">
                <a:latin typeface="+mn-lt"/>
              </a:rPr>
              <a:t> </a:t>
            </a:r>
          </a:p>
          <a:p>
            <a:pPr>
              <a:defRPr/>
            </a:pPr>
            <a:r>
              <a:rPr lang="en-US" sz="1200" b="1" dirty="0" smtClean="0">
                <a:latin typeface="+mn-lt"/>
              </a:rPr>
              <a:t>Reduced Processing Errors </a:t>
            </a:r>
            <a:r>
              <a:rPr lang="en-US" sz="1200" dirty="0" smtClean="0">
                <a:latin typeface="+mn-lt"/>
              </a:rPr>
              <a:t>Technologically advanced systems reduce, but do not eliminate all errors in processing information. Provided the software and data entry are correct, the risk of mechanical and mathematical errors is nearly eliminated. Less human involvement can cause data entry errors to go undiscovered. Moreover, errors in software can produce consistent but inaccurate processing of transactions. </a:t>
            </a:r>
          </a:p>
          <a:p>
            <a:pPr>
              <a:defRPr/>
            </a:pPr>
            <a:r>
              <a:rPr lang="en-US" sz="1200" b="1" dirty="0" smtClean="0">
                <a:latin typeface="+mn-lt"/>
              </a:rPr>
              <a:t>More Extensive Testing of Records </a:t>
            </a:r>
            <a:r>
              <a:rPr lang="en-US" sz="1200" dirty="0" smtClean="0">
                <a:latin typeface="+mn-lt"/>
              </a:rPr>
              <a:t>A review of electronic records can include broader testing when information is easily accessible. When accounting records are kept manually, only small samples of data are usually tested. When data are accessible with technology, large samples or even the entire database can be quickly tested.</a:t>
            </a:r>
          </a:p>
          <a:p>
            <a:pPr>
              <a:defRPr/>
            </a:pPr>
            <a:r>
              <a:rPr lang="en-US" sz="1200" b="1" dirty="0" smtClean="0">
                <a:latin typeface="+mn-lt"/>
              </a:rPr>
              <a:t>Limited Evidence of Processing </a:t>
            </a:r>
            <a:r>
              <a:rPr lang="en-US" sz="1200" dirty="0" smtClean="0">
                <a:latin typeface="+mn-lt"/>
              </a:rPr>
              <a:t>Many data processing steps are increasingly done by computer. Accordingly, fewer hard-copy items of documentary evidence are available for review. Yet technologically advanced systems can provide new evidence. They can, for instance, record who made the entries, the date and time, the source of the entry, and so on. Technology can also be designed to require the use of passwords or other identification before access to the system is granted. This means that internal control depends more on the design and operation of the information system and less on the analysis of its resulting documents.</a:t>
            </a:r>
          </a:p>
          <a:p>
            <a:pPr>
              <a:defRPr/>
            </a:pPr>
            <a:r>
              <a:rPr lang="en-US" sz="1200" b="1" dirty="0" smtClean="0">
                <a:latin typeface="+mn-lt"/>
              </a:rPr>
              <a:t>Separation of Duties</a:t>
            </a:r>
            <a:r>
              <a:rPr lang="en-US" sz="1200" dirty="0" smtClean="0">
                <a:latin typeface="+mn-lt"/>
              </a:rPr>
              <a:t> A company with a smaller workforce risks losing its separation of duties. For instance, the person who designs and programs the information system should not operate it. The company must also separate control over programs and files from the activities related to cash receipts and disbursements. For instance, a computer operator should not control check-writing activities. </a:t>
            </a:r>
            <a:r>
              <a:rPr lang="en-US" sz="1200" b="1" dirty="0" smtClean="0">
                <a:latin typeface="+mn-lt"/>
              </a:rPr>
              <a:t>Increased E-Commerce</a:t>
            </a:r>
            <a:r>
              <a:rPr lang="en-US" sz="1200" dirty="0" smtClean="0">
                <a:latin typeface="+mn-lt"/>
              </a:rPr>
              <a:t> </a:t>
            </a:r>
            <a:r>
              <a:rPr lang="en-US" sz="1200" b="1" dirty="0" smtClean="0">
                <a:latin typeface="+mn-lt"/>
              </a:rPr>
              <a:t>Amazon </a:t>
            </a:r>
            <a:r>
              <a:rPr lang="en-US" sz="1200" dirty="0" smtClean="0">
                <a:latin typeface="+mn-lt"/>
              </a:rPr>
              <a:t>and </a:t>
            </a:r>
            <a:r>
              <a:rPr lang="en-US" sz="1200" b="1" dirty="0" smtClean="0">
                <a:latin typeface="+mn-lt"/>
              </a:rPr>
              <a:t>eBay </a:t>
            </a:r>
            <a:r>
              <a:rPr lang="en-US" sz="1200" dirty="0" smtClean="0">
                <a:latin typeface="+mn-lt"/>
              </a:rPr>
              <a:t>are examples of successful e-commerce companies. Most companies have some e-commerce transactions. All such transactions involve at least three risks. (1) </a:t>
            </a:r>
            <a:r>
              <a:rPr lang="en-US" sz="1200" i="1" dirty="0" smtClean="0">
                <a:latin typeface="+mn-lt"/>
              </a:rPr>
              <a:t>Credit card number theft </a:t>
            </a:r>
            <a:r>
              <a:rPr lang="en-US" sz="1200" dirty="0" smtClean="0">
                <a:latin typeface="+mn-lt"/>
              </a:rPr>
              <a:t>is a risk of using, transmitting, and storing such data online. This increases the cost of e-commerce. (2) </a:t>
            </a:r>
            <a:r>
              <a:rPr lang="en-US" sz="1200" i="1" dirty="0" smtClean="0">
                <a:latin typeface="+mn-lt"/>
              </a:rPr>
              <a:t>Computer viruses </a:t>
            </a:r>
            <a:r>
              <a:rPr lang="en-US" sz="1200" dirty="0" smtClean="0">
                <a:latin typeface="+mn-lt"/>
              </a:rPr>
              <a:t>are malicious programs that attach themselves to innocent files for purposes of infecting and harming other files and programs. (3) </a:t>
            </a:r>
            <a:r>
              <a:rPr lang="en-US" sz="1200" i="1" dirty="0" smtClean="0">
                <a:latin typeface="+mn-lt"/>
              </a:rPr>
              <a:t>Impersonation </a:t>
            </a:r>
            <a:r>
              <a:rPr lang="en-US" sz="1200" dirty="0" smtClean="0">
                <a:latin typeface="+mn-lt"/>
              </a:rPr>
              <a:t>online can result in charges of sales to bogus accounts, purchases of inappropriate materials, and the unknowing giving up of confidential information to hackers. Companies use both firewalls and encryption to combat some of these risks—firewalls are </a:t>
            </a:r>
            <a:r>
              <a:rPr lang="en-US" sz="1200" spc="-15" dirty="0" smtClean="0">
                <a:solidFill>
                  <a:srgbClr val="231F20"/>
                </a:solidFill>
                <a:latin typeface="+mn-lt"/>
                <a:ea typeface="Times New Roman"/>
                <a:cs typeface="Times New Roman"/>
              </a:rPr>
              <a:t>points</a:t>
            </a:r>
            <a:r>
              <a:rPr lang="en-US" sz="1200" spc="-36"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of</a:t>
            </a:r>
            <a:r>
              <a:rPr lang="en-US" sz="1200" spc="-3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entry</a:t>
            </a:r>
            <a:r>
              <a:rPr lang="en-US" sz="1200" spc="-36"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to</a:t>
            </a:r>
            <a:r>
              <a:rPr lang="en-US" sz="1200" spc="-36" dirty="0" smtClean="0">
                <a:solidFill>
                  <a:srgbClr val="231F20"/>
                </a:solidFill>
                <a:latin typeface="+mn-lt"/>
                <a:ea typeface="Times New Roman"/>
                <a:cs typeface="Times New Roman"/>
              </a:rPr>
              <a:t> </a:t>
            </a:r>
            <a:r>
              <a:rPr lang="en-US" sz="1200" dirty="0" smtClean="0">
                <a:solidFill>
                  <a:srgbClr val="231F20"/>
                </a:solidFill>
                <a:latin typeface="+mn-lt"/>
                <a:ea typeface="Times New Roman"/>
                <a:cs typeface="Times New Roman"/>
              </a:rPr>
              <a:t>a</a:t>
            </a:r>
            <a:r>
              <a:rPr lang="en-US" sz="1200" spc="-3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system</a:t>
            </a:r>
            <a:r>
              <a:rPr lang="en-US" sz="1200" spc="-3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that</a:t>
            </a:r>
            <a:r>
              <a:rPr lang="en-US" sz="1200" spc="-3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require</a:t>
            </a:r>
            <a:r>
              <a:rPr lang="en-US" sz="1200" spc="-3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passwords</a:t>
            </a:r>
            <a:r>
              <a:rPr lang="en-US" sz="1200" spc="-36"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to</a:t>
            </a:r>
            <a:r>
              <a:rPr lang="en-US" sz="1200" spc="-3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continue,</a:t>
            </a:r>
            <a:r>
              <a:rPr lang="en-US" sz="1200" spc="-36"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and</a:t>
            </a:r>
            <a:r>
              <a:rPr lang="en-US" sz="1200" spc="-3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encryption i</a:t>
            </a:r>
            <a:r>
              <a:rPr lang="en-US" sz="1200" spc="-5" dirty="0" smtClean="0">
                <a:solidFill>
                  <a:srgbClr val="231F20"/>
                </a:solidFill>
                <a:latin typeface="+mn-lt"/>
                <a:ea typeface="Times New Roman"/>
                <a:cs typeface="Times New Roman"/>
              </a:rPr>
              <a:t>s</a:t>
            </a:r>
            <a:r>
              <a:rPr lang="en-US" sz="1200" spc="31" dirty="0" smtClean="0">
                <a:solidFill>
                  <a:srgbClr val="231F20"/>
                </a:solidFill>
                <a:latin typeface="+mn-lt"/>
                <a:ea typeface="Times New Roman"/>
                <a:cs typeface="Times New Roman"/>
              </a:rPr>
              <a:t> </a:t>
            </a:r>
            <a:r>
              <a:rPr lang="en-US" sz="1200" dirty="0" smtClean="0">
                <a:solidFill>
                  <a:srgbClr val="231F20"/>
                </a:solidFill>
                <a:latin typeface="+mn-lt"/>
                <a:ea typeface="Times New Roman"/>
                <a:cs typeface="Times New Roman"/>
              </a:rPr>
              <a:t>a</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mathematical</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process</a:t>
            </a:r>
            <a:r>
              <a:rPr lang="en-US" sz="1200" spc="31"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to</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rearrange</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contents</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that</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cannot</a:t>
            </a:r>
            <a:r>
              <a:rPr lang="en-US" sz="1200" spc="31"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be</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read</a:t>
            </a:r>
            <a:r>
              <a:rPr lang="en-US" sz="1200" spc="31"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without</a:t>
            </a:r>
            <a:r>
              <a:rPr lang="en-US" sz="1200" spc="139"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the</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process</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code.</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Nearly</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5%</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of</a:t>
            </a:r>
            <a:r>
              <a:rPr lang="en-US" sz="1200"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Americans</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already</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report</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being</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victims</a:t>
            </a:r>
            <a:r>
              <a:rPr lang="en-US" sz="1200" spc="62" dirty="0" smtClean="0">
                <a:solidFill>
                  <a:srgbClr val="231F20"/>
                </a:solidFill>
                <a:latin typeface="+mn-lt"/>
                <a:ea typeface="Times New Roman"/>
                <a:cs typeface="Times New Roman"/>
              </a:rPr>
              <a:t> </a:t>
            </a:r>
            <a:r>
              <a:rPr lang="en-US" sz="1200" spc="-5" dirty="0" smtClean="0">
                <a:solidFill>
                  <a:srgbClr val="231F20"/>
                </a:solidFill>
                <a:latin typeface="+mn-lt"/>
                <a:ea typeface="Times New Roman"/>
                <a:cs typeface="Times New Roman"/>
              </a:rPr>
              <a:t>of</a:t>
            </a:r>
            <a:r>
              <a:rPr lang="en-US" sz="1200" spc="113"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identity</a:t>
            </a:r>
            <a:r>
              <a:rPr lang="en-US" sz="1200" spc="-2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theft,</a:t>
            </a:r>
            <a:r>
              <a:rPr lang="en-US" sz="1200" spc="-26"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and</a:t>
            </a:r>
            <a:r>
              <a:rPr lang="en-US" sz="1200" spc="-2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roughly</a:t>
            </a:r>
            <a:r>
              <a:rPr lang="en-US" sz="1200" spc="-26"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10</a:t>
            </a:r>
            <a:r>
              <a:rPr lang="en-US" sz="1200" spc="-2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million</a:t>
            </a:r>
            <a:r>
              <a:rPr lang="en-US" sz="1200" spc="-26" dirty="0" smtClean="0">
                <a:solidFill>
                  <a:srgbClr val="231F20"/>
                </a:solidFill>
                <a:latin typeface="+mn-lt"/>
                <a:ea typeface="Times New Roman"/>
                <a:cs typeface="Times New Roman"/>
              </a:rPr>
              <a:t> </a:t>
            </a:r>
            <a:r>
              <a:rPr lang="en-US" sz="1200" spc="-10" dirty="0" smtClean="0">
                <a:solidFill>
                  <a:srgbClr val="231F20"/>
                </a:solidFill>
                <a:latin typeface="+mn-lt"/>
                <a:ea typeface="Times New Roman"/>
                <a:cs typeface="Times New Roman"/>
              </a:rPr>
              <a:t>say</a:t>
            </a:r>
            <a:r>
              <a:rPr lang="en-US" sz="1200" spc="-2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their</a:t>
            </a:r>
            <a:r>
              <a:rPr lang="en-US" sz="1200" spc="-26" dirty="0" smtClean="0">
                <a:solidFill>
                  <a:srgbClr val="231F20"/>
                </a:solidFill>
                <a:latin typeface="+mn-lt"/>
                <a:ea typeface="Times New Roman"/>
                <a:cs typeface="Times New Roman"/>
              </a:rPr>
              <a:t> privacy </a:t>
            </a:r>
            <a:r>
              <a:rPr lang="en-US" sz="1200" spc="-10" dirty="0" smtClean="0">
                <a:solidFill>
                  <a:srgbClr val="231F20"/>
                </a:solidFill>
                <a:latin typeface="+mn-lt"/>
                <a:ea typeface="Times New Roman"/>
                <a:cs typeface="Times New Roman"/>
              </a:rPr>
              <a:t>has</a:t>
            </a:r>
            <a:r>
              <a:rPr lang="en-US" sz="1200" spc="-2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been</a:t>
            </a:r>
            <a:r>
              <a:rPr lang="en-US" sz="1200" spc="-26" dirty="0" smtClean="0">
                <a:solidFill>
                  <a:srgbClr val="231F20"/>
                </a:solidFill>
                <a:latin typeface="+mn-lt"/>
                <a:ea typeface="Times New Roman"/>
                <a:cs typeface="Times New Roman"/>
              </a:rPr>
              <a:t> </a:t>
            </a:r>
            <a:r>
              <a:rPr lang="en-US" sz="1200" spc="-15" dirty="0" smtClean="0">
                <a:solidFill>
                  <a:srgbClr val="231F20"/>
                </a:solidFill>
                <a:latin typeface="+mn-lt"/>
                <a:ea typeface="Times New Roman"/>
                <a:cs typeface="Times New Roman"/>
              </a:rPr>
              <a:t>compromised.</a:t>
            </a:r>
            <a:endParaRPr lang="en-US" sz="1200" dirty="0" smtClean="0">
              <a:latin typeface="+mn-lt"/>
            </a:endParaRPr>
          </a:p>
        </p:txBody>
      </p:sp>
    </p:spTree>
    <p:extLst>
      <p:ext uri="{BB962C8B-B14F-4D97-AF65-F5344CB8AC3E}">
        <p14:creationId xmlns:p14="http://schemas.microsoft.com/office/powerpoint/2010/main" val="260123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1027"/>
          <p:cNvSpPr>
            <a:spLocks noGrp="1" noChangeArrowheads="1"/>
          </p:cNvSpPr>
          <p:nvPr>
            <p:ph type="body" idx="1"/>
          </p:nvPr>
        </p:nvSpPr>
        <p:spPr/>
        <p:txBody>
          <a:bodyPr wrap="square" numCol="1" anchor="t" anchorCtr="0" compatLnSpc="1">
            <a:prstTxWarp prst="textNoShape">
              <a:avLst/>
            </a:prstTxWarp>
            <a:normAutofit/>
          </a:bodyPr>
          <a:lstStyle/>
          <a:p>
            <a:pPr marL="164715">
              <a:spcBef>
                <a:spcPts val="373"/>
              </a:spcBef>
            </a:pPr>
            <a:r>
              <a:rPr lang="en-US" sz="1200" dirty="0" smtClean="0">
                <a:latin typeface="+mn-lt"/>
              </a:rPr>
              <a:t>Internal control policies and procedures are applied by people. This human element creates several potential limitations that we can categorize as either (1) human error or (2) human fraud. </a:t>
            </a:r>
            <a:r>
              <a:rPr lang="en-US" sz="1200" i="1" dirty="0" smtClean="0">
                <a:latin typeface="+mn-lt"/>
              </a:rPr>
              <a:t>Human error </a:t>
            </a:r>
            <a:r>
              <a:rPr lang="en-US" sz="1200" dirty="0" smtClean="0">
                <a:latin typeface="+mn-lt"/>
              </a:rPr>
              <a:t>occurs from carelessness, misjudgment, or confusion. </a:t>
            </a:r>
            <a:r>
              <a:rPr lang="en-US" sz="1200" i="1" dirty="0" smtClean="0">
                <a:latin typeface="+mn-lt"/>
              </a:rPr>
              <a:t>Human fraud </a:t>
            </a:r>
            <a:r>
              <a:rPr lang="en-US" sz="1200" dirty="0" smtClean="0">
                <a:latin typeface="+mn-lt"/>
              </a:rPr>
              <a:t>is people intentionally defeating internal controls, such as </a:t>
            </a:r>
            <a:r>
              <a:rPr lang="en-US" sz="1200" i="1" dirty="0" smtClean="0">
                <a:latin typeface="+mn-lt"/>
              </a:rPr>
              <a:t>management override, </a:t>
            </a:r>
            <a:r>
              <a:rPr lang="en-US" sz="1200" dirty="0" smtClean="0">
                <a:latin typeface="+mn-lt"/>
              </a:rPr>
              <a:t>for personal gain. </a:t>
            </a:r>
            <a:r>
              <a:rPr lang="en-US" sz="1200" dirty="0" smtClean="0">
                <a:solidFill>
                  <a:srgbClr val="231F20"/>
                </a:solidFill>
                <a:latin typeface="+mn-lt"/>
                <a:cs typeface="Times New Roman" pitchFamily="18" charset="0"/>
              </a:rPr>
              <a:t>Human fraud is driven by the </a:t>
            </a:r>
            <a:r>
              <a:rPr lang="en-US" sz="1200" i="1" dirty="0" smtClean="0">
                <a:solidFill>
                  <a:srgbClr val="231F20"/>
                </a:solidFill>
                <a:latin typeface="+mn-lt"/>
                <a:cs typeface="Times New Roman" pitchFamily="18" charset="0"/>
              </a:rPr>
              <a:t>triple-threat </a:t>
            </a:r>
            <a:r>
              <a:rPr lang="en-US" sz="1200" dirty="0" smtClean="0">
                <a:solidFill>
                  <a:srgbClr val="231F20"/>
                </a:solidFill>
                <a:latin typeface="+mn-lt"/>
                <a:cs typeface="Times New Roman" pitchFamily="18" charset="0"/>
              </a:rPr>
              <a:t>of fraud:</a:t>
            </a:r>
            <a:endParaRPr lang="en-US" sz="1200" dirty="0" smtClean="0">
              <a:latin typeface="+mn-lt"/>
              <a:ea typeface="Calibri" pitchFamily="34" charset="0"/>
              <a:cs typeface="Times New Roman" pitchFamily="18" charset="0"/>
            </a:endParaRPr>
          </a:p>
          <a:p>
            <a:pPr marL="164715">
              <a:lnSpc>
                <a:spcPct val="115000"/>
              </a:lnSpc>
              <a:spcBef>
                <a:spcPts val="604"/>
              </a:spcBef>
              <a:buFontTx/>
              <a:buChar char="•"/>
            </a:pPr>
            <a:r>
              <a:rPr lang="en-US" sz="1200" b="1" dirty="0" smtClean="0">
                <a:solidFill>
                  <a:srgbClr val="231F20"/>
                </a:solidFill>
                <a:latin typeface="+mn-lt"/>
                <a:cs typeface="Times New Roman" pitchFamily="18" charset="0"/>
              </a:rPr>
              <a:t> Opportunity</a:t>
            </a:r>
            <a:r>
              <a:rPr lang="en-US" sz="1200" dirty="0" smtClean="0">
                <a:solidFill>
                  <a:srgbClr val="231F20"/>
                </a:solidFill>
                <a:latin typeface="+mn-lt"/>
                <a:cs typeface="Times New Roman" pitchFamily="18" charset="0"/>
              </a:rPr>
              <a:t>—refers to internal control weaknesses in a business. </a:t>
            </a:r>
          </a:p>
          <a:p>
            <a:pPr marL="164715">
              <a:lnSpc>
                <a:spcPct val="115000"/>
              </a:lnSpc>
              <a:spcBef>
                <a:spcPts val="604"/>
              </a:spcBef>
              <a:buFontTx/>
              <a:buChar char="•"/>
            </a:pPr>
            <a:r>
              <a:rPr lang="en-US" sz="1200" b="1" dirty="0" smtClean="0">
                <a:solidFill>
                  <a:srgbClr val="231F20"/>
                </a:solidFill>
                <a:latin typeface="+mn-lt"/>
                <a:cs typeface="Times New Roman" pitchFamily="18" charset="0"/>
              </a:rPr>
              <a:t> Pressure</a:t>
            </a:r>
            <a:r>
              <a:rPr lang="en-US" sz="1200" dirty="0" smtClean="0">
                <a:solidFill>
                  <a:srgbClr val="231F20"/>
                </a:solidFill>
                <a:latin typeface="+mn-lt"/>
                <a:cs typeface="Times New Roman" pitchFamily="18" charset="0"/>
              </a:rPr>
              <a:t>—refers to financial, family, society, and other stresses to succeed. </a:t>
            </a:r>
          </a:p>
          <a:p>
            <a:pPr marL="164715">
              <a:lnSpc>
                <a:spcPct val="115000"/>
              </a:lnSpc>
              <a:spcBef>
                <a:spcPts val="604"/>
              </a:spcBef>
              <a:buFontTx/>
              <a:buChar char="•"/>
            </a:pPr>
            <a:r>
              <a:rPr lang="en-US" sz="1200" b="1" dirty="0" smtClean="0">
                <a:solidFill>
                  <a:srgbClr val="231F20"/>
                </a:solidFill>
                <a:latin typeface="+mn-lt"/>
                <a:cs typeface="Times New Roman" pitchFamily="18" charset="0"/>
              </a:rPr>
              <a:t> Rationalization</a:t>
            </a:r>
            <a:r>
              <a:rPr lang="en-US" sz="1200" dirty="0" smtClean="0">
                <a:solidFill>
                  <a:srgbClr val="231F20"/>
                </a:solidFill>
                <a:latin typeface="+mn-lt"/>
                <a:cs typeface="Times New Roman" pitchFamily="18" charset="0"/>
              </a:rPr>
              <a:t>—refers to employees justifying fraudulent behavior.</a:t>
            </a:r>
            <a:endParaRPr lang="en-US" dirty="0" smtClean="0"/>
          </a:p>
          <a:p>
            <a:pPr marL="164715"/>
            <a:endParaRPr lang="en-US" dirty="0" smtClean="0"/>
          </a:p>
          <a:p>
            <a:r>
              <a:rPr lang="en-US" dirty="0" smtClean="0"/>
              <a:t>The second limitation on internal control is the </a:t>
            </a:r>
            <a:r>
              <a:rPr lang="en-US" i="1" dirty="0" smtClean="0"/>
              <a:t>cost-benefit principle, </a:t>
            </a:r>
            <a:r>
              <a:rPr lang="en-US" dirty="0" smtClean="0"/>
              <a:t>which says that the costs of internal controls must not exceed their benefits. Analysis of costs and benefits must consider all factors, including the impact on morale. Most companies, for instance, have a legal right to read employees’ e-mails, yet companies rarely do unless there is evidence of potential harm to the company.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pPr marL="164715"/>
            <a:endParaRPr lang="en-US" dirty="0" smtClean="0"/>
          </a:p>
        </p:txBody>
      </p:sp>
    </p:spTree>
    <p:extLst>
      <p:ext uri="{BB962C8B-B14F-4D97-AF65-F5344CB8AC3E}">
        <p14:creationId xmlns:p14="http://schemas.microsoft.com/office/powerpoint/2010/main" val="68482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Identify the following phrases/terms as best linked with the (a) purposes of an internal control system, (b) principles of internal control, or (c) limitations of internal control.</a:t>
            </a:r>
          </a:p>
          <a:p>
            <a:endParaRPr lang="en-US" dirty="0" smtClean="0"/>
          </a:p>
        </p:txBody>
      </p:sp>
    </p:spTree>
    <p:extLst>
      <p:ext uri="{BB962C8B-B14F-4D97-AF65-F5344CB8AC3E}">
        <p14:creationId xmlns:p14="http://schemas.microsoft.com/office/powerpoint/2010/main" val="3461523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smtClean="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9F54CA34-1BD6-4B73-8936-136DBBD4FAC3}"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942092F-7CCB-40DE-9D37-BE1BD1C43C4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6DA042-9C1A-46D3-9FA5-AC1830D5268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E19567-3C66-4E40-BF0A-3F6564BAEBB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7BA6D0-4188-463F-9528-5E4329852C0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F404A1-1AB2-4A0A-AF54-CEAAD2AAB20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94BE2BF-EA50-4C14-B24B-5503806B0CB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793AE4-8D7E-45DD-B2B2-702303694530}"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558F82F-4D48-4746-92D0-8138742EB5A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3F607A2-9C93-49DC-A070-11A84B100046}"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6130513-B24D-4159-B293-7E3611A3394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6D9179E-7B8E-4679-AED7-3C19CBE220A5}"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ACAD5B-DDA5-4BCD-8651-2C702DF31ED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2EC83D6-BA78-464B-A4E9-0287C2045EBF}"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0D94EA-EB4C-44AF-9522-A904BE3E7FE7}"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489DA14-C429-4242-A0DC-E7B34A4F276B}"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B40407-185E-4DB1-BBD4-2CB2ED2056F0}"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7D0FF5-BB2C-4909-A7EF-BD378487B157}"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870A25-D343-4086-812F-E9A1243820A8}"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07B3BEA-FD93-4E52-A171-1F3662649E61}"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14645E-7CD4-4656-9337-8DC1CBE68D3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709853-4614-42C8-979E-2CAE99D96C7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ED2727-C39D-45B8-9015-8113B1B1275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D280106-2C0C-49E3-81B5-A59A2D57C54E}"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91B9ED-7AED-4690-94E9-37462A5CD19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5FFE23-19D3-4B18-AD81-25BA5E12397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876F8F-809B-4919-B795-B2E99D137AC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936994A-243B-4A93-9ED1-5B3C0DBB1CA1}"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7F7B79-4CA0-41B1-AEA5-DC59AB9881C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F90800E-95AD-4B6C-B71E-82A21A450126}"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3989416-0549-4E97-8F0C-16A224AF0BE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43173A4-D1CA-49D2-9023-68FEF037F9E3}"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3DB1745-4B03-404F-A5BF-D5085E0812D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8A81EE8-CB66-48CE-A081-94763370B5FD}"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2D008AA-8CCF-4E07-AF14-75C8660CDDF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7339B30-95BF-461D-B000-BDC3789E3E18}"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8479BE1-E724-45C4-AF9C-F2A7C0F9665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4604388-5A91-4ED1-8471-D18AA23C6B6E}"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228510-6E33-4C35-887B-64F863BEC90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AAEF60-2F4B-48CF-8A5D-8F5CE5D0E20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1BCF1BA-287D-45C3-BF04-344354586E4E}"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EADE837-F765-4BE3-B003-5CB760F654AE}"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B14DF6E-F714-4DCC-A809-F9CBAB7EA9F7}"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A4CEE5A-8559-4E1B-812B-FCE2E56BE364}"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5A042C3-3C31-427E-B7F9-726ED5E247F3}"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90F2859-45AE-4E63-81AA-8911AEE61DD0}"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54AED68-3A67-4297-A73D-52DE9667E66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BDECCA-0657-4268-AE25-F1852A308515}"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D0D387C-F81F-477B-A44A-D19EB87A257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BEFDA58-5E4E-4D25-A8E3-B12410592D4A}"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CB8D5C-9C83-4E76-B20F-274DB5DA160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4984790-A018-4D99-BF89-FF20BAE03414}"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E2ED869-8260-448E-8099-4622516BB81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AA0665B-ECA4-45D4-9D9C-85052D35B2AE}"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274418-7B8C-492B-A730-854E96DD80F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3B85C02-3E76-4438-B0F1-0182A75EDFB8}"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8B7679D-FBDB-4281-8EDC-8D786BF1362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FBBF7D6-E14C-4CEF-A380-01567CF4F0DB}"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426A99-8E25-4680-B042-7EE5EC49A1B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CBF0FF-34FE-4750-95FE-B015A76ADED2}"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4B96BA-FC6C-4B2A-BC17-7167FF0FF43C}"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A2A0EB-88C0-4009-B644-3B1CB2A2A57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916754-E8B0-41E8-AB57-FE7AE06B815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5BB4C39-7883-41AE-9C8F-1C216F286558}"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C3A916-808E-47B6-8BFE-1D5375456CE6}"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0393212-2A8C-44BC-83A1-468FE61F4501}"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E65D719-F824-45BA-A66A-6B1D6C5D2673}"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9B4346-9635-4588-9071-3874087E2324}"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63B6E34-DE4B-478A-A23E-756F21B8E072}"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931C3B5-8675-46FF-B995-57D58B1DF15A}"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7CFBD41-7353-4BD5-86FE-63B4ED60548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932BC6B-B69C-487B-95EF-9961B46E9454}"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5DF2CE-3549-4471-9824-213DC179F28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48D537A-1B39-4F1B-AA19-1FD626CAC51A}"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54D6241-5400-4EF1-8089-8FB568F8D28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DDE8B02-A35C-4D13-A3EF-66BC74C92A35}"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B094CC-445E-48F9-8286-2348561234A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815F747-CCA4-4E98-9ECE-88C603F03017}"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2908C5B-A742-443C-BF9D-1F700BD2B89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B370A3F-9F81-45B9-95B8-24D44F810CC0}"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C0CAD5-6D88-4CE0-82D0-4882B2C1867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0DD3E4E-E517-4008-956A-09CFD9CF0796}"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BDFD93-01FE-477E-8B97-05761C73B066}"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39E0D7D-576F-4A9D-9474-5E8B7012C1B3}"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D426A1-7735-41BE-8F96-BD569DB92B8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C48029-6AC7-4B8A-A96A-C5FF8961433C}"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ACC3380-C4E3-46E2-8988-6F9E2A40A1A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311F42-AA33-4ABB-8D92-2C2AA24B80BF}"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4DE1914-EDA1-49F1-B542-F7DF5A874F31}"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B2F2E04-22FE-4A80-9FC2-D53A92E30E72}"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5DC00F4-5A66-4CB0-B8EB-246A42D7D181}"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CE040EA-8BB5-4AD3-963B-8E3AE0E0A03A}"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F4D1458-AC5D-44AF-BB6D-6A402BB931B9}"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077FD32-CF71-4B6B-8D7B-46CE8619D313}"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95B0773-AEE6-4593-9AAD-7A7DA181280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7CEDCC3-E109-4930-9935-573821D7D508}"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E6CE682-A5BC-48BC-8D19-2F4FB96B171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15E33EA-38B0-42B7-9190-5D1A1B36A4E4}"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6226972-BA2E-4589-B60F-6A34DAD5776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91C6D80-1C9A-49F4-903B-22B4D1E90E37}"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FC575F3-FC9B-4CDF-A237-3ACCE96CA46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9066EDF-6F34-4246-8D1D-339CA4DAEB6C}"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E728E84-B73E-4EFD-9596-3394C921057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F2D2887-BF54-46C2-A18E-49EE70CECC37}"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3D668A-1C44-4D39-BA33-6E2D2D20F2F5}"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1BC61D1-23FF-40F4-8FFB-B7BB74EE9443}"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67F59B-8E60-466A-BE7E-33FF94DF395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9D21E52-E109-439F-B8DE-34B81C07616E}"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C6B3A65-4D74-47C7-B89B-60E3D8C88D4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B864A7F-E4FA-40B0-A005-76045708E685}"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AA5B52-C22F-4E32-AA3A-7F006ACE6E8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615C7C0-76C5-4600-AB88-0A73AFB05A41}"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37572B-FF21-4277-80C8-8049DA72B59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8C144E9-8F0F-4C48-8C68-FEC17AE67162}"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0BE99FF-3567-4787-9C8D-E2E10F3727C9}"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8824B99-D9DD-47EC-B46C-981D7EC80827}"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4EE470E-9AC9-471F-9582-B6838FC9220F}"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F58B976-CC60-4633-BD50-EDBE59DCC3D8}"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58F6D39-5AA7-47BD-B0FB-BA74F65131F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8645348-B3C1-4990-8B0F-84C6B7A4780E}"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08FD93D-704D-4EF4-BD72-DE79CC737F8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E5F61D-1DE4-4F91-83EE-152B38DFF1F2}"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72D181E-444A-45F8-AD57-83255DFEBFE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3D153D3-64C0-40A5-9B26-2C81DF026B40}"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E3416D-48A5-47F7-9E47-1E2CCAD5299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138ABD8-F262-4EF7-ADA8-C284FE6B8D5E}"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D0BE26-472E-4029-B7FE-C0DFADA21DA8}"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D1F25FF-4D6F-47BA-A997-3D5B54A1C7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7636B9-C1EB-4076-AA19-3959E6DFDB2B}"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010EEC-2DB1-43FF-8AAB-F6C9FD1038D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7FCF2F-7009-4436-B294-7DDECAA342B5}"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1A1D61-E6C8-4517-99ED-1AEB91C32A6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8BCC26-5A2A-40A8-A308-C134069AE590}"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679025-AC0D-457B-8BE1-CD7CEE5D90FD}"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8 - </a:t>
            </a:r>
            <a:fld id="{D3305927-0C0C-42DC-B474-44BE037E339D}"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285"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A82D29C-5CCB-4329-B61B-6F762A7BCBE2}"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61886539-9765-4440-8F10-F8D6F1D0C5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41D6AF11-EF24-4E61-A283-8CA1ED4CF632}"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B5CD1863-6FAD-4E03-8753-855E29A5707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8B1EDC5A-C0BF-4630-8427-B4E294CD9EF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3827541-81B3-4EF2-9516-70D4EEA8CB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460B1FE1-23CF-4E2F-A9DA-E40314BA387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73208D60-3E4E-48B7-9963-F90AE54941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2B569F4-D50A-42BC-A52B-3D42B57EF8E4}"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50D689A0-CD79-4F6F-8C09-95B95BFB17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ctrTitle"/>
          </p:nvPr>
        </p:nvSpPr>
        <p:spPr>
          <a:xfrm>
            <a:off x="685799" y="437811"/>
            <a:ext cx="8106467" cy="1524000"/>
          </a:xfrm>
        </p:spPr>
        <p:txBody>
          <a:bodyPr/>
          <a:lstStyle/>
          <a:p>
            <a:pPr algn="l" eaLnBrk="1" hangingPunct="1"/>
            <a:r>
              <a:rPr lang="en-US" altLang="en-US" b="1" dirty="0" smtClean="0"/>
              <a:t>Cash, Fraud, and Internal Controls</a:t>
            </a:r>
          </a:p>
        </p:txBody>
      </p:sp>
      <p:sp>
        <p:nvSpPr>
          <p:cNvPr id="67587" name="Subtitle 2"/>
          <p:cNvSpPr>
            <a:spLocks noGrp="1"/>
          </p:cNvSpPr>
          <p:nvPr>
            <p:ph type="subTitle" idx="1"/>
          </p:nvPr>
        </p:nvSpPr>
        <p:spPr>
          <a:xfrm>
            <a:off x="690239" y="1884362"/>
            <a:ext cx="2209800" cy="720725"/>
          </a:xfrm>
        </p:spPr>
        <p:txBody>
          <a:bodyPr/>
          <a:lstStyle/>
          <a:p>
            <a:pPr algn="l" eaLnBrk="1" hangingPunct="1">
              <a:buFont typeface="Wingdings" pitchFamily="2" charset="2"/>
              <a:buNone/>
            </a:pPr>
            <a:r>
              <a:rPr lang="en-US" altLang="en-US" dirty="0" smtClean="0">
                <a:solidFill>
                  <a:srgbClr val="898989"/>
                </a:solidFill>
              </a:rPr>
              <a:t>Chapter 8</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ectangle 3"/>
          <p:cNvSpPr txBox="1">
            <a:spLocks noChangeArrowheads="1"/>
          </p:cNvSpPr>
          <p:nvPr/>
        </p:nvSpPr>
        <p:spPr bwMode="auto">
          <a:xfrm>
            <a:off x="685800" y="4267199"/>
            <a:ext cx="7417085" cy="159989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12"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7" name="Picture 6"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07902"/>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11243" y="0"/>
            <a:ext cx="9144000" cy="492125"/>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8-1 - SOLUTION</a:t>
            </a:r>
            <a:endParaRPr lang="en-US" sz="2400" b="1" dirty="0">
              <a:solidFill>
                <a:prstClr val="white"/>
              </a:solidFill>
            </a:endParaRPr>
          </a:p>
        </p:txBody>
      </p:sp>
      <p:sp>
        <p:nvSpPr>
          <p:cNvPr id="8" name="Rectangle 7"/>
          <p:cNvSpPr>
            <a:spLocks noChangeArrowheads="1"/>
          </p:cNvSpPr>
          <p:nvPr/>
        </p:nvSpPr>
        <p:spPr bwMode="auto">
          <a:xfrm>
            <a:off x="1409831" y="3529012"/>
            <a:ext cx="149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a)</a:t>
            </a:r>
            <a:endParaRPr lang="en-US" dirty="0" smtClean="0">
              <a:solidFill>
                <a:srgbClr val="C00000"/>
              </a:solidFill>
              <a:cs typeface="+mn-cs"/>
            </a:endParaRPr>
          </a:p>
        </p:txBody>
      </p:sp>
      <p:sp>
        <p:nvSpPr>
          <p:cNvPr id="9" name="Rectangle 8"/>
          <p:cNvSpPr>
            <a:spLocks noChangeArrowheads="1"/>
          </p:cNvSpPr>
          <p:nvPr/>
        </p:nvSpPr>
        <p:spPr bwMode="auto">
          <a:xfrm>
            <a:off x="1743206" y="3529012"/>
            <a:ext cx="2324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Purposes of internal controls</a:t>
            </a:r>
            <a:endParaRPr lang="en-US" dirty="0" smtClean="0">
              <a:solidFill>
                <a:srgbClr val="C00000"/>
              </a:solidFill>
              <a:cs typeface="+mn-cs"/>
            </a:endParaRPr>
          </a:p>
        </p:txBody>
      </p:sp>
      <p:sp>
        <p:nvSpPr>
          <p:cNvPr id="12" name="Rectangle 11"/>
          <p:cNvSpPr>
            <a:spLocks noChangeArrowheads="1"/>
          </p:cNvSpPr>
          <p:nvPr/>
        </p:nvSpPr>
        <p:spPr bwMode="auto">
          <a:xfrm>
            <a:off x="1925768" y="3746500"/>
            <a:ext cx="1104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Protect assets.</a:t>
            </a:r>
            <a:endParaRPr lang="en-US" dirty="0" smtClean="0">
              <a:solidFill>
                <a:srgbClr val="C00000"/>
              </a:solidFill>
              <a:cs typeface="+mn-cs"/>
            </a:endParaRPr>
          </a:p>
        </p:txBody>
      </p:sp>
      <p:sp>
        <p:nvSpPr>
          <p:cNvPr id="14" name="Rectangle 13"/>
          <p:cNvSpPr>
            <a:spLocks noChangeArrowheads="1"/>
          </p:cNvSpPr>
          <p:nvPr/>
        </p:nvSpPr>
        <p:spPr bwMode="auto">
          <a:xfrm>
            <a:off x="1925768" y="3951287"/>
            <a:ext cx="21240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Promote efficient operations.</a:t>
            </a:r>
            <a:endParaRPr lang="en-US" dirty="0" smtClean="0">
              <a:solidFill>
                <a:srgbClr val="C00000"/>
              </a:solidFill>
              <a:cs typeface="+mn-cs"/>
            </a:endParaRPr>
          </a:p>
        </p:txBody>
      </p:sp>
      <p:sp>
        <p:nvSpPr>
          <p:cNvPr id="16" name="Rectangle 15"/>
          <p:cNvSpPr>
            <a:spLocks noChangeArrowheads="1"/>
          </p:cNvSpPr>
          <p:nvPr/>
        </p:nvSpPr>
        <p:spPr bwMode="auto">
          <a:xfrm>
            <a:off x="1925768" y="4157662"/>
            <a:ext cx="2014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Ensure reliable accounting.</a:t>
            </a:r>
            <a:endParaRPr lang="en-US" dirty="0" smtClean="0">
              <a:solidFill>
                <a:srgbClr val="C00000"/>
              </a:solidFill>
              <a:cs typeface="+mn-cs"/>
            </a:endParaRPr>
          </a:p>
        </p:txBody>
      </p:sp>
      <p:sp>
        <p:nvSpPr>
          <p:cNvPr id="18" name="Rectangle 17"/>
          <p:cNvSpPr>
            <a:spLocks noChangeArrowheads="1"/>
          </p:cNvSpPr>
          <p:nvPr/>
        </p:nvSpPr>
        <p:spPr bwMode="auto">
          <a:xfrm>
            <a:off x="1925768" y="4364037"/>
            <a:ext cx="27587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Urge adherence to company policies.</a:t>
            </a:r>
            <a:endParaRPr lang="en-US" dirty="0" smtClean="0">
              <a:solidFill>
                <a:srgbClr val="C00000"/>
              </a:solidFill>
              <a:cs typeface="+mn-cs"/>
            </a:endParaRPr>
          </a:p>
        </p:txBody>
      </p:sp>
      <p:sp>
        <p:nvSpPr>
          <p:cNvPr id="30" name="Rectangle 28"/>
          <p:cNvSpPr>
            <a:spLocks noChangeArrowheads="1"/>
          </p:cNvSpPr>
          <p:nvPr/>
        </p:nvSpPr>
        <p:spPr bwMode="auto">
          <a:xfrm>
            <a:off x="1532068" y="557212"/>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31" name="Rectangle 29"/>
          <p:cNvSpPr>
            <a:spLocks noChangeArrowheads="1"/>
          </p:cNvSpPr>
          <p:nvPr/>
        </p:nvSpPr>
        <p:spPr bwMode="auto">
          <a:xfrm>
            <a:off x="1743206" y="557212"/>
            <a:ext cx="1100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Protect assets</a:t>
            </a:r>
            <a:endParaRPr lang="en-US" dirty="0" smtClean="0">
              <a:solidFill>
                <a:prstClr val="black"/>
              </a:solidFill>
              <a:cs typeface="+mn-cs"/>
            </a:endParaRPr>
          </a:p>
        </p:txBody>
      </p:sp>
      <p:sp>
        <p:nvSpPr>
          <p:cNvPr id="2688" name="Rectangle 30"/>
          <p:cNvSpPr>
            <a:spLocks noChangeArrowheads="1"/>
          </p:cNvSpPr>
          <p:nvPr/>
        </p:nvSpPr>
        <p:spPr bwMode="auto">
          <a:xfrm>
            <a:off x="5364293" y="557212"/>
            <a:ext cx="22304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a) Purpose of internal controls</a:t>
            </a:r>
            <a:endParaRPr lang="en-US" dirty="0" smtClean="0">
              <a:solidFill>
                <a:srgbClr val="C00000"/>
              </a:solidFill>
              <a:cs typeface="+mn-cs"/>
            </a:endParaRPr>
          </a:p>
        </p:txBody>
      </p:sp>
      <p:sp>
        <p:nvSpPr>
          <p:cNvPr id="2689" name="Rectangle 31"/>
          <p:cNvSpPr>
            <a:spLocks noChangeArrowheads="1"/>
          </p:cNvSpPr>
          <p:nvPr/>
        </p:nvSpPr>
        <p:spPr bwMode="auto">
          <a:xfrm>
            <a:off x="1532068" y="762000"/>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690" name="Rectangle 32"/>
          <p:cNvSpPr>
            <a:spLocks noChangeArrowheads="1"/>
          </p:cNvSpPr>
          <p:nvPr/>
        </p:nvSpPr>
        <p:spPr bwMode="auto">
          <a:xfrm>
            <a:off x="1743206" y="762000"/>
            <a:ext cx="18367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Establish responsibilities</a:t>
            </a:r>
            <a:endParaRPr lang="en-US" dirty="0" smtClean="0">
              <a:solidFill>
                <a:prstClr val="black"/>
              </a:solidFill>
              <a:cs typeface="+mn-cs"/>
            </a:endParaRPr>
          </a:p>
        </p:txBody>
      </p:sp>
      <p:sp>
        <p:nvSpPr>
          <p:cNvPr id="2692" name="Rectangle 34"/>
          <p:cNvSpPr>
            <a:spLocks noChangeArrowheads="1"/>
          </p:cNvSpPr>
          <p:nvPr/>
        </p:nvSpPr>
        <p:spPr bwMode="auto">
          <a:xfrm>
            <a:off x="1532068" y="968375"/>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2693" name="Rectangle 35"/>
          <p:cNvSpPr>
            <a:spLocks noChangeArrowheads="1"/>
          </p:cNvSpPr>
          <p:nvPr/>
        </p:nvSpPr>
        <p:spPr bwMode="auto">
          <a:xfrm>
            <a:off x="1743206" y="968375"/>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error</a:t>
            </a:r>
            <a:endParaRPr lang="en-US" dirty="0" smtClean="0">
              <a:solidFill>
                <a:prstClr val="black"/>
              </a:solidFill>
              <a:cs typeface="+mn-cs"/>
            </a:endParaRPr>
          </a:p>
        </p:txBody>
      </p:sp>
      <p:sp>
        <p:nvSpPr>
          <p:cNvPr id="2695" name="Rectangle 37"/>
          <p:cNvSpPr>
            <a:spLocks noChangeArrowheads="1"/>
          </p:cNvSpPr>
          <p:nvPr/>
        </p:nvSpPr>
        <p:spPr bwMode="auto">
          <a:xfrm>
            <a:off x="1532068" y="1174750"/>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a:t>
            </a:r>
            <a:endParaRPr lang="en-US" dirty="0" smtClean="0">
              <a:solidFill>
                <a:prstClr val="black"/>
              </a:solidFill>
              <a:cs typeface="+mn-cs"/>
            </a:endParaRPr>
          </a:p>
        </p:txBody>
      </p:sp>
      <p:sp>
        <p:nvSpPr>
          <p:cNvPr id="2696" name="Rectangle 38"/>
          <p:cNvSpPr>
            <a:spLocks noChangeArrowheads="1"/>
          </p:cNvSpPr>
          <p:nvPr/>
        </p:nvSpPr>
        <p:spPr bwMode="auto">
          <a:xfrm>
            <a:off x="1743206" y="1174750"/>
            <a:ext cx="1997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Maintain adequate records</a:t>
            </a:r>
            <a:endParaRPr lang="en-US" dirty="0" smtClean="0">
              <a:solidFill>
                <a:prstClr val="black"/>
              </a:solidFill>
              <a:cs typeface="+mn-cs"/>
            </a:endParaRPr>
          </a:p>
        </p:txBody>
      </p:sp>
      <p:sp>
        <p:nvSpPr>
          <p:cNvPr id="2698" name="Rectangle 40"/>
          <p:cNvSpPr>
            <a:spLocks noChangeArrowheads="1"/>
          </p:cNvSpPr>
          <p:nvPr/>
        </p:nvSpPr>
        <p:spPr bwMode="auto">
          <a:xfrm>
            <a:off x="1532068" y="1381125"/>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2699" name="Rectangle 41"/>
          <p:cNvSpPr>
            <a:spLocks noChangeArrowheads="1"/>
          </p:cNvSpPr>
          <p:nvPr/>
        </p:nvSpPr>
        <p:spPr bwMode="auto">
          <a:xfrm>
            <a:off x="1743206" y="1381125"/>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Apply technological controls</a:t>
            </a:r>
            <a:endParaRPr lang="en-US" dirty="0" smtClean="0">
              <a:solidFill>
                <a:prstClr val="black"/>
              </a:solidFill>
              <a:cs typeface="+mn-cs"/>
            </a:endParaRPr>
          </a:p>
        </p:txBody>
      </p:sp>
      <p:sp>
        <p:nvSpPr>
          <p:cNvPr id="2701" name="Rectangle 43"/>
          <p:cNvSpPr>
            <a:spLocks noChangeArrowheads="1"/>
          </p:cNvSpPr>
          <p:nvPr/>
        </p:nvSpPr>
        <p:spPr bwMode="auto">
          <a:xfrm>
            <a:off x="1532068" y="1587500"/>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2702" name="Rectangle 44"/>
          <p:cNvSpPr>
            <a:spLocks noChangeArrowheads="1"/>
          </p:cNvSpPr>
          <p:nvPr/>
        </p:nvSpPr>
        <p:spPr bwMode="auto">
          <a:xfrm>
            <a:off x="1743206" y="1587500"/>
            <a:ext cx="1987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Ensure reliable accounting</a:t>
            </a:r>
            <a:endParaRPr lang="en-US" dirty="0" smtClean="0">
              <a:solidFill>
                <a:prstClr val="black"/>
              </a:solidFill>
              <a:cs typeface="+mn-cs"/>
            </a:endParaRPr>
          </a:p>
        </p:txBody>
      </p:sp>
      <p:sp>
        <p:nvSpPr>
          <p:cNvPr id="2703" name="Rectangle 45"/>
          <p:cNvSpPr>
            <a:spLocks noChangeArrowheads="1"/>
          </p:cNvSpPr>
          <p:nvPr/>
        </p:nvSpPr>
        <p:spPr bwMode="auto">
          <a:xfrm>
            <a:off x="5364293" y="1587500"/>
            <a:ext cx="22304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a) Purpose of internal controls</a:t>
            </a:r>
            <a:endParaRPr lang="en-US" dirty="0" smtClean="0">
              <a:solidFill>
                <a:srgbClr val="C00000"/>
              </a:solidFill>
              <a:cs typeface="+mn-cs"/>
            </a:endParaRPr>
          </a:p>
        </p:txBody>
      </p:sp>
      <p:sp>
        <p:nvSpPr>
          <p:cNvPr id="2704" name="Rectangle 46"/>
          <p:cNvSpPr>
            <a:spLocks noChangeArrowheads="1"/>
          </p:cNvSpPr>
          <p:nvPr/>
        </p:nvSpPr>
        <p:spPr bwMode="auto">
          <a:xfrm>
            <a:off x="1532068" y="1792287"/>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05" name="Rectangle 47"/>
          <p:cNvSpPr>
            <a:spLocks noChangeArrowheads="1"/>
          </p:cNvSpPr>
          <p:nvPr/>
        </p:nvSpPr>
        <p:spPr bwMode="auto">
          <a:xfrm>
            <a:off x="1743206" y="1792287"/>
            <a:ext cx="28844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Insure assets and bond key employees</a:t>
            </a:r>
            <a:endParaRPr lang="en-US" dirty="0" smtClean="0">
              <a:solidFill>
                <a:prstClr val="black"/>
              </a:solidFill>
              <a:cs typeface="+mn-cs"/>
            </a:endParaRPr>
          </a:p>
        </p:txBody>
      </p:sp>
      <p:sp>
        <p:nvSpPr>
          <p:cNvPr id="2712" name="Rectangle 49"/>
          <p:cNvSpPr>
            <a:spLocks noChangeArrowheads="1"/>
          </p:cNvSpPr>
          <p:nvPr/>
        </p:nvSpPr>
        <p:spPr bwMode="auto">
          <a:xfrm>
            <a:off x="1532068" y="1998662"/>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a:t>
            </a:r>
            <a:endParaRPr lang="en-US" dirty="0" smtClean="0">
              <a:solidFill>
                <a:prstClr val="black"/>
              </a:solidFill>
              <a:cs typeface="+mn-cs"/>
            </a:endParaRPr>
          </a:p>
        </p:txBody>
      </p:sp>
      <p:sp>
        <p:nvSpPr>
          <p:cNvPr id="2713" name="Rectangle 50"/>
          <p:cNvSpPr>
            <a:spLocks noChangeArrowheads="1"/>
          </p:cNvSpPr>
          <p:nvPr/>
        </p:nvSpPr>
        <p:spPr bwMode="auto">
          <a:xfrm>
            <a:off x="1743206" y="1998662"/>
            <a:ext cx="10080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fraud</a:t>
            </a:r>
            <a:endParaRPr lang="en-US" dirty="0" smtClean="0">
              <a:solidFill>
                <a:prstClr val="black"/>
              </a:solidFill>
              <a:cs typeface="+mn-cs"/>
            </a:endParaRPr>
          </a:p>
        </p:txBody>
      </p:sp>
      <p:sp>
        <p:nvSpPr>
          <p:cNvPr id="2715" name="Rectangle 52"/>
          <p:cNvSpPr>
            <a:spLocks noChangeArrowheads="1"/>
          </p:cNvSpPr>
          <p:nvPr/>
        </p:nvSpPr>
        <p:spPr bwMode="auto">
          <a:xfrm>
            <a:off x="1532068" y="2205037"/>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a:t>
            </a:r>
            <a:endParaRPr lang="en-US" dirty="0" smtClean="0">
              <a:solidFill>
                <a:prstClr val="black"/>
              </a:solidFill>
              <a:cs typeface="+mn-cs"/>
            </a:endParaRPr>
          </a:p>
        </p:txBody>
      </p:sp>
      <p:sp>
        <p:nvSpPr>
          <p:cNvPr id="2716" name="Rectangle 53"/>
          <p:cNvSpPr>
            <a:spLocks noChangeArrowheads="1"/>
          </p:cNvSpPr>
          <p:nvPr/>
        </p:nvSpPr>
        <p:spPr bwMode="auto">
          <a:xfrm>
            <a:off x="1743206" y="2205037"/>
            <a:ext cx="3470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Separate recordkeeping from custody of assets</a:t>
            </a:r>
            <a:endParaRPr lang="en-US" dirty="0" smtClean="0">
              <a:solidFill>
                <a:prstClr val="black"/>
              </a:solidFill>
              <a:cs typeface="+mn-cs"/>
            </a:endParaRPr>
          </a:p>
        </p:txBody>
      </p:sp>
      <p:sp>
        <p:nvSpPr>
          <p:cNvPr id="2718" name="Rectangle 55"/>
          <p:cNvSpPr>
            <a:spLocks noChangeArrowheads="1"/>
          </p:cNvSpPr>
          <p:nvPr/>
        </p:nvSpPr>
        <p:spPr bwMode="auto">
          <a:xfrm>
            <a:off x="1439993" y="2411412"/>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719" name="Rectangle 56"/>
          <p:cNvSpPr>
            <a:spLocks noChangeArrowheads="1"/>
          </p:cNvSpPr>
          <p:nvPr/>
        </p:nvSpPr>
        <p:spPr bwMode="auto">
          <a:xfrm>
            <a:off x="1743206" y="2411412"/>
            <a:ext cx="3197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Divide responsibility for related transactions</a:t>
            </a:r>
            <a:endParaRPr lang="en-US" dirty="0" smtClean="0">
              <a:solidFill>
                <a:prstClr val="black"/>
              </a:solidFill>
              <a:cs typeface="+mn-cs"/>
            </a:endParaRPr>
          </a:p>
        </p:txBody>
      </p:sp>
      <p:sp>
        <p:nvSpPr>
          <p:cNvPr id="261" name="Rectangle 58"/>
          <p:cNvSpPr>
            <a:spLocks noChangeArrowheads="1"/>
          </p:cNvSpPr>
          <p:nvPr/>
        </p:nvSpPr>
        <p:spPr bwMode="auto">
          <a:xfrm>
            <a:off x="1439993" y="2616200"/>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262" name="Rectangle 59"/>
          <p:cNvSpPr>
            <a:spLocks noChangeArrowheads="1"/>
          </p:cNvSpPr>
          <p:nvPr/>
        </p:nvSpPr>
        <p:spPr bwMode="auto">
          <a:xfrm>
            <a:off x="1743206" y="2616200"/>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Cost-benefit principle</a:t>
            </a:r>
            <a:endParaRPr lang="en-US" dirty="0" smtClean="0">
              <a:solidFill>
                <a:prstClr val="black"/>
              </a:solidFill>
              <a:cs typeface="+mn-cs"/>
            </a:endParaRPr>
          </a:p>
        </p:txBody>
      </p:sp>
      <p:sp>
        <p:nvSpPr>
          <p:cNvPr id="264" name="Rectangle 61"/>
          <p:cNvSpPr>
            <a:spLocks noChangeArrowheads="1"/>
          </p:cNvSpPr>
          <p:nvPr/>
        </p:nvSpPr>
        <p:spPr bwMode="auto">
          <a:xfrm>
            <a:off x="1439993" y="2822575"/>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65" name="Rectangle 62"/>
          <p:cNvSpPr>
            <a:spLocks noChangeArrowheads="1"/>
          </p:cNvSpPr>
          <p:nvPr/>
        </p:nvSpPr>
        <p:spPr bwMode="auto">
          <a:xfrm>
            <a:off x="1743206" y="2822575"/>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Promote efficient operations</a:t>
            </a:r>
            <a:endParaRPr lang="en-US" dirty="0" smtClean="0">
              <a:solidFill>
                <a:prstClr val="black"/>
              </a:solidFill>
              <a:cs typeface="+mn-cs"/>
            </a:endParaRPr>
          </a:p>
        </p:txBody>
      </p:sp>
      <p:sp>
        <p:nvSpPr>
          <p:cNvPr id="266" name="Rectangle 63"/>
          <p:cNvSpPr>
            <a:spLocks noChangeArrowheads="1"/>
          </p:cNvSpPr>
          <p:nvPr/>
        </p:nvSpPr>
        <p:spPr bwMode="auto">
          <a:xfrm>
            <a:off x="5364293" y="2822575"/>
            <a:ext cx="22304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a) Purpose of internal controls</a:t>
            </a:r>
            <a:endParaRPr lang="en-US" dirty="0" smtClean="0">
              <a:solidFill>
                <a:srgbClr val="C00000"/>
              </a:solidFill>
              <a:cs typeface="+mn-cs"/>
            </a:endParaRPr>
          </a:p>
        </p:txBody>
      </p:sp>
      <p:sp>
        <p:nvSpPr>
          <p:cNvPr id="267" name="Rectangle 64"/>
          <p:cNvSpPr>
            <a:spLocks noChangeArrowheads="1"/>
          </p:cNvSpPr>
          <p:nvPr/>
        </p:nvSpPr>
        <p:spPr bwMode="auto">
          <a:xfrm>
            <a:off x="1439993" y="3028950"/>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a:t>
            </a:r>
            <a:endParaRPr lang="en-US" dirty="0" smtClean="0">
              <a:solidFill>
                <a:prstClr val="black"/>
              </a:solidFill>
              <a:cs typeface="+mn-cs"/>
            </a:endParaRPr>
          </a:p>
        </p:txBody>
      </p:sp>
      <p:sp>
        <p:nvSpPr>
          <p:cNvPr id="268" name="Rectangle 65"/>
          <p:cNvSpPr>
            <a:spLocks noChangeArrowheads="1"/>
          </p:cNvSpPr>
          <p:nvPr/>
        </p:nvSpPr>
        <p:spPr bwMode="auto">
          <a:xfrm>
            <a:off x="1743206" y="3028950"/>
            <a:ext cx="3046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Perform regular and independent reviews</a:t>
            </a:r>
            <a:endParaRPr lang="en-US" dirty="0" smtClean="0">
              <a:solidFill>
                <a:prstClr val="black"/>
              </a:solidFill>
              <a:cs typeface="+mn-cs"/>
            </a:endParaRPr>
          </a:p>
        </p:txBody>
      </p:sp>
      <p:sp>
        <p:nvSpPr>
          <p:cNvPr id="270" name="Rectangle 67"/>
          <p:cNvSpPr>
            <a:spLocks noChangeArrowheads="1"/>
          </p:cNvSpPr>
          <p:nvPr/>
        </p:nvSpPr>
        <p:spPr bwMode="auto">
          <a:xfrm>
            <a:off x="1439993" y="3235325"/>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a:t>
            </a:r>
            <a:endParaRPr lang="en-US" dirty="0" smtClean="0">
              <a:solidFill>
                <a:prstClr val="black"/>
              </a:solidFill>
              <a:cs typeface="+mn-cs"/>
            </a:endParaRPr>
          </a:p>
        </p:txBody>
      </p:sp>
      <p:sp>
        <p:nvSpPr>
          <p:cNvPr id="271" name="Rectangle 68"/>
          <p:cNvSpPr>
            <a:spLocks noChangeArrowheads="1"/>
          </p:cNvSpPr>
          <p:nvPr/>
        </p:nvSpPr>
        <p:spPr bwMode="auto">
          <a:xfrm>
            <a:off x="1743206" y="3235325"/>
            <a:ext cx="2703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Urge adherence to company policies</a:t>
            </a:r>
            <a:endParaRPr lang="en-US" dirty="0" smtClean="0">
              <a:solidFill>
                <a:prstClr val="black"/>
              </a:solidFill>
              <a:cs typeface="+mn-cs"/>
            </a:endParaRPr>
          </a:p>
        </p:txBody>
      </p:sp>
      <p:sp>
        <p:nvSpPr>
          <p:cNvPr id="272" name="Rectangle 69"/>
          <p:cNvSpPr>
            <a:spLocks noChangeArrowheads="1"/>
          </p:cNvSpPr>
          <p:nvPr/>
        </p:nvSpPr>
        <p:spPr bwMode="auto">
          <a:xfrm>
            <a:off x="5364293" y="3235325"/>
            <a:ext cx="22304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a) Purpose of internal controls</a:t>
            </a:r>
            <a:endParaRPr lang="en-US" dirty="0" smtClean="0">
              <a:solidFill>
                <a:srgbClr val="C00000"/>
              </a:solidFill>
              <a:cs typeface="+mn-cs"/>
            </a:endParaRPr>
          </a:p>
        </p:txBody>
      </p:sp>
      <p:sp>
        <p:nvSpPr>
          <p:cNvPr id="42" name="Slide Number Placeholder 41"/>
          <p:cNvSpPr>
            <a:spLocks noGrp="1"/>
          </p:cNvSpPr>
          <p:nvPr>
            <p:ph type="sldNum" sz="quarter" idx="12"/>
          </p:nvPr>
        </p:nvSpPr>
        <p:spPr>
          <a:xfrm>
            <a:off x="6564443" y="6532562"/>
            <a:ext cx="2133600" cy="365125"/>
          </a:xfrm>
        </p:spPr>
        <p:txBody>
          <a:bodyPr/>
          <a:lstStyle/>
          <a:p>
            <a:pPr>
              <a:defRPr/>
            </a:pPr>
            <a:fld id="{643173A4-D1CA-49D2-9023-68FEF037F9E3}" type="slidenum">
              <a:rPr lang="en-US" smtClean="0"/>
              <a:pPr>
                <a:defRPr/>
              </a:pPr>
              <a:t>10</a:t>
            </a:fld>
            <a:endParaRPr lang="en-US" dirty="0"/>
          </a:p>
        </p:txBody>
      </p:sp>
      <p:sp>
        <p:nvSpPr>
          <p:cNvPr id="43" name="Rounded Rectangle 42"/>
          <p:cNvSpPr/>
          <p:nvPr/>
        </p:nvSpPr>
        <p:spPr>
          <a:xfrm>
            <a:off x="100143" y="6532562"/>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88"/>
                                        </p:tgtEl>
                                        <p:attrNameLst>
                                          <p:attrName>style.visibility</p:attrName>
                                        </p:attrNameLst>
                                      </p:cBhvr>
                                      <p:to>
                                        <p:strVal val="visible"/>
                                      </p:to>
                                    </p:set>
                                    <p:animEffect transition="in" filter="fade">
                                      <p:cBhvr>
                                        <p:cTn id="16" dur="500"/>
                                        <p:tgtEl>
                                          <p:spTgt spid="26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6"/>
                                        </p:tgtEl>
                                        <p:attrNameLst>
                                          <p:attrName>style.visibility</p:attrName>
                                        </p:attrNameLst>
                                      </p:cBhvr>
                                      <p:to>
                                        <p:strVal val="visible"/>
                                      </p:to>
                                    </p:set>
                                    <p:animEffect transition="in" filter="fade">
                                      <p:cBhvr>
                                        <p:cTn id="22" dur="500"/>
                                        <p:tgtEl>
                                          <p:spTgt spid="2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03"/>
                                        </p:tgtEl>
                                        <p:attrNameLst>
                                          <p:attrName>style.visibility</p:attrName>
                                        </p:attrNameLst>
                                      </p:cBhvr>
                                      <p:to>
                                        <p:strVal val="visible"/>
                                      </p:to>
                                    </p:set>
                                    <p:animEffect transition="in" filter="fade">
                                      <p:cBhvr>
                                        <p:cTn id="28" dur="500"/>
                                        <p:tgtEl>
                                          <p:spTgt spid="27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2"/>
                                        </p:tgtEl>
                                        <p:attrNameLst>
                                          <p:attrName>style.visibility</p:attrName>
                                        </p:attrNameLst>
                                      </p:cBhvr>
                                      <p:to>
                                        <p:strVal val="visible"/>
                                      </p:to>
                                    </p:set>
                                    <p:animEffect transition="in" filter="fade">
                                      <p:cBhvr>
                                        <p:cTn id="34"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6" grpId="0"/>
      <p:bldP spid="18" grpId="0"/>
      <p:bldP spid="2688" grpId="0"/>
      <p:bldP spid="2703" grpId="0"/>
      <p:bldP spid="266" grpId="0"/>
      <p:bldP spid="2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315913"/>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8-1 SOLUTION</a:t>
            </a:r>
            <a:endParaRPr lang="en-US" sz="2400" b="1" dirty="0">
              <a:solidFill>
                <a:prstClr val="white"/>
              </a:solidFill>
            </a:endParaRPr>
          </a:p>
        </p:txBody>
      </p:sp>
      <p:sp>
        <p:nvSpPr>
          <p:cNvPr id="8" name="Rectangle 7"/>
          <p:cNvSpPr>
            <a:spLocks noChangeArrowheads="1"/>
          </p:cNvSpPr>
          <p:nvPr/>
        </p:nvSpPr>
        <p:spPr bwMode="auto">
          <a:xfrm>
            <a:off x="1398588" y="3352800"/>
            <a:ext cx="22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a:t>
            </a:r>
            <a:endParaRPr lang="en-US" dirty="0" smtClean="0">
              <a:solidFill>
                <a:prstClr val="black"/>
              </a:solidFill>
              <a:cs typeface="+mn-cs"/>
            </a:endParaRPr>
          </a:p>
        </p:txBody>
      </p:sp>
      <p:sp>
        <p:nvSpPr>
          <p:cNvPr id="9" name="Rectangle 8"/>
          <p:cNvSpPr>
            <a:spLocks noChangeArrowheads="1"/>
          </p:cNvSpPr>
          <p:nvPr/>
        </p:nvSpPr>
        <p:spPr bwMode="auto">
          <a:xfrm>
            <a:off x="1731963" y="3352800"/>
            <a:ext cx="2330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Purposes of internal controls</a:t>
            </a:r>
            <a:endParaRPr lang="en-US" dirty="0" smtClean="0">
              <a:solidFill>
                <a:prstClr val="black"/>
              </a:solidFill>
              <a:cs typeface="+mn-cs"/>
            </a:endParaRPr>
          </a:p>
        </p:txBody>
      </p:sp>
      <p:sp>
        <p:nvSpPr>
          <p:cNvPr id="12" name="Rectangle 11"/>
          <p:cNvSpPr>
            <a:spLocks noChangeArrowheads="1"/>
          </p:cNvSpPr>
          <p:nvPr/>
        </p:nvSpPr>
        <p:spPr bwMode="auto">
          <a:xfrm>
            <a:off x="1914525" y="3570288"/>
            <a:ext cx="1139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Protect assets.</a:t>
            </a:r>
            <a:endParaRPr lang="en-US" dirty="0" smtClean="0">
              <a:solidFill>
                <a:prstClr val="black"/>
              </a:solidFill>
              <a:cs typeface="+mn-cs"/>
            </a:endParaRPr>
          </a:p>
        </p:txBody>
      </p:sp>
      <p:sp>
        <p:nvSpPr>
          <p:cNvPr id="14" name="Rectangle 13"/>
          <p:cNvSpPr>
            <a:spLocks noChangeArrowheads="1"/>
          </p:cNvSpPr>
          <p:nvPr/>
        </p:nvSpPr>
        <p:spPr bwMode="auto">
          <a:xfrm>
            <a:off x="1914525" y="3775075"/>
            <a:ext cx="2138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Promote efficient operations.</a:t>
            </a:r>
            <a:endParaRPr lang="en-US" dirty="0" smtClean="0">
              <a:solidFill>
                <a:prstClr val="black"/>
              </a:solidFill>
              <a:cs typeface="+mn-cs"/>
            </a:endParaRPr>
          </a:p>
        </p:txBody>
      </p:sp>
      <p:sp>
        <p:nvSpPr>
          <p:cNvPr id="16" name="Rectangle 15"/>
          <p:cNvSpPr>
            <a:spLocks noChangeArrowheads="1"/>
          </p:cNvSpPr>
          <p:nvPr/>
        </p:nvSpPr>
        <p:spPr bwMode="auto">
          <a:xfrm>
            <a:off x="1914525" y="3981450"/>
            <a:ext cx="202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Ensure reliable accounting.</a:t>
            </a:r>
            <a:endParaRPr lang="en-US" dirty="0" smtClean="0">
              <a:solidFill>
                <a:prstClr val="black"/>
              </a:solidFill>
              <a:cs typeface="+mn-cs"/>
            </a:endParaRPr>
          </a:p>
        </p:txBody>
      </p:sp>
      <p:sp>
        <p:nvSpPr>
          <p:cNvPr id="18" name="Rectangle 17"/>
          <p:cNvSpPr>
            <a:spLocks noChangeArrowheads="1"/>
          </p:cNvSpPr>
          <p:nvPr/>
        </p:nvSpPr>
        <p:spPr bwMode="auto">
          <a:xfrm>
            <a:off x="1914525" y="4187825"/>
            <a:ext cx="27587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Urge adherence to company policies.</a:t>
            </a:r>
            <a:endParaRPr lang="en-US" dirty="0" smtClean="0">
              <a:solidFill>
                <a:prstClr val="black"/>
              </a:solidFill>
              <a:cs typeface="+mn-cs"/>
            </a:endParaRPr>
          </a:p>
        </p:txBody>
      </p:sp>
      <p:sp>
        <p:nvSpPr>
          <p:cNvPr id="20" name="Rectangle 19"/>
          <p:cNvSpPr>
            <a:spLocks noChangeArrowheads="1"/>
          </p:cNvSpPr>
          <p:nvPr/>
        </p:nvSpPr>
        <p:spPr bwMode="auto">
          <a:xfrm>
            <a:off x="1398588" y="4598988"/>
            <a:ext cx="1587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b)</a:t>
            </a:r>
            <a:endParaRPr lang="en-US" dirty="0" smtClean="0">
              <a:solidFill>
                <a:srgbClr val="C00000"/>
              </a:solidFill>
              <a:cs typeface="+mn-cs"/>
            </a:endParaRPr>
          </a:p>
        </p:txBody>
      </p:sp>
      <p:sp>
        <p:nvSpPr>
          <p:cNvPr id="21" name="Rectangle 20"/>
          <p:cNvSpPr>
            <a:spLocks noChangeArrowheads="1"/>
          </p:cNvSpPr>
          <p:nvPr/>
        </p:nvSpPr>
        <p:spPr bwMode="auto">
          <a:xfrm>
            <a:off x="1731963" y="4598988"/>
            <a:ext cx="2360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Principles of internal controls</a:t>
            </a:r>
            <a:endParaRPr lang="en-US" dirty="0" smtClean="0">
              <a:solidFill>
                <a:srgbClr val="C00000"/>
              </a:solidFill>
              <a:cs typeface="+mn-cs"/>
            </a:endParaRPr>
          </a:p>
        </p:txBody>
      </p:sp>
      <p:sp>
        <p:nvSpPr>
          <p:cNvPr id="22" name="Rectangle 21"/>
          <p:cNvSpPr>
            <a:spLocks noChangeArrowheads="1"/>
          </p:cNvSpPr>
          <p:nvPr/>
        </p:nvSpPr>
        <p:spPr bwMode="auto">
          <a:xfrm>
            <a:off x="1914525" y="4816475"/>
            <a:ext cx="1863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Establish responsibilities.</a:t>
            </a:r>
            <a:endParaRPr lang="en-US" dirty="0" smtClean="0">
              <a:solidFill>
                <a:srgbClr val="C00000"/>
              </a:solidFill>
              <a:cs typeface="+mn-cs"/>
            </a:endParaRPr>
          </a:p>
        </p:txBody>
      </p:sp>
      <p:sp>
        <p:nvSpPr>
          <p:cNvPr id="23" name="Rectangle 22"/>
          <p:cNvSpPr>
            <a:spLocks noChangeArrowheads="1"/>
          </p:cNvSpPr>
          <p:nvPr/>
        </p:nvSpPr>
        <p:spPr bwMode="auto">
          <a:xfrm>
            <a:off x="1914525" y="5021263"/>
            <a:ext cx="2025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Maintain adequate records.</a:t>
            </a:r>
            <a:endParaRPr lang="en-US" dirty="0" smtClean="0">
              <a:solidFill>
                <a:srgbClr val="C00000"/>
              </a:solidFill>
              <a:cs typeface="+mn-cs"/>
            </a:endParaRPr>
          </a:p>
        </p:txBody>
      </p:sp>
      <p:sp>
        <p:nvSpPr>
          <p:cNvPr id="24" name="Rectangle 23"/>
          <p:cNvSpPr>
            <a:spLocks noChangeArrowheads="1"/>
          </p:cNvSpPr>
          <p:nvPr/>
        </p:nvSpPr>
        <p:spPr bwMode="auto">
          <a:xfrm>
            <a:off x="1914525" y="5227638"/>
            <a:ext cx="29448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Insure assets and bond key employees.</a:t>
            </a:r>
            <a:endParaRPr lang="en-US" dirty="0" smtClean="0">
              <a:solidFill>
                <a:srgbClr val="C00000"/>
              </a:solidFill>
              <a:cs typeface="+mn-cs"/>
            </a:endParaRPr>
          </a:p>
        </p:txBody>
      </p:sp>
      <p:sp>
        <p:nvSpPr>
          <p:cNvPr id="25" name="Rectangle 24"/>
          <p:cNvSpPr>
            <a:spLocks noChangeArrowheads="1"/>
          </p:cNvSpPr>
          <p:nvPr/>
        </p:nvSpPr>
        <p:spPr bwMode="auto">
          <a:xfrm>
            <a:off x="1914525" y="5434013"/>
            <a:ext cx="3549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Separate recordkeeping from custody of assets.</a:t>
            </a:r>
            <a:endParaRPr lang="en-US" dirty="0" smtClean="0">
              <a:solidFill>
                <a:srgbClr val="C00000"/>
              </a:solidFill>
              <a:cs typeface="+mn-cs"/>
            </a:endParaRPr>
          </a:p>
        </p:txBody>
      </p:sp>
      <p:sp>
        <p:nvSpPr>
          <p:cNvPr id="26" name="Rectangle 25"/>
          <p:cNvSpPr>
            <a:spLocks noChangeArrowheads="1"/>
          </p:cNvSpPr>
          <p:nvPr/>
        </p:nvSpPr>
        <p:spPr bwMode="auto">
          <a:xfrm>
            <a:off x="1914525" y="5640388"/>
            <a:ext cx="326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Divide responsibility for related transactions.</a:t>
            </a:r>
            <a:endParaRPr lang="en-US" dirty="0" smtClean="0">
              <a:solidFill>
                <a:srgbClr val="C00000"/>
              </a:solidFill>
              <a:cs typeface="+mn-cs"/>
            </a:endParaRPr>
          </a:p>
        </p:txBody>
      </p:sp>
      <p:sp>
        <p:nvSpPr>
          <p:cNvPr id="28" name="Rectangle 26"/>
          <p:cNvSpPr>
            <a:spLocks noChangeArrowheads="1"/>
          </p:cNvSpPr>
          <p:nvPr/>
        </p:nvSpPr>
        <p:spPr bwMode="auto">
          <a:xfrm>
            <a:off x="1914525" y="5846763"/>
            <a:ext cx="2116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Apply technological controls.</a:t>
            </a:r>
            <a:endParaRPr lang="en-US" dirty="0" smtClean="0">
              <a:solidFill>
                <a:srgbClr val="C00000"/>
              </a:solidFill>
              <a:cs typeface="+mn-cs"/>
            </a:endParaRPr>
          </a:p>
        </p:txBody>
      </p:sp>
      <p:sp>
        <p:nvSpPr>
          <p:cNvPr id="29" name="Rectangle 27"/>
          <p:cNvSpPr>
            <a:spLocks noChangeArrowheads="1"/>
          </p:cNvSpPr>
          <p:nvPr/>
        </p:nvSpPr>
        <p:spPr bwMode="auto">
          <a:xfrm>
            <a:off x="1914525" y="6051550"/>
            <a:ext cx="31130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Perform regular and independent reviews.</a:t>
            </a:r>
            <a:endParaRPr lang="en-US" dirty="0" smtClean="0">
              <a:solidFill>
                <a:srgbClr val="C00000"/>
              </a:solidFill>
              <a:cs typeface="+mn-cs"/>
            </a:endParaRPr>
          </a:p>
        </p:txBody>
      </p:sp>
      <p:sp>
        <p:nvSpPr>
          <p:cNvPr id="30" name="Rectangle 28"/>
          <p:cNvSpPr>
            <a:spLocks noChangeArrowheads="1"/>
          </p:cNvSpPr>
          <p:nvPr/>
        </p:nvSpPr>
        <p:spPr bwMode="auto">
          <a:xfrm>
            <a:off x="1520825" y="38100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31" name="Rectangle 29"/>
          <p:cNvSpPr>
            <a:spLocks noChangeArrowheads="1"/>
          </p:cNvSpPr>
          <p:nvPr/>
        </p:nvSpPr>
        <p:spPr bwMode="auto">
          <a:xfrm>
            <a:off x="1731963" y="381000"/>
            <a:ext cx="1100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Protect assets</a:t>
            </a:r>
            <a:endParaRPr lang="en-US" dirty="0" smtClean="0">
              <a:solidFill>
                <a:prstClr val="black"/>
              </a:solidFill>
              <a:cs typeface="+mn-cs"/>
            </a:endParaRPr>
          </a:p>
        </p:txBody>
      </p:sp>
      <p:sp>
        <p:nvSpPr>
          <p:cNvPr id="2688" name="Rectangle 30"/>
          <p:cNvSpPr>
            <a:spLocks noChangeArrowheads="1"/>
          </p:cNvSpPr>
          <p:nvPr/>
        </p:nvSpPr>
        <p:spPr bwMode="auto">
          <a:xfrm>
            <a:off x="5353050" y="381000"/>
            <a:ext cx="2228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2689" name="Rectangle 31"/>
          <p:cNvSpPr>
            <a:spLocks noChangeArrowheads="1"/>
          </p:cNvSpPr>
          <p:nvPr/>
        </p:nvSpPr>
        <p:spPr bwMode="auto">
          <a:xfrm>
            <a:off x="1520825" y="58578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690" name="Rectangle 32"/>
          <p:cNvSpPr>
            <a:spLocks noChangeArrowheads="1"/>
          </p:cNvSpPr>
          <p:nvPr/>
        </p:nvSpPr>
        <p:spPr bwMode="auto">
          <a:xfrm>
            <a:off x="1731963" y="585788"/>
            <a:ext cx="18367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Establish responsibilities</a:t>
            </a:r>
            <a:endParaRPr lang="en-US" dirty="0" smtClean="0">
              <a:solidFill>
                <a:prstClr val="black"/>
              </a:solidFill>
              <a:cs typeface="+mn-cs"/>
            </a:endParaRPr>
          </a:p>
        </p:txBody>
      </p:sp>
      <p:sp>
        <p:nvSpPr>
          <p:cNvPr id="2691" name="Rectangle 33"/>
          <p:cNvSpPr>
            <a:spLocks noChangeArrowheads="1"/>
          </p:cNvSpPr>
          <p:nvPr/>
        </p:nvSpPr>
        <p:spPr bwMode="auto">
          <a:xfrm>
            <a:off x="5353050" y="585788"/>
            <a:ext cx="2376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b)  Principles of internal controls</a:t>
            </a:r>
            <a:endParaRPr lang="en-US" dirty="0" smtClean="0">
              <a:solidFill>
                <a:srgbClr val="C00000"/>
              </a:solidFill>
              <a:cs typeface="+mn-cs"/>
            </a:endParaRPr>
          </a:p>
        </p:txBody>
      </p:sp>
      <p:sp>
        <p:nvSpPr>
          <p:cNvPr id="2692" name="Rectangle 34"/>
          <p:cNvSpPr>
            <a:spLocks noChangeArrowheads="1"/>
          </p:cNvSpPr>
          <p:nvPr/>
        </p:nvSpPr>
        <p:spPr bwMode="auto">
          <a:xfrm>
            <a:off x="1520825" y="79216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2693" name="Rectangle 35"/>
          <p:cNvSpPr>
            <a:spLocks noChangeArrowheads="1"/>
          </p:cNvSpPr>
          <p:nvPr/>
        </p:nvSpPr>
        <p:spPr bwMode="auto">
          <a:xfrm>
            <a:off x="1731963" y="79216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error</a:t>
            </a:r>
            <a:endParaRPr lang="en-US" dirty="0" smtClean="0">
              <a:solidFill>
                <a:prstClr val="black"/>
              </a:solidFill>
              <a:cs typeface="+mn-cs"/>
            </a:endParaRPr>
          </a:p>
        </p:txBody>
      </p:sp>
      <p:sp>
        <p:nvSpPr>
          <p:cNvPr id="2695" name="Rectangle 37"/>
          <p:cNvSpPr>
            <a:spLocks noChangeArrowheads="1"/>
          </p:cNvSpPr>
          <p:nvPr/>
        </p:nvSpPr>
        <p:spPr bwMode="auto">
          <a:xfrm>
            <a:off x="1520825" y="99853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a:t>
            </a:r>
            <a:endParaRPr lang="en-US" dirty="0" smtClean="0">
              <a:solidFill>
                <a:prstClr val="black"/>
              </a:solidFill>
              <a:cs typeface="+mn-cs"/>
            </a:endParaRPr>
          </a:p>
        </p:txBody>
      </p:sp>
      <p:sp>
        <p:nvSpPr>
          <p:cNvPr id="2696" name="Rectangle 38"/>
          <p:cNvSpPr>
            <a:spLocks noChangeArrowheads="1"/>
          </p:cNvSpPr>
          <p:nvPr/>
        </p:nvSpPr>
        <p:spPr bwMode="auto">
          <a:xfrm>
            <a:off x="1731963" y="998538"/>
            <a:ext cx="1997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Maintain adequate records</a:t>
            </a:r>
            <a:endParaRPr lang="en-US" dirty="0" smtClean="0">
              <a:solidFill>
                <a:prstClr val="black"/>
              </a:solidFill>
              <a:cs typeface="+mn-cs"/>
            </a:endParaRPr>
          </a:p>
        </p:txBody>
      </p:sp>
      <p:sp>
        <p:nvSpPr>
          <p:cNvPr id="2697" name="Rectangle 39"/>
          <p:cNvSpPr>
            <a:spLocks noChangeArrowheads="1"/>
          </p:cNvSpPr>
          <p:nvPr/>
        </p:nvSpPr>
        <p:spPr bwMode="auto">
          <a:xfrm>
            <a:off x="5353050" y="998538"/>
            <a:ext cx="2376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b)  Principles of internal controls</a:t>
            </a:r>
            <a:endParaRPr lang="en-US" dirty="0" smtClean="0">
              <a:solidFill>
                <a:srgbClr val="C00000"/>
              </a:solidFill>
              <a:cs typeface="+mn-cs"/>
            </a:endParaRPr>
          </a:p>
        </p:txBody>
      </p:sp>
      <p:sp>
        <p:nvSpPr>
          <p:cNvPr id="2698" name="Rectangle 40"/>
          <p:cNvSpPr>
            <a:spLocks noChangeArrowheads="1"/>
          </p:cNvSpPr>
          <p:nvPr/>
        </p:nvSpPr>
        <p:spPr bwMode="auto">
          <a:xfrm>
            <a:off x="1520825" y="120491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2699" name="Rectangle 41"/>
          <p:cNvSpPr>
            <a:spLocks noChangeArrowheads="1"/>
          </p:cNvSpPr>
          <p:nvPr/>
        </p:nvSpPr>
        <p:spPr bwMode="auto">
          <a:xfrm>
            <a:off x="1731963" y="1204913"/>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Apply technological controls</a:t>
            </a:r>
            <a:endParaRPr lang="en-US" dirty="0" smtClean="0">
              <a:solidFill>
                <a:prstClr val="black"/>
              </a:solidFill>
              <a:cs typeface="+mn-cs"/>
            </a:endParaRPr>
          </a:p>
        </p:txBody>
      </p:sp>
      <p:sp>
        <p:nvSpPr>
          <p:cNvPr id="2700" name="Rectangle 42"/>
          <p:cNvSpPr>
            <a:spLocks noChangeArrowheads="1"/>
          </p:cNvSpPr>
          <p:nvPr/>
        </p:nvSpPr>
        <p:spPr bwMode="auto">
          <a:xfrm>
            <a:off x="5353050" y="1204913"/>
            <a:ext cx="2376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b)  Principles of internal controls</a:t>
            </a:r>
            <a:endParaRPr lang="en-US" dirty="0" smtClean="0">
              <a:solidFill>
                <a:srgbClr val="C00000"/>
              </a:solidFill>
              <a:cs typeface="+mn-cs"/>
            </a:endParaRPr>
          </a:p>
        </p:txBody>
      </p:sp>
      <p:sp>
        <p:nvSpPr>
          <p:cNvPr id="2701" name="Rectangle 43"/>
          <p:cNvSpPr>
            <a:spLocks noChangeArrowheads="1"/>
          </p:cNvSpPr>
          <p:nvPr/>
        </p:nvSpPr>
        <p:spPr bwMode="auto">
          <a:xfrm>
            <a:off x="1520825" y="141128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2702" name="Rectangle 44"/>
          <p:cNvSpPr>
            <a:spLocks noChangeArrowheads="1"/>
          </p:cNvSpPr>
          <p:nvPr/>
        </p:nvSpPr>
        <p:spPr bwMode="auto">
          <a:xfrm>
            <a:off x="1731963" y="1411288"/>
            <a:ext cx="1987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Ensure reliable accounting</a:t>
            </a:r>
            <a:endParaRPr lang="en-US" dirty="0" smtClean="0">
              <a:solidFill>
                <a:prstClr val="black"/>
              </a:solidFill>
              <a:cs typeface="+mn-cs"/>
            </a:endParaRPr>
          </a:p>
        </p:txBody>
      </p:sp>
      <p:sp>
        <p:nvSpPr>
          <p:cNvPr id="2703" name="Rectangle 45"/>
          <p:cNvSpPr>
            <a:spLocks noChangeArrowheads="1"/>
          </p:cNvSpPr>
          <p:nvPr/>
        </p:nvSpPr>
        <p:spPr bwMode="auto">
          <a:xfrm>
            <a:off x="5353050" y="1411288"/>
            <a:ext cx="2276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2704" name="Rectangle 46"/>
          <p:cNvSpPr>
            <a:spLocks noChangeArrowheads="1"/>
          </p:cNvSpPr>
          <p:nvPr/>
        </p:nvSpPr>
        <p:spPr bwMode="auto">
          <a:xfrm>
            <a:off x="1520825" y="161607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05" name="Rectangle 47"/>
          <p:cNvSpPr>
            <a:spLocks noChangeArrowheads="1"/>
          </p:cNvSpPr>
          <p:nvPr/>
        </p:nvSpPr>
        <p:spPr bwMode="auto">
          <a:xfrm>
            <a:off x="1731963" y="1616075"/>
            <a:ext cx="28844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Insure assets and bond key employees</a:t>
            </a:r>
            <a:endParaRPr lang="en-US" dirty="0" smtClean="0">
              <a:solidFill>
                <a:prstClr val="black"/>
              </a:solidFill>
              <a:cs typeface="+mn-cs"/>
            </a:endParaRPr>
          </a:p>
        </p:txBody>
      </p:sp>
      <p:sp>
        <p:nvSpPr>
          <p:cNvPr id="2711" name="Rectangle 48"/>
          <p:cNvSpPr>
            <a:spLocks noChangeArrowheads="1"/>
          </p:cNvSpPr>
          <p:nvPr/>
        </p:nvSpPr>
        <p:spPr bwMode="auto">
          <a:xfrm>
            <a:off x="5353050" y="1616075"/>
            <a:ext cx="2376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b)  Principles of internal controls</a:t>
            </a:r>
            <a:endParaRPr lang="en-US" dirty="0" smtClean="0">
              <a:solidFill>
                <a:srgbClr val="C00000"/>
              </a:solidFill>
              <a:cs typeface="+mn-cs"/>
            </a:endParaRPr>
          </a:p>
        </p:txBody>
      </p:sp>
      <p:sp>
        <p:nvSpPr>
          <p:cNvPr id="2712" name="Rectangle 49"/>
          <p:cNvSpPr>
            <a:spLocks noChangeArrowheads="1"/>
          </p:cNvSpPr>
          <p:nvPr/>
        </p:nvSpPr>
        <p:spPr bwMode="auto">
          <a:xfrm>
            <a:off x="1520825" y="182245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a:t>
            </a:r>
            <a:endParaRPr lang="en-US" dirty="0" smtClean="0">
              <a:solidFill>
                <a:prstClr val="black"/>
              </a:solidFill>
              <a:cs typeface="+mn-cs"/>
            </a:endParaRPr>
          </a:p>
        </p:txBody>
      </p:sp>
      <p:sp>
        <p:nvSpPr>
          <p:cNvPr id="2713" name="Rectangle 50"/>
          <p:cNvSpPr>
            <a:spLocks noChangeArrowheads="1"/>
          </p:cNvSpPr>
          <p:nvPr/>
        </p:nvSpPr>
        <p:spPr bwMode="auto">
          <a:xfrm>
            <a:off x="1731963" y="1822450"/>
            <a:ext cx="10080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fraud</a:t>
            </a:r>
            <a:endParaRPr lang="en-US" dirty="0" smtClean="0">
              <a:solidFill>
                <a:prstClr val="black"/>
              </a:solidFill>
              <a:cs typeface="+mn-cs"/>
            </a:endParaRPr>
          </a:p>
        </p:txBody>
      </p:sp>
      <p:sp>
        <p:nvSpPr>
          <p:cNvPr id="2715" name="Rectangle 52"/>
          <p:cNvSpPr>
            <a:spLocks noChangeArrowheads="1"/>
          </p:cNvSpPr>
          <p:nvPr/>
        </p:nvSpPr>
        <p:spPr bwMode="auto">
          <a:xfrm>
            <a:off x="1520825" y="202882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a:t>
            </a:r>
            <a:endParaRPr lang="en-US" dirty="0" smtClean="0">
              <a:solidFill>
                <a:prstClr val="black"/>
              </a:solidFill>
              <a:cs typeface="+mn-cs"/>
            </a:endParaRPr>
          </a:p>
        </p:txBody>
      </p:sp>
      <p:sp>
        <p:nvSpPr>
          <p:cNvPr id="2716" name="Rectangle 53"/>
          <p:cNvSpPr>
            <a:spLocks noChangeArrowheads="1"/>
          </p:cNvSpPr>
          <p:nvPr/>
        </p:nvSpPr>
        <p:spPr bwMode="auto">
          <a:xfrm>
            <a:off x="1731963" y="2028825"/>
            <a:ext cx="3470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Separate recordkeeping from custody of assets</a:t>
            </a:r>
            <a:endParaRPr lang="en-US" dirty="0" smtClean="0">
              <a:solidFill>
                <a:prstClr val="black"/>
              </a:solidFill>
              <a:cs typeface="+mn-cs"/>
            </a:endParaRPr>
          </a:p>
        </p:txBody>
      </p:sp>
      <p:sp>
        <p:nvSpPr>
          <p:cNvPr id="2717" name="Rectangle 54"/>
          <p:cNvSpPr>
            <a:spLocks noChangeArrowheads="1"/>
          </p:cNvSpPr>
          <p:nvPr/>
        </p:nvSpPr>
        <p:spPr bwMode="auto">
          <a:xfrm>
            <a:off x="5353050" y="2028825"/>
            <a:ext cx="2376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b)  Principles of internal controls</a:t>
            </a:r>
            <a:endParaRPr lang="en-US" dirty="0" smtClean="0">
              <a:solidFill>
                <a:srgbClr val="C00000"/>
              </a:solidFill>
              <a:cs typeface="+mn-cs"/>
            </a:endParaRPr>
          </a:p>
        </p:txBody>
      </p:sp>
      <p:sp>
        <p:nvSpPr>
          <p:cNvPr id="2718" name="Rectangle 55"/>
          <p:cNvSpPr>
            <a:spLocks noChangeArrowheads="1"/>
          </p:cNvSpPr>
          <p:nvPr/>
        </p:nvSpPr>
        <p:spPr bwMode="auto">
          <a:xfrm>
            <a:off x="1428750" y="223520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719" name="Rectangle 56"/>
          <p:cNvSpPr>
            <a:spLocks noChangeArrowheads="1"/>
          </p:cNvSpPr>
          <p:nvPr/>
        </p:nvSpPr>
        <p:spPr bwMode="auto">
          <a:xfrm>
            <a:off x="1731963" y="2235200"/>
            <a:ext cx="3197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Divide responsibility for related transactions</a:t>
            </a:r>
            <a:endParaRPr lang="en-US" dirty="0" smtClean="0">
              <a:solidFill>
                <a:prstClr val="black"/>
              </a:solidFill>
              <a:cs typeface="+mn-cs"/>
            </a:endParaRPr>
          </a:p>
        </p:txBody>
      </p:sp>
      <p:sp>
        <p:nvSpPr>
          <p:cNvPr id="260" name="Rectangle 57"/>
          <p:cNvSpPr>
            <a:spLocks noChangeArrowheads="1"/>
          </p:cNvSpPr>
          <p:nvPr/>
        </p:nvSpPr>
        <p:spPr bwMode="auto">
          <a:xfrm>
            <a:off x="5353050" y="2235200"/>
            <a:ext cx="2376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b)  Principles of internal controls</a:t>
            </a:r>
            <a:endParaRPr lang="en-US" dirty="0" smtClean="0">
              <a:solidFill>
                <a:srgbClr val="C00000"/>
              </a:solidFill>
              <a:cs typeface="+mn-cs"/>
            </a:endParaRPr>
          </a:p>
        </p:txBody>
      </p:sp>
      <p:sp>
        <p:nvSpPr>
          <p:cNvPr id="261" name="Rectangle 58"/>
          <p:cNvSpPr>
            <a:spLocks noChangeArrowheads="1"/>
          </p:cNvSpPr>
          <p:nvPr/>
        </p:nvSpPr>
        <p:spPr bwMode="auto">
          <a:xfrm>
            <a:off x="1428750" y="243998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262" name="Rectangle 59"/>
          <p:cNvSpPr>
            <a:spLocks noChangeArrowheads="1"/>
          </p:cNvSpPr>
          <p:nvPr/>
        </p:nvSpPr>
        <p:spPr bwMode="auto">
          <a:xfrm>
            <a:off x="1731963" y="2439988"/>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Cost-benefit principle</a:t>
            </a:r>
            <a:endParaRPr lang="en-US" dirty="0" smtClean="0">
              <a:solidFill>
                <a:prstClr val="black"/>
              </a:solidFill>
              <a:cs typeface="+mn-cs"/>
            </a:endParaRPr>
          </a:p>
        </p:txBody>
      </p:sp>
      <p:sp>
        <p:nvSpPr>
          <p:cNvPr id="264" name="Rectangle 61"/>
          <p:cNvSpPr>
            <a:spLocks noChangeArrowheads="1"/>
          </p:cNvSpPr>
          <p:nvPr/>
        </p:nvSpPr>
        <p:spPr bwMode="auto">
          <a:xfrm>
            <a:off x="1428750" y="2646363"/>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65" name="Rectangle 62"/>
          <p:cNvSpPr>
            <a:spLocks noChangeArrowheads="1"/>
          </p:cNvSpPr>
          <p:nvPr/>
        </p:nvSpPr>
        <p:spPr bwMode="auto">
          <a:xfrm>
            <a:off x="1731963" y="2646363"/>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Promote efficient operations</a:t>
            </a:r>
            <a:endParaRPr lang="en-US" dirty="0" smtClean="0">
              <a:solidFill>
                <a:prstClr val="black"/>
              </a:solidFill>
              <a:cs typeface="+mn-cs"/>
            </a:endParaRPr>
          </a:p>
        </p:txBody>
      </p:sp>
      <p:sp>
        <p:nvSpPr>
          <p:cNvPr id="266" name="Rectangle 63"/>
          <p:cNvSpPr>
            <a:spLocks noChangeArrowheads="1"/>
          </p:cNvSpPr>
          <p:nvPr/>
        </p:nvSpPr>
        <p:spPr bwMode="auto">
          <a:xfrm>
            <a:off x="5353050" y="2646363"/>
            <a:ext cx="2276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267" name="Rectangle 64"/>
          <p:cNvSpPr>
            <a:spLocks noChangeArrowheads="1"/>
          </p:cNvSpPr>
          <p:nvPr/>
        </p:nvSpPr>
        <p:spPr bwMode="auto">
          <a:xfrm>
            <a:off x="1428750" y="28527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a:t>
            </a:r>
            <a:endParaRPr lang="en-US" dirty="0" smtClean="0">
              <a:solidFill>
                <a:prstClr val="black"/>
              </a:solidFill>
              <a:cs typeface="+mn-cs"/>
            </a:endParaRPr>
          </a:p>
        </p:txBody>
      </p:sp>
      <p:sp>
        <p:nvSpPr>
          <p:cNvPr id="268" name="Rectangle 65"/>
          <p:cNvSpPr>
            <a:spLocks noChangeArrowheads="1"/>
          </p:cNvSpPr>
          <p:nvPr/>
        </p:nvSpPr>
        <p:spPr bwMode="auto">
          <a:xfrm>
            <a:off x="1731963" y="2852738"/>
            <a:ext cx="3046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Perform regular and independent reviews</a:t>
            </a:r>
            <a:endParaRPr lang="en-US" dirty="0" smtClean="0">
              <a:solidFill>
                <a:prstClr val="black"/>
              </a:solidFill>
              <a:cs typeface="+mn-cs"/>
            </a:endParaRPr>
          </a:p>
        </p:txBody>
      </p:sp>
      <p:sp>
        <p:nvSpPr>
          <p:cNvPr id="269" name="Rectangle 66"/>
          <p:cNvSpPr>
            <a:spLocks noChangeArrowheads="1"/>
          </p:cNvSpPr>
          <p:nvPr/>
        </p:nvSpPr>
        <p:spPr bwMode="auto">
          <a:xfrm>
            <a:off x="5353050" y="2852738"/>
            <a:ext cx="2376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b)  Principles of internal controls</a:t>
            </a:r>
            <a:endParaRPr lang="en-US" dirty="0" smtClean="0">
              <a:solidFill>
                <a:srgbClr val="C00000"/>
              </a:solidFill>
              <a:cs typeface="+mn-cs"/>
            </a:endParaRPr>
          </a:p>
        </p:txBody>
      </p:sp>
      <p:sp>
        <p:nvSpPr>
          <p:cNvPr id="270" name="Rectangle 67"/>
          <p:cNvSpPr>
            <a:spLocks noChangeArrowheads="1"/>
          </p:cNvSpPr>
          <p:nvPr/>
        </p:nvSpPr>
        <p:spPr bwMode="auto">
          <a:xfrm>
            <a:off x="1428750" y="3059113"/>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a:t>
            </a:r>
            <a:endParaRPr lang="en-US" dirty="0" smtClean="0">
              <a:solidFill>
                <a:prstClr val="black"/>
              </a:solidFill>
              <a:cs typeface="+mn-cs"/>
            </a:endParaRPr>
          </a:p>
        </p:txBody>
      </p:sp>
      <p:sp>
        <p:nvSpPr>
          <p:cNvPr id="271" name="Rectangle 68"/>
          <p:cNvSpPr>
            <a:spLocks noChangeArrowheads="1"/>
          </p:cNvSpPr>
          <p:nvPr/>
        </p:nvSpPr>
        <p:spPr bwMode="auto">
          <a:xfrm>
            <a:off x="1731963" y="3059113"/>
            <a:ext cx="2703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Urge adherence to company policies</a:t>
            </a:r>
            <a:endParaRPr lang="en-US" dirty="0" smtClean="0">
              <a:solidFill>
                <a:prstClr val="black"/>
              </a:solidFill>
              <a:cs typeface="+mn-cs"/>
            </a:endParaRPr>
          </a:p>
        </p:txBody>
      </p:sp>
      <p:sp>
        <p:nvSpPr>
          <p:cNvPr id="272" name="Rectangle 69"/>
          <p:cNvSpPr>
            <a:spLocks noChangeArrowheads="1"/>
          </p:cNvSpPr>
          <p:nvPr/>
        </p:nvSpPr>
        <p:spPr bwMode="auto">
          <a:xfrm>
            <a:off x="5353050" y="3059113"/>
            <a:ext cx="2276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58" name="Slide Number Placeholder 57"/>
          <p:cNvSpPr>
            <a:spLocks noGrp="1"/>
          </p:cNvSpPr>
          <p:nvPr>
            <p:ph type="sldNum" sz="quarter" idx="12"/>
          </p:nvPr>
        </p:nvSpPr>
        <p:spPr/>
        <p:txBody>
          <a:bodyPr/>
          <a:lstStyle/>
          <a:p>
            <a:pPr>
              <a:defRPr/>
            </a:pPr>
            <a:fld id="{643173A4-D1CA-49D2-9023-68FEF037F9E3}" type="slidenum">
              <a:rPr lang="en-US" smtClean="0"/>
              <a:pPr>
                <a:defRPr/>
              </a:pPr>
              <a:t>11</a:t>
            </a:fld>
            <a:endParaRPr lang="en-US" dirty="0"/>
          </a:p>
        </p:txBody>
      </p:sp>
      <p:sp>
        <p:nvSpPr>
          <p:cNvPr id="59" name="Rounded Rectangle 58"/>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91"/>
                                        </p:tgtEl>
                                        <p:attrNameLst>
                                          <p:attrName>style.visibility</p:attrName>
                                        </p:attrNameLst>
                                      </p:cBhvr>
                                      <p:to>
                                        <p:strVal val="visible"/>
                                      </p:to>
                                    </p:set>
                                    <p:animEffect transition="in" filter="fade">
                                      <p:cBhvr>
                                        <p:cTn id="16" dur="500"/>
                                        <p:tgtEl>
                                          <p:spTgt spid="26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97"/>
                                        </p:tgtEl>
                                        <p:attrNameLst>
                                          <p:attrName>style.visibility</p:attrName>
                                        </p:attrNameLst>
                                      </p:cBhvr>
                                      <p:to>
                                        <p:strVal val="visible"/>
                                      </p:to>
                                    </p:set>
                                    <p:animEffect transition="in" filter="fade">
                                      <p:cBhvr>
                                        <p:cTn id="22" dur="500"/>
                                        <p:tgtEl>
                                          <p:spTgt spid="269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11"/>
                                        </p:tgtEl>
                                        <p:attrNameLst>
                                          <p:attrName>style.visibility</p:attrName>
                                        </p:attrNameLst>
                                      </p:cBhvr>
                                      <p:to>
                                        <p:strVal val="visible"/>
                                      </p:to>
                                    </p:set>
                                    <p:animEffect transition="in" filter="fade">
                                      <p:cBhvr>
                                        <p:cTn id="28" dur="500"/>
                                        <p:tgtEl>
                                          <p:spTgt spid="27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17"/>
                                        </p:tgtEl>
                                        <p:attrNameLst>
                                          <p:attrName>style.visibility</p:attrName>
                                        </p:attrNameLst>
                                      </p:cBhvr>
                                      <p:to>
                                        <p:strVal val="visible"/>
                                      </p:to>
                                    </p:set>
                                    <p:animEffect transition="in" filter="fade">
                                      <p:cBhvr>
                                        <p:cTn id="34" dur="500"/>
                                        <p:tgtEl>
                                          <p:spTgt spid="27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0"/>
                                        </p:tgtEl>
                                        <p:attrNameLst>
                                          <p:attrName>style.visibility</p:attrName>
                                        </p:attrNameLst>
                                      </p:cBhvr>
                                      <p:to>
                                        <p:strVal val="visible"/>
                                      </p:to>
                                    </p:set>
                                    <p:animEffect transition="in" filter="fade">
                                      <p:cBhvr>
                                        <p:cTn id="40" dur="500"/>
                                        <p:tgtEl>
                                          <p:spTgt spid="2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00"/>
                                        </p:tgtEl>
                                        <p:attrNameLst>
                                          <p:attrName>style.visibility</p:attrName>
                                        </p:attrNameLst>
                                      </p:cBhvr>
                                      <p:to>
                                        <p:strVal val="visible"/>
                                      </p:to>
                                    </p:set>
                                    <p:animEffect transition="in" filter="fade">
                                      <p:cBhvr>
                                        <p:cTn id="46" dur="500"/>
                                        <p:tgtEl>
                                          <p:spTgt spid="270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9"/>
                                        </p:tgtEl>
                                        <p:attrNameLst>
                                          <p:attrName>style.visibility</p:attrName>
                                        </p:attrNameLst>
                                      </p:cBhvr>
                                      <p:to>
                                        <p:strVal val="visible"/>
                                      </p:to>
                                    </p:set>
                                    <p:animEffect transition="in" filter="fade">
                                      <p:cBhvr>
                                        <p:cTn id="5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8" grpId="0"/>
      <p:bldP spid="29" grpId="0"/>
      <p:bldP spid="2691" grpId="0"/>
      <p:bldP spid="2697" grpId="0"/>
      <p:bldP spid="2700" grpId="0"/>
      <p:bldP spid="2711" grpId="0"/>
      <p:bldP spid="2717" grpId="0"/>
      <p:bldP spid="260" grpId="0"/>
      <p:bldP spid="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315913"/>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8-1 SOLUTION</a:t>
            </a:r>
            <a:endParaRPr lang="en-US" sz="2400" b="1" dirty="0">
              <a:solidFill>
                <a:prstClr val="white"/>
              </a:solidFill>
            </a:endParaRPr>
          </a:p>
        </p:txBody>
      </p:sp>
      <p:sp>
        <p:nvSpPr>
          <p:cNvPr id="8" name="Rectangle 7"/>
          <p:cNvSpPr>
            <a:spLocks noChangeArrowheads="1"/>
          </p:cNvSpPr>
          <p:nvPr/>
        </p:nvSpPr>
        <p:spPr bwMode="auto">
          <a:xfrm>
            <a:off x="1398588" y="3352800"/>
            <a:ext cx="22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a:t>
            </a:r>
            <a:endParaRPr lang="en-US" dirty="0" smtClean="0">
              <a:solidFill>
                <a:prstClr val="black"/>
              </a:solidFill>
              <a:cs typeface="+mn-cs"/>
            </a:endParaRPr>
          </a:p>
        </p:txBody>
      </p:sp>
      <p:sp>
        <p:nvSpPr>
          <p:cNvPr id="9" name="Rectangle 8"/>
          <p:cNvSpPr>
            <a:spLocks noChangeArrowheads="1"/>
          </p:cNvSpPr>
          <p:nvPr/>
        </p:nvSpPr>
        <p:spPr bwMode="auto">
          <a:xfrm>
            <a:off x="1731963" y="3352800"/>
            <a:ext cx="2330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Purposes of internal controls</a:t>
            </a:r>
            <a:endParaRPr lang="en-US" dirty="0" smtClean="0">
              <a:solidFill>
                <a:prstClr val="black"/>
              </a:solidFill>
              <a:cs typeface="+mn-cs"/>
            </a:endParaRPr>
          </a:p>
        </p:txBody>
      </p:sp>
      <p:sp>
        <p:nvSpPr>
          <p:cNvPr id="10" name="Rectangle 9"/>
          <p:cNvSpPr>
            <a:spLocks noChangeArrowheads="1"/>
          </p:cNvSpPr>
          <p:nvPr/>
        </p:nvSpPr>
        <p:spPr bwMode="auto">
          <a:xfrm>
            <a:off x="5353050" y="3352800"/>
            <a:ext cx="149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c)</a:t>
            </a:r>
            <a:endParaRPr lang="en-US" dirty="0" smtClean="0">
              <a:solidFill>
                <a:srgbClr val="C00000"/>
              </a:solidFill>
              <a:cs typeface="+mn-cs"/>
            </a:endParaRPr>
          </a:p>
        </p:txBody>
      </p:sp>
      <p:sp>
        <p:nvSpPr>
          <p:cNvPr id="11" name="Rectangle 10"/>
          <p:cNvSpPr>
            <a:spLocks noChangeArrowheads="1"/>
          </p:cNvSpPr>
          <p:nvPr/>
        </p:nvSpPr>
        <p:spPr bwMode="auto">
          <a:xfrm>
            <a:off x="5575300" y="3352800"/>
            <a:ext cx="2501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Limitations of internal controls</a:t>
            </a:r>
            <a:endParaRPr lang="en-US" dirty="0" smtClean="0">
              <a:solidFill>
                <a:srgbClr val="C00000"/>
              </a:solidFill>
              <a:cs typeface="+mn-cs"/>
            </a:endParaRPr>
          </a:p>
        </p:txBody>
      </p:sp>
      <p:sp>
        <p:nvSpPr>
          <p:cNvPr id="12" name="Rectangle 11"/>
          <p:cNvSpPr>
            <a:spLocks noChangeArrowheads="1"/>
          </p:cNvSpPr>
          <p:nvPr/>
        </p:nvSpPr>
        <p:spPr bwMode="auto">
          <a:xfrm>
            <a:off x="1914525" y="3570288"/>
            <a:ext cx="1139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Protect assets.</a:t>
            </a:r>
            <a:endParaRPr lang="en-US" dirty="0" smtClean="0">
              <a:solidFill>
                <a:prstClr val="black"/>
              </a:solidFill>
              <a:cs typeface="+mn-cs"/>
            </a:endParaRPr>
          </a:p>
        </p:txBody>
      </p:sp>
      <p:sp>
        <p:nvSpPr>
          <p:cNvPr id="13" name="Rectangle 12"/>
          <p:cNvSpPr>
            <a:spLocks noChangeArrowheads="1"/>
          </p:cNvSpPr>
          <p:nvPr/>
        </p:nvSpPr>
        <p:spPr bwMode="auto">
          <a:xfrm>
            <a:off x="5757863" y="3570288"/>
            <a:ext cx="1885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Human elements include:</a:t>
            </a:r>
            <a:endParaRPr lang="en-US" dirty="0" smtClean="0">
              <a:solidFill>
                <a:srgbClr val="C00000"/>
              </a:solidFill>
              <a:cs typeface="+mn-cs"/>
            </a:endParaRPr>
          </a:p>
        </p:txBody>
      </p:sp>
      <p:sp>
        <p:nvSpPr>
          <p:cNvPr id="14" name="Rectangle 13"/>
          <p:cNvSpPr>
            <a:spLocks noChangeArrowheads="1"/>
          </p:cNvSpPr>
          <p:nvPr/>
        </p:nvSpPr>
        <p:spPr bwMode="auto">
          <a:xfrm>
            <a:off x="1914525" y="3775075"/>
            <a:ext cx="2138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Promote efficient operations.</a:t>
            </a:r>
            <a:endParaRPr lang="en-US" dirty="0" smtClean="0">
              <a:solidFill>
                <a:prstClr val="black"/>
              </a:solidFill>
              <a:cs typeface="+mn-cs"/>
            </a:endParaRPr>
          </a:p>
        </p:txBody>
      </p:sp>
      <p:sp>
        <p:nvSpPr>
          <p:cNvPr id="15" name="Rectangle 14"/>
          <p:cNvSpPr>
            <a:spLocks noChangeArrowheads="1"/>
          </p:cNvSpPr>
          <p:nvPr/>
        </p:nvSpPr>
        <p:spPr bwMode="auto">
          <a:xfrm>
            <a:off x="5938838" y="3775075"/>
            <a:ext cx="9766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Human error.</a:t>
            </a:r>
            <a:endParaRPr lang="en-US" dirty="0" smtClean="0">
              <a:solidFill>
                <a:srgbClr val="C00000"/>
              </a:solidFill>
              <a:cs typeface="+mn-cs"/>
            </a:endParaRPr>
          </a:p>
        </p:txBody>
      </p:sp>
      <p:sp>
        <p:nvSpPr>
          <p:cNvPr id="16" name="Rectangle 15"/>
          <p:cNvSpPr>
            <a:spLocks noChangeArrowheads="1"/>
          </p:cNvSpPr>
          <p:nvPr/>
        </p:nvSpPr>
        <p:spPr bwMode="auto">
          <a:xfrm>
            <a:off x="1914525" y="3981450"/>
            <a:ext cx="202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Ensure reliable accounting.</a:t>
            </a:r>
            <a:endParaRPr lang="en-US" dirty="0" smtClean="0">
              <a:solidFill>
                <a:prstClr val="black"/>
              </a:solidFill>
              <a:cs typeface="+mn-cs"/>
            </a:endParaRPr>
          </a:p>
        </p:txBody>
      </p:sp>
      <p:sp>
        <p:nvSpPr>
          <p:cNvPr id="17" name="Rectangle 16"/>
          <p:cNvSpPr>
            <a:spLocks noChangeArrowheads="1"/>
          </p:cNvSpPr>
          <p:nvPr/>
        </p:nvSpPr>
        <p:spPr bwMode="auto">
          <a:xfrm>
            <a:off x="5938838" y="3981450"/>
            <a:ext cx="10130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Human fraud.</a:t>
            </a:r>
            <a:endParaRPr lang="en-US" dirty="0" smtClean="0">
              <a:solidFill>
                <a:srgbClr val="C00000"/>
              </a:solidFill>
              <a:cs typeface="+mn-cs"/>
            </a:endParaRPr>
          </a:p>
        </p:txBody>
      </p:sp>
      <p:sp>
        <p:nvSpPr>
          <p:cNvPr id="18" name="Rectangle 17"/>
          <p:cNvSpPr>
            <a:spLocks noChangeArrowheads="1"/>
          </p:cNvSpPr>
          <p:nvPr/>
        </p:nvSpPr>
        <p:spPr bwMode="auto">
          <a:xfrm>
            <a:off x="1914525" y="4187825"/>
            <a:ext cx="27587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Urge adherence to company policies.</a:t>
            </a:r>
            <a:endParaRPr lang="en-US" dirty="0" smtClean="0">
              <a:solidFill>
                <a:prstClr val="black"/>
              </a:solidFill>
              <a:cs typeface="+mn-cs"/>
            </a:endParaRPr>
          </a:p>
        </p:txBody>
      </p:sp>
      <p:sp>
        <p:nvSpPr>
          <p:cNvPr id="19" name="Rectangle 18"/>
          <p:cNvSpPr>
            <a:spLocks noChangeArrowheads="1"/>
          </p:cNvSpPr>
          <p:nvPr/>
        </p:nvSpPr>
        <p:spPr bwMode="auto">
          <a:xfrm>
            <a:off x="5757863" y="4187825"/>
            <a:ext cx="16158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Cost-benefit principle.</a:t>
            </a:r>
            <a:endParaRPr lang="en-US" dirty="0" smtClean="0">
              <a:solidFill>
                <a:srgbClr val="C00000"/>
              </a:solidFill>
              <a:cs typeface="+mn-cs"/>
            </a:endParaRPr>
          </a:p>
        </p:txBody>
      </p:sp>
      <p:sp>
        <p:nvSpPr>
          <p:cNvPr id="20" name="Rectangle 19"/>
          <p:cNvSpPr>
            <a:spLocks noChangeArrowheads="1"/>
          </p:cNvSpPr>
          <p:nvPr/>
        </p:nvSpPr>
        <p:spPr bwMode="auto">
          <a:xfrm>
            <a:off x="1398588" y="4598988"/>
            <a:ext cx="231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a:t>
            </a:r>
            <a:endParaRPr lang="en-US" dirty="0" smtClean="0">
              <a:solidFill>
                <a:prstClr val="black"/>
              </a:solidFill>
              <a:cs typeface="+mn-cs"/>
            </a:endParaRPr>
          </a:p>
        </p:txBody>
      </p:sp>
      <p:sp>
        <p:nvSpPr>
          <p:cNvPr id="21" name="Rectangle 20"/>
          <p:cNvSpPr>
            <a:spLocks noChangeArrowheads="1"/>
          </p:cNvSpPr>
          <p:nvPr/>
        </p:nvSpPr>
        <p:spPr bwMode="auto">
          <a:xfrm>
            <a:off x="1731963" y="4598988"/>
            <a:ext cx="2360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Principles of internal controls</a:t>
            </a:r>
            <a:endParaRPr lang="en-US" dirty="0" smtClean="0">
              <a:solidFill>
                <a:prstClr val="black"/>
              </a:solidFill>
              <a:cs typeface="+mn-cs"/>
            </a:endParaRPr>
          </a:p>
        </p:txBody>
      </p:sp>
      <p:sp>
        <p:nvSpPr>
          <p:cNvPr id="22" name="Rectangle 21"/>
          <p:cNvSpPr>
            <a:spLocks noChangeArrowheads="1"/>
          </p:cNvSpPr>
          <p:nvPr/>
        </p:nvSpPr>
        <p:spPr bwMode="auto">
          <a:xfrm>
            <a:off x="1914525" y="4816475"/>
            <a:ext cx="188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Establish responsibilities.</a:t>
            </a:r>
            <a:endParaRPr lang="en-US" dirty="0" smtClean="0">
              <a:solidFill>
                <a:prstClr val="black"/>
              </a:solidFill>
              <a:cs typeface="+mn-cs"/>
            </a:endParaRPr>
          </a:p>
        </p:txBody>
      </p:sp>
      <p:sp>
        <p:nvSpPr>
          <p:cNvPr id="23" name="Rectangle 22"/>
          <p:cNvSpPr>
            <a:spLocks noChangeArrowheads="1"/>
          </p:cNvSpPr>
          <p:nvPr/>
        </p:nvSpPr>
        <p:spPr bwMode="auto">
          <a:xfrm>
            <a:off x="1914525" y="5021263"/>
            <a:ext cx="2038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Maintain adequate records.</a:t>
            </a:r>
            <a:endParaRPr lang="en-US" dirty="0" smtClean="0">
              <a:solidFill>
                <a:prstClr val="black"/>
              </a:solidFill>
              <a:cs typeface="+mn-cs"/>
            </a:endParaRPr>
          </a:p>
        </p:txBody>
      </p:sp>
      <p:sp>
        <p:nvSpPr>
          <p:cNvPr id="24" name="Rectangle 23"/>
          <p:cNvSpPr>
            <a:spLocks noChangeArrowheads="1"/>
          </p:cNvSpPr>
          <p:nvPr/>
        </p:nvSpPr>
        <p:spPr bwMode="auto">
          <a:xfrm>
            <a:off x="1914525" y="5227638"/>
            <a:ext cx="2925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Insure assets and bond key employees.</a:t>
            </a:r>
            <a:endParaRPr lang="en-US" dirty="0" smtClean="0">
              <a:solidFill>
                <a:prstClr val="black"/>
              </a:solidFill>
              <a:cs typeface="+mn-cs"/>
            </a:endParaRPr>
          </a:p>
        </p:txBody>
      </p:sp>
      <p:sp>
        <p:nvSpPr>
          <p:cNvPr id="25" name="Rectangle 24"/>
          <p:cNvSpPr>
            <a:spLocks noChangeArrowheads="1"/>
          </p:cNvSpPr>
          <p:nvPr/>
        </p:nvSpPr>
        <p:spPr bwMode="auto">
          <a:xfrm>
            <a:off x="1914525" y="5434013"/>
            <a:ext cx="3509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Separate recordkeeping from custody of assets.</a:t>
            </a:r>
            <a:endParaRPr lang="en-US" dirty="0" smtClean="0">
              <a:solidFill>
                <a:prstClr val="black"/>
              </a:solidFill>
              <a:cs typeface="+mn-cs"/>
            </a:endParaRPr>
          </a:p>
        </p:txBody>
      </p:sp>
      <p:sp>
        <p:nvSpPr>
          <p:cNvPr id="26" name="Rectangle 25"/>
          <p:cNvSpPr>
            <a:spLocks noChangeArrowheads="1"/>
          </p:cNvSpPr>
          <p:nvPr/>
        </p:nvSpPr>
        <p:spPr bwMode="auto">
          <a:xfrm>
            <a:off x="1914525" y="5640388"/>
            <a:ext cx="324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Divide responsibility for related transactions.</a:t>
            </a:r>
            <a:endParaRPr lang="en-US" dirty="0" smtClean="0">
              <a:solidFill>
                <a:prstClr val="black"/>
              </a:solidFill>
              <a:cs typeface="+mn-cs"/>
            </a:endParaRPr>
          </a:p>
        </p:txBody>
      </p:sp>
      <p:sp>
        <p:nvSpPr>
          <p:cNvPr id="28" name="Rectangle 26"/>
          <p:cNvSpPr>
            <a:spLocks noChangeArrowheads="1"/>
          </p:cNvSpPr>
          <p:nvPr/>
        </p:nvSpPr>
        <p:spPr bwMode="auto">
          <a:xfrm>
            <a:off x="1914525" y="5846763"/>
            <a:ext cx="2128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Apply technological controls.</a:t>
            </a:r>
            <a:endParaRPr lang="en-US" dirty="0" smtClean="0">
              <a:solidFill>
                <a:prstClr val="black"/>
              </a:solidFill>
              <a:cs typeface="+mn-cs"/>
            </a:endParaRPr>
          </a:p>
        </p:txBody>
      </p:sp>
      <p:sp>
        <p:nvSpPr>
          <p:cNvPr id="29" name="Rectangle 27"/>
          <p:cNvSpPr>
            <a:spLocks noChangeArrowheads="1"/>
          </p:cNvSpPr>
          <p:nvPr/>
        </p:nvSpPr>
        <p:spPr bwMode="auto">
          <a:xfrm>
            <a:off x="1914525" y="6051550"/>
            <a:ext cx="31130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Perform regular and independent reviews.</a:t>
            </a:r>
            <a:endParaRPr lang="en-US" dirty="0" smtClean="0">
              <a:solidFill>
                <a:prstClr val="black"/>
              </a:solidFill>
              <a:cs typeface="+mn-cs"/>
            </a:endParaRPr>
          </a:p>
        </p:txBody>
      </p:sp>
      <p:sp>
        <p:nvSpPr>
          <p:cNvPr id="30" name="Rectangle 28"/>
          <p:cNvSpPr>
            <a:spLocks noChangeArrowheads="1"/>
          </p:cNvSpPr>
          <p:nvPr/>
        </p:nvSpPr>
        <p:spPr bwMode="auto">
          <a:xfrm>
            <a:off x="1520825" y="38100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31" name="Rectangle 29"/>
          <p:cNvSpPr>
            <a:spLocks noChangeArrowheads="1"/>
          </p:cNvSpPr>
          <p:nvPr/>
        </p:nvSpPr>
        <p:spPr bwMode="auto">
          <a:xfrm>
            <a:off x="1731963" y="381000"/>
            <a:ext cx="1100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Protect assets</a:t>
            </a:r>
            <a:endParaRPr lang="en-US" dirty="0" smtClean="0">
              <a:solidFill>
                <a:prstClr val="black"/>
              </a:solidFill>
              <a:cs typeface="+mn-cs"/>
            </a:endParaRPr>
          </a:p>
        </p:txBody>
      </p:sp>
      <p:sp>
        <p:nvSpPr>
          <p:cNvPr id="2688" name="Rectangle 30"/>
          <p:cNvSpPr>
            <a:spLocks noChangeArrowheads="1"/>
          </p:cNvSpPr>
          <p:nvPr/>
        </p:nvSpPr>
        <p:spPr bwMode="auto">
          <a:xfrm>
            <a:off x="5353050" y="381000"/>
            <a:ext cx="2228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2689" name="Rectangle 31"/>
          <p:cNvSpPr>
            <a:spLocks noChangeArrowheads="1"/>
          </p:cNvSpPr>
          <p:nvPr/>
        </p:nvSpPr>
        <p:spPr bwMode="auto">
          <a:xfrm>
            <a:off x="1520825" y="58578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690" name="Rectangle 32"/>
          <p:cNvSpPr>
            <a:spLocks noChangeArrowheads="1"/>
          </p:cNvSpPr>
          <p:nvPr/>
        </p:nvSpPr>
        <p:spPr bwMode="auto">
          <a:xfrm>
            <a:off x="1731963" y="585788"/>
            <a:ext cx="18367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Establish responsibilities</a:t>
            </a:r>
            <a:endParaRPr lang="en-US" dirty="0" smtClean="0">
              <a:solidFill>
                <a:prstClr val="black"/>
              </a:solidFill>
              <a:cs typeface="+mn-cs"/>
            </a:endParaRPr>
          </a:p>
        </p:txBody>
      </p:sp>
      <p:sp>
        <p:nvSpPr>
          <p:cNvPr id="2691" name="Rectangle 33"/>
          <p:cNvSpPr>
            <a:spLocks noChangeArrowheads="1"/>
          </p:cNvSpPr>
          <p:nvPr/>
        </p:nvSpPr>
        <p:spPr bwMode="auto">
          <a:xfrm>
            <a:off x="5353050" y="585788"/>
            <a:ext cx="2381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controls</a:t>
            </a:r>
            <a:endParaRPr lang="en-US" dirty="0" smtClean="0">
              <a:solidFill>
                <a:prstClr val="black"/>
              </a:solidFill>
              <a:cs typeface="+mn-cs"/>
            </a:endParaRPr>
          </a:p>
        </p:txBody>
      </p:sp>
      <p:sp>
        <p:nvSpPr>
          <p:cNvPr id="2692" name="Rectangle 34"/>
          <p:cNvSpPr>
            <a:spLocks noChangeArrowheads="1"/>
          </p:cNvSpPr>
          <p:nvPr/>
        </p:nvSpPr>
        <p:spPr bwMode="auto">
          <a:xfrm>
            <a:off x="1520825" y="79216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2693" name="Rectangle 35"/>
          <p:cNvSpPr>
            <a:spLocks noChangeArrowheads="1"/>
          </p:cNvSpPr>
          <p:nvPr/>
        </p:nvSpPr>
        <p:spPr bwMode="auto">
          <a:xfrm>
            <a:off x="1731963" y="79216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error</a:t>
            </a:r>
            <a:endParaRPr lang="en-US" dirty="0" smtClean="0">
              <a:solidFill>
                <a:prstClr val="black"/>
              </a:solidFill>
              <a:cs typeface="+mn-cs"/>
            </a:endParaRPr>
          </a:p>
        </p:txBody>
      </p:sp>
      <p:sp>
        <p:nvSpPr>
          <p:cNvPr id="2694" name="Rectangle 36"/>
          <p:cNvSpPr>
            <a:spLocks noChangeArrowheads="1"/>
          </p:cNvSpPr>
          <p:nvPr/>
        </p:nvSpPr>
        <p:spPr bwMode="auto">
          <a:xfrm>
            <a:off x="5353050" y="792163"/>
            <a:ext cx="24431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c)  Limitations of internal controls</a:t>
            </a:r>
            <a:endParaRPr lang="en-US" dirty="0" smtClean="0">
              <a:solidFill>
                <a:srgbClr val="C00000"/>
              </a:solidFill>
              <a:cs typeface="+mn-cs"/>
            </a:endParaRPr>
          </a:p>
        </p:txBody>
      </p:sp>
      <p:sp>
        <p:nvSpPr>
          <p:cNvPr id="2695" name="Rectangle 37"/>
          <p:cNvSpPr>
            <a:spLocks noChangeArrowheads="1"/>
          </p:cNvSpPr>
          <p:nvPr/>
        </p:nvSpPr>
        <p:spPr bwMode="auto">
          <a:xfrm>
            <a:off x="1520825" y="99853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a:t>
            </a:r>
            <a:endParaRPr lang="en-US" dirty="0" smtClean="0">
              <a:solidFill>
                <a:prstClr val="black"/>
              </a:solidFill>
              <a:cs typeface="+mn-cs"/>
            </a:endParaRPr>
          </a:p>
        </p:txBody>
      </p:sp>
      <p:sp>
        <p:nvSpPr>
          <p:cNvPr id="2696" name="Rectangle 38"/>
          <p:cNvSpPr>
            <a:spLocks noChangeArrowheads="1"/>
          </p:cNvSpPr>
          <p:nvPr/>
        </p:nvSpPr>
        <p:spPr bwMode="auto">
          <a:xfrm>
            <a:off x="1731963" y="998538"/>
            <a:ext cx="1997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Maintain adequate records</a:t>
            </a:r>
            <a:endParaRPr lang="en-US" dirty="0" smtClean="0">
              <a:solidFill>
                <a:prstClr val="black"/>
              </a:solidFill>
              <a:cs typeface="+mn-cs"/>
            </a:endParaRPr>
          </a:p>
        </p:txBody>
      </p:sp>
      <p:sp>
        <p:nvSpPr>
          <p:cNvPr id="2697" name="Rectangle 39"/>
          <p:cNvSpPr>
            <a:spLocks noChangeArrowheads="1"/>
          </p:cNvSpPr>
          <p:nvPr/>
        </p:nvSpPr>
        <p:spPr bwMode="auto">
          <a:xfrm>
            <a:off x="5353050" y="998538"/>
            <a:ext cx="2381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controls</a:t>
            </a:r>
            <a:endParaRPr lang="en-US" dirty="0" smtClean="0">
              <a:solidFill>
                <a:prstClr val="black"/>
              </a:solidFill>
              <a:cs typeface="+mn-cs"/>
            </a:endParaRPr>
          </a:p>
        </p:txBody>
      </p:sp>
      <p:sp>
        <p:nvSpPr>
          <p:cNvPr id="2698" name="Rectangle 40"/>
          <p:cNvSpPr>
            <a:spLocks noChangeArrowheads="1"/>
          </p:cNvSpPr>
          <p:nvPr/>
        </p:nvSpPr>
        <p:spPr bwMode="auto">
          <a:xfrm>
            <a:off x="1520825" y="120491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2699" name="Rectangle 41"/>
          <p:cNvSpPr>
            <a:spLocks noChangeArrowheads="1"/>
          </p:cNvSpPr>
          <p:nvPr/>
        </p:nvSpPr>
        <p:spPr bwMode="auto">
          <a:xfrm>
            <a:off x="1731963" y="1204913"/>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Apply technological controls</a:t>
            </a:r>
            <a:endParaRPr lang="en-US" dirty="0" smtClean="0">
              <a:solidFill>
                <a:prstClr val="black"/>
              </a:solidFill>
              <a:cs typeface="+mn-cs"/>
            </a:endParaRPr>
          </a:p>
        </p:txBody>
      </p:sp>
      <p:sp>
        <p:nvSpPr>
          <p:cNvPr id="2700" name="Rectangle 42"/>
          <p:cNvSpPr>
            <a:spLocks noChangeArrowheads="1"/>
          </p:cNvSpPr>
          <p:nvPr/>
        </p:nvSpPr>
        <p:spPr bwMode="auto">
          <a:xfrm>
            <a:off x="5353050" y="1204913"/>
            <a:ext cx="2381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controls</a:t>
            </a:r>
            <a:endParaRPr lang="en-US" dirty="0" smtClean="0">
              <a:solidFill>
                <a:prstClr val="black"/>
              </a:solidFill>
              <a:cs typeface="+mn-cs"/>
            </a:endParaRPr>
          </a:p>
        </p:txBody>
      </p:sp>
      <p:sp>
        <p:nvSpPr>
          <p:cNvPr id="2701" name="Rectangle 43"/>
          <p:cNvSpPr>
            <a:spLocks noChangeArrowheads="1"/>
          </p:cNvSpPr>
          <p:nvPr/>
        </p:nvSpPr>
        <p:spPr bwMode="auto">
          <a:xfrm>
            <a:off x="1520825" y="141128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2702" name="Rectangle 44"/>
          <p:cNvSpPr>
            <a:spLocks noChangeArrowheads="1"/>
          </p:cNvSpPr>
          <p:nvPr/>
        </p:nvSpPr>
        <p:spPr bwMode="auto">
          <a:xfrm>
            <a:off x="1731963" y="1411288"/>
            <a:ext cx="1987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Ensure reliable accounting</a:t>
            </a:r>
            <a:endParaRPr lang="en-US" dirty="0" smtClean="0">
              <a:solidFill>
                <a:prstClr val="black"/>
              </a:solidFill>
              <a:cs typeface="+mn-cs"/>
            </a:endParaRPr>
          </a:p>
        </p:txBody>
      </p:sp>
      <p:sp>
        <p:nvSpPr>
          <p:cNvPr id="2703" name="Rectangle 45"/>
          <p:cNvSpPr>
            <a:spLocks noChangeArrowheads="1"/>
          </p:cNvSpPr>
          <p:nvPr/>
        </p:nvSpPr>
        <p:spPr bwMode="auto">
          <a:xfrm>
            <a:off x="5353050" y="1411288"/>
            <a:ext cx="2276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2704" name="Rectangle 46"/>
          <p:cNvSpPr>
            <a:spLocks noChangeArrowheads="1"/>
          </p:cNvSpPr>
          <p:nvPr/>
        </p:nvSpPr>
        <p:spPr bwMode="auto">
          <a:xfrm>
            <a:off x="1520825" y="161607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05" name="Rectangle 47"/>
          <p:cNvSpPr>
            <a:spLocks noChangeArrowheads="1"/>
          </p:cNvSpPr>
          <p:nvPr/>
        </p:nvSpPr>
        <p:spPr bwMode="auto">
          <a:xfrm>
            <a:off x="1731963" y="1616075"/>
            <a:ext cx="28844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Insure assets and bond key employees</a:t>
            </a:r>
            <a:endParaRPr lang="en-US" dirty="0" smtClean="0">
              <a:solidFill>
                <a:prstClr val="black"/>
              </a:solidFill>
              <a:cs typeface="+mn-cs"/>
            </a:endParaRPr>
          </a:p>
        </p:txBody>
      </p:sp>
      <p:sp>
        <p:nvSpPr>
          <p:cNvPr id="2711" name="Rectangle 48"/>
          <p:cNvSpPr>
            <a:spLocks noChangeArrowheads="1"/>
          </p:cNvSpPr>
          <p:nvPr/>
        </p:nvSpPr>
        <p:spPr bwMode="auto">
          <a:xfrm>
            <a:off x="5353050" y="1616075"/>
            <a:ext cx="238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controls</a:t>
            </a:r>
            <a:endParaRPr lang="en-US" dirty="0" smtClean="0">
              <a:solidFill>
                <a:prstClr val="black"/>
              </a:solidFill>
              <a:cs typeface="+mn-cs"/>
            </a:endParaRPr>
          </a:p>
        </p:txBody>
      </p:sp>
      <p:sp>
        <p:nvSpPr>
          <p:cNvPr id="2712" name="Rectangle 49"/>
          <p:cNvSpPr>
            <a:spLocks noChangeArrowheads="1"/>
          </p:cNvSpPr>
          <p:nvPr/>
        </p:nvSpPr>
        <p:spPr bwMode="auto">
          <a:xfrm>
            <a:off x="1520825" y="182245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a:t>
            </a:r>
            <a:endParaRPr lang="en-US" dirty="0" smtClean="0">
              <a:solidFill>
                <a:prstClr val="black"/>
              </a:solidFill>
              <a:cs typeface="+mn-cs"/>
            </a:endParaRPr>
          </a:p>
        </p:txBody>
      </p:sp>
      <p:sp>
        <p:nvSpPr>
          <p:cNvPr id="2713" name="Rectangle 50"/>
          <p:cNvSpPr>
            <a:spLocks noChangeArrowheads="1"/>
          </p:cNvSpPr>
          <p:nvPr/>
        </p:nvSpPr>
        <p:spPr bwMode="auto">
          <a:xfrm>
            <a:off x="1731963" y="1822450"/>
            <a:ext cx="10080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fraud</a:t>
            </a:r>
            <a:endParaRPr lang="en-US" dirty="0" smtClean="0">
              <a:solidFill>
                <a:prstClr val="black"/>
              </a:solidFill>
              <a:cs typeface="+mn-cs"/>
            </a:endParaRPr>
          </a:p>
        </p:txBody>
      </p:sp>
      <p:sp>
        <p:nvSpPr>
          <p:cNvPr id="2714" name="Rectangle 51"/>
          <p:cNvSpPr>
            <a:spLocks noChangeArrowheads="1"/>
          </p:cNvSpPr>
          <p:nvPr/>
        </p:nvSpPr>
        <p:spPr bwMode="auto">
          <a:xfrm>
            <a:off x="5353050" y="1822450"/>
            <a:ext cx="24431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c)  Limitations of internal controls</a:t>
            </a:r>
            <a:endParaRPr lang="en-US" dirty="0" smtClean="0">
              <a:solidFill>
                <a:srgbClr val="C00000"/>
              </a:solidFill>
              <a:cs typeface="+mn-cs"/>
            </a:endParaRPr>
          </a:p>
        </p:txBody>
      </p:sp>
      <p:sp>
        <p:nvSpPr>
          <p:cNvPr id="2715" name="Rectangle 52"/>
          <p:cNvSpPr>
            <a:spLocks noChangeArrowheads="1"/>
          </p:cNvSpPr>
          <p:nvPr/>
        </p:nvSpPr>
        <p:spPr bwMode="auto">
          <a:xfrm>
            <a:off x="1520825" y="202882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a:t>
            </a:r>
            <a:endParaRPr lang="en-US" dirty="0" smtClean="0">
              <a:solidFill>
                <a:prstClr val="black"/>
              </a:solidFill>
              <a:cs typeface="+mn-cs"/>
            </a:endParaRPr>
          </a:p>
        </p:txBody>
      </p:sp>
      <p:sp>
        <p:nvSpPr>
          <p:cNvPr id="2716" name="Rectangle 53"/>
          <p:cNvSpPr>
            <a:spLocks noChangeArrowheads="1"/>
          </p:cNvSpPr>
          <p:nvPr/>
        </p:nvSpPr>
        <p:spPr bwMode="auto">
          <a:xfrm>
            <a:off x="1731963" y="2028825"/>
            <a:ext cx="3470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Separate recordkeeping from custody of assets</a:t>
            </a:r>
            <a:endParaRPr lang="en-US" dirty="0" smtClean="0">
              <a:solidFill>
                <a:prstClr val="black"/>
              </a:solidFill>
              <a:cs typeface="+mn-cs"/>
            </a:endParaRPr>
          </a:p>
        </p:txBody>
      </p:sp>
      <p:sp>
        <p:nvSpPr>
          <p:cNvPr id="2717" name="Rectangle 54"/>
          <p:cNvSpPr>
            <a:spLocks noChangeArrowheads="1"/>
          </p:cNvSpPr>
          <p:nvPr/>
        </p:nvSpPr>
        <p:spPr bwMode="auto">
          <a:xfrm>
            <a:off x="5353050" y="2028825"/>
            <a:ext cx="238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controls</a:t>
            </a:r>
            <a:endParaRPr lang="en-US" dirty="0" smtClean="0">
              <a:solidFill>
                <a:prstClr val="black"/>
              </a:solidFill>
              <a:cs typeface="+mn-cs"/>
            </a:endParaRPr>
          </a:p>
        </p:txBody>
      </p:sp>
      <p:sp>
        <p:nvSpPr>
          <p:cNvPr id="2718" name="Rectangle 55"/>
          <p:cNvSpPr>
            <a:spLocks noChangeArrowheads="1"/>
          </p:cNvSpPr>
          <p:nvPr/>
        </p:nvSpPr>
        <p:spPr bwMode="auto">
          <a:xfrm>
            <a:off x="1428750" y="223520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719" name="Rectangle 56"/>
          <p:cNvSpPr>
            <a:spLocks noChangeArrowheads="1"/>
          </p:cNvSpPr>
          <p:nvPr/>
        </p:nvSpPr>
        <p:spPr bwMode="auto">
          <a:xfrm>
            <a:off x="1731963" y="2235200"/>
            <a:ext cx="3197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Divide responsibility for related transactions</a:t>
            </a:r>
            <a:endParaRPr lang="en-US" dirty="0" smtClean="0">
              <a:solidFill>
                <a:prstClr val="black"/>
              </a:solidFill>
              <a:cs typeface="+mn-cs"/>
            </a:endParaRPr>
          </a:p>
        </p:txBody>
      </p:sp>
      <p:sp>
        <p:nvSpPr>
          <p:cNvPr id="260" name="Rectangle 57"/>
          <p:cNvSpPr>
            <a:spLocks noChangeArrowheads="1"/>
          </p:cNvSpPr>
          <p:nvPr/>
        </p:nvSpPr>
        <p:spPr bwMode="auto">
          <a:xfrm>
            <a:off x="5353050" y="2235200"/>
            <a:ext cx="238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controls</a:t>
            </a:r>
            <a:endParaRPr lang="en-US" dirty="0" smtClean="0">
              <a:solidFill>
                <a:prstClr val="black"/>
              </a:solidFill>
              <a:cs typeface="+mn-cs"/>
            </a:endParaRPr>
          </a:p>
        </p:txBody>
      </p:sp>
      <p:sp>
        <p:nvSpPr>
          <p:cNvPr id="261" name="Rectangle 58"/>
          <p:cNvSpPr>
            <a:spLocks noChangeArrowheads="1"/>
          </p:cNvSpPr>
          <p:nvPr/>
        </p:nvSpPr>
        <p:spPr bwMode="auto">
          <a:xfrm>
            <a:off x="1428750" y="243998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262" name="Rectangle 59"/>
          <p:cNvSpPr>
            <a:spLocks noChangeArrowheads="1"/>
          </p:cNvSpPr>
          <p:nvPr/>
        </p:nvSpPr>
        <p:spPr bwMode="auto">
          <a:xfrm>
            <a:off x="1731963" y="2439988"/>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Cost-benefit principle</a:t>
            </a:r>
            <a:endParaRPr lang="en-US" dirty="0" smtClean="0">
              <a:solidFill>
                <a:prstClr val="black"/>
              </a:solidFill>
              <a:cs typeface="+mn-cs"/>
            </a:endParaRPr>
          </a:p>
        </p:txBody>
      </p:sp>
      <p:sp>
        <p:nvSpPr>
          <p:cNvPr id="263" name="Rectangle 60"/>
          <p:cNvSpPr>
            <a:spLocks noChangeArrowheads="1"/>
          </p:cNvSpPr>
          <p:nvPr/>
        </p:nvSpPr>
        <p:spPr bwMode="auto">
          <a:xfrm>
            <a:off x="5353050" y="2439988"/>
            <a:ext cx="24431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c)  Limitations of internal controls</a:t>
            </a:r>
            <a:endParaRPr lang="en-US" dirty="0" smtClean="0">
              <a:solidFill>
                <a:srgbClr val="C00000"/>
              </a:solidFill>
              <a:cs typeface="+mn-cs"/>
            </a:endParaRPr>
          </a:p>
        </p:txBody>
      </p:sp>
      <p:sp>
        <p:nvSpPr>
          <p:cNvPr id="264" name="Rectangle 61"/>
          <p:cNvSpPr>
            <a:spLocks noChangeArrowheads="1"/>
          </p:cNvSpPr>
          <p:nvPr/>
        </p:nvSpPr>
        <p:spPr bwMode="auto">
          <a:xfrm>
            <a:off x="1428750" y="2646363"/>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65" name="Rectangle 62"/>
          <p:cNvSpPr>
            <a:spLocks noChangeArrowheads="1"/>
          </p:cNvSpPr>
          <p:nvPr/>
        </p:nvSpPr>
        <p:spPr bwMode="auto">
          <a:xfrm>
            <a:off x="1731963" y="2646363"/>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Promote efficient operations</a:t>
            </a:r>
            <a:endParaRPr lang="en-US" dirty="0" smtClean="0">
              <a:solidFill>
                <a:prstClr val="black"/>
              </a:solidFill>
              <a:cs typeface="+mn-cs"/>
            </a:endParaRPr>
          </a:p>
        </p:txBody>
      </p:sp>
      <p:sp>
        <p:nvSpPr>
          <p:cNvPr id="266" name="Rectangle 63"/>
          <p:cNvSpPr>
            <a:spLocks noChangeArrowheads="1"/>
          </p:cNvSpPr>
          <p:nvPr/>
        </p:nvSpPr>
        <p:spPr bwMode="auto">
          <a:xfrm>
            <a:off x="5353050" y="2646363"/>
            <a:ext cx="2276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267" name="Rectangle 64"/>
          <p:cNvSpPr>
            <a:spLocks noChangeArrowheads="1"/>
          </p:cNvSpPr>
          <p:nvPr/>
        </p:nvSpPr>
        <p:spPr bwMode="auto">
          <a:xfrm>
            <a:off x="1428750" y="28527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a:t>
            </a:r>
            <a:endParaRPr lang="en-US" dirty="0" smtClean="0">
              <a:solidFill>
                <a:prstClr val="black"/>
              </a:solidFill>
              <a:cs typeface="+mn-cs"/>
            </a:endParaRPr>
          </a:p>
        </p:txBody>
      </p:sp>
      <p:sp>
        <p:nvSpPr>
          <p:cNvPr id="268" name="Rectangle 65"/>
          <p:cNvSpPr>
            <a:spLocks noChangeArrowheads="1"/>
          </p:cNvSpPr>
          <p:nvPr/>
        </p:nvSpPr>
        <p:spPr bwMode="auto">
          <a:xfrm>
            <a:off x="1731963" y="2852738"/>
            <a:ext cx="3046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Perform regular and independent reviews</a:t>
            </a:r>
            <a:endParaRPr lang="en-US" dirty="0" smtClean="0">
              <a:solidFill>
                <a:prstClr val="black"/>
              </a:solidFill>
              <a:cs typeface="+mn-cs"/>
            </a:endParaRPr>
          </a:p>
        </p:txBody>
      </p:sp>
      <p:sp>
        <p:nvSpPr>
          <p:cNvPr id="269" name="Rectangle 66"/>
          <p:cNvSpPr>
            <a:spLocks noChangeArrowheads="1"/>
          </p:cNvSpPr>
          <p:nvPr/>
        </p:nvSpPr>
        <p:spPr bwMode="auto">
          <a:xfrm>
            <a:off x="5353050" y="2852738"/>
            <a:ext cx="2381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controls</a:t>
            </a:r>
            <a:endParaRPr lang="en-US" dirty="0" smtClean="0">
              <a:solidFill>
                <a:prstClr val="black"/>
              </a:solidFill>
              <a:cs typeface="+mn-cs"/>
            </a:endParaRPr>
          </a:p>
        </p:txBody>
      </p:sp>
      <p:sp>
        <p:nvSpPr>
          <p:cNvPr id="270" name="Rectangle 67"/>
          <p:cNvSpPr>
            <a:spLocks noChangeArrowheads="1"/>
          </p:cNvSpPr>
          <p:nvPr/>
        </p:nvSpPr>
        <p:spPr bwMode="auto">
          <a:xfrm>
            <a:off x="1428750" y="3059113"/>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a:t>
            </a:r>
            <a:endParaRPr lang="en-US" dirty="0" smtClean="0">
              <a:solidFill>
                <a:prstClr val="black"/>
              </a:solidFill>
              <a:cs typeface="+mn-cs"/>
            </a:endParaRPr>
          </a:p>
        </p:txBody>
      </p:sp>
      <p:sp>
        <p:nvSpPr>
          <p:cNvPr id="271" name="Rectangle 68"/>
          <p:cNvSpPr>
            <a:spLocks noChangeArrowheads="1"/>
          </p:cNvSpPr>
          <p:nvPr/>
        </p:nvSpPr>
        <p:spPr bwMode="auto">
          <a:xfrm>
            <a:off x="1731963" y="3059113"/>
            <a:ext cx="2703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Urge adherence to company policies</a:t>
            </a:r>
            <a:endParaRPr lang="en-US" dirty="0" smtClean="0">
              <a:solidFill>
                <a:prstClr val="black"/>
              </a:solidFill>
              <a:cs typeface="+mn-cs"/>
            </a:endParaRPr>
          </a:p>
        </p:txBody>
      </p:sp>
      <p:sp>
        <p:nvSpPr>
          <p:cNvPr id="272" name="Rectangle 69"/>
          <p:cNvSpPr>
            <a:spLocks noChangeArrowheads="1"/>
          </p:cNvSpPr>
          <p:nvPr/>
        </p:nvSpPr>
        <p:spPr bwMode="auto">
          <a:xfrm>
            <a:off x="5353050" y="3059113"/>
            <a:ext cx="2276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Purpose of internal controls</a:t>
            </a:r>
            <a:endParaRPr lang="en-US" dirty="0" smtClean="0">
              <a:solidFill>
                <a:prstClr val="black"/>
              </a:solidFill>
              <a:cs typeface="+mn-cs"/>
            </a:endParaRPr>
          </a:p>
        </p:txBody>
      </p:sp>
      <p:sp>
        <p:nvSpPr>
          <p:cNvPr id="67" name="Slide Number Placeholder 66"/>
          <p:cNvSpPr>
            <a:spLocks noGrp="1"/>
          </p:cNvSpPr>
          <p:nvPr>
            <p:ph type="sldNum" sz="quarter" idx="12"/>
          </p:nvPr>
        </p:nvSpPr>
        <p:spPr/>
        <p:txBody>
          <a:bodyPr/>
          <a:lstStyle/>
          <a:p>
            <a:pPr>
              <a:defRPr/>
            </a:pPr>
            <a:fld id="{643173A4-D1CA-49D2-9023-68FEF037F9E3}" type="slidenum">
              <a:rPr lang="en-US" smtClean="0"/>
              <a:pPr>
                <a:defRPr/>
              </a:pPr>
              <a:t>12</a:t>
            </a:fld>
            <a:endParaRPr lang="en-US" dirty="0"/>
          </a:p>
        </p:txBody>
      </p:sp>
      <p:sp>
        <p:nvSpPr>
          <p:cNvPr id="68" name="Rounded Rectangle 67"/>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94"/>
                                        </p:tgtEl>
                                        <p:attrNameLst>
                                          <p:attrName>style.visibility</p:attrName>
                                        </p:attrNameLst>
                                      </p:cBhvr>
                                      <p:to>
                                        <p:strVal val="visible"/>
                                      </p:to>
                                    </p:set>
                                    <p:animEffect transition="in" filter="fade">
                                      <p:cBhvr>
                                        <p:cTn id="13" dur="500"/>
                                        <p:tgtEl>
                                          <p:spTgt spid="269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14"/>
                                        </p:tgtEl>
                                        <p:attrNameLst>
                                          <p:attrName>style.visibility</p:attrName>
                                        </p:attrNameLst>
                                      </p:cBhvr>
                                      <p:to>
                                        <p:strVal val="visible"/>
                                      </p:to>
                                    </p:set>
                                    <p:animEffect transition="in" filter="fade">
                                      <p:cBhvr>
                                        <p:cTn id="19" dur="500"/>
                                        <p:tgtEl>
                                          <p:spTgt spid="27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3"/>
                                        </p:tgtEl>
                                        <p:attrNameLst>
                                          <p:attrName>style.visibility</p:attrName>
                                        </p:attrNameLst>
                                      </p:cBhvr>
                                      <p:to>
                                        <p:strVal val="visible"/>
                                      </p:to>
                                    </p:set>
                                    <p:animEffect transition="in" filter="fade">
                                      <p:cBhvr>
                                        <p:cTn id="25"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694" grpId="0"/>
      <p:bldP spid="2714" grpId="0"/>
      <p:bldP spid="2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altLang="en-US" dirty="0" smtClean="0"/>
              <a:t>Define c</a:t>
            </a:r>
            <a:r>
              <a:rPr lang="en-US" dirty="0" smtClean="0"/>
              <a:t>ash</a:t>
            </a:r>
            <a:r>
              <a:rPr lang="en-US" dirty="0"/>
              <a:t> </a:t>
            </a:r>
            <a:r>
              <a:rPr lang="en-US" dirty="0" smtClean="0"/>
              <a:t>and cash equivalents and explain how to report them.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57200"/>
            <a:ext cx="8229600" cy="960438"/>
          </a:xfrm>
        </p:spPr>
        <p:txBody>
          <a:bodyPr/>
          <a:lstStyle/>
          <a:p>
            <a:r>
              <a:rPr lang="en-US" altLang="en-US" b="1" dirty="0" smtClean="0"/>
              <a:t>Control of Cash</a:t>
            </a:r>
          </a:p>
        </p:txBody>
      </p:sp>
      <p:sp>
        <p:nvSpPr>
          <p:cNvPr id="16387" name="Text Box 3"/>
          <p:cNvSpPr txBox="1">
            <a:spLocks noChangeArrowheads="1"/>
          </p:cNvSpPr>
          <p:nvPr/>
        </p:nvSpPr>
        <p:spPr bwMode="auto">
          <a:xfrm>
            <a:off x="609600" y="1524000"/>
            <a:ext cx="7924800" cy="1385888"/>
          </a:xfrm>
          <a:prstGeom prst="rect">
            <a:avLst/>
          </a:prstGeom>
          <a:solidFill>
            <a:schemeClr val="accent2">
              <a:lumMod val="40000"/>
              <a:lumOff val="60000"/>
            </a:schemeClr>
          </a:solidFill>
          <a:ln w="12700">
            <a:solidFill>
              <a:schemeClr val="accent2">
                <a:lumMod val="50000"/>
              </a:schemeClr>
            </a:solidFill>
            <a:miter lim="800000"/>
            <a:headEnd/>
            <a:tailEnd/>
          </a:ln>
          <a:effectLst>
            <a:outerShdw dist="35921" dir="2700000" algn="ctr" rotWithShape="0">
              <a:srgbClr val="3333CC"/>
            </a:outerShdw>
          </a:effectLst>
        </p:spPr>
        <p:txBody>
          <a:bodyPr>
            <a:spAutoFit/>
          </a:bodyPr>
          <a:lstStyle/>
          <a:p>
            <a:pPr algn="ctr" eaLnBrk="0" hangingPunct="0">
              <a:spcBef>
                <a:spcPct val="50000"/>
              </a:spcBef>
              <a:defRPr/>
            </a:pPr>
            <a:r>
              <a:rPr lang="en-US" sz="2800" dirty="0">
                <a:solidFill>
                  <a:schemeClr val="accent2">
                    <a:lumMod val="50000"/>
                  </a:schemeClr>
                </a:solidFill>
                <a:latin typeface="Arial" charset="0"/>
              </a:rPr>
              <a:t>An effective system of internal control that protects cash and cash equivalents should meet three basic guidelines:</a:t>
            </a:r>
          </a:p>
        </p:txBody>
      </p:sp>
      <p:sp>
        <p:nvSpPr>
          <p:cNvPr id="78852" name="Oval 4"/>
          <p:cNvSpPr>
            <a:spLocks noChangeArrowheads="1"/>
          </p:cNvSpPr>
          <p:nvPr/>
        </p:nvSpPr>
        <p:spPr bwMode="auto">
          <a:xfrm>
            <a:off x="195263" y="3314700"/>
            <a:ext cx="3657600" cy="1676400"/>
          </a:xfrm>
          <a:prstGeom prst="ellipse">
            <a:avLst/>
          </a:prstGeom>
          <a:solidFill>
            <a:srgbClr val="F6E9B4"/>
          </a:solidFill>
          <a:ln w="12700">
            <a:solidFill>
              <a:srgbClr val="0033CC"/>
            </a:solidFill>
            <a:round/>
            <a:headEnd/>
            <a:tailEnd/>
          </a:ln>
          <a:effectLst>
            <a:outerShdw dist="35921" dir="2700000" algn="ctr" rotWithShape="0">
              <a:srgbClr val="3333CC"/>
            </a:outerShdw>
          </a:effectLst>
        </p:spPr>
        <p:txBody>
          <a:bodyPr anchor="ctr"/>
          <a:lstStyle/>
          <a:p>
            <a:pPr algn="ctr" eaLnBrk="0" hangingPunct="0"/>
            <a:r>
              <a:rPr lang="en-US" altLang="en-US" sz="2400" dirty="0">
                <a:solidFill>
                  <a:srgbClr val="0033CC"/>
                </a:solidFill>
              </a:rPr>
              <a:t>Handling cash</a:t>
            </a:r>
            <a:br>
              <a:rPr lang="en-US" altLang="en-US" sz="2400" dirty="0">
                <a:solidFill>
                  <a:srgbClr val="0033CC"/>
                </a:solidFill>
              </a:rPr>
            </a:br>
            <a:r>
              <a:rPr lang="en-US" altLang="en-US" sz="2400" dirty="0">
                <a:solidFill>
                  <a:srgbClr val="0033CC"/>
                </a:solidFill>
              </a:rPr>
              <a:t>is separated from recordkeeping for cash.</a:t>
            </a:r>
          </a:p>
        </p:txBody>
      </p:sp>
      <p:sp>
        <p:nvSpPr>
          <p:cNvPr id="78853" name="Oval 6"/>
          <p:cNvSpPr>
            <a:spLocks noChangeArrowheads="1"/>
          </p:cNvSpPr>
          <p:nvPr/>
        </p:nvSpPr>
        <p:spPr bwMode="auto">
          <a:xfrm>
            <a:off x="2686050" y="4716393"/>
            <a:ext cx="3657600" cy="1676400"/>
          </a:xfrm>
          <a:prstGeom prst="ellipse">
            <a:avLst/>
          </a:prstGeom>
          <a:solidFill>
            <a:srgbClr val="F6E9B4"/>
          </a:solidFill>
          <a:ln w="12700">
            <a:solidFill>
              <a:srgbClr val="0033CC"/>
            </a:solidFill>
            <a:round/>
            <a:headEnd/>
            <a:tailEnd/>
          </a:ln>
          <a:effectLst>
            <a:outerShdw dist="35921" dir="2700000" algn="ctr" rotWithShape="0">
              <a:srgbClr val="3333CC"/>
            </a:outerShdw>
          </a:effectLst>
        </p:spPr>
        <p:txBody>
          <a:bodyPr anchor="ctr"/>
          <a:lstStyle/>
          <a:p>
            <a:pPr algn="ctr" eaLnBrk="0" hangingPunct="0"/>
            <a:r>
              <a:rPr lang="en-US" altLang="en-US" sz="2400" dirty="0">
                <a:solidFill>
                  <a:srgbClr val="0033CC"/>
                </a:solidFill>
              </a:rPr>
              <a:t>Cash disbursements are made by check.</a:t>
            </a:r>
          </a:p>
        </p:txBody>
      </p:sp>
      <p:pic>
        <p:nvPicPr>
          <p:cNvPr id="78855" name="Picture 2"/>
          <p:cNvPicPr>
            <a:picLocks noChangeAspect="1" noChangeArrowheads="1"/>
          </p:cNvPicPr>
          <p:nvPr/>
        </p:nvPicPr>
        <p:blipFill>
          <a:blip r:embed="rId3" cstate="print"/>
          <a:srcRect l="8717" t="4762" r="18633"/>
          <a:stretch>
            <a:fillRect/>
          </a:stretch>
        </p:blipFill>
        <p:spPr bwMode="auto">
          <a:xfrm>
            <a:off x="6705600" y="5029200"/>
            <a:ext cx="2190750" cy="1752600"/>
          </a:xfrm>
          <a:prstGeom prst="rect">
            <a:avLst/>
          </a:prstGeom>
          <a:noFill/>
          <a:ln w="9525">
            <a:noFill/>
            <a:miter lim="800000"/>
            <a:headEnd/>
            <a:tailEnd/>
          </a:ln>
        </p:spPr>
      </p:pic>
      <p:sp>
        <p:nvSpPr>
          <p:cNvPr id="78856" name="Oval 5"/>
          <p:cNvSpPr>
            <a:spLocks noChangeArrowheads="1"/>
          </p:cNvSpPr>
          <p:nvPr/>
        </p:nvSpPr>
        <p:spPr bwMode="auto">
          <a:xfrm>
            <a:off x="5148263" y="3314700"/>
            <a:ext cx="3657600" cy="1676400"/>
          </a:xfrm>
          <a:prstGeom prst="ellipse">
            <a:avLst/>
          </a:prstGeom>
          <a:solidFill>
            <a:srgbClr val="F6E9B4"/>
          </a:solidFill>
          <a:ln w="12700">
            <a:solidFill>
              <a:srgbClr val="0033CC"/>
            </a:solidFill>
            <a:round/>
            <a:headEnd/>
            <a:tailEnd/>
          </a:ln>
          <a:effectLst>
            <a:outerShdw dist="35921" dir="2700000" algn="ctr" rotWithShape="0">
              <a:srgbClr val="3333CC"/>
            </a:outerShdw>
          </a:effectLst>
        </p:spPr>
        <p:txBody>
          <a:bodyPr anchor="ctr"/>
          <a:lstStyle/>
          <a:p>
            <a:pPr algn="ctr" eaLnBrk="0" hangingPunct="0"/>
            <a:r>
              <a:rPr lang="en-US" altLang="en-US" sz="2400" dirty="0">
                <a:solidFill>
                  <a:srgbClr val="0033CC"/>
                </a:solidFill>
              </a:rPr>
              <a:t>Cash receipts</a:t>
            </a:r>
            <a:br>
              <a:rPr lang="en-US" altLang="en-US" sz="2400" dirty="0">
                <a:solidFill>
                  <a:srgbClr val="0033CC"/>
                </a:solidFill>
              </a:rPr>
            </a:br>
            <a:r>
              <a:rPr lang="en-US" altLang="en-US" sz="2400" dirty="0">
                <a:solidFill>
                  <a:srgbClr val="0033CC"/>
                </a:solidFill>
              </a:rPr>
              <a:t>are promptly deposited in a bank.</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31BC61D1-23FF-40F4-8FFB-B7BB74EE9443}" type="slidenum">
              <a:rPr lang="en-US" smtClean="0"/>
              <a:pPr>
                <a:defRPr/>
              </a:pPr>
              <a:t>14</a:t>
            </a:fld>
            <a:endParaRPr lang="en-US" dirty="0"/>
          </a:p>
        </p:txBody>
      </p:sp>
      <p:sp>
        <p:nvSpPr>
          <p:cNvPr id="11" name="Rounded Rectangle 10"/>
          <p:cNvSpPr/>
          <p:nvPr/>
        </p:nvSpPr>
        <p:spPr>
          <a:xfrm>
            <a:off x="138112" y="6550517"/>
            <a:ext cx="58054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altLang="en-US" sz="1100" dirty="0"/>
              <a:t>Define c</a:t>
            </a:r>
            <a:r>
              <a:rPr lang="en-US" sz="1100" dirty="0"/>
              <a:t>ash and cash equivalents and explain how to report them.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11138" y="609600"/>
            <a:ext cx="8780462" cy="990600"/>
          </a:xfrm>
        </p:spPr>
        <p:txBody>
          <a:bodyPr/>
          <a:lstStyle/>
          <a:p>
            <a:r>
              <a:rPr lang="en-US" altLang="en-US" sz="3600" b="1" dirty="0" smtClean="0"/>
              <a:t>Cash, Cash Equivalents, and Liquidity</a:t>
            </a:r>
          </a:p>
        </p:txBody>
      </p:sp>
      <p:sp>
        <p:nvSpPr>
          <p:cNvPr id="7" name="TextBox 6"/>
          <p:cNvSpPr txBox="1"/>
          <p:nvPr/>
        </p:nvSpPr>
        <p:spPr>
          <a:xfrm>
            <a:off x="211138" y="2362201"/>
            <a:ext cx="8596312" cy="1938992"/>
          </a:xfrm>
          <a:prstGeom prst="rect">
            <a:avLst/>
          </a:prstGeom>
          <a:solidFill>
            <a:schemeClr val="accent2">
              <a:lumMod val="40000"/>
              <a:lumOff val="60000"/>
            </a:schemeClr>
          </a:solidFill>
          <a:ln w="28575">
            <a:solidFill>
              <a:schemeClr val="tx1"/>
            </a:solidFill>
          </a:ln>
        </p:spPr>
        <p:txBody>
          <a:bodyPr wrap="square">
            <a:spAutoFit/>
          </a:bodyPr>
          <a:lstStyle/>
          <a:p>
            <a:pPr marL="0" lvl="1" algn="ctr">
              <a:defRPr/>
            </a:pPr>
            <a:r>
              <a:rPr lang="en-US" sz="2400" u="sng" dirty="0">
                <a:solidFill>
                  <a:schemeClr val="accent2">
                    <a:lumMod val="50000"/>
                  </a:schemeClr>
                </a:solidFill>
                <a:latin typeface="Arial" charset="0"/>
              </a:rPr>
              <a:t>Cash</a:t>
            </a:r>
            <a:br>
              <a:rPr lang="en-US" sz="2400" u="sng" dirty="0">
                <a:solidFill>
                  <a:schemeClr val="accent2">
                    <a:lumMod val="50000"/>
                  </a:schemeClr>
                </a:solidFill>
                <a:latin typeface="Arial" charset="0"/>
              </a:rPr>
            </a:br>
            <a:r>
              <a:rPr lang="en-US" sz="2400" dirty="0">
                <a:solidFill>
                  <a:schemeClr val="accent2">
                    <a:lumMod val="50000"/>
                  </a:schemeClr>
                </a:solidFill>
                <a:latin typeface="Arial" charset="0"/>
              </a:rPr>
              <a:t>Currency, coins, and amounts on deposit in bank accounts, checking accounts, and some savings accounts.  Also includes items such as customer checks, cashier checks, certified checks, and money orders.</a:t>
            </a:r>
          </a:p>
        </p:txBody>
      </p:sp>
      <p:sp>
        <p:nvSpPr>
          <p:cNvPr id="8" name="TextBox 7"/>
          <p:cNvSpPr txBox="1"/>
          <p:nvPr/>
        </p:nvSpPr>
        <p:spPr>
          <a:xfrm>
            <a:off x="211138" y="4419600"/>
            <a:ext cx="8596312" cy="1938992"/>
          </a:xfrm>
          <a:prstGeom prst="rect">
            <a:avLst/>
          </a:prstGeom>
          <a:solidFill>
            <a:schemeClr val="accent2">
              <a:lumMod val="75000"/>
            </a:schemeClr>
          </a:solidFill>
          <a:ln w="28575">
            <a:solidFill>
              <a:schemeClr val="tx1"/>
            </a:solidFill>
          </a:ln>
        </p:spPr>
        <p:txBody>
          <a:bodyPr wrap="square">
            <a:spAutoFit/>
          </a:bodyPr>
          <a:lstStyle/>
          <a:p>
            <a:pPr marL="495300" indent="-495300" algn="ctr" eaLnBrk="0" hangingPunct="0">
              <a:buSzPct val="85000"/>
              <a:defRPr/>
            </a:pPr>
            <a:r>
              <a:rPr lang="en-US" sz="2400" u="sng" dirty="0">
                <a:solidFill>
                  <a:schemeClr val="bg2">
                    <a:lumMod val="90000"/>
                  </a:schemeClr>
                </a:solidFill>
                <a:latin typeface="Arial" charset="0"/>
              </a:rPr>
              <a:t>Cash Equivalents</a:t>
            </a:r>
          </a:p>
          <a:p>
            <a:pPr marL="495300" indent="-495300" algn="ctr" eaLnBrk="0" hangingPunct="0">
              <a:buClr>
                <a:schemeClr val="accent2"/>
              </a:buClr>
              <a:buSzPct val="75000"/>
              <a:defRPr/>
            </a:pPr>
            <a:r>
              <a:rPr lang="en-US" sz="2400" dirty="0">
                <a:solidFill>
                  <a:schemeClr val="bg2">
                    <a:lumMod val="90000"/>
                  </a:schemeClr>
                </a:solidFill>
                <a:latin typeface="Arial" charset="0"/>
              </a:rPr>
              <a:t>Short-term, highly liquid investments that are:</a:t>
            </a:r>
          </a:p>
          <a:p>
            <a:pPr marL="1428750" lvl="2" indent="-514350" eaLnBrk="0" hangingPunct="0">
              <a:buFont typeface="+mj-lt"/>
              <a:buAutoNum type="arabicPeriod"/>
              <a:defRPr/>
            </a:pPr>
            <a:r>
              <a:rPr lang="en-US" sz="2400" dirty="0">
                <a:solidFill>
                  <a:schemeClr val="bg2">
                    <a:lumMod val="90000"/>
                  </a:schemeClr>
                </a:solidFill>
                <a:latin typeface="Arial" charset="0"/>
              </a:rPr>
              <a:t>Readily convertible to a known cash amount.</a:t>
            </a:r>
          </a:p>
          <a:p>
            <a:pPr marL="1428750" lvl="2" indent="-514350" eaLnBrk="0" hangingPunct="0">
              <a:buFont typeface="+mj-lt"/>
              <a:buAutoNum type="arabicPeriod"/>
              <a:defRPr/>
            </a:pPr>
            <a:r>
              <a:rPr lang="en-US" sz="2400" dirty="0">
                <a:solidFill>
                  <a:schemeClr val="bg2">
                    <a:lumMod val="90000"/>
                  </a:schemeClr>
                </a:solidFill>
                <a:latin typeface="Arial" charset="0"/>
              </a:rPr>
              <a:t>Close to maturity date and not sensitive to interest rate changes.</a:t>
            </a:r>
          </a:p>
        </p:txBody>
      </p:sp>
      <p:sp>
        <p:nvSpPr>
          <p:cNvPr id="9" name="Rectangle 8"/>
          <p:cNvSpPr/>
          <p:nvPr/>
        </p:nvSpPr>
        <p:spPr>
          <a:xfrm>
            <a:off x="0" y="1560513"/>
            <a:ext cx="9144000" cy="830997"/>
          </a:xfrm>
          <a:prstGeom prst="rect">
            <a:avLst/>
          </a:prstGeom>
        </p:spPr>
        <p:txBody>
          <a:bodyPr>
            <a:spAutoFit/>
          </a:bodyPr>
          <a:lstStyle/>
          <a:p>
            <a:pPr algn="ctr">
              <a:defRPr/>
            </a:pPr>
            <a:r>
              <a:rPr lang="en-US" sz="2400" dirty="0">
                <a:solidFill>
                  <a:schemeClr val="accent2">
                    <a:lumMod val="50000"/>
                  </a:schemeClr>
                </a:solidFill>
                <a:latin typeface="Arial" charset="0"/>
              </a:rPr>
              <a:t>Cash and similar assets are called liquid assets because they can be readily used to settle such obligations.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31BC61D1-23FF-40F4-8FFB-B7BB74EE9443}" type="slidenum">
              <a:rPr lang="en-US" smtClean="0"/>
              <a:pPr>
                <a:defRPr/>
              </a:pPr>
              <a:t>15</a:t>
            </a:fld>
            <a:endParaRPr lang="en-US" dirty="0"/>
          </a:p>
        </p:txBody>
      </p:sp>
      <p:sp>
        <p:nvSpPr>
          <p:cNvPr id="12" name="Rounded Rectangle 11"/>
          <p:cNvSpPr/>
          <p:nvPr/>
        </p:nvSpPr>
        <p:spPr>
          <a:xfrm>
            <a:off x="138112" y="6550517"/>
            <a:ext cx="58054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altLang="en-US" sz="1100" dirty="0"/>
              <a:t>Define c</a:t>
            </a:r>
            <a:r>
              <a:rPr lang="en-US" sz="1100" dirty="0"/>
              <a:t>ash and cash equivalents and explain how to report them.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381000"/>
            <a:ext cx="8229600" cy="1036638"/>
          </a:xfrm>
        </p:spPr>
        <p:txBody>
          <a:bodyPr/>
          <a:lstStyle/>
          <a:p>
            <a:r>
              <a:rPr lang="en-US" altLang="en-US" b="1" dirty="0" smtClean="0"/>
              <a:t>Cash Management</a:t>
            </a:r>
          </a:p>
        </p:txBody>
      </p:sp>
      <p:sp>
        <p:nvSpPr>
          <p:cNvPr id="3" name="Rectangle 3"/>
          <p:cNvSpPr txBox="1">
            <a:spLocks noChangeArrowheads="1"/>
          </p:cNvSpPr>
          <p:nvPr/>
        </p:nvSpPr>
        <p:spPr bwMode="auto">
          <a:xfrm>
            <a:off x="304800" y="1295400"/>
            <a:ext cx="8504238" cy="1828800"/>
          </a:xfrm>
          <a:prstGeom prst="rect">
            <a:avLst/>
          </a:prstGeom>
          <a:solidFill>
            <a:schemeClr val="accent2">
              <a:lumMod val="40000"/>
              <a:lumOff val="60000"/>
            </a:schemeClr>
          </a:solidFill>
          <a:ln w="28575">
            <a:solidFill>
              <a:schemeClr val="tx1"/>
            </a:solidFill>
            <a:miter lim="800000"/>
            <a:headEnd/>
            <a:tailEnd/>
          </a:ln>
        </p:spPr>
        <p:txBody>
          <a:bodyPr lIns="90488" tIns="44450" rIns="90488" bIns="44450" anchor="ctr"/>
          <a:lstStyle/>
          <a:p>
            <a:pPr marL="609600" indent="-609600" eaLnBrk="0" hangingPunct="0">
              <a:lnSpc>
                <a:spcPct val="95000"/>
              </a:lnSpc>
              <a:spcBef>
                <a:spcPct val="40000"/>
              </a:spcBef>
              <a:buSzPct val="100000"/>
              <a:buFont typeface="Wingdings" pitchFamily="2" charset="2"/>
              <a:buNone/>
              <a:defRPr/>
            </a:pPr>
            <a:r>
              <a:rPr lang="en-US" sz="2800" dirty="0"/>
              <a:t>The goals of cash management are twofold:</a:t>
            </a:r>
          </a:p>
          <a:p>
            <a:pPr marL="609600" indent="-609600" eaLnBrk="0" hangingPunct="0">
              <a:lnSpc>
                <a:spcPct val="95000"/>
              </a:lnSpc>
              <a:spcBef>
                <a:spcPct val="40000"/>
              </a:spcBef>
              <a:buSzPct val="100000"/>
              <a:buFont typeface="Wingdings" pitchFamily="2" charset="2"/>
              <a:buAutoNum type="arabicPeriod"/>
              <a:defRPr/>
            </a:pPr>
            <a:r>
              <a:rPr lang="en-US" sz="2400" dirty="0"/>
              <a:t>Plan cash receipts to meet cash payments when due.</a:t>
            </a:r>
          </a:p>
          <a:p>
            <a:pPr marL="609600" indent="-609600" eaLnBrk="0" hangingPunct="0">
              <a:lnSpc>
                <a:spcPct val="95000"/>
              </a:lnSpc>
              <a:spcBef>
                <a:spcPct val="40000"/>
              </a:spcBef>
              <a:buSzPct val="100000"/>
              <a:buFont typeface="Wingdings" pitchFamily="2" charset="2"/>
              <a:buAutoNum type="arabicPeriod"/>
              <a:defRPr/>
            </a:pPr>
            <a:r>
              <a:rPr lang="en-US" sz="2400" dirty="0"/>
              <a:t>Keep a minimum level of cash necessary to operate.</a:t>
            </a:r>
          </a:p>
        </p:txBody>
      </p:sp>
      <p:grpSp>
        <p:nvGrpSpPr>
          <p:cNvPr id="2" name="Group 8"/>
          <p:cNvGrpSpPr>
            <a:grpSpLocks/>
          </p:cNvGrpSpPr>
          <p:nvPr/>
        </p:nvGrpSpPr>
        <p:grpSpPr bwMode="auto">
          <a:xfrm>
            <a:off x="304800" y="3352800"/>
            <a:ext cx="8504237" cy="2861871"/>
            <a:chOff x="647099" y="3352766"/>
            <a:chExt cx="7523234" cy="2862297"/>
          </a:xfrm>
        </p:grpSpPr>
        <p:sp>
          <p:nvSpPr>
            <p:cNvPr id="6" name="TextBox 5"/>
            <p:cNvSpPr txBox="1"/>
            <p:nvPr/>
          </p:nvSpPr>
          <p:spPr>
            <a:xfrm>
              <a:off x="647099" y="3352766"/>
              <a:ext cx="7523234" cy="2801184"/>
            </a:xfrm>
            <a:prstGeom prst="rect">
              <a:avLst/>
            </a:prstGeom>
            <a:solidFill>
              <a:schemeClr val="accent2">
                <a:lumMod val="40000"/>
                <a:lumOff val="60000"/>
              </a:schemeClr>
            </a:solidFill>
            <a:ln w="28575">
              <a:solidFill>
                <a:schemeClr val="tx1"/>
              </a:solidFill>
            </a:ln>
          </p:spPr>
          <p:txBody>
            <a:bodyPr wrap="square">
              <a:spAutoFit/>
            </a:bodyPr>
            <a:lstStyle/>
            <a:p>
              <a:pPr>
                <a:defRPr/>
              </a:pPr>
              <a:r>
                <a:rPr lang="en-US" sz="2800" dirty="0">
                  <a:latin typeface="Arial" charset="0"/>
                </a:rPr>
                <a:t>Effective cash management involves applying</a:t>
              </a:r>
              <a:br>
                <a:rPr lang="en-US" sz="2800" dirty="0">
                  <a:latin typeface="Arial" charset="0"/>
                </a:rPr>
              </a:br>
              <a:r>
                <a:rPr lang="en-US" sz="2800" dirty="0">
                  <a:latin typeface="Arial" charset="0"/>
                </a:rPr>
                <a:t>the following cash management principles:</a:t>
              </a:r>
            </a:p>
            <a:p>
              <a:pPr>
                <a:buFont typeface="Wingdings" pitchFamily="2" charset="2"/>
                <a:buChar char="§"/>
                <a:defRPr/>
              </a:pPr>
              <a:r>
                <a:rPr lang="en-US" sz="2400" dirty="0">
                  <a:latin typeface="Arial" charset="0"/>
                </a:rPr>
                <a:t> Encourage collection of receivables.</a:t>
              </a:r>
            </a:p>
            <a:p>
              <a:pPr>
                <a:buFont typeface="Wingdings" pitchFamily="2" charset="2"/>
                <a:buChar char="§"/>
                <a:defRPr/>
              </a:pPr>
              <a:r>
                <a:rPr lang="en-US" sz="2400" dirty="0">
                  <a:latin typeface="Arial" charset="0"/>
                </a:rPr>
                <a:t> Delay payment of liabilities.</a:t>
              </a:r>
            </a:p>
            <a:p>
              <a:pPr>
                <a:buFont typeface="Wingdings" pitchFamily="2" charset="2"/>
                <a:buChar char="§"/>
                <a:defRPr/>
              </a:pPr>
              <a:r>
                <a:rPr lang="en-US" sz="2400" dirty="0">
                  <a:latin typeface="Arial" charset="0"/>
                </a:rPr>
                <a:t> Keep only necessary </a:t>
              </a:r>
              <a:r>
                <a:rPr lang="en-US" sz="2400" dirty="0" smtClean="0">
                  <a:latin typeface="Arial" charset="0"/>
                </a:rPr>
                <a:t>assets</a:t>
              </a:r>
              <a:r>
                <a:rPr lang="en-US" sz="2400" dirty="0">
                  <a:latin typeface="Arial" charset="0"/>
                </a:rPr>
                <a:t>.</a:t>
              </a:r>
            </a:p>
            <a:p>
              <a:pPr>
                <a:buFont typeface="Wingdings" pitchFamily="2" charset="2"/>
                <a:buChar char="§"/>
                <a:defRPr/>
              </a:pPr>
              <a:r>
                <a:rPr lang="en-US" sz="2400" dirty="0">
                  <a:latin typeface="Arial" charset="0"/>
                </a:rPr>
                <a:t> Plan expenditures.</a:t>
              </a:r>
            </a:p>
            <a:p>
              <a:pPr>
                <a:buFont typeface="Wingdings" pitchFamily="2" charset="2"/>
                <a:buChar char="§"/>
                <a:defRPr/>
              </a:pPr>
              <a:r>
                <a:rPr lang="en-US" sz="2400" dirty="0">
                  <a:latin typeface="Arial" charset="0"/>
                </a:rPr>
                <a:t> Invest excess cash.</a:t>
              </a:r>
            </a:p>
          </p:txBody>
        </p:sp>
        <p:pic>
          <p:nvPicPr>
            <p:cNvPr id="80903" name="Picture 2"/>
            <p:cNvPicPr>
              <a:picLocks noChangeAspect="1" noChangeArrowheads="1"/>
            </p:cNvPicPr>
            <p:nvPr/>
          </p:nvPicPr>
          <p:blipFill>
            <a:blip r:embed="rId3" cstate="print"/>
            <a:srcRect/>
            <a:stretch>
              <a:fillRect/>
            </a:stretch>
          </p:blipFill>
          <p:spPr bwMode="auto">
            <a:xfrm>
              <a:off x="6248400" y="5596835"/>
              <a:ext cx="1766888" cy="618228"/>
            </a:xfrm>
            <a:prstGeom prst="rect">
              <a:avLst/>
            </a:prstGeom>
            <a:noFill/>
            <a:ln w="9525">
              <a:noFill/>
              <a:miter lim="800000"/>
              <a:headEnd/>
              <a:tailEnd/>
            </a:ln>
          </p:spPr>
        </p:pic>
      </p:gr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31BC61D1-23FF-40F4-8FFB-B7BB74EE9443}" type="slidenum">
              <a:rPr lang="en-US" smtClean="0"/>
              <a:pPr>
                <a:defRPr/>
              </a:pPr>
              <a:t>16</a:t>
            </a:fld>
            <a:endParaRPr lang="en-US" dirty="0"/>
          </a:p>
        </p:txBody>
      </p:sp>
      <p:sp>
        <p:nvSpPr>
          <p:cNvPr id="10" name="Rounded Rectangle 9"/>
          <p:cNvSpPr/>
          <p:nvPr/>
        </p:nvSpPr>
        <p:spPr>
          <a:xfrm>
            <a:off x="138112" y="6550517"/>
            <a:ext cx="58054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altLang="en-US" sz="1100" dirty="0"/>
              <a:t>Define c</a:t>
            </a:r>
            <a:r>
              <a:rPr lang="en-US" sz="1100" dirty="0"/>
              <a:t>ash and cash equivalents and explain how to report them.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altLang="en-US" dirty="0" smtClean="0"/>
              <a:t>Apply internal c</a:t>
            </a:r>
            <a:r>
              <a:rPr lang="en-US" dirty="0" smtClean="0"/>
              <a:t>ontrol to cash receipts and disbursements.</a:t>
            </a:r>
            <a:br>
              <a:rPr 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669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753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81000"/>
            <a:ext cx="8229600" cy="1036638"/>
          </a:xfrm>
        </p:spPr>
        <p:txBody>
          <a:bodyPr/>
          <a:lstStyle/>
          <a:p>
            <a:r>
              <a:rPr lang="en-US" altLang="en-US" b="1" dirty="0" smtClean="0"/>
              <a:t>Over-the-Counter Cash Receipts</a:t>
            </a:r>
          </a:p>
        </p:txBody>
      </p:sp>
      <p:sp>
        <p:nvSpPr>
          <p:cNvPr id="13" name="Rectangle 12"/>
          <p:cNvSpPr/>
          <p:nvPr/>
        </p:nvSpPr>
        <p:spPr>
          <a:xfrm>
            <a:off x="762000" y="1329928"/>
            <a:ext cx="7620000" cy="1384300"/>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800" dirty="0">
                <a:solidFill>
                  <a:schemeClr val="accent2">
                    <a:lumMod val="50000"/>
                  </a:schemeClr>
                </a:solidFill>
                <a:latin typeface="Arial" charset="0"/>
              </a:rPr>
              <a:t>This graphic illustrates that none of the people involved can make a mistake or divert cash without the difference being revealed. </a:t>
            </a:r>
          </a:p>
        </p:txBody>
      </p:sp>
      <p:pic>
        <p:nvPicPr>
          <p:cNvPr id="81925" name="Picture 6"/>
          <p:cNvPicPr>
            <a:picLocks noChangeAspect="1" noChangeArrowheads="1"/>
          </p:cNvPicPr>
          <p:nvPr/>
        </p:nvPicPr>
        <p:blipFill>
          <a:blip r:embed="rId3" cstate="print"/>
          <a:srcRect/>
          <a:stretch>
            <a:fillRect/>
          </a:stretch>
        </p:blipFill>
        <p:spPr bwMode="auto">
          <a:xfrm>
            <a:off x="1507435" y="2978020"/>
            <a:ext cx="6096000" cy="336176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31BC61D1-23FF-40F4-8FFB-B7BB74EE9443}" type="slidenum">
              <a:rPr lang="en-US" smtClean="0"/>
              <a:pPr>
                <a:defRPr/>
              </a:pPr>
              <a:t>18</a:t>
            </a:fld>
            <a:endParaRPr lang="en-US" dirty="0"/>
          </a:p>
        </p:txBody>
      </p:sp>
      <p:sp>
        <p:nvSpPr>
          <p:cNvPr id="8" name="Rounded Rectangle 7"/>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381000"/>
            <a:ext cx="8229600" cy="1036638"/>
          </a:xfrm>
        </p:spPr>
        <p:txBody>
          <a:bodyPr/>
          <a:lstStyle/>
          <a:p>
            <a:r>
              <a:rPr lang="en-US" altLang="en-US" b="1" dirty="0" smtClean="0"/>
              <a:t>Cash Over and Short</a:t>
            </a:r>
          </a:p>
        </p:txBody>
      </p:sp>
      <p:sp>
        <p:nvSpPr>
          <p:cNvPr id="3" name="TextBox 2"/>
          <p:cNvSpPr txBox="1"/>
          <p:nvPr/>
        </p:nvSpPr>
        <p:spPr>
          <a:xfrm>
            <a:off x="211138" y="1466850"/>
            <a:ext cx="8610600" cy="1200150"/>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400" dirty="0">
                <a:solidFill>
                  <a:schemeClr val="accent2">
                    <a:lumMod val="50000"/>
                  </a:schemeClr>
                </a:solidFill>
                <a:latin typeface="Arial" charset="0"/>
              </a:rPr>
              <a:t>Sometimes errors in making change are discovered from differences between the cash in the cash register and the record of the amount of cash receipts. </a:t>
            </a:r>
          </a:p>
        </p:txBody>
      </p:sp>
      <p:sp>
        <p:nvSpPr>
          <p:cNvPr id="10" name="TextBox 9"/>
          <p:cNvSpPr txBox="1"/>
          <p:nvPr/>
        </p:nvSpPr>
        <p:spPr>
          <a:xfrm>
            <a:off x="211138" y="2904723"/>
            <a:ext cx="8610600" cy="1200150"/>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400" dirty="0">
                <a:solidFill>
                  <a:schemeClr val="accent2">
                    <a:lumMod val="50000"/>
                  </a:schemeClr>
                </a:solidFill>
                <a:latin typeface="Arial" charset="0"/>
              </a:rPr>
              <a:t>If a cash register’s record shows $550 but the count of cash in the register is $555, we would prepare the following journal entry: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31BC61D1-23FF-40F4-8FFB-B7BB74EE9443}" type="slidenum">
              <a:rPr lang="en-US" smtClean="0"/>
              <a:pPr>
                <a:defRPr/>
              </a:pPr>
              <a:t>19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4435943"/>
            <a:ext cx="8610600" cy="145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1F25FF-4D6F-47BA-A997-3D5B54A1C799}" type="slidenum">
              <a:rPr lang="en-US" smtClean="0"/>
              <a:pPr>
                <a:defRPr/>
              </a:pPr>
              <a:t>2</a:t>
            </a:fld>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6"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89021C6-BF4E-47D5-A0FD-A156D54A87E1}" type="slidenum">
              <a:rPr lang="en-US" smtClean="0"/>
              <a:pPr>
                <a:defRPr/>
              </a:pPr>
              <a:t>2</a:t>
            </a:fld>
            <a:endParaRPr lang="en-US" dirty="0"/>
          </a:p>
        </p:txBody>
      </p:sp>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latin typeface="+mj-lt"/>
              </a:rPr>
              <a:t>Chapter 8 Learning Objectives</a:t>
            </a:r>
            <a:endParaRPr lang="en-US" sz="4400" dirty="0">
              <a:latin typeface="+mj-lt"/>
            </a:endParaRPr>
          </a:p>
        </p:txBody>
      </p:sp>
      <p:sp>
        <p:nvSpPr>
          <p:cNvPr id="8" name="Rectangle 7"/>
          <p:cNvSpPr/>
          <p:nvPr/>
        </p:nvSpPr>
        <p:spPr>
          <a:xfrm>
            <a:off x="228600" y="1964722"/>
            <a:ext cx="8610600" cy="3046988"/>
          </a:xfrm>
          <a:prstGeom prst="rect">
            <a:avLst/>
          </a:prstGeom>
        </p:spPr>
        <p:txBody>
          <a:bodyPr wrap="square">
            <a:spAutoFit/>
          </a:bodyPr>
          <a:lstStyle/>
          <a:p>
            <a:r>
              <a:rPr lang="en-US" sz="1600" b="1" dirty="0">
                <a:latin typeface="+mn-lt"/>
              </a:rPr>
              <a:t>CONCEPTUAL</a:t>
            </a:r>
          </a:p>
          <a:p>
            <a:r>
              <a:rPr lang="en-US" sz="1600" b="1" dirty="0" smtClean="0">
                <a:latin typeface="+mn-lt"/>
              </a:rPr>
              <a:t>C1  </a:t>
            </a:r>
            <a:r>
              <a:rPr lang="en-US" sz="1600" dirty="0">
                <a:latin typeface="+mn-lt"/>
              </a:rPr>
              <a:t>Define internal control and identify its purpose and principles.</a:t>
            </a:r>
          </a:p>
          <a:p>
            <a:r>
              <a:rPr lang="en-US" sz="1600" b="1" dirty="0" smtClean="0">
                <a:latin typeface="+mn-lt"/>
              </a:rPr>
              <a:t>C2  </a:t>
            </a:r>
            <a:r>
              <a:rPr lang="en-US" sz="1600" dirty="0">
                <a:latin typeface="+mn-lt"/>
              </a:rPr>
              <a:t>Define cash and cash equivalents and explain how to report them</a:t>
            </a:r>
            <a:r>
              <a:rPr lang="en-US" sz="1600" dirty="0" smtClean="0">
                <a:latin typeface="+mn-lt"/>
              </a:rPr>
              <a:t>.</a:t>
            </a:r>
          </a:p>
          <a:p>
            <a:endParaRPr lang="en-US" sz="1600" dirty="0">
              <a:latin typeface="+mn-lt"/>
            </a:endParaRPr>
          </a:p>
          <a:p>
            <a:r>
              <a:rPr lang="en-US" sz="1600" b="1" dirty="0">
                <a:latin typeface="+mn-lt"/>
              </a:rPr>
              <a:t>ANALYTICAL</a:t>
            </a:r>
          </a:p>
          <a:p>
            <a:r>
              <a:rPr lang="en-US" sz="1600" b="1" dirty="0" smtClean="0">
                <a:latin typeface="+mn-lt"/>
              </a:rPr>
              <a:t>A1  </a:t>
            </a:r>
            <a:r>
              <a:rPr lang="en-US" sz="1600" dirty="0">
                <a:latin typeface="+mn-lt"/>
              </a:rPr>
              <a:t>Compute the days’ sales uncollected ratio and use it to assess liquidity</a:t>
            </a:r>
            <a:r>
              <a:rPr lang="en-US" sz="1600" dirty="0" smtClean="0">
                <a:latin typeface="+mn-lt"/>
              </a:rPr>
              <a:t>.</a:t>
            </a: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a:latin typeface="+mn-lt"/>
              </a:rPr>
              <a:t>Apply internal control to cash receipts and disbursements.</a:t>
            </a:r>
          </a:p>
          <a:p>
            <a:r>
              <a:rPr lang="en-US" sz="1600" b="1" dirty="0" smtClean="0">
                <a:latin typeface="+mn-lt"/>
              </a:rPr>
              <a:t>P2  </a:t>
            </a:r>
            <a:r>
              <a:rPr lang="en-US" sz="1600" dirty="0">
                <a:latin typeface="+mn-lt"/>
              </a:rPr>
              <a:t>Explain and record petty cash fund transactions.</a:t>
            </a:r>
          </a:p>
          <a:p>
            <a:r>
              <a:rPr lang="en-US" sz="1600" b="1" dirty="0" smtClean="0">
                <a:latin typeface="+mn-lt"/>
              </a:rPr>
              <a:t>P3  </a:t>
            </a:r>
            <a:r>
              <a:rPr lang="en-US" sz="1600" dirty="0" smtClean="0">
                <a:latin typeface="+mn-lt"/>
              </a:rPr>
              <a:t>Prepare a bank reconciliation.</a:t>
            </a:r>
            <a:endParaRPr lang="en-US" sz="1600" dirty="0">
              <a:latin typeface="+mn-lt"/>
            </a:endParaRPr>
          </a:p>
          <a:p>
            <a:r>
              <a:rPr lang="en-US" sz="1600" b="1" dirty="0" smtClean="0">
                <a:latin typeface="+mn-lt"/>
              </a:rPr>
              <a:t>P4 </a:t>
            </a:r>
            <a:r>
              <a:rPr lang="en-US" sz="1600" b="1" i="1" dirty="0" smtClean="0">
                <a:latin typeface="+mn-lt"/>
              </a:rPr>
              <a:t>Appendix 8A </a:t>
            </a:r>
            <a:r>
              <a:rPr lang="en-US" sz="1600" dirty="0">
                <a:latin typeface="+mn-lt"/>
              </a:rPr>
              <a:t>Describe use of documentation and verification to control cash disbursements.</a:t>
            </a:r>
          </a:p>
        </p:txBody>
      </p:sp>
    </p:spTree>
    <p:extLst>
      <p:ext uri="{BB962C8B-B14F-4D97-AF65-F5344CB8AC3E}">
        <p14:creationId xmlns:p14="http://schemas.microsoft.com/office/powerpoint/2010/main" val="85922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381000"/>
            <a:ext cx="8229600" cy="1036638"/>
          </a:xfrm>
        </p:spPr>
        <p:txBody>
          <a:bodyPr/>
          <a:lstStyle/>
          <a:p>
            <a:r>
              <a:rPr lang="en-US" altLang="en-US" b="1" dirty="0" smtClean="0"/>
              <a:t>Cash Over and Short</a:t>
            </a:r>
          </a:p>
        </p:txBody>
      </p:sp>
      <p:sp>
        <p:nvSpPr>
          <p:cNvPr id="3" name="TextBox 2"/>
          <p:cNvSpPr txBox="1"/>
          <p:nvPr/>
        </p:nvSpPr>
        <p:spPr>
          <a:xfrm>
            <a:off x="211138" y="1466850"/>
            <a:ext cx="8610600" cy="1200150"/>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400" dirty="0">
                <a:solidFill>
                  <a:srgbClr val="C0504D">
                    <a:lumMod val="50000"/>
                  </a:srgbClr>
                </a:solidFill>
                <a:latin typeface="Arial" charset="0"/>
              </a:rPr>
              <a:t>Sometimes errors in making change are discovered from differences between the cash in the cash register and the record of the amount of cash receipts. </a:t>
            </a:r>
          </a:p>
        </p:txBody>
      </p:sp>
      <p:sp>
        <p:nvSpPr>
          <p:cNvPr id="10" name="TextBox 9"/>
          <p:cNvSpPr txBox="1"/>
          <p:nvPr/>
        </p:nvSpPr>
        <p:spPr>
          <a:xfrm>
            <a:off x="266700" y="2895600"/>
            <a:ext cx="8555038" cy="1200329"/>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dirty="0">
                <a:solidFill>
                  <a:schemeClr val="accent2">
                    <a:lumMod val="50000"/>
                  </a:schemeClr>
                </a:solidFill>
                <a:latin typeface="Arial" charset="0"/>
              </a:rPr>
              <a:t>On the other hand, if a cash register’s record shows $625 but the count of cash in the register is</a:t>
            </a:r>
          </a:p>
          <a:p>
            <a:pPr algn="ctr">
              <a:defRPr/>
            </a:pPr>
            <a:r>
              <a:rPr lang="en-US" sz="2400" dirty="0">
                <a:solidFill>
                  <a:schemeClr val="accent2">
                    <a:lumMod val="50000"/>
                  </a:schemeClr>
                </a:solidFill>
                <a:latin typeface="Arial" charset="0"/>
              </a:rPr>
              <a:t>$621, the entry to record cash sales and its shortage </a:t>
            </a:r>
            <a:r>
              <a:rPr lang="en-US" sz="2400" dirty="0" smtClean="0">
                <a:solidFill>
                  <a:schemeClr val="accent2">
                    <a:lumMod val="50000"/>
                  </a:schemeClr>
                </a:solidFill>
                <a:latin typeface="Arial" charset="0"/>
              </a:rPr>
              <a:t>is</a:t>
            </a:r>
            <a:r>
              <a:rPr lang="en-US" sz="2400" dirty="0">
                <a:solidFill>
                  <a:srgbClr val="C0504D">
                    <a:lumMod val="50000"/>
                  </a:srgbClr>
                </a:solidFill>
                <a:latin typeface="Arial" charset="0"/>
              </a:rPr>
              <a:t>:</a:t>
            </a:r>
            <a:endParaRPr lang="en-US" sz="2400" dirty="0">
              <a:solidFill>
                <a:schemeClr val="accent2">
                  <a:lumMod val="50000"/>
                </a:schemeClr>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31BC61D1-23FF-40F4-8FFB-B7BB74EE9443}" type="slidenum">
              <a:rPr lang="en-US" smtClean="0">
                <a:solidFill>
                  <a:prstClr val="black">
                    <a:tint val="75000"/>
                  </a:prstClr>
                </a:solidFill>
              </a:rPr>
              <a:pPr>
                <a:defRPr/>
              </a:pPr>
              <a:t>20</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4365170"/>
            <a:ext cx="8555038" cy="142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Tree>
    <p:extLst>
      <p:ext uri="{BB962C8B-B14F-4D97-AF65-F5344CB8AC3E}">
        <p14:creationId xmlns:p14="http://schemas.microsoft.com/office/powerpoint/2010/main" val="1992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457200"/>
            <a:ext cx="8229600" cy="960438"/>
          </a:xfrm>
        </p:spPr>
        <p:txBody>
          <a:bodyPr/>
          <a:lstStyle/>
          <a:p>
            <a:r>
              <a:rPr lang="en-US" altLang="en-US" b="1" dirty="0" smtClean="0"/>
              <a:t>Cash Receipts by Mail</a:t>
            </a:r>
          </a:p>
        </p:txBody>
      </p:sp>
      <p:sp>
        <p:nvSpPr>
          <p:cNvPr id="25" name="Rectangle 24"/>
          <p:cNvSpPr/>
          <p:nvPr/>
        </p:nvSpPr>
        <p:spPr bwMode="auto">
          <a:xfrm>
            <a:off x="488950" y="2133600"/>
            <a:ext cx="2208213"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Preferably, two people are assigned the task of opening the mail. </a:t>
            </a:r>
          </a:p>
        </p:txBody>
      </p:sp>
      <p:sp>
        <p:nvSpPr>
          <p:cNvPr id="26" name="Rectangle 25"/>
          <p:cNvSpPr/>
          <p:nvPr/>
        </p:nvSpPr>
        <p:spPr bwMode="auto">
          <a:xfrm>
            <a:off x="3429000" y="2127250"/>
            <a:ext cx="2209800" cy="21336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The cashier deposits the money in a bank. </a:t>
            </a:r>
          </a:p>
        </p:txBody>
      </p:sp>
      <p:sp>
        <p:nvSpPr>
          <p:cNvPr id="27" name="Rectangle 26"/>
          <p:cNvSpPr/>
          <p:nvPr/>
        </p:nvSpPr>
        <p:spPr bwMode="auto">
          <a:xfrm>
            <a:off x="6362700" y="2133600"/>
            <a:ext cx="2209800" cy="2133600"/>
          </a:xfrm>
          <a:prstGeom prst="rect">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pitchFamily="34" charset="0"/>
                <a:cs typeface="Arial" pitchFamily="34" charset="0"/>
              </a:rPr>
              <a:t>The recordkeeper records the amounts received in the accounting records.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31BC61D1-23FF-40F4-8FFB-B7BB74EE9443}" type="slidenum">
              <a:rPr lang="en-US" smtClean="0"/>
              <a:pPr>
                <a:defRPr/>
              </a:pPr>
              <a:t>21</a:t>
            </a:fld>
            <a:endParaRPr lang="en-US" dirty="0"/>
          </a:p>
        </p:txBody>
      </p:sp>
      <p:sp>
        <p:nvSpPr>
          <p:cNvPr id="9" name="Rounded Rectangle 8"/>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81000"/>
            <a:ext cx="8229600" cy="1036638"/>
          </a:xfrm>
        </p:spPr>
        <p:txBody>
          <a:bodyPr/>
          <a:lstStyle/>
          <a:p>
            <a:r>
              <a:rPr lang="en-US" altLang="en-US" b="1" dirty="0" smtClean="0"/>
              <a:t>Control of Cash Disbursements</a:t>
            </a:r>
          </a:p>
        </p:txBody>
      </p:sp>
      <p:sp>
        <p:nvSpPr>
          <p:cNvPr id="20483" name="Rectangle 3"/>
          <p:cNvSpPr>
            <a:spLocks noGrp="1" noChangeArrowheads="1"/>
          </p:cNvSpPr>
          <p:nvPr>
            <p:ph type="body" idx="1"/>
          </p:nvPr>
        </p:nvSpPr>
        <p:spPr>
          <a:xfrm>
            <a:off x="457200" y="3352800"/>
            <a:ext cx="8305800" cy="2743200"/>
          </a:xfrm>
          <a:solidFill>
            <a:schemeClr val="bg2">
              <a:lumMod val="75000"/>
            </a:schemeClr>
          </a:solidFill>
          <a:ln>
            <a:solidFill>
              <a:schemeClr val="accent4">
                <a:lumMod val="50000"/>
              </a:schemeClr>
            </a:solidFill>
          </a:ln>
        </p:spPr>
        <p:txBody>
          <a:bodyPr/>
          <a:lstStyle/>
          <a:p>
            <a:pPr>
              <a:buFont typeface="Wingdings" pitchFamily="2" charset="2"/>
              <a:buNone/>
              <a:defRPr/>
            </a:pPr>
            <a:r>
              <a:rPr lang="en-US" b="1" dirty="0" smtClean="0">
                <a:solidFill>
                  <a:srgbClr val="C00000"/>
                </a:solidFill>
              </a:rPr>
              <a:t>Keys to Controlling Cash Disbursements</a:t>
            </a:r>
          </a:p>
          <a:p>
            <a:pPr>
              <a:defRPr/>
            </a:pPr>
            <a:r>
              <a:rPr lang="en-US" dirty="0" smtClean="0">
                <a:solidFill>
                  <a:srgbClr val="C00000"/>
                </a:solidFill>
              </a:rPr>
              <a:t>Require all expenditures to be made by check.</a:t>
            </a:r>
          </a:p>
          <a:p>
            <a:pPr>
              <a:defRPr/>
            </a:pPr>
            <a:r>
              <a:rPr lang="en-US" dirty="0" smtClean="0">
                <a:solidFill>
                  <a:srgbClr val="C00000"/>
                </a:solidFill>
              </a:rPr>
              <a:t>Limit access to checks except for those who have the authority to sign checks.</a:t>
            </a:r>
            <a:endParaRPr lang="en-US" dirty="0">
              <a:solidFill>
                <a:srgbClr val="C00000"/>
              </a:solidFill>
            </a:endParaRPr>
          </a:p>
        </p:txBody>
      </p:sp>
      <p:sp>
        <p:nvSpPr>
          <p:cNvPr id="84997" name="Rectangle 6"/>
          <p:cNvSpPr>
            <a:spLocks noChangeArrowheads="1"/>
          </p:cNvSpPr>
          <p:nvPr/>
        </p:nvSpPr>
        <p:spPr bwMode="auto">
          <a:xfrm>
            <a:off x="1600200" y="1371600"/>
            <a:ext cx="5943600" cy="1815882"/>
          </a:xfrm>
          <a:prstGeom prst="rect">
            <a:avLst/>
          </a:prstGeom>
          <a:noFill/>
          <a:ln w="9525">
            <a:noFill/>
            <a:miter lim="800000"/>
            <a:headEnd/>
            <a:tailEnd/>
          </a:ln>
        </p:spPr>
        <p:txBody>
          <a:bodyPr>
            <a:spAutoFit/>
          </a:bodyPr>
          <a:lstStyle/>
          <a:p>
            <a:pPr algn="ctr"/>
            <a:r>
              <a:rPr lang="en-US" altLang="en-US" sz="2800" dirty="0"/>
              <a:t>Control of cash disbursements is especially important as most large thefts occur from payment of fictitious invoices.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BE709853-4614-42C8-979E-2CAE99D96C7D}" type="slidenum">
              <a:rPr lang="en-US" smtClean="0"/>
              <a:pPr>
                <a:defRPr/>
              </a:pPr>
              <a:t>22</a:t>
            </a:fld>
            <a:endParaRPr lang="en-US" dirty="0"/>
          </a:p>
        </p:txBody>
      </p:sp>
      <p:sp>
        <p:nvSpPr>
          <p:cNvPr id="8" name="Rounded Rectangle 7"/>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457200"/>
            <a:ext cx="8229600" cy="960438"/>
          </a:xfrm>
        </p:spPr>
        <p:txBody>
          <a:bodyPr/>
          <a:lstStyle/>
          <a:p>
            <a:r>
              <a:rPr lang="en-US" altLang="en-US" b="1" dirty="0" smtClean="0"/>
              <a:t>Voucher System of Control</a:t>
            </a:r>
          </a:p>
        </p:txBody>
      </p:sp>
      <p:sp>
        <p:nvSpPr>
          <p:cNvPr id="21507" name="Rectangle 3"/>
          <p:cNvSpPr>
            <a:spLocks noGrp="1" noChangeArrowheads="1"/>
          </p:cNvSpPr>
          <p:nvPr>
            <p:ph type="body" idx="4294967295"/>
          </p:nvPr>
        </p:nvSpPr>
        <p:spPr>
          <a:xfrm>
            <a:off x="762000" y="1752600"/>
            <a:ext cx="7620000" cy="2971800"/>
          </a:xfrm>
          <a:solidFill>
            <a:schemeClr val="accent2">
              <a:lumMod val="40000"/>
              <a:lumOff val="60000"/>
            </a:schemeClr>
          </a:solidFill>
          <a:ln w="12700">
            <a:solidFill>
              <a:schemeClr val="accent2">
                <a:lumMod val="50000"/>
              </a:schemeClr>
            </a:solidFill>
          </a:ln>
          <a:effectLst>
            <a:outerShdw dist="45791" dir="2021404" algn="ctr" rotWithShape="0">
              <a:schemeClr val="hlink"/>
            </a:outerShdw>
          </a:effectLst>
        </p:spPr>
        <p:txBody>
          <a:bodyPr lIns="90488" tIns="44450" rIns="90488" bIns="44450"/>
          <a:lstStyle/>
          <a:p>
            <a:pPr>
              <a:lnSpc>
                <a:spcPct val="95000"/>
              </a:lnSpc>
              <a:spcBef>
                <a:spcPct val="40000"/>
              </a:spcBef>
              <a:buFont typeface="Wingdings" pitchFamily="2" charset="2"/>
              <a:buNone/>
              <a:defRPr/>
            </a:pPr>
            <a:r>
              <a:rPr lang="en-US" sz="3000" dirty="0">
                <a:solidFill>
                  <a:srgbClr val="0033CC"/>
                </a:solidFill>
              </a:rPr>
              <a:t>   </a:t>
            </a:r>
            <a:r>
              <a:rPr lang="en-US" sz="3000" dirty="0" smtClean="0">
                <a:solidFill>
                  <a:srgbClr val="0033CC"/>
                </a:solidFill>
              </a:rPr>
              <a:t>A </a:t>
            </a:r>
            <a:r>
              <a:rPr lang="en-US" sz="3000" dirty="0">
                <a:solidFill>
                  <a:srgbClr val="0033CC"/>
                </a:solidFill>
              </a:rPr>
              <a:t>voucher system establishes procedures for:</a:t>
            </a:r>
          </a:p>
          <a:p>
            <a:pPr marL="881063" lvl="1" indent="-514350">
              <a:spcBef>
                <a:spcPct val="35000"/>
              </a:spcBef>
              <a:buClr>
                <a:srgbClr val="0033CC"/>
              </a:buClr>
              <a:buFont typeface="+mj-lt"/>
              <a:buAutoNum type="arabicPeriod"/>
              <a:defRPr/>
            </a:pPr>
            <a:r>
              <a:rPr lang="en-US" dirty="0">
                <a:solidFill>
                  <a:srgbClr val="0033CC"/>
                </a:solidFill>
              </a:rPr>
              <a:t>Verifying, </a:t>
            </a:r>
            <a:r>
              <a:rPr lang="en-US" dirty="0" smtClean="0">
                <a:solidFill>
                  <a:srgbClr val="0033CC"/>
                </a:solidFill>
              </a:rPr>
              <a:t>approving, </a:t>
            </a:r>
            <a:r>
              <a:rPr lang="en-US" dirty="0">
                <a:solidFill>
                  <a:srgbClr val="0033CC"/>
                </a:solidFill>
              </a:rPr>
              <a:t>and recording obligations for eventual cash disbursements.</a:t>
            </a:r>
          </a:p>
          <a:p>
            <a:pPr marL="881063" lvl="1" indent="-514350">
              <a:spcBef>
                <a:spcPct val="35000"/>
              </a:spcBef>
              <a:buClr>
                <a:srgbClr val="0033CC"/>
              </a:buClr>
              <a:buFont typeface="+mj-lt"/>
              <a:buAutoNum type="arabicPeriod"/>
              <a:defRPr/>
            </a:pPr>
            <a:r>
              <a:rPr lang="en-US" dirty="0">
                <a:solidFill>
                  <a:srgbClr val="0033CC"/>
                </a:solidFill>
              </a:rPr>
              <a:t>Issuing checks for payment of verified, </a:t>
            </a:r>
            <a:r>
              <a:rPr lang="en-US" dirty="0" smtClean="0">
                <a:solidFill>
                  <a:srgbClr val="0033CC"/>
                </a:solidFill>
              </a:rPr>
              <a:t>approved, </a:t>
            </a:r>
            <a:r>
              <a:rPr lang="en-US" dirty="0">
                <a:solidFill>
                  <a:srgbClr val="0033CC"/>
                </a:solidFill>
              </a:rPr>
              <a:t>and recorded obligations.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31BC61D1-23FF-40F4-8FFB-B7BB74EE9443}" type="slidenum">
              <a:rPr lang="en-US" smtClean="0"/>
              <a:pPr>
                <a:defRPr/>
              </a:pPr>
              <a:t>23</a:t>
            </a:fld>
            <a:endParaRPr lang="en-US" dirty="0"/>
          </a:p>
        </p:txBody>
      </p:sp>
      <p:sp>
        <p:nvSpPr>
          <p:cNvPr id="7" name="Rounded Rectangle 6"/>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457200"/>
            <a:ext cx="8229600" cy="960438"/>
          </a:xfrm>
        </p:spPr>
        <p:txBody>
          <a:bodyPr/>
          <a:lstStyle/>
          <a:p>
            <a:r>
              <a:rPr lang="en-US" altLang="en-US" b="1" dirty="0" smtClean="0"/>
              <a:t>Voucher System of Control</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31BC61D1-23FF-40F4-8FFB-B7BB74EE9443}" type="slidenum">
              <a:rPr lang="en-US" smtClean="0"/>
              <a:pPr>
                <a:defRPr/>
              </a:pPr>
              <a:t>24</a:t>
            </a:fld>
            <a:endParaRPr lang="en-US" dirty="0"/>
          </a:p>
        </p:txBody>
      </p:sp>
      <p:sp>
        <p:nvSpPr>
          <p:cNvPr id="9" name="Rounded Rectangle 8"/>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
        <p:nvSpPr>
          <p:cNvPr id="10" name="TextBox 9"/>
          <p:cNvSpPr txBox="1"/>
          <p:nvPr/>
        </p:nvSpPr>
        <p:spPr>
          <a:xfrm>
            <a:off x="7848600" y="6455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8.1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642003" y="1900611"/>
            <a:ext cx="8077592" cy="3765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8-2</a:t>
            </a:r>
            <a:endParaRPr lang="en-US" sz="2400" b="1" dirty="0">
              <a:solidFill>
                <a:prstClr val="white"/>
              </a:solidFill>
            </a:endParaRPr>
          </a:p>
        </p:txBody>
      </p:sp>
      <p:sp>
        <p:nvSpPr>
          <p:cNvPr id="6" name="Rectangle 5"/>
          <p:cNvSpPr>
            <a:spLocks noChangeArrowheads="1"/>
          </p:cNvSpPr>
          <p:nvPr/>
        </p:nvSpPr>
        <p:spPr bwMode="auto">
          <a:xfrm>
            <a:off x="1025525" y="665163"/>
            <a:ext cx="7635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good system of internal control for cash provides adequate procedures for protecting both cash receipts</a:t>
            </a:r>
            <a:endParaRPr lang="en-US" dirty="0" smtClean="0">
              <a:solidFill>
                <a:prstClr val="black"/>
              </a:solidFill>
              <a:cs typeface="+mn-cs"/>
            </a:endParaRPr>
          </a:p>
        </p:txBody>
      </p:sp>
      <p:sp>
        <p:nvSpPr>
          <p:cNvPr id="7" name="Rectangle 6"/>
          <p:cNvSpPr>
            <a:spLocks noChangeArrowheads="1"/>
          </p:cNvSpPr>
          <p:nvPr/>
        </p:nvSpPr>
        <p:spPr bwMode="auto">
          <a:xfrm>
            <a:off x="1025525" y="871538"/>
            <a:ext cx="7813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and cash disbursements. Which of the following statements are true regarding the control of cash receipts</a:t>
            </a:r>
            <a:endParaRPr lang="en-US" dirty="0" smtClean="0">
              <a:solidFill>
                <a:prstClr val="black"/>
              </a:solidFill>
              <a:cs typeface="+mn-cs"/>
            </a:endParaRPr>
          </a:p>
        </p:txBody>
      </p:sp>
      <p:sp>
        <p:nvSpPr>
          <p:cNvPr id="27" name="Rectangle 7"/>
          <p:cNvSpPr>
            <a:spLocks noChangeArrowheads="1"/>
          </p:cNvSpPr>
          <p:nvPr/>
        </p:nvSpPr>
        <p:spPr bwMode="auto">
          <a:xfrm>
            <a:off x="1025525" y="1077913"/>
            <a:ext cx="1533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and disbursements?</a:t>
            </a:r>
            <a:endParaRPr lang="en-US" dirty="0" smtClean="0">
              <a:solidFill>
                <a:prstClr val="black"/>
              </a:solidFill>
              <a:cs typeface="+mn-cs"/>
            </a:endParaRPr>
          </a:p>
        </p:txBody>
      </p:sp>
      <p:sp>
        <p:nvSpPr>
          <p:cNvPr id="2706" name="Rectangle 8"/>
          <p:cNvSpPr>
            <a:spLocks noChangeArrowheads="1"/>
          </p:cNvSpPr>
          <p:nvPr/>
        </p:nvSpPr>
        <p:spPr bwMode="auto">
          <a:xfrm>
            <a:off x="1025525" y="1490663"/>
            <a:ext cx="7061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  Over-the-counter cash receipts from sales should be recorded on a cash register at the time of</a:t>
            </a:r>
            <a:endParaRPr lang="en-US" dirty="0" smtClean="0">
              <a:solidFill>
                <a:prstClr val="black"/>
              </a:solidFill>
              <a:cs typeface="+mn-cs"/>
            </a:endParaRPr>
          </a:p>
        </p:txBody>
      </p:sp>
      <p:sp>
        <p:nvSpPr>
          <p:cNvPr id="2707" name="Rectangle 9"/>
          <p:cNvSpPr>
            <a:spLocks noChangeArrowheads="1"/>
          </p:cNvSpPr>
          <p:nvPr/>
        </p:nvSpPr>
        <p:spPr bwMode="auto">
          <a:xfrm>
            <a:off x="1025525" y="1697038"/>
            <a:ext cx="806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each sale.</a:t>
            </a:r>
            <a:endParaRPr lang="en-US" dirty="0" smtClean="0">
              <a:solidFill>
                <a:prstClr val="black"/>
              </a:solidFill>
              <a:cs typeface="+mn-cs"/>
            </a:endParaRPr>
          </a:p>
        </p:txBody>
      </p:sp>
      <p:sp>
        <p:nvSpPr>
          <p:cNvPr id="2708" name="Rectangle 10"/>
          <p:cNvSpPr>
            <a:spLocks noChangeArrowheads="1"/>
          </p:cNvSpPr>
          <p:nvPr/>
        </p:nvSpPr>
        <p:spPr bwMode="auto">
          <a:xfrm>
            <a:off x="1981200" y="1697038"/>
            <a:ext cx="4289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True – All sales should be recorded on a cash register.</a:t>
            </a:r>
            <a:endParaRPr lang="en-US" dirty="0" smtClean="0">
              <a:solidFill>
                <a:prstClr val="black"/>
              </a:solidFill>
              <a:cs typeface="+mn-cs"/>
            </a:endParaRPr>
          </a:p>
        </p:txBody>
      </p:sp>
      <p:sp>
        <p:nvSpPr>
          <p:cNvPr id="2709" name="Rectangle 11"/>
          <p:cNvSpPr>
            <a:spLocks noChangeArrowheads="1"/>
          </p:cNvSpPr>
          <p:nvPr/>
        </p:nvSpPr>
        <p:spPr bwMode="auto">
          <a:xfrm>
            <a:off x="1025525" y="2119313"/>
            <a:ext cx="5386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  Custody over cash should be separate from the recordkeeping of cash.</a:t>
            </a:r>
            <a:endParaRPr lang="en-US" dirty="0" smtClean="0">
              <a:solidFill>
                <a:prstClr val="black"/>
              </a:solidFill>
              <a:cs typeface="+mn-cs"/>
            </a:endParaRPr>
          </a:p>
        </p:txBody>
      </p:sp>
      <p:sp>
        <p:nvSpPr>
          <p:cNvPr id="2710" name="Rectangle 12"/>
          <p:cNvSpPr>
            <a:spLocks noChangeArrowheads="1"/>
          </p:cNvSpPr>
          <p:nvPr/>
        </p:nvSpPr>
        <p:spPr bwMode="auto">
          <a:xfrm>
            <a:off x="6553200" y="2119313"/>
            <a:ext cx="22510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True – Segregation of duties</a:t>
            </a:r>
            <a:endParaRPr lang="en-US" dirty="0" smtClean="0">
              <a:solidFill>
                <a:prstClr val="black"/>
              </a:solidFill>
              <a:cs typeface="+mn-cs"/>
            </a:endParaRPr>
          </a:p>
        </p:txBody>
      </p:sp>
      <p:sp>
        <p:nvSpPr>
          <p:cNvPr id="256" name="Rectangle 13"/>
          <p:cNvSpPr>
            <a:spLocks noChangeArrowheads="1"/>
          </p:cNvSpPr>
          <p:nvPr/>
        </p:nvSpPr>
        <p:spPr bwMode="auto">
          <a:xfrm>
            <a:off x="1025525" y="2543175"/>
            <a:ext cx="7151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  For control of cash receipts that arrive through the mail, two people should be assigned the task</a:t>
            </a:r>
            <a:endParaRPr lang="en-US" dirty="0" smtClean="0">
              <a:solidFill>
                <a:prstClr val="black"/>
              </a:solidFill>
              <a:cs typeface="+mn-cs"/>
            </a:endParaRPr>
          </a:p>
        </p:txBody>
      </p:sp>
      <p:sp>
        <p:nvSpPr>
          <p:cNvPr id="257" name="Rectangle 14"/>
          <p:cNvSpPr>
            <a:spLocks noChangeArrowheads="1"/>
          </p:cNvSpPr>
          <p:nvPr/>
        </p:nvSpPr>
        <p:spPr bwMode="auto">
          <a:xfrm>
            <a:off x="1025525" y="2747963"/>
            <a:ext cx="2976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 and be present for, opening that mail.</a:t>
            </a:r>
            <a:endParaRPr lang="en-US" dirty="0" smtClean="0">
              <a:solidFill>
                <a:prstClr val="black"/>
              </a:solidFill>
              <a:cs typeface="+mn-cs"/>
            </a:endParaRPr>
          </a:p>
        </p:txBody>
      </p:sp>
      <p:sp>
        <p:nvSpPr>
          <p:cNvPr id="258" name="Rectangle 15"/>
          <p:cNvSpPr>
            <a:spLocks noChangeArrowheads="1"/>
          </p:cNvSpPr>
          <p:nvPr/>
        </p:nvSpPr>
        <p:spPr bwMode="auto">
          <a:xfrm>
            <a:off x="4173538" y="2747963"/>
            <a:ext cx="22510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True – Segregation of duties</a:t>
            </a:r>
            <a:endParaRPr lang="en-US" dirty="0" smtClean="0">
              <a:solidFill>
                <a:prstClr val="black"/>
              </a:solidFill>
              <a:cs typeface="+mn-cs"/>
            </a:endParaRPr>
          </a:p>
        </p:txBody>
      </p:sp>
      <p:sp>
        <p:nvSpPr>
          <p:cNvPr id="259" name="Rectangle 16"/>
          <p:cNvSpPr>
            <a:spLocks noChangeArrowheads="1"/>
          </p:cNvSpPr>
          <p:nvPr/>
        </p:nvSpPr>
        <p:spPr bwMode="auto">
          <a:xfrm>
            <a:off x="1025525" y="3171825"/>
            <a:ext cx="7162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  One key to controlling cash disbursements is to require that no expenditures be made by check;</a:t>
            </a:r>
            <a:endParaRPr lang="en-US" dirty="0" smtClean="0">
              <a:solidFill>
                <a:prstClr val="black"/>
              </a:solidFill>
              <a:cs typeface="+mn-cs"/>
            </a:endParaRPr>
          </a:p>
        </p:txBody>
      </p:sp>
      <p:sp>
        <p:nvSpPr>
          <p:cNvPr id="273" name="Rectangle 17"/>
          <p:cNvSpPr>
            <a:spLocks noChangeArrowheads="1"/>
          </p:cNvSpPr>
          <p:nvPr/>
        </p:nvSpPr>
        <p:spPr bwMode="auto">
          <a:xfrm>
            <a:off x="1025525" y="3378200"/>
            <a:ext cx="4216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instead, all expenditures should be made from petty cash.</a:t>
            </a:r>
            <a:endParaRPr lang="en-US" dirty="0" smtClean="0">
              <a:solidFill>
                <a:prstClr val="black"/>
              </a:solidFill>
              <a:cs typeface="+mn-cs"/>
            </a:endParaRPr>
          </a:p>
        </p:txBody>
      </p:sp>
      <p:sp>
        <p:nvSpPr>
          <p:cNvPr id="274" name="Rectangle 18"/>
          <p:cNvSpPr>
            <a:spLocks noChangeArrowheads="1"/>
          </p:cNvSpPr>
          <p:nvPr/>
        </p:nvSpPr>
        <p:spPr bwMode="auto">
          <a:xfrm>
            <a:off x="5434013" y="3378200"/>
            <a:ext cx="3481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False – Only small amounts should be paid from petty cash.</a:t>
            </a:r>
            <a:endParaRPr lang="en-US" dirty="0" smtClean="0">
              <a:solidFill>
                <a:prstClr val="black"/>
              </a:solidFill>
              <a:cs typeface="+mn-cs"/>
            </a:endParaRPr>
          </a:p>
        </p:txBody>
      </p:sp>
      <p:sp>
        <p:nvSpPr>
          <p:cNvPr id="275" name="Rectangle 19"/>
          <p:cNvSpPr>
            <a:spLocks noChangeArrowheads="1"/>
          </p:cNvSpPr>
          <p:nvPr/>
        </p:nvSpPr>
        <p:spPr bwMode="auto">
          <a:xfrm>
            <a:off x="1025525" y="3800475"/>
            <a:ext cx="7172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  A voucher system of control should be applied only to purchases of inventory and never to other</a:t>
            </a:r>
            <a:endParaRPr lang="en-US" dirty="0" smtClean="0">
              <a:solidFill>
                <a:prstClr val="black"/>
              </a:solidFill>
              <a:cs typeface="+mn-cs"/>
            </a:endParaRPr>
          </a:p>
        </p:txBody>
      </p:sp>
      <p:sp>
        <p:nvSpPr>
          <p:cNvPr id="276" name="Rectangle 20"/>
          <p:cNvSpPr>
            <a:spLocks noChangeArrowheads="1"/>
          </p:cNvSpPr>
          <p:nvPr/>
        </p:nvSpPr>
        <p:spPr bwMode="auto">
          <a:xfrm>
            <a:off x="1025525" y="4006850"/>
            <a:ext cx="104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expenditures.</a:t>
            </a:r>
            <a:endParaRPr lang="en-US" dirty="0" smtClean="0">
              <a:solidFill>
                <a:prstClr val="black"/>
              </a:solidFill>
              <a:cs typeface="+mn-cs"/>
            </a:endParaRPr>
          </a:p>
        </p:txBody>
      </p:sp>
      <p:sp>
        <p:nvSpPr>
          <p:cNvPr id="277" name="Rectangle 21"/>
          <p:cNvSpPr>
            <a:spLocks noChangeArrowheads="1"/>
          </p:cNvSpPr>
          <p:nvPr/>
        </p:nvSpPr>
        <p:spPr bwMode="auto">
          <a:xfrm>
            <a:off x="2257425" y="4006850"/>
            <a:ext cx="4879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False – A voucher system should be applied to all purchases. </a:t>
            </a:r>
            <a:endParaRPr lang="en-US" dirty="0" smtClean="0">
              <a:solidFill>
                <a:prstClr val="black"/>
              </a:solidFill>
              <a:cs typeface="+mn-cs"/>
            </a:endParaRPr>
          </a:p>
        </p:txBody>
      </p:sp>
      <p:sp>
        <p:nvSpPr>
          <p:cNvPr id="21" name="Slide Number Placeholder 20"/>
          <p:cNvSpPr>
            <a:spLocks noGrp="1"/>
          </p:cNvSpPr>
          <p:nvPr>
            <p:ph type="sldNum" sz="quarter" idx="12"/>
          </p:nvPr>
        </p:nvSpPr>
        <p:spPr/>
        <p:txBody>
          <a:bodyPr/>
          <a:lstStyle/>
          <a:p>
            <a:pPr>
              <a:defRPr/>
            </a:pPr>
            <a:fld id="{53B85C02-3E76-4438-B0F1-0182A75EDFB8}" type="slidenum">
              <a:rPr lang="en-US" smtClean="0"/>
              <a:pPr>
                <a:defRPr/>
              </a:pPr>
              <a:t>25</a:t>
            </a:fld>
            <a:endParaRPr lang="en-US" dirty="0"/>
          </a:p>
        </p:txBody>
      </p:sp>
      <p:sp>
        <p:nvSpPr>
          <p:cNvPr id="22" name="Rounded Rectangle 21"/>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8"/>
                                        </p:tgtEl>
                                        <p:attrNameLst>
                                          <p:attrName>style.visibility</p:attrName>
                                        </p:attrNameLst>
                                      </p:cBhvr>
                                      <p:to>
                                        <p:strVal val="visible"/>
                                      </p:to>
                                    </p:set>
                                    <p:animEffect transition="in" filter="fade">
                                      <p:cBhvr>
                                        <p:cTn id="7" dur="500"/>
                                        <p:tgtEl>
                                          <p:spTgt spid="27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10"/>
                                        </p:tgtEl>
                                        <p:attrNameLst>
                                          <p:attrName>style.visibility</p:attrName>
                                        </p:attrNameLst>
                                      </p:cBhvr>
                                      <p:to>
                                        <p:strVal val="visible"/>
                                      </p:to>
                                    </p:set>
                                    <p:animEffect transition="in" filter="fade">
                                      <p:cBhvr>
                                        <p:cTn id="10" dur="500"/>
                                        <p:tgtEl>
                                          <p:spTgt spid="27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500"/>
                                        <p:tgtEl>
                                          <p:spTgt spid="2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4"/>
                                        </p:tgtEl>
                                        <p:attrNameLst>
                                          <p:attrName>style.visibility</p:attrName>
                                        </p:attrNameLst>
                                      </p:cBhvr>
                                      <p:to>
                                        <p:strVal val="visible"/>
                                      </p:to>
                                    </p:set>
                                    <p:animEffect transition="in" filter="fade">
                                      <p:cBhvr>
                                        <p:cTn id="16" dur="500"/>
                                        <p:tgtEl>
                                          <p:spTgt spid="2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7"/>
                                        </p:tgtEl>
                                        <p:attrNameLst>
                                          <p:attrName>style.visibility</p:attrName>
                                        </p:attrNameLst>
                                      </p:cBhvr>
                                      <p:to>
                                        <p:strVal val="visible"/>
                                      </p:to>
                                    </p:set>
                                    <p:animEffect transition="in" filter="fade">
                                      <p:cBhvr>
                                        <p:cTn id="19"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8" grpId="0"/>
      <p:bldP spid="2710" grpId="0"/>
      <p:bldP spid="258" grpId="0"/>
      <p:bldP spid="274" grpId="0"/>
      <p:bldP spid="2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altLang="en-US" dirty="0" smtClean="0"/>
              <a:t>Explain and record petty cash fund transactions.</a:t>
            </a:r>
            <a:r>
              <a:rPr lang="en-US" dirty="0" smtClean="0"/>
              <a:t>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0804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1148"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533400"/>
            <a:ext cx="8229600" cy="884238"/>
          </a:xfrm>
        </p:spPr>
        <p:txBody>
          <a:bodyPr/>
          <a:lstStyle/>
          <a:p>
            <a:r>
              <a:rPr lang="en-US" altLang="en-US" b="1" dirty="0" smtClean="0"/>
              <a:t>Petty Cash System of Control</a:t>
            </a:r>
          </a:p>
        </p:txBody>
      </p:sp>
      <p:sp>
        <p:nvSpPr>
          <p:cNvPr id="23555" name="Rectangle 3"/>
          <p:cNvSpPr>
            <a:spLocks noGrp="1" noChangeArrowheads="1"/>
          </p:cNvSpPr>
          <p:nvPr>
            <p:ph type="body" idx="4294967295"/>
          </p:nvPr>
        </p:nvSpPr>
        <p:spPr>
          <a:xfrm>
            <a:off x="685800" y="1828800"/>
            <a:ext cx="7661275" cy="1600200"/>
          </a:xfrm>
          <a:solidFill>
            <a:schemeClr val="accent2">
              <a:lumMod val="40000"/>
              <a:lumOff val="60000"/>
            </a:schemeClr>
          </a:solidFill>
          <a:ln w="12700">
            <a:solidFill>
              <a:schemeClr val="accent2">
                <a:lumMod val="50000"/>
              </a:schemeClr>
            </a:solidFill>
          </a:ln>
          <a:effectLst>
            <a:outerShdw dist="53882" dir="2700000" algn="ctr" rotWithShape="0">
              <a:schemeClr val="hlink"/>
            </a:outerShdw>
          </a:effectLst>
        </p:spPr>
        <p:txBody>
          <a:bodyPr lIns="90488" tIns="44450" rIns="90488" bIns="44450"/>
          <a:lstStyle/>
          <a:p>
            <a:pPr algn="ctr">
              <a:buFont typeface="Wingdings" pitchFamily="2" charset="2"/>
              <a:buNone/>
              <a:defRPr/>
            </a:pPr>
            <a:r>
              <a:rPr lang="en-US" dirty="0">
                <a:solidFill>
                  <a:schemeClr val="accent2">
                    <a:lumMod val="50000"/>
                  </a:schemeClr>
                </a:solidFill>
              </a:rPr>
              <a:t>Small payments required in most companies for items such as postage, courier fees, </a:t>
            </a:r>
            <a:r>
              <a:rPr lang="en-US" dirty="0" smtClean="0">
                <a:solidFill>
                  <a:schemeClr val="accent2">
                    <a:lumMod val="50000"/>
                  </a:schemeClr>
                </a:solidFill>
              </a:rPr>
              <a:t>repairs, </a:t>
            </a:r>
            <a:r>
              <a:rPr lang="en-US" dirty="0">
                <a:solidFill>
                  <a:schemeClr val="accent2">
                    <a:lumMod val="50000"/>
                  </a:schemeClr>
                </a:solidFill>
              </a:rPr>
              <a:t>and supplies.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31BC61D1-23FF-40F4-8FFB-B7BB74EE9443}" type="slidenum">
              <a:rPr lang="en-US" smtClean="0"/>
              <a:pPr>
                <a:defRPr/>
              </a:pPr>
              <a:t>27</a:t>
            </a:fld>
            <a:endParaRPr lang="en-US" dirty="0"/>
          </a:p>
        </p:txBody>
      </p:sp>
      <p:sp>
        <p:nvSpPr>
          <p:cNvPr id="7" name="Rounded Rectangle 6"/>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457200"/>
            <a:ext cx="8229600" cy="960438"/>
          </a:xfrm>
        </p:spPr>
        <p:txBody>
          <a:bodyPr/>
          <a:lstStyle/>
          <a:p>
            <a:r>
              <a:rPr lang="en-US" altLang="en-US" b="1" dirty="0" smtClean="0"/>
              <a:t>Operating a Petty Cash Fund</a:t>
            </a:r>
          </a:p>
        </p:txBody>
      </p:sp>
      <p:pic>
        <p:nvPicPr>
          <p:cNvPr id="1045" name="Picture 21"/>
          <p:cNvPicPr>
            <a:picLocks noChangeAspect="1" noChangeArrowheads="1"/>
          </p:cNvPicPr>
          <p:nvPr/>
        </p:nvPicPr>
        <p:blipFill>
          <a:blip r:embed="rId3" cstate="print"/>
          <a:srcRect/>
          <a:stretch>
            <a:fillRect/>
          </a:stretch>
        </p:blipFill>
        <p:spPr bwMode="auto">
          <a:xfrm>
            <a:off x="533400" y="3840162"/>
            <a:ext cx="7564011" cy="914400"/>
          </a:xfrm>
          <a:prstGeom prst="rect">
            <a:avLst/>
          </a:prstGeom>
          <a:noFill/>
          <a:ln w="9525">
            <a:solidFill>
              <a:schemeClr val="tx1"/>
            </a:solid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31BC61D1-23FF-40F4-8FFB-B7BB74EE9443}" type="slidenum">
              <a:rPr lang="en-US" smtClean="0"/>
              <a:pPr>
                <a:defRPr/>
              </a:pPr>
              <a:t>28</a:t>
            </a:fld>
            <a:endParaRPr lang="en-US" dirty="0"/>
          </a:p>
        </p:txBody>
      </p:sp>
      <p:sp>
        <p:nvSpPr>
          <p:cNvPr id="8" name="Rounded Rectangle 7"/>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
        <p:nvSpPr>
          <p:cNvPr id="9" name="Rectangle 3"/>
          <p:cNvSpPr txBox="1">
            <a:spLocks noChangeArrowheads="1"/>
          </p:cNvSpPr>
          <p:nvPr/>
        </p:nvSpPr>
        <p:spPr bwMode="auto">
          <a:xfrm>
            <a:off x="533400" y="1752600"/>
            <a:ext cx="7564011" cy="1752600"/>
          </a:xfrm>
          <a:prstGeom prst="rect">
            <a:avLst/>
          </a:prstGeom>
          <a:solidFill>
            <a:schemeClr val="accent2">
              <a:lumMod val="40000"/>
              <a:lumOff val="60000"/>
            </a:schemeClr>
          </a:solidFill>
          <a:ln w="12700">
            <a:solidFill>
              <a:schemeClr val="accent2">
                <a:lumMod val="50000"/>
              </a:schemeClr>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US" dirty="0" smtClean="0">
                <a:solidFill>
                  <a:schemeClr val="accent2">
                    <a:lumMod val="50000"/>
                  </a:schemeClr>
                </a:solidFill>
              </a:rPr>
              <a:t>To establish a petty cash fund:</a:t>
            </a:r>
          </a:p>
          <a:p>
            <a:pPr algn="ctr">
              <a:buFont typeface="Wingdings" pitchFamily="2" charset="2"/>
              <a:buNone/>
              <a:defRPr/>
            </a:pPr>
            <a:r>
              <a:rPr lang="en-US" dirty="0" smtClean="0">
                <a:solidFill>
                  <a:schemeClr val="accent2">
                    <a:lumMod val="50000"/>
                  </a:schemeClr>
                </a:solidFill>
              </a:rPr>
              <a:t>Petty Cash is debited to increase</a:t>
            </a:r>
          </a:p>
          <a:p>
            <a:pPr algn="ctr">
              <a:buFont typeface="Wingdings" pitchFamily="2" charset="2"/>
              <a:buNone/>
              <a:defRPr/>
            </a:pPr>
            <a:r>
              <a:rPr lang="en-US" dirty="0" smtClean="0">
                <a:solidFill>
                  <a:schemeClr val="accent2">
                    <a:lumMod val="50000"/>
                  </a:schemeClr>
                </a:solidFill>
              </a:rPr>
              <a:t>Cash is credited to decrease</a:t>
            </a:r>
            <a:endParaRPr lang="en-US" dirty="0">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slide(fromLeft)">
                                      <p:cBhvr>
                                        <p:cTn id="7"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title"/>
          </p:nvPr>
        </p:nvSpPr>
        <p:spPr>
          <a:xfrm>
            <a:off x="457200" y="381000"/>
            <a:ext cx="8229600" cy="1036638"/>
          </a:xfrm>
        </p:spPr>
        <p:txBody>
          <a:bodyPr/>
          <a:lstStyle/>
          <a:p>
            <a:r>
              <a:rPr lang="en-US" altLang="en-US" b="1" dirty="0" smtClean="0"/>
              <a:t>Operating a Petty Cash Fund</a:t>
            </a:r>
          </a:p>
        </p:txBody>
      </p:sp>
      <p:sp>
        <p:nvSpPr>
          <p:cNvPr id="37" name="Rectangle 36"/>
          <p:cNvSpPr/>
          <p:nvPr/>
        </p:nvSpPr>
        <p:spPr>
          <a:xfrm>
            <a:off x="5867400" y="24384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31BC61D1-23FF-40F4-8FFB-B7BB74EE9443}" type="slidenum">
              <a:rPr lang="en-US" smtClean="0"/>
              <a:pPr>
                <a:defRPr/>
              </a:pPr>
              <a:t>29</a:t>
            </a:fld>
            <a:endParaRPr lang="en-US" dirty="0"/>
          </a:p>
        </p:txBody>
      </p:sp>
      <p:sp>
        <p:nvSpPr>
          <p:cNvPr id="8" name="Rounded Rectangle 7"/>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
        <p:nvSpPr>
          <p:cNvPr id="9" name="Rectangle 3"/>
          <p:cNvSpPr txBox="1">
            <a:spLocks noChangeArrowheads="1"/>
          </p:cNvSpPr>
          <p:nvPr/>
        </p:nvSpPr>
        <p:spPr bwMode="auto">
          <a:xfrm>
            <a:off x="685006" y="1253851"/>
            <a:ext cx="7239000" cy="646906"/>
          </a:xfrm>
          <a:prstGeom prst="rect">
            <a:avLst/>
          </a:prstGeom>
          <a:solidFill>
            <a:schemeClr val="accent2">
              <a:lumMod val="40000"/>
              <a:lumOff val="60000"/>
            </a:schemeClr>
          </a:solidFill>
          <a:ln w="12700">
            <a:solidFill>
              <a:schemeClr val="accent2">
                <a:lumMod val="50000"/>
              </a:schemeClr>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US" dirty="0" smtClean="0">
                <a:solidFill>
                  <a:schemeClr val="accent2">
                    <a:lumMod val="50000"/>
                  </a:schemeClr>
                </a:solidFill>
              </a:rPr>
              <a:t>Summary of petty cash receipts:</a:t>
            </a:r>
            <a:endParaRPr lang="en-US" dirty="0">
              <a:solidFill>
                <a:schemeClr val="accent2">
                  <a:lumMod val="50000"/>
                </a:schemeClr>
              </a:solidFill>
            </a:endParaRPr>
          </a:p>
        </p:txBody>
      </p:sp>
      <p:sp>
        <p:nvSpPr>
          <p:cNvPr id="10" name="TextBox 9"/>
          <p:cNvSpPr txBox="1"/>
          <p:nvPr/>
        </p:nvSpPr>
        <p:spPr>
          <a:xfrm>
            <a:off x="7924006" y="19748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8.3</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808179" y="2400329"/>
            <a:ext cx="6992653" cy="3167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t>Define </a:t>
            </a:r>
            <a:r>
              <a:rPr lang="en-US" dirty="0"/>
              <a:t>internal control and identify its purpose and principles.</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8463" y="208599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6200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title"/>
          </p:nvPr>
        </p:nvSpPr>
        <p:spPr>
          <a:xfrm>
            <a:off x="457200" y="457200"/>
            <a:ext cx="8382000" cy="1038718"/>
          </a:xfrm>
        </p:spPr>
        <p:txBody>
          <a:bodyPr/>
          <a:lstStyle/>
          <a:p>
            <a:r>
              <a:rPr lang="en-US" altLang="en-US" b="1" dirty="0" smtClean="0"/>
              <a:t>Reimbursement of Petty Cash Fund</a:t>
            </a:r>
          </a:p>
        </p:txBody>
      </p:sp>
      <p:pic>
        <p:nvPicPr>
          <p:cNvPr id="5143" name="Picture 23"/>
          <p:cNvPicPr>
            <a:picLocks noChangeAspect="1" noChangeArrowheads="1"/>
          </p:cNvPicPr>
          <p:nvPr/>
        </p:nvPicPr>
        <p:blipFill>
          <a:blip r:embed="rId3" cstate="print"/>
          <a:srcRect/>
          <a:stretch>
            <a:fillRect/>
          </a:stretch>
        </p:blipFill>
        <p:spPr bwMode="auto">
          <a:xfrm>
            <a:off x="637594" y="3962400"/>
            <a:ext cx="7668206" cy="1701383"/>
          </a:xfrm>
          <a:prstGeom prst="rect">
            <a:avLst/>
          </a:prstGeom>
          <a:noFill/>
          <a:ln w="9525">
            <a:solidFill>
              <a:schemeClr val="tx1"/>
            </a:solid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31BC61D1-23FF-40F4-8FFB-B7BB74EE9443}" type="slidenum">
              <a:rPr lang="en-US" smtClean="0"/>
              <a:pPr>
                <a:defRPr/>
              </a:pPr>
              <a:t>30</a:t>
            </a:fld>
            <a:endParaRPr lang="en-US" dirty="0"/>
          </a:p>
        </p:txBody>
      </p:sp>
      <p:sp>
        <p:nvSpPr>
          <p:cNvPr id="7" name="Rounded Rectangle 6"/>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
        <p:nvSpPr>
          <p:cNvPr id="8" name="Rectangle 3"/>
          <p:cNvSpPr txBox="1">
            <a:spLocks noChangeArrowheads="1"/>
          </p:cNvSpPr>
          <p:nvPr/>
        </p:nvSpPr>
        <p:spPr bwMode="auto">
          <a:xfrm>
            <a:off x="637594" y="1752600"/>
            <a:ext cx="7564011" cy="1752600"/>
          </a:xfrm>
          <a:prstGeom prst="rect">
            <a:avLst/>
          </a:prstGeom>
          <a:solidFill>
            <a:schemeClr val="accent2">
              <a:lumMod val="40000"/>
              <a:lumOff val="60000"/>
            </a:schemeClr>
          </a:solidFill>
          <a:ln w="12700">
            <a:solidFill>
              <a:schemeClr val="accent2">
                <a:lumMod val="50000"/>
              </a:schemeClr>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US" dirty="0" smtClean="0">
                <a:solidFill>
                  <a:schemeClr val="accent2">
                    <a:lumMod val="50000"/>
                  </a:schemeClr>
                </a:solidFill>
              </a:rPr>
              <a:t>Cash payments report is used in making the journal entry to reimburse the fund.</a:t>
            </a:r>
          </a:p>
          <a:p>
            <a:pPr algn="ctr">
              <a:buFont typeface="Wingdings" pitchFamily="2" charset="2"/>
              <a:buNone/>
              <a:defRPr/>
            </a:pPr>
            <a:r>
              <a:rPr lang="en-US" dirty="0" smtClean="0">
                <a:solidFill>
                  <a:schemeClr val="accent2">
                    <a:lumMod val="50000"/>
                  </a:schemeClr>
                </a:solidFill>
              </a:rPr>
              <a:t>Debit each of the expenses and credit Cash.</a:t>
            </a:r>
          </a:p>
          <a:p>
            <a:pPr algn="ctr">
              <a:buFont typeface="Wingdings" pitchFamily="2" charset="2"/>
              <a:buNone/>
              <a:defRPr/>
            </a:pPr>
            <a:endParaRPr lang="en-US" dirty="0">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slide(fromLeft)">
                                      <p:cBhvr>
                                        <p:cTn id="7"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title"/>
          </p:nvPr>
        </p:nvSpPr>
        <p:spPr>
          <a:xfrm>
            <a:off x="457200" y="457200"/>
            <a:ext cx="8382000" cy="1295400"/>
          </a:xfrm>
        </p:spPr>
        <p:txBody>
          <a:bodyPr/>
          <a:lstStyle/>
          <a:p>
            <a:r>
              <a:rPr lang="en-US" altLang="en-US" b="1" dirty="0" smtClean="0"/>
              <a:t>Increasing or Decreasing a Petty Cash Fund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31BC61D1-23FF-40F4-8FFB-B7BB74EE9443}" type="slidenum">
              <a:rPr lang="en-US" smtClean="0"/>
              <a:pPr>
                <a:defRPr/>
              </a:pPr>
              <a:t>31</a:t>
            </a:fld>
            <a:endParaRPr lang="en-US" dirty="0"/>
          </a:p>
        </p:txBody>
      </p:sp>
      <p:sp>
        <p:nvSpPr>
          <p:cNvPr id="7" name="Rounded Rectangle 6"/>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
        <p:nvSpPr>
          <p:cNvPr id="8" name="Rectangle 3"/>
          <p:cNvSpPr txBox="1">
            <a:spLocks noChangeArrowheads="1"/>
          </p:cNvSpPr>
          <p:nvPr/>
        </p:nvSpPr>
        <p:spPr bwMode="auto">
          <a:xfrm>
            <a:off x="457200" y="1981200"/>
            <a:ext cx="8001000" cy="704712"/>
          </a:xfrm>
          <a:prstGeom prst="rect">
            <a:avLst/>
          </a:prstGeom>
          <a:solidFill>
            <a:schemeClr val="accent2">
              <a:lumMod val="40000"/>
              <a:lumOff val="60000"/>
            </a:schemeClr>
          </a:solidFill>
          <a:ln w="12700">
            <a:solidFill>
              <a:schemeClr val="accent2">
                <a:lumMod val="50000"/>
              </a:schemeClr>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US" dirty="0" smtClean="0">
                <a:solidFill>
                  <a:schemeClr val="accent2">
                    <a:lumMod val="50000"/>
                  </a:schemeClr>
                </a:solidFill>
              </a:rPr>
              <a:t>To increase, debit Petty Cash and credit Cash.</a:t>
            </a:r>
          </a:p>
          <a:p>
            <a:pPr algn="ctr">
              <a:buFont typeface="Wingdings" pitchFamily="2" charset="2"/>
              <a:buNone/>
              <a:defRPr/>
            </a:pPr>
            <a:endParaRPr lang="en-US" dirty="0" smtClean="0">
              <a:solidFill>
                <a:schemeClr val="accent2">
                  <a:lumMod val="50000"/>
                </a:schemeClr>
              </a:solidFill>
            </a:endParaRPr>
          </a:p>
          <a:p>
            <a:pPr algn="ctr">
              <a:buFont typeface="Wingdings" pitchFamily="2" charset="2"/>
              <a:buNone/>
              <a:defRPr/>
            </a:pPr>
            <a:endParaRPr lang="en-US" dirty="0">
              <a:solidFill>
                <a:schemeClr val="accent2">
                  <a:lumMod val="50000"/>
                </a:schemeClr>
              </a:solidFill>
            </a:endParaRPr>
          </a:p>
        </p:txBody>
      </p:sp>
      <p:sp>
        <p:nvSpPr>
          <p:cNvPr id="9" name="Rectangle 3"/>
          <p:cNvSpPr txBox="1">
            <a:spLocks noChangeArrowheads="1"/>
          </p:cNvSpPr>
          <p:nvPr/>
        </p:nvSpPr>
        <p:spPr bwMode="auto">
          <a:xfrm>
            <a:off x="457200" y="4168775"/>
            <a:ext cx="8001000" cy="704712"/>
          </a:xfrm>
          <a:prstGeom prst="rect">
            <a:avLst/>
          </a:prstGeom>
          <a:solidFill>
            <a:schemeClr val="accent2">
              <a:lumMod val="40000"/>
              <a:lumOff val="60000"/>
            </a:schemeClr>
          </a:solidFill>
          <a:ln w="12700">
            <a:solidFill>
              <a:schemeClr val="accent2">
                <a:lumMod val="50000"/>
              </a:schemeClr>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US" dirty="0" smtClean="0">
                <a:solidFill>
                  <a:schemeClr val="accent2">
                    <a:lumMod val="50000"/>
                  </a:schemeClr>
                </a:solidFill>
              </a:rPr>
              <a:t>To decrease, debit Cash and credit Petty Cash.</a:t>
            </a:r>
          </a:p>
          <a:p>
            <a:pPr algn="ctr">
              <a:buFont typeface="Wingdings" pitchFamily="2" charset="2"/>
              <a:buNone/>
              <a:defRPr/>
            </a:pPr>
            <a:endParaRPr lang="en-US" dirty="0" smtClean="0">
              <a:solidFill>
                <a:schemeClr val="accent2">
                  <a:lumMod val="50000"/>
                </a:schemeClr>
              </a:solidFill>
            </a:endParaRPr>
          </a:p>
          <a:p>
            <a:pPr algn="ctr">
              <a:buFont typeface="Wingdings" pitchFamily="2" charset="2"/>
              <a:buNone/>
              <a:defRPr/>
            </a:pPr>
            <a:endParaRPr lang="en-US" b="1" dirty="0">
              <a:solidFill>
                <a:schemeClr val="accent2">
                  <a:lumMod val="50000"/>
                </a:schemeClr>
              </a:solidFill>
            </a:endParaRPr>
          </a:p>
        </p:txBody>
      </p:sp>
      <p:pic>
        <p:nvPicPr>
          <p:cNvPr id="2" name="Picture 1"/>
          <p:cNvPicPr>
            <a:picLocks noChangeAspect="1"/>
          </p:cNvPicPr>
          <p:nvPr/>
        </p:nvPicPr>
        <p:blipFill>
          <a:blip r:embed="rId3"/>
          <a:stretch>
            <a:fillRect/>
          </a:stretch>
        </p:blipFill>
        <p:spPr>
          <a:xfrm>
            <a:off x="914399" y="3094712"/>
            <a:ext cx="7084385" cy="842200"/>
          </a:xfrm>
          <a:prstGeom prst="rect">
            <a:avLst/>
          </a:prstGeom>
        </p:spPr>
      </p:pic>
      <p:pic>
        <p:nvPicPr>
          <p:cNvPr id="3" name="Picture 2"/>
          <p:cNvPicPr>
            <a:picLocks noChangeAspect="1"/>
          </p:cNvPicPr>
          <p:nvPr/>
        </p:nvPicPr>
        <p:blipFill>
          <a:blip r:embed="rId4"/>
          <a:stretch>
            <a:fillRect/>
          </a:stretch>
        </p:blipFill>
        <p:spPr>
          <a:xfrm>
            <a:off x="914399" y="5222436"/>
            <a:ext cx="7084385" cy="783011"/>
          </a:xfrm>
          <a:prstGeom prst="rect">
            <a:avLst/>
          </a:prstGeom>
        </p:spPr>
      </p:pic>
    </p:spTree>
    <p:extLst>
      <p:ext uri="{BB962C8B-B14F-4D97-AF65-F5344CB8AC3E}">
        <p14:creationId xmlns:p14="http://schemas.microsoft.com/office/powerpoint/2010/main" val="9287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381000"/>
            <a:ext cx="8229600" cy="1036638"/>
          </a:xfrm>
        </p:spPr>
        <p:txBody>
          <a:bodyPr/>
          <a:lstStyle/>
          <a:p>
            <a:r>
              <a:rPr lang="en-US" altLang="en-US" b="1" dirty="0" smtClean="0"/>
              <a:t>Cash Over and Short</a:t>
            </a:r>
          </a:p>
        </p:txBody>
      </p:sp>
      <p:sp>
        <p:nvSpPr>
          <p:cNvPr id="3" name="TextBox 2"/>
          <p:cNvSpPr txBox="1"/>
          <p:nvPr/>
        </p:nvSpPr>
        <p:spPr>
          <a:xfrm>
            <a:off x="211138" y="1466850"/>
            <a:ext cx="8610600" cy="2308324"/>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marL="342900" indent="-342900">
              <a:buFont typeface="Arial" panose="020B0604020202020204" pitchFamily="34" charset="0"/>
              <a:buChar char="•"/>
              <a:defRPr/>
            </a:pPr>
            <a:r>
              <a:rPr lang="en-US" sz="2400" dirty="0" smtClean="0">
                <a:solidFill>
                  <a:schemeClr val="accent2">
                    <a:lumMod val="50000"/>
                  </a:schemeClr>
                </a:solidFill>
                <a:latin typeface="Arial" charset="0"/>
              </a:rPr>
              <a:t>If petty cashier fails to obtain a receipt for payment or overpays an amount, cash over or short will result.</a:t>
            </a:r>
          </a:p>
          <a:p>
            <a:pPr marL="342900" indent="-342900">
              <a:buFont typeface="Arial" panose="020B0604020202020204" pitchFamily="34" charset="0"/>
              <a:buChar char="•"/>
              <a:defRPr/>
            </a:pPr>
            <a:r>
              <a:rPr lang="en-US" sz="2400" dirty="0">
                <a:solidFill>
                  <a:schemeClr val="accent2">
                    <a:lumMod val="50000"/>
                  </a:schemeClr>
                </a:solidFill>
                <a:latin typeface="Arial" charset="0"/>
              </a:rPr>
              <a:t>Petty cash payments report plus cash left in account will not total to the fund balance</a:t>
            </a:r>
            <a:r>
              <a:rPr lang="en-US" sz="2400" dirty="0" smtClean="0">
                <a:solidFill>
                  <a:schemeClr val="accent2">
                    <a:lumMod val="50000"/>
                  </a:schemeClr>
                </a:solidFill>
                <a:latin typeface="Arial" charset="0"/>
              </a:rPr>
              <a:t>.</a:t>
            </a:r>
          </a:p>
          <a:p>
            <a:pPr marL="342900" indent="-342900">
              <a:buFont typeface="Arial" panose="020B0604020202020204" pitchFamily="34" charset="0"/>
              <a:buChar char="•"/>
              <a:defRPr/>
            </a:pPr>
            <a:r>
              <a:rPr lang="en-US" sz="2400" dirty="0" smtClean="0">
                <a:solidFill>
                  <a:schemeClr val="accent2">
                    <a:lumMod val="50000"/>
                  </a:schemeClr>
                </a:solidFill>
                <a:latin typeface="Arial" charset="0"/>
              </a:rPr>
              <a:t>Difference is debited, if short, to Cash Over and Short.</a:t>
            </a:r>
          </a:p>
          <a:p>
            <a:pPr marL="342900" indent="-342900">
              <a:buFont typeface="Arial" panose="020B0604020202020204" pitchFamily="34" charset="0"/>
              <a:buChar char="•"/>
              <a:defRPr/>
            </a:pPr>
            <a:r>
              <a:rPr lang="en-US" sz="2400" dirty="0" smtClean="0">
                <a:solidFill>
                  <a:schemeClr val="accent2">
                    <a:lumMod val="50000"/>
                  </a:schemeClr>
                </a:solidFill>
                <a:latin typeface="Arial" charset="0"/>
              </a:rPr>
              <a:t>Difference is credited, if over, to Cash Over and Short.</a:t>
            </a:r>
            <a:endParaRPr lang="en-US" sz="2400" dirty="0">
              <a:solidFill>
                <a:schemeClr val="accent2">
                  <a:lumMod val="50000"/>
                </a:schemeClr>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31BC61D1-23FF-40F4-8FFB-B7BB74EE9443}" type="slidenum">
              <a:rPr lang="en-US" smtClean="0"/>
              <a:pPr>
                <a:defRPr/>
              </a:pPr>
              <a:t>32</a:t>
            </a:fld>
            <a:endParaRPr lang="en-US" dirty="0"/>
          </a:p>
        </p:txBody>
      </p:sp>
      <p:sp>
        <p:nvSpPr>
          <p:cNvPr id="9" name="Rounded Rectangle 8"/>
          <p:cNvSpPr/>
          <p:nvPr/>
        </p:nvSpPr>
        <p:spPr>
          <a:xfrm>
            <a:off x="138112" y="6550517"/>
            <a:ext cx="51958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altLang="en-US" sz="1100" dirty="0"/>
              <a:t>Apply internal c</a:t>
            </a:r>
            <a:r>
              <a:rPr lang="en-US" sz="1100" dirty="0"/>
              <a:t>ontrol to cash receipts and disbursements</a:t>
            </a:r>
            <a:r>
              <a:rPr lang="en-US" sz="1100" dirty="0" smtClean="0"/>
              <a:t>.</a:t>
            </a:r>
            <a:endParaRPr lang="en-US" sz="1100" dirty="0"/>
          </a:p>
        </p:txBody>
      </p:sp>
      <p:pic>
        <p:nvPicPr>
          <p:cNvPr id="10" name="Picture 4" descr="C:\Users\User\AppData\Local\Temp\SNAGHTML332aa2f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4343400"/>
            <a:ext cx="7857695" cy="136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8-3</a:t>
            </a:r>
            <a:endParaRPr lang="en-US" sz="2400" b="1" dirty="0">
              <a:solidFill>
                <a:prstClr val="white"/>
              </a:solidFill>
            </a:endParaRPr>
          </a:p>
        </p:txBody>
      </p:sp>
      <p:sp>
        <p:nvSpPr>
          <p:cNvPr id="9" name="AutoShape 3"/>
          <p:cNvSpPr>
            <a:spLocks noChangeAspect="1" noChangeArrowheads="1" noTextEdit="1"/>
          </p:cNvSpPr>
          <p:nvPr/>
        </p:nvSpPr>
        <p:spPr bwMode="auto">
          <a:xfrm>
            <a:off x="762000" y="627063"/>
            <a:ext cx="73533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 name="Rectangle 5"/>
          <p:cNvSpPr>
            <a:spLocks noChangeArrowheads="1"/>
          </p:cNvSpPr>
          <p:nvPr/>
        </p:nvSpPr>
        <p:spPr bwMode="auto">
          <a:xfrm>
            <a:off x="1095375" y="1255713"/>
            <a:ext cx="70199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6"/>
          <p:cNvSpPr>
            <a:spLocks noChangeArrowheads="1"/>
          </p:cNvSpPr>
          <p:nvPr/>
        </p:nvSpPr>
        <p:spPr bwMode="auto">
          <a:xfrm>
            <a:off x="801688" y="647700"/>
            <a:ext cx="7473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Bacardi Company established a $150 petty cash fund with Eminem as the petty cashier. When the fund</a:t>
            </a:r>
            <a:endParaRPr lang="en-US" dirty="0" smtClean="0">
              <a:solidFill>
                <a:prstClr val="black"/>
              </a:solidFill>
              <a:cs typeface="+mn-cs"/>
            </a:endParaRPr>
          </a:p>
        </p:txBody>
      </p:sp>
      <p:sp>
        <p:nvSpPr>
          <p:cNvPr id="12" name="Rectangle 7"/>
          <p:cNvSpPr>
            <a:spLocks noChangeArrowheads="1"/>
          </p:cNvSpPr>
          <p:nvPr/>
        </p:nvSpPr>
        <p:spPr bwMode="auto">
          <a:xfrm>
            <a:off x="801688" y="854075"/>
            <a:ext cx="6496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balance reached $19 cash, Eminem prepared a petty cash payment report, which follows.</a:t>
            </a:r>
            <a:endParaRPr lang="en-US" dirty="0" smtClean="0">
              <a:solidFill>
                <a:prstClr val="black"/>
              </a:solidFill>
              <a:cs typeface="+mn-cs"/>
            </a:endParaRPr>
          </a:p>
        </p:txBody>
      </p:sp>
      <p:sp>
        <p:nvSpPr>
          <p:cNvPr id="13" name="Rectangle 8"/>
          <p:cNvSpPr>
            <a:spLocks noChangeArrowheads="1"/>
          </p:cNvSpPr>
          <p:nvPr/>
        </p:nvSpPr>
        <p:spPr bwMode="auto">
          <a:xfrm>
            <a:off x="1135063" y="1276350"/>
            <a:ext cx="968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Receipt No.</a:t>
            </a:r>
            <a:endParaRPr lang="en-US" dirty="0" smtClean="0">
              <a:solidFill>
                <a:prstClr val="black"/>
              </a:solidFill>
              <a:cs typeface="+mn-cs"/>
            </a:endParaRPr>
          </a:p>
        </p:txBody>
      </p:sp>
      <p:sp>
        <p:nvSpPr>
          <p:cNvPr id="14" name="Rectangle 9"/>
          <p:cNvSpPr>
            <a:spLocks noChangeArrowheads="1"/>
          </p:cNvSpPr>
          <p:nvPr/>
        </p:nvSpPr>
        <p:spPr bwMode="auto">
          <a:xfrm>
            <a:off x="5119688" y="1276350"/>
            <a:ext cx="106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Approved by</a:t>
            </a:r>
            <a:endParaRPr lang="en-US" dirty="0" smtClean="0">
              <a:solidFill>
                <a:prstClr val="black"/>
              </a:solidFill>
              <a:cs typeface="+mn-cs"/>
            </a:endParaRPr>
          </a:p>
        </p:txBody>
      </p:sp>
      <p:sp>
        <p:nvSpPr>
          <p:cNvPr id="15" name="Rectangle 10"/>
          <p:cNvSpPr>
            <a:spLocks noChangeArrowheads="1"/>
          </p:cNvSpPr>
          <p:nvPr/>
        </p:nvSpPr>
        <p:spPr bwMode="auto">
          <a:xfrm>
            <a:off x="6632575" y="1276350"/>
            <a:ext cx="1028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Received by</a:t>
            </a:r>
            <a:endParaRPr lang="en-US" dirty="0" smtClean="0">
              <a:solidFill>
                <a:prstClr val="black"/>
              </a:solidFill>
              <a:cs typeface="+mn-cs"/>
            </a:endParaRPr>
          </a:p>
        </p:txBody>
      </p:sp>
      <p:sp>
        <p:nvSpPr>
          <p:cNvPr id="16" name="Rectangle 11"/>
          <p:cNvSpPr>
            <a:spLocks noChangeArrowheads="1"/>
          </p:cNvSpPr>
          <p:nvPr/>
        </p:nvSpPr>
        <p:spPr bwMode="auto">
          <a:xfrm>
            <a:off x="1408113" y="15033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17" name="Rectangle 12"/>
          <p:cNvSpPr>
            <a:spLocks noChangeArrowheads="1"/>
          </p:cNvSpPr>
          <p:nvPr/>
        </p:nvSpPr>
        <p:spPr bwMode="auto">
          <a:xfrm>
            <a:off x="2274888" y="1503363"/>
            <a:ext cx="13319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Delivery Expense</a:t>
            </a:r>
            <a:endParaRPr lang="en-US" dirty="0" smtClean="0">
              <a:solidFill>
                <a:prstClr val="black"/>
              </a:solidFill>
              <a:cs typeface="+mn-cs"/>
            </a:endParaRPr>
          </a:p>
        </p:txBody>
      </p:sp>
      <p:sp>
        <p:nvSpPr>
          <p:cNvPr id="18" name="Rectangle 13"/>
          <p:cNvSpPr>
            <a:spLocks noChangeArrowheads="1"/>
          </p:cNvSpPr>
          <p:nvPr/>
        </p:nvSpPr>
        <p:spPr bwMode="auto">
          <a:xfrm>
            <a:off x="4725988" y="1503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$29</a:t>
            </a:r>
            <a:endParaRPr lang="en-US" dirty="0" smtClean="0">
              <a:solidFill>
                <a:prstClr val="black"/>
              </a:solidFill>
              <a:cs typeface="+mn-cs"/>
            </a:endParaRPr>
          </a:p>
        </p:txBody>
      </p:sp>
      <p:sp>
        <p:nvSpPr>
          <p:cNvPr id="19" name="Rectangle 14"/>
          <p:cNvSpPr>
            <a:spLocks noChangeArrowheads="1"/>
          </p:cNvSpPr>
          <p:nvPr/>
        </p:nvSpPr>
        <p:spPr bwMode="auto">
          <a:xfrm>
            <a:off x="5119688" y="1503363"/>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20" name="Rectangle 15"/>
          <p:cNvSpPr>
            <a:spLocks noChangeArrowheads="1"/>
          </p:cNvSpPr>
          <p:nvPr/>
        </p:nvSpPr>
        <p:spPr bwMode="auto">
          <a:xfrm>
            <a:off x="6632575" y="1503363"/>
            <a:ext cx="866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Smirnoff</a:t>
            </a:r>
            <a:endParaRPr lang="en-US" dirty="0" smtClean="0">
              <a:solidFill>
                <a:prstClr val="black"/>
              </a:solidFill>
              <a:cs typeface="+mn-cs"/>
            </a:endParaRPr>
          </a:p>
        </p:txBody>
      </p:sp>
      <p:sp>
        <p:nvSpPr>
          <p:cNvPr id="21" name="Rectangle 16"/>
          <p:cNvSpPr>
            <a:spLocks noChangeArrowheads="1"/>
          </p:cNvSpPr>
          <p:nvPr/>
        </p:nvSpPr>
        <p:spPr bwMode="auto">
          <a:xfrm>
            <a:off x="1408113" y="17097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a:t>
            </a:r>
            <a:endParaRPr lang="en-US" dirty="0" smtClean="0">
              <a:solidFill>
                <a:prstClr val="black"/>
              </a:solidFill>
              <a:cs typeface="+mn-cs"/>
            </a:endParaRPr>
          </a:p>
        </p:txBody>
      </p:sp>
      <p:sp>
        <p:nvSpPr>
          <p:cNvPr id="22" name="Rectangle 17"/>
          <p:cNvSpPr>
            <a:spLocks noChangeArrowheads="1"/>
          </p:cNvSpPr>
          <p:nvPr/>
        </p:nvSpPr>
        <p:spPr bwMode="auto">
          <a:xfrm>
            <a:off x="2274888" y="170973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23" name="Rectangle 18"/>
          <p:cNvSpPr>
            <a:spLocks noChangeArrowheads="1"/>
          </p:cNvSpPr>
          <p:nvPr/>
        </p:nvSpPr>
        <p:spPr bwMode="auto">
          <a:xfrm>
            <a:off x="4816475" y="17097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18</a:t>
            </a:r>
            <a:endParaRPr lang="en-US" dirty="0" smtClean="0">
              <a:solidFill>
                <a:prstClr val="black"/>
              </a:solidFill>
              <a:cs typeface="+mn-cs"/>
            </a:endParaRPr>
          </a:p>
        </p:txBody>
      </p:sp>
      <p:sp>
        <p:nvSpPr>
          <p:cNvPr id="24" name="Rectangle 19"/>
          <p:cNvSpPr>
            <a:spLocks noChangeArrowheads="1"/>
          </p:cNvSpPr>
          <p:nvPr/>
        </p:nvSpPr>
        <p:spPr bwMode="auto">
          <a:xfrm>
            <a:off x="5119688" y="1709738"/>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25" name="Rectangle 20"/>
          <p:cNvSpPr>
            <a:spLocks noChangeArrowheads="1"/>
          </p:cNvSpPr>
          <p:nvPr/>
        </p:nvSpPr>
        <p:spPr bwMode="auto">
          <a:xfrm>
            <a:off x="6632575" y="1709738"/>
            <a:ext cx="78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 Daniels</a:t>
            </a:r>
            <a:endParaRPr lang="en-US" dirty="0" smtClean="0">
              <a:solidFill>
                <a:prstClr val="black"/>
              </a:solidFill>
              <a:cs typeface="+mn-cs"/>
            </a:endParaRPr>
          </a:p>
        </p:txBody>
      </p:sp>
      <p:sp>
        <p:nvSpPr>
          <p:cNvPr id="26" name="Rectangle 21"/>
          <p:cNvSpPr>
            <a:spLocks noChangeArrowheads="1"/>
          </p:cNvSpPr>
          <p:nvPr/>
        </p:nvSpPr>
        <p:spPr bwMode="auto">
          <a:xfrm>
            <a:off x="1408113" y="19161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a:t>
            </a:r>
            <a:endParaRPr lang="en-US" dirty="0" smtClean="0">
              <a:solidFill>
                <a:prstClr val="black"/>
              </a:solidFill>
              <a:cs typeface="+mn-cs"/>
            </a:endParaRPr>
          </a:p>
        </p:txBody>
      </p:sp>
      <p:sp>
        <p:nvSpPr>
          <p:cNvPr id="28" name="Rectangle 22"/>
          <p:cNvSpPr>
            <a:spLocks noChangeArrowheads="1"/>
          </p:cNvSpPr>
          <p:nvPr/>
        </p:nvSpPr>
        <p:spPr bwMode="auto">
          <a:xfrm>
            <a:off x="2274888" y="191611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(Omitted)</a:t>
            </a:r>
            <a:endParaRPr lang="en-US" dirty="0" smtClean="0">
              <a:solidFill>
                <a:prstClr val="black"/>
              </a:solidFill>
              <a:cs typeface="+mn-cs"/>
            </a:endParaRPr>
          </a:p>
        </p:txBody>
      </p:sp>
      <p:sp>
        <p:nvSpPr>
          <p:cNvPr id="29" name="Rectangle 23"/>
          <p:cNvSpPr>
            <a:spLocks noChangeArrowheads="1"/>
          </p:cNvSpPr>
          <p:nvPr/>
        </p:nvSpPr>
        <p:spPr bwMode="auto">
          <a:xfrm>
            <a:off x="4816475" y="19161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a:t>
            </a:r>
            <a:endParaRPr lang="en-US" dirty="0" smtClean="0">
              <a:solidFill>
                <a:prstClr val="black"/>
              </a:solidFill>
              <a:cs typeface="+mn-cs"/>
            </a:endParaRPr>
          </a:p>
        </p:txBody>
      </p:sp>
      <p:sp>
        <p:nvSpPr>
          <p:cNvPr id="30" name="Rectangle 24"/>
          <p:cNvSpPr>
            <a:spLocks noChangeArrowheads="1"/>
          </p:cNvSpPr>
          <p:nvPr/>
        </p:nvSpPr>
        <p:spPr bwMode="auto">
          <a:xfrm>
            <a:off x="5119688" y="1916113"/>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31" name="Rectangle 25"/>
          <p:cNvSpPr>
            <a:spLocks noChangeArrowheads="1"/>
          </p:cNvSpPr>
          <p:nvPr/>
        </p:nvSpPr>
        <p:spPr bwMode="auto">
          <a:xfrm>
            <a:off x="6632575" y="191611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 Carlsberg</a:t>
            </a:r>
            <a:endParaRPr lang="en-US" dirty="0" smtClean="0">
              <a:solidFill>
                <a:prstClr val="black"/>
              </a:solidFill>
              <a:cs typeface="+mn-cs"/>
            </a:endParaRPr>
          </a:p>
        </p:txBody>
      </p:sp>
      <p:sp>
        <p:nvSpPr>
          <p:cNvPr id="2688" name="Rectangle 26"/>
          <p:cNvSpPr>
            <a:spLocks noChangeArrowheads="1"/>
          </p:cNvSpPr>
          <p:nvPr/>
        </p:nvSpPr>
        <p:spPr bwMode="auto">
          <a:xfrm>
            <a:off x="1408113" y="21224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a:t>
            </a:r>
            <a:endParaRPr lang="en-US" dirty="0" smtClean="0">
              <a:solidFill>
                <a:prstClr val="black"/>
              </a:solidFill>
              <a:cs typeface="+mn-cs"/>
            </a:endParaRPr>
          </a:p>
        </p:txBody>
      </p:sp>
      <p:sp>
        <p:nvSpPr>
          <p:cNvPr id="2689" name="Rectangle 27"/>
          <p:cNvSpPr>
            <a:spLocks noChangeArrowheads="1"/>
          </p:cNvSpPr>
          <p:nvPr/>
        </p:nvSpPr>
        <p:spPr bwMode="auto">
          <a:xfrm>
            <a:off x="2274888" y="2122488"/>
            <a:ext cx="177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Miscellaneous Expense</a:t>
            </a:r>
            <a:endParaRPr lang="en-US" dirty="0" smtClean="0">
              <a:solidFill>
                <a:prstClr val="black"/>
              </a:solidFill>
              <a:cs typeface="+mn-cs"/>
            </a:endParaRPr>
          </a:p>
        </p:txBody>
      </p:sp>
      <p:sp>
        <p:nvSpPr>
          <p:cNvPr id="2690" name="Rectangle 28"/>
          <p:cNvSpPr>
            <a:spLocks noChangeArrowheads="1"/>
          </p:cNvSpPr>
          <p:nvPr/>
        </p:nvSpPr>
        <p:spPr bwMode="auto">
          <a:xfrm>
            <a:off x="4816475" y="21224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41</a:t>
            </a:r>
            <a:endParaRPr lang="en-US" dirty="0" smtClean="0">
              <a:solidFill>
                <a:prstClr val="black"/>
              </a:solidFill>
              <a:cs typeface="+mn-cs"/>
            </a:endParaRPr>
          </a:p>
        </p:txBody>
      </p:sp>
      <p:sp>
        <p:nvSpPr>
          <p:cNvPr id="2691" name="Rectangle 29"/>
          <p:cNvSpPr>
            <a:spLocks noChangeArrowheads="1"/>
          </p:cNvSpPr>
          <p:nvPr/>
        </p:nvSpPr>
        <p:spPr bwMode="auto">
          <a:xfrm>
            <a:off x="5119688" y="21224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(Omitted)</a:t>
            </a:r>
            <a:endParaRPr lang="en-US" dirty="0" smtClean="0">
              <a:solidFill>
                <a:prstClr val="black"/>
              </a:solidFill>
              <a:cs typeface="+mn-cs"/>
            </a:endParaRPr>
          </a:p>
        </p:txBody>
      </p:sp>
      <p:sp>
        <p:nvSpPr>
          <p:cNvPr id="2692" name="Rectangle 30"/>
          <p:cNvSpPr>
            <a:spLocks noChangeArrowheads="1"/>
          </p:cNvSpPr>
          <p:nvPr/>
        </p:nvSpPr>
        <p:spPr bwMode="auto">
          <a:xfrm>
            <a:off x="6632575" y="21224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 Walker</a:t>
            </a:r>
            <a:endParaRPr lang="en-US" dirty="0" smtClean="0">
              <a:solidFill>
                <a:prstClr val="black"/>
              </a:solidFill>
              <a:cs typeface="+mn-cs"/>
            </a:endParaRPr>
          </a:p>
        </p:txBody>
      </p:sp>
      <p:sp>
        <p:nvSpPr>
          <p:cNvPr id="2693" name="Rectangle 31"/>
          <p:cNvSpPr>
            <a:spLocks noChangeArrowheads="1"/>
          </p:cNvSpPr>
          <p:nvPr/>
        </p:nvSpPr>
        <p:spPr bwMode="auto">
          <a:xfrm>
            <a:off x="2274888" y="23288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2694" name="Rectangle 32"/>
          <p:cNvSpPr>
            <a:spLocks noChangeArrowheads="1"/>
          </p:cNvSpPr>
          <p:nvPr/>
        </p:nvSpPr>
        <p:spPr bwMode="auto">
          <a:xfrm>
            <a:off x="4635500" y="23288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2695" name="Rectangle 33"/>
          <p:cNvSpPr>
            <a:spLocks noChangeArrowheads="1"/>
          </p:cNvSpPr>
          <p:nvPr/>
        </p:nvSpPr>
        <p:spPr bwMode="auto">
          <a:xfrm>
            <a:off x="801688" y="2760663"/>
            <a:ext cx="836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Required:</a:t>
            </a:r>
            <a:endParaRPr lang="en-US" dirty="0" smtClean="0">
              <a:solidFill>
                <a:prstClr val="black"/>
              </a:solidFill>
              <a:cs typeface="+mn-cs"/>
            </a:endParaRPr>
          </a:p>
        </p:txBody>
      </p:sp>
      <p:sp>
        <p:nvSpPr>
          <p:cNvPr id="2696" name="Rectangle 34"/>
          <p:cNvSpPr>
            <a:spLocks noChangeArrowheads="1"/>
          </p:cNvSpPr>
          <p:nvPr/>
        </p:nvSpPr>
        <p:spPr bwMode="auto">
          <a:xfrm>
            <a:off x="933450" y="2967038"/>
            <a:ext cx="1394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2697" name="Rectangle 35"/>
          <p:cNvSpPr>
            <a:spLocks noChangeArrowheads="1"/>
          </p:cNvSpPr>
          <p:nvPr/>
        </p:nvSpPr>
        <p:spPr bwMode="auto">
          <a:xfrm>
            <a:off x="1135063" y="2967038"/>
            <a:ext cx="486030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Identify four internal control weaknesses from the payment report.</a:t>
            </a:r>
            <a:endParaRPr lang="en-US" dirty="0" smtClean="0">
              <a:solidFill>
                <a:prstClr val="black"/>
              </a:solidFill>
              <a:cs typeface="+mn-cs"/>
            </a:endParaRPr>
          </a:p>
        </p:txBody>
      </p:sp>
      <p:sp>
        <p:nvSpPr>
          <p:cNvPr id="2698" name="Rectangle 36"/>
          <p:cNvSpPr>
            <a:spLocks noChangeArrowheads="1"/>
          </p:cNvSpPr>
          <p:nvPr/>
        </p:nvSpPr>
        <p:spPr bwMode="auto">
          <a:xfrm>
            <a:off x="2900363" y="1276350"/>
            <a:ext cx="142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Account Charged</a:t>
            </a:r>
            <a:endParaRPr lang="en-US" dirty="0" smtClean="0">
              <a:solidFill>
                <a:prstClr val="black"/>
              </a:solidFill>
              <a:cs typeface="+mn-cs"/>
            </a:endParaRPr>
          </a:p>
        </p:txBody>
      </p:sp>
      <p:sp>
        <p:nvSpPr>
          <p:cNvPr id="2699" name="Rectangle 37"/>
          <p:cNvSpPr>
            <a:spLocks noChangeArrowheads="1"/>
          </p:cNvSpPr>
          <p:nvPr/>
        </p:nvSpPr>
        <p:spPr bwMode="auto">
          <a:xfrm>
            <a:off x="1316038" y="4008438"/>
            <a:ext cx="7010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petty cashier did not sign petty cash receipt no. 16.  Was the expense approved, or was this </a:t>
            </a:r>
            <a:endParaRPr lang="en-US" dirty="0" smtClean="0">
              <a:solidFill>
                <a:prstClr val="black"/>
              </a:solidFill>
              <a:cs typeface="+mn-cs"/>
            </a:endParaRPr>
          </a:p>
        </p:txBody>
      </p:sp>
      <p:sp>
        <p:nvSpPr>
          <p:cNvPr id="2700" name="Rectangle 38"/>
          <p:cNvSpPr>
            <a:spLocks noChangeArrowheads="1"/>
          </p:cNvSpPr>
          <p:nvPr/>
        </p:nvSpPr>
        <p:spPr bwMode="auto">
          <a:xfrm>
            <a:off x="1316038" y="4203700"/>
            <a:ext cx="1049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 oversight?</a:t>
            </a:r>
            <a:endParaRPr lang="en-US" dirty="0" smtClean="0">
              <a:solidFill>
                <a:prstClr val="black"/>
              </a:solidFill>
              <a:cs typeface="+mn-cs"/>
            </a:endParaRPr>
          </a:p>
        </p:txBody>
      </p:sp>
      <p:sp>
        <p:nvSpPr>
          <p:cNvPr id="2701" name="Rectangle 39"/>
          <p:cNvSpPr>
            <a:spLocks noChangeArrowheads="1"/>
          </p:cNvSpPr>
          <p:nvPr/>
        </p:nvSpPr>
        <p:spPr bwMode="auto">
          <a:xfrm>
            <a:off x="1316038" y="4421188"/>
            <a:ext cx="6989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Petty cash receipt no. 15 does not indicate the account to be charged.  If possible, management </a:t>
            </a:r>
            <a:endParaRPr lang="en-US" dirty="0" smtClean="0">
              <a:solidFill>
                <a:prstClr val="black"/>
              </a:solidFill>
              <a:cs typeface="+mn-cs"/>
            </a:endParaRPr>
          </a:p>
        </p:txBody>
      </p:sp>
      <p:sp>
        <p:nvSpPr>
          <p:cNvPr id="2702" name="Rectangle 40"/>
          <p:cNvSpPr>
            <a:spLocks noChangeArrowheads="1"/>
          </p:cNvSpPr>
          <p:nvPr/>
        </p:nvSpPr>
        <p:spPr bwMode="auto">
          <a:xfrm>
            <a:off x="1316038" y="4616450"/>
            <a:ext cx="6938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should determine the correct account; if impossible, Miscellaneous Expense should be charged.</a:t>
            </a:r>
            <a:endParaRPr lang="en-US" dirty="0" smtClean="0">
              <a:solidFill>
                <a:prstClr val="black"/>
              </a:solidFill>
              <a:cs typeface="+mn-cs"/>
            </a:endParaRPr>
          </a:p>
        </p:txBody>
      </p:sp>
      <p:sp>
        <p:nvSpPr>
          <p:cNvPr id="2703" name="Rectangle 41"/>
          <p:cNvSpPr>
            <a:spLocks noChangeArrowheads="1"/>
          </p:cNvSpPr>
          <p:nvPr/>
        </p:nvSpPr>
        <p:spPr bwMode="auto">
          <a:xfrm>
            <a:off x="1316038" y="3184525"/>
            <a:ext cx="6484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Petty cash ticket no. 14 is missing.  All petty cash tickets should be pre-numbered and all </a:t>
            </a:r>
            <a:endParaRPr lang="en-US" dirty="0" smtClean="0">
              <a:solidFill>
                <a:prstClr val="black"/>
              </a:solidFill>
              <a:cs typeface="+mn-cs"/>
            </a:endParaRPr>
          </a:p>
        </p:txBody>
      </p:sp>
      <p:sp>
        <p:nvSpPr>
          <p:cNvPr id="2704" name="Rectangle 42"/>
          <p:cNvSpPr>
            <a:spLocks noChangeArrowheads="1"/>
          </p:cNvSpPr>
          <p:nvPr/>
        </p:nvSpPr>
        <p:spPr bwMode="auto">
          <a:xfrm>
            <a:off x="1316038" y="3379788"/>
            <a:ext cx="2520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numbers should be accounted for.</a:t>
            </a:r>
            <a:endParaRPr lang="en-US" dirty="0" smtClean="0">
              <a:solidFill>
                <a:prstClr val="black"/>
              </a:solidFill>
              <a:cs typeface="+mn-cs"/>
            </a:endParaRPr>
          </a:p>
        </p:txBody>
      </p:sp>
      <p:sp>
        <p:nvSpPr>
          <p:cNvPr id="2705" name="Rectangle 43"/>
          <p:cNvSpPr>
            <a:spLocks noChangeArrowheads="1"/>
          </p:cNvSpPr>
          <p:nvPr/>
        </p:nvSpPr>
        <p:spPr bwMode="auto">
          <a:xfrm>
            <a:off x="1316038" y="3595688"/>
            <a:ext cx="6626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Since total cash on hand is only $19, $131 has been withdrawn ($150 - $19).  Only $120 in </a:t>
            </a:r>
            <a:endParaRPr lang="en-US" dirty="0" smtClean="0">
              <a:solidFill>
                <a:prstClr val="black"/>
              </a:solidFill>
              <a:cs typeface="+mn-cs"/>
            </a:endParaRPr>
          </a:p>
        </p:txBody>
      </p:sp>
      <p:sp>
        <p:nvSpPr>
          <p:cNvPr id="2711" name="Rectangle 44"/>
          <p:cNvSpPr>
            <a:spLocks noChangeArrowheads="1"/>
          </p:cNvSpPr>
          <p:nvPr/>
        </p:nvSpPr>
        <p:spPr bwMode="auto">
          <a:xfrm>
            <a:off x="1316038" y="3792538"/>
            <a:ext cx="6767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expenditures has been documented.  Management should investigate the $11 cash shortage.</a:t>
            </a:r>
            <a:endParaRPr lang="en-US" dirty="0" smtClean="0">
              <a:solidFill>
                <a:prstClr val="black"/>
              </a:solidFill>
              <a:cs typeface="+mn-cs"/>
            </a:endParaRPr>
          </a:p>
        </p:txBody>
      </p:sp>
      <p:sp>
        <p:nvSpPr>
          <p:cNvPr id="2712" name="Rectangle 45"/>
          <p:cNvSpPr>
            <a:spLocks noChangeArrowheads="1"/>
          </p:cNvSpPr>
          <p:nvPr/>
        </p:nvSpPr>
        <p:spPr bwMode="auto">
          <a:xfrm>
            <a:off x="1084263" y="1246188"/>
            <a:ext cx="20637"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3" name="Rectangle 46"/>
          <p:cNvSpPr>
            <a:spLocks noChangeArrowheads="1"/>
          </p:cNvSpPr>
          <p:nvPr/>
        </p:nvSpPr>
        <p:spPr bwMode="auto">
          <a:xfrm>
            <a:off x="8094663" y="12668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4" name="Rectangle 47"/>
          <p:cNvSpPr>
            <a:spLocks noChangeArrowheads="1"/>
          </p:cNvSpPr>
          <p:nvPr/>
        </p:nvSpPr>
        <p:spPr bwMode="auto">
          <a:xfrm>
            <a:off x="1104900" y="1246188"/>
            <a:ext cx="7010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5" name="Rectangle 48"/>
          <p:cNvSpPr>
            <a:spLocks noChangeArrowheads="1"/>
          </p:cNvSpPr>
          <p:nvPr/>
        </p:nvSpPr>
        <p:spPr bwMode="auto">
          <a:xfrm>
            <a:off x="1104900" y="1473200"/>
            <a:ext cx="7010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6" name="Line 49"/>
          <p:cNvSpPr>
            <a:spLocks noChangeShapeType="1"/>
          </p:cNvSpPr>
          <p:nvPr/>
        </p:nvSpPr>
        <p:spPr bwMode="auto">
          <a:xfrm>
            <a:off x="4322763" y="2308225"/>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7" name="Rectangle 50"/>
          <p:cNvSpPr>
            <a:spLocks noChangeArrowheads="1"/>
          </p:cNvSpPr>
          <p:nvPr/>
        </p:nvSpPr>
        <p:spPr bwMode="auto">
          <a:xfrm>
            <a:off x="4322763" y="2308225"/>
            <a:ext cx="76676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8" name="Line 51"/>
          <p:cNvSpPr>
            <a:spLocks noChangeShapeType="1"/>
          </p:cNvSpPr>
          <p:nvPr/>
        </p:nvSpPr>
        <p:spPr bwMode="auto">
          <a:xfrm>
            <a:off x="4322763" y="2513013"/>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9" name="Rectangle 52"/>
          <p:cNvSpPr>
            <a:spLocks noChangeArrowheads="1"/>
          </p:cNvSpPr>
          <p:nvPr/>
        </p:nvSpPr>
        <p:spPr bwMode="auto">
          <a:xfrm>
            <a:off x="4322763" y="2513013"/>
            <a:ext cx="7667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53"/>
          <p:cNvSpPr>
            <a:spLocks noChangeShapeType="1"/>
          </p:cNvSpPr>
          <p:nvPr/>
        </p:nvSpPr>
        <p:spPr bwMode="auto">
          <a:xfrm>
            <a:off x="4322763" y="2533650"/>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54"/>
          <p:cNvSpPr>
            <a:spLocks noChangeArrowheads="1"/>
          </p:cNvSpPr>
          <p:nvPr/>
        </p:nvSpPr>
        <p:spPr bwMode="auto">
          <a:xfrm>
            <a:off x="4322763" y="2533650"/>
            <a:ext cx="7667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6" name="Slide Number Placeholder 55"/>
          <p:cNvSpPr>
            <a:spLocks noGrp="1"/>
          </p:cNvSpPr>
          <p:nvPr>
            <p:ph type="sldNum" sz="quarter" idx="12"/>
          </p:nvPr>
        </p:nvSpPr>
        <p:spPr/>
        <p:txBody>
          <a:bodyPr/>
          <a:lstStyle/>
          <a:p>
            <a:pPr>
              <a:defRPr/>
            </a:pPr>
            <a:fld id="{9B370A3F-9F81-45B9-95B8-24D44F810CC0}" type="slidenum">
              <a:rPr lang="en-US" smtClean="0"/>
              <a:pPr>
                <a:defRPr/>
              </a:pPr>
              <a:t>33</a:t>
            </a:fld>
            <a:endParaRPr lang="en-US" dirty="0"/>
          </a:p>
        </p:txBody>
      </p:sp>
      <p:sp>
        <p:nvSpPr>
          <p:cNvPr id="57" name="Rounded Rectangle 56"/>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
                                        </p:tgtEl>
                                        <p:attrNameLst>
                                          <p:attrName>style.visibility</p:attrName>
                                        </p:attrNameLst>
                                      </p:cBhvr>
                                      <p:to>
                                        <p:strVal val="visible"/>
                                      </p:to>
                                    </p:set>
                                    <p:animEffect transition="in" filter="fade">
                                      <p:cBhvr>
                                        <p:cTn id="7" dur="500"/>
                                        <p:tgtEl>
                                          <p:spTgt spid="27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04"/>
                                        </p:tgtEl>
                                        <p:attrNameLst>
                                          <p:attrName>style.visibility</p:attrName>
                                        </p:attrNameLst>
                                      </p:cBhvr>
                                      <p:to>
                                        <p:strVal val="visible"/>
                                      </p:to>
                                    </p:set>
                                    <p:animEffect transition="in" filter="fade">
                                      <p:cBhvr>
                                        <p:cTn id="10" dur="500"/>
                                        <p:tgtEl>
                                          <p:spTgt spid="27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05"/>
                                        </p:tgtEl>
                                        <p:attrNameLst>
                                          <p:attrName>style.visibility</p:attrName>
                                        </p:attrNameLst>
                                      </p:cBhvr>
                                      <p:to>
                                        <p:strVal val="visible"/>
                                      </p:to>
                                    </p:set>
                                    <p:animEffect transition="in" filter="fade">
                                      <p:cBhvr>
                                        <p:cTn id="13" dur="500"/>
                                        <p:tgtEl>
                                          <p:spTgt spid="27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11"/>
                                        </p:tgtEl>
                                        <p:attrNameLst>
                                          <p:attrName>style.visibility</p:attrName>
                                        </p:attrNameLst>
                                      </p:cBhvr>
                                      <p:to>
                                        <p:strVal val="visible"/>
                                      </p:to>
                                    </p:set>
                                    <p:animEffect transition="in" filter="fade">
                                      <p:cBhvr>
                                        <p:cTn id="16" dur="500"/>
                                        <p:tgtEl>
                                          <p:spTgt spid="27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99"/>
                                        </p:tgtEl>
                                        <p:attrNameLst>
                                          <p:attrName>style.visibility</p:attrName>
                                        </p:attrNameLst>
                                      </p:cBhvr>
                                      <p:to>
                                        <p:strVal val="visible"/>
                                      </p:to>
                                    </p:set>
                                    <p:animEffect transition="in" filter="fade">
                                      <p:cBhvr>
                                        <p:cTn id="19" dur="500"/>
                                        <p:tgtEl>
                                          <p:spTgt spid="269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00"/>
                                        </p:tgtEl>
                                        <p:attrNameLst>
                                          <p:attrName>style.visibility</p:attrName>
                                        </p:attrNameLst>
                                      </p:cBhvr>
                                      <p:to>
                                        <p:strVal val="visible"/>
                                      </p:to>
                                    </p:set>
                                    <p:animEffect transition="in" filter="fade">
                                      <p:cBhvr>
                                        <p:cTn id="22" dur="500"/>
                                        <p:tgtEl>
                                          <p:spTgt spid="27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01"/>
                                        </p:tgtEl>
                                        <p:attrNameLst>
                                          <p:attrName>style.visibility</p:attrName>
                                        </p:attrNameLst>
                                      </p:cBhvr>
                                      <p:to>
                                        <p:strVal val="visible"/>
                                      </p:to>
                                    </p:set>
                                    <p:animEffect transition="in" filter="fade">
                                      <p:cBhvr>
                                        <p:cTn id="25" dur="500"/>
                                        <p:tgtEl>
                                          <p:spTgt spid="27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02"/>
                                        </p:tgtEl>
                                        <p:attrNameLst>
                                          <p:attrName>style.visibility</p:attrName>
                                        </p:attrNameLst>
                                      </p:cBhvr>
                                      <p:to>
                                        <p:strVal val="visible"/>
                                      </p:to>
                                    </p:set>
                                    <p:animEffect transition="in" filter="fade">
                                      <p:cBhvr>
                                        <p:cTn id="28" dur="500"/>
                                        <p:tgtEl>
                                          <p:spTgt spid="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9" grpId="0"/>
      <p:bldP spid="2700" grpId="0"/>
      <p:bldP spid="2701" grpId="0"/>
      <p:bldP spid="2702" grpId="0"/>
      <p:bldP spid="2703" grpId="0"/>
      <p:bldP spid="2704" grpId="0"/>
      <p:bldP spid="2705" grpId="0"/>
      <p:bldP spid="27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8-3 SOLUTION</a:t>
            </a:r>
            <a:endParaRPr lang="en-US" sz="2400" b="1" dirty="0">
              <a:solidFill>
                <a:prstClr val="white"/>
              </a:solidFill>
            </a:endParaRPr>
          </a:p>
        </p:txBody>
      </p:sp>
      <p:sp>
        <p:nvSpPr>
          <p:cNvPr id="10" name="Rectangle 5"/>
          <p:cNvSpPr>
            <a:spLocks noChangeArrowheads="1"/>
          </p:cNvSpPr>
          <p:nvPr/>
        </p:nvSpPr>
        <p:spPr bwMode="auto">
          <a:xfrm>
            <a:off x="1095375" y="1255713"/>
            <a:ext cx="70199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6"/>
          <p:cNvSpPr>
            <a:spLocks noChangeArrowheads="1"/>
          </p:cNvSpPr>
          <p:nvPr/>
        </p:nvSpPr>
        <p:spPr bwMode="auto">
          <a:xfrm>
            <a:off x="801688" y="647700"/>
            <a:ext cx="7473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Bacardi Company established a $150 petty cash fund with Eminem as the petty cashier. When the fund</a:t>
            </a:r>
            <a:endParaRPr lang="en-US" dirty="0" smtClean="0">
              <a:solidFill>
                <a:prstClr val="black"/>
              </a:solidFill>
              <a:cs typeface="+mn-cs"/>
            </a:endParaRPr>
          </a:p>
        </p:txBody>
      </p:sp>
      <p:sp>
        <p:nvSpPr>
          <p:cNvPr id="12" name="Rectangle 7"/>
          <p:cNvSpPr>
            <a:spLocks noChangeArrowheads="1"/>
          </p:cNvSpPr>
          <p:nvPr/>
        </p:nvSpPr>
        <p:spPr bwMode="auto">
          <a:xfrm>
            <a:off x="801688" y="854075"/>
            <a:ext cx="6496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balance reached $19 cash, Eminem prepared a petty cash payment report, which follows.</a:t>
            </a:r>
            <a:endParaRPr lang="en-US" dirty="0" smtClean="0">
              <a:solidFill>
                <a:prstClr val="black"/>
              </a:solidFill>
              <a:cs typeface="+mn-cs"/>
            </a:endParaRPr>
          </a:p>
        </p:txBody>
      </p:sp>
      <p:sp>
        <p:nvSpPr>
          <p:cNvPr id="13" name="Rectangle 8"/>
          <p:cNvSpPr>
            <a:spLocks noChangeArrowheads="1"/>
          </p:cNvSpPr>
          <p:nvPr/>
        </p:nvSpPr>
        <p:spPr bwMode="auto">
          <a:xfrm>
            <a:off x="1135063" y="1276350"/>
            <a:ext cx="968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Receipt No.</a:t>
            </a:r>
            <a:endParaRPr lang="en-US" dirty="0" smtClean="0">
              <a:solidFill>
                <a:prstClr val="black"/>
              </a:solidFill>
              <a:cs typeface="+mn-cs"/>
            </a:endParaRPr>
          </a:p>
        </p:txBody>
      </p:sp>
      <p:sp>
        <p:nvSpPr>
          <p:cNvPr id="14" name="Rectangle 9"/>
          <p:cNvSpPr>
            <a:spLocks noChangeArrowheads="1"/>
          </p:cNvSpPr>
          <p:nvPr/>
        </p:nvSpPr>
        <p:spPr bwMode="auto">
          <a:xfrm>
            <a:off x="5119688" y="1276350"/>
            <a:ext cx="106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Approved by</a:t>
            </a:r>
            <a:endParaRPr lang="en-US" dirty="0" smtClean="0">
              <a:solidFill>
                <a:prstClr val="black"/>
              </a:solidFill>
              <a:cs typeface="+mn-cs"/>
            </a:endParaRPr>
          </a:p>
        </p:txBody>
      </p:sp>
      <p:sp>
        <p:nvSpPr>
          <p:cNvPr id="15" name="Rectangle 10"/>
          <p:cNvSpPr>
            <a:spLocks noChangeArrowheads="1"/>
          </p:cNvSpPr>
          <p:nvPr/>
        </p:nvSpPr>
        <p:spPr bwMode="auto">
          <a:xfrm>
            <a:off x="6632575" y="1276350"/>
            <a:ext cx="1028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Received by</a:t>
            </a:r>
            <a:endParaRPr lang="en-US" dirty="0" smtClean="0">
              <a:solidFill>
                <a:prstClr val="black"/>
              </a:solidFill>
              <a:cs typeface="+mn-cs"/>
            </a:endParaRPr>
          </a:p>
        </p:txBody>
      </p:sp>
      <p:sp>
        <p:nvSpPr>
          <p:cNvPr id="16" name="Rectangle 11"/>
          <p:cNvSpPr>
            <a:spLocks noChangeArrowheads="1"/>
          </p:cNvSpPr>
          <p:nvPr/>
        </p:nvSpPr>
        <p:spPr bwMode="auto">
          <a:xfrm>
            <a:off x="1408113" y="15033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17" name="Rectangle 12"/>
          <p:cNvSpPr>
            <a:spLocks noChangeArrowheads="1"/>
          </p:cNvSpPr>
          <p:nvPr/>
        </p:nvSpPr>
        <p:spPr bwMode="auto">
          <a:xfrm>
            <a:off x="2274888" y="1503363"/>
            <a:ext cx="13319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Delivery Expense</a:t>
            </a:r>
            <a:endParaRPr lang="en-US" dirty="0" smtClean="0">
              <a:solidFill>
                <a:prstClr val="black"/>
              </a:solidFill>
              <a:cs typeface="+mn-cs"/>
            </a:endParaRPr>
          </a:p>
        </p:txBody>
      </p:sp>
      <p:sp>
        <p:nvSpPr>
          <p:cNvPr id="18" name="Rectangle 13"/>
          <p:cNvSpPr>
            <a:spLocks noChangeArrowheads="1"/>
          </p:cNvSpPr>
          <p:nvPr/>
        </p:nvSpPr>
        <p:spPr bwMode="auto">
          <a:xfrm>
            <a:off x="4725988" y="1503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$29</a:t>
            </a:r>
            <a:endParaRPr lang="en-US" dirty="0" smtClean="0">
              <a:solidFill>
                <a:prstClr val="black"/>
              </a:solidFill>
              <a:cs typeface="+mn-cs"/>
            </a:endParaRPr>
          </a:p>
        </p:txBody>
      </p:sp>
      <p:sp>
        <p:nvSpPr>
          <p:cNvPr id="19" name="Rectangle 14"/>
          <p:cNvSpPr>
            <a:spLocks noChangeArrowheads="1"/>
          </p:cNvSpPr>
          <p:nvPr/>
        </p:nvSpPr>
        <p:spPr bwMode="auto">
          <a:xfrm>
            <a:off x="5119688" y="1503363"/>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20" name="Rectangle 15"/>
          <p:cNvSpPr>
            <a:spLocks noChangeArrowheads="1"/>
          </p:cNvSpPr>
          <p:nvPr/>
        </p:nvSpPr>
        <p:spPr bwMode="auto">
          <a:xfrm>
            <a:off x="6632575" y="1503363"/>
            <a:ext cx="866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Smirnoff</a:t>
            </a:r>
            <a:endParaRPr lang="en-US" dirty="0" smtClean="0">
              <a:solidFill>
                <a:prstClr val="black"/>
              </a:solidFill>
              <a:cs typeface="+mn-cs"/>
            </a:endParaRPr>
          </a:p>
        </p:txBody>
      </p:sp>
      <p:sp>
        <p:nvSpPr>
          <p:cNvPr id="21" name="Rectangle 16"/>
          <p:cNvSpPr>
            <a:spLocks noChangeArrowheads="1"/>
          </p:cNvSpPr>
          <p:nvPr/>
        </p:nvSpPr>
        <p:spPr bwMode="auto">
          <a:xfrm>
            <a:off x="1408113" y="17097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a:t>
            </a:r>
            <a:endParaRPr lang="en-US" dirty="0" smtClean="0">
              <a:solidFill>
                <a:prstClr val="black"/>
              </a:solidFill>
              <a:cs typeface="+mn-cs"/>
            </a:endParaRPr>
          </a:p>
        </p:txBody>
      </p:sp>
      <p:sp>
        <p:nvSpPr>
          <p:cNvPr id="22" name="Rectangle 17"/>
          <p:cNvSpPr>
            <a:spLocks noChangeArrowheads="1"/>
          </p:cNvSpPr>
          <p:nvPr/>
        </p:nvSpPr>
        <p:spPr bwMode="auto">
          <a:xfrm>
            <a:off x="2274888" y="170973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23" name="Rectangle 18"/>
          <p:cNvSpPr>
            <a:spLocks noChangeArrowheads="1"/>
          </p:cNvSpPr>
          <p:nvPr/>
        </p:nvSpPr>
        <p:spPr bwMode="auto">
          <a:xfrm>
            <a:off x="4816475" y="17097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18</a:t>
            </a:r>
            <a:endParaRPr lang="en-US" dirty="0" smtClean="0">
              <a:solidFill>
                <a:prstClr val="black"/>
              </a:solidFill>
              <a:cs typeface="+mn-cs"/>
            </a:endParaRPr>
          </a:p>
        </p:txBody>
      </p:sp>
      <p:sp>
        <p:nvSpPr>
          <p:cNvPr id="24" name="Rectangle 19"/>
          <p:cNvSpPr>
            <a:spLocks noChangeArrowheads="1"/>
          </p:cNvSpPr>
          <p:nvPr/>
        </p:nvSpPr>
        <p:spPr bwMode="auto">
          <a:xfrm>
            <a:off x="5119688" y="1709738"/>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25" name="Rectangle 20"/>
          <p:cNvSpPr>
            <a:spLocks noChangeArrowheads="1"/>
          </p:cNvSpPr>
          <p:nvPr/>
        </p:nvSpPr>
        <p:spPr bwMode="auto">
          <a:xfrm>
            <a:off x="6632575" y="1709738"/>
            <a:ext cx="78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 Daniels</a:t>
            </a:r>
            <a:endParaRPr lang="en-US" dirty="0" smtClean="0">
              <a:solidFill>
                <a:prstClr val="black"/>
              </a:solidFill>
              <a:cs typeface="+mn-cs"/>
            </a:endParaRPr>
          </a:p>
        </p:txBody>
      </p:sp>
      <p:sp>
        <p:nvSpPr>
          <p:cNvPr id="26" name="Rectangle 21"/>
          <p:cNvSpPr>
            <a:spLocks noChangeArrowheads="1"/>
          </p:cNvSpPr>
          <p:nvPr/>
        </p:nvSpPr>
        <p:spPr bwMode="auto">
          <a:xfrm>
            <a:off x="1408113" y="19161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a:t>
            </a:r>
            <a:endParaRPr lang="en-US" dirty="0" smtClean="0">
              <a:solidFill>
                <a:prstClr val="black"/>
              </a:solidFill>
              <a:cs typeface="+mn-cs"/>
            </a:endParaRPr>
          </a:p>
        </p:txBody>
      </p:sp>
      <p:sp>
        <p:nvSpPr>
          <p:cNvPr id="28" name="Rectangle 22"/>
          <p:cNvSpPr>
            <a:spLocks noChangeArrowheads="1"/>
          </p:cNvSpPr>
          <p:nvPr/>
        </p:nvSpPr>
        <p:spPr bwMode="auto">
          <a:xfrm>
            <a:off x="2274888" y="191611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(Omitted)</a:t>
            </a:r>
            <a:endParaRPr lang="en-US" dirty="0" smtClean="0">
              <a:solidFill>
                <a:prstClr val="black"/>
              </a:solidFill>
              <a:cs typeface="+mn-cs"/>
            </a:endParaRPr>
          </a:p>
        </p:txBody>
      </p:sp>
      <p:sp>
        <p:nvSpPr>
          <p:cNvPr id="29" name="Rectangle 23"/>
          <p:cNvSpPr>
            <a:spLocks noChangeArrowheads="1"/>
          </p:cNvSpPr>
          <p:nvPr/>
        </p:nvSpPr>
        <p:spPr bwMode="auto">
          <a:xfrm>
            <a:off x="4816475" y="19161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a:t>
            </a:r>
            <a:endParaRPr lang="en-US" dirty="0" smtClean="0">
              <a:solidFill>
                <a:prstClr val="black"/>
              </a:solidFill>
              <a:cs typeface="+mn-cs"/>
            </a:endParaRPr>
          </a:p>
        </p:txBody>
      </p:sp>
      <p:sp>
        <p:nvSpPr>
          <p:cNvPr id="30" name="Rectangle 24"/>
          <p:cNvSpPr>
            <a:spLocks noChangeArrowheads="1"/>
          </p:cNvSpPr>
          <p:nvPr/>
        </p:nvSpPr>
        <p:spPr bwMode="auto">
          <a:xfrm>
            <a:off x="5119688" y="1916113"/>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31" name="Rectangle 25"/>
          <p:cNvSpPr>
            <a:spLocks noChangeArrowheads="1"/>
          </p:cNvSpPr>
          <p:nvPr/>
        </p:nvSpPr>
        <p:spPr bwMode="auto">
          <a:xfrm>
            <a:off x="6632575" y="191611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 Carlsberg</a:t>
            </a:r>
            <a:endParaRPr lang="en-US" dirty="0" smtClean="0">
              <a:solidFill>
                <a:prstClr val="black"/>
              </a:solidFill>
              <a:cs typeface="+mn-cs"/>
            </a:endParaRPr>
          </a:p>
        </p:txBody>
      </p:sp>
      <p:sp>
        <p:nvSpPr>
          <p:cNvPr id="2688" name="Rectangle 26"/>
          <p:cNvSpPr>
            <a:spLocks noChangeArrowheads="1"/>
          </p:cNvSpPr>
          <p:nvPr/>
        </p:nvSpPr>
        <p:spPr bwMode="auto">
          <a:xfrm>
            <a:off x="1408113" y="21224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a:t>
            </a:r>
            <a:endParaRPr lang="en-US" dirty="0" smtClean="0">
              <a:solidFill>
                <a:prstClr val="black"/>
              </a:solidFill>
              <a:cs typeface="+mn-cs"/>
            </a:endParaRPr>
          </a:p>
        </p:txBody>
      </p:sp>
      <p:sp>
        <p:nvSpPr>
          <p:cNvPr id="2689" name="Rectangle 27"/>
          <p:cNvSpPr>
            <a:spLocks noChangeArrowheads="1"/>
          </p:cNvSpPr>
          <p:nvPr/>
        </p:nvSpPr>
        <p:spPr bwMode="auto">
          <a:xfrm>
            <a:off x="2274888" y="2122488"/>
            <a:ext cx="177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Miscellaneous Expense</a:t>
            </a:r>
            <a:endParaRPr lang="en-US" dirty="0" smtClean="0">
              <a:solidFill>
                <a:prstClr val="black"/>
              </a:solidFill>
              <a:cs typeface="+mn-cs"/>
            </a:endParaRPr>
          </a:p>
        </p:txBody>
      </p:sp>
      <p:sp>
        <p:nvSpPr>
          <p:cNvPr id="2690" name="Rectangle 28"/>
          <p:cNvSpPr>
            <a:spLocks noChangeArrowheads="1"/>
          </p:cNvSpPr>
          <p:nvPr/>
        </p:nvSpPr>
        <p:spPr bwMode="auto">
          <a:xfrm>
            <a:off x="4816475" y="21224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41</a:t>
            </a:r>
            <a:endParaRPr lang="en-US" dirty="0" smtClean="0">
              <a:solidFill>
                <a:prstClr val="black"/>
              </a:solidFill>
              <a:cs typeface="+mn-cs"/>
            </a:endParaRPr>
          </a:p>
        </p:txBody>
      </p:sp>
      <p:sp>
        <p:nvSpPr>
          <p:cNvPr id="2691" name="Rectangle 29"/>
          <p:cNvSpPr>
            <a:spLocks noChangeArrowheads="1"/>
          </p:cNvSpPr>
          <p:nvPr/>
        </p:nvSpPr>
        <p:spPr bwMode="auto">
          <a:xfrm>
            <a:off x="5119688" y="21224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(Omitted)</a:t>
            </a:r>
            <a:endParaRPr lang="en-US" dirty="0" smtClean="0">
              <a:solidFill>
                <a:prstClr val="black"/>
              </a:solidFill>
              <a:cs typeface="+mn-cs"/>
            </a:endParaRPr>
          </a:p>
        </p:txBody>
      </p:sp>
      <p:sp>
        <p:nvSpPr>
          <p:cNvPr id="2692" name="Rectangle 30"/>
          <p:cNvSpPr>
            <a:spLocks noChangeArrowheads="1"/>
          </p:cNvSpPr>
          <p:nvPr/>
        </p:nvSpPr>
        <p:spPr bwMode="auto">
          <a:xfrm>
            <a:off x="6632575" y="21224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 Walker</a:t>
            </a:r>
            <a:endParaRPr lang="en-US" dirty="0" smtClean="0">
              <a:solidFill>
                <a:prstClr val="black"/>
              </a:solidFill>
              <a:cs typeface="+mn-cs"/>
            </a:endParaRPr>
          </a:p>
        </p:txBody>
      </p:sp>
      <p:sp>
        <p:nvSpPr>
          <p:cNvPr id="2693" name="Rectangle 31"/>
          <p:cNvSpPr>
            <a:spLocks noChangeArrowheads="1"/>
          </p:cNvSpPr>
          <p:nvPr/>
        </p:nvSpPr>
        <p:spPr bwMode="auto">
          <a:xfrm>
            <a:off x="2274888" y="23288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2694" name="Rectangle 32"/>
          <p:cNvSpPr>
            <a:spLocks noChangeArrowheads="1"/>
          </p:cNvSpPr>
          <p:nvPr/>
        </p:nvSpPr>
        <p:spPr bwMode="auto">
          <a:xfrm>
            <a:off x="4635500" y="23288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2698" name="Rectangle 36"/>
          <p:cNvSpPr>
            <a:spLocks noChangeArrowheads="1"/>
          </p:cNvSpPr>
          <p:nvPr/>
        </p:nvSpPr>
        <p:spPr bwMode="auto">
          <a:xfrm>
            <a:off x="2900363" y="1276350"/>
            <a:ext cx="142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Account Charged</a:t>
            </a:r>
            <a:endParaRPr lang="en-US" dirty="0" smtClean="0">
              <a:solidFill>
                <a:prstClr val="black"/>
              </a:solidFill>
              <a:cs typeface="+mn-cs"/>
            </a:endParaRPr>
          </a:p>
        </p:txBody>
      </p:sp>
      <p:sp>
        <p:nvSpPr>
          <p:cNvPr id="2712" name="Rectangle 45"/>
          <p:cNvSpPr>
            <a:spLocks noChangeArrowheads="1"/>
          </p:cNvSpPr>
          <p:nvPr/>
        </p:nvSpPr>
        <p:spPr bwMode="auto">
          <a:xfrm>
            <a:off x="1084263" y="1246188"/>
            <a:ext cx="20637"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3" name="Rectangle 46"/>
          <p:cNvSpPr>
            <a:spLocks noChangeArrowheads="1"/>
          </p:cNvSpPr>
          <p:nvPr/>
        </p:nvSpPr>
        <p:spPr bwMode="auto">
          <a:xfrm>
            <a:off x="8094663" y="12668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4" name="Rectangle 47"/>
          <p:cNvSpPr>
            <a:spLocks noChangeArrowheads="1"/>
          </p:cNvSpPr>
          <p:nvPr/>
        </p:nvSpPr>
        <p:spPr bwMode="auto">
          <a:xfrm>
            <a:off x="1104900" y="1246188"/>
            <a:ext cx="7010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5" name="Rectangle 48"/>
          <p:cNvSpPr>
            <a:spLocks noChangeArrowheads="1"/>
          </p:cNvSpPr>
          <p:nvPr/>
        </p:nvSpPr>
        <p:spPr bwMode="auto">
          <a:xfrm>
            <a:off x="1104900" y="1473200"/>
            <a:ext cx="7010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6" name="Line 49"/>
          <p:cNvSpPr>
            <a:spLocks noChangeShapeType="1"/>
          </p:cNvSpPr>
          <p:nvPr/>
        </p:nvSpPr>
        <p:spPr bwMode="auto">
          <a:xfrm>
            <a:off x="4322763" y="2308225"/>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7" name="Rectangle 50"/>
          <p:cNvSpPr>
            <a:spLocks noChangeArrowheads="1"/>
          </p:cNvSpPr>
          <p:nvPr/>
        </p:nvSpPr>
        <p:spPr bwMode="auto">
          <a:xfrm>
            <a:off x="4322763" y="2308225"/>
            <a:ext cx="76676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8" name="Line 51"/>
          <p:cNvSpPr>
            <a:spLocks noChangeShapeType="1"/>
          </p:cNvSpPr>
          <p:nvPr/>
        </p:nvSpPr>
        <p:spPr bwMode="auto">
          <a:xfrm>
            <a:off x="4322763" y="2513013"/>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9" name="Rectangle 52"/>
          <p:cNvSpPr>
            <a:spLocks noChangeArrowheads="1"/>
          </p:cNvSpPr>
          <p:nvPr/>
        </p:nvSpPr>
        <p:spPr bwMode="auto">
          <a:xfrm>
            <a:off x="4322763" y="2513013"/>
            <a:ext cx="7667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53"/>
          <p:cNvSpPr>
            <a:spLocks noChangeShapeType="1"/>
          </p:cNvSpPr>
          <p:nvPr/>
        </p:nvSpPr>
        <p:spPr bwMode="auto">
          <a:xfrm>
            <a:off x="4322763" y="2533650"/>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54"/>
          <p:cNvSpPr>
            <a:spLocks noChangeArrowheads="1"/>
          </p:cNvSpPr>
          <p:nvPr/>
        </p:nvSpPr>
        <p:spPr bwMode="auto">
          <a:xfrm>
            <a:off x="4322763" y="2533650"/>
            <a:ext cx="7667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 name="Rectangle 5"/>
          <p:cNvSpPr>
            <a:spLocks noChangeArrowheads="1"/>
          </p:cNvSpPr>
          <p:nvPr/>
        </p:nvSpPr>
        <p:spPr bwMode="auto">
          <a:xfrm>
            <a:off x="2108200" y="3516313"/>
            <a:ext cx="47498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066800" y="2681288"/>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8" name="Rectangle 7"/>
          <p:cNvSpPr>
            <a:spLocks noChangeArrowheads="1"/>
          </p:cNvSpPr>
          <p:nvPr/>
        </p:nvSpPr>
        <p:spPr bwMode="auto">
          <a:xfrm>
            <a:off x="2420938" y="353695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27" name="Rectangle 8"/>
          <p:cNvSpPr>
            <a:spLocks noChangeArrowheads="1"/>
          </p:cNvSpPr>
          <p:nvPr/>
        </p:nvSpPr>
        <p:spPr bwMode="auto">
          <a:xfrm>
            <a:off x="5516563" y="353695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706" name="Rectangle 9"/>
          <p:cNvSpPr>
            <a:spLocks noChangeArrowheads="1"/>
          </p:cNvSpPr>
          <p:nvPr/>
        </p:nvSpPr>
        <p:spPr bwMode="auto">
          <a:xfrm>
            <a:off x="6243638" y="3536950"/>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707" name="Rectangle 10"/>
          <p:cNvSpPr>
            <a:spLocks noChangeArrowheads="1"/>
          </p:cNvSpPr>
          <p:nvPr/>
        </p:nvSpPr>
        <p:spPr bwMode="auto">
          <a:xfrm>
            <a:off x="2147888" y="3763963"/>
            <a:ext cx="7254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Establish</a:t>
            </a:r>
            <a:endParaRPr lang="en-US" dirty="0" smtClean="0">
              <a:solidFill>
                <a:prstClr val="black"/>
              </a:solidFill>
              <a:cs typeface="+mn-cs"/>
            </a:endParaRPr>
          </a:p>
        </p:txBody>
      </p:sp>
      <p:sp>
        <p:nvSpPr>
          <p:cNvPr id="2708" name="Rectangle 11"/>
          <p:cNvSpPr>
            <a:spLocks noChangeArrowheads="1"/>
          </p:cNvSpPr>
          <p:nvPr/>
        </p:nvSpPr>
        <p:spPr bwMode="auto">
          <a:xfrm>
            <a:off x="3106738" y="3763963"/>
            <a:ext cx="8270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Petty cash</a:t>
            </a:r>
            <a:endParaRPr lang="en-US" dirty="0" smtClean="0">
              <a:solidFill>
                <a:prstClr val="black"/>
              </a:solidFill>
              <a:cs typeface="+mn-cs"/>
            </a:endParaRPr>
          </a:p>
        </p:txBody>
      </p:sp>
      <p:sp>
        <p:nvSpPr>
          <p:cNvPr id="2709" name="Rectangle 12"/>
          <p:cNvSpPr>
            <a:spLocks noChangeArrowheads="1"/>
          </p:cNvSpPr>
          <p:nvPr/>
        </p:nvSpPr>
        <p:spPr bwMode="auto">
          <a:xfrm>
            <a:off x="5738813" y="37639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2710" name="Rectangle 13"/>
          <p:cNvSpPr>
            <a:spLocks noChangeArrowheads="1"/>
          </p:cNvSpPr>
          <p:nvPr/>
        </p:nvSpPr>
        <p:spPr bwMode="auto">
          <a:xfrm>
            <a:off x="3378200" y="3970338"/>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56" name="Rectangle 14"/>
          <p:cNvSpPr>
            <a:spLocks noChangeArrowheads="1"/>
          </p:cNvSpPr>
          <p:nvPr/>
        </p:nvSpPr>
        <p:spPr bwMode="auto">
          <a:xfrm>
            <a:off x="6496050" y="39703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257" name="Rectangle 15"/>
          <p:cNvSpPr>
            <a:spLocks noChangeArrowheads="1"/>
          </p:cNvSpPr>
          <p:nvPr/>
        </p:nvSpPr>
        <p:spPr bwMode="auto">
          <a:xfrm>
            <a:off x="2147888" y="4383088"/>
            <a:ext cx="857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Reimburse</a:t>
            </a:r>
            <a:endParaRPr lang="en-US" dirty="0" smtClean="0">
              <a:solidFill>
                <a:prstClr val="black"/>
              </a:solidFill>
              <a:cs typeface="+mn-cs"/>
            </a:endParaRPr>
          </a:p>
        </p:txBody>
      </p:sp>
      <p:sp>
        <p:nvSpPr>
          <p:cNvPr id="258" name="Rectangle 16"/>
          <p:cNvSpPr>
            <a:spLocks noChangeArrowheads="1"/>
          </p:cNvSpPr>
          <p:nvPr/>
        </p:nvSpPr>
        <p:spPr bwMode="auto">
          <a:xfrm>
            <a:off x="3106738" y="4383088"/>
            <a:ext cx="1311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Delivery expense</a:t>
            </a:r>
            <a:endParaRPr lang="en-US" dirty="0" smtClean="0">
              <a:solidFill>
                <a:prstClr val="black"/>
              </a:solidFill>
              <a:cs typeface="+mn-cs"/>
            </a:endParaRPr>
          </a:p>
        </p:txBody>
      </p:sp>
      <p:sp>
        <p:nvSpPr>
          <p:cNvPr id="259" name="Rectangle 17"/>
          <p:cNvSpPr>
            <a:spLocks noChangeArrowheads="1"/>
          </p:cNvSpPr>
          <p:nvPr/>
        </p:nvSpPr>
        <p:spPr bwMode="auto">
          <a:xfrm>
            <a:off x="5829300" y="43830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29</a:t>
            </a:r>
            <a:endParaRPr lang="en-US" dirty="0" smtClean="0">
              <a:solidFill>
                <a:prstClr val="black"/>
              </a:solidFill>
              <a:cs typeface="+mn-cs"/>
            </a:endParaRPr>
          </a:p>
        </p:txBody>
      </p:sp>
      <p:sp>
        <p:nvSpPr>
          <p:cNvPr id="262" name="Rectangle 18"/>
          <p:cNvSpPr>
            <a:spLocks noChangeArrowheads="1"/>
          </p:cNvSpPr>
          <p:nvPr/>
        </p:nvSpPr>
        <p:spPr bwMode="auto">
          <a:xfrm>
            <a:off x="3106738" y="4589463"/>
            <a:ext cx="1704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263" name="Rectangle 19"/>
          <p:cNvSpPr>
            <a:spLocks noChangeArrowheads="1"/>
          </p:cNvSpPr>
          <p:nvPr/>
        </p:nvSpPr>
        <p:spPr bwMode="auto">
          <a:xfrm>
            <a:off x="5829300" y="458946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18</a:t>
            </a:r>
            <a:endParaRPr lang="en-US" dirty="0" smtClean="0">
              <a:solidFill>
                <a:prstClr val="black"/>
              </a:solidFill>
              <a:cs typeface="+mn-cs"/>
            </a:endParaRPr>
          </a:p>
        </p:txBody>
      </p:sp>
      <p:sp>
        <p:nvSpPr>
          <p:cNvPr id="264" name="Rectangle 20"/>
          <p:cNvSpPr>
            <a:spLocks noChangeArrowheads="1"/>
          </p:cNvSpPr>
          <p:nvPr/>
        </p:nvSpPr>
        <p:spPr bwMode="auto">
          <a:xfrm>
            <a:off x="3106738" y="4795838"/>
            <a:ext cx="1755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Miscellaneous expense</a:t>
            </a:r>
            <a:endParaRPr lang="en-US" dirty="0" smtClean="0">
              <a:solidFill>
                <a:prstClr val="black"/>
              </a:solidFill>
              <a:cs typeface="+mn-cs"/>
            </a:endParaRPr>
          </a:p>
        </p:txBody>
      </p:sp>
      <p:sp>
        <p:nvSpPr>
          <p:cNvPr id="265" name="Rectangle 21"/>
          <p:cNvSpPr>
            <a:spLocks noChangeArrowheads="1"/>
          </p:cNvSpPr>
          <p:nvPr/>
        </p:nvSpPr>
        <p:spPr bwMode="auto">
          <a:xfrm>
            <a:off x="5829300" y="47958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73</a:t>
            </a:r>
            <a:endParaRPr lang="en-US" dirty="0" smtClean="0">
              <a:solidFill>
                <a:prstClr val="black"/>
              </a:solidFill>
              <a:cs typeface="+mn-cs"/>
            </a:endParaRPr>
          </a:p>
        </p:txBody>
      </p:sp>
      <p:sp>
        <p:nvSpPr>
          <p:cNvPr id="266" name="Rectangle 22"/>
          <p:cNvSpPr>
            <a:spLocks noChangeArrowheads="1"/>
          </p:cNvSpPr>
          <p:nvPr/>
        </p:nvSpPr>
        <p:spPr bwMode="auto">
          <a:xfrm>
            <a:off x="3106738" y="5002213"/>
            <a:ext cx="1533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short and over</a:t>
            </a:r>
            <a:endParaRPr lang="en-US" dirty="0" smtClean="0">
              <a:solidFill>
                <a:prstClr val="black"/>
              </a:solidFill>
              <a:cs typeface="+mn-cs"/>
            </a:endParaRPr>
          </a:p>
        </p:txBody>
      </p:sp>
      <p:sp>
        <p:nvSpPr>
          <p:cNvPr id="267" name="Rectangle 23"/>
          <p:cNvSpPr>
            <a:spLocks noChangeArrowheads="1"/>
          </p:cNvSpPr>
          <p:nvPr/>
        </p:nvSpPr>
        <p:spPr bwMode="auto">
          <a:xfrm>
            <a:off x="5829300" y="50022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268" name="Rectangle 24"/>
          <p:cNvSpPr>
            <a:spLocks noChangeArrowheads="1"/>
          </p:cNvSpPr>
          <p:nvPr/>
        </p:nvSpPr>
        <p:spPr bwMode="auto">
          <a:xfrm>
            <a:off x="3378200" y="5208588"/>
            <a:ext cx="1381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($150 - $19)</a:t>
            </a:r>
            <a:endParaRPr lang="en-US" dirty="0" smtClean="0">
              <a:solidFill>
                <a:prstClr val="black"/>
              </a:solidFill>
              <a:cs typeface="+mn-cs"/>
            </a:endParaRPr>
          </a:p>
        </p:txBody>
      </p:sp>
      <p:sp>
        <p:nvSpPr>
          <p:cNvPr id="269" name="Rectangle 25"/>
          <p:cNvSpPr>
            <a:spLocks noChangeArrowheads="1"/>
          </p:cNvSpPr>
          <p:nvPr/>
        </p:nvSpPr>
        <p:spPr bwMode="auto">
          <a:xfrm>
            <a:off x="6496050" y="52085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131</a:t>
            </a:r>
            <a:endParaRPr lang="en-US" dirty="0" smtClean="0">
              <a:solidFill>
                <a:prstClr val="black"/>
              </a:solidFill>
              <a:cs typeface="+mn-cs"/>
            </a:endParaRPr>
          </a:p>
        </p:txBody>
      </p:sp>
      <p:sp>
        <p:nvSpPr>
          <p:cNvPr id="276" name="Rectangle 32"/>
          <p:cNvSpPr>
            <a:spLocks noChangeArrowheads="1"/>
          </p:cNvSpPr>
          <p:nvPr/>
        </p:nvSpPr>
        <p:spPr bwMode="auto">
          <a:xfrm>
            <a:off x="1268413" y="2670175"/>
            <a:ext cx="58461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Prepare general journal entries to record the establishment of the fund and the </a:t>
            </a:r>
            <a:endParaRPr lang="en-US" dirty="0" smtClean="0">
              <a:solidFill>
                <a:prstClr val="black"/>
              </a:solidFill>
              <a:cs typeface="+mn-cs"/>
            </a:endParaRPr>
          </a:p>
        </p:txBody>
      </p:sp>
      <p:sp>
        <p:nvSpPr>
          <p:cNvPr id="277" name="Rectangle 33"/>
          <p:cNvSpPr>
            <a:spLocks noChangeArrowheads="1"/>
          </p:cNvSpPr>
          <p:nvPr/>
        </p:nvSpPr>
        <p:spPr bwMode="auto">
          <a:xfrm>
            <a:off x="1268413" y="2876550"/>
            <a:ext cx="65787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reimbursement of the fund.  (Assume that management was unable to verify the account </a:t>
            </a:r>
            <a:endParaRPr lang="en-US" dirty="0" smtClean="0">
              <a:solidFill>
                <a:prstClr val="black"/>
              </a:solidFill>
              <a:cs typeface="+mn-cs"/>
            </a:endParaRPr>
          </a:p>
        </p:txBody>
      </p:sp>
      <p:sp>
        <p:nvSpPr>
          <p:cNvPr id="278" name="Rectangle 34"/>
          <p:cNvSpPr>
            <a:spLocks noChangeArrowheads="1"/>
          </p:cNvSpPr>
          <p:nvPr/>
        </p:nvSpPr>
        <p:spPr bwMode="auto">
          <a:xfrm>
            <a:off x="1268413" y="3094038"/>
            <a:ext cx="19716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number for receipt no. 15.)</a:t>
            </a:r>
            <a:endParaRPr lang="en-US" dirty="0" smtClean="0">
              <a:solidFill>
                <a:prstClr val="black"/>
              </a:solidFill>
              <a:cs typeface="+mn-cs"/>
            </a:endParaRPr>
          </a:p>
        </p:txBody>
      </p:sp>
      <p:sp>
        <p:nvSpPr>
          <p:cNvPr id="279" name="Rectangle 35"/>
          <p:cNvSpPr>
            <a:spLocks noChangeArrowheads="1"/>
          </p:cNvSpPr>
          <p:nvPr/>
        </p:nvSpPr>
        <p:spPr bwMode="auto">
          <a:xfrm>
            <a:off x="3621088" y="35369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80" name="Rectangle 36"/>
          <p:cNvSpPr>
            <a:spLocks noChangeArrowheads="1"/>
          </p:cNvSpPr>
          <p:nvPr/>
        </p:nvSpPr>
        <p:spPr bwMode="auto">
          <a:xfrm>
            <a:off x="2097088" y="3506788"/>
            <a:ext cx="20637"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37"/>
          <p:cNvSpPr>
            <a:spLocks noChangeShapeType="1"/>
          </p:cNvSpPr>
          <p:nvPr/>
        </p:nvSpPr>
        <p:spPr bwMode="auto">
          <a:xfrm>
            <a:off x="3065463" y="35274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38"/>
          <p:cNvSpPr>
            <a:spLocks noChangeArrowheads="1"/>
          </p:cNvSpPr>
          <p:nvPr/>
        </p:nvSpPr>
        <p:spPr bwMode="auto">
          <a:xfrm>
            <a:off x="3065463" y="3527425"/>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39"/>
          <p:cNvSpPr>
            <a:spLocks noChangeShapeType="1"/>
          </p:cNvSpPr>
          <p:nvPr/>
        </p:nvSpPr>
        <p:spPr bwMode="auto">
          <a:xfrm>
            <a:off x="5335588" y="35274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40"/>
          <p:cNvSpPr>
            <a:spLocks noChangeArrowheads="1"/>
          </p:cNvSpPr>
          <p:nvPr/>
        </p:nvSpPr>
        <p:spPr bwMode="auto">
          <a:xfrm>
            <a:off x="5335588" y="35274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Line 41"/>
          <p:cNvSpPr>
            <a:spLocks noChangeShapeType="1"/>
          </p:cNvSpPr>
          <p:nvPr/>
        </p:nvSpPr>
        <p:spPr bwMode="auto">
          <a:xfrm>
            <a:off x="6091238" y="35274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Rectangle 42"/>
          <p:cNvSpPr>
            <a:spLocks noChangeArrowheads="1"/>
          </p:cNvSpPr>
          <p:nvPr/>
        </p:nvSpPr>
        <p:spPr bwMode="auto">
          <a:xfrm>
            <a:off x="6091238" y="3527425"/>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43"/>
          <p:cNvSpPr>
            <a:spLocks noChangeArrowheads="1"/>
          </p:cNvSpPr>
          <p:nvPr/>
        </p:nvSpPr>
        <p:spPr bwMode="auto">
          <a:xfrm>
            <a:off x="6838950" y="35274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 name="Line 44"/>
          <p:cNvSpPr>
            <a:spLocks noChangeShapeType="1"/>
          </p:cNvSpPr>
          <p:nvPr/>
        </p:nvSpPr>
        <p:spPr bwMode="auto">
          <a:xfrm>
            <a:off x="2108200" y="37544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 name="Rectangle 45"/>
          <p:cNvSpPr>
            <a:spLocks noChangeArrowheads="1"/>
          </p:cNvSpPr>
          <p:nvPr/>
        </p:nvSpPr>
        <p:spPr bwMode="auto">
          <a:xfrm>
            <a:off x="2108200" y="3754438"/>
            <a:ext cx="9525"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 name="Line 46"/>
          <p:cNvSpPr>
            <a:spLocks noChangeShapeType="1"/>
          </p:cNvSpPr>
          <p:nvPr/>
        </p:nvSpPr>
        <p:spPr bwMode="auto">
          <a:xfrm>
            <a:off x="3065463" y="37544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8" name="Rectangle 47"/>
          <p:cNvSpPr>
            <a:spLocks noChangeArrowheads="1"/>
          </p:cNvSpPr>
          <p:nvPr/>
        </p:nvSpPr>
        <p:spPr bwMode="auto">
          <a:xfrm>
            <a:off x="3065463" y="3754438"/>
            <a:ext cx="11112"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Line 48"/>
          <p:cNvSpPr>
            <a:spLocks noChangeShapeType="1"/>
          </p:cNvSpPr>
          <p:nvPr/>
        </p:nvSpPr>
        <p:spPr bwMode="auto">
          <a:xfrm>
            <a:off x="5335588" y="37544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Rectangle 49"/>
          <p:cNvSpPr>
            <a:spLocks noChangeArrowheads="1"/>
          </p:cNvSpPr>
          <p:nvPr/>
        </p:nvSpPr>
        <p:spPr bwMode="auto">
          <a:xfrm>
            <a:off x="5335588" y="3754438"/>
            <a:ext cx="9525"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Line 50"/>
          <p:cNvSpPr>
            <a:spLocks noChangeShapeType="1"/>
          </p:cNvSpPr>
          <p:nvPr/>
        </p:nvSpPr>
        <p:spPr bwMode="auto">
          <a:xfrm>
            <a:off x="6091238" y="37544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2" name="Rectangle 51"/>
          <p:cNvSpPr>
            <a:spLocks noChangeArrowheads="1"/>
          </p:cNvSpPr>
          <p:nvPr/>
        </p:nvSpPr>
        <p:spPr bwMode="auto">
          <a:xfrm>
            <a:off x="6091238" y="3754438"/>
            <a:ext cx="11112"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3" name="Line 52"/>
          <p:cNvSpPr>
            <a:spLocks noChangeShapeType="1"/>
          </p:cNvSpPr>
          <p:nvPr/>
        </p:nvSpPr>
        <p:spPr bwMode="auto">
          <a:xfrm>
            <a:off x="6848475" y="37544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4" name="Rectangle 53"/>
          <p:cNvSpPr>
            <a:spLocks noChangeArrowheads="1"/>
          </p:cNvSpPr>
          <p:nvPr/>
        </p:nvSpPr>
        <p:spPr bwMode="auto">
          <a:xfrm>
            <a:off x="6848475" y="3754438"/>
            <a:ext cx="9525"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54"/>
          <p:cNvSpPr>
            <a:spLocks noChangeArrowheads="1"/>
          </p:cNvSpPr>
          <p:nvPr/>
        </p:nvSpPr>
        <p:spPr bwMode="auto">
          <a:xfrm>
            <a:off x="2117725" y="3506788"/>
            <a:ext cx="47402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Rectangle 55"/>
          <p:cNvSpPr>
            <a:spLocks noChangeArrowheads="1"/>
          </p:cNvSpPr>
          <p:nvPr/>
        </p:nvSpPr>
        <p:spPr bwMode="auto">
          <a:xfrm>
            <a:off x="2117725" y="3733800"/>
            <a:ext cx="47402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Line 56"/>
          <p:cNvSpPr>
            <a:spLocks noChangeShapeType="1"/>
          </p:cNvSpPr>
          <p:nvPr/>
        </p:nvSpPr>
        <p:spPr bwMode="auto">
          <a:xfrm>
            <a:off x="2117725" y="3949700"/>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8" name="Rectangle 57"/>
          <p:cNvSpPr>
            <a:spLocks noChangeArrowheads="1"/>
          </p:cNvSpPr>
          <p:nvPr/>
        </p:nvSpPr>
        <p:spPr bwMode="auto">
          <a:xfrm>
            <a:off x="2117725" y="3949700"/>
            <a:ext cx="47402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Line 58"/>
          <p:cNvSpPr>
            <a:spLocks noChangeShapeType="1"/>
          </p:cNvSpPr>
          <p:nvPr/>
        </p:nvSpPr>
        <p:spPr bwMode="auto">
          <a:xfrm>
            <a:off x="2117725" y="4156075"/>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Rectangle 59"/>
          <p:cNvSpPr>
            <a:spLocks noChangeArrowheads="1"/>
          </p:cNvSpPr>
          <p:nvPr/>
        </p:nvSpPr>
        <p:spPr bwMode="auto">
          <a:xfrm>
            <a:off x="2117725" y="4156075"/>
            <a:ext cx="4740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Line 60"/>
          <p:cNvSpPr>
            <a:spLocks noChangeShapeType="1"/>
          </p:cNvSpPr>
          <p:nvPr/>
        </p:nvSpPr>
        <p:spPr bwMode="auto">
          <a:xfrm>
            <a:off x="2117725" y="4362450"/>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Rectangle 61"/>
          <p:cNvSpPr>
            <a:spLocks noChangeArrowheads="1"/>
          </p:cNvSpPr>
          <p:nvPr/>
        </p:nvSpPr>
        <p:spPr bwMode="auto">
          <a:xfrm>
            <a:off x="2117725" y="4362450"/>
            <a:ext cx="4740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Line 62"/>
          <p:cNvSpPr>
            <a:spLocks noChangeShapeType="1"/>
          </p:cNvSpPr>
          <p:nvPr/>
        </p:nvSpPr>
        <p:spPr bwMode="auto">
          <a:xfrm>
            <a:off x="2117725" y="4568825"/>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4" name="Rectangle 63"/>
          <p:cNvSpPr>
            <a:spLocks noChangeArrowheads="1"/>
          </p:cNvSpPr>
          <p:nvPr/>
        </p:nvSpPr>
        <p:spPr bwMode="auto">
          <a:xfrm>
            <a:off x="2117725" y="4568825"/>
            <a:ext cx="4740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Line 64"/>
          <p:cNvSpPr>
            <a:spLocks noChangeShapeType="1"/>
          </p:cNvSpPr>
          <p:nvPr/>
        </p:nvSpPr>
        <p:spPr bwMode="auto">
          <a:xfrm>
            <a:off x="2117725" y="4775200"/>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Rectangle 65"/>
          <p:cNvSpPr>
            <a:spLocks noChangeArrowheads="1"/>
          </p:cNvSpPr>
          <p:nvPr/>
        </p:nvSpPr>
        <p:spPr bwMode="auto">
          <a:xfrm>
            <a:off x="2117725" y="4775200"/>
            <a:ext cx="4740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Line 66"/>
          <p:cNvSpPr>
            <a:spLocks noChangeShapeType="1"/>
          </p:cNvSpPr>
          <p:nvPr/>
        </p:nvSpPr>
        <p:spPr bwMode="auto">
          <a:xfrm>
            <a:off x="2117725" y="4981575"/>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67"/>
          <p:cNvSpPr>
            <a:spLocks noChangeArrowheads="1"/>
          </p:cNvSpPr>
          <p:nvPr/>
        </p:nvSpPr>
        <p:spPr bwMode="auto">
          <a:xfrm>
            <a:off x="2117725" y="4981575"/>
            <a:ext cx="4740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Line 68"/>
          <p:cNvSpPr>
            <a:spLocks noChangeShapeType="1"/>
          </p:cNvSpPr>
          <p:nvPr/>
        </p:nvSpPr>
        <p:spPr bwMode="auto">
          <a:xfrm>
            <a:off x="2117725" y="5187950"/>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69"/>
          <p:cNvSpPr>
            <a:spLocks noChangeArrowheads="1"/>
          </p:cNvSpPr>
          <p:nvPr/>
        </p:nvSpPr>
        <p:spPr bwMode="auto">
          <a:xfrm>
            <a:off x="2117725" y="5187950"/>
            <a:ext cx="47402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Line 70"/>
          <p:cNvSpPr>
            <a:spLocks noChangeShapeType="1"/>
          </p:cNvSpPr>
          <p:nvPr/>
        </p:nvSpPr>
        <p:spPr bwMode="auto">
          <a:xfrm>
            <a:off x="2117725" y="5392738"/>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71"/>
          <p:cNvSpPr>
            <a:spLocks noChangeArrowheads="1"/>
          </p:cNvSpPr>
          <p:nvPr/>
        </p:nvSpPr>
        <p:spPr bwMode="auto">
          <a:xfrm>
            <a:off x="2117725" y="5392738"/>
            <a:ext cx="47402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Line 72"/>
          <p:cNvSpPr>
            <a:spLocks noChangeShapeType="1"/>
          </p:cNvSpPr>
          <p:nvPr/>
        </p:nvSpPr>
        <p:spPr bwMode="auto">
          <a:xfrm>
            <a:off x="2117725" y="5599113"/>
            <a:ext cx="47402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73"/>
          <p:cNvSpPr>
            <a:spLocks noChangeArrowheads="1"/>
          </p:cNvSpPr>
          <p:nvPr/>
        </p:nvSpPr>
        <p:spPr bwMode="auto">
          <a:xfrm>
            <a:off x="2117725" y="5599113"/>
            <a:ext cx="47402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 name="Slide Number Placeholder 105"/>
          <p:cNvSpPr>
            <a:spLocks noGrp="1"/>
          </p:cNvSpPr>
          <p:nvPr>
            <p:ph type="sldNum" sz="quarter" idx="12"/>
          </p:nvPr>
        </p:nvSpPr>
        <p:spPr/>
        <p:txBody>
          <a:bodyPr/>
          <a:lstStyle/>
          <a:p>
            <a:pPr>
              <a:defRPr/>
            </a:pPr>
            <a:fld id="{9B370A3F-9F81-45B9-95B8-24D44F810CC0}" type="slidenum">
              <a:rPr lang="en-US" smtClean="0"/>
              <a:pPr>
                <a:defRPr/>
              </a:pPr>
              <a:t>34</a:t>
            </a:fld>
            <a:endParaRPr lang="en-US" dirty="0"/>
          </a:p>
        </p:txBody>
      </p:sp>
      <p:sp>
        <p:nvSpPr>
          <p:cNvPr id="107" name="Rounded Rectangle 106"/>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06"/>
                                        </p:tgtEl>
                                        <p:attrNameLst>
                                          <p:attrName>style.visibility</p:attrName>
                                        </p:attrNameLst>
                                      </p:cBhvr>
                                      <p:to>
                                        <p:strVal val="visible"/>
                                      </p:to>
                                    </p:set>
                                    <p:animEffect transition="in" filter="fade">
                                      <p:cBhvr>
                                        <p:cTn id="16" dur="500"/>
                                        <p:tgtEl>
                                          <p:spTgt spid="27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07"/>
                                        </p:tgtEl>
                                        <p:attrNameLst>
                                          <p:attrName>style.visibility</p:attrName>
                                        </p:attrNameLst>
                                      </p:cBhvr>
                                      <p:to>
                                        <p:strVal val="visible"/>
                                      </p:to>
                                    </p:set>
                                    <p:animEffect transition="in" filter="fade">
                                      <p:cBhvr>
                                        <p:cTn id="19" dur="500"/>
                                        <p:tgtEl>
                                          <p:spTgt spid="27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500"/>
                                        <p:tgtEl>
                                          <p:spTgt spid="2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9"/>
                                        </p:tgtEl>
                                        <p:attrNameLst>
                                          <p:attrName>style.visibility</p:attrName>
                                        </p:attrNameLst>
                                      </p:cBhvr>
                                      <p:to>
                                        <p:strVal val="visible"/>
                                      </p:to>
                                    </p:set>
                                    <p:animEffect transition="in" filter="fade">
                                      <p:cBhvr>
                                        <p:cTn id="25" dur="500"/>
                                        <p:tgtEl>
                                          <p:spTgt spid="2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0"/>
                                        </p:tgtEl>
                                        <p:attrNameLst>
                                          <p:attrName>style.visibility</p:attrName>
                                        </p:attrNameLst>
                                      </p:cBhvr>
                                      <p:to>
                                        <p:strVal val="visible"/>
                                      </p:to>
                                    </p:set>
                                    <p:animEffect transition="in" filter="fade">
                                      <p:cBhvr>
                                        <p:cTn id="28" dur="500"/>
                                        <p:tgtEl>
                                          <p:spTgt spid="280"/>
                                        </p:tgtEl>
                                      </p:cBhvr>
                                    </p:animEffect>
                                  </p:childTnLst>
                                </p:cTn>
                              </p:par>
                              <p:par>
                                <p:cTn id="29" presetID="10" presetClass="entr" presetSubtype="0" fill="hold" nodeType="withEffect">
                                  <p:stCondLst>
                                    <p:cond delay="0"/>
                                  </p:stCondLst>
                                  <p:childTnLst>
                                    <p:set>
                                      <p:cBhvr>
                                        <p:cTn id="30" dur="1" fill="hold">
                                          <p:stCondLst>
                                            <p:cond delay="0"/>
                                          </p:stCondLst>
                                        </p:cTn>
                                        <p:tgtEl>
                                          <p:spTgt spid="281"/>
                                        </p:tgtEl>
                                        <p:attrNameLst>
                                          <p:attrName>style.visibility</p:attrName>
                                        </p:attrNameLst>
                                      </p:cBhvr>
                                      <p:to>
                                        <p:strVal val="visible"/>
                                      </p:to>
                                    </p:set>
                                    <p:animEffect transition="in" filter="fade">
                                      <p:cBhvr>
                                        <p:cTn id="31" dur="500"/>
                                        <p:tgtEl>
                                          <p:spTgt spid="2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2"/>
                                        </p:tgtEl>
                                        <p:attrNameLst>
                                          <p:attrName>style.visibility</p:attrName>
                                        </p:attrNameLst>
                                      </p:cBhvr>
                                      <p:to>
                                        <p:strVal val="visible"/>
                                      </p:to>
                                    </p:set>
                                    <p:animEffect transition="in" filter="fade">
                                      <p:cBhvr>
                                        <p:cTn id="34" dur="500"/>
                                        <p:tgtEl>
                                          <p:spTgt spid="282"/>
                                        </p:tgtEl>
                                      </p:cBhvr>
                                    </p:animEffect>
                                  </p:childTnLst>
                                </p:cTn>
                              </p:par>
                              <p:par>
                                <p:cTn id="35" presetID="10" presetClass="entr" presetSubtype="0" fill="hold" nodeType="withEffect">
                                  <p:stCondLst>
                                    <p:cond delay="0"/>
                                  </p:stCondLst>
                                  <p:childTnLst>
                                    <p:set>
                                      <p:cBhvr>
                                        <p:cTn id="36" dur="1" fill="hold">
                                          <p:stCondLst>
                                            <p:cond delay="0"/>
                                          </p:stCondLst>
                                        </p:cTn>
                                        <p:tgtEl>
                                          <p:spTgt spid="283"/>
                                        </p:tgtEl>
                                        <p:attrNameLst>
                                          <p:attrName>style.visibility</p:attrName>
                                        </p:attrNameLst>
                                      </p:cBhvr>
                                      <p:to>
                                        <p:strVal val="visible"/>
                                      </p:to>
                                    </p:set>
                                    <p:animEffect transition="in" filter="fade">
                                      <p:cBhvr>
                                        <p:cTn id="37" dur="500"/>
                                        <p:tgtEl>
                                          <p:spTgt spid="28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4"/>
                                        </p:tgtEl>
                                        <p:attrNameLst>
                                          <p:attrName>style.visibility</p:attrName>
                                        </p:attrNameLst>
                                      </p:cBhvr>
                                      <p:to>
                                        <p:strVal val="visible"/>
                                      </p:to>
                                    </p:set>
                                    <p:animEffect transition="in" filter="fade">
                                      <p:cBhvr>
                                        <p:cTn id="40" dur="500"/>
                                        <p:tgtEl>
                                          <p:spTgt spid="284"/>
                                        </p:tgtEl>
                                      </p:cBhvr>
                                    </p:animEffect>
                                  </p:childTnLst>
                                </p:cTn>
                              </p:par>
                              <p:par>
                                <p:cTn id="41" presetID="10" presetClass="entr" presetSubtype="0" fill="hold" nodeType="withEffect">
                                  <p:stCondLst>
                                    <p:cond delay="0"/>
                                  </p:stCondLst>
                                  <p:childTnLst>
                                    <p:set>
                                      <p:cBhvr>
                                        <p:cTn id="42" dur="1" fill="hold">
                                          <p:stCondLst>
                                            <p:cond delay="0"/>
                                          </p:stCondLst>
                                        </p:cTn>
                                        <p:tgtEl>
                                          <p:spTgt spid="285"/>
                                        </p:tgtEl>
                                        <p:attrNameLst>
                                          <p:attrName>style.visibility</p:attrName>
                                        </p:attrNameLst>
                                      </p:cBhvr>
                                      <p:to>
                                        <p:strVal val="visible"/>
                                      </p:to>
                                    </p:set>
                                    <p:animEffect transition="in" filter="fade">
                                      <p:cBhvr>
                                        <p:cTn id="43" dur="500"/>
                                        <p:tgtEl>
                                          <p:spTgt spid="28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6"/>
                                        </p:tgtEl>
                                        <p:attrNameLst>
                                          <p:attrName>style.visibility</p:attrName>
                                        </p:attrNameLst>
                                      </p:cBhvr>
                                      <p:to>
                                        <p:strVal val="visible"/>
                                      </p:to>
                                    </p:set>
                                    <p:animEffect transition="in" filter="fade">
                                      <p:cBhvr>
                                        <p:cTn id="46" dur="500"/>
                                        <p:tgtEl>
                                          <p:spTgt spid="28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7"/>
                                        </p:tgtEl>
                                        <p:attrNameLst>
                                          <p:attrName>style.visibility</p:attrName>
                                        </p:attrNameLst>
                                      </p:cBhvr>
                                      <p:to>
                                        <p:strVal val="visible"/>
                                      </p:to>
                                    </p:set>
                                    <p:animEffect transition="in" filter="fade">
                                      <p:cBhvr>
                                        <p:cTn id="49" dur="500"/>
                                        <p:tgtEl>
                                          <p:spTgt spid="287"/>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par>
                                <p:cTn id="62" presetID="10" presetClass="entr" presetSubtype="0" fill="hold"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500"/>
                                        <p:tgtEl>
                                          <p:spTgt spid="7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500"/>
                                        <p:tgtEl>
                                          <p:spTgt spid="76"/>
                                        </p:tgtEl>
                                      </p:cBhvr>
                                    </p:animEffect>
                                  </p:childTnLst>
                                </p:cTn>
                              </p:par>
                              <p:par>
                                <p:cTn id="86" presetID="10" presetClass="entr" presetSubtype="0" fill="hold"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fade">
                                      <p:cBhvr>
                                        <p:cTn id="88" dur="500"/>
                                        <p:tgtEl>
                                          <p:spTgt spid="7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par>
                                <p:cTn id="92" presetID="10" presetClass="entr" presetSubtype="0" fill="hold" nodeType="with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fade">
                                      <p:cBhvr>
                                        <p:cTn id="94" dur="500"/>
                                        <p:tgtEl>
                                          <p:spTgt spid="7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500"/>
                                        <p:tgtEl>
                                          <p:spTgt spid="80"/>
                                        </p:tgtEl>
                                      </p:cBhvr>
                                    </p:animEffect>
                                  </p:childTnLst>
                                </p:cTn>
                              </p:par>
                              <p:par>
                                <p:cTn id="98" presetID="10" presetClass="entr" presetSubtype="0"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par>
                                <p:cTn id="104" presetID="10" presetClass="entr" presetSubtype="0" fill="hold"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500"/>
                                        <p:tgtEl>
                                          <p:spTgt spid="8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500"/>
                                        <p:tgtEl>
                                          <p:spTgt spid="84"/>
                                        </p:tgtEl>
                                      </p:cBhvr>
                                    </p:animEffect>
                                  </p:childTnLst>
                                </p:cTn>
                              </p:par>
                              <p:par>
                                <p:cTn id="110" presetID="10" presetClass="entr" presetSubtype="0" fill="hold" nodeType="with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fade">
                                      <p:cBhvr>
                                        <p:cTn id="112" dur="500"/>
                                        <p:tgtEl>
                                          <p:spTgt spid="8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500"/>
                                        <p:tgtEl>
                                          <p:spTgt spid="86"/>
                                        </p:tgtEl>
                                      </p:cBhvr>
                                    </p:animEffect>
                                  </p:childTnLst>
                                </p:cTn>
                              </p:par>
                              <p:par>
                                <p:cTn id="116" presetID="10" presetClass="entr" presetSubtype="0" fill="hold" nodeType="withEffect">
                                  <p:stCondLst>
                                    <p:cond delay="0"/>
                                  </p:stCondLst>
                                  <p:childTnLst>
                                    <p:set>
                                      <p:cBhvr>
                                        <p:cTn id="117" dur="1" fill="hold">
                                          <p:stCondLst>
                                            <p:cond delay="0"/>
                                          </p:stCondLst>
                                        </p:cTn>
                                        <p:tgtEl>
                                          <p:spTgt spid="87"/>
                                        </p:tgtEl>
                                        <p:attrNameLst>
                                          <p:attrName>style.visibility</p:attrName>
                                        </p:attrNameLst>
                                      </p:cBhvr>
                                      <p:to>
                                        <p:strVal val="visible"/>
                                      </p:to>
                                    </p:set>
                                    <p:animEffect transition="in" filter="fade">
                                      <p:cBhvr>
                                        <p:cTn id="118" dur="500"/>
                                        <p:tgtEl>
                                          <p:spTgt spid="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fade">
                                      <p:cBhvr>
                                        <p:cTn id="121" dur="500"/>
                                        <p:tgtEl>
                                          <p:spTgt spid="88"/>
                                        </p:tgtEl>
                                      </p:cBhvr>
                                    </p:animEffect>
                                  </p:childTnLst>
                                </p:cTn>
                              </p:par>
                              <p:par>
                                <p:cTn id="122" presetID="10" presetClass="entr" presetSubtype="0" fill="hold" nodeType="with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fade">
                                      <p:cBhvr>
                                        <p:cTn id="124" dur="500"/>
                                        <p:tgtEl>
                                          <p:spTgt spid="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Effect transition="in" filter="fade">
                                      <p:cBhvr>
                                        <p:cTn id="127" dur="500"/>
                                        <p:tgtEl>
                                          <p:spTgt spid="90"/>
                                        </p:tgtEl>
                                      </p:cBhvr>
                                    </p:animEffect>
                                  </p:childTnLst>
                                </p:cTn>
                              </p:par>
                              <p:par>
                                <p:cTn id="128" presetID="10" presetClass="entr" presetSubtype="0" fill="hold" nodeType="withEffect">
                                  <p:stCondLst>
                                    <p:cond delay="0"/>
                                  </p:stCondLst>
                                  <p:childTnLst>
                                    <p:set>
                                      <p:cBhvr>
                                        <p:cTn id="129" dur="1" fill="hold">
                                          <p:stCondLst>
                                            <p:cond delay="0"/>
                                          </p:stCondLst>
                                        </p:cTn>
                                        <p:tgtEl>
                                          <p:spTgt spid="91"/>
                                        </p:tgtEl>
                                        <p:attrNameLst>
                                          <p:attrName>style.visibility</p:attrName>
                                        </p:attrNameLst>
                                      </p:cBhvr>
                                      <p:to>
                                        <p:strVal val="visible"/>
                                      </p:to>
                                    </p:set>
                                    <p:animEffect transition="in" filter="fade">
                                      <p:cBhvr>
                                        <p:cTn id="130" dur="500"/>
                                        <p:tgtEl>
                                          <p:spTgt spid="9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2"/>
                                        </p:tgtEl>
                                        <p:attrNameLst>
                                          <p:attrName>style.visibility</p:attrName>
                                        </p:attrNameLst>
                                      </p:cBhvr>
                                      <p:to>
                                        <p:strVal val="visible"/>
                                      </p:to>
                                    </p:set>
                                    <p:animEffect transition="in" filter="fade">
                                      <p:cBhvr>
                                        <p:cTn id="133" dur="500"/>
                                        <p:tgtEl>
                                          <p:spTgt spid="92"/>
                                        </p:tgtEl>
                                      </p:cBhvr>
                                    </p:animEffect>
                                  </p:childTnLst>
                                </p:cTn>
                              </p:par>
                              <p:par>
                                <p:cTn id="134" presetID="10" presetClass="entr" presetSubtype="0" fill="hold" nodeType="withEffect">
                                  <p:stCondLst>
                                    <p:cond delay="0"/>
                                  </p:stCondLst>
                                  <p:childTnLst>
                                    <p:set>
                                      <p:cBhvr>
                                        <p:cTn id="135" dur="1" fill="hold">
                                          <p:stCondLst>
                                            <p:cond delay="0"/>
                                          </p:stCondLst>
                                        </p:cTn>
                                        <p:tgtEl>
                                          <p:spTgt spid="93"/>
                                        </p:tgtEl>
                                        <p:attrNameLst>
                                          <p:attrName>style.visibility</p:attrName>
                                        </p:attrNameLst>
                                      </p:cBhvr>
                                      <p:to>
                                        <p:strVal val="visible"/>
                                      </p:to>
                                    </p:set>
                                    <p:animEffect transition="in" filter="fade">
                                      <p:cBhvr>
                                        <p:cTn id="136" dur="500"/>
                                        <p:tgtEl>
                                          <p:spTgt spid="9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4"/>
                                        </p:tgtEl>
                                        <p:attrNameLst>
                                          <p:attrName>style.visibility</p:attrName>
                                        </p:attrNameLst>
                                      </p:cBhvr>
                                      <p:to>
                                        <p:strVal val="visible"/>
                                      </p:to>
                                    </p:set>
                                    <p:animEffect transition="in" filter="fade">
                                      <p:cBhvr>
                                        <p:cTn id="139" dur="500"/>
                                        <p:tgtEl>
                                          <p:spTgt spid="9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708"/>
                                        </p:tgtEl>
                                        <p:attrNameLst>
                                          <p:attrName>style.visibility</p:attrName>
                                        </p:attrNameLst>
                                      </p:cBhvr>
                                      <p:to>
                                        <p:strVal val="visible"/>
                                      </p:to>
                                    </p:set>
                                    <p:animEffect transition="in" filter="fade">
                                      <p:cBhvr>
                                        <p:cTn id="142" dur="500"/>
                                        <p:tgtEl>
                                          <p:spTgt spid="270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709"/>
                                        </p:tgtEl>
                                        <p:attrNameLst>
                                          <p:attrName>style.visibility</p:attrName>
                                        </p:attrNameLst>
                                      </p:cBhvr>
                                      <p:to>
                                        <p:strVal val="visible"/>
                                      </p:to>
                                    </p:set>
                                    <p:animEffect transition="in" filter="fade">
                                      <p:cBhvr>
                                        <p:cTn id="145" dur="500"/>
                                        <p:tgtEl>
                                          <p:spTgt spid="270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710"/>
                                        </p:tgtEl>
                                        <p:attrNameLst>
                                          <p:attrName>style.visibility</p:attrName>
                                        </p:attrNameLst>
                                      </p:cBhvr>
                                      <p:to>
                                        <p:strVal val="visible"/>
                                      </p:to>
                                    </p:set>
                                    <p:animEffect transition="in" filter="fade">
                                      <p:cBhvr>
                                        <p:cTn id="148" dur="500"/>
                                        <p:tgtEl>
                                          <p:spTgt spid="271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56"/>
                                        </p:tgtEl>
                                        <p:attrNameLst>
                                          <p:attrName>style.visibility</p:attrName>
                                        </p:attrNameLst>
                                      </p:cBhvr>
                                      <p:to>
                                        <p:strVal val="visible"/>
                                      </p:to>
                                    </p:set>
                                    <p:animEffect transition="in" filter="fade">
                                      <p:cBhvr>
                                        <p:cTn id="151" dur="500"/>
                                        <p:tgtEl>
                                          <p:spTgt spid="25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68"/>
                                        </p:tgtEl>
                                        <p:attrNameLst>
                                          <p:attrName>style.visibility</p:attrName>
                                        </p:attrNameLst>
                                      </p:cBhvr>
                                      <p:to>
                                        <p:strVal val="visible"/>
                                      </p:to>
                                    </p:set>
                                    <p:animEffect transition="in" filter="fade">
                                      <p:cBhvr>
                                        <p:cTn id="154" dur="500"/>
                                        <p:tgtEl>
                                          <p:spTgt spid="26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69"/>
                                        </p:tgtEl>
                                        <p:attrNameLst>
                                          <p:attrName>style.visibility</p:attrName>
                                        </p:attrNameLst>
                                      </p:cBhvr>
                                      <p:to>
                                        <p:strVal val="visible"/>
                                      </p:to>
                                    </p:set>
                                    <p:animEffect transition="in" filter="fade">
                                      <p:cBhvr>
                                        <p:cTn id="157" dur="500"/>
                                        <p:tgtEl>
                                          <p:spTgt spid="26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58"/>
                                        </p:tgtEl>
                                        <p:attrNameLst>
                                          <p:attrName>style.visibility</p:attrName>
                                        </p:attrNameLst>
                                      </p:cBhvr>
                                      <p:to>
                                        <p:strVal val="visible"/>
                                      </p:to>
                                    </p:set>
                                    <p:animEffect transition="in" filter="fade">
                                      <p:cBhvr>
                                        <p:cTn id="160" dur="500"/>
                                        <p:tgtEl>
                                          <p:spTgt spid="25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59"/>
                                        </p:tgtEl>
                                        <p:attrNameLst>
                                          <p:attrName>style.visibility</p:attrName>
                                        </p:attrNameLst>
                                      </p:cBhvr>
                                      <p:to>
                                        <p:strVal val="visible"/>
                                      </p:to>
                                    </p:set>
                                    <p:animEffect transition="in" filter="fade">
                                      <p:cBhvr>
                                        <p:cTn id="163" dur="500"/>
                                        <p:tgtEl>
                                          <p:spTgt spid="25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62"/>
                                        </p:tgtEl>
                                        <p:attrNameLst>
                                          <p:attrName>style.visibility</p:attrName>
                                        </p:attrNameLst>
                                      </p:cBhvr>
                                      <p:to>
                                        <p:strVal val="visible"/>
                                      </p:to>
                                    </p:set>
                                    <p:animEffect transition="in" filter="fade">
                                      <p:cBhvr>
                                        <p:cTn id="166" dur="500"/>
                                        <p:tgtEl>
                                          <p:spTgt spid="26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63"/>
                                        </p:tgtEl>
                                        <p:attrNameLst>
                                          <p:attrName>style.visibility</p:attrName>
                                        </p:attrNameLst>
                                      </p:cBhvr>
                                      <p:to>
                                        <p:strVal val="visible"/>
                                      </p:to>
                                    </p:set>
                                    <p:animEffect transition="in" filter="fade">
                                      <p:cBhvr>
                                        <p:cTn id="169" dur="500"/>
                                        <p:tgtEl>
                                          <p:spTgt spid="26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64"/>
                                        </p:tgtEl>
                                        <p:attrNameLst>
                                          <p:attrName>style.visibility</p:attrName>
                                        </p:attrNameLst>
                                      </p:cBhvr>
                                      <p:to>
                                        <p:strVal val="visible"/>
                                      </p:to>
                                    </p:set>
                                    <p:animEffect transition="in" filter="fade">
                                      <p:cBhvr>
                                        <p:cTn id="172" dur="500"/>
                                        <p:tgtEl>
                                          <p:spTgt spid="26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65"/>
                                        </p:tgtEl>
                                        <p:attrNameLst>
                                          <p:attrName>style.visibility</p:attrName>
                                        </p:attrNameLst>
                                      </p:cBhvr>
                                      <p:to>
                                        <p:strVal val="visible"/>
                                      </p:to>
                                    </p:set>
                                    <p:animEffect transition="in" filter="fade">
                                      <p:cBhvr>
                                        <p:cTn id="175" dur="500"/>
                                        <p:tgtEl>
                                          <p:spTgt spid="265"/>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66"/>
                                        </p:tgtEl>
                                        <p:attrNameLst>
                                          <p:attrName>style.visibility</p:attrName>
                                        </p:attrNameLst>
                                      </p:cBhvr>
                                      <p:to>
                                        <p:strVal val="visible"/>
                                      </p:to>
                                    </p:set>
                                    <p:animEffect transition="in" filter="fade">
                                      <p:cBhvr>
                                        <p:cTn id="178" dur="500"/>
                                        <p:tgtEl>
                                          <p:spTgt spid="26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67"/>
                                        </p:tgtEl>
                                        <p:attrNameLst>
                                          <p:attrName>style.visibility</p:attrName>
                                        </p:attrNameLst>
                                      </p:cBhvr>
                                      <p:to>
                                        <p:strVal val="visible"/>
                                      </p:to>
                                    </p:set>
                                    <p:animEffect transition="in" filter="fade">
                                      <p:cBhvr>
                                        <p:cTn id="181"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7" grpId="0"/>
      <p:bldP spid="2706" grpId="0"/>
      <p:bldP spid="2707" grpId="0"/>
      <p:bldP spid="2708" grpId="0"/>
      <p:bldP spid="2709" grpId="0"/>
      <p:bldP spid="2710" grpId="0"/>
      <p:bldP spid="256" grpId="0"/>
      <p:bldP spid="257" grpId="0"/>
      <p:bldP spid="258" grpId="0"/>
      <p:bldP spid="259" grpId="0"/>
      <p:bldP spid="262" grpId="0"/>
      <p:bldP spid="263" grpId="0"/>
      <p:bldP spid="264" grpId="0"/>
      <p:bldP spid="265" grpId="0"/>
      <p:bldP spid="266" grpId="0"/>
      <p:bldP spid="267" grpId="0"/>
      <p:bldP spid="268" grpId="0"/>
      <p:bldP spid="269" grpId="0"/>
      <p:bldP spid="279" grpId="0"/>
      <p:bldP spid="280" grpId="0" animBg="1"/>
      <p:bldP spid="282" grpId="0" animBg="1"/>
      <p:bldP spid="284" grpId="0" animBg="1"/>
      <p:bldP spid="286" grpId="0" animBg="1"/>
      <p:bldP spid="287" grpId="0" animBg="1"/>
      <p:bldP spid="65" grpId="0" animBg="1"/>
      <p:bldP spid="68" grpId="0" animBg="1"/>
      <p:bldP spid="70" grpId="0" animBg="1"/>
      <p:bldP spid="72" grpId="0" animBg="1"/>
      <p:bldP spid="74" grpId="0" animBg="1"/>
      <p:bldP spid="75" grpId="0" animBg="1"/>
      <p:bldP spid="76" grpId="0" animBg="1"/>
      <p:bldP spid="78" grpId="0" animBg="1"/>
      <p:bldP spid="80" grpId="0" animBg="1"/>
      <p:bldP spid="82" grpId="0" animBg="1"/>
      <p:bldP spid="84" grpId="0" animBg="1"/>
      <p:bldP spid="86" grpId="0" animBg="1"/>
      <p:bldP spid="88" grpId="0" animBg="1"/>
      <p:bldP spid="90" grpId="0" animBg="1"/>
      <p:bldP spid="92" grpId="0" animBg="1"/>
      <p:bldP spid="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8-3 SOLUTION</a:t>
            </a:r>
            <a:endParaRPr lang="en-US" sz="2400" b="1" dirty="0">
              <a:solidFill>
                <a:prstClr val="white"/>
              </a:solidFill>
            </a:endParaRPr>
          </a:p>
        </p:txBody>
      </p:sp>
      <p:sp>
        <p:nvSpPr>
          <p:cNvPr id="10" name="Rectangle 5"/>
          <p:cNvSpPr>
            <a:spLocks noChangeArrowheads="1"/>
          </p:cNvSpPr>
          <p:nvPr/>
        </p:nvSpPr>
        <p:spPr bwMode="auto">
          <a:xfrm>
            <a:off x="1095375" y="1255713"/>
            <a:ext cx="70199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6"/>
          <p:cNvSpPr>
            <a:spLocks noChangeArrowheads="1"/>
          </p:cNvSpPr>
          <p:nvPr/>
        </p:nvSpPr>
        <p:spPr bwMode="auto">
          <a:xfrm>
            <a:off x="801688" y="647700"/>
            <a:ext cx="7473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Bacardi Company established a $150 petty cash fund with Eminem as the petty cashier. When the fund</a:t>
            </a:r>
            <a:endParaRPr lang="en-US" dirty="0" smtClean="0">
              <a:solidFill>
                <a:prstClr val="black"/>
              </a:solidFill>
              <a:cs typeface="+mn-cs"/>
            </a:endParaRPr>
          </a:p>
        </p:txBody>
      </p:sp>
      <p:sp>
        <p:nvSpPr>
          <p:cNvPr id="12" name="Rectangle 7"/>
          <p:cNvSpPr>
            <a:spLocks noChangeArrowheads="1"/>
          </p:cNvSpPr>
          <p:nvPr/>
        </p:nvSpPr>
        <p:spPr bwMode="auto">
          <a:xfrm>
            <a:off x="801688" y="854075"/>
            <a:ext cx="6496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balance reached $19 cash, Eminem prepared a petty cash payment report, which follows.</a:t>
            </a:r>
            <a:endParaRPr lang="en-US" dirty="0" smtClean="0">
              <a:solidFill>
                <a:prstClr val="black"/>
              </a:solidFill>
              <a:cs typeface="+mn-cs"/>
            </a:endParaRPr>
          </a:p>
        </p:txBody>
      </p:sp>
      <p:sp>
        <p:nvSpPr>
          <p:cNvPr id="13" name="Rectangle 8"/>
          <p:cNvSpPr>
            <a:spLocks noChangeArrowheads="1"/>
          </p:cNvSpPr>
          <p:nvPr/>
        </p:nvSpPr>
        <p:spPr bwMode="auto">
          <a:xfrm>
            <a:off x="1135063" y="1276350"/>
            <a:ext cx="968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Receipt No.</a:t>
            </a:r>
            <a:endParaRPr lang="en-US" dirty="0" smtClean="0">
              <a:solidFill>
                <a:prstClr val="black"/>
              </a:solidFill>
              <a:cs typeface="+mn-cs"/>
            </a:endParaRPr>
          </a:p>
        </p:txBody>
      </p:sp>
      <p:sp>
        <p:nvSpPr>
          <p:cNvPr id="14" name="Rectangle 9"/>
          <p:cNvSpPr>
            <a:spLocks noChangeArrowheads="1"/>
          </p:cNvSpPr>
          <p:nvPr/>
        </p:nvSpPr>
        <p:spPr bwMode="auto">
          <a:xfrm>
            <a:off x="5119688" y="1276350"/>
            <a:ext cx="106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Approved by</a:t>
            </a:r>
            <a:endParaRPr lang="en-US" dirty="0" smtClean="0">
              <a:solidFill>
                <a:prstClr val="black"/>
              </a:solidFill>
              <a:cs typeface="+mn-cs"/>
            </a:endParaRPr>
          </a:p>
        </p:txBody>
      </p:sp>
      <p:sp>
        <p:nvSpPr>
          <p:cNvPr id="15" name="Rectangle 10"/>
          <p:cNvSpPr>
            <a:spLocks noChangeArrowheads="1"/>
          </p:cNvSpPr>
          <p:nvPr/>
        </p:nvSpPr>
        <p:spPr bwMode="auto">
          <a:xfrm>
            <a:off x="6632575" y="1276350"/>
            <a:ext cx="1028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Received by</a:t>
            </a:r>
            <a:endParaRPr lang="en-US" dirty="0" smtClean="0">
              <a:solidFill>
                <a:prstClr val="black"/>
              </a:solidFill>
              <a:cs typeface="+mn-cs"/>
            </a:endParaRPr>
          </a:p>
        </p:txBody>
      </p:sp>
      <p:sp>
        <p:nvSpPr>
          <p:cNvPr id="16" name="Rectangle 11"/>
          <p:cNvSpPr>
            <a:spLocks noChangeArrowheads="1"/>
          </p:cNvSpPr>
          <p:nvPr/>
        </p:nvSpPr>
        <p:spPr bwMode="auto">
          <a:xfrm>
            <a:off x="1408113" y="15033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17" name="Rectangle 12"/>
          <p:cNvSpPr>
            <a:spLocks noChangeArrowheads="1"/>
          </p:cNvSpPr>
          <p:nvPr/>
        </p:nvSpPr>
        <p:spPr bwMode="auto">
          <a:xfrm>
            <a:off x="2274888" y="1503363"/>
            <a:ext cx="13319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Delivery Expense</a:t>
            </a:r>
            <a:endParaRPr lang="en-US" dirty="0" smtClean="0">
              <a:solidFill>
                <a:prstClr val="black"/>
              </a:solidFill>
              <a:cs typeface="+mn-cs"/>
            </a:endParaRPr>
          </a:p>
        </p:txBody>
      </p:sp>
      <p:sp>
        <p:nvSpPr>
          <p:cNvPr id="18" name="Rectangle 13"/>
          <p:cNvSpPr>
            <a:spLocks noChangeArrowheads="1"/>
          </p:cNvSpPr>
          <p:nvPr/>
        </p:nvSpPr>
        <p:spPr bwMode="auto">
          <a:xfrm>
            <a:off x="4725988" y="1503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$29</a:t>
            </a:r>
            <a:endParaRPr lang="en-US" dirty="0" smtClean="0">
              <a:solidFill>
                <a:prstClr val="black"/>
              </a:solidFill>
              <a:cs typeface="+mn-cs"/>
            </a:endParaRPr>
          </a:p>
        </p:txBody>
      </p:sp>
      <p:sp>
        <p:nvSpPr>
          <p:cNvPr id="19" name="Rectangle 14"/>
          <p:cNvSpPr>
            <a:spLocks noChangeArrowheads="1"/>
          </p:cNvSpPr>
          <p:nvPr/>
        </p:nvSpPr>
        <p:spPr bwMode="auto">
          <a:xfrm>
            <a:off x="5119688" y="1503363"/>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20" name="Rectangle 15"/>
          <p:cNvSpPr>
            <a:spLocks noChangeArrowheads="1"/>
          </p:cNvSpPr>
          <p:nvPr/>
        </p:nvSpPr>
        <p:spPr bwMode="auto">
          <a:xfrm>
            <a:off x="6632575" y="1503363"/>
            <a:ext cx="866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Smirnoff</a:t>
            </a:r>
            <a:endParaRPr lang="en-US" dirty="0" smtClean="0">
              <a:solidFill>
                <a:prstClr val="black"/>
              </a:solidFill>
              <a:cs typeface="+mn-cs"/>
            </a:endParaRPr>
          </a:p>
        </p:txBody>
      </p:sp>
      <p:sp>
        <p:nvSpPr>
          <p:cNvPr id="21" name="Rectangle 16"/>
          <p:cNvSpPr>
            <a:spLocks noChangeArrowheads="1"/>
          </p:cNvSpPr>
          <p:nvPr/>
        </p:nvSpPr>
        <p:spPr bwMode="auto">
          <a:xfrm>
            <a:off x="1408113" y="17097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a:t>
            </a:r>
            <a:endParaRPr lang="en-US" dirty="0" smtClean="0">
              <a:solidFill>
                <a:prstClr val="black"/>
              </a:solidFill>
              <a:cs typeface="+mn-cs"/>
            </a:endParaRPr>
          </a:p>
        </p:txBody>
      </p:sp>
      <p:sp>
        <p:nvSpPr>
          <p:cNvPr id="22" name="Rectangle 17"/>
          <p:cNvSpPr>
            <a:spLocks noChangeArrowheads="1"/>
          </p:cNvSpPr>
          <p:nvPr/>
        </p:nvSpPr>
        <p:spPr bwMode="auto">
          <a:xfrm>
            <a:off x="2274888" y="170973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23" name="Rectangle 18"/>
          <p:cNvSpPr>
            <a:spLocks noChangeArrowheads="1"/>
          </p:cNvSpPr>
          <p:nvPr/>
        </p:nvSpPr>
        <p:spPr bwMode="auto">
          <a:xfrm>
            <a:off x="4816475" y="17097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18</a:t>
            </a:r>
            <a:endParaRPr lang="en-US" dirty="0" smtClean="0">
              <a:solidFill>
                <a:prstClr val="black"/>
              </a:solidFill>
              <a:cs typeface="+mn-cs"/>
            </a:endParaRPr>
          </a:p>
        </p:txBody>
      </p:sp>
      <p:sp>
        <p:nvSpPr>
          <p:cNvPr id="24" name="Rectangle 19"/>
          <p:cNvSpPr>
            <a:spLocks noChangeArrowheads="1"/>
          </p:cNvSpPr>
          <p:nvPr/>
        </p:nvSpPr>
        <p:spPr bwMode="auto">
          <a:xfrm>
            <a:off x="5119688" y="1709738"/>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25" name="Rectangle 20"/>
          <p:cNvSpPr>
            <a:spLocks noChangeArrowheads="1"/>
          </p:cNvSpPr>
          <p:nvPr/>
        </p:nvSpPr>
        <p:spPr bwMode="auto">
          <a:xfrm>
            <a:off x="6632575" y="1709738"/>
            <a:ext cx="78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 Daniels</a:t>
            </a:r>
            <a:endParaRPr lang="en-US" dirty="0" smtClean="0">
              <a:solidFill>
                <a:prstClr val="black"/>
              </a:solidFill>
              <a:cs typeface="+mn-cs"/>
            </a:endParaRPr>
          </a:p>
        </p:txBody>
      </p:sp>
      <p:sp>
        <p:nvSpPr>
          <p:cNvPr id="26" name="Rectangle 21"/>
          <p:cNvSpPr>
            <a:spLocks noChangeArrowheads="1"/>
          </p:cNvSpPr>
          <p:nvPr/>
        </p:nvSpPr>
        <p:spPr bwMode="auto">
          <a:xfrm>
            <a:off x="1408113" y="19161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a:t>
            </a:r>
            <a:endParaRPr lang="en-US" dirty="0" smtClean="0">
              <a:solidFill>
                <a:prstClr val="black"/>
              </a:solidFill>
              <a:cs typeface="+mn-cs"/>
            </a:endParaRPr>
          </a:p>
        </p:txBody>
      </p:sp>
      <p:sp>
        <p:nvSpPr>
          <p:cNvPr id="28" name="Rectangle 22"/>
          <p:cNvSpPr>
            <a:spLocks noChangeArrowheads="1"/>
          </p:cNvSpPr>
          <p:nvPr/>
        </p:nvSpPr>
        <p:spPr bwMode="auto">
          <a:xfrm>
            <a:off x="2274888" y="191611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(Omitted)</a:t>
            </a:r>
            <a:endParaRPr lang="en-US" dirty="0" smtClean="0">
              <a:solidFill>
                <a:prstClr val="black"/>
              </a:solidFill>
              <a:cs typeface="+mn-cs"/>
            </a:endParaRPr>
          </a:p>
        </p:txBody>
      </p:sp>
      <p:sp>
        <p:nvSpPr>
          <p:cNvPr id="29" name="Rectangle 23"/>
          <p:cNvSpPr>
            <a:spLocks noChangeArrowheads="1"/>
          </p:cNvSpPr>
          <p:nvPr/>
        </p:nvSpPr>
        <p:spPr bwMode="auto">
          <a:xfrm>
            <a:off x="4816475" y="19161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a:t>
            </a:r>
            <a:endParaRPr lang="en-US" dirty="0" smtClean="0">
              <a:solidFill>
                <a:prstClr val="black"/>
              </a:solidFill>
              <a:cs typeface="+mn-cs"/>
            </a:endParaRPr>
          </a:p>
        </p:txBody>
      </p:sp>
      <p:sp>
        <p:nvSpPr>
          <p:cNvPr id="30" name="Rectangle 24"/>
          <p:cNvSpPr>
            <a:spLocks noChangeArrowheads="1"/>
          </p:cNvSpPr>
          <p:nvPr/>
        </p:nvSpPr>
        <p:spPr bwMode="auto">
          <a:xfrm>
            <a:off x="5119688" y="1916113"/>
            <a:ext cx="665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Eminem</a:t>
            </a:r>
            <a:endParaRPr lang="en-US" dirty="0" smtClean="0">
              <a:solidFill>
                <a:prstClr val="black"/>
              </a:solidFill>
              <a:cs typeface="+mn-cs"/>
            </a:endParaRPr>
          </a:p>
        </p:txBody>
      </p:sp>
      <p:sp>
        <p:nvSpPr>
          <p:cNvPr id="31" name="Rectangle 25"/>
          <p:cNvSpPr>
            <a:spLocks noChangeArrowheads="1"/>
          </p:cNvSpPr>
          <p:nvPr/>
        </p:nvSpPr>
        <p:spPr bwMode="auto">
          <a:xfrm>
            <a:off x="6632575" y="191611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 Carlsberg</a:t>
            </a:r>
            <a:endParaRPr lang="en-US" dirty="0" smtClean="0">
              <a:solidFill>
                <a:prstClr val="black"/>
              </a:solidFill>
              <a:cs typeface="+mn-cs"/>
            </a:endParaRPr>
          </a:p>
        </p:txBody>
      </p:sp>
      <p:sp>
        <p:nvSpPr>
          <p:cNvPr id="2688" name="Rectangle 26"/>
          <p:cNvSpPr>
            <a:spLocks noChangeArrowheads="1"/>
          </p:cNvSpPr>
          <p:nvPr/>
        </p:nvSpPr>
        <p:spPr bwMode="auto">
          <a:xfrm>
            <a:off x="1408113" y="21224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a:t>
            </a:r>
            <a:endParaRPr lang="en-US" dirty="0" smtClean="0">
              <a:solidFill>
                <a:prstClr val="black"/>
              </a:solidFill>
              <a:cs typeface="+mn-cs"/>
            </a:endParaRPr>
          </a:p>
        </p:txBody>
      </p:sp>
      <p:sp>
        <p:nvSpPr>
          <p:cNvPr id="2689" name="Rectangle 27"/>
          <p:cNvSpPr>
            <a:spLocks noChangeArrowheads="1"/>
          </p:cNvSpPr>
          <p:nvPr/>
        </p:nvSpPr>
        <p:spPr bwMode="auto">
          <a:xfrm>
            <a:off x="2274888" y="2122488"/>
            <a:ext cx="177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Miscellaneous Expense</a:t>
            </a:r>
            <a:endParaRPr lang="en-US" dirty="0" smtClean="0">
              <a:solidFill>
                <a:prstClr val="black"/>
              </a:solidFill>
              <a:cs typeface="+mn-cs"/>
            </a:endParaRPr>
          </a:p>
        </p:txBody>
      </p:sp>
      <p:sp>
        <p:nvSpPr>
          <p:cNvPr id="2690" name="Rectangle 28"/>
          <p:cNvSpPr>
            <a:spLocks noChangeArrowheads="1"/>
          </p:cNvSpPr>
          <p:nvPr/>
        </p:nvSpPr>
        <p:spPr bwMode="auto">
          <a:xfrm>
            <a:off x="4816475" y="21224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41</a:t>
            </a:r>
            <a:endParaRPr lang="en-US" dirty="0" smtClean="0">
              <a:solidFill>
                <a:prstClr val="black"/>
              </a:solidFill>
              <a:cs typeface="+mn-cs"/>
            </a:endParaRPr>
          </a:p>
        </p:txBody>
      </p:sp>
      <p:sp>
        <p:nvSpPr>
          <p:cNvPr id="2691" name="Rectangle 29"/>
          <p:cNvSpPr>
            <a:spLocks noChangeArrowheads="1"/>
          </p:cNvSpPr>
          <p:nvPr/>
        </p:nvSpPr>
        <p:spPr bwMode="auto">
          <a:xfrm>
            <a:off x="5119688" y="21224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(Omitted)</a:t>
            </a:r>
            <a:endParaRPr lang="en-US" dirty="0" smtClean="0">
              <a:solidFill>
                <a:prstClr val="black"/>
              </a:solidFill>
              <a:cs typeface="+mn-cs"/>
            </a:endParaRPr>
          </a:p>
        </p:txBody>
      </p:sp>
      <p:sp>
        <p:nvSpPr>
          <p:cNvPr id="2692" name="Rectangle 30"/>
          <p:cNvSpPr>
            <a:spLocks noChangeArrowheads="1"/>
          </p:cNvSpPr>
          <p:nvPr/>
        </p:nvSpPr>
        <p:spPr bwMode="auto">
          <a:xfrm>
            <a:off x="6632575" y="21224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 Walker</a:t>
            </a:r>
            <a:endParaRPr lang="en-US" dirty="0" smtClean="0">
              <a:solidFill>
                <a:prstClr val="black"/>
              </a:solidFill>
              <a:cs typeface="+mn-cs"/>
            </a:endParaRPr>
          </a:p>
        </p:txBody>
      </p:sp>
      <p:sp>
        <p:nvSpPr>
          <p:cNvPr id="2693" name="Rectangle 31"/>
          <p:cNvSpPr>
            <a:spLocks noChangeArrowheads="1"/>
          </p:cNvSpPr>
          <p:nvPr/>
        </p:nvSpPr>
        <p:spPr bwMode="auto">
          <a:xfrm>
            <a:off x="2274888" y="23288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2694" name="Rectangle 32"/>
          <p:cNvSpPr>
            <a:spLocks noChangeArrowheads="1"/>
          </p:cNvSpPr>
          <p:nvPr/>
        </p:nvSpPr>
        <p:spPr bwMode="auto">
          <a:xfrm>
            <a:off x="4635500" y="23288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2698" name="Rectangle 36"/>
          <p:cNvSpPr>
            <a:spLocks noChangeArrowheads="1"/>
          </p:cNvSpPr>
          <p:nvPr/>
        </p:nvSpPr>
        <p:spPr bwMode="auto">
          <a:xfrm>
            <a:off x="2900363" y="1276350"/>
            <a:ext cx="142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Account Charged</a:t>
            </a:r>
            <a:endParaRPr lang="en-US" dirty="0" smtClean="0">
              <a:solidFill>
                <a:prstClr val="black"/>
              </a:solidFill>
              <a:cs typeface="+mn-cs"/>
            </a:endParaRPr>
          </a:p>
        </p:txBody>
      </p:sp>
      <p:sp>
        <p:nvSpPr>
          <p:cNvPr id="2712" name="Rectangle 45"/>
          <p:cNvSpPr>
            <a:spLocks noChangeArrowheads="1"/>
          </p:cNvSpPr>
          <p:nvPr/>
        </p:nvSpPr>
        <p:spPr bwMode="auto">
          <a:xfrm>
            <a:off x="1084263" y="1246188"/>
            <a:ext cx="20637"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3" name="Rectangle 46"/>
          <p:cNvSpPr>
            <a:spLocks noChangeArrowheads="1"/>
          </p:cNvSpPr>
          <p:nvPr/>
        </p:nvSpPr>
        <p:spPr bwMode="auto">
          <a:xfrm>
            <a:off x="8094663" y="12668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4" name="Rectangle 47"/>
          <p:cNvSpPr>
            <a:spLocks noChangeArrowheads="1"/>
          </p:cNvSpPr>
          <p:nvPr/>
        </p:nvSpPr>
        <p:spPr bwMode="auto">
          <a:xfrm>
            <a:off x="1104900" y="1246188"/>
            <a:ext cx="7010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5" name="Rectangle 48"/>
          <p:cNvSpPr>
            <a:spLocks noChangeArrowheads="1"/>
          </p:cNvSpPr>
          <p:nvPr/>
        </p:nvSpPr>
        <p:spPr bwMode="auto">
          <a:xfrm>
            <a:off x="1104900" y="1473200"/>
            <a:ext cx="7010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6" name="Line 49"/>
          <p:cNvSpPr>
            <a:spLocks noChangeShapeType="1"/>
          </p:cNvSpPr>
          <p:nvPr/>
        </p:nvSpPr>
        <p:spPr bwMode="auto">
          <a:xfrm>
            <a:off x="4322763" y="2308225"/>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7" name="Rectangle 50"/>
          <p:cNvSpPr>
            <a:spLocks noChangeArrowheads="1"/>
          </p:cNvSpPr>
          <p:nvPr/>
        </p:nvSpPr>
        <p:spPr bwMode="auto">
          <a:xfrm>
            <a:off x="4322763" y="2308225"/>
            <a:ext cx="76676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8" name="Line 51"/>
          <p:cNvSpPr>
            <a:spLocks noChangeShapeType="1"/>
          </p:cNvSpPr>
          <p:nvPr/>
        </p:nvSpPr>
        <p:spPr bwMode="auto">
          <a:xfrm>
            <a:off x="4322763" y="2513013"/>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9" name="Rectangle 52"/>
          <p:cNvSpPr>
            <a:spLocks noChangeArrowheads="1"/>
          </p:cNvSpPr>
          <p:nvPr/>
        </p:nvSpPr>
        <p:spPr bwMode="auto">
          <a:xfrm>
            <a:off x="4322763" y="2513013"/>
            <a:ext cx="7667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53"/>
          <p:cNvSpPr>
            <a:spLocks noChangeShapeType="1"/>
          </p:cNvSpPr>
          <p:nvPr/>
        </p:nvSpPr>
        <p:spPr bwMode="auto">
          <a:xfrm>
            <a:off x="4322763" y="2533650"/>
            <a:ext cx="7667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54"/>
          <p:cNvSpPr>
            <a:spLocks noChangeArrowheads="1"/>
          </p:cNvSpPr>
          <p:nvPr/>
        </p:nvSpPr>
        <p:spPr bwMode="auto">
          <a:xfrm>
            <a:off x="4322763" y="2533650"/>
            <a:ext cx="7667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26"/>
          <p:cNvSpPr>
            <a:spLocks noChangeArrowheads="1"/>
          </p:cNvSpPr>
          <p:nvPr/>
        </p:nvSpPr>
        <p:spPr bwMode="auto">
          <a:xfrm>
            <a:off x="1066800" y="2819400"/>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271" name="Rectangle 27"/>
          <p:cNvSpPr>
            <a:spLocks noChangeArrowheads="1"/>
          </p:cNvSpPr>
          <p:nvPr/>
        </p:nvSpPr>
        <p:spPr bwMode="auto">
          <a:xfrm>
            <a:off x="1268413" y="2819400"/>
            <a:ext cx="56753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What is the Petty Cash account balance immediately before reimbursement?</a:t>
            </a:r>
            <a:endParaRPr lang="en-US" dirty="0" smtClean="0">
              <a:solidFill>
                <a:prstClr val="black"/>
              </a:solidFill>
              <a:cs typeface="+mn-cs"/>
            </a:endParaRPr>
          </a:p>
        </p:txBody>
      </p:sp>
      <p:sp>
        <p:nvSpPr>
          <p:cNvPr id="272" name="Rectangle 28"/>
          <p:cNvSpPr>
            <a:spLocks noChangeArrowheads="1"/>
          </p:cNvSpPr>
          <p:nvPr/>
        </p:nvSpPr>
        <p:spPr bwMode="auto">
          <a:xfrm>
            <a:off x="6988175" y="281940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273" name="Rectangle 29"/>
          <p:cNvSpPr>
            <a:spLocks noChangeArrowheads="1"/>
          </p:cNvSpPr>
          <p:nvPr/>
        </p:nvSpPr>
        <p:spPr bwMode="auto">
          <a:xfrm>
            <a:off x="1268413" y="3035300"/>
            <a:ext cx="2536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Immediately after reimbursement?</a:t>
            </a:r>
            <a:endParaRPr lang="en-US" dirty="0" smtClean="0">
              <a:solidFill>
                <a:prstClr val="black"/>
              </a:solidFill>
              <a:cs typeface="+mn-cs"/>
            </a:endParaRPr>
          </a:p>
        </p:txBody>
      </p:sp>
      <p:sp>
        <p:nvSpPr>
          <p:cNvPr id="274" name="Rectangle 30"/>
          <p:cNvSpPr>
            <a:spLocks noChangeArrowheads="1"/>
          </p:cNvSpPr>
          <p:nvPr/>
        </p:nvSpPr>
        <p:spPr bwMode="auto">
          <a:xfrm>
            <a:off x="3962400" y="303530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275" name="Rectangle 31"/>
          <p:cNvSpPr>
            <a:spLocks noChangeArrowheads="1"/>
          </p:cNvSpPr>
          <p:nvPr/>
        </p:nvSpPr>
        <p:spPr bwMode="auto">
          <a:xfrm>
            <a:off x="1268413" y="3459163"/>
            <a:ext cx="63912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balance in Petty cash remains constant unless the amount of the fund is changed.</a:t>
            </a:r>
            <a:endParaRPr lang="en-US" dirty="0" smtClean="0">
              <a:solidFill>
                <a:prstClr val="black"/>
              </a:solidFill>
              <a:cs typeface="+mn-cs"/>
            </a:endParaRPr>
          </a:p>
        </p:txBody>
      </p:sp>
      <p:sp>
        <p:nvSpPr>
          <p:cNvPr id="49" name="Slide Number Placeholder 48"/>
          <p:cNvSpPr>
            <a:spLocks noGrp="1"/>
          </p:cNvSpPr>
          <p:nvPr>
            <p:ph type="sldNum" sz="quarter" idx="12"/>
          </p:nvPr>
        </p:nvSpPr>
        <p:spPr/>
        <p:txBody>
          <a:bodyPr/>
          <a:lstStyle/>
          <a:p>
            <a:pPr>
              <a:defRPr/>
            </a:pPr>
            <a:fld id="{9B370A3F-9F81-45B9-95B8-24D44F810CC0}" type="slidenum">
              <a:rPr lang="en-US" smtClean="0"/>
              <a:pPr>
                <a:defRPr/>
              </a:pPr>
              <a:t>35</a:t>
            </a:fld>
            <a:endParaRPr lang="en-US" dirty="0"/>
          </a:p>
        </p:txBody>
      </p:sp>
      <p:sp>
        <p:nvSpPr>
          <p:cNvPr id="50" name="Rounded Rectangle 49"/>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fade">
                                      <p:cBhvr>
                                        <p:cTn id="10" dur="500"/>
                                        <p:tgtEl>
                                          <p:spTgt spid="2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5"/>
                                        </p:tgtEl>
                                        <p:attrNameLst>
                                          <p:attrName>style.visibility</p:attrName>
                                        </p:attrNameLst>
                                      </p:cBhvr>
                                      <p:to>
                                        <p:strVal val="visible"/>
                                      </p:to>
                                    </p:set>
                                    <p:animEffect transition="in" filter="fade">
                                      <p:cBhvr>
                                        <p:cTn id="13"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74" grpId="0"/>
      <p:bldP spid="2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229600" cy="960438"/>
          </a:xfrm>
        </p:spPr>
        <p:txBody>
          <a:bodyPr/>
          <a:lstStyle/>
          <a:p>
            <a:r>
              <a:rPr lang="en-US" altLang="en-US" b="1" dirty="0" smtClean="0"/>
              <a:t>Basic Bank Services</a:t>
            </a:r>
          </a:p>
        </p:txBody>
      </p:sp>
      <p:sp>
        <p:nvSpPr>
          <p:cNvPr id="34819" name="Oval 3"/>
          <p:cNvSpPr>
            <a:spLocks noChangeArrowheads="1"/>
          </p:cNvSpPr>
          <p:nvPr/>
        </p:nvSpPr>
        <p:spPr bwMode="auto">
          <a:xfrm>
            <a:off x="685800" y="2410259"/>
            <a:ext cx="2514600" cy="1143000"/>
          </a:xfrm>
          <a:prstGeom prst="ellipse">
            <a:avLst/>
          </a:prstGeom>
          <a:solidFill>
            <a:schemeClr val="accent2">
              <a:lumMod val="75000"/>
            </a:schemeClr>
          </a:solidFill>
          <a:ln w="12700">
            <a:solidFill>
              <a:schemeClr val="tx1"/>
            </a:solidFill>
            <a:round/>
            <a:headEnd/>
            <a:tailEnd/>
          </a:ln>
          <a:effectLst>
            <a:outerShdw dist="35921" dir="2700000" algn="ctr" rotWithShape="0">
              <a:schemeClr val="bg2"/>
            </a:outerShdw>
          </a:effectLst>
        </p:spPr>
        <p:txBody>
          <a:bodyPr wrap="none" anchor="ctr"/>
          <a:lstStyle/>
          <a:p>
            <a:pPr algn="ctr" eaLnBrk="0" hangingPunct="0">
              <a:defRPr/>
            </a:pPr>
            <a:r>
              <a:rPr lang="en-US" dirty="0">
                <a:solidFill>
                  <a:schemeClr val="accent4">
                    <a:lumMod val="20000"/>
                    <a:lumOff val="80000"/>
                  </a:schemeClr>
                </a:solidFill>
                <a:latin typeface="Arial" charset="0"/>
              </a:rPr>
              <a:t>Bank Accounts</a:t>
            </a:r>
          </a:p>
        </p:txBody>
      </p:sp>
      <p:sp>
        <p:nvSpPr>
          <p:cNvPr id="34820" name="Oval 4"/>
          <p:cNvSpPr>
            <a:spLocks noChangeArrowheads="1"/>
          </p:cNvSpPr>
          <p:nvPr/>
        </p:nvSpPr>
        <p:spPr bwMode="auto">
          <a:xfrm>
            <a:off x="3276600" y="1457759"/>
            <a:ext cx="2514600" cy="1143000"/>
          </a:xfrm>
          <a:prstGeom prst="ellipse">
            <a:avLst/>
          </a:prstGeom>
          <a:solidFill>
            <a:schemeClr val="accent2">
              <a:lumMod val="75000"/>
            </a:schemeClr>
          </a:solidFill>
          <a:ln w="12700">
            <a:solidFill>
              <a:schemeClr val="tx1"/>
            </a:solidFill>
            <a:round/>
            <a:headEnd/>
            <a:tailEnd/>
          </a:ln>
          <a:effectLst>
            <a:outerShdw dist="35921" dir="2700000" algn="ctr" rotWithShape="0">
              <a:schemeClr val="bg2"/>
            </a:outerShdw>
          </a:effectLst>
        </p:spPr>
        <p:txBody>
          <a:bodyPr wrap="none" anchor="ctr"/>
          <a:lstStyle/>
          <a:p>
            <a:pPr algn="ctr" eaLnBrk="0" hangingPunct="0">
              <a:defRPr/>
            </a:pPr>
            <a:r>
              <a:rPr lang="en-US" dirty="0">
                <a:solidFill>
                  <a:schemeClr val="accent4">
                    <a:lumMod val="20000"/>
                    <a:lumOff val="80000"/>
                  </a:schemeClr>
                </a:solidFill>
                <a:latin typeface="Arial" charset="0"/>
              </a:rPr>
              <a:t>Signature Cards</a:t>
            </a:r>
          </a:p>
        </p:txBody>
      </p:sp>
      <p:sp>
        <p:nvSpPr>
          <p:cNvPr id="34821" name="Oval 5"/>
          <p:cNvSpPr>
            <a:spLocks noChangeArrowheads="1"/>
          </p:cNvSpPr>
          <p:nvPr/>
        </p:nvSpPr>
        <p:spPr bwMode="auto">
          <a:xfrm>
            <a:off x="5929313" y="2397559"/>
            <a:ext cx="2438400" cy="1143000"/>
          </a:xfrm>
          <a:prstGeom prst="ellipse">
            <a:avLst/>
          </a:prstGeom>
          <a:solidFill>
            <a:schemeClr val="accent2">
              <a:lumMod val="75000"/>
            </a:schemeClr>
          </a:solidFill>
          <a:ln w="12700">
            <a:solidFill>
              <a:schemeClr val="tx1"/>
            </a:solidFill>
            <a:round/>
            <a:headEnd/>
            <a:tailEnd/>
          </a:ln>
          <a:effectLst>
            <a:outerShdw dist="35921" dir="2700000" algn="ctr" rotWithShape="0">
              <a:schemeClr val="bg2"/>
            </a:outerShdw>
          </a:effectLst>
        </p:spPr>
        <p:txBody>
          <a:bodyPr wrap="none" anchor="ctr"/>
          <a:lstStyle/>
          <a:p>
            <a:pPr algn="ctr" eaLnBrk="0" hangingPunct="0">
              <a:defRPr/>
            </a:pPr>
            <a:r>
              <a:rPr lang="en-US" dirty="0">
                <a:solidFill>
                  <a:schemeClr val="accent4">
                    <a:lumMod val="20000"/>
                    <a:lumOff val="80000"/>
                  </a:schemeClr>
                </a:solidFill>
                <a:latin typeface="Arial" charset="0"/>
              </a:rPr>
              <a:t>Deposit Tickets</a:t>
            </a:r>
          </a:p>
        </p:txBody>
      </p:sp>
      <p:sp>
        <p:nvSpPr>
          <p:cNvPr id="34822" name="Oval 6"/>
          <p:cNvSpPr>
            <a:spLocks noChangeArrowheads="1"/>
          </p:cNvSpPr>
          <p:nvPr/>
        </p:nvSpPr>
        <p:spPr bwMode="auto">
          <a:xfrm>
            <a:off x="533400" y="4162859"/>
            <a:ext cx="2438400" cy="1143000"/>
          </a:xfrm>
          <a:prstGeom prst="ellipse">
            <a:avLst/>
          </a:prstGeom>
          <a:solidFill>
            <a:schemeClr val="accent2">
              <a:lumMod val="75000"/>
            </a:schemeClr>
          </a:solidFill>
          <a:ln w="12700">
            <a:solidFill>
              <a:schemeClr val="tx1"/>
            </a:solidFill>
            <a:round/>
            <a:headEnd/>
            <a:tailEnd/>
          </a:ln>
          <a:effectLst>
            <a:outerShdw dist="35921" dir="2700000" algn="ctr" rotWithShape="0">
              <a:schemeClr val="bg2"/>
            </a:outerShdw>
          </a:effectLst>
        </p:spPr>
        <p:txBody>
          <a:bodyPr wrap="none" anchor="ctr"/>
          <a:lstStyle/>
          <a:p>
            <a:pPr algn="ctr" eaLnBrk="0" hangingPunct="0">
              <a:defRPr/>
            </a:pPr>
            <a:r>
              <a:rPr lang="en-US" dirty="0">
                <a:solidFill>
                  <a:schemeClr val="accent4">
                    <a:lumMod val="20000"/>
                    <a:lumOff val="80000"/>
                  </a:schemeClr>
                </a:solidFill>
                <a:latin typeface="Arial" charset="0"/>
              </a:rPr>
              <a:t>Checks</a:t>
            </a:r>
          </a:p>
        </p:txBody>
      </p:sp>
      <p:sp>
        <p:nvSpPr>
          <p:cNvPr id="34823" name="Oval 7"/>
          <p:cNvSpPr>
            <a:spLocks noChangeArrowheads="1"/>
          </p:cNvSpPr>
          <p:nvPr/>
        </p:nvSpPr>
        <p:spPr bwMode="auto">
          <a:xfrm>
            <a:off x="3200400" y="5001059"/>
            <a:ext cx="2590800" cy="1143000"/>
          </a:xfrm>
          <a:prstGeom prst="ellipse">
            <a:avLst/>
          </a:prstGeom>
          <a:solidFill>
            <a:schemeClr val="accent2">
              <a:lumMod val="75000"/>
            </a:schemeClr>
          </a:solidFill>
          <a:ln w="12700">
            <a:solidFill>
              <a:schemeClr val="tx1"/>
            </a:solidFill>
            <a:round/>
            <a:headEnd/>
            <a:tailEnd/>
          </a:ln>
          <a:effectLst>
            <a:outerShdw dist="35921" dir="2700000" algn="ctr" rotWithShape="0">
              <a:schemeClr val="bg2"/>
            </a:outerShdw>
          </a:effectLst>
        </p:spPr>
        <p:txBody>
          <a:bodyPr anchor="ctr"/>
          <a:lstStyle/>
          <a:p>
            <a:pPr algn="ctr" eaLnBrk="0" hangingPunct="0">
              <a:defRPr/>
            </a:pPr>
            <a:r>
              <a:rPr lang="en-US" dirty="0">
                <a:solidFill>
                  <a:schemeClr val="accent4">
                    <a:lumMod val="20000"/>
                    <a:lumOff val="80000"/>
                  </a:schemeClr>
                </a:solidFill>
                <a:latin typeface="Arial" charset="0"/>
              </a:rPr>
              <a:t>Electronic Funds Transfer</a:t>
            </a:r>
          </a:p>
        </p:txBody>
      </p:sp>
      <p:sp>
        <p:nvSpPr>
          <p:cNvPr id="34824" name="Oval 8"/>
          <p:cNvSpPr>
            <a:spLocks noChangeArrowheads="1"/>
          </p:cNvSpPr>
          <p:nvPr/>
        </p:nvSpPr>
        <p:spPr bwMode="auto">
          <a:xfrm>
            <a:off x="5943600" y="4010459"/>
            <a:ext cx="2514600" cy="1143000"/>
          </a:xfrm>
          <a:prstGeom prst="ellipse">
            <a:avLst/>
          </a:prstGeom>
          <a:solidFill>
            <a:schemeClr val="accent2">
              <a:lumMod val="75000"/>
            </a:schemeClr>
          </a:solidFill>
          <a:ln w="12700">
            <a:solidFill>
              <a:schemeClr val="tx1"/>
            </a:solidFill>
            <a:round/>
            <a:headEnd/>
            <a:tailEnd/>
          </a:ln>
          <a:effectLst>
            <a:outerShdw dist="35921" dir="2700000" algn="ctr" rotWithShape="0">
              <a:schemeClr val="bg2"/>
            </a:outerShdw>
          </a:effectLst>
        </p:spPr>
        <p:txBody>
          <a:bodyPr anchor="ctr"/>
          <a:lstStyle/>
          <a:p>
            <a:pPr algn="ctr" eaLnBrk="0" hangingPunct="0">
              <a:defRPr/>
            </a:pPr>
            <a:r>
              <a:rPr lang="en-US" dirty="0">
                <a:solidFill>
                  <a:schemeClr val="accent4">
                    <a:lumMod val="20000"/>
                    <a:lumOff val="80000"/>
                  </a:schemeClr>
                </a:solidFill>
                <a:latin typeface="Arial" charset="0"/>
              </a:rPr>
              <a:t>Bank Statements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BE709853-4614-42C8-979E-2CAE99D96C7D}" type="slidenum">
              <a:rPr lang="en-US" smtClean="0"/>
              <a:pPr>
                <a:defRPr/>
              </a:pPr>
              <a:t>36</a:t>
            </a:fld>
            <a:endParaRPr lang="en-US" dirty="0"/>
          </a:p>
        </p:txBody>
      </p:sp>
      <p:sp>
        <p:nvSpPr>
          <p:cNvPr id="12" name="Rounded Rectangle 11"/>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b="1" dirty="0" smtClean="0"/>
              <a:t>Bank Statement</a:t>
            </a:r>
          </a:p>
        </p:txBody>
      </p:sp>
      <p:sp>
        <p:nvSpPr>
          <p:cNvPr id="35843" name="Rectangle 3"/>
          <p:cNvSpPr>
            <a:spLocks noGrp="1" noChangeArrowheads="1"/>
          </p:cNvSpPr>
          <p:nvPr>
            <p:ph type="body" idx="4294967295"/>
          </p:nvPr>
        </p:nvSpPr>
        <p:spPr>
          <a:xfrm>
            <a:off x="6249649" y="1416542"/>
            <a:ext cx="2514600" cy="4572000"/>
          </a:xfrm>
          <a:solidFill>
            <a:schemeClr val="accent2">
              <a:lumMod val="75000"/>
            </a:schemeClr>
          </a:solidFill>
          <a:ln>
            <a:solidFill>
              <a:schemeClr val="accent3">
                <a:lumMod val="75000"/>
              </a:schemeClr>
            </a:solidFill>
          </a:ln>
        </p:spPr>
        <p:txBody>
          <a:bodyPr/>
          <a:lstStyle/>
          <a:p>
            <a:pPr marL="0" indent="0" algn="ctr">
              <a:spcBef>
                <a:spcPts val="0"/>
              </a:spcBef>
              <a:buFont typeface="Wingdings" pitchFamily="-108" charset="2"/>
              <a:buNone/>
              <a:defRPr/>
            </a:pPr>
            <a:r>
              <a:rPr lang="en-US" sz="2800" dirty="0" smtClean="0">
                <a:solidFill>
                  <a:schemeClr val="accent4">
                    <a:lumMod val="20000"/>
                    <a:lumOff val="80000"/>
                  </a:schemeClr>
                </a:solidFill>
              </a:rPr>
              <a:t>Usually once a month, the bank sends each depositor a bank statement showing the activity in the account.</a:t>
            </a:r>
            <a:endParaRPr lang="en-US" sz="2800" dirty="0">
              <a:solidFill>
                <a:schemeClr val="accent4">
                  <a:lumMod val="20000"/>
                  <a:lumOff val="80000"/>
                </a:schemeClr>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31BC61D1-23FF-40F4-8FFB-B7BB74EE9443}" type="slidenum">
              <a:rPr lang="en-US" smtClean="0"/>
              <a:pPr>
                <a:defRPr/>
              </a:pPr>
              <a:t>37</a:t>
            </a:fld>
            <a:endParaRPr lang="en-US" dirty="0"/>
          </a:p>
        </p:txBody>
      </p:sp>
      <p:sp>
        <p:nvSpPr>
          <p:cNvPr id="8" name="Rounded Rectangle 7"/>
          <p:cNvSpPr/>
          <p:nvPr/>
        </p:nvSpPr>
        <p:spPr>
          <a:xfrm>
            <a:off x="138112" y="6550517"/>
            <a:ext cx="4586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altLang="en-US" sz="1100" dirty="0"/>
              <a:t>Explain and record petty cash fund transactions.</a:t>
            </a:r>
            <a:r>
              <a:rPr lang="en-US" sz="1100" dirty="0"/>
              <a:t> </a:t>
            </a:r>
          </a:p>
        </p:txBody>
      </p:sp>
      <p:sp>
        <p:nvSpPr>
          <p:cNvPr id="11" name="TextBox 10"/>
          <p:cNvSpPr txBox="1"/>
          <p:nvPr/>
        </p:nvSpPr>
        <p:spPr>
          <a:xfrm>
            <a:off x="7315200" y="6419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8.6</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358257" y="1102908"/>
            <a:ext cx="5704762" cy="51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altLang="en-US" dirty="0" smtClean="0"/>
              <a:t>Prepare a b</a:t>
            </a:r>
            <a:r>
              <a:rPr lang="en-US" dirty="0" smtClean="0"/>
              <a:t>ank reconciliation. </a:t>
            </a:r>
            <a:br>
              <a:rPr 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66328"/>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457200"/>
            <a:ext cx="8229600" cy="960438"/>
          </a:xfrm>
        </p:spPr>
        <p:txBody>
          <a:bodyPr/>
          <a:lstStyle/>
          <a:p>
            <a:r>
              <a:rPr lang="en-US" altLang="en-US" b="1" dirty="0" smtClean="0"/>
              <a:t>Bank Reconciliation</a:t>
            </a:r>
          </a:p>
        </p:txBody>
      </p:sp>
      <p:sp>
        <p:nvSpPr>
          <p:cNvPr id="12" name="TextBox 11"/>
          <p:cNvSpPr txBox="1"/>
          <p:nvPr/>
        </p:nvSpPr>
        <p:spPr>
          <a:xfrm>
            <a:off x="228600" y="1771650"/>
            <a:ext cx="8534400" cy="1200150"/>
          </a:xfrm>
          <a:prstGeom prst="rect">
            <a:avLst/>
          </a:prstGeom>
          <a:solidFill>
            <a:schemeClr val="accent2">
              <a:lumMod val="40000"/>
              <a:lumOff val="60000"/>
            </a:schemeClr>
          </a:solidFill>
          <a:ln w="28575">
            <a:solidFill>
              <a:schemeClr val="tx1"/>
            </a:solidFill>
          </a:ln>
        </p:spPr>
        <p:txBody>
          <a:bodyPr>
            <a:spAutoFit/>
          </a:bodyPr>
          <a:lstStyle/>
          <a:p>
            <a:pPr algn="ctr">
              <a:defRPr/>
            </a:pPr>
            <a:r>
              <a:rPr lang="en-US" sz="2400" b="1" dirty="0">
                <a:solidFill>
                  <a:srgbClr val="0033CC"/>
                </a:solidFill>
                <a:latin typeface="Arial" charset="0"/>
              </a:rPr>
              <a:t>A bank reconciliation is prepared periodically to explain the difference between cash reported on the bank statement and the cash balance on company’s books.</a:t>
            </a:r>
            <a:endParaRPr lang="en-US" sz="2400" dirty="0">
              <a:latin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BE709853-4614-42C8-979E-2CAE99D96C7D}" type="slidenum">
              <a:rPr lang="en-US" smtClean="0"/>
              <a:pPr>
                <a:defRPr/>
              </a:pPr>
              <a:t>39</a:t>
            </a:fld>
            <a:endParaRPr lang="en-US" dirty="0"/>
          </a:p>
        </p:txBody>
      </p:sp>
      <p:sp>
        <p:nvSpPr>
          <p:cNvPr id="8" name="Rounded Rectangle 7"/>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pic>
        <p:nvPicPr>
          <p:cNvPr id="2" name="Picture 1"/>
          <p:cNvPicPr>
            <a:picLocks noChangeAspect="1"/>
          </p:cNvPicPr>
          <p:nvPr/>
        </p:nvPicPr>
        <p:blipFill>
          <a:blip r:embed="rId3"/>
          <a:stretch>
            <a:fillRect/>
          </a:stretch>
        </p:blipFill>
        <p:spPr>
          <a:xfrm>
            <a:off x="306928" y="3421399"/>
            <a:ext cx="8456072" cy="1380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57200"/>
            <a:ext cx="8229600" cy="960438"/>
          </a:xfrm>
        </p:spPr>
        <p:txBody>
          <a:bodyPr/>
          <a:lstStyle/>
          <a:p>
            <a:r>
              <a:rPr lang="en-US" altLang="en-US" b="1" dirty="0" smtClean="0"/>
              <a:t>Internal Control System</a:t>
            </a:r>
          </a:p>
        </p:txBody>
      </p:sp>
      <p:sp>
        <p:nvSpPr>
          <p:cNvPr id="68611" name="Rectangle 3"/>
          <p:cNvSpPr>
            <a:spLocks noGrp="1" noChangeArrowheads="1"/>
          </p:cNvSpPr>
          <p:nvPr>
            <p:ph type="body" sz="half" idx="4294967295"/>
          </p:nvPr>
        </p:nvSpPr>
        <p:spPr>
          <a:xfrm>
            <a:off x="835025" y="1752600"/>
            <a:ext cx="7470775" cy="3124200"/>
          </a:xfrm>
          <a:solidFill>
            <a:srgbClr val="F6E9B4"/>
          </a:solidFill>
          <a:ln w="28575" cap="flat">
            <a:solidFill>
              <a:schemeClr val="tx1"/>
            </a:solidFill>
          </a:ln>
        </p:spPr>
        <p:txBody>
          <a:bodyPr lIns="90488" tIns="44450" rIns="90488" bIns="44450" anchor="ctr"/>
          <a:lstStyle/>
          <a:p>
            <a:pPr marL="533400" indent="-533400" algn="ctr">
              <a:lnSpc>
                <a:spcPct val="95000"/>
              </a:lnSpc>
              <a:spcBef>
                <a:spcPct val="40000"/>
              </a:spcBef>
              <a:buFont typeface="Wingdings" pitchFamily="2" charset="2"/>
              <a:buNone/>
            </a:pPr>
            <a:r>
              <a:rPr lang="en-US" altLang="en-US" dirty="0" smtClean="0"/>
              <a:t>Policies and procedures managers use to: </a:t>
            </a:r>
            <a:endParaRPr lang="en-US" altLang="en-US" b="1" dirty="0" smtClean="0"/>
          </a:p>
          <a:p>
            <a:pPr marL="906463" lvl="1" indent="-457200">
              <a:lnSpc>
                <a:spcPct val="95000"/>
              </a:lnSpc>
              <a:spcBef>
                <a:spcPct val="30000"/>
              </a:spcBef>
            </a:pPr>
            <a:r>
              <a:rPr lang="en-US" altLang="en-US" dirty="0" smtClean="0"/>
              <a:t>Protect assets.</a:t>
            </a:r>
          </a:p>
          <a:p>
            <a:pPr marL="906463" lvl="1" indent="-457200">
              <a:lnSpc>
                <a:spcPct val="95000"/>
              </a:lnSpc>
              <a:spcBef>
                <a:spcPct val="30000"/>
              </a:spcBef>
            </a:pPr>
            <a:r>
              <a:rPr lang="en-US" altLang="en-US" dirty="0" smtClean="0"/>
              <a:t>Ensure reliable accounting.</a:t>
            </a:r>
          </a:p>
          <a:p>
            <a:pPr marL="906463" lvl="1" indent="-457200">
              <a:lnSpc>
                <a:spcPct val="95000"/>
              </a:lnSpc>
              <a:spcBef>
                <a:spcPct val="30000"/>
              </a:spcBef>
            </a:pPr>
            <a:r>
              <a:rPr lang="en-US" altLang="en-US" dirty="0" smtClean="0"/>
              <a:t>Uphold company policies.</a:t>
            </a:r>
          </a:p>
          <a:p>
            <a:pPr marL="906463" lvl="1" indent="-457200">
              <a:lnSpc>
                <a:spcPct val="95000"/>
              </a:lnSpc>
              <a:spcBef>
                <a:spcPct val="30000"/>
              </a:spcBef>
            </a:pPr>
            <a:r>
              <a:rPr lang="en-US" altLang="en-US" dirty="0" smtClean="0"/>
              <a:t>Promote efficient operations.</a:t>
            </a:r>
          </a:p>
        </p:txBody>
      </p:sp>
      <p:pic>
        <p:nvPicPr>
          <p:cNvPr id="68612" name="Picture 5"/>
          <p:cNvPicPr>
            <a:picLocks noChangeAspect="1" noChangeArrowheads="1"/>
          </p:cNvPicPr>
          <p:nvPr/>
        </p:nvPicPr>
        <p:blipFill>
          <a:blip r:embed="rId3" cstate="print"/>
          <a:srcRect/>
          <a:stretch>
            <a:fillRect/>
          </a:stretch>
        </p:blipFill>
        <p:spPr bwMode="auto">
          <a:xfrm>
            <a:off x="3581400" y="5009570"/>
            <a:ext cx="1738312" cy="1337163"/>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31BC61D1-23FF-40F4-8FFB-B7BB74EE9443}" type="slidenum">
              <a:rPr lang="en-US" smtClean="0"/>
              <a:pPr>
                <a:defRPr/>
              </a:pPr>
              <a:t>4</a:t>
            </a:fld>
            <a:endParaRPr lang="en-US" dirty="0"/>
          </a:p>
        </p:txBody>
      </p:sp>
      <p:sp>
        <p:nvSpPr>
          <p:cNvPr id="8" name="Rounded Rectangle 7"/>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74638"/>
            <a:ext cx="8229600" cy="1096962"/>
          </a:xfrm>
        </p:spPr>
        <p:txBody>
          <a:bodyPr/>
          <a:lstStyle/>
          <a:p>
            <a:r>
              <a:rPr lang="en-US" altLang="en-US" b="1" dirty="0" smtClean="0"/>
              <a:t>Bank Reconciliation</a:t>
            </a:r>
          </a:p>
        </p:txBody>
      </p:sp>
      <p:sp>
        <p:nvSpPr>
          <p:cNvPr id="7" name="Rectangle 6"/>
          <p:cNvSpPr/>
          <p:nvPr/>
        </p:nvSpPr>
        <p:spPr>
          <a:xfrm>
            <a:off x="0" y="1143000"/>
            <a:ext cx="9144000" cy="707886"/>
          </a:xfrm>
          <a:prstGeom prst="rect">
            <a:avLst/>
          </a:prstGeom>
          <a:solidFill>
            <a:schemeClr val="accent2">
              <a:lumMod val="75000"/>
            </a:schemeClr>
          </a:solidFill>
          <a:ln>
            <a:solidFill>
              <a:schemeClr val="accent2">
                <a:lumMod val="50000"/>
              </a:schemeClr>
            </a:solidFill>
          </a:ln>
        </p:spPr>
        <p:txBody>
          <a:bodyPr wrap="square">
            <a:spAutoFit/>
          </a:bodyPr>
          <a:lstStyle/>
          <a:p>
            <a:pPr algn="ctr">
              <a:defRPr/>
            </a:pPr>
            <a:r>
              <a:rPr lang="en-US" sz="2000" b="1" dirty="0">
                <a:solidFill>
                  <a:schemeClr val="accent4">
                    <a:lumMod val="20000"/>
                    <a:lumOff val="80000"/>
                  </a:schemeClr>
                </a:solidFill>
                <a:latin typeface="Arial" charset="0"/>
              </a:rPr>
              <a:t>The balance of a checking account reported on the bank statement rarely equals the balance in the depositor’s accounting records. </a:t>
            </a:r>
          </a:p>
        </p:txBody>
      </p:sp>
      <p:grpSp>
        <p:nvGrpSpPr>
          <p:cNvPr id="2" name="Group 23"/>
          <p:cNvGrpSpPr>
            <a:grpSpLocks/>
          </p:cNvGrpSpPr>
          <p:nvPr/>
        </p:nvGrpSpPr>
        <p:grpSpPr bwMode="auto">
          <a:xfrm>
            <a:off x="609600" y="1981200"/>
            <a:ext cx="3733800" cy="3352800"/>
            <a:chOff x="609600" y="2895600"/>
            <a:chExt cx="3733800" cy="3276600"/>
          </a:xfrm>
        </p:grpSpPr>
        <p:cxnSp>
          <p:nvCxnSpPr>
            <p:cNvPr id="13" name="Straight Connector 12"/>
            <p:cNvCxnSpPr>
              <a:stCxn id="8" idx="2"/>
              <a:endCxn id="19" idx="0"/>
            </p:cNvCxnSpPr>
            <p:nvPr/>
          </p:nvCxnSpPr>
          <p:spPr>
            <a:xfrm rot="5400000">
              <a:off x="1371601" y="4533900"/>
              <a:ext cx="2209800" cy="317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 y="28956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Cash Balance per Bank</a:t>
              </a:r>
            </a:p>
          </p:txBody>
        </p:sp>
        <p:sp>
          <p:nvSpPr>
            <p:cNvPr id="9" name="Rectangle 8"/>
            <p:cNvSpPr/>
            <p:nvPr/>
          </p:nvSpPr>
          <p:spPr>
            <a:xfrm>
              <a:off x="609600" y="35814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 Deposits in Transit</a:t>
              </a:r>
            </a:p>
          </p:txBody>
        </p:sp>
        <p:sp>
          <p:nvSpPr>
            <p:cNvPr id="10" name="Rectangle 9"/>
            <p:cNvSpPr/>
            <p:nvPr/>
          </p:nvSpPr>
          <p:spPr>
            <a:xfrm>
              <a:off x="609600" y="42672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 Outstanding Checks</a:t>
              </a:r>
            </a:p>
          </p:txBody>
        </p:sp>
        <p:sp>
          <p:nvSpPr>
            <p:cNvPr id="11" name="Rectangle 10"/>
            <p:cNvSpPr/>
            <p:nvPr/>
          </p:nvSpPr>
          <p:spPr>
            <a:xfrm>
              <a:off x="609600" y="49530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 Errors</a:t>
              </a:r>
            </a:p>
          </p:txBody>
        </p:sp>
        <p:sp>
          <p:nvSpPr>
            <p:cNvPr id="19" name="Rectangle 18"/>
            <p:cNvSpPr/>
            <p:nvPr/>
          </p:nvSpPr>
          <p:spPr>
            <a:xfrm>
              <a:off x="609600" y="5638800"/>
              <a:ext cx="3733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Adjusted Cash Balance</a:t>
              </a:r>
            </a:p>
          </p:txBody>
        </p:sp>
      </p:grpSp>
      <p:grpSp>
        <p:nvGrpSpPr>
          <p:cNvPr id="3" name="Group 24"/>
          <p:cNvGrpSpPr>
            <a:grpSpLocks/>
          </p:cNvGrpSpPr>
          <p:nvPr/>
        </p:nvGrpSpPr>
        <p:grpSpPr bwMode="auto">
          <a:xfrm>
            <a:off x="4800600" y="1981201"/>
            <a:ext cx="3733800" cy="3352800"/>
            <a:chOff x="4800600" y="2895600"/>
            <a:chExt cx="3733800" cy="3135622"/>
          </a:xfrm>
          <a:solidFill>
            <a:schemeClr val="bg2">
              <a:lumMod val="50000"/>
            </a:schemeClr>
          </a:solidFill>
        </p:grpSpPr>
        <p:cxnSp>
          <p:nvCxnSpPr>
            <p:cNvPr id="14" name="Straight Connector 13"/>
            <p:cNvCxnSpPr>
              <a:stCxn id="15" idx="2"/>
              <a:endCxn id="21" idx="0"/>
            </p:cNvCxnSpPr>
            <p:nvPr/>
          </p:nvCxnSpPr>
          <p:spPr>
            <a:xfrm>
              <a:off x="6667500" y="3429000"/>
              <a:ext cx="0" cy="2103373"/>
            </a:xfrm>
            <a:prstGeom prst="line">
              <a:avLst/>
            </a:prstGeom>
            <a:grpFill/>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00600" y="2895600"/>
              <a:ext cx="3733800" cy="5334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Cash </a:t>
              </a:r>
              <a:r>
                <a:rPr lang="en-US" sz="2200" b="1" dirty="0" smtClean="0">
                  <a:latin typeface="Arial" pitchFamily="34" charset="0"/>
                  <a:cs typeface="Arial" pitchFamily="34" charset="0"/>
                </a:rPr>
                <a:t>Balance per Book</a:t>
              </a:r>
              <a:endParaRPr lang="en-US" sz="2200" b="1" dirty="0">
                <a:latin typeface="Arial" pitchFamily="34" charset="0"/>
                <a:cs typeface="Arial" pitchFamily="34" charset="0"/>
              </a:endParaRPr>
            </a:p>
          </p:txBody>
        </p:sp>
        <p:sp>
          <p:nvSpPr>
            <p:cNvPr id="16" name="Rectangle 15"/>
            <p:cNvSpPr/>
            <p:nvPr/>
          </p:nvSpPr>
          <p:spPr>
            <a:xfrm>
              <a:off x="4800600" y="3581400"/>
              <a:ext cx="3733800" cy="5334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 Collections &amp; Interest</a:t>
              </a:r>
            </a:p>
          </p:txBody>
        </p:sp>
        <p:sp>
          <p:nvSpPr>
            <p:cNvPr id="17" name="Rectangle 16"/>
            <p:cNvSpPr/>
            <p:nvPr/>
          </p:nvSpPr>
          <p:spPr>
            <a:xfrm>
              <a:off x="4800600" y="4267200"/>
              <a:ext cx="3733800" cy="481267"/>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 Uncollectible items</a:t>
              </a:r>
            </a:p>
          </p:txBody>
        </p:sp>
        <p:sp>
          <p:nvSpPr>
            <p:cNvPr id="18" name="Rectangle 17"/>
            <p:cNvSpPr/>
            <p:nvPr/>
          </p:nvSpPr>
          <p:spPr>
            <a:xfrm>
              <a:off x="4800600" y="4890995"/>
              <a:ext cx="3733800" cy="498849"/>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 Errors</a:t>
              </a:r>
            </a:p>
          </p:txBody>
        </p:sp>
        <p:sp>
          <p:nvSpPr>
            <p:cNvPr id="21" name="Rectangle 20"/>
            <p:cNvSpPr/>
            <p:nvPr/>
          </p:nvSpPr>
          <p:spPr>
            <a:xfrm>
              <a:off x="4800600" y="5532373"/>
              <a:ext cx="3733800" cy="498849"/>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latin typeface="Arial" pitchFamily="34" charset="0"/>
                  <a:cs typeface="Arial" pitchFamily="34" charset="0"/>
                </a:rPr>
                <a:t>Adjusted Cash Balance</a:t>
              </a:r>
            </a:p>
          </p:txBody>
        </p:sp>
      </p:grpSp>
      <p:sp>
        <p:nvSpPr>
          <p:cNvPr id="26" name="Rectangle 25"/>
          <p:cNvSpPr/>
          <p:nvPr/>
        </p:nvSpPr>
        <p:spPr>
          <a:xfrm>
            <a:off x="0" y="5410200"/>
            <a:ext cx="9144000" cy="707886"/>
          </a:xfrm>
          <a:prstGeom prst="rect">
            <a:avLst/>
          </a:prstGeom>
          <a:solidFill>
            <a:schemeClr val="accent2">
              <a:lumMod val="75000"/>
            </a:schemeClr>
          </a:solidFill>
          <a:ln>
            <a:solidFill>
              <a:schemeClr val="accent4">
                <a:lumMod val="50000"/>
              </a:schemeClr>
            </a:solidFill>
          </a:ln>
        </p:spPr>
        <p:txBody>
          <a:bodyPr wrap="square">
            <a:spAutoFit/>
          </a:bodyPr>
          <a:lstStyle/>
          <a:p>
            <a:pPr algn="ctr">
              <a:defRPr/>
            </a:pPr>
            <a:r>
              <a:rPr lang="en-US" sz="2000" b="1" dirty="0">
                <a:solidFill>
                  <a:schemeClr val="bg1"/>
                </a:solidFill>
                <a:latin typeface="Arial" charset="0"/>
              </a:rPr>
              <a:t>Adjusting entries are recorded for the reconciling items on the </a:t>
            </a:r>
            <a:r>
              <a:rPr lang="en-US" sz="2000" b="1" dirty="0">
                <a:solidFill>
                  <a:srgbClr val="FFFF00"/>
                </a:solidFill>
                <a:latin typeface="Arial" charset="0"/>
              </a:rPr>
              <a:t>book</a:t>
            </a:r>
            <a:r>
              <a:rPr lang="en-US" sz="2000" b="1" dirty="0">
                <a:solidFill>
                  <a:schemeClr val="bg1"/>
                </a:solidFill>
                <a:latin typeface="Arial" charset="0"/>
              </a:rPr>
              <a:t> side of the reconciliation. </a:t>
            </a:r>
          </a:p>
        </p:txBody>
      </p:sp>
      <p:sp>
        <p:nvSpPr>
          <p:cNvPr id="20" name="TextBox 19"/>
          <p:cNvSpPr txBox="1">
            <a:spLocks noChangeArrowheads="1"/>
          </p:cNvSpPr>
          <p:nvPr/>
        </p:nvSpPr>
        <p:spPr bwMode="auto">
          <a:xfrm>
            <a:off x="4419600" y="4724400"/>
            <a:ext cx="304800" cy="708025"/>
          </a:xfrm>
          <a:prstGeom prst="rect">
            <a:avLst/>
          </a:prstGeom>
          <a:noFill/>
          <a:ln w="9525">
            <a:noFill/>
            <a:miter lim="800000"/>
            <a:headEnd/>
            <a:tailEnd/>
          </a:ln>
        </p:spPr>
        <p:txBody>
          <a:bodyPr wrap="square">
            <a:spAutoFit/>
          </a:bodyPr>
          <a:lstStyle/>
          <a:p>
            <a:pPr algn="ctr"/>
            <a:r>
              <a:rPr lang="en-US" altLang="en-US" sz="4000" dirty="0"/>
              <a:t>=</a:t>
            </a:r>
          </a:p>
        </p:txBody>
      </p: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8" name="Slide Number Placeholder 27"/>
          <p:cNvSpPr>
            <a:spLocks noGrp="1"/>
          </p:cNvSpPr>
          <p:nvPr>
            <p:ph type="sldNum" sz="quarter" idx="12"/>
          </p:nvPr>
        </p:nvSpPr>
        <p:spPr/>
        <p:txBody>
          <a:bodyPr/>
          <a:lstStyle/>
          <a:p>
            <a:pPr>
              <a:defRPr/>
            </a:pPr>
            <a:fld id="{31BC61D1-23FF-40F4-8FFB-B7BB74EE9443}" type="slidenum">
              <a:rPr lang="en-US" smtClean="0"/>
              <a:pPr>
                <a:defRPr/>
              </a:pPr>
              <a:t>40</a:t>
            </a:fld>
            <a:endParaRPr lang="en-US" dirty="0"/>
          </a:p>
        </p:txBody>
      </p:sp>
      <p:sp>
        <p:nvSpPr>
          <p:cNvPr id="24" name="Rounded Rectangle 23"/>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strVal val="#ppt_w*0.70"/>
                                          </p:val>
                                        </p:tav>
                                        <p:tav tm="100000">
                                          <p:val>
                                            <p:strVal val="#ppt_w"/>
                                          </p:val>
                                        </p:tav>
                                      </p:tavLst>
                                    </p:anim>
                                    <p:anim calcmode="lin" valueType="num">
                                      <p:cBhvr>
                                        <p:cTn id="20" dur="1000" fill="hold"/>
                                        <p:tgtEl>
                                          <p:spTgt spid="20"/>
                                        </p:tgtEl>
                                        <p:attrNameLst>
                                          <p:attrName>ppt_h</p:attrName>
                                        </p:attrNameLst>
                                      </p:cBhvr>
                                      <p:tavLst>
                                        <p:tav tm="0">
                                          <p:val>
                                            <p:strVal val="#ppt_h"/>
                                          </p:val>
                                        </p:tav>
                                        <p:tav tm="100000">
                                          <p:val>
                                            <p:strVal val="#ppt_h"/>
                                          </p:val>
                                        </p:tav>
                                      </p:tavLst>
                                    </p:anim>
                                    <p:animEffect transition="in" filter="fade">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457200" y="457200"/>
            <a:ext cx="8229600" cy="960438"/>
          </a:xfrm>
        </p:spPr>
        <p:txBody>
          <a:bodyPr/>
          <a:lstStyle/>
          <a:p>
            <a:r>
              <a:rPr lang="en-US" altLang="en-US" b="1" dirty="0" smtClean="0"/>
              <a:t>Bank Reconciliation</a:t>
            </a:r>
          </a:p>
        </p:txBody>
      </p:sp>
      <p:sp>
        <p:nvSpPr>
          <p:cNvPr id="100358" name="Rectangle 22"/>
          <p:cNvSpPr>
            <a:spLocks noChangeArrowheads="1"/>
          </p:cNvSpPr>
          <p:nvPr/>
        </p:nvSpPr>
        <p:spPr bwMode="auto">
          <a:xfrm>
            <a:off x="801414" y="1153499"/>
            <a:ext cx="7467600" cy="1077912"/>
          </a:xfrm>
          <a:prstGeom prst="rect">
            <a:avLst/>
          </a:prstGeom>
          <a:noFill/>
          <a:ln w="9525">
            <a:noFill/>
            <a:miter lim="800000"/>
            <a:headEnd/>
            <a:tailEnd/>
          </a:ln>
        </p:spPr>
        <p:txBody>
          <a:bodyPr>
            <a:spAutoFit/>
          </a:bodyPr>
          <a:lstStyle/>
          <a:p>
            <a:pPr algn="ctr"/>
            <a:r>
              <a:rPr lang="en-US" altLang="en-US" sz="3200" dirty="0"/>
              <a:t>We follow nine steps in preparing the bank reconciliation. </a:t>
            </a:r>
          </a:p>
        </p:txBody>
      </p:sp>
      <p:sp>
        <p:nvSpPr>
          <p:cNvPr id="20" name="Rectangle 1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1" name="Slide Number Placeholder 20"/>
          <p:cNvSpPr>
            <a:spLocks noGrp="1"/>
          </p:cNvSpPr>
          <p:nvPr>
            <p:ph type="sldNum" sz="quarter" idx="12"/>
          </p:nvPr>
        </p:nvSpPr>
        <p:spPr/>
        <p:txBody>
          <a:bodyPr/>
          <a:lstStyle/>
          <a:p>
            <a:pPr>
              <a:defRPr/>
            </a:pPr>
            <a:fld id="{BE709853-4614-42C8-979E-2CAE99D96C7D}" type="slidenum">
              <a:rPr lang="en-US" smtClean="0"/>
              <a:pPr>
                <a:defRPr/>
              </a:pPr>
              <a:t>41</a:t>
            </a:fld>
            <a:endParaRPr lang="en-US" dirty="0"/>
          </a:p>
        </p:txBody>
      </p:sp>
      <p:sp>
        <p:nvSpPr>
          <p:cNvPr id="22" name="Rounded Rectangle 21"/>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
        <p:nvSpPr>
          <p:cNvPr id="15" name="TextBox 14"/>
          <p:cNvSpPr txBox="1"/>
          <p:nvPr/>
        </p:nvSpPr>
        <p:spPr>
          <a:xfrm>
            <a:off x="7772400" y="6921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8.7</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441767" y="2231411"/>
            <a:ext cx="8235068" cy="3547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a:xfrm>
            <a:off x="457200" y="457200"/>
            <a:ext cx="8229600" cy="960438"/>
          </a:xfrm>
        </p:spPr>
        <p:txBody>
          <a:bodyPr/>
          <a:lstStyle/>
          <a:p>
            <a:r>
              <a:rPr lang="en-US" altLang="en-US" b="1" dirty="0" smtClean="0"/>
              <a:t>Bank Reconciliation</a:t>
            </a:r>
          </a:p>
        </p:txBody>
      </p:sp>
      <p:sp>
        <p:nvSpPr>
          <p:cNvPr id="101382" name="Rectangle 19"/>
          <p:cNvSpPr>
            <a:spLocks noChangeArrowheads="1"/>
          </p:cNvSpPr>
          <p:nvPr/>
        </p:nvSpPr>
        <p:spPr bwMode="auto">
          <a:xfrm>
            <a:off x="838200" y="1436688"/>
            <a:ext cx="7467600" cy="1077912"/>
          </a:xfrm>
          <a:prstGeom prst="rect">
            <a:avLst/>
          </a:prstGeom>
          <a:noFill/>
          <a:ln w="9525">
            <a:noFill/>
            <a:miter lim="800000"/>
            <a:headEnd/>
            <a:tailEnd/>
          </a:ln>
        </p:spPr>
        <p:txBody>
          <a:bodyPr>
            <a:spAutoFit/>
          </a:bodyPr>
          <a:lstStyle/>
          <a:p>
            <a:pPr algn="ctr"/>
            <a:r>
              <a:rPr lang="en-US" altLang="en-US" sz="3200" dirty="0"/>
              <a:t>We follow nine steps in preparing the bank reconciliation. </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14"/>
          <p:cNvSpPr>
            <a:spLocks noGrp="1"/>
          </p:cNvSpPr>
          <p:nvPr>
            <p:ph type="sldNum" sz="quarter" idx="12"/>
          </p:nvPr>
        </p:nvSpPr>
        <p:spPr/>
        <p:txBody>
          <a:bodyPr/>
          <a:lstStyle/>
          <a:p>
            <a:pPr>
              <a:defRPr/>
            </a:pPr>
            <a:fld id="{BE709853-4614-42C8-979E-2CAE99D96C7D}" type="slidenum">
              <a:rPr lang="en-US" smtClean="0"/>
              <a:pPr>
                <a:defRPr/>
              </a:pPr>
              <a:t>42</a:t>
            </a:fld>
            <a:endParaRPr lang="en-US" dirty="0"/>
          </a:p>
        </p:txBody>
      </p:sp>
      <p:sp>
        <p:nvSpPr>
          <p:cNvPr id="16" name="Rounded Rectangle 15"/>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pic>
        <p:nvPicPr>
          <p:cNvPr id="2" name="Picture 1"/>
          <p:cNvPicPr>
            <a:picLocks noChangeAspect="1"/>
          </p:cNvPicPr>
          <p:nvPr/>
        </p:nvPicPr>
        <p:blipFill>
          <a:blip r:embed="rId3"/>
          <a:stretch>
            <a:fillRect/>
          </a:stretch>
        </p:blipFill>
        <p:spPr>
          <a:xfrm>
            <a:off x="2133600" y="2713798"/>
            <a:ext cx="4591703" cy="2737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r>
              <a:rPr lang="en-US" altLang="en-US" b="1" dirty="0" smtClean="0"/>
              <a:t>Bank Reconciliation</a:t>
            </a:r>
          </a:p>
        </p:txBody>
      </p:sp>
      <p:sp>
        <p:nvSpPr>
          <p:cNvPr id="102407" name="Rectangle 22"/>
          <p:cNvSpPr>
            <a:spLocks noChangeArrowheads="1"/>
          </p:cNvSpPr>
          <p:nvPr/>
        </p:nvSpPr>
        <p:spPr bwMode="auto">
          <a:xfrm>
            <a:off x="838200" y="1143001"/>
            <a:ext cx="7467600" cy="954107"/>
          </a:xfrm>
          <a:prstGeom prst="rect">
            <a:avLst/>
          </a:prstGeom>
          <a:noFill/>
          <a:ln w="9525">
            <a:noFill/>
            <a:miter lim="800000"/>
            <a:headEnd/>
            <a:tailEnd/>
          </a:ln>
        </p:spPr>
        <p:txBody>
          <a:bodyPr wrap="square">
            <a:spAutoFit/>
          </a:bodyPr>
          <a:lstStyle/>
          <a:p>
            <a:pPr algn="ctr"/>
            <a:r>
              <a:rPr lang="en-US" altLang="en-US" sz="2800" dirty="0"/>
              <a:t>We follow nine steps in preparing the bank reconciliation. </a:t>
            </a:r>
          </a:p>
        </p:txBody>
      </p:sp>
      <p:sp>
        <p:nvSpPr>
          <p:cNvPr id="24" name="Rectangle 23"/>
          <p:cNvSpPr/>
          <p:nvPr/>
        </p:nvSpPr>
        <p:spPr>
          <a:xfrm>
            <a:off x="609600" y="5527700"/>
            <a:ext cx="7924800" cy="707886"/>
          </a:xfrm>
          <a:prstGeom prst="rect">
            <a:avLst/>
          </a:prstGeom>
          <a:solidFill>
            <a:schemeClr val="bg2">
              <a:lumMod val="50000"/>
            </a:schemeClr>
          </a:solidFill>
          <a:ln>
            <a:solidFill>
              <a:schemeClr val="accent4">
                <a:lumMod val="50000"/>
              </a:schemeClr>
            </a:solidFill>
          </a:ln>
        </p:spPr>
        <p:txBody>
          <a:bodyPr wrap="square">
            <a:spAutoFit/>
          </a:bodyPr>
          <a:lstStyle/>
          <a:p>
            <a:pPr algn="ctr">
              <a:defRPr/>
            </a:pPr>
            <a:r>
              <a:rPr lang="en-US" sz="2000" b="1" dirty="0">
                <a:solidFill>
                  <a:schemeClr val="bg1"/>
                </a:solidFill>
                <a:latin typeface="Arial" charset="0"/>
              </a:rPr>
              <a:t>Adjusting entries are recorded for the reconciling items on the book side of the reconciliation. </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BE709853-4614-42C8-979E-2CAE99D96C7D}" type="slidenum">
              <a:rPr lang="en-US" smtClean="0"/>
              <a:pPr>
                <a:defRPr/>
              </a:pPr>
              <a:t>43</a:t>
            </a:fld>
            <a:endParaRPr lang="en-US" dirty="0"/>
          </a:p>
        </p:txBody>
      </p:sp>
      <p:sp>
        <p:nvSpPr>
          <p:cNvPr id="11" name="Rounded Rectangle 10"/>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
        <p:nvSpPr>
          <p:cNvPr id="13" name="TextBox 12"/>
          <p:cNvSpPr txBox="1"/>
          <p:nvPr/>
        </p:nvSpPr>
        <p:spPr>
          <a:xfrm>
            <a:off x="7962900" y="65248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8.7</a:t>
            </a:r>
            <a:endParaRPr lang="en-US" kern="0" dirty="0">
              <a:latin typeface="Berlin Sans FB" panose="020E0602020502020306" pitchFamily="34" charset="0"/>
            </a:endParaRPr>
          </a:p>
        </p:txBody>
      </p:sp>
      <p:sp>
        <p:nvSpPr>
          <p:cNvPr id="22" name="Oval 21"/>
          <p:cNvSpPr/>
          <p:nvPr/>
        </p:nvSpPr>
        <p:spPr>
          <a:xfrm>
            <a:off x="7930422" y="4275274"/>
            <a:ext cx="814002" cy="220526"/>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3720523" y="4275274"/>
            <a:ext cx="851477" cy="220526"/>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Picture 11"/>
          <p:cNvPicPr>
            <a:picLocks noChangeAspect="1"/>
          </p:cNvPicPr>
          <p:nvPr/>
        </p:nvPicPr>
        <p:blipFill>
          <a:blip r:embed="rId3"/>
          <a:stretch>
            <a:fillRect/>
          </a:stretch>
        </p:blipFill>
        <p:spPr>
          <a:xfrm>
            <a:off x="728882" y="2059057"/>
            <a:ext cx="7686235" cy="3311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457200"/>
            <a:ext cx="8229600" cy="960438"/>
          </a:xfrm>
        </p:spPr>
        <p:txBody>
          <a:bodyPr/>
          <a:lstStyle/>
          <a:p>
            <a:r>
              <a:rPr lang="en-US" altLang="en-US" b="1" dirty="0" smtClean="0"/>
              <a:t>Bank Reconciliation</a:t>
            </a:r>
          </a:p>
        </p:txBody>
      </p:sp>
      <p:sp>
        <p:nvSpPr>
          <p:cNvPr id="23" name="Rectangle 22"/>
          <p:cNvSpPr/>
          <p:nvPr/>
        </p:nvSpPr>
        <p:spPr>
          <a:xfrm>
            <a:off x="838200" y="1180307"/>
            <a:ext cx="7467600" cy="830262"/>
          </a:xfrm>
          <a:prstGeom prst="rect">
            <a:avLst/>
          </a:prstGeom>
          <a:solidFill>
            <a:schemeClr val="bg2">
              <a:lumMod val="90000"/>
            </a:schemeClr>
          </a:solidFill>
          <a:ln>
            <a:solidFill>
              <a:schemeClr val="tx1"/>
            </a:solidFill>
          </a:ln>
        </p:spPr>
        <p:txBody>
          <a:bodyPr>
            <a:spAutoFit/>
          </a:bodyPr>
          <a:lstStyle/>
          <a:p>
            <a:pPr algn="ctr">
              <a:defRPr/>
            </a:pPr>
            <a:r>
              <a:rPr lang="en-US" sz="2400" b="1" dirty="0">
                <a:latin typeface="Arial" charset="0"/>
              </a:rPr>
              <a:t>Only </a:t>
            </a:r>
            <a:r>
              <a:rPr lang="en-US" sz="2400" b="1" dirty="0" smtClean="0">
                <a:latin typeface="Arial" charset="0"/>
              </a:rPr>
              <a:t>items </a:t>
            </a:r>
            <a:r>
              <a:rPr lang="en-US" sz="2400" b="1" dirty="0">
                <a:latin typeface="Arial" charset="0"/>
              </a:rPr>
              <a:t>reconciling the book balance require adjustment. </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BE709853-4614-42C8-979E-2CAE99D96C7D}" type="slidenum">
              <a:rPr lang="en-US" smtClean="0"/>
              <a:pPr>
                <a:defRPr/>
              </a:pPr>
              <a:t>44</a:t>
            </a:fld>
            <a:endParaRPr lang="en-US" dirty="0"/>
          </a:p>
        </p:txBody>
      </p:sp>
      <p:sp>
        <p:nvSpPr>
          <p:cNvPr id="11" name="Rounded Rectangle 10"/>
          <p:cNvSpPr/>
          <p:nvPr/>
        </p:nvSpPr>
        <p:spPr>
          <a:xfrm>
            <a:off x="76200" y="6607175"/>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pic>
        <p:nvPicPr>
          <p:cNvPr id="2" name="Picture 1"/>
          <p:cNvPicPr>
            <a:picLocks noChangeAspect="1"/>
          </p:cNvPicPr>
          <p:nvPr/>
        </p:nvPicPr>
        <p:blipFill>
          <a:blip r:embed="rId3"/>
          <a:stretch>
            <a:fillRect/>
          </a:stretch>
        </p:blipFill>
        <p:spPr>
          <a:xfrm>
            <a:off x="1299459" y="2147215"/>
            <a:ext cx="6372212" cy="1095723"/>
          </a:xfrm>
          <a:prstGeom prst="rect">
            <a:avLst/>
          </a:prstGeom>
        </p:spPr>
      </p:pic>
      <p:pic>
        <p:nvPicPr>
          <p:cNvPr id="4" name="Picture 3"/>
          <p:cNvPicPr>
            <a:picLocks noChangeAspect="1"/>
          </p:cNvPicPr>
          <p:nvPr/>
        </p:nvPicPr>
        <p:blipFill>
          <a:blip r:embed="rId4"/>
          <a:stretch>
            <a:fillRect/>
          </a:stretch>
        </p:blipFill>
        <p:spPr>
          <a:xfrm>
            <a:off x="1299459" y="3384309"/>
            <a:ext cx="6432517" cy="2715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8-4</a:t>
            </a:r>
            <a:endParaRPr lang="en-US" sz="2400" b="1" dirty="0">
              <a:solidFill>
                <a:prstClr val="white"/>
              </a:solidFill>
            </a:endParaRPr>
          </a:p>
        </p:txBody>
      </p:sp>
      <p:sp>
        <p:nvSpPr>
          <p:cNvPr id="7" name="Rectangle 6"/>
          <p:cNvSpPr>
            <a:spLocks noChangeArrowheads="1"/>
          </p:cNvSpPr>
          <p:nvPr/>
        </p:nvSpPr>
        <p:spPr bwMode="auto">
          <a:xfrm>
            <a:off x="557213" y="630238"/>
            <a:ext cx="74437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following information is available to reconcile Gucci’s book balance of cash with its bank statement</a:t>
            </a:r>
            <a:endParaRPr lang="en-US" dirty="0" smtClean="0">
              <a:solidFill>
                <a:prstClr val="black"/>
              </a:solidFill>
              <a:cs typeface="+mn-cs"/>
            </a:endParaRPr>
          </a:p>
        </p:txBody>
      </p:sp>
      <p:sp>
        <p:nvSpPr>
          <p:cNvPr id="8" name="Rectangle 7"/>
          <p:cNvSpPr>
            <a:spLocks noChangeArrowheads="1"/>
          </p:cNvSpPr>
          <p:nvPr/>
        </p:nvSpPr>
        <p:spPr bwMode="auto">
          <a:xfrm>
            <a:off x="557213" y="836613"/>
            <a:ext cx="7504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balance as of December 31.  Prepare the bank reconciliation for this company as of December 31.</a:t>
            </a:r>
            <a:endParaRPr lang="en-US" dirty="0" smtClean="0">
              <a:solidFill>
                <a:prstClr val="black"/>
              </a:solidFill>
              <a:cs typeface="+mn-cs"/>
            </a:endParaRPr>
          </a:p>
        </p:txBody>
      </p:sp>
      <p:sp>
        <p:nvSpPr>
          <p:cNvPr id="9" name="Rectangle 8"/>
          <p:cNvSpPr>
            <a:spLocks noChangeArrowheads="1"/>
          </p:cNvSpPr>
          <p:nvPr/>
        </p:nvSpPr>
        <p:spPr bwMode="auto">
          <a:xfrm>
            <a:off x="649288" y="1169988"/>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a:t>
            </a:r>
            <a:endParaRPr lang="en-US" dirty="0" smtClean="0">
              <a:solidFill>
                <a:prstClr val="black"/>
              </a:solidFill>
              <a:cs typeface="+mn-cs"/>
            </a:endParaRPr>
          </a:p>
        </p:txBody>
      </p:sp>
      <p:sp>
        <p:nvSpPr>
          <p:cNvPr id="27" name="Rectangle 9"/>
          <p:cNvSpPr>
            <a:spLocks noChangeArrowheads="1"/>
          </p:cNvSpPr>
          <p:nvPr/>
        </p:nvSpPr>
        <p:spPr bwMode="auto">
          <a:xfrm>
            <a:off x="890588" y="1169988"/>
            <a:ext cx="7473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December 31 cash balance according to the accounting records is $1,610, and the bank statement</a:t>
            </a:r>
            <a:endParaRPr lang="en-US" dirty="0" smtClean="0">
              <a:solidFill>
                <a:prstClr val="black"/>
              </a:solidFill>
              <a:cs typeface="+mn-cs"/>
            </a:endParaRPr>
          </a:p>
        </p:txBody>
      </p:sp>
      <p:sp>
        <p:nvSpPr>
          <p:cNvPr id="2695" name="Rectangle 10"/>
          <p:cNvSpPr>
            <a:spLocks noChangeArrowheads="1"/>
          </p:cNvSpPr>
          <p:nvPr/>
        </p:nvSpPr>
        <p:spPr bwMode="auto">
          <a:xfrm>
            <a:off x="890588" y="137477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balance for that date is $1,900.</a:t>
            </a:r>
            <a:endParaRPr lang="en-US" dirty="0" smtClean="0">
              <a:solidFill>
                <a:prstClr val="black"/>
              </a:solidFill>
              <a:cs typeface="+mn-cs"/>
            </a:endParaRPr>
          </a:p>
        </p:txBody>
      </p:sp>
      <p:sp>
        <p:nvSpPr>
          <p:cNvPr id="2696" name="Rectangle 11"/>
          <p:cNvSpPr>
            <a:spLocks noChangeArrowheads="1"/>
          </p:cNvSpPr>
          <p:nvPr/>
        </p:nvSpPr>
        <p:spPr bwMode="auto">
          <a:xfrm>
            <a:off x="649288" y="15811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t>
            </a:r>
            <a:endParaRPr lang="en-US" dirty="0" smtClean="0">
              <a:solidFill>
                <a:prstClr val="black"/>
              </a:solidFill>
              <a:cs typeface="+mn-cs"/>
            </a:endParaRPr>
          </a:p>
        </p:txBody>
      </p:sp>
      <p:sp>
        <p:nvSpPr>
          <p:cNvPr id="2697" name="Rectangle 12"/>
          <p:cNvSpPr>
            <a:spLocks noChangeArrowheads="1"/>
          </p:cNvSpPr>
          <p:nvPr/>
        </p:nvSpPr>
        <p:spPr bwMode="auto">
          <a:xfrm>
            <a:off x="890588" y="1581150"/>
            <a:ext cx="6878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Gucci’s December 31 daily cash receipts of $800 were placed in the bank’s night depository on</a:t>
            </a:r>
            <a:endParaRPr lang="en-US" dirty="0" smtClean="0">
              <a:solidFill>
                <a:prstClr val="black"/>
              </a:solidFill>
              <a:cs typeface="+mn-cs"/>
            </a:endParaRPr>
          </a:p>
        </p:txBody>
      </p:sp>
      <p:sp>
        <p:nvSpPr>
          <p:cNvPr id="2699" name="Rectangle 13"/>
          <p:cNvSpPr>
            <a:spLocks noChangeArrowheads="1"/>
          </p:cNvSpPr>
          <p:nvPr/>
        </p:nvSpPr>
        <p:spPr bwMode="auto">
          <a:xfrm>
            <a:off x="890588" y="1787525"/>
            <a:ext cx="5113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December 31, but do not appear on the December 31 bank statement.</a:t>
            </a:r>
            <a:endParaRPr lang="en-US" dirty="0" smtClean="0">
              <a:solidFill>
                <a:prstClr val="black"/>
              </a:solidFill>
              <a:cs typeface="+mn-cs"/>
            </a:endParaRPr>
          </a:p>
        </p:txBody>
      </p:sp>
      <p:sp>
        <p:nvSpPr>
          <p:cNvPr id="2700" name="Rectangle 14"/>
          <p:cNvSpPr>
            <a:spLocks noChangeArrowheads="1"/>
          </p:cNvSpPr>
          <p:nvPr/>
        </p:nvSpPr>
        <p:spPr bwMode="auto">
          <a:xfrm>
            <a:off x="649288" y="1993900"/>
            <a:ext cx="1920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t>
            </a:r>
            <a:endParaRPr lang="en-US" dirty="0" smtClean="0">
              <a:solidFill>
                <a:prstClr val="black"/>
              </a:solidFill>
              <a:cs typeface="+mn-cs"/>
            </a:endParaRPr>
          </a:p>
        </p:txBody>
      </p:sp>
      <p:sp>
        <p:nvSpPr>
          <p:cNvPr id="2701" name="Rectangle 15"/>
          <p:cNvSpPr>
            <a:spLocks noChangeArrowheads="1"/>
          </p:cNvSpPr>
          <p:nvPr/>
        </p:nvSpPr>
        <p:spPr bwMode="auto">
          <a:xfrm>
            <a:off x="890588" y="1993900"/>
            <a:ext cx="7150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Check No. 6273 for $400 and Check No. 6282 for $100, both written and entered in the accounting</a:t>
            </a:r>
            <a:endParaRPr lang="en-US" dirty="0" smtClean="0">
              <a:solidFill>
                <a:prstClr val="black"/>
              </a:solidFill>
              <a:cs typeface="+mn-cs"/>
            </a:endParaRPr>
          </a:p>
        </p:txBody>
      </p:sp>
      <p:sp>
        <p:nvSpPr>
          <p:cNvPr id="2702" name="Rectangle 16"/>
          <p:cNvSpPr>
            <a:spLocks noChangeArrowheads="1"/>
          </p:cNvSpPr>
          <p:nvPr/>
        </p:nvSpPr>
        <p:spPr bwMode="auto">
          <a:xfrm>
            <a:off x="890588" y="2198688"/>
            <a:ext cx="7302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records in December, are not among the canceled checks. Two checks, No. 6231 for $2,000 and No.</a:t>
            </a:r>
            <a:endParaRPr lang="en-US" dirty="0" smtClean="0">
              <a:solidFill>
                <a:prstClr val="black"/>
              </a:solidFill>
              <a:cs typeface="+mn-cs"/>
            </a:endParaRPr>
          </a:p>
        </p:txBody>
      </p:sp>
      <p:sp>
        <p:nvSpPr>
          <p:cNvPr id="2703" name="Rectangle 17"/>
          <p:cNvSpPr>
            <a:spLocks noChangeArrowheads="1"/>
          </p:cNvSpPr>
          <p:nvPr/>
        </p:nvSpPr>
        <p:spPr bwMode="auto">
          <a:xfrm>
            <a:off x="890588" y="2405063"/>
            <a:ext cx="7212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6242 for $200, were outstanding on the most recent November 30 reconciliation. Check No. 6231 is</a:t>
            </a:r>
            <a:endParaRPr lang="en-US" dirty="0" smtClean="0">
              <a:solidFill>
                <a:prstClr val="black"/>
              </a:solidFill>
              <a:cs typeface="+mn-cs"/>
            </a:endParaRPr>
          </a:p>
        </p:txBody>
      </p:sp>
      <p:sp>
        <p:nvSpPr>
          <p:cNvPr id="2704" name="Rectangle 18"/>
          <p:cNvSpPr>
            <a:spLocks noChangeArrowheads="1"/>
          </p:cNvSpPr>
          <p:nvPr/>
        </p:nvSpPr>
        <p:spPr bwMode="auto">
          <a:xfrm>
            <a:off x="890588" y="2611438"/>
            <a:ext cx="5092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listed with the December canceled checks, but Check No. 6242 is not.</a:t>
            </a:r>
            <a:endParaRPr lang="en-US" dirty="0" smtClean="0">
              <a:solidFill>
                <a:prstClr val="black"/>
              </a:solidFill>
              <a:cs typeface="+mn-cs"/>
            </a:endParaRPr>
          </a:p>
        </p:txBody>
      </p:sp>
      <p:sp>
        <p:nvSpPr>
          <p:cNvPr id="2705" name="Rectangle 19"/>
          <p:cNvSpPr>
            <a:spLocks noChangeArrowheads="1"/>
          </p:cNvSpPr>
          <p:nvPr/>
        </p:nvSpPr>
        <p:spPr bwMode="auto">
          <a:xfrm>
            <a:off x="649288" y="2817813"/>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a:t>
            </a:r>
            <a:endParaRPr lang="en-US" dirty="0" smtClean="0">
              <a:solidFill>
                <a:prstClr val="black"/>
              </a:solidFill>
              <a:cs typeface="+mn-cs"/>
            </a:endParaRPr>
          </a:p>
        </p:txBody>
      </p:sp>
      <p:sp>
        <p:nvSpPr>
          <p:cNvPr id="2706" name="Rectangle 20"/>
          <p:cNvSpPr>
            <a:spLocks noChangeArrowheads="1"/>
          </p:cNvSpPr>
          <p:nvPr/>
        </p:nvSpPr>
        <p:spPr bwMode="auto">
          <a:xfrm>
            <a:off x="890588" y="2817813"/>
            <a:ext cx="7473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When the December checks are compared with entries in the accounting records, it is found that Check</a:t>
            </a:r>
            <a:endParaRPr lang="en-US" dirty="0" smtClean="0">
              <a:solidFill>
                <a:prstClr val="black"/>
              </a:solidFill>
              <a:cs typeface="+mn-cs"/>
            </a:endParaRPr>
          </a:p>
        </p:txBody>
      </p:sp>
      <p:sp>
        <p:nvSpPr>
          <p:cNvPr id="2707" name="Rectangle 21"/>
          <p:cNvSpPr>
            <a:spLocks noChangeArrowheads="1"/>
          </p:cNvSpPr>
          <p:nvPr/>
        </p:nvSpPr>
        <p:spPr bwMode="auto">
          <a:xfrm>
            <a:off x="890588" y="3024188"/>
            <a:ext cx="7291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 6267 had been correctly drawn for $340 to pay for office supplies but was erroneously entered in</a:t>
            </a:r>
            <a:endParaRPr lang="en-US" dirty="0" smtClean="0">
              <a:solidFill>
                <a:prstClr val="black"/>
              </a:solidFill>
              <a:cs typeface="+mn-cs"/>
            </a:endParaRPr>
          </a:p>
        </p:txBody>
      </p:sp>
      <p:sp>
        <p:nvSpPr>
          <p:cNvPr id="2708" name="Rectangle 22"/>
          <p:cNvSpPr>
            <a:spLocks noChangeArrowheads="1"/>
          </p:cNvSpPr>
          <p:nvPr/>
        </p:nvSpPr>
        <p:spPr bwMode="auto">
          <a:xfrm>
            <a:off x="890588" y="3228975"/>
            <a:ext cx="2379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accounting records as $430.</a:t>
            </a:r>
            <a:endParaRPr lang="en-US" dirty="0" smtClean="0">
              <a:solidFill>
                <a:prstClr val="black"/>
              </a:solidFill>
              <a:cs typeface="+mn-cs"/>
            </a:endParaRPr>
          </a:p>
        </p:txBody>
      </p:sp>
      <p:sp>
        <p:nvSpPr>
          <p:cNvPr id="2709" name="Rectangle 23"/>
          <p:cNvSpPr>
            <a:spLocks noChangeArrowheads="1"/>
          </p:cNvSpPr>
          <p:nvPr/>
        </p:nvSpPr>
        <p:spPr bwMode="auto">
          <a:xfrm>
            <a:off x="649288" y="34353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a:t>
            </a:r>
            <a:endParaRPr lang="en-US" dirty="0" smtClean="0">
              <a:solidFill>
                <a:prstClr val="black"/>
              </a:solidFill>
              <a:cs typeface="+mn-cs"/>
            </a:endParaRPr>
          </a:p>
        </p:txBody>
      </p:sp>
      <p:sp>
        <p:nvSpPr>
          <p:cNvPr id="2710" name="Rectangle 24"/>
          <p:cNvSpPr>
            <a:spLocks noChangeArrowheads="1"/>
          </p:cNvSpPr>
          <p:nvPr/>
        </p:nvSpPr>
        <p:spPr bwMode="auto">
          <a:xfrm>
            <a:off x="890588" y="3435350"/>
            <a:ext cx="68183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credit memorandum indicates that the bank collected $500 cash on a note receivable for the</a:t>
            </a:r>
            <a:endParaRPr lang="en-US" dirty="0" smtClean="0">
              <a:solidFill>
                <a:prstClr val="black"/>
              </a:solidFill>
              <a:cs typeface="+mn-cs"/>
            </a:endParaRPr>
          </a:p>
        </p:txBody>
      </p:sp>
      <p:sp>
        <p:nvSpPr>
          <p:cNvPr id="2711" name="Rectangle 25"/>
          <p:cNvSpPr>
            <a:spLocks noChangeArrowheads="1"/>
          </p:cNvSpPr>
          <p:nvPr/>
        </p:nvSpPr>
        <p:spPr bwMode="auto">
          <a:xfrm>
            <a:off x="890588" y="3641725"/>
            <a:ext cx="7191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company, deducted a $30 collection fee, and credited the balance to the company’s Cash account. </a:t>
            </a:r>
            <a:endParaRPr lang="en-US" dirty="0" smtClean="0">
              <a:solidFill>
                <a:prstClr val="black"/>
              </a:solidFill>
              <a:cs typeface="+mn-cs"/>
            </a:endParaRPr>
          </a:p>
        </p:txBody>
      </p:sp>
      <p:sp>
        <p:nvSpPr>
          <p:cNvPr id="256" name="Rectangle 26"/>
          <p:cNvSpPr>
            <a:spLocks noChangeArrowheads="1"/>
          </p:cNvSpPr>
          <p:nvPr/>
        </p:nvSpPr>
        <p:spPr bwMode="auto">
          <a:xfrm>
            <a:off x="890588" y="3848100"/>
            <a:ext cx="516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Gucci had not recorded this transaction before receiving the statement.</a:t>
            </a:r>
            <a:endParaRPr lang="en-US" dirty="0" smtClean="0">
              <a:solidFill>
                <a:prstClr val="black"/>
              </a:solidFill>
              <a:cs typeface="+mn-cs"/>
            </a:endParaRPr>
          </a:p>
        </p:txBody>
      </p:sp>
      <p:sp>
        <p:nvSpPr>
          <p:cNvPr id="257" name="Rectangle 27"/>
          <p:cNvSpPr>
            <a:spLocks noChangeArrowheads="1"/>
          </p:cNvSpPr>
          <p:nvPr/>
        </p:nvSpPr>
        <p:spPr bwMode="auto">
          <a:xfrm>
            <a:off x="649288" y="405288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a:t>
            </a:r>
            <a:endParaRPr lang="en-US" dirty="0" smtClean="0">
              <a:solidFill>
                <a:prstClr val="black"/>
              </a:solidFill>
              <a:cs typeface="+mn-cs"/>
            </a:endParaRPr>
          </a:p>
        </p:txBody>
      </p:sp>
      <p:sp>
        <p:nvSpPr>
          <p:cNvPr id="258" name="Rectangle 28"/>
          <p:cNvSpPr>
            <a:spLocks noChangeArrowheads="1"/>
          </p:cNvSpPr>
          <p:nvPr/>
        </p:nvSpPr>
        <p:spPr bwMode="auto">
          <a:xfrm>
            <a:off x="890588" y="4052888"/>
            <a:ext cx="7766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Two debit memoranda are enclosed with the statement and are unrecorded at the time of the reconciliation.</a:t>
            </a:r>
            <a:endParaRPr lang="en-US" dirty="0" smtClean="0">
              <a:solidFill>
                <a:prstClr val="black"/>
              </a:solidFill>
              <a:cs typeface="+mn-cs"/>
            </a:endParaRPr>
          </a:p>
        </p:txBody>
      </p:sp>
      <p:sp>
        <p:nvSpPr>
          <p:cNvPr id="259" name="Rectangle 29"/>
          <p:cNvSpPr>
            <a:spLocks noChangeArrowheads="1"/>
          </p:cNvSpPr>
          <p:nvPr/>
        </p:nvSpPr>
        <p:spPr bwMode="auto">
          <a:xfrm>
            <a:off x="890588" y="4259263"/>
            <a:ext cx="7291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One debit memorandum is for $150 and dealt with an NSF check for $140 received from a customer,</a:t>
            </a:r>
            <a:endParaRPr lang="en-US" dirty="0" smtClean="0">
              <a:solidFill>
                <a:prstClr val="black"/>
              </a:solidFill>
              <a:cs typeface="+mn-cs"/>
            </a:endParaRPr>
          </a:p>
        </p:txBody>
      </p:sp>
      <p:sp>
        <p:nvSpPr>
          <p:cNvPr id="262" name="Rectangle 30"/>
          <p:cNvSpPr>
            <a:spLocks noChangeArrowheads="1"/>
          </p:cNvSpPr>
          <p:nvPr/>
        </p:nvSpPr>
        <p:spPr bwMode="auto">
          <a:xfrm>
            <a:off x="890588" y="4465638"/>
            <a:ext cx="7029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Prada Inc., in payment of its account. The bank assessed a $10 fee for processing it. The second</a:t>
            </a:r>
            <a:endParaRPr lang="en-US" dirty="0" smtClean="0">
              <a:solidFill>
                <a:prstClr val="black"/>
              </a:solidFill>
              <a:cs typeface="+mn-cs"/>
            </a:endParaRPr>
          </a:p>
        </p:txBody>
      </p:sp>
      <p:sp>
        <p:nvSpPr>
          <p:cNvPr id="263" name="Rectangle 31"/>
          <p:cNvSpPr>
            <a:spLocks noChangeArrowheads="1"/>
          </p:cNvSpPr>
          <p:nvPr/>
        </p:nvSpPr>
        <p:spPr bwMode="auto">
          <a:xfrm>
            <a:off x="890588" y="4672013"/>
            <a:ext cx="7040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debit memorandum is a $20 charge for check printing. Gucci had not recorded these transactions</a:t>
            </a:r>
            <a:endParaRPr lang="en-US" dirty="0" smtClean="0">
              <a:solidFill>
                <a:prstClr val="black"/>
              </a:solidFill>
              <a:cs typeface="+mn-cs"/>
            </a:endParaRPr>
          </a:p>
        </p:txBody>
      </p:sp>
      <p:sp>
        <p:nvSpPr>
          <p:cNvPr id="264" name="Rectangle 32"/>
          <p:cNvSpPr>
            <a:spLocks noChangeArrowheads="1"/>
          </p:cNvSpPr>
          <p:nvPr/>
        </p:nvSpPr>
        <p:spPr bwMode="auto">
          <a:xfrm>
            <a:off x="890588" y="4878388"/>
            <a:ext cx="2300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before receiving the statement.</a:t>
            </a:r>
            <a:endParaRPr lang="en-US" dirty="0" smtClean="0">
              <a:solidFill>
                <a:prstClr val="black"/>
              </a:solidFill>
              <a:cs typeface="+mn-cs"/>
            </a:endParaRPr>
          </a:p>
        </p:txBody>
      </p:sp>
      <p:sp>
        <p:nvSpPr>
          <p:cNvPr id="31" name="Slide Number Placeholder 30"/>
          <p:cNvSpPr>
            <a:spLocks noGrp="1"/>
          </p:cNvSpPr>
          <p:nvPr>
            <p:ph type="sldNum" sz="quarter" idx="12"/>
          </p:nvPr>
        </p:nvSpPr>
        <p:spPr/>
        <p:txBody>
          <a:bodyPr/>
          <a:lstStyle/>
          <a:p>
            <a:pPr>
              <a:defRPr/>
            </a:pPr>
            <a:fld id="{6F2D2887-BF54-46C2-A18E-49EE70CECC37}" type="slidenum">
              <a:rPr lang="en-US" smtClean="0"/>
              <a:pPr>
                <a:defRPr/>
              </a:pPr>
              <a:t>45</a:t>
            </a:fld>
            <a:endParaRPr lang="en-US" dirty="0"/>
          </a:p>
        </p:txBody>
      </p:sp>
      <p:sp>
        <p:nvSpPr>
          <p:cNvPr id="32" name="Rounded Rectangle 31"/>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8-4 SOLUTION</a:t>
            </a:r>
            <a:endParaRPr lang="en-US" sz="2400" b="1" dirty="0">
              <a:solidFill>
                <a:prstClr val="white"/>
              </a:solidFill>
            </a:endParaRP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Rectangle 33"/>
          <p:cNvSpPr>
            <a:spLocks noChangeArrowheads="1"/>
          </p:cNvSpPr>
          <p:nvPr/>
        </p:nvSpPr>
        <p:spPr bwMode="auto">
          <a:xfrm>
            <a:off x="839788" y="1376363"/>
            <a:ext cx="1816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statement balance</a:t>
            </a:r>
            <a:endParaRPr lang="en-US" dirty="0" smtClean="0">
              <a:solidFill>
                <a:prstClr val="black"/>
              </a:solidFill>
              <a:cs typeface="+mn-cs"/>
            </a:endParaRPr>
          </a:p>
        </p:txBody>
      </p:sp>
      <p:sp>
        <p:nvSpPr>
          <p:cNvPr id="267" name="Rectangle 35"/>
          <p:cNvSpPr>
            <a:spLocks noChangeArrowheads="1"/>
          </p:cNvSpPr>
          <p:nvPr/>
        </p:nvSpPr>
        <p:spPr bwMode="auto">
          <a:xfrm>
            <a:off x="4298950" y="1376363"/>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Book balance</a:t>
            </a:r>
            <a:endParaRPr lang="en-US" dirty="0" smtClean="0">
              <a:solidFill>
                <a:prstClr val="black"/>
              </a:solidFill>
              <a:cs typeface="+mn-cs"/>
            </a:endParaRPr>
          </a:p>
        </p:txBody>
      </p:sp>
      <p:sp>
        <p:nvSpPr>
          <p:cNvPr id="78" name="Rectangle 63"/>
          <p:cNvSpPr>
            <a:spLocks noChangeArrowheads="1"/>
          </p:cNvSpPr>
          <p:nvPr/>
        </p:nvSpPr>
        <p:spPr bwMode="auto">
          <a:xfrm>
            <a:off x="839788" y="35067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bank balance</a:t>
            </a:r>
            <a:endParaRPr lang="en-US" dirty="0" smtClean="0">
              <a:solidFill>
                <a:prstClr val="black"/>
              </a:solidFill>
              <a:cs typeface="+mn-cs"/>
            </a:endParaRPr>
          </a:p>
        </p:txBody>
      </p:sp>
      <p:sp>
        <p:nvSpPr>
          <p:cNvPr id="80" name="Rectangle 65"/>
          <p:cNvSpPr>
            <a:spLocks noChangeArrowheads="1"/>
          </p:cNvSpPr>
          <p:nvPr/>
        </p:nvSpPr>
        <p:spPr bwMode="auto">
          <a:xfrm>
            <a:off x="4298950" y="35067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book balance</a:t>
            </a:r>
            <a:endParaRPr lang="en-US" dirty="0" smtClean="0">
              <a:solidFill>
                <a:prstClr val="black"/>
              </a:solidFill>
              <a:cs typeface="+mn-cs"/>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Gucci</a:t>
            </a:r>
            <a:endParaRPr lang="en-US" dirty="0" smtClean="0">
              <a:solidFill>
                <a:prstClr val="black"/>
              </a:solidFill>
              <a:cs typeface="+mn-cs"/>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Bank Reconciliation</a:t>
            </a:r>
            <a:endParaRPr lang="en-US" dirty="0" smtClean="0">
              <a:solidFill>
                <a:prstClr val="black"/>
              </a:solidFill>
              <a:cs typeface="+mn-cs"/>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December 31</a:t>
            </a:r>
            <a:endParaRPr lang="en-US" dirty="0" smtClean="0">
              <a:solidFill>
                <a:prstClr val="black"/>
              </a:solidFill>
              <a:cs typeface="+mn-cs"/>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 name="Rectangle 1"/>
          <p:cNvSpPr/>
          <p:nvPr/>
        </p:nvSpPr>
        <p:spPr>
          <a:xfrm>
            <a:off x="839788" y="1730375"/>
            <a:ext cx="319881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dirty="0">
                <a:solidFill>
                  <a:prstClr val="white"/>
                </a:solidFill>
                <a:latin typeface="Arial" panose="020B0604020202020204" pitchFamily="34" charset="0"/>
                <a:cs typeface="Arial" panose="020B0604020202020204" pitchFamily="34" charset="0"/>
              </a:rPr>
              <a:t>Add:  Items already added to the book balance that have not yet been added to the bank balance.</a:t>
            </a:r>
          </a:p>
        </p:txBody>
      </p:sp>
      <p:sp>
        <p:nvSpPr>
          <p:cNvPr id="96" name="Rectangle 95"/>
          <p:cNvSpPr/>
          <p:nvPr/>
        </p:nvSpPr>
        <p:spPr>
          <a:xfrm>
            <a:off x="839788" y="2617788"/>
            <a:ext cx="319881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dirty="0">
                <a:solidFill>
                  <a:prstClr val="white"/>
                </a:solidFill>
                <a:latin typeface="Arial" panose="020B0604020202020204" pitchFamily="34" charset="0"/>
                <a:cs typeface="Arial" panose="020B0604020202020204" pitchFamily="34" charset="0"/>
              </a:rPr>
              <a:t>Deduct:  Items already subtracted from the book balance that have not yet been subtracted from the bank balance.</a:t>
            </a:r>
          </a:p>
        </p:txBody>
      </p:sp>
      <p:sp>
        <p:nvSpPr>
          <p:cNvPr id="97" name="Rectangle 96"/>
          <p:cNvSpPr/>
          <p:nvPr/>
        </p:nvSpPr>
        <p:spPr>
          <a:xfrm>
            <a:off x="4267200" y="1730375"/>
            <a:ext cx="3198813"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dirty="0">
                <a:solidFill>
                  <a:prstClr val="white"/>
                </a:solidFill>
                <a:latin typeface="Arial" panose="020B0604020202020204" pitchFamily="34" charset="0"/>
                <a:cs typeface="Arial" panose="020B0604020202020204" pitchFamily="34" charset="0"/>
              </a:rPr>
              <a:t>Add:  Items already added to the bank balance that have not yet been added to the book balance.</a:t>
            </a:r>
          </a:p>
        </p:txBody>
      </p:sp>
      <p:sp>
        <p:nvSpPr>
          <p:cNvPr id="98" name="Rectangle 97"/>
          <p:cNvSpPr/>
          <p:nvPr/>
        </p:nvSpPr>
        <p:spPr>
          <a:xfrm>
            <a:off x="4267200" y="2617788"/>
            <a:ext cx="3198813"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300" dirty="0">
                <a:solidFill>
                  <a:prstClr val="white"/>
                </a:solidFill>
                <a:latin typeface="Arial" panose="020B0604020202020204" pitchFamily="34" charset="0"/>
                <a:cs typeface="Arial" panose="020B0604020202020204" pitchFamily="34" charset="0"/>
              </a:rPr>
              <a:t>Deduct:  Items already subtracted from the bank balance that have not yet been subtracted from the book balance.</a:t>
            </a:r>
          </a:p>
        </p:txBody>
      </p:sp>
      <p:sp>
        <p:nvSpPr>
          <p:cNvPr id="99" name="Rectangle 98"/>
          <p:cNvSpPr/>
          <p:nvPr/>
        </p:nvSpPr>
        <p:spPr>
          <a:xfrm>
            <a:off x="2439988" y="4462463"/>
            <a:ext cx="319722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300" dirty="0">
                <a:solidFill>
                  <a:srgbClr val="006991"/>
                </a:solidFill>
                <a:latin typeface="Arial" panose="020B0604020202020204" pitchFamily="34" charset="0"/>
                <a:cs typeface="Arial" panose="020B0604020202020204" pitchFamily="34" charset="0"/>
              </a:rPr>
              <a:t>In the case of an error, whichever party made the error (book or bank) will show the correction as an adjustment.</a:t>
            </a:r>
          </a:p>
        </p:txBody>
      </p:sp>
      <p:sp>
        <p:nvSpPr>
          <p:cNvPr id="21" name="Slide Number Placeholder 20"/>
          <p:cNvSpPr>
            <a:spLocks noGrp="1"/>
          </p:cNvSpPr>
          <p:nvPr>
            <p:ph type="sldNum" sz="quarter" idx="12"/>
          </p:nvPr>
        </p:nvSpPr>
        <p:spPr/>
        <p:txBody>
          <a:bodyPr/>
          <a:lstStyle/>
          <a:p>
            <a:pPr>
              <a:defRPr/>
            </a:pPr>
            <a:fld id="{6F2D2887-BF54-46C2-A18E-49EE70CECC37}" type="slidenum">
              <a:rPr lang="en-US" smtClean="0"/>
              <a:pPr>
                <a:defRPr/>
              </a:pPr>
              <a:t>46</a:t>
            </a:fld>
            <a:endParaRPr lang="en-US" dirty="0"/>
          </a:p>
        </p:txBody>
      </p:sp>
      <p:sp>
        <p:nvSpPr>
          <p:cNvPr id="22" name="Rounded Rectangle 21"/>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8-4 SOLUTION</a:t>
            </a:r>
            <a:endParaRPr lang="en-US" sz="2400" b="1" dirty="0">
              <a:solidFill>
                <a:prstClr val="white"/>
              </a:solidFill>
            </a:endParaRP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8"/>
          <p:cNvSpPr>
            <a:spLocks noChangeArrowheads="1"/>
          </p:cNvSpPr>
          <p:nvPr/>
        </p:nvSpPr>
        <p:spPr bwMode="auto">
          <a:xfrm>
            <a:off x="649288" y="3379788"/>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a:t>
            </a:r>
            <a:endParaRPr lang="en-US" dirty="0" smtClean="0">
              <a:solidFill>
                <a:prstClr val="black"/>
              </a:solidFill>
              <a:cs typeface="+mn-cs"/>
            </a:endParaRPr>
          </a:p>
        </p:txBody>
      </p:sp>
      <p:sp>
        <p:nvSpPr>
          <p:cNvPr id="27" name="Rectangle 9"/>
          <p:cNvSpPr>
            <a:spLocks noChangeArrowheads="1"/>
          </p:cNvSpPr>
          <p:nvPr/>
        </p:nvSpPr>
        <p:spPr bwMode="auto">
          <a:xfrm>
            <a:off x="890588" y="3379788"/>
            <a:ext cx="7473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December 31 cash balance according to the accounting records is $1,610, and the bank statement</a:t>
            </a:r>
            <a:endParaRPr lang="en-US" dirty="0" smtClean="0">
              <a:solidFill>
                <a:prstClr val="black"/>
              </a:solidFill>
              <a:cs typeface="+mn-cs"/>
            </a:endParaRPr>
          </a:p>
        </p:txBody>
      </p:sp>
      <p:sp>
        <p:nvSpPr>
          <p:cNvPr id="2695" name="Rectangle 10"/>
          <p:cNvSpPr>
            <a:spLocks noChangeArrowheads="1"/>
          </p:cNvSpPr>
          <p:nvPr/>
        </p:nvSpPr>
        <p:spPr bwMode="auto">
          <a:xfrm>
            <a:off x="890588" y="358457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balance for that date is $1,900.</a:t>
            </a:r>
            <a:endParaRPr lang="en-US" dirty="0" smtClean="0">
              <a:solidFill>
                <a:prstClr val="black"/>
              </a:solidFill>
              <a:cs typeface="+mn-cs"/>
            </a:endParaRPr>
          </a:p>
        </p:txBody>
      </p:sp>
      <p:sp>
        <p:nvSpPr>
          <p:cNvPr id="2696" name="Rectangle 11"/>
          <p:cNvSpPr>
            <a:spLocks noChangeArrowheads="1"/>
          </p:cNvSpPr>
          <p:nvPr/>
        </p:nvSpPr>
        <p:spPr bwMode="auto">
          <a:xfrm>
            <a:off x="649288" y="37909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t>
            </a:r>
            <a:endParaRPr lang="en-US" dirty="0" smtClean="0">
              <a:solidFill>
                <a:prstClr val="black"/>
              </a:solidFill>
              <a:cs typeface="+mn-cs"/>
            </a:endParaRPr>
          </a:p>
        </p:txBody>
      </p:sp>
      <p:sp>
        <p:nvSpPr>
          <p:cNvPr id="2697" name="Rectangle 12"/>
          <p:cNvSpPr>
            <a:spLocks noChangeArrowheads="1"/>
          </p:cNvSpPr>
          <p:nvPr/>
        </p:nvSpPr>
        <p:spPr bwMode="auto">
          <a:xfrm>
            <a:off x="890588" y="3790950"/>
            <a:ext cx="6878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Gucci’s December 31 daily cash receipts of $800 were placed in the bank’s night depository on</a:t>
            </a:r>
            <a:endParaRPr lang="en-US" dirty="0" smtClean="0">
              <a:solidFill>
                <a:prstClr val="black"/>
              </a:solidFill>
              <a:cs typeface="+mn-cs"/>
            </a:endParaRPr>
          </a:p>
        </p:txBody>
      </p:sp>
      <p:sp>
        <p:nvSpPr>
          <p:cNvPr id="2699" name="Rectangle 13"/>
          <p:cNvSpPr>
            <a:spLocks noChangeArrowheads="1"/>
          </p:cNvSpPr>
          <p:nvPr/>
        </p:nvSpPr>
        <p:spPr bwMode="auto">
          <a:xfrm>
            <a:off x="890588" y="3997325"/>
            <a:ext cx="5113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December 31, but do not appear on the December 31 bank statement.</a:t>
            </a:r>
            <a:endParaRPr lang="en-US" dirty="0" smtClean="0">
              <a:solidFill>
                <a:prstClr val="black"/>
              </a:solidFill>
              <a:cs typeface="+mn-cs"/>
            </a:endParaRPr>
          </a:p>
        </p:txBody>
      </p:sp>
      <p:sp>
        <p:nvSpPr>
          <p:cNvPr id="2700" name="Rectangle 14"/>
          <p:cNvSpPr>
            <a:spLocks noChangeArrowheads="1"/>
          </p:cNvSpPr>
          <p:nvPr/>
        </p:nvSpPr>
        <p:spPr bwMode="auto">
          <a:xfrm>
            <a:off x="649288" y="4203700"/>
            <a:ext cx="1920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t>
            </a:r>
            <a:endParaRPr lang="en-US" dirty="0" smtClean="0">
              <a:solidFill>
                <a:prstClr val="black"/>
              </a:solidFill>
              <a:cs typeface="+mn-cs"/>
            </a:endParaRPr>
          </a:p>
        </p:txBody>
      </p:sp>
      <p:sp>
        <p:nvSpPr>
          <p:cNvPr id="2701" name="Rectangle 15"/>
          <p:cNvSpPr>
            <a:spLocks noChangeArrowheads="1"/>
          </p:cNvSpPr>
          <p:nvPr/>
        </p:nvSpPr>
        <p:spPr bwMode="auto">
          <a:xfrm>
            <a:off x="890588" y="4203700"/>
            <a:ext cx="7150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Check No. 6273 for $400 and Check No. 6282 for $100, both written and entered in the accounting</a:t>
            </a:r>
            <a:endParaRPr lang="en-US" dirty="0" smtClean="0">
              <a:solidFill>
                <a:prstClr val="black"/>
              </a:solidFill>
              <a:cs typeface="+mn-cs"/>
            </a:endParaRPr>
          </a:p>
        </p:txBody>
      </p:sp>
      <p:sp>
        <p:nvSpPr>
          <p:cNvPr id="2702" name="Rectangle 16"/>
          <p:cNvSpPr>
            <a:spLocks noChangeArrowheads="1"/>
          </p:cNvSpPr>
          <p:nvPr/>
        </p:nvSpPr>
        <p:spPr bwMode="auto">
          <a:xfrm>
            <a:off x="890588" y="4408488"/>
            <a:ext cx="7302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records in December, are not among the canceled checks. Two checks, No. 6231 for $2,000 and No.</a:t>
            </a:r>
            <a:endParaRPr lang="en-US" dirty="0" smtClean="0">
              <a:solidFill>
                <a:prstClr val="black"/>
              </a:solidFill>
              <a:cs typeface="+mn-cs"/>
            </a:endParaRPr>
          </a:p>
        </p:txBody>
      </p:sp>
      <p:sp>
        <p:nvSpPr>
          <p:cNvPr id="2703" name="Rectangle 17"/>
          <p:cNvSpPr>
            <a:spLocks noChangeArrowheads="1"/>
          </p:cNvSpPr>
          <p:nvPr/>
        </p:nvSpPr>
        <p:spPr bwMode="auto">
          <a:xfrm>
            <a:off x="890588" y="4614863"/>
            <a:ext cx="7212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6242 for $200, were outstanding on the most recent November 30 reconciliation. Check No. 6231 is</a:t>
            </a:r>
            <a:endParaRPr lang="en-US" dirty="0" smtClean="0">
              <a:solidFill>
                <a:prstClr val="black"/>
              </a:solidFill>
              <a:cs typeface="+mn-cs"/>
            </a:endParaRPr>
          </a:p>
        </p:txBody>
      </p:sp>
      <p:sp>
        <p:nvSpPr>
          <p:cNvPr id="2704" name="Rectangle 18"/>
          <p:cNvSpPr>
            <a:spLocks noChangeArrowheads="1"/>
          </p:cNvSpPr>
          <p:nvPr/>
        </p:nvSpPr>
        <p:spPr bwMode="auto">
          <a:xfrm>
            <a:off x="890588" y="4821238"/>
            <a:ext cx="5092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listed with the December canceled checks, but Check No. 6242 is not.</a:t>
            </a:r>
            <a:endParaRPr lang="en-US" dirty="0" smtClean="0">
              <a:solidFill>
                <a:prstClr val="black"/>
              </a:solidFill>
              <a:cs typeface="+mn-cs"/>
            </a:endParaRPr>
          </a:p>
        </p:txBody>
      </p:sp>
      <p:sp>
        <p:nvSpPr>
          <p:cNvPr id="265" name="Rectangle 33"/>
          <p:cNvSpPr>
            <a:spLocks noChangeArrowheads="1"/>
          </p:cNvSpPr>
          <p:nvPr/>
        </p:nvSpPr>
        <p:spPr bwMode="auto">
          <a:xfrm>
            <a:off x="890588" y="1376363"/>
            <a:ext cx="1816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statement balance</a:t>
            </a:r>
            <a:endParaRPr lang="en-US" dirty="0" smtClean="0">
              <a:solidFill>
                <a:prstClr val="black"/>
              </a:solidFill>
              <a:cs typeface="+mn-cs"/>
            </a:endParaRPr>
          </a:p>
        </p:txBody>
      </p:sp>
      <p:sp>
        <p:nvSpPr>
          <p:cNvPr id="266" name="Rectangle 34"/>
          <p:cNvSpPr>
            <a:spLocks noChangeArrowheads="1"/>
          </p:cNvSpPr>
          <p:nvPr/>
        </p:nvSpPr>
        <p:spPr bwMode="auto">
          <a:xfrm>
            <a:off x="3503613"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$1,900</a:t>
            </a:r>
            <a:endParaRPr lang="en-US" dirty="0" smtClean="0">
              <a:solidFill>
                <a:prstClr val="black"/>
              </a:solidFill>
              <a:cs typeface="+mn-cs"/>
            </a:endParaRPr>
          </a:p>
        </p:txBody>
      </p:sp>
      <p:sp>
        <p:nvSpPr>
          <p:cNvPr id="267" name="Rectangle 35"/>
          <p:cNvSpPr>
            <a:spLocks noChangeArrowheads="1"/>
          </p:cNvSpPr>
          <p:nvPr/>
        </p:nvSpPr>
        <p:spPr bwMode="auto">
          <a:xfrm>
            <a:off x="4114800" y="1376363"/>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Book balance</a:t>
            </a:r>
            <a:endParaRPr lang="en-US" dirty="0" smtClean="0">
              <a:solidFill>
                <a:prstClr val="black"/>
              </a:solidFill>
              <a:cs typeface="+mn-cs"/>
            </a:endParaRPr>
          </a:p>
        </p:txBody>
      </p:sp>
      <p:sp>
        <p:nvSpPr>
          <p:cNvPr id="268" name="Rectangle 36"/>
          <p:cNvSpPr>
            <a:spLocks noChangeArrowheads="1"/>
          </p:cNvSpPr>
          <p:nvPr/>
        </p:nvSpPr>
        <p:spPr bwMode="auto">
          <a:xfrm>
            <a:off x="7283450"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$1,610</a:t>
            </a:r>
            <a:endParaRPr lang="en-US" dirty="0" smtClean="0">
              <a:solidFill>
                <a:prstClr val="black"/>
              </a:solidFill>
              <a:cs typeface="+mn-cs"/>
            </a:endParaRPr>
          </a:p>
        </p:txBody>
      </p:sp>
      <p:sp>
        <p:nvSpPr>
          <p:cNvPr id="269" name="Rectangle 37"/>
          <p:cNvSpPr>
            <a:spLocks noChangeArrowheads="1"/>
          </p:cNvSpPr>
          <p:nvPr/>
        </p:nvSpPr>
        <p:spPr bwMode="auto">
          <a:xfrm>
            <a:off x="890588"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Add:</a:t>
            </a:r>
            <a:endParaRPr lang="en-US" dirty="0" smtClean="0">
              <a:solidFill>
                <a:prstClr val="black"/>
              </a:solidFill>
              <a:cs typeface="+mn-cs"/>
            </a:endParaRPr>
          </a:p>
        </p:txBody>
      </p:sp>
      <p:sp>
        <p:nvSpPr>
          <p:cNvPr id="276" name="Rectangle 38"/>
          <p:cNvSpPr>
            <a:spLocks noChangeArrowheads="1"/>
          </p:cNvSpPr>
          <p:nvPr/>
        </p:nvSpPr>
        <p:spPr bwMode="auto">
          <a:xfrm>
            <a:off x="4114800"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Add:</a:t>
            </a:r>
            <a:endParaRPr lang="en-US" dirty="0" smtClean="0">
              <a:solidFill>
                <a:prstClr val="black"/>
              </a:solidFill>
              <a:cs typeface="+mn-cs"/>
            </a:endParaRPr>
          </a:p>
        </p:txBody>
      </p:sp>
      <p:sp>
        <p:nvSpPr>
          <p:cNvPr id="277" name="Rectangle 39"/>
          <p:cNvSpPr>
            <a:spLocks noChangeArrowheads="1"/>
          </p:cNvSpPr>
          <p:nvPr/>
        </p:nvSpPr>
        <p:spPr bwMode="auto">
          <a:xfrm>
            <a:off x="1071563" y="1787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Deposit of December 31</a:t>
            </a:r>
            <a:endParaRPr lang="en-US" dirty="0" smtClean="0">
              <a:solidFill>
                <a:prstClr val="black"/>
              </a:solidFill>
              <a:cs typeface="+mn-cs"/>
            </a:endParaRPr>
          </a:p>
        </p:txBody>
      </p:sp>
      <p:sp>
        <p:nvSpPr>
          <p:cNvPr id="278" name="Rectangle 40"/>
          <p:cNvSpPr>
            <a:spLocks noChangeArrowheads="1"/>
          </p:cNvSpPr>
          <p:nvPr/>
        </p:nvSpPr>
        <p:spPr bwMode="auto">
          <a:xfrm>
            <a:off x="3724275" y="1787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a:t>
            </a:r>
            <a:endParaRPr lang="en-US" dirty="0" smtClean="0">
              <a:solidFill>
                <a:prstClr val="black"/>
              </a:solidFill>
              <a:cs typeface="+mn-cs"/>
            </a:endParaRPr>
          </a:p>
        </p:txBody>
      </p:sp>
      <p:sp>
        <p:nvSpPr>
          <p:cNvPr id="285" name="Rectangle 47"/>
          <p:cNvSpPr>
            <a:spLocks noChangeArrowheads="1"/>
          </p:cNvSpPr>
          <p:nvPr/>
        </p:nvSpPr>
        <p:spPr bwMode="auto">
          <a:xfrm>
            <a:off x="890588" y="22002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Deduct:</a:t>
            </a:r>
            <a:endParaRPr lang="en-US" dirty="0" smtClean="0">
              <a:solidFill>
                <a:prstClr val="black"/>
              </a:solidFill>
              <a:cs typeface="+mn-cs"/>
            </a:endParaRPr>
          </a:p>
        </p:txBody>
      </p:sp>
      <p:sp>
        <p:nvSpPr>
          <p:cNvPr id="287" name="Rectangle 49"/>
          <p:cNvSpPr>
            <a:spLocks noChangeArrowheads="1"/>
          </p:cNvSpPr>
          <p:nvPr/>
        </p:nvSpPr>
        <p:spPr bwMode="auto">
          <a:xfrm>
            <a:off x="1071563" y="24066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Checks No.</a:t>
            </a:r>
            <a:endParaRPr lang="en-US" dirty="0" smtClean="0">
              <a:solidFill>
                <a:prstClr val="black"/>
              </a:solidFill>
              <a:cs typeface="+mn-cs"/>
            </a:endParaRPr>
          </a:p>
        </p:txBody>
      </p:sp>
      <p:sp>
        <p:nvSpPr>
          <p:cNvPr id="64" name="Rectangle 50"/>
          <p:cNvSpPr>
            <a:spLocks noChangeArrowheads="1"/>
          </p:cNvSpPr>
          <p:nvPr/>
        </p:nvSpPr>
        <p:spPr bwMode="auto">
          <a:xfrm>
            <a:off x="2171700"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6273</a:t>
            </a:r>
            <a:endParaRPr lang="en-US" dirty="0" smtClean="0">
              <a:solidFill>
                <a:prstClr val="black"/>
              </a:solidFill>
              <a:cs typeface="+mn-cs"/>
            </a:endParaRPr>
          </a:p>
        </p:txBody>
      </p:sp>
      <p:sp>
        <p:nvSpPr>
          <p:cNvPr id="65" name="Rectangle 51"/>
          <p:cNvSpPr>
            <a:spLocks noChangeArrowheads="1"/>
          </p:cNvSpPr>
          <p:nvPr/>
        </p:nvSpPr>
        <p:spPr bwMode="auto">
          <a:xfrm>
            <a:off x="2878138"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66" name="Rectangle 52"/>
          <p:cNvSpPr>
            <a:spLocks noChangeArrowheads="1"/>
          </p:cNvSpPr>
          <p:nvPr/>
        </p:nvSpPr>
        <p:spPr bwMode="auto">
          <a:xfrm>
            <a:off x="4114800" y="24066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Deduct:</a:t>
            </a:r>
            <a:endParaRPr lang="en-US" dirty="0" smtClean="0">
              <a:solidFill>
                <a:prstClr val="black"/>
              </a:solidFill>
              <a:cs typeface="+mn-cs"/>
            </a:endParaRPr>
          </a:p>
        </p:txBody>
      </p:sp>
      <p:sp>
        <p:nvSpPr>
          <p:cNvPr id="68" name="Rectangle 53"/>
          <p:cNvSpPr>
            <a:spLocks noChangeArrowheads="1"/>
          </p:cNvSpPr>
          <p:nvPr/>
        </p:nvSpPr>
        <p:spPr bwMode="auto">
          <a:xfrm>
            <a:off x="2171700" y="2613025"/>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6282</a:t>
            </a:r>
            <a:endParaRPr lang="en-US" dirty="0" smtClean="0">
              <a:solidFill>
                <a:prstClr val="black"/>
              </a:solidFill>
              <a:cs typeface="+mn-cs"/>
            </a:endParaRPr>
          </a:p>
        </p:txBody>
      </p:sp>
      <p:sp>
        <p:nvSpPr>
          <p:cNvPr id="69" name="Rectangle 54"/>
          <p:cNvSpPr>
            <a:spLocks noChangeArrowheads="1"/>
          </p:cNvSpPr>
          <p:nvPr/>
        </p:nvSpPr>
        <p:spPr bwMode="auto">
          <a:xfrm>
            <a:off x="2968625" y="26130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72" name="Rectangle 57"/>
          <p:cNvSpPr>
            <a:spLocks noChangeArrowheads="1"/>
          </p:cNvSpPr>
          <p:nvPr/>
        </p:nvSpPr>
        <p:spPr bwMode="auto">
          <a:xfrm>
            <a:off x="2171700" y="2817813"/>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6242</a:t>
            </a:r>
            <a:endParaRPr lang="en-US" dirty="0" smtClean="0">
              <a:solidFill>
                <a:prstClr val="black"/>
              </a:solidFill>
              <a:cs typeface="+mn-cs"/>
            </a:endParaRPr>
          </a:p>
        </p:txBody>
      </p:sp>
      <p:sp>
        <p:nvSpPr>
          <p:cNvPr id="73" name="Rectangle 58"/>
          <p:cNvSpPr>
            <a:spLocks noChangeArrowheads="1"/>
          </p:cNvSpPr>
          <p:nvPr/>
        </p:nvSpPr>
        <p:spPr bwMode="auto">
          <a:xfrm>
            <a:off x="2968625" y="2817813"/>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a:t>
            </a:r>
            <a:r>
              <a:rPr lang="en-US" sz="1300" dirty="0" smtClean="0">
                <a:solidFill>
                  <a:srgbClr val="000000"/>
                </a:solidFill>
                <a:cs typeface="+mn-cs"/>
              </a:rPr>
              <a:t>00</a:t>
            </a:r>
            <a:endParaRPr lang="en-US" dirty="0" smtClean="0">
              <a:solidFill>
                <a:prstClr val="black"/>
              </a:solidFill>
              <a:cs typeface="+mn-cs"/>
            </a:endParaRPr>
          </a:p>
        </p:txBody>
      </p:sp>
      <p:sp>
        <p:nvSpPr>
          <p:cNvPr id="78" name="Rectangle 63"/>
          <p:cNvSpPr>
            <a:spLocks noChangeArrowheads="1"/>
          </p:cNvSpPr>
          <p:nvPr/>
        </p:nvSpPr>
        <p:spPr bwMode="auto">
          <a:xfrm>
            <a:off x="890588"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bank balance</a:t>
            </a:r>
            <a:endParaRPr lang="en-US" dirty="0" smtClean="0">
              <a:solidFill>
                <a:prstClr val="black"/>
              </a:solidFill>
              <a:cs typeface="+mn-cs"/>
            </a:endParaRPr>
          </a:p>
        </p:txBody>
      </p:sp>
      <p:sp>
        <p:nvSpPr>
          <p:cNvPr id="80" name="Rectangle 65"/>
          <p:cNvSpPr>
            <a:spLocks noChangeArrowheads="1"/>
          </p:cNvSpPr>
          <p:nvPr/>
        </p:nvSpPr>
        <p:spPr bwMode="auto">
          <a:xfrm>
            <a:off x="4114800"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book balance</a:t>
            </a:r>
            <a:endParaRPr lang="en-US" dirty="0" smtClean="0">
              <a:solidFill>
                <a:prstClr val="black"/>
              </a:solidFill>
              <a:cs typeface="+mn-cs"/>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Gucci</a:t>
            </a:r>
            <a:endParaRPr lang="en-US" dirty="0" smtClean="0">
              <a:solidFill>
                <a:prstClr val="black"/>
              </a:solidFill>
              <a:cs typeface="+mn-cs"/>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Bank Reconciliation</a:t>
            </a:r>
            <a:endParaRPr lang="en-US" dirty="0" smtClean="0">
              <a:solidFill>
                <a:prstClr val="black"/>
              </a:solidFill>
              <a:cs typeface="+mn-cs"/>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December 31</a:t>
            </a:r>
            <a:endParaRPr lang="en-US" dirty="0" smtClean="0">
              <a:solidFill>
                <a:prstClr val="black"/>
              </a:solidFill>
              <a:cs typeface="+mn-cs"/>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 name="Slide Number Placeholder 41"/>
          <p:cNvSpPr>
            <a:spLocks noGrp="1"/>
          </p:cNvSpPr>
          <p:nvPr>
            <p:ph type="sldNum" sz="quarter" idx="12"/>
          </p:nvPr>
        </p:nvSpPr>
        <p:spPr/>
        <p:txBody>
          <a:bodyPr/>
          <a:lstStyle/>
          <a:p>
            <a:pPr>
              <a:defRPr/>
            </a:pPr>
            <a:fld id="{6F2D2887-BF54-46C2-A18E-49EE70CECC37}" type="slidenum">
              <a:rPr lang="en-US" smtClean="0"/>
              <a:pPr>
                <a:defRPr/>
              </a:pPr>
              <a:t>47</a:t>
            </a:fld>
            <a:endParaRPr lang="en-US" dirty="0"/>
          </a:p>
        </p:txBody>
      </p:sp>
      <p:sp>
        <p:nvSpPr>
          <p:cNvPr id="43" name="Rounded Rectangle 42"/>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500"/>
                                        <p:tgtEl>
                                          <p:spTgt spid="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fade">
                                      <p:cBhvr>
                                        <p:cTn id="15" dur="500"/>
                                        <p:tgtEl>
                                          <p:spTgt spid="2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8"/>
                                        </p:tgtEl>
                                        <p:attrNameLst>
                                          <p:attrName>style.visibility</p:attrName>
                                        </p:attrNameLst>
                                      </p:cBhvr>
                                      <p:to>
                                        <p:strVal val="visible"/>
                                      </p:to>
                                    </p:set>
                                    <p:animEffect transition="in" filter="fade">
                                      <p:cBhvr>
                                        <p:cTn id="18" dur="500"/>
                                        <p:tgtEl>
                                          <p:spTgt spid="2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fade">
                                      <p:cBhvr>
                                        <p:cTn id="23" dur="500"/>
                                        <p:tgtEl>
                                          <p:spTgt spid="2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8" grpId="0"/>
      <p:bldP spid="277" grpId="0"/>
      <p:bldP spid="278" grpId="0"/>
      <p:bldP spid="287" grpId="0"/>
      <p:bldP spid="64" grpId="0"/>
      <p:bldP spid="65" grpId="0"/>
      <p:bldP spid="68" grpId="0"/>
      <p:bldP spid="69" grpId="0"/>
      <p:bldP spid="72" grpId="0"/>
      <p:bldP spid="7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8-4 SOLUTION</a:t>
            </a:r>
            <a:endParaRPr lang="en-US" sz="2400" b="1" dirty="0">
              <a:solidFill>
                <a:prstClr val="white"/>
              </a:solidFill>
            </a:endParaRP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5" name="Rectangle 19"/>
          <p:cNvSpPr>
            <a:spLocks noChangeArrowheads="1"/>
          </p:cNvSpPr>
          <p:nvPr/>
        </p:nvSpPr>
        <p:spPr bwMode="auto">
          <a:xfrm>
            <a:off x="649288" y="342900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a:t>
            </a:r>
            <a:endParaRPr lang="en-US" dirty="0" smtClean="0">
              <a:solidFill>
                <a:prstClr val="black"/>
              </a:solidFill>
              <a:cs typeface="+mn-cs"/>
            </a:endParaRPr>
          </a:p>
        </p:txBody>
      </p:sp>
      <p:sp>
        <p:nvSpPr>
          <p:cNvPr id="2706" name="Rectangle 20"/>
          <p:cNvSpPr>
            <a:spLocks noChangeArrowheads="1"/>
          </p:cNvSpPr>
          <p:nvPr/>
        </p:nvSpPr>
        <p:spPr bwMode="auto">
          <a:xfrm>
            <a:off x="890588" y="3429000"/>
            <a:ext cx="7473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When the December checks are compared with entries in the accounting records, it is found that Check</a:t>
            </a:r>
            <a:endParaRPr lang="en-US" dirty="0" smtClean="0">
              <a:solidFill>
                <a:prstClr val="black"/>
              </a:solidFill>
              <a:cs typeface="+mn-cs"/>
            </a:endParaRPr>
          </a:p>
        </p:txBody>
      </p:sp>
      <p:sp>
        <p:nvSpPr>
          <p:cNvPr id="2707" name="Rectangle 21"/>
          <p:cNvSpPr>
            <a:spLocks noChangeArrowheads="1"/>
          </p:cNvSpPr>
          <p:nvPr/>
        </p:nvSpPr>
        <p:spPr bwMode="auto">
          <a:xfrm>
            <a:off x="890588" y="3635375"/>
            <a:ext cx="7291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 6267 had been correctly drawn for $340 to pay for office supplies but was erroneously entered in</a:t>
            </a:r>
            <a:endParaRPr lang="en-US" dirty="0" smtClean="0">
              <a:solidFill>
                <a:prstClr val="black"/>
              </a:solidFill>
              <a:cs typeface="+mn-cs"/>
            </a:endParaRPr>
          </a:p>
        </p:txBody>
      </p:sp>
      <p:sp>
        <p:nvSpPr>
          <p:cNvPr id="2708" name="Rectangle 22"/>
          <p:cNvSpPr>
            <a:spLocks noChangeArrowheads="1"/>
          </p:cNvSpPr>
          <p:nvPr/>
        </p:nvSpPr>
        <p:spPr bwMode="auto">
          <a:xfrm>
            <a:off x="890588" y="3840163"/>
            <a:ext cx="2379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accounting records as $430.</a:t>
            </a:r>
            <a:endParaRPr lang="en-US" dirty="0" smtClean="0">
              <a:solidFill>
                <a:prstClr val="black"/>
              </a:solidFill>
              <a:cs typeface="+mn-cs"/>
            </a:endParaRPr>
          </a:p>
        </p:txBody>
      </p:sp>
      <p:sp>
        <p:nvSpPr>
          <p:cNvPr id="2709" name="Rectangle 23"/>
          <p:cNvSpPr>
            <a:spLocks noChangeArrowheads="1"/>
          </p:cNvSpPr>
          <p:nvPr/>
        </p:nvSpPr>
        <p:spPr bwMode="auto">
          <a:xfrm>
            <a:off x="649288" y="4046538"/>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a:t>
            </a:r>
            <a:endParaRPr lang="en-US" dirty="0" smtClean="0">
              <a:solidFill>
                <a:prstClr val="black"/>
              </a:solidFill>
              <a:cs typeface="+mn-cs"/>
            </a:endParaRPr>
          </a:p>
        </p:txBody>
      </p:sp>
      <p:sp>
        <p:nvSpPr>
          <p:cNvPr id="2710" name="Rectangle 24"/>
          <p:cNvSpPr>
            <a:spLocks noChangeArrowheads="1"/>
          </p:cNvSpPr>
          <p:nvPr/>
        </p:nvSpPr>
        <p:spPr bwMode="auto">
          <a:xfrm>
            <a:off x="890588" y="4046538"/>
            <a:ext cx="6818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credit memorandum indicates that the bank collected $500 cash on a note receivable for the</a:t>
            </a:r>
            <a:endParaRPr lang="en-US" dirty="0" smtClean="0">
              <a:solidFill>
                <a:prstClr val="black"/>
              </a:solidFill>
              <a:cs typeface="+mn-cs"/>
            </a:endParaRPr>
          </a:p>
        </p:txBody>
      </p:sp>
      <p:sp>
        <p:nvSpPr>
          <p:cNvPr id="2711" name="Rectangle 25"/>
          <p:cNvSpPr>
            <a:spLocks noChangeArrowheads="1"/>
          </p:cNvSpPr>
          <p:nvPr/>
        </p:nvSpPr>
        <p:spPr bwMode="auto">
          <a:xfrm>
            <a:off x="890588" y="4252913"/>
            <a:ext cx="7191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company, deducted a $30 collection fee, and credited the balance to the company’s Cash account. </a:t>
            </a:r>
            <a:endParaRPr lang="en-US" dirty="0" smtClean="0">
              <a:solidFill>
                <a:prstClr val="black"/>
              </a:solidFill>
              <a:cs typeface="+mn-cs"/>
            </a:endParaRPr>
          </a:p>
        </p:txBody>
      </p:sp>
      <p:sp>
        <p:nvSpPr>
          <p:cNvPr id="256" name="Rectangle 26"/>
          <p:cNvSpPr>
            <a:spLocks noChangeArrowheads="1"/>
          </p:cNvSpPr>
          <p:nvPr/>
        </p:nvSpPr>
        <p:spPr bwMode="auto">
          <a:xfrm>
            <a:off x="890588" y="4459288"/>
            <a:ext cx="5164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Gucci had not recorded this transaction before receiving the statement.</a:t>
            </a:r>
            <a:endParaRPr lang="en-US" dirty="0" smtClean="0">
              <a:solidFill>
                <a:prstClr val="black"/>
              </a:solidFill>
              <a:cs typeface="+mn-cs"/>
            </a:endParaRPr>
          </a:p>
        </p:txBody>
      </p:sp>
      <p:sp>
        <p:nvSpPr>
          <p:cNvPr id="257" name="Rectangle 27"/>
          <p:cNvSpPr>
            <a:spLocks noChangeArrowheads="1"/>
          </p:cNvSpPr>
          <p:nvPr/>
        </p:nvSpPr>
        <p:spPr bwMode="auto">
          <a:xfrm>
            <a:off x="649288" y="46640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a:t>
            </a:r>
            <a:endParaRPr lang="en-US" dirty="0" smtClean="0">
              <a:solidFill>
                <a:prstClr val="black"/>
              </a:solidFill>
              <a:cs typeface="+mn-cs"/>
            </a:endParaRPr>
          </a:p>
        </p:txBody>
      </p:sp>
      <p:sp>
        <p:nvSpPr>
          <p:cNvPr id="258" name="Rectangle 28"/>
          <p:cNvSpPr>
            <a:spLocks noChangeArrowheads="1"/>
          </p:cNvSpPr>
          <p:nvPr/>
        </p:nvSpPr>
        <p:spPr bwMode="auto">
          <a:xfrm>
            <a:off x="890588" y="4664075"/>
            <a:ext cx="7766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Two debit memoranda are enclosed with the statement and are unrecorded at the time of the reconciliation.</a:t>
            </a:r>
            <a:endParaRPr lang="en-US" dirty="0" smtClean="0">
              <a:solidFill>
                <a:prstClr val="black"/>
              </a:solidFill>
              <a:cs typeface="+mn-cs"/>
            </a:endParaRPr>
          </a:p>
        </p:txBody>
      </p:sp>
      <p:sp>
        <p:nvSpPr>
          <p:cNvPr id="259" name="Rectangle 29"/>
          <p:cNvSpPr>
            <a:spLocks noChangeArrowheads="1"/>
          </p:cNvSpPr>
          <p:nvPr/>
        </p:nvSpPr>
        <p:spPr bwMode="auto">
          <a:xfrm>
            <a:off x="890588" y="4870450"/>
            <a:ext cx="7291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One debit memorandum is for $150 and dealt with an NSF check for $140 received from a customer,</a:t>
            </a:r>
            <a:endParaRPr lang="en-US" dirty="0" smtClean="0">
              <a:solidFill>
                <a:prstClr val="black"/>
              </a:solidFill>
              <a:cs typeface="+mn-cs"/>
            </a:endParaRPr>
          </a:p>
        </p:txBody>
      </p:sp>
      <p:sp>
        <p:nvSpPr>
          <p:cNvPr id="262" name="Rectangle 30"/>
          <p:cNvSpPr>
            <a:spLocks noChangeArrowheads="1"/>
          </p:cNvSpPr>
          <p:nvPr/>
        </p:nvSpPr>
        <p:spPr bwMode="auto">
          <a:xfrm>
            <a:off x="890588" y="5076825"/>
            <a:ext cx="7029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Prada Inc., in payment of its account. The bank assessed a $10 fee for processing it. The second</a:t>
            </a:r>
            <a:endParaRPr lang="en-US" dirty="0" smtClean="0">
              <a:solidFill>
                <a:prstClr val="black"/>
              </a:solidFill>
              <a:cs typeface="+mn-cs"/>
            </a:endParaRPr>
          </a:p>
        </p:txBody>
      </p:sp>
      <p:sp>
        <p:nvSpPr>
          <p:cNvPr id="263" name="Rectangle 31"/>
          <p:cNvSpPr>
            <a:spLocks noChangeArrowheads="1"/>
          </p:cNvSpPr>
          <p:nvPr/>
        </p:nvSpPr>
        <p:spPr bwMode="auto">
          <a:xfrm>
            <a:off x="890588" y="5283200"/>
            <a:ext cx="7040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debit memorandum is a $20 charge for check printing. Gucci had not recorded these transactions</a:t>
            </a:r>
            <a:endParaRPr lang="en-US" dirty="0" smtClean="0">
              <a:solidFill>
                <a:prstClr val="black"/>
              </a:solidFill>
              <a:cs typeface="+mn-cs"/>
            </a:endParaRPr>
          </a:p>
        </p:txBody>
      </p:sp>
      <p:sp>
        <p:nvSpPr>
          <p:cNvPr id="264" name="Rectangle 32"/>
          <p:cNvSpPr>
            <a:spLocks noChangeArrowheads="1"/>
          </p:cNvSpPr>
          <p:nvPr/>
        </p:nvSpPr>
        <p:spPr bwMode="auto">
          <a:xfrm>
            <a:off x="890588" y="5489575"/>
            <a:ext cx="2300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before receiving the statement.</a:t>
            </a:r>
            <a:endParaRPr lang="en-US" dirty="0" smtClean="0">
              <a:solidFill>
                <a:prstClr val="black"/>
              </a:solidFill>
              <a:cs typeface="+mn-cs"/>
            </a:endParaRPr>
          </a:p>
        </p:txBody>
      </p:sp>
      <p:sp>
        <p:nvSpPr>
          <p:cNvPr id="265" name="Rectangle 33"/>
          <p:cNvSpPr>
            <a:spLocks noChangeArrowheads="1"/>
          </p:cNvSpPr>
          <p:nvPr/>
        </p:nvSpPr>
        <p:spPr bwMode="auto">
          <a:xfrm>
            <a:off x="890588" y="1376363"/>
            <a:ext cx="1816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statement balance</a:t>
            </a:r>
            <a:endParaRPr lang="en-US" dirty="0" smtClean="0">
              <a:solidFill>
                <a:prstClr val="black"/>
              </a:solidFill>
              <a:cs typeface="+mn-cs"/>
            </a:endParaRPr>
          </a:p>
        </p:txBody>
      </p:sp>
      <p:sp>
        <p:nvSpPr>
          <p:cNvPr id="266" name="Rectangle 34"/>
          <p:cNvSpPr>
            <a:spLocks noChangeArrowheads="1"/>
          </p:cNvSpPr>
          <p:nvPr/>
        </p:nvSpPr>
        <p:spPr bwMode="auto">
          <a:xfrm>
            <a:off x="3503613"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$1,900</a:t>
            </a:r>
            <a:endParaRPr lang="en-US" dirty="0" smtClean="0">
              <a:solidFill>
                <a:prstClr val="black"/>
              </a:solidFill>
              <a:cs typeface="+mn-cs"/>
            </a:endParaRPr>
          </a:p>
        </p:txBody>
      </p:sp>
      <p:sp>
        <p:nvSpPr>
          <p:cNvPr id="267" name="Rectangle 35"/>
          <p:cNvSpPr>
            <a:spLocks noChangeArrowheads="1"/>
          </p:cNvSpPr>
          <p:nvPr/>
        </p:nvSpPr>
        <p:spPr bwMode="auto">
          <a:xfrm>
            <a:off x="4191000" y="1376363"/>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Book balance</a:t>
            </a:r>
            <a:endParaRPr lang="en-US" dirty="0" smtClean="0">
              <a:solidFill>
                <a:prstClr val="black"/>
              </a:solidFill>
              <a:cs typeface="+mn-cs"/>
            </a:endParaRPr>
          </a:p>
        </p:txBody>
      </p:sp>
      <p:sp>
        <p:nvSpPr>
          <p:cNvPr id="268" name="Rectangle 36"/>
          <p:cNvSpPr>
            <a:spLocks noChangeArrowheads="1"/>
          </p:cNvSpPr>
          <p:nvPr/>
        </p:nvSpPr>
        <p:spPr bwMode="auto">
          <a:xfrm>
            <a:off x="7285038"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$1,610</a:t>
            </a:r>
            <a:endParaRPr lang="en-US" dirty="0" smtClean="0">
              <a:solidFill>
                <a:prstClr val="black"/>
              </a:solidFill>
              <a:cs typeface="+mn-cs"/>
            </a:endParaRPr>
          </a:p>
        </p:txBody>
      </p:sp>
      <p:sp>
        <p:nvSpPr>
          <p:cNvPr id="269" name="Rectangle 37"/>
          <p:cNvSpPr>
            <a:spLocks noChangeArrowheads="1"/>
          </p:cNvSpPr>
          <p:nvPr/>
        </p:nvSpPr>
        <p:spPr bwMode="auto">
          <a:xfrm>
            <a:off x="890588"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Add:</a:t>
            </a:r>
            <a:endParaRPr lang="en-US" dirty="0" smtClean="0">
              <a:solidFill>
                <a:prstClr val="black"/>
              </a:solidFill>
              <a:cs typeface="+mn-cs"/>
            </a:endParaRPr>
          </a:p>
        </p:txBody>
      </p:sp>
      <p:sp>
        <p:nvSpPr>
          <p:cNvPr id="276" name="Rectangle 38"/>
          <p:cNvSpPr>
            <a:spLocks noChangeArrowheads="1"/>
          </p:cNvSpPr>
          <p:nvPr/>
        </p:nvSpPr>
        <p:spPr bwMode="auto">
          <a:xfrm>
            <a:off x="4191000"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Add:</a:t>
            </a:r>
            <a:endParaRPr lang="en-US" dirty="0" smtClean="0">
              <a:solidFill>
                <a:prstClr val="black"/>
              </a:solidFill>
              <a:cs typeface="+mn-cs"/>
            </a:endParaRPr>
          </a:p>
        </p:txBody>
      </p:sp>
      <p:sp>
        <p:nvSpPr>
          <p:cNvPr id="277" name="Rectangle 39"/>
          <p:cNvSpPr>
            <a:spLocks noChangeArrowheads="1"/>
          </p:cNvSpPr>
          <p:nvPr/>
        </p:nvSpPr>
        <p:spPr bwMode="auto">
          <a:xfrm>
            <a:off x="1071563" y="1787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Deposit of December 31</a:t>
            </a:r>
            <a:endParaRPr lang="en-US" dirty="0" smtClean="0">
              <a:solidFill>
                <a:prstClr val="black"/>
              </a:solidFill>
              <a:cs typeface="+mn-cs"/>
            </a:endParaRPr>
          </a:p>
        </p:txBody>
      </p:sp>
      <p:sp>
        <p:nvSpPr>
          <p:cNvPr id="278" name="Rectangle 40"/>
          <p:cNvSpPr>
            <a:spLocks noChangeArrowheads="1"/>
          </p:cNvSpPr>
          <p:nvPr/>
        </p:nvSpPr>
        <p:spPr bwMode="auto">
          <a:xfrm>
            <a:off x="3724275" y="1787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a:t>
            </a:r>
            <a:endParaRPr lang="en-US" dirty="0" smtClean="0">
              <a:solidFill>
                <a:prstClr val="black"/>
              </a:solidFill>
              <a:cs typeface="+mn-cs"/>
            </a:endParaRPr>
          </a:p>
        </p:txBody>
      </p:sp>
      <p:sp>
        <p:nvSpPr>
          <p:cNvPr id="279" name="Rectangle 41"/>
          <p:cNvSpPr>
            <a:spLocks noChangeArrowheads="1"/>
          </p:cNvSpPr>
          <p:nvPr/>
        </p:nvSpPr>
        <p:spPr bwMode="auto">
          <a:xfrm>
            <a:off x="4373563" y="1787525"/>
            <a:ext cx="1190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Error (Ck 6267)</a:t>
            </a:r>
            <a:endParaRPr lang="en-US" dirty="0" smtClean="0">
              <a:solidFill>
                <a:prstClr val="black"/>
              </a:solidFill>
              <a:cs typeface="+mn-cs"/>
            </a:endParaRPr>
          </a:p>
        </p:txBody>
      </p:sp>
      <p:sp>
        <p:nvSpPr>
          <p:cNvPr id="280" name="Rectangle 42"/>
          <p:cNvSpPr>
            <a:spLocks noChangeArrowheads="1"/>
          </p:cNvSpPr>
          <p:nvPr/>
        </p:nvSpPr>
        <p:spPr bwMode="auto">
          <a:xfrm>
            <a:off x="6654800" y="17875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a:t>
            </a:r>
            <a:endParaRPr lang="en-US" dirty="0" smtClean="0">
              <a:solidFill>
                <a:prstClr val="black"/>
              </a:solidFill>
              <a:cs typeface="+mn-cs"/>
            </a:endParaRPr>
          </a:p>
        </p:txBody>
      </p:sp>
      <p:sp>
        <p:nvSpPr>
          <p:cNvPr id="281" name="Rectangle 43"/>
          <p:cNvSpPr>
            <a:spLocks noChangeArrowheads="1"/>
          </p:cNvSpPr>
          <p:nvPr/>
        </p:nvSpPr>
        <p:spPr bwMode="auto">
          <a:xfrm>
            <a:off x="3594100" y="19939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2,700</a:t>
            </a:r>
            <a:endParaRPr lang="en-US" dirty="0" smtClean="0">
              <a:solidFill>
                <a:prstClr val="black"/>
              </a:solidFill>
              <a:cs typeface="+mn-cs"/>
            </a:endParaRPr>
          </a:p>
        </p:txBody>
      </p:sp>
      <p:sp>
        <p:nvSpPr>
          <p:cNvPr id="282" name="Rectangle 44"/>
          <p:cNvSpPr>
            <a:spLocks noChangeArrowheads="1"/>
          </p:cNvSpPr>
          <p:nvPr/>
        </p:nvSpPr>
        <p:spPr bwMode="auto">
          <a:xfrm>
            <a:off x="4373563" y="1993900"/>
            <a:ext cx="2209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Proceeds of note less $30 fee</a:t>
            </a:r>
            <a:endParaRPr lang="en-US" dirty="0" smtClean="0">
              <a:solidFill>
                <a:prstClr val="black"/>
              </a:solidFill>
              <a:cs typeface="+mn-cs"/>
            </a:endParaRPr>
          </a:p>
        </p:txBody>
      </p:sp>
      <p:sp>
        <p:nvSpPr>
          <p:cNvPr id="283" name="Rectangle 45"/>
          <p:cNvSpPr>
            <a:spLocks noChangeArrowheads="1"/>
          </p:cNvSpPr>
          <p:nvPr/>
        </p:nvSpPr>
        <p:spPr bwMode="auto">
          <a:xfrm>
            <a:off x="6667500"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470</a:t>
            </a:r>
            <a:endParaRPr lang="en-US" dirty="0" smtClean="0">
              <a:solidFill>
                <a:prstClr val="black"/>
              </a:solidFill>
              <a:cs typeface="+mn-cs"/>
            </a:endParaRPr>
          </a:p>
        </p:txBody>
      </p:sp>
      <p:sp>
        <p:nvSpPr>
          <p:cNvPr id="284" name="Rectangle 46"/>
          <p:cNvSpPr>
            <a:spLocks noChangeArrowheads="1"/>
          </p:cNvSpPr>
          <p:nvPr/>
        </p:nvSpPr>
        <p:spPr bwMode="auto">
          <a:xfrm>
            <a:off x="7507288"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560</a:t>
            </a:r>
            <a:endParaRPr lang="en-US" dirty="0" smtClean="0">
              <a:solidFill>
                <a:prstClr val="black"/>
              </a:solidFill>
              <a:cs typeface="+mn-cs"/>
            </a:endParaRPr>
          </a:p>
        </p:txBody>
      </p:sp>
      <p:sp>
        <p:nvSpPr>
          <p:cNvPr id="285" name="Rectangle 47"/>
          <p:cNvSpPr>
            <a:spLocks noChangeArrowheads="1"/>
          </p:cNvSpPr>
          <p:nvPr/>
        </p:nvSpPr>
        <p:spPr bwMode="auto">
          <a:xfrm>
            <a:off x="890588" y="22002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Deduct:</a:t>
            </a:r>
            <a:endParaRPr lang="en-US" dirty="0" smtClean="0">
              <a:solidFill>
                <a:prstClr val="black"/>
              </a:solidFill>
              <a:cs typeface="+mn-cs"/>
            </a:endParaRPr>
          </a:p>
        </p:txBody>
      </p:sp>
      <p:sp>
        <p:nvSpPr>
          <p:cNvPr id="286" name="Rectangle 48"/>
          <p:cNvSpPr>
            <a:spLocks noChangeArrowheads="1"/>
          </p:cNvSpPr>
          <p:nvPr/>
        </p:nvSpPr>
        <p:spPr bwMode="auto">
          <a:xfrm>
            <a:off x="7375525" y="22002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2,170</a:t>
            </a:r>
            <a:endParaRPr lang="en-US" dirty="0" smtClean="0">
              <a:solidFill>
                <a:prstClr val="black"/>
              </a:solidFill>
              <a:cs typeface="+mn-cs"/>
            </a:endParaRPr>
          </a:p>
        </p:txBody>
      </p:sp>
      <p:sp>
        <p:nvSpPr>
          <p:cNvPr id="287" name="Rectangle 49"/>
          <p:cNvSpPr>
            <a:spLocks noChangeArrowheads="1"/>
          </p:cNvSpPr>
          <p:nvPr/>
        </p:nvSpPr>
        <p:spPr bwMode="auto">
          <a:xfrm>
            <a:off x="1071563" y="24066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Checks No.</a:t>
            </a:r>
            <a:endParaRPr lang="en-US" dirty="0" smtClean="0">
              <a:solidFill>
                <a:prstClr val="black"/>
              </a:solidFill>
              <a:cs typeface="+mn-cs"/>
            </a:endParaRPr>
          </a:p>
        </p:txBody>
      </p:sp>
      <p:sp>
        <p:nvSpPr>
          <p:cNvPr id="64" name="Rectangle 50"/>
          <p:cNvSpPr>
            <a:spLocks noChangeArrowheads="1"/>
          </p:cNvSpPr>
          <p:nvPr/>
        </p:nvSpPr>
        <p:spPr bwMode="auto">
          <a:xfrm>
            <a:off x="2171700"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6273</a:t>
            </a:r>
            <a:endParaRPr lang="en-US" dirty="0" smtClean="0">
              <a:solidFill>
                <a:prstClr val="black"/>
              </a:solidFill>
              <a:cs typeface="+mn-cs"/>
            </a:endParaRPr>
          </a:p>
        </p:txBody>
      </p:sp>
      <p:sp>
        <p:nvSpPr>
          <p:cNvPr id="65" name="Rectangle 51"/>
          <p:cNvSpPr>
            <a:spLocks noChangeArrowheads="1"/>
          </p:cNvSpPr>
          <p:nvPr/>
        </p:nvSpPr>
        <p:spPr bwMode="auto">
          <a:xfrm>
            <a:off x="2878138"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66" name="Rectangle 52"/>
          <p:cNvSpPr>
            <a:spLocks noChangeArrowheads="1"/>
          </p:cNvSpPr>
          <p:nvPr/>
        </p:nvSpPr>
        <p:spPr bwMode="auto">
          <a:xfrm>
            <a:off x="4191000" y="24066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Deduct:</a:t>
            </a:r>
            <a:endParaRPr lang="en-US" dirty="0" smtClean="0">
              <a:solidFill>
                <a:prstClr val="black"/>
              </a:solidFill>
              <a:cs typeface="+mn-cs"/>
            </a:endParaRPr>
          </a:p>
        </p:txBody>
      </p:sp>
      <p:sp>
        <p:nvSpPr>
          <p:cNvPr id="68" name="Rectangle 53"/>
          <p:cNvSpPr>
            <a:spLocks noChangeArrowheads="1"/>
          </p:cNvSpPr>
          <p:nvPr/>
        </p:nvSpPr>
        <p:spPr bwMode="auto">
          <a:xfrm>
            <a:off x="2171700" y="2613025"/>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6282</a:t>
            </a:r>
            <a:endParaRPr lang="en-US" dirty="0" smtClean="0">
              <a:solidFill>
                <a:prstClr val="black"/>
              </a:solidFill>
              <a:cs typeface="+mn-cs"/>
            </a:endParaRPr>
          </a:p>
        </p:txBody>
      </p:sp>
      <p:sp>
        <p:nvSpPr>
          <p:cNvPr id="69" name="Rectangle 54"/>
          <p:cNvSpPr>
            <a:spLocks noChangeArrowheads="1"/>
          </p:cNvSpPr>
          <p:nvPr/>
        </p:nvSpPr>
        <p:spPr bwMode="auto">
          <a:xfrm>
            <a:off x="2968625" y="26130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70" name="Rectangle 55"/>
          <p:cNvSpPr>
            <a:spLocks noChangeArrowheads="1"/>
          </p:cNvSpPr>
          <p:nvPr/>
        </p:nvSpPr>
        <p:spPr bwMode="auto">
          <a:xfrm>
            <a:off x="4373563" y="2613025"/>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NSF check</a:t>
            </a:r>
            <a:endParaRPr lang="en-US" dirty="0" smtClean="0">
              <a:solidFill>
                <a:prstClr val="black"/>
              </a:solidFill>
              <a:cs typeface="+mn-cs"/>
            </a:endParaRPr>
          </a:p>
        </p:txBody>
      </p:sp>
      <p:sp>
        <p:nvSpPr>
          <p:cNvPr id="71" name="Rectangle 56"/>
          <p:cNvSpPr>
            <a:spLocks noChangeArrowheads="1"/>
          </p:cNvSpPr>
          <p:nvPr/>
        </p:nvSpPr>
        <p:spPr bwMode="auto">
          <a:xfrm>
            <a:off x="6577013" y="261302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72" name="Rectangle 57"/>
          <p:cNvSpPr>
            <a:spLocks noChangeArrowheads="1"/>
          </p:cNvSpPr>
          <p:nvPr/>
        </p:nvSpPr>
        <p:spPr bwMode="auto">
          <a:xfrm>
            <a:off x="2171700" y="2817813"/>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6242</a:t>
            </a:r>
            <a:endParaRPr lang="en-US" dirty="0" smtClean="0">
              <a:solidFill>
                <a:prstClr val="black"/>
              </a:solidFill>
              <a:cs typeface="+mn-cs"/>
            </a:endParaRPr>
          </a:p>
        </p:txBody>
      </p:sp>
      <p:sp>
        <p:nvSpPr>
          <p:cNvPr id="73" name="Rectangle 58"/>
          <p:cNvSpPr>
            <a:spLocks noChangeArrowheads="1"/>
          </p:cNvSpPr>
          <p:nvPr/>
        </p:nvSpPr>
        <p:spPr bwMode="auto">
          <a:xfrm>
            <a:off x="2968625" y="2817813"/>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a:t>
            </a:r>
            <a:r>
              <a:rPr lang="en-US" sz="1300" dirty="0" smtClean="0">
                <a:solidFill>
                  <a:srgbClr val="000000"/>
                </a:solidFill>
                <a:cs typeface="+mn-cs"/>
              </a:rPr>
              <a:t>00</a:t>
            </a:r>
            <a:endParaRPr lang="en-US" dirty="0" smtClean="0">
              <a:solidFill>
                <a:prstClr val="black"/>
              </a:solidFill>
              <a:cs typeface="+mn-cs"/>
            </a:endParaRPr>
          </a:p>
        </p:txBody>
      </p:sp>
      <p:sp>
        <p:nvSpPr>
          <p:cNvPr id="74" name="Rectangle 59"/>
          <p:cNvSpPr>
            <a:spLocks noChangeArrowheads="1"/>
          </p:cNvSpPr>
          <p:nvPr/>
        </p:nvSpPr>
        <p:spPr bwMode="auto">
          <a:xfrm>
            <a:off x="3724275"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700</a:t>
            </a:r>
            <a:endParaRPr lang="en-US" dirty="0" smtClean="0">
              <a:solidFill>
                <a:prstClr val="black"/>
              </a:solidFill>
              <a:cs typeface="+mn-cs"/>
            </a:endParaRPr>
          </a:p>
        </p:txBody>
      </p:sp>
      <p:sp>
        <p:nvSpPr>
          <p:cNvPr id="75" name="Rectangle 60"/>
          <p:cNvSpPr>
            <a:spLocks noChangeArrowheads="1"/>
          </p:cNvSpPr>
          <p:nvPr/>
        </p:nvSpPr>
        <p:spPr bwMode="auto">
          <a:xfrm>
            <a:off x="4373563" y="2817813"/>
            <a:ext cx="887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Printing fee</a:t>
            </a:r>
            <a:endParaRPr lang="en-US" dirty="0" smtClean="0">
              <a:solidFill>
                <a:prstClr val="black"/>
              </a:solidFill>
              <a:cs typeface="+mn-cs"/>
            </a:endParaRPr>
          </a:p>
        </p:txBody>
      </p:sp>
      <p:sp>
        <p:nvSpPr>
          <p:cNvPr id="76" name="Rectangle 61"/>
          <p:cNvSpPr>
            <a:spLocks noChangeArrowheads="1"/>
          </p:cNvSpPr>
          <p:nvPr/>
        </p:nvSpPr>
        <p:spPr bwMode="auto">
          <a:xfrm>
            <a:off x="6757988" y="28178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77" name="Rectangle 62"/>
          <p:cNvSpPr>
            <a:spLocks noChangeArrowheads="1"/>
          </p:cNvSpPr>
          <p:nvPr/>
        </p:nvSpPr>
        <p:spPr bwMode="auto">
          <a:xfrm>
            <a:off x="7507288"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170</a:t>
            </a:r>
            <a:endParaRPr lang="en-US" dirty="0" smtClean="0">
              <a:solidFill>
                <a:prstClr val="black"/>
              </a:solidFill>
              <a:cs typeface="+mn-cs"/>
            </a:endParaRPr>
          </a:p>
        </p:txBody>
      </p:sp>
      <p:sp>
        <p:nvSpPr>
          <p:cNvPr id="78" name="Rectangle 63"/>
          <p:cNvSpPr>
            <a:spLocks noChangeArrowheads="1"/>
          </p:cNvSpPr>
          <p:nvPr/>
        </p:nvSpPr>
        <p:spPr bwMode="auto">
          <a:xfrm>
            <a:off x="890588"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bank balance</a:t>
            </a:r>
            <a:endParaRPr lang="en-US" dirty="0" smtClean="0">
              <a:solidFill>
                <a:prstClr val="black"/>
              </a:solidFill>
              <a:cs typeface="+mn-cs"/>
            </a:endParaRPr>
          </a:p>
        </p:txBody>
      </p:sp>
      <p:sp>
        <p:nvSpPr>
          <p:cNvPr id="79" name="Rectangle 64"/>
          <p:cNvSpPr>
            <a:spLocks noChangeArrowheads="1"/>
          </p:cNvSpPr>
          <p:nvPr/>
        </p:nvSpPr>
        <p:spPr bwMode="auto">
          <a:xfrm>
            <a:off x="3503613"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80" name="Rectangle 65"/>
          <p:cNvSpPr>
            <a:spLocks noChangeArrowheads="1"/>
          </p:cNvSpPr>
          <p:nvPr/>
        </p:nvSpPr>
        <p:spPr bwMode="auto">
          <a:xfrm>
            <a:off x="4191000"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book balance</a:t>
            </a:r>
            <a:endParaRPr lang="en-US" dirty="0" smtClean="0">
              <a:solidFill>
                <a:prstClr val="black"/>
              </a:solidFill>
              <a:cs typeface="+mn-cs"/>
            </a:endParaRPr>
          </a:p>
        </p:txBody>
      </p:sp>
      <p:sp>
        <p:nvSpPr>
          <p:cNvPr id="81" name="Rectangle 66"/>
          <p:cNvSpPr>
            <a:spLocks noChangeArrowheads="1"/>
          </p:cNvSpPr>
          <p:nvPr/>
        </p:nvSpPr>
        <p:spPr bwMode="auto">
          <a:xfrm>
            <a:off x="7285038"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Gucci</a:t>
            </a:r>
            <a:endParaRPr lang="en-US" dirty="0" smtClean="0">
              <a:solidFill>
                <a:prstClr val="black"/>
              </a:solidFill>
              <a:cs typeface="+mn-cs"/>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Bank Reconciliation</a:t>
            </a:r>
            <a:endParaRPr lang="en-US" dirty="0" smtClean="0">
              <a:solidFill>
                <a:prstClr val="black"/>
              </a:solidFill>
              <a:cs typeface="+mn-cs"/>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December 31</a:t>
            </a:r>
            <a:endParaRPr lang="en-US" dirty="0" smtClean="0">
              <a:solidFill>
                <a:prstClr val="black"/>
              </a:solidFill>
              <a:cs typeface="+mn-cs"/>
            </a:endParaRPr>
          </a:p>
        </p:txBody>
      </p:sp>
      <p:sp>
        <p:nvSpPr>
          <p:cNvPr id="85" name="Line 70"/>
          <p:cNvSpPr>
            <a:spLocks noChangeShapeType="1"/>
          </p:cNvSpPr>
          <p:nvPr/>
        </p:nvSpPr>
        <p:spPr bwMode="auto">
          <a:xfrm>
            <a:off x="3321050" y="3003550"/>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Rectangle 71"/>
          <p:cNvSpPr>
            <a:spLocks noChangeArrowheads="1"/>
          </p:cNvSpPr>
          <p:nvPr/>
        </p:nvSpPr>
        <p:spPr bwMode="auto">
          <a:xfrm>
            <a:off x="3321050" y="3003550"/>
            <a:ext cx="7667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Line 72"/>
          <p:cNvSpPr>
            <a:spLocks noChangeShapeType="1"/>
          </p:cNvSpPr>
          <p:nvPr/>
        </p:nvSpPr>
        <p:spPr bwMode="auto">
          <a:xfrm>
            <a:off x="3321050" y="3209925"/>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73"/>
          <p:cNvSpPr>
            <a:spLocks noChangeArrowheads="1"/>
          </p:cNvSpPr>
          <p:nvPr/>
        </p:nvSpPr>
        <p:spPr bwMode="auto">
          <a:xfrm>
            <a:off x="3321050" y="3209925"/>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Line 74"/>
          <p:cNvSpPr>
            <a:spLocks noChangeShapeType="1"/>
          </p:cNvSpPr>
          <p:nvPr/>
        </p:nvSpPr>
        <p:spPr bwMode="auto">
          <a:xfrm>
            <a:off x="3321050" y="32305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75"/>
          <p:cNvSpPr>
            <a:spLocks noChangeArrowheads="1"/>
          </p:cNvSpPr>
          <p:nvPr/>
        </p:nvSpPr>
        <p:spPr bwMode="auto">
          <a:xfrm>
            <a:off x="3321050" y="3230563"/>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Line 80"/>
          <p:cNvSpPr>
            <a:spLocks noChangeShapeType="1"/>
          </p:cNvSpPr>
          <p:nvPr/>
        </p:nvSpPr>
        <p:spPr bwMode="auto">
          <a:xfrm>
            <a:off x="3321050" y="19732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0" name="Rectangle 81"/>
          <p:cNvSpPr>
            <a:spLocks noChangeArrowheads="1"/>
          </p:cNvSpPr>
          <p:nvPr/>
        </p:nvSpPr>
        <p:spPr bwMode="auto">
          <a:xfrm>
            <a:off x="3321050" y="1973263"/>
            <a:ext cx="7667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1" name="Line 82"/>
          <p:cNvSpPr>
            <a:spLocks noChangeShapeType="1"/>
          </p:cNvSpPr>
          <p:nvPr/>
        </p:nvSpPr>
        <p:spPr bwMode="auto">
          <a:xfrm>
            <a:off x="7104063" y="2179638"/>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2" name="Rectangle 83"/>
          <p:cNvSpPr>
            <a:spLocks noChangeArrowheads="1"/>
          </p:cNvSpPr>
          <p:nvPr/>
        </p:nvSpPr>
        <p:spPr bwMode="auto">
          <a:xfrm>
            <a:off x="7104063" y="2179638"/>
            <a:ext cx="7651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3" name="Line 84"/>
          <p:cNvSpPr>
            <a:spLocks noChangeShapeType="1"/>
          </p:cNvSpPr>
          <p:nvPr/>
        </p:nvSpPr>
        <p:spPr bwMode="auto">
          <a:xfrm>
            <a:off x="7104063" y="3003550"/>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4" name="Rectangle 85"/>
          <p:cNvSpPr>
            <a:spLocks noChangeArrowheads="1"/>
          </p:cNvSpPr>
          <p:nvPr/>
        </p:nvSpPr>
        <p:spPr bwMode="auto">
          <a:xfrm>
            <a:off x="7104063" y="3003550"/>
            <a:ext cx="765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5" name="Line 86"/>
          <p:cNvSpPr>
            <a:spLocks noChangeShapeType="1"/>
          </p:cNvSpPr>
          <p:nvPr/>
        </p:nvSpPr>
        <p:spPr bwMode="auto">
          <a:xfrm>
            <a:off x="7104063" y="3209925"/>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6" name="Rectangle 87"/>
          <p:cNvSpPr>
            <a:spLocks noChangeArrowheads="1"/>
          </p:cNvSpPr>
          <p:nvPr/>
        </p:nvSpPr>
        <p:spPr bwMode="auto">
          <a:xfrm>
            <a:off x="7104063" y="3209925"/>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7" name="Line 88"/>
          <p:cNvSpPr>
            <a:spLocks noChangeShapeType="1"/>
          </p:cNvSpPr>
          <p:nvPr/>
        </p:nvSpPr>
        <p:spPr bwMode="auto">
          <a:xfrm>
            <a:off x="7104063" y="3230563"/>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8" name="Rectangle 89"/>
          <p:cNvSpPr>
            <a:spLocks noChangeArrowheads="1"/>
          </p:cNvSpPr>
          <p:nvPr/>
        </p:nvSpPr>
        <p:spPr bwMode="auto">
          <a:xfrm>
            <a:off x="7104063" y="3230563"/>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Slide Number Placeholder 96"/>
          <p:cNvSpPr>
            <a:spLocks noGrp="1"/>
          </p:cNvSpPr>
          <p:nvPr>
            <p:ph type="sldNum" sz="quarter" idx="12"/>
          </p:nvPr>
        </p:nvSpPr>
        <p:spPr/>
        <p:txBody>
          <a:bodyPr/>
          <a:lstStyle/>
          <a:p>
            <a:pPr>
              <a:defRPr/>
            </a:pPr>
            <a:fld id="{6F2D2887-BF54-46C2-A18E-49EE70CECC37}" type="slidenum">
              <a:rPr lang="en-US" smtClean="0"/>
              <a:pPr>
                <a:defRPr/>
              </a:pPr>
              <a:t>48</a:t>
            </a:fld>
            <a:endParaRPr lang="en-US" dirty="0"/>
          </a:p>
        </p:txBody>
      </p:sp>
      <p:sp>
        <p:nvSpPr>
          <p:cNvPr id="98" name="Rounded Rectangle 97"/>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500"/>
                                        <p:tgtEl>
                                          <p:spTgt spid="2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fade">
                                      <p:cBhvr>
                                        <p:cTn id="15" dur="500"/>
                                        <p:tgtEl>
                                          <p:spTgt spid="2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3"/>
                                        </p:tgtEl>
                                        <p:attrNameLst>
                                          <p:attrName>style.visibility</p:attrName>
                                        </p:attrNameLst>
                                      </p:cBhvr>
                                      <p:to>
                                        <p:strVal val="visible"/>
                                      </p:to>
                                    </p:set>
                                    <p:animEffect transition="in" filter="fade">
                                      <p:cBhvr>
                                        <p:cTn id="18" dur="500"/>
                                        <p:tgtEl>
                                          <p:spTgt spid="2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1"/>
                                        </p:tgtEl>
                                        <p:attrNameLst>
                                          <p:attrName>style.visibility</p:attrName>
                                        </p:attrNameLst>
                                      </p:cBhvr>
                                      <p:to>
                                        <p:strVal val="visible"/>
                                      </p:to>
                                    </p:set>
                                    <p:animEffect transition="in" filter="fade">
                                      <p:cBhvr>
                                        <p:cTn id="35" dur="500"/>
                                        <p:tgtEl>
                                          <p:spTgt spid="281"/>
                                        </p:tgtEl>
                                      </p:cBhvr>
                                    </p:animEffect>
                                  </p:childTnLst>
                                </p:cTn>
                              </p:par>
                              <p:par>
                                <p:cTn id="36" presetID="10" presetClass="entr" presetSubtype="0" fill="hold"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20"/>
                                        </p:tgtEl>
                                        <p:attrNameLst>
                                          <p:attrName>style.visibility</p:attrName>
                                        </p:attrNameLst>
                                      </p:cBhvr>
                                      <p:to>
                                        <p:strVal val="visible"/>
                                      </p:to>
                                    </p:set>
                                    <p:animEffect transition="in" filter="fade">
                                      <p:cBhvr>
                                        <p:cTn id="41" dur="500"/>
                                        <p:tgtEl>
                                          <p:spTgt spid="27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4"/>
                                        </p:tgtEl>
                                        <p:attrNameLst>
                                          <p:attrName>style.visibility</p:attrName>
                                        </p:attrNameLst>
                                      </p:cBhvr>
                                      <p:to>
                                        <p:strVal val="visible"/>
                                      </p:to>
                                    </p:set>
                                    <p:animEffect transition="in" filter="fade">
                                      <p:cBhvr>
                                        <p:cTn id="56" dur="500"/>
                                        <p:tgtEl>
                                          <p:spTgt spid="28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6"/>
                                        </p:tgtEl>
                                        <p:attrNameLst>
                                          <p:attrName>style.visibility</p:attrName>
                                        </p:attrNameLst>
                                      </p:cBhvr>
                                      <p:to>
                                        <p:strVal val="visible"/>
                                      </p:to>
                                    </p:set>
                                    <p:animEffect transition="in" filter="fade">
                                      <p:cBhvr>
                                        <p:cTn id="59" dur="500"/>
                                        <p:tgtEl>
                                          <p:spTgt spid="286"/>
                                        </p:tgtEl>
                                      </p:cBhvr>
                                    </p:animEffect>
                                  </p:childTnLst>
                                </p:cTn>
                              </p:par>
                              <p:par>
                                <p:cTn id="60" presetID="10" presetClass="entr" presetSubtype="0" fill="hold" nodeType="withEffect">
                                  <p:stCondLst>
                                    <p:cond delay="0"/>
                                  </p:stCondLst>
                                  <p:childTnLst>
                                    <p:set>
                                      <p:cBhvr>
                                        <p:cTn id="61" dur="1" fill="hold">
                                          <p:stCondLst>
                                            <p:cond delay="0"/>
                                          </p:stCondLst>
                                        </p:cTn>
                                        <p:tgtEl>
                                          <p:spTgt spid="2721"/>
                                        </p:tgtEl>
                                        <p:attrNameLst>
                                          <p:attrName>style.visibility</p:attrName>
                                        </p:attrNameLst>
                                      </p:cBhvr>
                                      <p:to>
                                        <p:strVal val="visible"/>
                                      </p:to>
                                    </p:set>
                                    <p:animEffect transition="in" filter="fade">
                                      <p:cBhvr>
                                        <p:cTn id="62" dur="500"/>
                                        <p:tgtEl>
                                          <p:spTgt spid="27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22"/>
                                        </p:tgtEl>
                                        <p:attrNameLst>
                                          <p:attrName>style.visibility</p:attrName>
                                        </p:attrNameLst>
                                      </p:cBhvr>
                                      <p:to>
                                        <p:strVal val="visible"/>
                                      </p:to>
                                    </p:set>
                                    <p:animEffect transition="in" filter="fade">
                                      <p:cBhvr>
                                        <p:cTn id="65" dur="500"/>
                                        <p:tgtEl>
                                          <p:spTgt spid="27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500"/>
                                        <p:tgtEl>
                                          <p:spTgt spid="7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par>
                                <p:cTn id="72" presetID="10" presetClass="entr" presetSubtype="0" fill="hold" nodeType="withEffect">
                                  <p:stCondLst>
                                    <p:cond delay="0"/>
                                  </p:stCondLst>
                                  <p:childTnLst>
                                    <p:set>
                                      <p:cBhvr>
                                        <p:cTn id="73" dur="1" fill="hold">
                                          <p:stCondLst>
                                            <p:cond delay="0"/>
                                          </p:stCondLst>
                                        </p:cTn>
                                        <p:tgtEl>
                                          <p:spTgt spid="2723"/>
                                        </p:tgtEl>
                                        <p:attrNameLst>
                                          <p:attrName>style.visibility</p:attrName>
                                        </p:attrNameLst>
                                      </p:cBhvr>
                                      <p:to>
                                        <p:strVal val="visible"/>
                                      </p:to>
                                    </p:set>
                                    <p:animEffect transition="in" filter="fade">
                                      <p:cBhvr>
                                        <p:cTn id="74" dur="500"/>
                                        <p:tgtEl>
                                          <p:spTgt spid="27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24"/>
                                        </p:tgtEl>
                                        <p:attrNameLst>
                                          <p:attrName>style.visibility</p:attrName>
                                        </p:attrNameLst>
                                      </p:cBhvr>
                                      <p:to>
                                        <p:strVal val="visible"/>
                                      </p:to>
                                    </p:set>
                                    <p:animEffect transition="in" filter="fade">
                                      <p:cBhvr>
                                        <p:cTn id="77" dur="500"/>
                                        <p:tgtEl>
                                          <p:spTgt spid="27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28"/>
                                        </p:tgtEl>
                                        <p:attrNameLst>
                                          <p:attrName>style.visibility</p:attrName>
                                        </p:attrNameLst>
                                      </p:cBhvr>
                                      <p:to>
                                        <p:strVal val="visible"/>
                                      </p:to>
                                    </p:set>
                                    <p:animEffect transition="in" filter="fade">
                                      <p:cBhvr>
                                        <p:cTn id="80" dur="500"/>
                                        <p:tgtEl>
                                          <p:spTgt spid="272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500"/>
                                        <p:tgtEl>
                                          <p:spTgt spid="8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fade">
                                      <p:cBhvr>
                                        <p:cTn id="89" dur="500"/>
                                        <p:tgtEl>
                                          <p:spTgt spid="8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725"/>
                                        </p:tgtEl>
                                        <p:attrNameLst>
                                          <p:attrName>style.visibility</p:attrName>
                                        </p:attrNameLst>
                                      </p:cBhvr>
                                      <p:to>
                                        <p:strVal val="visible"/>
                                      </p:to>
                                    </p:set>
                                    <p:animEffect transition="in" filter="fade">
                                      <p:cBhvr>
                                        <p:cTn id="95" dur="500"/>
                                        <p:tgtEl>
                                          <p:spTgt spid="27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26"/>
                                        </p:tgtEl>
                                        <p:attrNameLst>
                                          <p:attrName>style.visibility</p:attrName>
                                        </p:attrNameLst>
                                      </p:cBhvr>
                                      <p:to>
                                        <p:strVal val="visible"/>
                                      </p:to>
                                    </p:set>
                                    <p:animEffect transition="in" filter="fade">
                                      <p:cBhvr>
                                        <p:cTn id="98" dur="500"/>
                                        <p:tgtEl>
                                          <p:spTgt spid="27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27"/>
                                        </p:tgtEl>
                                        <p:attrNameLst>
                                          <p:attrName>style.visibility</p:attrName>
                                        </p:attrNameLst>
                                      </p:cBhvr>
                                      <p:to>
                                        <p:strVal val="visible"/>
                                      </p:to>
                                    </p:set>
                                    <p:animEffect transition="in" filter="fade">
                                      <p:cBhvr>
                                        <p:cTn id="101" dur="500"/>
                                        <p:tgtEl>
                                          <p:spTgt spid="2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P spid="280" grpId="0"/>
      <p:bldP spid="281" grpId="0"/>
      <p:bldP spid="282" grpId="0"/>
      <p:bldP spid="283" grpId="0"/>
      <p:bldP spid="284" grpId="0"/>
      <p:bldP spid="286" grpId="0"/>
      <p:bldP spid="70" grpId="0"/>
      <p:bldP spid="71" grpId="0"/>
      <p:bldP spid="74" grpId="0"/>
      <p:bldP spid="75" grpId="0"/>
      <p:bldP spid="76" grpId="0"/>
      <p:bldP spid="77" grpId="0"/>
      <p:bldP spid="79" grpId="0"/>
      <p:bldP spid="81" grpId="0"/>
      <p:bldP spid="86" grpId="0" animBg="1"/>
      <p:bldP spid="87" grpId="0" animBg="1"/>
      <p:bldP spid="88" grpId="0" animBg="1"/>
      <p:bldP spid="89" grpId="0" animBg="1"/>
      <p:bldP spid="90" grpId="0" animBg="1"/>
      <p:bldP spid="2720" grpId="0" animBg="1"/>
      <p:bldP spid="2722" grpId="0" animBg="1"/>
      <p:bldP spid="2724" grpId="0" animBg="1"/>
      <p:bldP spid="2725" grpId="0" animBg="1"/>
      <p:bldP spid="2726" grpId="0" animBg="1"/>
      <p:bldP spid="2727" grpId="0" animBg="1"/>
      <p:bldP spid="27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8-4 SOLUTION</a:t>
            </a:r>
            <a:endParaRPr lang="en-US" sz="2400" b="1" dirty="0">
              <a:solidFill>
                <a:prstClr val="white"/>
              </a:solidFill>
            </a:endParaRPr>
          </a:p>
        </p:txBody>
      </p:sp>
      <p:sp>
        <p:nvSpPr>
          <p:cNvPr id="6" name="Rectangle 5"/>
          <p:cNvSpPr>
            <a:spLocks noChangeArrowheads="1"/>
          </p:cNvSpPr>
          <p:nvPr/>
        </p:nvSpPr>
        <p:spPr bwMode="auto">
          <a:xfrm>
            <a:off x="850900" y="696913"/>
            <a:ext cx="7018338" cy="6683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Rectangle 33"/>
          <p:cNvSpPr>
            <a:spLocks noChangeArrowheads="1"/>
          </p:cNvSpPr>
          <p:nvPr/>
        </p:nvSpPr>
        <p:spPr bwMode="auto">
          <a:xfrm>
            <a:off x="890588" y="1376363"/>
            <a:ext cx="1816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Bank statement balance</a:t>
            </a:r>
            <a:endParaRPr lang="en-US" dirty="0" smtClean="0">
              <a:solidFill>
                <a:prstClr val="black"/>
              </a:solidFill>
              <a:cs typeface="+mn-cs"/>
            </a:endParaRPr>
          </a:p>
        </p:txBody>
      </p:sp>
      <p:sp>
        <p:nvSpPr>
          <p:cNvPr id="266" name="Rectangle 34"/>
          <p:cNvSpPr>
            <a:spLocks noChangeArrowheads="1"/>
          </p:cNvSpPr>
          <p:nvPr/>
        </p:nvSpPr>
        <p:spPr bwMode="auto">
          <a:xfrm>
            <a:off x="3503613"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$1,900</a:t>
            </a:r>
            <a:endParaRPr lang="en-US" dirty="0" smtClean="0">
              <a:solidFill>
                <a:prstClr val="black"/>
              </a:solidFill>
              <a:cs typeface="+mn-cs"/>
            </a:endParaRPr>
          </a:p>
        </p:txBody>
      </p:sp>
      <p:sp>
        <p:nvSpPr>
          <p:cNvPr id="267" name="Rectangle 35"/>
          <p:cNvSpPr>
            <a:spLocks noChangeArrowheads="1"/>
          </p:cNvSpPr>
          <p:nvPr/>
        </p:nvSpPr>
        <p:spPr bwMode="auto">
          <a:xfrm>
            <a:off x="4191000" y="1376363"/>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Book balance</a:t>
            </a:r>
            <a:endParaRPr lang="en-US" dirty="0" smtClean="0">
              <a:solidFill>
                <a:prstClr val="black"/>
              </a:solidFill>
              <a:cs typeface="+mn-cs"/>
            </a:endParaRPr>
          </a:p>
        </p:txBody>
      </p:sp>
      <p:sp>
        <p:nvSpPr>
          <p:cNvPr id="268" name="Rectangle 36"/>
          <p:cNvSpPr>
            <a:spLocks noChangeArrowheads="1"/>
          </p:cNvSpPr>
          <p:nvPr/>
        </p:nvSpPr>
        <p:spPr bwMode="auto">
          <a:xfrm>
            <a:off x="7285038" y="1376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$1,610</a:t>
            </a:r>
            <a:endParaRPr lang="en-US" dirty="0" smtClean="0">
              <a:solidFill>
                <a:prstClr val="black"/>
              </a:solidFill>
              <a:cs typeface="+mn-cs"/>
            </a:endParaRPr>
          </a:p>
        </p:txBody>
      </p:sp>
      <p:sp>
        <p:nvSpPr>
          <p:cNvPr id="269" name="Rectangle 37"/>
          <p:cNvSpPr>
            <a:spLocks noChangeArrowheads="1"/>
          </p:cNvSpPr>
          <p:nvPr/>
        </p:nvSpPr>
        <p:spPr bwMode="auto">
          <a:xfrm>
            <a:off x="890588"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Add:</a:t>
            </a:r>
            <a:endParaRPr lang="en-US" dirty="0" smtClean="0">
              <a:solidFill>
                <a:prstClr val="black"/>
              </a:solidFill>
              <a:cs typeface="+mn-cs"/>
            </a:endParaRPr>
          </a:p>
        </p:txBody>
      </p:sp>
      <p:sp>
        <p:nvSpPr>
          <p:cNvPr id="276" name="Rectangle 38"/>
          <p:cNvSpPr>
            <a:spLocks noChangeArrowheads="1"/>
          </p:cNvSpPr>
          <p:nvPr/>
        </p:nvSpPr>
        <p:spPr bwMode="auto">
          <a:xfrm>
            <a:off x="4191000" y="158273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Add:</a:t>
            </a:r>
            <a:endParaRPr lang="en-US" dirty="0" smtClean="0">
              <a:solidFill>
                <a:prstClr val="black"/>
              </a:solidFill>
              <a:cs typeface="+mn-cs"/>
            </a:endParaRPr>
          </a:p>
        </p:txBody>
      </p:sp>
      <p:sp>
        <p:nvSpPr>
          <p:cNvPr id="277" name="Rectangle 39"/>
          <p:cNvSpPr>
            <a:spLocks noChangeArrowheads="1"/>
          </p:cNvSpPr>
          <p:nvPr/>
        </p:nvSpPr>
        <p:spPr bwMode="auto">
          <a:xfrm>
            <a:off x="1071563" y="1787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Deposit of December 31</a:t>
            </a:r>
            <a:endParaRPr lang="en-US" dirty="0" smtClean="0">
              <a:solidFill>
                <a:prstClr val="black"/>
              </a:solidFill>
              <a:cs typeface="+mn-cs"/>
            </a:endParaRPr>
          </a:p>
        </p:txBody>
      </p:sp>
      <p:sp>
        <p:nvSpPr>
          <p:cNvPr id="278" name="Rectangle 40"/>
          <p:cNvSpPr>
            <a:spLocks noChangeArrowheads="1"/>
          </p:cNvSpPr>
          <p:nvPr/>
        </p:nvSpPr>
        <p:spPr bwMode="auto">
          <a:xfrm>
            <a:off x="3724275" y="1787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a:t>
            </a:r>
            <a:endParaRPr lang="en-US" dirty="0" smtClean="0">
              <a:solidFill>
                <a:prstClr val="black"/>
              </a:solidFill>
              <a:cs typeface="+mn-cs"/>
            </a:endParaRPr>
          </a:p>
        </p:txBody>
      </p:sp>
      <p:sp>
        <p:nvSpPr>
          <p:cNvPr id="279" name="Rectangle 41"/>
          <p:cNvSpPr>
            <a:spLocks noChangeArrowheads="1"/>
          </p:cNvSpPr>
          <p:nvPr/>
        </p:nvSpPr>
        <p:spPr bwMode="auto">
          <a:xfrm>
            <a:off x="4373563" y="1787525"/>
            <a:ext cx="1190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Error (Ck 6267)</a:t>
            </a:r>
            <a:endParaRPr lang="en-US" dirty="0" smtClean="0">
              <a:solidFill>
                <a:prstClr val="black"/>
              </a:solidFill>
              <a:cs typeface="+mn-cs"/>
            </a:endParaRPr>
          </a:p>
        </p:txBody>
      </p:sp>
      <p:sp>
        <p:nvSpPr>
          <p:cNvPr id="280" name="Rectangle 42"/>
          <p:cNvSpPr>
            <a:spLocks noChangeArrowheads="1"/>
          </p:cNvSpPr>
          <p:nvPr/>
        </p:nvSpPr>
        <p:spPr bwMode="auto">
          <a:xfrm>
            <a:off x="6654800" y="17875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a:t>
            </a:r>
            <a:endParaRPr lang="en-US" dirty="0" smtClean="0">
              <a:solidFill>
                <a:prstClr val="black"/>
              </a:solidFill>
              <a:cs typeface="+mn-cs"/>
            </a:endParaRPr>
          </a:p>
        </p:txBody>
      </p:sp>
      <p:sp>
        <p:nvSpPr>
          <p:cNvPr id="281" name="Rectangle 43"/>
          <p:cNvSpPr>
            <a:spLocks noChangeArrowheads="1"/>
          </p:cNvSpPr>
          <p:nvPr/>
        </p:nvSpPr>
        <p:spPr bwMode="auto">
          <a:xfrm>
            <a:off x="3594100" y="19939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2,700</a:t>
            </a:r>
            <a:endParaRPr lang="en-US" dirty="0" smtClean="0">
              <a:solidFill>
                <a:prstClr val="black"/>
              </a:solidFill>
              <a:cs typeface="+mn-cs"/>
            </a:endParaRPr>
          </a:p>
        </p:txBody>
      </p:sp>
      <p:sp>
        <p:nvSpPr>
          <p:cNvPr id="282" name="Rectangle 44"/>
          <p:cNvSpPr>
            <a:spLocks noChangeArrowheads="1"/>
          </p:cNvSpPr>
          <p:nvPr/>
        </p:nvSpPr>
        <p:spPr bwMode="auto">
          <a:xfrm>
            <a:off x="4373563" y="1993900"/>
            <a:ext cx="2209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Proceeds of note less $30 fee</a:t>
            </a:r>
            <a:endParaRPr lang="en-US" dirty="0" smtClean="0">
              <a:solidFill>
                <a:prstClr val="black"/>
              </a:solidFill>
              <a:cs typeface="+mn-cs"/>
            </a:endParaRPr>
          </a:p>
        </p:txBody>
      </p:sp>
      <p:sp>
        <p:nvSpPr>
          <p:cNvPr id="283" name="Rectangle 45"/>
          <p:cNvSpPr>
            <a:spLocks noChangeArrowheads="1"/>
          </p:cNvSpPr>
          <p:nvPr/>
        </p:nvSpPr>
        <p:spPr bwMode="auto">
          <a:xfrm>
            <a:off x="6667500"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470</a:t>
            </a:r>
            <a:endParaRPr lang="en-US" dirty="0" smtClean="0">
              <a:solidFill>
                <a:prstClr val="black"/>
              </a:solidFill>
              <a:cs typeface="+mn-cs"/>
            </a:endParaRPr>
          </a:p>
        </p:txBody>
      </p:sp>
      <p:sp>
        <p:nvSpPr>
          <p:cNvPr id="284" name="Rectangle 46"/>
          <p:cNvSpPr>
            <a:spLocks noChangeArrowheads="1"/>
          </p:cNvSpPr>
          <p:nvPr/>
        </p:nvSpPr>
        <p:spPr bwMode="auto">
          <a:xfrm>
            <a:off x="7507288" y="1993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560</a:t>
            </a:r>
            <a:endParaRPr lang="en-US" dirty="0" smtClean="0">
              <a:solidFill>
                <a:prstClr val="black"/>
              </a:solidFill>
              <a:cs typeface="+mn-cs"/>
            </a:endParaRPr>
          </a:p>
        </p:txBody>
      </p:sp>
      <p:sp>
        <p:nvSpPr>
          <p:cNvPr id="285" name="Rectangle 47"/>
          <p:cNvSpPr>
            <a:spLocks noChangeArrowheads="1"/>
          </p:cNvSpPr>
          <p:nvPr/>
        </p:nvSpPr>
        <p:spPr bwMode="auto">
          <a:xfrm>
            <a:off x="890588" y="22002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Deduct:</a:t>
            </a:r>
            <a:endParaRPr lang="en-US" dirty="0" smtClean="0">
              <a:solidFill>
                <a:prstClr val="black"/>
              </a:solidFill>
              <a:cs typeface="+mn-cs"/>
            </a:endParaRPr>
          </a:p>
        </p:txBody>
      </p:sp>
      <p:sp>
        <p:nvSpPr>
          <p:cNvPr id="286" name="Rectangle 48"/>
          <p:cNvSpPr>
            <a:spLocks noChangeArrowheads="1"/>
          </p:cNvSpPr>
          <p:nvPr/>
        </p:nvSpPr>
        <p:spPr bwMode="auto">
          <a:xfrm>
            <a:off x="7375525" y="22002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2,170</a:t>
            </a:r>
            <a:endParaRPr lang="en-US" dirty="0" smtClean="0">
              <a:solidFill>
                <a:prstClr val="black"/>
              </a:solidFill>
              <a:cs typeface="+mn-cs"/>
            </a:endParaRPr>
          </a:p>
        </p:txBody>
      </p:sp>
      <p:sp>
        <p:nvSpPr>
          <p:cNvPr id="287" name="Rectangle 49"/>
          <p:cNvSpPr>
            <a:spLocks noChangeArrowheads="1"/>
          </p:cNvSpPr>
          <p:nvPr/>
        </p:nvSpPr>
        <p:spPr bwMode="auto">
          <a:xfrm>
            <a:off x="1071563" y="24066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Checks No.</a:t>
            </a:r>
            <a:endParaRPr lang="en-US" dirty="0" smtClean="0">
              <a:solidFill>
                <a:prstClr val="black"/>
              </a:solidFill>
              <a:cs typeface="+mn-cs"/>
            </a:endParaRPr>
          </a:p>
        </p:txBody>
      </p:sp>
      <p:sp>
        <p:nvSpPr>
          <p:cNvPr id="64" name="Rectangle 50"/>
          <p:cNvSpPr>
            <a:spLocks noChangeArrowheads="1"/>
          </p:cNvSpPr>
          <p:nvPr/>
        </p:nvSpPr>
        <p:spPr bwMode="auto">
          <a:xfrm>
            <a:off x="2171700"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6273</a:t>
            </a:r>
            <a:endParaRPr lang="en-US" dirty="0" smtClean="0">
              <a:solidFill>
                <a:prstClr val="black"/>
              </a:solidFill>
              <a:cs typeface="+mn-cs"/>
            </a:endParaRPr>
          </a:p>
        </p:txBody>
      </p:sp>
      <p:sp>
        <p:nvSpPr>
          <p:cNvPr id="65" name="Rectangle 51"/>
          <p:cNvSpPr>
            <a:spLocks noChangeArrowheads="1"/>
          </p:cNvSpPr>
          <p:nvPr/>
        </p:nvSpPr>
        <p:spPr bwMode="auto">
          <a:xfrm>
            <a:off x="2878138" y="2406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66" name="Rectangle 52"/>
          <p:cNvSpPr>
            <a:spLocks noChangeArrowheads="1"/>
          </p:cNvSpPr>
          <p:nvPr/>
        </p:nvSpPr>
        <p:spPr bwMode="auto">
          <a:xfrm>
            <a:off x="4191000" y="24066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Deduct:</a:t>
            </a:r>
            <a:endParaRPr lang="en-US" dirty="0" smtClean="0">
              <a:solidFill>
                <a:prstClr val="black"/>
              </a:solidFill>
              <a:cs typeface="+mn-cs"/>
            </a:endParaRPr>
          </a:p>
        </p:txBody>
      </p:sp>
      <p:sp>
        <p:nvSpPr>
          <p:cNvPr id="68" name="Rectangle 53"/>
          <p:cNvSpPr>
            <a:spLocks noChangeArrowheads="1"/>
          </p:cNvSpPr>
          <p:nvPr/>
        </p:nvSpPr>
        <p:spPr bwMode="auto">
          <a:xfrm>
            <a:off x="2171700" y="2613025"/>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6282</a:t>
            </a:r>
            <a:endParaRPr lang="en-US" dirty="0" smtClean="0">
              <a:solidFill>
                <a:prstClr val="black"/>
              </a:solidFill>
              <a:cs typeface="+mn-cs"/>
            </a:endParaRPr>
          </a:p>
        </p:txBody>
      </p:sp>
      <p:sp>
        <p:nvSpPr>
          <p:cNvPr id="69" name="Rectangle 54"/>
          <p:cNvSpPr>
            <a:spLocks noChangeArrowheads="1"/>
          </p:cNvSpPr>
          <p:nvPr/>
        </p:nvSpPr>
        <p:spPr bwMode="auto">
          <a:xfrm>
            <a:off x="2968625" y="261302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70" name="Rectangle 55"/>
          <p:cNvSpPr>
            <a:spLocks noChangeArrowheads="1"/>
          </p:cNvSpPr>
          <p:nvPr/>
        </p:nvSpPr>
        <p:spPr bwMode="auto">
          <a:xfrm>
            <a:off x="4373563" y="2613025"/>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NSF check</a:t>
            </a:r>
            <a:endParaRPr lang="en-US" dirty="0" smtClean="0">
              <a:solidFill>
                <a:prstClr val="black"/>
              </a:solidFill>
              <a:cs typeface="+mn-cs"/>
            </a:endParaRPr>
          </a:p>
        </p:txBody>
      </p:sp>
      <p:sp>
        <p:nvSpPr>
          <p:cNvPr id="71" name="Rectangle 56"/>
          <p:cNvSpPr>
            <a:spLocks noChangeArrowheads="1"/>
          </p:cNvSpPr>
          <p:nvPr/>
        </p:nvSpPr>
        <p:spPr bwMode="auto">
          <a:xfrm>
            <a:off x="6577013" y="261302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72" name="Rectangle 57"/>
          <p:cNvSpPr>
            <a:spLocks noChangeArrowheads="1"/>
          </p:cNvSpPr>
          <p:nvPr/>
        </p:nvSpPr>
        <p:spPr bwMode="auto">
          <a:xfrm>
            <a:off x="2171700" y="2817813"/>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6242</a:t>
            </a:r>
            <a:endParaRPr lang="en-US" dirty="0" smtClean="0">
              <a:solidFill>
                <a:prstClr val="black"/>
              </a:solidFill>
              <a:cs typeface="+mn-cs"/>
            </a:endParaRPr>
          </a:p>
        </p:txBody>
      </p:sp>
      <p:sp>
        <p:nvSpPr>
          <p:cNvPr id="73" name="Rectangle 58"/>
          <p:cNvSpPr>
            <a:spLocks noChangeArrowheads="1"/>
          </p:cNvSpPr>
          <p:nvPr/>
        </p:nvSpPr>
        <p:spPr bwMode="auto">
          <a:xfrm>
            <a:off x="2968625" y="2817813"/>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a:t>
            </a:r>
            <a:r>
              <a:rPr lang="en-US" sz="1300" dirty="0" smtClean="0">
                <a:solidFill>
                  <a:srgbClr val="000000"/>
                </a:solidFill>
                <a:cs typeface="+mn-cs"/>
              </a:rPr>
              <a:t>00</a:t>
            </a:r>
            <a:endParaRPr lang="en-US" dirty="0" smtClean="0">
              <a:solidFill>
                <a:prstClr val="black"/>
              </a:solidFill>
              <a:cs typeface="+mn-cs"/>
            </a:endParaRPr>
          </a:p>
        </p:txBody>
      </p:sp>
      <p:sp>
        <p:nvSpPr>
          <p:cNvPr id="74" name="Rectangle 59"/>
          <p:cNvSpPr>
            <a:spLocks noChangeArrowheads="1"/>
          </p:cNvSpPr>
          <p:nvPr/>
        </p:nvSpPr>
        <p:spPr bwMode="auto">
          <a:xfrm>
            <a:off x="3724275"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700</a:t>
            </a:r>
            <a:endParaRPr lang="en-US" dirty="0" smtClean="0">
              <a:solidFill>
                <a:prstClr val="black"/>
              </a:solidFill>
              <a:cs typeface="+mn-cs"/>
            </a:endParaRPr>
          </a:p>
        </p:txBody>
      </p:sp>
      <p:sp>
        <p:nvSpPr>
          <p:cNvPr id="75" name="Rectangle 60"/>
          <p:cNvSpPr>
            <a:spLocks noChangeArrowheads="1"/>
          </p:cNvSpPr>
          <p:nvPr/>
        </p:nvSpPr>
        <p:spPr bwMode="auto">
          <a:xfrm>
            <a:off x="4373563" y="2817813"/>
            <a:ext cx="887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Printing fee</a:t>
            </a:r>
            <a:endParaRPr lang="en-US" dirty="0" smtClean="0">
              <a:solidFill>
                <a:prstClr val="black"/>
              </a:solidFill>
              <a:cs typeface="+mn-cs"/>
            </a:endParaRPr>
          </a:p>
        </p:txBody>
      </p:sp>
      <p:sp>
        <p:nvSpPr>
          <p:cNvPr id="76" name="Rectangle 61"/>
          <p:cNvSpPr>
            <a:spLocks noChangeArrowheads="1"/>
          </p:cNvSpPr>
          <p:nvPr/>
        </p:nvSpPr>
        <p:spPr bwMode="auto">
          <a:xfrm>
            <a:off x="6757988" y="28178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77" name="Rectangle 62"/>
          <p:cNvSpPr>
            <a:spLocks noChangeArrowheads="1"/>
          </p:cNvSpPr>
          <p:nvPr/>
        </p:nvSpPr>
        <p:spPr bwMode="auto">
          <a:xfrm>
            <a:off x="7507288" y="2817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170</a:t>
            </a:r>
            <a:endParaRPr lang="en-US" dirty="0" smtClean="0">
              <a:solidFill>
                <a:prstClr val="black"/>
              </a:solidFill>
              <a:cs typeface="+mn-cs"/>
            </a:endParaRPr>
          </a:p>
        </p:txBody>
      </p:sp>
      <p:sp>
        <p:nvSpPr>
          <p:cNvPr id="78" name="Rectangle 63"/>
          <p:cNvSpPr>
            <a:spLocks noChangeArrowheads="1"/>
          </p:cNvSpPr>
          <p:nvPr/>
        </p:nvSpPr>
        <p:spPr bwMode="auto">
          <a:xfrm>
            <a:off x="890588"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bank balance</a:t>
            </a:r>
            <a:endParaRPr lang="en-US" dirty="0" smtClean="0">
              <a:solidFill>
                <a:prstClr val="black"/>
              </a:solidFill>
              <a:cs typeface="+mn-cs"/>
            </a:endParaRPr>
          </a:p>
        </p:txBody>
      </p:sp>
      <p:sp>
        <p:nvSpPr>
          <p:cNvPr id="79" name="Rectangle 64"/>
          <p:cNvSpPr>
            <a:spLocks noChangeArrowheads="1"/>
          </p:cNvSpPr>
          <p:nvPr/>
        </p:nvSpPr>
        <p:spPr bwMode="auto">
          <a:xfrm>
            <a:off x="3503613"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80" name="Rectangle 65"/>
          <p:cNvSpPr>
            <a:spLocks noChangeArrowheads="1"/>
          </p:cNvSpPr>
          <p:nvPr/>
        </p:nvSpPr>
        <p:spPr bwMode="auto">
          <a:xfrm>
            <a:off x="4191000" y="3024188"/>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Adjusted book balance</a:t>
            </a:r>
            <a:endParaRPr lang="en-US" dirty="0" smtClean="0">
              <a:solidFill>
                <a:prstClr val="black"/>
              </a:solidFill>
              <a:cs typeface="+mn-cs"/>
            </a:endParaRPr>
          </a:p>
        </p:txBody>
      </p:sp>
      <p:sp>
        <p:nvSpPr>
          <p:cNvPr id="81" name="Rectangle 66"/>
          <p:cNvSpPr>
            <a:spLocks noChangeArrowheads="1"/>
          </p:cNvSpPr>
          <p:nvPr/>
        </p:nvSpPr>
        <p:spPr bwMode="auto">
          <a:xfrm>
            <a:off x="7285038" y="3024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82" name="Rectangle 67"/>
          <p:cNvSpPr>
            <a:spLocks noChangeArrowheads="1"/>
          </p:cNvSpPr>
          <p:nvPr/>
        </p:nvSpPr>
        <p:spPr bwMode="auto">
          <a:xfrm>
            <a:off x="4138613" y="717550"/>
            <a:ext cx="534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Gucci</a:t>
            </a:r>
            <a:endParaRPr lang="en-US" dirty="0" smtClean="0">
              <a:solidFill>
                <a:prstClr val="black"/>
              </a:solidFill>
              <a:cs typeface="+mn-cs"/>
            </a:endParaRPr>
          </a:p>
        </p:txBody>
      </p:sp>
      <p:sp>
        <p:nvSpPr>
          <p:cNvPr id="83" name="Rectangle 68"/>
          <p:cNvSpPr>
            <a:spLocks noChangeArrowheads="1"/>
          </p:cNvSpPr>
          <p:nvPr/>
        </p:nvSpPr>
        <p:spPr bwMode="auto">
          <a:xfrm>
            <a:off x="3594100" y="933450"/>
            <a:ext cx="162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Bank Reconciliation</a:t>
            </a:r>
            <a:endParaRPr lang="en-US" dirty="0" smtClean="0">
              <a:solidFill>
                <a:prstClr val="black"/>
              </a:solidFill>
              <a:cs typeface="+mn-cs"/>
            </a:endParaRPr>
          </a:p>
        </p:txBody>
      </p:sp>
      <p:sp>
        <p:nvSpPr>
          <p:cNvPr id="84" name="Rectangle 69"/>
          <p:cNvSpPr>
            <a:spLocks noChangeArrowheads="1"/>
          </p:cNvSpPr>
          <p:nvPr/>
        </p:nvSpPr>
        <p:spPr bwMode="auto">
          <a:xfrm>
            <a:off x="3856038" y="1149350"/>
            <a:ext cx="108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December 31</a:t>
            </a:r>
            <a:endParaRPr lang="en-US" dirty="0" smtClean="0">
              <a:solidFill>
                <a:prstClr val="black"/>
              </a:solidFill>
              <a:cs typeface="+mn-cs"/>
            </a:endParaRPr>
          </a:p>
        </p:txBody>
      </p:sp>
      <p:sp>
        <p:nvSpPr>
          <p:cNvPr id="85" name="Line 70"/>
          <p:cNvSpPr>
            <a:spLocks noChangeShapeType="1"/>
          </p:cNvSpPr>
          <p:nvPr/>
        </p:nvSpPr>
        <p:spPr bwMode="auto">
          <a:xfrm>
            <a:off x="3321050" y="3003550"/>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Rectangle 71"/>
          <p:cNvSpPr>
            <a:spLocks noChangeArrowheads="1"/>
          </p:cNvSpPr>
          <p:nvPr/>
        </p:nvSpPr>
        <p:spPr bwMode="auto">
          <a:xfrm>
            <a:off x="3321050" y="3003550"/>
            <a:ext cx="7667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Line 72"/>
          <p:cNvSpPr>
            <a:spLocks noChangeShapeType="1"/>
          </p:cNvSpPr>
          <p:nvPr/>
        </p:nvSpPr>
        <p:spPr bwMode="auto">
          <a:xfrm>
            <a:off x="3321050" y="3209925"/>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73"/>
          <p:cNvSpPr>
            <a:spLocks noChangeArrowheads="1"/>
          </p:cNvSpPr>
          <p:nvPr/>
        </p:nvSpPr>
        <p:spPr bwMode="auto">
          <a:xfrm>
            <a:off x="3321050" y="3209925"/>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Line 74"/>
          <p:cNvSpPr>
            <a:spLocks noChangeShapeType="1"/>
          </p:cNvSpPr>
          <p:nvPr/>
        </p:nvSpPr>
        <p:spPr bwMode="auto">
          <a:xfrm>
            <a:off x="3321050" y="32305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75"/>
          <p:cNvSpPr>
            <a:spLocks noChangeArrowheads="1"/>
          </p:cNvSpPr>
          <p:nvPr/>
        </p:nvSpPr>
        <p:spPr bwMode="auto">
          <a:xfrm>
            <a:off x="3321050" y="3230563"/>
            <a:ext cx="7667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76"/>
          <p:cNvSpPr>
            <a:spLocks noChangeArrowheads="1"/>
          </p:cNvSpPr>
          <p:nvPr/>
        </p:nvSpPr>
        <p:spPr bwMode="auto">
          <a:xfrm>
            <a:off x="839788" y="685800"/>
            <a:ext cx="20637"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77"/>
          <p:cNvSpPr>
            <a:spLocks noChangeArrowheads="1"/>
          </p:cNvSpPr>
          <p:nvPr/>
        </p:nvSpPr>
        <p:spPr bwMode="auto">
          <a:xfrm>
            <a:off x="7850188" y="706438"/>
            <a:ext cx="19050" cy="658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78"/>
          <p:cNvSpPr>
            <a:spLocks noChangeArrowheads="1"/>
          </p:cNvSpPr>
          <p:nvPr/>
        </p:nvSpPr>
        <p:spPr bwMode="auto">
          <a:xfrm>
            <a:off x="860425" y="685800"/>
            <a:ext cx="7008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79"/>
          <p:cNvSpPr>
            <a:spLocks noChangeArrowheads="1"/>
          </p:cNvSpPr>
          <p:nvPr/>
        </p:nvSpPr>
        <p:spPr bwMode="auto">
          <a:xfrm>
            <a:off x="860425" y="1344613"/>
            <a:ext cx="7008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Line 80"/>
          <p:cNvSpPr>
            <a:spLocks noChangeShapeType="1"/>
          </p:cNvSpPr>
          <p:nvPr/>
        </p:nvSpPr>
        <p:spPr bwMode="auto">
          <a:xfrm>
            <a:off x="3321050" y="1973263"/>
            <a:ext cx="766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0" name="Rectangle 81"/>
          <p:cNvSpPr>
            <a:spLocks noChangeArrowheads="1"/>
          </p:cNvSpPr>
          <p:nvPr/>
        </p:nvSpPr>
        <p:spPr bwMode="auto">
          <a:xfrm>
            <a:off x="3321050" y="1973263"/>
            <a:ext cx="7667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1" name="Line 82"/>
          <p:cNvSpPr>
            <a:spLocks noChangeShapeType="1"/>
          </p:cNvSpPr>
          <p:nvPr/>
        </p:nvSpPr>
        <p:spPr bwMode="auto">
          <a:xfrm>
            <a:off x="7104063" y="2179638"/>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2" name="Rectangle 83"/>
          <p:cNvSpPr>
            <a:spLocks noChangeArrowheads="1"/>
          </p:cNvSpPr>
          <p:nvPr/>
        </p:nvSpPr>
        <p:spPr bwMode="auto">
          <a:xfrm>
            <a:off x="7104063" y="2179638"/>
            <a:ext cx="7651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3" name="Line 84"/>
          <p:cNvSpPr>
            <a:spLocks noChangeShapeType="1"/>
          </p:cNvSpPr>
          <p:nvPr/>
        </p:nvSpPr>
        <p:spPr bwMode="auto">
          <a:xfrm>
            <a:off x="7104063" y="3003550"/>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4" name="Rectangle 85"/>
          <p:cNvSpPr>
            <a:spLocks noChangeArrowheads="1"/>
          </p:cNvSpPr>
          <p:nvPr/>
        </p:nvSpPr>
        <p:spPr bwMode="auto">
          <a:xfrm>
            <a:off x="7104063" y="3003550"/>
            <a:ext cx="765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5" name="Line 86"/>
          <p:cNvSpPr>
            <a:spLocks noChangeShapeType="1"/>
          </p:cNvSpPr>
          <p:nvPr/>
        </p:nvSpPr>
        <p:spPr bwMode="auto">
          <a:xfrm>
            <a:off x="7104063" y="3209925"/>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6" name="Rectangle 87"/>
          <p:cNvSpPr>
            <a:spLocks noChangeArrowheads="1"/>
          </p:cNvSpPr>
          <p:nvPr/>
        </p:nvSpPr>
        <p:spPr bwMode="auto">
          <a:xfrm>
            <a:off x="7104063" y="3209925"/>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7" name="Line 88"/>
          <p:cNvSpPr>
            <a:spLocks noChangeShapeType="1"/>
          </p:cNvSpPr>
          <p:nvPr/>
        </p:nvSpPr>
        <p:spPr bwMode="auto">
          <a:xfrm>
            <a:off x="7104063" y="3230563"/>
            <a:ext cx="765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8" name="Rectangle 89"/>
          <p:cNvSpPr>
            <a:spLocks noChangeArrowheads="1"/>
          </p:cNvSpPr>
          <p:nvPr/>
        </p:nvSpPr>
        <p:spPr bwMode="auto">
          <a:xfrm>
            <a:off x="7104063" y="3230563"/>
            <a:ext cx="765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 name="AutoShape 3"/>
          <p:cNvSpPr>
            <a:spLocks noChangeAspect="1" noChangeArrowheads="1" noTextEdit="1"/>
          </p:cNvSpPr>
          <p:nvPr/>
        </p:nvSpPr>
        <p:spPr bwMode="auto">
          <a:xfrm>
            <a:off x="1817688" y="3403600"/>
            <a:ext cx="55086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5"/>
          <p:cNvSpPr>
            <a:spLocks noChangeArrowheads="1"/>
          </p:cNvSpPr>
          <p:nvPr/>
        </p:nvSpPr>
        <p:spPr bwMode="auto">
          <a:xfrm>
            <a:off x="1817688" y="3403600"/>
            <a:ext cx="55086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2130425" y="3424238"/>
            <a:ext cx="4333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9" name="Rectangle 7"/>
          <p:cNvSpPr>
            <a:spLocks noChangeArrowheads="1"/>
          </p:cNvSpPr>
          <p:nvPr/>
        </p:nvSpPr>
        <p:spPr bwMode="auto">
          <a:xfrm>
            <a:off x="5984875" y="3424238"/>
            <a:ext cx="4841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0" name="Rectangle 8"/>
          <p:cNvSpPr>
            <a:spLocks noChangeArrowheads="1"/>
          </p:cNvSpPr>
          <p:nvPr/>
        </p:nvSpPr>
        <p:spPr bwMode="auto">
          <a:xfrm>
            <a:off x="6710363" y="3424238"/>
            <a:ext cx="5445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1" name="Rectangle 9"/>
          <p:cNvSpPr>
            <a:spLocks noChangeArrowheads="1"/>
          </p:cNvSpPr>
          <p:nvPr/>
        </p:nvSpPr>
        <p:spPr bwMode="auto">
          <a:xfrm>
            <a:off x="1949450" y="36512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12" name="Rectangle 10"/>
          <p:cNvSpPr>
            <a:spLocks noChangeArrowheads="1"/>
          </p:cNvSpPr>
          <p:nvPr/>
        </p:nvSpPr>
        <p:spPr bwMode="auto">
          <a:xfrm>
            <a:off x="2816225" y="36512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3" name="Rectangle 11"/>
          <p:cNvSpPr>
            <a:spLocks noChangeArrowheads="1"/>
          </p:cNvSpPr>
          <p:nvPr/>
        </p:nvSpPr>
        <p:spPr bwMode="auto">
          <a:xfrm>
            <a:off x="6297613" y="36512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a:t>
            </a:r>
            <a:endParaRPr lang="en-US" dirty="0" smtClean="0">
              <a:solidFill>
                <a:prstClr val="black"/>
              </a:solidFill>
              <a:cs typeface="+mn-cs"/>
            </a:endParaRPr>
          </a:p>
        </p:txBody>
      </p:sp>
      <p:sp>
        <p:nvSpPr>
          <p:cNvPr id="14" name="Rectangle 12"/>
          <p:cNvSpPr>
            <a:spLocks noChangeArrowheads="1"/>
          </p:cNvSpPr>
          <p:nvPr/>
        </p:nvSpPr>
        <p:spPr bwMode="auto">
          <a:xfrm>
            <a:off x="3089275" y="3857625"/>
            <a:ext cx="1130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Office supplies</a:t>
            </a:r>
            <a:endParaRPr lang="en-US" dirty="0" smtClean="0">
              <a:solidFill>
                <a:prstClr val="black"/>
              </a:solidFill>
              <a:cs typeface="+mn-cs"/>
            </a:endParaRPr>
          </a:p>
        </p:txBody>
      </p:sp>
      <p:sp>
        <p:nvSpPr>
          <p:cNvPr id="15" name="Rectangle 13"/>
          <p:cNvSpPr>
            <a:spLocks noChangeArrowheads="1"/>
          </p:cNvSpPr>
          <p:nvPr/>
        </p:nvSpPr>
        <p:spPr bwMode="auto">
          <a:xfrm>
            <a:off x="7053263" y="38576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a:t>
            </a:r>
            <a:endParaRPr lang="en-US" dirty="0" smtClean="0">
              <a:solidFill>
                <a:prstClr val="black"/>
              </a:solidFill>
              <a:cs typeface="+mn-cs"/>
            </a:endParaRPr>
          </a:p>
        </p:txBody>
      </p:sp>
      <p:sp>
        <p:nvSpPr>
          <p:cNvPr id="16" name="Rectangle 14"/>
          <p:cNvSpPr>
            <a:spLocks noChangeArrowheads="1"/>
          </p:cNvSpPr>
          <p:nvPr/>
        </p:nvSpPr>
        <p:spPr bwMode="auto">
          <a:xfrm>
            <a:off x="1949450" y="42703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17" name="Rectangle 15"/>
          <p:cNvSpPr>
            <a:spLocks noChangeArrowheads="1"/>
          </p:cNvSpPr>
          <p:nvPr/>
        </p:nvSpPr>
        <p:spPr bwMode="auto">
          <a:xfrm>
            <a:off x="2816225" y="427037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8" name="Rectangle 16"/>
          <p:cNvSpPr>
            <a:spLocks noChangeArrowheads="1"/>
          </p:cNvSpPr>
          <p:nvPr/>
        </p:nvSpPr>
        <p:spPr bwMode="auto">
          <a:xfrm>
            <a:off x="6207125" y="42703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470</a:t>
            </a:r>
            <a:endParaRPr lang="en-US" dirty="0" smtClean="0">
              <a:solidFill>
                <a:prstClr val="black"/>
              </a:solidFill>
              <a:cs typeface="+mn-cs"/>
            </a:endParaRPr>
          </a:p>
        </p:txBody>
      </p:sp>
      <p:sp>
        <p:nvSpPr>
          <p:cNvPr id="19" name="Rectangle 17"/>
          <p:cNvSpPr>
            <a:spLocks noChangeArrowheads="1"/>
          </p:cNvSpPr>
          <p:nvPr/>
        </p:nvSpPr>
        <p:spPr bwMode="auto">
          <a:xfrm>
            <a:off x="2816225" y="4476750"/>
            <a:ext cx="1443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Collection expense</a:t>
            </a:r>
            <a:endParaRPr lang="en-US" dirty="0" smtClean="0">
              <a:solidFill>
                <a:prstClr val="black"/>
              </a:solidFill>
              <a:cs typeface="+mn-cs"/>
            </a:endParaRPr>
          </a:p>
        </p:txBody>
      </p:sp>
      <p:sp>
        <p:nvSpPr>
          <p:cNvPr id="20" name="Rectangle 18"/>
          <p:cNvSpPr>
            <a:spLocks noChangeArrowheads="1"/>
          </p:cNvSpPr>
          <p:nvPr/>
        </p:nvSpPr>
        <p:spPr bwMode="auto">
          <a:xfrm>
            <a:off x="6297613" y="44767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a:t>
            </a:r>
            <a:endParaRPr lang="en-US" dirty="0" smtClean="0">
              <a:solidFill>
                <a:prstClr val="black"/>
              </a:solidFill>
              <a:cs typeface="+mn-cs"/>
            </a:endParaRPr>
          </a:p>
        </p:txBody>
      </p:sp>
      <p:sp>
        <p:nvSpPr>
          <p:cNvPr id="21" name="Rectangle 19"/>
          <p:cNvSpPr>
            <a:spLocks noChangeArrowheads="1"/>
          </p:cNvSpPr>
          <p:nvPr/>
        </p:nvSpPr>
        <p:spPr bwMode="auto">
          <a:xfrm>
            <a:off x="3089275" y="4683125"/>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Notes receivable</a:t>
            </a:r>
            <a:endParaRPr lang="en-US" dirty="0" smtClean="0">
              <a:solidFill>
                <a:prstClr val="black"/>
              </a:solidFill>
              <a:cs typeface="+mn-cs"/>
            </a:endParaRPr>
          </a:p>
        </p:txBody>
      </p:sp>
      <p:sp>
        <p:nvSpPr>
          <p:cNvPr id="22" name="Rectangle 20"/>
          <p:cNvSpPr>
            <a:spLocks noChangeArrowheads="1"/>
          </p:cNvSpPr>
          <p:nvPr/>
        </p:nvSpPr>
        <p:spPr bwMode="auto">
          <a:xfrm>
            <a:off x="6962775" y="46831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500</a:t>
            </a:r>
            <a:endParaRPr lang="en-US" dirty="0" smtClean="0">
              <a:solidFill>
                <a:prstClr val="black"/>
              </a:solidFill>
              <a:cs typeface="+mn-cs"/>
            </a:endParaRPr>
          </a:p>
        </p:txBody>
      </p:sp>
      <p:sp>
        <p:nvSpPr>
          <p:cNvPr id="23" name="Rectangle 21"/>
          <p:cNvSpPr>
            <a:spLocks noChangeArrowheads="1"/>
          </p:cNvSpPr>
          <p:nvPr/>
        </p:nvSpPr>
        <p:spPr bwMode="auto">
          <a:xfrm>
            <a:off x="1949450" y="50958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4" name="Rectangle 22"/>
          <p:cNvSpPr>
            <a:spLocks noChangeArrowheads="1"/>
          </p:cNvSpPr>
          <p:nvPr/>
        </p:nvSpPr>
        <p:spPr bwMode="auto">
          <a:xfrm>
            <a:off x="2816225" y="5095875"/>
            <a:ext cx="240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 - Prada Inc.</a:t>
            </a:r>
            <a:endParaRPr lang="en-US" dirty="0" smtClean="0">
              <a:solidFill>
                <a:prstClr val="black"/>
              </a:solidFill>
              <a:cs typeface="+mn-cs"/>
            </a:endParaRPr>
          </a:p>
        </p:txBody>
      </p:sp>
      <p:sp>
        <p:nvSpPr>
          <p:cNvPr id="25" name="Rectangle 23"/>
          <p:cNvSpPr>
            <a:spLocks noChangeArrowheads="1"/>
          </p:cNvSpPr>
          <p:nvPr/>
        </p:nvSpPr>
        <p:spPr bwMode="auto">
          <a:xfrm>
            <a:off x="6207125" y="50958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26" name="Rectangle 24"/>
          <p:cNvSpPr>
            <a:spLocks noChangeArrowheads="1"/>
          </p:cNvSpPr>
          <p:nvPr/>
        </p:nvSpPr>
        <p:spPr bwMode="auto">
          <a:xfrm>
            <a:off x="3089275" y="53022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7" name="Rectangle 25"/>
          <p:cNvSpPr>
            <a:spLocks noChangeArrowheads="1"/>
          </p:cNvSpPr>
          <p:nvPr/>
        </p:nvSpPr>
        <p:spPr bwMode="auto">
          <a:xfrm>
            <a:off x="6962775" y="53022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28" name="Rectangle 26"/>
          <p:cNvSpPr>
            <a:spLocks noChangeArrowheads="1"/>
          </p:cNvSpPr>
          <p:nvPr/>
        </p:nvSpPr>
        <p:spPr bwMode="auto">
          <a:xfrm>
            <a:off x="1949450" y="57150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9" name="Rectangle 27"/>
          <p:cNvSpPr>
            <a:spLocks noChangeArrowheads="1"/>
          </p:cNvSpPr>
          <p:nvPr/>
        </p:nvSpPr>
        <p:spPr bwMode="auto">
          <a:xfrm>
            <a:off x="2816225" y="5715000"/>
            <a:ext cx="1836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Miscellaneous expenses</a:t>
            </a:r>
            <a:endParaRPr lang="en-US" dirty="0" smtClean="0">
              <a:solidFill>
                <a:prstClr val="black"/>
              </a:solidFill>
              <a:cs typeface="+mn-cs"/>
            </a:endParaRPr>
          </a:p>
        </p:txBody>
      </p:sp>
      <p:sp>
        <p:nvSpPr>
          <p:cNvPr id="30" name="Rectangle 28"/>
          <p:cNvSpPr>
            <a:spLocks noChangeArrowheads="1"/>
          </p:cNvSpPr>
          <p:nvPr/>
        </p:nvSpPr>
        <p:spPr bwMode="auto">
          <a:xfrm>
            <a:off x="6297613" y="571500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31" name="Rectangle 29"/>
          <p:cNvSpPr>
            <a:spLocks noChangeArrowheads="1"/>
          </p:cNvSpPr>
          <p:nvPr/>
        </p:nvSpPr>
        <p:spPr bwMode="auto">
          <a:xfrm>
            <a:off x="3089275" y="592137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688" name="Rectangle 30"/>
          <p:cNvSpPr>
            <a:spLocks noChangeArrowheads="1"/>
          </p:cNvSpPr>
          <p:nvPr/>
        </p:nvSpPr>
        <p:spPr bwMode="auto">
          <a:xfrm>
            <a:off x="7053263" y="59213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2689" name="Rectangle 31"/>
          <p:cNvSpPr>
            <a:spLocks noChangeArrowheads="1"/>
          </p:cNvSpPr>
          <p:nvPr/>
        </p:nvSpPr>
        <p:spPr bwMode="auto">
          <a:xfrm>
            <a:off x="3703638" y="34242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690" name="Rectangle 32"/>
          <p:cNvSpPr>
            <a:spLocks noChangeArrowheads="1"/>
          </p:cNvSpPr>
          <p:nvPr/>
        </p:nvSpPr>
        <p:spPr bwMode="auto">
          <a:xfrm>
            <a:off x="1808163" y="33940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1" name="Line 33"/>
          <p:cNvSpPr>
            <a:spLocks noChangeShapeType="1"/>
          </p:cNvSpPr>
          <p:nvPr/>
        </p:nvSpPr>
        <p:spPr bwMode="auto">
          <a:xfrm>
            <a:off x="2776538" y="34147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2" name="Rectangle 34"/>
          <p:cNvSpPr>
            <a:spLocks noChangeArrowheads="1"/>
          </p:cNvSpPr>
          <p:nvPr/>
        </p:nvSpPr>
        <p:spPr bwMode="auto">
          <a:xfrm>
            <a:off x="2776538" y="34147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3" name="Line 35"/>
          <p:cNvSpPr>
            <a:spLocks noChangeShapeType="1"/>
          </p:cNvSpPr>
          <p:nvPr/>
        </p:nvSpPr>
        <p:spPr bwMode="auto">
          <a:xfrm>
            <a:off x="5802313" y="34147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4" name="Rectangle 36"/>
          <p:cNvSpPr>
            <a:spLocks noChangeArrowheads="1"/>
          </p:cNvSpPr>
          <p:nvPr/>
        </p:nvSpPr>
        <p:spPr bwMode="auto">
          <a:xfrm>
            <a:off x="5802313" y="3414713"/>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5" name="Line 37"/>
          <p:cNvSpPr>
            <a:spLocks noChangeShapeType="1"/>
          </p:cNvSpPr>
          <p:nvPr/>
        </p:nvSpPr>
        <p:spPr bwMode="auto">
          <a:xfrm>
            <a:off x="6559550" y="34147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6" name="Rectangle 38"/>
          <p:cNvSpPr>
            <a:spLocks noChangeArrowheads="1"/>
          </p:cNvSpPr>
          <p:nvPr/>
        </p:nvSpPr>
        <p:spPr bwMode="auto">
          <a:xfrm>
            <a:off x="6559550" y="34147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7" name="Rectangle 39"/>
          <p:cNvSpPr>
            <a:spLocks noChangeArrowheads="1"/>
          </p:cNvSpPr>
          <p:nvPr/>
        </p:nvSpPr>
        <p:spPr bwMode="auto">
          <a:xfrm>
            <a:off x="7305675" y="341471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8" name="Line 40"/>
          <p:cNvSpPr>
            <a:spLocks noChangeShapeType="1"/>
          </p:cNvSpPr>
          <p:nvPr/>
        </p:nvSpPr>
        <p:spPr bwMode="auto">
          <a:xfrm>
            <a:off x="1817688"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9" name="Rectangle 41"/>
          <p:cNvSpPr>
            <a:spLocks noChangeArrowheads="1"/>
          </p:cNvSpPr>
          <p:nvPr/>
        </p:nvSpPr>
        <p:spPr bwMode="auto">
          <a:xfrm>
            <a:off x="1817688"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0" name="Line 42"/>
          <p:cNvSpPr>
            <a:spLocks noChangeShapeType="1"/>
          </p:cNvSpPr>
          <p:nvPr/>
        </p:nvSpPr>
        <p:spPr bwMode="auto">
          <a:xfrm>
            <a:off x="2776538"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1" name="Rectangle 43"/>
          <p:cNvSpPr>
            <a:spLocks noChangeArrowheads="1"/>
          </p:cNvSpPr>
          <p:nvPr/>
        </p:nvSpPr>
        <p:spPr bwMode="auto">
          <a:xfrm>
            <a:off x="2776538"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2" name="Line 44"/>
          <p:cNvSpPr>
            <a:spLocks noChangeShapeType="1"/>
          </p:cNvSpPr>
          <p:nvPr/>
        </p:nvSpPr>
        <p:spPr bwMode="auto">
          <a:xfrm>
            <a:off x="5802313"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3" name="Rectangle 45"/>
          <p:cNvSpPr>
            <a:spLocks noChangeArrowheads="1"/>
          </p:cNvSpPr>
          <p:nvPr/>
        </p:nvSpPr>
        <p:spPr bwMode="auto">
          <a:xfrm>
            <a:off x="5802313" y="3641725"/>
            <a:ext cx="11112"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4" name="Line 46"/>
          <p:cNvSpPr>
            <a:spLocks noChangeShapeType="1"/>
          </p:cNvSpPr>
          <p:nvPr/>
        </p:nvSpPr>
        <p:spPr bwMode="auto">
          <a:xfrm>
            <a:off x="6559550"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2" name="Rectangle 47"/>
          <p:cNvSpPr>
            <a:spLocks noChangeArrowheads="1"/>
          </p:cNvSpPr>
          <p:nvPr/>
        </p:nvSpPr>
        <p:spPr bwMode="auto">
          <a:xfrm>
            <a:off x="6559550"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3" name="Line 48"/>
          <p:cNvSpPr>
            <a:spLocks noChangeShapeType="1"/>
          </p:cNvSpPr>
          <p:nvPr/>
        </p:nvSpPr>
        <p:spPr bwMode="auto">
          <a:xfrm>
            <a:off x="7316788" y="36417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4" name="Rectangle 49"/>
          <p:cNvSpPr>
            <a:spLocks noChangeArrowheads="1"/>
          </p:cNvSpPr>
          <p:nvPr/>
        </p:nvSpPr>
        <p:spPr bwMode="auto">
          <a:xfrm>
            <a:off x="7316788" y="36417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5" name="Rectangle 50"/>
          <p:cNvSpPr>
            <a:spLocks noChangeArrowheads="1"/>
          </p:cNvSpPr>
          <p:nvPr/>
        </p:nvSpPr>
        <p:spPr bwMode="auto">
          <a:xfrm>
            <a:off x="1827213" y="3394075"/>
            <a:ext cx="54991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6" name="Rectangle 51"/>
          <p:cNvSpPr>
            <a:spLocks noChangeArrowheads="1"/>
          </p:cNvSpPr>
          <p:nvPr/>
        </p:nvSpPr>
        <p:spPr bwMode="auto">
          <a:xfrm>
            <a:off x="1827213" y="3621088"/>
            <a:ext cx="54991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7" name="Line 52"/>
          <p:cNvSpPr>
            <a:spLocks noChangeShapeType="1"/>
          </p:cNvSpPr>
          <p:nvPr/>
        </p:nvSpPr>
        <p:spPr bwMode="auto">
          <a:xfrm>
            <a:off x="1827213" y="38369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8" name="Rectangle 53"/>
          <p:cNvSpPr>
            <a:spLocks noChangeArrowheads="1"/>
          </p:cNvSpPr>
          <p:nvPr/>
        </p:nvSpPr>
        <p:spPr bwMode="auto">
          <a:xfrm>
            <a:off x="1827213" y="38369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9" name="Line 54"/>
          <p:cNvSpPr>
            <a:spLocks noChangeShapeType="1"/>
          </p:cNvSpPr>
          <p:nvPr/>
        </p:nvSpPr>
        <p:spPr bwMode="auto">
          <a:xfrm>
            <a:off x="1827213" y="404336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Rectangle 55"/>
          <p:cNvSpPr>
            <a:spLocks noChangeArrowheads="1"/>
          </p:cNvSpPr>
          <p:nvPr/>
        </p:nvSpPr>
        <p:spPr bwMode="auto">
          <a:xfrm>
            <a:off x="1827213" y="404336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Line 56"/>
          <p:cNvSpPr>
            <a:spLocks noChangeShapeType="1"/>
          </p:cNvSpPr>
          <p:nvPr/>
        </p:nvSpPr>
        <p:spPr bwMode="auto">
          <a:xfrm>
            <a:off x="1827213" y="424973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57"/>
          <p:cNvSpPr>
            <a:spLocks noChangeArrowheads="1"/>
          </p:cNvSpPr>
          <p:nvPr/>
        </p:nvSpPr>
        <p:spPr bwMode="auto">
          <a:xfrm>
            <a:off x="1827213" y="424973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Line 58"/>
          <p:cNvSpPr>
            <a:spLocks noChangeShapeType="1"/>
          </p:cNvSpPr>
          <p:nvPr/>
        </p:nvSpPr>
        <p:spPr bwMode="auto">
          <a:xfrm>
            <a:off x="1827213" y="445611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59"/>
          <p:cNvSpPr>
            <a:spLocks noChangeArrowheads="1"/>
          </p:cNvSpPr>
          <p:nvPr/>
        </p:nvSpPr>
        <p:spPr bwMode="auto">
          <a:xfrm>
            <a:off x="1827213" y="445611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Line 60"/>
          <p:cNvSpPr>
            <a:spLocks noChangeShapeType="1"/>
          </p:cNvSpPr>
          <p:nvPr/>
        </p:nvSpPr>
        <p:spPr bwMode="auto">
          <a:xfrm>
            <a:off x="1827213" y="46624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61"/>
          <p:cNvSpPr>
            <a:spLocks noChangeArrowheads="1"/>
          </p:cNvSpPr>
          <p:nvPr/>
        </p:nvSpPr>
        <p:spPr bwMode="auto">
          <a:xfrm>
            <a:off x="1827213" y="46624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Line 62"/>
          <p:cNvSpPr>
            <a:spLocks noChangeShapeType="1"/>
          </p:cNvSpPr>
          <p:nvPr/>
        </p:nvSpPr>
        <p:spPr bwMode="auto">
          <a:xfrm>
            <a:off x="1827213" y="486886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9" name="Rectangle 63"/>
          <p:cNvSpPr>
            <a:spLocks noChangeArrowheads="1"/>
          </p:cNvSpPr>
          <p:nvPr/>
        </p:nvSpPr>
        <p:spPr bwMode="auto">
          <a:xfrm>
            <a:off x="1827213" y="486886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0" name="Line 64"/>
          <p:cNvSpPr>
            <a:spLocks noChangeShapeType="1"/>
          </p:cNvSpPr>
          <p:nvPr/>
        </p:nvSpPr>
        <p:spPr bwMode="auto">
          <a:xfrm>
            <a:off x="1827213" y="507523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1" name="Rectangle 65"/>
          <p:cNvSpPr>
            <a:spLocks noChangeArrowheads="1"/>
          </p:cNvSpPr>
          <p:nvPr/>
        </p:nvSpPr>
        <p:spPr bwMode="auto">
          <a:xfrm>
            <a:off x="1827213" y="507523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2" name="Line 66"/>
          <p:cNvSpPr>
            <a:spLocks noChangeShapeType="1"/>
          </p:cNvSpPr>
          <p:nvPr/>
        </p:nvSpPr>
        <p:spPr bwMode="auto">
          <a:xfrm>
            <a:off x="1827213" y="528161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3" name="Rectangle 67"/>
          <p:cNvSpPr>
            <a:spLocks noChangeArrowheads="1"/>
          </p:cNvSpPr>
          <p:nvPr/>
        </p:nvSpPr>
        <p:spPr bwMode="auto">
          <a:xfrm>
            <a:off x="1827213" y="528161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4" name="Line 68"/>
          <p:cNvSpPr>
            <a:spLocks noChangeShapeType="1"/>
          </p:cNvSpPr>
          <p:nvPr/>
        </p:nvSpPr>
        <p:spPr bwMode="auto">
          <a:xfrm>
            <a:off x="1827213" y="54879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5" name="Rectangle 69"/>
          <p:cNvSpPr>
            <a:spLocks noChangeArrowheads="1"/>
          </p:cNvSpPr>
          <p:nvPr/>
        </p:nvSpPr>
        <p:spPr bwMode="auto">
          <a:xfrm>
            <a:off x="1827213" y="54879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6" name="Line 70"/>
          <p:cNvSpPr>
            <a:spLocks noChangeShapeType="1"/>
          </p:cNvSpPr>
          <p:nvPr/>
        </p:nvSpPr>
        <p:spPr bwMode="auto">
          <a:xfrm>
            <a:off x="1827213" y="569436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7" name="Rectangle 71"/>
          <p:cNvSpPr>
            <a:spLocks noChangeArrowheads="1"/>
          </p:cNvSpPr>
          <p:nvPr/>
        </p:nvSpPr>
        <p:spPr bwMode="auto">
          <a:xfrm>
            <a:off x="1827213" y="569436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8" name="Line 72"/>
          <p:cNvSpPr>
            <a:spLocks noChangeShapeType="1"/>
          </p:cNvSpPr>
          <p:nvPr/>
        </p:nvSpPr>
        <p:spPr bwMode="auto">
          <a:xfrm>
            <a:off x="1827213" y="590073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9" name="Rectangle 73"/>
          <p:cNvSpPr>
            <a:spLocks noChangeArrowheads="1"/>
          </p:cNvSpPr>
          <p:nvPr/>
        </p:nvSpPr>
        <p:spPr bwMode="auto">
          <a:xfrm>
            <a:off x="1827213" y="590073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0" name="Line 74"/>
          <p:cNvSpPr>
            <a:spLocks noChangeShapeType="1"/>
          </p:cNvSpPr>
          <p:nvPr/>
        </p:nvSpPr>
        <p:spPr bwMode="auto">
          <a:xfrm>
            <a:off x="1827213" y="6107113"/>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1" name="Rectangle 75"/>
          <p:cNvSpPr>
            <a:spLocks noChangeArrowheads="1"/>
          </p:cNvSpPr>
          <p:nvPr/>
        </p:nvSpPr>
        <p:spPr bwMode="auto">
          <a:xfrm>
            <a:off x="1827213" y="6107113"/>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2" name="Line 76"/>
          <p:cNvSpPr>
            <a:spLocks noChangeShapeType="1"/>
          </p:cNvSpPr>
          <p:nvPr/>
        </p:nvSpPr>
        <p:spPr bwMode="auto">
          <a:xfrm>
            <a:off x="1827213" y="6313488"/>
            <a:ext cx="54991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3" name="Rectangle 77"/>
          <p:cNvSpPr>
            <a:spLocks noChangeArrowheads="1"/>
          </p:cNvSpPr>
          <p:nvPr/>
        </p:nvSpPr>
        <p:spPr bwMode="auto">
          <a:xfrm>
            <a:off x="1827213" y="6313488"/>
            <a:ext cx="54991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Slide Number Placeholder 135"/>
          <p:cNvSpPr>
            <a:spLocks noGrp="1"/>
          </p:cNvSpPr>
          <p:nvPr>
            <p:ph type="sldNum" sz="quarter" idx="12"/>
          </p:nvPr>
        </p:nvSpPr>
        <p:spPr/>
        <p:txBody>
          <a:bodyPr/>
          <a:lstStyle/>
          <a:p>
            <a:pPr>
              <a:defRPr/>
            </a:pPr>
            <a:fld id="{6F2D2887-BF54-46C2-A18E-49EE70CECC37}" type="slidenum">
              <a:rPr lang="en-US" smtClean="0"/>
              <a:pPr>
                <a:defRPr/>
              </a:pPr>
              <a:t>49</a:t>
            </a:fld>
            <a:endParaRPr lang="en-US" dirty="0"/>
          </a:p>
        </p:txBody>
      </p:sp>
      <p:sp>
        <p:nvSpPr>
          <p:cNvPr id="137" name="Rounded Rectangle 136"/>
          <p:cNvSpPr/>
          <p:nvPr/>
        </p:nvSpPr>
        <p:spPr>
          <a:xfrm>
            <a:off x="138112" y="6550517"/>
            <a:ext cx="34432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dirty="0"/>
              <a:t>Prepare a b</a:t>
            </a:r>
            <a:r>
              <a:rPr lang="en-US" sz="1100" dirty="0"/>
              <a:t>ank reconciliation.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1"/>
                                        </p:tgtEl>
                                      </p:cBhvr>
                                    </p:animEffect>
                                    <p:set>
                                      <p:cBhvr>
                                        <p:cTn id="7" dur="1" fill="hold">
                                          <p:stCondLst>
                                            <p:cond delay="499"/>
                                          </p:stCondLst>
                                        </p:cTn>
                                        <p:tgtEl>
                                          <p:spTgt spid="28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5"/>
                                        </p:tgtEl>
                                      </p:cBhvr>
                                    </p:animEffect>
                                    <p:set>
                                      <p:cBhvr>
                                        <p:cTn id="10" dur="1" fill="hold">
                                          <p:stCondLst>
                                            <p:cond delay="499"/>
                                          </p:stCondLst>
                                        </p:cTn>
                                        <p:tgtEl>
                                          <p:spTgt spid="9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720"/>
                                        </p:tgtEl>
                                      </p:cBhvr>
                                    </p:animEffect>
                                    <p:set>
                                      <p:cBhvr>
                                        <p:cTn id="13" dur="1" fill="hold">
                                          <p:stCondLst>
                                            <p:cond delay="499"/>
                                          </p:stCondLst>
                                        </p:cTn>
                                        <p:tgtEl>
                                          <p:spTgt spid="27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9"/>
                                        </p:tgtEl>
                                      </p:cBhvr>
                                    </p:animEffect>
                                    <p:set>
                                      <p:cBhvr>
                                        <p:cTn id="19" dur="1" fill="hold">
                                          <p:stCondLst>
                                            <p:cond delay="499"/>
                                          </p:stCondLst>
                                        </p:cTn>
                                        <p:tgtEl>
                                          <p:spTgt spid="7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5"/>
                                        </p:tgtEl>
                                      </p:cBhvr>
                                    </p:animEffect>
                                    <p:set>
                                      <p:cBhvr>
                                        <p:cTn id="22" dur="1" fill="hold">
                                          <p:stCondLst>
                                            <p:cond delay="499"/>
                                          </p:stCondLst>
                                        </p:cTn>
                                        <p:tgtEl>
                                          <p:spTgt spid="8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86"/>
                                        </p:tgtEl>
                                      </p:cBhvr>
                                    </p:animEffect>
                                    <p:set>
                                      <p:cBhvr>
                                        <p:cTn id="25" dur="1" fill="hold">
                                          <p:stCondLst>
                                            <p:cond delay="499"/>
                                          </p:stCondLst>
                                        </p:cTn>
                                        <p:tgtEl>
                                          <p:spTgt spid="8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7"/>
                                        </p:tgtEl>
                                      </p:cBhvr>
                                    </p:animEffect>
                                    <p:set>
                                      <p:cBhvr>
                                        <p:cTn id="28" dur="1" fill="hold">
                                          <p:stCondLst>
                                            <p:cond delay="499"/>
                                          </p:stCondLst>
                                        </p:cTn>
                                        <p:tgtEl>
                                          <p:spTgt spid="8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8"/>
                                        </p:tgtEl>
                                      </p:cBhvr>
                                    </p:animEffect>
                                    <p:set>
                                      <p:cBhvr>
                                        <p:cTn id="31" dur="1" fill="hold">
                                          <p:stCondLst>
                                            <p:cond delay="499"/>
                                          </p:stCondLst>
                                        </p:cTn>
                                        <p:tgtEl>
                                          <p:spTgt spid="8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9"/>
                                        </p:tgtEl>
                                      </p:cBhvr>
                                    </p:animEffect>
                                    <p:set>
                                      <p:cBhvr>
                                        <p:cTn id="34" dur="1" fill="hold">
                                          <p:stCondLst>
                                            <p:cond delay="499"/>
                                          </p:stCondLst>
                                        </p:cTn>
                                        <p:tgtEl>
                                          <p:spTgt spid="8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0"/>
                                        </p:tgtEl>
                                      </p:cBhvr>
                                    </p:animEffect>
                                    <p:set>
                                      <p:cBhvr>
                                        <p:cTn id="37" dur="1" fill="hold">
                                          <p:stCondLst>
                                            <p:cond delay="499"/>
                                          </p:stCondLst>
                                        </p:cTn>
                                        <p:tgtEl>
                                          <p:spTgt spid="9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65"/>
                                        </p:tgtEl>
                                      </p:cBhvr>
                                    </p:animEffect>
                                    <p:set>
                                      <p:cBhvr>
                                        <p:cTn id="40" dur="1" fill="hold">
                                          <p:stCondLst>
                                            <p:cond delay="499"/>
                                          </p:stCondLst>
                                        </p:cTn>
                                        <p:tgtEl>
                                          <p:spTgt spid="26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66"/>
                                        </p:tgtEl>
                                      </p:cBhvr>
                                    </p:animEffect>
                                    <p:set>
                                      <p:cBhvr>
                                        <p:cTn id="43" dur="1" fill="hold">
                                          <p:stCondLst>
                                            <p:cond delay="499"/>
                                          </p:stCondLst>
                                        </p:cTn>
                                        <p:tgtEl>
                                          <p:spTgt spid="26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69"/>
                                        </p:tgtEl>
                                      </p:cBhvr>
                                    </p:animEffect>
                                    <p:set>
                                      <p:cBhvr>
                                        <p:cTn id="46" dur="1" fill="hold">
                                          <p:stCondLst>
                                            <p:cond delay="499"/>
                                          </p:stCondLst>
                                        </p:cTn>
                                        <p:tgtEl>
                                          <p:spTgt spid="269"/>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77"/>
                                        </p:tgtEl>
                                      </p:cBhvr>
                                    </p:animEffect>
                                    <p:set>
                                      <p:cBhvr>
                                        <p:cTn id="49" dur="1" fill="hold">
                                          <p:stCondLst>
                                            <p:cond delay="499"/>
                                          </p:stCondLst>
                                        </p:cTn>
                                        <p:tgtEl>
                                          <p:spTgt spid="277"/>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78"/>
                                        </p:tgtEl>
                                      </p:cBhvr>
                                    </p:animEffect>
                                    <p:set>
                                      <p:cBhvr>
                                        <p:cTn id="52" dur="1" fill="hold">
                                          <p:stCondLst>
                                            <p:cond delay="499"/>
                                          </p:stCondLst>
                                        </p:cTn>
                                        <p:tgtEl>
                                          <p:spTgt spid="278"/>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85"/>
                                        </p:tgtEl>
                                      </p:cBhvr>
                                    </p:animEffect>
                                    <p:set>
                                      <p:cBhvr>
                                        <p:cTn id="55" dur="1" fill="hold">
                                          <p:stCondLst>
                                            <p:cond delay="499"/>
                                          </p:stCondLst>
                                        </p:cTn>
                                        <p:tgtEl>
                                          <p:spTgt spid="28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87"/>
                                        </p:tgtEl>
                                      </p:cBhvr>
                                    </p:animEffect>
                                    <p:set>
                                      <p:cBhvr>
                                        <p:cTn id="58" dur="1" fill="hold">
                                          <p:stCondLst>
                                            <p:cond delay="499"/>
                                          </p:stCondLst>
                                        </p:cTn>
                                        <p:tgtEl>
                                          <p:spTgt spid="28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64"/>
                                        </p:tgtEl>
                                      </p:cBhvr>
                                    </p:animEffect>
                                    <p:set>
                                      <p:cBhvr>
                                        <p:cTn id="61" dur="1" fill="hold">
                                          <p:stCondLst>
                                            <p:cond delay="499"/>
                                          </p:stCondLst>
                                        </p:cTn>
                                        <p:tgtEl>
                                          <p:spTgt spid="6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65"/>
                                        </p:tgtEl>
                                      </p:cBhvr>
                                    </p:animEffect>
                                    <p:set>
                                      <p:cBhvr>
                                        <p:cTn id="64" dur="1" fill="hold">
                                          <p:stCondLst>
                                            <p:cond delay="499"/>
                                          </p:stCondLst>
                                        </p:cTn>
                                        <p:tgtEl>
                                          <p:spTgt spid="65"/>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8"/>
                                        </p:tgtEl>
                                      </p:cBhvr>
                                    </p:animEffect>
                                    <p:set>
                                      <p:cBhvr>
                                        <p:cTn id="67" dur="1" fill="hold">
                                          <p:stCondLst>
                                            <p:cond delay="499"/>
                                          </p:stCondLst>
                                        </p:cTn>
                                        <p:tgtEl>
                                          <p:spTgt spid="68"/>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69"/>
                                        </p:tgtEl>
                                      </p:cBhvr>
                                    </p:animEffect>
                                    <p:set>
                                      <p:cBhvr>
                                        <p:cTn id="70" dur="1" fill="hold">
                                          <p:stCondLst>
                                            <p:cond delay="499"/>
                                          </p:stCondLst>
                                        </p:cTn>
                                        <p:tgtEl>
                                          <p:spTgt spid="69"/>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72"/>
                                        </p:tgtEl>
                                      </p:cBhvr>
                                    </p:animEffect>
                                    <p:set>
                                      <p:cBhvr>
                                        <p:cTn id="73" dur="1" fill="hold">
                                          <p:stCondLst>
                                            <p:cond delay="499"/>
                                          </p:stCondLst>
                                        </p:cTn>
                                        <p:tgtEl>
                                          <p:spTgt spid="72"/>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3"/>
                                        </p:tgtEl>
                                      </p:cBhvr>
                                    </p:animEffect>
                                    <p:set>
                                      <p:cBhvr>
                                        <p:cTn id="76" dur="1" fill="hold">
                                          <p:stCondLst>
                                            <p:cond delay="499"/>
                                          </p:stCondLst>
                                        </p:cTn>
                                        <p:tgtEl>
                                          <p:spTgt spid="73"/>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78"/>
                                        </p:tgtEl>
                                      </p:cBhvr>
                                    </p:animEffect>
                                    <p:set>
                                      <p:cBhvr>
                                        <p:cTn id="79" dur="1" fill="hold">
                                          <p:stCondLst>
                                            <p:cond delay="499"/>
                                          </p:stCondLst>
                                        </p:cTn>
                                        <p:tgtEl>
                                          <p:spTgt spid="7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500"/>
                                        <p:tgtEl>
                                          <p:spTgt spid="1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689"/>
                                        </p:tgtEl>
                                        <p:attrNameLst>
                                          <p:attrName>style.visibility</p:attrName>
                                        </p:attrNameLst>
                                      </p:cBhvr>
                                      <p:to>
                                        <p:strVal val="visible"/>
                                      </p:to>
                                    </p:set>
                                    <p:animEffect transition="in" filter="fade">
                                      <p:cBhvr>
                                        <p:cTn id="102" dur="500"/>
                                        <p:tgtEl>
                                          <p:spTgt spid="268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90"/>
                                        </p:tgtEl>
                                        <p:attrNameLst>
                                          <p:attrName>style.visibility</p:attrName>
                                        </p:attrNameLst>
                                      </p:cBhvr>
                                      <p:to>
                                        <p:strVal val="visible"/>
                                      </p:to>
                                    </p:set>
                                    <p:animEffect transition="in" filter="fade">
                                      <p:cBhvr>
                                        <p:cTn id="105" dur="500"/>
                                        <p:tgtEl>
                                          <p:spTgt spid="2690"/>
                                        </p:tgtEl>
                                      </p:cBhvr>
                                    </p:animEffect>
                                  </p:childTnLst>
                                </p:cTn>
                              </p:par>
                              <p:par>
                                <p:cTn id="106" presetID="10" presetClass="entr" presetSubtype="0" fill="hold" nodeType="withEffect">
                                  <p:stCondLst>
                                    <p:cond delay="0"/>
                                  </p:stCondLst>
                                  <p:childTnLst>
                                    <p:set>
                                      <p:cBhvr>
                                        <p:cTn id="107" dur="1" fill="hold">
                                          <p:stCondLst>
                                            <p:cond delay="0"/>
                                          </p:stCondLst>
                                        </p:cTn>
                                        <p:tgtEl>
                                          <p:spTgt spid="2691"/>
                                        </p:tgtEl>
                                        <p:attrNameLst>
                                          <p:attrName>style.visibility</p:attrName>
                                        </p:attrNameLst>
                                      </p:cBhvr>
                                      <p:to>
                                        <p:strVal val="visible"/>
                                      </p:to>
                                    </p:set>
                                    <p:animEffect transition="in" filter="fade">
                                      <p:cBhvr>
                                        <p:cTn id="108" dur="500"/>
                                        <p:tgtEl>
                                          <p:spTgt spid="269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92"/>
                                        </p:tgtEl>
                                        <p:attrNameLst>
                                          <p:attrName>style.visibility</p:attrName>
                                        </p:attrNameLst>
                                      </p:cBhvr>
                                      <p:to>
                                        <p:strVal val="visible"/>
                                      </p:to>
                                    </p:set>
                                    <p:animEffect transition="in" filter="fade">
                                      <p:cBhvr>
                                        <p:cTn id="111" dur="500"/>
                                        <p:tgtEl>
                                          <p:spTgt spid="2692"/>
                                        </p:tgtEl>
                                      </p:cBhvr>
                                    </p:animEffect>
                                  </p:childTnLst>
                                </p:cTn>
                              </p:par>
                              <p:par>
                                <p:cTn id="112" presetID="10" presetClass="entr" presetSubtype="0" fill="hold" nodeType="withEffect">
                                  <p:stCondLst>
                                    <p:cond delay="0"/>
                                  </p:stCondLst>
                                  <p:childTnLst>
                                    <p:set>
                                      <p:cBhvr>
                                        <p:cTn id="113" dur="1" fill="hold">
                                          <p:stCondLst>
                                            <p:cond delay="0"/>
                                          </p:stCondLst>
                                        </p:cTn>
                                        <p:tgtEl>
                                          <p:spTgt spid="2693"/>
                                        </p:tgtEl>
                                        <p:attrNameLst>
                                          <p:attrName>style.visibility</p:attrName>
                                        </p:attrNameLst>
                                      </p:cBhvr>
                                      <p:to>
                                        <p:strVal val="visible"/>
                                      </p:to>
                                    </p:set>
                                    <p:animEffect transition="in" filter="fade">
                                      <p:cBhvr>
                                        <p:cTn id="114" dur="500"/>
                                        <p:tgtEl>
                                          <p:spTgt spid="269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694"/>
                                        </p:tgtEl>
                                        <p:attrNameLst>
                                          <p:attrName>style.visibility</p:attrName>
                                        </p:attrNameLst>
                                      </p:cBhvr>
                                      <p:to>
                                        <p:strVal val="visible"/>
                                      </p:to>
                                    </p:set>
                                    <p:animEffect transition="in" filter="fade">
                                      <p:cBhvr>
                                        <p:cTn id="117" dur="500"/>
                                        <p:tgtEl>
                                          <p:spTgt spid="2694"/>
                                        </p:tgtEl>
                                      </p:cBhvr>
                                    </p:animEffect>
                                  </p:childTnLst>
                                </p:cTn>
                              </p:par>
                              <p:par>
                                <p:cTn id="118" presetID="10" presetClass="entr" presetSubtype="0" fill="hold" nodeType="withEffect">
                                  <p:stCondLst>
                                    <p:cond delay="0"/>
                                  </p:stCondLst>
                                  <p:childTnLst>
                                    <p:set>
                                      <p:cBhvr>
                                        <p:cTn id="119" dur="1" fill="hold">
                                          <p:stCondLst>
                                            <p:cond delay="0"/>
                                          </p:stCondLst>
                                        </p:cTn>
                                        <p:tgtEl>
                                          <p:spTgt spid="2695"/>
                                        </p:tgtEl>
                                        <p:attrNameLst>
                                          <p:attrName>style.visibility</p:attrName>
                                        </p:attrNameLst>
                                      </p:cBhvr>
                                      <p:to>
                                        <p:strVal val="visible"/>
                                      </p:to>
                                    </p:set>
                                    <p:animEffect transition="in" filter="fade">
                                      <p:cBhvr>
                                        <p:cTn id="120" dur="500"/>
                                        <p:tgtEl>
                                          <p:spTgt spid="269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96"/>
                                        </p:tgtEl>
                                        <p:attrNameLst>
                                          <p:attrName>style.visibility</p:attrName>
                                        </p:attrNameLst>
                                      </p:cBhvr>
                                      <p:to>
                                        <p:strVal val="visible"/>
                                      </p:to>
                                    </p:set>
                                    <p:animEffect transition="in" filter="fade">
                                      <p:cBhvr>
                                        <p:cTn id="123" dur="500"/>
                                        <p:tgtEl>
                                          <p:spTgt spid="269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697"/>
                                        </p:tgtEl>
                                        <p:attrNameLst>
                                          <p:attrName>style.visibility</p:attrName>
                                        </p:attrNameLst>
                                      </p:cBhvr>
                                      <p:to>
                                        <p:strVal val="visible"/>
                                      </p:to>
                                    </p:set>
                                    <p:animEffect transition="in" filter="fade">
                                      <p:cBhvr>
                                        <p:cTn id="126" dur="500"/>
                                        <p:tgtEl>
                                          <p:spTgt spid="2697"/>
                                        </p:tgtEl>
                                      </p:cBhvr>
                                    </p:animEffect>
                                  </p:childTnLst>
                                </p:cTn>
                              </p:par>
                              <p:par>
                                <p:cTn id="127" presetID="10" presetClass="entr" presetSubtype="0" fill="hold" nodeType="withEffect">
                                  <p:stCondLst>
                                    <p:cond delay="0"/>
                                  </p:stCondLst>
                                  <p:childTnLst>
                                    <p:set>
                                      <p:cBhvr>
                                        <p:cTn id="128" dur="1" fill="hold">
                                          <p:stCondLst>
                                            <p:cond delay="0"/>
                                          </p:stCondLst>
                                        </p:cTn>
                                        <p:tgtEl>
                                          <p:spTgt spid="2698"/>
                                        </p:tgtEl>
                                        <p:attrNameLst>
                                          <p:attrName>style.visibility</p:attrName>
                                        </p:attrNameLst>
                                      </p:cBhvr>
                                      <p:to>
                                        <p:strVal val="visible"/>
                                      </p:to>
                                    </p:set>
                                    <p:animEffect transition="in" filter="fade">
                                      <p:cBhvr>
                                        <p:cTn id="129" dur="500"/>
                                        <p:tgtEl>
                                          <p:spTgt spid="269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699"/>
                                        </p:tgtEl>
                                        <p:attrNameLst>
                                          <p:attrName>style.visibility</p:attrName>
                                        </p:attrNameLst>
                                      </p:cBhvr>
                                      <p:to>
                                        <p:strVal val="visible"/>
                                      </p:to>
                                    </p:set>
                                    <p:animEffect transition="in" filter="fade">
                                      <p:cBhvr>
                                        <p:cTn id="132" dur="500"/>
                                        <p:tgtEl>
                                          <p:spTgt spid="2699"/>
                                        </p:tgtEl>
                                      </p:cBhvr>
                                    </p:animEffect>
                                  </p:childTnLst>
                                </p:cTn>
                              </p:par>
                              <p:par>
                                <p:cTn id="133" presetID="10" presetClass="entr" presetSubtype="0" fill="hold" nodeType="withEffect">
                                  <p:stCondLst>
                                    <p:cond delay="0"/>
                                  </p:stCondLst>
                                  <p:childTnLst>
                                    <p:set>
                                      <p:cBhvr>
                                        <p:cTn id="134" dur="1" fill="hold">
                                          <p:stCondLst>
                                            <p:cond delay="0"/>
                                          </p:stCondLst>
                                        </p:cTn>
                                        <p:tgtEl>
                                          <p:spTgt spid="2700"/>
                                        </p:tgtEl>
                                        <p:attrNameLst>
                                          <p:attrName>style.visibility</p:attrName>
                                        </p:attrNameLst>
                                      </p:cBhvr>
                                      <p:to>
                                        <p:strVal val="visible"/>
                                      </p:to>
                                    </p:set>
                                    <p:animEffect transition="in" filter="fade">
                                      <p:cBhvr>
                                        <p:cTn id="135" dur="500"/>
                                        <p:tgtEl>
                                          <p:spTgt spid="270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701"/>
                                        </p:tgtEl>
                                        <p:attrNameLst>
                                          <p:attrName>style.visibility</p:attrName>
                                        </p:attrNameLst>
                                      </p:cBhvr>
                                      <p:to>
                                        <p:strVal val="visible"/>
                                      </p:to>
                                    </p:set>
                                    <p:animEffect transition="in" filter="fade">
                                      <p:cBhvr>
                                        <p:cTn id="138" dur="500"/>
                                        <p:tgtEl>
                                          <p:spTgt spid="2701"/>
                                        </p:tgtEl>
                                      </p:cBhvr>
                                    </p:animEffect>
                                  </p:childTnLst>
                                </p:cTn>
                              </p:par>
                              <p:par>
                                <p:cTn id="139" presetID="10" presetClass="entr" presetSubtype="0" fill="hold" nodeType="withEffect">
                                  <p:stCondLst>
                                    <p:cond delay="0"/>
                                  </p:stCondLst>
                                  <p:childTnLst>
                                    <p:set>
                                      <p:cBhvr>
                                        <p:cTn id="140" dur="1" fill="hold">
                                          <p:stCondLst>
                                            <p:cond delay="0"/>
                                          </p:stCondLst>
                                        </p:cTn>
                                        <p:tgtEl>
                                          <p:spTgt spid="2702"/>
                                        </p:tgtEl>
                                        <p:attrNameLst>
                                          <p:attrName>style.visibility</p:attrName>
                                        </p:attrNameLst>
                                      </p:cBhvr>
                                      <p:to>
                                        <p:strVal val="visible"/>
                                      </p:to>
                                    </p:set>
                                    <p:animEffect transition="in" filter="fade">
                                      <p:cBhvr>
                                        <p:cTn id="141" dur="500"/>
                                        <p:tgtEl>
                                          <p:spTgt spid="270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703"/>
                                        </p:tgtEl>
                                        <p:attrNameLst>
                                          <p:attrName>style.visibility</p:attrName>
                                        </p:attrNameLst>
                                      </p:cBhvr>
                                      <p:to>
                                        <p:strVal val="visible"/>
                                      </p:to>
                                    </p:set>
                                    <p:animEffect transition="in" filter="fade">
                                      <p:cBhvr>
                                        <p:cTn id="144" dur="500"/>
                                        <p:tgtEl>
                                          <p:spTgt spid="2703"/>
                                        </p:tgtEl>
                                      </p:cBhvr>
                                    </p:animEffect>
                                  </p:childTnLst>
                                </p:cTn>
                              </p:par>
                              <p:par>
                                <p:cTn id="145" presetID="10" presetClass="entr" presetSubtype="0" fill="hold" nodeType="withEffect">
                                  <p:stCondLst>
                                    <p:cond delay="0"/>
                                  </p:stCondLst>
                                  <p:childTnLst>
                                    <p:set>
                                      <p:cBhvr>
                                        <p:cTn id="146" dur="1" fill="hold">
                                          <p:stCondLst>
                                            <p:cond delay="0"/>
                                          </p:stCondLst>
                                        </p:cTn>
                                        <p:tgtEl>
                                          <p:spTgt spid="2704"/>
                                        </p:tgtEl>
                                        <p:attrNameLst>
                                          <p:attrName>style.visibility</p:attrName>
                                        </p:attrNameLst>
                                      </p:cBhvr>
                                      <p:to>
                                        <p:strVal val="visible"/>
                                      </p:to>
                                    </p:set>
                                    <p:animEffect transition="in" filter="fade">
                                      <p:cBhvr>
                                        <p:cTn id="147" dur="500"/>
                                        <p:tgtEl>
                                          <p:spTgt spid="270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712"/>
                                        </p:tgtEl>
                                        <p:attrNameLst>
                                          <p:attrName>style.visibility</p:attrName>
                                        </p:attrNameLst>
                                      </p:cBhvr>
                                      <p:to>
                                        <p:strVal val="visible"/>
                                      </p:to>
                                    </p:set>
                                    <p:animEffect transition="in" filter="fade">
                                      <p:cBhvr>
                                        <p:cTn id="150" dur="500"/>
                                        <p:tgtEl>
                                          <p:spTgt spid="2712"/>
                                        </p:tgtEl>
                                      </p:cBhvr>
                                    </p:animEffect>
                                  </p:childTnLst>
                                </p:cTn>
                              </p:par>
                              <p:par>
                                <p:cTn id="151" presetID="10" presetClass="entr" presetSubtype="0" fill="hold" nodeType="withEffect">
                                  <p:stCondLst>
                                    <p:cond delay="0"/>
                                  </p:stCondLst>
                                  <p:childTnLst>
                                    <p:set>
                                      <p:cBhvr>
                                        <p:cTn id="152" dur="1" fill="hold">
                                          <p:stCondLst>
                                            <p:cond delay="0"/>
                                          </p:stCondLst>
                                        </p:cTn>
                                        <p:tgtEl>
                                          <p:spTgt spid="2713"/>
                                        </p:tgtEl>
                                        <p:attrNameLst>
                                          <p:attrName>style.visibility</p:attrName>
                                        </p:attrNameLst>
                                      </p:cBhvr>
                                      <p:to>
                                        <p:strVal val="visible"/>
                                      </p:to>
                                    </p:set>
                                    <p:animEffect transition="in" filter="fade">
                                      <p:cBhvr>
                                        <p:cTn id="153" dur="500"/>
                                        <p:tgtEl>
                                          <p:spTgt spid="271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714"/>
                                        </p:tgtEl>
                                        <p:attrNameLst>
                                          <p:attrName>style.visibility</p:attrName>
                                        </p:attrNameLst>
                                      </p:cBhvr>
                                      <p:to>
                                        <p:strVal val="visible"/>
                                      </p:to>
                                    </p:set>
                                    <p:animEffect transition="in" filter="fade">
                                      <p:cBhvr>
                                        <p:cTn id="156" dur="500"/>
                                        <p:tgtEl>
                                          <p:spTgt spid="271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715"/>
                                        </p:tgtEl>
                                        <p:attrNameLst>
                                          <p:attrName>style.visibility</p:attrName>
                                        </p:attrNameLst>
                                      </p:cBhvr>
                                      <p:to>
                                        <p:strVal val="visible"/>
                                      </p:to>
                                    </p:set>
                                    <p:animEffect transition="in" filter="fade">
                                      <p:cBhvr>
                                        <p:cTn id="159" dur="500"/>
                                        <p:tgtEl>
                                          <p:spTgt spid="271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716"/>
                                        </p:tgtEl>
                                        <p:attrNameLst>
                                          <p:attrName>style.visibility</p:attrName>
                                        </p:attrNameLst>
                                      </p:cBhvr>
                                      <p:to>
                                        <p:strVal val="visible"/>
                                      </p:to>
                                    </p:set>
                                    <p:animEffect transition="in" filter="fade">
                                      <p:cBhvr>
                                        <p:cTn id="162" dur="500"/>
                                        <p:tgtEl>
                                          <p:spTgt spid="2716"/>
                                        </p:tgtEl>
                                      </p:cBhvr>
                                    </p:animEffect>
                                  </p:childTnLst>
                                </p:cTn>
                              </p:par>
                              <p:par>
                                <p:cTn id="163" presetID="10" presetClass="entr" presetSubtype="0" fill="hold" nodeType="withEffect">
                                  <p:stCondLst>
                                    <p:cond delay="0"/>
                                  </p:stCondLst>
                                  <p:childTnLst>
                                    <p:set>
                                      <p:cBhvr>
                                        <p:cTn id="164" dur="1" fill="hold">
                                          <p:stCondLst>
                                            <p:cond delay="0"/>
                                          </p:stCondLst>
                                        </p:cTn>
                                        <p:tgtEl>
                                          <p:spTgt spid="2717"/>
                                        </p:tgtEl>
                                        <p:attrNameLst>
                                          <p:attrName>style.visibility</p:attrName>
                                        </p:attrNameLst>
                                      </p:cBhvr>
                                      <p:to>
                                        <p:strVal val="visible"/>
                                      </p:to>
                                    </p:set>
                                    <p:animEffect transition="in" filter="fade">
                                      <p:cBhvr>
                                        <p:cTn id="165" dur="500"/>
                                        <p:tgtEl>
                                          <p:spTgt spid="271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718"/>
                                        </p:tgtEl>
                                        <p:attrNameLst>
                                          <p:attrName>style.visibility</p:attrName>
                                        </p:attrNameLst>
                                      </p:cBhvr>
                                      <p:to>
                                        <p:strVal val="visible"/>
                                      </p:to>
                                    </p:set>
                                    <p:animEffect transition="in" filter="fade">
                                      <p:cBhvr>
                                        <p:cTn id="168" dur="500"/>
                                        <p:tgtEl>
                                          <p:spTgt spid="2718"/>
                                        </p:tgtEl>
                                      </p:cBhvr>
                                    </p:animEffect>
                                  </p:childTnLst>
                                </p:cTn>
                              </p:par>
                              <p:par>
                                <p:cTn id="169" presetID="10" presetClass="entr" presetSubtype="0" fill="hold" nodeType="withEffect">
                                  <p:stCondLst>
                                    <p:cond delay="0"/>
                                  </p:stCondLst>
                                  <p:childTnLst>
                                    <p:set>
                                      <p:cBhvr>
                                        <p:cTn id="170" dur="1" fill="hold">
                                          <p:stCondLst>
                                            <p:cond delay="0"/>
                                          </p:stCondLst>
                                        </p:cTn>
                                        <p:tgtEl>
                                          <p:spTgt spid="2719"/>
                                        </p:tgtEl>
                                        <p:attrNameLst>
                                          <p:attrName>style.visibility</p:attrName>
                                        </p:attrNameLst>
                                      </p:cBhvr>
                                      <p:to>
                                        <p:strVal val="visible"/>
                                      </p:to>
                                    </p:set>
                                    <p:animEffect transition="in" filter="fade">
                                      <p:cBhvr>
                                        <p:cTn id="171" dur="500"/>
                                        <p:tgtEl>
                                          <p:spTgt spid="271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60"/>
                                        </p:tgtEl>
                                        <p:attrNameLst>
                                          <p:attrName>style.visibility</p:attrName>
                                        </p:attrNameLst>
                                      </p:cBhvr>
                                      <p:to>
                                        <p:strVal val="visible"/>
                                      </p:to>
                                    </p:set>
                                    <p:animEffect transition="in" filter="fade">
                                      <p:cBhvr>
                                        <p:cTn id="174" dur="500"/>
                                        <p:tgtEl>
                                          <p:spTgt spid="260"/>
                                        </p:tgtEl>
                                      </p:cBhvr>
                                    </p:animEffect>
                                  </p:childTnLst>
                                </p:cTn>
                              </p:par>
                              <p:par>
                                <p:cTn id="175" presetID="10" presetClass="entr" presetSubtype="0" fill="hold" nodeType="withEffect">
                                  <p:stCondLst>
                                    <p:cond delay="0"/>
                                  </p:stCondLst>
                                  <p:childTnLst>
                                    <p:set>
                                      <p:cBhvr>
                                        <p:cTn id="176" dur="1" fill="hold">
                                          <p:stCondLst>
                                            <p:cond delay="0"/>
                                          </p:stCondLst>
                                        </p:cTn>
                                        <p:tgtEl>
                                          <p:spTgt spid="261"/>
                                        </p:tgtEl>
                                        <p:attrNameLst>
                                          <p:attrName>style.visibility</p:attrName>
                                        </p:attrNameLst>
                                      </p:cBhvr>
                                      <p:to>
                                        <p:strVal val="visible"/>
                                      </p:to>
                                    </p:set>
                                    <p:animEffect transition="in" filter="fade">
                                      <p:cBhvr>
                                        <p:cTn id="177" dur="500"/>
                                        <p:tgtEl>
                                          <p:spTgt spid="26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70"/>
                                        </p:tgtEl>
                                        <p:attrNameLst>
                                          <p:attrName>style.visibility</p:attrName>
                                        </p:attrNameLst>
                                      </p:cBhvr>
                                      <p:to>
                                        <p:strVal val="visible"/>
                                      </p:to>
                                    </p:set>
                                    <p:animEffect transition="in" filter="fade">
                                      <p:cBhvr>
                                        <p:cTn id="180" dur="500"/>
                                        <p:tgtEl>
                                          <p:spTgt spid="270"/>
                                        </p:tgtEl>
                                      </p:cBhvr>
                                    </p:animEffect>
                                  </p:childTnLst>
                                </p:cTn>
                              </p:par>
                              <p:par>
                                <p:cTn id="181" presetID="10" presetClass="entr" presetSubtype="0" fill="hold" nodeType="withEffect">
                                  <p:stCondLst>
                                    <p:cond delay="0"/>
                                  </p:stCondLst>
                                  <p:childTnLst>
                                    <p:set>
                                      <p:cBhvr>
                                        <p:cTn id="182" dur="1" fill="hold">
                                          <p:stCondLst>
                                            <p:cond delay="0"/>
                                          </p:stCondLst>
                                        </p:cTn>
                                        <p:tgtEl>
                                          <p:spTgt spid="271"/>
                                        </p:tgtEl>
                                        <p:attrNameLst>
                                          <p:attrName>style.visibility</p:attrName>
                                        </p:attrNameLst>
                                      </p:cBhvr>
                                      <p:to>
                                        <p:strVal val="visible"/>
                                      </p:to>
                                    </p:set>
                                    <p:animEffect transition="in" filter="fade">
                                      <p:cBhvr>
                                        <p:cTn id="183" dur="500"/>
                                        <p:tgtEl>
                                          <p:spTgt spid="27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272"/>
                                        </p:tgtEl>
                                        <p:attrNameLst>
                                          <p:attrName>style.visibility</p:attrName>
                                        </p:attrNameLst>
                                      </p:cBhvr>
                                      <p:to>
                                        <p:strVal val="visible"/>
                                      </p:to>
                                    </p:set>
                                    <p:animEffect transition="in" filter="fade">
                                      <p:cBhvr>
                                        <p:cTn id="186" dur="500"/>
                                        <p:tgtEl>
                                          <p:spTgt spid="272"/>
                                        </p:tgtEl>
                                      </p:cBhvr>
                                    </p:animEffect>
                                  </p:childTnLst>
                                </p:cTn>
                              </p:par>
                              <p:par>
                                <p:cTn id="187" presetID="10" presetClass="entr" presetSubtype="0" fill="hold" nodeType="withEffect">
                                  <p:stCondLst>
                                    <p:cond delay="0"/>
                                  </p:stCondLst>
                                  <p:childTnLst>
                                    <p:set>
                                      <p:cBhvr>
                                        <p:cTn id="188" dur="1" fill="hold">
                                          <p:stCondLst>
                                            <p:cond delay="0"/>
                                          </p:stCondLst>
                                        </p:cTn>
                                        <p:tgtEl>
                                          <p:spTgt spid="273"/>
                                        </p:tgtEl>
                                        <p:attrNameLst>
                                          <p:attrName>style.visibility</p:attrName>
                                        </p:attrNameLst>
                                      </p:cBhvr>
                                      <p:to>
                                        <p:strVal val="visible"/>
                                      </p:to>
                                    </p:set>
                                    <p:animEffect transition="in" filter="fade">
                                      <p:cBhvr>
                                        <p:cTn id="189" dur="500"/>
                                        <p:tgtEl>
                                          <p:spTgt spid="27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74"/>
                                        </p:tgtEl>
                                        <p:attrNameLst>
                                          <p:attrName>style.visibility</p:attrName>
                                        </p:attrNameLst>
                                      </p:cBhvr>
                                      <p:to>
                                        <p:strVal val="visible"/>
                                      </p:to>
                                    </p:set>
                                    <p:animEffect transition="in" filter="fade">
                                      <p:cBhvr>
                                        <p:cTn id="192" dur="500"/>
                                        <p:tgtEl>
                                          <p:spTgt spid="274"/>
                                        </p:tgtEl>
                                      </p:cBhvr>
                                    </p:animEffect>
                                  </p:childTnLst>
                                </p:cTn>
                              </p:par>
                              <p:par>
                                <p:cTn id="193" presetID="10" presetClass="entr" presetSubtype="0" fill="hold" nodeType="withEffect">
                                  <p:stCondLst>
                                    <p:cond delay="0"/>
                                  </p:stCondLst>
                                  <p:childTnLst>
                                    <p:set>
                                      <p:cBhvr>
                                        <p:cTn id="194" dur="1" fill="hold">
                                          <p:stCondLst>
                                            <p:cond delay="0"/>
                                          </p:stCondLst>
                                        </p:cTn>
                                        <p:tgtEl>
                                          <p:spTgt spid="275"/>
                                        </p:tgtEl>
                                        <p:attrNameLst>
                                          <p:attrName>style.visibility</p:attrName>
                                        </p:attrNameLst>
                                      </p:cBhvr>
                                      <p:to>
                                        <p:strVal val="visible"/>
                                      </p:to>
                                    </p:set>
                                    <p:animEffect transition="in" filter="fade">
                                      <p:cBhvr>
                                        <p:cTn id="195" dur="500"/>
                                        <p:tgtEl>
                                          <p:spTgt spid="27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729"/>
                                        </p:tgtEl>
                                        <p:attrNameLst>
                                          <p:attrName>style.visibility</p:attrName>
                                        </p:attrNameLst>
                                      </p:cBhvr>
                                      <p:to>
                                        <p:strVal val="visible"/>
                                      </p:to>
                                    </p:set>
                                    <p:animEffect transition="in" filter="fade">
                                      <p:cBhvr>
                                        <p:cTn id="198" dur="500"/>
                                        <p:tgtEl>
                                          <p:spTgt spid="2729"/>
                                        </p:tgtEl>
                                      </p:cBhvr>
                                    </p:animEffect>
                                  </p:childTnLst>
                                </p:cTn>
                              </p:par>
                              <p:par>
                                <p:cTn id="199" presetID="10" presetClass="entr" presetSubtype="0" fill="hold" nodeType="withEffect">
                                  <p:stCondLst>
                                    <p:cond delay="0"/>
                                  </p:stCondLst>
                                  <p:childTnLst>
                                    <p:set>
                                      <p:cBhvr>
                                        <p:cTn id="200" dur="1" fill="hold">
                                          <p:stCondLst>
                                            <p:cond delay="0"/>
                                          </p:stCondLst>
                                        </p:cTn>
                                        <p:tgtEl>
                                          <p:spTgt spid="2730"/>
                                        </p:tgtEl>
                                        <p:attrNameLst>
                                          <p:attrName>style.visibility</p:attrName>
                                        </p:attrNameLst>
                                      </p:cBhvr>
                                      <p:to>
                                        <p:strVal val="visible"/>
                                      </p:to>
                                    </p:set>
                                    <p:animEffect transition="in" filter="fade">
                                      <p:cBhvr>
                                        <p:cTn id="201" dur="500"/>
                                        <p:tgtEl>
                                          <p:spTgt spid="273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731"/>
                                        </p:tgtEl>
                                        <p:attrNameLst>
                                          <p:attrName>style.visibility</p:attrName>
                                        </p:attrNameLst>
                                      </p:cBhvr>
                                      <p:to>
                                        <p:strVal val="visible"/>
                                      </p:to>
                                    </p:set>
                                    <p:animEffect transition="in" filter="fade">
                                      <p:cBhvr>
                                        <p:cTn id="204" dur="500"/>
                                        <p:tgtEl>
                                          <p:spTgt spid="2731"/>
                                        </p:tgtEl>
                                      </p:cBhvr>
                                    </p:animEffect>
                                  </p:childTnLst>
                                </p:cTn>
                              </p:par>
                              <p:par>
                                <p:cTn id="205" presetID="10" presetClass="entr" presetSubtype="0" fill="hold" nodeType="withEffect">
                                  <p:stCondLst>
                                    <p:cond delay="0"/>
                                  </p:stCondLst>
                                  <p:childTnLst>
                                    <p:set>
                                      <p:cBhvr>
                                        <p:cTn id="206" dur="1" fill="hold">
                                          <p:stCondLst>
                                            <p:cond delay="0"/>
                                          </p:stCondLst>
                                        </p:cTn>
                                        <p:tgtEl>
                                          <p:spTgt spid="2732"/>
                                        </p:tgtEl>
                                        <p:attrNameLst>
                                          <p:attrName>style.visibility</p:attrName>
                                        </p:attrNameLst>
                                      </p:cBhvr>
                                      <p:to>
                                        <p:strVal val="visible"/>
                                      </p:to>
                                    </p:set>
                                    <p:animEffect transition="in" filter="fade">
                                      <p:cBhvr>
                                        <p:cTn id="207" dur="500"/>
                                        <p:tgtEl>
                                          <p:spTgt spid="273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2733"/>
                                        </p:tgtEl>
                                        <p:attrNameLst>
                                          <p:attrName>style.visibility</p:attrName>
                                        </p:attrNameLst>
                                      </p:cBhvr>
                                      <p:to>
                                        <p:strVal val="visible"/>
                                      </p:to>
                                    </p:set>
                                    <p:animEffect transition="in" filter="fade">
                                      <p:cBhvr>
                                        <p:cTn id="210" dur="500"/>
                                        <p:tgtEl>
                                          <p:spTgt spid="2733"/>
                                        </p:tgtEl>
                                      </p:cBhvr>
                                    </p:animEffect>
                                  </p:childTnLst>
                                </p:cTn>
                              </p:par>
                              <p:par>
                                <p:cTn id="211" presetID="10" presetClass="entr" presetSubtype="0" fill="hold" nodeType="withEffect">
                                  <p:stCondLst>
                                    <p:cond delay="0"/>
                                  </p:stCondLst>
                                  <p:childTnLst>
                                    <p:set>
                                      <p:cBhvr>
                                        <p:cTn id="212" dur="1" fill="hold">
                                          <p:stCondLst>
                                            <p:cond delay="0"/>
                                          </p:stCondLst>
                                        </p:cTn>
                                        <p:tgtEl>
                                          <p:spTgt spid="2734"/>
                                        </p:tgtEl>
                                        <p:attrNameLst>
                                          <p:attrName>style.visibility</p:attrName>
                                        </p:attrNameLst>
                                      </p:cBhvr>
                                      <p:to>
                                        <p:strVal val="visible"/>
                                      </p:to>
                                    </p:set>
                                    <p:animEffect transition="in" filter="fade">
                                      <p:cBhvr>
                                        <p:cTn id="213" dur="500"/>
                                        <p:tgtEl>
                                          <p:spTgt spid="273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735"/>
                                        </p:tgtEl>
                                        <p:attrNameLst>
                                          <p:attrName>style.visibility</p:attrName>
                                        </p:attrNameLst>
                                      </p:cBhvr>
                                      <p:to>
                                        <p:strVal val="visible"/>
                                      </p:to>
                                    </p:set>
                                    <p:animEffect transition="in" filter="fade">
                                      <p:cBhvr>
                                        <p:cTn id="216" dur="500"/>
                                        <p:tgtEl>
                                          <p:spTgt spid="2735"/>
                                        </p:tgtEl>
                                      </p:cBhvr>
                                    </p:animEffect>
                                  </p:childTnLst>
                                </p:cTn>
                              </p:par>
                              <p:par>
                                <p:cTn id="217" presetID="10" presetClass="entr" presetSubtype="0" fill="hold" nodeType="withEffect">
                                  <p:stCondLst>
                                    <p:cond delay="0"/>
                                  </p:stCondLst>
                                  <p:childTnLst>
                                    <p:set>
                                      <p:cBhvr>
                                        <p:cTn id="218" dur="1" fill="hold">
                                          <p:stCondLst>
                                            <p:cond delay="0"/>
                                          </p:stCondLst>
                                        </p:cTn>
                                        <p:tgtEl>
                                          <p:spTgt spid="2736"/>
                                        </p:tgtEl>
                                        <p:attrNameLst>
                                          <p:attrName>style.visibility</p:attrName>
                                        </p:attrNameLst>
                                      </p:cBhvr>
                                      <p:to>
                                        <p:strVal val="visible"/>
                                      </p:to>
                                    </p:set>
                                    <p:animEffect transition="in" filter="fade">
                                      <p:cBhvr>
                                        <p:cTn id="219" dur="500"/>
                                        <p:tgtEl>
                                          <p:spTgt spid="2736"/>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37"/>
                                        </p:tgtEl>
                                        <p:attrNameLst>
                                          <p:attrName>style.visibility</p:attrName>
                                        </p:attrNameLst>
                                      </p:cBhvr>
                                      <p:to>
                                        <p:strVal val="visible"/>
                                      </p:to>
                                    </p:set>
                                    <p:animEffect transition="in" filter="fade">
                                      <p:cBhvr>
                                        <p:cTn id="222" dur="500"/>
                                        <p:tgtEl>
                                          <p:spTgt spid="2737"/>
                                        </p:tgtEl>
                                      </p:cBhvr>
                                    </p:animEffect>
                                  </p:childTnLst>
                                </p:cTn>
                              </p:par>
                              <p:par>
                                <p:cTn id="223" presetID="10" presetClass="entr" presetSubtype="0" fill="hold" nodeType="withEffect">
                                  <p:stCondLst>
                                    <p:cond delay="0"/>
                                  </p:stCondLst>
                                  <p:childTnLst>
                                    <p:set>
                                      <p:cBhvr>
                                        <p:cTn id="224" dur="1" fill="hold">
                                          <p:stCondLst>
                                            <p:cond delay="0"/>
                                          </p:stCondLst>
                                        </p:cTn>
                                        <p:tgtEl>
                                          <p:spTgt spid="2738"/>
                                        </p:tgtEl>
                                        <p:attrNameLst>
                                          <p:attrName>style.visibility</p:attrName>
                                        </p:attrNameLst>
                                      </p:cBhvr>
                                      <p:to>
                                        <p:strVal val="visible"/>
                                      </p:to>
                                    </p:set>
                                    <p:animEffect transition="in" filter="fade">
                                      <p:cBhvr>
                                        <p:cTn id="225" dur="500"/>
                                        <p:tgtEl>
                                          <p:spTgt spid="2738"/>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39"/>
                                        </p:tgtEl>
                                        <p:attrNameLst>
                                          <p:attrName>style.visibility</p:attrName>
                                        </p:attrNameLst>
                                      </p:cBhvr>
                                      <p:to>
                                        <p:strVal val="visible"/>
                                      </p:to>
                                    </p:set>
                                    <p:animEffect transition="in" filter="fade">
                                      <p:cBhvr>
                                        <p:cTn id="228" dur="500"/>
                                        <p:tgtEl>
                                          <p:spTgt spid="2739"/>
                                        </p:tgtEl>
                                      </p:cBhvr>
                                    </p:animEffect>
                                  </p:childTnLst>
                                </p:cTn>
                              </p:par>
                              <p:par>
                                <p:cTn id="229" presetID="10" presetClass="entr" presetSubtype="0" fill="hold" nodeType="withEffect">
                                  <p:stCondLst>
                                    <p:cond delay="0"/>
                                  </p:stCondLst>
                                  <p:childTnLst>
                                    <p:set>
                                      <p:cBhvr>
                                        <p:cTn id="230" dur="1" fill="hold">
                                          <p:stCondLst>
                                            <p:cond delay="0"/>
                                          </p:stCondLst>
                                        </p:cTn>
                                        <p:tgtEl>
                                          <p:spTgt spid="2740"/>
                                        </p:tgtEl>
                                        <p:attrNameLst>
                                          <p:attrName>style.visibility</p:attrName>
                                        </p:attrNameLst>
                                      </p:cBhvr>
                                      <p:to>
                                        <p:strVal val="visible"/>
                                      </p:to>
                                    </p:set>
                                    <p:animEffect transition="in" filter="fade">
                                      <p:cBhvr>
                                        <p:cTn id="231" dur="500"/>
                                        <p:tgtEl>
                                          <p:spTgt spid="2740"/>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41"/>
                                        </p:tgtEl>
                                        <p:attrNameLst>
                                          <p:attrName>style.visibility</p:attrName>
                                        </p:attrNameLst>
                                      </p:cBhvr>
                                      <p:to>
                                        <p:strVal val="visible"/>
                                      </p:to>
                                    </p:set>
                                    <p:animEffect transition="in" filter="fade">
                                      <p:cBhvr>
                                        <p:cTn id="234" dur="500"/>
                                        <p:tgtEl>
                                          <p:spTgt spid="2741"/>
                                        </p:tgtEl>
                                      </p:cBhvr>
                                    </p:animEffect>
                                  </p:childTnLst>
                                </p:cTn>
                              </p:par>
                              <p:par>
                                <p:cTn id="235" presetID="10" presetClass="entr" presetSubtype="0" fill="hold" nodeType="withEffect">
                                  <p:stCondLst>
                                    <p:cond delay="0"/>
                                  </p:stCondLst>
                                  <p:childTnLst>
                                    <p:set>
                                      <p:cBhvr>
                                        <p:cTn id="236" dur="1" fill="hold">
                                          <p:stCondLst>
                                            <p:cond delay="0"/>
                                          </p:stCondLst>
                                        </p:cTn>
                                        <p:tgtEl>
                                          <p:spTgt spid="2742"/>
                                        </p:tgtEl>
                                        <p:attrNameLst>
                                          <p:attrName>style.visibility</p:attrName>
                                        </p:attrNameLst>
                                      </p:cBhvr>
                                      <p:to>
                                        <p:strVal val="visible"/>
                                      </p:to>
                                    </p:set>
                                    <p:animEffect transition="in" filter="fade">
                                      <p:cBhvr>
                                        <p:cTn id="237" dur="500"/>
                                        <p:tgtEl>
                                          <p:spTgt spid="2742"/>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43"/>
                                        </p:tgtEl>
                                        <p:attrNameLst>
                                          <p:attrName>style.visibility</p:attrName>
                                        </p:attrNameLst>
                                      </p:cBhvr>
                                      <p:to>
                                        <p:strVal val="visible"/>
                                      </p:to>
                                    </p:set>
                                    <p:animEffect transition="in" filter="fade">
                                      <p:cBhvr>
                                        <p:cTn id="240" dur="500"/>
                                        <p:tgtEl>
                                          <p:spTgt spid="2743"/>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2"/>
                                        </p:tgtEl>
                                        <p:attrNameLst>
                                          <p:attrName>style.visibility</p:attrName>
                                        </p:attrNameLst>
                                      </p:cBhvr>
                                      <p:to>
                                        <p:strVal val="visible"/>
                                      </p:to>
                                    </p:set>
                                    <p:animEffect transition="in" filter="fade">
                                      <p:cBhvr>
                                        <p:cTn id="243" dur="500"/>
                                        <p:tgtEl>
                                          <p:spTgt spid="12"/>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3"/>
                                        </p:tgtEl>
                                        <p:attrNameLst>
                                          <p:attrName>style.visibility</p:attrName>
                                        </p:attrNameLst>
                                      </p:cBhvr>
                                      <p:to>
                                        <p:strVal val="visible"/>
                                      </p:to>
                                    </p:set>
                                    <p:animEffect transition="in" filter="fade">
                                      <p:cBhvr>
                                        <p:cTn id="246" dur="500"/>
                                        <p:tgtEl>
                                          <p:spTgt spid="13"/>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4"/>
                                        </p:tgtEl>
                                        <p:attrNameLst>
                                          <p:attrName>style.visibility</p:attrName>
                                        </p:attrNameLst>
                                      </p:cBhvr>
                                      <p:to>
                                        <p:strVal val="visible"/>
                                      </p:to>
                                    </p:set>
                                    <p:animEffect transition="in" filter="fade">
                                      <p:cBhvr>
                                        <p:cTn id="249" dur="500"/>
                                        <p:tgtEl>
                                          <p:spTgt spid="14"/>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5"/>
                                        </p:tgtEl>
                                        <p:attrNameLst>
                                          <p:attrName>style.visibility</p:attrName>
                                        </p:attrNameLst>
                                      </p:cBhvr>
                                      <p:to>
                                        <p:strVal val="visible"/>
                                      </p:to>
                                    </p:set>
                                    <p:animEffect transition="in" filter="fade">
                                      <p:cBhvr>
                                        <p:cTn id="252" dur="500"/>
                                        <p:tgtEl>
                                          <p:spTgt spid="15"/>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6"/>
                                        </p:tgtEl>
                                        <p:attrNameLst>
                                          <p:attrName>style.visibility</p:attrName>
                                        </p:attrNameLst>
                                      </p:cBhvr>
                                      <p:to>
                                        <p:strVal val="visible"/>
                                      </p:to>
                                    </p:set>
                                    <p:animEffect transition="in" filter="fade">
                                      <p:cBhvr>
                                        <p:cTn id="255" dur="500"/>
                                        <p:tgtEl>
                                          <p:spTgt spid="1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7"/>
                                        </p:tgtEl>
                                        <p:attrNameLst>
                                          <p:attrName>style.visibility</p:attrName>
                                        </p:attrNameLst>
                                      </p:cBhvr>
                                      <p:to>
                                        <p:strVal val="visible"/>
                                      </p:to>
                                    </p:set>
                                    <p:animEffect transition="in" filter="fade">
                                      <p:cBhvr>
                                        <p:cTn id="258" dur="500"/>
                                        <p:tgtEl>
                                          <p:spTgt spid="17"/>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8"/>
                                        </p:tgtEl>
                                        <p:attrNameLst>
                                          <p:attrName>style.visibility</p:attrName>
                                        </p:attrNameLst>
                                      </p:cBhvr>
                                      <p:to>
                                        <p:strVal val="visible"/>
                                      </p:to>
                                    </p:set>
                                    <p:animEffect transition="in" filter="fade">
                                      <p:cBhvr>
                                        <p:cTn id="261" dur="500"/>
                                        <p:tgtEl>
                                          <p:spTgt spid="18"/>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9"/>
                                        </p:tgtEl>
                                        <p:attrNameLst>
                                          <p:attrName>style.visibility</p:attrName>
                                        </p:attrNameLst>
                                      </p:cBhvr>
                                      <p:to>
                                        <p:strVal val="visible"/>
                                      </p:to>
                                    </p:set>
                                    <p:animEffect transition="in" filter="fade">
                                      <p:cBhvr>
                                        <p:cTn id="264" dur="500"/>
                                        <p:tgtEl>
                                          <p:spTgt spid="19"/>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0"/>
                                        </p:tgtEl>
                                        <p:attrNameLst>
                                          <p:attrName>style.visibility</p:attrName>
                                        </p:attrNameLst>
                                      </p:cBhvr>
                                      <p:to>
                                        <p:strVal val="visible"/>
                                      </p:to>
                                    </p:set>
                                    <p:animEffect transition="in" filter="fade">
                                      <p:cBhvr>
                                        <p:cTn id="267" dur="500"/>
                                        <p:tgtEl>
                                          <p:spTgt spid="20"/>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
                                        </p:tgtEl>
                                        <p:attrNameLst>
                                          <p:attrName>style.visibility</p:attrName>
                                        </p:attrNameLst>
                                      </p:cBhvr>
                                      <p:to>
                                        <p:strVal val="visible"/>
                                      </p:to>
                                    </p:set>
                                    <p:animEffect transition="in" filter="fade">
                                      <p:cBhvr>
                                        <p:cTn id="270" dur="500"/>
                                        <p:tgtEl>
                                          <p:spTgt spid="21"/>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22"/>
                                        </p:tgtEl>
                                        <p:attrNameLst>
                                          <p:attrName>style.visibility</p:attrName>
                                        </p:attrNameLst>
                                      </p:cBhvr>
                                      <p:to>
                                        <p:strVal val="visible"/>
                                      </p:to>
                                    </p:set>
                                    <p:animEffect transition="in" filter="fade">
                                      <p:cBhvr>
                                        <p:cTn id="273" dur="500"/>
                                        <p:tgtEl>
                                          <p:spTgt spid="22"/>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23"/>
                                        </p:tgtEl>
                                        <p:attrNameLst>
                                          <p:attrName>style.visibility</p:attrName>
                                        </p:attrNameLst>
                                      </p:cBhvr>
                                      <p:to>
                                        <p:strVal val="visible"/>
                                      </p:to>
                                    </p:set>
                                    <p:animEffect transition="in" filter="fade">
                                      <p:cBhvr>
                                        <p:cTn id="276" dur="500"/>
                                        <p:tgtEl>
                                          <p:spTgt spid="23"/>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24"/>
                                        </p:tgtEl>
                                        <p:attrNameLst>
                                          <p:attrName>style.visibility</p:attrName>
                                        </p:attrNameLst>
                                      </p:cBhvr>
                                      <p:to>
                                        <p:strVal val="visible"/>
                                      </p:to>
                                    </p:set>
                                    <p:animEffect transition="in" filter="fade">
                                      <p:cBhvr>
                                        <p:cTn id="279" dur="500"/>
                                        <p:tgtEl>
                                          <p:spTgt spid="24"/>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5"/>
                                        </p:tgtEl>
                                        <p:attrNameLst>
                                          <p:attrName>style.visibility</p:attrName>
                                        </p:attrNameLst>
                                      </p:cBhvr>
                                      <p:to>
                                        <p:strVal val="visible"/>
                                      </p:to>
                                    </p:set>
                                    <p:animEffect transition="in" filter="fade">
                                      <p:cBhvr>
                                        <p:cTn id="282" dur="500"/>
                                        <p:tgtEl>
                                          <p:spTgt spid="25"/>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26"/>
                                        </p:tgtEl>
                                        <p:attrNameLst>
                                          <p:attrName>style.visibility</p:attrName>
                                        </p:attrNameLst>
                                      </p:cBhvr>
                                      <p:to>
                                        <p:strVal val="visible"/>
                                      </p:to>
                                    </p:set>
                                    <p:animEffect transition="in" filter="fade">
                                      <p:cBhvr>
                                        <p:cTn id="285" dur="500"/>
                                        <p:tgtEl>
                                          <p:spTgt spid="26"/>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27"/>
                                        </p:tgtEl>
                                        <p:attrNameLst>
                                          <p:attrName>style.visibility</p:attrName>
                                        </p:attrNameLst>
                                      </p:cBhvr>
                                      <p:to>
                                        <p:strVal val="visible"/>
                                      </p:to>
                                    </p:set>
                                    <p:animEffect transition="in" filter="fade">
                                      <p:cBhvr>
                                        <p:cTn id="288" dur="500"/>
                                        <p:tgtEl>
                                          <p:spTgt spid="27"/>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28"/>
                                        </p:tgtEl>
                                        <p:attrNameLst>
                                          <p:attrName>style.visibility</p:attrName>
                                        </p:attrNameLst>
                                      </p:cBhvr>
                                      <p:to>
                                        <p:strVal val="visible"/>
                                      </p:to>
                                    </p:set>
                                    <p:animEffect transition="in" filter="fade">
                                      <p:cBhvr>
                                        <p:cTn id="291" dur="500"/>
                                        <p:tgtEl>
                                          <p:spTgt spid="28"/>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29"/>
                                        </p:tgtEl>
                                        <p:attrNameLst>
                                          <p:attrName>style.visibility</p:attrName>
                                        </p:attrNameLst>
                                      </p:cBhvr>
                                      <p:to>
                                        <p:strVal val="visible"/>
                                      </p:to>
                                    </p:set>
                                    <p:animEffect transition="in" filter="fade">
                                      <p:cBhvr>
                                        <p:cTn id="294" dur="500"/>
                                        <p:tgtEl>
                                          <p:spTgt spid="29"/>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30"/>
                                        </p:tgtEl>
                                        <p:attrNameLst>
                                          <p:attrName>style.visibility</p:attrName>
                                        </p:attrNameLst>
                                      </p:cBhvr>
                                      <p:to>
                                        <p:strVal val="visible"/>
                                      </p:to>
                                    </p:set>
                                    <p:animEffect transition="in" filter="fade">
                                      <p:cBhvr>
                                        <p:cTn id="297" dur="500"/>
                                        <p:tgtEl>
                                          <p:spTgt spid="30"/>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31"/>
                                        </p:tgtEl>
                                        <p:attrNameLst>
                                          <p:attrName>style.visibility</p:attrName>
                                        </p:attrNameLst>
                                      </p:cBhvr>
                                      <p:to>
                                        <p:strVal val="visible"/>
                                      </p:to>
                                    </p:set>
                                    <p:animEffect transition="in" filter="fade">
                                      <p:cBhvr>
                                        <p:cTn id="300" dur="500"/>
                                        <p:tgtEl>
                                          <p:spTgt spid="31"/>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2688"/>
                                        </p:tgtEl>
                                        <p:attrNameLst>
                                          <p:attrName>style.visibility</p:attrName>
                                        </p:attrNameLst>
                                      </p:cBhvr>
                                      <p:to>
                                        <p:strVal val="visible"/>
                                      </p:to>
                                    </p:set>
                                    <p:animEffect transition="in" filter="fade">
                                      <p:cBhvr>
                                        <p:cTn id="303" dur="500"/>
                                        <p:tgtEl>
                                          <p:spTgt spid="2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P spid="266" grpId="0"/>
      <p:bldP spid="269" grpId="0"/>
      <p:bldP spid="277" grpId="0"/>
      <p:bldP spid="278" grpId="0"/>
      <p:bldP spid="281" grpId="0"/>
      <p:bldP spid="285" grpId="0"/>
      <p:bldP spid="287" grpId="0"/>
      <p:bldP spid="64" grpId="0"/>
      <p:bldP spid="65" grpId="0"/>
      <p:bldP spid="68" grpId="0"/>
      <p:bldP spid="69" grpId="0"/>
      <p:bldP spid="72" grpId="0"/>
      <p:bldP spid="73" grpId="0"/>
      <p:bldP spid="74" grpId="0"/>
      <p:bldP spid="78" grpId="0"/>
      <p:bldP spid="79" grpId="0"/>
      <p:bldP spid="86" grpId="0" animBg="1"/>
      <p:bldP spid="88" grpId="0" animBg="1"/>
      <p:bldP spid="90" grpId="0" animBg="1"/>
      <p:bldP spid="2720"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688" grpId="0"/>
      <p:bldP spid="2689" grpId="0"/>
      <p:bldP spid="2690" grpId="0" animBg="1"/>
      <p:bldP spid="2692" grpId="0" animBg="1"/>
      <p:bldP spid="2694" grpId="0" animBg="1"/>
      <p:bldP spid="2696" grpId="0" animBg="1"/>
      <p:bldP spid="2697" grpId="0" animBg="1"/>
      <p:bldP spid="2699" grpId="0" animBg="1"/>
      <p:bldP spid="2701" grpId="0" animBg="1"/>
      <p:bldP spid="2703" grpId="0" animBg="1"/>
      <p:bldP spid="2712" grpId="0" animBg="1"/>
      <p:bldP spid="2714" grpId="0" animBg="1"/>
      <p:bldP spid="2715" grpId="0" animBg="1"/>
      <p:bldP spid="2716" grpId="0" animBg="1"/>
      <p:bldP spid="2718" grpId="0" animBg="1"/>
      <p:bldP spid="260" grpId="0" animBg="1"/>
      <p:bldP spid="270" grpId="0" animBg="1"/>
      <p:bldP spid="272" grpId="0" animBg="1"/>
      <p:bldP spid="274" grpId="0" animBg="1"/>
      <p:bldP spid="2729" grpId="0" animBg="1"/>
      <p:bldP spid="2731" grpId="0" animBg="1"/>
      <p:bldP spid="2733" grpId="0" animBg="1"/>
      <p:bldP spid="2735" grpId="0" animBg="1"/>
      <p:bldP spid="2737" grpId="0" animBg="1"/>
      <p:bldP spid="2739" grpId="0" animBg="1"/>
      <p:bldP spid="2741" grpId="0" animBg="1"/>
      <p:bldP spid="27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57200"/>
            <a:ext cx="8229600" cy="960438"/>
          </a:xfrm>
        </p:spPr>
        <p:txBody>
          <a:bodyPr/>
          <a:lstStyle/>
          <a:p>
            <a:r>
              <a:rPr lang="en-US" altLang="en-US" b="1" dirty="0" smtClean="0"/>
              <a:t>Sarbanes-Oxley Act (SOX)</a:t>
            </a:r>
          </a:p>
        </p:txBody>
      </p:sp>
      <p:sp>
        <p:nvSpPr>
          <p:cNvPr id="5" name="TextBox 4"/>
          <p:cNvSpPr txBox="1"/>
          <p:nvPr/>
        </p:nvSpPr>
        <p:spPr>
          <a:xfrm>
            <a:off x="304799" y="1594166"/>
            <a:ext cx="8458201" cy="2677656"/>
          </a:xfrm>
          <a:prstGeom prst="rect">
            <a:avLst/>
          </a:prstGeom>
          <a:solidFill>
            <a:schemeClr val="accent2">
              <a:lumMod val="40000"/>
              <a:lumOff val="60000"/>
            </a:schemeClr>
          </a:solidFill>
          <a:ln w="28575">
            <a:solidFill>
              <a:schemeClr val="tx1"/>
            </a:solidFill>
          </a:ln>
        </p:spPr>
        <p:txBody>
          <a:bodyPr wrap="square" anchor="ctr">
            <a:spAutoFit/>
          </a:bodyPr>
          <a:lstStyle/>
          <a:p>
            <a:pPr>
              <a:defRPr/>
            </a:pPr>
            <a:r>
              <a:rPr lang="en-US" sz="2400" dirty="0">
                <a:latin typeface="Arial" charset="0"/>
              </a:rPr>
              <a:t>The Sarbanes-Oxley Act requires managers and auditors of public companies to document and certify the system of internal controls. </a:t>
            </a:r>
            <a:endParaRPr lang="en-US" sz="2400" dirty="0" smtClean="0">
              <a:latin typeface="Arial" charset="0"/>
            </a:endParaRPr>
          </a:p>
          <a:p>
            <a:pPr>
              <a:defRPr/>
            </a:pPr>
            <a:endParaRPr lang="en-US" sz="2400" dirty="0">
              <a:latin typeface="Arial" charset="0"/>
            </a:endParaRPr>
          </a:p>
          <a:p>
            <a:pPr>
              <a:defRPr/>
            </a:pPr>
            <a:r>
              <a:rPr lang="en-US" sz="2400" dirty="0" smtClean="0">
                <a:latin typeface="Arial" charset="0"/>
              </a:rPr>
              <a:t>Section </a:t>
            </a:r>
            <a:r>
              <a:rPr lang="en-US" sz="2400" dirty="0">
                <a:latin typeface="Arial" charset="0"/>
              </a:rPr>
              <a:t>404 of SOX requires that managers document and assess the effectiveness of all internal control processes that can impact financial reporting.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31BC61D1-23FF-40F4-8FFB-B7BB74EE9443}" type="slidenum">
              <a:rPr lang="en-US" smtClean="0"/>
              <a:pPr>
                <a:defRPr/>
              </a:pPr>
              <a:t>5</a:t>
            </a:fld>
            <a:endParaRPr lang="en-US" dirty="0"/>
          </a:p>
        </p:txBody>
      </p:sp>
      <p:sp>
        <p:nvSpPr>
          <p:cNvPr id="9" name="Rounded Rectangle 8"/>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altLang="en-US" dirty="0" smtClean="0"/>
              <a:t>Compute the d</a:t>
            </a:r>
            <a:r>
              <a:rPr lang="en-US" dirty="0" smtClean="0"/>
              <a:t>ays</a:t>
            </a:r>
            <a:r>
              <a:rPr lang="en-US" dirty="0"/>
              <a:t>’ s</a:t>
            </a:r>
            <a:r>
              <a:rPr lang="en-US" dirty="0" smtClean="0"/>
              <a:t>ales </a:t>
            </a:r>
            <a:r>
              <a:rPr lang="en-US" dirty="0"/>
              <a:t>u</a:t>
            </a:r>
            <a:r>
              <a:rPr lang="en-US" dirty="0" smtClean="0"/>
              <a:t>ncollected ratio and use it to assess liquidity.</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50</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18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09343"/>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609600"/>
            <a:ext cx="8229600" cy="808038"/>
          </a:xfrm>
        </p:spPr>
        <p:txBody>
          <a:bodyPr/>
          <a:lstStyle/>
          <a:p>
            <a:r>
              <a:rPr lang="en-US" altLang="en-US" b="1" dirty="0" smtClean="0"/>
              <a:t>Days’ Sales Uncollected</a:t>
            </a:r>
          </a:p>
        </p:txBody>
      </p:sp>
      <p:grpSp>
        <p:nvGrpSpPr>
          <p:cNvPr id="110595" name="Group 3"/>
          <p:cNvGrpSpPr>
            <a:grpSpLocks/>
          </p:cNvGrpSpPr>
          <p:nvPr/>
        </p:nvGrpSpPr>
        <p:grpSpPr bwMode="auto">
          <a:xfrm>
            <a:off x="1168400" y="2743200"/>
            <a:ext cx="6737350" cy="1196975"/>
            <a:chOff x="774" y="1671"/>
            <a:chExt cx="4244" cy="754"/>
          </a:xfrm>
        </p:grpSpPr>
        <p:sp>
          <p:nvSpPr>
            <p:cNvPr id="110600" name="Rectangle 4"/>
            <p:cNvSpPr>
              <a:spLocks noChangeArrowheads="1"/>
            </p:cNvSpPr>
            <p:nvPr/>
          </p:nvSpPr>
          <p:spPr bwMode="auto">
            <a:xfrm>
              <a:off x="774" y="1671"/>
              <a:ext cx="1098" cy="754"/>
            </a:xfrm>
            <a:prstGeom prst="rect">
              <a:avLst/>
            </a:prstGeom>
            <a:noFill/>
            <a:ln w="12700">
              <a:noFill/>
              <a:miter lim="800000"/>
              <a:headEnd/>
              <a:tailEnd/>
            </a:ln>
          </p:spPr>
          <p:txBody>
            <a:bodyPr wrap="none" lIns="90488" tIns="44450" rIns="90488" bIns="44450">
              <a:spAutoFit/>
            </a:bodyPr>
            <a:lstStyle/>
            <a:p>
              <a:pPr algn="ctr" eaLnBrk="0" hangingPunct="0"/>
              <a:r>
                <a:rPr lang="en-US" altLang="en-US" sz="2400" dirty="0"/>
                <a:t>Days’</a:t>
              </a:r>
            </a:p>
            <a:p>
              <a:pPr algn="ctr" eaLnBrk="0" hangingPunct="0"/>
              <a:r>
                <a:rPr lang="en-US" altLang="en-US" sz="2400" dirty="0" smtClean="0"/>
                <a:t>sales</a:t>
              </a:r>
              <a:endParaRPr lang="en-US" altLang="en-US" sz="2400" dirty="0"/>
            </a:p>
            <a:p>
              <a:pPr algn="ctr" eaLnBrk="0" hangingPunct="0"/>
              <a:r>
                <a:rPr lang="en-US" altLang="en-US" sz="2400" dirty="0" smtClean="0"/>
                <a:t>uncollected</a:t>
              </a:r>
              <a:endParaRPr lang="en-US" altLang="en-US" sz="2400" dirty="0"/>
            </a:p>
          </p:txBody>
        </p:sp>
        <p:sp>
          <p:nvSpPr>
            <p:cNvPr id="110601" name="Rectangle 5"/>
            <p:cNvSpPr>
              <a:spLocks noChangeArrowheads="1"/>
            </p:cNvSpPr>
            <p:nvPr/>
          </p:nvSpPr>
          <p:spPr bwMode="auto">
            <a:xfrm>
              <a:off x="2157" y="1786"/>
              <a:ext cx="2162" cy="522"/>
            </a:xfrm>
            <a:prstGeom prst="rect">
              <a:avLst/>
            </a:prstGeom>
            <a:noFill/>
            <a:ln w="12700">
              <a:noFill/>
              <a:miter lim="800000"/>
              <a:headEnd/>
              <a:tailEnd/>
            </a:ln>
          </p:spPr>
          <p:txBody>
            <a:bodyPr wrap="none" lIns="90488" tIns="44450" rIns="90488" bIns="44450">
              <a:spAutoFit/>
            </a:bodyPr>
            <a:lstStyle/>
            <a:p>
              <a:pPr algn="ctr" eaLnBrk="0" hangingPunct="0"/>
              <a:r>
                <a:rPr lang="en-US" altLang="en-US" sz="2400" dirty="0">
                  <a:solidFill>
                    <a:schemeClr val="hlink"/>
                  </a:solidFill>
                </a:rPr>
                <a:t>   </a:t>
              </a:r>
              <a:r>
                <a:rPr lang="en-US" altLang="en-US" sz="2400" dirty="0"/>
                <a:t>Accounts </a:t>
              </a:r>
              <a:r>
                <a:rPr lang="en-US" altLang="en-US" sz="2400" dirty="0" smtClean="0"/>
                <a:t>receivable   </a:t>
              </a:r>
              <a:endParaRPr lang="en-US" altLang="en-US" sz="2400" dirty="0"/>
            </a:p>
            <a:p>
              <a:pPr algn="ctr" eaLnBrk="0" hangingPunct="0"/>
              <a:r>
                <a:rPr lang="en-US" altLang="en-US" sz="2400" dirty="0"/>
                <a:t>Net </a:t>
              </a:r>
              <a:r>
                <a:rPr lang="en-US" altLang="en-US" sz="2400" dirty="0" smtClean="0"/>
                <a:t>sales</a:t>
              </a:r>
              <a:endParaRPr lang="en-US" altLang="en-US" sz="2400" dirty="0"/>
            </a:p>
          </p:txBody>
        </p:sp>
        <p:sp>
          <p:nvSpPr>
            <p:cNvPr id="110602" name="Rectangle 6"/>
            <p:cNvSpPr>
              <a:spLocks noChangeArrowheads="1"/>
            </p:cNvSpPr>
            <p:nvPr/>
          </p:nvSpPr>
          <p:spPr bwMode="auto">
            <a:xfrm>
              <a:off x="4359" y="1901"/>
              <a:ext cx="659" cy="289"/>
            </a:xfrm>
            <a:prstGeom prst="rect">
              <a:avLst/>
            </a:prstGeom>
            <a:noFill/>
            <a:ln w="12700">
              <a:noFill/>
              <a:miter lim="800000"/>
              <a:headEnd/>
              <a:tailEnd/>
            </a:ln>
          </p:spPr>
          <p:txBody>
            <a:bodyPr wrap="none" lIns="90488" tIns="44450" rIns="90488" bIns="44450">
              <a:spAutoFit/>
            </a:bodyPr>
            <a:lstStyle/>
            <a:p>
              <a:pPr eaLnBrk="0" hangingPunct="0"/>
              <a:r>
                <a:rPr lang="en-US" altLang="en-US" sz="2400" dirty="0"/>
                <a:t>×  365</a:t>
              </a:r>
            </a:p>
          </p:txBody>
        </p:sp>
        <p:sp>
          <p:nvSpPr>
            <p:cNvPr id="110603" name="Rectangle 7"/>
            <p:cNvSpPr>
              <a:spLocks noChangeArrowheads="1"/>
            </p:cNvSpPr>
            <p:nvPr/>
          </p:nvSpPr>
          <p:spPr bwMode="auto">
            <a:xfrm>
              <a:off x="1863" y="1901"/>
              <a:ext cx="228" cy="289"/>
            </a:xfrm>
            <a:prstGeom prst="rect">
              <a:avLst/>
            </a:prstGeom>
            <a:noFill/>
            <a:ln w="12700">
              <a:noFill/>
              <a:miter lim="800000"/>
              <a:headEnd/>
              <a:tailEnd/>
            </a:ln>
          </p:spPr>
          <p:txBody>
            <a:bodyPr wrap="none" lIns="90488" tIns="44450" rIns="90488" bIns="44450">
              <a:spAutoFit/>
            </a:bodyPr>
            <a:lstStyle/>
            <a:p>
              <a:pPr eaLnBrk="0" hangingPunct="0"/>
              <a:r>
                <a:rPr lang="en-US" altLang="en-US" sz="2400" dirty="0"/>
                <a:t>=</a:t>
              </a:r>
            </a:p>
          </p:txBody>
        </p:sp>
      </p:grpSp>
      <p:sp>
        <p:nvSpPr>
          <p:cNvPr id="110596" name="Rectangle 8"/>
          <p:cNvSpPr>
            <a:spLocks noChangeArrowheads="1"/>
          </p:cNvSpPr>
          <p:nvPr/>
        </p:nvSpPr>
        <p:spPr bwMode="auto">
          <a:xfrm>
            <a:off x="533400" y="1524000"/>
            <a:ext cx="8067675" cy="890588"/>
          </a:xfrm>
          <a:prstGeom prst="rect">
            <a:avLst/>
          </a:prstGeom>
          <a:solidFill>
            <a:srgbClr val="FFFF99"/>
          </a:solidFill>
          <a:ln w="12700">
            <a:solidFill>
              <a:srgbClr val="006600"/>
            </a:solidFill>
            <a:miter lim="800000"/>
            <a:headEnd/>
            <a:tailEnd/>
          </a:ln>
          <a:effectLst>
            <a:outerShdw dist="53882" dir="2700000" algn="ctr" rotWithShape="0">
              <a:schemeClr val="hlink"/>
            </a:outerShdw>
          </a:effectLst>
        </p:spPr>
        <p:txBody>
          <a:bodyPr wrap="none" lIns="90488" tIns="44450" rIns="90488" bIns="44450">
            <a:spAutoFit/>
          </a:bodyPr>
          <a:lstStyle/>
          <a:p>
            <a:pPr algn="ctr" eaLnBrk="0" hangingPunct="0"/>
            <a:r>
              <a:rPr lang="en-US" altLang="en-US" sz="2600" b="1" dirty="0"/>
              <a:t>Indicates how much time is likely to pass before</a:t>
            </a:r>
          </a:p>
          <a:p>
            <a:pPr algn="ctr" eaLnBrk="0" hangingPunct="0"/>
            <a:r>
              <a:rPr lang="en-US" altLang="en-US" sz="2600" b="1" dirty="0"/>
              <a:t>we receive cash receipts from credit sales.</a:t>
            </a:r>
          </a:p>
        </p:txBody>
      </p:sp>
      <p:cxnSp>
        <p:nvCxnSpPr>
          <p:cNvPr id="19" name="Straight Connector 18"/>
          <p:cNvCxnSpPr/>
          <p:nvPr/>
        </p:nvCxnSpPr>
        <p:spPr>
          <a:xfrm rot="10800000" flipH="1">
            <a:off x="3303588" y="3338513"/>
            <a:ext cx="3556000" cy="1587"/>
          </a:xfrm>
          <a:prstGeom prst="line">
            <a:avLst/>
          </a:prstGeom>
          <a:ln w="28575"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31BC61D1-23FF-40F4-8FFB-B7BB74EE9443}" type="slidenum">
              <a:rPr lang="en-US" smtClean="0"/>
              <a:pPr>
                <a:defRPr/>
              </a:pPr>
              <a:t>51</a:t>
            </a:fld>
            <a:endParaRPr lang="en-US" dirty="0"/>
          </a:p>
        </p:txBody>
      </p:sp>
      <p:sp>
        <p:nvSpPr>
          <p:cNvPr id="14" name="Rounded Rectangle 13"/>
          <p:cNvSpPr/>
          <p:nvPr/>
        </p:nvSpPr>
        <p:spPr>
          <a:xfrm>
            <a:off x="138112" y="6550517"/>
            <a:ext cx="58816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altLang="en-US" sz="1100" dirty="0"/>
              <a:t>Compute the d</a:t>
            </a:r>
            <a:r>
              <a:rPr lang="en-US" sz="1100" dirty="0"/>
              <a:t>ays’ sales uncollected ratio and use it to assess liquidity.</a:t>
            </a:r>
          </a:p>
        </p:txBody>
      </p:sp>
      <p:sp>
        <p:nvSpPr>
          <p:cNvPr id="16" name="TextBox 15"/>
          <p:cNvSpPr txBox="1"/>
          <p:nvPr/>
        </p:nvSpPr>
        <p:spPr>
          <a:xfrm>
            <a:off x="7962900" y="65248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8</a:t>
            </a:r>
            <a:r>
              <a:rPr lang="en-US" kern="0" dirty="0" smtClean="0">
                <a:latin typeface="Berlin Sans FB" panose="020E0602020502020306" pitchFamily="34" charset="0"/>
              </a:rPr>
              <a:t>.9</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12544" y="4094895"/>
            <a:ext cx="7050356" cy="1762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(Appendix 8-A):</a:t>
            </a:r>
            <a:r>
              <a:rPr lang="en-US" dirty="0" smtClean="0"/>
              <a:t> </a:t>
            </a:r>
            <a:br>
              <a:rPr lang="en-US" dirty="0" smtClean="0"/>
            </a:br>
            <a:r>
              <a:rPr lang="en-US" dirty="0" smtClean="0"/>
              <a:t>Describe use of documentation and verification to control cash disbursements.</a:t>
            </a:r>
            <a:br>
              <a:rPr lang="en-US" dirty="0" smtClean="0"/>
            </a:br>
            <a:r>
              <a:rPr lang="en-US" dirty="0" smtClean="0"/>
              <a:t> </a:t>
            </a: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41033"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6568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4"/>
          <p:cNvSpPr>
            <a:spLocks noGrp="1"/>
          </p:cNvSpPr>
          <p:nvPr>
            <p:ph type="title"/>
          </p:nvPr>
        </p:nvSpPr>
        <p:spPr>
          <a:xfrm>
            <a:off x="457200" y="609600"/>
            <a:ext cx="8229600" cy="1219200"/>
          </a:xfrm>
        </p:spPr>
        <p:txBody>
          <a:bodyPr/>
          <a:lstStyle/>
          <a:p>
            <a:r>
              <a:rPr lang="en-US" altLang="en-US" b="1" dirty="0" smtClean="0"/>
              <a:t>Appendix 8A: </a:t>
            </a:r>
            <a:br>
              <a:rPr lang="en-US" altLang="en-US" b="1" dirty="0" smtClean="0"/>
            </a:br>
            <a:r>
              <a:rPr lang="en-US" altLang="en-US" b="1" dirty="0" smtClean="0"/>
              <a:t>Documentation and Verification</a:t>
            </a:r>
          </a:p>
        </p:txBody>
      </p:sp>
      <p:sp>
        <p:nvSpPr>
          <p:cNvPr id="9" name="TextBox 8"/>
          <p:cNvSpPr txBox="1"/>
          <p:nvPr/>
        </p:nvSpPr>
        <p:spPr>
          <a:xfrm>
            <a:off x="2133600" y="5105400"/>
            <a:ext cx="4762500" cy="584200"/>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3200" b="1" dirty="0">
                <a:solidFill>
                  <a:schemeClr val="accent2">
                    <a:lumMod val="75000"/>
                  </a:schemeClr>
                </a:solidFill>
                <a:latin typeface="Arial" charset="0"/>
              </a:rPr>
              <a:t>Receiving Report</a:t>
            </a:r>
          </a:p>
        </p:txBody>
      </p:sp>
      <p:sp>
        <p:nvSpPr>
          <p:cNvPr id="10" name="TextBox 9"/>
          <p:cNvSpPr txBox="1"/>
          <p:nvPr/>
        </p:nvSpPr>
        <p:spPr>
          <a:xfrm>
            <a:off x="2133600" y="1981200"/>
            <a:ext cx="4762500" cy="585788"/>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3200" b="1" dirty="0">
                <a:solidFill>
                  <a:schemeClr val="accent2">
                    <a:lumMod val="75000"/>
                  </a:schemeClr>
                </a:solidFill>
                <a:latin typeface="Arial" charset="0"/>
              </a:rPr>
              <a:t>Purchase Requisition</a:t>
            </a:r>
          </a:p>
        </p:txBody>
      </p:sp>
      <p:sp>
        <p:nvSpPr>
          <p:cNvPr id="11" name="TextBox 10"/>
          <p:cNvSpPr txBox="1"/>
          <p:nvPr/>
        </p:nvSpPr>
        <p:spPr>
          <a:xfrm>
            <a:off x="2133600" y="3033713"/>
            <a:ext cx="4762500" cy="584200"/>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3200" b="1" dirty="0">
                <a:solidFill>
                  <a:schemeClr val="accent2">
                    <a:lumMod val="75000"/>
                  </a:schemeClr>
                </a:solidFill>
                <a:latin typeface="Arial" charset="0"/>
              </a:rPr>
              <a:t>Purchase Order</a:t>
            </a:r>
          </a:p>
        </p:txBody>
      </p:sp>
      <p:sp>
        <p:nvSpPr>
          <p:cNvPr id="12" name="TextBox 11"/>
          <p:cNvSpPr txBox="1"/>
          <p:nvPr/>
        </p:nvSpPr>
        <p:spPr>
          <a:xfrm>
            <a:off x="2133600" y="4060825"/>
            <a:ext cx="4762500" cy="585788"/>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3200" b="1" dirty="0">
                <a:solidFill>
                  <a:schemeClr val="accent2">
                    <a:lumMod val="75000"/>
                  </a:schemeClr>
                </a:solidFill>
                <a:latin typeface="Arial" charset="0"/>
              </a:rPr>
              <a:t>Invoice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31BC61D1-23FF-40F4-8FFB-B7BB74EE9443}" type="slidenum">
              <a:rPr lang="en-US" smtClean="0"/>
              <a:pPr>
                <a:defRPr/>
              </a:pPr>
              <a:t>53</a:t>
            </a:fld>
            <a:endParaRPr lang="en-US" dirty="0"/>
          </a:p>
        </p:txBody>
      </p:sp>
      <p:sp>
        <p:nvSpPr>
          <p:cNvPr id="14" name="Rounded Rectangle 13"/>
          <p:cNvSpPr/>
          <p:nvPr/>
        </p:nvSpPr>
        <p:spPr>
          <a:xfrm>
            <a:off x="138112" y="6550517"/>
            <a:ext cx="64150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Describe use of documentation and verification to control cash disbursements.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4"/>
          <p:cNvSpPr>
            <a:spLocks noGrp="1"/>
          </p:cNvSpPr>
          <p:nvPr>
            <p:ph type="title"/>
          </p:nvPr>
        </p:nvSpPr>
        <p:spPr>
          <a:xfrm>
            <a:off x="457200" y="609600"/>
            <a:ext cx="8229600" cy="1219200"/>
          </a:xfrm>
        </p:spPr>
        <p:txBody>
          <a:bodyPr/>
          <a:lstStyle/>
          <a:p>
            <a:r>
              <a:rPr lang="en-US" altLang="en-US" b="1" dirty="0" smtClean="0"/>
              <a:t>Invoice Approval</a:t>
            </a:r>
          </a:p>
        </p:txBody>
      </p:sp>
      <p:sp>
        <p:nvSpPr>
          <p:cNvPr id="10" name="TextBox 9"/>
          <p:cNvSpPr txBox="1"/>
          <p:nvPr/>
        </p:nvSpPr>
        <p:spPr>
          <a:xfrm>
            <a:off x="609600" y="1676400"/>
            <a:ext cx="7924800" cy="452431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Accounting department will record purchase and approve payment after all documents are in order.</a:t>
            </a:r>
          </a:p>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Information across all documents are verified.</a:t>
            </a:r>
          </a:p>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Invoice approval also called check authorization.</a:t>
            </a:r>
          </a:p>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Checklist of steps necessary for approving invoice and payment.</a:t>
            </a:r>
            <a:endParaRPr lang="en-US" sz="3200" b="1" dirty="0">
              <a:solidFill>
                <a:schemeClr val="accent2">
                  <a:lumMod val="75000"/>
                </a:schemeClr>
              </a:solidFill>
              <a:latin typeface="Arial"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31BC61D1-23FF-40F4-8FFB-B7BB74EE9443}" type="slidenum">
              <a:rPr lang="en-US" smtClean="0"/>
              <a:pPr>
                <a:defRPr/>
              </a:pPr>
              <a:t>54</a:t>
            </a:fld>
            <a:endParaRPr lang="en-US" dirty="0"/>
          </a:p>
        </p:txBody>
      </p:sp>
      <p:sp>
        <p:nvSpPr>
          <p:cNvPr id="14" name="Rounded Rectangle 13"/>
          <p:cNvSpPr/>
          <p:nvPr/>
        </p:nvSpPr>
        <p:spPr>
          <a:xfrm>
            <a:off x="138112" y="6550517"/>
            <a:ext cx="64150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Describe use of documentation and verification to control cash disbursements.</a:t>
            </a:r>
          </a:p>
        </p:txBody>
      </p:sp>
    </p:spTree>
    <p:extLst>
      <p:ext uri="{BB962C8B-B14F-4D97-AF65-F5344CB8AC3E}">
        <p14:creationId xmlns:p14="http://schemas.microsoft.com/office/powerpoint/2010/main" val="395973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4"/>
          <p:cNvSpPr>
            <a:spLocks noGrp="1"/>
          </p:cNvSpPr>
          <p:nvPr>
            <p:ph type="title"/>
          </p:nvPr>
        </p:nvSpPr>
        <p:spPr>
          <a:xfrm>
            <a:off x="457200" y="609600"/>
            <a:ext cx="8229600" cy="1219200"/>
          </a:xfrm>
        </p:spPr>
        <p:txBody>
          <a:bodyPr/>
          <a:lstStyle/>
          <a:p>
            <a:r>
              <a:rPr lang="en-US" altLang="en-US" b="1" dirty="0" smtClean="0"/>
              <a:t>Voucher</a:t>
            </a:r>
          </a:p>
        </p:txBody>
      </p:sp>
      <p:sp>
        <p:nvSpPr>
          <p:cNvPr id="10" name="TextBox 9"/>
          <p:cNvSpPr txBox="1"/>
          <p:nvPr/>
        </p:nvSpPr>
        <p:spPr>
          <a:xfrm>
            <a:off x="609600" y="1676400"/>
            <a:ext cx="7924800" cy="4031873"/>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Voucher is complete after invoice has been checked and approved.</a:t>
            </a:r>
          </a:p>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Used to authorize recording obligation.</a:t>
            </a:r>
          </a:p>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Certain information is required on the inside of a voucher.</a:t>
            </a:r>
          </a:p>
          <a:p>
            <a:pPr marL="457200" indent="-457200">
              <a:buFont typeface="Arial" panose="020B0604020202020204" pitchFamily="34" charset="0"/>
              <a:buChar char="•"/>
              <a:defRPr/>
            </a:pPr>
            <a:r>
              <a:rPr lang="en-US" sz="3200" b="1" dirty="0" smtClean="0">
                <a:solidFill>
                  <a:schemeClr val="accent2">
                    <a:lumMod val="75000"/>
                  </a:schemeClr>
                </a:solidFill>
                <a:latin typeface="Arial" charset="0"/>
              </a:rPr>
              <a:t>Certain information is also required on the outside of a voucher.</a:t>
            </a:r>
            <a:endParaRPr lang="en-US" sz="3200" b="1" dirty="0">
              <a:solidFill>
                <a:schemeClr val="accent2">
                  <a:lumMod val="75000"/>
                </a:schemeClr>
              </a:solidFill>
              <a:latin typeface="Arial"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31BC61D1-23FF-40F4-8FFB-B7BB74EE9443}" type="slidenum">
              <a:rPr lang="en-US" smtClean="0"/>
              <a:pPr>
                <a:defRPr/>
              </a:pPr>
              <a:t>55</a:t>
            </a:fld>
            <a:endParaRPr lang="en-US" dirty="0"/>
          </a:p>
        </p:txBody>
      </p:sp>
      <p:sp>
        <p:nvSpPr>
          <p:cNvPr id="14" name="Rounded Rectangle 13"/>
          <p:cNvSpPr/>
          <p:nvPr/>
        </p:nvSpPr>
        <p:spPr>
          <a:xfrm>
            <a:off x="138112" y="6550517"/>
            <a:ext cx="64150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Describe use of documentation and verification to control cash disbursements.</a:t>
            </a:r>
          </a:p>
        </p:txBody>
      </p:sp>
    </p:spTree>
    <p:extLst>
      <p:ext uri="{BB962C8B-B14F-4D97-AF65-F5344CB8AC3E}">
        <p14:creationId xmlns:p14="http://schemas.microsoft.com/office/powerpoint/2010/main" val="238969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457200" y="1752600"/>
            <a:ext cx="8229600" cy="1143000"/>
          </a:xfrm>
        </p:spPr>
        <p:txBody>
          <a:bodyPr/>
          <a:lstStyle/>
          <a:p>
            <a:r>
              <a:rPr lang="en-US" altLang="en-US" b="1" dirty="0" smtClean="0"/>
              <a:t>End of Chapter 8</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4" name="Slide Number Placeholder 3"/>
          <p:cNvSpPr>
            <a:spLocks noGrp="1"/>
          </p:cNvSpPr>
          <p:nvPr>
            <p:ph type="sldNum" sz="quarter" idx="12"/>
          </p:nvPr>
        </p:nvSpPr>
        <p:spPr/>
        <p:txBody>
          <a:bodyPr/>
          <a:lstStyle/>
          <a:p>
            <a:pPr>
              <a:defRPr/>
            </a:pPr>
            <a:fld id="{31BC61D1-23FF-40F4-8FFB-B7BB74EE9443}" type="slidenum">
              <a:rPr lang="en-US" smtClean="0"/>
              <a:pPr>
                <a:defRPr/>
              </a:pPr>
              <a:t>56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533400"/>
            <a:ext cx="8229600" cy="884238"/>
          </a:xfrm>
        </p:spPr>
        <p:txBody>
          <a:bodyPr/>
          <a:lstStyle/>
          <a:p>
            <a:r>
              <a:rPr lang="en-US" altLang="en-US" b="1" dirty="0" smtClean="0"/>
              <a:t>Principles of Internal Control</a:t>
            </a:r>
          </a:p>
        </p:txBody>
      </p:sp>
      <p:sp>
        <p:nvSpPr>
          <p:cNvPr id="12291" name="Rectangle 3"/>
          <p:cNvSpPr>
            <a:spLocks noGrp="1" noChangeArrowheads="1"/>
          </p:cNvSpPr>
          <p:nvPr>
            <p:ph type="body" idx="4294967295"/>
          </p:nvPr>
        </p:nvSpPr>
        <p:spPr>
          <a:xfrm>
            <a:off x="304800" y="1371600"/>
            <a:ext cx="8458200" cy="4724400"/>
          </a:xfrm>
          <a:solidFill>
            <a:schemeClr val="accent5">
              <a:lumMod val="40000"/>
              <a:lumOff val="60000"/>
            </a:schemeClr>
          </a:solidFill>
          <a:ln w="28575">
            <a:solidFill>
              <a:schemeClr val="tx1"/>
            </a:solidFill>
          </a:ln>
        </p:spPr>
        <p:txBody>
          <a:bodyPr lIns="90488" tIns="44450" rIns="90488" bIns="44450" anchor="ctr"/>
          <a:lstStyle/>
          <a:p>
            <a:pPr marL="609600" indent="-609600">
              <a:lnSpc>
                <a:spcPct val="95000"/>
              </a:lnSpc>
              <a:spcBef>
                <a:spcPct val="40000"/>
              </a:spcBef>
              <a:buSzPct val="100000"/>
              <a:buFont typeface="Wingdings" pitchFamily="2" charset="2"/>
              <a:buNone/>
              <a:defRPr/>
            </a:pPr>
            <a:r>
              <a:rPr lang="en-US" dirty="0" smtClean="0"/>
              <a:t>Internal control principles common to all companies:</a:t>
            </a:r>
          </a:p>
          <a:p>
            <a:pPr marL="609600" indent="-609600">
              <a:lnSpc>
                <a:spcPct val="95000"/>
              </a:lnSpc>
              <a:spcBef>
                <a:spcPct val="40000"/>
              </a:spcBef>
              <a:buSzPct val="100000"/>
              <a:buFont typeface="Wingdings" pitchFamily="2" charset="2"/>
              <a:buAutoNum type="arabicPeriod"/>
              <a:defRPr/>
            </a:pPr>
            <a:r>
              <a:rPr lang="en-US" sz="2400" dirty="0" smtClean="0"/>
              <a:t>Establish </a:t>
            </a:r>
            <a:r>
              <a:rPr lang="en-US" sz="2400" dirty="0"/>
              <a:t>responsibilities.</a:t>
            </a:r>
          </a:p>
          <a:p>
            <a:pPr marL="609600" indent="-609600">
              <a:lnSpc>
                <a:spcPct val="95000"/>
              </a:lnSpc>
              <a:spcBef>
                <a:spcPct val="40000"/>
              </a:spcBef>
              <a:buSzPct val="100000"/>
              <a:buFont typeface="Wingdings" pitchFamily="2" charset="2"/>
              <a:buAutoNum type="arabicPeriod"/>
              <a:defRPr/>
            </a:pPr>
            <a:r>
              <a:rPr lang="en-US" sz="2400" dirty="0"/>
              <a:t>Maintain adequate records.</a:t>
            </a:r>
          </a:p>
          <a:p>
            <a:pPr marL="609600" indent="-609600">
              <a:lnSpc>
                <a:spcPct val="95000"/>
              </a:lnSpc>
              <a:spcBef>
                <a:spcPct val="40000"/>
              </a:spcBef>
              <a:buSzPct val="100000"/>
              <a:buFont typeface="Wingdings" pitchFamily="2" charset="2"/>
              <a:buAutoNum type="arabicPeriod"/>
              <a:defRPr/>
            </a:pPr>
            <a:r>
              <a:rPr lang="en-US" sz="2400" dirty="0"/>
              <a:t>Insure assets and bond key employees.</a:t>
            </a:r>
          </a:p>
          <a:p>
            <a:pPr marL="609600" indent="-609600">
              <a:lnSpc>
                <a:spcPct val="95000"/>
              </a:lnSpc>
              <a:spcBef>
                <a:spcPct val="40000"/>
              </a:spcBef>
              <a:buSzPct val="100000"/>
              <a:buFont typeface="Wingdings" pitchFamily="2" charset="2"/>
              <a:buAutoNum type="arabicPeriod"/>
              <a:defRPr/>
            </a:pPr>
            <a:r>
              <a:rPr lang="en-US" sz="2400" dirty="0"/>
              <a:t>Separate recordkeeping from </a:t>
            </a:r>
            <a:r>
              <a:rPr lang="en-US" sz="2400" dirty="0" smtClean="0"/>
              <a:t>custody of </a:t>
            </a:r>
            <a:r>
              <a:rPr lang="en-US" sz="2400" dirty="0"/>
              <a:t>assets.</a:t>
            </a:r>
          </a:p>
          <a:p>
            <a:pPr marL="609600" indent="-609600">
              <a:lnSpc>
                <a:spcPct val="95000"/>
              </a:lnSpc>
              <a:spcBef>
                <a:spcPct val="40000"/>
              </a:spcBef>
              <a:buSzPct val="100000"/>
              <a:buFont typeface="Wingdings" pitchFamily="2" charset="2"/>
              <a:buAutoNum type="arabicPeriod"/>
              <a:defRPr/>
            </a:pPr>
            <a:r>
              <a:rPr lang="en-US" sz="2400" dirty="0"/>
              <a:t>Divide responsibility for related transactions.</a:t>
            </a:r>
          </a:p>
          <a:p>
            <a:pPr marL="609600" indent="-609600">
              <a:lnSpc>
                <a:spcPct val="95000"/>
              </a:lnSpc>
              <a:spcBef>
                <a:spcPct val="40000"/>
              </a:spcBef>
              <a:buSzPct val="100000"/>
              <a:buFont typeface="Wingdings" pitchFamily="2" charset="2"/>
              <a:buAutoNum type="arabicPeriod"/>
              <a:defRPr/>
            </a:pPr>
            <a:r>
              <a:rPr lang="en-US" sz="2400" dirty="0"/>
              <a:t>Apply technological controls.</a:t>
            </a:r>
          </a:p>
          <a:p>
            <a:pPr marL="609600" indent="-609600">
              <a:lnSpc>
                <a:spcPct val="95000"/>
              </a:lnSpc>
              <a:spcBef>
                <a:spcPct val="40000"/>
              </a:spcBef>
              <a:buSzPct val="100000"/>
              <a:buFont typeface="Wingdings" pitchFamily="2" charset="2"/>
              <a:buAutoNum type="arabicPeriod"/>
              <a:defRPr/>
            </a:pPr>
            <a:r>
              <a:rPr lang="en-US" sz="2400" dirty="0"/>
              <a:t>Perform regular and independent reviews.</a:t>
            </a:r>
          </a:p>
        </p:txBody>
      </p:sp>
      <p:pic>
        <p:nvPicPr>
          <p:cNvPr id="70661" name="Picture 2" descr="C:\Users\DoddandSusan\AppData\Local\Microsoft\Windows\Temporary Internet Files\Content.IE5\QSEUU1H3\MC900389732[1].wmf"/>
          <p:cNvPicPr>
            <a:picLocks noChangeAspect="1" noChangeArrowheads="1"/>
          </p:cNvPicPr>
          <p:nvPr/>
        </p:nvPicPr>
        <p:blipFill>
          <a:blip r:embed="rId3" cstate="print"/>
          <a:srcRect/>
          <a:stretch>
            <a:fillRect/>
          </a:stretch>
        </p:blipFill>
        <p:spPr bwMode="auto">
          <a:xfrm>
            <a:off x="7010400" y="4953000"/>
            <a:ext cx="1773238" cy="146367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31BC61D1-23FF-40F4-8FFB-B7BB74EE9443}" type="slidenum">
              <a:rPr lang="en-US" smtClean="0"/>
              <a:pPr>
                <a:defRPr/>
              </a:pPr>
              <a:t>6</a:t>
            </a:fld>
            <a:endParaRPr lang="en-US" dirty="0"/>
          </a:p>
        </p:txBody>
      </p:sp>
      <p:sp>
        <p:nvSpPr>
          <p:cNvPr id="8" name="Rounded Rectangle 7"/>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570706"/>
            <a:ext cx="9144000" cy="960438"/>
          </a:xfrm>
        </p:spPr>
        <p:txBody>
          <a:bodyPr/>
          <a:lstStyle/>
          <a:p>
            <a:r>
              <a:rPr lang="en-US" altLang="en-US" sz="4200" b="1" dirty="0" smtClean="0"/>
              <a:t>Technology, Fraud, and Internal Control</a:t>
            </a:r>
          </a:p>
        </p:txBody>
      </p:sp>
      <p:sp>
        <p:nvSpPr>
          <p:cNvPr id="13316" name="Oval 4"/>
          <p:cNvSpPr>
            <a:spLocks noChangeArrowheads="1"/>
          </p:cNvSpPr>
          <p:nvPr/>
        </p:nvSpPr>
        <p:spPr bwMode="auto">
          <a:xfrm>
            <a:off x="381000" y="1828800"/>
            <a:ext cx="2514600" cy="1498600"/>
          </a:xfrm>
          <a:prstGeom prst="ellipse">
            <a:avLst/>
          </a:prstGeom>
          <a:solidFill>
            <a:schemeClr val="accent2"/>
          </a:solidFill>
          <a:ln w="12700">
            <a:solidFill>
              <a:schemeClr val="accent2">
                <a:lumMod val="50000"/>
              </a:schemeClr>
            </a:solidFill>
            <a:round/>
            <a:headEnd/>
            <a:tailEnd/>
          </a:ln>
          <a:effectLst>
            <a:outerShdw dist="35921" dir="2700000" algn="ctr" rotWithShape="0">
              <a:schemeClr val="accent2">
                <a:lumMod val="50000"/>
              </a:schemeClr>
            </a:outerShdw>
          </a:effectLst>
        </p:spPr>
        <p:txBody>
          <a:bodyPr wrap="none" lIns="90488" tIns="44450" rIns="90488" bIns="44450" anchor="ctr"/>
          <a:lstStyle/>
          <a:p>
            <a:pPr algn="ctr" eaLnBrk="0" hangingPunct="0">
              <a:defRPr/>
            </a:pPr>
            <a:r>
              <a:rPr lang="en-US" sz="2200" b="1" dirty="0">
                <a:solidFill>
                  <a:schemeClr val="bg2">
                    <a:lumMod val="90000"/>
                  </a:schemeClr>
                </a:solidFill>
                <a:latin typeface="Arial" charset="0"/>
              </a:rPr>
              <a:t>Reduced</a:t>
            </a:r>
          </a:p>
          <a:p>
            <a:pPr algn="ctr" eaLnBrk="0" hangingPunct="0">
              <a:defRPr/>
            </a:pPr>
            <a:r>
              <a:rPr lang="en-US" sz="2200" b="1" dirty="0">
                <a:solidFill>
                  <a:schemeClr val="bg2">
                    <a:lumMod val="90000"/>
                  </a:schemeClr>
                </a:solidFill>
                <a:latin typeface="Arial" charset="0"/>
              </a:rPr>
              <a:t>Processing</a:t>
            </a:r>
          </a:p>
          <a:p>
            <a:pPr algn="ctr" eaLnBrk="0" hangingPunct="0">
              <a:defRPr/>
            </a:pPr>
            <a:r>
              <a:rPr lang="en-US" sz="2200" b="1" dirty="0">
                <a:solidFill>
                  <a:schemeClr val="bg2">
                    <a:lumMod val="90000"/>
                  </a:schemeClr>
                </a:solidFill>
                <a:latin typeface="Arial" charset="0"/>
              </a:rPr>
              <a:t>Errors</a:t>
            </a:r>
          </a:p>
        </p:txBody>
      </p:sp>
      <p:sp>
        <p:nvSpPr>
          <p:cNvPr id="13317" name="Oval 5"/>
          <p:cNvSpPr>
            <a:spLocks noChangeArrowheads="1"/>
          </p:cNvSpPr>
          <p:nvPr/>
        </p:nvSpPr>
        <p:spPr bwMode="auto">
          <a:xfrm>
            <a:off x="5943600" y="1828800"/>
            <a:ext cx="2514600" cy="1498600"/>
          </a:xfrm>
          <a:prstGeom prst="ellipse">
            <a:avLst/>
          </a:prstGeom>
          <a:solidFill>
            <a:schemeClr val="accent2"/>
          </a:solidFill>
          <a:ln w="12700">
            <a:solidFill>
              <a:schemeClr val="accent2">
                <a:lumMod val="50000"/>
              </a:schemeClr>
            </a:solidFill>
            <a:round/>
            <a:headEnd/>
            <a:tailEnd/>
          </a:ln>
          <a:effectLst>
            <a:outerShdw dist="35921" dir="2700000" algn="ctr" rotWithShape="0">
              <a:schemeClr val="accent2">
                <a:lumMod val="50000"/>
              </a:schemeClr>
            </a:outerShdw>
          </a:effectLst>
        </p:spPr>
        <p:txBody>
          <a:bodyPr wrap="none" lIns="90488" tIns="44450" rIns="90488" bIns="44450" anchor="ctr"/>
          <a:lstStyle/>
          <a:p>
            <a:pPr algn="ctr" eaLnBrk="0" hangingPunct="0">
              <a:defRPr/>
            </a:pPr>
            <a:r>
              <a:rPr lang="en-US" sz="2200" b="1" dirty="0">
                <a:solidFill>
                  <a:schemeClr val="bg2">
                    <a:lumMod val="90000"/>
                  </a:schemeClr>
                </a:solidFill>
                <a:latin typeface="Arial" charset="0"/>
              </a:rPr>
              <a:t>More</a:t>
            </a:r>
          </a:p>
          <a:p>
            <a:pPr algn="ctr" eaLnBrk="0" hangingPunct="0">
              <a:defRPr/>
            </a:pPr>
            <a:r>
              <a:rPr lang="en-US" sz="2200" b="1" dirty="0">
                <a:solidFill>
                  <a:schemeClr val="bg2">
                    <a:lumMod val="90000"/>
                  </a:schemeClr>
                </a:solidFill>
                <a:latin typeface="Arial" charset="0"/>
              </a:rPr>
              <a:t>Extensive Testing</a:t>
            </a:r>
          </a:p>
          <a:p>
            <a:pPr algn="ctr" eaLnBrk="0" hangingPunct="0">
              <a:defRPr/>
            </a:pPr>
            <a:r>
              <a:rPr lang="en-US" sz="2200" b="1" dirty="0">
                <a:solidFill>
                  <a:schemeClr val="bg2">
                    <a:lumMod val="90000"/>
                  </a:schemeClr>
                </a:solidFill>
                <a:latin typeface="Arial" charset="0"/>
              </a:rPr>
              <a:t>of Records</a:t>
            </a:r>
          </a:p>
        </p:txBody>
      </p:sp>
      <p:sp>
        <p:nvSpPr>
          <p:cNvPr id="13318" name="Oval 6"/>
          <p:cNvSpPr>
            <a:spLocks noChangeArrowheads="1"/>
          </p:cNvSpPr>
          <p:nvPr/>
        </p:nvSpPr>
        <p:spPr bwMode="auto">
          <a:xfrm>
            <a:off x="457200" y="4051300"/>
            <a:ext cx="2514600" cy="1498600"/>
          </a:xfrm>
          <a:prstGeom prst="ellipse">
            <a:avLst/>
          </a:prstGeom>
          <a:solidFill>
            <a:schemeClr val="accent2"/>
          </a:solidFill>
          <a:ln w="12700">
            <a:solidFill>
              <a:schemeClr val="accent2">
                <a:lumMod val="50000"/>
              </a:schemeClr>
            </a:solidFill>
            <a:round/>
            <a:headEnd/>
            <a:tailEnd/>
          </a:ln>
          <a:effectLst>
            <a:outerShdw dist="35921" dir="2700000" algn="ctr" rotWithShape="0">
              <a:schemeClr val="accent2">
                <a:lumMod val="50000"/>
              </a:schemeClr>
            </a:outerShdw>
          </a:effectLst>
        </p:spPr>
        <p:txBody>
          <a:bodyPr wrap="none" lIns="90488" tIns="44450" rIns="90488" bIns="44450" anchor="ctr"/>
          <a:lstStyle/>
          <a:p>
            <a:pPr algn="ctr" eaLnBrk="0" hangingPunct="0">
              <a:defRPr/>
            </a:pPr>
            <a:r>
              <a:rPr lang="en-US" sz="2200" b="1" dirty="0">
                <a:solidFill>
                  <a:schemeClr val="bg2">
                    <a:lumMod val="90000"/>
                  </a:schemeClr>
                </a:solidFill>
                <a:latin typeface="Arial" charset="0"/>
              </a:rPr>
              <a:t>Limited</a:t>
            </a:r>
          </a:p>
          <a:p>
            <a:pPr algn="ctr" eaLnBrk="0" hangingPunct="0">
              <a:defRPr/>
            </a:pPr>
            <a:r>
              <a:rPr lang="en-US" sz="2200" b="1" dirty="0">
                <a:solidFill>
                  <a:schemeClr val="bg2">
                    <a:lumMod val="90000"/>
                  </a:schemeClr>
                </a:solidFill>
                <a:latin typeface="Arial" charset="0"/>
              </a:rPr>
              <a:t>Evidence of</a:t>
            </a:r>
          </a:p>
          <a:p>
            <a:pPr algn="ctr" eaLnBrk="0" hangingPunct="0">
              <a:defRPr/>
            </a:pPr>
            <a:r>
              <a:rPr lang="en-US" sz="2200" b="1" dirty="0">
                <a:solidFill>
                  <a:schemeClr val="bg2">
                    <a:lumMod val="90000"/>
                  </a:schemeClr>
                </a:solidFill>
                <a:latin typeface="Arial" charset="0"/>
              </a:rPr>
              <a:t>Processing</a:t>
            </a:r>
          </a:p>
        </p:txBody>
      </p:sp>
      <p:sp>
        <p:nvSpPr>
          <p:cNvPr id="13319" name="Oval 7"/>
          <p:cNvSpPr>
            <a:spLocks noChangeArrowheads="1"/>
          </p:cNvSpPr>
          <p:nvPr/>
        </p:nvSpPr>
        <p:spPr bwMode="auto">
          <a:xfrm>
            <a:off x="5943600" y="3898900"/>
            <a:ext cx="2514600" cy="1498600"/>
          </a:xfrm>
          <a:prstGeom prst="ellipse">
            <a:avLst/>
          </a:prstGeom>
          <a:solidFill>
            <a:schemeClr val="accent2"/>
          </a:solidFill>
          <a:ln w="12700">
            <a:solidFill>
              <a:schemeClr val="accent2">
                <a:lumMod val="50000"/>
              </a:schemeClr>
            </a:solidFill>
            <a:round/>
            <a:headEnd/>
            <a:tailEnd/>
          </a:ln>
          <a:effectLst>
            <a:outerShdw dist="35921" dir="2700000" algn="ctr" rotWithShape="0">
              <a:schemeClr val="accent2">
                <a:lumMod val="50000"/>
              </a:schemeClr>
            </a:outerShdw>
          </a:effectLst>
        </p:spPr>
        <p:txBody>
          <a:bodyPr wrap="none" lIns="90488" tIns="44450" rIns="90488" bIns="44450" anchor="ctr"/>
          <a:lstStyle/>
          <a:p>
            <a:pPr algn="ctr" eaLnBrk="0" hangingPunct="0">
              <a:defRPr/>
            </a:pPr>
            <a:r>
              <a:rPr lang="en-US" sz="2200" b="1" dirty="0" smtClean="0">
                <a:solidFill>
                  <a:schemeClr val="bg2">
                    <a:lumMod val="90000"/>
                  </a:schemeClr>
                </a:solidFill>
                <a:latin typeface="Arial" charset="0"/>
              </a:rPr>
              <a:t>Separation </a:t>
            </a:r>
            <a:r>
              <a:rPr lang="en-US" sz="2200" b="1" dirty="0">
                <a:solidFill>
                  <a:schemeClr val="bg2">
                    <a:lumMod val="90000"/>
                  </a:schemeClr>
                </a:solidFill>
                <a:latin typeface="Arial" charset="0"/>
              </a:rPr>
              <a:t>of</a:t>
            </a:r>
          </a:p>
          <a:p>
            <a:pPr algn="ctr" eaLnBrk="0" hangingPunct="0">
              <a:defRPr/>
            </a:pPr>
            <a:r>
              <a:rPr lang="en-US" sz="2200" b="1" dirty="0">
                <a:solidFill>
                  <a:schemeClr val="bg2">
                    <a:lumMod val="90000"/>
                  </a:schemeClr>
                </a:solidFill>
                <a:latin typeface="Arial" charset="0"/>
              </a:rPr>
              <a:t>Duties</a:t>
            </a:r>
          </a:p>
        </p:txBody>
      </p:sp>
      <p:sp>
        <p:nvSpPr>
          <p:cNvPr id="13321" name="Oval 9"/>
          <p:cNvSpPr>
            <a:spLocks noChangeArrowheads="1"/>
          </p:cNvSpPr>
          <p:nvPr/>
        </p:nvSpPr>
        <p:spPr bwMode="auto">
          <a:xfrm>
            <a:off x="3213100" y="4916082"/>
            <a:ext cx="2514600" cy="1498600"/>
          </a:xfrm>
          <a:prstGeom prst="ellipse">
            <a:avLst/>
          </a:prstGeom>
          <a:solidFill>
            <a:schemeClr val="accent2"/>
          </a:solidFill>
          <a:ln w="12700">
            <a:solidFill>
              <a:schemeClr val="accent2">
                <a:lumMod val="50000"/>
              </a:schemeClr>
            </a:solidFill>
            <a:round/>
            <a:headEnd/>
            <a:tailEnd/>
          </a:ln>
          <a:effectLst>
            <a:outerShdw dist="35921" dir="2700000" algn="ctr" rotWithShape="0">
              <a:schemeClr val="accent2">
                <a:lumMod val="50000"/>
              </a:schemeClr>
            </a:outerShdw>
          </a:effectLst>
        </p:spPr>
        <p:txBody>
          <a:bodyPr wrap="none" lIns="90488" tIns="44450" rIns="90488" bIns="44450" anchor="ctr"/>
          <a:lstStyle/>
          <a:p>
            <a:pPr algn="ctr" eaLnBrk="0" hangingPunct="0">
              <a:defRPr/>
            </a:pPr>
            <a:r>
              <a:rPr lang="en-US" sz="2200" b="1" dirty="0">
                <a:solidFill>
                  <a:schemeClr val="bg2">
                    <a:lumMod val="90000"/>
                  </a:schemeClr>
                </a:solidFill>
                <a:latin typeface="Arial" charset="0"/>
              </a:rPr>
              <a:t>Increased</a:t>
            </a:r>
          </a:p>
          <a:p>
            <a:pPr algn="ctr" eaLnBrk="0" hangingPunct="0">
              <a:defRPr/>
            </a:pPr>
            <a:r>
              <a:rPr lang="en-US" sz="2200" b="1" dirty="0">
                <a:solidFill>
                  <a:schemeClr val="bg2">
                    <a:lumMod val="90000"/>
                  </a:schemeClr>
                </a:solidFill>
                <a:latin typeface="Arial" charset="0"/>
              </a:rPr>
              <a:t> E-Commerce</a:t>
            </a:r>
          </a:p>
        </p:txBody>
      </p:sp>
      <p:pic>
        <p:nvPicPr>
          <p:cNvPr id="71689" name="Picture 2" descr="C:\Program Files\Microsoft Office\MEDIA\CAGCAT10\j0287005.wmf"/>
          <p:cNvPicPr>
            <a:picLocks noChangeAspect="1" noChangeArrowheads="1"/>
          </p:cNvPicPr>
          <p:nvPr/>
        </p:nvPicPr>
        <p:blipFill>
          <a:blip r:embed="rId3" cstate="print"/>
          <a:srcRect/>
          <a:stretch>
            <a:fillRect/>
          </a:stretch>
        </p:blipFill>
        <p:spPr bwMode="auto">
          <a:xfrm>
            <a:off x="3657600" y="1597025"/>
            <a:ext cx="1822450" cy="3127375"/>
          </a:xfrm>
          <a:prstGeom prst="rect">
            <a:avLst/>
          </a:prstGeom>
          <a:noFill/>
          <a:ln w="9525">
            <a:noFill/>
            <a:miter lim="800000"/>
            <a:headEnd/>
            <a:tailEnd/>
          </a:ln>
        </p:spPr>
      </p:pic>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31BC61D1-23FF-40F4-8FFB-B7BB74EE9443}" type="slidenum">
              <a:rPr lang="en-US" smtClean="0"/>
              <a:pPr>
                <a:defRPr/>
              </a:pPr>
              <a:t>7</a:t>
            </a:fld>
            <a:endParaRPr lang="en-US" dirty="0"/>
          </a:p>
        </p:txBody>
      </p:sp>
      <p:sp>
        <p:nvSpPr>
          <p:cNvPr id="12" name="Rounded Rectangle 11"/>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229600" cy="960438"/>
          </a:xfrm>
        </p:spPr>
        <p:txBody>
          <a:bodyPr/>
          <a:lstStyle/>
          <a:p>
            <a:r>
              <a:rPr lang="en-US" altLang="en-US" b="1" dirty="0" smtClean="0"/>
              <a:t>Limitations of Internal Control</a:t>
            </a:r>
          </a:p>
        </p:txBody>
      </p:sp>
      <p:grpSp>
        <p:nvGrpSpPr>
          <p:cNvPr id="72707" name="Group 3"/>
          <p:cNvGrpSpPr>
            <a:grpSpLocks/>
          </p:cNvGrpSpPr>
          <p:nvPr/>
        </p:nvGrpSpPr>
        <p:grpSpPr bwMode="auto">
          <a:xfrm>
            <a:off x="615950" y="1484314"/>
            <a:ext cx="3498850" cy="2736850"/>
            <a:chOff x="388" y="1132"/>
            <a:chExt cx="2200" cy="2584"/>
          </a:xfrm>
          <a:solidFill>
            <a:schemeClr val="tx2">
              <a:lumMod val="20000"/>
              <a:lumOff val="80000"/>
            </a:schemeClr>
          </a:solidFill>
        </p:grpSpPr>
        <p:sp>
          <p:nvSpPr>
            <p:cNvPr id="2" name="Rectangle 4"/>
            <p:cNvSpPr>
              <a:spLocks noChangeArrowheads="1"/>
            </p:cNvSpPr>
            <p:nvPr/>
          </p:nvSpPr>
          <p:spPr bwMode="auto">
            <a:xfrm>
              <a:off x="388" y="1132"/>
              <a:ext cx="2200" cy="2584"/>
            </a:xfrm>
            <a:prstGeom prst="rect">
              <a:avLst/>
            </a:prstGeom>
            <a:grpFill/>
            <a:ln w="28575">
              <a:solidFill>
                <a:schemeClr val="accent2">
                  <a:lumMod val="50000"/>
                </a:schemeClr>
              </a:solidFill>
              <a:miter lim="800000"/>
              <a:headEnd/>
              <a:tailEnd/>
            </a:ln>
            <a:effectLst>
              <a:outerShdw dist="35921" dir="2700000" algn="ctr" rotWithShape="0">
                <a:schemeClr val="hlink"/>
              </a:outerShdw>
            </a:effectLst>
          </p:spPr>
          <p:txBody>
            <a:bodyPr wrap="none" anchor="ctr"/>
            <a:lstStyle/>
            <a:p>
              <a:pPr>
                <a:defRPr/>
              </a:pPr>
              <a:endParaRPr lang="en-US" dirty="0">
                <a:solidFill>
                  <a:srgbClr val="0033CC"/>
                </a:solidFill>
                <a:latin typeface="Arial" charset="0"/>
              </a:endParaRPr>
            </a:p>
          </p:txBody>
        </p:sp>
        <p:sp>
          <p:nvSpPr>
            <p:cNvPr id="72715" name="Rectangle 6"/>
            <p:cNvSpPr>
              <a:spLocks noChangeArrowheads="1"/>
            </p:cNvSpPr>
            <p:nvPr/>
          </p:nvSpPr>
          <p:spPr bwMode="auto">
            <a:xfrm>
              <a:off x="610" y="1200"/>
              <a:ext cx="1779" cy="406"/>
            </a:xfrm>
            <a:prstGeom prst="rect">
              <a:avLst/>
            </a:prstGeom>
            <a:grpFill/>
            <a:ln w="12700">
              <a:noFill/>
              <a:miter lim="800000"/>
              <a:headEnd/>
              <a:tailEnd/>
            </a:ln>
          </p:spPr>
          <p:txBody>
            <a:bodyPr wrap="none" lIns="90488" tIns="44450" rIns="90488" bIns="44450">
              <a:spAutoFit/>
            </a:bodyPr>
            <a:lstStyle/>
            <a:p>
              <a:pPr eaLnBrk="0" hangingPunct="0"/>
              <a:r>
                <a:rPr lang="en-US" altLang="en-US" sz="3600" dirty="0">
                  <a:solidFill>
                    <a:srgbClr val="0033CC"/>
                  </a:solidFill>
                </a:rPr>
                <a:t>Human Error</a:t>
              </a:r>
            </a:p>
          </p:txBody>
        </p:sp>
        <p:sp>
          <p:nvSpPr>
            <p:cNvPr id="72716" name="Rectangle 7"/>
            <p:cNvSpPr>
              <a:spLocks noChangeArrowheads="1"/>
            </p:cNvSpPr>
            <p:nvPr/>
          </p:nvSpPr>
          <p:spPr bwMode="auto">
            <a:xfrm>
              <a:off x="654" y="1733"/>
              <a:ext cx="1680" cy="1065"/>
            </a:xfrm>
            <a:prstGeom prst="rect">
              <a:avLst/>
            </a:prstGeom>
            <a:grpFill/>
            <a:ln w="12700">
              <a:noFill/>
              <a:miter lim="800000"/>
              <a:headEnd/>
              <a:tailEnd/>
            </a:ln>
          </p:spPr>
          <p:txBody>
            <a:bodyPr wrap="square" lIns="90488" tIns="44450" rIns="90488" bIns="44450">
              <a:spAutoFit/>
            </a:bodyPr>
            <a:lstStyle/>
            <a:p>
              <a:pPr algn="ctr" eaLnBrk="0" hangingPunct="0"/>
              <a:r>
                <a:rPr lang="en-US" altLang="en-US" sz="2600" dirty="0">
                  <a:solidFill>
                    <a:srgbClr val="0033CC"/>
                  </a:solidFill>
                </a:rPr>
                <a:t>Negligence</a:t>
              </a:r>
            </a:p>
            <a:p>
              <a:pPr algn="ctr" eaLnBrk="0" hangingPunct="0"/>
              <a:r>
                <a:rPr lang="en-US" altLang="en-US" sz="2600" dirty="0">
                  <a:solidFill>
                    <a:srgbClr val="0033CC"/>
                  </a:solidFill>
                </a:rPr>
                <a:t>Fatigue</a:t>
              </a:r>
            </a:p>
            <a:p>
              <a:pPr algn="ctr" eaLnBrk="0" hangingPunct="0"/>
              <a:r>
                <a:rPr lang="en-US" altLang="en-US" sz="2600" dirty="0">
                  <a:solidFill>
                    <a:srgbClr val="0033CC"/>
                  </a:solidFill>
                </a:rPr>
                <a:t>Misjudgment</a:t>
              </a:r>
            </a:p>
            <a:p>
              <a:pPr algn="ctr" eaLnBrk="0" hangingPunct="0"/>
              <a:r>
                <a:rPr lang="en-US" altLang="en-US" sz="2600" dirty="0">
                  <a:solidFill>
                    <a:srgbClr val="0033CC"/>
                  </a:solidFill>
                </a:rPr>
                <a:t>Confusion</a:t>
              </a:r>
            </a:p>
          </p:txBody>
        </p:sp>
      </p:grpSp>
      <p:grpSp>
        <p:nvGrpSpPr>
          <p:cNvPr id="72708" name="Group 8"/>
          <p:cNvGrpSpPr>
            <a:grpSpLocks/>
          </p:cNvGrpSpPr>
          <p:nvPr/>
        </p:nvGrpSpPr>
        <p:grpSpPr bwMode="auto">
          <a:xfrm>
            <a:off x="4972050" y="1484313"/>
            <a:ext cx="3562350" cy="2782887"/>
            <a:chOff x="3132" y="1132"/>
            <a:chExt cx="2200" cy="2584"/>
          </a:xfrm>
          <a:solidFill>
            <a:schemeClr val="tx2">
              <a:lumMod val="20000"/>
              <a:lumOff val="80000"/>
            </a:schemeClr>
          </a:solidFill>
        </p:grpSpPr>
        <p:sp>
          <p:nvSpPr>
            <p:cNvPr id="14345" name="Rectangle 9"/>
            <p:cNvSpPr>
              <a:spLocks noChangeArrowheads="1"/>
            </p:cNvSpPr>
            <p:nvPr/>
          </p:nvSpPr>
          <p:spPr bwMode="auto">
            <a:xfrm>
              <a:off x="3132" y="1132"/>
              <a:ext cx="2200" cy="2584"/>
            </a:xfrm>
            <a:prstGeom prst="rect">
              <a:avLst/>
            </a:prstGeom>
            <a:grpFill/>
            <a:ln w="28575">
              <a:solidFill>
                <a:schemeClr val="accent2">
                  <a:lumMod val="50000"/>
                </a:schemeClr>
              </a:solidFill>
              <a:miter lim="800000"/>
              <a:headEnd/>
              <a:tailEnd/>
            </a:ln>
            <a:effectLst>
              <a:outerShdw dist="35921" dir="2700000" algn="ctr" rotWithShape="0">
                <a:schemeClr val="hlink"/>
              </a:outerShdw>
            </a:effectLst>
          </p:spPr>
          <p:txBody>
            <a:bodyPr wrap="none" anchor="ctr"/>
            <a:lstStyle/>
            <a:p>
              <a:pPr>
                <a:defRPr/>
              </a:pPr>
              <a:endParaRPr lang="en-US" dirty="0">
                <a:solidFill>
                  <a:srgbClr val="0033CC"/>
                </a:solidFill>
                <a:latin typeface="Arial" charset="0"/>
              </a:endParaRPr>
            </a:p>
          </p:txBody>
        </p:sp>
        <p:sp>
          <p:nvSpPr>
            <p:cNvPr id="72712" name="Rectangle 10"/>
            <p:cNvSpPr>
              <a:spLocks noChangeArrowheads="1"/>
            </p:cNvSpPr>
            <p:nvPr/>
          </p:nvSpPr>
          <p:spPr bwMode="auto">
            <a:xfrm>
              <a:off x="3290" y="1196"/>
              <a:ext cx="1892" cy="406"/>
            </a:xfrm>
            <a:prstGeom prst="rect">
              <a:avLst/>
            </a:prstGeom>
            <a:grpFill/>
            <a:ln w="12700">
              <a:noFill/>
              <a:miter lim="800000"/>
              <a:headEnd/>
              <a:tailEnd/>
            </a:ln>
          </p:spPr>
          <p:txBody>
            <a:bodyPr wrap="none" lIns="90488" tIns="44450" rIns="90488" bIns="44450">
              <a:spAutoFit/>
            </a:bodyPr>
            <a:lstStyle/>
            <a:p>
              <a:pPr algn="ctr" eaLnBrk="0" hangingPunct="0"/>
              <a:r>
                <a:rPr lang="en-US" altLang="en-US" sz="3600" dirty="0">
                  <a:solidFill>
                    <a:srgbClr val="0033CC"/>
                  </a:solidFill>
                </a:rPr>
                <a:t>Human Fraud</a:t>
              </a:r>
            </a:p>
          </p:txBody>
        </p:sp>
        <p:sp>
          <p:nvSpPr>
            <p:cNvPr id="72713" name="Rectangle 12"/>
            <p:cNvSpPr>
              <a:spLocks noChangeArrowheads="1"/>
            </p:cNvSpPr>
            <p:nvPr/>
          </p:nvSpPr>
          <p:spPr bwMode="auto">
            <a:xfrm>
              <a:off x="3336" y="1733"/>
              <a:ext cx="1704" cy="1065"/>
            </a:xfrm>
            <a:prstGeom prst="rect">
              <a:avLst/>
            </a:prstGeom>
            <a:grpFill/>
            <a:ln w="12700">
              <a:noFill/>
              <a:miter lim="800000"/>
              <a:headEnd/>
              <a:tailEnd/>
            </a:ln>
          </p:spPr>
          <p:txBody>
            <a:bodyPr wrap="square" lIns="90488" tIns="44450" rIns="90488" bIns="44450">
              <a:spAutoFit/>
            </a:bodyPr>
            <a:lstStyle/>
            <a:p>
              <a:pPr algn="ctr" eaLnBrk="0" hangingPunct="0"/>
              <a:r>
                <a:rPr lang="en-US" altLang="en-US" sz="2600" dirty="0">
                  <a:solidFill>
                    <a:srgbClr val="0033CC"/>
                  </a:solidFill>
                </a:rPr>
                <a:t>Intent to</a:t>
              </a:r>
            </a:p>
            <a:p>
              <a:pPr algn="ctr" eaLnBrk="0" hangingPunct="0"/>
              <a:r>
                <a:rPr lang="en-US" altLang="en-US" sz="2600" dirty="0">
                  <a:solidFill>
                    <a:srgbClr val="0033CC"/>
                  </a:solidFill>
                </a:rPr>
                <a:t>defeat internal</a:t>
              </a:r>
            </a:p>
            <a:p>
              <a:pPr algn="ctr" eaLnBrk="0" hangingPunct="0"/>
              <a:r>
                <a:rPr lang="en-US" altLang="en-US" sz="2600" dirty="0">
                  <a:solidFill>
                    <a:srgbClr val="0033CC"/>
                  </a:solidFill>
                </a:rPr>
                <a:t>controls for</a:t>
              </a:r>
            </a:p>
            <a:p>
              <a:pPr algn="ctr" eaLnBrk="0" hangingPunct="0"/>
              <a:r>
                <a:rPr lang="en-US" altLang="en-US" sz="2600" dirty="0">
                  <a:solidFill>
                    <a:srgbClr val="0033CC"/>
                  </a:solidFill>
                </a:rPr>
                <a:t>personal gain</a:t>
              </a:r>
            </a:p>
          </p:txBody>
        </p:sp>
      </p:grpSp>
      <p:sp>
        <p:nvSpPr>
          <p:cNvPr id="16" name="TextBox 15"/>
          <p:cNvSpPr txBox="1"/>
          <p:nvPr/>
        </p:nvSpPr>
        <p:spPr>
          <a:xfrm>
            <a:off x="457200" y="4413586"/>
            <a:ext cx="8305800" cy="954107"/>
          </a:xfrm>
          <a:prstGeom prst="rect">
            <a:avLst/>
          </a:prstGeom>
          <a:solidFill>
            <a:schemeClr val="accent1">
              <a:lumMod val="40000"/>
              <a:lumOff val="60000"/>
            </a:schemeClr>
          </a:solidFill>
          <a:ln>
            <a:solidFill>
              <a:schemeClr val="accent2">
                <a:lumMod val="50000"/>
              </a:schemeClr>
            </a:solidFill>
          </a:ln>
        </p:spPr>
        <p:txBody>
          <a:bodyPr wrap="square">
            <a:spAutoFit/>
          </a:bodyPr>
          <a:lstStyle/>
          <a:p>
            <a:pPr algn="ctr">
              <a:defRPr/>
            </a:pPr>
            <a:r>
              <a:rPr lang="en-US" sz="2800" dirty="0">
                <a:solidFill>
                  <a:srgbClr val="1102D0"/>
                </a:solidFill>
                <a:latin typeface="Arial" charset="0"/>
              </a:rPr>
              <a:t>Human fraud triple-threat:  </a:t>
            </a:r>
          </a:p>
          <a:p>
            <a:pPr algn="ctr">
              <a:defRPr/>
            </a:pPr>
            <a:r>
              <a:rPr lang="en-US" sz="2800" dirty="0">
                <a:solidFill>
                  <a:srgbClr val="1102D0"/>
                </a:solidFill>
                <a:latin typeface="Arial" charset="0"/>
              </a:rPr>
              <a:t>Opportunity, Pressure, and Rationalization</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Slide Number Placeholder 13"/>
          <p:cNvSpPr>
            <a:spLocks noGrp="1"/>
          </p:cNvSpPr>
          <p:nvPr>
            <p:ph type="sldNum" sz="quarter" idx="12"/>
          </p:nvPr>
        </p:nvSpPr>
        <p:spPr/>
        <p:txBody>
          <a:bodyPr/>
          <a:lstStyle/>
          <a:p>
            <a:pPr>
              <a:defRPr/>
            </a:pPr>
            <a:fld id="{31BC61D1-23FF-40F4-8FFB-B7BB74EE9443}" type="slidenum">
              <a:rPr lang="en-US" smtClean="0"/>
              <a:pPr>
                <a:defRPr/>
              </a:pPr>
              <a:t>8</a:t>
            </a:fld>
            <a:endParaRPr lang="en-US" dirty="0"/>
          </a:p>
        </p:txBody>
      </p:sp>
      <p:sp>
        <p:nvSpPr>
          <p:cNvPr id="15" name="Rounded Rectangle 14"/>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
        <p:nvSpPr>
          <p:cNvPr id="17" name="TextBox 16"/>
          <p:cNvSpPr txBox="1"/>
          <p:nvPr/>
        </p:nvSpPr>
        <p:spPr>
          <a:xfrm>
            <a:off x="457200" y="5482051"/>
            <a:ext cx="8305800" cy="954107"/>
          </a:xfrm>
          <a:prstGeom prst="rect">
            <a:avLst/>
          </a:prstGeom>
          <a:solidFill>
            <a:schemeClr val="accent1">
              <a:lumMod val="40000"/>
              <a:lumOff val="60000"/>
            </a:schemeClr>
          </a:solidFill>
          <a:ln>
            <a:solidFill>
              <a:schemeClr val="accent2">
                <a:lumMod val="50000"/>
              </a:schemeClr>
            </a:solidFill>
          </a:ln>
        </p:spPr>
        <p:txBody>
          <a:bodyPr wrap="square">
            <a:spAutoFit/>
          </a:bodyPr>
          <a:lstStyle/>
          <a:p>
            <a:pPr algn="ctr" eaLnBrk="0" hangingPunct="0">
              <a:defRPr/>
            </a:pPr>
            <a:r>
              <a:rPr lang="en-US" sz="2800" dirty="0">
                <a:solidFill>
                  <a:srgbClr val="1102D0"/>
                </a:solidFill>
                <a:latin typeface="Arial" charset="0"/>
              </a:rPr>
              <a:t>The costs of internal controls </a:t>
            </a:r>
          </a:p>
          <a:p>
            <a:pPr algn="ctr" eaLnBrk="0" hangingPunct="0">
              <a:defRPr/>
            </a:pPr>
            <a:r>
              <a:rPr lang="en-US" sz="2800" dirty="0">
                <a:solidFill>
                  <a:srgbClr val="1102D0"/>
                </a:solidFill>
                <a:latin typeface="Arial" charset="0"/>
              </a:rPr>
              <a:t>must not exceed their benefits.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8-1</a:t>
            </a:r>
            <a:endParaRPr lang="en-US" sz="2400" b="1" dirty="0">
              <a:solidFill>
                <a:prstClr val="white"/>
              </a:solidFill>
            </a:endParaRPr>
          </a:p>
        </p:txBody>
      </p:sp>
      <p:sp>
        <p:nvSpPr>
          <p:cNvPr id="6" name="Rectangle 5"/>
          <p:cNvSpPr>
            <a:spLocks noChangeArrowheads="1"/>
          </p:cNvSpPr>
          <p:nvPr/>
        </p:nvSpPr>
        <p:spPr bwMode="auto">
          <a:xfrm>
            <a:off x="1398588" y="706438"/>
            <a:ext cx="7324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Identify the following phrases/terms as best linked with the (a) purposes of an internal control system,</a:t>
            </a:r>
            <a:endParaRPr lang="en-US" dirty="0" smtClean="0">
              <a:solidFill>
                <a:prstClr val="black"/>
              </a:solidFill>
              <a:cs typeface="+mn-cs"/>
            </a:endParaRPr>
          </a:p>
        </p:txBody>
      </p:sp>
      <p:sp>
        <p:nvSpPr>
          <p:cNvPr id="7" name="Rectangle 6"/>
          <p:cNvSpPr>
            <a:spLocks noChangeArrowheads="1"/>
          </p:cNvSpPr>
          <p:nvPr/>
        </p:nvSpPr>
        <p:spPr bwMode="auto">
          <a:xfrm>
            <a:off x="1398588" y="912813"/>
            <a:ext cx="48529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principles of internal control, or (c) limitations of internal control.</a:t>
            </a:r>
            <a:endParaRPr lang="en-US" dirty="0" smtClean="0">
              <a:solidFill>
                <a:prstClr val="black"/>
              </a:solidFill>
              <a:cs typeface="+mn-cs"/>
            </a:endParaRPr>
          </a:p>
        </p:txBody>
      </p:sp>
      <p:sp>
        <p:nvSpPr>
          <p:cNvPr id="30" name="Rectangle 28"/>
          <p:cNvSpPr>
            <a:spLocks noChangeArrowheads="1"/>
          </p:cNvSpPr>
          <p:nvPr/>
        </p:nvSpPr>
        <p:spPr bwMode="auto">
          <a:xfrm>
            <a:off x="1520825" y="121920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31" name="Rectangle 29"/>
          <p:cNvSpPr>
            <a:spLocks noChangeArrowheads="1"/>
          </p:cNvSpPr>
          <p:nvPr/>
        </p:nvSpPr>
        <p:spPr bwMode="auto">
          <a:xfrm>
            <a:off x="1731963" y="1219200"/>
            <a:ext cx="1100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Protect assets</a:t>
            </a:r>
            <a:endParaRPr lang="en-US" dirty="0" smtClean="0">
              <a:solidFill>
                <a:prstClr val="black"/>
              </a:solidFill>
              <a:cs typeface="+mn-cs"/>
            </a:endParaRPr>
          </a:p>
        </p:txBody>
      </p:sp>
      <p:sp>
        <p:nvSpPr>
          <p:cNvPr id="2689" name="Rectangle 31"/>
          <p:cNvSpPr>
            <a:spLocks noChangeArrowheads="1"/>
          </p:cNvSpPr>
          <p:nvPr/>
        </p:nvSpPr>
        <p:spPr bwMode="auto">
          <a:xfrm>
            <a:off x="1520825" y="142398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690" name="Rectangle 32"/>
          <p:cNvSpPr>
            <a:spLocks noChangeArrowheads="1"/>
          </p:cNvSpPr>
          <p:nvPr/>
        </p:nvSpPr>
        <p:spPr bwMode="auto">
          <a:xfrm>
            <a:off x="1731963" y="1423988"/>
            <a:ext cx="18367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Establish responsibilities</a:t>
            </a:r>
            <a:endParaRPr lang="en-US" dirty="0" smtClean="0">
              <a:solidFill>
                <a:prstClr val="black"/>
              </a:solidFill>
              <a:cs typeface="+mn-cs"/>
            </a:endParaRPr>
          </a:p>
        </p:txBody>
      </p:sp>
      <p:sp>
        <p:nvSpPr>
          <p:cNvPr id="2692" name="Rectangle 34"/>
          <p:cNvSpPr>
            <a:spLocks noChangeArrowheads="1"/>
          </p:cNvSpPr>
          <p:nvPr/>
        </p:nvSpPr>
        <p:spPr bwMode="auto">
          <a:xfrm>
            <a:off x="1520825" y="163036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2693" name="Rectangle 35"/>
          <p:cNvSpPr>
            <a:spLocks noChangeArrowheads="1"/>
          </p:cNvSpPr>
          <p:nvPr/>
        </p:nvSpPr>
        <p:spPr bwMode="auto">
          <a:xfrm>
            <a:off x="1731963" y="163036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error</a:t>
            </a:r>
            <a:endParaRPr lang="en-US" dirty="0" smtClean="0">
              <a:solidFill>
                <a:prstClr val="black"/>
              </a:solidFill>
              <a:cs typeface="+mn-cs"/>
            </a:endParaRPr>
          </a:p>
        </p:txBody>
      </p:sp>
      <p:sp>
        <p:nvSpPr>
          <p:cNvPr id="2695" name="Rectangle 37"/>
          <p:cNvSpPr>
            <a:spLocks noChangeArrowheads="1"/>
          </p:cNvSpPr>
          <p:nvPr/>
        </p:nvSpPr>
        <p:spPr bwMode="auto">
          <a:xfrm>
            <a:off x="1520825" y="183673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a:t>
            </a:r>
            <a:endParaRPr lang="en-US" dirty="0" smtClean="0">
              <a:solidFill>
                <a:prstClr val="black"/>
              </a:solidFill>
              <a:cs typeface="+mn-cs"/>
            </a:endParaRPr>
          </a:p>
        </p:txBody>
      </p:sp>
      <p:sp>
        <p:nvSpPr>
          <p:cNvPr id="2696" name="Rectangle 38"/>
          <p:cNvSpPr>
            <a:spLocks noChangeArrowheads="1"/>
          </p:cNvSpPr>
          <p:nvPr/>
        </p:nvSpPr>
        <p:spPr bwMode="auto">
          <a:xfrm>
            <a:off x="1731963" y="1836738"/>
            <a:ext cx="1997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Maintain adequate records</a:t>
            </a:r>
            <a:endParaRPr lang="en-US" dirty="0" smtClean="0">
              <a:solidFill>
                <a:prstClr val="black"/>
              </a:solidFill>
              <a:cs typeface="+mn-cs"/>
            </a:endParaRPr>
          </a:p>
        </p:txBody>
      </p:sp>
      <p:sp>
        <p:nvSpPr>
          <p:cNvPr id="2698" name="Rectangle 40"/>
          <p:cNvSpPr>
            <a:spLocks noChangeArrowheads="1"/>
          </p:cNvSpPr>
          <p:nvPr/>
        </p:nvSpPr>
        <p:spPr bwMode="auto">
          <a:xfrm>
            <a:off x="1520825" y="204311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2699" name="Rectangle 41"/>
          <p:cNvSpPr>
            <a:spLocks noChangeArrowheads="1"/>
          </p:cNvSpPr>
          <p:nvPr/>
        </p:nvSpPr>
        <p:spPr bwMode="auto">
          <a:xfrm>
            <a:off x="1731963" y="2043113"/>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Apply technological controls</a:t>
            </a:r>
            <a:endParaRPr lang="en-US" dirty="0" smtClean="0">
              <a:solidFill>
                <a:prstClr val="black"/>
              </a:solidFill>
              <a:cs typeface="+mn-cs"/>
            </a:endParaRPr>
          </a:p>
        </p:txBody>
      </p:sp>
      <p:sp>
        <p:nvSpPr>
          <p:cNvPr id="2701" name="Rectangle 43"/>
          <p:cNvSpPr>
            <a:spLocks noChangeArrowheads="1"/>
          </p:cNvSpPr>
          <p:nvPr/>
        </p:nvSpPr>
        <p:spPr bwMode="auto">
          <a:xfrm>
            <a:off x="1520825" y="224948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2702" name="Rectangle 44"/>
          <p:cNvSpPr>
            <a:spLocks noChangeArrowheads="1"/>
          </p:cNvSpPr>
          <p:nvPr/>
        </p:nvSpPr>
        <p:spPr bwMode="auto">
          <a:xfrm>
            <a:off x="1731963" y="2249488"/>
            <a:ext cx="1987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Ensure reliable accounting</a:t>
            </a:r>
            <a:endParaRPr lang="en-US" dirty="0" smtClean="0">
              <a:solidFill>
                <a:prstClr val="black"/>
              </a:solidFill>
              <a:cs typeface="+mn-cs"/>
            </a:endParaRPr>
          </a:p>
        </p:txBody>
      </p:sp>
      <p:sp>
        <p:nvSpPr>
          <p:cNvPr id="2704" name="Rectangle 46"/>
          <p:cNvSpPr>
            <a:spLocks noChangeArrowheads="1"/>
          </p:cNvSpPr>
          <p:nvPr/>
        </p:nvSpPr>
        <p:spPr bwMode="auto">
          <a:xfrm>
            <a:off x="1520825" y="245427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05" name="Rectangle 47"/>
          <p:cNvSpPr>
            <a:spLocks noChangeArrowheads="1"/>
          </p:cNvSpPr>
          <p:nvPr/>
        </p:nvSpPr>
        <p:spPr bwMode="auto">
          <a:xfrm>
            <a:off x="1731963" y="2454275"/>
            <a:ext cx="28844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Insure assets and bond key employees</a:t>
            </a:r>
            <a:endParaRPr lang="en-US" dirty="0" smtClean="0">
              <a:solidFill>
                <a:prstClr val="black"/>
              </a:solidFill>
              <a:cs typeface="+mn-cs"/>
            </a:endParaRPr>
          </a:p>
        </p:txBody>
      </p:sp>
      <p:sp>
        <p:nvSpPr>
          <p:cNvPr id="2712" name="Rectangle 49"/>
          <p:cNvSpPr>
            <a:spLocks noChangeArrowheads="1"/>
          </p:cNvSpPr>
          <p:nvPr/>
        </p:nvSpPr>
        <p:spPr bwMode="auto">
          <a:xfrm>
            <a:off x="1520825" y="266065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a:t>
            </a:r>
            <a:endParaRPr lang="en-US" dirty="0" smtClean="0">
              <a:solidFill>
                <a:prstClr val="black"/>
              </a:solidFill>
              <a:cs typeface="+mn-cs"/>
            </a:endParaRPr>
          </a:p>
        </p:txBody>
      </p:sp>
      <p:sp>
        <p:nvSpPr>
          <p:cNvPr id="2713" name="Rectangle 50"/>
          <p:cNvSpPr>
            <a:spLocks noChangeArrowheads="1"/>
          </p:cNvSpPr>
          <p:nvPr/>
        </p:nvSpPr>
        <p:spPr bwMode="auto">
          <a:xfrm>
            <a:off x="1731963" y="2660650"/>
            <a:ext cx="10080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Human fraud</a:t>
            </a:r>
            <a:endParaRPr lang="en-US" dirty="0" smtClean="0">
              <a:solidFill>
                <a:prstClr val="black"/>
              </a:solidFill>
              <a:cs typeface="+mn-cs"/>
            </a:endParaRPr>
          </a:p>
        </p:txBody>
      </p:sp>
      <p:sp>
        <p:nvSpPr>
          <p:cNvPr id="2715" name="Rectangle 52"/>
          <p:cNvSpPr>
            <a:spLocks noChangeArrowheads="1"/>
          </p:cNvSpPr>
          <p:nvPr/>
        </p:nvSpPr>
        <p:spPr bwMode="auto">
          <a:xfrm>
            <a:off x="1520825" y="286702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a:t>
            </a:r>
            <a:endParaRPr lang="en-US" dirty="0" smtClean="0">
              <a:solidFill>
                <a:prstClr val="black"/>
              </a:solidFill>
              <a:cs typeface="+mn-cs"/>
            </a:endParaRPr>
          </a:p>
        </p:txBody>
      </p:sp>
      <p:sp>
        <p:nvSpPr>
          <p:cNvPr id="2716" name="Rectangle 53"/>
          <p:cNvSpPr>
            <a:spLocks noChangeArrowheads="1"/>
          </p:cNvSpPr>
          <p:nvPr/>
        </p:nvSpPr>
        <p:spPr bwMode="auto">
          <a:xfrm>
            <a:off x="1731963" y="2867025"/>
            <a:ext cx="3470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Separate recordkeeping from custody of assets</a:t>
            </a:r>
            <a:endParaRPr lang="en-US" dirty="0" smtClean="0">
              <a:solidFill>
                <a:prstClr val="black"/>
              </a:solidFill>
              <a:cs typeface="+mn-cs"/>
            </a:endParaRPr>
          </a:p>
        </p:txBody>
      </p:sp>
      <p:sp>
        <p:nvSpPr>
          <p:cNvPr id="2718" name="Rectangle 55"/>
          <p:cNvSpPr>
            <a:spLocks noChangeArrowheads="1"/>
          </p:cNvSpPr>
          <p:nvPr/>
        </p:nvSpPr>
        <p:spPr bwMode="auto">
          <a:xfrm>
            <a:off x="1428750" y="307340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719" name="Rectangle 56"/>
          <p:cNvSpPr>
            <a:spLocks noChangeArrowheads="1"/>
          </p:cNvSpPr>
          <p:nvPr/>
        </p:nvSpPr>
        <p:spPr bwMode="auto">
          <a:xfrm>
            <a:off x="1731963" y="3073400"/>
            <a:ext cx="3197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Divide responsibility for related transactions</a:t>
            </a:r>
            <a:endParaRPr lang="en-US" dirty="0" smtClean="0">
              <a:solidFill>
                <a:prstClr val="black"/>
              </a:solidFill>
              <a:cs typeface="+mn-cs"/>
            </a:endParaRPr>
          </a:p>
        </p:txBody>
      </p:sp>
      <p:sp>
        <p:nvSpPr>
          <p:cNvPr id="261" name="Rectangle 58"/>
          <p:cNvSpPr>
            <a:spLocks noChangeArrowheads="1"/>
          </p:cNvSpPr>
          <p:nvPr/>
        </p:nvSpPr>
        <p:spPr bwMode="auto">
          <a:xfrm>
            <a:off x="1428750" y="327818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262" name="Rectangle 59"/>
          <p:cNvSpPr>
            <a:spLocks noChangeArrowheads="1"/>
          </p:cNvSpPr>
          <p:nvPr/>
        </p:nvSpPr>
        <p:spPr bwMode="auto">
          <a:xfrm>
            <a:off x="1731963" y="3278188"/>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Cost-benefit principle</a:t>
            </a:r>
            <a:endParaRPr lang="en-US" dirty="0" smtClean="0">
              <a:solidFill>
                <a:prstClr val="black"/>
              </a:solidFill>
              <a:cs typeface="+mn-cs"/>
            </a:endParaRPr>
          </a:p>
        </p:txBody>
      </p:sp>
      <p:sp>
        <p:nvSpPr>
          <p:cNvPr id="264" name="Rectangle 61"/>
          <p:cNvSpPr>
            <a:spLocks noChangeArrowheads="1"/>
          </p:cNvSpPr>
          <p:nvPr/>
        </p:nvSpPr>
        <p:spPr bwMode="auto">
          <a:xfrm>
            <a:off x="1428750" y="3484563"/>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65" name="Rectangle 62"/>
          <p:cNvSpPr>
            <a:spLocks noChangeArrowheads="1"/>
          </p:cNvSpPr>
          <p:nvPr/>
        </p:nvSpPr>
        <p:spPr bwMode="auto">
          <a:xfrm>
            <a:off x="1731963" y="3484563"/>
            <a:ext cx="208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Promote efficient operations</a:t>
            </a:r>
            <a:endParaRPr lang="en-US" dirty="0" smtClean="0">
              <a:solidFill>
                <a:prstClr val="black"/>
              </a:solidFill>
              <a:cs typeface="+mn-cs"/>
            </a:endParaRPr>
          </a:p>
        </p:txBody>
      </p:sp>
      <p:sp>
        <p:nvSpPr>
          <p:cNvPr id="267" name="Rectangle 64"/>
          <p:cNvSpPr>
            <a:spLocks noChangeArrowheads="1"/>
          </p:cNvSpPr>
          <p:nvPr/>
        </p:nvSpPr>
        <p:spPr bwMode="auto">
          <a:xfrm>
            <a:off x="1428750" y="36909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a:t>
            </a:r>
            <a:endParaRPr lang="en-US" dirty="0" smtClean="0">
              <a:solidFill>
                <a:prstClr val="black"/>
              </a:solidFill>
              <a:cs typeface="+mn-cs"/>
            </a:endParaRPr>
          </a:p>
        </p:txBody>
      </p:sp>
      <p:sp>
        <p:nvSpPr>
          <p:cNvPr id="268" name="Rectangle 65"/>
          <p:cNvSpPr>
            <a:spLocks noChangeArrowheads="1"/>
          </p:cNvSpPr>
          <p:nvPr/>
        </p:nvSpPr>
        <p:spPr bwMode="auto">
          <a:xfrm>
            <a:off x="1731963" y="3690938"/>
            <a:ext cx="3046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Perform regular and independent reviews</a:t>
            </a:r>
            <a:endParaRPr lang="en-US" dirty="0" smtClean="0">
              <a:solidFill>
                <a:prstClr val="black"/>
              </a:solidFill>
              <a:cs typeface="+mn-cs"/>
            </a:endParaRPr>
          </a:p>
        </p:txBody>
      </p:sp>
      <p:sp>
        <p:nvSpPr>
          <p:cNvPr id="270" name="Rectangle 67"/>
          <p:cNvSpPr>
            <a:spLocks noChangeArrowheads="1"/>
          </p:cNvSpPr>
          <p:nvPr/>
        </p:nvSpPr>
        <p:spPr bwMode="auto">
          <a:xfrm>
            <a:off x="1428750" y="3897313"/>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a:t>
            </a:r>
            <a:endParaRPr lang="en-US" dirty="0" smtClean="0">
              <a:solidFill>
                <a:prstClr val="black"/>
              </a:solidFill>
              <a:cs typeface="+mn-cs"/>
            </a:endParaRPr>
          </a:p>
        </p:txBody>
      </p:sp>
      <p:sp>
        <p:nvSpPr>
          <p:cNvPr id="271" name="Rectangle 68"/>
          <p:cNvSpPr>
            <a:spLocks noChangeArrowheads="1"/>
          </p:cNvSpPr>
          <p:nvPr/>
        </p:nvSpPr>
        <p:spPr bwMode="auto">
          <a:xfrm>
            <a:off x="1731963" y="3897313"/>
            <a:ext cx="28789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Uphold adherence to company policies</a:t>
            </a:r>
            <a:endParaRPr lang="en-US" dirty="0" smtClean="0">
              <a:solidFill>
                <a:prstClr val="black"/>
              </a:solidFill>
              <a:cs typeface="+mn-cs"/>
            </a:endParaRPr>
          </a:p>
        </p:txBody>
      </p:sp>
      <p:sp>
        <p:nvSpPr>
          <p:cNvPr id="34" name="Slide Number Placeholder 33"/>
          <p:cNvSpPr>
            <a:spLocks noGrp="1"/>
          </p:cNvSpPr>
          <p:nvPr>
            <p:ph type="sldNum" sz="quarter" idx="12"/>
          </p:nvPr>
        </p:nvSpPr>
        <p:spPr/>
        <p:txBody>
          <a:bodyPr/>
          <a:lstStyle/>
          <a:p>
            <a:pPr>
              <a:defRPr/>
            </a:pPr>
            <a:fld id="{643173A4-D1CA-49D2-9023-68FEF037F9E3}" type="slidenum">
              <a:rPr lang="en-US" smtClean="0"/>
              <a:pPr>
                <a:defRPr/>
              </a:pPr>
              <a:t>9</a:t>
            </a:fld>
            <a:endParaRPr lang="en-US" dirty="0"/>
          </a:p>
        </p:txBody>
      </p:sp>
      <p:sp>
        <p:nvSpPr>
          <p:cNvPr id="35" name="Rounded Rectangle 34"/>
          <p:cNvSpPr/>
          <p:nvPr/>
        </p:nvSpPr>
        <p:spPr>
          <a:xfrm>
            <a:off x="138113" y="6550517"/>
            <a:ext cx="5486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internal control and identify its purpose and principles.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4160</TotalTime>
  <Words>10422</Words>
  <Application>Microsoft Office PowerPoint</Application>
  <PresentationFormat>On-screen Show (4:3)</PresentationFormat>
  <Paragraphs>1025</Paragraphs>
  <Slides>56</Slides>
  <Notes>56</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56</vt:i4>
      </vt:variant>
    </vt:vector>
  </HeadingPairs>
  <TitlesOfParts>
    <vt:vector size="71" baseType="lpstr">
      <vt:lpstr>ＭＳ Ｐゴシック</vt:lpstr>
      <vt:lpstr>Arial</vt:lpstr>
      <vt:lpstr>Arial Narrow</vt:lpstr>
      <vt:lpstr>Berlin Sans FB</vt:lpstr>
      <vt:lpstr>Calibri</vt:lpstr>
      <vt:lpstr>Palatino Linotype</vt:lpstr>
      <vt:lpstr>Times</vt:lpstr>
      <vt:lpstr>Times New Roman</vt:lpstr>
      <vt:lpstr>Wingdings</vt:lpstr>
      <vt:lpstr>Office Theme</vt:lpstr>
      <vt:lpstr>16_Office Theme</vt:lpstr>
      <vt:lpstr>1_Office Theme</vt:lpstr>
      <vt:lpstr>2_Office Theme</vt:lpstr>
      <vt:lpstr>3_Office Theme</vt:lpstr>
      <vt:lpstr>4_Office Theme</vt:lpstr>
      <vt:lpstr>Cash, Fraud, and Internal Controls</vt:lpstr>
      <vt:lpstr>PowerPoint Presentation</vt:lpstr>
      <vt:lpstr>   C1:  Define internal control and identify its purpose and principles. </vt:lpstr>
      <vt:lpstr>Internal Control System</vt:lpstr>
      <vt:lpstr>Sarbanes-Oxley Act (SOX)</vt:lpstr>
      <vt:lpstr>Principles of Internal Control</vt:lpstr>
      <vt:lpstr>Technology, Fraud, and Internal Control</vt:lpstr>
      <vt:lpstr>Limitations of Internal Control</vt:lpstr>
      <vt:lpstr>PowerPoint Presentation</vt:lpstr>
      <vt:lpstr>PowerPoint Presentation</vt:lpstr>
      <vt:lpstr>PowerPoint Presentation</vt:lpstr>
      <vt:lpstr>PowerPoint Presentation</vt:lpstr>
      <vt:lpstr>   C2:  Define cash and cash equivalents and explain how to report them.   </vt:lpstr>
      <vt:lpstr>Control of Cash</vt:lpstr>
      <vt:lpstr>Cash, Cash Equivalents, and Liquidity</vt:lpstr>
      <vt:lpstr>Cash Management</vt:lpstr>
      <vt:lpstr>   P1:  Apply internal control to cash receipts and disbursements.  </vt:lpstr>
      <vt:lpstr>Over-the-Counter Cash Receipts</vt:lpstr>
      <vt:lpstr>Cash Over and Short</vt:lpstr>
      <vt:lpstr>Cash Over and Short</vt:lpstr>
      <vt:lpstr>Cash Receipts by Mail</vt:lpstr>
      <vt:lpstr>Control of Cash Disbursements</vt:lpstr>
      <vt:lpstr>Voucher System of Control</vt:lpstr>
      <vt:lpstr>Voucher System of Control</vt:lpstr>
      <vt:lpstr>PowerPoint Presentation</vt:lpstr>
      <vt:lpstr>   P2:  Explain and record petty cash fund transactions.   </vt:lpstr>
      <vt:lpstr>Petty Cash System of Control</vt:lpstr>
      <vt:lpstr>Operating a Petty Cash Fund</vt:lpstr>
      <vt:lpstr>Operating a Petty Cash Fund</vt:lpstr>
      <vt:lpstr>Reimbursement of Petty Cash Fund</vt:lpstr>
      <vt:lpstr>Increasing or Decreasing a Petty Cash Fund</vt:lpstr>
      <vt:lpstr>Cash Over and Short</vt:lpstr>
      <vt:lpstr>PowerPoint Presentation</vt:lpstr>
      <vt:lpstr>PowerPoint Presentation</vt:lpstr>
      <vt:lpstr>PowerPoint Presentation</vt:lpstr>
      <vt:lpstr>Basic Bank Services</vt:lpstr>
      <vt:lpstr>Bank Statement</vt:lpstr>
      <vt:lpstr>   P3:  Prepare a bank reconciliation.   </vt:lpstr>
      <vt:lpstr>Bank Reconciliation</vt:lpstr>
      <vt:lpstr>Bank Reconciliation</vt:lpstr>
      <vt:lpstr>Bank Reconciliation</vt:lpstr>
      <vt:lpstr>Bank Reconciliation</vt:lpstr>
      <vt:lpstr>Bank Reconciliation</vt:lpstr>
      <vt:lpstr>Bank Reconciliation</vt:lpstr>
      <vt:lpstr>PowerPoint Presentation</vt:lpstr>
      <vt:lpstr>PowerPoint Presentation</vt:lpstr>
      <vt:lpstr>PowerPoint Presentation</vt:lpstr>
      <vt:lpstr>PowerPoint Presentation</vt:lpstr>
      <vt:lpstr>PowerPoint Presentation</vt:lpstr>
      <vt:lpstr>   A1:  Compute the days’ sales uncollected ratio and use it to assess liquidity.  </vt:lpstr>
      <vt:lpstr>Days’ Sales Uncollected</vt:lpstr>
      <vt:lpstr>   P4 (Appendix 8-A):  Describe use of documentation and verification to control cash disbursements.   </vt:lpstr>
      <vt:lpstr>Appendix 8A:  Documentation and Verification</vt:lpstr>
      <vt:lpstr>Invoice Approval</vt:lpstr>
      <vt:lpstr>Voucher</vt:lpstr>
      <vt:lpstr>End of Chapter 8</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381</cp:revision>
  <dcterms:created xsi:type="dcterms:W3CDTF">2008-06-11T19:43:46Z</dcterms:created>
  <dcterms:modified xsi:type="dcterms:W3CDTF">2018-01-01T23:59:08Z</dcterms:modified>
</cp:coreProperties>
</file>