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0" r:id="rId1"/>
    <p:sldMasterId id="2147484122" r:id="rId2"/>
    <p:sldMasterId id="2147484139" r:id="rId3"/>
    <p:sldMasterId id="2147484151" r:id="rId4"/>
    <p:sldMasterId id="2147484163" r:id="rId5"/>
    <p:sldMasterId id="2147484191" r:id="rId6"/>
  </p:sldMasterIdLst>
  <p:notesMasterIdLst>
    <p:notesMasterId r:id="rId62"/>
  </p:notesMasterIdLst>
  <p:handoutMasterIdLst>
    <p:handoutMasterId r:id="rId63"/>
  </p:handoutMasterIdLst>
  <p:sldIdLst>
    <p:sldId id="419" r:id="rId7"/>
    <p:sldId id="445" r:id="rId8"/>
    <p:sldId id="427" r:id="rId9"/>
    <p:sldId id="375" r:id="rId10"/>
    <p:sldId id="376" r:id="rId11"/>
    <p:sldId id="377" r:id="rId12"/>
    <p:sldId id="382" r:id="rId13"/>
    <p:sldId id="446" r:id="rId14"/>
    <p:sldId id="447" r:id="rId15"/>
    <p:sldId id="429" r:id="rId16"/>
    <p:sldId id="383" r:id="rId17"/>
    <p:sldId id="384" r:id="rId18"/>
    <p:sldId id="431" r:id="rId19"/>
    <p:sldId id="388" r:id="rId20"/>
    <p:sldId id="420" r:id="rId21"/>
    <p:sldId id="421" r:id="rId22"/>
    <p:sldId id="422" r:id="rId23"/>
    <p:sldId id="423" r:id="rId24"/>
    <p:sldId id="411" r:id="rId25"/>
    <p:sldId id="397" r:id="rId26"/>
    <p:sldId id="398" r:id="rId27"/>
    <p:sldId id="399" r:id="rId28"/>
    <p:sldId id="400" r:id="rId29"/>
    <p:sldId id="433" r:id="rId30"/>
    <p:sldId id="392" r:id="rId31"/>
    <p:sldId id="393" r:id="rId32"/>
    <p:sldId id="394" r:id="rId33"/>
    <p:sldId id="435" r:id="rId34"/>
    <p:sldId id="395" r:id="rId35"/>
    <p:sldId id="396" r:id="rId36"/>
    <p:sldId id="424" r:id="rId37"/>
    <p:sldId id="437" r:id="rId38"/>
    <p:sldId id="401" r:id="rId39"/>
    <p:sldId id="439" r:id="rId40"/>
    <p:sldId id="402" r:id="rId41"/>
    <p:sldId id="403" r:id="rId42"/>
    <p:sldId id="404" r:id="rId43"/>
    <p:sldId id="405" r:id="rId44"/>
    <p:sldId id="406" r:id="rId45"/>
    <p:sldId id="407" r:id="rId46"/>
    <p:sldId id="408" r:id="rId47"/>
    <p:sldId id="425" r:id="rId48"/>
    <p:sldId id="448" r:id="rId49"/>
    <p:sldId id="441" r:id="rId50"/>
    <p:sldId id="416" r:id="rId51"/>
    <p:sldId id="412" r:id="rId52"/>
    <p:sldId id="413" r:id="rId53"/>
    <p:sldId id="414" r:id="rId54"/>
    <p:sldId id="417" r:id="rId55"/>
    <p:sldId id="450" r:id="rId56"/>
    <p:sldId id="451" r:id="rId57"/>
    <p:sldId id="443" r:id="rId58"/>
    <p:sldId id="418" r:id="rId59"/>
    <p:sldId id="449" r:id="rId60"/>
    <p:sldId id="258" r:id="rId61"/>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3" clrIdx="0"/>
  <p:cmAuthor id="1" name="Helen" initials="H"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52A"/>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32" autoAdjust="0"/>
    <p:restoredTop sz="84091" autoAdjust="0"/>
  </p:normalViewPr>
  <p:slideViewPr>
    <p:cSldViewPr>
      <p:cViewPr varScale="1">
        <p:scale>
          <a:sx n="75" d="100"/>
          <a:sy n="75" d="100"/>
        </p:scale>
        <p:origin x="133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18-</a:t>
            </a:r>
            <a:fld id="{52C60A74-44D7-4FDB-B512-662239F239C2}" type="slidenum">
              <a:rPr lang="en-US"/>
              <a:pPr>
                <a:defRPr/>
              </a:pPr>
              <a:t>‹#›</a:t>
            </a:fld>
            <a:endParaRPr lang="en-US" dirty="0"/>
          </a:p>
        </p:txBody>
      </p:sp>
    </p:spTree>
    <p:extLst>
      <p:ext uri="{BB962C8B-B14F-4D97-AF65-F5344CB8AC3E}">
        <p14:creationId xmlns:p14="http://schemas.microsoft.com/office/powerpoint/2010/main" val="33896340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smtClean="0">
                <a:latin typeface="+mn-lt"/>
                <a:cs typeface="+mn-cs"/>
              </a:rPr>
              <a:t>18 - </a:t>
            </a:r>
            <a:fld id="{635442CE-BD39-4131-BDF8-19A9C65A2791}"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103535704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ea typeface="MS PGothic" pitchFamily="34" charset="-128"/>
              </a:rPr>
              <a:t>Chapter 18: Managerial Accounting</a:t>
            </a:r>
            <a:r>
              <a:rPr lang="en-US" altLang="en-US" baseline="0" dirty="0" smtClean="0">
                <a:ea typeface="MS PGothic" pitchFamily="34" charset="-128"/>
              </a:rPr>
              <a:t> Concepts and Principles</a:t>
            </a:r>
            <a:endParaRPr lang="en-US" altLang="en-US" dirty="0" smtClean="0">
              <a:ea typeface="MS PGothic" pitchFamily="34" charset="-128"/>
            </a:endParaRPr>
          </a:p>
        </p:txBody>
      </p:sp>
    </p:spTree>
    <p:extLst>
      <p:ext uri="{BB962C8B-B14F-4D97-AF65-F5344CB8AC3E}">
        <p14:creationId xmlns:p14="http://schemas.microsoft.com/office/powerpoint/2010/main" val="1297908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050083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352261">
              <a:lnSpc>
                <a:spcPct val="90000"/>
              </a:lnSpc>
              <a:spcBef>
                <a:spcPct val="35000"/>
              </a:spcBef>
            </a:pPr>
            <a:r>
              <a:rPr lang="en-US" b="1" dirty="0" smtClean="0"/>
              <a:t>Fixed versus Variable – </a:t>
            </a:r>
            <a:r>
              <a:rPr lang="en-US" b="0" dirty="0" smtClean="0"/>
              <a:t>A</a:t>
            </a:r>
            <a:r>
              <a:rPr lang="en-US" b="0" baseline="0" dirty="0" smtClean="0"/>
              <a:t> cost </a:t>
            </a:r>
            <a:r>
              <a:rPr lang="en-US" dirty="0" smtClean="0"/>
              <a:t>can be classified by how it behaves with changes in the volume of activity.  </a:t>
            </a:r>
            <a:r>
              <a:rPr lang="en-US" b="1" dirty="0" smtClean="0"/>
              <a:t>Fixed costs </a:t>
            </a:r>
            <a:r>
              <a:rPr lang="en-US" dirty="0" smtClean="0"/>
              <a:t>do not change with changes in the volume of activity (within a range of activity known as an activity’s </a:t>
            </a:r>
            <a:r>
              <a:rPr lang="en-US" i="1" dirty="0" smtClean="0"/>
              <a:t>relevant range</a:t>
            </a:r>
            <a:r>
              <a:rPr lang="en-US" dirty="0" smtClean="0"/>
              <a:t>)</a:t>
            </a:r>
            <a:r>
              <a:rPr lang="en-US" i="1" dirty="0" smtClean="0"/>
              <a:t>. </a:t>
            </a:r>
            <a:r>
              <a:rPr lang="en-US" dirty="0" smtClean="0"/>
              <a:t>For example, straight-line depreciation on equipment is a fixed cost. </a:t>
            </a:r>
            <a:r>
              <a:rPr lang="en-US" b="1" dirty="0" smtClean="0"/>
              <a:t>Variable costs </a:t>
            </a:r>
            <a:r>
              <a:rPr lang="en-US" dirty="0" smtClean="0"/>
              <a:t>change in proportion to changes in the volume of activity. Sales commissions computed as a percent of sales revenue are variable costs. </a:t>
            </a:r>
          </a:p>
          <a:p>
            <a:pPr indent="-352261">
              <a:lnSpc>
                <a:spcPct val="90000"/>
              </a:lnSpc>
              <a:spcBef>
                <a:spcPct val="35000"/>
              </a:spcBef>
            </a:pPr>
            <a:endParaRPr lang="en-US" altLang="en-US" dirty="0" smtClean="0"/>
          </a:p>
        </p:txBody>
      </p:sp>
    </p:spTree>
    <p:extLst>
      <p:ext uri="{BB962C8B-B14F-4D97-AF65-F5344CB8AC3E}">
        <p14:creationId xmlns:p14="http://schemas.microsoft.com/office/powerpoint/2010/main" val="81153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352261" algn="l" defTabSz="914400" rtl="0" eaLnBrk="0" fontAlgn="base" latinLnBrk="0" hangingPunct="0">
              <a:lnSpc>
                <a:spcPts val="1027"/>
              </a:lnSpc>
              <a:spcBef>
                <a:spcPct val="40000"/>
              </a:spcBef>
              <a:spcAft>
                <a:spcPct val="0"/>
              </a:spcAft>
              <a:buClr>
                <a:schemeClr val="hlink"/>
              </a:buClr>
              <a:buSzPct val="60000"/>
              <a:buFontTx/>
              <a:buNone/>
              <a:tabLst/>
              <a:defRPr/>
            </a:pPr>
            <a:r>
              <a:rPr lang="en-US" sz="1200" kern="1200" dirty="0" smtClean="0">
                <a:solidFill>
                  <a:schemeClr val="tx1"/>
                </a:solidFill>
                <a:latin typeface="+mn-lt"/>
                <a:ea typeface="+mn-ea"/>
                <a:cs typeface="+mn-cs"/>
              </a:rPr>
              <a:t>A cost is often traced to a </a:t>
            </a:r>
            <a:r>
              <a:rPr lang="en-US" sz="1200" b="1" kern="1200" dirty="0" smtClean="0">
                <a:solidFill>
                  <a:schemeClr val="tx1"/>
                </a:solidFill>
                <a:latin typeface="+mn-lt"/>
                <a:ea typeface="+mn-ea"/>
                <a:cs typeface="+mn-cs"/>
              </a:rPr>
              <a:t>cost object</a:t>
            </a:r>
            <a:r>
              <a:rPr lang="en-US" sz="1200" kern="1200" dirty="0" smtClean="0">
                <a:solidFill>
                  <a:schemeClr val="tx1"/>
                </a:solidFill>
                <a:latin typeface="+mn-lt"/>
                <a:ea typeface="+mn-ea"/>
                <a:cs typeface="+mn-cs"/>
              </a:rPr>
              <a:t>, which is a product, process, department, or customer to which costs are assigned. </a:t>
            </a:r>
            <a:r>
              <a:rPr lang="en-US" sz="1200" b="1" kern="1200" dirty="0" smtClean="0">
                <a:solidFill>
                  <a:schemeClr val="tx1"/>
                </a:solidFill>
                <a:latin typeface="+mn-lt"/>
                <a:ea typeface="+mn-ea"/>
                <a:cs typeface="+mn-cs"/>
              </a:rPr>
              <a:t>Direct costs</a:t>
            </a:r>
            <a:r>
              <a:rPr lang="en-US" sz="1200" kern="1200" dirty="0" smtClean="0">
                <a:solidFill>
                  <a:schemeClr val="tx1"/>
                </a:solidFill>
                <a:latin typeface="+mn-lt"/>
                <a:ea typeface="+mn-ea"/>
                <a:cs typeface="+mn-cs"/>
              </a:rPr>
              <a:t> are traceable to a single cost object. </a:t>
            </a:r>
            <a:r>
              <a:rPr lang="en-US" sz="1200" b="1" kern="1200" dirty="0" smtClean="0">
                <a:solidFill>
                  <a:schemeClr val="tx1"/>
                </a:solidFill>
                <a:latin typeface="+mn-lt"/>
                <a:ea typeface="+mn-ea"/>
                <a:cs typeface="+mn-cs"/>
              </a:rPr>
              <a:t>Indirect costs</a:t>
            </a:r>
            <a:r>
              <a:rPr lang="en-US" sz="1200" kern="1200" dirty="0" smtClean="0">
                <a:solidFill>
                  <a:schemeClr val="tx1"/>
                </a:solidFill>
                <a:latin typeface="+mn-lt"/>
                <a:ea typeface="+mn-ea"/>
                <a:cs typeface="+mn-cs"/>
              </a:rPr>
              <a:t> cannot be easily and cost-beneficially traced to a single cost object. </a:t>
            </a:r>
          </a:p>
        </p:txBody>
      </p:sp>
    </p:spTree>
    <p:extLst>
      <p:ext uri="{BB962C8B-B14F-4D97-AF65-F5344CB8AC3E}">
        <p14:creationId xmlns:p14="http://schemas.microsoft.com/office/powerpoint/2010/main" val="66838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4013228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production (or factory) costs are product costs. </a:t>
            </a:r>
            <a:r>
              <a:rPr lang="en-US" b="1" dirty="0" smtClean="0"/>
              <a:t>Product costs </a:t>
            </a:r>
            <a:r>
              <a:rPr lang="en-US" dirty="0" smtClean="0"/>
              <a:t>are those production costs necessary to create a product and consist of: direct materials, direct labor, and factory overhead. Overhead refers to production costs other than direct materials and direct labor. Product costs are capitalized as inventory during and after completion of the products; they are recorded as cost of goods sold when those products are sold.</a:t>
            </a:r>
          </a:p>
          <a:p>
            <a:endParaRPr lang="en-US" dirty="0" smtClean="0"/>
          </a:p>
          <a:p>
            <a:r>
              <a:rPr lang="en-US" b="1" dirty="0" smtClean="0"/>
              <a:t>Period costs </a:t>
            </a:r>
            <a:r>
              <a:rPr lang="en-US" dirty="0" smtClean="0"/>
              <a:t>are non-production costs and are usually more associated with activities linked to a time period than with completed products. Common examples of period costs include salaries of the sales staff, wages of maintenance workers, advertising expenses, and depreciation on office furniture and equipment. Period costs and are expensed in the period when incurred either as selling expenses or as general and administrative expenses.</a:t>
            </a:r>
            <a:endParaRPr lang="en-US" altLang="en-US" dirty="0" smtClean="0"/>
          </a:p>
        </p:txBody>
      </p:sp>
    </p:spTree>
    <p:extLst>
      <p:ext uri="{BB962C8B-B14F-4D97-AF65-F5344CB8AC3E}">
        <p14:creationId xmlns:p14="http://schemas.microsoft.com/office/powerpoint/2010/main" val="315244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This slide shows the different effects of product and period costs. Period costs flow directly to the current income statement as expenses. They are not reported as assets. Product costs are first assigned to inventory. Their final treatment depends on when inventory is sold or disposed of. Product costs assigned to finished goods that are sold in year 2017 are reported on the 2017 income statement as cost of goods sold. Product costs assigned to unsold inventory are carried forward on the balance sheet at the end of year 2017. If this inventory is sold in year 2018, product costs assigned to it are reported as cost of goods sold in that year’s income statement.</a:t>
            </a:r>
          </a:p>
        </p:txBody>
      </p:sp>
    </p:spTree>
    <p:extLst>
      <p:ext uri="{BB962C8B-B14F-4D97-AF65-F5344CB8AC3E}">
        <p14:creationId xmlns:p14="http://schemas.microsoft.com/office/powerpoint/2010/main" val="616279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It is important to understand that a cost can be classified using any one (or combination) of the three different means described here. Understanding how to classify costs in several different ways enables managers to use cost information for a variety of decisions. Factory rent, for instance, is classified as a </a:t>
            </a:r>
            <a:r>
              <a:rPr lang="en-US" i="1" dirty="0" smtClean="0"/>
              <a:t>product </a:t>
            </a:r>
            <a:r>
              <a:rPr lang="en-US" dirty="0" smtClean="0"/>
              <a:t>cost; it is </a:t>
            </a:r>
            <a:r>
              <a:rPr lang="en-US" i="1" dirty="0" smtClean="0"/>
              <a:t>fixed </a:t>
            </a:r>
            <a:r>
              <a:rPr lang="en-US" dirty="0" smtClean="0"/>
              <a:t>with respect to the number of units produced, and it is </a:t>
            </a:r>
            <a:r>
              <a:rPr lang="en-US" i="1" dirty="0" smtClean="0"/>
              <a:t>indirect </a:t>
            </a:r>
            <a:r>
              <a:rPr lang="en-US" dirty="0" smtClean="0"/>
              <a:t>with respect to the product. Potential multiple classifications are shown in this slide using different cost items incurred in manufacturing mountain bikes. The finished bike is the cost object. Managerial decisions based on cost data depend on correct cost classifications.</a:t>
            </a:r>
            <a:endParaRPr lang="en-US" altLang="en-US" dirty="0" smtClean="0"/>
          </a:p>
        </p:txBody>
      </p:sp>
    </p:spTree>
    <p:extLst>
      <p:ext uri="{BB962C8B-B14F-4D97-AF65-F5344CB8AC3E}">
        <p14:creationId xmlns:p14="http://schemas.microsoft.com/office/powerpoint/2010/main" val="3220005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cost concepts described also apply to service organizations. For example, consider </a:t>
            </a:r>
            <a:r>
              <a:rPr lang="en-US" b="1" dirty="0" smtClean="0"/>
              <a:t>Southwest Airlines</a:t>
            </a:r>
            <a:r>
              <a:rPr lang="en-US" dirty="0" smtClean="0"/>
              <a:t>, and assume the cost object is a flight. The airline’s cost of beverages for passengers is a variable cost based on number of flights. The monthly cost of leasing an aircraft is fixed with respect to number of flights. We can also trace a flight crew’s salary to a specific flight whereas we likely cannot trace wages for the ground crew to a specific flight. Classification as product versus period costs is not relevant to service companies because services are not inventoried. Instead, costs incurred by a service firm are expensed in the reporting period when incurred.</a:t>
            </a:r>
          </a:p>
          <a:p>
            <a:endParaRPr lang="en-US" dirty="0" smtClean="0"/>
          </a:p>
          <a:p>
            <a:r>
              <a:rPr lang="en-US" dirty="0" smtClean="0"/>
              <a:t>To be effective, managers in service companies must understand and apply cost concepts. For example, an airline manager must often decide between canceling or rerouting flights. The manager must be able to estimate costs saved by canceling a flight versus rerouting. Knowledge of fixed costs is equally important. </a:t>
            </a:r>
          </a:p>
          <a:p>
            <a:endParaRPr lang="en-US" altLang="en-US" dirty="0" smtClean="0"/>
          </a:p>
          <a:p>
            <a:pPr defTabSz="939363">
              <a:defRPr/>
            </a:pPr>
            <a:r>
              <a:rPr lang="en-US" altLang="en-US" b="1" dirty="0" smtClean="0"/>
              <a:t>Review what you have learned in the following NEED-TO-KNOW Slide.</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633201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0"/>
            <a:ext cx="5661660" cy="4447461"/>
          </a:xfrm>
        </p:spPr>
        <p:txBody>
          <a:bodyPr>
            <a:normAutofit/>
          </a:bodyPr>
          <a:lstStyle/>
          <a:p>
            <a:r>
              <a:rPr lang="en-US" dirty="0" smtClean="0"/>
              <a:t>Following are the costs of a company that manufactures computer chips. Classify each as either a product cost or a period cost. Then classify each of the product costs as direct material, direct labor, or factory overhead. </a:t>
            </a:r>
          </a:p>
          <a:p>
            <a:r>
              <a:rPr lang="en-US" dirty="0" smtClean="0"/>
              <a:t> </a:t>
            </a:r>
          </a:p>
          <a:p>
            <a:r>
              <a:rPr lang="en-US" dirty="0" smtClean="0"/>
              <a:t>Product costs represent all of the factory costs. Assets are valued on the balance sheet at all necessary costs to get the asset ready for its intended purpose. Product costs include direct material, direct labor, and all other factory costs, called factory overhead. Period costs are the non-factory costs. These costs are expensed on the income statement as incurred, as either selling expense, or general and administrative expense. </a:t>
            </a:r>
          </a:p>
          <a:p>
            <a:r>
              <a:rPr lang="en-US" dirty="0" smtClean="0"/>
              <a:t> </a:t>
            </a:r>
          </a:p>
          <a:p>
            <a:r>
              <a:rPr lang="en-US" dirty="0" smtClean="0"/>
              <a:t>The plastic board used to mount the chip is a direct material cost. Advertising costs are non-factory costs, and are expensed in the period incurred. Factory maintenance workers' salaries are factory costs, and therefore product costs, but don't qualify as direct materials or direct labor. Therefore, these costs are classified as factory overhead. Real estate taxes paid on the sales office is non-factory related; this is a period cost. Real estate taxes paid on the factory is a factory cost, but it's not direct materials or direct labor, so again we classify it as factory overhead. The factory supervisor salary is also a product cost, part of factory overhead. Depreciation on factory equipment is also part of factory overhead. The assembly worker's hourly wage to make the chips can be traced directly to the product. Therefore, this factory cost is classified as direct labor.</a:t>
            </a:r>
          </a:p>
          <a:p>
            <a:endParaRPr lang="en-US" baseline="0" dirty="0" smtClean="0"/>
          </a:p>
          <a:p>
            <a:endParaRPr lang="en-US" baseline="0" dirty="0" smtClean="0"/>
          </a:p>
        </p:txBody>
      </p:sp>
    </p:spTree>
    <p:extLst>
      <p:ext uri="{BB962C8B-B14F-4D97-AF65-F5344CB8AC3E}">
        <p14:creationId xmlns:p14="http://schemas.microsoft.com/office/powerpoint/2010/main" val="210932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Companies with manufacturing activities differ from both merchandising and service companies. The main difference between merchandising and manufacturing companies is that merchandisers buy goods ready for sale while manufacturers produce goods from materials and labor. </a:t>
            </a:r>
            <a:r>
              <a:rPr lang="en-US" b="1" dirty="0" smtClean="0"/>
              <a:t>Amazon </a:t>
            </a:r>
            <a:r>
              <a:rPr lang="en-US" dirty="0" smtClean="0"/>
              <a:t>is an example of a merchandising company. It buys and sells goods without physically changing them. </a:t>
            </a:r>
            <a:r>
              <a:rPr lang="en-US" b="1" dirty="0" smtClean="0"/>
              <a:t>Adidas </a:t>
            </a:r>
            <a:r>
              <a:rPr lang="en-US" dirty="0" smtClean="0"/>
              <a:t>is primarily a manufacturer of shoes, apparel, and accessories. It purchases materials such as leather, cloth, dye, plastic, rubber, glue, and laces and then uses employees’ labor to convert these materials to products. </a:t>
            </a:r>
          </a:p>
          <a:p>
            <a:endParaRPr lang="en-US" altLang="en-US" dirty="0" smtClean="0"/>
          </a:p>
        </p:txBody>
      </p:sp>
    </p:spTree>
    <p:extLst>
      <p:ext uri="{BB962C8B-B14F-4D97-AF65-F5344CB8AC3E}">
        <p14:creationId xmlns:p14="http://schemas.microsoft.com/office/powerpoint/2010/main" val="244105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134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Direct materials </a:t>
            </a:r>
            <a:r>
              <a:rPr lang="en-US" dirty="0" smtClean="0"/>
              <a:t>are tangible components of a finished product. </a:t>
            </a:r>
            <a:r>
              <a:rPr lang="en-US" b="1" dirty="0" smtClean="0"/>
              <a:t>Direct material costs </a:t>
            </a:r>
            <a:r>
              <a:rPr lang="en-US" dirty="0" smtClean="0"/>
              <a:t>are the expenditures for direct materials that are separately and readily traced through the manufacturing process to finished goods. Examples of direct materials in manufacturing a mountain bike include its tires, seat, frame, pedals, brakes, cables, gears, and handlebars. </a:t>
            </a:r>
          </a:p>
          <a:p>
            <a:endParaRPr lang="en-US" altLang="en-US" dirty="0" smtClean="0"/>
          </a:p>
        </p:txBody>
      </p:sp>
    </p:spTree>
    <p:extLst>
      <p:ext uri="{BB962C8B-B14F-4D97-AF65-F5344CB8AC3E}">
        <p14:creationId xmlns:p14="http://schemas.microsoft.com/office/powerpoint/2010/main" val="3270799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b="1" dirty="0" smtClean="0"/>
              <a:t>Direct labor </a:t>
            </a:r>
            <a:r>
              <a:rPr lang="en-US" dirty="0" smtClean="0"/>
              <a:t>refers to the efforts of employees who physically convert materials to finished product. </a:t>
            </a:r>
            <a:r>
              <a:rPr lang="en-US" b="1" dirty="0" smtClean="0"/>
              <a:t>Direct labor costs </a:t>
            </a:r>
            <a:r>
              <a:rPr lang="en-US" dirty="0" smtClean="0"/>
              <a:t>are the wages and salaries for direct labor that are separately and readily traced through the manufacturing process to finished goods. Examples of direct labor in manufacturing a mountain bike include operators directly involved in converting raw materials into finished products (welding, painting, forming) and assembly workers who attach materials such as tires, seats, pedals, and brakes.</a:t>
            </a:r>
          </a:p>
          <a:p>
            <a:endParaRPr lang="en-US" altLang="en-US" dirty="0" smtClean="0"/>
          </a:p>
        </p:txBody>
      </p:sp>
    </p:spTree>
    <p:extLst>
      <p:ext uri="{BB962C8B-B14F-4D97-AF65-F5344CB8AC3E}">
        <p14:creationId xmlns:p14="http://schemas.microsoft.com/office/powerpoint/2010/main" val="2083771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defTabSz="939363">
              <a:defRPr/>
            </a:pPr>
            <a:r>
              <a:rPr lang="en-US" b="1" dirty="0" smtClean="0"/>
              <a:t>Factory overhead, </a:t>
            </a:r>
            <a:r>
              <a:rPr lang="en-US" dirty="0" smtClean="0"/>
              <a:t>also called </a:t>
            </a:r>
            <a:r>
              <a:rPr lang="en-US" i="1" dirty="0" smtClean="0"/>
              <a:t>manufacturing overhead</a:t>
            </a:r>
            <a:r>
              <a:rPr lang="en-US" dirty="0" smtClean="0"/>
              <a:t>, consists of all manufacturing costs that are not direct materials or direct labor. </a:t>
            </a:r>
            <a:r>
              <a:rPr lang="en-US" b="1" dirty="0" smtClean="0"/>
              <a:t>Factory overhead costs </a:t>
            </a:r>
            <a:r>
              <a:rPr lang="en-US" dirty="0" smtClean="0"/>
              <a:t>cannot be separately or readily traced to finished goods. All factory overhead costs are considered indirect costs. These costs include indirect materials, </a:t>
            </a:r>
            <a:r>
              <a:rPr lang="en-US" b="1" dirty="0" smtClean="0"/>
              <a:t>indirect labor</a:t>
            </a:r>
            <a:r>
              <a:rPr lang="en-US" dirty="0" smtClean="0"/>
              <a:t>, and other costs not directly traceable to the product. </a:t>
            </a:r>
          </a:p>
          <a:p>
            <a:pPr defTabSz="939363">
              <a:defRPr/>
            </a:pPr>
            <a:endParaRPr lang="en-US" b="1" dirty="0" smtClean="0"/>
          </a:p>
          <a:p>
            <a:pPr defTabSz="939363">
              <a:defRPr/>
            </a:pPr>
            <a:r>
              <a:rPr lang="en-US" b="1" dirty="0" smtClean="0"/>
              <a:t>Indirect materials </a:t>
            </a:r>
            <a:r>
              <a:rPr lang="en-US" dirty="0" smtClean="0"/>
              <a:t>are components used in manufacturing the product, but they are </a:t>
            </a:r>
            <a:r>
              <a:rPr lang="en-US" i="1" dirty="0" smtClean="0"/>
              <a:t>not </a:t>
            </a:r>
            <a:r>
              <a:rPr lang="en-US" dirty="0" smtClean="0"/>
              <a:t>clearly identified with specific product units. Direct materials are often classified as indirect materials when their costs are low. Examples include screws and nuts used in assembling mountain bikes, and staples and glue used in manufacturing shoes. Applying the </a:t>
            </a:r>
            <a:r>
              <a:rPr lang="en-US" i="1" dirty="0" smtClean="0"/>
              <a:t>materiality principle, </a:t>
            </a:r>
            <a:r>
              <a:rPr lang="en-US" dirty="0" smtClean="0"/>
              <a:t>it does not make economic sense to individually trace costs of each of these materials to individual products. For example, keeping detailed records of the amount of glue used to manufacture one shoe is not cost-beneficial.</a:t>
            </a:r>
          </a:p>
          <a:p>
            <a:pPr defTabSz="939363">
              <a:defRPr/>
            </a:pPr>
            <a:endParaRPr lang="en-US" dirty="0" smtClean="0"/>
          </a:p>
          <a:p>
            <a:r>
              <a:rPr lang="en-US" b="1" dirty="0" smtClean="0"/>
              <a:t>Indirect</a:t>
            </a:r>
            <a:r>
              <a:rPr lang="en-US" b="1" baseline="0" dirty="0" smtClean="0"/>
              <a:t> labor costs </a:t>
            </a:r>
            <a:r>
              <a:rPr lang="en-US" b="0" baseline="0" dirty="0" smtClean="0"/>
              <a:t>refer </a:t>
            </a:r>
            <a:r>
              <a:rPr lang="en-US" sz="1200" b="0" i="0" u="none" strike="noStrike" kern="1200" baseline="0" dirty="0" smtClean="0">
                <a:solidFill>
                  <a:schemeClr val="tx1"/>
                </a:solidFill>
                <a:latin typeface="+mn-lt"/>
                <a:ea typeface="+mn-ea"/>
                <a:cs typeface="+mn-cs"/>
              </a:rPr>
              <a:t>to the costs of workers who assist in or supervise the manufacturing. Indirect labor are workers who assist or supervise in manufacturing the product, but they are </a:t>
            </a:r>
            <a:r>
              <a:rPr lang="en-US" sz="1200" b="0" i="1" u="none" strike="noStrike" kern="1200" baseline="0" dirty="0" smtClean="0">
                <a:solidFill>
                  <a:schemeClr val="tx1"/>
                </a:solidFill>
                <a:latin typeface="+mn-lt"/>
                <a:ea typeface="+mn-ea"/>
                <a:cs typeface="+mn-cs"/>
              </a:rPr>
              <a:t>not</a:t>
            </a:r>
            <a:r>
              <a:rPr lang="en-US" sz="1200" b="0" i="0" u="none" strike="noStrike" kern="1200" baseline="0" dirty="0" smtClean="0">
                <a:solidFill>
                  <a:schemeClr val="tx1"/>
                </a:solidFill>
                <a:latin typeface="+mn-lt"/>
                <a:ea typeface="+mn-ea"/>
                <a:cs typeface="+mn-cs"/>
              </a:rPr>
              <a:t> clearly identified with specific product units. Examples include costs for employees who maintain the manufacturing equipment and salaries of production supervisors.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Nonmanufacturing Costs </a:t>
            </a:r>
            <a:r>
              <a:rPr lang="en-US" sz="1200" b="0" i="0" u="none" strike="noStrike" kern="1200" baseline="0" dirty="0" smtClean="0">
                <a:solidFill>
                  <a:schemeClr val="tx1"/>
                </a:solidFill>
                <a:latin typeface="+mn-lt"/>
                <a:ea typeface="+mn-ea"/>
                <a:cs typeface="+mn-cs"/>
              </a:rPr>
              <a:t>–Factory overhead does not include selling and administrative expenses because they are not incurred in manufacturing products. These expenses are period costs, and they are recorded as expenses on the income statement when incurred. For a manufacturing company, such costs are also called </a:t>
            </a:r>
            <a:r>
              <a:rPr lang="en-US" sz="1200" b="0" i="1" u="none" strike="noStrike" kern="1200" baseline="0" dirty="0" smtClean="0">
                <a:solidFill>
                  <a:schemeClr val="tx1"/>
                </a:solidFill>
                <a:latin typeface="+mn-lt"/>
                <a:ea typeface="+mn-ea"/>
                <a:cs typeface="+mn-cs"/>
              </a:rPr>
              <a:t>nonmanufacturing</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costs</a:t>
            </a:r>
            <a:r>
              <a:rPr lang="en-US" sz="1200" b="0" i="0" u="none" strike="noStrike" kern="1200" baseline="0" dirty="0" smtClean="0">
                <a:solidFill>
                  <a:schemeClr val="tx1"/>
                </a:solidFill>
                <a:latin typeface="+mn-lt"/>
                <a:ea typeface="+mn-ea"/>
                <a:cs typeface="+mn-cs"/>
              </a:rPr>
              <a:t>.  Examples include office workers salaries, depreciation on office equipment, and advertising expenses.</a:t>
            </a:r>
            <a:endParaRPr lang="en-US" b="0" dirty="0" smtClean="0"/>
          </a:p>
          <a:p>
            <a:endParaRPr lang="en-US" altLang="en-US" dirty="0" smtClean="0"/>
          </a:p>
        </p:txBody>
      </p:sp>
    </p:spTree>
    <p:extLst>
      <p:ext uri="{BB962C8B-B14F-4D97-AF65-F5344CB8AC3E}">
        <p14:creationId xmlns:p14="http://schemas.microsoft.com/office/powerpoint/2010/main" val="3301116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can classify product costs into prime</a:t>
            </a:r>
            <a:r>
              <a:rPr lang="en-US" altLang="en-US" baseline="0" dirty="0" smtClean="0"/>
              <a:t> or conversion costs. </a:t>
            </a:r>
            <a:r>
              <a:rPr lang="en-US" altLang="en-US" dirty="0" smtClean="0"/>
              <a:t>Prime costs are expenditures directly associated with the manufacture of finished goods, which includes both direct material and direct labor costs. </a:t>
            </a:r>
            <a:r>
              <a:rPr lang="en-US" altLang="en-US" b="1" dirty="0" smtClean="0"/>
              <a:t>Conversion</a:t>
            </a:r>
            <a:r>
              <a:rPr lang="en-US" altLang="en-US" dirty="0" smtClean="0"/>
              <a:t> </a:t>
            </a:r>
            <a:r>
              <a:rPr lang="en-US" altLang="en-US" b="1" dirty="0" smtClean="0"/>
              <a:t>costs</a:t>
            </a:r>
            <a:r>
              <a:rPr lang="en-US" altLang="en-US" dirty="0" smtClean="0"/>
              <a:t> are expenditures incurred in the process of converting raw materials to finished goods, which includes both direct labor costs and manufacturing overhead costs. Notice that direct labor costs are considered </a:t>
            </a:r>
            <a:r>
              <a:rPr lang="en-US" altLang="en-US" u="sng" dirty="0" smtClean="0"/>
              <a:t>both</a:t>
            </a:r>
            <a:r>
              <a:rPr lang="en-US" altLang="en-US" dirty="0" smtClean="0"/>
              <a:t> prime costs and conversion costs.  Classification into conversion costs is useful</a:t>
            </a:r>
            <a:r>
              <a:rPr lang="en-US" altLang="en-US" baseline="0" dirty="0" smtClean="0"/>
              <a:t> for process costing.</a:t>
            </a:r>
            <a:endParaRPr lang="en-US" altLang="en-US" dirty="0" smtClean="0"/>
          </a:p>
        </p:txBody>
      </p:sp>
    </p:spTree>
    <p:extLst>
      <p:ext uri="{BB962C8B-B14F-4D97-AF65-F5344CB8AC3E}">
        <p14:creationId xmlns:p14="http://schemas.microsoft.com/office/powerpoint/2010/main" val="1178129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481119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Companies with manufacturing activities differ from both merchandising and service companies. The main difference between merchandising and manufacturing companies is that merchandisers buy goods ready for sale while manufacturers produce goods from materials and labor. </a:t>
            </a:r>
          </a:p>
        </p:txBody>
      </p:sp>
    </p:spTree>
    <p:extLst>
      <p:ext uri="{BB962C8B-B14F-4D97-AF65-F5344CB8AC3E}">
        <p14:creationId xmlns:p14="http://schemas.microsoft.com/office/powerpoint/2010/main" val="763044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t>Manufacturers carry several unique assets and usually have three inventories instead of the single inventory that merchandisers carry. The three inventories are raw materials, work in process, and finished goods.</a:t>
            </a:r>
          </a:p>
          <a:p>
            <a:endParaRPr lang="en-US" altLang="en-US" dirty="0" smtClean="0"/>
          </a:p>
          <a:p>
            <a:r>
              <a:rPr lang="en-US" sz="1200" b="1" kern="1200" dirty="0" smtClean="0">
                <a:solidFill>
                  <a:schemeClr val="tx1"/>
                </a:solidFill>
                <a:effectLst/>
                <a:latin typeface="+mn-lt"/>
                <a:ea typeface="+mn-ea"/>
                <a:cs typeface="+mn-cs"/>
              </a:rPr>
              <a:t>Raw materials inventory </a:t>
            </a:r>
            <a:r>
              <a:rPr lang="en-US" sz="1200" b="0"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the goods a company acquires to use in making products. Companies use raw materials in two ways: directly and indirectly.  Raw materials that are possible and practical to trace to product are called direct materials; they are included in raw materials inventory. </a:t>
            </a:r>
          </a:p>
          <a:p>
            <a:endParaRPr lang="en-US" altLang="en-US" dirty="0" smtClean="0"/>
          </a:p>
          <a:p>
            <a:r>
              <a:rPr lang="en-US" sz="1200" b="1" kern="1200" dirty="0" smtClean="0">
                <a:solidFill>
                  <a:schemeClr val="tx1"/>
                </a:solidFill>
                <a:effectLst/>
                <a:latin typeface="+mn-lt"/>
                <a:ea typeface="+mn-ea"/>
                <a:cs typeface="+mn-cs"/>
              </a:rPr>
              <a:t>Work in process inventory</a:t>
            </a:r>
            <a:r>
              <a:rPr lang="en-US" sz="1200" kern="1200" dirty="0" smtClean="0">
                <a:solidFill>
                  <a:schemeClr val="tx1"/>
                </a:solidFill>
                <a:effectLst/>
                <a:latin typeface="+mn-lt"/>
                <a:ea typeface="+mn-ea"/>
                <a:cs typeface="+mn-cs"/>
              </a:rPr>
              <a:t>, also called goods in process inventory consists of products in the process of being manufactured but not yet complete. The amount of work in process inventory depends on the type of production process.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Finished goods inventory</a:t>
            </a:r>
            <a:r>
              <a:rPr lang="en-US" sz="1200" kern="1200" dirty="0" smtClean="0">
                <a:solidFill>
                  <a:schemeClr val="tx1"/>
                </a:solidFill>
                <a:effectLst/>
                <a:latin typeface="+mn-lt"/>
                <a:ea typeface="+mn-ea"/>
                <a:cs typeface="+mn-cs"/>
              </a:rPr>
              <a:t>, which consists of completed products ready for sale, is similar to merchandise inventory owned by a merchandising company.</a:t>
            </a:r>
          </a:p>
          <a:p>
            <a:endParaRPr lang="en-US" altLang="en-US" dirty="0" smtClean="0"/>
          </a:p>
        </p:txBody>
      </p:sp>
    </p:spTree>
    <p:extLst>
      <p:ext uri="{BB962C8B-B14F-4D97-AF65-F5344CB8AC3E}">
        <p14:creationId xmlns:p14="http://schemas.microsoft.com/office/powerpoint/2010/main" val="348649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primary difference in the Balance Sheet of a Merchandiser and a Manufacturer is the presentation of Inventory under the Current Assets section. Merchandisers have one category of inventory called Merchandise Inventory. Manufacturers have three major categories of inventory: Raw Materials, Work in Process, also called goods in process, and Finished Goods.</a:t>
            </a:r>
          </a:p>
          <a:p>
            <a:endParaRPr lang="en-US" altLang="en-US" dirty="0" smtClean="0"/>
          </a:p>
          <a:p>
            <a:r>
              <a:rPr lang="en-US" sz="1200" kern="1200" dirty="0" smtClean="0">
                <a:solidFill>
                  <a:schemeClr val="tx1"/>
                </a:solidFill>
                <a:effectLst/>
                <a:latin typeface="+mn-lt"/>
                <a:ea typeface="+mn-ea"/>
                <a:cs typeface="+mn-cs"/>
              </a:rPr>
              <a:t>The current assets section of the balance sheet will look different for merchandising and service companies as compared to manufacturing companies. A merchandiser will report only merchandise inventory rather than the three types of inventory reported by a manufacturer. A service company’s balance sheet does not have any inventory held for sale. Exhibit 18.11 shows the current assets section of the </a:t>
            </a:r>
            <a:r>
              <a:rPr lang="en-US" dirty="0" smtClean="0"/>
              <a:t>balance sheet for a manufacturer, a merchandiser, and a service company. </a:t>
            </a:r>
            <a:endParaRPr lang="en-US" sz="1200" kern="1200" dirty="0" smtClean="0">
              <a:solidFill>
                <a:schemeClr val="tx1"/>
              </a:solidFill>
              <a:effectLst/>
              <a:latin typeface="+mn-lt"/>
              <a:ea typeface="+mn-ea"/>
              <a:cs typeface="+mn-cs"/>
            </a:endParaRPr>
          </a:p>
          <a:p>
            <a:endParaRPr lang="en-US" altLang="en-US" dirty="0" smtClean="0"/>
          </a:p>
        </p:txBody>
      </p:sp>
    </p:spTree>
    <p:extLst>
      <p:ext uri="{BB962C8B-B14F-4D97-AF65-F5344CB8AC3E}">
        <p14:creationId xmlns:p14="http://schemas.microsoft.com/office/powerpoint/2010/main" val="3381589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098410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main difference between the income statement of a manufacturer and that of a merchandiser involves the items making up cost of goods sold. </a:t>
            </a:r>
          </a:p>
          <a:p>
            <a:endParaRPr lang="en-US" altLang="en-US" dirty="0" smtClean="0"/>
          </a:p>
          <a:p>
            <a:r>
              <a:rPr lang="en-US" dirty="0" smtClean="0"/>
              <a:t>This slide compares the components of cost of goods sold for a merchandiser with those for a manufacturer. </a:t>
            </a:r>
            <a:r>
              <a:rPr lang="en-US" i="1" dirty="0" smtClean="0"/>
              <a:t>Merchandisers </a:t>
            </a:r>
            <a:r>
              <a:rPr lang="en-US" dirty="0" smtClean="0"/>
              <a:t>add cost of goods purchased to beginning merchandise inventory and then subtract ending merchandise inventory to get cost of goods</a:t>
            </a:r>
            <a:r>
              <a:rPr lang="en-US" baseline="0" dirty="0" smtClean="0"/>
              <a:t> </a:t>
            </a:r>
            <a:r>
              <a:rPr lang="en-US" dirty="0" smtClean="0"/>
              <a:t>sold. </a:t>
            </a:r>
            <a:r>
              <a:rPr lang="en-US" i="1" smtClean="0"/>
              <a:t>Manufacturers </a:t>
            </a:r>
            <a:r>
              <a:rPr lang="en-US" smtClean="0"/>
              <a:t>add </a:t>
            </a:r>
            <a:r>
              <a:rPr lang="en-US" dirty="0" smtClean="0"/>
              <a:t>cost of goods manufactured to beginning finished goods inventory and </a:t>
            </a:r>
            <a:r>
              <a:rPr lang="en-US" smtClean="0"/>
              <a:t>then subtract </a:t>
            </a:r>
            <a:r>
              <a:rPr lang="en-US" dirty="0" smtClean="0"/>
              <a:t>ending finished </a:t>
            </a:r>
            <a:r>
              <a:rPr lang="en-US" smtClean="0"/>
              <a:t>goods inventory to get cost of goods sold.</a:t>
            </a:r>
            <a:endParaRPr lang="en-US" dirty="0" smtClean="0"/>
          </a:p>
          <a:p>
            <a:endParaRPr lang="en-US" dirty="0" smtClean="0"/>
          </a:p>
          <a:p>
            <a:r>
              <a:rPr lang="en-US" dirty="0" smtClean="0"/>
              <a:t>In computing cost of goods sold, a merchandiser uses </a:t>
            </a:r>
            <a:r>
              <a:rPr lang="en-US" i="1" dirty="0" smtClean="0"/>
              <a:t>merchandise </a:t>
            </a:r>
            <a:r>
              <a:rPr lang="en-US" dirty="0" smtClean="0"/>
              <a:t>inventory while a manufacturer uses </a:t>
            </a:r>
            <a:r>
              <a:rPr lang="en-US" i="1" dirty="0" smtClean="0"/>
              <a:t>finished goods </a:t>
            </a:r>
            <a:r>
              <a:rPr lang="en-US" dirty="0" smtClean="0"/>
              <a:t>inventory. A manufacturer’s inventories of raw materials and work in process are not included in finished goods because they are not available for sale. A manufacturer also shows cost of goods </a:t>
            </a:r>
            <a:r>
              <a:rPr lang="en-US" i="1" dirty="0" smtClean="0"/>
              <a:t>manufactured </a:t>
            </a:r>
            <a:r>
              <a:rPr lang="en-US" dirty="0" smtClean="0"/>
              <a:t>instead of cost of goods </a:t>
            </a:r>
            <a:r>
              <a:rPr lang="en-US" i="1" dirty="0" smtClean="0"/>
              <a:t>purchased. </a:t>
            </a:r>
            <a:r>
              <a:rPr lang="en-US" dirty="0" smtClean="0"/>
              <a:t>This difference occurs because a manufacturer produces its goods instead of purchasing them ready for sale. </a:t>
            </a:r>
          </a:p>
        </p:txBody>
      </p:sp>
    </p:spTree>
    <p:extLst>
      <p:ext uri="{BB962C8B-B14F-4D97-AF65-F5344CB8AC3E}">
        <p14:creationId xmlns:p14="http://schemas.microsoft.com/office/powerpoint/2010/main" val="208086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716157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The Cost of Goods Sold sections for both a merchandiser (Tele-Mart) and a manufacturer (Rocky Mountain Bikes) are shown in this slide to highlight these differences. The remaining income statement sections are similar for merchandisers and manufacturers.</a:t>
            </a:r>
          </a:p>
          <a:p>
            <a:pPr defTabSz="939363">
              <a:defRPr/>
            </a:pPr>
            <a:endParaRPr lang="en-US" dirty="0" smtClean="0"/>
          </a:p>
          <a:p>
            <a:pPr defTabSz="939363">
              <a:defRPr/>
            </a:pPr>
            <a:r>
              <a:rPr lang="en-US" dirty="0" smtClean="0"/>
              <a:t>Although the cost of goods sold computations are similar, the numbers in these computations reflect different activities. A merchandiser’s cost of goods purchased is the cost of buying products to be sold. A manufacturer’s cost of goods manufactured is the sum of direct materials, direct labor, and factory overhead costs incurred in making products.</a:t>
            </a:r>
          </a:p>
          <a:p>
            <a:pPr defTabSz="939363">
              <a:defRPr/>
            </a:pPr>
            <a:endParaRPr lang="en-US" dirty="0" smtClean="0"/>
          </a:p>
          <a:p>
            <a:r>
              <a:rPr lang="en-US" sz="1200" kern="1200" dirty="0" smtClean="0">
                <a:solidFill>
                  <a:schemeClr val="tx1"/>
                </a:solidFill>
                <a:effectLst/>
                <a:latin typeface="+mn-lt"/>
                <a:ea typeface="+mn-ea"/>
                <a:cs typeface="+mn-cs"/>
              </a:rPr>
              <a:t>Since a service provider does not make or buy inventory to be sold, it does not report cost of goods manufactured or cost of goods sold.  Instead, its operating expenses include all of the costs it incurs in providing its service. </a:t>
            </a:r>
            <a:endParaRPr lang="en-US" dirty="0" smtClean="0"/>
          </a:p>
          <a:p>
            <a:pPr defTabSz="939363">
              <a:defRPr/>
            </a:pPr>
            <a:endParaRPr lang="en-US" dirty="0" smtClean="0"/>
          </a:p>
          <a:p>
            <a:pPr defTabSz="939363">
              <a:defRPr/>
            </a:pPr>
            <a:r>
              <a:rPr lang="en-US" altLang="en-US" b="1" dirty="0" smtClean="0"/>
              <a:t>Review what you have learned in the following NEED-TO-KNOW Slide.</a:t>
            </a:r>
            <a:endParaRPr lang="en-US" altLang="en-US" dirty="0" smtClean="0"/>
          </a:p>
          <a:p>
            <a:pPr defTabSz="939363">
              <a:defRPr/>
            </a:pPr>
            <a:endParaRPr lang="en-US" dirty="0" smtClean="0"/>
          </a:p>
          <a:p>
            <a:pPr defTabSz="939363">
              <a:defRPr/>
            </a:pPr>
            <a:endParaRPr lang="en-US" dirty="0" smtClean="0"/>
          </a:p>
        </p:txBody>
      </p:sp>
    </p:spTree>
    <p:extLst>
      <p:ext uri="{BB962C8B-B14F-4D97-AF65-F5344CB8AC3E}">
        <p14:creationId xmlns:p14="http://schemas.microsoft.com/office/powerpoint/2010/main" val="3006254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Indicate whether the following financial statement items apply to a manufacturer, a merchandiser, or a service provider. Some items apply to more than one type of organization. </a:t>
            </a:r>
          </a:p>
          <a:p>
            <a:r>
              <a:rPr lang="en-US" sz="1100" dirty="0" smtClean="0"/>
              <a:t> </a:t>
            </a:r>
          </a:p>
          <a:p>
            <a:r>
              <a:rPr lang="en-US" sz="1100" dirty="0" smtClean="0"/>
              <a:t>A manufacturer produces the units that it will sell. The balance sheet includes three different inventories: Raw Materials Inventory, Work in Process Inventory, and Finished Goods Inventory. </a:t>
            </a:r>
          </a:p>
          <a:p>
            <a:r>
              <a:rPr lang="en-US" sz="1100" dirty="0" smtClean="0"/>
              <a:t>A merchandiser does not manufacture its units; instead it purchases units for resale. The balance sheet of a merchandiser includes a single inventory, Merchandise Inventory. </a:t>
            </a:r>
          </a:p>
          <a:p>
            <a:r>
              <a:rPr lang="en-US" sz="1100" dirty="0" smtClean="0"/>
              <a:t>A service provider, as the name indicates, does not provide a product; instead it provides a service. The balance sheet of a service provider will not report any inventories for sale or resale.</a:t>
            </a:r>
          </a:p>
          <a:p>
            <a:r>
              <a:rPr lang="en-US" sz="1100" dirty="0" smtClean="0"/>
              <a:t> </a:t>
            </a:r>
          </a:p>
          <a:p>
            <a:r>
              <a:rPr lang="en-US" sz="1100" dirty="0" smtClean="0"/>
              <a:t>So, the Merchandise Inventory account appears on the merchandiser's balance sheet. Finished goods Inventory appears on a manufacturer's balance sheet. Cost of goods sold is inventory expense. Both the manufacturer and the merchandiser carry inventories, and will therefore report cost of goods sold on the income statement. Selling</a:t>
            </a:r>
            <a:r>
              <a:rPr lang="en-US" sz="1100" baseline="0" dirty="0" smtClean="0"/>
              <a:t> and o</a:t>
            </a:r>
            <a:r>
              <a:rPr lang="en-US" sz="1100" dirty="0" smtClean="0"/>
              <a:t>perating expenses are incurred by all three types of organizations. Cost of goods manufactured only applies to the manufacturer. Cost of goods manufactured represents the cost of units that are completed during the current period, and transferred from the Work in Process Inventory account to the Finished Goods Inventory account. Supplies inventory can apply to all three types of organizations. Raw materials</a:t>
            </a:r>
            <a:r>
              <a:rPr lang="en-US" sz="1100" baseline="0" dirty="0" smtClean="0"/>
              <a:t> inventory only applies to a manufacturer.</a:t>
            </a:r>
            <a:endParaRPr lang="en-US" sz="1100" dirty="0" smtClean="0"/>
          </a:p>
        </p:txBody>
      </p:sp>
    </p:spTree>
    <p:extLst>
      <p:ext uri="{BB962C8B-B14F-4D97-AF65-F5344CB8AC3E}">
        <p14:creationId xmlns:p14="http://schemas.microsoft.com/office/powerpoint/2010/main" val="2999002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01224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t>In addition to income statements and balance sheets, manufacturing companies prepare additional reports for planning and control.</a:t>
            </a:r>
            <a:r>
              <a:rPr lang="en-US" baseline="0" dirty="0" smtClean="0"/>
              <a:t>  T</a:t>
            </a:r>
            <a:r>
              <a:rPr lang="en-US" dirty="0" smtClean="0"/>
              <a:t>o understand these reports, we must know the flow of manufacturing activities and costs. This slide shows the flow of manufacturing activities and the cost flows of those activities. Looking across the top row the activities flow consists of </a:t>
            </a:r>
            <a:r>
              <a:rPr lang="en-US" i="1" dirty="0" smtClean="0"/>
              <a:t>materials activity </a:t>
            </a:r>
            <a:r>
              <a:rPr lang="en-US" dirty="0" smtClean="0"/>
              <a:t>followed by </a:t>
            </a:r>
            <a:r>
              <a:rPr lang="en-US" i="1" dirty="0" smtClean="0"/>
              <a:t>production activity </a:t>
            </a:r>
            <a:r>
              <a:rPr lang="en-US" dirty="0" smtClean="0"/>
              <a:t>followed by </a:t>
            </a:r>
            <a:r>
              <a:rPr lang="en-US" i="1" dirty="0" smtClean="0"/>
              <a:t>sales activity</a:t>
            </a:r>
            <a:r>
              <a:rPr lang="en-US" dirty="0" smtClean="0"/>
              <a:t>. The boxes below those activities show the costs for each activity and how costs flow across the three activities. </a:t>
            </a:r>
          </a:p>
          <a:p>
            <a:endParaRPr lang="en-US" altLang="en-US" dirty="0" smtClean="0"/>
          </a:p>
          <a:p>
            <a:r>
              <a:rPr lang="en-US" sz="1200" kern="1200" dirty="0" smtClean="0">
                <a:solidFill>
                  <a:schemeClr val="tx1"/>
                </a:solidFill>
                <a:effectLst/>
                <a:latin typeface="+mn-lt"/>
                <a:ea typeface="+mn-ea"/>
                <a:cs typeface="+mn-cs"/>
              </a:rPr>
              <a:t>The production activity that takes place in the period results in products that are either finished or not finished at the end of the period. The cost of finished products makes up the cost of goods manufactured for the current period. The </a:t>
            </a:r>
            <a:r>
              <a:rPr lang="en-US" sz="1200" b="1" kern="1200" dirty="0" smtClean="0">
                <a:solidFill>
                  <a:schemeClr val="tx1"/>
                </a:solidFill>
                <a:effectLst/>
                <a:latin typeface="+mn-lt"/>
                <a:ea typeface="+mn-ea"/>
                <a:cs typeface="+mn-cs"/>
              </a:rPr>
              <a:t>cost of goods manufactured</a:t>
            </a:r>
            <a:r>
              <a:rPr lang="en-US" sz="1200" kern="1200" dirty="0" smtClean="0">
                <a:solidFill>
                  <a:schemeClr val="tx1"/>
                </a:solidFill>
                <a:effectLst/>
                <a:latin typeface="+mn-lt"/>
                <a:ea typeface="+mn-ea"/>
                <a:cs typeface="+mn-cs"/>
              </a:rPr>
              <a:t> is the total cost of making and finishing products in the period.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company adds the cost of the beginning inventory of finished goods with the cost of the newly completed units (goods manufactured). Together, they make up total finished goods available for sale in the current period. As they are sold, the cost of finished products sold is reported on the income statement as cost of goods sold. The cost of any finished products not sold in the period is reported as a current asset, finished goods inventory, on the current period’s balance sheet.</a:t>
            </a:r>
          </a:p>
          <a:p>
            <a:endParaRPr lang="en-US" sz="1200" kern="1200" dirty="0" smtClean="0">
              <a:solidFill>
                <a:schemeClr val="tx1"/>
              </a:solidFill>
              <a:effectLst/>
              <a:latin typeface="+mn-lt"/>
              <a:ea typeface="+mn-ea"/>
              <a:cs typeface="+mn-cs"/>
            </a:endParaRPr>
          </a:p>
          <a:p>
            <a:endParaRPr lang="en-US" altLang="en-US" dirty="0" smtClean="0"/>
          </a:p>
        </p:txBody>
      </p:sp>
    </p:spTree>
    <p:extLst>
      <p:ext uri="{BB962C8B-B14F-4D97-AF65-F5344CB8AC3E}">
        <p14:creationId xmlns:p14="http://schemas.microsoft.com/office/powerpoint/2010/main" val="1988880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957776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Managers of manufacturing firms analyze product costs in detail. Those managers aim to</a:t>
            </a:r>
            <a:r>
              <a:rPr lang="en-US" baseline="0" dirty="0" smtClean="0"/>
              <a:t> </a:t>
            </a:r>
            <a:r>
              <a:rPr lang="en-US" dirty="0" smtClean="0"/>
              <a:t>make better decisions about materials, labor, and overhead to reduce the cost of goods manufactured and improve income. A company’s manufacturing activities are described in a report called a </a:t>
            </a:r>
            <a:r>
              <a:rPr lang="en-US" b="1" dirty="0" smtClean="0"/>
              <a:t>schedule of cost of goods manufactured </a:t>
            </a:r>
            <a:r>
              <a:rPr lang="en-US" dirty="0" smtClean="0"/>
              <a:t>also called a </a:t>
            </a:r>
            <a:r>
              <a:rPr lang="en-US" i="1" dirty="0" smtClean="0"/>
              <a:t>manufacturing statement and </a:t>
            </a:r>
            <a:r>
              <a:rPr lang="en-US" dirty="0" smtClean="0"/>
              <a:t>a </a:t>
            </a:r>
            <a:r>
              <a:rPr lang="en-US" i="1" dirty="0" smtClean="0"/>
              <a:t>statement of cost of goods manufactured.</a:t>
            </a:r>
            <a:r>
              <a:rPr lang="en-US" dirty="0" smtClean="0"/>
              <a:t> The schedule of cost of goods manufactured summarizes the types and amounts of costs incurred in the manufacturing process. </a:t>
            </a:r>
          </a:p>
        </p:txBody>
      </p:sp>
    </p:spTree>
    <p:extLst>
      <p:ext uri="{BB962C8B-B14F-4D97-AF65-F5344CB8AC3E}">
        <p14:creationId xmlns:p14="http://schemas.microsoft.com/office/powerpoint/2010/main" val="3853190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shows the schedule of cost of goods manufactured for Rocky Mountain Bikes. The schedule is divided into four parts: </a:t>
            </a:r>
            <a:r>
              <a:rPr lang="en-US" i="1" dirty="0" smtClean="0"/>
              <a:t>direct materials, direct labor, overhead, </a:t>
            </a:r>
            <a:r>
              <a:rPr lang="en-US" dirty="0" smtClean="0"/>
              <a:t>and </a:t>
            </a:r>
            <a:r>
              <a:rPr lang="en-US" i="1" dirty="0" smtClean="0"/>
              <a:t>computation of cost of goods manufactured. </a:t>
            </a:r>
            <a:endParaRPr lang="en-US" altLang="en-US" dirty="0" smtClean="0"/>
          </a:p>
        </p:txBody>
      </p:sp>
    </p:spTree>
    <p:extLst>
      <p:ext uri="{BB962C8B-B14F-4D97-AF65-F5344CB8AC3E}">
        <p14:creationId xmlns:p14="http://schemas.microsoft.com/office/powerpoint/2010/main" val="2718856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1. Compute direct materials used. Add the beginning raw materials inventory of $8,000 to the current period’s purchases of $86,500. This yields $94,500 of total raw materials available for use. A physical count of inventory shows $9,000 of ending raw materials inventory. If</a:t>
            </a:r>
            <a:r>
              <a:rPr lang="en-US" dirty="0" smtClean="0">
                <a:effectLst/>
              </a:rPr>
              <a:t> </a:t>
            </a:r>
            <a:r>
              <a:rPr lang="en-US" dirty="0" smtClean="0"/>
              <a:t>$94,500 of materials were available for use, and $9,000 of materials remains in inventory, then $85,500 of materials were used in the period. </a:t>
            </a:r>
            <a:endParaRPr lang="en-US" altLang="en-US" dirty="0" smtClean="0"/>
          </a:p>
        </p:txBody>
      </p:sp>
    </p:spTree>
    <p:extLst>
      <p:ext uri="{BB962C8B-B14F-4D97-AF65-F5344CB8AC3E}">
        <p14:creationId xmlns:p14="http://schemas.microsoft.com/office/powerpoint/2010/main" val="3203820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2. Compute direct labor costs used. Rocky Mountain Bikes had total direct labor costs of</a:t>
            </a:r>
            <a:r>
              <a:rPr lang="en-US" dirty="0" smtClean="0">
                <a:effectLst/>
              </a:rPr>
              <a:t> </a:t>
            </a:r>
            <a:r>
              <a:rPr lang="en-US" dirty="0" smtClean="0"/>
              <a:t>$60,000 for the period. This amount includes payroll taxes and fringe benefits.</a:t>
            </a:r>
          </a:p>
          <a:p>
            <a:endParaRPr lang="en-US" altLang="en-US" dirty="0" smtClean="0"/>
          </a:p>
        </p:txBody>
      </p:sp>
    </p:spTree>
    <p:extLst>
      <p:ext uri="{BB962C8B-B14F-4D97-AF65-F5344CB8AC3E}">
        <p14:creationId xmlns:p14="http://schemas.microsoft.com/office/powerpoint/2010/main" val="1489959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3. Compute total factory overhead costs used. The statement lists each important factory overhead item and its cost. All of these costs are </a:t>
            </a:r>
            <a:r>
              <a:rPr lang="en-US" u="sng" dirty="0" smtClean="0"/>
              <a:t>indirectly</a:t>
            </a:r>
            <a:r>
              <a:rPr lang="en-US" dirty="0" smtClean="0"/>
              <a:t> related to manufacturing activities. (Period expenses, such as selling expenses and other costs not related to manufacturing activities, are </a:t>
            </a:r>
            <a:r>
              <a:rPr lang="en-US" i="1" dirty="0" smtClean="0"/>
              <a:t>not </a:t>
            </a:r>
            <a:r>
              <a:rPr lang="en-US" dirty="0" smtClean="0"/>
              <a:t>reported on this statement.) Total factory overhead cost is $30,000. Some companies report only </a:t>
            </a:r>
            <a:r>
              <a:rPr lang="en-US" i="1" dirty="0" smtClean="0"/>
              <a:t>total </a:t>
            </a:r>
            <a:r>
              <a:rPr lang="en-US" dirty="0" smtClean="0"/>
              <a:t>factory overhead on the schedule of cost of goods manufactured and attach a separate schedule listing individual overhead costs.</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78186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Managerial accounting </a:t>
            </a:r>
            <a:r>
              <a:rPr lang="en-US" dirty="0" smtClean="0"/>
              <a:t>provides financial and nonfinancial information to an organization’s managers. Managers include, for example, employees in charge of a company’s divisions; the heads of marketing, information technology, and human resources; and top-level managers such as the chief executive officer (CEO) and chief financial officer (CFO). This section explains the purpose of managerial accounting (also called </a:t>
            </a:r>
            <a:r>
              <a:rPr lang="en-US" i="1" dirty="0" smtClean="0"/>
              <a:t>management accounting</a:t>
            </a:r>
            <a:r>
              <a:rPr lang="en-US" dirty="0" smtClean="0"/>
              <a:t>) and compares it with financial accounting.</a:t>
            </a:r>
          </a:p>
          <a:p>
            <a:r>
              <a:rPr lang="en-US" dirty="0" smtClean="0"/>
              <a:t> </a:t>
            </a:r>
          </a:p>
        </p:txBody>
      </p:sp>
    </p:spTree>
    <p:extLst>
      <p:ext uri="{BB962C8B-B14F-4D97-AF65-F5344CB8AC3E}">
        <p14:creationId xmlns:p14="http://schemas.microsoft.com/office/powerpoint/2010/main" val="495606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4. Compute the </a:t>
            </a:r>
            <a:r>
              <a:rPr lang="en-US" i="1" dirty="0" smtClean="0"/>
              <a:t>cost of goods manufactured. </a:t>
            </a:r>
            <a:r>
              <a:rPr lang="en-US" dirty="0" smtClean="0"/>
              <a:t>Total manufacturing costs for the period are</a:t>
            </a:r>
            <a:r>
              <a:rPr lang="en-US" dirty="0" smtClean="0">
                <a:effectLst/>
              </a:rPr>
              <a:t> </a:t>
            </a:r>
            <a:r>
              <a:rPr lang="en-US" dirty="0" smtClean="0"/>
              <a:t>$175,500 ($85,500 + $60,000 + $30,000), the sum of direct materials and direct labor, and overhead costs incurred. This amount is added to beginning work in process inventory which gives the total work in process during the period of $178,000 ($175,500 + $2,500). A physical count shows $7,500 of work in process inventory remains at the end of the period. We then compute the current period’s cost of goods manufactured of $170,500 by taking the $178,000 total work in process and subtracting the $7,500 cost of ending work in process inventory. The cost of goods manufactured amount is also called </a:t>
            </a:r>
            <a:r>
              <a:rPr lang="en-US" i="1" dirty="0" smtClean="0"/>
              <a:t>net cost of goods manufactured </a:t>
            </a:r>
            <a:r>
              <a:rPr lang="en-US" dirty="0" smtClean="0"/>
              <a:t>or </a:t>
            </a:r>
            <a:r>
              <a:rPr lang="en-US" i="1" dirty="0" smtClean="0"/>
              <a:t>cost of goods completed</a:t>
            </a:r>
            <a:r>
              <a:rPr lang="en-US" dirty="0" smtClean="0"/>
              <a:t>.</a:t>
            </a:r>
          </a:p>
          <a:p>
            <a:pPr marL="0" marR="0" indent="-352261" algn="l" defTabSz="914400" rtl="0" eaLnBrk="0" fontAlgn="base" latinLnBrk="0" hangingPunct="0">
              <a:lnSpc>
                <a:spcPts val="1027"/>
              </a:lnSpc>
              <a:spcBef>
                <a:spcPct val="40000"/>
              </a:spcBef>
              <a:spcAft>
                <a:spcPct val="0"/>
              </a:spcAft>
              <a:buClr>
                <a:schemeClr val="hlink"/>
              </a:buClr>
              <a:buSzPct val="60000"/>
              <a:buFontTx/>
              <a:buNone/>
              <a:tabLst/>
              <a:defRPr/>
            </a:pPr>
            <a:endParaRPr lang="en-US" sz="1200" kern="1200" dirty="0" smtClean="0">
              <a:solidFill>
                <a:schemeClr val="tx1"/>
              </a:solidFill>
              <a:latin typeface="+mn-lt"/>
              <a:ea typeface="+mn-ea"/>
              <a:cs typeface="+mn-cs"/>
            </a:endParaRPr>
          </a:p>
          <a:p>
            <a:pPr marL="0" marR="0" indent="-352261" algn="l" defTabSz="914400" rtl="0" eaLnBrk="0" fontAlgn="base" latinLnBrk="0" hangingPunct="0">
              <a:lnSpc>
                <a:spcPts val="1027"/>
              </a:lnSpc>
              <a:spcBef>
                <a:spcPct val="40000"/>
              </a:spcBef>
              <a:spcAft>
                <a:spcPct val="0"/>
              </a:spcAft>
              <a:buClr>
                <a:schemeClr val="hlink"/>
              </a:buClr>
              <a:buSzPct val="60000"/>
              <a:buFontTx/>
              <a:buNone/>
              <a:tabLst/>
              <a:defRPr/>
            </a:pPr>
            <a:r>
              <a:rPr lang="en-US" sz="1200" b="1" i="1" kern="1200" dirty="0" smtClean="0">
                <a:solidFill>
                  <a:schemeClr val="tx1"/>
                </a:solidFill>
                <a:effectLst/>
                <a:latin typeface="+mn-lt"/>
                <a:ea typeface="+mn-ea"/>
                <a:cs typeface="+mn-cs"/>
              </a:rPr>
              <a:t>Estimating Cost Per Unit </a:t>
            </a:r>
            <a:r>
              <a:rPr lang="en-US" sz="1200" kern="1200" dirty="0" smtClean="0">
                <a:solidFill>
                  <a:schemeClr val="tx1"/>
                </a:solidFill>
                <a:effectLst/>
                <a:latin typeface="+mn-lt"/>
                <a:ea typeface="+mn-ea"/>
                <a:cs typeface="+mn-cs"/>
              </a:rPr>
              <a:t>Managers use the schedule of cost of goods manufactured to make rough estimates of per unit costs.  For example, if Rocky Mountain Bikes made 1,000 bikes during the year, the average manufacturing cost per unit is $170.50 (computed as $170,500/1,000).  Average cost per unit is not always an the appropriate cost for managerial decisions. </a:t>
            </a:r>
            <a:endParaRPr lang="en-US" altLang="en-US" dirty="0" smtClean="0"/>
          </a:p>
          <a:p>
            <a:endParaRPr lang="en-US" altLang="en-US" dirty="0" smtClean="0"/>
          </a:p>
        </p:txBody>
      </p:sp>
    </p:spTree>
    <p:extLst>
      <p:ext uri="{BB962C8B-B14F-4D97-AF65-F5344CB8AC3E}">
        <p14:creationId xmlns:p14="http://schemas.microsoft.com/office/powerpoint/2010/main" val="3419986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This slide summarizes how product costs flow through the accounting system: Direct materials, direct labor, and overhead costs are summarized in the schedule of cost of goods manufactured; then the amount of cost of goods manufactured from that statement is used to compute cost of goods sold on the income statement. Physical counts determine the dollar amounts of ending raw materials inventory and work in process inventory, and those amounts are included on the end-of-period balance sheet. (</a:t>
            </a:r>
            <a:r>
              <a:rPr lang="en-US" i="1" dirty="0" smtClean="0"/>
              <a:t>Note: </a:t>
            </a:r>
            <a:r>
              <a:rPr lang="en-US" dirty="0" smtClean="0"/>
              <a:t>This exhibit shows only partial reports.)</a:t>
            </a:r>
          </a:p>
          <a:p>
            <a:pPr defTabSz="939363">
              <a:defRPr/>
            </a:pPr>
            <a:endParaRPr lang="en-US" dirty="0" smtClean="0"/>
          </a:p>
          <a:p>
            <a:pPr defTabSz="939363">
              <a:defRPr/>
            </a:pPr>
            <a:r>
              <a:rPr lang="en-US" altLang="en-US" b="1" dirty="0" smtClean="0"/>
              <a:t>Review what you have learned in the following NEED-TO-KNOW Slides.</a:t>
            </a:r>
            <a:endParaRPr lang="en-US" altLang="en-US" dirty="0" smtClean="0"/>
          </a:p>
          <a:p>
            <a:pPr defTabSz="939363">
              <a:defRPr/>
            </a:pPr>
            <a:endParaRPr lang="en-US" dirty="0" smtClean="0"/>
          </a:p>
          <a:p>
            <a:endParaRPr lang="en-US" altLang="en-US" dirty="0" smtClean="0"/>
          </a:p>
        </p:txBody>
      </p:sp>
    </p:spTree>
    <p:extLst>
      <p:ext uri="{BB962C8B-B14F-4D97-AF65-F5344CB8AC3E}">
        <p14:creationId xmlns:p14="http://schemas.microsoft.com/office/powerpoint/2010/main" val="9527833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Compute the following three measures using the accounting information below. Cost of materials used; Cost of goods manufactured, and Cost of goods sold. Cost of materials used is the cost of Direct Materials transferred from Raw Materials Inventory to Work in Process Inventory. Cost of goods manufactured is the cost of goods completed in the current period and transferred from Work in Process Inventory to Finished Goods Inventory. And Cost of goods sold is the cost of goods leaving Finished Goods Inventory and going to the customer. The cost of these goods are expensed on the income statement. </a:t>
            </a:r>
          </a:p>
          <a:p>
            <a:r>
              <a:rPr lang="en-US" dirty="0" smtClean="0"/>
              <a:t> </a:t>
            </a:r>
          </a:p>
          <a:p>
            <a:r>
              <a:rPr lang="en-US" dirty="0" smtClean="0"/>
              <a:t>So let's set up the T-accounts for Raw Materials, Work in Process and Finished Goods. </a:t>
            </a:r>
          </a:p>
          <a:p>
            <a:endParaRPr lang="en-US" dirty="0" smtClean="0"/>
          </a:p>
          <a:p>
            <a:endParaRPr lang="en-US" dirty="0" smtClean="0"/>
          </a:p>
          <a:p>
            <a:endParaRPr lang="en-US" baseline="0" dirty="0" smtClean="0"/>
          </a:p>
        </p:txBody>
      </p:sp>
    </p:spTree>
    <p:extLst>
      <p:ext uri="{BB962C8B-B14F-4D97-AF65-F5344CB8AC3E}">
        <p14:creationId xmlns:p14="http://schemas.microsoft.com/office/powerpoint/2010/main" val="2438634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dirty="0" smtClean="0"/>
              <a:t>The beginning inventory of raw materials is $15,500. The beginning inventory of work in process is $29,000, and the beginning inventory of finished goods is $24,000. During the current period, the company purchased $66,000 of raw materials. These costs are debited to the Raw Materials Inventory account. Total cost of materials available for use is $81,500.</a:t>
            </a:r>
          </a:p>
          <a:p>
            <a:r>
              <a:rPr lang="en-US" sz="1100" dirty="0" smtClean="0"/>
              <a:t> </a:t>
            </a:r>
          </a:p>
          <a:p>
            <a:r>
              <a:rPr lang="en-US" sz="1100" dirty="0" smtClean="0"/>
              <a:t>At the end of the period, Raw materials has an inventory balance of $10,600. The difference between $81,500 of materials available for use and the amount on hand at the end of the period, $10,600, is the amount that was transferred to Work in Process; cost of materials used, $70,900. $70,900 of materials were transferred from the Raw Materials inventory to the factory, Work in Process. The cost of the direct materials are added to the beginning inventory, along with the cost of direct labor used, $38,000, and factory overhead, $80,000. The total cost of goods available for manufacture is $217,900. At the end of the period, Work in Process Inventory has a value of $44,000. The difference between $217,900 of goods available for manufacture, and $44,000 of goods on hand at the end of the period, represents the cost of completed units. Cost of goods manufactured is $173,900. $173,900 of goods were transferred from Work in Process into the Finished Goods inventory. </a:t>
            </a:r>
          </a:p>
          <a:p>
            <a:r>
              <a:rPr lang="en-US" sz="1100" dirty="0" smtClean="0"/>
              <a:t> </a:t>
            </a:r>
          </a:p>
          <a:p>
            <a:r>
              <a:rPr lang="en-US" sz="1100" dirty="0" smtClean="0"/>
              <a:t>The beginning inventory of Finished Goods plus cost of goods manufactured equals cost of goods available for sale, $197,900. The value of Finished Goods Inventory at the end of the period is $37,400. The difference between $197,900 available for sale and the ending inventory balance of $37,400 represents cost of goods sold, $160,500. $160,500 of merchandise was sold to the customer in the current period. The current asset section of the balance sheet will include the three ending inventory balances: Raw Materials Inventory, Work in Process Inventory and Finished Goods Inventory. The income statement will report Sales minus Cost of goods sold.</a:t>
            </a:r>
          </a:p>
        </p:txBody>
      </p:sp>
    </p:spTree>
    <p:extLst>
      <p:ext uri="{BB962C8B-B14F-4D97-AF65-F5344CB8AC3E}">
        <p14:creationId xmlns:p14="http://schemas.microsoft.com/office/powerpoint/2010/main" val="2560130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06594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Tools and techniques of managerial accounting continue to evolve due to changes in the business environment. This slide presents some of these changes.  </a:t>
            </a:r>
            <a:endParaRPr lang="en-US" altLang="en-US" dirty="0" smtClean="0"/>
          </a:p>
        </p:txBody>
      </p:sp>
    </p:spTree>
    <p:extLst>
      <p:ext uri="{BB962C8B-B14F-4D97-AF65-F5344CB8AC3E}">
        <p14:creationId xmlns:p14="http://schemas.microsoft.com/office/powerpoint/2010/main" val="1835062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There is increased emphasis on </a:t>
            </a:r>
            <a:r>
              <a:rPr lang="en-US" i="1" dirty="0" smtClean="0"/>
              <a:t>customers </a:t>
            </a:r>
            <a:r>
              <a:rPr lang="en-US" dirty="0" smtClean="0"/>
              <a:t>as the most important constituent of a business. Customers expect to derive a certain value for the money they spend to buy products and services. Buyers expect that suppliers provide them the right service (or product) at the right time and the right price. This implies that companies accept the notion of </a:t>
            </a:r>
            <a:r>
              <a:rPr lang="en-US" b="1" dirty="0" smtClean="0"/>
              <a:t>customer orientation, </a:t>
            </a:r>
            <a:r>
              <a:rPr lang="en-US" dirty="0" smtClean="0"/>
              <a:t>which means that managers and employees understand the changing needs and wants of customers and align management and operating practices accordingly.</a:t>
            </a:r>
          </a:p>
          <a:p>
            <a:endParaRPr lang="en-US" altLang="en-US" dirty="0" smtClean="0"/>
          </a:p>
        </p:txBody>
      </p:sp>
    </p:spTree>
    <p:extLst>
      <p:ext uri="{BB962C8B-B14F-4D97-AF65-F5344CB8AC3E}">
        <p14:creationId xmlns:p14="http://schemas.microsoft.com/office/powerpoint/2010/main" val="2089524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Total quality management </a:t>
            </a:r>
            <a:r>
              <a:rPr lang="en-US" dirty="0" smtClean="0"/>
              <a:t>focuses on quality improvement to its business activities. Managers and employees seek to uncover waste in business activities including accounting activities such as payroll and disbursements. To encourage an emphasis on quality, the U.S. Congress established the Malcolm Baldrige National Quality Award (MBNQA). Entrants must conduct a thorough analysis and evaluation of their business using guidelines from the Baldrige committee.</a:t>
            </a:r>
          </a:p>
          <a:p>
            <a:endParaRPr lang="en-US" altLang="en-US" dirty="0" smtClean="0"/>
          </a:p>
          <a:p>
            <a:endParaRPr lang="en-US" altLang="en-US" dirty="0" smtClean="0"/>
          </a:p>
        </p:txBody>
      </p:sp>
    </p:spTree>
    <p:extLst>
      <p:ext uri="{BB962C8B-B14F-4D97-AF65-F5344CB8AC3E}">
        <p14:creationId xmlns:p14="http://schemas.microsoft.com/office/powerpoint/2010/main" val="8336969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Just-in-time manufacturing </a:t>
            </a:r>
            <a:r>
              <a:rPr lang="en-US" dirty="0" smtClean="0"/>
              <a:t>is a system that acquires inventory and produces only when needed. An important aspect of JIT is that companies manufacture products only after they receive an order (a </a:t>
            </a:r>
            <a:r>
              <a:rPr lang="en-US" i="1" dirty="0" smtClean="0"/>
              <a:t>demand-pull </a:t>
            </a:r>
            <a:r>
              <a:rPr lang="en-US" dirty="0" smtClean="0"/>
              <a:t>system) and then deliver the customer’s requirements on time. This means that processes must be aligned to eliminate delays and inefficiencies including inferior inputs and outputs. Companies must also establish good communications with their suppliers. On the downside, JIT is more susceptible to disruption than traditional systems. As one example, several </a:t>
            </a:r>
            <a:r>
              <a:rPr lang="en-US" b="1" dirty="0" smtClean="0"/>
              <a:t>General Motors </a:t>
            </a:r>
            <a:r>
              <a:rPr lang="en-US" dirty="0" smtClean="0"/>
              <a:t>plants were temporarily shut down due to a strike at a supplier which supplied components </a:t>
            </a:r>
            <a:r>
              <a:rPr lang="en-US" i="1" dirty="0" smtClean="0"/>
              <a:t>just in time </a:t>
            </a:r>
            <a:r>
              <a:rPr lang="en-US" dirty="0" smtClean="0"/>
              <a:t>to the assembly division.</a:t>
            </a:r>
          </a:p>
          <a:p>
            <a:endParaRPr lang="en-US" altLang="en-US" dirty="0" smtClean="0"/>
          </a:p>
          <a:p>
            <a:endParaRPr lang="en-US" altLang="en-US" dirty="0" smtClean="0"/>
          </a:p>
          <a:p>
            <a:endParaRPr lang="en-US" altLang="en-US" dirty="0" smtClean="0"/>
          </a:p>
          <a:p>
            <a:r>
              <a:rPr lang="en-US" altLang="en-US" dirty="0" smtClean="0"/>
              <a:t> </a:t>
            </a:r>
          </a:p>
        </p:txBody>
      </p:sp>
    </p:spTree>
    <p:extLst>
      <p:ext uri="{BB962C8B-B14F-4D97-AF65-F5344CB8AC3E}">
        <p14:creationId xmlns:p14="http://schemas.microsoft.com/office/powerpoint/2010/main" val="21381573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The </a:t>
            </a:r>
            <a:r>
              <a:rPr lang="en-US" b="1" dirty="0" smtClean="0"/>
              <a:t>value chain </a:t>
            </a:r>
            <a:r>
              <a:rPr lang="en-US" dirty="0" smtClean="0"/>
              <a:t>refers to the series of activities that add value to a company’s products or services. This slide illustrates a possible value chain for a retail cookie company. Companies can use lean practices across the value chain to increase efficiency and profits.</a:t>
            </a:r>
          </a:p>
          <a:p>
            <a:endParaRPr lang="en-US" altLang="en-US" dirty="0" smtClean="0"/>
          </a:p>
        </p:txBody>
      </p:sp>
    </p:spTree>
    <p:extLst>
      <p:ext uri="{BB962C8B-B14F-4D97-AF65-F5344CB8AC3E}">
        <p14:creationId xmlns:p14="http://schemas.microsoft.com/office/powerpoint/2010/main" val="119721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purpose of managerial accounting is to provide useful information to aid in three key managerial tasks:</a:t>
            </a:r>
            <a:r>
              <a:rPr lang="en-US" baseline="0" dirty="0" smtClean="0"/>
              <a:t> </a:t>
            </a:r>
          </a:p>
          <a:p>
            <a:pPr marL="228600" indent="-228600">
              <a:buAutoNum type="arabicParenBoth"/>
            </a:pPr>
            <a:r>
              <a:rPr lang="en-US" dirty="0" smtClean="0"/>
              <a:t>determining the costs of an organization’s products and services</a:t>
            </a:r>
          </a:p>
          <a:p>
            <a:pPr marL="228600" indent="-228600">
              <a:buAutoNum type="arabicParenBoth"/>
            </a:pPr>
            <a:r>
              <a:rPr lang="en-US" dirty="0" smtClean="0"/>
              <a:t>planning future activities</a:t>
            </a:r>
          </a:p>
          <a:p>
            <a:pPr marL="228600" indent="-228600">
              <a:buAutoNum type="arabicParenBoth"/>
            </a:pPr>
            <a:r>
              <a:rPr lang="en-US" dirty="0" smtClean="0"/>
              <a:t>comparing actual results to planned results</a:t>
            </a:r>
          </a:p>
          <a:p>
            <a:pPr marL="228600" indent="-228600">
              <a:buAutoNum type="arabicParenBoth"/>
            </a:pPr>
            <a:endParaRPr lang="en-US" dirty="0" smtClean="0"/>
          </a:p>
          <a:p>
            <a:pPr marL="0" indent="0">
              <a:buNone/>
            </a:pPr>
            <a:r>
              <a:rPr lang="en-US" b="1" dirty="0" smtClean="0"/>
              <a:t>Planning </a:t>
            </a:r>
            <a:r>
              <a:rPr lang="en-US" b="0" i="0" dirty="0" smtClean="0"/>
              <a:t>is the process of setting goals and making plans to achieve them.  Long-term strategic plans usually span a 5-10</a:t>
            </a:r>
            <a:r>
              <a:rPr lang="en-US" b="0" i="0" baseline="0" dirty="0" smtClean="0"/>
              <a:t> year horizon.</a:t>
            </a:r>
          </a:p>
          <a:p>
            <a:pPr marL="0" indent="0">
              <a:buNone/>
            </a:pPr>
            <a:endParaRPr lang="en-US" b="0" i="0" baseline="0" dirty="0" smtClean="0"/>
          </a:p>
          <a:p>
            <a:pPr marL="0" indent="0">
              <a:buNone/>
            </a:pPr>
            <a:r>
              <a:rPr lang="en-US" b="1" i="0" baseline="0" dirty="0" smtClean="0"/>
              <a:t>Control </a:t>
            </a:r>
            <a:r>
              <a:rPr lang="en-US" b="0" i="0" baseline="0" dirty="0" smtClean="0"/>
              <a:t>is the process of monitoring planning decisions and evaluating an organization’s activities and employees.  </a:t>
            </a:r>
            <a:r>
              <a:rPr lang="en-US" sz="1200" b="0" i="0" u="none" strike="noStrike" kern="1200" baseline="0" dirty="0" smtClean="0">
                <a:solidFill>
                  <a:schemeClr val="tx1"/>
                </a:solidFill>
                <a:latin typeface="+mn-lt"/>
                <a:ea typeface="+mn-ea"/>
                <a:cs typeface="+mn-cs"/>
              </a:rPr>
              <a:t>Feedback provided by the control function allows managers to revise their plans.</a:t>
            </a:r>
            <a:endParaRPr lang="en-US" b="1" dirty="0" smtClean="0"/>
          </a:p>
          <a:p>
            <a:endParaRPr lang="en-US" altLang="en-US" dirty="0" smtClean="0"/>
          </a:p>
        </p:txBody>
      </p:sp>
    </p:spTree>
    <p:extLst>
      <p:ext uri="{BB962C8B-B14F-4D97-AF65-F5344CB8AC3E}">
        <p14:creationId xmlns:p14="http://schemas.microsoft.com/office/powerpoint/2010/main" val="12030697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Adopting lean practices can be challenging because all systems and procedures that a company follows must be realigned. Managerial accounting has an important role in providing accurate cost and performance information.</a:t>
            </a:r>
            <a:endParaRPr lang="en-US" altLang="en-US" dirty="0" smtClean="0"/>
          </a:p>
        </p:txBody>
      </p:sp>
    </p:spTree>
    <p:extLst>
      <p:ext uri="{BB962C8B-B14F-4D97-AF65-F5344CB8AC3E}">
        <p14:creationId xmlns:p14="http://schemas.microsoft.com/office/powerpoint/2010/main" val="3794928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In addition to maximizing shareholder value, corporations must consider the demands of other stakeholders, including employees, suppliers, and society in general. Corporate social responsibility (CSR) is a concept that goes beyond following the law. Triple bottom line, focuses on three measures: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financial (“profits”), social (“people”), and environmental (“planet”).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Adopting a triple bottom line impacts how businesses report. In response to a growing trend of such reporting, the Sustainability Accounting Standards Board (SASB) was established to develop reporting standards for businesses’ sustainability activities. Some of the business sectors for which the SASB has developed reporting standards include health care, nonrenewable resources, and renewable resources and alternative energy.</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090698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335310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 manager can assess how effectively a company manages its </a:t>
            </a:r>
            <a:r>
              <a:rPr lang="en-US" i="1" dirty="0" smtClean="0"/>
              <a:t>raw materials </a:t>
            </a:r>
            <a:r>
              <a:rPr lang="en-US" dirty="0" smtClean="0"/>
              <a:t>inventory by computing the </a:t>
            </a:r>
            <a:r>
              <a:rPr lang="en-US" b="1" dirty="0" smtClean="0"/>
              <a:t>raw materials inventory turnover </a:t>
            </a:r>
            <a:r>
              <a:rPr lang="en-US" dirty="0" smtClean="0"/>
              <a:t>ratio as shown in this slide.</a:t>
            </a:r>
          </a:p>
          <a:p>
            <a:endParaRPr lang="en-US" dirty="0" smtClean="0"/>
          </a:p>
          <a:p>
            <a:r>
              <a:rPr lang="en-US" dirty="0" smtClean="0"/>
              <a:t>This ratio reveals how many times a company turns over (uses in production) its raw materials inventory during a period. Generally, a high ratio of raw materials inventory turnover is preferred, as long as raw materials inventory levels are adequate to meet demand. </a:t>
            </a:r>
          </a:p>
          <a:p>
            <a:endParaRPr lang="en-US" altLang="en-US" dirty="0" smtClean="0"/>
          </a:p>
        </p:txBody>
      </p:sp>
    </p:spTree>
    <p:extLst>
      <p:ext uri="{BB962C8B-B14F-4D97-AF65-F5344CB8AC3E}">
        <p14:creationId xmlns:p14="http://schemas.microsoft.com/office/powerpoint/2010/main" val="23304829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To further assess raw materials inventory management, a manager can measure the adequacy of raw materials inventory to meet production demand. </a:t>
            </a:r>
            <a:r>
              <a:rPr lang="en-US" sz="1200" b="1" i="0" u="none" strike="noStrike" kern="1200" baseline="0" dirty="0" smtClean="0">
                <a:solidFill>
                  <a:schemeClr val="tx1"/>
                </a:solidFill>
                <a:latin typeface="+mn-lt"/>
                <a:ea typeface="+mn-ea"/>
                <a:cs typeface="+mn-cs"/>
              </a:rPr>
              <a:t>Days’ sales in raw materials inventory </a:t>
            </a:r>
            <a:r>
              <a:rPr lang="en-US" sz="1200" b="0" i="0" u="none" strike="noStrike" kern="1200" baseline="0" dirty="0" smtClean="0">
                <a:solidFill>
                  <a:schemeClr val="tx1"/>
                </a:solidFill>
                <a:latin typeface="+mn-lt"/>
                <a:ea typeface="+mn-ea"/>
                <a:cs typeface="+mn-cs"/>
              </a:rPr>
              <a:t>reveals how much raw materials inventory is available in terms of the number of days’ sales. It is a measure of how long it takes raw materials to be used in production.</a:t>
            </a:r>
            <a:endParaRPr lang="en-US" altLang="en-US" dirty="0" smtClean="0"/>
          </a:p>
        </p:txBody>
      </p:sp>
    </p:spTree>
    <p:extLst>
      <p:ext uri="{BB962C8B-B14F-4D97-AF65-F5344CB8AC3E}">
        <p14:creationId xmlns:p14="http://schemas.microsoft.com/office/powerpoint/2010/main" val="19342573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31965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Managerial accounting differs from financial accounting. We discuss seven key differences in this section, as summarized in this slide.</a:t>
            </a:r>
          </a:p>
          <a:p>
            <a:endParaRPr lang="en-US" altLang="en-US" dirty="0" smtClean="0"/>
          </a:p>
        </p:txBody>
      </p:sp>
    </p:spTree>
    <p:extLst>
      <p:ext uri="{BB962C8B-B14F-4D97-AF65-F5344CB8AC3E}">
        <p14:creationId xmlns:p14="http://schemas.microsoft.com/office/powerpoint/2010/main" val="259438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dirty="0" smtClean="0"/>
              <a:t>Fraud, and the role of ethics in reducing fraud, are important factors in running business operations. Fraud involves the use of one’s job for personal gain through the deliberate misuse of the employer’s assets. Examples include theft of the employer’s cash or other assets, overstating reimbursable expenses, payroll schemes, and financial statement fraud. Three factors must exist for a person to commit fraud: opportunity, financial pressure, and rationalization. This is known as the </a:t>
            </a:r>
            <a:r>
              <a:rPr lang="en-US" i="1" dirty="0" smtClean="0"/>
              <a:t>fraud triangle. </a:t>
            </a:r>
            <a:r>
              <a:rPr lang="en-US" dirty="0" smtClean="0"/>
              <a:t>Fraud affects all business and it is costly: The 2016 </a:t>
            </a:r>
            <a:r>
              <a:rPr lang="en-US" i="1" dirty="0" smtClean="0"/>
              <a:t>Report to the Nations </a:t>
            </a:r>
            <a:r>
              <a:rPr lang="en-US" dirty="0" smtClean="0"/>
              <a:t>from the Association of Certified Fraud Examiners (ACFE) estimates the average U.S. business loses 5% of its annual revenues to fraud.</a:t>
            </a:r>
          </a:p>
          <a:p>
            <a:pPr>
              <a:lnSpc>
                <a:spcPct val="90000"/>
              </a:lnSpc>
            </a:pPr>
            <a:endParaRPr lang="en-US" altLang="en-US" dirty="0" smtClean="0"/>
          </a:p>
          <a:p>
            <a:pPr defTabSz="939363">
              <a:lnSpc>
                <a:spcPct val="90000"/>
              </a:lnSpc>
              <a:defRPr/>
            </a:pPr>
            <a:r>
              <a:rPr lang="en-US" dirty="0" smtClean="0"/>
              <a:t>Combating fraud requires ethics in accounting. </a:t>
            </a:r>
            <a:r>
              <a:rPr lang="en-US" b="1" dirty="0" smtClean="0"/>
              <a:t>Ethics </a:t>
            </a:r>
            <a:r>
              <a:rPr lang="en-US" dirty="0" smtClean="0"/>
              <a:t>are beliefs that distinguish right from wrong. They are accepted standards of good and bad behavior. Identifying the ethical path can be difficult. The </a:t>
            </a:r>
            <a:r>
              <a:rPr lang="en-US" b="1" dirty="0" smtClean="0"/>
              <a:t>Institute of Management Accountants (IMA), </a:t>
            </a:r>
            <a:r>
              <a:rPr lang="en-US" dirty="0" smtClean="0"/>
              <a:t>the professional association for management accountants, has issued a code of ethics to help accountants in solve ethical dilemmas. The IMA’s Statement of Ethical Professional Practice requires that management accountants be competent, maintain confidentiality, act with integrity, and communicate information in a fair and credible manner.</a:t>
            </a:r>
            <a:endParaRPr lang="en-US" altLang="en-US" dirty="0" smtClean="0"/>
          </a:p>
        </p:txBody>
      </p:sp>
    </p:spTree>
    <p:extLst>
      <p:ext uri="{BB962C8B-B14F-4D97-AF65-F5344CB8AC3E}">
        <p14:creationId xmlns:p14="http://schemas.microsoft.com/office/powerpoint/2010/main" val="30805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Managerial accountants are highly regarded and in high demand. Managerial accountants must have strong communication skills, understand how businesses work, and be team players.  They must also possess skills to analyze information and think critically, and they are often considered to be important business advisors.   Exhibit 18.4 shows estimated annual salaries from recent surveys. </a:t>
            </a:r>
          </a:p>
          <a:p>
            <a:endParaRPr lang="en-US" alt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Review what you have learned in the following NEED-TO-KNOW Slides.</a:t>
            </a:r>
            <a:endParaRPr lang="en-US" altLang="en-US" dirty="0" smtClean="0">
              <a:ea typeface="ＭＳ Ｐゴシック" pitchFamily="34" charset="-128"/>
            </a:endParaRPr>
          </a:p>
          <a:p>
            <a:endParaRPr lang="en-US" altLang="en-US" dirty="0" smtClean="0"/>
          </a:p>
        </p:txBody>
      </p:sp>
    </p:spTree>
    <p:extLst>
      <p:ext uri="{BB962C8B-B14F-4D97-AF65-F5344CB8AC3E}">
        <p14:creationId xmlns:p14="http://schemas.microsoft.com/office/powerpoint/2010/main" val="274396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0"/>
            <a:ext cx="5661660" cy="4447461"/>
          </a:xfrm>
        </p:spPr>
        <p:txBody>
          <a:bodyPr>
            <a:normAutofit/>
          </a:bodyPr>
          <a:lstStyle/>
          <a:p>
            <a:r>
              <a:rPr lang="en-US" dirty="0" smtClean="0"/>
              <a:t>Following are the costs of a company that manufactures computer chips. Classify each as either a product cost or a period cost. Then classify each of the product costs as direct material, direct labor, or factory overhead. </a:t>
            </a:r>
          </a:p>
          <a:p>
            <a:r>
              <a:rPr lang="en-US" dirty="0" smtClean="0"/>
              <a:t> </a:t>
            </a:r>
          </a:p>
          <a:p>
            <a:r>
              <a:rPr lang="en-US" dirty="0" smtClean="0"/>
              <a:t>Product costs represent all of the factory costs. Assets are valued on the balance sheet at all necessary costs to get the asset ready for its intended purpose. Product costs include direct material, direct labor, and all other factory costs, called factory overhead. Period costs are the non-factory costs. These costs are expensed on the income statement as incurred, as either selling expense, or general and administrative expense. </a:t>
            </a:r>
          </a:p>
          <a:p>
            <a:r>
              <a:rPr lang="en-US" dirty="0" smtClean="0"/>
              <a:t> </a:t>
            </a:r>
          </a:p>
          <a:p>
            <a:r>
              <a:rPr lang="en-US" dirty="0" smtClean="0"/>
              <a:t>The plastic board used to mount the chip is a direct material cost. Advertising costs are non-factory costs, and are expensed in the period incurred. Factory maintenance workers' salaries are factory costs, and therefore product costs, but don't qualify as direct materials or direct labor. Therefore, these costs are classified as factory overhead. Real estate taxes paid on the sales office is non-factory related; this is a period cost. Real estate taxes paid on the factory is a factory cost, but it's not direct materials or direct labor, so again we classify it as factory overhead. The factory supervisor salary is also a product cost, part of factory overhead. Depreciation on factory equipment is also part of factory overhead. The assembly worker's hourly wage to make the chips can be traced directly to the product. Therefore, this factory cost is classified as direct labor.</a:t>
            </a:r>
          </a:p>
          <a:p>
            <a:endParaRPr lang="en-US" baseline="0" dirty="0" smtClean="0"/>
          </a:p>
          <a:p>
            <a:endParaRPr lang="en-US" baseline="0" dirty="0" smtClean="0"/>
          </a:p>
        </p:txBody>
      </p:sp>
    </p:spTree>
    <p:extLst>
      <p:ext uri="{BB962C8B-B14F-4D97-AF65-F5344CB8AC3E}">
        <p14:creationId xmlns:p14="http://schemas.microsoft.com/office/powerpoint/2010/main" val="1189629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684E8A8-1076-42EF-BA18-B791D85DEEB8}"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957B847-B9FA-4710-8A25-6BEF56D140FB}" type="slidenum">
              <a:rPr lang="en-US" smtClean="0"/>
              <a:pPr>
                <a:defRPr/>
              </a:pPr>
              <a:t>‹#›</a:t>
            </a:fld>
            <a:endParaRPr lang="en-US" dirty="0"/>
          </a:p>
        </p:txBody>
      </p:sp>
      <p:sp>
        <p:nvSpPr>
          <p:cNvPr id="7" name="TextBox 7"/>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a:solidFill>
                  <a:srgbClr val="953735"/>
                </a:solidFill>
              </a:rPr>
              <a:t>PowerPoint Authors:</a:t>
            </a:r>
          </a:p>
          <a:p>
            <a:pPr eaLnBrk="1" hangingPunct="1"/>
            <a:r>
              <a:rPr lang="en-US" altLang="en-US" sz="1600" dirty="0">
                <a:solidFill>
                  <a:srgbClr val="953735"/>
                </a:solidFill>
              </a:rPr>
              <a:t>	Susan Coomer Galbreath, Ph.D., CPA</a:t>
            </a:r>
          </a:p>
          <a:p>
            <a:pPr eaLnBrk="1" hangingPunct="1"/>
            <a:r>
              <a:rPr lang="en-US" altLang="en-US" sz="1600" dirty="0">
                <a:solidFill>
                  <a:srgbClr val="953735"/>
                </a:solidFill>
              </a:rPr>
              <a:t>	Charles W. Caldwell, D.B.A., CMA</a:t>
            </a:r>
          </a:p>
          <a:p>
            <a:pPr eaLnBrk="1" hangingPunct="1"/>
            <a:r>
              <a:rPr lang="en-US" altLang="en-US" sz="1600" dirty="0">
                <a:solidFill>
                  <a:srgbClr val="953735"/>
                </a:solidFill>
              </a:rPr>
              <a:t>	Jon A. Booker, Ph.D., CPA, CIA</a:t>
            </a:r>
          </a:p>
          <a:p>
            <a:pPr eaLnBrk="1" hangingPunct="1"/>
            <a:r>
              <a:rPr lang="en-US" altLang="en-US" sz="1600" dirty="0">
                <a:solidFill>
                  <a:srgbClr val="953735"/>
                </a:solidFill>
              </a:rPr>
              <a:t>	Cynthia J. Rooney, Ph.D., CPA</a:t>
            </a:r>
          </a:p>
        </p:txBody>
      </p:sp>
      <p:sp>
        <p:nvSpPr>
          <p:cNvPr id="8"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000" i="1" dirty="0">
                <a:solidFill>
                  <a:srgbClr val="953735"/>
                </a:solidFill>
                <a:latin typeface="Times"/>
                <a:ea typeface="MS PGothic" pitchFamily="34" charset="-128"/>
              </a:rPr>
              <a:t>Copyright © 2013 by The McGraw-Hill Companies, Inc. All rights reserved.</a:t>
            </a:r>
          </a:p>
        </p:txBody>
      </p:sp>
      <p:sp>
        <p:nvSpPr>
          <p:cNvPr id="9" name="Freeform 8"/>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10" name="Freeform 9"/>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11"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3BD7E93-4A11-4303-98F4-07AA1D66F764}"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A0DD39B-2B08-42C5-8F8E-FD84B2BF62DB}" type="slidenum">
              <a:rPr lang="en-US" smtClean="0"/>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10388EB-CC31-46B7-ABD8-5DC95C16A380}"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DB4FF5-359A-4AC9-93F7-3338EF1D688C}" type="slidenum">
              <a:rPr lang="en-US" smtClean="0"/>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06632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B17DD02-5170-4FD1-9245-2644494FA695}"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341013970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32BF4F9-9EF9-4E70-B6FB-106F468A02A9}"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13887562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89A07C5F-F357-47C0-8F4C-88E9AB450706}"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324063648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3FCE4626-9895-4B7C-911F-8E48EA33AF13}"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15196235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FAB3C89-85DC-4C9D-8937-DFD09A45D8A7}" type="datetime1">
              <a:rPr lang="en-US" smtClean="0"/>
              <a:pPr>
                <a:defRPr/>
              </a:pPr>
              <a:t>3/31/2018</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6347738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66FC49A-4E8C-453B-9F8D-5EDC98E4F711}" type="datetime1">
              <a:rPr lang="en-US" smtClean="0"/>
              <a:pPr>
                <a:defRPr/>
              </a:pPr>
              <a:t>3/31/2018</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5095322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72D83ECA-7496-490F-B65C-A58DF63D14DB}" type="datetime1">
              <a:rPr lang="en-US" smtClean="0"/>
              <a:pPr>
                <a:defRPr/>
              </a:pPr>
              <a:t>3/31/2018</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34254551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570A220-D21B-4438-842E-40E884787348}"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834394A-EBBA-4293-A915-85E45410C33C}" type="slidenum">
              <a:rPr lang="en-US" smtClean="0"/>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3F533604-7787-4482-9068-18B6A73010E4}"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348386714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5AEC768-21DB-48B3-844C-7560AB66DDE7}"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15578412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60927E8-9948-4A9C-9ED2-939BD557D447}"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144514034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0834E22-AADE-49FF-B26C-3A9CBDD31066}"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24888270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312630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624750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772241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726474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107503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609B3D-1126-4111-B717-BA8B13FC0C5C}"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69586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A10717B-B199-40C6-B3BB-5DBD4B4E74BA}"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0CF43D2-EB61-4B48-902A-CB3A0D5A856A}" type="slidenum">
              <a:rPr lang="en-US" smtClean="0"/>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D89DA-5D99-4069-AD25-4345AFAFAE3E}"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95332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2BEE9-24E0-47FF-B8F5-33FC8C9EB4B4}"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031908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871AD9-5928-489D-A854-962E392D30AC}"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830483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CBD25B-E492-4AB6-B6EA-442B257156CC}"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489178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E81F5-3E7D-4044-9898-5F009876390E}"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059728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7106E-4CF4-4AC1-8E03-7B588854E672}"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681265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4E41BC-4EBC-4EF3-86E9-9DC4B0FE8563}"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163257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6F938-37CE-427C-ABD3-EB8D472E1ACE}"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660216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49E35-0A4D-4182-B00D-C6BF0B40C04B}"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46508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5A6E2-7FC8-4350-93BC-45687BA886A3}"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24339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56B2652-4C28-41C3-AA65-4F482ABCD1CD}" type="datetime1">
              <a:rPr lang="en-US" smtClean="0"/>
              <a:pPr>
                <a:defRPr/>
              </a:pPr>
              <a:t>3/31/2018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0B93715-7707-49C7-AF37-56B906693BAA}" type="slidenum">
              <a:rPr lang="en-US" smtClean="0"/>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850822-61CD-4136-8BED-C1637826BB95}"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058864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AA91F-4EC3-4096-871F-E5D48A7DFDD6}"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331155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3E6C01-2D90-4A68-8600-5495DECE4D96}"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70814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1E947A-E205-4B57-93DD-CE0A57E4947F}"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161818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C7507A-FE7C-4BB6-9E8C-02A1D0FD74A3}"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257378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3A87D3-6271-4B73-AFC2-3CF6B3ADD11B}"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941693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A7074-1BBD-4638-9AB1-E956FB1AA106}"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655793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5408A-7104-47BA-ABAC-2DF81C76D9F9}"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886874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C4E47-C6B7-44AF-B685-B4AC2BBC18CF}"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447449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738BD1-808B-4D43-9BE4-94F34376F8B6}"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78494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68F7F5EE-4DCE-4A63-84BE-E2CF25825B12}" type="datetime1">
              <a:rPr lang="en-US" smtClean="0"/>
              <a:pPr>
                <a:defRPr/>
              </a:pPr>
              <a:t>3/31/2018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406C0E1-DF8D-4C3C-964A-111FFD0F096E}" type="slidenum">
              <a:rPr lang="en-US" smtClean="0"/>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A6125-4247-4C52-9A19-90DCAD399C99}"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901758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384204-81AC-4D6D-8975-0A522EBCDBFD}"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31814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99BE3-A671-42F8-A0A3-FFB9A06D1760}"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762805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871D7-8C34-4DC6-8162-2171229A58A7}"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256550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9756C-07C3-470D-9CC6-44DF0E6A22F8}"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771269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63A26D-3CA2-4560-A0F1-52E7EAE4A6C7}"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152914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2492C-376F-4896-A7A5-DF80BE66FA5A}"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49433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38678-5146-411A-8347-A8AFB22133EC}"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547582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5F25A-5B15-406B-BD8E-654898E125D8}"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283803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B11DA-6CD4-4365-91E0-5C180F5364E1}"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16595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990DEA9-CEA6-4B50-AB2E-56335CE36646}" type="datetime1">
              <a:rPr lang="en-US" smtClean="0"/>
              <a:pPr>
                <a:defRPr/>
              </a:pPr>
              <a:t>3/31/2018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F856502-6931-4BB7-9E44-21AF6382F1C3}" type="slidenum">
              <a:rPr lang="en-US" smtClean="0"/>
              <a:pPr>
                <a:defRPr/>
              </a:pPr>
              <a:t>‹#›</a:t>
            </a:fld>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85DB3-84D5-467F-8E96-E6CD6E00DFB9}"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358351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FA03E-0F16-4C2C-9304-B832215E8F95}"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338271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smtClean="0">
                <a:solidFill>
                  <a:srgbClr val="953735"/>
                </a:solidFill>
              </a:rPr>
              <a:t>PowerPoint Authors:</a:t>
            </a:r>
          </a:p>
          <a:p>
            <a:pPr eaLnBrk="1" hangingPunct="1">
              <a:defRPr/>
            </a:pPr>
            <a:r>
              <a:rPr lang="en-US" altLang="en-US" sz="1600" dirty="0" smtClean="0">
                <a:solidFill>
                  <a:srgbClr val="953735"/>
                </a:solidFill>
              </a:rPr>
              <a:t>	Susan Coomer Galbreath, Ph.D., CPA</a:t>
            </a:r>
          </a:p>
          <a:p>
            <a:pPr eaLnBrk="1" hangingPunct="1">
              <a:defRPr/>
            </a:pPr>
            <a:r>
              <a:rPr lang="en-US" altLang="en-US" sz="1600" dirty="0" smtClean="0">
                <a:solidFill>
                  <a:srgbClr val="953735"/>
                </a:solidFill>
              </a:rPr>
              <a:t>	Charles W. Caldwell, D.B.A., CMA</a:t>
            </a:r>
          </a:p>
          <a:p>
            <a:pPr eaLnBrk="1" hangingPunct="1">
              <a:defRPr/>
            </a:pPr>
            <a:r>
              <a:rPr lang="en-US" altLang="en-US" sz="1600" dirty="0" smtClean="0">
                <a:solidFill>
                  <a:srgbClr val="953735"/>
                </a:solidFill>
              </a:rPr>
              <a:t>	Jon A. Booker, Ph.D., CPA, CIA</a:t>
            </a:r>
          </a:p>
          <a:p>
            <a:pPr eaLnBrk="1" hangingPunct="1">
              <a:defRPr/>
            </a:pPr>
            <a:r>
              <a:rPr lang="en-US" altLang="en-US" sz="1600" dirty="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smtClean="0">
                <a:solidFill>
                  <a:srgbClr val="953735"/>
                </a:solidFill>
                <a:latin typeface="Times" pitchFamily="-84" charset="0"/>
                <a:ea typeface="ＭＳ Ｐゴシック" pitchFamily="-8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latin typeface="Arial" charset="0"/>
              <a:cs typeface="Arial"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latin typeface="Arial" charset="0"/>
              <a:cs typeface="Arial"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2EB99EF4-267E-48FF-8F24-39DD454FF633}" type="datetime1">
              <a:rPr lang="en-US" smtClean="0"/>
              <a:pPr>
                <a:defRPr/>
              </a:pPr>
              <a:t>3/31/2018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A2D64276-551F-401A-9D53-F3F5EAA3F5EA}" type="slidenum">
              <a:rPr lang="en-US"/>
              <a:pPr>
                <a:defRPr/>
              </a:pPr>
              <a:t>‹#›</a:t>
            </a:fld>
            <a:endParaRPr lang="en-US" dirty="0"/>
          </a:p>
        </p:txBody>
      </p:sp>
    </p:spTree>
    <p:extLst>
      <p:ext uri="{BB962C8B-B14F-4D97-AF65-F5344CB8AC3E}">
        <p14:creationId xmlns:p14="http://schemas.microsoft.com/office/powerpoint/2010/main" val="2381267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1B618F-4DD0-425C-AEF8-15432432EB9F}"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93F855-7302-490A-9B19-2099D8824147}" type="slidenum">
              <a:rPr lang="en-US"/>
              <a:pPr>
                <a:defRPr/>
              </a:pPr>
              <a:t>‹#›</a:t>
            </a:fld>
            <a:endParaRPr lang="en-US" dirty="0"/>
          </a:p>
        </p:txBody>
      </p:sp>
    </p:spTree>
    <p:extLst>
      <p:ext uri="{BB962C8B-B14F-4D97-AF65-F5344CB8AC3E}">
        <p14:creationId xmlns:p14="http://schemas.microsoft.com/office/powerpoint/2010/main" val="260378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13054D-D5CC-445E-986A-C3717E4F3221}"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01E265F-B7C4-49CD-826B-EA2060D2F87D}" type="slidenum">
              <a:rPr lang="en-US"/>
              <a:pPr>
                <a:defRPr/>
              </a:pPr>
              <a:t>‹#›</a:t>
            </a:fld>
            <a:endParaRPr lang="en-US" dirty="0"/>
          </a:p>
        </p:txBody>
      </p:sp>
    </p:spTree>
    <p:extLst>
      <p:ext uri="{BB962C8B-B14F-4D97-AF65-F5344CB8AC3E}">
        <p14:creationId xmlns:p14="http://schemas.microsoft.com/office/powerpoint/2010/main" val="22774854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95C830-A973-45D2-8E19-E06D181DCC61}"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0313438-6C87-4A7A-9E1E-90CC403C885A}" type="slidenum">
              <a:rPr lang="en-US"/>
              <a:pPr>
                <a:defRPr/>
              </a:pPr>
              <a:t>‹#›</a:t>
            </a:fld>
            <a:endParaRPr lang="en-US" dirty="0"/>
          </a:p>
        </p:txBody>
      </p:sp>
    </p:spTree>
    <p:extLst>
      <p:ext uri="{BB962C8B-B14F-4D97-AF65-F5344CB8AC3E}">
        <p14:creationId xmlns:p14="http://schemas.microsoft.com/office/powerpoint/2010/main" val="38899729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420450-9C78-41A5-B27D-54FC441FA2CE}" type="datetime1">
              <a:rPr lang="en-US" smtClean="0"/>
              <a:pPr>
                <a:defRPr/>
              </a:pPr>
              <a:t>3/31/2018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F497A6A-46DF-4A37-B860-07458E0A7640}" type="slidenum">
              <a:rPr lang="en-US"/>
              <a:pPr>
                <a:defRPr/>
              </a:pPr>
              <a:t>‹#›</a:t>
            </a:fld>
            <a:endParaRPr lang="en-US" dirty="0"/>
          </a:p>
        </p:txBody>
      </p:sp>
    </p:spTree>
    <p:extLst>
      <p:ext uri="{BB962C8B-B14F-4D97-AF65-F5344CB8AC3E}">
        <p14:creationId xmlns:p14="http://schemas.microsoft.com/office/powerpoint/2010/main" val="7082526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8EAB14-3B29-497D-BC60-B8FBEFEF3114}" type="datetime1">
              <a:rPr lang="en-US" smtClean="0"/>
              <a:pPr>
                <a:defRPr/>
              </a:pPr>
              <a:t>3/31/2018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2AB13E1-0154-4F40-B4BA-A2EE81E096DB}" type="slidenum">
              <a:rPr lang="en-US"/>
              <a:pPr>
                <a:defRPr/>
              </a:pPr>
              <a:t>‹#›</a:t>
            </a:fld>
            <a:endParaRPr lang="en-US" dirty="0"/>
          </a:p>
        </p:txBody>
      </p:sp>
    </p:spTree>
    <p:extLst>
      <p:ext uri="{BB962C8B-B14F-4D97-AF65-F5344CB8AC3E}">
        <p14:creationId xmlns:p14="http://schemas.microsoft.com/office/powerpoint/2010/main" val="261821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7EB97-D242-4589-A468-749DA07828AB}" type="datetime1">
              <a:rPr lang="en-US" smtClean="0"/>
              <a:pPr>
                <a:defRPr/>
              </a:pPr>
              <a:t>3/31/2018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0B2ECB3-9D41-4379-A4B3-68BA85551018}" type="slidenum">
              <a:rPr lang="en-US"/>
              <a:pPr>
                <a:defRPr/>
              </a:pPr>
              <a:t>‹#›</a:t>
            </a:fld>
            <a:endParaRPr lang="en-US" dirty="0"/>
          </a:p>
        </p:txBody>
      </p:sp>
    </p:spTree>
    <p:extLst>
      <p:ext uri="{BB962C8B-B14F-4D97-AF65-F5344CB8AC3E}">
        <p14:creationId xmlns:p14="http://schemas.microsoft.com/office/powerpoint/2010/main" val="42644940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8ADAEF-5898-4C9B-80EB-9AAF5006C23F}"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CD8A21-9725-4105-B7D4-089B33EC57B2}" type="slidenum">
              <a:rPr lang="en-US"/>
              <a:pPr>
                <a:defRPr/>
              </a:pPr>
              <a:t>‹#›</a:t>
            </a:fld>
            <a:endParaRPr lang="en-US" dirty="0"/>
          </a:p>
        </p:txBody>
      </p:sp>
    </p:spTree>
    <p:extLst>
      <p:ext uri="{BB962C8B-B14F-4D97-AF65-F5344CB8AC3E}">
        <p14:creationId xmlns:p14="http://schemas.microsoft.com/office/powerpoint/2010/main" val="239918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DF94CA0-A654-4EF6-8BD4-692AA0BAD4E5}" type="datetime1">
              <a:rPr lang="en-US" smtClean="0"/>
              <a:pPr>
                <a:defRPr/>
              </a:pPr>
              <a:t>3/31/2018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FA3E834-4CE4-4776-9095-D1E56958E3A4}" type="slidenum">
              <a:rPr lang="en-US" smtClean="0"/>
              <a:pPr>
                <a:defRPr/>
              </a:pPr>
              <a:t>‹#›</a:t>
            </a:fld>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24B52E-205B-4FB5-A4C4-F88869189297}"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BC382D-D40D-45DF-9FB3-7B2B76FC8C8C}" type="slidenum">
              <a:rPr lang="en-US"/>
              <a:pPr>
                <a:defRPr/>
              </a:pPr>
              <a:t>‹#›</a:t>
            </a:fld>
            <a:endParaRPr lang="en-US" dirty="0"/>
          </a:p>
        </p:txBody>
      </p:sp>
    </p:spTree>
    <p:extLst>
      <p:ext uri="{BB962C8B-B14F-4D97-AF65-F5344CB8AC3E}">
        <p14:creationId xmlns:p14="http://schemas.microsoft.com/office/powerpoint/2010/main" val="1257564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B4106C-AEFE-4F38-8A0A-0E9FE2B763B0}"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D16205-B38A-4D9D-B1F0-5F2FCC7832C5}" type="slidenum">
              <a:rPr lang="en-US"/>
              <a:pPr>
                <a:defRPr/>
              </a:pPr>
              <a:t>‹#›</a:t>
            </a:fld>
            <a:endParaRPr lang="en-US" dirty="0"/>
          </a:p>
        </p:txBody>
      </p:sp>
    </p:spTree>
    <p:extLst>
      <p:ext uri="{BB962C8B-B14F-4D97-AF65-F5344CB8AC3E}">
        <p14:creationId xmlns:p14="http://schemas.microsoft.com/office/powerpoint/2010/main" val="32810124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3C43B9-985C-4155-9ED6-D915FA96D710}"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4812E83-5298-4600-804F-E5B321288FFC}" type="slidenum">
              <a:rPr lang="en-US"/>
              <a:pPr>
                <a:defRPr/>
              </a:pPr>
              <a:t>‹#›</a:t>
            </a:fld>
            <a:endParaRPr lang="en-US" dirty="0"/>
          </a:p>
        </p:txBody>
      </p:sp>
    </p:spTree>
    <p:extLst>
      <p:ext uri="{BB962C8B-B14F-4D97-AF65-F5344CB8AC3E}">
        <p14:creationId xmlns:p14="http://schemas.microsoft.com/office/powerpoint/2010/main" val="3071748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841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418FCAD-E8A5-47A8-8DFB-D843F6B8B4FF}" type="datetime1">
              <a:rPr lang="en-US" smtClean="0"/>
              <a:pPr>
                <a:defRPr/>
              </a:pPr>
              <a:t>3/31/2018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8656EA6-8ABB-4B81-80A7-24585A36DF96}" type="slidenum">
              <a:rPr lang="en-US" smtClean="0"/>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F2B152D-B11B-49FA-B1BD-441FB7408991}" type="datetime1">
              <a:rPr lang="en-US" smtClean="0"/>
              <a:pPr>
                <a:defRPr/>
              </a:pPr>
              <a:t>3/31/2018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95CD58B-15C5-4950-8B64-1F16902F7038}" type="slidenum">
              <a:rPr lang="en-US" smtClean="0"/>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C1688A3-A629-468C-B65E-AB653B7490CD}" type="datetime1">
              <a:rPr lang="en-US" smtClean="0"/>
              <a:pPr>
                <a:defRPr/>
              </a:pPr>
              <a:t>3/31/2018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5D1E94-5236-4476-B79D-3E0233888DA7}" type="slidenum">
              <a:rPr lang="en-US" smtClean="0"/>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18 - </a:t>
            </a:r>
            <a:fld id="{6CCF550C-5C83-4F48-9802-CB490C67C9C8}"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085" r:id="rId12"/>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E2F1D968-D322-46A3-A0DE-8181868AB0E3}" type="datetime1">
              <a:rPr lang="en-US" smtClean="0"/>
              <a:pPr>
                <a:defRPr/>
              </a:pPr>
              <a:t>3/31/2018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517366955"/>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27BC425-118E-44FB-B0F5-B63BB5E3D1A9}"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57386424"/>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70C05C0-BD3E-4D2B-9B13-696FFDEB0BA5}"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4111752023"/>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ECB3FD4-0C1C-49BE-B09D-0306C236375B}"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547709053"/>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EB4EC27-5595-4A29-BA04-60219FE74872}" type="datetime1">
              <a:rPr lang="en-US" smtClean="0">
                <a:latin typeface="Arial" charset="0"/>
                <a:cs typeface="Arial" charset="0"/>
              </a:rPr>
              <a:pPr>
                <a:defRPr/>
              </a:pPr>
              <a:t>3/31/2018</a:t>
            </a:fld>
            <a:endParaRPr lang="en-US" dirty="0">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smtClean="0">
                <a:latin typeface="Arial" charset="0"/>
                <a:cs typeface="Arial" charset="0"/>
              </a:rPr>
              <a:t>Copyright © 2015 McGraw-Hill Education. All rights reserved. No reproduction or distribution without the prior written consent of McGraw-Hill Education</a:t>
            </a:r>
            <a:endParaRPr lang="en-US" dirty="0">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891A689-0803-4CCF-ACBA-2A1354482F94}" type="slidenum">
              <a:rPr lang="en-US">
                <a:latin typeface="Arial" charset="0"/>
                <a:cs typeface="Arial" charset="0"/>
              </a:rPr>
              <a:pPr>
                <a:defRPr/>
              </a:pPr>
              <a:t>‹#›</a:t>
            </a:fld>
            <a:endParaRPr lang="en-US" dirty="0">
              <a:latin typeface="Arial" charset="0"/>
              <a:cs typeface="Arial" charset="0"/>
            </a:endParaRP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prstClr val="white"/>
                </a:solidFill>
                <a:latin typeface="Calibri" pitchFamily="-84" charset="0"/>
                <a:cs typeface="Arial" charset="0"/>
              </a:rPr>
              <a:t>11 - </a:t>
            </a:r>
            <a:fld id="{EBA22FDC-2EC4-4C71-81B8-15F6E812B458}" type="slidenum">
              <a:rPr lang="en-US" sz="1000">
                <a:solidFill>
                  <a:prstClr val="white"/>
                </a:solidFill>
                <a:latin typeface="Calibri" pitchFamily="-84" charset="0"/>
                <a:cs typeface="Arial" charset="0"/>
              </a:rPr>
              <a:pPr algn="ctr">
                <a:defRPr/>
              </a:pPr>
              <a:t>‹#›</a:t>
            </a:fld>
            <a:endParaRPr lang="en-US" sz="1000" dirty="0">
              <a:solidFill>
                <a:prstClr val="white"/>
              </a:solidFill>
              <a:latin typeface="Calibri" pitchFamily="-84" charset="0"/>
              <a:cs typeface="Arial" charset="0"/>
            </a:endParaRPr>
          </a:p>
        </p:txBody>
      </p:sp>
    </p:spTree>
    <p:extLst>
      <p:ext uri="{BB962C8B-B14F-4D97-AF65-F5344CB8AC3E}">
        <p14:creationId xmlns:p14="http://schemas.microsoft.com/office/powerpoint/2010/main" val="1862399728"/>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533400"/>
            <a:ext cx="7772400" cy="1524000"/>
          </a:xfrm>
        </p:spPr>
        <p:txBody>
          <a:bodyPr/>
          <a:lstStyle/>
          <a:p>
            <a:pPr algn="l" eaLnBrk="1" hangingPunct="1"/>
            <a:r>
              <a:rPr lang="en-US" altLang="en-US" b="1" dirty="0" smtClean="0">
                <a:ea typeface="MS PGothic" pitchFamily="34" charset="-128"/>
              </a:rPr>
              <a:t>Managerial Accounting Concepts and Principles</a:t>
            </a:r>
            <a:endParaRPr lang="en-US" altLang="en-US" b="1" dirty="0" smtClean="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Footer Placeholder 8"/>
          <p:cNvSpPr>
            <a:spLocks noGrp="1"/>
          </p:cNvSpPr>
          <p:nvPr>
            <p:ph type="ftr" sz="quarter" idx="11"/>
          </p:nvPr>
        </p:nvSpPr>
        <p:spPr>
          <a:xfrm>
            <a:off x="685800" y="6241378"/>
            <a:ext cx="8077200" cy="480097"/>
          </a:xfrm>
        </p:spPr>
        <p:txBody>
          <a:bodyPr/>
          <a:lstStyle/>
          <a:p>
            <a:pPr>
              <a:defRPr/>
            </a:pPr>
            <a:endParaRPr lang="en-US" altLang="en-US" dirty="0" smtClean="0">
              <a:solidFill>
                <a:srgbClr val="898989"/>
              </a:solidFill>
            </a:endParaRPr>
          </a:p>
          <a:p>
            <a:pPr algn="l">
              <a:defRPr/>
            </a:pPr>
            <a:r>
              <a:rPr lang="en-US" altLang="en-US" dirty="0" smtClean="0">
                <a:solidFill>
                  <a:srgbClr val="898989"/>
                </a:solidFill>
              </a:rPr>
              <a:t>Copyright © 2017 McGraw-Hill Education. All rights reserved. </a:t>
            </a:r>
            <a:br>
              <a:rPr lang="en-US" altLang="en-US" dirty="0" smtClean="0">
                <a:solidFill>
                  <a:srgbClr val="898989"/>
                </a:solidFill>
              </a:rPr>
            </a:br>
            <a:r>
              <a:rPr lang="en-US" altLang="en-US" dirty="0" smtClean="0">
                <a:solidFill>
                  <a:srgbClr val="898989"/>
                </a:solidFill>
              </a:rPr>
              <a:t>No reproduction or distribution without the prior written consent of McGraw-Hill Education.</a:t>
            </a:r>
          </a:p>
          <a:p>
            <a:pPr>
              <a:defRPr/>
            </a:pPr>
            <a:endParaRPr lang="en-US" dirty="0"/>
          </a:p>
        </p:txBody>
      </p:sp>
      <p:sp>
        <p:nvSpPr>
          <p:cNvPr id="7" name="Subtitle 2"/>
          <p:cNvSpPr>
            <a:spLocks noGrp="1"/>
          </p:cNvSpPr>
          <p:nvPr>
            <p:ph type="subTitle" idx="1"/>
          </p:nvPr>
        </p:nvSpPr>
        <p:spPr>
          <a:xfrm>
            <a:off x="685800" y="2133936"/>
            <a:ext cx="3352800" cy="1752600"/>
          </a:xfrm>
        </p:spPr>
        <p:txBody>
          <a:bodyPr/>
          <a:lstStyle/>
          <a:p>
            <a:pPr algn="l" eaLnBrk="1" hangingPunct="1">
              <a:buFont typeface="Wingdings" pitchFamily="-107" charset="2"/>
              <a:buNone/>
            </a:pPr>
            <a:r>
              <a:rPr lang="en-US" altLang="en-US" dirty="0" smtClean="0">
                <a:solidFill>
                  <a:srgbClr val="898989"/>
                </a:solidFill>
              </a:rPr>
              <a:t>Chapter 18</a:t>
            </a:r>
          </a:p>
          <a:p>
            <a:pPr algn="l" eaLnBrk="1" hangingPunct="1">
              <a:buFont typeface="Wingdings" pitchFamily="-107" charset="2"/>
              <a:buNone/>
            </a:pPr>
            <a:endParaRPr lang="en-US" altLang="en-US" sz="1600" b="1" dirty="0" smtClean="0">
              <a:solidFill>
                <a:srgbClr val="0070C0"/>
              </a:solidFill>
            </a:endParaRPr>
          </a:p>
        </p:txBody>
      </p:sp>
      <p:sp>
        <p:nvSpPr>
          <p:cNvPr id="8" name="Rectangle 3"/>
          <p:cNvSpPr txBox="1">
            <a:spLocks noChangeArrowheads="1"/>
          </p:cNvSpPr>
          <p:nvPr/>
        </p:nvSpPr>
        <p:spPr bwMode="auto">
          <a:xfrm>
            <a:off x="685800" y="42259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Shaw, and </a:t>
            </a:r>
            <a:r>
              <a:rPr lang="en-US" sz="2800" b="1" dirty="0" err="1" smtClean="0">
                <a:solidFill>
                  <a:srgbClr val="002060"/>
                </a:solidFill>
                <a:ea typeface="ＭＳ Ｐゴシック" pitchFamily="34" charset="-128"/>
              </a:rPr>
              <a:t>Chiappetta</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Fundamental Accounting Principles</a:t>
            </a:r>
          </a:p>
          <a:p>
            <a:pPr algn="l" eaLnBrk="1" hangingPunct="1">
              <a:defRPr/>
            </a:pPr>
            <a:r>
              <a:rPr lang="en-US" sz="2800" b="1" dirty="0" smtClean="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pic>
        <p:nvPicPr>
          <p:cNvPr id="10" name="Picture 9"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67213"/>
            <a:ext cx="2251075" cy="28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311880"/>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94661"/>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C2:	</a:t>
            </a:r>
            <a:br>
              <a:rPr lang="en-US" altLang="en-US" dirty="0" smtClean="0"/>
            </a:br>
            <a:r>
              <a:rPr lang="en-US" dirty="0" smtClean="0">
                <a:solidFill>
                  <a:prstClr val="black"/>
                </a:solidFill>
                <a:cs typeface="Arial" charset="0"/>
              </a:rPr>
              <a:t>Describe </a:t>
            </a:r>
            <a:r>
              <a:rPr lang="en-US" dirty="0">
                <a:solidFill>
                  <a:prstClr val="black"/>
                </a:solidFill>
                <a:cs typeface="Arial" charset="0"/>
              </a:rPr>
              <a:t>accounting concepts useful in classifying costs.</a:t>
            </a:r>
            <a:br>
              <a:rPr lang="en-US" dirty="0">
                <a:solidFill>
                  <a:prstClr val="black"/>
                </a:solidFill>
                <a:cs typeface="Arial" charset="0"/>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10</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419225" y="1828800"/>
            <a:ext cx="2314575" cy="1981200"/>
            <a:chOff x="555" y="1256"/>
            <a:chExt cx="1261" cy="1232"/>
          </a:xfrm>
        </p:grpSpPr>
        <p:sp>
          <p:nvSpPr>
            <p:cNvPr id="9237" name="Line 3"/>
            <p:cNvSpPr>
              <a:spLocks noChangeShapeType="1"/>
            </p:cNvSpPr>
            <p:nvPr/>
          </p:nvSpPr>
          <p:spPr bwMode="auto">
            <a:xfrm>
              <a:off x="824" y="1728"/>
              <a:ext cx="75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238" name="Line 4"/>
            <p:cNvSpPr>
              <a:spLocks noChangeShapeType="1"/>
            </p:cNvSpPr>
            <p:nvPr/>
          </p:nvSpPr>
          <p:spPr bwMode="auto">
            <a:xfrm>
              <a:off x="825" y="1256"/>
              <a:ext cx="0" cy="9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239" name="Line 5"/>
            <p:cNvSpPr>
              <a:spLocks noChangeShapeType="1"/>
            </p:cNvSpPr>
            <p:nvPr/>
          </p:nvSpPr>
          <p:spPr bwMode="auto">
            <a:xfrm>
              <a:off x="824" y="2208"/>
              <a:ext cx="9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240" name="Rectangle 6"/>
            <p:cNvSpPr>
              <a:spLocks noChangeArrowheads="1"/>
            </p:cNvSpPr>
            <p:nvPr/>
          </p:nvSpPr>
          <p:spPr bwMode="auto">
            <a:xfrm>
              <a:off x="961" y="2257"/>
              <a:ext cx="7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pitchFamily="34" charset="0"/>
                </a:rPr>
                <a:t>Activity</a:t>
              </a:r>
            </a:p>
          </p:txBody>
        </p:sp>
        <p:sp>
          <p:nvSpPr>
            <p:cNvPr id="9241" name="Rectangle 7"/>
            <p:cNvSpPr>
              <a:spLocks noChangeArrowheads="1"/>
            </p:cNvSpPr>
            <p:nvPr/>
          </p:nvSpPr>
          <p:spPr bwMode="auto">
            <a:xfrm rot="-5400000">
              <a:off x="368" y="1666"/>
              <a:ext cx="57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pitchFamily="34" charset="0"/>
                </a:rPr>
                <a:t>Cost</a:t>
              </a:r>
            </a:p>
          </p:txBody>
        </p:sp>
      </p:grpSp>
      <p:grpSp>
        <p:nvGrpSpPr>
          <p:cNvPr id="9219" name="Group 8"/>
          <p:cNvGrpSpPr>
            <a:grpSpLocks/>
          </p:cNvGrpSpPr>
          <p:nvPr/>
        </p:nvGrpSpPr>
        <p:grpSpPr bwMode="auto">
          <a:xfrm>
            <a:off x="524922" y="4192017"/>
            <a:ext cx="2273300" cy="1905000"/>
            <a:chOff x="582" y="2888"/>
            <a:chExt cx="1234" cy="1240"/>
          </a:xfrm>
        </p:grpSpPr>
        <p:sp>
          <p:nvSpPr>
            <p:cNvPr id="9232" name="Line 9"/>
            <p:cNvSpPr>
              <a:spLocks noChangeShapeType="1"/>
            </p:cNvSpPr>
            <p:nvPr/>
          </p:nvSpPr>
          <p:spPr bwMode="auto">
            <a:xfrm flipV="1">
              <a:off x="824" y="3245"/>
              <a:ext cx="560" cy="5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233" name="Line 10"/>
            <p:cNvSpPr>
              <a:spLocks noChangeShapeType="1"/>
            </p:cNvSpPr>
            <p:nvPr/>
          </p:nvSpPr>
          <p:spPr bwMode="auto">
            <a:xfrm>
              <a:off x="825" y="2888"/>
              <a:ext cx="0" cy="9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234" name="Line 11"/>
            <p:cNvSpPr>
              <a:spLocks noChangeShapeType="1"/>
            </p:cNvSpPr>
            <p:nvPr/>
          </p:nvSpPr>
          <p:spPr bwMode="auto">
            <a:xfrm>
              <a:off x="824" y="3840"/>
              <a:ext cx="9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235" name="Rectangle 12"/>
            <p:cNvSpPr>
              <a:spLocks noChangeArrowheads="1"/>
            </p:cNvSpPr>
            <p:nvPr/>
          </p:nvSpPr>
          <p:spPr bwMode="auto">
            <a:xfrm>
              <a:off x="961" y="3889"/>
              <a:ext cx="718"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pitchFamily="34" charset="0"/>
                </a:rPr>
                <a:t>Activity</a:t>
              </a:r>
            </a:p>
          </p:txBody>
        </p:sp>
        <p:sp>
          <p:nvSpPr>
            <p:cNvPr id="9236" name="Rectangle 13"/>
            <p:cNvSpPr>
              <a:spLocks noChangeArrowheads="1"/>
            </p:cNvSpPr>
            <p:nvPr/>
          </p:nvSpPr>
          <p:spPr bwMode="auto">
            <a:xfrm rot="-5400000">
              <a:off x="395" y="3299"/>
              <a:ext cx="57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pitchFamily="34" charset="0"/>
                </a:rPr>
                <a:t>Cost</a:t>
              </a:r>
            </a:p>
          </p:txBody>
        </p:sp>
      </p:grpSp>
      <p:sp>
        <p:nvSpPr>
          <p:cNvPr id="9220" name="Line 14"/>
          <p:cNvSpPr>
            <a:spLocks noChangeShapeType="1"/>
          </p:cNvSpPr>
          <p:nvPr/>
        </p:nvSpPr>
        <p:spPr bwMode="auto">
          <a:xfrm flipH="1" flipV="1">
            <a:off x="3352800" y="2667000"/>
            <a:ext cx="1447800" cy="990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9221" name="Line 15"/>
          <p:cNvSpPr>
            <a:spLocks noChangeShapeType="1"/>
          </p:cNvSpPr>
          <p:nvPr/>
        </p:nvSpPr>
        <p:spPr bwMode="auto">
          <a:xfrm flipH="1" flipV="1">
            <a:off x="1905000" y="5029200"/>
            <a:ext cx="2819400" cy="4572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9222" name="Rectangle 16"/>
          <p:cNvSpPr>
            <a:spLocks noGrp="1" noChangeArrowheads="1"/>
          </p:cNvSpPr>
          <p:nvPr>
            <p:ph type="title"/>
          </p:nvPr>
        </p:nvSpPr>
        <p:spPr>
          <a:xfrm>
            <a:off x="457200" y="609600"/>
            <a:ext cx="8229600" cy="1143000"/>
          </a:xfrm>
        </p:spPr>
        <p:txBody>
          <a:bodyPr>
            <a:normAutofit fontScale="90000"/>
          </a:bodyPr>
          <a:lstStyle/>
          <a:p>
            <a:r>
              <a:rPr lang="en-US" altLang="en-US" b="1" dirty="0" smtClean="0"/>
              <a:t>Types of Cost Classifications</a:t>
            </a:r>
            <a:br>
              <a:rPr lang="en-US" altLang="en-US" b="1" dirty="0" smtClean="0"/>
            </a:br>
            <a:r>
              <a:rPr lang="en-US" altLang="en-US" b="1" dirty="0" smtClean="0"/>
              <a:t>Fixed versus Variable</a:t>
            </a:r>
          </a:p>
        </p:txBody>
      </p:sp>
      <p:sp>
        <p:nvSpPr>
          <p:cNvPr id="9223" name="Rectangle 17"/>
          <p:cNvSpPr>
            <a:spLocks noChangeArrowheads="1"/>
          </p:cNvSpPr>
          <p:nvPr/>
        </p:nvSpPr>
        <p:spPr bwMode="auto">
          <a:xfrm>
            <a:off x="4343400" y="1981200"/>
            <a:ext cx="464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spcBef>
                <a:spcPct val="35000"/>
              </a:spcBef>
              <a:buFontTx/>
              <a:buNone/>
            </a:pPr>
            <a:r>
              <a:rPr lang="en-US" altLang="en-US" sz="2400" dirty="0">
                <a:solidFill>
                  <a:schemeClr val="hlink"/>
                </a:solidFill>
                <a:latin typeface="Arial" pitchFamily="34" charset="0"/>
              </a:rPr>
              <a:t>   </a:t>
            </a:r>
            <a:r>
              <a:rPr lang="en-US" altLang="en-US" sz="2400" dirty="0" smtClean="0">
                <a:solidFill>
                  <a:schemeClr val="hlink"/>
                </a:solidFill>
                <a:latin typeface="Arial" pitchFamily="34" charset="0"/>
              </a:rPr>
              <a:t> </a:t>
            </a:r>
            <a:r>
              <a:rPr lang="en-US" altLang="en-US" sz="2400" dirty="0" smtClean="0">
                <a:solidFill>
                  <a:schemeClr val="tx2"/>
                </a:solidFill>
                <a:latin typeface="Arial" pitchFamily="34" charset="0"/>
              </a:rPr>
              <a:t>Cost behavior refers to how a cost will react to changes in the level of business activity.</a:t>
            </a:r>
            <a:endParaRPr lang="en-US" altLang="en-US" sz="2400" dirty="0">
              <a:solidFill>
                <a:schemeClr val="tx2"/>
              </a:solidFill>
              <a:latin typeface="Arial" pitchFamily="34" charset="0"/>
            </a:endParaRPr>
          </a:p>
          <a:p>
            <a:pPr lvl="1" eaLnBrk="1" hangingPunct="1">
              <a:lnSpc>
                <a:spcPct val="95000"/>
              </a:lnSpc>
              <a:spcBef>
                <a:spcPct val="45000"/>
              </a:spcBef>
              <a:buFont typeface="Arial" pitchFamily="34" charset="0"/>
              <a:buChar char="•"/>
            </a:pPr>
            <a:endParaRPr lang="en-US" altLang="en-US" sz="2400" dirty="0" smtClean="0">
              <a:solidFill>
                <a:srgbClr val="FF0000"/>
              </a:solidFill>
              <a:latin typeface="Arial" pitchFamily="34" charset="0"/>
            </a:endParaRPr>
          </a:p>
          <a:p>
            <a:pPr lvl="1" eaLnBrk="1" hangingPunct="1">
              <a:lnSpc>
                <a:spcPct val="95000"/>
              </a:lnSpc>
              <a:spcBef>
                <a:spcPct val="45000"/>
              </a:spcBef>
              <a:buFont typeface="Arial" pitchFamily="34" charset="0"/>
              <a:buChar char="•"/>
            </a:pPr>
            <a:r>
              <a:rPr lang="en-US" altLang="en-US" sz="2400" dirty="0" smtClean="0">
                <a:solidFill>
                  <a:srgbClr val="FF0000"/>
                </a:solidFill>
                <a:latin typeface="Arial" pitchFamily="34" charset="0"/>
              </a:rPr>
              <a:t>Total </a:t>
            </a:r>
            <a:r>
              <a:rPr lang="en-US" altLang="en-US" sz="2400" dirty="0">
                <a:solidFill>
                  <a:srgbClr val="FF0000"/>
                </a:solidFill>
                <a:latin typeface="Arial" pitchFamily="34" charset="0"/>
              </a:rPr>
              <a:t>fixed costs </a:t>
            </a:r>
            <a:r>
              <a:rPr lang="en-US" altLang="en-US" sz="2400" dirty="0">
                <a:latin typeface="Arial" pitchFamily="34" charset="0"/>
              </a:rPr>
              <a:t>do</a:t>
            </a:r>
            <a:r>
              <a:rPr lang="en-US" altLang="en-US" sz="2400" dirty="0">
                <a:solidFill>
                  <a:schemeClr val="hlink"/>
                </a:solidFill>
                <a:latin typeface="Arial" pitchFamily="34" charset="0"/>
              </a:rPr>
              <a:t/>
            </a:r>
            <a:br>
              <a:rPr lang="en-US" altLang="en-US" sz="2400" dirty="0">
                <a:solidFill>
                  <a:schemeClr val="hlink"/>
                </a:solidFill>
                <a:latin typeface="Arial" pitchFamily="34" charset="0"/>
              </a:rPr>
            </a:br>
            <a:r>
              <a:rPr lang="en-US" altLang="en-US" sz="2400" dirty="0">
                <a:latin typeface="Arial" pitchFamily="34" charset="0"/>
              </a:rPr>
              <a:t>not change when activity changes</a:t>
            </a:r>
            <a:r>
              <a:rPr lang="en-US" altLang="en-US" sz="2400" dirty="0" smtClean="0">
                <a:latin typeface="Arial" pitchFamily="34" charset="0"/>
              </a:rPr>
              <a:t>.</a:t>
            </a:r>
          </a:p>
          <a:p>
            <a:pPr marL="457200" lvl="1" indent="0" eaLnBrk="1" hangingPunct="1">
              <a:lnSpc>
                <a:spcPct val="95000"/>
              </a:lnSpc>
              <a:spcBef>
                <a:spcPct val="45000"/>
              </a:spcBef>
              <a:buNone/>
            </a:pPr>
            <a:endParaRPr lang="en-US" altLang="en-US" sz="2400" dirty="0">
              <a:latin typeface="Arial" pitchFamily="34" charset="0"/>
            </a:endParaRPr>
          </a:p>
          <a:p>
            <a:pPr lvl="1" eaLnBrk="1" hangingPunct="1">
              <a:lnSpc>
                <a:spcPct val="95000"/>
              </a:lnSpc>
              <a:spcBef>
                <a:spcPct val="45000"/>
              </a:spcBef>
              <a:buFont typeface="Arial" pitchFamily="34" charset="0"/>
              <a:buChar char="•"/>
            </a:pPr>
            <a:r>
              <a:rPr lang="en-US" altLang="en-US" sz="2400" dirty="0">
                <a:solidFill>
                  <a:srgbClr val="FF0000"/>
                </a:solidFill>
                <a:latin typeface="Arial" pitchFamily="34" charset="0"/>
              </a:rPr>
              <a:t>Total variable costs </a:t>
            </a:r>
            <a:r>
              <a:rPr lang="en-US" altLang="en-US" sz="2400" dirty="0">
                <a:latin typeface="Arial" pitchFamily="34" charset="0"/>
              </a:rPr>
              <a:t>change in proportion</a:t>
            </a:r>
            <a:br>
              <a:rPr lang="en-US" altLang="en-US" sz="2400" dirty="0">
                <a:latin typeface="Arial" pitchFamily="34" charset="0"/>
              </a:rPr>
            </a:br>
            <a:r>
              <a:rPr lang="en-US" altLang="en-US" sz="2400" dirty="0">
                <a:latin typeface="Arial" pitchFamily="34" charset="0"/>
              </a:rPr>
              <a:t>to activity changes</a:t>
            </a:r>
            <a:r>
              <a:rPr lang="en-US" altLang="en-US" sz="2400" dirty="0" smtClean="0">
                <a:latin typeface="Arial" pitchFamily="34" charset="0"/>
              </a:rPr>
              <a:t>.</a:t>
            </a:r>
            <a:endParaRPr lang="en-US" altLang="en-US" sz="2400" dirty="0">
              <a:latin typeface="Arial" pitchFamily="34" charset="0"/>
            </a:endParaRP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20" name="Slide Number Placeholder 19"/>
          <p:cNvSpPr>
            <a:spLocks noGrp="1"/>
          </p:cNvSpPr>
          <p:nvPr>
            <p:ph type="sldNum" sz="quarter" idx="12"/>
          </p:nvPr>
        </p:nvSpPr>
        <p:spPr/>
        <p:txBody>
          <a:bodyPr/>
          <a:lstStyle/>
          <a:p>
            <a:pPr>
              <a:defRPr/>
            </a:pPr>
            <a:fld id="{2F856502-6931-4BB7-9E44-21AF6382F1C3}" type="slidenum">
              <a:rPr lang="en-US" smtClean="0"/>
              <a:pPr>
                <a:defRPr/>
              </a:pPr>
              <a:t>11</a:t>
            </a:fld>
            <a:endParaRPr lang="en-US" dirty="0"/>
          </a:p>
        </p:txBody>
      </p:sp>
      <p:sp>
        <p:nvSpPr>
          <p:cNvPr id="21" name="Rounded Rectangle 20"/>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solidFill>
                  <a:prstClr val="black"/>
                </a:solidFill>
                <a:cs typeface="Arial" charset="0"/>
              </a:rPr>
              <a:t>Describe accounting concepts useful in classifying costs.</a:t>
            </a:r>
            <a:endParaRPr lang="en-US" sz="1100" dirty="0"/>
          </a:p>
        </p:txBody>
      </p:sp>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3"/>
          <p:cNvSpPr>
            <a:spLocks noChangeArrowheads="1"/>
          </p:cNvSpPr>
          <p:nvPr/>
        </p:nvSpPr>
        <p:spPr bwMode="auto">
          <a:xfrm>
            <a:off x="393700" y="1905000"/>
            <a:ext cx="4089400" cy="4191000"/>
          </a:xfrm>
          <a:prstGeom prst="rect">
            <a:avLst/>
          </a:prstGeom>
          <a:solidFill>
            <a:schemeClr val="accent2">
              <a:lumMod val="20000"/>
              <a:lumOff val="80000"/>
            </a:schemeClr>
          </a:solidFill>
          <a:ln w="28575">
            <a:solidFill>
              <a:schemeClr val="tx1"/>
            </a:solidFill>
            <a:miter lim="800000"/>
            <a:headEnd/>
            <a:tailEnd/>
          </a:ln>
        </p:spPr>
        <p:txBody>
          <a:bodyPr lIns="90488" tIns="44450" rIns="90488" bIns="44450"/>
          <a:lstStyle/>
          <a:p>
            <a:pPr marL="342900" indent="-342900" algn="ctr">
              <a:lnSpc>
                <a:spcPct val="90000"/>
              </a:lnSpc>
              <a:spcBef>
                <a:spcPct val="40000"/>
              </a:spcBef>
              <a:buClr>
                <a:schemeClr val="hlink"/>
              </a:buClr>
              <a:buSzPct val="60000"/>
              <a:buFont typeface="Wingdings" pitchFamily="2" charset="2"/>
              <a:buNone/>
              <a:defRPr/>
            </a:pPr>
            <a:r>
              <a:rPr lang="en-US" sz="2800" u="sng" dirty="0">
                <a:solidFill>
                  <a:srgbClr val="C00000"/>
                </a:solidFill>
                <a:latin typeface="Arial" charset="0"/>
              </a:rPr>
              <a:t>Direct costs</a:t>
            </a:r>
          </a:p>
          <a:p>
            <a:pPr marL="342900" indent="-342900">
              <a:lnSpc>
                <a:spcPct val="90000"/>
              </a:lnSpc>
              <a:spcBef>
                <a:spcPct val="40000"/>
              </a:spcBef>
              <a:buSzPct val="60000"/>
              <a:buFont typeface="Wingdings" pitchFamily="2" charset="2"/>
              <a:buChar char="l"/>
              <a:defRPr/>
            </a:pPr>
            <a:r>
              <a:rPr lang="en-US" sz="2600" b="1" dirty="0">
                <a:latin typeface="Arial" charset="0"/>
              </a:rPr>
              <a:t>Costs traceable to a single cost object.</a:t>
            </a:r>
          </a:p>
          <a:p>
            <a:pPr marL="342900" indent="-342900">
              <a:lnSpc>
                <a:spcPct val="90000"/>
              </a:lnSpc>
              <a:spcBef>
                <a:spcPct val="40000"/>
              </a:spcBef>
              <a:buSzPct val="60000"/>
              <a:buFont typeface="Wingdings" pitchFamily="2" charset="2"/>
              <a:buChar char="l"/>
              <a:defRPr/>
            </a:pPr>
            <a:r>
              <a:rPr lang="en-US" sz="2600" b="1" dirty="0">
                <a:latin typeface="Arial" charset="0"/>
              </a:rPr>
              <a:t>Examples:  material and labor cost for a product.</a:t>
            </a:r>
          </a:p>
        </p:txBody>
      </p:sp>
      <p:sp>
        <p:nvSpPr>
          <p:cNvPr id="10243" name="Rectangle 6"/>
          <p:cNvSpPr>
            <a:spLocks noChangeArrowheads="1"/>
          </p:cNvSpPr>
          <p:nvPr/>
        </p:nvSpPr>
        <p:spPr bwMode="auto">
          <a:xfrm>
            <a:off x="4813300" y="1905000"/>
            <a:ext cx="4089400" cy="4191000"/>
          </a:xfrm>
          <a:prstGeom prst="rect">
            <a:avLst/>
          </a:prstGeom>
          <a:solidFill>
            <a:schemeClr val="bg2"/>
          </a:solidFill>
          <a:ln w="28575">
            <a:solidFill>
              <a:schemeClr val="tx1"/>
            </a:solidFill>
            <a:miter lim="800000"/>
            <a:headEnd/>
            <a:tailEnd/>
          </a:ln>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40000"/>
              </a:spcBef>
              <a:buClr>
                <a:schemeClr val="hlink"/>
              </a:buClr>
              <a:buSzPct val="60000"/>
              <a:buFont typeface="Wingdings" pitchFamily="2" charset="2"/>
              <a:buNone/>
            </a:pPr>
            <a:r>
              <a:rPr lang="en-US" altLang="en-US" sz="2800" u="sng" dirty="0">
                <a:solidFill>
                  <a:srgbClr val="C00000"/>
                </a:solidFill>
                <a:latin typeface="Arial" pitchFamily="34" charset="0"/>
              </a:rPr>
              <a:t>Indirect costs</a:t>
            </a:r>
          </a:p>
          <a:p>
            <a:pPr eaLnBrk="1" hangingPunct="1">
              <a:lnSpc>
                <a:spcPct val="90000"/>
              </a:lnSpc>
              <a:spcBef>
                <a:spcPct val="40000"/>
              </a:spcBef>
              <a:buSzPct val="60000"/>
              <a:buFont typeface="Wingdings" pitchFamily="2" charset="2"/>
              <a:buChar char="l"/>
            </a:pPr>
            <a:r>
              <a:rPr lang="en-US" altLang="en-US" sz="2600" b="1" dirty="0">
                <a:latin typeface="Arial" pitchFamily="34" charset="0"/>
              </a:rPr>
              <a:t>Costs that cannot</a:t>
            </a:r>
            <a:br>
              <a:rPr lang="en-US" altLang="en-US" sz="2600" b="1" dirty="0">
                <a:latin typeface="Arial" pitchFamily="34" charset="0"/>
              </a:rPr>
            </a:br>
            <a:r>
              <a:rPr lang="en-US" altLang="en-US" sz="2600" b="1" dirty="0">
                <a:latin typeface="Arial" pitchFamily="34" charset="0"/>
              </a:rPr>
              <a:t>be traced to a</a:t>
            </a:r>
            <a:br>
              <a:rPr lang="en-US" altLang="en-US" sz="2600" b="1" dirty="0">
                <a:latin typeface="Arial" pitchFamily="34" charset="0"/>
              </a:rPr>
            </a:br>
            <a:r>
              <a:rPr lang="en-US" altLang="en-US" sz="2600" b="1" dirty="0">
                <a:latin typeface="Arial" pitchFamily="34" charset="0"/>
              </a:rPr>
              <a:t>single cost object.</a:t>
            </a:r>
          </a:p>
          <a:p>
            <a:pPr eaLnBrk="1" hangingPunct="1">
              <a:lnSpc>
                <a:spcPct val="90000"/>
              </a:lnSpc>
              <a:spcBef>
                <a:spcPct val="40000"/>
              </a:spcBef>
              <a:buSzPct val="60000"/>
              <a:buFont typeface="Wingdings" pitchFamily="2" charset="2"/>
              <a:buChar char="l"/>
            </a:pPr>
            <a:r>
              <a:rPr lang="en-US" altLang="en-US" sz="2600" b="1" dirty="0">
                <a:latin typeface="Arial" pitchFamily="34" charset="0"/>
              </a:rPr>
              <a:t>Example:  </a:t>
            </a:r>
            <a:r>
              <a:rPr lang="en-US" altLang="en-US" sz="2600" b="1" dirty="0" smtClean="0">
                <a:latin typeface="Arial" pitchFamily="34" charset="0"/>
              </a:rPr>
              <a:t> </a:t>
            </a:r>
            <a:r>
              <a:rPr lang="en-US" altLang="en-US" sz="2600" b="1" dirty="0">
                <a:latin typeface="Arial" pitchFamily="34" charset="0"/>
              </a:rPr>
              <a:t>maintenance expenditure</a:t>
            </a:r>
            <a:br>
              <a:rPr lang="en-US" altLang="en-US" sz="2600" b="1" dirty="0">
                <a:latin typeface="Arial" pitchFamily="34" charset="0"/>
              </a:rPr>
            </a:br>
            <a:r>
              <a:rPr lang="en-US" altLang="en-US" sz="2600" b="1" dirty="0">
                <a:latin typeface="Arial" pitchFamily="34" charset="0"/>
              </a:rPr>
              <a:t>benefiting two or</a:t>
            </a:r>
            <a:br>
              <a:rPr lang="en-US" altLang="en-US" sz="2600" b="1" dirty="0">
                <a:latin typeface="Arial" pitchFamily="34" charset="0"/>
              </a:rPr>
            </a:br>
            <a:r>
              <a:rPr lang="en-US" altLang="en-US" sz="2600" b="1" dirty="0">
                <a:latin typeface="Arial" pitchFamily="34" charset="0"/>
              </a:rPr>
              <a:t>more departments.</a:t>
            </a:r>
          </a:p>
        </p:txBody>
      </p:sp>
      <p:sp>
        <p:nvSpPr>
          <p:cNvPr id="10244" name="Rectangle 8"/>
          <p:cNvSpPr>
            <a:spLocks noGrp="1" noChangeArrowheads="1"/>
          </p:cNvSpPr>
          <p:nvPr>
            <p:ph type="title"/>
          </p:nvPr>
        </p:nvSpPr>
        <p:spPr>
          <a:xfrm>
            <a:off x="457200" y="533400"/>
            <a:ext cx="8229600" cy="1219200"/>
          </a:xfrm>
        </p:spPr>
        <p:txBody>
          <a:bodyPr>
            <a:normAutofit fontScale="90000"/>
          </a:bodyPr>
          <a:lstStyle/>
          <a:p>
            <a:r>
              <a:rPr lang="en-US" altLang="en-US" b="1" dirty="0" smtClean="0"/>
              <a:t>Types of Cost Classifications</a:t>
            </a:r>
            <a:br>
              <a:rPr lang="en-US" altLang="en-US" b="1" dirty="0" smtClean="0"/>
            </a:br>
            <a:r>
              <a:rPr lang="en-US" altLang="en-US" b="1" dirty="0" smtClean="0"/>
              <a:t>Direct versus Indirect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12</a:t>
            </a:fld>
            <a:endParaRPr lang="en-US" dirty="0"/>
          </a:p>
        </p:txBody>
      </p:sp>
      <p:sp>
        <p:nvSpPr>
          <p:cNvPr id="8" name="Rounded Rectangle 7"/>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solidFill>
                  <a:prstClr val="black"/>
                </a:solidFill>
                <a:cs typeface="Arial" charset="0"/>
              </a:rPr>
              <a:t>Describe accounting concepts useful in classifying costs.</a:t>
            </a:r>
            <a:endParaRPr lang="en-US" sz="1100" dirty="0"/>
          </a:p>
        </p:txBody>
      </p:sp>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68432" y="2157008"/>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C3:	</a:t>
            </a:r>
            <a:br>
              <a:rPr lang="en-US" altLang="en-US" dirty="0" smtClean="0"/>
            </a:br>
            <a:r>
              <a:rPr lang="en-US" dirty="0" smtClean="0">
                <a:solidFill>
                  <a:prstClr val="black"/>
                </a:solidFill>
                <a:cs typeface="Arial" charset="0"/>
              </a:rPr>
              <a:t>Define </a:t>
            </a:r>
            <a:r>
              <a:rPr lang="en-US" dirty="0">
                <a:solidFill>
                  <a:prstClr val="black"/>
                </a:solidFill>
                <a:cs typeface="Arial" charset="0"/>
              </a:rPr>
              <a:t>product and period costs and explain how they impact financial statements.</a:t>
            </a:r>
            <a:br>
              <a:rPr lang="en-US" dirty="0">
                <a:solidFill>
                  <a:prstClr val="black"/>
                </a:solidFill>
                <a:cs typeface="Arial" charset="0"/>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1066800" y="1708036"/>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768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2"/>
          <p:cNvSpPr>
            <a:spLocks noChangeArrowheads="1"/>
          </p:cNvSpPr>
          <p:nvPr/>
        </p:nvSpPr>
        <p:spPr bwMode="auto">
          <a:xfrm>
            <a:off x="3278188" y="3048000"/>
            <a:ext cx="2578100" cy="990600"/>
          </a:xfrm>
          <a:prstGeom prst="ellipse">
            <a:avLst/>
          </a:prstGeom>
          <a:solidFill>
            <a:schemeClr val="accent1"/>
          </a:solidFill>
          <a:ln w="25400">
            <a:solidFill>
              <a:schemeClr val="tx1"/>
            </a:solidFill>
            <a:round/>
            <a:headEnd/>
            <a:tailEnd/>
          </a:ln>
        </p:spPr>
        <p:txBody>
          <a:bodyPr wrap="none" anchor="ctr"/>
          <a:lstStyle/>
          <a:p>
            <a:pPr algn="ctr">
              <a:defRPr/>
            </a:pPr>
            <a:r>
              <a:rPr lang="en-US" sz="3200" b="1" dirty="0">
                <a:solidFill>
                  <a:schemeClr val="bg1">
                    <a:lumMod val="95000"/>
                  </a:schemeClr>
                </a:solidFill>
                <a:latin typeface="Arial" charset="0"/>
              </a:rPr>
              <a:t>Product</a:t>
            </a:r>
          </a:p>
        </p:txBody>
      </p:sp>
      <p:sp>
        <p:nvSpPr>
          <p:cNvPr id="14339" name="Rectangle 4"/>
          <p:cNvSpPr>
            <a:spLocks noGrp="1" noChangeArrowheads="1"/>
          </p:cNvSpPr>
          <p:nvPr>
            <p:ph type="title"/>
          </p:nvPr>
        </p:nvSpPr>
        <p:spPr>
          <a:xfrm>
            <a:off x="457200" y="533400"/>
            <a:ext cx="8229600" cy="1219200"/>
          </a:xfrm>
        </p:spPr>
        <p:txBody>
          <a:bodyPr>
            <a:normAutofit fontScale="90000"/>
          </a:bodyPr>
          <a:lstStyle/>
          <a:p>
            <a:r>
              <a:rPr lang="en-US" altLang="en-US" b="1" dirty="0" smtClean="0"/>
              <a:t>Types of Cost Classifications</a:t>
            </a:r>
            <a:br>
              <a:rPr lang="en-US" altLang="en-US" b="1" dirty="0" smtClean="0"/>
            </a:br>
            <a:r>
              <a:rPr lang="en-US" altLang="en-US" b="1" dirty="0" smtClean="0"/>
              <a:t>Product versus Period Costs</a:t>
            </a:r>
          </a:p>
        </p:txBody>
      </p:sp>
      <p:sp>
        <p:nvSpPr>
          <p:cNvPr id="19" name="Rectangle 18"/>
          <p:cNvSpPr/>
          <p:nvPr/>
        </p:nvSpPr>
        <p:spPr>
          <a:xfrm>
            <a:off x="495300" y="1905000"/>
            <a:ext cx="2193925" cy="82232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dirty="0">
                <a:solidFill>
                  <a:schemeClr val="tx1"/>
                </a:solidFill>
                <a:latin typeface="Arial" pitchFamily="34" charset="0"/>
                <a:cs typeface="Arial" pitchFamily="34" charset="0"/>
              </a:rPr>
              <a:t>Direct</a:t>
            </a:r>
            <a:br>
              <a:rPr lang="en-US" sz="2400" dirty="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Labor</a:t>
            </a:r>
          </a:p>
        </p:txBody>
      </p:sp>
      <p:sp>
        <p:nvSpPr>
          <p:cNvPr id="20" name="Rectangle 19"/>
          <p:cNvSpPr/>
          <p:nvPr/>
        </p:nvSpPr>
        <p:spPr>
          <a:xfrm>
            <a:off x="3470275" y="1828800"/>
            <a:ext cx="2193925" cy="762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dirty="0">
                <a:solidFill>
                  <a:schemeClr val="tx1"/>
                </a:solidFill>
                <a:latin typeface="Arial" pitchFamily="34" charset="0"/>
                <a:cs typeface="Arial" pitchFamily="34" charset="0"/>
              </a:rPr>
              <a:t>Direct</a:t>
            </a:r>
            <a:br>
              <a:rPr lang="en-US" sz="2400" dirty="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Material</a:t>
            </a:r>
          </a:p>
        </p:txBody>
      </p:sp>
      <p:sp>
        <p:nvSpPr>
          <p:cNvPr id="21" name="Rectangle 20"/>
          <p:cNvSpPr/>
          <p:nvPr/>
        </p:nvSpPr>
        <p:spPr>
          <a:xfrm>
            <a:off x="6438900" y="1905000"/>
            <a:ext cx="2193925" cy="82232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dirty="0">
                <a:solidFill>
                  <a:schemeClr val="tx1"/>
                </a:solidFill>
                <a:latin typeface="Arial" pitchFamily="34" charset="0"/>
                <a:cs typeface="Arial" pitchFamily="34" charset="0"/>
              </a:rPr>
              <a:t>Manufacturing Overhead</a:t>
            </a:r>
          </a:p>
        </p:txBody>
      </p:sp>
      <p:cxnSp>
        <p:nvCxnSpPr>
          <p:cNvPr id="23" name="Straight Arrow Connector 22"/>
          <p:cNvCxnSpPr>
            <a:stCxn id="19" idx="2"/>
          </p:cNvCxnSpPr>
          <p:nvPr/>
        </p:nvCxnSpPr>
        <p:spPr>
          <a:xfrm rot="16200000" flipH="1">
            <a:off x="2390775" y="1928813"/>
            <a:ext cx="465138" cy="20621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2"/>
          </p:cNvCxnSpPr>
          <p:nvPr/>
        </p:nvCxnSpPr>
        <p:spPr>
          <a:xfrm rot="5400000">
            <a:off x="6274594" y="1931194"/>
            <a:ext cx="465138" cy="2057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46"/>
          <p:cNvGrpSpPr>
            <a:grpSpLocks/>
          </p:cNvGrpSpPr>
          <p:nvPr/>
        </p:nvGrpSpPr>
        <p:grpSpPr bwMode="auto">
          <a:xfrm>
            <a:off x="152400" y="4191000"/>
            <a:ext cx="8839200" cy="1905001"/>
            <a:chOff x="140625" y="4038600"/>
            <a:chExt cx="9095694" cy="2619376"/>
          </a:xfrm>
        </p:grpSpPr>
        <p:sp>
          <p:nvSpPr>
            <p:cNvPr id="14348" name="Line 7"/>
            <p:cNvSpPr>
              <a:spLocks noChangeShapeType="1"/>
            </p:cNvSpPr>
            <p:nvPr/>
          </p:nvSpPr>
          <p:spPr bwMode="auto">
            <a:xfrm flipV="1">
              <a:off x="2252663" y="4422775"/>
              <a:ext cx="0" cy="733798"/>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4349" name="Line 8"/>
            <p:cNvSpPr>
              <a:spLocks noChangeShapeType="1"/>
            </p:cNvSpPr>
            <p:nvPr/>
          </p:nvSpPr>
          <p:spPr bwMode="auto">
            <a:xfrm flipV="1">
              <a:off x="6765175" y="4422775"/>
              <a:ext cx="0" cy="733798"/>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1" name="Rectangle 3"/>
            <p:cNvSpPr>
              <a:spLocks noChangeArrowheads="1"/>
            </p:cNvSpPr>
            <p:nvPr/>
          </p:nvSpPr>
          <p:spPr bwMode="auto">
            <a:xfrm>
              <a:off x="902625" y="4038600"/>
              <a:ext cx="7549583" cy="646612"/>
            </a:xfrm>
            <a:prstGeom prst="rect">
              <a:avLst/>
            </a:prstGeom>
            <a:solidFill>
              <a:schemeClr val="accent2">
                <a:lumMod val="40000"/>
                <a:lumOff val="60000"/>
              </a:schemeClr>
            </a:solidFill>
            <a:ln w="28575" cmpd="thickThin">
              <a:solidFill>
                <a:schemeClr val="tx1"/>
              </a:solidFill>
              <a:miter lim="800000"/>
              <a:headEnd/>
              <a:tailEnd/>
            </a:ln>
          </p:spPr>
          <p:txBody>
            <a:bodyPr wrap="none" lIns="90488" tIns="44450" rIns="90488" bIns="44450" anchor="ctr"/>
            <a:lstStyle/>
            <a:p>
              <a:pPr algn="ctr">
                <a:defRPr/>
              </a:pPr>
              <a:r>
                <a:rPr lang="en-US" sz="2000" b="1" dirty="0">
                  <a:latin typeface="Arial" charset="0"/>
                </a:rPr>
                <a:t>Period costs </a:t>
              </a:r>
              <a:r>
                <a:rPr lang="en-US" sz="2000" dirty="0">
                  <a:latin typeface="Arial" charset="0"/>
                </a:rPr>
                <a:t>are </a:t>
              </a:r>
              <a:r>
                <a:rPr lang="en-US" sz="2000" dirty="0" smtClean="0">
                  <a:latin typeface="Arial" charset="0"/>
                </a:rPr>
                <a:t>expenses not </a:t>
              </a:r>
              <a:r>
                <a:rPr lang="en-US" sz="2000" dirty="0">
                  <a:latin typeface="Arial" charset="0"/>
                </a:rPr>
                <a:t>attached to the product.</a:t>
              </a:r>
            </a:p>
          </p:txBody>
        </p:sp>
        <p:sp>
          <p:nvSpPr>
            <p:cNvPr id="45" name="Rectangle 9"/>
            <p:cNvSpPr>
              <a:spLocks noChangeArrowheads="1"/>
            </p:cNvSpPr>
            <p:nvPr/>
          </p:nvSpPr>
          <p:spPr bwMode="auto">
            <a:xfrm>
              <a:off x="5080528" y="5133975"/>
              <a:ext cx="4155791" cy="1524001"/>
            </a:xfrm>
            <a:prstGeom prst="rect">
              <a:avLst/>
            </a:prstGeom>
            <a:solidFill>
              <a:schemeClr val="accent2">
                <a:lumMod val="20000"/>
                <a:lumOff val="80000"/>
              </a:schemeClr>
            </a:solidFill>
            <a:ln w="28575" cmpd="thickThin">
              <a:solidFill>
                <a:schemeClr val="tx1"/>
              </a:solidFill>
              <a:miter lim="800000"/>
              <a:headEnd/>
              <a:tailEnd/>
            </a:ln>
          </p:spPr>
          <p:txBody>
            <a:bodyPr wrap="none" lIns="90488" tIns="44450" rIns="90488" bIns="44450" anchor="ctr"/>
            <a:lstStyle/>
            <a:p>
              <a:pPr algn="ctr">
                <a:spcBef>
                  <a:spcPct val="40000"/>
                </a:spcBef>
                <a:defRPr/>
              </a:pPr>
              <a:r>
                <a:rPr lang="en-US" dirty="0">
                  <a:latin typeface="Arial" charset="0"/>
                </a:rPr>
                <a:t>Administrative costs </a:t>
              </a:r>
              <a:r>
                <a:rPr lang="en-US" dirty="0" smtClean="0">
                  <a:latin typeface="Arial" charset="0"/>
                </a:rPr>
                <a:t>are</a:t>
              </a:r>
              <a:br>
                <a:rPr lang="en-US" dirty="0" smtClean="0">
                  <a:latin typeface="Arial" charset="0"/>
                </a:rPr>
              </a:br>
              <a:r>
                <a:rPr lang="en-US" dirty="0" smtClean="0">
                  <a:latin typeface="Arial" charset="0"/>
                </a:rPr>
                <a:t>non-manufacturing </a:t>
              </a:r>
              <a:r>
                <a:rPr lang="en-US" dirty="0">
                  <a:latin typeface="Arial" charset="0"/>
                </a:rPr>
                <a:t>costs</a:t>
              </a:r>
              <a:br>
                <a:rPr lang="en-US" dirty="0">
                  <a:latin typeface="Arial" charset="0"/>
                </a:rPr>
              </a:br>
              <a:r>
                <a:rPr lang="en-US" dirty="0">
                  <a:latin typeface="Arial" charset="0"/>
                </a:rPr>
                <a:t>of staff support and</a:t>
              </a:r>
              <a:br>
                <a:rPr lang="en-US" dirty="0">
                  <a:latin typeface="Arial" charset="0"/>
                </a:rPr>
              </a:br>
              <a:r>
                <a:rPr lang="en-US" dirty="0">
                  <a:latin typeface="Arial" charset="0"/>
                </a:rPr>
                <a:t>administrative functions.</a:t>
              </a:r>
            </a:p>
          </p:txBody>
        </p:sp>
        <p:sp>
          <p:nvSpPr>
            <p:cNvPr id="46" name="Rectangle 10"/>
            <p:cNvSpPr>
              <a:spLocks noChangeArrowheads="1"/>
            </p:cNvSpPr>
            <p:nvPr/>
          </p:nvSpPr>
          <p:spPr bwMode="auto">
            <a:xfrm>
              <a:off x="140625" y="5129213"/>
              <a:ext cx="4124325" cy="1528762"/>
            </a:xfrm>
            <a:prstGeom prst="rect">
              <a:avLst/>
            </a:prstGeom>
            <a:solidFill>
              <a:schemeClr val="accent2">
                <a:lumMod val="20000"/>
                <a:lumOff val="80000"/>
              </a:schemeClr>
            </a:solidFill>
            <a:ln w="28575" cmpd="thickThin">
              <a:solidFill>
                <a:schemeClr val="tx1"/>
              </a:solidFill>
              <a:miter lim="800000"/>
              <a:headEnd/>
              <a:tailEnd/>
            </a:ln>
          </p:spPr>
          <p:txBody>
            <a:bodyPr wrap="none" lIns="90488" tIns="44450" rIns="90488" bIns="44450" anchor="ctr"/>
            <a:lstStyle/>
            <a:p>
              <a:pPr algn="ctr">
                <a:spcBef>
                  <a:spcPct val="40000"/>
                </a:spcBef>
                <a:defRPr/>
              </a:pPr>
              <a:r>
                <a:rPr lang="en-US" dirty="0">
                  <a:latin typeface="Arial" charset="0"/>
                </a:rPr>
                <a:t>Selling costs are incurred to</a:t>
              </a:r>
              <a:br>
                <a:rPr lang="en-US" dirty="0">
                  <a:latin typeface="Arial" charset="0"/>
                </a:rPr>
              </a:br>
              <a:r>
                <a:rPr lang="en-US" dirty="0">
                  <a:latin typeface="Arial" charset="0"/>
                </a:rPr>
                <a:t>obtain orders and to deliver</a:t>
              </a:r>
              <a:br>
                <a:rPr lang="en-US" dirty="0">
                  <a:latin typeface="Arial" charset="0"/>
                </a:rPr>
              </a:br>
              <a:r>
                <a:rPr lang="en-US" dirty="0">
                  <a:latin typeface="Arial" charset="0"/>
                </a:rPr>
                <a:t>finished goods to customers.</a:t>
              </a:r>
            </a:p>
          </p:txBody>
        </p:sp>
      </p:grpSp>
      <p:cxnSp>
        <p:nvCxnSpPr>
          <p:cNvPr id="22" name="Straight Arrow Connector 21"/>
          <p:cNvCxnSpPr>
            <a:stCxn id="20" idx="2"/>
            <a:endCxn id="48130" idx="0"/>
          </p:cNvCxnSpPr>
          <p:nvPr/>
        </p:nvCxnSpPr>
        <p:spPr>
          <a:xfrm>
            <a:off x="4567238" y="25908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27" name="Slide Number Placeholder 26"/>
          <p:cNvSpPr>
            <a:spLocks noGrp="1"/>
          </p:cNvSpPr>
          <p:nvPr>
            <p:ph type="sldNum" sz="quarter" idx="12"/>
          </p:nvPr>
        </p:nvSpPr>
        <p:spPr/>
        <p:txBody>
          <a:bodyPr/>
          <a:lstStyle/>
          <a:p>
            <a:pPr>
              <a:defRPr/>
            </a:pPr>
            <a:fld id="{2F856502-6931-4BB7-9E44-21AF6382F1C3}" type="slidenum">
              <a:rPr lang="en-US" smtClean="0"/>
              <a:pPr>
                <a:defRPr/>
              </a:pPr>
              <a:t>14</a:t>
            </a:fld>
            <a:endParaRPr lang="en-US" dirty="0"/>
          </a:p>
        </p:txBody>
      </p:sp>
      <p:sp>
        <p:nvSpPr>
          <p:cNvPr id="24" name="Rounded Rectangle 23"/>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cs typeface="Arial" charset="0"/>
              </a:rPr>
              <a:t>Define product and period costs and explain how they impact financial statements.</a:t>
            </a:r>
            <a:endParaRPr lang="en-US" sz="1100" dirty="0"/>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2"/>
          <p:cNvSpPr>
            <a:spLocks noGrp="1" noChangeArrowheads="1"/>
          </p:cNvSpPr>
          <p:nvPr>
            <p:ph type="title"/>
          </p:nvPr>
        </p:nvSpPr>
        <p:spPr>
          <a:xfrm>
            <a:off x="457200" y="609600"/>
            <a:ext cx="8229600" cy="1143000"/>
          </a:xfrm>
        </p:spPr>
        <p:txBody>
          <a:bodyPr>
            <a:normAutofit fontScale="90000"/>
          </a:bodyPr>
          <a:lstStyle/>
          <a:p>
            <a:r>
              <a:rPr lang="en-US" altLang="en-US" b="1" dirty="0" smtClean="0"/>
              <a:t>Period and Product Costs</a:t>
            </a:r>
            <a:br>
              <a:rPr lang="en-US" altLang="en-US" b="1" dirty="0" smtClean="0"/>
            </a:br>
            <a:r>
              <a:rPr lang="en-US" altLang="en-US" b="1" dirty="0" smtClean="0"/>
              <a:t>in Financial Statements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15</a:t>
            </a:fld>
            <a:endParaRPr lang="en-US" dirty="0"/>
          </a:p>
        </p:txBody>
      </p:sp>
      <p:sp>
        <p:nvSpPr>
          <p:cNvPr id="7" name="Rounded Rectangle 6"/>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cs typeface="Arial" charset="0"/>
              </a:rPr>
              <a:t>Define product and period costs and explain how they impact financial statements.</a:t>
            </a:r>
            <a:endParaRPr lang="en-US" sz="1100" dirty="0"/>
          </a:p>
        </p:txBody>
      </p:sp>
      <p:sp>
        <p:nvSpPr>
          <p:cNvPr id="8" name="TextBox 7"/>
          <p:cNvSpPr txBox="1"/>
          <p:nvPr/>
        </p:nvSpPr>
        <p:spPr>
          <a:xfrm>
            <a:off x="7848600" y="91327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18.7</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990600" y="2056279"/>
            <a:ext cx="7790476" cy="3904762"/>
          </a:xfrm>
          <a:prstGeom prst="rect">
            <a:avLst/>
          </a:prstGeom>
        </p:spPr>
      </p:pic>
    </p:spTree>
    <p:extLst>
      <p:ext uri="{BB962C8B-B14F-4D97-AF65-F5344CB8AC3E}">
        <p14:creationId xmlns:p14="http://schemas.microsoft.com/office/powerpoint/2010/main" val="3051792055"/>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457200" y="762000"/>
            <a:ext cx="8229600" cy="1143000"/>
          </a:xfrm>
        </p:spPr>
        <p:txBody>
          <a:bodyPr>
            <a:normAutofit fontScale="90000"/>
          </a:bodyPr>
          <a:lstStyle/>
          <a:p>
            <a:r>
              <a:rPr lang="en-US" altLang="en-US" b="1" dirty="0" smtClean="0"/>
              <a:t>Identifications of </a:t>
            </a:r>
            <a:br>
              <a:rPr lang="en-US" altLang="en-US" b="1" dirty="0" smtClean="0"/>
            </a:br>
            <a:r>
              <a:rPr lang="en-US" altLang="en-US" b="1" dirty="0" smtClean="0"/>
              <a:t>Cost Classifications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16</a:t>
            </a:fld>
            <a:endParaRPr lang="en-US" dirty="0"/>
          </a:p>
        </p:txBody>
      </p:sp>
      <p:sp>
        <p:nvSpPr>
          <p:cNvPr id="7" name="Rounded Rectangle 6"/>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cs typeface="Arial" charset="0"/>
              </a:rPr>
              <a:t>Define product and period costs and explain how they impact financial statements.</a:t>
            </a:r>
            <a:endParaRPr lang="en-US" sz="1100" dirty="0"/>
          </a:p>
        </p:txBody>
      </p:sp>
      <p:sp>
        <p:nvSpPr>
          <p:cNvPr id="8" name="TextBox 7"/>
          <p:cNvSpPr txBox="1"/>
          <p:nvPr/>
        </p:nvSpPr>
        <p:spPr>
          <a:xfrm>
            <a:off x="7848600" y="91327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18.9</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559659" y="2133600"/>
            <a:ext cx="8127141" cy="3124200"/>
          </a:xfrm>
          <a:prstGeom prst="rect">
            <a:avLst/>
          </a:prstGeom>
        </p:spPr>
      </p:pic>
    </p:spTree>
    <p:extLst>
      <p:ext uri="{BB962C8B-B14F-4D97-AF65-F5344CB8AC3E}">
        <p14:creationId xmlns:p14="http://schemas.microsoft.com/office/powerpoint/2010/main" val="61276860"/>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457200" y="685800"/>
            <a:ext cx="8229600" cy="1143000"/>
          </a:xfrm>
        </p:spPr>
        <p:txBody>
          <a:bodyPr>
            <a:normAutofit fontScale="90000"/>
          </a:bodyPr>
          <a:lstStyle/>
          <a:p>
            <a:r>
              <a:rPr lang="en-US" altLang="en-US" b="1" dirty="0" smtClean="0"/>
              <a:t>Cost Concepts for Service Companies</a:t>
            </a:r>
          </a:p>
        </p:txBody>
      </p:sp>
      <p:sp>
        <p:nvSpPr>
          <p:cNvPr id="5" name="Rectangle 4"/>
          <p:cNvSpPr/>
          <p:nvPr/>
        </p:nvSpPr>
        <p:spPr>
          <a:xfrm>
            <a:off x="685800" y="2133600"/>
            <a:ext cx="7696200" cy="954107"/>
          </a:xfrm>
          <a:prstGeom prst="rect">
            <a:avLst/>
          </a:prstGeom>
          <a:solidFill>
            <a:schemeClr val="accent4">
              <a:lumMod val="20000"/>
              <a:lumOff val="80000"/>
            </a:schemeClr>
          </a:solidFill>
          <a:ln>
            <a:solidFill>
              <a:srgbClr val="002060"/>
            </a:solidFill>
          </a:ln>
        </p:spPr>
        <p:txBody>
          <a:bodyPr wrap="square">
            <a:spAutoFit/>
          </a:bodyPr>
          <a:lstStyle/>
          <a:p>
            <a:pPr algn="ctr">
              <a:defRPr/>
            </a:pPr>
            <a:r>
              <a:rPr lang="en-US" sz="2800" b="1" dirty="0">
                <a:solidFill>
                  <a:srgbClr val="002060"/>
                </a:solidFill>
              </a:rPr>
              <a:t>The cost concepts described are generally applicable to service organizations. </a:t>
            </a:r>
          </a:p>
        </p:txBody>
      </p:sp>
      <p:sp>
        <p:nvSpPr>
          <p:cNvPr id="6" name="Rectangle 5"/>
          <p:cNvSpPr/>
          <p:nvPr/>
        </p:nvSpPr>
        <p:spPr>
          <a:xfrm>
            <a:off x="2590800" y="3395663"/>
            <a:ext cx="3886200" cy="2308225"/>
          </a:xfrm>
          <a:prstGeom prst="rect">
            <a:avLst/>
          </a:prstGeom>
          <a:solidFill>
            <a:srgbClr val="002060"/>
          </a:solidFill>
        </p:spPr>
        <p:txBody>
          <a:bodyPr>
            <a:spAutoFit/>
          </a:bodyPr>
          <a:lstStyle/>
          <a:p>
            <a:pPr algn="ctr">
              <a:defRPr/>
            </a:pPr>
            <a:r>
              <a:rPr lang="en-US" sz="2400" b="1" dirty="0">
                <a:solidFill>
                  <a:prstClr val="white">
                    <a:lumMod val="95000"/>
                  </a:prstClr>
                </a:solidFill>
              </a:rPr>
              <a:t>For example, the cost of beverages for passengers of Southwest Airlines is a variable cost based on number of passengers.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p:txBody>
          <a:bodyPr/>
          <a:lstStyle/>
          <a:p>
            <a:pPr>
              <a:defRPr/>
            </a:pPr>
            <a:fld id="{2F856502-6931-4BB7-9E44-21AF6382F1C3}" type="slidenum">
              <a:rPr lang="en-US" smtClean="0"/>
              <a:pPr>
                <a:defRPr/>
              </a:pPr>
              <a:t>17</a:t>
            </a:fld>
            <a:endParaRPr lang="en-US" dirty="0"/>
          </a:p>
        </p:txBody>
      </p:sp>
      <p:sp>
        <p:nvSpPr>
          <p:cNvPr id="9" name="Rounded Rectangle 8"/>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cs typeface="Arial" charset="0"/>
              </a:rPr>
              <a:t>Define product and period costs and explain how they impact financial statements.</a:t>
            </a:r>
            <a:endParaRPr lang="en-US" sz="1100" dirty="0"/>
          </a:p>
        </p:txBody>
      </p:sp>
    </p:spTree>
    <p:extLst>
      <p:ext uri="{BB962C8B-B14F-4D97-AF65-F5344CB8AC3E}">
        <p14:creationId xmlns:p14="http://schemas.microsoft.com/office/powerpoint/2010/main" val="2557349068"/>
      </p:ext>
    </p:extLst>
  </p:cSld>
  <p:clrMapOvr>
    <a:masterClrMapping/>
  </p:clrMapOvr>
  <p:transition spd="med">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18-2</a:t>
            </a:r>
            <a:endParaRPr lang="en-US" sz="2400" b="1" dirty="0">
              <a:solidFill>
                <a:prstClr val="white"/>
              </a:solidFill>
            </a:endParaRPr>
          </a:p>
        </p:txBody>
      </p:sp>
      <p:sp>
        <p:nvSpPr>
          <p:cNvPr id="6" name="Rectangle 5"/>
          <p:cNvSpPr>
            <a:spLocks noChangeArrowheads="1"/>
          </p:cNvSpPr>
          <p:nvPr/>
        </p:nvSpPr>
        <p:spPr bwMode="auto">
          <a:xfrm>
            <a:off x="442912" y="2344738"/>
            <a:ext cx="7342632" cy="6699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Rectangle 6"/>
          <p:cNvSpPr>
            <a:spLocks noChangeArrowheads="1"/>
          </p:cNvSpPr>
          <p:nvPr/>
        </p:nvSpPr>
        <p:spPr bwMode="auto">
          <a:xfrm>
            <a:off x="6996113" y="2344738"/>
            <a:ext cx="808038" cy="669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5" name="Rectangle 7"/>
          <p:cNvSpPr>
            <a:spLocks noChangeArrowheads="1"/>
          </p:cNvSpPr>
          <p:nvPr/>
        </p:nvSpPr>
        <p:spPr bwMode="auto">
          <a:xfrm>
            <a:off x="482601" y="609600"/>
            <a:ext cx="7672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Following are the costs of a company that manufactures computer chips. Classify each as either a product</a:t>
            </a:r>
            <a:endParaRPr lang="en-US" altLang="en-US" dirty="0" smtClean="0">
              <a:solidFill>
                <a:prstClr val="black"/>
              </a:solidFill>
              <a:cs typeface="+mn-cs"/>
            </a:endParaRPr>
          </a:p>
        </p:txBody>
      </p:sp>
      <p:sp>
        <p:nvSpPr>
          <p:cNvPr id="76" name="Rectangle 8"/>
          <p:cNvSpPr>
            <a:spLocks noChangeArrowheads="1"/>
          </p:cNvSpPr>
          <p:nvPr/>
        </p:nvSpPr>
        <p:spPr bwMode="auto">
          <a:xfrm>
            <a:off x="482601" y="815975"/>
            <a:ext cx="7350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or a period cost. Then classify each of the product costs as direct material, direct labor, or factory</a:t>
            </a:r>
            <a:endParaRPr lang="en-US" altLang="en-US" dirty="0" smtClean="0">
              <a:solidFill>
                <a:prstClr val="black"/>
              </a:solidFill>
              <a:cs typeface="+mn-cs"/>
            </a:endParaRPr>
          </a:p>
        </p:txBody>
      </p:sp>
      <p:sp>
        <p:nvSpPr>
          <p:cNvPr id="77" name="Rectangle 9"/>
          <p:cNvSpPr>
            <a:spLocks noChangeArrowheads="1"/>
          </p:cNvSpPr>
          <p:nvPr/>
        </p:nvSpPr>
        <p:spPr bwMode="auto">
          <a:xfrm>
            <a:off x="482601" y="1022350"/>
            <a:ext cx="796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overhead.</a:t>
            </a:r>
            <a:endParaRPr lang="en-US" altLang="en-US" dirty="0" smtClean="0">
              <a:solidFill>
                <a:prstClr val="black"/>
              </a:solidFill>
              <a:cs typeface="+mn-cs"/>
            </a:endParaRPr>
          </a:p>
        </p:txBody>
      </p:sp>
      <p:sp>
        <p:nvSpPr>
          <p:cNvPr id="78" name="Rectangle 10"/>
          <p:cNvSpPr>
            <a:spLocks noChangeArrowheads="1"/>
          </p:cNvSpPr>
          <p:nvPr/>
        </p:nvSpPr>
        <p:spPr bwMode="auto">
          <a:xfrm>
            <a:off x="665163" y="1323975"/>
            <a:ext cx="287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Plastic board used to mount the chip</a:t>
            </a:r>
            <a:endParaRPr lang="en-US" altLang="en-US" dirty="0" smtClean="0">
              <a:solidFill>
                <a:prstClr val="black"/>
              </a:solidFill>
              <a:cs typeface="+mn-cs"/>
            </a:endParaRPr>
          </a:p>
        </p:txBody>
      </p:sp>
      <p:sp>
        <p:nvSpPr>
          <p:cNvPr id="79" name="Rectangle 11"/>
          <p:cNvSpPr>
            <a:spLocks noChangeArrowheads="1"/>
          </p:cNvSpPr>
          <p:nvPr/>
        </p:nvSpPr>
        <p:spPr bwMode="auto">
          <a:xfrm>
            <a:off x="4627563" y="1323975"/>
            <a:ext cx="2884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 Real estate taxes paid on the factory</a:t>
            </a:r>
            <a:endParaRPr lang="en-US" altLang="en-US" dirty="0" smtClean="0">
              <a:solidFill>
                <a:prstClr val="black"/>
              </a:solidFill>
              <a:cs typeface="+mn-cs"/>
            </a:endParaRPr>
          </a:p>
        </p:txBody>
      </p:sp>
      <p:sp>
        <p:nvSpPr>
          <p:cNvPr id="80" name="Rectangle 12"/>
          <p:cNvSpPr>
            <a:spLocks noChangeArrowheads="1"/>
          </p:cNvSpPr>
          <p:nvPr/>
        </p:nvSpPr>
        <p:spPr bwMode="auto">
          <a:xfrm>
            <a:off x="665163" y="1530350"/>
            <a:ext cx="1471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Advertising costs</a:t>
            </a:r>
            <a:endParaRPr lang="en-US" altLang="en-US" dirty="0" smtClean="0">
              <a:solidFill>
                <a:prstClr val="black"/>
              </a:solidFill>
              <a:cs typeface="+mn-cs"/>
            </a:endParaRPr>
          </a:p>
        </p:txBody>
      </p:sp>
      <p:sp>
        <p:nvSpPr>
          <p:cNvPr id="81" name="Rectangle 13"/>
          <p:cNvSpPr>
            <a:spLocks noChangeArrowheads="1"/>
          </p:cNvSpPr>
          <p:nvPr/>
        </p:nvSpPr>
        <p:spPr bwMode="auto">
          <a:xfrm>
            <a:off x="4627563" y="1530350"/>
            <a:ext cx="2057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 Factory supervisor salary</a:t>
            </a:r>
            <a:endParaRPr lang="en-US" altLang="en-US" dirty="0" smtClean="0">
              <a:solidFill>
                <a:prstClr val="black"/>
              </a:solidFill>
              <a:cs typeface="+mn-cs"/>
            </a:endParaRPr>
          </a:p>
        </p:txBody>
      </p:sp>
      <p:sp>
        <p:nvSpPr>
          <p:cNvPr id="82" name="Rectangle 14"/>
          <p:cNvSpPr>
            <a:spLocks noChangeArrowheads="1"/>
          </p:cNvSpPr>
          <p:nvPr/>
        </p:nvSpPr>
        <p:spPr bwMode="auto">
          <a:xfrm>
            <a:off x="665163" y="1735138"/>
            <a:ext cx="301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 Factory maintenance workers’ salaries</a:t>
            </a:r>
            <a:endParaRPr lang="en-US" altLang="en-US" dirty="0" smtClean="0">
              <a:solidFill>
                <a:prstClr val="black"/>
              </a:solidFill>
              <a:cs typeface="+mn-cs"/>
            </a:endParaRPr>
          </a:p>
        </p:txBody>
      </p:sp>
      <p:sp>
        <p:nvSpPr>
          <p:cNvPr id="83" name="Rectangle 15"/>
          <p:cNvSpPr>
            <a:spLocks noChangeArrowheads="1"/>
          </p:cNvSpPr>
          <p:nvPr/>
        </p:nvSpPr>
        <p:spPr bwMode="auto">
          <a:xfrm>
            <a:off x="4627563" y="1735138"/>
            <a:ext cx="2722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7. Depreciation on factory equipment</a:t>
            </a:r>
            <a:endParaRPr lang="en-US" altLang="en-US" dirty="0" smtClean="0">
              <a:solidFill>
                <a:prstClr val="black"/>
              </a:solidFill>
              <a:cs typeface="+mn-cs"/>
            </a:endParaRPr>
          </a:p>
        </p:txBody>
      </p:sp>
      <p:sp>
        <p:nvSpPr>
          <p:cNvPr id="84" name="Rectangle 16"/>
          <p:cNvSpPr>
            <a:spLocks noChangeArrowheads="1"/>
          </p:cNvSpPr>
          <p:nvPr/>
        </p:nvSpPr>
        <p:spPr bwMode="auto">
          <a:xfrm>
            <a:off x="665163" y="1941513"/>
            <a:ext cx="3206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4. Real estate taxes paid on the sales office</a:t>
            </a:r>
            <a:endParaRPr lang="en-US" altLang="en-US" dirty="0" smtClean="0">
              <a:solidFill>
                <a:prstClr val="black"/>
              </a:solidFill>
              <a:cs typeface="+mn-cs"/>
            </a:endParaRPr>
          </a:p>
        </p:txBody>
      </p:sp>
      <p:sp>
        <p:nvSpPr>
          <p:cNvPr id="85" name="Rectangle 17"/>
          <p:cNvSpPr>
            <a:spLocks noChangeArrowheads="1"/>
          </p:cNvSpPr>
          <p:nvPr/>
        </p:nvSpPr>
        <p:spPr bwMode="auto">
          <a:xfrm>
            <a:off x="4627563" y="1941513"/>
            <a:ext cx="3317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 Assembly worker hourly pay to make chips</a:t>
            </a:r>
            <a:endParaRPr lang="en-US" altLang="en-US" dirty="0" smtClean="0">
              <a:solidFill>
                <a:prstClr val="black"/>
              </a:solidFill>
              <a:cs typeface="+mn-cs"/>
            </a:endParaRPr>
          </a:p>
        </p:txBody>
      </p:sp>
      <p:sp>
        <p:nvSpPr>
          <p:cNvPr id="86" name="Rectangle 18"/>
          <p:cNvSpPr>
            <a:spLocks noChangeArrowheads="1"/>
          </p:cNvSpPr>
          <p:nvPr/>
        </p:nvSpPr>
        <p:spPr bwMode="auto">
          <a:xfrm>
            <a:off x="4727576" y="2581275"/>
            <a:ext cx="584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Direct </a:t>
            </a:r>
            <a:endParaRPr lang="en-US" altLang="en-US" dirty="0" smtClean="0">
              <a:solidFill>
                <a:prstClr val="black"/>
              </a:solidFill>
              <a:cs typeface="+mn-cs"/>
            </a:endParaRPr>
          </a:p>
        </p:txBody>
      </p:sp>
      <p:sp>
        <p:nvSpPr>
          <p:cNvPr id="89" name="Rectangle 19"/>
          <p:cNvSpPr>
            <a:spLocks noChangeArrowheads="1"/>
          </p:cNvSpPr>
          <p:nvPr/>
        </p:nvSpPr>
        <p:spPr bwMode="auto">
          <a:xfrm>
            <a:off x="4657726" y="2787650"/>
            <a:ext cx="695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Material</a:t>
            </a:r>
            <a:endParaRPr lang="en-US" altLang="en-US" dirty="0" smtClean="0">
              <a:solidFill>
                <a:prstClr val="black"/>
              </a:solidFill>
              <a:cs typeface="+mn-cs"/>
            </a:endParaRPr>
          </a:p>
        </p:txBody>
      </p:sp>
      <p:sp>
        <p:nvSpPr>
          <p:cNvPr id="90" name="Rectangle 20"/>
          <p:cNvSpPr>
            <a:spLocks noChangeArrowheads="1"/>
          </p:cNvSpPr>
          <p:nvPr/>
        </p:nvSpPr>
        <p:spPr bwMode="auto">
          <a:xfrm>
            <a:off x="5464176" y="2581275"/>
            <a:ext cx="584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Direct </a:t>
            </a:r>
            <a:endParaRPr lang="en-US" altLang="en-US" dirty="0" smtClean="0">
              <a:solidFill>
                <a:prstClr val="black"/>
              </a:solidFill>
              <a:cs typeface="+mn-cs"/>
            </a:endParaRPr>
          </a:p>
        </p:txBody>
      </p:sp>
      <p:sp>
        <p:nvSpPr>
          <p:cNvPr id="91" name="Rectangle 21"/>
          <p:cNvSpPr>
            <a:spLocks noChangeArrowheads="1"/>
          </p:cNvSpPr>
          <p:nvPr/>
        </p:nvSpPr>
        <p:spPr bwMode="auto">
          <a:xfrm>
            <a:off x="5464176" y="2787650"/>
            <a:ext cx="534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Labor</a:t>
            </a:r>
            <a:endParaRPr lang="en-US" altLang="en-US" dirty="0" smtClean="0">
              <a:solidFill>
                <a:prstClr val="black"/>
              </a:solidFill>
              <a:cs typeface="+mn-cs"/>
            </a:endParaRPr>
          </a:p>
        </p:txBody>
      </p:sp>
      <p:sp>
        <p:nvSpPr>
          <p:cNvPr id="92" name="Rectangle 22"/>
          <p:cNvSpPr>
            <a:spLocks noChangeArrowheads="1"/>
          </p:cNvSpPr>
          <p:nvPr/>
        </p:nvSpPr>
        <p:spPr bwMode="auto">
          <a:xfrm>
            <a:off x="6240463" y="2581275"/>
            <a:ext cx="715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a:t>
            </a:r>
            <a:endParaRPr lang="en-US" altLang="en-US" dirty="0" smtClean="0">
              <a:solidFill>
                <a:prstClr val="black"/>
              </a:solidFill>
              <a:cs typeface="+mn-cs"/>
            </a:endParaRPr>
          </a:p>
        </p:txBody>
      </p:sp>
      <p:sp>
        <p:nvSpPr>
          <p:cNvPr id="352" name="Rectangle 23"/>
          <p:cNvSpPr>
            <a:spLocks noChangeArrowheads="1"/>
          </p:cNvSpPr>
          <p:nvPr/>
        </p:nvSpPr>
        <p:spPr bwMode="auto">
          <a:xfrm>
            <a:off x="6159501" y="2787650"/>
            <a:ext cx="827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Overhead</a:t>
            </a:r>
            <a:endParaRPr lang="en-US" altLang="en-US" dirty="0" smtClean="0">
              <a:solidFill>
                <a:prstClr val="black"/>
              </a:solidFill>
              <a:cs typeface="+mn-cs"/>
            </a:endParaRPr>
          </a:p>
        </p:txBody>
      </p:sp>
      <p:sp>
        <p:nvSpPr>
          <p:cNvPr id="353" name="Rectangle 24"/>
          <p:cNvSpPr>
            <a:spLocks noChangeArrowheads="1"/>
          </p:cNvSpPr>
          <p:nvPr/>
        </p:nvSpPr>
        <p:spPr bwMode="auto">
          <a:xfrm>
            <a:off x="7148513" y="2581275"/>
            <a:ext cx="625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Period </a:t>
            </a:r>
            <a:endParaRPr lang="en-US" altLang="en-US" dirty="0" smtClean="0">
              <a:solidFill>
                <a:prstClr val="black"/>
              </a:solidFill>
              <a:cs typeface="+mn-cs"/>
            </a:endParaRPr>
          </a:p>
        </p:txBody>
      </p:sp>
      <p:sp>
        <p:nvSpPr>
          <p:cNvPr id="354" name="Rectangle 25"/>
          <p:cNvSpPr>
            <a:spLocks noChangeArrowheads="1"/>
          </p:cNvSpPr>
          <p:nvPr/>
        </p:nvSpPr>
        <p:spPr bwMode="auto">
          <a:xfrm>
            <a:off x="7218363" y="2787650"/>
            <a:ext cx="442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Cost</a:t>
            </a:r>
            <a:endParaRPr lang="en-US" altLang="en-US" dirty="0" smtClean="0">
              <a:solidFill>
                <a:prstClr val="black"/>
              </a:solidFill>
              <a:cs typeface="+mn-cs"/>
            </a:endParaRPr>
          </a:p>
        </p:txBody>
      </p:sp>
      <p:sp>
        <p:nvSpPr>
          <p:cNvPr id="355" name="Rectangle 26"/>
          <p:cNvSpPr>
            <a:spLocks noChangeArrowheads="1"/>
          </p:cNvSpPr>
          <p:nvPr/>
        </p:nvSpPr>
        <p:spPr bwMode="auto">
          <a:xfrm>
            <a:off x="665163" y="3024188"/>
            <a:ext cx="287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Plastic board used to mount the chip</a:t>
            </a:r>
            <a:endParaRPr lang="en-US" altLang="en-US" dirty="0" smtClean="0">
              <a:solidFill>
                <a:prstClr val="black"/>
              </a:solidFill>
              <a:cs typeface="+mn-cs"/>
            </a:endParaRPr>
          </a:p>
        </p:txBody>
      </p:sp>
      <p:sp>
        <p:nvSpPr>
          <p:cNvPr id="356" name="Rectangle 27"/>
          <p:cNvSpPr>
            <a:spLocks noChangeArrowheads="1"/>
          </p:cNvSpPr>
          <p:nvPr/>
        </p:nvSpPr>
        <p:spPr bwMode="auto">
          <a:xfrm>
            <a:off x="4910138" y="3024188"/>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X</a:t>
            </a:r>
            <a:endParaRPr lang="en-US" altLang="en-US" dirty="0" smtClean="0">
              <a:solidFill>
                <a:prstClr val="black"/>
              </a:solidFill>
              <a:cs typeface="+mn-cs"/>
            </a:endParaRPr>
          </a:p>
        </p:txBody>
      </p:sp>
      <p:sp>
        <p:nvSpPr>
          <p:cNvPr id="357" name="Rectangle 28"/>
          <p:cNvSpPr>
            <a:spLocks noChangeArrowheads="1"/>
          </p:cNvSpPr>
          <p:nvPr/>
        </p:nvSpPr>
        <p:spPr bwMode="auto">
          <a:xfrm>
            <a:off x="665163" y="3241675"/>
            <a:ext cx="1471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Advertising costs</a:t>
            </a:r>
            <a:endParaRPr lang="en-US" altLang="en-US" dirty="0" smtClean="0">
              <a:solidFill>
                <a:prstClr val="black"/>
              </a:solidFill>
              <a:cs typeface="+mn-cs"/>
            </a:endParaRPr>
          </a:p>
        </p:txBody>
      </p:sp>
      <p:sp>
        <p:nvSpPr>
          <p:cNvPr id="358" name="Rectangle 29"/>
          <p:cNvSpPr>
            <a:spLocks noChangeArrowheads="1"/>
          </p:cNvSpPr>
          <p:nvPr/>
        </p:nvSpPr>
        <p:spPr bwMode="auto">
          <a:xfrm>
            <a:off x="7350126" y="3241675"/>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X</a:t>
            </a:r>
            <a:endParaRPr lang="en-US" altLang="en-US" dirty="0" smtClean="0">
              <a:solidFill>
                <a:prstClr val="black"/>
              </a:solidFill>
              <a:cs typeface="+mn-cs"/>
            </a:endParaRPr>
          </a:p>
        </p:txBody>
      </p:sp>
      <p:sp>
        <p:nvSpPr>
          <p:cNvPr id="359" name="Rectangle 30"/>
          <p:cNvSpPr>
            <a:spLocks noChangeArrowheads="1"/>
          </p:cNvSpPr>
          <p:nvPr/>
        </p:nvSpPr>
        <p:spPr bwMode="auto">
          <a:xfrm>
            <a:off x="665163" y="3457575"/>
            <a:ext cx="301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 Factory maintenance workers’ salaries</a:t>
            </a:r>
            <a:endParaRPr lang="en-US" altLang="en-US" dirty="0" smtClean="0">
              <a:solidFill>
                <a:prstClr val="black"/>
              </a:solidFill>
              <a:cs typeface="+mn-cs"/>
            </a:endParaRPr>
          </a:p>
        </p:txBody>
      </p:sp>
      <p:sp>
        <p:nvSpPr>
          <p:cNvPr id="360" name="Rectangle 31"/>
          <p:cNvSpPr>
            <a:spLocks noChangeArrowheads="1"/>
          </p:cNvSpPr>
          <p:nvPr/>
        </p:nvSpPr>
        <p:spPr bwMode="auto">
          <a:xfrm>
            <a:off x="6483351" y="3457575"/>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X</a:t>
            </a:r>
            <a:endParaRPr lang="en-US" altLang="en-US" dirty="0" smtClean="0">
              <a:solidFill>
                <a:prstClr val="black"/>
              </a:solidFill>
              <a:cs typeface="+mn-cs"/>
            </a:endParaRPr>
          </a:p>
        </p:txBody>
      </p:sp>
      <p:sp>
        <p:nvSpPr>
          <p:cNvPr id="361" name="Rectangle 32"/>
          <p:cNvSpPr>
            <a:spLocks noChangeArrowheads="1"/>
          </p:cNvSpPr>
          <p:nvPr/>
        </p:nvSpPr>
        <p:spPr bwMode="auto">
          <a:xfrm>
            <a:off x="665163" y="3675063"/>
            <a:ext cx="3206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4. Real estate taxes paid on the sales office</a:t>
            </a:r>
            <a:endParaRPr lang="en-US" altLang="en-US" dirty="0" smtClean="0">
              <a:solidFill>
                <a:prstClr val="black"/>
              </a:solidFill>
              <a:cs typeface="+mn-cs"/>
            </a:endParaRPr>
          </a:p>
        </p:txBody>
      </p:sp>
      <p:sp>
        <p:nvSpPr>
          <p:cNvPr id="363" name="Rectangle 33"/>
          <p:cNvSpPr>
            <a:spLocks noChangeArrowheads="1"/>
          </p:cNvSpPr>
          <p:nvPr/>
        </p:nvSpPr>
        <p:spPr bwMode="auto">
          <a:xfrm>
            <a:off x="7350126" y="3675063"/>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X</a:t>
            </a:r>
            <a:endParaRPr lang="en-US" altLang="en-US" dirty="0" smtClean="0">
              <a:solidFill>
                <a:prstClr val="black"/>
              </a:solidFill>
              <a:cs typeface="+mn-cs"/>
            </a:endParaRPr>
          </a:p>
        </p:txBody>
      </p:sp>
      <p:sp>
        <p:nvSpPr>
          <p:cNvPr id="364" name="Rectangle 34"/>
          <p:cNvSpPr>
            <a:spLocks noChangeArrowheads="1"/>
          </p:cNvSpPr>
          <p:nvPr/>
        </p:nvSpPr>
        <p:spPr bwMode="auto">
          <a:xfrm>
            <a:off x="665163" y="3890963"/>
            <a:ext cx="2884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 Real estate taxes paid on the factory</a:t>
            </a:r>
            <a:endParaRPr lang="en-US" altLang="en-US" dirty="0" smtClean="0">
              <a:solidFill>
                <a:prstClr val="black"/>
              </a:solidFill>
              <a:cs typeface="+mn-cs"/>
            </a:endParaRPr>
          </a:p>
        </p:txBody>
      </p:sp>
      <p:sp>
        <p:nvSpPr>
          <p:cNvPr id="365" name="Rectangle 35"/>
          <p:cNvSpPr>
            <a:spLocks noChangeArrowheads="1"/>
          </p:cNvSpPr>
          <p:nvPr/>
        </p:nvSpPr>
        <p:spPr bwMode="auto">
          <a:xfrm>
            <a:off x="6483351" y="3890963"/>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X</a:t>
            </a:r>
            <a:endParaRPr lang="en-US" altLang="en-US" dirty="0" smtClean="0">
              <a:solidFill>
                <a:prstClr val="black"/>
              </a:solidFill>
              <a:cs typeface="+mn-cs"/>
            </a:endParaRPr>
          </a:p>
        </p:txBody>
      </p:sp>
      <p:sp>
        <p:nvSpPr>
          <p:cNvPr id="366" name="Rectangle 36"/>
          <p:cNvSpPr>
            <a:spLocks noChangeArrowheads="1"/>
          </p:cNvSpPr>
          <p:nvPr/>
        </p:nvSpPr>
        <p:spPr bwMode="auto">
          <a:xfrm>
            <a:off x="665163" y="4106863"/>
            <a:ext cx="2057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 Factory supervisor salary</a:t>
            </a:r>
            <a:endParaRPr lang="en-US" altLang="en-US" dirty="0" smtClean="0">
              <a:solidFill>
                <a:prstClr val="black"/>
              </a:solidFill>
              <a:cs typeface="+mn-cs"/>
            </a:endParaRPr>
          </a:p>
        </p:txBody>
      </p:sp>
      <p:sp>
        <p:nvSpPr>
          <p:cNvPr id="367" name="Rectangle 37"/>
          <p:cNvSpPr>
            <a:spLocks noChangeArrowheads="1"/>
          </p:cNvSpPr>
          <p:nvPr/>
        </p:nvSpPr>
        <p:spPr bwMode="auto">
          <a:xfrm>
            <a:off x="6483351" y="4106863"/>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X</a:t>
            </a:r>
            <a:endParaRPr lang="en-US" altLang="en-US" dirty="0" smtClean="0">
              <a:solidFill>
                <a:prstClr val="black"/>
              </a:solidFill>
              <a:cs typeface="+mn-cs"/>
            </a:endParaRPr>
          </a:p>
        </p:txBody>
      </p:sp>
      <p:sp>
        <p:nvSpPr>
          <p:cNvPr id="368" name="Rectangle 38"/>
          <p:cNvSpPr>
            <a:spLocks noChangeArrowheads="1"/>
          </p:cNvSpPr>
          <p:nvPr/>
        </p:nvSpPr>
        <p:spPr bwMode="auto">
          <a:xfrm>
            <a:off x="665163" y="4324350"/>
            <a:ext cx="2722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7. Depreciation on factory equipment</a:t>
            </a:r>
            <a:endParaRPr lang="en-US" altLang="en-US" dirty="0" smtClean="0">
              <a:solidFill>
                <a:prstClr val="black"/>
              </a:solidFill>
              <a:cs typeface="+mn-cs"/>
            </a:endParaRPr>
          </a:p>
        </p:txBody>
      </p:sp>
      <p:sp>
        <p:nvSpPr>
          <p:cNvPr id="369" name="Rectangle 39"/>
          <p:cNvSpPr>
            <a:spLocks noChangeArrowheads="1"/>
          </p:cNvSpPr>
          <p:nvPr/>
        </p:nvSpPr>
        <p:spPr bwMode="auto">
          <a:xfrm>
            <a:off x="6483351" y="4324350"/>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X</a:t>
            </a:r>
            <a:endParaRPr lang="en-US" altLang="en-US" dirty="0" smtClean="0">
              <a:solidFill>
                <a:prstClr val="black"/>
              </a:solidFill>
              <a:cs typeface="+mn-cs"/>
            </a:endParaRPr>
          </a:p>
        </p:txBody>
      </p:sp>
      <p:sp>
        <p:nvSpPr>
          <p:cNvPr id="370" name="Rectangle 40"/>
          <p:cNvSpPr>
            <a:spLocks noChangeArrowheads="1"/>
          </p:cNvSpPr>
          <p:nvPr/>
        </p:nvSpPr>
        <p:spPr bwMode="auto">
          <a:xfrm>
            <a:off x="665163" y="4540250"/>
            <a:ext cx="3317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 Assembly worker hourly pay to make chips</a:t>
            </a:r>
            <a:endParaRPr lang="en-US" altLang="en-US" dirty="0" smtClean="0">
              <a:solidFill>
                <a:prstClr val="black"/>
              </a:solidFill>
              <a:cs typeface="+mn-cs"/>
            </a:endParaRPr>
          </a:p>
        </p:txBody>
      </p:sp>
      <p:sp>
        <p:nvSpPr>
          <p:cNvPr id="371" name="Rectangle 41"/>
          <p:cNvSpPr>
            <a:spLocks noChangeArrowheads="1"/>
          </p:cNvSpPr>
          <p:nvPr/>
        </p:nvSpPr>
        <p:spPr bwMode="auto">
          <a:xfrm>
            <a:off x="5645151" y="4540250"/>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X</a:t>
            </a:r>
            <a:endParaRPr lang="en-US" altLang="en-US" dirty="0" smtClean="0">
              <a:solidFill>
                <a:prstClr val="black"/>
              </a:solidFill>
              <a:cs typeface="+mn-cs"/>
            </a:endParaRPr>
          </a:p>
        </p:txBody>
      </p:sp>
      <p:sp>
        <p:nvSpPr>
          <p:cNvPr id="372" name="Rectangle 42"/>
          <p:cNvSpPr>
            <a:spLocks noChangeArrowheads="1"/>
          </p:cNvSpPr>
          <p:nvPr/>
        </p:nvSpPr>
        <p:spPr bwMode="auto">
          <a:xfrm>
            <a:off x="5241926" y="2365375"/>
            <a:ext cx="1189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Product Costs</a:t>
            </a:r>
            <a:endParaRPr lang="en-US" altLang="en-US" dirty="0" smtClean="0">
              <a:solidFill>
                <a:prstClr val="black"/>
              </a:solidFill>
              <a:cs typeface="+mn-cs"/>
            </a:endParaRPr>
          </a:p>
        </p:txBody>
      </p:sp>
      <p:sp>
        <p:nvSpPr>
          <p:cNvPr id="373" name="Rectangle 43"/>
          <p:cNvSpPr>
            <a:spLocks noChangeArrowheads="1"/>
          </p:cNvSpPr>
          <p:nvPr/>
        </p:nvSpPr>
        <p:spPr bwMode="auto">
          <a:xfrm>
            <a:off x="433388" y="2333625"/>
            <a:ext cx="19050" cy="6810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Rectangle 44"/>
          <p:cNvSpPr>
            <a:spLocks noChangeArrowheads="1"/>
          </p:cNvSpPr>
          <p:nvPr/>
        </p:nvSpPr>
        <p:spPr bwMode="auto">
          <a:xfrm>
            <a:off x="6986588" y="2354263"/>
            <a:ext cx="20638" cy="660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Rectangle 45"/>
          <p:cNvSpPr>
            <a:spLocks noChangeArrowheads="1"/>
          </p:cNvSpPr>
          <p:nvPr/>
        </p:nvSpPr>
        <p:spPr bwMode="auto">
          <a:xfrm>
            <a:off x="7783513" y="2354263"/>
            <a:ext cx="20638" cy="660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Rectangle 46"/>
          <p:cNvSpPr>
            <a:spLocks noChangeArrowheads="1"/>
          </p:cNvSpPr>
          <p:nvPr/>
        </p:nvSpPr>
        <p:spPr bwMode="auto">
          <a:xfrm>
            <a:off x="452438" y="2333625"/>
            <a:ext cx="73517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Line 47"/>
          <p:cNvSpPr>
            <a:spLocks noChangeShapeType="1"/>
          </p:cNvSpPr>
          <p:nvPr/>
        </p:nvSpPr>
        <p:spPr bwMode="auto">
          <a:xfrm>
            <a:off x="4586288" y="2560638"/>
            <a:ext cx="24003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Rectangle 48"/>
          <p:cNvSpPr>
            <a:spLocks noChangeArrowheads="1"/>
          </p:cNvSpPr>
          <p:nvPr/>
        </p:nvSpPr>
        <p:spPr bwMode="auto">
          <a:xfrm>
            <a:off x="4586288" y="2560638"/>
            <a:ext cx="24003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9" name="Rectangle 49"/>
          <p:cNvSpPr>
            <a:spLocks noChangeArrowheads="1"/>
          </p:cNvSpPr>
          <p:nvPr/>
        </p:nvSpPr>
        <p:spPr bwMode="auto">
          <a:xfrm>
            <a:off x="452438" y="2994025"/>
            <a:ext cx="73517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0" name="Rectangle 379"/>
          <p:cNvSpPr/>
          <p:nvPr/>
        </p:nvSpPr>
        <p:spPr>
          <a:xfrm>
            <a:off x="914400" y="5029200"/>
            <a:ext cx="3671888"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b="1" u="sng" dirty="0" smtClean="0">
                <a:solidFill>
                  <a:prstClr val="white"/>
                </a:solidFill>
              </a:rPr>
              <a:t>Product Costs</a:t>
            </a:r>
          </a:p>
          <a:p>
            <a:pPr algn="ctr" fontAlgn="auto">
              <a:spcBef>
                <a:spcPts val="0"/>
              </a:spcBef>
              <a:spcAft>
                <a:spcPts val="0"/>
              </a:spcAft>
            </a:pPr>
            <a:r>
              <a:rPr lang="en-US" dirty="0" smtClean="0">
                <a:solidFill>
                  <a:prstClr val="white"/>
                </a:solidFill>
              </a:rPr>
              <a:t>All Factory Costs</a:t>
            </a:r>
          </a:p>
          <a:p>
            <a:pPr algn="ctr" fontAlgn="auto">
              <a:spcBef>
                <a:spcPts val="0"/>
              </a:spcBef>
              <a:spcAft>
                <a:spcPts val="0"/>
              </a:spcAft>
            </a:pPr>
            <a:r>
              <a:rPr lang="en-US" dirty="0" smtClean="0">
                <a:solidFill>
                  <a:prstClr val="white"/>
                </a:solidFill>
              </a:rPr>
              <a:t>Assets on Balance Sheet</a:t>
            </a:r>
            <a:endParaRPr lang="en-US" dirty="0">
              <a:solidFill>
                <a:prstClr val="white"/>
              </a:solidFill>
            </a:endParaRPr>
          </a:p>
        </p:txBody>
      </p:sp>
      <p:sp>
        <p:nvSpPr>
          <p:cNvPr id="96" name="Rectangle 95"/>
          <p:cNvSpPr/>
          <p:nvPr/>
        </p:nvSpPr>
        <p:spPr>
          <a:xfrm>
            <a:off x="4762500" y="5029200"/>
            <a:ext cx="3671888"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b="1" u="sng" dirty="0" smtClean="0">
                <a:solidFill>
                  <a:srgbClr val="002060"/>
                </a:solidFill>
              </a:rPr>
              <a:t>Period Costs</a:t>
            </a:r>
          </a:p>
          <a:p>
            <a:pPr algn="ctr" fontAlgn="auto">
              <a:spcBef>
                <a:spcPts val="0"/>
              </a:spcBef>
              <a:spcAft>
                <a:spcPts val="0"/>
              </a:spcAft>
            </a:pPr>
            <a:r>
              <a:rPr lang="en-US" dirty="0" smtClean="0">
                <a:solidFill>
                  <a:srgbClr val="002060"/>
                </a:solidFill>
              </a:rPr>
              <a:t>Non-Factory Costs</a:t>
            </a:r>
          </a:p>
          <a:p>
            <a:pPr algn="ctr" fontAlgn="auto">
              <a:spcBef>
                <a:spcPts val="0"/>
              </a:spcBef>
              <a:spcAft>
                <a:spcPts val="0"/>
              </a:spcAft>
            </a:pPr>
            <a:r>
              <a:rPr lang="en-US" dirty="0" smtClean="0">
                <a:solidFill>
                  <a:srgbClr val="002060"/>
                </a:solidFill>
              </a:rPr>
              <a:t>Expensed on Income Statement as Selling, General and Administrative</a:t>
            </a:r>
            <a:endParaRPr lang="en-US" dirty="0">
              <a:solidFill>
                <a:srgbClr val="002060"/>
              </a:solidFill>
            </a:endParaRPr>
          </a:p>
        </p:txBody>
      </p:sp>
      <p:sp>
        <p:nvSpPr>
          <p:cNvPr id="51" name="Slide Number Placeholder 50"/>
          <p:cNvSpPr>
            <a:spLocks noGrp="1"/>
          </p:cNvSpPr>
          <p:nvPr>
            <p:ph type="sldNum" sz="quarter" idx="12"/>
          </p:nvPr>
        </p:nvSpPr>
        <p:spPr/>
        <p:txBody>
          <a:bodyPr/>
          <a:lstStyle/>
          <a:p>
            <a:fld id="{A2F34CF3-0044-4E21-BEB6-D1264E26E98D}" type="slidenum">
              <a:rPr lang="en-US" smtClean="0">
                <a:solidFill>
                  <a:prstClr val="black">
                    <a:tint val="75000"/>
                  </a:prstClr>
                </a:solidFill>
              </a:rPr>
              <a:pPr/>
              <a:t>18</a:t>
            </a:fld>
            <a:endParaRPr lang="en-US" dirty="0">
              <a:solidFill>
                <a:prstClr val="black">
                  <a:tint val="75000"/>
                </a:prstClr>
              </a:solidFill>
            </a:endParaRPr>
          </a:p>
        </p:txBody>
      </p:sp>
      <p:sp>
        <p:nvSpPr>
          <p:cNvPr id="52" name="Rounded Rectangle 51"/>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cs typeface="Arial" charset="0"/>
              </a:rPr>
              <a:t>Define product and period costs and explain how they impact financial statements.</a:t>
            </a:r>
            <a:endParaRPr lang="en-US" sz="1100" dirty="0"/>
          </a:p>
        </p:txBody>
      </p:sp>
      <p:sp>
        <p:nvSpPr>
          <p:cNvPr id="53" name="Rounded Rectangle 52"/>
          <p:cNvSpPr/>
          <p:nvPr/>
        </p:nvSpPr>
        <p:spPr>
          <a:xfrm>
            <a:off x="81011" y="6275349"/>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solidFill>
                  <a:prstClr val="black"/>
                </a:solidFill>
                <a:cs typeface="Arial" charset="0"/>
              </a:rPr>
              <a:t>Describe accounting concepts useful in classifying costs.</a:t>
            </a:r>
            <a:endParaRPr lang="en-US" sz="1100" dirty="0"/>
          </a:p>
        </p:txBody>
      </p:sp>
    </p:spTree>
    <p:extLst>
      <p:ext uri="{BB962C8B-B14F-4D97-AF65-F5344CB8AC3E}">
        <p14:creationId xmlns:p14="http://schemas.microsoft.com/office/powerpoint/2010/main" val="1131178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6"/>
                                        </p:tgtEl>
                                        <p:attrNameLst>
                                          <p:attrName>style.visibility</p:attrName>
                                        </p:attrNameLst>
                                      </p:cBhvr>
                                      <p:to>
                                        <p:strVal val="visible"/>
                                      </p:to>
                                    </p:set>
                                    <p:animEffect transition="in" filter="fade">
                                      <p:cBhvr>
                                        <p:cTn id="15" dur="500"/>
                                        <p:tgtEl>
                                          <p:spTgt spid="3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8"/>
                                        </p:tgtEl>
                                        <p:attrNameLst>
                                          <p:attrName>style.visibility</p:attrName>
                                        </p:attrNameLst>
                                      </p:cBhvr>
                                      <p:to>
                                        <p:strVal val="visible"/>
                                      </p:to>
                                    </p:set>
                                    <p:animEffect transition="in" filter="fade">
                                      <p:cBhvr>
                                        <p:cTn id="18" dur="500"/>
                                        <p:tgtEl>
                                          <p:spTgt spid="35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0"/>
                                        </p:tgtEl>
                                        <p:attrNameLst>
                                          <p:attrName>style.visibility</p:attrName>
                                        </p:attrNameLst>
                                      </p:cBhvr>
                                      <p:to>
                                        <p:strVal val="visible"/>
                                      </p:to>
                                    </p:set>
                                    <p:animEffect transition="in" filter="fade">
                                      <p:cBhvr>
                                        <p:cTn id="21" dur="500"/>
                                        <p:tgtEl>
                                          <p:spTgt spid="36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3"/>
                                        </p:tgtEl>
                                        <p:attrNameLst>
                                          <p:attrName>style.visibility</p:attrName>
                                        </p:attrNameLst>
                                      </p:cBhvr>
                                      <p:to>
                                        <p:strVal val="visible"/>
                                      </p:to>
                                    </p:set>
                                    <p:animEffect transition="in" filter="fade">
                                      <p:cBhvr>
                                        <p:cTn id="24" dur="500"/>
                                        <p:tgtEl>
                                          <p:spTgt spid="3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5"/>
                                        </p:tgtEl>
                                        <p:attrNameLst>
                                          <p:attrName>style.visibility</p:attrName>
                                        </p:attrNameLst>
                                      </p:cBhvr>
                                      <p:to>
                                        <p:strVal val="visible"/>
                                      </p:to>
                                    </p:set>
                                    <p:animEffect transition="in" filter="fade">
                                      <p:cBhvr>
                                        <p:cTn id="27" dur="500"/>
                                        <p:tgtEl>
                                          <p:spTgt spid="3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7"/>
                                        </p:tgtEl>
                                        <p:attrNameLst>
                                          <p:attrName>style.visibility</p:attrName>
                                        </p:attrNameLst>
                                      </p:cBhvr>
                                      <p:to>
                                        <p:strVal val="visible"/>
                                      </p:to>
                                    </p:set>
                                    <p:animEffect transition="in" filter="fade">
                                      <p:cBhvr>
                                        <p:cTn id="30" dur="500"/>
                                        <p:tgtEl>
                                          <p:spTgt spid="36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9"/>
                                        </p:tgtEl>
                                        <p:attrNameLst>
                                          <p:attrName>style.visibility</p:attrName>
                                        </p:attrNameLst>
                                      </p:cBhvr>
                                      <p:to>
                                        <p:strVal val="visible"/>
                                      </p:to>
                                    </p:set>
                                    <p:animEffect transition="in" filter="fade">
                                      <p:cBhvr>
                                        <p:cTn id="33" dur="500"/>
                                        <p:tgtEl>
                                          <p:spTgt spid="36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1"/>
                                        </p:tgtEl>
                                        <p:attrNameLst>
                                          <p:attrName>style.visibility</p:attrName>
                                        </p:attrNameLst>
                                      </p:cBhvr>
                                      <p:to>
                                        <p:strVal val="visible"/>
                                      </p:to>
                                    </p:set>
                                    <p:animEffect transition="in" filter="fade">
                                      <p:cBhvr>
                                        <p:cTn id="36"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p:bldP spid="358" grpId="0"/>
      <p:bldP spid="360" grpId="0"/>
      <p:bldP spid="363" grpId="0"/>
      <p:bldP spid="365" grpId="0"/>
      <p:bldP spid="367" grpId="0"/>
      <p:bldP spid="369" grpId="0"/>
      <p:bldP spid="371" grpId="0"/>
      <p:bldP spid="380" grpId="0" animBg="1"/>
      <p:bldP spid="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lstStyle/>
          <a:p>
            <a:r>
              <a:rPr lang="en-US" altLang="en-US" b="1" dirty="0" smtClean="0"/>
              <a:t>Reporting of Costs</a:t>
            </a:r>
          </a:p>
        </p:txBody>
      </p:sp>
      <p:pic>
        <p:nvPicPr>
          <p:cNvPr id="184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0"/>
            <a:ext cx="866457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19</a:t>
            </a:fld>
            <a:endParaRPr lang="en-US" dirty="0"/>
          </a:p>
        </p:txBody>
      </p:sp>
      <p:sp>
        <p:nvSpPr>
          <p:cNvPr id="7" name="Rounded Rectangle 6"/>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cs typeface="Arial" charset="0"/>
              </a:rPr>
              <a:t>Define product and period costs and explain how they impact financial statements.</a:t>
            </a:r>
            <a:endParaRPr lang="en-US" sz="11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solidFill>
                  <a:prstClr val="black"/>
                </a:solidFill>
              </a:rPr>
              <a:t/>
            </a:r>
            <a:br>
              <a:rPr lang="en-US" altLang="en-US" smtClean="0">
                <a:solidFill>
                  <a:prstClr val="black"/>
                </a:solidFill>
              </a:rPr>
            </a:br>
            <a:r>
              <a:rPr lang="en-US" altLang="en-US" smtClean="0">
                <a:solidFill>
                  <a:prstClr val="black"/>
                </a:solidFill>
              </a:rPr>
              <a:t/>
            </a:r>
            <a:br>
              <a:rPr lang="en-US" altLang="en-US" smtClean="0">
                <a:solidFill>
                  <a:prstClr val="black"/>
                </a:solidFill>
              </a:rPr>
            </a:br>
            <a:r>
              <a:rPr lang="en-US" smtClean="0">
                <a:solidFill>
                  <a:prstClr val="black"/>
                </a:solidFill>
              </a:rPr>
              <a:t/>
            </a:r>
            <a:br>
              <a:rPr lang="en-US" smtClean="0">
                <a:solidFill>
                  <a:prstClr val="black"/>
                </a:solidFill>
              </a:rPr>
            </a:br>
            <a:r>
              <a:rPr lang="en-US" altLang="en-US" smtClean="0">
                <a:solidFill>
                  <a:prstClr val="black"/>
                </a:solidFill>
              </a:rPr>
              <a:t/>
            </a:r>
            <a:br>
              <a:rPr lang="en-US" altLang="en-US" smtClean="0">
                <a:solidFill>
                  <a:prstClr val="black"/>
                </a:solidFill>
              </a:rPr>
            </a:br>
            <a:endParaRPr lang="en-US" altLang="en-US" dirty="0" smtClean="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Arial" charset="0"/>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solidFill>
                  <a:prstClr val="black"/>
                </a:solidFill>
                <a:latin typeface="Calibri"/>
                <a:cs typeface="Arial" charset="0"/>
              </a:rPr>
              <a:t>Chapter 18 Learning Objectives</a:t>
            </a:r>
            <a:endParaRPr lang="en-US" sz="4400" dirty="0">
              <a:solidFill>
                <a:prstClr val="black"/>
              </a:solidFill>
              <a:latin typeface="Calibri"/>
              <a:cs typeface="Arial" charset="0"/>
            </a:endParaRPr>
          </a:p>
        </p:txBody>
      </p:sp>
      <p:sp>
        <p:nvSpPr>
          <p:cNvPr id="8" name="Rectangle 7"/>
          <p:cNvSpPr/>
          <p:nvPr/>
        </p:nvSpPr>
        <p:spPr>
          <a:xfrm>
            <a:off x="266700" y="1932931"/>
            <a:ext cx="8610600" cy="4278094"/>
          </a:xfrm>
          <a:prstGeom prst="rect">
            <a:avLst/>
          </a:prstGeom>
        </p:spPr>
        <p:txBody>
          <a:bodyPr wrap="square">
            <a:spAutoFit/>
          </a:bodyPr>
          <a:lstStyle/>
          <a:p>
            <a:r>
              <a:rPr lang="en-US" sz="1600" b="1" dirty="0">
                <a:solidFill>
                  <a:prstClr val="black"/>
                </a:solidFill>
                <a:latin typeface="Calibri"/>
                <a:cs typeface="Arial" charset="0"/>
              </a:rPr>
              <a:t>CONCEPTUAL</a:t>
            </a:r>
          </a:p>
          <a:p>
            <a:r>
              <a:rPr lang="en-US" sz="1600" b="1" dirty="0" smtClean="0">
                <a:solidFill>
                  <a:prstClr val="black"/>
                </a:solidFill>
                <a:latin typeface="Calibri"/>
                <a:cs typeface="Arial" charset="0"/>
              </a:rPr>
              <a:t>C1  </a:t>
            </a:r>
            <a:r>
              <a:rPr lang="en-US" sz="1600" dirty="0" smtClean="0">
                <a:solidFill>
                  <a:prstClr val="black"/>
                </a:solidFill>
                <a:latin typeface="Calibri"/>
                <a:cs typeface="Arial" charset="0"/>
              </a:rPr>
              <a:t>Explain the purpose and nature of, and the role of ethics in, managerial accounting.</a:t>
            </a:r>
            <a:endParaRPr lang="en-US" sz="1600" dirty="0">
              <a:solidFill>
                <a:prstClr val="black"/>
              </a:solidFill>
              <a:latin typeface="Calibri"/>
              <a:cs typeface="Arial" charset="0"/>
            </a:endParaRPr>
          </a:p>
          <a:p>
            <a:r>
              <a:rPr lang="en-US" sz="1600" b="1" dirty="0" smtClean="0">
                <a:solidFill>
                  <a:prstClr val="black"/>
                </a:solidFill>
                <a:latin typeface="Calibri"/>
                <a:cs typeface="Arial" charset="0"/>
              </a:rPr>
              <a:t>C2  </a:t>
            </a:r>
            <a:r>
              <a:rPr lang="en-US" sz="1600" dirty="0" smtClean="0">
                <a:solidFill>
                  <a:prstClr val="black"/>
                </a:solidFill>
                <a:latin typeface="Calibri"/>
                <a:cs typeface="Arial" charset="0"/>
              </a:rPr>
              <a:t>Describe accounting concepts useful in classifying costs.</a:t>
            </a:r>
          </a:p>
          <a:p>
            <a:r>
              <a:rPr lang="en-US" sz="1600" b="1" dirty="0" smtClean="0">
                <a:solidFill>
                  <a:prstClr val="black"/>
                </a:solidFill>
                <a:latin typeface="Calibri"/>
                <a:cs typeface="Arial" charset="0"/>
              </a:rPr>
              <a:t>C3</a:t>
            </a:r>
            <a:r>
              <a:rPr lang="en-US" sz="1600" dirty="0" smtClean="0">
                <a:solidFill>
                  <a:prstClr val="black"/>
                </a:solidFill>
                <a:latin typeface="Calibri"/>
                <a:cs typeface="Arial" charset="0"/>
              </a:rPr>
              <a:t>  Define product and period costs and explain how they impact financial statements.</a:t>
            </a:r>
          </a:p>
          <a:p>
            <a:r>
              <a:rPr lang="en-US" sz="1600" b="1" dirty="0" smtClean="0">
                <a:solidFill>
                  <a:prstClr val="black"/>
                </a:solidFill>
                <a:latin typeface="Calibri"/>
                <a:cs typeface="Arial" charset="0"/>
              </a:rPr>
              <a:t>C4  </a:t>
            </a:r>
            <a:r>
              <a:rPr lang="en-US" sz="1600" dirty="0" smtClean="0">
                <a:solidFill>
                  <a:prstClr val="black"/>
                </a:solidFill>
                <a:latin typeface="Calibri"/>
                <a:cs typeface="Arial" charset="0"/>
              </a:rPr>
              <a:t>Explain how balance sheets and income statements for manufacturing, merchandising, and    </a:t>
            </a:r>
            <a:br>
              <a:rPr lang="en-US" sz="1600" dirty="0" smtClean="0">
                <a:solidFill>
                  <a:prstClr val="black"/>
                </a:solidFill>
                <a:latin typeface="Calibri"/>
                <a:cs typeface="Arial" charset="0"/>
              </a:rPr>
            </a:br>
            <a:r>
              <a:rPr lang="en-US" sz="1600" dirty="0" smtClean="0">
                <a:solidFill>
                  <a:prstClr val="black"/>
                </a:solidFill>
                <a:latin typeface="Calibri"/>
                <a:cs typeface="Arial" charset="0"/>
              </a:rPr>
              <a:t>       service companies differ.</a:t>
            </a:r>
          </a:p>
          <a:p>
            <a:r>
              <a:rPr lang="en-US" sz="1600" b="1" dirty="0" smtClean="0">
                <a:solidFill>
                  <a:prstClr val="black"/>
                </a:solidFill>
                <a:latin typeface="Calibri"/>
                <a:cs typeface="Arial" charset="0"/>
              </a:rPr>
              <a:t>C5  </a:t>
            </a:r>
            <a:r>
              <a:rPr lang="en-US" sz="1600" dirty="0" smtClean="0">
                <a:solidFill>
                  <a:prstClr val="black"/>
                </a:solidFill>
                <a:latin typeface="Calibri"/>
                <a:cs typeface="Arial" charset="0"/>
              </a:rPr>
              <a:t>Explain manufacturing activities and the flow of manufacturing costs.</a:t>
            </a:r>
          </a:p>
          <a:p>
            <a:r>
              <a:rPr lang="en-US" sz="1600" b="1" dirty="0" smtClean="0">
                <a:solidFill>
                  <a:prstClr val="black"/>
                </a:solidFill>
                <a:latin typeface="Calibri"/>
                <a:cs typeface="Arial" charset="0"/>
              </a:rPr>
              <a:t>C6  </a:t>
            </a:r>
            <a:r>
              <a:rPr lang="en-US" sz="1600" dirty="0" smtClean="0">
                <a:solidFill>
                  <a:prstClr val="black"/>
                </a:solidFill>
                <a:latin typeface="Calibri"/>
                <a:cs typeface="Arial" charset="0"/>
              </a:rPr>
              <a:t>Describe trends in managerial accounting.</a:t>
            </a:r>
            <a:endParaRPr lang="en-US" sz="1600" b="1" dirty="0" smtClean="0">
              <a:solidFill>
                <a:prstClr val="black"/>
              </a:solidFill>
              <a:latin typeface="Calibri"/>
              <a:cs typeface="Arial" charset="0"/>
            </a:endParaRPr>
          </a:p>
          <a:p>
            <a:endParaRPr lang="en-US" sz="1600" dirty="0">
              <a:solidFill>
                <a:prstClr val="black"/>
              </a:solidFill>
              <a:latin typeface="Calibri"/>
              <a:cs typeface="Arial" charset="0"/>
            </a:endParaRPr>
          </a:p>
          <a:p>
            <a:r>
              <a:rPr lang="en-US" sz="1600" b="1" dirty="0">
                <a:solidFill>
                  <a:prstClr val="black"/>
                </a:solidFill>
                <a:latin typeface="Calibri"/>
                <a:cs typeface="Arial" charset="0"/>
              </a:rPr>
              <a:t>ANALYTICAL</a:t>
            </a:r>
          </a:p>
          <a:p>
            <a:r>
              <a:rPr lang="en-US" sz="1600" b="1" dirty="0" smtClean="0">
                <a:solidFill>
                  <a:prstClr val="black"/>
                </a:solidFill>
                <a:latin typeface="Calibri"/>
                <a:cs typeface="Arial" charset="0"/>
              </a:rPr>
              <a:t>A1  </a:t>
            </a:r>
            <a:r>
              <a:rPr lang="en-US" sz="1600" dirty="0" smtClean="0">
                <a:solidFill>
                  <a:prstClr val="black"/>
                </a:solidFill>
                <a:latin typeface="Calibri"/>
                <a:cs typeface="Arial" charset="0"/>
              </a:rPr>
              <a:t>Assess raw materials inventory management using raw materials inventory turnover and days’</a:t>
            </a:r>
            <a:br>
              <a:rPr lang="en-US" sz="1600" dirty="0" smtClean="0">
                <a:solidFill>
                  <a:prstClr val="black"/>
                </a:solidFill>
                <a:latin typeface="Calibri"/>
                <a:cs typeface="Arial" charset="0"/>
              </a:rPr>
            </a:br>
            <a:r>
              <a:rPr lang="en-US" sz="1600" dirty="0" smtClean="0">
                <a:solidFill>
                  <a:prstClr val="black"/>
                </a:solidFill>
                <a:latin typeface="Calibri"/>
                <a:cs typeface="Arial" charset="0"/>
              </a:rPr>
              <a:t>       sales in raw materials inventory.</a:t>
            </a:r>
          </a:p>
          <a:p>
            <a:endParaRPr lang="en-US" sz="1600" dirty="0">
              <a:solidFill>
                <a:prstClr val="black"/>
              </a:solidFill>
              <a:latin typeface="Calibri"/>
              <a:cs typeface="Arial" charset="0"/>
            </a:endParaRPr>
          </a:p>
          <a:p>
            <a:r>
              <a:rPr lang="en-US" sz="1600" b="1" dirty="0" smtClean="0">
                <a:solidFill>
                  <a:prstClr val="black"/>
                </a:solidFill>
                <a:latin typeface="Calibri"/>
                <a:cs typeface="Arial" charset="0"/>
              </a:rPr>
              <a:t>PROCEDURAL</a:t>
            </a:r>
            <a:endParaRPr lang="en-US" sz="1600" b="1" dirty="0">
              <a:solidFill>
                <a:prstClr val="black"/>
              </a:solidFill>
              <a:latin typeface="Calibri"/>
              <a:cs typeface="Arial" charset="0"/>
            </a:endParaRPr>
          </a:p>
          <a:p>
            <a:r>
              <a:rPr lang="en-US" sz="1600" b="1" dirty="0" smtClean="0">
                <a:solidFill>
                  <a:prstClr val="black"/>
                </a:solidFill>
                <a:latin typeface="Calibri"/>
                <a:cs typeface="Arial" charset="0"/>
              </a:rPr>
              <a:t>P1  </a:t>
            </a:r>
            <a:r>
              <a:rPr lang="en-US" sz="1600" dirty="0" smtClean="0">
                <a:solidFill>
                  <a:prstClr val="black"/>
                </a:solidFill>
                <a:latin typeface="Calibri"/>
                <a:cs typeface="Arial" charset="0"/>
              </a:rPr>
              <a:t>Compute cost of goods sold for a manufacturer and for a merchandiser.</a:t>
            </a:r>
            <a:endParaRPr lang="en-US" sz="1600" dirty="0">
              <a:solidFill>
                <a:prstClr val="black"/>
              </a:solidFill>
              <a:latin typeface="Calibri"/>
              <a:cs typeface="Arial" charset="0"/>
            </a:endParaRPr>
          </a:p>
          <a:p>
            <a:r>
              <a:rPr lang="en-US" sz="1600" b="1" dirty="0" smtClean="0">
                <a:solidFill>
                  <a:prstClr val="black"/>
                </a:solidFill>
                <a:latin typeface="Calibri"/>
                <a:cs typeface="Arial" charset="0"/>
              </a:rPr>
              <a:t>P2  </a:t>
            </a:r>
            <a:r>
              <a:rPr lang="en-US" sz="1600" dirty="0" smtClean="0">
                <a:solidFill>
                  <a:prstClr val="black"/>
                </a:solidFill>
                <a:latin typeface="Calibri"/>
                <a:cs typeface="Arial" charset="0"/>
              </a:rPr>
              <a:t>Prepare a schedule of cost of goods manufactured and explain its purpose and links to financial </a:t>
            </a:r>
            <a:br>
              <a:rPr lang="en-US" sz="1600" dirty="0" smtClean="0">
                <a:solidFill>
                  <a:prstClr val="black"/>
                </a:solidFill>
                <a:latin typeface="Calibri"/>
                <a:cs typeface="Arial" charset="0"/>
              </a:rPr>
            </a:br>
            <a:r>
              <a:rPr lang="en-US" sz="1600" dirty="0" smtClean="0">
                <a:solidFill>
                  <a:prstClr val="black"/>
                </a:solidFill>
                <a:latin typeface="Calibri"/>
                <a:cs typeface="Arial" charset="0"/>
              </a:rPr>
              <a:t>       statements. </a:t>
            </a:r>
          </a:p>
        </p:txBody>
      </p:sp>
    </p:spTree>
    <p:extLst>
      <p:ext uri="{BB962C8B-B14F-4D97-AF65-F5344CB8AC3E}">
        <p14:creationId xmlns:p14="http://schemas.microsoft.com/office/powerpoint/2010/main" val="1402144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AutoShape 7"/>
          <p:cNvSpPr>
            <a:spLocks noChangeArrowheads="1"/>
          </p:cNvSpPr>
          <p:nvPr/>
        </p:nvSpPr>
        <p:spPr bwMode="auto">
          <a:xfrm>
            <a:off x="2971800" y="4038600"/>
            <a:ext cx="3251200" cy="1574800"/>
          </a:xfrm>
          <a:prstGeom prst="roundRect">
            <a:avLst>
              <a:gd name="adj" fmla="val 12495"/>
            </a:avLst>
          </a:prstGeom>
          <a:solidFill>
            <a:schemeClr val="bg1"/>
          </a:solidFill>
          <a:ln w="25400">
            <a:solidFill>
              <a:srgbClr val="FF3300"/>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dirty="0">
                <a:solidFill>
                  <a:schemeClr val="tx2"/>
                </a:solidFill>
                <a:latin typeface="Arial" pitchFamily="34" charset="0"/>
              </a:rPr>
              <a:t>Example:</a:t>
            </a:r>
            <a:endParaRPr lang="en-US" altLang="en-US" sz="2400" b="1" dirty="0">
              <a:solidFill>
                <a:schemeClr val="tx2"/>
              </a:solidFill>
              <a:latin typeface="Arial" pitchFamily="34" charset="0"/>
            </a:endParaRPr>
          </a:p>
          <a:p>
            <a:pPr algn="ctr" eaLnBrk="1" hangingPunct="1">
              <a:spcBef>
                <a:spcPct val="0"/>
              </a:spcBef>
              <a:buFontTx/>
              <a:buNone/>
            </a:pPr>
            <a:r>
              <a:rPr lang="en-US" altLang="en-US" sz="2400" b="1" dirty="0">
                <a:latin typeface="Arial" pitchFamily="34" charset="0"/>
              </a:rPr>
              <a:t>Steel used in the</a:t>
            </a:r>
            <a:br>
              <a:rPr lang="en-US" altLang="en-US" sz="2400" b="1" dirty="0">
                <a:latin typeface="Arial" pitchFamily="34" charset="0"/>
              </a:rPr>
            </a:br>
            <a:r>
              <a:rPr lang="en-US" altLang="en-US" sz="2400" b="1" dirty="0">
                <a:latin typeface="Arial" pitchFamily="34" charset="0"/>
              </a:rPr>
              <a:t>frame of a</a:t>
            </a:r>
            <a:br>
              <a:rPr lang="en-US" altLang="en-US" sz="2400" b="1" dirty="0">
                <a:latin typeface="Arial" pitchFamily="34" charset="0"/>
              </a:rPr>
            </a:br>
            <a:r>
              <a:rPr lang="en-US" altLang="en-US" sz="2400" b="1" dirty="0">
                <a:latin typeface="Arial" pitchFamily="34" charset="0"/>
              </a:rPr>
              <a:t>mountain bike.</a:t>
            </a:r>
          </a:p>
        </p:txBody>
      </p:sp>
      <p:sp>
        <p:nvSpPr>
          <p:cNvPr id="19459" name="Rectangle 10"/>
          <p:cNvSpPr>
            <a:spLocks noGrp="1" noChangeArrowheads="1"/>
          </p:cNvSpPr>
          <p:nvPr>
            <p:ph type="title"/>
          </p:nvPr>
        </p:nvSpPr>
        <p:spPr>
          <a:xfrm>
            <a:off x="457200" y="685800"/>
            <a:ext cx="8229600" cy="914400"/>
          </a:xfrm>
        </p:spPr>
        <p:txBody>
          <a:bodyPr lIns="90488" tIns="44450" rIns="90488" bIns="44450"/>
          <a:lstStyle/>
          <a:p>
            <a:r>
              <a:rPr lang="en-US" altLang="en-US" b="1" dirty="0" smtClean="0"/>
              <a:t>Direct Materials</a:t>
            </a:r>
          </a:p>
        </p:txBody>
      </p:sp>
      <p:sp>
        <p:nvSpPr>
          <p:cNvPr id="11" name="Rectangle 10"/>
          <p:cNvSpPr/>
          <p:nvPr/>
        </p:nvSpPr>
        <p:spPr>
          <a:xfrm>
            <a:off x="914400" y="1828800"/>
            <a:ext cx="7391400" cy="1816100"/>
          </a:xfrm>
          <a:prstGeom prst="rect">
            <a:avLst/>
          </a:prstGeom>
          <a:solidFill>
            <a:schemeClr val="bg1">
              <a:lumMod val="85000"/>
            </a:schemeClr>
          </a:solidFill>
          <a:ln>
            <a:solidFill>
              <a:srgbClr val="002060"/>
            </a:solidFill>
          </a:ln>
        </p:spPr>
        <p:txBody>
          <a:bodyPr wrap="square">
            <a:spAutoFit/>
          </a:bodyPr>
          <a:lstStyle/>
          <a:p>
            <a:pPr algn="ctr">
              <a:defRPr/>
            </a:pPr>
            <a:r>
              <a:rPr lang="en-US" sz="2800" dirty="0">
                <a:solidFill>
                  <a:srgbClr val="002060"/>
                </a:solidFill>
              </a:rPr>
              <a:t>Direct </a:t>
            </a:r>
            <a:r>
              <a:rPr lang="en-US" sz="2800" dirty="0" smtClean="0">
                <a:solidFill>
                  <a:srgbClr val="002060"/>
                </a:solidFill>
              </a:rPr>
              <a:t>materials </a:t>
            </a:r>
            <a:r>
              <a:rPr lang="en-US" sz="2800" dirty="0">
                <a:solidFill>
                  <a:srgbClr val="002060"/>
                </a:solidFill>
              </a:rPr>
              <a:t>costs are the expenditures for direct materials that are separately and readily traced through the manufacturing process to finished goods.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20</a:t>
            </a:fld>
            <a:endParaRPr lang="en-US" dirty="0"/>
          </a:p>
        </p:txBody>
      </p:sp>
      <p:sp>
        <p:nvSpPr>
          <p:cNvPr id="8" name="Rounded Rectangle 7"/>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cs typeface="Arial" charset="0"/>
              </a:rPr>
              <a:t>Define product and period costs and explain how they impact financial statements.</a:t>
            </a:r>
            <a:endParaRPr lang="en-US" sz="1100" dirty="0"/>
          </a:p>
        </p:txBody>
      </p:sp>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5"/>
          <p:cNvSpPr>
            <a:spLocks noChangeArrowheads="1"/>
          </p:cNvSpPr>
          <p:nvPr/>
        </p:nvSpPr>
        <p:spPr bwMode="auto">
          <a:xfrm>
            <a:off x="2755900" y="4265202"/>
            <a:ext cx="3632200" cy="1727200"/>
          </a:xfrm>
          <a:prstGeom prst="roundRect">
            <a:avLst>
              <a:gd name="adj" fmla="val 12495"/>
            </a:avLst>
          </a:prstGeom>
          <a:solidFill>
            <a:srgbClr val="FFFFCC"/>
          </a:solidFill>
          <a:ln w="25400">
            <a:solidFill>
              <a:srgbClr val="FF3300"/>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dirty="0">
                <a:solidFill>
                  <a:schemeClr val="tx2"/>
                </a:solidFill>
                <a:latin typeface="Arial" pitchFamily="34" charset="0"/>
              </a:rPr>
              <a:t>Example:</a:t>
            </a:r>
          </a:p>
          <a:p>
            <a:pPr algn="ctr" eaLnBrk="1" hangingPunct="1">
              <a:spcBef>
                <a:spcPct val="0"/>
              </a:spcBef>
              <a:buFontTx/>
              <a:buNone/>
            </a:pPr>
            <a:r>
              <a:rPr lang="en-US" altLang="en-US" sz="2400" b="1" dirty="0">
                <a:solidFill>
                  <a:schemeClr val="tx2"/>
                </a:solidFill>
                <a:latin typeface="Arial" pitchFamily="34" charset="0"/>
              </a:rPr>
              <a:t>Wages paid to a</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mountain bike </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assembly worker.</a:t>
            </a:r>
          </a:p>
        </p:txBody>
      </p:sp>
      <p:sp>
        <p:nvSpPr>
          <p:cNvPr id="20485" name="Rectangle 8"/>
          <p:cNvSpPr>
            <a:spLocks noGrp="1" noChangeArrowheads="1"/>
          </p:cNvSpPr>
          <p:nvPr>
            <p:ph type="title"/>
          </p:nvPr>
        </p:nvSpPr>
        <p:spPr>
          <a:xfrm>
            <a:off x="457200" y="838200"/>
            <a:ext cx="8229600" cy="762000"/>
          </a:xfrm>
        </p:spPr>
        <p:txBody>
          <a:bodyPr lIns="90488" tIns="44450" rIns="90488" bIns="44450"/>
          <a:lstStyle/>
          <a:p>
            <a:r>
              <a:rPr lang="en-US" altLang="en-US" b="1" dirty="0" smtClean="0"/>
              <a:t>Direct Labor</a:t>
            </a:r>
          </a:p>
        </p:txBody>
      </p:sp>
      <p:sp>
        <p:nvSpPr>
          <p:cNvPr id="8" name="Rectangle 7"/>
          <p:cNvSpPr/>
          <p:nvPr/>
        </p:nvSpPr>
        <p:spPr>
          <a:xfrm>
            <a:off x="609600" y="2057400"/>
            <a:ext cx="7924800" cy="1815882"/>
          </a:xfrm>
          <a:prstGeom prst="rect">
            <a:avLst/>
          </a:prstGeom>
          <a:solidFill>
            <a:schemeClr val="bg1">
              <a:lumMod val="85000"/>
            </a:schemeClr>
          </a:solidFill>
          <a:ln>
            <a:solidFill>
              <a:srgbClr val="002060"/>
            </a:solidFill>
          </a:ln>
        </p:spPr>
        <p:txBody>
          <a:bodyPr wrap="square">
            <a:spAutoFit/>
          </a:bodyPr>
          <a:lstStyle/>
          <a:p>
            <a:pPr algn="ctr">
              <a:defRPr/>
            </a:pPr>
            <a:r>
              <a:rPr lang="en-US" sz="2800" dirty="0">
                <a:solidFill>
                  <a:srgbClr val="002060"/>
                </a:solidFill>
              </a:rPr>
              <a:t>Direct labor costs are the wages and salaries for direct labor that are separately and readily traced through the manufacturing process to finished goods.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21</a:t>
            </a:fld>
            <a:endParaRPr lang="en-US" dirty="0"/>
          </a:p>
        </p:txBody>
      </p:sp>
      <p:sp>
        <p:nvSpPr>
          <p:cNvPr id="10" name="Rounded Rectangle 9"/>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cs typeface="Arial" charset="0"/>
              </a:rPr>
              <a:t>Define product and period costs and explain how they impact financial statements.</a:t>
            </a:r>
            <a:endParaRPr lang="en-US" sz="1100" dirty="0"/>
          </a:p>
        </p:txBody>
      </p:sp>
    </p:spTree>
  </p:cSld>
  <p:clrMapOvr>
    <a:masterClrMapping/>
  </p:clrMapOvr>
  <p:transition spd="med">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AutoShape 3"/>
          <p:cNvSpPr>
            <a:spLocks noChangeArrowheads="1"/>
          </p:cNvSpPr>
          <p:nvPr/>
        </p:nvSpPr>
        <p:spPr bwMode="auto">
          <a:xfrm>
            <a:off x="1279525" y="4191000"/>
            <a:ext cx="6591300" cy="1981200"/>
          </a:xfrm>
          <a:prstGeom prst="roundRect">
            <a:avLst>
              <a:gd name="adj" fmla="val 12495"/>
            </a:avLst>
          </a:prstGeom>
          <a:solidFill>
            <a:srgbClr val="002060"/>
          </a:solidFill>
          <a:ln w="38100" cmpd="dbl">
            <a:solidFill>
              <a:schemeClr val="tx1"/>
            </a:solidFill>
            <a:round/>
            <a:headEnd/>
            <a:tailEnd/>
          </a:ln>
        </p:spPr>
        <p:txBody>
          <a:bodyPr wrap="none" lIns="90488" tIns="44450" rIns="90488" bIns="44450" anchor="ctr"/>
          <a:lstStyle/>
          <a:p>
            <a:pPr>
              <a:defRPr/>
            </a:pPr>
            <a:r>
              <a:rPr lang="en-US" sz="2400" b="1" u="sng" dirty="0">
                <a:solidFill>
                  <a:schemeClr val="bg1">
                    <a:lumMod val="95000"/>
                  </a:schemeClr>
                </a:solidFill>
              </a:rPr>
              <a:t>Examples:</a:t>
            </a:r>
          </a:p>
          <a:p>
            <a:pPr>
              <a:defRPr/>
            </a:pPr>
            <a:r>
              <a:rPr lang="en-US" sz="2400" b="1" dirty="0">
                <a:solidFill>
                  <a:schemeClr val="bg1">
                    <a:lumMod val="95000"/>
                  </a:schemeClr>
                </a:solidFill>
              </a:rPr>
              <a:t>Indirect labor – </a:t>
            </a:r>
            <a:r>
              <a:rPr lang="en-US" sz="2400" b="1" dirty="0" smtClean="0">
                <a:solidFill>
                  <a:schemeClr val="bg1">
                    <a:lumMod val="95000"/>
                  </a:schemeClr>
                </a:solidFill>
              </a:rPr>
              <a:t>maintenance.</a:t>
            </a:r>
            <a:endParaRPr lang="en-US" sz="2400" b="1" dirty="0">
              <a:solidFill>
                <a:schemeClr val="bg1">
                  <a:lumMod val="95000"/>
                </a:schemeClr>
              </a:solidFill>
            </a:endParaRPr>
          </a:p>
          <a:p>
            <a:pPr>
              <a:defRPr/>
            </a:pPr>
            <a:r>
              <a:rPr lang="en-US" sz="2400" b="1" dirty="0">
                <a:solidFill>
                  <a:schemeClr val="bg1">
                    <a:lumMod val="95000"/>
                  </a:schemeClr>
                </a:solidFill>
              </a:rPr>
              <a:t>Indirect material – cleaning </a:t>
            </a:r>
            <a:r>
              <a:rPr lang="en-US" sz="2400" b="1" dirty="0" smtClean="0">
                <a:solidFill>
                  <a:schemeClr val="bg1">
                    <a:lumMod val="95000"/>
                  </a:schemeClr>
                </a:solidFill>
              </a:rPr>
              <a:t>supplies.</a:t>
            </a:r>
            <a:r>
              <a:rPr lang="en-US" sz="2400" b="1" dirty="0">
                <a:solidFill>
                  <a:schemeClr val="bg1">
                    <a:lumMod val="95000"/>
                  </a:schemeClr>
                </a:solidFill>
              </a:rPr>
              <a:t/>
            </a:r>
            <a:br>
              <a:rPr lang="en-US" sz="2400" b="1" dirty="0">
                <a:solidFill>
                  <a:schemeClr val="bg1">
                    <a:lumMod val="95000"/>
                  </a:schemeClr>
                </a:solidFill>
              </a:rPr>
            </a:br>
            <a:r>
              <a:rPr lang="en-US" sz="2400" b="1" dirty="0">
                <a:solidFill>
                  <a:schemeClr val="bg1">
                    <a:lumMod val="95000"/>
                  </a:schemeClr>
                </a:solidFill>
              </a:rPr>
              <a:t>Factory utility </a:t>
            </a:r>
            <a:r>
              <a:rPr lang="en-US" sz="2400" b="1" dirty="0" smtClean="0">
                <a:solidFill>
                  <a:schemeClr val="bg1">
                    <a:lumMod val="95000"/>
                  </a:schemeClr>
                </a:solidFill>
              </a:rPr>
              <a:t>costs.</a:t>
            </a:r>
            <a:r>
              <a:rPr lang="en-US" sz="2400" b="1" dirty="0">
                <a:solidFill>
                  <a:schemeClr val="bg1">
                    <a:lumMod val="95000"/>
                  </a:schemeClr>
                </a:solidFill>
              </a:rPr>
              <a:t/>
            </a:r>
            <a:br>
              <a:rPr lang="en-US" sz="2400" b="1" dirty="0">
                <a:solidFill>
                  <a:schemeClr val="bg1">
                    <a:lumMod val="95000"/>
                  </a:schemeClr>
                </a:solidFill>
              </a:rPr>
            </a:br>
            <a:r>
              <a:rPr lang="en-US" sz="2400" b="1" dirty="0">
                <a:solidFill>
                  <a:schemeClr val="bg1">
                    <a:lumMod val="95000"/>
                  </a:schemeClr>
                </a:solidFill>
              </a:rPr>
              <a:t>Supervisory </a:t>
            </a:r>
            <a:r>
              <a:rPr lang="en-US" sz="2400" b="1" dirty="0" smtClean="0">
                <a:solidFill>
                  <a:schemeClr val="bg1">
                    <a:lumMod val="95000"/>
                  </a:schemeClr>
                </a:solidFill>
              </a:rPr>
              <a:t>costs.</a:t>
            </a:r>
            <a:endParaRPr lang="en-US" sz="2400" b="1" dirty="0">
              <a:solidFill>
                <a:schemeClr val="bg1">
                  <a:lumMod val="95000"/>
                </a:schemeClr>
              </a:solidFill>
            </a:endParaRPr>
          </a:p>
        </p:txBody>
      </p:sp>
      <p:sp>
        <p:nvSpPr>
          <p:cNvPr id="21507" name="Rectangle 6"/>
          <p:cNvSpPr>
            <a:spLocks noGrp="1" noChangeArrowheads="1"/>
          </p:cNvSpPr>
          <p:nvPr>
            <p:ph type="title"/>
          </p:nvPr>
        </p:nvSpPr>
        <p:spPr>
          <a:xfrm>
            <a:off x="457200" y="685800"/>
            <a:ext cx="8229600" cy="1066800"/>
          </a:xfrm>
        </p:spPr>
        <p:txBody>
          <a:bodyPr lIns="90488" tIns="44450" rIns="90488" bIns="44450">
            <a:normAutofit/>
          </a:bodyPr>
          <a:lstStyle/>
          <a:p>
            <a:r>
              <a:rPr lang="en-US" altLang="en-US" b="1" dirty="0" smtClean="0"/>
              <a:t>Factory Overhead</a:t>
            </a:r>
          </a:p>
        </p:txBody>
      </p:sp>
      <p:sp>
        <p:nvSpPr>
          <p:cNvPr id="6" name="Rectangle 5"/>
          <p:cNvSpPr/>
          <p:nvPr/>
        </p:nvSpPr>
        <p:spPr>
          <a:xfrm>
            <a:off x="533400" y="1981200"/>
            <a:ext cx="8153400" cy="1816100"/>
          </a:xfrm>
          <a:prstGeom prst="rect">
            <a:avLst/>
          </a:prstGeom>
          <a:solidFill>
            <a:schemeClr val="bg1">
              <a:lumMod val="85000"/>
            </a:schemeClr>
          </a:solidFill>
          <a:ln>
            <a:solidFill>
              <a:srgbClr val="002060"/>
            </a:solidFill>
          </a:ln>
        </p:spPr>
        <p:txBody>
          <a:bodyPr>
            <a:spAutoFit/>
          </a:bodyPr>
          <a:lstStyle/>
          <a:p>
            <a:pPr algn="ctr">
              <a:defRPr/>
            </a:pPr>
            <a:r>
              <a:rPr lang="en-US" sz="2800" dirty="0">
                <a:solidFill>
                  <a:srgbClr val="002060"/>
                </a:solidFill>
              </a:rPr>
              <a:t>Factory overhead consists of all manufacturing costs that are not direct materials or direct labor and the costs cannot be separately or readily traced to finished goods.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9" name="Slide Number Placeholder 8"/>
          <p:cNvSpPr>
            <a:spLocks noGrp="1"/>
          </p:cNvSpPr>
          <p:nvPr>
            <p:ph type="sldNum" sz="quarter" idx="12"/>
          </p:nvPr>
        </p:nvSpPr>
        <p:spPr/>
        <p:txBody>
          <a:bodyPr/>
          <a:lstStyle/>
          <a:p>
            <a:pPr>
              <a:defRPr/>
            </a:pPr>
            <a:fld id="{2F856502-6931-4BB7-9E44-21AF6382F1C3}" type="slidenum">
              <a:rPr lang="en-US" smtClean="0"/>
              <a:pPr>
                <a:defRPr/>
              </a:pPr>
              <a:t>22</a:t>
            </a:fld>
            <a:endParaRPr lang="en-US" dirty="0"/>
          </a:p>
        </p:txBody>
      </p:sp>
      <p:sp>
        <p:nvSpPr>
          <p:cNvPr id="10" name="Rounded Rectangle 9"/>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cs typeface="Arial" charset="0"/>
              </a:rPr>
              <a:t>Define product and period costs and explain how they impact financial statements.</a:t>
            </a:r>
            <a:endParaRPr lang="en-US" sz="1100" dirty="0"/>
          </a:p>
        </p:txBody>
      </p:sp>
    </p:spTree>
  </p:cSld>
  <p:clrMapOvr>
    <a:masterClrMapping/>
  </p:clrMapOvr>
  <p:transition spd="med">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243013"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2531" name="Line 3"/>
          <p:cNvSpPr>
            <a:spLocks noChangeShapeType="1"/>
          </p:cNvSpPr>
          <p:nvPr/>
        </p:nvSpPr>
        <p:spPr bwMode="auto">
          <a:xfrm>
            <a:off x="3962400"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2532" name="Line 4"/>
          <p:cNvSpPr>
            <a:spLocks noChangeShapeType="1"/>
          </p:cNvSpPr>
          <p:nvPr/>
        </p:nvSpPr>
        <p:spPr bwMode="auto">
          <a:xfrm>
            <a:off x="7720013"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2533" name="Line 5"/>
          <p:cNvSpPr>
            <a:spLocks noChangeShapeType="1"/>
          </p:cNvSpPr>
          <p:nvPr/>
        </p:nvSpPr>
        <p:spPr bwMode="auto">
          <a:xfrm>
            <a:off x="4800600"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2534" name="Rectangle 6"/>
          <p:cNvSpPr>
            <a:spLocks noChangeArrowheads="1"/>
          </p:cNvSpPr>
          <p:nvPr/>
        </p:nvSpPr>
        <p:spPr bwMode="auto">
          <a:xfrm>
            <a:off x="515938" y="3030538"/>
            <a:ext cx="1454150"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Direct</a:t>
            </a:r>
            <a:br>
              <a:rPr lang="en-US" altLang="en-US" sz="2400" b="1" dirty="0">
                <a:latin typeface="Arial" pitchFamily="34" charset="0"/>
              </a:rPr>
            </a:br>
            <a:r>
              <a:rPr lang="en-US" altLang="en-US" sz="2400" b="1" dirty="0">
                <a:latin typeface="Arial" pitchFamily="34" charset="0"/>
              </a:rPr>
              <a:t>Material</a:t>
            </a:r>
          </a:p>
        </p:txBody>
      </p:sp>
      <p:sp>
        <p:nvSpPr>
          <p:cNvPr id="22535" name="Rectangle 7"/>
          <p:cNvSpPr>
            <a:spLocks noChangeArrowheads="1"/>
          </p:cNvSpPr>
          <p:nvPr/>
        </p:nvSpPr>
        <p:spPr bwMode="auto">
          <a:xfrm>
            <a:off x="3640138" y="3030538"/>
            <a:ext cx="1454150"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Direct</a:t>
            </a:r>
            <a:br>
              <a:rPr lang="en-US" altLang="en-US" sz="2400" b="1" dirty="0">
                <a:latin typeface="Arial" pitchFamily="34" charset="0"/>
              </a:rPr>
            </a:br>
            <a:r>
              <a:rPr lang="en-US" altLang="en-US" sz="2400" b="1" dirty="0">
                <a:latin typeface="Arial" pitchFamily="34" charset="0"/>
              </a:rPr>
              <a:t>Labor</a:t>
            </a:r>
          </a:p>
        </p:txBody>
      </p:sp>
      <p:sp>
        <p:nvSpPr>
          <p:cNvPr id="22536" name="Rectangle 8"/>
          <p:cNvSpPr>
            <a:spLocks noChangeArrowheads="1"/>
          </p:cNvSpPr>
          <p:nvPr/>
        </p:nvSpPr>
        <p:spPr bwMode="auto">
          <a:xfrm>
            <a:off x="6172200" y="3048000"/>
            <a:ext cx="2532063"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Manufacturing</a:t>
            </a:r>
            <a:br>
              <a:rPr lang="en-US" altLang="en-US" sz="2400" b="1" dirty="0">
                <a:latin typeface="Arial" pitchFamily="34" charset="0"/>
              </a:rPr>
            </a:br>
            <a:r>
              <a:rPr lang="en-US" altLang="en-US" sz="2400" b="1" dirty="0">
                <a:latin typeface="Arial" pitchFamily="34" charset="0"/>
              </a:rPr>
              <a:t>Overhead</a:t>
            </a:r>
          </a:p>
        </p:txBody>
      </p:sp>
      <p:sp>
        <p:nvSpPr>
          <p:cNvPr id="22537" name="Line 9"/>
          <p:cNvSpPr>
            <a:spLocks noChangeShapeType="1"/>
          </p:cNvSpPr>
          <p:nvPr/>
        </p:nvSpPr>
        <p:spPr bwMode="auto">
          <a:xfrm>
            <a:off x="2590800" y="4508500"/>
            <a:ext cx="0"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2538" name="Line 10"/>
          <p:cNvSpPr>
            <a:spLocks noChangeShapeType="1"/>
          </p:cNvSpPr>
          <p:nvPr/>
        </p:nvSpPr>
        <p:spPr bwMode="auto">
          <a:xfrm>
            <a:off x="6248400" y="4508500"/>
            <a:ext cx="0"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2539" name="Rectangle 11"/>
          <p:cNvSpPr>
            <a:spLocks noChangeArrowheads="1"/>
          </p:cNvSpPr>
          <p:nvPr/>
        </p:nvSpPr>
        <p:spPr bwMode="auto">
          <a:xfrm>
            <a:off x="1676400" y="5105400"/>
            <a:ext cx="1970088" cy="857250"/>
          </a:xfrm>
          <a:prstGeom prst="rect">
            <a:avLst/>
          </a:prstGeom>
          <a:solidFill>
            <a:srgbClr val="A2C1FE"/>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Prime</a:t>
            </a:r>
            <a:br>
              <a:rPr lang="en-US" altLang="en-US" sz="2400" b="1" dirty="0">
                <a:latin typeface="Arial" pitchFamily="34" charset="0"/>
              </a:rPr>
            </a:br>
            <a:r>
              <a:rPr lang="en-US" altLang="en-US" sz="2400" b="1" dirty="0">
                <a:latin typeface="Arial" pitchFamily="34" charset="0"/>
              </a:rPr>
              <a:t>Cost</a:t>
            </a:r>
          </a:p>
        </p:txBody>
      </p:sp>
      <p:sp>
        <p:nvSpPr>
          <p:cNvPr id="22540" name="Rectangle 12"/>
          <p:cNvSpPr>
            <a:spLocks noChangeArrowheads="1"/>
          </p:cNvSpPr>
          <p:nvPr/>
        </p:nvSpPr>
        <p:spPr bwMode="auto">
          <a:xfrm>
            <a:off x="5105400" y="5105400"/>
            <a:ext cx="2414588" cy="857250"/>
          </a:xfrm>
          <a:prstGeom prst="rect">
            <a:avLst/>
          </a:prstGeom>
          <a:solidFill>
            <a:srgbClr val="A2C1FE"/>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Conversion</a:t>
            </a:r>
            <a:br>
              <a:rPr lang="en-US" altLang="en-US" sz="2400" b="1" dirty="0">
                <a:latin typeface="Arial" pitchFamily="34" charset="0"/>
              </a:rPr>
            </a:br>
            <a:r>
              <a:rPr lang="en-US" altLang="en-US" sz="2400" b="1" dirty="0">
                <a:latin typeface="Arial" pitchFamily="34" charset="0"/>
              </a:rPr>
              <a:t>Cost</a:t>
            </a:r>
          </a:p>
        </p:txBody>
      </p:sp>
      <p:sp>
        <p:nvSpPr>
          <p:cNvPr id="22541" name="Rectangle 13"/>
          <p:cNvSpPr>
            <a:spLocks noChangeArrowheads="1"/>
          </p:cNvSpPr>
          <p:nvPr/>
        </p:nvSpPr>
        <p:spPr bwMode="auto">
          <a:xfrm>
            <a:off x="152400" y="1676400"/>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pPr>
            <a:r>
              <a:rPr lang="en-US" altLang="en-US" b="1" dirty="0">
                <a:solidFill>
                  <a:schemeClr val="tx2"/>
                </a:solidFill>
                <a:latin typeface="Arial" pitchFamily="34" charset="0"/>
              </a:rPr>
              <a:t>Manufacturing costs are often</a:t>
            </a:r>
            <a:br>
              <a:rPr lang="en-US" altLang="en-US" b="1" dirty="0">
                <a:solidFill>
                  <a:schemeClr val="tx2"/>
                </a:solidFill>
                <a:latin typeface="Arial" pitchFamily="34" charset="0"/>
              </a:rPr>
            </a:br>
            <a:r>
              <a:rPr lang="en-US" altLang="en-US" b="1" dirty="0">
                <a:solidFill>
                  <a:schemeClr val="tx2"/>
                </a:solidFill>
                <a:latin typeface="Arial" pitchFamily="34" charset="0"/>
              </a:rPr>
              <a:t>combined as follows:</a:t>
            </a:r>
          </a:p>
        </p:txBody>
      </p:sp>
      <p:cxnSp>
        <p:nvCxnSpPr>
          <p:cNvPr id="22542" name="AutoShape 15"/>
          <p:cNvCxnSpPr>
            <a:cxnSpLocks noChangeShapeType="1"/>
            <a:endCxn id="22532" idx="1"/>
          </p:cNvCxnSpPr>
          <p:nvPr/>
        </p:nvCxnSpPr>
        <p:spPr bwMode="auto">
          <a:xfrm>
            <a:off x="4789488" y="4495800"/>
            <a:ext cx="2930525" cy="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2543" name="AutoShape 16"/>
          <p:cNvCxnSpPr>
            <a:cxnSpLocks noChangeShapeType="1"/>
            <a:stCxn id="22530" idx="1"/>
            <a:endCxn id="22531" idx="1"/>
          </p:cNvCxnSpPr>
          <p:nvPr/>
        </p:nvCxnSpPr>
        <p:spPr bwMode="auto">
          <a:xfrm>
            <a:off x="1243013" y="4495800"/>
            <a:ext cx="2719387" cy="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2544" name="Rectangle 18"/>
          <p:cNvSpPr>
            <a:spLocks noGrp="1" noChangeArrowheads="1"/>
          </p:cNvSpPr>
          <p:nvPr>
            <p:ph type="title"/>
          </p:nvPr>
        </p:nvSpPr>
        <p:spPr>
          <a:xfrm>
            <a:off x="457200" y="533400"/>
            <a:ext cx="8229600" cy="1066800"/>
          </a:xfrm>
        </p:spPr>
        <p:txBody>
          <a:bodyPr lIns="90488" tIns="44450" rIns="90488" bIns="44450"/>
          <a:lstStyle/>
          <a:p>
            <a:r>
              <a:rPr lang="en-US" altLang="en-US" b="1" dirty="0" smtClean="0"/>
              <a:t>Prime and Conversion Costs</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20" name="Slide Number Placeholder 19"/>
          <p:cNvSpPr>
            <a:spLocks noGrp="1"/>
          </p:cNvSpPr>
          <p:nvPr>
            <p:ph type="sldNum" sz="quarter" idx="12"/>
          </p:nvPr>
        </p:nvSpPr>
        <p:spPr/>
        <p:txBody>
          <a:bodyPr/>
          <a:lstStyle/>
          <a:p>
            <a:pPr>
              <a:defRPr/>
            </a:pPr>
            <a:fld id="{2F856502-6931-4BB7-9E44-21AF6382F1C3}" type="slidenum">
              <a:rPr lang="en-US" smtClean="0"/>
              <a:pPr>
                <a:defRPr/>
              </a:pPr>
              <a:t>23</a:t>
            </a:fld>
            <a:endParaRPr lang="en-US" dirty="0"/>
          </a:p>
        </p:txBody>
      </p:sp>
      <p:sp>
        <p:nvSpPr>
          <p:cNvPr id="21" name="Rounded Rectangle 20"/>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cs typeface="Arial" charset="0"/>
              </a:rPr>
              <a:t>Define product and period costs and explain how they impact financial statements.</a:t>
            </a:r>
            <a:endParaRPr lang="en-US" sz="1100" dirty="0"/>
          </a:p>
        </p:txBody>
      </p:sp>
    </p:spTree>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685800" y="1828800"/>
            <a:ext cx="80010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C4:	</a:t>
            </a:r>
            <a:br>
              <a:rPr lang="en-US" altLang="en-US" dirty="0" smtClean="0"/>
            </a:br>
            <a:r>
              <a:rPr lang="en-US" dirty="0" smtClean="0">
                <a:solidFill>
                  <a:prstClr val="black"/>
                </a:solidFill>
                <a:cs typeface="Arial" charset="0"/>
              </a:rPr>
              <a:t>Explain </a:t>
            </a:r>
            <a:r>
              <a:rPr lang="en-US" dirty="0">
                <a:solidFill>
                  <a:prstClr val="black"/>
                </a:solidFill>
                <a:cs typeface="Arial" charset="0"/>
              </a:rPr>
              <a:t>how balance sheets and income statements for manufacturing, </a:t>
            </a:r>
            <a:r>
              <a:rPr lang="en-US" dirty="0" smtClean="0">
                <a:solidFill>
                  <a:prstClr val="black"/>
                </a:solidFill>
                <a:cs typeface="Arial" charset="0"/>
              </a:rPr>
              <a:t>merchandising</a:t>
            </a:r>
            <a:r>
              <a:rPr lang="en-US" dirty="0">
                <a:solidFill>
                  <a:prstClr val="black"/>
                </a:solidFill>
                <a:cs typeface="Arial" charset="0"/>
              </a:rPr>
              <a:t>, </a:t>
            </a:r>
            <a:r>
              <a:rPr lang="en-US" dirty="0" smtClean="0">
                <a:solidFill>
                  <a:prstClr val="black"/>
                </a:solidFill>
                <a:cs typeface="Arial" charset="0"/>
              </a:rPr>
              <a:t>and </a:t>
            </a:r>
            <a:r>
              <a:rPr lang="en-US" dirty="0">
                <a:solidFill>
                  <a:prstClr val="black"/>
                </a:solidFill>
                <a:cs typeface="Arial" charset="0"/>
              </a:rPr>
              <a:t>service companies differ.</a:t>
            </a:r>
            <a:br>
              <a:rPr lang="en-US" dirty="0">
                <a:solidFill>
                  <a:prstClr val="black"/>
                </a:solidFill>
                <a:cs typeface="Arial" charset="0"/>
              </a:rPr>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1028700" y="194603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529247"/>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90500" y="1524000"/>
            <a:ext cx="4114800" cy="4572000"/>
          </a:xfrm>
          <a:prstGeom prst="rect">
            <a:avLst/>
          </a:prstGeom>
          <a:solidFill>
            <a:srgbClr val="CCECFF"/>
          </a:solidFill>
          <a:ln w="76200" cmpd="tri">
            <a:solidFill>
              <a:schemeClr val="tx1"/>
            </a:solidFill>
            <a:miter lim="800000"/>
            <a:headEnd/>
            <a:tailEnd/>
          </a:ln>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40000"/>
              </a:spcBef>
              <a:buClr>
                <a:schemeClr val="tx2"/>
              </a:buClr>
              <a:buSzPct val="85000"/>
              <a:buFont typeface="Monotype Sorts"/>
              <a:buChar char=" "/>
            </a:pPr>
            <a:r>
              <a:rPr lang="en-US" altLang="en-US" dirty="0">
                <a:latin typeface="Arial" pitchFamily="34" charset="0"/>
              </a:rPr>
              <a:t>Merchandisers . . .</a:t>
            </a:r>
          </a:p>
          <a:p>
            <a:pPr lvl="1" eaLnBrk="1" hangingPunct="1">
              <a:spcBef>
                <a:spcPct val="40000"/>
              </a:spcBef>
              <a:buClr>
                <a:schemeClr val="tx1"/>
              </a:buClr>
              <a:buSzPct val="75000"/>
              <a:buFont typeface="Wingdings" pitchFamily="2" charset="2"/>
              <a:buChar char="v"/>
            </a:pPr>
            <a:r>
              <a:rPr lang="en-US" altLang="en-US" dirty="0">
                <a:latin typeface="Arial" pitchFamily="34" charset="0"/>
              </a:rPr>
              <a:t>Buy finished goods.</a:t>
            </a:r>
          </a:p>
          <a:p>
            <a:pPr lvl="1" eaLnBrk="1" hangingPunct="1">
              <a:spcBef>
                <a:spcPct val="40000"/>
              </a:spcBef>
              <a:buClr>
                <a:schemeClr val="tx1"/>
              </a:buClr>
              <a:buSzPct val="75000"/>
              <a:buFont typeface="Wingdings" pitchFamily="2" charset="2"/>
              <a:buChar char="v"/>
            </a:pPr>
            <a:r>
              <a:rPr lang="en-US" altLang="en-US" dirty="0">
                <a:latin typeface="Arial" pitchFamily="34" charset="0"/>
              </a:rPr>
              <a:t>Sell finished goods. </a:t>
            </a:r>
          </a:p>
        </p:txBody>
      </p:sp>
      <p:graphicFrame>
        <p:nvGraphicFramePr>
          <p:cNvPr id="23555" name="Object 2"/>
          <p:cNvGraphicFramePr>
            <a:graphicFrameLocks/>
          </p:cNvGraphicFramePr>
          <p:nvPr/>
        </p:nvGraphicFramePr>
        <p:xfrm>
          <a:off x="457200" y="4589463"/>
          <a:ext cx="3581400" cy="1438275"/>
        </p:xfrm>
        <a:graphic>
          <a:graphicData uri="http://schemas.openxmlformats.org/presentationml/2006/ole">
            <mc:AlternateContent xmlns:mc="http://schemas.openxmlformats.org/markup-compatibility/2006">
              <mc:Choice xmlns:v="urn:schemas-microsoft-com:vml" Requires="v">
                <p:oleObj spid="_x0000_s23799" name="Clip" r:id="rId4" imgW="7056438" imgH="2841625" progId="">
                  <p:embed/>
                </p:oleObj>
              </mc:Choice>
              <mc:Fallback>
                <p:oleObj name="Clip" r:id="rId4" imgW="7056438" imgH="2841625" progId="">
                  <p:embed/>
                  <p:pic>
                    <p:nvPicPr>
                      <p:cNvPr id="0" name="Picture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89463"/>
                        <a:ext cx="3581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Rectangle 5"/>
          <p:cNvSpPr>
            <a:spLocks noChangeArrowheads="1"/>
          </p:cNvSpPr>
          <p:nvPr/>
        </p:nvSpPr>
        <p:spPr bwMode="auto">
          <a:xfrm>
            <a:off x="1084263" y="4343400"/>
            <a:ext cx="2327275" cy="396875"/>
          </a:xfrm>
          <a:prstGeom prst="rect">
            <a:avLst/>
          </a:prstGeom>
          <a:solidFill>
            <a:srgbClr val="FCFEB9"/>
          </a:solidFill>
          <a:ln w="25400">
            <a:solidFill>
              <a:srgbClr val="712000"/>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b="1" dirty="0">
                <a:solidFill>
                  <a:srgbClr val="FC0128"/>
                </a:solidFill>
                <a:latin typeface="Arial" pitchFamily="34" charset="0"/>
              </a:rPr>
              <a:t>SaleMart</a:t>
            </a:r>
          </a:p>
        </p:txBody>
      </p:sp>
      <p:sp>
        <p:nvSpPr>
          <p:cNvPr id="23557" name="Rectangle 7"/>
          <p:cNvSpPr>
            <a:spLocks noChangeArrowheads="1"/>
          </p:cNvSpPr>
          <p:nvPr/>
        </p:nvSpPr>
        <p:spPr bwMode="auto">
          <a:xfrm>
            <a:off x="4800600" y="1524000"/>
            <a:ext cx="4114800" cy="4572000"/>
          </a:xfrm>
          <a:prstGeom prst="rect">
            <a:avLst/>
          </a:prstGeom>
          <a:solidFill>
            <a:srgbClr val="FFCC66"/>
          </a:solidFill>
          <a:ln w="76200" cmpd="tri">
            <a:solidFill>
              <a:schemeClr val="tx1"/>
            </a:solidFill>
            <a:miter lim="800000"/>
            <a:headEnd/>
            <a:tailEnd/>
          </a:ln>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40000"/>
              </a:spcBef>
              <a:buClr>
                <a:schemeClr val="tx2"/>
              </a:buClr>
              <a:buSzPct val="85000"/>
              <a:buFont typeface="Monotype Sorts"/>
              <a:buChar char=" "/>
            </a:pPr>
            <a:r>
              <a:rPr lang="en-US" altLang="en-US" dirty="0">
                <a:latin typeface="Arial" pitchFamily="34" charset="0"/>
              </a:rPr>
              <a:t>Manufacturers . . .</a:t>
            </a:r>
          </a:p>
          <a:p>
            <a:pPr lvl="1" eaLnBrk="1" hangingPunct="1">
              <a:spcBef>
                <a:spcPct val="40000"/>
              </a:spcBef>
              <a:buClr>
                <a:schemeClr val="tx1"/>
              </a:buClr>
              <a:buSzPct val="75000"/>
              <a:buFont typeface="Wingdings" pitchFamily="2" charset="2"/>
              <a:buChar char="v"/>
            </a:pPr>
            <a:r>
              <a:rPr lang="en-US" altLang="en-US" dirty="0">
                <a:latin typeface="Arial" pitchFamily="34" charset="0"/>
              </a:rPr>
              <a:t>Buy raw materials.</a:t>
            </a:r>
          </a:p>
          <a:p>
            <a:pPr lvl="1" eaLnBrk="1" hangingPunct="1">
              <a:spcBef>
                <a:spcPct val="40000"/>
              </a:spcBef>
              <a:buClr>
                <a:schemeClr val="tx1"/>
              </a:buClr>
              <a:buSzPct val="75000"/>
              <a:buFont typeface="Wingdings" pitchFamily="2" charset="2"/>
              <a:buChar char="v"/>
            </a:pPr>
            <a:r>
              <a:rPr lang="en-US" altLang="en-US" dirty="0">
                <a:latin typeface="Arial" pitchFamily="34" charset="0"/>
              </a:rPr>
              <a:t>Produce and sell finished goods.</a:t>
            </a:r>
          </a:p>
        </p:txBody>
      </p:sp>
      <p:graphicFrame>
        <p:nvGraphicFramePr>
          <p:cNvPr id="23558" name="Object 3"/>
          <p:cNvGraphicFramePr>
            <a:graphicFrameLocks/>
          </p:cNvGraphicFramePr>
          <p:nvPr/>
        </p:nvGraphicFramePr>
        <p:xfrm>
          <a:off x="5775325" y="4322763"/>
          <a:ext cx="2730500" cy="1704975"/>
        </p:xfrm>
        <a:graphic>
          <a:graphicData uri="http://schemas.openxmlformats.org/presentationml/2006/ole">
            <mc:AlternateContent xmlns:mc="http://schemas.openxmlformats.org/markup-compatibility/2006">
              <mc:Choice xmlns:v="urn:schemas-microsoft-com:vml" Requires="v">
                <p:oleObj spid="_x0000_s23800" name="Clip" r:id="rId6" imgW="5905500" imgH="3697288" progId="">
                  <p:embed/>
                </p:oleObj>
              </mc:Choice>
              <mc:Fallback>
                <p:oleObj name="Clip" r:id="rId6" imgW="5905500" imgH="3697288" progId="">
                  <p:embed/>
                  <p:pic>
                    <p:nvPicPr>
                      <p:cNvPr id="0" name="Picture 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5325" y="4322763"/>
                        <a:ext cx="27305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Rectangle 9"/>
          <p:cNvSpPr>
            <a:spLocks noGrp="1" noChangeArrowheads="1"/>
          </p:cNvSpPr>
          <p:nvPr>
            <p:ph type="title"/>
          </p:nvPr>
        </p:nvSpPr>
        <p:spPr>
          <a:xfrm>
            <a:off x="457200" y="685800"/>
            <a:ext cx="8229600" cy="609600"/>
          </a:xfrm>
        </p:spPr>
        <p:txBody>
          <a:bodyPr>
            <a:normAutofit fontScale="90000"/>
          </a:bodyPr>
          <a:lstStyle/>
          <a:p>
            <a:r>
              <a:rPr lang="en-US" altLang="en-US" b="1" dirty="0" smtClean="0"/>
              <a:t>Reporting Manufacturing Activities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1" name="Slide Number Placeholder 10"/>
          <p:cNvSpPr>
            <a:spLocks noGrp="1"/>
          </p:cNvSpPr>
          <p:nvPr>
            <p:ph type="sldNum" sz="quarter" idx="12"/>
          </p:nvPr>
        </p:nvSpPr>
        <p:spPr/>
        <p:txBody>
          <a:bodyPr/>
          <a:lstStyle/>
          <a:p>
            <a:pPr>
              <a:defRPr/>
            </a:pPr>
            <a:fld id="{2F856502-6931-4BB7-9E44-21AF6382F1C3}" type="slidenum">
              <a:rPr lang="en-US" smtClean="0"/>
              <a:pPr>
                <a:defRPr/>
              </a:pPr>
              <a:t>25</a:t>
            </a:fld>
            <a:endParaRPr lang="en-US" dirty="0"/>
          </a:p>
        </p:txBody>
      </p:sp>
      <p:sp>
        <p:nvSpPr>
          <p:cNvPr id="12" name="Rounded Rectangle 11"/>
          <p:cNvSpPr/>
          <p:nvPr/>
        </p:nvSpPr>
        <p:spPr>
          <a:xfrm>
            <a:off x="33251" y="6617309"/>
            <a:ext cx="88343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 </a:t>
            </a:r>
            <a:r>
              <a:rPr lang="en-US" sz="1100" dirty="0">
                <a:solidFill>
                  <a:prstClr val="black"/>
                </a:solidFill>
                <a:cs typeface="Arial" charset="0"/>
              </a:rPr>
              <a:t>Explain how balance sheets and income statements for manufacturing, merchandising, and service companies differ</a:t>
            </a:r>
            <a:r>
              <a:rPr lang="en-US" sz="1100" dirty="0" smtClean="0">
                <a:solidFill>
                  <a:prstClr val="black"/>
                </a:solidFill>
                <a:cs typeface="Arial" charset="0"/>
              </a:rPr>
              <a:t>.</a:t>
            </a:r>
            <a:endParaRPr lang="en-US" sz="1100" dirty="0"/>
          </a:p>
        </p:txBody>
      </p:sp>
    </p:spTree>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title"/>
          </p:nvPr>
        </p:nvSpPr>
        <p:spPr>
          <a:xfrm>
            <a:off x="457200" y="685800"/>
            <a:ext cx="8229600" cy="838200"/>
          </a:xfrm>
        </p:spPr>
        <p:txBody>
          <a:bodyPr/>
          <a:lstStyle/>
          <a:p>
            <a:r>
              <a:rPr lang="en-US" altLang="en-US" b="1" dirty="0" smtClean="0"/>
              <a:t>Manufacturer’s Balance Sheet</a:t>
            </a:r>
          </a:p>
        </p:txBody>
      </p:sp>
      <p:grpSp>
        <p:nvGrpSpPr>
          <p:cNvPr id="2" name="Group 2"/>
          <p:cNvGrpSpPr>
            <a:grpSpLocks/>
          </p:cNvGrpSpPr>
          <p:nvPr/>
        </p:nvGrpSpPr>
        <p:grpSpPr bwMode="auto">
          <a:xfrm>
            <a:off x="6740525" y="2971800"/>
            <a:ext cx="2032000" cy="1993900"/>
            <a:chOff x="4246" y="2096"/>
            <a:chExt cx="1280" cy="1256"/>
          </a:xfrm>
        </p:grpSpPr>
        <p:sp>
          <p:nvSpPr>
            <p:cNvPr id="25615" name="Line 3"/>
            <p:cNvSpPr>
              <a:spLocks noChangeShapeType="1"/>
            </p:cNvSpPr>
            <p:nvPr/>
          </p:nvSpPr>
          <p:spPr bwMode="auto">
            <a:xfrm flipV="1">
              <a:off x="4902" y="2096"/>
              <a:ext cx="0" cy="512"/>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3808" name="Rectangle 4"/>
            <p:cNvSpPr>
              <a:spLocks noChangeArrowheads="1"/>
            </p:cNvSpPr>
            <p:nvPr/>
          </p:nvSpPr>
          <p:spPr bwMode="auto">
            <a:xfrm>
              <a:off x="4246" y="2600"/>
              <a:ext cx="1280" cy="752"/>
            </a:xfrm>
            <a:prstGeom prst="rect">
              <a:avLst/>
            </a:prstGeom>
            <a:solidFill>
              <a:schemeClr val="accent4">
                <a:lumMod val="20000"/>
                <a:lumOff val="80000"/>
              </a:schemeClr>
            </a:solidFill>
            <a:ln w="25400">
              <a:solidFill>
                <a:schemeClr val="tx1"/>
              </a:solidFill>
              <a:miter lim="800000"/>
              <a:headEnd/>
              <a:tailEnd/>
            </a:ln>
          </p:spPr>
          <p:txBody>
            <a:bodyPr wrap="none" lIns="90488" tIns="44450" rIns="90488" bIns="44450" anchor="ctr"/>
            <a:lstStyle/>
            <a:p>
              <a:pPr algn="ctr">
                <a:lnSpc>
                  <a:spcPct val="90000"/>
                </a:lnSpc>
                <a:defRPr/>
              </a:pPr>
              <a:r>
                <a:rPr lang="en-US" sz="2400" b="1" dirty="0">
                  <a:solidFill>
                    <a:schemeClr val="accent3">
                      <a:lumMod val="50000"/>
                    </a:schemeClr>
                  </a:solidFill>
                </a:rPr>
                <a:t>Completed</a:t>
              </a:r>
              <a:br>
                <a:rPr lang="en-US" sz="2400" b="1" dirty="0">
                  <a:solidFill>
                    <a:schemeClr val="accent3">
                      <a:lumMod val="50000"/>
                    </a:schemeClr>
                  </a:solidFill>
                </a:rPr>
              </a:br>
              <a:r>
                <a:rPr lang="en-US" sz="2400" b="1" dirty="0">
                  <a:solidFill>
                    <a:schemeClr val="accent3">
                      <a:lumMod val="50000"/>
                    </a:schemeClr>
                  </a:solidFill>
                </a:rPr>
                <a:t>products</a:t>
              </a:r>
              <a:br>
                <a:rPr lang="en-US" sz="2400" b="1" dirty="0">
                  <a:solidFill>
                    <a:schemeClr val="accent3">
                      <a:lumMod val="50000"/>
                    </a:schemeClr>
                  </a:solidFill>
                </a:rPr>
              </a:br>
              <a:r>
                <a:rPr lang="en-US" sz="2400" b="1" dirty="0">
                  <a:solidFill>
                    <a:schemeClr val="accent3">
                      <a:lumMod val="50000"/>
                    </a:schemeClr>
                  </a:solidFill>
                </a:rPr>
                <a:t>for sale.</a:t>
              </a:r>
            </a:p>
          </p:txBody>
        </p:sp>
      </p:grpSp>
      <p:sp>
        <p:nvSpPr>
          <p:cNvPr id="33795" name="Line 6"/>
          <p:cNvSpPr>
            <a:spLocks noChangeShapeType="1"/>
          </p:cNvSpPr>
          <p:nvPr/>
        </p:nvSpPr>
        <p:spPr bwMode="auto">
          <a:xfrm flipV="1">
            <a:off x="1457325" y="2971800"/>
            <a:ext cx="0" cy="81280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3796" name="Rectangle 7"/>
          <p:cNvSpPr>
            <a:spLocks noChangeArrowheads="1"/>
          </p:cNvSpPr>
          <p:nvPr/>
        </p:nvSpPr>
        <p:spPr bwMode="auto">
          <a:xfrm>
            <a:off x="415925" y="3771900"/>
            <a:ext cx="2022475" cy="2120900"/>
          </a:xfrm>
          <a:prstGeom prst="rect">
            <a:avLst/>
          </a:prstGeom>
          <a:solidFill>
            <a:srgbClr val="CCECFF"/>
          </a:solidFill>
          <a:ln w="25400">
            <a:solidFill>
              <a:schemeClr val="tx1"/>
            </a:solidFill>
            <a:miter lim="800000"/>
            <a:headEnd/>
            <a:tailEnd/>
          </a:ln>
        </p:spPr>
        <p:txBody>
          <a:bodyPr wrap="none" lIns="90488" tIns="44450" rIns="90488" bIns="4445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en-US" sz="2400" b="1" dirty="0">
                <a:solidFill>
                  <a:schemeClr val="tx2"/>
                </a:solidFill>
                <a:latin typeface="Arial" pitchFamily="34" charset="0"/>
              </a:rPr>
              <a:t>Materials</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waiting to be</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processed.</a:t>
            </a:r>
          </a:p>
          <a:p>
            <a:pPr algn="ctr" eaLnBrk="1" hangingPunct="1">
              <a:lnSpc>
                <a:spcPct val="90000"/>
              </a:lnSpc>
              <a:spcBef>
                <a:spcPct val="0"/>
              </a:spcBef>
              <a:buFontTx/>
              <a:buNone/>
            </a:pPr>
            <a:endParaRPr lang="en-US" altLang="en-US" sz="2400" b="1" dirty="0">
              <a:solidFill>
                <a:schemeClr val="tx2"/>
              </a:solidFill>
              <a:latin typeface="Arial" pitchFamily="34" charset="0"/>
            </a:endParaRPr>
          </a:p>
          <a:p>
            <a:pPr algn="ctr" eaLnBrk="1" hangingPunct="1">
              <a:lnSpc>
                <a:spcPct val="90000"/>
              </a:lnSpc>
              <a:spcBef>
                <a:spcPct val="0"/>
              </a:spcBef>
              <a:buFontTx/>
              <a:buNone/>
            </a:pPr>
            <a:r>
              <a:rPr lang="en-US" altLang="en-US" sz="2400" b="1" dirty="0">
                <a:solidFill>
                  <a:schemeClr val="tx2"/>
                </a:solidFill>
                <a:latin typeface="Arial" pitchFamily="34" charset="0"/>
              </a:rPr>
              <a:t>Can be direct</a:t>
            </a:r>
          </a:p>
          <a:p>
            <a:pPr algn="ctr" eaLnBrk="1" hangingPunct="1">
              <a:lnSpc>
                <a:spcPct val="90000"/>
              </a:lnSpc>
              <a:spcBef>
                <a:spcPct val="0"/>
              </a:spcBef>
              <a:buFontTx/>
              <a:buNone/>
            </a:pPr>
            <a:r>
              <a:rPr lang="en-US" altLang="en-US" sz="2400" b="1" dirty="0">
                <a:solidFill>
                  <a:schemeClr val="tx2"/>
                </a:solidFill>
                <a:latin typeface="Arial" pitchFamily="34" charset="0"/>
              </a:rPr>
              <a:t>or indirect.</a:t>
            </a:r>
          </a:p>
        </p:txBody>
      </p:sp>
      <p:grpSp>
        <p:nvGrpSpPr>
          <p:cNvPr id="3" name="Group 8"/>
          <p:cNvGrpSpPr>
            <a:grpSpLocks/>
          </p:cNvGrpSpPr>
          <p:nvPr/>
        </p:nvGrpSpPr>
        <p:grpSpPr bwMode="auto">
          <a:xfrm>
            <a:off x="3222625" y="2946400"/>
            <a:ext cx="2794000" cy="3365500"/>
            <a:chOff x="2030" y="1856"/>
            <a:chExt cx="1760" cy="2120"/>
          </a:xfrm>
        </p:grpSpPr>
        <p:grpSp>
          <p:nvGrpSpPr>
            <p:cNvPr id="25611" name="Group 9"/>
            <p:cNvGrpSpPr>
              <a:grpSpLocks/>
            </p:cNvGrpSpPr>
            <p:nvPr/>
          </p:nvGrpSpPr>
          <p:grpSpPr bwMode="auto">
            <a:xfrm>
              <a:off x="2030" y="1856"/>
              <a:ext cx="1760" cy="2120"/>
              <a:chOff x="2030" y="1856"/>
              <a:chExt cx="1760" cy="2120"/>
            </a:xfrm>
          </p:grpSpPr>
          <p:sp>
            <p:nvSpPr>
              <p:cNvPr id="25613" name="Line 10"/>
              <p:cNvSpPr>
                <a:spLocks noChangeShapeType="1"/>
              </p:cNvSpPr>
              <p:nvPr/>
            </p:nvSpPr>
            <p:spPr bwMode="auto">
              <a:xfrm flipV="1">
                <a:off x="2886" y="1856"/>
                <a:ext cx="0" cy="512"/>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3806" name="Rectangle 11"/>
              <p:cNvSpPr>
                <a:spLocks noChangeArrowheads="1"/>
              </p:cNvSpPr>
              <p:nvPr/>
            </p:nvSpPr>
            <p:spPr bwMode="auto">
              <a:xfrm>
                <a:off x="2030" y="2360"/>
                <a:ext cx="1760" cy="1616"/>
              </a:xfrm>
              <a:prstGeom prst="rect">
                <a:avLst/>
              </a:prstGeom>
              <a:solidFill>
                <a:schemeClr val="accent1">
                  <a:lumMod val="20000"/>
                  <a:lumOff val="80000"/>
                </a:schemeClr>
              </a:solidFill>
              <a:ln w="25400">
                <a:solidFill>
                  <a:schemeClr val="tx1"/>
                </a:solidFill>
                <a:miter lim="800000"/>
                <a:headEnd/>
                <a:tailEnd/>
              </a:ln>
            </p:spPr>
            <p:txBody>
              <a:bodyPr wrap="none" lIns="90488" tIns="44450" rIns="90488" bIns="44450" anchor="ctr"/>
              <a:lstStyle/>
              <a:p>
                <a:pPr algn="ctr">
                  <a:lnSpc>
                    <a:spcPct val="90000"/>
                  </a:lnSpc>
                  <a:spcBef>
                    <a:spcPct val="100000"/>
                  </a:spcBef>
                  <a:defRPr/>
                </a:pPr>
                <a:r>
                  <a:rPr lang="en-US" sz="2400" b="1" dirty="0">
                    <a:solidFill>
                      <a:srgbClr val="C00000"/>
                    </a:solidFill>
                  </a:rPr>
                  <a:t>Partially complete</a:t>
                </a:r>
                <a:br>
                  <a:rPr lang="en-US" sz="2400" b="1" dirty="0">
                    <a:solidFill>
                      <a:srgbClr val="C00000"/>
                    </a:solidFill>
                  </a:rPr>
                </a:br>
                <a:r>
                  <a:rPr lang="en-US" sz="2400" b="1" dirty="0">
                    <a:solidFill>
                      <a:srgbClr val="C00000"/>
                    </a:solidFill>
                  </a:rPr>
                  <a:t>products.</a:t>
                </a:r>
              </a:p>
              <a:p>
                <a:pPr algn="ctr">
                  <a:lnSpc>
                    <a:spcPct val="90000"/>
                  </a:lnSpc>
                  <a:spcBef>
                    <a:spcPct val="100000"/>
                  </a:spcBef>
                  <a:defRPr/>
                </a:pPr>
                <a:r>
                  <a:rPr lang="en-US" sz="2400" b="1" dirty="0">
                    <a:solidFill>
                      <a:srgbClr val="C00000"/>
                    </a:solidFill>
                  </a:rPr>
                  <a:t>Material to which</a:t>
                </a:r>
                <a:br>
                  <a:rPr lang="en-US" sz="2400" b="1" dirty="0">
                    <a:solidFill>
                      <a:srgbClr val="C00000"/>
                    </a:solidFill>
                  </a:rPr>
                </a:br>
                <a:r>
                  <a:rPr lang="en-US" sz="2400" b="1" dirty="0">
                    <a:solidFill>
                      <a:srgbClr val="C00000"/>
                    </a:solidFill>
                  </a:rPr>
                  <a:t>some labor and/or</a:t>
                </a:r>
                <a:br>
                  <a:rPr lang="en-US" sz="2400" b="1" dirty="0">
                    <a:solidFill>
                      <a:srgbClr val="C00000"/>
                    </a:solidFill>
                  </a:rPr>
                </a:br>
                <a:r>
                  <a:rPr lang="en-US" sz="2400" b="1" dirty="0">
                    <a:solidFill>
                      <a:srgbClr val="C00000"/>
                    </a:solidFill>
                  </a:rPr>
                  <a:t>overhead have</a:t>
                </a:r>
                <a:br>
                  <a:rPr lang="en-US" sz="2400" b="1" dirty="0">
                    <a:solidFill>
                      <a:srgbClr val="C00000"/>
                    </a:solidFill>
                  </a:rPr>
                </a:br>
                <a:r>
                  <a:rPr lang="en-US" sz="2400" b="1" dirty="0">
                    <a:solidFill>
                      <a:srgbClr val="C00000"/>
                    </a:solidFill>
                  </a:rPr>
                  <a:t>been added.</a:t>
                </a:r>
              </a:p>
            </p:txBody>
          </p:sp>
        </p:grpSp>
        <p:sp>
          <p:nvSpPr>
            <p:cNvPr id="25612" name="Line 12"/>
            <p:cNvSpPr>
              <a:spLocks noChangeShapeType="1"/>
            </p:cNvSpPr>
            <p:nvPr/>
          </p:nvSpPr>
          <p:spPr bwMode="auto">
            <a:xfrm>
              <a:off x="2030" y="2928"/>
              <a:ext cx="17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33798" name="Oval 14"/>
          <p:cNvSpPr>
            <a:spLocks noChangeArrowheads="1"/>
          </p:cNvSpPr>
          <p:nvPr/>
        </p:nvSpPr>
        <p:spPr bwMode="auto">
          <a:xfrm>
            <a:off x="425450" y="1689100"/>
            <a:ext cx="2032000" cy="1270000"/>
          </a:xfrm>
          <a:prstGeom prst="ellipse">
            <a:avLst/>
          </a:prstGeom>
          <a:solidFill>
            <a:srgbClr val="CCECFF"/>
          </a:solidFill>
          <a:ln w="25400">
            <a:solidFill>
              <a:schemeClr val="tx1"/>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chemeClr val="tx2"/>
                </a:solidFill>
                <a:latin typeface="Arial" pitchFamily="34" charset="0"/>
              </a:rPr>
              <a:t>Raw</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Materials</a:t>
            </a:r>
          </a:p>
        </p:txBody>
      </p:sp>
      <p:sp>
        <p:nvSpPr>
          <p:cNvPr id="33799" name="Oval 15"/>
          <p:cNvSpPr>
            <a:spLocks noChangeArrowheads="1"/>
          </p:cNvSpPr>
          <p:nvPr/>
        </p:nvSpPr>
        <p:spPr bwMode="auto">
          <a:xfrm>
            <a:off x="6750050" y="1689100"/>
            <a:ext cx="2032000" cy="1270000"/>
          </a:xfrm>
          <a:prstGeom prst="ellipse">
            <a:avLst/>
          </a:prstGeom>
          <a:solidFill>
            <a:schemeClr val="accent4">
              <a:lumMod val="20000"/>
              <a:lumOff val="80000"/>
            </a:schemeClr>
          </a:solidFill>
          <a:ln w="25400">
            <a:solidFill>
              <a:schemeClr val="tx1"/>
            </a:solidFill>
            <a:round/>
            <a:headEnd/>
            <a:tailEnd/>
          </a:ln>
        </p:spPr>
        <p:txBody>
          <a:bodyPr wrap="none" lIns="90488" tIns="44450" rIns="90488" bIns="44450" anchor="ctr"/>
          <a:lstStyle/>
          <a:p>
            <a:pPr algn="ctr">
              <a:defRPr/>
            </a:pPr>
            <a:r>
              <a:rPr lang="en-US" sz="2400" b="1" dirty="0">
                <a:solidFill>
                  <a:schemeClr val="accent3">
                    <a:lumMod val="50000"/>
                  </a:schemeClr>
                </a:solidFill>
              </a:rPr>
              <a:t>Finished</a:t>
            </a:r>
            <a:br>
              <a:rPr lang="en-US" sz="2400" b="1" dirty="0">
                <a:solidFill>
                  <a:schemeClr val="accent3">
                    <a:lumMod val="50000"/>
                  </a:schemeClr>
                </a:solidFill>
              </a:rPr>
            </a:br>
            <a:r>
              <a:rPr lang="en-US" sz="2400" b="1" dirty="0">
                <a:solidFill>
                  <a:schemeClr val="accent3">
                    <a:lumMod val="50000"/>
                  </a:schemeClr>
                </a:solidFill>
              </a:rPr>
              <a:t>Goods</a:t>
            </a:r>
          </a:p>
        </p:txBody>
      </p:sp>
      <p:sp>
        <p:nvSpPr>
          <p:cNvPr id="33800" name="Oval 16"/>
          <p:cNvSpPr>
            <a:spLocks noChangeArrowheads="1"/>
          </p:cNvSpPr>
          <p:nvPr/>
        </p:nvSpPr>
        <p:spPr bwMode="auto">
          <a:xfrm>
            <a:off x="3565525" y="1689100"/>
            <a:ext cx="2032000" cy="1270000"/>
          </a:xfrm>
          <a:prstGeom prst="ellipse">
            <a:avLst/>
          </a:prstGeom>
          <a:solidFill>
            <a:schemeClr val="accent1">
              <a:lumMod val="20000"/>
              <a:lumOff val="80000"/>
            </a:schemeClr>
          </a:solidFill>
          <a:ln w="25400">
            <a:solidFill>
              <a:schemeClr val="tx1"/>
            </a:solidFill>
            <a:round/>
            <a:headEnd/>
            <a:tailEnd/>
          </a:ln>
        </p:spPr>
        <p:txBody>
          <a:bodyPr wrap="none" lIns="90488" tIns="44450" rIns="90488" bIns="44450" anchor="ctr"/>
          <a:lstStyle/>
          <a:p>
            <a:pPr algn="ctr">
              <a:defRPr/>
            </a:pPr>
            <a:r>
              <a:rPr lang="en-US" sz="2400" b="1" dirty="0" smtClean="0">
                <a:solidFill>
                  <a:srgbClr val="C00000"/>
                </a:solidFill>
              </a:rPr>
              <a:t>Work </a:t>
            </a:r>
            <a:r>
              <a:rPr lang="en-US" sz="2400" b="1" dirty="0">
                <a:solidFill>
                  <a:srgbClr val="C00000"/>
                </a:solidFill>
              </a:rPr>
              <a:t>in</a:t>
            </a:r>
            <a:br>
              <a:rPr lang="en-US" sz="2400" b="1" dirty="0">
                <a:solidFill>
                  <a:srgbClr val="C00000"/>
                </a:solidFill>
              </a:rPr>
            </a:br>
            <a:r>
              <a:rPr lang="en-US" sz="2400" b="1" dirty="0">
                <a:solidFill>
                  <a:srgbClr val="C00000"/>
                </a:solidFill>
              </a:rPr>
              <a:t>Process</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8" name="Slide Number Placeholder 17"/>
          <p:cNvSpPr>
            <a:spLocks noGrp="1"/>
          </p:cNvSpPr>
          <p:nvPr>
            <p:ph type="sldNum" sz="quarter" idx="12"/>
          </p:nvPr>
        </p:nvSpPr>
        <p:spPr/>
        <p:txBody>
          <a:bodyPr/>
          <a:lstStyle/>
          <a:p>
            <a:pPr>
              <a:defRPr/>
            </a:pPr>
            <a:fld id="{2F856502-6931-4BB7-9E44-21AF6382F1C3}" type="slidenum">
              <a:rPr lang="en-US" smtClean="0"/>
              <a:pPr>
                <a:defRPr/>
              </a:pPr>
              <a:t>26</a:t>
            </a:fld>
            <a:endParaRPr lang="en-US" dirty="0"/>
          </a:p>
        </p:txBody>
      </p:sp>
      <p:sp>
        <p:nvSpPr>
          <p:cNvPr id="19" name="Rounded Rectangle 18"/>
          <p:cNvSpPr/>
          <p:nvPr/>
        </p:nvSpPr>
        <p:spPr>
          <a:xfrm>
            <a:off x="33251" y="6617309"/>
            <a:ext cx="88343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 </a:t>
            </a:r>
            <a:r>
              <a:rPr lang="en-US" sz="1100" dirty="0">
                <a:solidFill>
                  <a:prstClr val="black"/>
                </a:solidFill>
                <a:cs typeface="Arial" charset="0"/>
              </a:rPr>
              <a:t>Explain how balance sheets and income statements for manufacturing, merchandising, and service companies differ</a:t>
            </a:r>
            <a:r>
              <a:rPr lang="en-US" sz="1100" dirty="0" smtClean="0">
                <a:solidFill>
                  <a:prstClr val="black"/>
                </a:solidFill>
                <a:cs typeface="Arial" charset="0"/>
              </a:rPr>
              <a:t>.</a:t>
            </a:r>
            <a:endParaRPr lang="en-US" sz="1100" dirty="0"/>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wipe(up)">
                                      <p:cBhvr>
                                        <p:cTn id="7" dur="500"/>
                                        <p:tgtEl>
                                          <p:spTgt spid="3379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wipe(up)">
                                      <p:cBhvr>
                                        <p:cTn id="11" dur="500"/>
                                        <p:tgtEl>
                                          <p:spTgt spid="33795"/>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wipe(up)">
                                      <p:cBhvr>
                                        <p:cTn id="15" dur="500"/>
                                        <p:tgtEl>
                                          <p:spTgt spid="3379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3800"/>
                                        </p:tgtEl>
                                        <p:attrNameLst>
                                          <p:attrName>style.visibility</p:attrName>
                                        </p:attrNameLst>
                                      </p:cBhvr>
                                      <p:to>
                                        <p:strVal val="visible"/>
                                      </p:to>
                                    </p:set>
                                    <p:animEffect transition="in" filter="wipe(up)">
                                      <p:cBhvr>
                                        <p:cTn id="19" dur="500"/>
                                        <p:tgtEl>
                                          <p:spTgt spid="33800"/>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3799"/>
                                        </p:tgtEl>
                                        <p:attrNameLst>
                                          <p:attrName>style.visibility</p:attrName>
                                        </p:attrNameLst>
                                      </p:cBhvr>
                                      <p:to>
                                        <p:strVal val="visible"/>
                                      </p:to>
                                    </p:set>
                                    <p:animEffect transition="in" filter="wipe(up)">
                                      <p:cBhvr>
                                        <p:cTn id="27" dur="500"/>
                                        <p:tgtEl>
                                          <p:spTgt spid="33799"/>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33798" grpId="0" animBg="1"/>
      <p:bldP spid="33799" grpId="0" animBg="1"/>
      <p:bldP spid="3380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ChangeArrowheads="1"/>
          </p:cNvSpPr>
          <p:nvPr/>
        </p:nvSpPr>
        <p:spPr bwMode="auto">
          <a:xfrm>
            <a:off x="485775" y="5638800"/>
            <a:ext cx="8172450" cy="457201"/>
          </a:xfrm>
          <a:prstGeom prst="rect">
            <a:avLst/>
          </a:prstGeom>
          <a:solidFill>
            <a:schemeClr val="accent5">
              <a:lumMod val="20000"/>
              <a:lumOff val="80000"/>
            </a:schemeClr>
          </a:solidFill>
          <a:ln w="28575" cmpd="thickThin">
            <a:solidFill>
              <a:schemeClr val="accent3">
                <a:lumMod val="50000"/>
              </a:schemeClr>
            </a:solidFill>
            <a:miter lim="800000"/>
            <a:headEnd/>
            <a:tailEnd/>
          </a:ln>
        </p:spPr>
        <p:txBody>
          <a:bodyPr wrap="none" lIns="90488" tIns="44450" rIns="90488" bIns="44450" anchor="ctr"/>
          <a:lstStyle/>
          <a:p>
            <a:pPr algn="ctr">
              <a:defRPr/>
            </a:pPr>
            <a:r>
              <a:rPr lang="en-US" sz="2400" b="1" dirty="0">
                <a:solidFill>
                  <a:schemeClr val="accent3">
                    <a:lumMod val="50000"/>
                  </a:schemeClr>
                </a:solidFill>
              </a:rPr>
              <a:t>The primary difference is inventory.</a:t>
            </a:r>
          </a:p>
        </p:txBody>
      </p:sp>
      <p:sp>
        <p:nvSpPr>
          <p:cNvPr id="24581" name="Rectangle 13"/>
          <p:cNvSpPr>
            <a:spLocks noGrp="1" noChangeArrowheads="1"/>
          </p:cNvSpPr>
          <p:nvPr>
            <p:ph type="title"/>
          </p:nvPr>
        </p:nvSpPr>
        <p:spPr>
          <a:xfrm>
            <a:off x="454025" y="685799"/>
            <a:ext cx="8232775" cy="827405"/>
          </a:xfrm>
        </p:spPr>
        <p:txBody>
          <a:bodyPr>
            <a:normAutofit fontScale="90000"/>
          </a:bodyPr>
          <a:lstStyle/>
          <a:p>
            <a:r>
              <a:rPr lang="en-US" altLang="en-US" b="1" dirty="0" smtClean="0"/>
              <a:t>Balance Sheets for Manufacturers, Merchandisers and Servicers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p:txBody>
          <a:bodyPr/>
          <a:lstStyle/>
          <a:p>
            <a:pPr>
              <a:defRPr/>
            </a:pPr>
            <a:fld id="{2F856502-6931-4BB7-9E44-21AF6382F1C3}" type="slidenum">
              <a:rPr lang="en-US" smtClean="0"/>
              <a:pPr>
                <a:defRPr/>
              </a:pPr>
              <a:t>27</a:t>
            </a:fld>
            <a:endParaRPr lang="en-US" dirty="0"/>
          </a:p>
        </p:txBody>
      </p:sp>
      <p:sp>
        <p:nvSpPr>
          <p:cNvPr id="9" name="Rounded Rectangle 8"/>
          <p:cNvSpPr/>
          <p:nvPr/>
        </p:nvSpPr>
        <p:spPr>
          <a:xfrm>
            <a:off x="33251" y="6617309"/>
            <a:ext cx="88343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 </a:t>
            </a:r>
            <a:r>
              <a:rPr lang="en-US" sz="1100" dirty="0">
                <a:solidFill>
                  <a:prstClr val="black"/>
                </a:solidFill>
                <a:cs typeface="Arial" charset="0"/>
              </a:rPr>
              <a:t>Explain how balance sheets and income statements for manufacturing, merchandising, and service companies differ</a:t>
            </a:r>
            <a:r>
              <a:rPr lang="en-US" sz="1100" dirty="0" smtClean="0">
                <a:solidFill>
                  <a:prstClr val="black"/>
                </a:solidFill>
                <a:cs typeface="Arial" charset="0"/>
              </a:rPr>
              <a:t>.</a:t>
            </a:r>
            <a:endParaRPr lang="en-US" sz="1100" dirty="0"/>
          </a:p>
        </p:txBody>
      </p:sp>
      <p:sp>
        <p:nvSpPr>
          <p:cNvPr id="10" name="TextBox 9"/>
          <p:cNvSpPr txBox="1"/>
          <p:nvPr/>
        </p:nvSpPr>
        <p:spPr>
          <a:xfrm>
            <a:off x="7818283" y="12437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18.11</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232769" y="2150392"/>
            <a:ext cx="8652314" cy="298112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2820"/>
                                        </p:tgtEl>
                                        <p:attrNameLst>
                                          <p:attrName>style.visibility</p:attrName>
                                        </p:attrNameLst>
                                      </p:cBhvr>
                                      <p:to>
                                        <p:strVal val="visible"/>
                                      </p:to>
                                    </p:set>
                                    <p:animEffect transition="in" filter="dissolve">
                                      <p:cBhvr>
                                        <p:cTn id="7" dur="100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66391"/>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P1:	</a:t>
            </a:r>
            <a:br>
              <a:rPr lang="en-US" altLang="en-US" dirty="0" smtClean="0"/>
            </a:br>
            <a:r>
              <a:rPr lang="en-US" dirty="0" smtClean="0">
                <a:solidFill>
                  <a:prstClr val="black"/>
                </a:solidFill>
                <a:cs typeface="Arial" charset="0"/>
              </a:rPr>
              <a:t>Compute </a:t>
            </a:r>
            <a:r>
              <a:rPr lang="en-US" dirty="0">
                <a:solidFill>
                  <a:prstClr val="black"/>
                </a:solidFill>
                <a:cs typeface="Arial" charset="0"/>
              </a:rPr>
              <a:t>cost of goods sold for a manufacturer and for a merchandiser.</a:t>
            </a:r>
            <a:br>
              <a:rPr lang="en-US" dirty="0">
                <a:solidFill>
                  <a:prstClr val="black"/>
                </a:solidFill>
                <a:cs typeface="Arial" charset="0"/>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28</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65688"/>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2"/>
          <p:cNvSpPr>
            <a:spLocks noGrp="1" noChangeArrowheads="1"/>
          </p:cNvSpPr>
          <p:nvPr>
            <p:ph type="title"/>
          </p:nvPr>
        </p:nvSpPr>
        <p:spPr>
          <a:xfrm>
            <a:off x="457200" y="533400"/>
            <a:ext cx="8229600" cy="685800"/>
          </a:xfrm>
        </p:spPr>
        <p:txBody>
          <a:bodyPr>
            <a:normAutofit fontScale="90000"/>
          </a:bodyPr>
          <a:lstStyle/>
          <a:p>
            <a:r>
              <a:rPr lang="en-US" altLang="en-US" b="1" dirty="0" smtClean="0"/>
              <a:t>Costs and the Income Statement </a:t>
            </a:r>
          </a:p>
        </p:txBody>
      </p:sp>
      <p:pic>
        <p:nvPicPr>
          <p:cNvPr id="266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5787" y="1166409"/>
            <a:ext cx="57642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29</a:t>
            </a:fld>
            <a:endParaRPr lang="en-US" dirty="0"/>
          </a:p>
        </p:txBody>
      </p:sp>
      <p:sp>
        <p:nvSpPr>
          <p:cNvPr id="7" name="Rounded Rectangle 6"/>
          <p:cNvSpPr/>
          <p:nvPr/>
        </p:nvSpPr>
        <p:spPr>
          <a:xfrm>
            <a:off x="152400" y="6615112"/>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cs typeface="Arial" charset="0"/>
              </a:rPr>
              <a:t>Compute cost of goods sold for a manufacturer and for a merchandiser.</a:t>
            </a:r>
            <a:endParaRPr lang="en-US" sz="1100" dirty="0"/>
          </a:p>
        </p:txBody>
      </p:sp>
      <p:sp>
        <p:nvSpPr>
          <p:cNvPr id="8" name="TextBox 7"/>
          <p:cNvSpPr txBox="1"/>
          <p:nvPr/>
        </p:nvSpPr>
        <p:spPr>
          <a:xfrm>
            <a:off x="7848600" y="118202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18.12</a:t>
            </a:r>
            <a:endParaRPr lang="en-US" kern="0" dirty="0">
              <a:latin typeface="Berlin Sans FB" panose="020E0602020502020306" pitchFamily="34" charset="0"/>
            </a:endParaRPr>
          </a:p>
        </p:txBody>
      </p:sp>
    </p:spTree>
  </p:cSld>
  <p:clrMapOvr>
    <a:masterClrMapping/>
  </p:clrMapOvr>
  <p:transition spd="med">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	</a:t>
            </a:r>
            <a:br>
              <a:rPr lang="en-US" altLang="en-US" dirty="0" smtClean="0"/>
            </a:br>
            <a:r>
              <a:rPr lang="en-US" dirty="0" smtClean="0">
                <a:solidFill>
                  <a:prstClr val="black"/>
                </a:solidFill>
                <a:cs typeface="Arial" charset="0"/>
              </a:rPr>
              <a:t>Explain </a:t>
            </a:r>
            <a:r>
              <a:rPr lang="en-US" dirty="0">
                <a:solidFill>
                  <a:prstClr val="black"/>
                </a:solidFill>
                <a:cs typeface="Arial" charset="0"/>
              </a:rPr>
              <a:t>the purpose and nature of, and the role of ethics in, managerial accounting.</a:t>
            </a:r>
            <a:br>
              <a:rPr lang="en-US" dirty="0">
                <a:solidFill>
                  <a:prstClr val="black"/>
                </a:solidFill>
                <a:cs typeface="Arial" charset="0"/>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84831"/>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title"/>
          </p:nvPr>
        </p:nvSpPr>
        <p:spPr>
          <a:xfrm>
            <a:off x="457200" y="685800"/>
            <a:ext cx="8229600" cy="1143000"/>
          </a:xfrm>
        </p:spPr>
        <p:txBody>
          <a:bodyPr lIns="90488" tIns="44450" rIns="90488" bIns="44450">
            <a:normAutofit fontScale="90000"/>
          </a:bodyPr>
          <a:lstStyle/>
          <a:p>
            <a:r>
              <a:rPr lang="en-US" altLang="en-US" b="1" dirty="0" smtClean="0"/>
              <a:t>Cost of Goods Sold for a</a:t>
            </a:r>
            <a:br>
              <a:rPr lang="en-US" altLang="en-US" b="1" dirty="0" smtClean="0"/>
            </a:br>
            <a:r>
              <a:rPr lang="en-US" altLang="en-US" b="1" dirty="0" smtClean="0"/>
              <a:t>Merchandiser and Manufacturer</a:t>
            </a:r>
          </a:p>
        </p:txBody>
      </p:sp>
      <p:sp>
        <p:nvSpPr>
          <p:cNvPr id="27651" name="Rectangle 4"/>
          <p:cNvSpPr>
            <a:spLocks noGrp="1" noChangeArrowheads="1"/>
          </p:cNvSpPr>
          <p:nvPr>
            <p:ph type="body" idx="4294967295"/>
          </p:nvPr>
        </p:nvSpPr>
        <p:spPr>
          <a:xfrm>
            <a:off x="5486400" y="1905000"/>
            <a:ext cx="3657600" cy="2133600"/>
          </a:xfrm>
          <a:noFill/>
        </p:spPr>
        <p:txBody>
          <a:bodyPr lIns="90488" tIns="44450" rIns="90488" bIns="44450"/>
          <a:lstStyle/>
          <a:p>
            <a:pPr algn="ctr">
              <a:buFont typeface="Wingdings" pitchFamily="2" charset="2"/>
              <a:buNone/>
            </a:pPr>
            <a:r>
              <a:rPr lang="en-US" altLang="en-US" dirty="0" smtClean="0"/>
              <a:t>  </a:t>
            </a:r>
          </a:p>
        </p:txBody>
      </p:sp>
      <p:sp>
        <p:nvSpPr>
          <p:cNvPr id="10" name="TextBox 9"/>
          <p:cNvSpPr txBox="1"/>
          <p:nvPr/>
        </p:nvSpPr>
        <p:spPr>
          <a:xfrm>
            <a:off x="5410200" y="2057400"/>
            <a:ext cx="3657600" cy="1938992"/>
          </a:xfrm>
          <a:prstGeom prst="rect">
            <a:avLst/>
          </a:prstGeom>
          <a:noFill/>
        </p:spPr>
        <p:txBody>
          <a:bodyPr wrap="square">
            <a:spAutoFit/>
          </a:bodyPr>
          <a:lstStyle/>
          <a:p>
            <a:pPr algn="ctr">
              <a:defRPr/>
            </a:pPr>
            <a:r>
              <a:rPr lang="en-US" sz="2400" dirty="0">
                <a:solidFill>
                  <a:schemeClr val="accent1">
                    <a:lumMod val="50000"/>
                  </a:schemeClr>
                </a:solidFill>
              </a:rPr>
              <a:t>Cost of goods sold for manufacturers differs </a:t>
            </a:r>
            <a:r>
              <a:rPr lang="en-US" sz="2400" i="1" dirty="0">
                <a:solidFill>
                  <a:schemeClr val="accent1">
                    <a:lumMod val="50000"/>
                  </a:schemeClr>
                </a:solidFill>
              </a:rPr>
              <a:t>only slightly </a:t>
            </a:r>
            <a:r>
              <a:rPr lang="en-US" sz="2400" dirty="0">
                <a:solidFill>
                  <a:schemeClr val="accent1">
                    <a:lumMod val="50000"/>
                  </a:schemeClr>
                </a:solidFill>
              </a:rPr>
              <a:t>from cost of goods sold for merchandisers.</a:t>
            </a:r>
          </a:p>
        </p:txBody>
      </p:sp>
      <p:pic>
        <p:nvPicPr>
          <p:cNvPr id="84994" name="Picture 2"/>
          <p:cNvPicPr>
            <a:picLocks noChangeAspect="1" noChangeArrowheads="1"/>
          </p:cNvPicPr>
          <p:nvPr/>
        </p:nvPicPr>
        <p:blipFill>
          <a:blip r:embed="rId3" cstate="print"/>
          <a:srcRect/>
          <a:stretch>
            <a:fillRect/>
          </a:stretch>
        </p:blipFill>
        <p:spPr bwMode="auto">
          <a:xfrm>
            <a:off x="152400" y="1905000"/>
            <a:ext cx="5257800" cy="2133600"/>
          </a:xfrm>
          <a:prstGeom prst="rect">
            <a:avLst/>
          </a:prstGeom>
          <a:noFill/>
          <a:ln w="9525">
            <a:solidFill>
              <a:schemeClr val="accent1">
                <a:lumMod val="50000"/>
              </a:schemeClr>
            </a:solidFill>
            <a:miter lim="800000"/>
            <a:headEnd/>
            <a:tailEnd/>
          </a:ln>
        </p:spPr>
      </p:pic>
      <p:pic>
        <p:nvPicPr>
          <p:cNvPr id="84995" name="Picture 3"/>
          <p:cNvPicPr>
            <a:picLocks noChangeAspect="1" noChangeArrowheads="1"/>
          </p:cNvPicPr>
          <p:nvPr/>
        </p:nvPicPr>
        <p:blipFill>
          <a:blip r:embed="rId4" cstate="print"/>
          <a:srcRect/>
          <a:stretch>
            <a:fillRect/>
          </a:stretch>
        </p:blipFill>
        <p:spPr bwMode="auto">
          <a:xfrm>
            <a:off x="3581400" y="4195763"/>
            <a:ext cx="5410200" cy="2205037"/>
          </a:xfrm>
          <a:prstGeom prst="rect">
            <a:avLst/>
          </a:prstGeom>
          <a:noFill/>
          <a:ln w="9525">
            <a:solidFill>
              <a:schemeClr val="accent1">
                <a:lumMod val="50000"/>
              </a:schemeClr>
            </a:solid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9" name="Slide Number Placeholder 8"/>
          <p:cNvSpPr>
            <a:spLocks noGrp="1"/>
          </p:cNvSpPr>
          <p:nvPr>
            <p:ph type="sldNum" sz="quarter" idx="12"/>
          </p:nvPr>
        </p:nvSpPr>
        <p:spPr/>
        <p:txBody>
          <a:bodyPr/>
          <a:lstStyle/>
          <a:p>
            <a:pPr>
              <a:defRPr/>
            </a:pPr>
            <a:fld id="{2F856502-6931-4BB7-9E44-21AF6382F1C3}" type="slidenum">
              <a:rPr lang="en-US" smtClean="0"/>
              <a:pPr>
                <a:defRPr/>
              </a:pPr>
              <a:t>30</a:t>
            </a:fld>
            <a:endParaRPr lang="en-US" dirty="0"/>
          </a:p>
        </p:txBody>
      </p:sp>
      <p:sp>
        <p:nvSpPr>
          <p:cNvPr id="11" name="Rounded Rectangle 10"/>
          <p:cNvSpPr/>
          <p:nvPr/>
        </p:nvSpPr>
        <p:spPr>
          <a:xfrm>
            <a:off x="152400" y="6615112"/>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cs typeface="Arial" charset="0"/>
              </a:rPr>
              <a:t>Compute cost of goods sold for a manufacturer and for a merchandiser.</a:t>
            </a:r>
            <a:endParaRPr lang="en-US" sz="1100" dirty="0"/>
          </a:p>
        </p:txBody>
      </p:sp>
      <p:sp>
        <p:nvSpPr>
          <p:cNvPr id="12" name="TextBox 11"/>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18.13</a:t>
            </a:r>
            <a:endParaRPr lang="en-US" kern="0" dirty="0">
              <a:latin typeface="Berlin Sans FB" panose="020E0602020502020306" pitchFamily="34" charset="0"/>
            </a:endParaRPr>
          </a:p>
        </p:txBody>
      </p:sp>
    </p:spTree>
  </p:cSld>
  <p:clrMapOvr>
    <a:masterClrMapping/>
  </p:clrMapOvr>
  <p:transition spd="med">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18-3</a:t>
            </a:r>
            <a:endParaRPr lang="en-US" sz="2400" b="1" dirty="0">
              <a:solidFill>
                <a:prstClr val="white"/>
              </a:solidFill>
            </a:endParaRPr>
          </a:p>
        </p:txBody>
      </p:sp>
      <p:sp>
        <p:nvSpPr>
          <p:cNvPr id="40" name="Slide Number Placeholder 39"/>
          <p:cNvSpPr>
            <a:spLocks noGrp="1"/>
          </p:cNvSpPr>
          <p:nvPr>
            <p:ph type="sldNum" sz="quarter" idx="12"/>
          </p:nvPr>
        </p:nvSpPr>
        <p:spPr/>
        <p:txBody>
          <a:bodyPr/>
          <a:lstStyle/>
          <a:p>
            <a:fld id="{A2F34CF3-0044-4E21-BEB6-D1264E26E98D}" type="slidenum">
              <a:rPr lang="en-US" smtClean="0">
                <a:solidFill>
                  <a:prstClr val="black">
                    <a:tint val="75000"/>
                  </a:prstClr>
                </a:solidFill>
              </a:rPr>
              <a:pPr/>
              <a:t>31</a:t>
            </a:fld>
            <a:endParaRPr lang="en-US" dirty="0">
              <a:solidFill>
                <a:prstClr val="black">
                  <a:tint val="75000"/>
                </a:prstClr>
              </a:solidFill>
            </a:endParaRPr>
          </a:p>
        </p:txBody>
      </p:sp>
      <p:sp>
        <p:nvSpPr>
          <p:cNvPr id="41" name="Rounded Rectangle 40"/>
          <p:cNvSpPr/>
          <p:nvPr/>
        </p:nvSpPr>
        <p:spPr>
          <a:xfrm>
            <a:off x="152400" y="6615112"/>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cs typeface="Arial" charset="0"/>
              </a:rPr>
              <a:t>Compute cost of goods sold for a manufacturer and for a merchandiser.</a:t>
            </a:r>
            <a:endParaRPr lang="en-US" sz="1100" dirty="0"/>
          </a:p>
        </p:txBody>
      </p:sp>
      <p:sp>
        <p:nvSpPr>
          <p:cNvPr id="42" name="Rectangle 41"/>
          <p:cNvSpPr/>
          <p:nvPr/>
        </p:nvSpPr>
        <p:spPr>
          <a:xfrm>
            <a:off x="381000" y="2057400"/>
            <a:ext cx="2651760" cy="171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latin typeface="Proxima Nova" panose="02000506030000020004" pitchFamily="50" charset="0"/>
              </a:rPr>
              <a:t>Manufacturer</a:t>
            </a:r>
          </a:p>
          <a:p>
            <a:r>
              <a:rPr lang="en-US" sz="1400" dirty="0">
                <a:latin typeface="Proxima Nova" panose="02000506030000020004" pitchFamily="50" charset="0"/>
              </a:rPr>
              <a:t>Produces units for sale</a:t>
            </a:r>
          </a:p>
          <a:p>
            <a:endParaRPr lang="en-US" sz="1400" dirty="0">
              <a:latin typeface="Proxima Nova" panose="02000506030000020004" pitchFamily="50" charset="0"/>
            </a:endParaRPr>
          </a:p>
          <a:p>
            <a:r>
              <a:rPr lang="en-US" sz="1400" dirty="0">
                <a:latin typeface="Proxima Nova" panose="02000506030000020004" pitchFamily="50" charset="0"/>
              </a:rPr>
              <a:t>Balance Sheet includes:</a:t>
            </a:r>
          </a:p>
          <a:p>
            <a:r>
              <a:rPr lang="en-US" sz="1400" dirty="0">
                <a:latin typeface="Proxima Nova" panose="02000506030000020004" pitchFamily="50" charset="0"/>
              </a:rPr>
              <a:t>  Raw Materials Inventory</a:t>
            </a:r>
          </a:p>
          <a:p>
            <a:r>
              <a:rPr lang="en-US" sz="1400" dirty="0">
                <a:latin typeface="Proxima Nova" panose="02000506030000020004" pitchFamily="50" charset="0"/>
              </a:rPr>
              <a:t>  Work in Process Inventory</a:t>
            </a:r>
          </a:p>
          <a:p>
            <a:r>
              <a:rPr lang="en-US" sz="1400" dirty="0">
                <a:latin typeface="Proxima Nova" panose="02000506030000020004" pitchFamily="50" charset="0"/>
              </a:rPr>
              <a:t>  Finished Goods Inventory</a:t>
            </a:r>
          </a:p>
          <a:p>
            <a:pPr algn="ctr"/>
            <a:endParaRPr lang="en-US" dirty="0">
              <a:latin typeface="Proxima Nova" panose="02000506030000020004" pitchFamily="50" charset="0"/>
            </a:endParaRPr>
          </a:p>
        </p:txBody>
      </p:sp>
      <p:sp>
        <p:nvSpPr>
          <p:cNvPr id="43" name="Rectangle 42"/>
          <p:cNvSpPr/>
          <p:nvPr/>
        </p:nvSpPr>
        <p:spPr>
          <a:xfrm>
            <a:off x="3345259" y="2057400"/>
            <a:ext cx="2651760" cy="171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latin typeface="Proxima Nova" panose="02000506030000020004" pitchFamily="50" charset="0"/>
              </a:rPr>
              <a:t>Merchandiser</a:t>
            </a:r>
          </a:p>
          <a:p>
            <a:r>
              <a:rPr lang="en-US" sz="1400" dirty="0">
                <a:latin typeface="Proxima Nova" panose="02000506030000020004" pitchFamily="50" charset="0"/>
              </a:rPr>
              <a:t>Purchases units for resale</a:t>
            </a:r>
          </a:p>
          <a:p>
            <a:endParaRPr lang="en-US" sz="1400" dirty="0">
              <a:latin typeface="Proxima Nova" panose="02000506030000020004" pitchFamily="50" charset="0"/>
            </a:endParaRPr>
          </a:p>
          <a:p>
            <a:r>
              <a:rPr lang="en-US" sz="1400" dirty="0">
                <a:latin typeface="Proxima Nova" panose="02000506030000020004" pitchFamily="50" charset="0"/>
              </a:rPr>
              <a:t>Balance Sheet includes:</a:t>
            </a:r>
          </a:p>
          <a:p>
            <a:r>
              <a:rPr lang="en-US" sz="1400" dirty="0">
                <a:latin typeface="Proxima Nova" panose="02000506030000020004" pitchFamily="50" charset="0"/>
              </a:rPr>
              <a:t>  Merchandise Inventory</a:t>
            </a:r>
          </a:p>
        </p:txBody>
      </p:sp>
      <p:sp>
        <p:nvSpPr>
          <p:cNvPr id="44" name="Rectangle 43"/>
          <p:cNvSpPr/>
          <p:nvPr/>
        </p:nvSpPr>
        <p:spPr>
          <a:xfrm>
            <a:off x="6309518" y="2057400"/>
            <a:ext cx="2651760" cy="171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latin typeface="Proxima Nova" panose="02000506030000020004" pitchFamily="50" charset="0"/>
              </a:rPr>
              <a:t>Service Provider</a:t>
            </a:r>
          </a:p>
          <a:p>
            <a:r>
              <a:rPr lang="en-US" sz="1400" dirty="0">
                <a:latin typeface="Proxima Nova" panose="02000506030000020004" pitchFamily="50" charset="0"/>
              </a:rPr>
              <a:t>Does not provide a product to its customers; no inventories for sale or resale.</a:t>
            </a:r>
          </a:p>
        </p:txBody>
      </p:sp>
      <p:sp>
        <p:nvSpPr>
          <p:cNvPr id="45" name="Rectangle 44"/>
          <p:cNvSpPr>
            <a:spLocks noChangeArrowheads="1"/>
          </p:cNvSpPr>
          <p:nvPr/>
        </p:nvSpPr>
        <p:spPr bwMode="auto">
          <a:xfrm>
            <a:off x="577850" y="555625"/>
            <a:ext cx="87249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Indicate whether the following financial statement items apply to a manufacturer, a merchandiser, or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6"/>
          <p:cNvSpPr>
            <a:spLocks noChangeArrowheads="1"/>
          </p:cNvSpPr>
          <p:nvPr/>
        </p:nvSpPr>
        <p:spPr bwMode="auto">
          <a:xfrm>
            <a:off x="577850" y="781050"/>
            <a:ext cx="63563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service provider. Some items apply to more than one type of organization.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7"/>
          <p:cNvSpPr>
            <a:spLocks noChangeArrowheads="1"/>
          </p:cNvSpPr>
          <p:nvPr/>
        </p:nvSpPr>
        <p:spPr bwMode="auto">
          <a:xfrm>
            <a:off x="781050" y="1066800"/>
            <a:ext cx="2279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 Merchandise inventory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8"/>
          <p:cNvSpPr>
            <a:spLocks noChangeArrowheads="1"/>
          </p:cNvSpPr>
          <p:nvPr/>
        </p:nvSpPr>
        <p:spPr bwMode="auto">
          <a:xfrm>
            <a:off x="4800600" y="1066800"/>
            <a:ext cx="20208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5. Operating expenses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9"/>
          <p:cNvSpPr>
            <a:spLocks noChangeArrowheads="1"/>
          </p:cNvSpPr>
          <p:nvPr/>
        </p:nvSpPr>
        <p:spPr bwMode="auto">
          <a:xfrm>
            <a:off x="781050" y="1292225"/>
            <a:ext cx="24812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2. Finished goods inventory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10"/>
          <p:cNvSpPr>
            <a:spLocks noChangeArrowheads="1"/>
          </p:cNvSpPr>
          <p:nvPr/>
        </p:nvSpPr>
        <p:spPr bwMode="auto">
          <a:xfrm>
            <a:off x="4800600" y="1292225"/>
            <a:ext cx="27178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6. Cost of goods manufactured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11"/>
          <p:cNvSpPr>
            <a:spLocks noChangeArrowheads="1"/>
          </p:cNvSpPr>
          <p:nvPr/>
        </p:nvSpPr>
        <p:spPr bwMode="auto">
          <a:xfrm>
            <a:off x="781050" y="1517650"/>
            <a:ext cx="19542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3. Cost of goods sold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12"/>
          <p:cNvSpPr>
            <a:spLocks noChangeArrowheads="1"/>
          </p:cNvSpPr>
          <p:nvPr/>
        </p:nvSpPr>
        <p:spPr bwMode="auto">
          <a:xfrm>
            <a:off x="4800600" y="1517650"/>
            <a:ext cx="18637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7. Supplies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13"/>
          <p:cNvSpPr>
            <a:spLocks noChangeArrowheads="1"/>
          </p:cNvSpPr>
          <p:nvPr/>
        </p:nvSpPr>
        <p:spPr bwMode="auto">
          <a:xfrm>
            <a:off x="781050" y="1743075"/>
            <a:ext cx="15533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4. Selling expenses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14"/>
          <p:cNvSpPr>
            <a:spLocks noChangeArrowheads="1"/>
          </p:cNvSpPr>
          <p:nvPr/>
        </p:nvSpPr>
        <p:spPr bwMode="auto">
          <a:xfrm>
            <a:off x="4800600" y="1743075"/>
            <a:ext cx="21095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8. Raw materials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18"/>
          <p:cNvSpPr>
            <a:spLocks noChangeArrowheads="1"/>
          </p:cNvSpPr>
          <p:nvPr/>
        </p:nvSpPr>
        <p:spPr bwMode="auto">
          <a:xfrm>
            <a:off x="563563" y="4021138"/>
            <a:ext cx="8016875" cy="258762"/>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19"/>
          <p:cNvSpPr>
            <a:spLocks noChangeArrowheads="1"/>
          </p:cNvSpPr>
          <p:nvPr/>
        </p:nvSpPr>
        <p:spPr bwMode="auto">
          <a:xfrm>
            <a:off x="4100513" y="4043363"/>
            <a:ext cx="13017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Manufacturer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20"/>
          <p:cNvSpPr>
            <a:spLocks noChangeArrowheads="1"/>
          </p:cNvSpPr>
          <p:nvPr/>
        </p:nvSpPr>
        <p:spPr bwMode="auto">
          <a:xfrm>
            <a:off x="5481638" y="4043363"/>
            <a:ext cx="13366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Merchandiser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21"/>
          <p:cNvSpPr>
            <a:spLocks noChangeArrowheads="1"/>
          </p:cNvSpPr>
          <p:nvPr/>
        </p:nvSpPr>
        <p:spPr bwMode="auto">
          <a:xfrm>
            <a:off x="6761163" y="4043363"/>
            <a:ext cx="16049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Service Provider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22"/>
          <p:cNvSpPr>
            <a:spLocks noChangeArrowheads="1"/>
          </p:cNvSpPr>
          <p:nvPr/>
        </p:nvSpPr>
        <p:spPr bwMode="auto">
          <a:xfrm>
            <a:off x="811213" y="4291013"/>
            <a:ext cx="2279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 Merchandise inventory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23"/>
          <p:cNvSpPr>
            <a:spLocks noChangeArrowheads="1"/>
          </p:cNvSpPr>
          <p:nvPr/>
        </p:nvSpPr>
        <p:spPr bwMode="auto">
          <a:xfrm>
            <a:off x="5997576" y="4291013"/>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24"/>
          <p:cNvSpPr>
            <a:spLocks noChangeArrowheads="1"/>
          </p:cNvSpPr>
          <p:nvPr/>
        </p:nvSpPr>
        <p:spPr bwMode="auto">
          <a:xfrm>
            <a:off x="811213" y="4527550"/>
            <a:ext cx="24812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2. Finished goods inventory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25"/>
          <p:cNvSpPr>
            <a:spLocks noChangeArrowheads="1"/>
          </p:cNvSpPr>
          <p:nvPr/>
        </p:nvSpPr>
        <p:spPr bwMode="auto">
          <a:xfrm>
            <a:off x="4605338" y="4527550"/>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26"/>
          <p:cNvSpPr>
            <a:spLocks noChangeArrowheads="1"/>
          </p:cNvSpPr>
          <p:nvPr/>
        </p:nvSpPr>
        <p:spPr bwMode="auto">
          <a:xfrm>
            <a:off x="811213" y="4764088"/>
            <a:ext cx="19542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3. Cost of goods sold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27"/>
          <p:cNvSpPr>
            <a:spLocks noChangeArrowheads="1"/>
          </p:cNvSpPr>
          <p:nvPr/>
        </p:nvSpPr>
        <p:spPr bwMode="auto">
          <a:xfrm>
            <a:off x="4605338" y="4764088"/>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28"/>
          <p:cNvSpPr>
            <a:spLocks noChangeArrowheads="1"/>
          </p:cNvSpPr>
          <p:nvPr/>
        </p:nvSpPr>
        <p:spPr bwMode="auto">
          <a:xfrm>
            <a:off x="5997576" y="4764088"/>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29"/>
          <p:cNvSpPr>
            <a:spLocks noChangeArrowheads="1"/>
          </p:cNvSpPr>
          <p:nvPr/>
        </p:nvSpPr>
        <p:spPr bwMode="auto">
          <a:xfrm>
            <a:off x="811213" y="5000625"/>
            <a:ext cx="15533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4. Selling expenses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30"/>
          <p:cNvSpPr>
            <a:spLocks noChangeArrowheads="1"/>
          </p:cNvSpPr>
          <p:nvPr/>
        </p:nvSpPr>
        <p:spPr bwMode="auto">
          <a:xfrm>
            <a:off x="811213" y="5237163"/>
            <a:ext cx="202088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5. Operating expenses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31"/>
          <p:cNvSpPr>
            <a:spLocks noChangeArrowheads="1"/>
          </p:cNvSpPr>
          <p:nvPr/>
        </p:nvSpPr>
        <p:spPr bwMode="auto">
          <a:xfrm>
            <a:off x="4605338" y="5237163"/>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32"/>
          <p:cNvSpPr>
            <a:spLocks noChangeArrowheads="1"/>
          </p:cNvSpPr>
          <p:nvPr/>
        </p:nvSpPr>
        <p:spPr bwMode="auto">
          <a:xfrm>
            <a:off x="5997576" y="5237163"/>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33"/>
          <p:cNvSpPr>
            <a:spLocks noChangeArrowheads="1"/>
          </p:cNvSpPr>
          <p:nvPr/>
        </p:nvSpPr>
        <p:spPr bwMode="auto">
          <a:xfrm>
            <a:off x="7400926" y="5237163"/>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34"/>
          <p:cNvSpPr>
            <a:spLocks noChangeArrowheads="1"/>
          </p:cNvSpPr>
          <p:nvPr/>
        </p:nvSpPr>
        <p:spPr bwMode="auto">
          <a:xfrm>
            <a:off x="811213" y="5473700"/>
            <a:ext cx="2717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6. Cost of goods manufactured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35"/>
          <p:cNvSpPr>
            <a:spLocks noChangeArrowheads="1"/>
          </p:cNvSpPr>
          <p:nvPr/>
        </p:nvSpPr>
        <p:spPr bwMode="auto">
          <a:xfrm>
            <a:off x="4605338" y="5473700"/>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36"/>
          <p:cNvSpPr>
            <a:spLocks noChangeArrowheads="1"/>
          </p:cNvSpPr>
          <p:nvPr/>
        </p:nvSpPr>
        <p:spPr bwMode="auto">
          <a:xfrm>
            <a:off x="811213" y="5710238"/>
            <a:ext cx="18637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7. Supplies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37"/>
          <p:cNvSpPr>
            <a:spLocks noChangeArrowheads="1"/>
          </p:cNvSpPr>
          <p:nvPr/>
        </p:nvSpPr>
        <p:spPr bwMode="auto">
          <a:xfrm>
            <a:off x="4605338" y="5710238"/>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38"/>
          <p:cNvSpPr>
            <a:spLocks noChangeArrowheads="1"/>
          </p:cNvSpPr>
          <p:nvPr/>
        </p:nvSpPr>
        <p:spPr bwMode="auto">
          <a:xfrm>
            <a:off x="5997576" y="5710238"/>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39"/>
          <p:cNvSpPr>
            <a:spLocks noChangeArrowheads="1"/>
          </p:cNvSpPr>
          <p:nvPr/>
        </p:nvSpPr>
        <p:spPr bwMode="auto">
          <a:xfrm>
            <a:off x="7400926" y="5710238"/>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40"/>
          <p:cNvSpPr>
            <a:spLocks noChangeArrowheads="1"/>
          </p:cNvSpPr>
          <p:nvPr/>
        </p:nvSpPr>
        <p:spPr bwMode="auto">
          <a:xfrm>
            <a:off x="811213" y="5946775"/>
            <a:ext cx="21095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8. Raw materials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Rectangle 41"/>
          <p:cNvSpPr>
            <a:spLocks noChangeArrowheads="1"/>
          </p:cNvSpPr>
          <p:nvPr/>
        </p:nvSpPr>
        <p:spPr bwMode="auto">
          <a:xfrm>
            <a:off x="4605338" y="5946775"/>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42"/>
          <p:cNvSpPr>
            <a:spLocks noChangeArrowheads="1"/>
          </p:cNvSpPr>
          <p:nvPr/>
        </p:nvSpPr>
        <p:spPr bwMode="auto">
          <a:xfrm>
            <a:off x="552451" y="4010026"/>
            <a:ext cx="22225" cy="269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43"/>
          <p:cNvSpPr>
            <a:spLocks noChangeArrowheads="1"/>
          </p:cNvSpPr>
          <p:nvPr/>
        </p:nvSpPr>
        <p:spPr bwMode="auto">
          <a:xfrm>
            <a:off x="8558213" y="4032250"/>
            <a:ext cx="22225"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44"/>
          <p:cNvSpPr>
            <a:spLocks noChangeArrowheads="1"/>
          </p:cNvSpPr>
          <p:nvPr/>
        </p:nvSpPr>
        <p:spPr bwMode="auto">
          <a:xfrm>
            <a:off x="574676" y="4010026"/>
            <a:ext cx="800576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45"/>
          <p:cNvSpPr>
            <a:spLocks noChangeArrowheads="1"/>
          </p:cNvSpPr>
          <p:nvPr/>
        </p:nvSpPr>
        <p:spPr bwMode="auto">
          <a:xfrm>
            <a:off x="574676" y="4257675"/>
            <a:ext cx="800576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31"/>
          <p:cNvSpPr>
            <a:spLocks noChangeArrowheads="1"/>
          </p:cNvSpPr>
          <p:nvPr/>
        </p:nvSpPr>
        <p:spPr bwMode="auto">
          <a:xfrm>
            <a:off x="4611687" y="5000625"/>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Rectangle 32"/>
          <p:cNvSpPr>
            <a:spLocks noChangeArrowheads="1"/>
          </p:cNvSpPr>
          <p:nvPr/>
        </p:nvSpPr>
        <p:spPr bwMode="auto">
          <a:xfrm>
            <a:off x="6003925" y="5000625"/>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33"/>
          <p:cNvSpPr>
            <a:spLocks noChangeArrowheads="1"/>
          </p:cNvSpPr>
          <p:nvPr/>
        </p:nvSpPr>
        <p:spPr bwMode="auto">
          <a:xfrm>
            <a:off x="7407275" y="5000625"/>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3797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fade">
                                      <p:cBhvr>
                                        <p:cTn id="7" dur="500"/>
                                        <p:tgtEl>
                                          <p:spTgt spid="4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fade">
                                      <p:cBhvr>
                                        <p:cTn id="10" dur="500"/>
                                        <p:tgtEl>
                                          <p:spTgt spid="4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animEffect transition="in" filter="fade">
                                      <p:cBhvr>
                                        <p:cTn id="13" dur="500"/>
                                        <p:tgtEl>
                                          <p:spTgt spid="4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
                                            <p:txEl>
                                              <p:pRg st="3" end="3"/>
                                            </p:txEl>
                                          </p:spTgt>
                                        </p:tgtEl>
                                        <p:attrNameLst>
                                          <p:attrName>style.visibility</p:attrName>
                                        </p:attrNameLst>
                                      </p:cBhvr>
                                      <p:to>
                                        <p:strVal val="visible"/>
                                      </p:to>
                                    </p:set>
                                    <p:animEffect transition="in" filter="fade">
                                      <p:cBhvr>
                                        <p:cTn id="18" dur="500"/>
                                        <p:tgtEl>
                                          <p:spTgt spid="4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
                                            <p:txEl>
                                              <p:pRg st="4" end="4"/>
                                            </p:txEl>
                                          </p:spTgt>
                                        </p:tgtEl>
                                        <p:attrNameLst>
                                          <p:attrName>style.visibility</p:attrName>
                                        </p:attrNameLst>
                                      </p:cBhvr>
                                      <p:to>
                                        <p:strVal val="visible"/>
                                      </p:to>
                                    </p:set>
                                    <p:animEffect transition="in" filter="fade">
                                      <p:cBhvr>
                                        <p:cTn id="23" dur="500"/>
                                        <p:tgtEl>
                                          <p:spTgt spid="4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2">
                                            <p:txEl>
                                              <p:pRg st="5" end="5"/>
                                            </p:txEl>
                                          </p:spTgt>
                                        </p:tgtEl>
                                        <p:attrNameLst>
                                          <p:attrName>style.visibility</p:attrName>
                                        </p:attrNameLst>
                                      </p:cBhvr>
                                      <p:to>
                                        <p:strVal val="visible"/>
                                      </p:to>
                                    </p:set>
                                    <p:animEffect transition="in" filter="fade">
                                      <p:cBhvr>
                                        <p:cTn id="28" dur="500"/>
                                        <p:tgtEl>
                                          <p:spTgt spid="4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xEl>
                                              <p:pRg st="6" end="6"/>
                                            </p:txEl>
                                          </p:spTgt>
                                        </p:tgtEl>
                                        <p:attrNameLst>
                                          <p:attrName>style.visibility</p:attrName>
                                        </p:attrNameLst>
                                      </p:cBhvr>
                                      <p:to>
                                        <p:strVal val="visible"/>
                                      </p:to>
                                    </p:set>
                                    <p:animEffect transition="in" filter="fade">
                                      <p:cBhvr>
                                        <p:cTn id="33" dur="500"/>
                                        <p:tgtEl>
                                          <p:spTgt spid="4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3">
                                            <p:bg/>
                                          </p:spTgt>
                                        </p:tgtEl>
                                        <p:attrNameLst>
                                          <p:attrName>style.visibility</p:attrName>
                                        </p:attrNameLst>
                                      </p:cBhvr>
                                      <p:to>
                                        <p:strVal val="visible"/>
                                      </p:to>
                                    </p:set>
                                    <p:animEffect transition="in" filter="fade">
                                      <p:cBhvr>
                                        <p:cTn id="38" dur="500"/>
                                        <p:tgtEl>
                                          <p:spTgt spid="43">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500"/>
                                        <p:tgtEl>
                                          <p:spTgt spid="43">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xEl>
                                              <p:pRg st="1" end="1"/>
                                            </p:txEl>
                                          </p:spTgt>
                                        </p:tgtEl>
                                        <p:attrNameLst>
                                          <p:attrName>style.visibility</p:attrName>
                                        </p:attrNameLst>
                                      </p:cBhvr>
                                      <p:to>
                                        <p:strVal val="visible"/>
                                      </p:to>
                                    </p:set>
                                    <p:animEffect transition="in" filter="fade">
                                      <p:cBhvr>
                                        <p:cTn id="44" dur="500"/>
                                        <p:tgtEl>
                                          <p:spTgt spid="4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3">
                                            <p:txEl>
                                              <p:pRg st="3" end="3"/>
                                            </p:txEl>
                                          </p:spTgt>
                                        </p:tgtEl>
                                        <p:attrNameLst>
                                          <p:attrName>style.visibility</p:attrName>
                                        </p:attrNameLst>
                                      </p:cBhvr>
                                      <p:to>
                                        <p:strVal val="visible"/>
                                      </p:to>
                                    </p:set>
                                    <p:animEffect transition="in" filter="fade">
                                      <p:cBhvr>
                                        <p:cTn id="49" dur="500"/>
                                        <p:tgtEl>
                                          <p:spTgt spid="4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3">
                                            <p:txEl>
                                              <p:pRg st="4" end="4"/>
                                            </p:txEl>
                                          </p:spTgt>
                                        </p:tgtEl>
                                        <p:attrNameLst>
                                          <p:attrName>style.visibility</p:attrName>
                                        </p:attrNameLst>
                                      </p:cBhvr>
                                      <p:to>
                                        <p:strVal val="visible"/>
                                      </p:to>
                                    </p:set>
                                    <p:animEffect transition="in" filter="fade">
                                      <p:cBhvr>
                                        <p:cTn id="54" dur="500"/>
                                        <p:tgtEl>
                                          <p:spTgt spid="4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4">
                                            <p:bg/>
                                          </p:spTgt>
                                        </p:tgtEl>
                                        <p:attrNameLst>
                                          <p:attrName>style.visibility</p:attrName>
                                        </p:attrNameLst>
                                      </p:cBhvr>
                                      <p:to>
                                        <p:strVal val="visible"/>
                                      </p:to>
                                    </p:set>
                                    <p:animEffect transition="in" filter="fade">
                                      <p:cBhvr>
                                        <p:cTn id="59" dur="500"/>
                                        <p:tgtEl>
                                          <p:spTgt spid="44">
                                            <p:bg/>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4">
                                            <p:txEl>
                                              <p:pRg st="0" end="0"/>
                                            </p:txEl>
                                          </p:spTgt>
                                        </p:tgtEl>
                                        <p:attrNameLst>
                                          <p:attrName>style.visibility</p:attrName>
                                        </p:attrNameLst>
                                      </p:cBhvr>
                                      <p:to>
                                        <p:strVal val="visible"/>
                                      </p:to>
                                    </p:set>
                                    <p:animEffect transition="in" filter="fade">
                                      <p:cBhvr>
                                        <p:cTn id="62" dur="500"/>
                                        <p:tgtEl>
                                          <p:spTgt spid="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4">
                                            <p:txEl>
                                              <p:pRg st="1" end="1"/>
                                            </p:txEl>
                                          </p:spTgt>
                                        </p:tgtEl>
                                        <p:attrNameLst>
                                          <p:attrName>style.visibility</p:attrName>
                                        </p:attrNameLst>
                                      </p:cBhvr>
                                      <p:to>
                                        <p:strVal val="visible"/>
                                      </p:to>
                                    </p:set>
                                    <p:animEffect transition="in" filter="fade">
                                      <p:cBhvr>
                                        <p:cTn id="67" dur="500"/>
                                        <p:tgtEl>
                                          <p:spTgt spid="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500"/>
                                        <p:tgtEl>
                                          <p:spTgt spid="5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500"/>
                                        <p:tgtEl>
                                          <p:spTgt spid="5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500"/>
                                        <p:tgtEl>
                                          <p:spTgt spid="6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500"/>
                                        <p:tgtEl>
                                          <p:spTgt spid="7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Effect transition="in" filter="fade">
                                      <p:cBhvr>
                                        <p:cTn id="96" dur="500"/>
                                        <p:tgtEl>
                                          <p:spTgt spid="7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fade">
                                      <p:cBhvr>
                                        <p:cTn id="99" dur="500"/>
                                        <p:tgtEl>
                                          <p:spTgt spid="8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fade">
                                      <p:cBhvr>
                                        <p:cTn id="102" dur="500"/>
                                        <p:tgtEl>
                                          <p:spTgt spid="8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fade">
                                      <p:cBhvr>
                                        <p:cTn id="105" dur="500"/>
                                        <p:tgtEl>
                                          <p:spTgt spid="8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0"/>
                                        </p:tgtEl>
                                        <p:attrNameLst>
                                          <p:attrName>style.visibility</p:attrName>
                                        </p:attrNameLst>
                                      </p:cBhvr>
                                      <p:to>
                                        <p:strVal val="visible"/>
                                      </p:to>
                                    </p:set>
                                    <p:animEffect transition="in" filter="fade">
                                      <p:cBhvr>
                                        <p:cTn id="108" dur="500"/>
                                        <p:tgtEl>
                                          <p:spTgt spid="9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1"/>
                                        </p:tgtEl>
                                        <p:attrNameLst>
                                          <p:attrName>style.visibility</p:attrName>
                                        </p:attrNameLst>
                                      </p:cBhvr>
                                      <p:to>
                                        <p:strVal val="visible"/>
                                      </p:to>
                                    </p:set>
                                    <p:animEffect transition="in" filter="fade">
                                      <p:cBhvr>
                                        <p:cTn id="111" dur="500"/>
                                        <p:tgtEl>
                                          <p:spTgt spid="9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2"/>
                                        </p:tgtEl>
                                        <p:attrNameLst>
                                          <p:attrName>style.visibility</p:attrName>
                                        </p:attrNameLst>
                                      </p:cBhvr>
                                      <p:to>
                                        <p:strVal val="visible"/>
                                      </p:to>
                                    </p:set>
                                    <p:animEffect transition="in" filter="fade">
                                      <p:cBhvr>
                                        <p:cTn id="114" dur="500"/>
                                        <p:tgtEl>
                                          <p:spTgt spid="9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fade">
                                      <p:cBhvr>
                                        <p:cTn id="117" dur="500"/>
                                        <p:tgtEl>
                                          <p:spTgt spid="9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0"/>
                                        </p:tgtEl>
                                        <p:attrNameLst>
                                          <p:attrName>style.visibility</p:attrName>
                                        </p:attrNameLst>
                                      </p:cBhvr>
                                      <p:to>
                                        <p:strVal val="visible"/>
                                      </p:to>
                                    </p:set>
                                    <p:animEffect transition="in" filter="fade">
                                      <p:cBhvr>
                                        <p:cTn id="122" dur="500"/>
                                        <p:tgtEl>
                                          <p:spTgt spid="6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fade">
                                      <p:cBhvr>
                                        <p:cTn id="127" dur="500"/>
                                        <p:tgtEl>
                                          <p:spTgt spid="62"/>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73"/>
                                        </p:tgtEl>
                                        <p:attrNameLst>
                                          <p:attrName>style.visibility</p:attrName>
                                        </p:attrNameLst>
                                      </p:cBhvr>
                                      <p:to>
                                        <p:strVal val="visible"/>
                                      </p:to>
                                    </p:set>
                                    <p:animEffect transition="in" filter="fade">
                                      <p:cBhvr>
                                        <p:cTn id="132" dur="500"/>
                                        <p:tgtEl>
                                          <p:spTgt spid="7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74"/>
                                        </p:tgtEl>
                                        <p:attrNameLst>
                                          <p:attrName>style.visibility</p:attrName>
                                        </p:attrNameLst>
                                      </p:cBhvr>
                                      <p:to>
                                        <p:strVal val="visible"/>
                                      </p:to>
                                    </p:set>
                                    <p:animEffect transition="in" filter="fade">
                                      <p:cBhvr>
                                        <p:cTn id="137" dur="500"/>
                                        <p:tgtEl>
                                          <p:spTgt spid="7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95"/>
                                        </p:tgtEl>
                                        <p:attrNameLst>
                                          <p:attrName>style.visibility</p:attrName>
                                        </p:attrNameLst>
                                      </p:cBhvr>
                                      <p:to>
                                        <p:strVal val="visible"/>
                                      </p:to>
                                    </p:set>
                                    <p:animEffect transition="in" filter="fade">
                                      <p:cBhvr>
                                        <p:cTn id="142" dur="500"/>
                                        <p:tgtEl>
                                          <p:spTgt spid="9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96"/>
                                        </p:tgtEl>
                                        <p:attrNameLst>
                                          <p:attrName>style.visibility</p:attrName>
                                        </p:attrNameLst>
                                      </p:cBhvr>
                                      <p:to>
                                        <p:strVal val="visible"/>
                                      </p:to>
                                    </p:set>
                                    <p:animEffect transition="in" filter="fade">
                                      <p:cBhvr>
                                        <p:cTn id="145" dur="500"/>
                                        <p:tgtEl>
                                          <p:spTgt spid="9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97"/>
                                        </p:tgtEl>
                                        <p:attrNameLst>
                                          <p:attrName>style.visibility</p:attrName>
                                        </p:attrNameLst>
                                      </p:cBhvr>
                                      <p:to>
                                        <p:strVal val="visible"/>
                                      </p:to>
                                    </p:set>
                                    <p:animEffect transition="in" filter="fade">
                                      <p:cBhvr>
                                        <p:cTn id="148" dur="500"/>
                                        <p:tgtEl>
                                          <p:spTgt spid="9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fade">
                                      <p:cBhvr>
                                        <p:cTn id="153" dur="500"/>
                                        <p:tgtEl>
                                          <p:spTgt spid="77"/>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8"/>
                                        </p:tgtEl>
                                        <p:attrNameLst>
                                          <p:attrName>style.visibility</p:attrName>
                                        </p:attrNameLst>
                                      </p:cBhvr>
                                      <p:to>
                                        <p:strVal val="visible"/>
                                      </p:to>
                                    </p:set>
                                    <p:animEffect transition="in" filter="fade">
                                      <p:cBhvr>
                                        <p:cTn id="156" dur="500"/>
                                        <p:tgtEl>
                                          <p:spTgt spid="7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9"/>
                                        </p:tgtEl>
                                        <p:attrNameLst>
                                          <p:attrName>style.visibility</p:attrName>
                                        </p:attrNameLst>
                                      </p:cBhvr>
                                      <p:to>
                                        <p:strVal val="visible"/>
                                      </p:to>
                                    </p:set>
                                    <p:animEffect transition="in" filter="fade">
                                      <p:cBhvr>
                                        <p:cTn id="159" dur="500"/>
                                        <p:tgtEl>
                                          <p:spTgt spid="79"/>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81"/>
                                        </p:tgtEl>
                                        <p:attrNameLst>
                                          <p:attrName>style.visibility</p:attrName>
                                        </p:attrNameLst>
                                      </p:cBhvr>
                                      <p:to>
                                        <p:strVal val="visible"/>
                                      </p:to>
                                    </p:set>
                                    <p:animEffect transition="in" filter="fade">
                                      <p:cBhvr>
                                        <p:cTn id="164" dur="500"/>
                                        <p:tgtEl>
                                          <p:spTgt spid="81"/>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83"/>
                                        </p:tgtEl>
                                        <p:attrNameLst>
                                          <p:attrName>style.visibility</p:attrName>
                                        </p:attrNameLst>
                                      </p:cBhvr>
                                      <p:to>
                                        <p:strVal val="visible"/>
                                      </p:to>
                                    </p:set>
                                    <p:animEffect transition="in" filter="fade">
                                      <p:cBhvr>
                                        <p:cTn id="169" dur="500"/>
                                        <p:tgtEl>
                                          <p:spTgt spid="8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84"/>
                                        </p:tgtEl>
                                        <p:attrNameLst>
                                          <p:attrName>style.visibility</p:attrName>
                                        </p:attrNameLst>
                                      </p:cBhvr>
                                      <p:to>
                                        <p:strVal val="visible"/>
                                      </p:to>
                                    </p:set>
                                    <p:animEffect transition="in" filter="fade">
                                      <p:cBhvr>
                                        <p:cTn id="172" dur="500"/>
                                        <p:tgtEl>
                                          <p:spTgt spid="8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85"/>
                                        </p:tgtEl>
                                        <p:attrNameLst>
                                          <p:attrName>style.visibility</p:attrName>
                                        </p:attrNameLst>
                                      </p:cBhvr>
                                      <p:to>
                                        <p:strVal val="visible"/>
                                      </p:to>
                                    </p:set>
                                    <p:animEffect transition="in" filter="fade">
                                      <p:cBhvr>
                                        <p:cTn id="175" dur="500"/>
                                        <p:tgtEl>
                                          <p:spTgt spid="85"/>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bldLvl="2" animBg="1"/>
      <p:bldP spid="43" grpId="0" build="p" bldLvl="2" animBg="1"/>
      <p:bldP spid="44" grpId="0" build="p" bldLvl="2" animBg="1"/>
      <p:bldP spid="55" grpId="0" animBg="1"/>
      <p:bldP spid="56" grpId="0"/>
      <p:bldP spid="57" grpId="0"/>
      <p:bldP spid="58" grpId="0"/>
      <p:bldP spid="59" grpId="0"/>
      <p:bldP spid="60" grpId="0"/>
      <p:bldP spid="61" grpId="0"/>
      <p:bldP spid="62" grpId="0"/>
      <p:bldP spid="63"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9" grpId="0"/>
      <p:bldP spid="90" grpId="0" animBg="1"/>
      <p:bldP spid="91" grpId="0" animBg="1"/>
      <p:bldP spid="92" grpId="0" animBg="1"/>
      <p:bldP spid="94" grpId="0" animBg="1"/>
      <p:bldP spid="95" grpId="0"/>
      <p:bldP spid="96" grpId="0"/>
      <p:bldP spid="9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C5:	</a:t>
            </a:r>
            <a:br>
              <a:rPr lang="en-US" altLang="en-US" dirty="0" smtClean="0"/>
            </a:br>
            <a:r>
              <a:rPr lang="en-US" dirty="0" smtClean="0">
                <a:solidFill>
                  <a:prstClr val="black"/>
                </a:solidFill>
                <a:cs typeface="Arial" charset="0"/>
              </a:rPr>
              <a:t>Explain </a:t>
            </a:r>
            <a:r>
              <a:rPr lang="en-US" dirty="0">
                <a:solidFill>
                  <a:prstClr val="black"/>
                </a:solidFill>
                <a:cs typeface="Arial" charset="0"/>
              </a:rPr>
              <a:t>manufacturing activities and the flow of manufacturing costs.</a:t>
            </a:r>
            <a:br>
              <a:rPr lang="en-US" dirty="0">
                <a:solidFill>
                  <a:prstClr val="black"/>
                </a:solidFill>
                <a:cs typeface="Arial" charset="0"/>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32</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4148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196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0"/>
          <p:cNvSpPr>
            <a:spLocks noGrp="1" noChangeArrowheads="1"/>
          </p:cNvSpPr>
          <p:nvPr>
            <p:ph type="title"/>
          </p:nvPr>
        </p:nvSpPr>
        <p:spPr>
          <a:xfrm>
            <a:off x="457200" y="609600"/>
            <a:ext cx="8229600" cy="1143000"/>
          </a:xfrm>
        </p:spPr>
        <p:txBody>
          <a:bodyPr>
            <a:normAutofit/>
          </a:bodyPr>
          <a:lstStyle/>
          <a:p>
            <a:r>
              <a:rPr lang="en-US" altLang="en-US" b="1" dirty="0" smtClean="0"/>
              <a:t>Flow of Manufacturing Activities</a:t>
            </a:r>
          </a:p>
        </p:txBody>
      </p:sp>
      <p:pic>
        <p:nvPicPr>
          <p:cNvPr id="2867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26" y="2344240"/>
            <a:ext cx="899953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33</a:t>
            </a:fld>
            <a:endParaRPr lang="en-US" dirty="0"/>
          </a:p>
        </p:txBody>
      </p:sp>
      <p:sp>
        <p:nvSpPr>
          <p:cNvPr id="7" name="Rounded Rectangle 6"/>
          <p:cNvSpPr/>
          <p:nvPr/>
        </p:nvSpPr>
        <p:spPr>
          <a:xfrm>
            <a:off x="152400" y="6615112"/>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C5: </a:t>
            </a:r>
            <a:r>
              <a:rPr lang="en-US" sz="1100" dirty="0">
                <a:solidFill>
                  <a:prstClr val="black"/>
                </a:solidFill>
                <a:cs typeface="Arial" charset="0"/>
              </a:rPr>
              <a:t>Explain manufacturing activities and the flow of manufacturing costs.</a:t>
            </a:r>
            <a:endParaRPr lang="en-US" sz="1100" dirty="0"/>
          </a:p>
        </p:txBody>
      </p:sp>
      <p:sp>
        <p:nvSpPr>
          <p:cNvPr id="8" name="TextBox 7"/>
          <p:cNvSpPr txBox="1"/>
          <p:nvPr/>
        </p:nvSpPr>
        <p:spPr>
          <a:xfrm>
            <a:off x="7848600" y="151167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18.15</a:t>
            </a:r>
            <a:endParaRPr lang="en-US" kern="0" dirty="0">
              <a:latin typeface="Berlin Sans FB" panose="020E0602020502020306" pitchFamily="34" charset="0"/>
            </a:endParaRPr>
          </a:p>
        </p:txBody>
      </p:sp>
    </p:spTree>
  </p:cSld>
  <p:clrMapOvr>
    <a:masterClrMapping/>
  </p:clrMapOvr>
  <p:transition spd="med">
    <p:zoom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44713"/>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P2:	</a:t>
            </a:r>
            <a:br>
              <a:rPr lang="en-US" altLang="en-US" dirty="0" smtClean="0"/>
            </a:br>
            <a:r>
              <a:rPr lang="en-US" dirty="0" smtClean="0">
                <a:solidFill>
                  <a:prstClr val="black"/>
                </a:solidFill>
                <a:cs typeface="Arial" charset="0"/>
              </a:rPr>
              <a:t>Prepare </a:t>
            </a:r>
            <a:r>
              <a:rPr lang="en-US" dirty="0">
                <a:solidFill>
                  <a:prstClr val="black"/>
                </a:solidFill>
                <a:cs typeface="Arial" charset="0"/>
              </a:rPr>
              <a:t>a schedule of cost of goods manufactured and explain its purpose and </a:t>
            </a:r>
            <a:r>
              <a:rPr lang="en-US" dirty="0" smtClean="0">
                <a:solidFill>
                  <a:prstClr val="black"/>
                </a:solidFill>
                <a:cs typeface="Arial" charset="0"/>
              </a:rPr>
              <a:t>links </a:t>
            </a:r>
            <a:r>
              <a:rPr lang="en-US" dirty="0">
                <a:solidFill>
                  <a:prstClr val="black"/>
                </a:solidFill>
                <a:cs typeface="Arial" charset="0"/>
              </a:rPr>
              <a:t>to financial </a:t>
            </a:r>
            <a:r>
              <a:rPr lang="en-US" dirty="0" smtClean="0">
                <a:solidFill>
                  <a:prstClr val="black"/>
                </a:solidFill>
                <a:cs typeface="Arial" charset="0"/>
              </a:rPr>
              <a:t>statements</a:t>
            </a:r>
            <a:r>
              <a:rPr lang="en-US" dirty="0">
                <a:solidFill>
                  <a:prstClr val="black"/>
                </a:solidFill>
                <a:cs typeface="Arial" charset="0"/>
              </a:rPr>
              <a:t>. </a:t>
            </a:r>
            <a:br>
              <a:rPr lang="en-US" dirty="0">
                <a:solidFill>
                  <a:prstClr val="black"/>
                </a:solidFill>
                <a:cs typeface="Arial" charset="0"/>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65233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25256"/>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88967" y="2940050"/>
            <a:ext cx="6934200" cy="3530600"/>
          </a:xfrm>
          <a:prstGeom prst="rect">
            <a:avLst/>
          </a:prstGeom>
          <a:solidFill>
            <a:srgbClr val="C0FEF9"/>
          </a:solidFill>
          <a:ln w="50800">
            <a:solidFill>
              <a:srgbClr val="006B6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pitchFamily="34" charset="0"/>
            </a:endParaRPr>
          </a:p>
        </p:txBody>
      </p:sp>
      <p:sp>
        <p:nvSpPr>
          <p:cNvPr id="43011" name="Rectangle 3"/>
          <p:cNvSpPr>
            <a:spLocks noChangeArrowheads="1"/>
          </p:cNvSpPr>
          <p:nvPr/>
        </p:nvSpPr>
        <p:spPr bwMode="auto">
          <a:xfrm>
            <a:off x="211080" y="1797050"/>
            <a:ext cx="8636000" cy="914400"/>
          </a:xfrm>
          <a:prstGeom prst="rect">
            <a:avLst/>
          </a:prstGeom>
          <a:solidFill>
            <a:schemeClr val="accent4">
              <a:lumMod val="40000"/>
              <a:lumOff val="60000"/>
            </a:schemeClr>
          </a:solidFill>
          <a:ln w="50800">
            <a:solidFill>
              <a:schemeClr val="accent1">
                <a:lumMod val="50000"/>
              </a:schemeClr>
            </a:solidFill>
            <a:miter lim="800000"/>
            <a:headEnd/>
            <a:tailEnd/>
          </a:ln>
        </p:spPr>
        <p:txBody>
          <a:bodyPr wrap="none" anchor="ctr"/>
          <a:lstStyle/>
          <a:p>
            <a:pPr algn="ctr">
              <a:defRPr/>
            </a:pPr>
            <a:r>
              <a:rPr lang="en-US" sz="2800" b="1" dirty="0"/>
              <a:t>Summarizes the types and amounts of costs</a:t>
            </a:r>
          </a:p>
          <a:p>
            <a:pPr algn="ctr">
              <a:defRPr/>
            </a:pPr>
            <a:r>
              <a:rPr lang="en-US" sz="2800" b="1" dirty="0"/>
              <a:t>incurred in a company’s manufacturing process.</a:t>
            </a:r>
          </a:p>
        </p:txBody>
      </p:sp>
      <p:sp>
        <p:nvSpPr>
          <p:cNvPr id="29700" name="Rectangle 7"/>
          <p:cNvSpPr>
            <a:spLocks noGrp="1" noChangeArrowheads="1"/>
          </p:cNvSpPr>
          <p:nvPr>
            <p:ph type="title"/>
          </p:nvPr>
        </p:nvSpPr>
        <p:spPr>
          <a:xfrm>
            <a:off x="479367" y="501650"/>
            <a:ext cx="8229600" cy="1143000"/>
          </a:xfrm>
        </p:spPr>
        <p:txBody>
          <a:bodyPr>
            <a:normAutofit fontScale="90000"/>
          </a:bodyPr>
          <a:lstStyle/>
          <a:p>
            <a:r>
              <a:rPr lang="en-US" altLang="en-US" b="1" dirty="0" smtClean="0"/>
              <a:t>Schedule of Cost of Good Manufactured</a:t>
            </a:r>
          </a:p>
        </p:txBody>
      </p:sp>
      <p:sp>
        <p:nvSpPr>
          <p:cNvPr id="29701" name="Rectangle 4"/>
          <p:cNvSpPr>
            <a:spLocks noGrp="1" noChangeArrowheads="1"/>
          </p:cNvSpPr>
          <p:nvPr>
            <p:ph type="body" idx="4294967295"/>
          </p:nvPr>
        </p:nvSpPr>
        <p:spPr>
          <a:xfrm>
            <a:off x="707967" y="2223771"/>
            <a:ext cx="8458200" cy="4495800"/>
          </a:xfrm>
          <a:noFill/>
        </p:spPr>
        <p:txBody>
          <a:bodyPr lIns="90488" tIns="44450" rIns="90488" bIns="44450"/>
          <a:lstStyle/>
          <a:p>
            <a:pPr>
              <a:lnSpc>
                <a:spcPct val="90000"/>
              </a:lnSpc>
              <a:spcBef>
                <a:spcPct val="35000"/>
              </a:spcBef>
              <a:buFont typeface="Wingdings" pitchFamily="2" charset="2"/>
              <a:buNone/>
            </a:pPr>
            <a:r>
              <a:rPr lang="en-US" altLang="en-US" sz="3000" dirty="0" smtClean="0"/>
              <a:t>		</a:t>
            </a:r>
          </a:p>
          <a:p>
            <a:pPr>
              <a:lnSpc>
                <a:spcPct val="80000"/>
              </a:lnSpc>
              <a:buFont typeface="Wingdings" pitchFamily="2" charset="2"/>
              <a:buNone/>
            </a:pPr>
            <a:r>
              <a:rPr lang="en-US" altLang="en-US" sz="3000" dirty="0" smtClean="0">
                <a:solidFill>
                  <a:srgbClr val="4C2E00"/>
                </a:solidFill>
              </a:rPr>
              <a:t>			</a:t>
            </a:r>
          </a:p>
          <a:p>
            <a:pPr>
              <a:lnSpc>
                <a:spcPct val="80000"/>
              </a:lnSpc>
              <a:buFont typeface="Wingdings" pitchFamily="2" charset="2"/>
              <a:buNone/>
            </a:pPr>
            <a:r>
              <a:rPr lang="en-US" altLang="en-US" sz="3000" dirty="0" smtClean="0">
                <a:solidFill>
                  <a:srgbClr val="4C2E00"/>
                </a:solidFill>
              </a:rPr>
              <a:t>                 	</a:t>
            </a:r>
            <a:r>
              <a:rPr lang="en-US" altLang="en-US" sz="3000" b="1" dirty="0" smtClean="0">
                <a:solidFill>
                  <a:srgbClr val="4C2E00"/>
                </a:solidFill>
              </a:rPr>
              <a:t>Direct Materials Used</a:t>
            </a:r>
          </a:p>
          <a:p>
            <a:pPr>
              <a:lnSpc>
                <a:spcPct val="80000"/>
              </a:lnSpc>
              <a:buFont typeface="Wingdings" pitchFamily="2" charset="2"/>
              <a:buNone/>
            </a:pPr>
            <a:r>
              <a:rPr lang="en-US" altLang="en-US" sz="3000" b="1" dirty="0" smtClean="0">
                <a:solidFill>
                  <a:srgbClr val="4C2E00"/>
                </a:solidFill>
              </a:rPr>
              <a:t>		  +	Direct Labor</a:t>
            </a:r>
          </a:p>
          <a:p>
            <a:pPr>
              <a:lnSpc>
                <a:spcPct val="80000"/>
              </a:lnSpc>
              <a:buFont typeface="Wingdings" pitchFamily="2" charset="2"/>
              <a:buNone/>
            </a:pPr>
            <a:r>
              <a:rPr lang="en-US" altLang="en-US" sz="3000" b="1" dirty="0" smtClean="0">
                <a:solidFill>
                  <a:srgbClr val="4C2E00"/>
                </a:solidFill>
              </a:rPr>
              <a:t>		  +	</a:t>
            </a:r>
            <a:r>
              <a:rPr lang="en-US" altLang="en-US" sz="3000" b="1" u="sng" dirty="0" smtClean="0">
                <a:solidFill>
                  <a:srgbClr val="4C2E00"/>
                </a:solidFill>
              </a:rPr>
              <a:t>Factory Overhead</a:t>
            </a:r>
          </a:p>
          <a:p>
            <a:pPr>
              <a:lnSpc>
                <a:spcPct val="80000"/>
              </a:lnSpc>
              <a:buFont typeface="Wingdings" pitchFamily="2" charset="2"/>
              <a:buNone/>
            </a:pPr>
            <a:r>
              <a:rPr lang="en-US" altLang="en-US" sz="3000" b="1" dirty="0" smtClean="0">
                <a:solidFill>
                  <a:srgbClr val="4C2E00"/>
                </a:solidFill>
              </a:rPr>
              <a:t>		  =	Total Manufacturing Costs</a:t>
            </a:r>
          </a:p>
          <a:p>
            <a:pPr>
              <a:lnSpc>
                <a:spcPct val="80000"/>
              </a:lnSpc>
              <a:buFont typeface="Wingdings" pitchFamily="2" charset="2"/>
              <a:buNone/>
            </a:pPr>
            <a:r>
              <a:rPr lang="en-US" altLang="en-US" sz="3000" b="1" dirty="0" smtClean="0">
                <a:solidFill>
                  <a:srgbClr val="4C2E00"/>
                </a:solidFill>
              </a:rPr>
              <a:t>		  +	Beginning Work in Process</a:t>
            </a:r>
          </a:p>
          <a:p>
            <a:pPr>
              <a:lnSpc>
                <a:spcPct val="80000"/>
              </a:lnSpc>
              <a:buFont typeface="Wingdings" pitchFamily="2" charset="2"/>
              <a:buNone/>
            </a:pPr>
            <a:r>
              <a:rPr lang="en-US" altLang="en-US" sz="3000" b="1" dirty="0" smtClean="0">
                <a:solidFill>
                  <a:srgbClr val="4C2E00"/>
                </a:solidFill>
              </a:rPr>
              <a:t>		  – 	</a:t>
            </a:r>
            <a:r>
              <a:rPr lang="en-US" altLang="en-US" sz="3000" b="1" u="sng" dirty="0" smtClean="0">
                <a:solidFill>
                  <a:srgbClr val="4C2E00"/>
                </a:solidFill>
              </a:rPr>
              <a:t>Ending Work in Process</a:t>
            </a:r>
          </a:p>
          <a:p>
            <a:pPr>
              <a:lnSpc>
                <a:spcPct val="80000"/>
              </a:lnSpc>
              <a:buFont typeface="Wingdings" pitchFamily="2" charset="2"/>
              <a:buNone/>
            </a:pPr>
            <a:r>
              <a:rPr lang="en-US" altLang="en-US" sz="3000" b="1" dirty="0" smtClean="0">
                <a:solidFill>
                  <a:srgbClr val="4C2E00"/>
                </a:solidFill>
              </a:rPr>
              <a:t>		  =	</a:t>
            </a:r>
            <a:r>
              <a:rPr lang="en-US" altLang="en-US" sz="3000" b="1" dirty="0" smtClean="0">
                <a:solidFill>
                  <a:srgbClr val="C00000"/>
                </a:solidFill>
              </a:rPr>
              <a:t>Cost of Goods Manufactured</a:t>
            </a:r>
          </a:p>
        </p:txBody>
      </p:sp>
      <p:sp>
        <p:nvSpPr>
          <p:cNvPr id="7" name="Rectangle 6"/>
          <p:cNvSpPr/>
          <p:nvPr/>
        </p:nvSpPr>
        <p:spPr>
          <a:xfrm>
            <a:off x="22167" y="-10795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a:xfrm>
            <a:off x="6956367" y="6288088"/>
            <a:ext cx="2133600" cy="365125"/>
          </a:xfrm>
        </p:spPr>
        <p:txBody>
          <a:bodyPr/>
          <a:lstStyle/>
          <a:p>
            <a:pPr>
              <a:defRPr/>
            </a:pPr>
            <a:fld id="{2F856502-6931-4BB7-9E44-21AF6382F1C3}" type="slidenum">
              <a:rPr lang="en-US" smtClean="0"/>
              <a:pPr>
                <a:defRPr/>
              </a:pPr>
              <a:t>35</a:t>
            </a:fld>
            <a:endParaRPr lang="en-US" dirty="0"/>
          </a:p>
        </p:txBody>
      </p:sp>
      <p:sp>
        <p:nvSpPr>
          <p:cNvPr id="9" name="Rounded Rectangle 8"/>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Tree>
  </p:cSld>
  <p:clrMapOvr>
    <a:masterClrMapping/>
  </p:clrMapOvr>
  <p:transition spd="med">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p:txBody>
          <a:bodyPr/>
          <a:lstStyle/>
          <a:p>
            <a:r>
              <a:rPr lang="en-US" altLang="en-US" b="1" dirty="0" smtClean="0"/>
              <a:t>Manufacturing Statement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36</a:t>
            </a:fld>
            <a:endParaRPr lang="en-US" dirty="0"/>
          </a:p>
        </p:txBody>
      </p:sp>
      <p:sp>
        <p:nvSpPr>
          <p:cNvPr id="7" name="Rounded Rectangle 6"/>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8" name="TextBox 7"/>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18.16</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163812" y="1205069"/>
            <a:ext cx="6532388" cy="5125089"/>
          </a:xfrm>
          <a:prstGeom prst="rect">
            <a:avLst/>
          </a:prstGeom>
        </p:spPr>
      </p:pic>
    </p:spTree>
  </p:cSld>
  <p:clrMapOvr>
    <a:masterClrMapping/>
  </p:clrMapOvr>
  <p:transition spd="med">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2896" y="1274286"/>
            <a:ext cx="6467104" cy="5073870"/>
          </a:xfrm>
          <a:prstGeom prst="rect">
            <a:avLst/>
          </a:prstGeom>
        </p:spPr>
      </p:pic>
      <p:sp>
        <p:nvSpPr>
          <p:cNvPr id="31748" name="Rectangle 9"/>
          <p:cNvSpPr>
            <a:spLocks noGrp="1" noChangeArrowheads="1"/>
          </p:cNvSpPr>
          <p:nvPr>
            <p:ph type="title"/>
          </p:nvPr>
        </p:nvSpPr>
        <p:spPr>
          <a:xfrm>
            <a:off x="457200" y="533400"/>
            <a:ext cx="8229600" cy="685800"/>
          </a:xfrm>
        </p:spPr>
        <p:txBody>
          <a:bodyPr>
            <a:normAutofit fontScale="90000"/>
          </a:bodyPr>
          <a:lstStyle/>
          <a:p>
            <a:r>
              <a:rPr lang="en-US" altLang="en-US" b="1" dirty="0" smtClean="0"/>
              <a:t>Manufacturing Statement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3" name="Rounded Rectangle 12"/>
          <p:cNvSpPr/>
          <p:nvPr/>
        </p:nvSpPr>
        <p:spPr>
          <a:xfrm>
            <a:off x="1600200" y="1965618"/>
            <a:ext cx="5943600" cy="1158582"/>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37</a:t>
            </a:fld>
            <a:endParaRPr lang="en-US" dirty="0"/>
          </a:p>
        </p:txBody>
      </p:sp>
      <p:sp>
        <p:nvSpPr>
          <p:cNvPr id="8" name="Rounded Rectangle 7"/>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9" name="TextBox 8"/>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18.16</a:t>
            </a:r>
            <a:endParaRPr lang="en-US" kern="0" dirty="0">
              <a:latin typeface="Berlin Sans FB" panose="020E0602020502020306" pitchFamily="34" charset="0"/>
            </a:endParaRPr>
          </a:p>
        </p:txBody>
      </p:sp>
    </p:spTree>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3132" y="1219200"/>
            <a:ext cx="6536868" cy="5128604"/>
          </a:xfrm>
          <a:prstGeom prst="rect">
            <a:avLst/>
          </a:prstGeom>
        </p:spPr>
      </p:pic>
      <p:sp>
        <p:nvSpPr>
          <p:cNvPr id="16387" name="Rectangle 4"/>
          <p:cNvSpPr>
            <a:spLocks noChangeArrowheads="1"/>
          </p:cNvSpPr>
          <p:nvPr/>
        </p:nvSpPr>
        <p:spPr bwMode="auto">
          <a:xfrm>
            <a:off x="228600" y="3505200"/>
            <a:ext cx="4495800" cy="704850"/>
          </a:xfrm>
          <a:prstGeom prst="rect">
            <a:avLst/>
          </a:prstGeom>
          <a:solidFill>
            <a:schemeClr val="accent3">
              <a:lumMod val="20000"/>
              <a:lumOff val="80000"/>
            </a:schemeClr>
          </a:solidFill>
          <a:ln w="25400">
            <a:solidFill>
              <a:schemeClr val="accent1">
                <a:lumMod val="50000"/>
              </a:schemeClr>
            </a:solidFill>
            <a:miter lim="800000"/>
            <a:headEnd/>
            <a:tailEnd/>
          </a:ln>
        </p:spPr>
        <p:txBody>
          <a:bodyPr lIns="90488" tIns="44450" rIns="90488" bIns="44450">
            <a:spAutoFit/>
          </a:bodyPr>
          <a:lstStyle/>
          <a:p>
            <a:pPr algn="ctr">
              <a:spcBef>
                <a:spcPct val="50000"/>
              </a:spcBef>
              <a:defRPr/>
            </a:pPr>
            <a:r>
              <a:rPr lang="en-US" sz="2000" b="1" dirty="0"/>
              <a:t>Include all direct labor costs incurred during the current period.</a:t>
            </a:r>
          </a:p>
        </p:txBody>
      </p:sp>
      <p:sp>
        <p:nvSpPr>
          <p:cNvPr id="32772" name="Rectangle 15"/>
          <p:cNvSpPr>
            <a:spLocks noGrp="1" noChangeArrowheads="1"/>
          </p:cNvSpPr>
          <p:nvPr>
            <p:ph type="title"/>
          </p:nvPr>
        </p:nvSpPr>
        <p:spPr>
          <a:xfrm>
            <a:off x="457200" y="533400"/>
            <a:ext cx="8229600" cy="685800"/>
          </a:xfrm>
        </p:spPr>
        <p:txBody>
          <a:bodyPr>
            <a:normAutofit fontScale="90000"/>
          </a:bodyPr>
          <a:lstStyle/>
          <a:p>
            <a:r>
              <a:rPr lang="en-US" altLang="en-US" b="1" dirty="0" smtClean="0"/>
              <a:t>Manufacturing Statement</a:t>
            </a:r>
          </a:p>
        </p:txBody>
      </p:sp>
      <p:sp>
        <p:nvSpPr>
          <p:cNvPr id="12" name="Rounded Rectangle 11"/>
          <p:cNvSpPr/>
          <p:nvPr/>
        </p:nvSpPr>
        <p:spPr>
          <a:xfrm>
            <a:off x="1600200" y="3124200"/>
            <a:ext cx="6019800" cy="201295"/>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p:txBody>
          <a:bodyPr/>
          <a:lstStyle/>
          <a:p>
            <a:pPr>
              <a:defRPr/>
            </a:pPr>
            <a:fld id="{2F856502-6931-4BB7-9E44-21AF6382F1C3}" type="slidenum">
              <a:rPr lang="en-US" smtClean="0"/>
              <a:pPr>
                <a:defRPr/>
              </a:pPr>
              <a:t>38</a:t>
            </a:fld>
            <a:endParaRPr lang="en-US" dirty="0"/>
          </a:p>
        </p:txBody>
      </p:sp>
      <p:sp>
        <p:nvSpPr>
          <p:cNvPr id="9" name="Rounded Rectangle 8"/>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10" name="TextBox 9"/>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18.16</a:t>
            </a:r>
            <a:endParaRPr lang="en-US" kern="0" dirty="0">
              <a:latin typeface="Berlin Sans FB" panose="020E0602020502020306" pitchFamily="34" charset="0"/>
            </a:endParaRPr>
          </a:p>
        </p:txBody>
      </p:sp>
    </p:spTree>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19200" y="1136259"/>
            <a:ext cx="6536868" cy="5128604"/>
          </a:xfrm>
          <a:prstGeom prst="rect">
            <a:avLst/>
          </a:prstGeom>
        </p:spPr>
      </p:pic>
      <p:sp>
        <p:nvSpPr>
          <p:cNvPr id="33795" name="Rectangle 11"/>
          <p:cNvSpPr>
            <a:spLocks noGrp="1" noChangeArrowheads="1"/>
          </p:cNvSpPr>
          <p:nvPr>
            <p:ph type="title"/>
          </p:nvPr>
        </p:nvSpPr>
        <p:spPr>
          <a:xfrm>
            <a:off x="457200" y="533400"/>
            <a:ext cx="8229600" cy="685800"/>
          </a:xfrm>
        </p:spPr>
        <p:txBody>
          <a:bodyPr lIns="90488" tIns="44450" rIns="90488" bIns="44450">
            <a:normAutofit fontScale="90000"/>
          </a:bodyPr>
          <a:lstStyle/>
          <a:p>
            <a:r>
              <a:rPr lang="en-US" altLang="en-US" b="1" dirty="0" smtClean="0"/>
              <a:t>Manufacturing Statement</a:t>
            </a:r>
          </a:p>
        </p:txBody>
      </p:sp>
      <p:sp>
        <p:nvSpPr>
          <p:cNvPr id="13" name="Rounded Rectangle 12"/>
          <p:cNvSpPr/>
          <p:nvPr/>
        </p:nvSpPr>
        <p:spPr>
          <a:xfrm>
            <a:off x="1600200" y="3200400"/>
            <a:ext cx="6096000" cy="19812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39</a:t>
            </a:fld>
            <a:endParaRPr lang="en-US" dirty="0"/>
          </a:p>
        </p:txBody>
      </p:sp>
      <p:sp>
        <p:nvSpPr>
          <p:cNvPr id="8" name="Rounded Rectangle 7"/>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9" name="TextBox 8"/>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18.16</a:t>
            </a:r>
            <a:endParaRPr lang="en-US" kern="0" dirty="0">
              <a:latin typeface="Berlin Sans FB" panose="020E0602020502020306" pitchFamily="34" charset="0"/>
            </a:endParaRPr>
          </a:p>
        </p:txBody>
      </p:sp>
    </p:spTree>
  </p:cSld>
  <p:clrMapOvr>
    <a:masterClrMapping/>
  </p:clrMapOvr>
  <p:transition spd="med">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2209800" y="1741881"/>
            <a:ext cx="4710987" cy="3198152"/>
            <a:chOff x="202" y="1020"/>
            <a:chExt cx="2586" cy="2952"/>
          </a:xfrm>
        </p:grpSpPr>
        <p:sp>
          <p:nvSpPr>
            <p:cNvPr id="5130" name="Rectangle 3"/>
            <p:cNvSpPr>
              <a:spLocks noChangeArrowheads="1"/>
            </p:cNvSpPr>
            <p:nvPr/>
          </p:nvSpPr>
          <p:spPr bwMode="auto">
            <a:xfrm>
              <a:off x="204" y="1020"/>
              <a:ext cx="2568" cy="2952"/>
            </a:xfrm>
            <a:prstGeom prst="rect">
              <a:avLst/>
            </a:prstGeom>
            <a:solidFill>
              <a:srgbClr val="A2C1FE"/>
            </a:solidFill>
            <a:ln w="38100" cmpd="dbl">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pitchFamily="34" charset="0"/>
              </a:endParaRPr>
            </a:p>
          </p:txBody>
        </p:sp>
        <p:sp>
          <p:nvSpPr>
            <p:cNvPr id="5131" name="Rectangle 4"/>
            <p:cNvSpPr>
              <a:spLocks noChangeArrowheads="1"/>
            </p:cNvSpPr>
            <p:nvPr/>
          </p:nvSpPr>
          <p:spPr bwMode="auto">
            <a:xfrm>
              <a:off x="202" y="1114"/>
              <a:ext cx="2586" cy="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C00000"/>
                  </a:solidFill>
                  <a:latin typeface="Arial" pitchFamily="34" charset="0"/>
                </a:rPr>
                <a:t>Managerial</a:t>
              </a:r>
              <a:r>
                <a:rPr lang="en-US" altLang="en-US" sz="2800" dirty="0">
                  <a:latin typeface="Arial" pitchFamily="34" charset="0"/>
                </a:rPr>
                <a:t> accounting</a:t>
              </a:r>
              <a:br>
                <a:rPr lang="en-US" altLang="en-US" sz="2800" dirty="0">
                  <a:latin typeface="Arial" pitchFamily="34" charset="0"/>
                </a:rPr>
              </a:br>
              <a:r>
                <a:rPr lang="en-US" altLang="en-US" sz="2800" dirty="0">
                  <a:latin typeface="Arial" pitchFamily="34" charset="0"/>
                </a:rPr>
                <a:t>provides financial and </a:t>
              </a:r>
            </a:p>
            <a:p>
              <a:pPr algn="ctr" eaLnBrk="1" hangingPunct="1">
                <a:spcBef>
                  <a:spcPct val="0"/>
                </a:spcBef>
                <a:buFontTx/>
                <a:buNone/>
              </a:pPr>
              <a:r>
                <a:rPr lang="en-US" altLang="en-US" sz="2800" dirty="0">
                  <a:latin typeface="Arial" pitchFamily="34" charset="0"/>
                </a:rPr>
                <a:t>nonfinancial information</a:t>
              </a:r>
            </a:p>
            <a:p>
              <a:pPr algn="ctr" eaLnBrk="1" hangingPunct="1">
                <a:spcBef>
                  <a:spcPct val="0"/>
                </a:spcBef>
                <a:buFontTx/>
                <a:buNone/>
              </a:pPr>
              <a:r>
                <a:rPr lang="en-US" altLang="en-US" sz="2800" dirty="0">
                  <a:latin typeface="Arial" pitchFamily="34" charset="0"/>
                </a:rPr>
                <a:t>for managers of an</a:t>
              </a:r>
              <a:br>
                <a:rPr lang="en-US" altLang="en-US" sz="2800" dirty="0">
                  <a:latin typeface="Arial" pitchFamily="34" charset="0"/>
                </a:rPr>
              </a:br>
              <a:r>
                <a:rPr lang="en-US" altLang="en-US" sz="2800" dirty="0">
                  <a:latin typeface="Arial" pitchFamily="34" charset="0"/>
                </a:rPr>
                <a:t>organization and other</a:t>
              </a:r>
            </a:p>
            <a:p>
              <a:pPr algn="ctr" eaLnBrk="1" hangingPunct="1">
                <a:spcBef>
                  <a:spcPct val="0"/>
                </a:spcBef>
                <a:buFontTx/>
                <a:buNone/>
              </a:pPr>
              <a:r>
                <a:rPr lang="en-US" altLang="en-US" sz="2800" dirty="0">
                  <a:latin typeface="Arial" pitchFamily="34" charset="0"/>
                </a:rPr>
                <a:t>decision makers.</a:t>
              </a:r>
            </a:p>
          </p:txBody>
        </p:sp>
      </p:grpSp>
      <p:sp>
        <p:nvSpPr>
          <p:cNvPr id="5124" name="Rectangle 10"/>
          <p:cNvSpPr>
            <a:spLocks noGrp="1" noChangeArrowheads="1"/>
          </p:cNvSpPr>
          <p:nvPr>
            <p:ph type="title"/>
          </p:nvPr>
        </p:nvSpPr>
        <p:spPr>
          <a:xfrm>
            <a:off x="914400" y="609600"/>
            <a:ext cx="7772400" cy="914400"/>
          </a:xfrm>
        </p:spPr>
        <p:txBody>
          <a:bodyPr/>
          <a:lstStyle/>
          <a:p>
            <a:r>
              <a:rPr lang="en-US" altLang="en-US" b="1" dirty="0" smtClean="0"/>
              <a:t>Managerial Accounting Basics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p:txBody>
          <a:bodyPr/>
          <a:lstStyle/>
          <a:p>
            <a:pPr>
              <a:defRPr/>
            </a:pPr>
            <a:fld id="{2F856502-6931-4BB7-9E44-21AF6382F1C3}" type="slidenum">
              <a:rPr lang="en-US" smtClean="0"/>
              <a:pPr>
                <a:defRPr/>
              </a:pPr>
              <a:t>4</a:t>
            </a:fld>
            <a:endParaRPr lang="en-US" dirty="0"/>
          </a:p>
        </p:txBody>
      </p:sp>
      <p:sp>
        <p:nvSpPr>
          <p:cNvPr id="9" name="Rounded Rectangle 8"/>
          <p:cNvSpPr/>
          <p:nvPr/>
        </p:nvSpPr>
        <p:spPr>
          <a:xfrm>
            <a:off x="81012" y="6574231"/>
            <a:ext cx="6643688" cy="1891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cs typeface="Arial" charset="0"/>
              </a:rPr>
              <a:t>Explain the purpose and nature of, and the role of ethics in, managerial accounting</a:t>
            </a:r>
            <a:r>
              <a:rPr lang="en-US" sz="1100" dirty="0" smtClean="0">
                <a:solidFill>
                  <a:prstClr val="black"/>
                </a:solidFill>
                <a:cs typeface="Arial" charset="0"/>
              </a:rPr>
              <a:t>.</a:t>
            </a:r>
            <a:endParaRPr lang="en-US" sz="1100" dirty="0"/>
          </a:p>
        </p:txBody>
      </p:sp>
    </p:spTree>
  </p:cSld>
  <p:clrMapOvr>
    <a:masterClrMapping/>
  </p:clrMapOvr>
  <p:transition spd="med">
    <p:split orient="vert"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0322" y="1250950"/>
            <a:ext cx="6613757" cy="5188929"/>
          </a:xfrm>
          <a:prstGeom prst="rect">
            <a:avLst/>
          </a:prstGeom>
        </p:spPr>
      </p:pic>
      <p:sp>
        <p:nvSpPr>
          <p:cNvPr id="34819" name="Rectangle 15"/>
          <p:cNvSpPr>
            <a:spLocks noGrp="1" noChangeArrowheads="1"/>
          </p:cNvSpPr>
          <p:nvPr>
            <p:ph type="title"/>
          </p:nvPr>
        </p:nvSpPr>
        <p:spPr>
          <a:xfrm>
            <a:off x="457200" y="533400"/>
            <a:ext cx="8229600" cy="685800"/>
          </a:xfrm>
        </p:spPr>
        <p:txBody>
          <a:bodyPr>
            <a:normAutofit fontScale="90000"/>
          </a:bodyPr>
          <a:lstStyle/>
          <a:p>
            <a:r>
              <a:rPr lang="en-US" altLang="en-US" b="1" dirty="0" smtClean="0"/>
              <a:t>Manufacturing Statement</a:t>
            </a:r>
          </a:p>
        </p:txBody>
      </p:sp>
      <p:sp>
        <p:nvSpPr>
          <p:cNvPr id="12" name="Rounded Rectangle 11"/>
          <p:cNvSpPr/>
          <p:nvPr/>
        </p:nvSpPr>
        <p:spPr>
          <a:xfrm>
            <a:off x="1415240" y="5358157"/>
            <a:ext cx="6052359" cy="99819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40</a:t>
            </a:fld>
            <a:endParaRPr lang="en-US" dirty="0"/>
          </a:p>
        </p:txBody>
      </p:sp>
      <p:sp>
        <p:nvSpPr>
          <p:cNvPr id="8" name="Rounded Rectangle 7"/>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9" name="TextBox 8"/>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18.16</a:t>
            </a:r>
            <a:endParaRPr lang="en-US" kern="0" dirty="0">
              <a:latin typeface="Berlin Sans FB" panose="020E0602020502020306" pitchFamily="34" charset="0"/>
            </a:endParaRPr>
          </a:p>
        </p:txBody>
      </p:sp>
    </p:spTree>
  </p:cSld>
  <p:clrMapOvr>
    <a:masterClrMapping/>
  </p:clrMapOvr>
  <p:transition spd="med">
    <p:blind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219200"/>
          </a:xfrm>
        </p:spPr>
        <p:txBody>
          <a:bodyPr>
            <a:noAutofit/>
          </a:bodyPr>
          <a:lstStyle/>
          <a:p>
            <a:pPr>
              <a:defRPr/>
            </a:pPr>
            <a:r>
              <a:rPr lang="en-US" b="1" dirty="0" smtClean="0"/>
              <a:t>Manufacturing Cost Flows Across Accounting Reports</a:t>
            </a:r>
            <a:endParaRPr lang="en-US" b="1" dirty="0"/>
          </a:p>
        </p:txBody>
      </p:sp>
      <p:pic>
        <p:nvPicPr>
          <p:cNvPr id="358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409950"/>
            <a:ext cx="2286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41</a:t>
            </a:fld>
            <a:endParaRPr lang="en-US" dirty="0"/>
          </a:p>
        </p:txBody>
      </p:sp>
      <p:sp>
        <p:nvSpPr>
          <p:cNvPr id="8" name="Rounded Rectangle 7"/>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9" name="TextBox 8"/>
          <p:cNvSpPr txBox="1"/>
          <p:nvPr/>
        </p:nvSpPr>
        <p:spPr>
          <a:xfrm>
            <a:off x="7835900" y="147234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18.17</a:t>
            </a:r>
            <a:endParaRPr lang="en-US" kern="0" dirty="0">
              <a:latin typeface="Berlin Sans FB" panose="020E0602020502020306" pitchFamily="34" charset="0"/>
            </a:endParaRPr>
          </a:p>
        </p:txBody>
      </p:sp>
      <p:pic>
        <p:nvPicPr>
          <p:cNvPr id="2" name="Picture 1"/>
          <p:cNvPicPr>
            <a:picLocks noChangeAspect="1"/>
          </p:cNvPicPr>
          <p:nvPr/>
        </p:nvPicPr>
        <p:blipFill>
          <a:blip r:embed="rId4"/>
          <a:stretch>
            <a:fillRect/>
          </a:stretch>
        </p:blipFill>
        <p:spPr>
          <a:xfrm>
            <a:off x="425787" y="2392608"/>
            <a:ext cx="8476913" cy="2790666"/>
          </a:xfrm>
          <a:prstGeom prst="rect">
            <a:avLst/>
          </a:prstGeom>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18-4</a:t>
            </a:r>
            <a:endParaRPr lang="en-US" sz="2400" b="1" dirty="0">
              <a:solidFill>
                <a:prstClr val="white"/>
              </a:solidFill>
            </a:endParaRPr>
          </a:p>
        </p:txBody>
      </p:sp>
      <p:sp>
        <p:nvSpPr>
          <p:cNvPr id="6" name="Rectangle 5"/>
          <p:cNvSpPr>
            <a:spLocks noChangeArrowheads="1"/>
          </p:cNvSpPr>
          <p:nvPr/>
        </p:nvSpPr>
        <p:spPr bwMode="auto">
          <a:xfrm>
            <a:off x="182563" y="3252788"/>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Rectangle 6"/>
          <p:cNvSpPr>
            <a:spLocks noChangeArrowheads="1"/>
          </p:cNvSpPr>
          <p:nvPr/>
        </p:nvSpPr>
        <p:spPr bwMode="auto">
          <a:xfrm>
            <a:off x="3197226" y="3252788"/>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3" name="Rectangle 7"/>
          <p:cNvSpPr>
            <a:spLocks noChangeArrowheads="1"/>
          </p:cNvSpPr>
          <p:nvPr/>
        </p:nvSpPr>
        <p:spPr bwMode="auto">
          <a:xfrm>
            <a:off x="6211888" y="3252788"/>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4" name="Rectangle 8"/>
          <p:cNvSpPr>
            <a:spLocks noChangeArrowheads="1"/>
          </p:cNvSpPr>
          <p:nvPr/>
        </p:nvSpPr>
        <p:spPr bwMode="auto">
          <a:xfrm>
            <a:off x="219076" y="638175"/>
            <a:ext cx="5064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000000"/>
                </a:solidFill>
                <a:cs typeface="+mn-cs"/>
              </a:rPr>
              <a:t>Compute the following three measures using the information below.</a:t>
            </a:r>
            <a:endParaRPr lang="en-US" altLang="en-US" dirty="0" smtClean="0">
              <a:solidFill>
                <a:prstClr val="black"/>
              </a:solidFill>
              <a:cs typeface="+mn-cs"/>
            </a:endParaRPr>
          </a:p>
        </p:txBody>
      </p:sp>
      <p:sp>
        <p:nvSpPr>
          <p:cNvPr id="75" name="Rectangle 9"/>
          <p:cNvSpPr>
            <a:spLocks noChangeArrowheads="1"/>
          </p:cNvSpPr>
          <p:nvPr/>
        </p:nvSpPr>
        <p:spPr bwMode="auto">
          <a:xfrm>
            <a:off x="219076" y="833438"/>
            <a:ext cx="168116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1. Cost of materials used</a:t>
            </a:r>
            <a:endParaRPr lang="en-US" altLang="en-US" dirty="0" smtClean="0">
              <a:solidFill>
                <a:prstClr val="black"/>
              </a:solidFill>
              <a:cs typeface="+mn-cs"/>
            </a:endParaRPr>
          </a:p>
        </p:txBody>
      </p:sp>
      <p:sp>
        <p:nvSpPr>
          <p:cNvPr id="76" name="Rectangle 10"/>
          <p:cNvSpPr>
            <a:spLocks noChangeArrowheads="1"/>
          </p:cNvSpPr>
          <p:nvPr/>
        </p:nvSpPr>
        <p:spPr bwMode="auto">
          <a:xfrm>
            <a:off x="219076" y="1208088"/>
            <a:ext cx="20653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2. Cost of goods manufactured</a:t>
            </a:r>
            <a:endParaRPr lang="en-US" altLang="en-US" dirty="0" smtClean="0">
              <a:solidFill>
                <a:prstClr val="black"/>
              </a:solidFill>
              <a:cs typeface="+mn-cs"/>
            </a:endParaRPr>
          </a:p>
        </p:txBody>
      </p:sp>
      <p:sp>
        <p:nvSpPr>
          <p:cNvPr id="77" name="Rectangle 11"/>
          <p:cNvSpPr>
            <a:spLocks noChangeArrowheads="1"/>
          </p:cNvSpPr>
          <p:nvPr/>
        </p:nvSpPr>
        <p:spPr bwMode="auto">
          <a:xfrm>
            <a:off x="219076" y="1581150"/>
            <a:ext cx="14335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3. Cost of goods sold</a:t>
            </a:r>
            <a:endParaRPr lang="en-US" altLang="en-US" dirty="0" smtClean="0">
              <a:solidFill>
                <a:prstClr val="black"/>
              </a:solidFill>
              <a:cs typeface="+mn-cs"/>
            </a:endParaRPr>
          </a:p>
        </p:txBody>
      </p:sp>
      <p:sp>
        <p:nvSpPr>
          <p:cNvPr id="78" name="Rectangle 12"/>
          <p:cNvSpPr>
            <a:spLocks noChangeArrowheads="1"/>
          </p:cNvSpPr>
          <p:nvPr/>
        </p:nvSpPr>
        <p:spPr bwMode="auto">
          <a:xfrm>
            <a:off x="798513" y="2141538"/>
            <a:ext cx="22558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Beginning raw materials inventory</a:t>
            </a:r>
            <a:endParaRPr lang="en-US" altLang="en-US" dirty="0" smtClean="0">
              <a:solidFill>
                <a:prstClr val="black"/>
              </a:solidFill>
              <a:cs typeface="+mn-cs"/>
            </a:endParaRPr>
          </a:p>
        </p:txBody>
      </p:sp>
      <p:sp>
        <p:nvSpPr>
          <p:cNvPr id="79" name="Rectangle 13"/>
          <p:cNvSpPr>
            <a:spLocks noChangeArrowheads="1"/>
          </p:cNvSpPr>
          <p:nvPr/>
        </p:nvSpPr>
        <p:spPr bwMode="auto">
          <a:xfrm>
            <a:off x="3429000" y="2141538"/>
            <a:ext cx="5937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$15,500</a:t>
            </a:r>
            <a:endParaRPr lang="en-US" altLang="en-US" dirty="0" smtClean="0">
              <a:solidFill>
                <a:prstClr val="black"/>
              </a:solidFill>
              <a:cs typeface="+mn-cs"/>
            </a:endParaRPr>
          </a:p>
        </p:txBody>
      </p:sp>
      <p:sp>
        <p:nvSpPr>
          <p:cNvPr id="80" name="Rectangle 14"/>
          <p:cNvSpPr>
            <a:spLocks noChangeArrowheads="1"/>
          </p:cNvSpPr>
          <p:nvPr/>
        </p:nvSpPr>
        <p:spPr bwMode="auto">
          <a:xfrm>
            <a:off x="4498975" y="2141538"/>
            <a:ext cx="20558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Ending raw materials inventory</a:t>
            </a:r>
            <a:endParaRPr lang="en-US" altLang="en-US" dirty="0" smtClean="0">
              <a:solidFill>
                <a:prstClr val="black"/>
              </a:solidFill>
              <a:cs typeface="+mn-cs"/>
            </a:endParaRPr>
          </a:p>
        </p:txBody>
      </p:sp>
      <p:sp>
        <p:nvSpPr>
          <p:cNvPr id="81" name="Rectangle 15"/>
          <p:cNvSpPr>
            <a:spLocks noChangeArrowheads="1"/>
          </p:cNvSpPr>
          <p:nvPr/>
        </p:nvSpPr>
        <p:spPr bwMode="auto">
          <a:xfrm>
            <a:off x="6873875" y="2141538"/>
            <a:ext cx="5937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$10,600</a:t>
            </a:r>
            <a:endParaRPr lang="en-US" altLang="en-US" dirty="0" smtClean="0">
              <a:solidFill>
                <a:prstClr val="black"/>
              </a:solidFill>
              <a:cs typeface="+mn-cs"/>
            </a:endParaRPr>
          </a:p>
        </p:txBody>
      </p:sp>
      <p:sp>
        <p:nvSpPr>
          <p:cNvPr id="82" name="Rectangle 16"/>
          <p:cNvSpPr>
            <a:spLocks noChangeArrowheads="1"/>
          </p:cNvSpPr>
          <p:nvPr/>
        </p:nvSpPr>
        <p:spPr bwMode="auto">
          <a:xfrm>
            <a:off x="798513" y="2328863"/>
            <a:ext cx="24018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Beginning work in process inventory</a:t>
            </a:r>
            <a:endParaRPr lang="en-US" altLang="en-US" dirty="0" smtClean="0">
              <a:solidFill>
                <a:prstClr val="black"/>
              </a:solidFill>
              <a:cs typeface="+mn-cs"/>
            </a:endParaRPr>
          </a:p>
        </p:txBody>
      </p:sp>
      <p:sp>
        <p:nvSpPr>
          <p:cNvPr id="83" name="Rectangle 17"/>
          <p:cNvSpPr>
            <a:spLocks noChangeArrowheads="1"/>
          </p:cNvSpPr>
          <p:nvPr/>
        </p:nvSpPr>
        <p:spPr bwMode="auto">
          <a:xfrm>
            <a:off x="3511550" y="2328863"/>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29,000</a:t>
            </a:r>
            <a:endParaRPr lang="en-US" altLang="en-US" dirty="0" smtClean="0">
              <a:solidFill>
                <a:prstClr val="black"/>
              </a:solidFill>
              <a:cs typeface="+mn-cs"/>
            </a:endParaRPr>
          </a:p>
        </p:txBody>
      </p:sp>
      <p:sp>
        <p:nvSpPr>
          <p:cNvPr id="84" name="Rectangle 18"/>
          <p:cNvSpPr>
            <a:spLocks noChangeArrowheads="1"/>
          </p:cNvSpPr>
          <p:nvPr/>
        </p:nvSpPr>
        <p:spPr bwMode="auto">
          <a:xfrm>
            <a:off x="4498975" y="2328863"/>
            <a:ext cx="220186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Ending work in process inventory</a:t>
            </a:r>
            <a:endParaRPr lang="en-US" altLang="en-US" dirty="0" smtClean="0">
              <a:solidFill>
                <a:prstClr val="black"/>
              </a:solidFill>
              <a:cs typeface="+mn-cs"/>
            </a:endParaRPr>
          </a:p>
        </p:txBody>
      </p:sp>
      <p:sp>
        <p:nvSpPr>
          <p:cNvPr id="85" name="Rectangle 19"/>
          <p:cNvSpPr>
            <a:spLocks noChangeArrowheads="1"/>
          </p:cNvSpPr>
          <p:nvPr/>
        </p:nvSpPr>
        <p:spPr bwMode="auto">
          <a:xfrm>
            <a:off x="6956425" y="2328863"/>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44,000</a:t>
            </a:r>
            <a:endParaRPr lang="en-US" altLang="en-US" dirty="0" smtClean="0">
              <a:solidFill>
                <a:prstClr val="black"/>
              </a:solidFill>
              <a:cs typeface="+mn-cs"/>
            </a:endParaRPr>
          </a:p>
        </p:txBody>
      </p:sp>
      <p:sp>
        <p:nvSpPr>
          <p:cNvPr id="86" name="Rectangle 20"/>
          <p:cNvSpPr>
            <a:spLocks noChangeArrowheads="1"/>
          </p:cNvSpPr>
          <p:nvPr/>
        </p:nvSpPr>
        <p:spPr bwMode="auto">
          <a:xfrm>
            <a:off x="798513" y="2514600"/>
            <a:ext cx="23209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Beginning finished goods inventory</a:t>
            </a:r>
            <a:endParaRPr lang="en-US" altLang="en-US" dirty="0" smtClean="0">
              <a:solidFill>
                <a:prstClr val="black"/>
              </a:solidFill>
              <a:cs typeface="+mn-cs"/>
            </a:endParaRPr>
          </a:p>
        </p:txBody>
      </p:sp>
      <p:sp>
        <p:nvSpPr>
          <p:cNvPr id="89" name="Rectangle 21"/>
          <p:cNvSpPr>
            <a:spLocks noChangeArrowheads="1"/>
          </p:cNvSpPr>
          <p:nvPr/>
        </p:nvSpPr>
        <p:spPr bwMode="auto">
          <a:xfrm>
            <a:off x="3511550" y="2514600"/>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24,000</a:t>
            </a:r>
            <a:endParaRPr lang="en-US" altLang="en-US" dirty="0" smtClean="0">
              <a:solidFill>
                <a:prstClr val="black"/>
              </a:solidFill>
              <a:cs typeface="+mn-cs"/>
            </a:endParaRPr>
          </a:p>
        </p:txBody>
      </p:sp>
      <p:sp>
        <p:nvSpPr>
          <p:cNvPr id="90" name="Rectangle 22"/>
          <p:cNvSpPr>
            <a:spLocks noChangeArrowheads="1"/>
          </p:cNvSpPr>
          <p:nvPr/>
        </p:nvSpPr>
        <p:spPr bwMode="auto">
          <a:xfrm>
            <a:off x="4498975" y="2514600"/>
            <a:ext cx="21288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Ending finished goods inventory</a:t>
            </a:r>
            <a:endParaRPr lang="en-US" altLang="en-US" dirty="0" smtClean="0">
              <a:solidFill>
                <a:prstClr val="black"/>
              </a:solidFill>
              <a:cs typeface="+mn-cs"/>
            </a:endParaRPr>
          </a:p>
        </p:txBody>
      </p:sp>
      <p:sp>
        <p:nvSpPr>
          <p:cNvPr id="91" name="Rectangle 23"/>
          <p:cNvSpPr>
            <a:spLocks noChangeArrowheads="1"/>
          </p:cNvSpPr>
          <p:nvPr/>
        </p:nvSpPr>
        <p:spPr bwMode="auto">
          <a:xfrm>
            <a:off x="6956425" y="2514600"/>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37,400</a:t>
            </a:r>
            <a:endParaRPr lang="en-US" altLang="en-US" dirty="0" smtClean="0">
              <a:solidFill>
                <a:prstClr val="black"/>
              </a:solidFill>
              <a:cs typeface="+mn-cs"/>
            </a:endParaRPr>
          </a:p>
        </p:txBody>
      </p:sp>
      <p:sp>
        <p:nvSpPr>
          <p:cNvPr id="92" name="Rectangle 24"/>
          <p:cNvSpPr>
            <a:spLocks noChangeArrowheads="1"/>
          </p:cNvSpPr>
          <p:nvPr/>
        </p:nvSpPr>
        <p:spPr bwMode="auto">
          <a:xfrm>
            <a:off x="798513" y="2701925"/>
            <a:ext cx="17081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Raw materials purchased</a:t>
            </a:r>
            <a:endParaRPr lang="en-US" altLang="en-US" dirty="0" smtClean="0">
              <a:solidFill>
                <a:prstClr val="black"/>
              </a:solidFill>
              <a:cs typeface="+mn-cs"/>
            </a:endParaRPr>
          </a:p>
        </p:txBody>
      </p:sp>
      <p:sp>
        <p:nvSpPr>
          <p:cNvPr id="94" name="Rectangle 25"/>
          <p:cNvSpPr>
            <a:spLocks noChangeArrowheads="1"/>
          </p:cNvSpPr>
          <p:nvPr/>
        </p:nvSpPr>
        <p:spPr bwMode="auto">
          <a:xfrm>
            <a:off x="3511550" y="2701925"/>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66,000</a:t>
            </a:r>
            <a:endParaRPr lang="en-US" altLang="en-US" dirty="0" smtClean="0">
              <a:solidFill>
                <a:prstClr val="black"/>
              </a:solidFill>
              <a:cs typeface="+mn-cs"/>
            </a:endParaRPr>
          </a:p>
        </p:txBody>
      </p:sp>
      <p:sp>
        <p:nvSpPr>
          <p:cNvPr id="95" name="Rectangle 26"/>
          <p:cNvSpPr>
            <a:spLocks noChangeArrowheads="1"/>
          </p:cNvSpPr>
          <p:nvPr/>
        </p:nvSpPr>
        <p:spPr bwMode="auto">
          <a:xfrm>
            <a:off x="4498975" y="2701925"/>
            <a:ext cx="11699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Direct labor used</a:t>
            </a:r>
            <a:endParaRPr lang="en-US" altLang="en-US" dirty="0" smtClean="0">
              <a:solidFill>
                <a:prstClr val="black"/>
              </a:solidFill>
              <a:cs typeface="+mn-cs"/>
            </a:endParaRPr>
          </a:p>
        </p:txBody>
      </p:sp>
      <p:sp>
        <p:nvSpPr>
          <p:cNvPr id="352" name="Rectangle 27"/>
          <p:cNvSpPr>
            <a:spLocks noChangeArrowheads="1"/>
          </p:cNvSpPr>
          <p:nvPr/>
        </p:nvSpPr>
        <p:spPr bwMode="auto">
          <a:xfrm>
            <a:off x="6956425" y="2701925"/>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38,000</a:t>
            </a:r>
            <a:endParaRPr lang="en-US" altLang="en-US" dirty="0" smtClean="0">
              <a:solidFill>
                <a:prstClr val="black"/>
              </a:solidFill>
              <a:cs typeface="+mn-cs"/>
            </a:endParaRPr>
          </a:p>
        </p:txBody>
      </p:sp>
      <p:sp>
        <p:nvSpPr>
          <p:cNvPr id="353" name="Rectangle 28"/>
          <p:cNvSpPr>
            <a:spLocks noChangeArrowheads="1"/>
          </p:cNvSpPr>
          <p:nvPr/>
        </p:nvSpPr>
        <p:spPr bwMode="auto">
          <a:xfrm>
            <a:off x="798513" y="2889250"/>
            <a:ext cx="1873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Total factory overhead used</a:t>
            </a:r>
            <a:endParaRPr lang="en-US" altLang="en-US" dirty="0" smtClean="0">
              <a:solidFill>
                <a:prstClr val="black"/>
              </a:solidFill>
              <a:cs typeface="+mn-cs"/>
            </a:endParaRPr>
          </a:p>
        </p:txBody>
      </p:sp>
      <p:sp>
        <p:nvSpPr>
          <p:cNvPr id="354" name="Rectangle 29"/>
          <p:cNvSpPr>
            <a:spLocks noChangeArrowheads="1"/>
          </p:cNvSpPr>
          <p:nvPr/>
        </p:nvSpPr>
        <p:spPr bwMode="auto">
          <a:xfrm>
            <a:off x="3511550" y="2889250"/>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80,000</a:t>
            </a:r>
            <a:endParaRPr lang="en-US" altLang="en-US" dirty="0" smtClean="0">
              <a:solidFill>
                <a:prstClr val="black"/>
              </a:solidFill>
              <a:cs typeface="+mn-cs"/>
            </a:endParaRPr>
          </a:p>
        </p:txBody>
      </p:sp>
      <p:sp>
        <p:nvSpPr>
          <p:cNvPr id="355" name="Rectangle 30"/>
          <p:cNvSpPr>
            <a:spLocks noChangeArrowheads="1"/>
          </p:cNvSpPr>
          <p:nvPr/>
        </p:nvSpPr>
        <p:spPr bwMode="auto">
          <a:xfrm>
            <a:off x="209551" y="34686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Beg. Inv.</a:t>
            </a:r>
            <a:endParaRPr lang="en-US" altLang="en-US" dirty="0" smtClean="0">
              <a:solidFill>
                <a:prstClr val="black"/>
              </a:solidFill>
              <a:cs typeface="+mn-cs"/>
            </a:endParaRPr>
          </a:p>
        </p:txBody>
      </p:sp>
      <p:sp>
        <p:nvSpPr>
          <p:cNvPr id="356" name="Rectangle 31"/>
          <p:cNvSpPr>
            <a:spLocks noChangeArrowheads="1"/>
          </p:cNvSpPr>
          <p:nvPr/>
        </p:nvSpPr>
        <p:spPr bwMode="auto">
          <a:xfrm>
            <a:off x="1141413" y="34686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15,500</a:t>
            </a:r>
            <a:endParaRPr lang="en-US" altLang="en-US" dirty="0" smtClean="0">
              <a:solidFill>
                <a:prstClr val="black"/>
              </a:solidFill>
              <a:cs typeface="+mn-cs"/>
            </a:endParaRPr>
          </a:p>
        </p:txBody>
      </p:sp>
      <p:sp>
        <p:nvSpPr>
          <p:cNvPr id="357" name="Rectangle 32"/>
          <p:cNvSpPr>
            <a:spLocks noChangeArrowheads="1"/>
          </p:cNvSpPr>
          <p:nvPr/>
        </p:nvSpPr>
        <p:spPr bwMode="auto">
          <a:xfrm>
            <a:off x="3224213" y="34686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Beg. Inv.</a:t>
            </a:r>
            <a:endParaRPr lang="en-US" altLang="en-US" dirty="0" smtClean="0">
              <a:solidFill>
                <a:prstClr val="black"/>
              </a:solidFill>
              <a:cs typeface="+mn-cs"/>
            </a:endParaRPr>
          </a:p>
        </p:txBody>
      </p:sp>
      <p:sp>
        <p:nvSpPr>
          <p:cNvPr id="358" name="Rectangle 33"/>
          <p:cNvSpPr>
            <a:spLocks noChangeArrowheads="1"/>
          </p:cNvSpPr>
          <p:nvPr/>
        </p:nvSpPr>
        <p:spPr bwMode="auto">
          <a:xfrm>
            <a:off x="4156076" y="34686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29,000</a:t>
            </a:r>
            <a:endParaRPr lang="en-US" altLang="en-US" dirty="0" smtClean="0">
              <a:solidFill>
                <a:prstClr val="black"/>
              </a:solidFill>
              <a:cs typeface="+mn-cs"/>
            </a:endParaRPr>
          </a:p>
        </p:txBody>
      </p:sp>
      <p:sp>
        <p:nvSpPr>
          <p:cNvPr id="359" name="Rectangle 34"/>
          <p:cNvSpPr>
            <a:spLocks noChangeArrowheads="1"/>
          </p:cNvSpPr>
          <p:nvPr/>
        </p:nvSpPr>
        <p:spPr bwMode="auto">
          <a:xfrm>
            <a:off x="6238876" y="34686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Beg. Inv.</a:t>
            </a:r>
            <a:endParaRPr lang="en-US" altLang="en-US" dirty="0" smtClean="0">
              <a:solidFill>
                <a:prstClr val="black"/>
              </a:solidFill>
              <a:cs typeface="+mn-cs"/>
            </a:endParaRPr>
          </a:p>
        </p:txBody>
      </p:sp>
      <p:sp>
        <p:nvSpPr>
          <p:cNvPr id="360" name="Rectangle 35"/>
          <p:cNvSpPr>
            <a:spLocks noChangeArrowheads="1"/>
          </p:cNvSpPr>
          <p:nvPr/>
        </p:nvSpPr>
        <p:spPr bwMode="auto">
          <a:xfrm>
            <a:off x="7170738" y="34686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24,000</a:t>
            </a:r>
            <a:endParaRPr lang="en-US" altLang="en-US" dirty="0" smtClean="0">
              <a:solidFill>
                <a:prstClr val="black"/>
              </a:solidFill>
              <a:cs typeface="+mn-cs"/>
            </a:endParaRPr>
          </a:p>
        </p:txBody>
      </p:sp>
      <p:sp>
        <p:nvSpPr>
          <p:cNvPr id="361" name="Rectangle 36"/>
          <p:cNvSpPr>
            <a:spLocks noChangeArrowheads="1"/>
          </p:cNvSpPr>
          <p:nvPr/>
        </p:nvSpPr>
        <p:spPr bwMode="auto">
          <a:xfrm>
            <a:off x="209551" y="3627438"/>
            <a:ext cx="657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Purchases</a:t>
            </a:r>
            <a:endParaRPr lang="en-US" altLang="en-US" dirty="0" smtClean="0">
              <a:solidFill>
                <a:prstClr val="black"/>
              </a:solidFill>
              <a:cs typeface="+mn-cs"/>
            </a:endParaRPr>
          </a:p>
        </p:txBody>
      </p:sp>
      <p:sp>
        <p:nvSpPr>
          <p:cNvPr id="363" name="Rectangle 37"/>
          <p:cNvSpPr>
            <a:spLocks noChangeArrowheads="1"/>
          </p:cNvSpPr>
          <p:nvPr/>
        </p:nvSpPr>
        <p:spPr bwMode="auto">
          <a:xfrm>
            <a:off x="1141413" y="362743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66,000</a:t>
            </a:r>
            <a:endParaRPr lang="en-US" altLang="en-US" dirty="0" smtClean="0">
              <a:solidFill>
                <a:prstClr val="black"/>
              </a:solidFill>
              <a:cs typeface="+mn-cs"/>
            </a:endParaRPr>
          </a:p>
        </p:txBody>
      </p:sp>
      <p:sp>
        <p:nvSpPr>
          <p:cNvPr id="364" name="Rectangle 38"/>
          <p:cNvSpPr>
            <a:spLocks noChangeArrowheads="1"/>
          </p:cNvSpPr>
          <p:nvPr/>
        </p:nvSpPr>
        <p:spPr bwMode="auto">
          <a:xfrm>
            <a:off x="3224213" y="3627438"/>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Matls. Used</a:t>
            </a:r>
            <a:endParaRPr lang="en-US" altLang="en-US" dirty="0" smtClean="0">
              <a:solidFill>
                <a:prstClr val="black"/>
              </a:solidFill>
              <a:cs typeface="+mn-cs"/>
            </a:endParaRPr>
          </a:p>
        </p:txBody>
      </p:sp>
      <p:sp>
        <p:nvSpPr>
          <p:cNvPr id="365" name="Rectangle 39"/>
          <p:cNvSpPr>
            <a:spLocks noChangeArrowheads="1"/>
          </p:cNvSpPr>
          <p:nvPr/>
        </p:nvSpPr>
        <p:spPr bwMode="auto">
          <a:xfrm>
            <a:off x="4156076" y="362743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70,900</a:t>
            </a:r>
            <a:endParaRPr lang="en-US" altLang="en-US" dirty="0" smtClean="0">
              <a:solidFill>
                <a:prstClr val="black"/>
              </a:solidFill>
              <a:cs typeface="+mn-cs"/>
            </a:endParaRPr>
          </a:p>
        </p:txBody>
      </p:sp>
      <p:sp>
        <p:nvSpPr>
          <p:cNvPr id="366" name="Rectangle 40"/>
          <p:cNvSpPr>
            <a:spLocks noChangeArrowheads="1"/>
          </p:cNvSpPr>
          <p:nvPr/>
        </p:nvSpPr>
        <p:spPr bwMode="auto">
          <a:xfrm>
            <a:off x="6238876" y="3627438"/>
            <a:ext cx="693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Cost of GM</a:t>
            </a:r>
            <a:endParaRPr lang="en-US" altLang="en-US" dirty="0" smtClean="0">
              <a:solidFill>
                <a:prstClr val="black"/>
              </a:solidFill>
              <a:cs typeface="+mn-cs"/>
            </a:endParaRPr>
          </a:p>
        </p:txBody>
      </p:sp>
      <p:sp>
        <p:nvSpPr>
          <p:cNvPr id="367" name="Rectangle 41"/>
          <p:cNvSpPr>
            <a:spLocks noChangeArrowheads="1"/>
          </p:cNvSpPr>
          <p:nvPr/>
        </p:nvSpPr>
        <p:spPr bwMode="auto">
          <a:xfrm>
            <a:off x="7107238" y="362743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173,900</a:t>
            </a:r>
            <a:endParaRPr lang="en-US" altLang="en-US" dirty="0" smtClean="0">
              <a:solidFill>
                <a:prstClr val="black"/>
              </a:solidFill>
              <a:cs typeface="+mn-cs"/>
            </a:endParaRPr>
          </a:p>
        </p:txBody>
      </p:sp>
      <p:sp>
        <p:nvSpPr>
          <p:cNvPr id="368" name="Rectangle 42"/>
          <p:cNvSpPr>
            <a:spLocks noChangeArrowheads="1"/>
          </p:cNvSpPr>
          <p:nvPr/>
        </p:nvSpPr>
        <p:spPr bwMode="auto">
          <a:xfrm>
            <a:off x="3224213" y="3786188"/>
            <a:ext cx="69570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Direct Labor</a:t>
            </a:r>
            <a:endParaRPr lang="en-US" altLang="en-US" dirty="0">
              <a:solidFill>
                <a:prstClr val="black"/>
              </a:solidFill>
              <a:cs typeface="+mn-cs"/>
            </a:endParaRPr>
          </a:p>
        </p:txBody>
      </p:sp>
      <p:sp>
        <p:nvSpPr>
          <p:cNvPr id="369" name="Rectangle 43"/>
          <p:cNvSpPr>
            <a:spLocks noChangeArrowheads="1"/>
          </p:cNvSpPr>
          <p:nvPr/>
        </p:nvSpPr>
        <p:spPr bwMode="auto">
          <a:xfrm>
            <a:off x="4156076" y="37861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38,000</a:t>
            </a:r>
            <a:endParaRPr lang="en-US" altLang="en-US" dirty="0" smtClean="0">
              <a:solidFill>
                <a:prstClr val="black"/>
              </a:solidFill>
              <a:cs typeface="+mn-cs"/>
            </a:endParaRPr>
          </a:p>
        </p:txBody>
      </p:sp>
      <p:sp>
        <p:nvSpPr>
          <p:cNvPr id="370" name="Rectangle 44"/>
          <p:cNvSpPr>
            <a:spLocks noChangeArrowheads="1"/>
          </p:cNvSpPr>
          <p:nvPr/>
        </p:nvSpPr>
        <p:spPr bwMode="auto">
          <a:xfrm>
            <a:off x="3224213" y="3944938"/>
            <a:ext cx="566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Fact. OH</a:t>
            </a:r>
            <a:endParaRPr lang="en-US" altLang="en-US" dirty="0" smtClean="0">
              <a:solidFill>
                <a:prstClr val="black"/>
              </a:solidFill>
              <a:cs typeface="+mn-cs"/>
            </a:endParaRPr>
          </a:p>
        </p:txBody>
      </p:sp>
      <p:sp>
        <p:nvSpPr>
          <p:cNvPr id="371" name="Rectangle 45"/>
          <p:cNvSpPr>
            <a:spLocks noChangeArrowheads="1"/>
          </p:cNvSpPr>
          <p:nvPr/>
        </p:nvSpPr>
        <p:spPr bwMode="auto">
          <a:xfrm>
            <a:off x="4156076" y="394493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80,000</a:t>
            </a:r>
            <a:endParaRPr lang="en-US" altLang="en-US" dirty="0" smtClean="0">
              <a:solidFill>
                <a:prstClr val="black"/>
              </a:solidFill>
              <a:cs typeface="+mn-cs"/>
            </a:endParaRPr>
          </a:p>
        </p:txBody>
      </p:sp>
      <p:sp>
        <p:nvSpPr>
          <p:cNvPr id="372" name="Rectangle 46"/>
          <p:cNvSpPr>
            <a:spLocks noChangeArrowheads="1"/>
          </p:cNvSpPr>
          <p:nvPr/>
        </p:nvSpPr>
        <p:spPr bwMode="auto">
          <a:xfrm>
            <a:off x="209551" y="4103688"/>
            <a:ext cx="7762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Avail for Use</a:t>
            </a:r>
            <a:endParaRPr lang="en-US" altLang="en-US" dirty="0" smtClean="0">
              <a:solidFill>
                <a:prstClr val="black"/>
              </a:solidFill>
              <a:cs typeface="+mn-cs"/>
            </a:endParaRPr>
          </a:p>
        </p:txBody>
      </p:sp>
      <p:sp>
        <p:nvSpPr>
          <p:cNvPr id="373" name="Rectangle 47"/>
          <p:cNvSpPr>
            <a:spLocks noChangeArrowheads="1"/>
          </p:cNvSpPr>
          <p:nvPr/>
        </p:nvSpPr>
        <p:spPr bwMode="auto">
          <a:xfrm>
            <a:off x="1141413" y="41036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81,500</a:t>
            </a:r>
            <a:endParaRPr lang="en-US" altLang="en-US" dirty="0" smtClean="0">
              <a:solidFill>
                <a:prstClr val="black"/>
              </a:solidFill>
              <a:cs typeface="+mn-cs"/>
            </a:endParaRPr>
          </a:p>
        </p:txBody>
      </p:sp>
      <p:sp>
        <p:nvSpPr>
          <p:cNvPr id="375" name="Rectangle 49"/>
          <p:cNvSpPr>
            <a:spLocks noChangeArrowheads="1"/>
          </p:cNvSpPr>
          <p:nvPr/>
        </p:nvSpPr>
        <p:spPr bwMode="auto">
          <a:xfrm>
            <a:off x="4092576" y="410368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217,900</a:t>
            </a:r>
            <a:endParaRPr lang="en-US" altLang="en-US" dirty="0" smtClean="0">
              <a:solidFill>
                <a:prstClr val="black"/>
              </a:solidFill>
              <a:cs typeface="+mn-cs"/>
            </a:endParaRPr>
          </a:p>
        </p:txBody>
      </p:sp>
      <p:sp>
        <p:nvSpPr>
          <p:cNvPr id="376" name="Rectangle 50"/>
          <p:cNvSpPr>
            <a:spLocks noChangeArrowheads="1"/>
          </p:cNvSpPr>
          <p:nvPr/>
        </p:nvSpPr>
        <p:spPr bwMode="auto">
          <a:xfrm>
            <a:off x="6238876" y="4103688"/>
            <a:ext cx="803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Avail for Sale</a:t>
            </a:r>
            <a:endParaRPr lang="en-US" altLang="en-US" dirty="0" smtClean="0">
              <a:solidFill>
                <a:prstClr val="black"/>
              </a:solidFill>
              <a:cs typeface="+mn-cs"/>
            </a:endParaRPr>
          </a:p>
        </p:txBody>
      </p:sp>
      <p:sp>
        <p:nvSpPr>
          <p:cNvPr id="377" name="Rectangle 51"/>
          <p:cNvSpPr>
            <a:spLocks noChangeArrowheads="1"/>
          </p:cNvSpPr>
          <p:nvPr/>
        </p:nvSpPr>
        <p:spPr bwMode="auto">
          <a:xfrm>
            <a:off x="7107238" y="410368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197,900</a:t>
            </a:r>
            <a:endParaRPr lang="en-US" altLang="en-US" dirty="0" smtClean="0">
              <a:solidFill>
                <a:prstClr val="black"/>
              </a:solidFill>
              <a:cs typeface="+mn-cs"/>
            </a:endParaRPr>
          </a:p>
        </p:txBody>
      </p:sp>
      <p:sp>
        <p:nvSpPr>
          <p:cNvPr id="378" name="Rectangle 52"/>
          <p:cNvSpPr>
            <a:spLocks noChangeArrowheads="1"/>
          </p:cNvSpPr>
          <p:nvPr/>
        </p:nvSpPr>
        <p:spPr bwMode="auto">
          <a:xfrm>
            <a:off x="1579563" y="4262438"/>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Matls. Used</a:t>
            </a:r>
            <a:endParaRPr lang="en-US" altLang="en-US" dirty="0" smtClean="0">
              <a:solidFill>
                <a:prstClr val="black"/>
              </a:solidFill>
              <a:cs typeface="+mn-cs"/>
            </a:endParaRPr>
          </a:p>
        </p:txBody>
      </p:sp>
      <p:sp>
        <p:nvSpPr>
          <p:cNvPr id="379" name="Rectangle 53"/>
          <p:cNvSpPr>
            <a:spLocks noChangeArrowheads="1"/>
          </p:cNvSpPr>
          <p:nvPr/>
        </p:nvSpPr>
        <p:spPr bwMode="auto">
          <a:xfrm>
            <a:off x="2511426" y="426243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70,900</a:t>
            </a:r>
            <a:endParaRPr lang="en-US" altLang="en-US" dirty="0" smtClean="0">
              <a:solidFill>
                <a:prstClr val="black"/>
              </a:solidFill>
              <a:cs typeface="+mn-cs"/>
            </a:endParaRPr>
          </a:p>
        </p:txBody>
      </p:sp>
      <p:sp>
        <p:nvSpPr>
          <p:cNvPr id="380" name="Rectangle 54"/>
          <p:cNvSpPr>
            <a:spLocks noChangeArrowheads="1"/>
          </p:cNvSpPr>
          <p:nvPr/>
        </p:nvSpPr>
        <p:spPr bwMode="auto">
          <a:xfrm>
            <a:off x="4594226" y="4262438"/>
            <a:ext cx="693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Cost of GM</a:t>
            </a:r>
            <a:endParaRPr lang="en-US" altLang="en-US" dirty="0" smtClean="0">
              <a:solidFill>
                <a:prstClr val="black"/>
              </a:solidFill>
              <a:cs typeface="+mn-cs"/>
            </a:endParaRPr>
          </a:p>
        </p:txBody>
      </p:sp>
      <p:sp>
        <p:nvSpPr>
          <p:cNvPr id="381" name="Rectangle 55"/>
          <p:cNvSpPr>
            <a:spLocks noChangeArrowheads="1"/>
          </p:cNvSpPr>
          <p:nvPr/>
        </p:nvSpPr>
        <p:spPr bwMode="auto">
          <a:xfrm>
            <a:off x="5462588" y="426243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173,900</a:t>
            </a:r>
            <a:endParaRPr lang="en-US" altLang="en-US" dirty="0" smtClean="0">
              <a:solidFill>
                <a:prstClr val="black"/>
              </a:solidFill>
              <a:cs typeface="+mn-cs"/>
            </a:endParaRPr>
          </a:p>
        </p:txBody>
      </p:sp>
      <p:sp>
        <p:nvSpPr>
          <p:cNvPr id="382" name="Rectangle 56"/>
          <p:cNvSpPr>
            <a:spLocks noChangeArrowheads="1"/>
          </p:cNvSpPr>
          <p:nvPr/>
        </p:nvSpPr>
        <p:spPr bwMode="auto">
          <a:xfrm>
            <a:off x="7608888" y="4262438"/>
            <a:ext cx="676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Cost of GS</a:t>
            </a:r>
            <a:endParaRPr lang="en-US" altLang="en-US" dirty="0" smtClean="0">
              <a:solidFill>
                <a:prstClr val="black"/>
              </a:solidFill>
              <a:cs typeface="+mn-cs"/>
            </a:endParaRPr>
          </a:p>
        </p:txBody>
      </p:sp>
      <p:sp>
        <p:nvSpPr>
          <p:cNvPr id="383" name="Rectangle 57"/>
          <p:cNvSpPr>
            <a:spLocks noChangeArrowheads="1"/>
          </p:cNvSpPr>
          <p:nvPr/>
        </p:nvSpPr>
        <p:spPr bwMode="auto">
          <a:xfrm>
            <a:off x="8477251" y="426243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160,500</a:t>
            </a:r>
            <a:endParaRPr lang="en-US" altLang="en-US" dirty="0" smtClean="0">
              <a:solidFill>
                <a:prstClr val="black"/>
              </a:solidFill>
              <a:cs typeface="+mn-cs"/>
            </a:endParaRPr>
          </a:p>
        </p:txBody>
      </p:sp>
      <p:sp>
        <p:nvSpPr>
          <p:cNvPr id="384" name="Rectangle 58"/>
          <p:cNvSpPr>
            <a:spLocks noChangeArrowheads="1"/>
          </p:cNvSpPr>
          <p:nvPr/>
        </p:nvSpPr>
        <p:spPr bwMode="auto">
          <a:xfrm>
            <a:off x="209551" y="44211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End. Inv.</a:t>
            </a:r>
            <a:endParaRPr lang="en-US" altLang="en-US" dirty="0" smtClean="0">
              <a:solidFill>
                <a:prstClr val="black"/>
              </a:solidFill>
              <a:cs typeface="+mn-cs"/>
            </a:endParaRPr>
          </a:p>
        </p:txBody>
      </p:sp>
      <p:sp>
        <p:nvSpPr>
          <p:cNvPr id="385" name="Rectangle 59"/>
          <p:cNvSpPr>
            <a:spLocks noChangeArrowheads="1"/>
          </p:cNvSpPr>
          <p:nvPr/>
        </p:nvSpPr>
        <p:spPr bwMode="auto">
          <a:xfrm>
            <a:off x="1141413" y="44211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10,600</a:t>
            </a:r>
            <a:endParaRPr lang="en-US" altLang="en-US" dirty="0" smtClean="0">
              <a:solidFill>
                <a:prstClr val="black"/>
              </a:solidFill>
              <a:cs typeface="+mn-cs"/>
            </a:endParaRPr>
          </a:p>
        </p:txBody>
      </p:sp>
      <p:sp>
        <p:nvSpPr>
          <p:cNvPr id="386" name="Rectangle 60"/>
          <p:cNvSpPr>
            <a:spLocks noChangeArrowheads="1"/>
          </p:cNvSpPr>
          <p:nvPr/>
        </p:nvSpPr>
        <p:spPr bwMode="auto">
          <a:xfrm>
            <a:off x="3224213" y="44211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End. Inv.</a:t>
            </a:r>
            <a:endParaRPr lang="en-US" altLang="en-US" dirty="0" smtClean="0">
              <a:solidFill>
                <a:prstClr val="black"/>
              </a:solidFill>
              <a:cs typeface="+mn-cs"/>
            </a:endParaRPr>
          </a:p>
        </p:txBody>
      </p:sp>
      <p:sp>
        <p:nvSpPr>
          <p:cNvPr id="387" name="Rectangle 61"/>
          <p:cNvSpPr>
            <a:spLocks noChangeArrowheads="1"/>
          </p:cNvSpPr>
          <p:nvPr/>
        </p:nvSpPr>
        <p:spPr bwMode="auto">
          <a:xfrm>
            <a:off x="4156076" y="44211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44,000</a:t>
            </a:r>
            <a:endParaRPr lang="en-US" altLang="en-US" dirty="0" smtClean="0">
              <a:solidFill>
                <a:prstClr val="black"/>
              </a:solidFill>
              <a:cs typeface="+mn-cs"/>
            </a:endParaRPr>
          </a:p>
        </p:txBody>
      </p:sp>
      <p:sp>
        <p:nvSpPr>
          <p:cNvPr id="388" name="Rectangle 62"/>
          <p:cNvSpPr>
            <a:spLocks noChangeArrowheads="1"/>
          </p:cNvSpPr>
          <p:nvPr/>
        </p:nvSpPr>
        <p:spPr bwMode="auto">
          <a:xfrm>
            <a:off x="6238876" y="44211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End. Inv.</a:t>
            </a:r>
            <a:endParaRPr lang="en-US" altLang="en-US" dirty="0" smtClean="0">
              <a:solidFill>
                <a:prstClr val="black"/>
              </a:solidFill>
              <a:cs typeface="+mn-cs"/>
            </a:endParaRPr>
          </a:p>
        </p:txBody>
      </p:sp>
      <p:sp>
        <p:nvSpPr>
          <p:cNvPr id="389" name="Rectangle 63"/>
          <p:cNvSpPr>
            <a:spLocks noChangeArrowheads="1"/>
          </p:cNvSpPr>
          <p:nvPr/>
        </p:nvSpPr>
        <p:spPr bwMode="auto">
          <a:xfrm>
            <a:off x="7170738" y="44211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000000"/>
                </a:solidFill>
                <a:cs typeface="+mn-cs"/>
              </a:rPr>
              <a:t>37,400</a:t>
            </a:r>
            <a:endParaRPr lang="en-US" altLang="en-US" dirty="0" smtClean="0">
              <a:solidFill>
                <a:prstClr val="black"/>
              </a:solidFill>
              <a:cs typeface="+mn-cs"/>
            </a:endParaRPr>
          </a:p>
        </p:txBody>
      </p:sp>
      <p:sp>
        <p:nvSpPr>
          <p:cNvPr id="390" name="Rectangle 64"/>
          <p:cNvSpPr>
            <a:spLocks noChangeArrowheads="1"/>
          </p:cNvSpPr>
          <p:nvPr/>
        </p:nvSpPr>
        <p:spPr bwMode="auto">
          <a:xfrm>
            <a:off x="6686551" y="3271838"/>
            <a:ext cx="1873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000000"/>
                </a:solidFill>
                <a:cs typeface="+mn-cs"/>
              </a:rPr>
              <a:t>Finished Goods Inventory</a:t>
            </a:r>
            <a:endParaRPr lang="en-US" altLang="en-US" dirty="0" smtClean="0">
              <a:solidFill>
                <a:prstClr val="black"/>
              </a:solidFill>
              <a:cs typeface="+mn-cs"/>
            </a:endParaRPr>
          </a:p>
        </p:txBody>
      </p:sp>
      <p:sp>
        <p:nvSpPr>
          <p:cNvPr id="391" name="Rectangle 65"/>
          <p:cNvSpPr>
            <a:spLocks noChangeArrowheads="1"/>
          </p:cNvSpPr>
          <p:nvPr/>
        </p:nvSpPr>
        <p:spPr bwMode="auto">
          <a:xfrm>
            <a:off x="3433762" y="833438"/>
            <a:ext cx="50149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Cost of Direct Materials transferred from Raw Materials Inventory to Work in </a:t>
            </a:r>
            <a:endParaRPr lang="en-US" altLang="en-US" dirty="0" smtClean="0">
              <a:solidFill>
                <a:prstClr val="black"/>
              </a:solidFill>
              <a:cs typeface="+mn-cs"/>
            </a:endParaRPr>
          </a:p>
        </p:txBody>
      </p:sp>
      <p:sp>
        <p:nvSpPr>
          <p:cNvPr id="392" name="Rectangle 66"/>
          <p:cNvSpPr>
            <a:spLocks noChangeArrowheads="1"/>
          </p:cNvSpPr>
          <p:nvPr/>
        </p:nvSpPr>
        <p:spPr bwMode="auto">
          <a:xfrm>
            <a:off x="3433762" y="1011238"/>
            <a:ext cx="12795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Process Inventory.</a:t>
            </a:r>
            <a:endParaRPr lang="en-US" altLang="en-US" dirty="0" smtClean="0">
              <a:solidFill>
                <a:prstClr val="black"/>
              </a:solidFill>
              <a:cs typeface="+mn-cs"/>
            </a:endParaRPr>
          </a:p>
        </p:txBody>
      </p:sp>
      <p:sp>
        <p:nvSpPr>
          <p:cNvPr id="393" name="Rectangle 67"/>
          <p:cNvSpPr>
            <a:spLocks noChangeArrowheads="1"/>
          </p:cNvSpPr>
          <p:nvPr/>
        </p:nvSpPr>
        <p:spPr bwMode="auto">
          <a:xfrm>
            <a:off x="3433762" y="1208088"/>
            <a:ext cx="49688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Cost of goods completed in the current period and transferred from Work in </a:t>
            </a:r>
            <a:endParaRPr lang="en-US" altLang="en-US" dirty="0" smtClean="0">
              <a:solidFill>
                <a:prstClr val="black"/>
              </a:solidFill>
              <a:cs typeface="+mn-cs"/>
            </a:endParaRPr>
          </a:p>
        </p:txBody>
      </p:sp>
      <p:sp>
        <p:nvSpPr>
          <p:cNvPr id="394" name="Rectangle 68"/>
          <p:cNvSpPr>
            <a:spLocks noChangeArrowheads="1"/>
          </p:cNvSpPr>
          <p:nvPr/>
        </p:nvSpPr>
        <p:spPr bwMode="auto">
          <a:xfrm>
            <a:off x="3433762" y="1384300"/>
            <a:ext cx="3143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Process Inventory to Finished Goods Inventory.</a:t>
            </a:r>
            <a:endParaRPr lang="en-US" altLang="en-US" dirty="0" smtClean="0">
              <a:solidFill>
                <a:prstClr val="black"/>
              </a:solidFill>
              <a:cs typeface="+mn-cs"/>
            </a:endParaRPr>
          </a:p>
        </p:txBody>
      </p:sp>
      <p:sp>
        <p:nvSpPr>
          <p:cNvPr id="395" name="Rectangle 69"/>
          <p:cNvSpPr>
            <a:spLocks noChangeArrowheads="1"/>
          </p:cNvSpPr>
          <p:nvPr/>
        </p:nvSpPr>
        <p:spPr bwMode="auto">
          <a:xfrm>
            <a:off x="3433762" y="1581150"/>
            <a:ext cx="50244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Cost of goods leaving Finished Goods Inventory and going to the customer.  </a:t>
            </a:r>
            <a:endParaRPr lang="en-US" altLang="en-US" dirty="0" smtClean="0">
              <a:solidFill>
                <a:prstClr val="black"/>
              </a:solidFill>
              <a:cs typeface="+mn-cs"/>
            </a:endParaRPr>
          </a:p>
        </p:txBody>
      </p:sp>
      <p:sp>
        <p:nvSpPr>
          <p:cNvPr id="396" name="Rectangle 70"/>
          <p:cNvSpPr>
            <a:spLocks noChangeArrowheads="1"/>
          </p:cNvSpPr>
          <p:nvPr/>
        </p:nvSpPr>
        <p:spPr bwMode="auto">
          <a:xfrm>
            <a:off x="3433762" y="1758950"/>
            <a:ext cx="23939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solidFill>
                  <a:srgbClr val="000000"/>
                </a:solidFill>
                <a:cs typeface="+mn-cs"/>
              </a:rPr>
              <a:t>Expensed on the income statement.</a:t>
            </a:r>
            <a:endParaRPr lang="en-US" altLang="en-US" dirty="0" smtClean="0">
              <a:solidFill>
                <a:prstClr val="black"/>
              </a:solidFill>
              <a:cs typeface="+mn-cs"/>
            </a:endParaRPr>
          </a:p>
        </p:txBody>
      </p:sp>
      <p:sp>
        <p:nvSpPr>
          <p:cNvPr id="397" name="Rectangle 71"/>
          <p:cNvSpPr>
            <a:spLocks noChangeArrowheads="1"/>
          </p:cNvSpPr>
          <p:nvPr/>
        </p:nvSpPr>
        <p:spPr bwMode="auto">
          <a:xfrm>
            <a:off x="730251" y="3271838"/>
            <a:ext cx="17446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000000"/>
                </a:solidFill>
                <a:cs typeface="+mn-cs"/>
              </a:rPr>
              <a:t>Raw Materials Inventory</a:t>
            </a:r>
            <a:endParaRPr lang="en-US" altLang="en-US" dirty="0" smtClean="0">
              <a:solidFill>
                <a:prstClr val="black"/>
              </a:solidFill>
              <a:cs typeface="+mn-cs"/>
            </a:endParaRPr>
          </a:p>
        </p:txBody>
      </p:sp>
      <p:sp>
        <p:nvSpPr>
          <p:cNvPr id="398" name="Rectangle 72"/>
          <p:cNvSpPr>
            <a:spLocks noChangeArrowheads="1"/>
          </p:cNvSpPr>
          <p:nvPr/>
        </p:nvSpPr>
        <p:spPr bwMode="auto">
          <a:xfrm>
            <a:off x="3654426" y="3271838"/>
            <a:ext cx="19177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000000"/>
                </a:solidFill>
                <a:cs typeface="+mn-cs"/>
              </a:rPr>
              <a:t>Work in Process Inventory</a:t>
            </a:r>
            <a:endParaRPr lang="en-US" altLang="en-US" dirty="0" smtClean="0">
              <a:solidFill>
                <a:prstClr val="black"/>
              </a:solidFill>
              <a:cs typeface="+mn-cs"/>
            </a:endParaRPr>
          </a:p>
        </p:txBody>
      </p:sp>
      <p:sp>
        <p:nvSpPr>
          <p:cNvPr id="399" name="Rectangle 73"/>
          <p:cNvSpPr>
            <a:spLocks noChangeArrowheads="1"/>
          </p:cNvSpPr>
          <p:nvPr/>
        </p:nvSpPr>
        <p:spPr bwMode="auto">
          <a:xfrm>
            <a:off x="182563" y="3243263"/>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0" name="Rectangle 74"/>
          <p:cNvSpPr>
            <a:spLocks noChangeArrowheads="1"/>
          </p:cNvSpPr>
          <p:nvPr/>
        </p:nvSpPr>
        <p:spPr bwMode="auto">
          <a:xfrm>
            <a:off x="3197226" y="3243263"/>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1" name="Rectangle 75"/>
          <p:cNvSpPr>
            <a:spLocks noChangeArrowheads="1"/>
          </p:cNvSpPr>
          <p:nvPr/>
        </p:nvSpPr>
        <p:spPr bwMode="auto">
          <a:xfrm>
            <a:off x="182563" y="3449638"/>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2" name="Rectangle 76"/>
          <p:cNvSpPr>
            <a:spLocks noChangeArrowheads="1"/>
          </p:cNvSpPr>
          <p:nvPr/>
        </p:nvSpPr>
        <p:spPr bwMode="auto">
          <a:xfrm>
            <a:off x="3197226" y="3449638"/>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3" name="Line 77"/>
          <p:cNvSpPr>
            <a:spLocks noChangeShapeType="1"/>
          </p:cNvSpPr>
          <p:nvPr/>
        </p:nvSpPr>
        <p:spPr bwMode="auto">
          <a:xfrm>
            <a:off x="182563" y="40941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4" name="Rectangle 78"/>
          <p:cNvSpPr>
            <a:spLocks noChangeArrowheads="1"/>
          </p:cNvSpPr>
          <p:nvPr/>
        </p:nvSpPr>
        <p:spPr bwMode="auto">
          <a:xfrm>
            <a:off x="182563" y="40941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5" name="Line 79"/>
          <p:cNvSpPr>
            <a:spLocks noChangeShapeType="1"/>
          </p:cNvSpPr>
          <p:nvPr/>
        </p:nvSpPr>
        <p:spPr bwMode="auto">
          <a:xfrm>
            <a:off x="3197226" y="40941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6" name="Rectangle 80"/>
          <p:cNvSpPr>
            <a:spLocks noChangeArrowheads="1"/>
          </p:cNvSpPr>
          <p:nvPr/>
        </p:nvSpPr>
        <p:spPr bwMode="auto">
          <a:xfrm>
            <a:off x="3197226" y="40941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7" name="Line 81"/>
          <p:cNvSpPr>
            <a:spLocks noChangeShapeType="1"/>
          </p:cNvSpPr>
          <p:nvPr/>
        </p:nvSpPr>
        <p:spPr bwMode="auto">
          <a:xfrm>
            <a:off x="182563" y="44116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8" name="Rectangle 82"/>
          <p:cNvSpPr>
            <a:spLocks noChangeArrowheads="1"/>
          </p:cNvSpPr>
          <p:nvPr/>
        </p:nvSpPr>
        <p:spPr bwMode="auto">
          <a:xfrm>
            <a:off x="182563" y="44116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9" name="Line 83"/>
          <p:cNvSpPr>
            <a:spLocks noChangeShapeType="1"/>
          </p:cNvSpPr>
          <p:nvPr/>
        </p:nvSpPr>
        <p:spPr bwMode="auto">
          <a:xfrm>
            <a:off x="3197226" y="44116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0" name="Rectangle 84"/>
          <p:cNvSpPr>
            <a:spLocks noChangeArrowheads="1"/>
          </p:cNvSpPr>
          <p:nvPr/>
        </p:nvSpPr>
        <p:spPr bwMode="auto">
          <a:xfrm>
            <a:off x="3197226" y="44116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1" name="Line 85"/>
          <p:cNvSpPr>
            <a:spLocks noChangeShapeType="1"/>
          </p:cNvSpPr>
          <p:nvPr/>
        </p:nvSpPr>
        <p:spPr bwMode="auto">
          <a:xfrm>
            <a:off x="1552576" y="3468688"/>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2" name="Rectangle 86"/>
          <p:cNvSpPr>
            <a:spLocks noChangeArrowheads="1"/>
          </p:cNvSpPr>
          <p:nvPr/>
        </p:nvSpPr>
        <p:spPr bwMode="auto">
          <a:xfrm>
            <a:off x="1552576" y="3468688"/>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3" name="Line 87"/>
          <p:cNvSpPr>
            <a:spLocks noChangeShapeType="1"/>
          </p:cNvSpPr>
          <p:nvPr/>
        </p:nvSpPr>
        <p:spPr bwMode="auto">
          <a:xfrm>
            <a:off x="4567238" y="3468688"/>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4" name="Rectangle 88"/>
          <p:cNvSpPr>
            <a:spLocks noChangeArrowheads="1"/>
          </p:cNvSpPr>
          <p:nvPr/>
        </p:nvSpPr>
        <p:spPr bwMode="auto">
          <a:xfrm>
            <a:off x="4567238" y="3468688"/>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5" name="Line 89"/>
          <p:cNvSpPr>
            <a:spLocks noChangeShapeType="1"/>
          </p:cNvSpPr>
          <p:nvPr/>
        </p:nvSpPr>
        <p:spPr bwMode="auto">
          <a:xfrm>
            <a:off x="7581901" y="3468688"/>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6" name="Rectangle 90"/>
          <p:cNvSpPr>
            <a:spLocks noChangeArrowheads="1"/>
          </p:cNvSpPr>
          <p:nvPr/>
        </p:nvSpPr>
        <p:spPr bwMode="auto">
          <a:xfrm>
            <a:off x="7581901" y="3468688"/>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7" name="Rectangle 91"/>
          <p:cNvSpPr>
            <a:spLocks noChangeArrowheads="1"/>
          </p:cNvSpPr>
          <p:nvPr/>
        </p:nvSpPr>
        <p:spPr bwMode="auto">
          <a:xfrm>
            <a:off x="6211888" y="3243263"/>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8" name="Rectangle 92"/>
          <p:cNvSpPr>
            <a:spLocks noChangeArrowheads="1"/>
          </p:cNvSpPr>
          <p:nvPr/>
        </p:nvSpPr>
        <p:spPr bwMode="auto">
          <a:xfrm>
            <a:off x="6211888" y="3449638"/>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9" name="Line 93"/>
          <p:cNvSpPr>
            <a:spLocks noChangeShapeType="1"/>
          </p:cNvSpPr>
          <p:nvPr/>
        </p:nvSpPr>
        <p:spPr bwMode="auto">
          <a:xfrm>
            <a:off x="6211888" y="40941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0" name="Rectangle 94"/>
          <p:cNvSpPr>
            <a:spLocks noChangeArrowheads="1"/>
          </p:cNvSpPr>
          <p:nvPr/>
        </p:nvSpPr>
        <p:spPr bwMode="auto">
          <a:xfrm>
            <a:off x="6211888" y="40941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1" name="Line 95"/>
          <p:cNvSpPr>
            <a:spLocks noChangeShapeType="1"/>
          </p:cNvSpPr>
          <p:nvPr/>
        </p:nvSpPr>
        <p:spPr bwMode="auto">
          <a:xfrm>
            <a:off x="6211888" y="44116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2" name="Rectangle 96"/>
          <p:cNvSpPr>
            <a:spLocks noChangeArrowheads="1"/>
          </p:cNvSpPr>
          <p:nvPr/>
        </p:nvSpPr>
        <p:spPr bwMode="auto">
          <a:xfrm>
            <a:off x="6211888" y="44116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35" name="Rectangle 66"/>
          <p:cNvSpPr>
            <a:spLocks noChangeArrowheads="1"/>
          </p:cNvSpPr>
          <p:nvPr/>
        </p:nvSpPr>
        <p:spPr bwMode="auto">
          <a:xfrm>
            <a:off x="2684122" y="833438"/>
            <a:ext cx="5530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C00000"/>
                </a:solidFill>
                <a:cs typeface="+mn-cs"/>
              </a:rPr>
              <a:t>$70,900</a:t>
            </a:r>
            <a:endParaRPr lang="en-US" altLang="en-US" b="1" dirty="0" smtClean="0">
              <a:solidFill>
                <a:srgbClr val="C00000"/>
              </a:solidFill>
              <a:cs typeface="+mn-cs"/>
            </a:endParaRPr>
          </a:p>
        </p:txBody>
      </p:sp>
      <p:sp>
        <p:nvSpPr>
          <p:cNvPr id="136" name="Rectangle 66"/>
          <p:cNvSpPr>
            <a:spLocks noChangeArrowheads="1"/>
          </p:cNvSpPr>
          <p:nvPr/>
        </p:nvSpPr>
        <p:spPr bwMode="auto">
          <a:xfrm>
            <a:off x="2599164" y="1208088"/>
            <a:ext cx="6379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C00000"/>
                </a:solidFill>
                <a:cs typeface="+mn-cs"/>
              </a:rPr>
              <a:t>$173,900</a:t>
            </a:r>
            <a:endParaRPr lang="en-US" altLang="en-US" b="1" dirty="0" smtClean="0">
              <a:solidFill>
                <a:srgbClr val="C00000"/>
              </a:solidFill>
              <a:cs typeface="+mn-cs"/>
            </a:endParaRPr>
          </a:p>
        </p:txBody>
      </p:sp>
      <p:sp>
        <p:nvSpPr>
          <p:cNvPr id="137" name="Rectangle 66"/>
          <p:cNvSpPr>
            <a:spLocks noChangeArrowheads="1"/>
          </p:cNvSpPr>
          <p:nvPr/>
        </p:nvSpPr>
        <p:spPr bwMode="auto">
          <a:xfrm>
            <a:off x="2599164" y="1581150"/>
            <a:ext cx="6379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smtClean="0">
                <a:solidFill>
                  <a:srgbClr val="C00000"/>
                </a:solidFill>
                <a:cs typeface="+mn-cs"/>
              </a:rPr>
              <a:t>$160,500</a:t>
            </a:r>
            <a:endParaRPr lang="en-US" altLang="en-US" b="1" dirty="0" smtClean="0">
              <a:solidFill>
                <a:srgbClr val="C00000"/>
              </a:solidFill>
              <a:cs typeface="+mn-cs"/>
            </a:endParaRPr>
          </a:p>
        </p:txBody>
      </p:sp>
      <p:sp>
        <p:nvSpPr>
          <p:cNvPr id="99" name="Slide Number Placeholder 98"/>
          <p:cNvSpPr>
            <a:spLocks noGrp="1"/>
          </p:cNvSpPr>
          <p:nvPr>
            <p:ph type="sldNum" sz="quarter" idx="12"/>
          </p:nvPr>
        </p:nvSpPr>
        <p:spPr/>
        <p:txBody>
          <a:bodyPr/>
          <a:lstStyle/>
          <a:p>
            <a:fld id="{A2F34CF3-0044-4E21-BEB6-D1264E26E98D}" type="slidenum">
              <a:rPr lang="en-US" smtClean="0">
                <a:solidFill>
                  <a:prstClr val="black">
                    <a:tint val="75000"/>
                  </a:prstClr>
                </a:solidFill>
              </a:rPr>
              <a:pPr/>
              <a:t>42</a:t>
            </a:fld>
            <a:endParaRPr lang="en-US" dirty="0">
              <a:solidFill>
                <a:prstClr val="black">
                  <a:tint val="75000"/>
                </a:prstClr>
              </a:solidFill>
            </a:endParaRPr>
          </a:p>
        </p:txBody>
      </p:sp>
      <p:sp>
        <p:nvSpPr>
          <p:cNvPr id="100" name="Rounded Rectangle 99"/>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101" name="Rounded Rectangle 100"/>
          <p:cNvSpPr/>
          <p:nvPr/>
        </p:nvSpPr>
        <p:spPr>
          <a:xfrm>
            <a:off x="22976" y="6296660"/>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cs typeface="Arial" charset="0"/>
              </a:rPr>
              <a:t>Compute cost of goods sold for a manufacturer and for a merchandiser.</a:t>
            </a:r>
            <a:endParaRPr lang="en-US" sz="1100" dirty="0"/>
          </a:p>
        </p:txBody>
      </p:sp>
    </p:spTree>
    <p:extLst>
      <p:ext uri="{BB962C8B-B14F-4D97-AF65-F5344CB8AC3E}">
        <p14:creationId xmlns:p14="http://schemas.microsoft.com/office/powerpoint/2010/main" val="1552262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500"/>
                                        <p:tgtEl>
                                          <p:spTgt spid="3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2"/>
                                        </p:tgtEl>
                                        <p:attrNameLst>
                                          <p:attrName>style.visibility</p:attrName>
                                        </p:attrNameLst>
                                      </p:cBhvr>
                                      <p:to>
                                        <p:strVal val="visible"/>
                                      </p:to>
                                    </p:set>
                                    <p:animEffect transition="in" filter="fade">
                                      <p:cBhvr>
                                        <p:cTn id="10" dur="500"/>
                                        <p:tgtEl>
                                          <p:spTgt spid="3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3"/>
                                        </p:tgtEl>
                                        <p:attrNameLst>
                                          <p:attrName>style.visibility</p:attrName>
                                        </p:attrNameLst>
                                      </p:cBhvr>
                                      <p:to>
                                        <p:strVal val="visible"/>
                                      </p:to>
                                    </p:set>
                                    <p:animEffect transition="in" filter="fade">
                                      <p:cBhvr>
                                        <p:cTn id="13" dur="500"/>
                                        <p:tgtEl>
                                          <p:spTgt spid="3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4"/>
                                        </p:tgtEl>
                                        <p:attrNameLst>
                                          <p:attrName>style.visibility</p:attrName>
                                        </p:attrNameLst>
                                      </p:cBhvr>
                                      <p:to>
                                        <p:strVal val="visible"/>
                                      </p:to>
                                    </p:set>
                                    <p:animEffect transition="in" filter="fade">
                                      <p:cBhvr>
                                        <p:cTn id="16" dur="500"/>
                                        <p:tgtEl>
                                          <p:spTgt spid="3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5"/>
                                        </p:tgtEl>
                                        <p:attrNameLst>
                                          <p:attrName>style.visibility</p:attrName>
                                        </p:attrNameLst>
                                      </p:cBhvr>
                                      <p:to>
                                        <p:strVal val="visible"/>
                                      </p:to>
                                    </p:set>
                                    <p:animEffect transition="in" filter="fade">
                                      <p:cBhvr>
                                        <p:cTn id="19" dur="500"/>
                                        <p:tgtEl>
                                          <p:spTgt spid="39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6"/>
                                        </p:tgtEl>
                                        <p:attrNameLst>
                                          <p:attrName>style.visibility</p:attrName>
                                        </p:attrNameLst>
                                      </p:cBhvr>
                                      <p:to>
                                        <p:strVal val="visible"/>
                                      </p:to>
                                    </p:set>
                                    <p:animEffect transition="in" filter="fade">
                                      <p:cBhvr>
                                        <p:cTn id="22" dur="500"/>
                                        <p:tgtEl>
                                          <p:spTgt spid="3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5"/>
                                        </p:tgtEl>
                                        <p:attrNameLst>
                                          <p:attrName>style.visibility</p:attrName>
                                        </p:attrNameLst>
                                      </p:cBhvr>
                                      <p:to>
                                        <p:strVal val="visible"/>
                                      </p:to>
                                    </p:set>
                                    <p:animEffect transition="in" filter="fade">
                                      <p:cBhvr>
                                        <p:cTn id="27" dur="500"/>
                                        <p:tgtEl>
                                          <p:spTgt spid="35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6"/>
                                        </p:tgtEl>
                                        <p:attrNameLst>
                                          <p:attrName>style.visibility</p:attrName>
                                        </p:attrNameLst>
                                      </p:cBhvr>
                                      <p:to>
                                        <p:strVal val="visible"/>
                                      </p:to>
                                    </p:set>
                                    <p:animEffect transition="in" filter="fade">
                                      <p:cBhvr>
                                        <p:cTn id="30" dur="500"/>
                                        <p:tgtEl>
                                          <p:spTgt spid="3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7"/>
                                        </p:tgtEl>
                                        <p:attrNameLst>
                                          <p:attrName>style.visibility</p:attrName>
                                        </p:attrNameLst>
                                      </p:cBhvr>
                                      <p:to>
                                        <p:strVal val="visible"/>
                                      </p:to>
                                    </p:set>
                                    <p:animEffect transition="in" filter="fade">
                                      <p:cBhvr>
                                        <p:cTn id="33" dur="500"/>
                                        <p:tgtEl>
                                          <p:spTgt spid="35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8"/>
                                        </p:tgtEl>
                                        <p:attrNameLst>
                                          <p:attrName>style.visibility</p:attrName>
                                        </p:attrNameLst>
                                      </p:cBhvr>
                                      <p:to>
                                        <p:strVal val="visible"/>
                                      </p:to>
                                    </p:set>
                                    <p:animEffect transition="in" filter="fade">
                                      <p:cBhvr>
                                        <p:cTn id="36" dur="500"/>
                                        <p:tgtEl>
                                          <p:spTgt spid="3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9"/>
                                        </p:tgtEl>
                                        <p:attrNameLst>
                                          <p:attrName>style.visibility</p:attrName>
                                        </p:attrNameLst>
                                      </p:cBhvr>
                                      <p:to>
                                        <p:strVal val="visible"/>
                                      </p:to>
                                    </p:set>
                                    <p:animEffect transition="in" filter="fade">
                                      <p:cBhvr>
                                        <p:cTn id="39" dur="500"/>
                                        <p:tgtEl>
                                          <p:spTgt spid="35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0"/>
                                        </p:tgtEl>
                                        <p:attrNameLst>
                                          <p:attrName>style.visibility</p:attrName>
                                        </p:attrNameLst>
                                      </p:cBhvr>
                                      <p:to>
                                        <p:strVal val="visible"/>
                                      </p:to>
                                    </p:set>
                                    <p:animEffect transition="in" filter="fade">
                                      <p:cBhvr>
                                        <p:cTn id="42" dur="500"/>
                                        <p:tgtEl>
                                          <p:spTgt spid="3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1"/>
                                        </p:tgtEl>
                                        <p:attrNameLst>
                                          <p:attrName>style.visibility</p:attrName>
                                        </p:attrNameLst>
                                      </p:cBhvr>
                                      <p:to>
                                        <p:strVal val="visible"/>
                                      </p:to>
                                    </p:set>
                                    <p:animEffect transition="in" filter="fade">
                                      <p:cBhvr>
                                        <p:cTn id="47" dur="500"/>
                                        <p:tgtEl>
                                          <p:spTgt spid="36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3"/>
                                        </p:tgtEl>
                                        <p:attrNameLst>
                                          <p:attrName>style.visibility</p:attrName>
                                        </p:attrNameLst>
                                      </p:cBhvr>
                                      <p:to>
                                        <p:strVal val="visible"/>
                                      </p:to>
                                    </p:set>
                                    <p:animEffect transition="in" filter="fade">
                                      <p:cBhvr>
                                        <p:cTn id="50" dur="500"/>
                                        <p:tgtEl>
                                          <p:spTgt spid="3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2"/>
                                        </p:tgtEl>
                                        <p:attrNameLst>
                                          <p:attrName>style.visibility</p:attrName>
                                        </p:attrNameLst>
                                      </p:cBhvr>
                                      <p:to>
                                        <p:strVal val="visible"/>
                                      </p:to>
                                    </p:set>
                                    <p:animEffect transition="in" filter="fade">
                                      <p:cBhvr>
                                        <p:cTn id="53" dur="500"/>
                                        <p:tgtEl>
                                          <p:spTgt spid="37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3"/>
                                        </p:tgtEl>
                                        <p:attrNameLst>
                                          <p:attrName>style.visibility</p:attrName>
                                        </p:attrNameLst>
                                      </p:cBhvr>
                                      <p:to>
                                        <p:strVal val="visible"/>
                                      </p:to>
                                    </p:set>
                                    <p:animEffect transition="in" filter="fade">
                                      <p:cBhvr>
                                        <p:cTn id="56" dur="500"/>
                                        <p:tgtEl>
                                          <p:spTgt spid="37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3"/>
                                        </p:tgtEl>
                                        <p:attrNameLst>
                                          <p:attrName>style.visibility</p:attrName>
                                        </p:attrNameLst>
                                      </p:cBhvr>
                                      <p:to>
                                        <p:strVal val="visible"/>
                                      </p:to>
                                    </p:set>
                                    <p:animEffect transition="in" filter="fade">
                                      <p:cBhvr>
                                        <p:cTn id="59" dur="500"/>
                                        <p:tgtEl>
                                          <p:spTgt spid="40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4"/>
                                        </p:tgtEl>
                                        <p:attrNameLst>
                                          <p:attrName>style.visibility</p:attrName>
                                        </p:attrNameLst>
                                      </p:cBhvr>
                                      <p:to>
                                        <p:strVal val="visible"/>
                                      </p:to>
                                    </p:set>
                                    <p:animEffect transition="in" filter="fade">
                                      <p:cBhvr>
                                        <p:cTn id="62" dur="500"/>
                                        <p:tgtEl>
                                          <p:spTgt spid="40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84"/>
                                        </p:tgtEl>
                                        <p:attrNameLst>
                                          <p:attrName>style.visibility</p:attrName>
                                        </p:attrNameLst>
                                      </p:cBhvr>
                                      <p:to>
                                        <p:strVal val="visible"/>
                                      </p:to>
                                    </p:set>
                                    <p:animEffect transition="in" filter="fade">
                                      <p:cBhvr>
                                        <p:cTn id="65" dur="500"/>
                                        <p:tgtEl>
                                          <p:spTgt spid="38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5"/>
                                        </p:tgtEl>
                                        <p:attrNameLst>
                                          <p:attrName>style.visibility</p:attrName>
                                        </p:attrNameLst>
                                      </p:cBhvr>
                                      <p:to>
                                        <p:strVal val="visible"/>
                                      </p:to>
                                    </p:set>
                                    <p:animEffect transition="in" filter="fade">
                                      <p:cBhvr>
                                        <p:cTn id="68" dur="500"/>
                                        <p:tgtEl>
                                          <p:spTgt spid="38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07"/>
                                        </p:tgtEl>
                                        <p:attrNameLst>
                                          <p:attrName>style.visibility</p:attrName>
                                        </p:attrNameLst>
                                      </p:cBhvr>
                                      <p:to>
                                        <p:strVal val="visible"/>
                                      </p:to>
                                    </p:set>
                                    <p:animEffect transition="in" filter="fade">
                                      <p:cBhvr>
                                        <p:cTn id="71" dur="500"/>
                                        <p:tgtEl>
                                          <p:spTgt spid="40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08"/>
                                        </p:tgtEl>
                                        <p:attrNameLst>
                                          <p:attrName>style.visibility</p:attrName>
                                        </p:attrNameLst>
                                      </p:cBhvr>
                                      <p:to>
                                        <p:strVal val="visible"/>
                                      </p:to>
                                    </p:set>
                                    <p:animEffect transition="in" filter="fade">
                                      <p:cBhvr>
                                        <p:cTn id="74" dur="500"/>
                                        <p:tgtEl>
                                          <p:spTgt spid="40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8"/>
                                        </p:tgtEl>
                                        <p:attrNameLst>
                                          <p:attrName>style.visibility</p:attrName>
                                        </p:attrNameLst>
                                      </p:cBhvr>
                                      <p:to>
                                        <p:strVal val="visible"/>
                                      </p:to>
                                    </p:set>
                                    <p:animEffect transition="in" filter="fade">
                                      <p:cBhvr>
                                        <p:cTn id="77" dur="500"/>
                                        <p:tgtEl>
                                          <p:spTgt spid="37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79"/>
                                        </p:tgtEl>
                                        <p:attrNameLst>
                                          <p:attrName>style.visibility</p:attrName>
                                        </p:attrNameLst>
                                      </p:cBhvr>
                                      <p:to>
                                        <p:strVal val="visible"/>
                                      </p:to>
                                    </p:set>
                                    <p:animEffect transition="in" filter="fade">
                                      <p:cBhvr>
                                        <p:cTn id="80" dur="500"/>
                                        <p:tgtEl>
                                          <p:spTgt spid="37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Effect transition="in" filter="fade">
                                      <p:cBhvr>
                                        <p:cTn id="83" dur="500"/>
                                        <p:tgtEl>
                                          <p:spTgt spid="13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64"/>
                                        </p:tgtEl>
                                        <p:attrNameLst>
                                          <p:attrName>style.visibility</p:attrName>
                                        </p:attrNameLst>
                                      </p:cBhvr>
                                      <p:to>
                                        <p:strVal val="visible"/>
                                      </p:to>
                                    </p:set>
                                    <p:animEffect transition="in" filter="fade">
                                      <p:cBhvr>
                                        <p:cTn id="88" dur="500"/>
                                        <p:tgtEl>
                                          <p:spTgt spid="36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5"/>
                                        </p:tgtEl>
                                        <p:attrNameLst>
                                          <p:attrName>style.visibility</p:attrName>
                                        </p:attrNameLst>
                                      </p:cBhvr>
                                      <p:to>
                                        <p:strVal val="visible"/>
                                      </p:to>
                                    </p:set>
                                    <p:animEffect transition="in" filter="fade">
                                      <p:cBhvr>
                                        <p:cTn id="91" dur="500"/>
                                        <p:tgtEl>
                                          <p:spTgt spid="36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68"/>
                                        </p:tgtEl>
                                        <p:attrNameLst>
                                          <p:attrName>style.visibility</p:attrName>
                                        </p:attrNameLst>
                                      </p:cBhvr>
                                      <p:to>
                                        <p:strVal val="visible"/>
                                      </p:to>
                                    </p:set>
                                    <p:animEffect transition="in" filter="fade">
                                      <p:cBhvr>
                                        <p:cTn id="94" dur="500"/>
                                        <p:tgtEl>
                                          <p:spTgt spid="36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69"/>
                                        </p:tgtEl>
                                        <p:attrNameLst>
                                          <p:attrName>style.visibility</p:attrName>
                                        </p:attrNameLst>
                                      </p:cBhvr>
                                      <p:to>
                                        <p:strVal val="visible"/>
                                      </p:to>
                                    </p:set>
                                    <p:animEffect transition="in" filter="fade">
                                      <p:cBhvr>
                                        <p:cTn id="97" dur="500"/>
                                        <p:tgtEl>
                                          <p:spTgt spid="36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71"/>
                                        </p:tgtEl>
                                        <p:attrNameLst>
                                          <p:attrName>style.visibility</p:attrName>
                                        </p:attrNameLst>
                                      </p:cBhvr>
                                      <p:to>
                                        <p:strVal val="visible"/>
                                      </p:to>
                                    </p:set>
                                    <p:animEffect transition="in" filter="fade">
                                      <p:cBhvr>
                                        <p:cTn id="103" dur="500"/>
                                        <p:tgtEl>
                                          <p:spTgt spid="37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75"/>
                                        </p:tgtEl>
                                        <p:attrNameLst>
                                          <p:attrName>style.visibility</p:attrName>
                                        </p:attrNameLst>
                                      </p:cBhvr>
                                      <p:to>
                                        <p:strVal val="visible"/>
                                      </p:to>
                                    </p:set>
                                    <p:animEffect transition="in" filter="fade">
                                      <p:cBhvr>
                                        <p:cTn id="106" dur="500"/>
                                        <p:tgtEl>
                                          <p:spTgt spid="37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05"/>
                                        </p:tgtEl>
                                        <p:attrNameLst>
                                          <p:attrName>style.visibility</p:attrName>
                                        </p:attrNameLst>
                                      </p:cBhvr>
                                      <p:to>
                                        <p:strVal val="visible"/>
                                      </p:to>
                                    </p:set>
                                    <p:animEffect transition="in" filter="fade">
                                      <p:cBhvr>
                                        <p:cTn id="109" dur="500"/>
                                        <p:tgtEl>
                                          <p:spTgt spid="40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06"/>
                                        </p:tgtEl>
                                        <p:attrNameLst>
                                          <p:attrName>style.visibility</p:attrName>
                                        </p:attrNameLst>
                                      </p:cBhvr>
                                      <p:to>
                                        <p:strVal val="visible"/>
                                      </p:to>
                                    </p:set>
                                    <p:animEffect transition="in" filter="fade">
                                      <p:cBhvr>
                                        <p:cTn id="112" dur="500"/>
                                        <p:tgtEl>
                                          <p:spTgt spid="40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86"/>
                                        </p:tgtEl>
                                        <p:attrNameLst>
                                          <p:attrName>style.visibility</p:attrName>
                                        </p:attrNameLst>
                                      </p:cBhvr>
                                      <p:to>
                                        <p:strVal val="visible"/>
                                      </p:to>
                                    </p:set>
                                    <p:animEffect transition="in" filter="fade">
                                      <p:cBhvr>
                                        <p:cTn id="115" dur="500"/>
                                        <p:tgtEl>
                                          <p:spTgt spid="38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87"/>
                                        </p:tgtEl>
                                        <p:attrNameLst>
                                          <p:attrName>style.visibility</p:attrName>
                                        </p:attrNameLst>
                                      </p:cBhvr>
                                      <p:to>
                                        <p:strVal val="visible"/>
                                      </p:to>
                                    </p:set>
                                    <p:animEffect transition="in" filter="fade">
                                      <p:cBhvr>
                                        <p:cTn id="118" dur="500"/>
                                        <p:tgtEl>
                                          <p:spTgt spid="38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09"/>
                                        </p:tgtEl>
                                        <p:attrNameLst>
                                          <p:attrName>style.visibility</p:attrName>
                                        </p:attrNameLst>
                                      </p:cBhvr>
                                      <p:to>
                                        <p:strVal val="visible"/>
                                      </p:to>
                                    </p:set>
                                    <p:animEffect transition="in" filter="fade">
                                      <p:cBhvr>
                                        <p:cTn id="121" dur="500"/>
                                        <p:tgtEl>
                                          <p:spTgt spid="40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10"/>
                                        </p:tgtEl>
                                        <p:attrNameLst>
                                          <p:attrName>style.visibility</p:attrName>
                                        </p:attrNameLst>
                                      </p:cBhvr>
                                      <p:to>
                                        <p:strVal val="visible"/>
                                      </p:to>
                                    </p:set>
                                    <p:animEffect transition="in" filter="fade">
                                      <p:cBhvr>
                                        <p:cTn id="124" dur="500"/>
                                        <p:tgtEl>
                                          <p:spTgt spid="41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80"/>
                                        </p:tgtEl>
                                        <p:attrNameLst>
                                          <p:attrName>style.visibility</p:attrName>
                                        </p:attrNameLst>
                                      </p:cBhvr>
                                      <p:to>
                                        <p:strVal val="visible"/>
                                      </p:to>
                                    </p:set>
                                    <p:animEffect transition="in" filter="fade">
                                      <p:cBhvr>
                                        <p:cTn id="127" dur="500"/>
                                        <p:tgtEl>
                                          <p:spTgt spid="38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81"/>
                                        </p:tgtEl>
                                        <p:attrNameLst>
                                          <p:attrName>style.visibility</p:attrName>
                                        </p:attrNameLst>
                                      </p:cBhvr>
                                      <p:to>
                                        <p:strVal val="visible"/>
                                      </p:to>
                                    </p:set>
                                    <p:animEffect transition="in" filter="fade">
                                      <p:cBhvr>
                                        <p:cTn id="130" dur="500"/>
                                        <p:tgtEl>
                                          <p:spTgt spid="38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6"/>
                                        </p:tgtEl>
                                        <p:attrNameLst>
                                          <p:attrName>style.visibility</p:attrName>
                                        </p:attrNameLst>
                                      </p:cBhvr>
                                      <p:to>
                                        <p:strVal val="visible"/>
                                      </p:to>
                                    </p:set>
                                    <p:animEffect transition="in" filter="fade">
                                      <p:cBhvr>
                                        <p:cTn id="133" dur="500"/>
                                        <p:tgtEl>
                                          <p:spTgt spid="136"/>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366"/>
                                        </p:tgtEl>
                                        <p:attrNameLst>
                                          <p:attrName>style.visibility</p:attrName>
                                        </p:attrNameLst>
                                      </p:cBhvr>
                                      <p:to>
                                        <p:strVal val="visible"/>
                                      </p:to>
                                    </p:set>
                                    <p:animEffect transition="in" filter="fade">
                                      <p:cBhvr>
                                        <p:cTn id="138" dur="500"/>
                                        <p:tgtEl>
                                          <p:spTgt spid="36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67"/>
                                        </p:tgtEl>
                                        <p:attrNameLst>
                                          <p:attrName>style.visibility</p:attrName>
                                        </p:attrNameLst>
                                      </p:cBhvr>
                                      <p:to>
                                        <p:strVal val="visible"/>
                                      </p:to>
                                    </p:set>
                                    <p:animEffect transition="in" filter="fade">
                                      <p:cBhvr>
                                        <p:cTn id="141" dur="500"/>
                                        <p:tgtEl>
                                          <p:spTgt spid="36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76"/>
                                        </p:tgtEl>
                                        <p:attrNameLst>
                                          <p:attrName>style.visibility</p:attrName>
                                        </p:attrNameLst>
                                      </p:cBhvr>
                                      <p:to>
                                        <p:strVal val="visible"/>
                                      </p:to>
                                    </p:set>
                                    <p:animEffect transition="in" filter="fade">
                                      <p:cBhvr>
                                        <p:cTn id="144" dur="500"/>
                                        <p:tgtEl>
                                          <p:spTgt spid="37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77"/>
                                        </p:tgtEl>
                                        <p:attrNameLst>
                                          <p:attrName>style.visibility</p:attrName>
                                        </p:attrNameLst>
                                      </p:cBhvr>
                                      <p:to>
                                        <p:strVal val="visible"/>
                                      </p:to>
                                    </p:set>
                                    <p:animEffect transition="in" filter="fade">
                                      <p:cBhvr>
                                        <p:cTn id="147" dur="500"/>
                                        <p:tgtEl>
                                          <p:spTgt spid="37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19"/>
                                        </p:tgtEl>
                                        <p:attrNameLst>
                                          <p:attrName>style.visibility</p:attrName>
                                        </p:attrNameLst>
                                      </p:cBhvr>
                                      <p:to>
                                        <p:strVal val="visible"/>
                                      </p:to>
                                    </p:set>
                                    <p:animEffect transition="in" filter="fade">
                                      <p:cBhvr>
                                        <p:cTn id="150" dur="500"/>
                                        <p:tgtEl>
                                          <p:spTgt spid="41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420"/>
                                        </p:tgtEl>
                                        <p:attrNameLst>
                                          <p:attrName>style.visibility</p:attrName>
                                        </p:attrNameLst>
                                      </p:cBhvr>
                                      <p:to>
                                        <p:strVal val="visible"/>
                                      </p:to>
                                    </p:set>
                                    <p:animEffect transition="in" filter="fade">
                                      <p:cBhvr>
                                        <p:cTn id="153" dur="500"/>
                                        <p:tgtEl>
                                          <p:spTgt spid="42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88"/>
                                        </p:tgtEl>
                                        <p:attrNameLst>
                                          <p:attrName>style.visibility</p:attrName>
                                        </p:attrNameLst>
                                      </p:cBhvr>
                                      <p:to>
                                        <p:strVal val="visible"/>
                                      </p:to>
                                    </p:set>
                                    <p:animEffect transition="in" filter="fade">
                                      <p:cBhvr>
                                        <p:cTn id="156" dur="500"/>
                                        <p:tgtEl>
                                          <p:spTgt spid="38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89"/>
                                        </p:tgtEl>
                                        <p:attrNameLst>
                                          <p:attrName>style.visibility</p:attrName>
                                        </p:attrNameLst>
                                      </p:cBhvr>
                                      <p:to>
                                        <p:strVal val="visible"/>
                                      </p:to>
                                    </p:set>
                                    <p:animEffect transition="in" filter="fade">
                                      <p:cBhvr>
                                        <p:cTn id="159" dur="500"/>
                                        <p:tgtEl>
                                          <p:spTgt spid="38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421"/>
                                        </p:tgtEl>
                                        <p:attrNameLst>
                                          <p:attrName>style.visibility</p:attrName>
                                        </p:attrNameLst>
                                      </p:cBhvr>
                                      <p:to>
                                        <p:strVal val="visible"/>
                                      </p:to>
                                    </p:set>
                                    <p:animEffect transition="in" filter="fade">
                                      <p:cBhvr>
                                        <p:cTn id="162" dur="500"/>
                                        <p:tgtEl>
                                          <p:spTgt spid="421"/>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422"/>
                                        </p:tgtEl>
                                        <p:attrNameLst>
                                          <p:attrName>style.visibility</p:attrName>
                                        </p:attrNameLst>
                                      </p:cBhvr>
                                      <p:to>
                                        <p:strVal val="visible"/>
                                      </p:to>
                                    </p:set>
                                    <p:animEffect transition="in" filter="fade">
                                      <p:cBhvr>
                                        <p:cTn id="165" dur="500"/>
                                        <p:tgtEl>
                                          <p:spTgt spid="42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382"/>
                                        </p:tgtEl>
                                        <p:attrNameLst>
                                          <p:attrName>style.visibility</p:attrName>
                                        </p:attrNameLst>
                                      </p:cBhvr>
                                      <p:to>
                                        <p:strVal val="visible"/>
                                      </p:to>
                                    </p:set>
                                    <p:animEffect transition="in" filter="fade">
                                      <p:cBhvr>
                                        <p:cTn id="168" dur="500"/>
                                        <p:tgtEl>
                                          <p:spTgt spid="382"/>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383"/>
                                        </p:tgtEl>
                                        <p:attrNameLst>
                                          <p:attrName>style.visibility</p:attrName>
                                        </p:attrNameLst>
                                      </p:cBhvr>
                                      <p:to>
                                        <p:strVal val="visible"/>
                                      </p:to>
                                    </p:set>
                                    <p:animEffect transition="in" filter="fade">
                                      <p:cBhvr>
                                        <p:cTn id="171" dur="500"/>
                                        <p:tgtEl>
                                          <p:spTgt spid="383"/>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37"/>
                                        </p:tgtEl>
                                        <p:attrNameLst>
                                          <p:attrName>style.visibility</p:attrName>
                                        </p:attrNameLst>
                                      </p:cBhvr>
                                      <p:to>
                                        <p:strVal val="visible"/>
                                      </p:to>
                                    </p:set>
                                    <p:animEffect transition="in" filter="fade">
                                      <p:cBhvr>
                                        <p:cTn id="17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p:bldP spid="356" grpId="0"/>
      <p:bldP spid="357" grpId="0"/>
      <p:bldP spid="358" grpId="0"/>
      <p:bldP spid="359" grpId="0"/>
      <p:bldP spid="360" grpId="0"/>
      <p:bldP spid="361" grpId="0"/>
      <p:bldP spid="363" grpId="0"/>
      <p:bldP spid="364" grpId="0"/>
      <p:bldP spid="365" grpId="0"/>
      <p:bldP spid="366" grpId="0"/>
      <p:bldP spid="367" grpId="0"/>
      <p:bldP spid="368" grpId="0"/>
      <p:bldP spid="369" grpId="0"/>
      <p:bldP spid="370" grpId="0"/>
      <p:bldP spid="371" grpId="0"/>
      <p:bldP spid="372" grpId="0"/>
      <p:bldP spid="373" grpId="0"/>
      <p:bldP spid="375" grpId="0"/>
      <p:bldP spid="376" grpId="0"/>
      <p:bldP spid="377" grpId="0"/>
      <p:bldP spid="378" grpId="0"/>
      <p:bldP spid="379" grpId="0"/>
      <p:bldP spid="380" grpId="0"/>
      <p:bldP spid="381" grpId="0"/>
      <p:bldP spid="382" grpId="0"/>
      <p:bldP spid="383" grpId="0"/>
      <p:bldP spid="384" grpId="0"/>
      <p:bldP spid="385" grpId="0"/>
      <p:bldP spid="386" grpId="0"/>
      <p:bldP spid="387" grpId="0"/>
      <p:bldP spid="388" grpId="0"/>
      <p:bldP spid="389" grpId="0"/>
      <p:bldP spid="391" grpId="0"/>
      <p:bldP spid="392" grpId="0"/>
      <p:bldP spid="393" grpId="0"/>
      <p:bldP spid="394" grpId="0"/>
      <p:bldP spid="395" grpId="0"/>
      <p:bldP spid="396" grpId="0"/>
      <p:bldP spid="403" grpId="0" animBg="1"/>
      <p:bldP spid="404" grpId="0" animBg="1"/>
      <p:bldP spid="405" grpId="0" animBg="1"/>
      <p:bldP spid="406" grpId="0" animBg="1"/>
      <p:bldP spid="407" grpId="0" animBg="1"/>
      <p:bldP spid="408" grpId="0" animBg="1"/>
      <p:bldP spid="409" grpId="0" animBg="1"/>
      <p:bldP spid="410" grpId="0" animBg="1"/>
      <p:bldP spid="419" grpId="0" animBg="1"/>
      <p:bldP spid="420" grpId="0" animBg="1"/>
      <p:bldP spid="421" grpId="0" animBg="1"/>
      <p:bldP spid="422" grpId="0" animBg="1"/>
      <p:bldP spid="135" grpId="0"/>
      <p:bldP spid="136" grpId="0"/>
      <p:bldP spid="13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18-4 – Part B</a:t>
            </a:r>
            <a:endParaRPr lang="en-US" sz="2400" b="1" dirty="0">
              <a:solidFill>
                <a:prstClr val="white"/>
              </a:solidFill>
            </a:endParaRPr>
          </a:p>
        </p:txBody>
      </p:sp>
      <p:sp>
        <p:nvSpPr>
          <p:cNvPr id="81" name="Slide Number Placeholder 80"/>
          <p:cNvSpPr>
            <a:spLocks noGrp="1"/>
          </p:cNvSpPr>
          <p:nvPr>
            <p:ph type="sldNum" sz="quarter" idx="12"/>
          </p:nvPr>
        </p:nvSpPr>
        <p:spPr/>
        <p:txBody>
          <a:bodyPr/>
          <a:lstStyle/>
          <a:p>
            <a:fld id="{A2F34CF3-0044-4E21-BEB6-D1264E26E98D}" type="slidenum">
              <a:rPr lang="en-US" smtClean="0">
                <a:solidFill>
                  <a:prstClr val="black">
                    <a:tint val="75000"/>
                  </a:prstClr>
                </a:solidFill>
              </a:rPr>
              <a:pPr/>
              <a:t>43</a:t>
            </a:fld>
            <a:endParaRPr lang="en-US" dirty="0">
              <a:solidFill>
                <a:prstClr val="black">
                  <a:tint val="75000"/>
                </a:prstClr>
              </a:solidFill>
            </a:endParaRPr>
          </a:p>
        </p:txBody>
      </p:sp>
      <p:sp>
        <p:nvSpPr>
          <p:cNvPr id="82" name="Rounded Rectangle 81"/>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83" name="Rounded Rectangle 82"/>
          <p:cNvSpPr/>
          <p:nvPr/>
        </p:nvSpPr>
        <p:spPr>
          <a:xfrm>
            <a:off x="22167" y="6282923"/>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cs typeface="Arial" charset="0"/>
              </a:rPr>
              <a:t>Compute cost of goods sold for a manufacturer and for a merchandiser.</a:t>
            </a:r>
            <a:endParaRPr lang="en-US" sz="1100" dirty="0"/>
          </a:p>
        </p:txBody>
      </p:sp>
      <p:sp>
        <p:nvSpPr>
          <p:cNvPr id="84" name="Rectangle 83"/>
          <p:cNvSpPr>
            <a:spLocks noChangeArrowheads="1"/>
          </p:cNvSpPr>
          <p:nvPr/>
        </p:nvSpPr>
        <p:spPr bwMode="auto">
          <a:xfrm>
            <a:off x="182563" y="771525"/>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6"/>
          <p:cNvSpPr>
            <a:spLocks noChangeArrowheads="1"/>
          </p:cNvSpPr>
          <p:nvPr/>
        </p:nvSpPr>
        <p:spPr bwMode="auto">
          <a:xfrm>
            <a:off x="3197226" y="771525"/>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
          <p:cNvSpPr>
            <a:spLocks noChangeArrowheads="1"/>
          </p:cNvSpPr>
          <p:nvPr/>
        </p:nvSpPr>
        <p:spPr bwMode="auto">
          <a:xfrm>
            <a:off x="6211888" y="771525"/>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0"/>
          <p:cNvSpPr>
            <a:spLocks noChangeArrowheads="1"/>
          </p:cNvSpPr>
          <p:nvPr/>
        </p:nvSpPr>
        <p:spPr bwMode="auto">
          <a:xfrm>
            <a:off x="209551" y="9874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Beg. Inv.</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Rectangle 31"/>
          <p:cNvSpPr>
            <a:spLocks noChangeArrowheads="1"/>
          </p:cNvSpPr>
          <p:nvPr/>
        </p:nvSpPr>
        <p:spPr bwMode="auto">
          <a:xfrm>
            <a:off x="1141413" y="9874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15,500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Rectangle 32"/>
          <p:cNvSpPr>
            <a:spLocks noChangeArrowheads="1"/>
          </p:cNvSpPr>
          <p:nvPr/>
        </p:nvSpPr>
        <p:spPr bwMode="auto">
          <a:xfrm>
            <a:off x="3224213" y="9874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Beg. Inv.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33"/>
          <p:cNvSpPr>
            <a:spLocks noChangeArrowheads="1"/>
          </p:cNvSpPr>
          <p:nvPr/>
        </p:nvSpPr>
        <p:spPr bwMode="auto">
          <a:xfrm>
            <a:off x="4156076" y="9874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29,000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34"/>
          <p:cNvSpPr>
            <a:spLocks noChangeArrowheads="1"/>
          </p:cNvSpPr>
          <p:nvPr/>
        </p:nvSpPr>
        <p:spPr bwMode="auto">
          <a:xfrm>
            <a:off x="6238876" y="9874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Beg. Inv.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35"/>
          <p:cNvSpPr>
            <a:spLocks noChangeArrowheads="1"/>
          </p:cNvSpPr>
          <p:nvPr/>
        </p:nvSpPr>
        <p:spPr bwMode="auto">
          <a:xfrm>
            <a:off x="7170738" y="9874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36"/>
          <p:cNvSpPr>
            <a:spLocks noChangeArrowheads="1"/>
          </p:cNvSpPr>
          <p:nvPr/>
        </p:nvSpPr>
        <p:spPr bwMode="auto">
          <a:xfrm>
            <a:off x="209551" y="1146175"/>
            <a:ext cx="657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Purchases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37"/>
          <p:cNvSpPr>
            <a:spLocks noChangeArrowheads="1"/>
          </p:cNvSpPr>
          <p:nvPr/>
        </p:nvSpPr>
        <p:spPr bwMode="auto">
          <a:xfrm>
            <a:off x="1141413" y="114617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38"/>
          <p:cNvSpPr>
            <a:spLocks noChangeArrowheads="1"/>
          </p:cNvSpPr>
          <p:nvPr/>
        </p:nvSpPr>
        <p:spPr bwMode="auto">
          <a:xfrm>
            <a:off x="3224213" y="1146175"/>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Arial" panose="020B0604020202020204" pitchFamily="34" charset="0"/>
              </a:rPr>
              <a:t>Matls</a:t>
            </a:r>
            <a:r>
              <a:rPr kumimoji="0" lang="en-US" altLang="en-US" sz="1000" b="0" i="0" u="none" strike="noStrike" cap="none" normalizeH="0" baseline="0" dirty="0">
                <a:ln>
                  <a:noFill/>
                </a:ln>
                <a:solidFill>
                  <a:srgbClr val="000000"/>
                </a:solidFill>
                <a:effectLst/>
                <a:latin typeface="Arial" panose="020B0604020202020204" pitchFamily="34" charset="0"/>
              </a:rPr>
              <a:t>.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Rectangle 39"/>
          <p:cNvSpPr>
            <a:spLocks noChangeArrowheads="1"/>
          </p:cNvSpPr>
          <p:nvPr/>
        </p:nvSpPr>
        <p:spPr bwMode="auto">
          <a:xfrm>
            <a:off x="4156076" y="114617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70,900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40"/>
          <p:cNvSpPr>
            <a:spLocks noChangeArrowheads="1"/>
          </p:cNvSpPr>
          <p:nvPr/>
        </p:nvSpPr>
        <p:spPr bwMode="auto">
          <a:xfrm>
            <a:off x="6238876" y="1146175"/>
            <a:ext cx="693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Cost of GM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Rectangle 41"/>
          <p:cNvSpPr>
            <a:spLocks noChangeArrowheads="1"/>
          </p:cNvSpPr>
          <p:nvPr/>
        </p:nvSpPr>
        <p:spPr bwMode="auto">
          <a:xfrm>
            <a:off x="7107238" y="114617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173,900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42"/>
          <p:cNvSpPr>
            <a:spLocks noChangeArrowheads="1"/>
          </p:cNvSpPr>
          <p:nvPr/>
        </p:nvSpPr>
        <p:spPr bwMode="auto">
          <a:xfrm>
            <a:off x="3224213" y="1304925"/>
            <a:ext cx="69570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Direct Labor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Rectangle 43"/>
          <p:cNvSpPr>
            <a:spLocks noChangeArrowheads="1"/>
          </p:cNvSpPr>
          <p:nvPr/>
        </p:nvSpPr>
        <p:spPr bwMode="auto">
          <a:xfrm>
            <a:off x="4156076" y="13049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38,000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44"/>
          <p:cNvSpPr>
            <a:spLocks noChangeArrowheads="1"/>
          </p:cNvSpPr>
          <p:nvPr/>
        </p:nvSpPr>
        <p:spPr bwMode="auto">
          <a:xfrm>
            <a:off x="3224213" y="1463675"/>
            <a:ext cx="566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Fact. OH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Rectangle 45"/>
          <p:cNvSpPr>
            <a:spLocks noChangeArrowheads="1"/>
          </p:cNvSpPr>
          <p:nvPr/>
        </p:nvSpPr>
        <p:spPr bwMode="auto">
          <a:xfrm>
            <a:off x="4156076" y="146367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46"/>
          <p:cNvSpPr>
            <a:spLocks noChangeArrowheads="1"/>
          </p:cNvSpPr>
          <p:nvPr/>
        </p:nvSpPr>
        <p:spPr bwMode="auto">
          <a:xfrm>
            <a:off x="209551" y="1622425"/>
            <a:ext cx="7762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Avail for Use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Rectangle 47"/>
          <p:cNvSpPr>
            <a:spLocks noChangeArrowheads="1"/>
          </p:cNvSpPr>
          <p:nvPr/>
        </p:nvSpPr>
        <p:spPr bwMode="auto">
          <a:xfrm>
            <a:off x="1141413" y="16224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48"/>
          <p:cNvSpPr>
            <a:spLocks noChangeArrowheads="1"/>
          </p:cNvSpPr>
          <p:nvPr/>
        </p:nvSpPr>
        <p:spPr bwMode="auto">
          <a:xfrm>
            <a:off x="3224213" y="1622425"/>
            <a:ext cx="7953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Avail for Mfg.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49"/>
          <p:cNvSpPr>
            <a:spLocks noChangeArrowheads="1"/>
          </p:cNvSpPr>
          <p:nvPr/>
        </p:nvSpPr>
        <p:spPr bwMode="auto">
          <a:xfrm>
            <a:off x="4092576" y="162242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217,900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50"/>
          <p:cNvSpPr>
            <a:spLocks noChangeArrowheads="1"/>
          </p:cNvSpPr>
          <p:nvPr/>
        </p:nvSpPr>
        <p:spPr bwMode="auto">
          <a:xfrm>
            <a:off x="6238876" y="1622425"/>
            <a:ext cx="803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Avail for Sale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51"/>
          <p:cNvSpPr>
            <a:spLocks noChangeArrowheads="1"/>
          </p:cNvSpPr>
          <p:nvPr/>
        </p:nvSpPr>
        <p:spPr bwMode="auto">
          <a:xfrm>
            <a:off x="7107238" y="162242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197,900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52"/>
          <p:cNvSpPr>
            <a:spLocks noChangeArrowheads="1"/>
          </p:cNvSpPr>
          <p:nvPr/>
        </p:nvSpPr>
        <p:spPr bwMode="auto">
          <a:xfrm>
            <a:off x="1579563" y="1781175"/>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Arial" panose="020B0604020202020204" pitchFamily="34" charset="0"/>
              </a:rPr>
              <a:t>Matls</a:t>
            </a:r>
            <a:r>
              <a:rPr kumimoji="0" lang="en-US" altLang="en-US" sz="1000" b="0" i="0" u="none" strike="noStrike" cap="none" normalizeH="0" baseline="0" dirty="0">
                <a:ln>
                  <a:noFill/>
                </a:ln>
                <a:solidFill>
                  <a:srgbClr val="000000"/>
                </a:solidFill>
                <a:effectLst/>
                <a:latin typeface="Arial" panose="020B0604020202020204" pitchFamily="34" charset="0"/>
              </a:rPr>
              <a:t>.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Rectangle 53"/>
          <p:cNvSpPr>
            <a:spLocks noChangeArrowheads="1"/>
          </p:cNvSpPr>
          <p:nvPr/>
        </p:nvSpPr>
        <p:spPr bwMode="auto">
          <a:xfrm>
            <a:off x="2511426" y="178117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70,900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54"/>
          <p:cNvSpPr>
            <a:spLocks noChangeArrowheads="1"/>
          </p:cNvSpPr>
          <p:nvPr/>
        </p:nvSpPr>
        <p:spPr bwMode="auto">
          <a:xfrm>
            <a:off x="4594226" y="1781175"/>
            <a:ext cx="693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Cost of GM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Rectangle 55"/>
          <p:cNvSpPr>
            <a:spLocks noChangeArrowheads="1"/>
          </p:cNvSpPr>
          <p:nvPr/>
        </p:nvSpPr>
        <p:spPr bwMode="auto">
          <a:xfrm>
            <a:off x="5462588" y="178117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173,900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56"/>
          <p:cNvSpPr>
            <a:spLocks noChangeArrowheads="1"/>
          </p:cNvSpPr>
          <p:nvPr/>
        </p:nvSpPr>
        <p:spPr bwMode="auto">
          <a:xfrm>
            <a:off x="7608888" y="1781175"/>
            <a:ext cx="676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Cost of GS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Rectangle 57"/>
          <p:cNvSpPr>
            <a:spLocks noChangeArrowheads="1"/>
          </p:cNvSpPr>
          <p:nvPr/>
        </p:nvSpPr>
        <p:spPr bwMode="auto">
          <a:xfrm>
            <a:off x="8477251" y="178117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160,500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58"/>
          <p:cNvSpPr>
            <a:spLocks noChangeArrowheads="1"/>
          </p:cNvSpPr>
          <p:nvPr/>
        </p:nvSpPr>
        <p:spPr bwMode="auto">
          <a:xfrm>
            <a:off x="209551" y="19399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End. Inv.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59"/>
          <p:cNvSpPr>
            <a:spLocks noChangeArrowheads="1"/>
          </p:cNvSpPr>
          <p:nvPr/>
        </p:nvSpPr>
        <p:spPr bwMode="auto">
          <a:xfrm>
            <a:off x="1141413" y="19399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10,600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60"/>
          <p:cNvSpPr>
            <a:spLocks noChangeArrowheads="1"/>
          </p:cNvSpPr>
          <p:nvPr/>
        </p:nvSpPr>
        <p:spPr bwMode="auto">
          <a:xfrm>
            <a:off x="3224213" y="19399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End. Inv.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61"/>
          <p:cNvSpPr>
            <a:spLocks noChangeArrowheads="1"/>
          </p:cNvSpPr>
          <p:nvPr/>
        </p:nvSpPr>
        <p:spPr bwMode="auto">
          <a:xfrm>
            <a:off x="4156076" y="19399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62"/>
          <p:cNvSpPr>
            <a:spLocks noChangeArrowheads="1"/>
          </p:cNvSpPr>
          <p:nvPr/>
        </p:nvSpPr>
        <p:spPr bwMode="auto">
          <a:xfrm>
            <a:off x="6238876" y="19399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End. Inv.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63"/>
          <p:cNvSpPr>
            <a:spLocks noChangeArrowheads="1"/>
          </p:cNvSpPr>
          <p:nvPr/>
        </p:nvSpPr>
        <p:spPr bwMode="auto">
          <a:xfrm>
            <a:off x="7170738" y="19399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37,400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64"/>
          <p:cNvSpPr>
            <a:spLocks noChangeArrowheads="1"/>
          </p:cNvSpPr>
          <p:nvPr/>
        </p:nvSpPr>
        <p:spPr bwMode="auto">
          <a:xfrm>
            <a:off x="6686551" y="790575"/>
            <a:ext cx="1873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Finished Goods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71"/>
          <p:cNvSpPr>
            <a:spLocks noChangeArrowheads="1"/>
          </p:cNvSpPr>
          <p:nvPr/>
        </p:nvSpPr>
        <p:spPr bwMode="auto">
          <a:xfrm>
            <a:off x="730251" y="790575"/>
            <a:ext cx="17446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Raw Materials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72"/>
          <p:cNvSpPr>
            <a:spLocks noChangeArrowheads="1"/>
          </p:cNvSpPr>
          <p:nvPr/>
        </p:nvSpPr>
        <p:spPr bwMode="auto">
          <a:xfrm>
            <a:off x="3654426" y="790575"/>
            <a:ext cx="19177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Work in Process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73"/>
          <p:cNvSpPr>
            <a:spLocks noChangeArrowheads="1"/>
          </p:cNvSpPr>
          <p:nvPr/>
        </p:nvSpPr>
        <p:spPr bwMode="auto">
          <a:xfrm>
            <a:off x="182563" y="762000"/>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74"/>
          <p:cNvSpPr>
            <a:spLocks noChangeArrowheads="1"/>
          </p:cNvSpPr>
          <p:nvPr/>
        </p:nvSpPr>
        <p:spPr bwMode="auto">
          <a:xfrm>
            <a:off x="3197226" y="762000"/>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75"/>
          <p:cNvSpPr>
            <a:spLocks noChangeArrowheads="1"/>
          </p:cNvSpPr>
          <p:nvPr/>
        </p:nvSpPr>
        <p:spPr bwMode="auto">
          <a:xfrm>
            <a:off x="182563" y="968375"/>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76"/>
          <p:cNvSpPr>
            <a:spLocks noChangeArrowheads="1"/>
          </p:cNvSpPr>
          <p:nvPr/>
        </p:nvSpPr>
        <p:spPr bwMode="auto">
          <a:xfrm>
            <a:off x="3197226" y="968375"/>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Line 77"/>
          <p:cNvSpPr>
            <a:spLocks noChangeShapeType="1"/>
          </p:cNvSpPr>
          <p:nvPr/>
        </p:nvSpPr>
        <p:spPr bwMode="auto">
          <a:xfrm>
            <a:off x="182563" y="16129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78"/>
          <p:cNvSpPr>
            <a:spLocks noChangeArrowheads="1"/>
          </p:cNvSpPr>
          <p:nvPr/>
        </p:nvSpPr>
        <p:spPr bwMode="auto">
          <a:xfrm>
            <a:off x="182563" y="16129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Line 79"/>
          <p:cNvSpPr>
            <a:spLocks noChangeShapeType="1"/>
          </p:cNvSpPr>
          <p:nvPr/>
        </p:nvSpPr>
        <p:spPr bwMode="auto">
          <a:xfrm>
            <a:off x="3197226" y="16129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80"/>
          <p:cNvSpPr>
            <a:spLocks noChangeArrowheads="1"/>
          </p:cNvSpPr>
          <p:nvPr/>
        </p:nvSpPr>
        <p:spPr bwMode="auto">
          <a:xfrm>
            <a:off x="3197226" y="16129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Line 81"/>
          <p:cNvSpPr>
            <a:spLocks noChangeShapeType="1"/>
          </p:cNvSpPr>
          <p:nvPr/>
        </p:nvSpPr>
        <p:spPr bwMode="auto">
          <a:xfrm>
            <a:off x="182563" y="19304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Rectangle 82"/>
          <p:cNvSpPr>
            <a:spLocks noChangeArrowheads="1"/>
          </p:cNvSpPr>
          <p:nvPr/>
        </p:nvSpPr>
        <p:spPr bwMode="auto">
          <a:xfrm>
            <a:off x="182563" y="19304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Line 83"/>
          <p:cNvSpPr>
            <a:spLocks noChangeShapeType="1"/>
          </p:cNvSpPr>
          <p:nvPr/>
        </p:nvSpPr>
        <p:spPr bwMode="auto">
          <a:xfrm>
            <a:off x="3197226" y="19304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84"/>
          <p:cNvSpPr>
            <a:spLocks noChangeArrowheads="1"/>
          </p:cNvSpPr>
          <p:nvPr/>
        </p:nvSpPr>
        <p:spPr bwMode="auto">
          <a:xfrm>
            <a:off x="3197226" y="19304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Line 85"/>
          <p:cNvSpPr>
            <a:spLocks noChangeShapeType="1"/>
          </p:cNvSpPr>
          <p:nvPr/>
        </p:nvSpPr>
        <p:spPr bwMode="auto">
          <a:xfrm>
            <a:off x="1552576" y="987425"/>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86"/>
          <p:cNvSpPr>
            <a:spLocks noChangeArrowheads="1"/>
          </p:cNvSpPr>
          <p:nvPr/>
        </p:nvSpPr>
        <p:spPr bwMode="auto">
          <a:xfrm>
            <a:off x="1552576" y="987425"/>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Line 87"/>
          <p:cNvSpPr>
            <a:spLocks noChangeShapeType="1"/>
          </p:cNvSpPr>
          <p:nvPr/>
        </p:nvSpPr>
        <p:spPr bwMode="auto">
          <a:xfrm>
            <a:off x="4567238" y="987425"/>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88"/>
          <p:cNvSpPr>
            <a:spLocks noChangeArrowheads="1"/>
          </p:cNvSpPr>
          <p:nvPr/>
        </p:nvSpPr>
        <p:spPr bwMode="auto">
          <a:xfrm>
            <a:off x="4567238" y="987425"/>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Line 89"/>
          <p:cNvSpPr>
            <a:spLocks noChangeShapeType="1"/>
          </p:cNvSpPr>
          <p:nvPr/>
        </p:nvSpPr>
        <p:spPr bwMode="auto">
          <a:xfrm>
            <a:off x="7581901" y="987425"/>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90"/>
          <p:cNvSpPr>
            <a:spLocks noChangeArrowheads="1"/>
          </p:cNvSpPr>
          <p:nvPr/>
        </p:nvSpPr>
        <p:spPr bwMode="auto">
          <a:xfrm>
            <a:off x="7581901" y="987425"/>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91"/>
          <p:cNvSpPr>
            <a:spLocks noChangeArrowheads="1"/>
          </p:cNvSpPr>
          <p:nvPr/>
        </p:nvSpPr>
        <p:spPr bwMode="auto">
          <a:xfrm>
            <a:off x="6211888" y="762000"/>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92"/>
          <p:cNvSpPr>
            <a:spLocks noChangeArrowheads="1"/>
          </p:cNvSpPr>
          <p:nvPr/>
        </p:nvSpPr>
        <p:spPr bwMode="auto">
          <a:xfrm>
            <a:off x="6211888" y="968375"/>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Line 93"/>
          <p:cNvSpPr>
            <a:spLocks noChangeShapeType="1"/>
          </p:cNvSpPr>
          <p:nvPr/>
        </p:nvSpPr>
        <p:spPr bwMode="auto">
          <a:xfrm>
            <a:off x="6211888" y="16129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Rectangle 94"/>
          <p:cNvSpPr>
            <a:spLocks noChangeArrowheads="1"/>
          </p:cNvSpPr>
          <p:nvPr/>
        </p:nvSpPr>
        <p:spPr bwMode="auto">
          <a:xfrm>
            <a:off x="6211888" y="16129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95"/>
          <p:cNvSpPr>
            <a:spLocks noChangeShapeType="1"/>
          </p:cNvSpPr>
          <p:nvPr/>
        </p:nvSpPr>
        <p:spPr bwMode="auto">
          <a:xfrm>
            <a:off x="6211888" y="19304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Rectangle 96"/>
          <p:cNvSpPr>
            <a:spLocks noChangeArrowheads="1"/>
          </p:cNvSpPr>
          <p:nvPr/>
        </p:nvSpPr>
        <p:spPr bwMode="auto">
          <a:xfrm>
            <a:off x="6211888" y="19304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5"/>
          <p:cNvSpPr>
            <a:spLocks noChangeArrowheads="1"/>
          </p:cNvSpPr>
          <p:nvPr/>
        </p:nvSpPr>
        <p:spPr bwMode="auto">
          <a:xfrm>
            <a:off x="2552701" y="2441575"/>
            <a:ext cx="119062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Balance Sheet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Rectangle 6"/>
          <p:cNvSpPr>
            <a:spLocks noChangeArrowheads="1"/>
          </p:cNvSpPr>
          <p:nvPr/>
        </p:nvSpPr>
        <p:spPr bwMode="auto">
          <a:xfrm>
            <a:off x="2552701" y="2659063"/>
            <a:ext cx="1171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Current assets: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Rectangle 7"/>
          <p:cNvSpPr>
            <a:spLocks noChangeArrowheads="1"/>
          </p:cNvSpPr>
          <p:nvPr/>
        </p:nvSpPr>
        <p:spPr bwMode="auto">
          <a:xfrm>
            <a:off x="2644776" y="2865438"/>
            <a:ext cx="1806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Raw Materials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Rectangle 8"/>
          <p:cNvSpPr>
            <a:spLocks noChangeArrowheads="1"/>
          </p:cNvSpPr>
          <p:nvPr/>
        </p:nvSpPr>
        <p:spPr bwMode="auto">
          <a:xfrm>
            <a:off x="5954713" y="28654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$10,600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Rectangle 9"/>
          <p:cNvSpPr>
            <a:spLocks noChangeArrowheads="1"/>
          </p:cNvSpPr>
          <p:nvPr/>
        </p:nvSpPr>
        <p:spPr bwMode="auto">
          <a:xfrm>
            <a:off x="2644776" y="3071813"/>
            <a:ext cx="1957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Work in Process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Rectangle 10"/>
          <p:cNvSpPr>
            <a:spLocks noChangeArrowheads="1"/>
          </p:cNvSpPr>
          <p:nvPr/>
        </p:nvSpPr>
        <p:spPr bwMode="auto">
          <a:xfrm>
            <a:off x="6045201" y="307181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Rectangle 11"/>
          <p:cNvSpPr>
            <a:spLocks noChangeArrowheads="1"/>
          </p:cNvSpPr>
          <p:nvPr/>
        </p:nvSpPr>
        <p:spPr bwMode="auto">
          <a:xfrm>
            <a:off x="2644776" y="3278188"/>
            <a:ext cx="1917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Finished Goods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5" name="Rectangle 12"/>
          <p:cNvSpPr>
            <a:spLocks noChangeArrowheads="1"/>
          </p:cNvSpPr>
          <p:nvPr/>
        </p:nvSpPr>
        <p:spPr bwMode="auto">
          <a:xfrm>
            <a:off x="6045201" y="32781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37,400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Rectangle 14"/>
          <p:cNvSpPr>
            <a:spLocks noChangeArrowheads="1"/>
          </p:cNvSpPr>
          <p:nvPr/>
        </p:nvSpPr>
        <p:spPr bwMode="auto">
          <a:xfrm>
            <a:off x="2552701" y="3898900"/>
            <a:ext cx="14732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Income Statement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Rectangle 15"/>
          <p:cNvSpPr>
            <a:spLocks noChangeArrowheads="1"/>
          </p:cNvSpPr>
          <p:nvPr/>
        </p:nvSpPr>
        <p:spPr bwMode="auto">
          <a:xfrm>
            <a:off x="2644776" y="4114800"/>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Sales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16"/>
          <p:cNvSpPr>
            <a:spLocks noChangeArrowheads="1"/>
          </p:cNvSpPr>
          <p:nvPr/>
        </p:nvSpPr>
        <p:spPr bwMode="auto">
          <a:xfrm>
            <a:off x="5884863" y="4114800"/>
            <a:ext cx="6969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$XXXXX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Rectangle 17"/>
          <p:cNvSpPr>
            <a:spLocks noChangeArrowheads="1"/>
          </p:cNvSpPr>
          <p:nvPr/>
        </p:nvSpPr>
        <p:spPr bwMode="auto">
          <a:xfrm>
            <a:off x="2644776" y="4321175"/>
            <a:ext cx="14732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Cost of Goods Sold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Rectangle 18"/>
          <p:cNvSpPr>
            <a:spLocks noChangeArrowheads="1"/>
          </p:cNvSpPr>
          <p:nvPr/>
        </p:nvSpPr>
        <p:spPr bwMode="auto">
          <a:xfrm>
            <a:off x="5903913" y="4321175"/>
            <a:ext cx="7667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(160,500)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6408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500"/>
                                        <p:tgtEl>
                                          <p:spTgt spid="1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fade">
                                      <p:cBhvr>
                                        <p:cTn id="15" dur="500"/>
                                        <p:tgtEl>
                                          <p:spTgt spid="1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4"/>
                                        </p:tgtEl>
                                        <p:attrNameLst>
                                          <p:attrName>style.visibility</p:attrName>
                                        </p:attrNameLst>
                                      </p:cBhvr>
                                      <p:to>
                                        <p:strVal val="visible"/>
                                      </p:to>
                                    </p:set>
                                    <p:animEffect transition="in" filter="fade">
                                      <p:cBhvr>
                                        <p:cTn id="23" dur="500"/>
                                        <p:tgtEl>
                                          <p:spTgt spid="1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5"/>
                                        </p:tgtEl>
                                        <p:attrNameLst>
                                          <p:attrName>style.visibility</p:attrName>
                                        </p:attrNameLst>
                                      </p:cBhvr>
                                      <p:to>
                                        <p:strVal val="visible"/>
                                      </p:to>
                                    </p:set>
                                    <p:animEffect transition="in" filter="fade">
                                      <p:cBhvr>
                                        <p:cTn id="26" dur="500"/>
                                        <p:tgtEl>
                                          <p:spTgt spid="15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6"/>
                                        </p:tgtEl>
                                        <p:attrNameLst>
                                          <p:attrName>style.visibility</p:attrName>
                                        </p:attrNameLst>
                                      </p:cBhvr>
                                      <p:to>
                                        <p:strVal val="visible"/>
                                      </p:to>
                                    </p:set>
                                    <p:animEffect transition="in" filter="fade">
                                      <p:cBhvr>
                                        <p:cTn id="31" dur="500"/>
                                        <p:tgtEl>
                                          <p:spTgt spid="15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7"/>
                                        </p:tgtEl>
                                        <p:attrNameLst>
                                          <p:attrName>style.visibility</p:attrName>
                                        </p:attrNameLst>
                                      </p:cBhvr>
                                      <p:to>
                                        <p:strVal val="visible"/>
                                      </p:to>
                                    </p:set>
                                    <p:animEffect transition="in" filter="fade">
                                      <p:cBhvr>
                                        <p:cTn id="36" dur="500"/>
                                        <p:tgtEl>
                                          <p:spTgt spid="15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8"/>
                                        </p:tgtEl>
                                        <p:attrNameLst>
                                          <p:attrName>style.visibility</p:attrName>
                                        </p:attrNameLst>
                                      </p:cBhvr>
                                      <p:to>
                                        <p:strVal val="visible"/>
                                      </p:to>
                                    </p:set>
                                    <p:animEffect transition="in" filter="fade">
                                      <p:cBhvr>
                                        <p:cTn id="39" dur="500"/>
                                        <p:tgtEl>
                                          <p:spTgt spid="15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9"/>
                                        </p:tgtEl>
                                        <p:attrNameLst>
                                          <p:attrName>style.visibility</p:attrName>
                                        </p:attrNameLst>
                                      </p:cBhvr>
                                      <p:to>
                                        <p:strVal val="visible"/>
                                      </p:to>
                                    </p:set>
                                    <p:animEffect transition="in" filter="fade">
                                      <p:cBhvr>
                                        <p:cTn id="44" dur="500"/>
                                        <p:tgtEl>
                                          <p:spTgt spid="15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fade">
                                      <p:cBhvr>
                                        <p:cTn id="4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1" grpId="0"/>
      <p:bldP spid="152" grpId="0"/>
      <p:bldP spid="153" grpId="0"/>
      <p:bldP spid="154" grpId="0"/>
      <p:bldP spid="155" grpId="0"/>
      <p:bldP spid="156" grpId="0"/>
      <p:bldP spid="157" grpId="0"/>
      <p:bldP spid="158" grpId="0"/>
      <p:bldP spid="159" grpId="0"/>
      <p:bldP spid="16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C6:	</a:t>
            </a:r>
            <a:br>
              <a:rPr lang="en-US" altLang="en-US" dirty="0" smtClean="0"/>
            </a:br>
            <a:r>
              <a:rPr lang="en-US" dirty="0" smtClean="0">
                <a:solidFill>
                  <a:prstClr val="black"/>
                </a:solidFill>
                <a:cs typeface="Arial" charset="0"/>
              </a:rPr>
              <a:t>Describe </a:t>
            </a:r>
            <a:r>
              <a:rPr lang="en-US" dirty="0">
                <a:solidFill>
                  <a:prstClr val="black"/>
                </a:solidFill>
                <a:cs typeface="Arial" charset="0"/>
              </a:rPr>
              <a:t>trends in managerial accounting.</a:t>
            </a:r>
            <a:r>
              <a:rPr lang="en-US" b="1" dirty="0">
                <a:solidFill>
                  <a:prstClr val="black"/>
                </a:solidFill>
                <a:cs typeface="Arial" charset="0"/>
              </a:rPr>
              <a:t/>
            </a:r>
            <a:br>
              <a:rPr lang="en-US" b="1" dirty="0">
                <a:solidFill>
                  <a:prstClr val="black"/>
                </a:solidFill>
                <a:cs typeface="Arial" charset="0"/>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8575"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533400"/>
            <a:ext cx="8229600" cy="990600"/>
          </a:xfrm>
        </p:spPr>
        <p:txBody>
          <a:bodyPr/>
          <a:lstStyle/>
          <a:p>
            <a:r>
              <a:rPr lang="en-US" altLang="en-US" b="1" dirty="0" smtClean="0"/>
              <a:t>Trends in Managerial Accounting</a:t>
            </a:r>
          </a:p>
        </p:txBody>
      </p:sp>
      <p:sp>
        <p:nvSpPr>
          <p:cNvPr id="4" name="Rounded Rectangle 3"/>
          <p:cNvSpPr/>
          <p:nvPr/>
        </p:nvSpPr>
        <p:spPr>
          <a:xfrm>
            <a:off x="1247775" y="1676400"/>
            <a:ext cx="29718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68" name="TextBox 4"/>
          <p:cNvSpPr txBox="1">
            <a:spLocks noChangeArrowheads="1"/>
          </p:cNvSpPr>
          <p:nvPr/>
        </p:nvSpPr>
        <p:spPr bwMode="auto">
          <a:xfrm>
            <a:off x="1387475" y="170815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Customer Orientation</a:t>
            </a:r>
            <a:endParaRPr lang="en-US" altLang="en-US" sz="2400" dirty="0">
              <a:latin typeface="Arial" pitchFamily="34" charset="0"/>
            </a:endParaRPr>
          </a:p>
        </p:txBody>
      </p:sp>
      <p:sp>
        <p:nvSpPr>
          <p:cNvPr id="6" name="Rounded Rectangle 5"/>
          <p:cNvSpPr/>
          <p:nvPr/>
        </p:nvSpPr>
        <p:spPr>
          <a:xfrm>
            <a:off x="609600" y="3321050"/>
            <a:ext cx="2971800"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0" name="TextBox 6"/>
          <p:cNvSpPr txBox="1">
            <a:spLocks noChangeArrowheads="1"/>
          </p:cNvSpPr>
          <p:nvPr/>
        </p:nvSpPr>
        <p:spPr bwMode="auto">
          <a:xfrm>
            <a:off x="762000" y="35766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E-Commerce</a:t>
            </a:r>
            <a:endParaRPr lang="en-US" altLang="en-US" sz="2400" dirty="0">
              <a:latin typeface="Arial" pitchFamily="34" charset="0"/>
            </a:endParaRPr>
          </a:p>
        </p:txBody>
      </p:sp>
      <p:sp>
        <p:nvSpPr>
          <p:cNvPr id="8" name="Rounded Rectangle 7"/>
          <p:cNvSpPr/>
          <p:nvPr/>
        </p:nvSpPr>
        <p:spPr>
          <a:xfrm>
            <a:off x="4905375" y="1676400"/>
            <a:ext cx="29718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2" name="TextBox 8"/>
          <p:cNvSpPr txBox="1">
            <a:spLocks noChangeArrowheads="1"/>
          </p:cNvSpPr>
          <p:nvPr/>
        </p:nvSpPr>
        <p:spPr bwMode="auto">
          <a:xfrm>
            <a:off x="5057775" y="170815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Global </a:t>
            </a:r>
          </a:p>
          <a:p>
            <a:pPr algn="ctr" eaLnBrk="1" hangingPunct="1">
              <a:spcBef>
                <a:spcPct val="0"/>
              </a:spcBef>
              <a:buFontTx/>
              <a:buNone/>
            </a:pPr>
            <a:r>
              <a:rPr lang="en-US" altLang="en-US" sz="2400" b="1" dirty="0">
                <a:latin typeface="Arial" pitchFamily="34" charset="0"/>
              </a:rPr>
              <a:t>Economy</a:t>
            </a:r>
            <a:endParaRPr lang="en-US" altLang="en-US" sz="2400" dirty="0">
              <a:latin typeface="Arial" pitchFamily="34" charset="0"/>
            </a:endParaRPr>
          </a:p>
        </p:txBody>
      </p:sp>
      <p:sp>
        <p:nvSpPr>
          <p:cNvPr id="10" name="Rounded Rectangle 9"/>
          <p:cNvSpPr/>
          <p:nvPr/>
        </p:nvSpPr>
        <p:spPr>
          <a:xfrm>
            <a:off x="5562600" y="3336925"/>
            <a:ext cx="2971800" cy="914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4" name="TextBox 10"/>
          <p:cNvSpPr txBox="1">
            <a:spLocks noChangeArrowheads="1"/>
          </p:cNvSpPr>
          <p:nvPr/>
        </p:nvSpPr>
        <p:spPr bwMode="auto">
          <a:xfrm>
            <a:off x="5715000" y="3368675"/>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Service Economy</a:t>
            </a:r>
            <a:endParaRPr lang="en-US" altLang="en-US" sz="2400" dirty="0">
              <a:latin typeface="Arial" pitchFamily="34" charset="0"/>
            </a:endParaRPr>
          </a:p>
        </p:txBody>
      </p:sp>
      <p:sp>
        <p:nvSpPr>
          <p:cNvPr id="12" name="Rounded Rectangle 11"/>
          <p:cNvSpPr/>
          <p:nvPr/>
        </p:nvSpPr>
        <p:spPr>
          <a:xfrm>
            <a:off x="1250950" y="4953000"/>
            <a:ext cx="2971800"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6" name="TextBox 12"/>
          <p:cNvSpPr txBox="1">
            <a:spLocks noChangeArrowheads="1"/>
          </p:cNvSpPr>
          <p:nvPr/>
        </p:nvSpPr>
        <p:spPr bwMode="auto">
          <a:xfrm>
            <a:off x="1403350" y="513238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Lean Practices</a:t>
            </a:r>
            <a:endParaRPr lang="en-US" altLang="en-US" sz="2400" dirty="0">
              <a:latin typeface="Arial" pitchFamily="34" charset="0"/>
            </a:endParaRPr>
          </a:p>
        </p:txBody>
      </p:sp>
      <p:sp>
        <p:nvSpPr>
          <p:cNvPr id="14" name="Rounded Rectangle 13"/>
          <p:cNvSpPr/>
          <p:nvPr/>
        </p:nvSpPr>
        <p:spPr>
          <a:xfrm>
            <a:off x="4905375" y="4953000"/>
            <a:ext cx="2971800" cy="914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8" name="TextBox 14"/>
          <p:cNvSpPr txBox="1">
            <a:spLocks noChangeArrowheads="1"/>
          </p:cNvSpPr>
          <p:nvPr/>
        </p:nvSpPr>
        <p:spPr bwMode="auto">
          <a:xfrm>
            <a:off x="5060950" y="51768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Value Chain</a:t>
            </a:r>
            <a:endParaRPr lang="en-US" altLang="en-US" sz="2400" dirty="0">
              <a:latin typeface="Arial" pitchFamily="34" charset="0"/>
            </a:endParaRP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8" name="Slide Number Placeholder 17"/>
          <p:cNvSpPr>
            <a:spLocks noGrp="1"/>
          </p:cNvSpPr>
          <p:nvPr>
            <p:ph type="sldNum" sz="quarter" idx="12"/>
          </p:nvPr>
        </p:nvSpPr>
        <p:spPr/>
        <p:txBody>
          <a:bodyPr/>
          <a:lstStyle/>
          <a:p>
            <a:pPr>
              <a:defRPr/>
            </a:pPr>
            <a:fld id="{2F856502-6931-4BB7-9E44-21AF6382F1C3}" type="slidenum">
              <a:rPr lang="en-US" smtClean="0"/>
              <a:pPr>
                <a:defRPr/>
              </a:pPr>
              <a:t>45</a:t>
            </a:fld>
            <a:endParaRPr lang="en-US" dirty="0"/>
          </a:p>
        </p:txBody>
      </p:sp>
      <p:sp>
        <p:nvSpPr>
          <p:cNvPr id="19" name="Rounded Rectangle 18"/>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C6</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609600"/>
            <a:ext cx="8229600" cy="990600"/>
          </a:xfrm>
        </p:spPr>
        <p:txBody>
          <a:bodyPr/>
          <a:lstStyle/>
          <a:p>
            <a:r>
              <a:rPr lang="en-US" altLang="en-US" b="1" dirty="0" smtClean="0"/>
              <a:t>Customer Orientation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46</a:t>
            </a:fld>
            <a:endParaRPr lang="en-US" dirty="0"/>
          </a:p>
        </p:txBody>
      </p:sp>
      <p:sp>
        <p:nvSpPr>
          <p:cNvPr id="7" name="Rounded Rectangle 6"/>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C6</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pic>
        <p:nvPicPr>
          <p:cNvPr id="2" name="Picture 1"/>
          <p:cNvPicPr>
            <a:picLocks noChangeAspect="1"/>
          </p:cNvPicPr>
          <p:nvPr/>
        </p:nvPicPr>
        <p:blipFill>
          <a:blip r:embed="rId3"/>
          <a:stretch>
            <a:fillRect/>
          </a:stretch>
        </p:blipFill>
        <p:spPr>
          <a:xfrm>
            <a:off x="2819400" y="1676400"/>
            <a:ext cx="3505200" cy="3505200"/>
          </a:xfrm>
          <a:prstGeom prst="rect">
            <a:avLst/>
          </a:prstGeom>
        </p:spPr>
      </p:pic>
    </p:spTree>
  </p:cSld>
  <p:clrMapOvr>
    <a:masterClrMapping/>
  </p:clrMapOvr>
  <p:transition spd="med">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440725" y="1828800"/>
            <a:ext cx="3242875" cy="1197764"/>
          </a:xfrm>
          <a:prstGeom prst="rect">
            <a:avLst/>
          </a:prstGeom>
          <a:noFill/>
          <a:ln w="12700">
            <a:noFill/>
            <a:miter lim="800000"/>
            <a:headEnd/>
            <a:tailEnd/>
          </a:ln>
        </p:spPr>
        <p:txBody>
          <a:bodyPr wrap="none" lIns="90488" tIns="44450" rIns="90488" bIns="44450">
            <a:spAutoFit/>
          </a:bodyPr>
          <a:lstStyle/>
          <a:p>
            <a:pPr algn="ctr">
              <a:defRPr/>
            </a:pPr>
            <a:r>
              <a:rPr lang="en-US" sz="2400" b="1" dirty="0">
                <a:solidFill>
                  <a:schemeClr val="accent2">
                    <a:lumMod val="75000"/>
                  </a:schemeClr>
                </a:solidFill>
              </a:rPr>
              <a:t>Quality improvement</a:t>
            </a:r>
          </a:p>
          <a:p>
            <a:pPr algn="ctr">
              <a:defRPr/>
            </a:pPr>
            <a:r>
              <a:rPr lang="en-US" sz="2400" b="1" dirty="0">
                <a:solidFill>
                  <a:schemeClr val="accent2">
                    <a:lumMod val="75000"/>
                  </a:schemeClr>
                </a:solidFill>
              </a:rPr>
              <a:t>applied to </a:t>
            </a:r>
            <a:r>
              <a:rPr lang="en-US" sz="2400" b="1" dirty="0" smtClean="0">
                <a:solidFill>
                  <a:schemeClr val="accent2">
                    <a:lumMod val="75000"/>
                  </a:schemeClr>
                </a:solidFill>
              </a:rPr>
              <a:t>its</a:t>
            </a:r>
            <a:endParaRPr lang="en-US" sz="2400" b="1" dirty="0">
              <a:solidFill>
                <a:schemeClr val="accent2">
                  <a:lumMod val="75000"/>
                </a:schemeClr>
              </a:solidFill>
            </a:endParaRPr>
          </a:p>
          <a:p>
            <a:pPr algn="ctr">
              <a:defRPr/>
            </a:pPr>
            <a:r>
              <a:rPr lang="en-US" sz="2400" b="1" dirty="0">
                <a:solidFill>
                  <a:schemeClr val="accent2">
                    <a:lumMod val="75000"/>
                  </a:schemeClr>
                </a:solidFill>
              </a:rPr>
              <a:t>business activities.</a:t>
            </a:r>
          </a:p>
        </p:txBody>
      </p:sp>
      <p:sp>
        <p:nvSpPr>
          <p:cNvPr id="11267" name="Rectangle 8"/>
          <p:cNvSpPr>
            <a:spLocks noChangeArrowheads="1"/>
          </p:cNvSpPr>
          <p:nvPr/>
        </p:nvSpPr>
        <p:spPr bwMode="auto">
          <a:xfrm>
            <a:off x="5573713" y="1966913"/>
            <a:ext cx="2816225" cy="828675"/>
          </a:xfrm>
          <a:prstGeom prst="rect">
            <a:avLst/>
          </a:prstGeom>
          <a:noFill/>
          <a:ln w="12700">
            <a:noFill/>
            <a:miter lim="800000"/>
            <a:headEnd/>
            <a:tailEnd/>
          </a:ln>
        </p:spPr>
        <p:txBody>
          <a:bodyPr wrap="none" lIns="90488" tIns="44450" rIns="90488" bIns="44450">
            <a:spAutoFit/>
          </a:bodyPr>
          <a:lstStyle/>
          <a:p>
            <a:pPr algn="ctr">
              <a:defRPr/>
            </a:pPr>
            <a:r>
              <a:rPr lang="en-US" sz="2400" b="1" dirty="0">
                <a:solidFill>
                  <a:schemeClr val="accent2">
                    <a:lumMod val="75000"/>
                  </a:schemeClr>
                </a:solidFill>
              </a:rPr>
              <a:t>Seek and uncover</a:t>
            </a:r>
          </a:p>
          <a:p>
            <a:pPr algn="ctr">
              <a:defRPr/>
            </a:pPr>
            <a:r>
              <a:rPr lang="en-US" sz="2400" b="1" dirty="0">
                <a:solidFill>
                  <a:schemeClr val="accent2">
                    <a:lumMod val="75000"/>
                  </a:schemeClr>
                </a:solidFill>
              </a:rPr>
              <a:t> waste.</a:t>
            </a:r>
          </a:p>
        </p:txBody>
      </p:sp>
      <p:sp>
        <p:nvSpPr>
          <p:cNvPr id="11268" name="Rectangle 9"/>
          <p:cNvSpPr>
            <a:spLocks noChangeArrowheads="1"/>
          </p:cNvSpPr>
          <p:nvPr/>
        </p:nvSpPr>
        <p:spPr bwMode="auto">
          <a:xfrm>
            <a:off x="122238" y="5029200"/>
            <a:ext cx="3636962" cy="1197764"/>
          </a:xfrm>
          <a:prstGeom prst="rect">
            <a:avLst/>
          </a:prstGeom>
          <a:noFill/>
          <a:ln w="12700">
            <a:noFill/>
            <a:miter lim="800000"/>
            <a:headEnd/>
            <a:tailEnd/>
          </a:ln>
        </p:spPr>
        <p:txBody>
          <a:bodyPr wrap="square" lIns="90488" tIns="44450" rIns="90488" bIns="44450">
            <a:spAutoFit/>
          </a:bodyPr>
          <a:lstStyle/>
          <a:p>
            <a:pPr algn="ctr">
              <a:defRPr/>
            </a:pPr>
            <a:r>
              <a:rPr lang="en-US" sz="2400" b="1" dirty="0">
                <a:solidFill>
                  <a:schemeClr val="accent2">
                    <a:lumMod val="75000"/>
                  </a:schemeClr>
                </a:solidFill>
              </a:rPr>
              <a:t>Employees encouraged</a:t>
            </a:r>
            <a:br>
              <a:rPr lang="en-US" sz="2400" b="1" dirty="0">
                <a:solidFill>
                  <a:schemeClr val="accent2">
                    <a:lumMod val="75000"/>
                  </a:schemeClr>
                </a:solidFill>
              </a:rPr>
            </a:br>
            <a:r>
              <a:rPr lang="en-US" sz="2400" b="1" dirty="0">
                <a:solidFill>
                  <a:schemeClr val="accent2">
                    <a:lumMod val="75000"/>
                  </a:schemeClr>
                </a:solidFill>
              </a:rPr>
              <a:t>to try new methods</a:t>
            </a:r>
            <a:br>
              <a:rPr lang="en-US" sz="2400" b="1" dirty="0">
                <a:solidFill>
                  <a:schemeClr val="accent2">
                    <a:lumMod val="75000"/>
                  </a:schemeClr>
                </a:solidFill>
              </a:rPr>
            </a:br>
            <a:r>
              <a:rPr lang="en-US" sz="2400" b="1" dirty="0">
                <a:solidFill>
                  <a:schemeClr val="accent2">
                    <a:lumMod val="75000"/>
                  </a:schemeClr>
                </a:solidFill>
              </a:rPr>
              <a:t>to improve quality.</a:t>
            </a:r>
          </a:p>
        </p:txBody>
      </p:sp>
      <p:sp>
        <p:nvSpPr>
          <p:cNvPr id="11269" name="Rectangle 10"/>
          <p:cNvSpPr>
            <a:spLocks noChangeArrowheads="1"/>
          </p:cNvSpPr>
          <p:nvPr/>
        </p:nvSpPr>
        <p:spPr bwMode="auto">
          <a:xfrm>
            <a:off x="5291138" y="5029200"/>
            <a:ext cx="3665537" cy="1197764"/>
          </a:xfrm>
          <a:prstGeom prst="rect">
            <a:avLst/>
          </a:prstGeom>
          <a:noFill/>
          <a:ln w="12700">
            <a:noFill/>
            <a:miter lim="800000"/>
            <a:headEnd/>
            <a:tailEnd/>
          </a:ln>
        </p:spPr>
        <p:txBody>
          <a:bodyPr wrap="square" lIns="90488" tIns="44450" rIns="90488" bIns="44450">
            <a:spAutoFit/>
          </a:bodyPr>
          <a:lstStyle/>
          <a:p>
            <a:pPr algn="ctr">
              <a:defRPr/>
            </a:pPr>
            <a:r>
              <a:rPr lang="en-US" sz="2400" b="1" dirty="0">
                <a:solidFill>
                  <a:schemeClr val="accent2">
                    <a:lumMod val="75000"/>
                  </a:schemeClr>
                </a:solidFill>
              </a:rPr>
              <a:t>Company emphasizes</a:t>
            </a:r>
            <a:br>
              <a:rPr lang="en-US" sz="2400" b="1" dirty="0">
                <a:solidFill>
                  <a:schemeClr val="accent2">
                    <a:lumMod val="75000"/>
                  </a:schemeClr>
                </a:solidFill>
              </a:rPr>
            </a:br>
            <a:r>
              <a:rPr lang="en-US" sz="2400" b="1" dirty="0">
                <a:solidFill>
                  <a:schemeClr val="accent2">
                    <a:lumMod val="75000"/>
                  </a:schemeClr>
                </a:solidFill>
              </a:rPr>
              <a:t>value of quality through</a:t>
            </a:r>
            <a:br>
              <a:rPr lang="en-US" sz="2400" b="1" dirty="0">
                <a:solidFill>
                  <a:schemeClr val="accent2">
                    <a:lumMod val="75000"/>
                  </a:schemeClr>
                </a:solidFill>
              </a:rPr>
            </a:br>
            <a:r>
              <a:rPr lang="en-US" sz="2400" b="1" dirty="0">
                <a:solidFill>
                  <a:schemeClr val="accent2">
                    <a:lumMod val="75000"/>
                  </a:schemeClr>
                </a:solidFill>
              </a:rPr>
              <a:t>quality awards.</a:t>
            </a:r>
          </a:p>
        </p:txBody>
      </p:sp>
      <p:sp>
        <p:nvSpPr>
          <p:cNvPr id="38918" name="Rectangle 11"/>
          <p:cNvSpPr>
            <a:spLocks noGrp="1" noChangeArrowheads="1"/>
          </p:cNvSpPr>
          <p:nvPr>
            <p:ph type="title"/>
          </p:nvPr>
        </p:nvSpPr>
        <p:spPr>
          <a:xfrm>
            <a:off x="457200" y="762000"/>
            <a:ext cx="8229600" cy="838200"/>
          </a:xfrm>
        </p:spPr>
        <p:txBody>
          <a:bodyPr/>
          <a:lstStyle/>
          <a:p>
            <a:r>
              <a:rPr lang="en-US" altLang="en-US" b="1" dirty="0" smtClean="0"/>
              <a:t>Total Quality Management</a:t>
            </a:r>
          </a:p>
        </p:txBody>
      </p:sp>
      <p:sp>
        <p:nvSpPr>
          <p:cNvPr id="14" name="Rounded Rectangle 13"/>
          <p:cNvSpPr/>
          <p:nvPr/>
        </p:nvSpPr>
        <p:spPr>
          <a:xfrm>
            <a:off x="2895600" y="3132466"/>
            <a:ext cx="3352800" cy="1752600"/>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latin typeface="Arial" pitchFamily="34" charset="0"/>
                <a:cs typeface="Arial" pitchFamily="34" charset="0"/>
              </a:rPr>
              <a:t>Constant Focus on Higher Standards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0" name="Slide Number Placeholder 9"/>
          <p:cNvSpPr>
            <a:spLocks noGrp="1"/>
          </p:cNvSpPr>
          <p:nvPr>
            <p:ph type="sldNum" sz="quarter" idx="12"/>
          </p:nvPr>
        </p:nvSpPr>
        <p:spPr/>
        <p:txBody>
          <a:bodyPr/>
          <a:lstStyle/>
          <a:p>
            <a:pPr>
              <a:defRPr/>
            </a:pPr>
            <a:fld id="{2F856502-6931-4BB7-9E44-21AF6382F1C3}" type="slidenum">
              <a:rPr lang="en-US" smtClean="0"/>
              <a:pPr>
                <a:defRPr/>
              </a:pPr>
              <a:t>47</a:t>
            </a:fld>
            <a:endParaRPr lang="en-US" dirty="0"/>
          </a:p>
        </p:txBody>
      </p:sp>
      <p:sp>
        <p:nvSpPr>
          <p:cNvPr id="11" name="Rounded Rectangle 10"/>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C6</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up)">
                                      <p:cBhvr>
                                        <p:cTn id="7" dur="500"/>
                                        <p:tgtEl>
                                          <p:spTgt spid="1126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wipe(up)">
                                      <p:cBhvr>
                                        <p:cTn id="11" dur="500"/>
                                        <p:tgtEl>
                                          <p:spTgt spid="1126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wipe(up)">
                                      <p:cBhvr>
                                        <p:cTn id="15" dur="500"/>
                                        <p:tgtEl>
                                          <p:spTgt spid="11268"/>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wipe(up)">
                                      <p:cBhvr>
                                        <p:cTn id="19"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P spid="1126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6032500" y="2147888"/>
            <a:ext cx="2982913"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rPr>
              <a:t>Complete products</a:t>
            </a:r>
            <a:br>
              <a:rPr lang="en-US" sz="2400" b="1" dirty="0">
                <a:solidFill>
                  <a:srgbClr val="002060"/>
                </a:solidFill>
              </a:rPr>
            </a:br>
            <a:r>
              <a:rPr lang="en-US" sz="2400" b="1" dirty="0">
                <a:solidFill>
                  <a:srgbClr val="FF0000"/>
                </a:solidFill>
              </a:rPr>
              <a:t>just-in-time </a:t>
            </a:r>
            <a:r>
              <a:rPr lang="en-US" sz="2400" b="1" dirty="0">
                <a:solidFill>
                  <a:srgbClr val="002060"/>
                </a:solidFill>
              </a:rPr>
              <a:t>to</a:t>
            </a:r>
            <a:br>
              <a:rPr lang="en-US" sz="2400" b="1" dirty="0">
                <a:solidFill>
                  <a:srgbClr val="002060"/>
                </a:solidFill>
              </a:rPr>
            </a:br>
            <a:r>
              <a:rPr lang="en-US" sz="2400" b="1" dirty="0">
                <a:solidFill>
                  <a:srgbClr val="002060"/>
                </a:solidFill>
              </a:rPr>
              <a:t>ship to </a:t>
            </a:r>
            <a:r>
              <a:rPr lang="en-US" sz="2400" b="1" dirty="0" smtClean="0">
                <a:solidFill>
                  <a:srgbClr val="002060"/>
                </a:solidFill>
              </a:rPr>
              <a:t>customers</a:t>
            </a:r>
            <a:endParaRPr lang="en-US" sz="2400" b="1" dirty="0">
              <a:solidFill>
                <a:srgbClr val="002060"/>
              </a:solidFill>
            </a:endParaRPr>
          </a:p>
        </p:txBody>
      </p:sp>
      <p:sp>
        <p:nvSpPr>
          <p:cNvPr id="2052" name="Line 3"/>
          <p:cNvSpPr>
            <a:spLocks noChangeShapeType="1"/>
          </p:cNvSpPr>
          <p:nvPr/>
        </p:nvSpPr>
        <p:spPr bwMode="auto">
          <a:xfrm>
            <a:off x="2949575" y="5581650"/>
            <a:ext cx="1651000" cy="0"/>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01" name="Rectangle 5"/>
          <p:cNvSpPr>
            <a:spLocks noChangeArrowheads="1"/>
          </p:cNvSpPr>
          <p:nvPr/>
        </p:nvSpPr>
        <p:spPr bwMode="auto">
          <a:xfrm>
            <a:off x="4603750" y="4967288"/>
            <a:ext cx="3709988"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rPr>
              <a:t>Complete parts</a:t>
            </a:r>
            <a:br>
              <a:rPr lang="en-US" sz="2400" b="1" dirty="0">
                <a:solidFill>
                  <a:srgbClr val="002060"/>
                </a:solidFill>
              </a:rPr>
            </a:br>
            <a:r>
              <a:rPr lang="en-US" sz="2400" b="1" dirty="0">
                <a:solidFill>
                  <a:srgbClr val="FF0000"/>
                </a:solidFill>
              </a:rPr>
              <a:t>just-in-time </a:t>
            </a:r>
            <a:r>
              <a:rPr lang="en-US" sz="2400" b="1" dirty="0">
                <a:solidFill>
                  <a:srgbClr val="002060"/>
                </a:solidFill>
              </a:rPr>
              <a:t>for</a:t>
            </a:r>
            <a:br>
              <a:rPr lang="en-US" sz="2400" b="1" dirty="0">
                <a:solidFill>
                  <a:srgbClr val="002060"/>
                </a:solidFill>
              </a:rPr>
            </a:br>
            <a:r>
              <a:rPr lang="en-US" sz="2400" b="1" dirty="0">
                <a:solidFill>
                  <a:srgbClr val="002060"/>
                </a:solidFill>
              </a:rPr>
              <a:t>assembly into </a:t>
            </a:r>
            <a:r>
              <a:rPr lang="en-US" sz="2400" b="1" dirty="0" smtClean="0">
                <a:solidFill>
                  <a:srgbClr val="002060"/>
                </a:solidFill>
              </a:rPr>
              <a:t>products</a:t>
            </a:r>
            <a:endParaRPr lang="en-US" sz="2400" b="1" dirty="0">
              <a:solidFill>
                <a:srgbClr val="002060"/>
              </a:solidFill>
            </a:endParaRPr>
          </a:p>
        </p:txBody>
      </p:sp>
      <p:sp>
        <p:nvSpPr>
          <p:cNvPr id="2054" name="Line 6"/>
          <p:cNvSpPr>
            <a:spLocks noChangeShapeType="1"/>
          </p:cNvSpPr>
          <p:nvPr/>
        </p:nvSpPr>
        <p:spPr bwMode="auto">
          <a:xfrm>
            <a:off x="1676400" y="4038600"/>
            <a:ext cx="0" cy="833438"/>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03" name="Rectangle 7"/>
          <p:cNvSpPr>
            <a:spLocks noChangeArrowheads="1"/>
          </p:cNvSpPr>
          <p:nvPr/>
        </p:nvSpPr>
        <p:spPr bwMode="auto">
          <a:xfrm>
            <a:off x="525463" y="3441700"/>
            <a:ext cx="2260600" cy="939800"/>
          </a:xfrm>
          <a:prstGeom prst="rect">
            <a:avLst/>
          </a:prstGeom>
          <a:solidFill>
            <a:schemeClr val="bg1">
              <a:lumMod val="95000"/>
            </a:schemeClr>
          </a:solidFill>
          <a:ln w="38100">
            <a:solidFill>
              <a:srgbClr val="002060"/>
            </a:solidFill>
            <a:miter lim="800000"/>
            <a:headEnd/>
            <a:tailEnd/>
          </a:ln>
        </p:spPr>
        <p:txBody>
          <a:bodyPr wrap="none" anchor="ctr"/>
          <a:lstStyle/>
          <a:p>
            <a:pPr algn="ctr">
              <a:defRPr/>
            </a:pPr>
            <a:r>
              <a:rPr lang="en-US" sz="2400" b="1" dirty="0">
                <a:solidFill>
                  <a:srgbClr val="002060"/>
                </a:solidFill>
              </a:rPr>
              <a:t>Schedule </a:t>
            </a:r>
          </a:p>
          <a:p>
            <a:pPr algn="ctr">
              <a:defRPr/>
            </a:pPr>
            <a:r>
              <a:rPr lang="en-US" sz="2400" b="1" dirty="0" smtClean="0">
                <a:solidFill>
                  <a:srgbClr val="002060"/>
                </a:solidFill>
              </a:rPr>
              <a:t>Production</a:t>
            </a:r>
            <a:endParaRPr lang="en-US" sz="2400" b="1" dirty="0">
              <a:solidFill>
                <a:srgbClr val="002060"/>
              </a:solidFill>
            </a:endParaRPr>
          </a:p>
        </p:txBody>
      </p:sp>
      <p:sp>
        <p:nvSpPr>
          <p:cNvPr id="2056" name="Line 8"/>
          <p:cNvSpPr>
            <a:spLocks noChangeShapeType="1"/>
          </p:cNvSpPr>
          <p:nvPr/>
        </p:nvSpPr>
        <p:spPr bwMode="auto">
          <a:xfrm>
            <a:off x="1655763" y="2928938"/>
            <a:ext cx="0" cy="508000"/>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05" name="Rectangle 9"/>
          <p:cNvSpPr>
            <a:spLocks noChangeArrowheads="1"/>
          </p:cNvSpPr>
          <p:nvPr/>
        </p:nvSpPr>
        <p:spPr bwMode="auto">
          <a:xfrm>
            <a:off x="265113" y="4876800"/>
            <a:ext cx="2784475" cy="1197764"/>
          </a:xfrm>
          <a:prstGeom prst="rect">
            <a:avLst/>
          </a:prstGeom>
          <a:solidFill>
            <a:schemeClr val="bg1">
              <a:lumMod val="95000"/>
            </a:schemeClr>
          </a:solidFill>
          <a:ln w="38100">
            <a:solidFill>
              <a:srgbClr val="002060"/>
            </a:solidFill>
            <a:miter lim="800000"/>
            <a:headEnd/>
            <a:tailEnd/>
          </a:ln>
        </p:spPr>
        <p:txBody>
          <a:bodyPr wrap="square" lIns="90488" tIns="44450" rIns="90488" bIns="44450">
            <a:spAutoFit/>
          </a:bodyPr>
          <a:lstStyle/>
          <a:p>
            <a:pPr algn="ctr">
              <a:defRPr/>
            </a:pPr>
            <a:r>
              <a:rPr lang="en-US" sz="2400" b="1" dirty="0">
                <a:solidFill>
                  <a:srgbClr val="002060"/>
                </a:solidFill>
              </a:rPr>
              <a:t>Receive materials</a:t>
            </a:r>
            <a:br>
              <a:rPr lang="en-US" sz="2400" b="1" dirty="0">
                <a:solidFill>
                  <a:srgbClr val="002060"/>
                </a:solidFill>
              </a:rPr>
            </a:br>
            <a:r>
              <a:rPr lang="en-US" sz="2400" b="1" dirty="0">
                <a:solidFill>
                  <a:srgbClr val="FF0000"/>
                </a:solidFill>
              </a:rPr>
              <a:t>just-in-time </a:t>
            </a:r>
            <a:r>
              <a:rPr lang="en-US" sz="2400" b="1" dirty="0">
                <a:solidFill>
                  <a:srgbClr val="002060"/>
                </a:solidFill>
              </a:rPr>
              <a:t>for</a:t>
            </a:r>
            <a:br>
              <a:rPr lang="en-US" sz="2400" b="1" dirty="0">
                <a:solidFill>
                  <a:srgbClr val="002060"/>
                </a:solidFill>
              </a:rPr>
            </a:br>
            <a:r>
              <a:rPr lang="en-US" sz="2400" b="1" dirty="0" smtClean="0">
                <a:solidFill>
                  <a:srgbClr val="002060"/>
                </a:solidFill>
              </a:rPr>
              <a:t>production</a:t>
            </a:r>
            <a:endParaRPr lang="en-US" sz="2400" b="1" dirty="0">
              <a:solidFill>
                <a:srgbClr val="002060"/>
              </a:solidFill>
            </a:endParaRPr>
          </a:p>
        </p:txBody>
      </p:sp>
      <p:sp>
        <p:nvSpPr>
          <p:cNvPr id="2058" name="Line 10"/>
          <p:cNvSpPr>
            <a:spLocks noChangeShapeType="1"/>
          </p:cNvSpPr>
          <p:nvPr/>
        </p:nvSpPr>
        <p:spPr bwMode="auto">
          <a:xfrm flipV="1">
            <a:off x="6489700" y="3340100"/>
            <a:ext cx="965200" cy="1625600"/>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08" name="Rectangle 12"/>
          <p:cNvSpPr>
            <a:spLocks noChangeArrowheads="1"/>
          </p:cNvSpPr>
          <p:nvPr/>
        </p:nvSpPr>
        <p:spPr bwMode="auto">
          <a:xfrm>
            <a:off x="866775" y="1725613"/>
            <a:ext cx="1579563"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rPr>
              <a:t>Receive</a:t>
            </a:r>
            <a:br>
              <a:rPr lang="en-US" sz="2400" b="1" dirty="0">
                <a:solidFill>
                  <a:srgbClr val="002060"/>
                </a:solidFill>
              </a:rPr>
            </a:br>
            <a:r>
              <a:rPr lang="en-US" sz="2400" b="1" dirty="0">
                <a:solidFill>
                  <a:srgbClr val="002060"/>
                </a:solidFill>
              </a:rPr>
              <a:t>customer</a:t>
            </a:r>
            <a:br>
              <a:rPr lang="en-US" sz="2400" b="1" dirty="0">
                <a:solidFill>
                  <a:srgbClr val="002060"/>
                </a:solidFill>
              </a:rPr>
            </a:br>
            <a:r>
              <a:rPr lang="en-US" sz="2400" b="1" dirty="0" smtClean="0">
                <a:solidFill>
                  <a:srgbClr val="002060"/>
                </a:solidFill>
              </a:rPr>
              <a:t>orders</a:t>
            </a:r>
            <a:endParaRPr lang="en-US" sz="2400" b="1" dirty="0">
              <a:solidFill>
                <a:srgbClr val="002060"/>
              </a:solidFill>
            </a:endParaRPr>
          </a:p>
        </p:txBody>
      </p:sp>
      <p:sp>
        <p:nvSpPr>
          <p:cNvPr id="39948" name="Rectangle 13"/>
          <p:cNvSpPr>
            <a:spLocks noGrp="1" noChangeArrowheads="1"/>
          </p:cNvSpPr>
          <p:nvPr>
            <p:ph type="title"/>
          </p:nvPr>
        </p:nvSpPr>
        <p:spPr>
          <a:xfrm>
            <a:off x="990600" y="609600"/>
            <a:ext cx="7391400" cy="990600"/>
          </a:xfrm>
        </p:spPr>
        <p:txBody>
          <a:bodyPr>
            <a:normAutofit fontScale="90000"/>
          </a:bodyPr>
          <a:lstStyle/>
          <a:p>
            <a:r>
              <a:rPr lang="en-US" altLang="en-US" b="1" dirty="0" smtClean="0"/>
              <a:t>Just-In-Time (JIT) Manufacturing</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4" name="Slide Number Placeholder 13"/>
          <p:cNvSpPr>
            <a:spLocks noGrp="1"/>
          </p:cNvSpPr>
          <p:nvPr>
            <p:ph type="sldNum" sz="quarter" idx="12"/>
          </p:nvPr>
        </p:nvSpPr>
        <p:spPr/>
        <p:txBody>
          <a:bodyPr/>
          <a:lstStyle/>
          <a:p>
            <a:pPr>
              <a:defRPr/>
            </a:pPr>
            <a:fld id="{2F856502-6931-4BB7-9E44-21AF6382F1C3}" type="slidenum">
              <a:rPr lang="en-US" smtClean="0"/>
              <a:pPr>
                <a:defRPr/>
              </a:pPr>
              <a:t>48</a:t>
            </a:fld>
            <a:endParaRPr lang="en-US" dirty="0"/>
          </a:p>
        </p:txBody>
      </p:sp>
      <p:sp>
        <p:nvSpPr>
          <p:cNvPr id="15" name="Rounded Rectangle 14"/>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C6</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up)">
                                      <p:cBhvr>
                                        <p:cTn id="7" dur="500"/>
                                        <p:tgtEl>
                                          <p:spTgt spid="205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108"/>
                                        </p:tgtEl>
                                        <p:attrNameLst>
                                          <p:attrName>style.visibility</p:attrName>
                                        </p:attrNameLst>
                                      </p:cBhvr>
                                      <p:to>
                                        <p:strVal val="visible"/>
                                      </p:to>
                                    </p:set>
                                    <p:animEffect transition="in" filter="wipe(up)">
                                      <p:cBhvr>
                                        <p:cTn id="10" dur="500"/>
                                        <p:tgtEl>
                                          <p:spTgt spid="410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103"/>
                                        </p:tgtEl>
                                        <p:attrNameLst>
                                          <p:attrName>style.visibility</p:attrName>
                                        </p:attrNameLst>
                                      </p:cBhvr>
                                      <p:to>
                                        <p:strVal val="visible"/>
                                      </p:to>
                                    </p:set>
                                    <p:animEffect transition="in" filter="wipe(up)">
                                      <p:cBhvr>
                                        <p:cTn id="13" dur="500"/>
                                        <p:tgtEl>
                                          <p:spTgt spid="410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wipe(up)">
                                      <p:cBhvr>
                                        <p:cTn id="16" dur="500"/>
                                        <p:tgtEl>
                                          <p:spTgt spid="205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105"/>
                                        </p:tgtEl>
                                        <p:attrNameLst>
                                          <p:attrName>style.visibility</p:attrName>
                                        </p:attrNameLst>
                                      </p:cBhvr>
                                      <p:to>
                                        <p:strVal val="visible"/>
                                      </p:to>
                                    </p:set>
                                    <p:animEffect transition="in" filter="wipe(up)">
                                      <p:cBhvr>
                                        <p:cTn id="19" dur="500"/>
                                        <p:tgtEl>
                                          <p:spTgt spid="4105"/>
                                        </p:tgtEl>
                                      </p:cBhvr>
                                    </p:animEffect>
                                  </p:childTnLst>
                                </p:cTn>
                              </p:par>
                            </p:childTnLst>
                          </p:cTn>
                        </p:par>
                        <p:par>
                          <p:cTn id="20" fill="hold" nodeType="afterGroup">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ipe(left)">
                                      <p:cBhvr>
                                        <p:cTn id="23" dur="500"/>
                                        <p:tgtEl>
                                          <p:spTgt spid="2052"/>
                                        </p:tgtEl>
                                      </p:cBhvr>
                                    </p:animEffect>
                                  </p:childTnLst>
                                </p:cTn>
                              </p:par>
                            </p:childTnLst>
                          </p:cTn>
                        </p:par>
                        <p:par>
                          <p:cTn id="24" fill="hold" nodeType="afterGroup">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wipe(left)">
                                      <p:cBhvr>
                                        <p:cTn id="27" dur="500"/>
                                        <p:tgtEl>
                                          <p:spTgt spid="4101"/>
                                        </p:tgtEl>
                                      </p:cBhvr>
                                    </p:animEffect>
                                  </p:childTnLst>
                                </p:cTn>
                              </p:par>
                            </p:childTnLst>
                          </p:cTn>
                        </p:par>
                        <p:par>
                          <p:cTn id="28" fill="hold" nodeType="afterGroup">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2058"/>
                                        </p:tgtEl>
                                        <p:attrNameLst>
                                          <p:attrName>style.visibility</p:attrName>
                                        </p:attrNameLst>
                                      </p:cBhvr>
                                      <p:to>
                                        <p:strVal val="visible"/>
                                      </p:to>
                                    </p:set>
                                    <p:animEffect transition="in" filter="wipe(down)">
                                      <p:cBhvr>
                                        <p:cTn id="31" dur="500"/>
                                        <p:tgtEl>
                                          <p:spTgt spid="2058"/>
                                        </p:tgtEl>
                                      </p:cBhvr>
                                    </p:animEffect>
                                  </p:childTnLst>
                                </p:cTn>
                              </p:par>
                            </p:childTnLst>
                          </p:cTn>
                        </p:par>
                        <p:par>
                          <p:cTn id="32" fill="hold" nodeType="afterGroup">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6147"/>
                                        </p:tgtEl>
                                        <p:attrNameLst>
                                          <p:attrName>style.visibility</p:attrName>
                                        </p:attrNameLst>
                                      </p:cBhvr>
                                      <p:to>
                                        <p:strVal val="visible"/>
                                      </p:to>
                                    </p:set>
                                    <p:animEffect transition="in" filter="wipe(down)">
                                      <p:cBhvr>
                                        <p:cTn id="35"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2052" grpId="0" animBg="1"/>
      <p:bldP spid="4101" grpId="0" animBg="1"/>
      <p:bldP spid="2054" grpId="0" animBg="1"/>
      <p:bldP spid="4103" grpId="0" animBg="1"/>
      <p:bldP spid="2056" grpId="0" animBg="1"/>
      <p:bldP spid="4105" grpId="0" animBg="1"/>
      <p:bldP spid="2058" grpId="0" animBg="1"/>
      <p:bldP spid="410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5800"/>
            <a:ext cx="8229600" cy="990600"/>
          </a:xfrm>
        </p:spPr>
        <p:txBody>
          <a:bodyPr>
            <a:normAutofit/>
          </a:bodyPr>
          <a:lstStyle/>
          <a:p>
            <a:r>
              <a:rPr lang="en-US" altLang="en-US" b="1" dirty="0" smtClean="0"/>
              <a:t>Value Chain</a:t>
            </a:r>
          </a:p>
        </p:txBody>
      </p:sp>
      <p:sp>
        <p:nvSpPr>
          <p:cNvPr id="4" name="TextBox 3"/>
          <p:cNvSpPr txBox="1"/>
          <p:nvPr/>
        </p:nvSpPr>
        <p:spPr>
          <a:xfrm>
            <a:off x="733425" y="1981200"/>
            <a:ext cx="7620000" cy="1570038"/>
          </a:xfrm>
          <a:prstGeom prst="rect">
            <a:avLst/>
          </a:prstGeom>
          <a:solidFill>
            <a:schemeClr val="accent2">
              <a:lumMod val="20000"/>
              <a:lumOff val="80000"/>
            </a:schemeClr>
          </a:solidFill>
          <a:ln>
            <a:solidFill>
              <a:schemeClr val="accent2">
                <a:lumMod val="50000"/>
              </a:schemeClr>
            </a:solidFill>
          </a:ln>
        </p:spPr>
        <p:txBody>
          <a:bodyPr>
            <a:spAutoFit/>
          </a:bodyPr>
          <a:lstStyle/>
          <a:p>
            <a:pPr algn="ctr">
              <a:defRPr/>
            </a:pPr>
            <a:r>
              <a:rPr lang="en-US" sz="2400" dirty="0"/>
              <a:t>The value chain refers to the series of activities that add value to a company’s products or services. Companies can use lean practices to increase efficiency and profits.</a:t>
            </a:r>
          </a:p>
        </p:txBody>
      </p:sp>
      <p:pic>
        <p:nvPicPr>
          <p:cNvPr id="4096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4191000"/>
            <a:ext cx="86772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49</a:t>
            </a:fld>
            <a:endParaRPr lang="en-US" dirty="0"/>
          </a:p>
        </p:txBody>
      </p:sp>
      <p:sp>
        <p:nvSpPr>
          <p:cNvPr id="8" name="Rounded Rectangle 7"/>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C6</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9" name="TextBox 8"/>
          <p:cNvSpPr txBox="1"/>
          <p:nvPr/>
        </p:nvSpPr>
        <p:spPr>
          <a:xfrm>
            <a:off x="7815263" y="8579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18.18</a:t>
            </a:r>
            <a:endParaRPr lang="en-US" kern="0" dirty="0">
              <a:latin typeface="Berlin Sans FB" panose="020E0602020502020306" pitchFamily="34" charset="0"/>
            </a:endParaRP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1"/>
          <p:cNvSpPr>
            <a:spLocks noGrp="1" noChangeArrowheads="1"/>
          </p:cNvSpPr>
          <p:nvPr>
            <p:ph type="title"/>
          </p:nvPr>
        </p:nvSpPr>
        <p:spPr>
          <a:xfrm>
            <a:off x="457200" y="609600"/>
            <a:ext cx="8229600" cy="762000"/>
          </a:xfrm>
        </p:spPr>
        <p:txBody>
          <a:bodyPr>
            <a:normAutofit/>
          </a:bodyPr>
          <a:lstStyle/>
          <a:p>
            <a:r>
              <a:rPr lang="en-US" altLang="en-US" b="1" dirty="0" smtClean="0"/>
              <a:t>Purpose of Managerial Accounting</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5</a:t>
            </a:fld>
            <a:endParaRPr lang="en-US" dirty="0"/>
          </a:p>
        </p:txBody>
      </p:sp>
      <p:sp>
        <p:nvSpPr>
          <p:cNvPr id="8" name="Rounded Rectangle 7"/>
          <p:cNvSpPr/>
          <p:nvPr/>
        </p:nvSpPr>
        <p:spPr>
          <a:xfrm>
            <a:off x="81012" y="6574231"/>
            <a:ext cx="6643688" cy="1891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cs typeface="Arial" charset="0"/>
              </a:rPr>
              <a:t>Explain the purpose and nature of, and the role of ethics in, managerial accounting</a:t>
            </a:r>
            <a:r>
              <a:rPr lang="en-US" sz="1100" dirty="0" smtClean="0">
                <a:solidFill>
                  <a:prstClr val="black"/>
                </a:solidFill>
                <a:cs typeface="Arial" charset="0"/>
              </a:rPr>
              <a:t>.</a:t>
            </a:r>
            <a:endParaRPr lang="en-US" sz="1100" dirty="0"/>
          </a:p>
        </p:txBody>
      </p:sp>
      <p:sp>
        <p:nvSpPr>
          <p:cNvPr id="3" name="TextBox 2"/>
          <p:cNvSpPr txBox="1"/>
          <p:nvPr/>
        </p:nvSpPr>
        <p:spPr>
          <a:xfrm>
            <a:off x="762000" y="4780435"/>
            <a:ext cx="2882900" cy="1107996"/>
          </a:xfrm>
          <a:prstGeom prst="rect">
            <a:avLst/>
          </a:prstGeom>
          <a:noFill/>
        </p:spPr>
        <p:txBody>
          <a:bodyPr wrap="square" rtlCol="0">
            <a:spAutoFit/>
          </a:bodyPr>
          <a:lstStyle/>
          <a:p>
            <a:pPr algn="ctr"/>
            <a:r>
              <a:rPr lang="en-US" b="1" dirty="0" smtClean="0"/>
              <a:t>Planning</a:t>
            </a:r>
            <a:endParaRPr lang="en-US" sz="1600" b="1" dirty="0" smtClean="0"/>
          </a:p>
          <a:p>
            <a:pPr marL="285750" indent="-285750">
              <a:buFont typeface="Arial" panose="020B0604020202020204" pitchFamily="34" charset="0"/>
              <a:buChar char="•"/>
            </a:pPr>
            <a:r>
              <a:rPr lang="en-US" sz="1600" dirty="0" smtClean="0"/>
              <a:t>Develop new products?</a:t>
            </a:r>
          </a:p>
          <a:p>
            <a:pPr marL="285750" indent="-285750">
              <a:buFont typeface="Arial" panose="020B0604020202020204" pitchFamily="34" charset="0"/>
              <a:buChar char="•"/>
            </a:pPr>
            <a:r>
              <a:rPr lang="en-US" sz="1600" dirty="0" smtClean="0"/>
              <a:t>Expand into new markets?</a:t>
            </a:r>
            <a:endParaRPr lang="en-US" dirty="0" smtClean="0"/>
          </a:p>
          <a:p>
            <a:pPr marL="285750" indent="-285750">
              <a:buFont typeface="Arial" panose="020B0604020202020204" pitchFamily="34" charset="0"/>
              <a:buChar char="•"/>
            </a:pPr>
            <a:r>
              <a:rPr lang="en-US" sz="1600" dirty="0" smtClean="0"/>
              <a:t>Build </a:t>
            </a:r>
            <a:r>
              <a:rPr lang="en-US" sz="1600" dirty="0"/>
              <a:t>a new factory?</a:t>
            </a:r>
          </a:p>
        </p:txBody>
      </p:sp>
      <p:sp>
        <p:nvSpPr>
          <p:cNvPr id="10" name="TextBox 9"/>
          <p:cNvSpPr txBox="1"/>
          <p:nvPr/>
        </p:nvSpPr>
        <p:spPr>
          <a:xfrm>
            <a:off x="5111750" y="4780435"/>
            <a:ext cx="2882900" cy="1107996"/>
          </a:xfrm>
          <a:prstGeom prst="rect">
            <a:avLst/>
          </a:prstGeom>
          <a:noFill/>
        </p:spPr>
        <p:txBody>
          <a:bodyPr wrap="square" rtlCol="0">
            <a:spAutoFit/>
          </a:bodyPr>
          <a:lstStyle/>
          <a:p>
            <a:pPr algn="ctr"/>
            <a:r>
              <a:rPr lang="en-US" sz="1600" b="1" dirty="0" smtClean="0"/>
              <a:t>Control</a:t>
            </a:r>
          </a:p>
          <a:p>
            <a:pPr marL="285750" indent="-285750">
              <a:buFont typeface="Arial" panose="020B0604020202020204" pitchFamily="34" charset="0"/>
              <a:buChar char="•"/>
            </a:pPr>
            <a:r>
              <a:rPr lang="en-US" sz="1600" dirty="0" smtClean="0"/>
              <a:t>Are costs too high?</a:t>
            </a:r>
          </a:p>
          <a:p>
            <a:pPr marL="285750" indent="-285750">
              <a:buFont typeface="Arial" panose="020B0604020202020204" pitchFamily="34" charset="0"/>
              <a:buChar char="•"/>
            </a:pPr>
            <a:r>
              <a:rPr lang="en-US" sz="1600" dirty="0" smtClean="0"/>
              <a:t>Are services profitable?</a:t>
            </a:r>
            <a:endParaRPr lang="en-US" dirty="0" smtClean="0"/>
          </a:p>
          <a:p>
            <a:pPr marL="285750" indent="-285750">
              <a:buFont typeface="Arial" panose="020B0604020202020204" pitchFamily="34" charset="0"/>
              <a:buChar char="•"/>
            </a:pPr>
            <a:r>
              <a:rPr lang="en-US" sz="1600" dirty="0" smtClean="0"/>
              <a:t>Are customers satisfied?</a:t>
            </a:r>
            <a:endParaRPr lang="en-US" sz="1600" dirty="0"/>
          </a:p>
        </p:txBody>
      </p:sp>
      <p:sp>
        <p:nvSpPr>
          <p:cNvPr id="11" name="TextBox 10"/>
          <p:cNvSpPr txBox="1"/>
          <p:nvPr/>
        </p:nvSpPr>
        <p:spPr>
          <a:xfrm>
            <a:off x="7848600" y="183951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18.1</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447800" y="1465385"/>
            <a:ext cx="5736536" cy="2991900"/>
          </a:xfrm>
          <a:prstGeom prst="rect">
            <a:avLst/>
          </a:prstGeom>
        </p:spPr>
      </p:pic>
    </p:spTree>
  </p:cSld>
  <p:clrMapOvr>
    <a:masterClrMapping/>
  </p:clrMapOvr>
  <p:transition spd="med">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5800"/>
            <a:ext cx="8229600" cy="990600"/>
          </a:xfrm>
        </p:spPr>
        <p:txBody>
          <a:bodyPr>
            <a:normAutofit fontScale="90000"/>
          </a:bodyPr>
          <a:lstStyle/>
          <a:p>
            <a:r>
              <a:rPr lang="en-US" altLang="en-US" b="1" dirty="0" smtClean="0"/>
              <a:t>Lean Model Practices Impact for </a:t>
            </a:r>
            <a:br>
              <a:rPr lang="en-US" altLang="en-US" b="1" dirty="0" smtClean="0"/>
            </a:br>
            <a:r>
              <a:rPr lang="en-US" altLang="en-US" b="1" dirty="0" smtClean="0"/>
              <a:t>Managerial Accounting</a:t>
            </a:r>
          </a:p>
        </p:txBody>
      </p:sp>
      <p:sp>
        <p:nvSpPr>
          <p:cNvPr id="4" name="TextBox 3"/>
          <p:cNvSpPr txBox="1"/>
          <p:nvPr/>
        </p:nvSpPr>
        <p:spPr>
          <a:xfrm>
            <a:off x="733425" y="1981200"/>
            <a:ext cx="7620000" cy="2308324"/>
          </a:xfrm>
          <a:prstGeom prst="rect">
            <a:avLst/>
          </a:prstGeom>
          <a:solidFill>
            <a:schemeClr val="accent2">
              <a:lumMod val="20000"/>
              <a:lumOff val="80000"/>
            </a:schemeClr>
          </a:solidFill>
          <a:ln>
            <a:solidFill>
              <a:schemeClr val="accent2">
                <a:lumMod val="50000"/>
              </a:schemeClr>
            </a:solidFill>
          </a:ln>
        </p:spPr>
        <p:txBody>
          <a:bodyPr>
            <a:spAutoFit/>
          </a:bodyPr>
          <a:lstStyle/>
          <a:p>
            <a:pPr algn="ctr">
              <a:defRPr/>
            </a:pPr>
            <a:r>
              <a:rPr lang="en-US" sz="2400" dirty="0"/>
              <a:t>Adopting the lean </a:t>
            </a:r>
            <a:r>
              <a:rPr lang="en-US" sz="2400" dirty="0" smtClean="0"/>
              <a:t>practices means that all </a:t>
            </a:r>
            <a:r>
              <a:rPr lang="en-US" sz="2400" dirty="0"/>
              <a:t>systems and procedures </a:t>
            </a:r>
            <a:r>
              <a:rPr lang="en-US" sz="2400" dirty="0" smtClean="0"/>
              <a:t>must </a:t>
            </a:r>
            <a:r>
              <a:rPr lang="en-US" sz="2400" dirty="0"/>
              <a:t>be realigned. </a:t>
            </a:r>
            <a:endParaRPr lang="en-US" sz="2400" dirty="0" smtClean="0"/>
          </a:p>
          <a:p>
            <a:pPr algn="ctr">
              <a:defRPr/>
            </a:pPr>
            <a:endParaRPr lang="en-US" sz="2400" dirty="0"/>
          </a:p>
          <a:p>
            <a:pPr algn="ctr">
              <a:defRPr/>
            </a:pPr>
            <a:r>
              <a:rPr lang="en-US" sz="2400" dirty="0" smtClean="0"/>
              <a:t>Managerial </a:t>
            </a:r>
            <a:r>
              <a:rPr lang="en-US" sz="2400" dirty="0"/>
              <a:t>accounting has an important role </a:t>
            </a:r>
            <a:r>
              <a:rPr lang="en-US" sz="2400" dirty="0" smtClean="0"/>
              <a:t>in providing </a:t>
            </a:r>
            <a:r>
              <a:rPr lang="en-US" sz="2400" dirty="0"/>
              <a:t>accurate cost and performance information.</a:t>
            </a:r>
            <a:endParaRPr lang="en-US" altLang="en-US" sz="2400" dirty="0"/>
          </a:p>
          <a:p>
            <a:pPr algn="ctr">
              <a:defRPr/>
            </a:pPr>
            <a:endParaRPr lang="en-US" sz="2400"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50</a:t>
            </a:fld>
            <a:endParaRPr lang="en-US" dirty="0"/>
          </a:p>
        </p:txBody>
      </p:sp>
      <p:sp>
        <p:nvSpPr>
          <p:cNvPr id="8" name="Rounded Rectangle 7"/>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C6</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Tree>
    <p:extLst>
      <p:ext uri="{BB962C8B-B14F-4D97-AF65-F5344CB8AC3E}">
        <p14:creationId xmlns:p14="http://schemas.microsoft.com/office/powerpoint/2010/main" val="2765986593"/>
      </p:ext>
    </p:extLst>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5800"/>
            <a:ext cx="8229600" cy="990600"/>
          </a:xfrm>
        </p:spPr>
        <p:txBody>
          <a:bodyPr>
            <a:normAutofit/>
          </a:bodyPr>
          <a:lstStyle/>
          <a:p>
            <a:r>
              <a:rPr lang="en-US" altLang="en-US" b="1" dirty="0" smtClean="0"/>
              <a:t>Corporate Social Responsibility </a:t>
            </a:r>
          </a:p>
        </p:txBody>
      </p:sp>
      <p:sp>
        <p:nvSpPr>
          <p:cNvPr id="4" name="TextBox 3"/>
          <p:cNvSpPr txBox="1"/>
          <p:nvPr/>
        </p:nvSpPr>
        <p:spPr>
          <a:xfrm>
            <a:off x="457200" y="1981200"/>
            <a:ext cx="8001000" cy="2677656"/>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marL="342900" indent="-342900">
              <a:buFont typeface="Arial" panose="020B0604020202020204" pitchFamily="34" charset="0"/>
              <a:buChar char="•"/>
              <a:defRPr/>
            </a:pPr>
            <a:r>
              <a:rPr lang="en-US" sz="2400" dirty="0" smtClean="0"/>
              <a:t>Corporations must consider demands of employees, suppliers, and society.</a:t>
            </a:r>
          </a:p>
          <a:p>
            <a:pPr marL="342900" indent="-342900">
              <a:buFont typeface="Arial" panose="020B0604020202020204" pitchFamily="34" charset="0"/>
              <a:buChar char="•"/>
              <a:defRPr/>
            </a:pPr>
            <a:r>
              <a:rPr lang="en-US" sz="2400" dirty="0" smtClean="0"/>
              <a:t>Corporate social responsibility (CSR) goes beyond law.</a:t>
            </a:r>
          </a:p>
          <a:p>
            <a:pPr marL="342900" indent="-342900">
              <a:buFont typeface="Arial" panose="020B0604020202020204" pitchFamily="34" charset="0"/>
              <a:buChar char="•"/>
              <a:defRPr/>
            </a:pPr>
            <a:r>
              <a:rPr lang="en-US" sz="2400" dirty="0" smtClean="0"/>
              <a:t>Triple bottom line focuses on financial, social and environmental measures.</a:t>
            </a:r>
          </a:p>
          <a:p>
            <a:pPr marL="342900" indent="-342900">
              <a:buFont typeface="Arial" panose="020B0604020202020204" pitchFamily="34" charset="0"/>
              <a:buChar char="•"/>
              <a:defRPr/>
            </a:pPr>
            <a:r>
              <a:rPr lang="en-US" sz="2400" dirty="0" smtClean="0"/>
              <a:t>Adopting a triple bottom line impacts how business report.</a:t>
            </a:r>
            <a:endParaRPr lang="en-US" sz="2400"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51</a:t>
            </a:fld>
            <a:endParaRPr lang="en-US" dirty="0"/>
          </a:p>
        </p:txBody>
      </p:sp>
      <p:sp>
        <p:nvSpPr>
          <p:cNvPr id="8" name="Rounded Rectangle 7"/>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C6</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Tree>
    <p:extLst>
      <p:ext uri="{BB962C8B-B14F-4D97-AF65-F5344CB8AC3E}">
        <p14:creationId xmlns:p14="http://schemas.microsoft.com/office/powerpoint/2010/main" val="3324652153"/>
      </p:ext>
    </p:extLst>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539479"/>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A1:	</a:t>
            </a:r>
            <a:br>
              <a:rPr lang="en-US" altLang="en-US" dirty="0" smtClean="0"/>
            </a:br>
            <a:r>
              <a:rPr lang="en-US" dirty="0" smtClean="0">
                <a:solidFill>
                  <a:prstClr val="black"/>
                </a:solidFill>
                <a:cs typeface="Arial" charset="0"/>
              </a:rPr>
              <a:t>Assess </a:t>
            </a:r>
            <a:r>
              <a:rPr lang="en-US" dirty="0">
                <a:solidFill>
                  <a:prstClr val="black"/>
                </a:solidFill>
                <a:cs typeface="Arial" charset="0"/>
              </a:rPr>
              <a:t>raw materials inventory management using raw materials inventory turnover and days</a:t>
            </a:r>
            <a:r>
              <a:rPr lang="en-US" dirty="0" smtClean="0">
                <a:solidFill>
                  <a:prstClr val="black"/>
                </a:solidFill>
                <a:cs typeface="Arial" charset="0"/>
              </a:rPr>
              <a:t>’ sales </a:t>
            </a:r>
            <a:r>
              <a:rPr lang="en-US" dirty="0">
                <a:solidFill>
                  <a:prstClr val="black"/>
                </a:solidFill>
                <a:cs typeface="Arial" charset="0"/>
              </a:rPr>
              <a:t>in raw materials inventory.</a:t>
            </a:r>
            <a:br>
              <a:rPr lang="en-US" dirty="0">
                <a:solidFill>
                  <a:prstClr val="black"/>
                </a:solidFill>
                <a:cs typeface="Arial" charset="0"/>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52</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5949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87904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609600"/>
            <a:ext cx="8229600" cy="808038"/>
          </a:xfrm>
        </p:spPr>
        <p:txBody>
          <a:bodyPr/>
          <a:lstStyle/>
          <a:p>
            <a:r>
              <a:rPr lang="en-US" altLang="en-US" b="1" dirty="0" smtClean="0"/>
              <a:t>Raw Materials Inventory Turnover</a:t>
            </a:r>
          </a:p>
        </p:txBody>
      </p:sp>
      <p:graphicFrame>
        <p:nvGraphicFramePr>
          <p:cNvPr id="5" name="Table 4"/>
          <p:cNvGraphicFramePr>
            <a:graphicFrameLocks noGrp="1"/>
          </p:cNvGraphicFramePr>
          <p:nvPr/>
        </p:nvGraphicFramePr>
        <p:xfrm>
          <a:off x="914400" y="1524000"/>
          <a:ext cx="7239000" cy="1878146"/>
        </p:xfrm>
        <a:graphic>
          <a:graphicData uri="http://schemas.openxmlformats.org/drawingml/2006/table">
            <a:tbl>
              <a:tblPr/>
              <a:tblGrid>
                <a:gridCol w="3554413"/>
                <a:gridCol w="3684587"/>
              </a:tblGrid>
              <a:tr h="588476">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rPr>
                        <a:t>Raw materials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rPr>
                        <a:t>Inventory turnover = </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endParaRPr>
                    </a:p>
                  </a:txBody>
                  <a:tcPr marL="9525" marR="9525" marT="9510"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rPr>
                        <a:t>Raw materials used</a:t>
                      </a: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4A452A"/>
                    </a:solidFill>
                  </a:tcPr>
                </a:tc>
              </a:tr>
              <a:tr h="1164124">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rPr>
                        <a:t>Average materials inventory</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endParaRP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r>
            </a:tbl>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53</a:t>
            </a:fld>
            <a:endParaRPr lang="en-US" dirty="0"/>
          </a:p>
        </p:txBody>
      </p:sp>
      <p:sp>
        <p:nvSpPr>
          <p:cNvPr id="8" name="Rounded Rectangle 7"/>
          <p:cNvSpPr/>
          <p:nvPr/>
        </p:nvSpPr>
        <p:spPr>
          <a:xfrm>
            <a:off x="152400" y="6380017"/>
            <a:ext cx="6226233" cy="3670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solidFill>
                  <a:prstClr val="black"/>
                </a:solidFill>
                <a:cs typeface="Arial" charset="0"/>
              </a:rPr>
              <a:t>Assess raw materials inventory management using raw materials inventory </a:t>
            </a:r>
            <a:r>
              <a:rPr lang="en-US" sz="1100" dirty="0" smtClean="0">
                <a:solidFill>
                  <a:prstClr val="black"/>
                </a:solidFill>
                <a:cs typeface="Arial" charset="0"/>
              </a:rPr>
              <a:t/>
            </a:r>
            <a:br>
              <a:rPr lang="en-US" sz="1100" dirty="0" smtClean="0">
                <a:solidFill>
                  <a:prstClr val="black"/>
                </a:solidFill>
                <a:cs typeface="Arial" charset="0"/>
              </a:rPr>
            </a:br>
            <a:r>
              <a:rPr lang="en-US" sz="1100" dirty="0" smtClean="0">
                <a:solidFill>
                  <a:prstClr val="black"/>
                </a:solidFill>
                <a:cs typeface="Arial" charset="0"/>
              </a:rPr>
              <a:t>turnover </a:t>
            </a:r>
            <a:r>
              <a:rPr lang="en-US" sz="1100" dirty="0">
                <a:solidFill>
                  <a:prstClr val="black"/>
                </a:solidFill>
                <a:cs typeface="Arial" charset="0"/>
              </a:rPr>
              <a:t>and days’ sales in raw materials inventory.</a:t>
            </a:r>
            <a:endParaRPr lang="en-US" sz="1100" dirty="0"/>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609600"/>
            <a:ext cx="8458200" cy="808038"/>
          </a:xfrm>
        </p:spPr>
        <p:txBody>
          <a:bodyPr>
            <a:normAutofit fontScale="90000"/>
          </a:bodyPr>
          <a:lstStyle/>
          <a:p>
            <a:r>
              <a:rPr lang="en-US" altLang="en-US" b="1" dirty="0" smtClean="0"/>
              <a:t>Days’ Sales in Raw Materials Inventory</a:t>
            </a:r>
          </a:p>
        </p:txBody>
      </p:sp>
      <p:graphicFrame>
        <p:nvGraphicFramePr>
          <p:cNvPr id="5" name="Table 4"/>
          <p:cNvGraphicFramePr>
            <a:graphicFrameLocks noGrp="1"/>
          </p:cNvGraphicFramePr>
          <p:nvPr>
            <p:extLst>
              <p:ext uri="{D42A27DB-BD31-4B8C-83A1-F6EECF244321}">
                <p14:modId xmlns:p14="http://schemas.microsoft.com/office/powerpoint/2010/main" val="1585056158"/>
              </p:ext>
            </p:extLst>
          </p:nvPr>
        </p:nvGraphicFramePr>
        <p:xfrm>
          <a:off x="228600" y="1981200"/>
          <a:ext cx="7359445" cy="2015506"/>
        </p:xfrm>
        <a:graphic>
          <a:graphicData uri="http://schemas.openxmlformats.org/drawingml/2006/table">
            <a:tbl>
              <a:tblPr/>
              <a:tblGrid>
                <a:gridCol w="3613552"/>
                <a:gridCol w="3745893"/>
              </a:tblGrid>
              <a:tr h="1015349">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rPr>
                        <a:t>Days’ sales in raw </a:t>
                      </a:r>
                      <a:br>
                        <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rPr>
                      </a:br>
                      <a:r>
                        <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rPr>
                        <a:t>materials inventory = </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endParaRPr>
                    </a:p>
                  </a:txBody>
                  <a:tcPr marL="9525" marR="9525" marT="9510"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rPr>
                        <a:t>Ending raw materials inventory</a:t>
                      </a: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4A452A"/>
                    </a:solidFill>
                  </a:tcPr>
                </a:tc>
              </a:tr>
              <a:tr h="1000157">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rPr>
                        <a:t>Raw materials used</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FFFF"/>
                        </a:solidFill>
                        <a:effectLst/>
                        <a:latin typeface="Arial" charset="0"/>
                        <a:ea typeface="ＭＳ Ｐゴシック" pitchFamily="-65" charset="-128"/>
                        <a:cs typeface="Arial" charset="0"/>
                      </a:endParaRP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r>
            </a:tbl>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54</a:t>
            </a:fld>
            <a:endParaRPr lang="en-US" dirty="0"/>
          </a:p>
        </p:txBody>
      </p:sp>
      <p:sp>
        <p:nvSpPr>
          <p:cNvPr id="8" name="Rounded Rectangle 7"/>
          <p:cNvSpPr/>
          <p:nvPr/>
        </p:nvSpPr>
        <p:spPr>
          <a:xfrm>
            <a:off x="152400" y="6380017"/>
            <a:ext cx="6226233" cy="3670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solidFill>
                  <a:prstClr val="black"/>
                </a:solidFill>
                <a:cs typeface="Arial" charset="0"/>
              </a:rPr>
              <a:t>Assess raw materials inventory management using raw materials inventory </a:t>
            </a:r>
            <a:r>
              <a:rPr lang="en-US" sz="1100" dirty="0" smtClean="0">
                <a:solidFill>
                  <a:prstClr val="black"/>
                </a:solidFill>
                <a:cs typeface="Arial" charset="0"/>
              </a:rPr>
              <a:t/>
            </a:r>
            <a:br>
              <a:rPr lang="en-US" sz="1100" dirty="0" smtClean="0">
                <a:solidFill>
                  <a:prstClr val="black"/>
                </a:solidFill>
                <a:cs typeface="Arial" charset="0"/>
              </a:rPr>
            </a:br>
            <a:r>
              <a:rPr lang="en-US" sz="1100" dirty="0" smtClean="0">
                <a:solidFill>
                  <a:prstClr val="black"/>
                </a:solidFill>
                <a:cs typeface="Arial" charset="0"/>
              </a:rPr>
              <a:t>turnover </a:t>
            </a:r>
            <a:r>
              <a:rPr lang="en-US" sz="1100" dirty="0">
                <a:solidFill>
                  <a:prstClr val="black"/>
                </a:solidFill>
                <a:cs typeface="Arial" charset="0"/>
              </a:rPr>
              <a:t>and days’ sales in raw materials inventory.</a:t>
            </a:r>
            <a:endParaRPr lang="en-US" sz="1100" dirty="0"/>
          </a:p>
        </p:txBody>
      </p:sp>
      <p:sp>
        <p:nvSpPr>
          <p:cNvPr id="2" name="TextBox 1"/>
          <p:cNvSpPr txBox="1"/>
          <p:nvPr/>
        </p:nvSpPr>
        <p:spPr>
          <a:xfrm>
            <a:off x="7588045" y="2708378"/>
            <a:ext cx="1327355" cy="523220"/>
          </a:xfrm>
          <a:prstGeom prst="rect">
            <a:avLst/>
          </a:prstGeom>
          <a:solidFill>
            <a:srgbClr val="4A452A"/>
          </a:solidFill>
        </p:spPr>
        <p:txBody>
          <a:bodyPr wrap="square" rtlCol="0">
            <a:spAutoFit/>
          </a:bodyPr>
          <a:lstStyle/>
          <a:p>
            <a:r>
              <a:rPr lang="en-US" sz="2800" dirty="0">
                <a:solidFill>
                  <a:srgbClr val="FFFFFF"/>
                </a:solidFill>
                <a:latin typeface="Arial" charset="0"/>
                <a:ea typeface="ＭＳ Ｐゴシック" pitchFamily="-65" charset="-128"/>
                <a:cs typeface="Arial" charset="0"/>
              </a:rPr>
              <a:t>X 365</a:t>
            </a:r>
          </a:p>
        </p:txBody>
      </p:sp>
    </p:spTree>
    <p:extLst>
      <p:ext uri="{BB962C8B-B14F-4D97-AF65-F5344CB8AC3E}">
        <p14:creationId xmlns:p14="http://schemas.microsoft.com/office/powerpoint/2010/main" val="3435263662"/>
      </p:ext>
    </p:extLst>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457200" y="1752600"/>
            <a:ext cx="8229600" cy="1143000"/>
          </a:xfrm>
        </p:spPr>
        <p:txBody>
          <a:bodyPr>
            <a:normAutofit/>
          </a:bodyPr>
          <a:lstStyle/>
          <a:p>
            <a:r>
              <a:rPr lang="en-US" altLang="en-US" b="1" dirty="0" smtClean="0"/>
              <a:t>End of Chapter 18</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4" name="Slide Number Placeholder 3"/>
          <p:cNvSpPr>
            <a:spLocks noGrp="1"/>
          </p:cNvSpPr>
          <p:nvPr>
            <p:ph type="sldNum" sz="quarter" idx="12"/>
          </p:nvPr>
        </p:nvSpPr>
        <p:spPr/>
        <p:txBody>
          <a:bodyPr/>
          <a:lstStyle/>
          <a:p>
            <a:pPr>
              <a:defRPr/>
            </a:pPr>
            <a:fld id="{2F856502-6931-4BB7-9E44-21AF6382F1C3}" type="slidenum">
              <a:rPr lang="en-US" smtClean="0"/>
              <a:pPr>
                <a:defRPr/>
              </a:pPr>
              <a:t>55</a:t>
            </a:fld>
            <a:endParaRPr lang="en-US"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457200" y="381000"/>
            <a:ext cx="8229600" cy="1036638"/>
          </a:xfrm>
        </p:spPr>
        <p:txBody>
          <a:bodyPr/>
          <a:lstStyle/>
          <a:p>
            <a:r>
              <a:rPr lang="en-US" altLang="en-US" b="1" dirty="0" smtClean="0"/>
              <a:t>Nature of Managerial Accounting</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6</a:t>
            </a:fld>
            <a:endParaRPr lang="en-US" dirty="0"/>
          </a:p>
        </p:txBody>
      </p:sp>
      <p:sp>
        <p:nvSpPr>
          <p:cNvPr id="7" name="Rounded Rectangle 6"/>
          <p:cNvSpPr/>
          <p:nvPr/>
        </p:nvSpPr>
        <p:spPr>
          <a:xfrm>
            <a:off x="81012" y="6574231"/>
            <a:ext cx="6643688" cy="1891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cs typeface="Arial" charset="0"/>
              </a:rPr>
              <a:t>Explain the purpose and nature of, and the role of ethics in, managerial accounting</a:t>
            </a:r>
            <a:r>
              <a:rPr lang="en-US" sz="1100" dirty="0" smtClean="0">
                <a:solidFill>
                  <a:prstClr val="black"/>
                </a:solidFill>
                <a:cs typeface="Arial" charset="0"/>
              </a:rPr>
              <a:t>.</a:t>
            </a:r>
            <a:endParaRPr lang="en-US" sz="1100" dirty="0"/>
          </a:p>
        </p:txBody>
      </p:sp>
      <p:pic>
        <p:nvPicPr>
          <p:cNvPr id="2" name="Picture 1"/>
          <p:cNvPicPr>
            <a:picLocks noChangeAspect="1"/>
          </p:cNvPicPr>
          <p:nvPr/>
        </p:nvPicPr>
        <p:blipFill>
          <a:blip r:embed="rId3"/>
          <a:stretch>
            <a:fillRect/>
          </a:stretch>
        </p:blipFill>
        <p:spPr>
          <a:xfrm>
            <a:off x="762000" y="1526577"/>
            <a:ext cx="7304762" cy="4771429"/>
          </a:xfrm>
          <a:prstGeom prst="rect">
            <a:avLst/>
          </a:prstGeom>
        </p:spPr>
      </p:pic>
      <p:sp>
        <p:nvSpPr>
          <p:cNvPr id="8" name="TextBox 7"/>
          <p:cNvSpPr txBox="1"/>
          <p:nvPr/>
        </p:nvSpPr>
        <p:spPr>
          <a:xfrm>
            <a:off x="8001000" y="12034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18.2</a:t>
            </a:r>
            <a:endParaRPr lang="en-US" kern="0" dirty="0">
              <a:latin typeface="Berlin Sans FB" panose="020E0602020502020306" pitchFamily="34" charset="0"/>
            </a:endParaRPr>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505691"/>
            <a:ext cx="8229600" cy="1143000"/>
          </a:xfrm>
        </p:spPr>
        <p:txBody>
          <a:bodyPr>
            <a:normAutofit fontScale="90000"/>
          </a:bodyPr>
          <a:lstStyle/>
          <a:p>
            <a:r>
              <a:rPr lang="en-US" altLang="en-US" b="1" dirty="0"/>
              <a:t>Fraud and Ethics in</a:t>
            </a:r>
            <a:br>
              <a:rPr lang="en-US" altLang="en-US" b="1" dirty="0"/>
            </a:br>
            <a:r>
              <a:rPr lang="en-US" altLang="en-US" b="1" dirty="0"/>
              <a:t>Managerial Accounting</a:t>
            </a:r>
            <a:endParaRPr lang="en-US" dirty="0"/>
          </a:p>
        </p:txBody>
      </p:sp>
      <p:sp>
        <p:nvSpPr>
          <p:cNvPr id="10" name="Rectangle 9"/>
          <p:cNvSpPr/>
          <p:nvPr/>
        </p:nvSpPr>
        <p:spPr>
          <a:xfrm>
            <a:off x="228600" y="1828800"/>
            <a:ext cx="8686800" cy="3371548"/>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defRPr/>
            </a:pPr>
            <a:r>
              <a:rPr lang="en-US" sz="2200" dirty="0">
                <a:solidFill>
                  <a:schemeClr val="tx1"/>
                </a:solidFill>
                <a:latin typeface="Arial" pitchFamily="34" charset="0"/>
                <a:cs typeface="Arial" pitchFamily="34" charset="0"/>
              </a:rPr>
              <a:t>Fraud affects all business and it is costly: The 2016 Report to the Nations from the Association of Certified Fraud Examiners (ACFE) estimates the average U.S. business loses 5% of its annual revenues to fraud.</a:t>
            </a:r>
          </a:p>
          <a:p>
            <a:pPr marL="457200" indent="-457200">
              <a:defRPr/>
            </a:pPr>
            <a:r>
              <a:rPr lang="en-US" sz="2200" dirty="0" smtClean="0">
                <a:solidFill>
                  <a:schemeClr val="tx1"/>
                </a:solidFill>
                <a:latin typeface="Arial" pitchFamily="34" charset="0"/>
                <a:cs typeface="Arial" pitchFamily="34" charset="0"/>
              </a:rPr>
              <a:t>An internal control system is the policies and procedures used to:</a:t>
            </a:r>
          </a:p>
          <a:p>
            <a:pPr marL="457200" indent="-457200">
              <a:buFont typeface="+mj-lt"/>
              <a:buAutoNum type="arabicPeriod"/>
              <a:defRPr/>
            </a:pPr>
            <a:r>
              <a:rPr lang="en-US" sz="2200" dirty="0" smtClean="0">
                <a:solidFill>
                  <a:schemeClr val="tx1"/>
                </a:solidFill>
                <a:latin typeface="Arial" pitchFamily="34" charset="0"/>
                <a:cs typeface="Arial" pitchFamily="34" charset="0"/>
              </a:rPr>
              <a:t>Ensure reliable accounting</a:t>
            </a:r>
          </a:p>
          <a:p>
            <a:pPr marL="457200" indent="-457200">
              <a:buFont typeface="+mj-lt"/>
              <a:buAutoNum type="arabicPeriod"/>
              <a:defRPr/>
            </a:pPr>
            <a:r>
              <a:rPr lang="en-US" sz="2200" dirty="0" smtClean="0">
                <a:solidFill>
                  <a:schemeClr val="tx1"/>
                </a:solidFill>
                <a:latin typeface="Arial" pitchFamily="34" charset="0"/>
                <a:cs typeface="Arial" pitchFamily="34" charset="0"/>
              </a:rPr>
              <a:t>Protect assets</a:t>
            </a:r>
          </a:p>
          <a:p>
            <a:pPr marL="457200" indent="-457200">
              <a:buFont typeface="+mj-lt"/>
              <a:buAutoNum type="arabicPeriod"/>
              <a:defRPr/>
            </a:pPr>
            <a:r>
              <a:rPr lang="en-US" sz="2200" dirty="0" smtClean="0">
                <a:solidFill>
                  <a:schemeClr val="tx1"/>
                </a:solidFill>
                <a:latin typeface="Arial" pitchFamily="34" charset="0"/>
                <a:cs typeface="Arial" pitchFamily="34" charset="0"/>
              </a:rPr>
              <a:t>Uphold company policies</a:t>
            </a:r>
          </a:p>
          <a:p>
            <a:pPr marL="457200" indent="-457200">
              <a:buFont typeface="+mj-lt"/>
              <a:buAutoNum type="arabicPeriod"/>
              <a:defRPr/>
            </a:pPr>
            <a:r>
              <a:rPr lang="en-US" sz="2200" dirty="0" smtClean="0">
                <a:solidFill>
                  <a:schemeClr val="tx1"/>
                </a:solidFill>
                <a:latin typeface="Arial" pitchFamily="34" charset="0"/>
                <a:cs typeface="Arial" pitchFamily="34" charset="0"/>
              </a:rPr>
              <a:t>Promote efficient operations.</a:t>
            </a:r>
            <a:endParaRPr lang="en-US" sz="2200" dirty="0">
              <a:solidFill>
                <a:schemeClr val="tx1"/>
              </a:solidFill>
              <a:latin typeface="Arial" pitchFamily="34" charset="0"/>
              <a:cs typeface="Arial" pitchFamily="34" charset="0"/>
            </a:endParaRPr>
          </a:p>
        </p:txBody>
      </p:sp>
      <p:sp>
        <p:nvSpPr>
          <p:cNvPr id="11" name="Rectangle 10"/>
          <p:cNvSpPr/>
          <p:nvPr/>
        </p:nvSpPr>
        <p:spPr>
          <a:xfrm>
            <a:off x="228600" y="5441950"/>
            <a:ext cx="8839200" cy="914400"/>
          </a:xfrm>
          <a:prstGeom prst="rect">
            <a:avLst/>
          </a:prstGeom>
          <a:solidFill>
            <a:srgbClr val="0020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chemeClr val="bg1">
                    <a:lumMod val="95000"/>
                  </a:schemeClr>
                </a:solidFill>
                <a:latin typeface="Arial" pitchFamily="34" charset="0"/>
                <a:cs typeface="Arial" pitchFamily="34" charset="0"/>
              </a:rPr>
              <a:t>The Institute of Management Accountants has issued a code of ethics to help accountants involved in solving ethical dilemmas</a:t>
            </a:r>
            <a:r>
              <a:rPr lang="en-US" sz="2200" b="1" dirty="0">
                <a:solidFill>
                  <a:schemeClr val="accent4">
                    <a:lumMod val="60000"/>
                    <a:lumOff val="40000"/>
                  </a:schemeClr>
                </a:solidFill>
                <a:latin typeface="Arial" pitchFamily="34" charset="0"/>
                <a:cs typeface="Arial" pitchFamily="34" charset="0"/>
              </a:rPr>
              <a:t>. </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3" name="Slide Number Placeholder 6"/>
          <p:cNvSpPr>
            <a:spLocks noGrp="1"/>
          </p:cNvSpPr>
          <p:nvPr>
            <p:ph type="sldNum" sz="quarter" idx="12"/>
          </p:nvPr>
        </p:nvSpPr>
        <p:spPr>
          <a:xfrm>
            <a:off x="6553200" y="6356350"/>
            <a:ext cx="2133600" cy="365125"/>
          </a:xfrm>
        </p:spPr>
        <p:txBody>
          <a:bodyPr/>
          <a:lstStyle/>
          <a:p>
            <a:pPr>
              <a:defRPr/>
            </a:pPr>
            <a:fld id="{2F856502-6931-4BB7-9E44-21AF6382F1C3}" type="slidenum">
              <a:rPr lang="en-US" smtClean="0"/>
              <a:pPr>
                <a:defRPr/>
              </a:pPr>
              <a:t>7</a:t>
            </a:fld>
            <a:endParaRPr lang="en-US" dirty="0"/>
          </a:p>
        </p:txBody>
      </p:sp>
      <p:sp>
        <p:nvSpPr>
          <p:cNvPr id="14" name="Rounded Rectangle 13"/>
          <p:cNvSpPr/>
          <p:nvPr/>
        </p:nvSpPr>
        <p:spPr>
          <a:xfrm>
            <a:off x="81012" y="6574231"/>
            <a:ext cx="6643688" cy="1891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cs typeface="Arial" charset="0"/>
              </a:rPr>
              <a:t>Explain the purpose and nature of, and the role of ethics in, managerial accounting</a:t>
            </a:r>
            <a:r>
              <a:rPr lang="en-US" sz="1100" dirty="0" smtClean="0">
                <a:solidFill>
                  <a:prstClr val="black"/>
                </a:solidFill>
                <a:cs typeface="Arial" charset="0"/>
              </a:rPr>
              <a:t>.</a:t>
            </a:r>
            <a:endParaRPr lang="en-US" sz="11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85800"/>
            <a:ext cx="8229600" cy="1295400"/>
          </a:xfrm>
        </p:spPr>
        <p:txBody>
          <a:bodyPr>
            <a:normAutofit fontScale="90000"/>
          </a:bodyPr>
          <a:lstStyle/>
          <a:p>
            <a:r>
              <a:rPr lang="en-US" altLang="en-US" b="1" dirty="0" smtClean="0"/>
              <a:t>Careers in</a:t>
            </a:r>
            <a:br>
              <a:rPr lang="en-US" altLang="en-US" b="1" dirty="0" smtClean="0"/>
            </a:br>
            <a:r>
              <a:rPr lang="en-US" altLang="en-US" b="1" dirty="0" smtClean="0"/>
              <a:t>Managerial Accounting</a:t>
            </a:r>
          </a:p>
        </p:txBody>
      </p:sp>
      <p:sp>
        <p:nvSpPr>
          <p:cNvPr id="3" name="Rectangle 2"/>
          <p:cNvSpPr/>
          <p:nvPr/>
        </p:nvSpPr>
        <p:spPr>
          <a:xfrm>
            <a:off x="990600" y="1981200"/>
            <a:ext cx="6858000" cy="190500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defRPr/>
            </a:pPr>
            <a:r>
              <a:rPr lang="en-US" sz="2000" dirty="0" smtClean="0">
                <a:solidFill>
                  <a:schemeClr val="tx1"/>
                </a:solidFill>
              </a:rPr>
              <a:t>Managerial accountants must:</a:t>
            </a:r>
          </a:p>
          <a:p>
            <a:pPr marL="457200" indent="-457200">
              <a:buFont typeface="Arial" panose="020B0604020202020204" pitchFamily="34" charset="0"/>
              <a:buChar char="•"/>
              <a:defRPr/>
            </a:pPr>
            <a:r>
              <a:rPr lang="en-US" sz="2000" dirty="0" smtClean="0">
                <a:solidFill>
                  <a:schemeClr val="tx1"/>
                </a:solidFill>
              </a:rPr>
              <a:t>Have knowledge </a:t>
            </a:r>
            <a:r>
              <a:rPr lang="en-US" sz="2000" dirty="0">
                <a:solidFill>
                  <a:schemeClr val="tx1"/>
                </a:solidFill>
              </a:rPr>
              <a:t>of Financial accounting</a:t>
            </a:r>
          </a:p>
          <a:p>
            <a:pPr marL="457200" indent="-457200">
              <a:buFont typeface="Arial" panose="020B0604020202020204" pitchFamily="34" charset="0"/>
              <a:buChar char="•"/>
              <a:defRPr/>
            </a:pPr>
            <a:r>
              <a:rPr lang="en-US" sz="2000" dirty="0" smtClean="0">
                <a:solidFill>
                  <a:schemeClr val="tx1"/>
                </a:solidFill>
              </a:rPr>
              <a:t>Have knowledge </a:t>
            </a:r>
            <a:r>
              <a:rPr lang="en-US" sz="2000" dirty="0">
                <a:solidFill>
                  <a:schemeClr val="tx1"/>
                </a:solidFill>
              </a:rPr>
              <a:t>of Managerial </a:t>
            </a:r>
            <a:r>
              <a:rPr lang="en-US" sz="2000" dirty="0" smtClean="0">
                <a:solidFill>
                  <a:schemeClr val="tx1"/>
                </a:solidFill>
              </a:rPr>
              <a:t>accounting</a:t>
            </a:r>
          </a:p>
          <a:p>
            <a:pPr marL="457200" indent="-457200">
              <a:buFont typeface="Arial" panose="020B0604020202020204" pitchFamily="34" charset="0"/>
              <a:buChar char="•"/>
              <a:defRPr/>
            </a:pPr>
            <a:r>
              <a:rPr lang="en-US" sz="2000" dirty="0" smtClean="0">
                <a:solidFill>
                  <a:schemeClr val="tx1"/>
                </a:solidFill>
              </a:rPr>
              <a:t>Have strong communication skills</a:t>
            </a:r>
          </a:p>
          <a:p>
            <a:pPr marL="457200" indent="-457200">
              <a:buFont typeface="Arial" panose="020B0604020202020204" pitchFamily="34" charset="0"/>
              <a:buChar char="•"/>
              <a:defRPr/>
            </a:pPr>
            <a:r>
              <a:rPr lang="en-US" sz="2000" dirty="0" smtClean="0">
                <a:solidFill>
                  <a:schemeClr val="tx1"/>
                </a:solidFill>
              </a:rPr>
              <a:t>Have knowledge of how businesses work</a:t>
            </a:r>
          </a:p>
          <a:p>
            <a:pPr marL="457200" indent="-457200">
              <a:buFont typeface="Arial" panose="020B0604020202020204" pitchFamily="34" charset="0"/>
              <a:buChar char="•"/>
              <a:defRPr/>
            </a:pPr>
            <a:r>
              <a:rPr lang="en-US" sz="2000" dirty="0" smtClean="0">
                <a:solidFill>
                  <a:schemeClr val="tx1"/>
                </a:solidFill>
              </a:rPr>
              <a:t>Be a team player</a:t>
            </a:r>
            <a:endParaRPr lang="en-US" sz="2000" dirty="0">
              <a:solidFill>
                <a:schemeClr val="tx1"/>
              </a:solidFill>
            </a:endParaRPr>
          </a:p>
          <a:p>
            <a:pPr marL="457200" indent="-457200">
              <a:buFont typeface="Arial" panose="020B0604020202020204" pitchFamily="34" charset="0"/>
              <a:buChar char="•"/>
              <a:defRPr/>
            </a:pPr>
            <a:endParaRPr lang="en-US" sz="2400" dirty="0">
              <a:solidFill>
                <a:schemeClr val="tx1"/>
              </a:solidFill>
              <a:latin typeface="Arial" pitchFamily="34" charset="0"/>
              <a:cs typeface="Arial" pitchFamily="34"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8</a:t>
            </a:fld>
            <a:endParaRPr lang="en-US" dirty="0"/>
          </a:p>
        </p:txBody>
      </p:sp>
      <p:sp>
        <p:nvSpPr>
          <p:cNvPr id="8" name="Rounded Rectangle 7"/>
          <p:cNvSpPr/>
          <p:nvPr/>
        </p:nvSpPr>
        <p:spPr>
          <a:xfrm>
            <a:off x="81012" y="6574231"/>
            <a:ext cx="6643688" cy="1891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cs typeface="Arial" charset="0"/>
              </a:rPr>
              <a:t>Explain the purpose and nature of, and the role of ethics in, managerial accounting</a:t>
            </a:r>
            <a:r>
              <a:rPr lang="en-US" sz="1100" dirty="0" smtClean="0">
                <a:solidFill>
                  <a:prstClr val="black"/>
                </a:solidFill>
                <a:cs typeface="Arial" charset="0"/>
              </a:rPr>
              <a:t>.</a:t>
            </a:r>
            <a:endParaRPr lang="en-US" sz="1100" dirty="0"/>
          </a:p>
        </p:txBody>
      </p:sp>
      <p:pic>
        <p:nvPicPr>
          <p:cNvPr id="2" name="Picture 1"/>
          <p:cNvPicPr>
            <a:picLocks noChangeAspect="1"/>
          </p:cNvPicPr>
          <p:nvPr/>
        </p:nvPicPr>
        <p:blipFill>
          <a:blip r:embed="rId3"/>
          <a:stretch>
            <a:fillRect/>
          </a:stretch>
        </p:blipFill>
        <p:spPr>
          <a:xfrm>
            <a:off x="1219200" y="4074046"/>
            <a:ext cx="6519944" cy="2104769"/>
          </a:xfrm>
          <a:prstGeom prst="rect">
            <a:avLst/>
          </a:prstGeom>
        </p:spPr>
      </p:pic>
      <p:sp>
        <p:nvSpPr>
          <p:cNvPr id="9" name="TextBox 8"/>
          <p:cNvSpPr txBox="1"/>
          <p:nvPr/>
        </p:nvSpPr>
        <p:spPr>
          <a:xfrm>
            <a:off x="8001000" y="12034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18.4</a:t>
            </a:r>
            <a:endParaRPr lang="en-US" kern="0" dirty="0">
              <a:latin typeface="Berlin Sans FB" panose="020E0602020502020306" pitchFamily="34" charset="0"/>
            </a:endParaRPr>
          </a:p>
        </p:txBody>
      </p:sp>
    </p:spTree>
    <p:extLst>
      <p:ext uri="{BB962C8B-B14F-4D97-AF65-F5344CB8AC3E}">
        <p14:creationId xmlns:p14="http://schemas.microsoft.com/office/powerpoint/2010/main" val="25480741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18-1</a:t>
            </a:r>
            <a:endParaRPr lang="en-US" sz="2400" b="1" dirty="0">
              <a:solidFill>
                <a:prstClr val="white"/>
              </a:solidFill>
            </a:endParaRPr>
          </a:p>
        </p:txBody>
      </p:sp>
      <p:sp>
        <p:nvSpPr>
          <p:cNvPr id="51" name="Slide Number Placeholder 50"/>
          <p:cNvSpPr>
            <a:spLocks noGrp="1"/>
          </p:cNvSpPr>
          <p:nvPr>
            <p:ph type="sldNum" sz="quarter" idx="12"/>
          </p:nvPr>
        </p:nvSpPr>
        <p:spPr/>
        <p:txBody>
          <a:bodyPr/>
          <a:lstStyle/>
          <a:p>
            <a:fld id="{A2F34CF3-0044-4E21-BEB6-D1264E26E98D}" type="slidenum">
              <a:rPr lang="en-US" smtClean="0">
                <a:solidFill>
                  <a:prstClr val="black">
                    <a:tint val="75000"/>
                  </a:prstClr>
                </a:solidFill>
              </a:rPr>
              <a:pPr/>
              <a:t>9</a:t>
            </a:fld>
            <a:endParaRPr lang="en-US" dirty="0">
              <a:solidFill>
                <a:prstClr val="black">
                  <a:tint val="75000"/>
                </a:prstClr>
              </a:solidFill>
            </a:endParaRPr>
          </a:p>
        </p:txBody>
      </p:sp>
      <p:sp>
        <p:nvSpPr>
          <p:cNvPr id="54" name="Rounded Rectangle 53"/>
          <p:cNvSpPr/>
          <p:nvPr/>
        </p:nvSpPr>
        <p:spPr>
          <a:xfrm>
            <a:off x="81012" y="6574231"/>
            <a:ext cx="6643688" cy="1891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cs typeface="Arial" charset="0"/>
              </a:rPr>
              <a:t>Explain the purpose and nature of, and the role of ethics in, managerial accounting</a:t>
            </a:r>
            <a:r>
              <a:rPr lang="en-US" sz="1100" dirty="0" smtClean="0">
                <a:solidFill>
                  <a:prstClr val="black"/>
                </a:solidFill>
                <a:cs typeface="Arial" charset="0"/>
              </a:rPr>
              <a:t>.</a:t>
            </a:r>
            <a:endParaRPr lang="en-US" sz="1100" dirty="0"/>
          </a:p>
        </p:txBody>
      </p:sp>
      <p:sp>
        <p:nvSpPr>
          <p:cNvPr id="6" name="Rectangle 5"/>
          <p:cNvSpPr>
            <a:spLocks noChangeArrowheads="1"/>
          </p:cNvSpPr>
          <p:nvPr/>
        </p:nvSpPr>
        <p:spPr bwMode="auto">
          <a:xfrm>
            <a:off x="1011238" y="2482850"/>
            <a:ext cx="7121525" cy="2476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1258888" y="1382713"/>
            <a:ext cx="25161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 Primary users are 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4930776" y="1382713"/>
            <a:ext cx="20447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5.  Controlled by GAAP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1258888" y="1606550"/>
            <a:ext cx="36957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2.  Includes more nonmonetary information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4930776" y="1606550"/>
            <a:ext cx="3549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6.  Used in managers' planning decisions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1258888" y="1831975"/>
            <a:ext cx="26733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3.  Focuses more on the future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4930776" y="1831975"/>
            <a:ext cx="32908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7.  Focuses on the whole organization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1258888" y="2055813"/>
            <a:ext cx="35052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4.  Uses many estimates and projections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4930776" y="2055813"/>
            <a:ext cx="25050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8.  Not constrained by GAAP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6122988" y="2505075"/>
            <a:ext cx="9096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Financial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7121526" y="2505075"/>
            <a:ext cx="10890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Managerial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1258888" y="2741613"/>
            <a:ext cx="25161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1. Primary users are external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6448426" y="2741613"/>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1258888" y="2976563"/>
            <a:ext cx="36957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2.  Includes more nonmonetary information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7526338" y="2976563"/>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1258888" y="3213100"/>
            <a:ext cx="26733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3.  Focuses more on the future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7526338" y="3213100"/>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1258888" y="3448050"/>
            <a:ext cx="35052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4.  Uses many estimates and projections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7526338" y="3448050"/>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1258888" y="3684588"/>
            <a:ext cx="20447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5.  Controlled by GAAP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6448426" y="3684588"/>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1258888" y="3919538"/>
            <a:ext cx="3549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6.  Used in managers' planning decisions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7526338" y="3919538"/>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1258888" y="4156075"/>
            <a:ext cx="32908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7.  Focuses on the whole organization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6448426" y="4156075"/>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30"/>
          <p:cNvSpPr>
            <a:spLocks noChangeArrowheads="1"/>
          </p:cNvSpPr>
          <p:nvPr/>
        </p:nvSpPr>
        <p:spPr bwMode="auto">
          <a:xfrm>
            <a:off x="1258888" y="4391025"/>
            <a:ext cx="25050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8.  Not constrained by GAAP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31"/>
          <p:cNvSpPr>
            <a:spLocks noChangeArrowheads="1"/>
          </p:cNvSpPr>
          <p:nvPr/>
        </p:nvSpPr>
        <p:spPr bwMode="auto">
          <a:xfrm>
            <a:off x="7526338" y="4391025"/>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2"/>
          <p:cNvSpPr>
            <a:spLocks noChangeArrowheads="1"/>
          </p:cNvSpPr>
          <p:nvPr/>
        </p:nvSpPr>
        <p:spPr bwMode="auto">
          <a:xfrm>
            <a:off x="1055688" y="708025"/>
            <a:ext cx="72898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Following are aspects of accounting information.  Classify each as pertaining more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3"/>
          <p:cNvSpPr>
            <a:spLocks noChangeArrowheads="1"/>
          </p:cNvSpPr>
          <p:nvPr/>
        </p:nvSpPr>
        <p:spPr bwMode="auto">
          <a:xfrm>
            <a:off x="1055688" y="933450"/>
            <a:ext cx="42116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financial accounting or to managerial accounting.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p:cNvSpPr>
            <a:spLocks noChangeShapeType="1"/>
          </p:cNvSpPr>
          <p:nvPr/>
        </p:nvSpPr>
        <p:spPr bwMode="auto">
          <a:xfrm>
            <a:off x="1011238" y="2482850"/>
            <a:ext cx="0" cy="247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1011238" y="2482850"/>
            <a:ext cx="11113"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Line 36"/>
          <p:cNvSpPr>
            <a:spLocks noChangeShapeType="1"/>
          </p:cNvSpPr>
          <p:nvPr/>
        </p:nvSpPr>
        <p:spPr bwMode="auto">
          <a:xfrm>
            <a:off x="8121651" y="2493963"/>
            <a:ext cx="0" cy="2365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121651" y="2493963"/>
            <a:ext cx="11113" cy="236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8"/>
          <p:cNvSpPr>
            <a:spLocks noChangeShapeType="1"/>
          </p:cNvSpPr>
          <p:nvPr/>
        </p:nvSpPr>
        <p:spPr bwMode="auto">
          <a:xfrm>
            <a:off x="1022351" y="2482850"/>
            <a:ext cx="71104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1022351" y="2482850"/>
            <a:ext cx="71104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Line 40"/>
          <p:cNvSpPr>
            <a:spLocks noChangeShapeType="1"/>
          </p:cNvSpPr>
          <p:nvPr/>
        </p:nvSpPr>
        <p:spPr bwMode="auto">
          <a:xfrm>
            <a:off x="1022351" y="2717800"/>
            <a:ext cx="71104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1022351" y="2717800"/>
            <a:ext cx="711041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77690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5" grpId="0" animBg="1"/>
      <p:bldP spid="36" grpId="0" animBg="1"/>
      <p:bldP spid="37" grpId="0" animBg="1"/>
      <p:bldP spid="38" grpId="0" animBg="1"/>
      <p:bldP spid="39" grpId="0" animBg="1"/>
      <p:bldP spid="40" grpId="0" animBg="1"/>
      <p:bldP spid="41" grpId="0" animBg="1"/>
      <p:bldP spid="42" grpId="0" animBg="1"/>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5749</TotalTime>
  <Words>6894</Words>
  <Application>Microsoft Office PowerPoint</Application>
  <PresentationFormat>On-screen Show (4:3)</PresentationFormat>
  <Paragraphs>697</Paragraphs>
  <Slides>55</Slides>
  <Notes>55</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55</vt:i4>
      </vt:variant>
    </vt:vector>
  </HeadingPairs>
  <TitlesOfParts>
    <vt:vector size="73" baseType="lpstr">
      <vt:lpstr>ＭＳ Ｐゴシック</vt:lpstr>
      <vt:lpstr>ＭＳ Ｐゴシック</vt:lpstr>
      <vt:lpstr>Arial</vt:lpstr>
      <vt:lpstr>Arial Narrow</vt:lpstr>
      <vt:lpstr>Berlin Sans FB</vt:lpstr>
      <vt:lpstr>Calibri</vt:lpstr>
      <vt:lpstr>Monotype Sorts</vt:lpstr>
      <vt:lpstr>Palatino Linotype</vt:lpstr>
      <vt:lpstr>Proxima Nova</vt:lpstr>
      <vt:lpstr>Times</vt:lpstr>
      <vt:lpstr>Wingdings</vt:lpstr>
      <vt:lpstr>Theme1</vt:lpstr>
      <vt:lpstr>1_Theme1</vt:lpstr>
      <vt:lpstr>Office Theme</vt:lpstr>
      <vt:lpstr>1_Office Theme</vt:lpstr>
      <vt:lpstr>2_Office Theme</vt:lpstr>
      <vt:lpstr>4_Office Theme</vt:lpstr>
      <vt:lpstr>Clip</vt:lpstr>
      <vt:lpstr>Managerial Accounting Concepts and Principles</vt:lpstr>
      <vt:lpstr>PowerPoint Presentation</vt:lpstr>
      <vt:lpstr>   C1:  Explain the purpose and nature of, and the role of ethics in, managerial accounting.   </vt:lpstr>
      <vt:lpstr>Managerial Accounting Basics</vt:lpstr>
      <vt:lpstr>Purpose of Managerial Accounting</vt:lpstr>
      <vt:lpstr>Nature of Managerial Accounting</vt:lpstr>
      <vt:lpstr>Fraud and Ethics in Managerial Accounting</vt:lpstr>
      <vt:lpstr>Careers in Managerial Accounting</vt:lpstr>
      <vt:lpstr>PowerPoint Presentation</vt:lpstr>
      <vt:lpstr>   C2:  Describe accounting concepts useful in classifying costs.   </vt:lpstr>
      <vt:lpstr>Types of Cost Classifications Fixed versus Variable</vt:lpstr>
      <vt:lpstr>Types of Cost Classifications Direct versus Indirect</vt:lpstr>
      <vt:lpstr>   C3:  Define product and period costs and explain how they impact financial statements.   </vt:lpstr>
      <vt:lpstr>Types of Cost Classifications Product versus Period Costs</vt:lpstr>
      <vt:lpstr>Period and Product Costs in Financial Statements</vt:lpstr>
      <vt:lpstr>Identifications of  Cost Classifications</vt:lpstr>
      <vt:lpstr>Cost Concepts for Service Companies</vt:lpstr>
      <vt:lpstr>PowerPoint Presentation</vt:lpstr>
      <vt:lpstr>Reporting of Costs</vt:lpstr>
      <vt:lpstr>Direct Materials</vt:lpstr>
      <vt:lpstr>Direct Labor</vt:lpstr>
      <vt:lpstr>Factory Overhead</vt:lpstr>
      <vt:lpstr>Prime and Conversion Costs</vt:lpstr>
      <vt:lpstr>   C4:  Explain how balance sheets and income statements for manufacturing, merchandising, and service companies differ. </vt:lpstr>
      <vt:lpstr>Reporting Manufacturing Activities</vt:lpstr>
      <vt:lpstr>Manufacturer’s Balance Sheet</vt:lpstr>
      <vt:lpstr>Balance Sheets for Manufacturers, Merchandisers and Servicers</vt:lpstr>
      <vt:lpstr>   P1:  Compute cost of goods sold for a manufacturer and for a merchandiser.   </vt:lpstr>
      <vt:lpstr>Costs and the Income Statement </vt:lpstr>
      <vt:lpstr>Cost of Goods Sold for a Merchandiser and Manufacturer</vt:lpstr>
      <vt:lpstr>PowerPoint Presentation</vt:lpstr>
      <vt:lpstr>   C5:  Explain manufacturing activities and the flow of manufacturing costs.   </vt:lpstr>
      <vt:lpstr>Flow of Manufacturing Activities</vt:lpstr>
      <vt:lpstr>   P2:  Prepare a schedule of cost of goods manufactured and explain its purpose and links to financial statements.    </vt:lpstr>
      <vt:lpstr>Schedule of Cost of Good Manufactured</vt:lpstr>
      <vt:lpstr>Manufacturing Statement</vt:lpstr>
      <vt:lpstr>Manufacturing Statement</vt:lpstr>
      <vt:lpstr>Manufacturing Statement</vt:lpstr>
      <vt:lpstr>Manufacturing Statement</vt:lpstr>
      <vt:lpstr>Manufacturing Statement</vt:lpstr>
      <vt:lpstr>Manufacturing Cost Flows Across Accounting Reports</vt:lpstr>
      <vt:lpstr>PowerPoint Presentation</vt:lpstr>
      <vt:lpstr>PowerPoint Presentation</vt:lpstr>
      <vt:lpstr>   C6:  Describe trends in managerial accounting.   </vt:lpstr>
      <vt:lpstr>Trends in Managerial Accounting</vt:lpstr>
      <vt:lpstr>Customer Orientation</vt:lpstr>
      <vt:lpstr>Total Quality Management</vt:lpstr>
      <vt:lpstr>Just-In-Time (JIT) Manufacturing</vt:lpstr>
      <vt:lpstr>Value Chain</vt:lpstr>
      <vt:lpstr>Lean Model Practices Impact for  Managerial Accounting</vt:lpstr>
      <vt:lpstr>Corporate Social Responsibility </vt:lpstr>
      <vt:lpstr>   A1:  Assess raw materials inventory management using raw materials inventory turnover and days’ sales in raw materials inventory.   </vt:lpstr>
      <vt:lpstr>Raw Materials Inventory Turnover</vt:lpstr>
      <vt:lpstr>Days’ Sales in Raw Materials Inventory</vt:lpstr>
      <vt:lpstr>End of Chapter 18</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362</cp:revision>
  <dcterms:created xsi:type="dcterms:W3CDTF">2008-06-11T19:43:46Z</dcterms:created>
  <dcterms:modified xsi:type="dcterms:W3CDTF">2018-04-01T02:16:58Z</dcterms:modified>
</cp:coreProperties>
</file>