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71" r:id="rId2"/>
  </p:sldMasterIdLst>
  <p:notesMasterIdLst>
    <p:notesMasterId r:id="rId27"/>
  </p:notesMasterIdLst>
  <p:sldIdLst>
    <p:sldId id="295" r:id="rId3"/>
    <p:sldId id="284"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587" autoAdjust="0"/>
    <p:restoredTop sz="86327"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100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27648-5FBF-4EF1-9F80-C1425D0EA1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22AE7215-F2E3-4B29-AAD6-4882B64799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charset="0"/>
                <a:cs typeface="ＭＳ Ｐゴシック" charset="0"/>
              </a:defRPr>
            </a:lvl1pPr>
          </a:lstStyle>
          <a:p>
            <a:pPr>
              <a:defRPr/>
            </a:pPr>
            <a:fld id="{EFB5C5F8-E401-43DB-B7EC-563A3B9C80AA}"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45423669-2133-4B1B-A1B2-956FC7D9F87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557AA699-842D-4B33-8147-1B5F5C158C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8CF4E26-66E8-4B0F-A118-D4637E962B1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xmlns="" id="{D49F4E71-4037-49DB-8FF6-37AD33BA6FC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fld id="{BADA9BFF-8C20-4ED7-9984-4A922C7AF2D0}" type="slidenum">
              <a:rPr lang="en-US" altLang="en-US"/>
              <a:pPr>
                <a:defRPr/>
              </a:pPr>
              <a:t>‹#›</a:t>
            </a:fld>
            <a:endParaRPr lang="en-US" altLang="en-US"/>
          </a:p>
        </p:txBody>
      </p:sp>
    </p:spTree>
    <p:extLst>
      <p:ext uri="{BB962C8B-B14F-4D97-AF65-F5344CB8AC3E}">
        <p14:creationId xmlns:p14="http://schemas.microsoft.com/office/powerpoint/2010/main" val="2022630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ct val="0"/>
              </a:spcBef>
              <a:spcAft>
                <a:spcPts val="0"/>
              </a:spcAft>
              <a:defRPr/>
            </a:pPr>
            <a:r>
              <a:rPr lang="en-US" altLang="en-US" dirty="0"/>
              <a:t>Chapter 13: </a:t>
            </a:r>
            <a:r>
              <a:rPr lang="en-US" sz="1200" dirty="0">
                <a:solidFill>
                  <a:schemeClr val="tx1"/>
                </a:solidFill>
                <a:latin typeface="Calibri" charset="0"/>
              </a:rPr>
              <a:t>Contracts in Writing and Third-Party Contracts</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34781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18E69C05-B948-4558-9A45-0CBD9ED0E5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EDBA5475-7827-46D2-9EC4-8D98BDDF43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parole evidence rule lends stability, predictability and integrity to written contracts.</a:t>
            </a:r>
          </a:p>
        </p:txBody>
      </p:sp>
      <p:sp>
        <p:nvSpPr>
          <p:cNvPr id="21507" name="Slide Number Placeholder 3">
            <a:extLst>
              <a:ext uri="{FF2B5EF4-FFF2-40B4-BE49-F238E27FC236}">
                <a16:creationId xmlns:a16="http://schemas.microsoft.com/office/drawing/2014/main" xmlns="" id="{7745646B-BFC1-4C05-BD9A-6E666CCF4A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569B12-ED22-4E15-AC45-BF3E8AE2FFAD}" type="slidenum">
              <a:rPr lang="en-US" altLang="en-US" sz="1200"/>
              <a:pPr/>
              <a:t>10</a:t>
            </a:fld>
            <a:endParaRPr lang="en-US" altLang="en-US" sz="1200"/>
          </a:p>
        </p:txBody>
      </p:sp>
    </p:spTree>
    <p:extLst>
      <p:ext uri="{BB962C8B-B14F-4D97-AF65-F5344CB8AC3E}">
        <p14:creationId xmlns:p14="http://schemas.microsoft.com/office/powerpoint/2010/main" val="104240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1F20DB57-6141-458E-AADC-C43CA73314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833BF83F-6330-4885-8D97-762798247B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Exceptions to the parole evidence rule include contracts that are subsequently modified, contracts conditioned on orally agreed-upon terms, contracts that are not final (as they are part written and part oral,) contracts with ambiguous terms, incomplete contracts, contracts with obvious typographical errors, voidable or void contracts, and evidence of prior dealings or usage of trade.</a:t>
            </a:r>
          </a:p>
        </p:txBody>
      </p:sp>
      <p:sp>
        <p:nvSpPr>
          <p:cNvPr id="23555" name="Slide Number Placeholder 3">
            <a:extLst>
              <a:ext uri="{FF2B5EF4-FFF2-40B4-BE49-F238E27FC236}">
                <a16:creationId xmlns:a16="http://schemas.microsoft.com/office/drawing/2014/main" xmlns="" id="{82194B7D-E213-4752-BEA7-2E40C17EA5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8572997-1838-4C28-A15D-6D201C999E27}" type="slidenum">
              <a:rPr lang="en-US" altLang="en-US" sz="1200"/>
              <a:pPr/>
              <a:t>11</a:t>
            </a:fld>
            <a:endParaRPr lang="en-US" altLang="en-US" sz="1200"/>
          </a:p>
        </p:txBody>
      </p:sp>
    </p:spTree>
    <p:extLst>
      <p:ext uri="{BB962C8B-B14F-4D97-AF65-F5344CB8AC3E}">
        <p14:creationId xmlns:p14="http://schemas.microsoft.com/office/powerpoint/2010/main" val="345706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2BAEF6F1-1C44-4E02-AB35-A28E7542CB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4E65490F-92CB-4044-83C3-E5BCC996A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Integrated contracts are written contracts within the statute of frauds that are intended to be the complete and final representation of the parties’ agreement.  Generally, integrated contracts prevent admissibility of parole evidence.</a:t>
            </a:r>
          </a:p>
        </p:txBody>
      </p:sp>
      <p:sp>
        <p:nvSpPr>
          <p:cNvPr id="25603" name="Slide Number Placeholder 3">
            <a:extLst>
              <a:ext uri="{FF2B5EF4-FFF2-40B4-BE49-F238E27FC236}">
                <a16:creationId xmlns:a16="http://schemas.microsoft.com/office/drawing/2014/main" xmlns="" id="{C6F1F398-540E-4481-8506-51AA7E97A3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9768860-F115-4D27-91DD-B03F92ACACFE}" type="slidenum">
              <a:rPr lang="en-US" altLang="en-US" sz="1200"/>
              <a:pPr/>
              <a:t>12</a:t>
            </a:fld>
            <a:endParaRPr lang="en-US" altLang="en-US" sz="1200"/>
          </a:p>
        </p:txBody>
      </p:sp>
    </p:spTree>
    <p:extLst>
      <p:ext uri="{BB962C8B-B14F-4D97-AF65-F5344CB8AC3E}">
        <p14:creationId xmlns:p14="http://schemas.microsoft.com/office/powerpoint/2010/main" val="2004644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4F9B4007-DA1D-48DF-8B02-A5F361E53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133F4C01-86C1-4D44-9935-D75777B133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Third Party Rights to Contracts</a:t>
            </a:r>
          </a:p>
        </p:txBody>
      </p:sp>
      <p:sp>
        <p:nvSpPr>
          <p:cNvPr id="27651" name="Slide Number Placeholder 3">
            <a:extLst>
              <a:ext uri="{FF2B5EF4-FFF2-40B4-BE49-F238E27FC236}">
                <a16:creationId xmlns:a16="http://schemas.microsoft.com/office/drawing/2014/main" xmlns="" id="{5AF47760-DA42-40BF-83F8-604C2DA6A3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C04979-5D95-47FA-9B7E-ACA109D2F194}" type="slidenum">
              <a:rPr lang="en-US" altLang="en-US" sz="1200"/>
              <a:pPr/>
              <a:t>13</a:t>
            </a:fld>
            <a:endParaRPr lang="en-US" altLang="en-US" sz="1200"/>
          </a:p>
        </p:txBody>
      </p:sp>
    </p:spTree>
    <p:extLst>
      <p:ext uri="{BB962C8B-B14F-4D97-AF65-F5344CB8AC3E}">
        <p14:creationId xmlns:p14="http://schemas.microsoft.com/office/powerpoint/2010/main" val="2794847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1F075908-53BF-4DF6-93B6-ABCE240112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27926564-3F31-4E7E-AFC8-5E74DD5C3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An obligor is a contractual party who owes a duty to another party in </a:t>
            </a:r>
            <a:r>
              <a:rPr lang="en-US" altLang="en-US" dirty="0" err="1"/>
              <a:t>privity</a:t>
            </a:r>
            <a:r>
              <a:rPr lang="en-US" altLang="en-US" dirty="0"/>
              <a:t> of contract, while an obligee is a contractual party owed a duty from another party in </a:t>
            </a:r>
            <a:r>
              <a:rPr lang="en-US" altLang="en-US" dirty="0" err="1"/>
              <a:t>privity</a:t>
            </a:r>
            <a:r>
              <a:rPr lang="en-US" altLang="en-US" dirty="0"/>
              <a:t> of contract.</a:t>
            </a:r>
          </a:p>
        </p:txBody>
      </p:sp>
      <p:sp>
        <p:nvSpPr>
          <p:cNvPr id="29699" name="Slide Number Placeholder 3">
            <a:extLst>
              <a:ext uri="{FF2B5EF4-FFF2-40B4-BE49-F238E27FC236}">
                <a16:creationId xmlns:a16="http://schemas.microsoft.com/office/drawing/2014/main" xmlns="" id="{E70E32C6-C04B-4F61-AF2C-8DBDC8AF05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323466D-47F9-42DF-8E27-1319840C584A}" type="slidenum">
              <a:rPr lang="en-US" altLang="en-US" sz="1200"/>
              <a:pPr/>
              <a:t>14</a:t>
            </a:fld>
            <a:endParaRPr lang="en-US" altLang="en-US" sz="1200"/>
          </a:p>
        </p:txBody>
      </p:sp>
    </p:spTree>
    <p:extLst>
      <p:ext uri="{BB962C8B-B14F-4D97-AF65-F5344CB8AC3E}">
        <p14:creationId xmlns:p14="http://schemas.microsoft.com/office/powerpoint/2010/main" val="1892674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A91F7C0A-6E48-45F3-BE57-68BCAF3F34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E973127D-B86A-4C84-9504-DEC5623B1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assignment is a transfer of rights under a contract to a third party.  An assignor is a party to a contract who transfers his or her rights to a third party, while an assignee is a party not in privity of contract who receives a transfer of rights to a contract.</a:t>
            </a:r>
          </a:p>
        </p:txBody>
      </p:sp>
      <p:sp>
        <p:nvSpPr>
          <p:cNvPr id="31747" name="Slide Number Placeholder 3">
            <a:extLst>
              <a:ext uri="{FF2B5EF4-FFF2-40B4-BE49-F238E27FC236}">
                <a16:creationId xmlns:a16="http://schemas.microsoft.com/office/drawing/2014/main" xmlns="" id="{4F3A74E7-13AA-440E-8807-D4D17A9301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E037A94-7248-4A41-941E-70F05C9CA74F}" type="slidenum">
              <a:rPr lang="en-US" altLang="en-US" sz="1200"/>
              <a:pPr/>
              <a:t>15</a:t>
            </a:fld>
            <a:endParaRPr lang="en-US" altLang="en-US" sz="1200"/>
          </a:p>
        </p:txBody>
      </p:sp>
    </p:spTree>
    <p:extLst>
      <p:ext uri="{BB962C8B-B14F-4D97-AF65-F5344CB8AC3E}">
        <p14:creationId xmlns:p14="http://schemas.microsoft.com/office/powerpoint/2010/main" val="269480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17286574-BBD0-4969-B24E-05D7B68604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4C8A3D39-FB58-4494-9F0A-3E4D79E47C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Contractual rights that cannot be assigned include rights that are personal in nature, rights that would increase an obligor’s risks or duties, rights in a contract that expressly forbids assignments, and rights whose assignment is prohibited by law or public policy.</a:t>
            </a:r>
          </a:p>
        </p:txBody>
      </p:sp>
      <p:sp>
        <p:nvSpPr>
          <p:cNvPr id="33795" name="Slide Number Placeholder 3">
            <a:extLst>
              <a:ext uri="{FF2B5EF4-FFF2-40B4-BE49-F238E27FC236}">
                <a16:creationId xmlns:a16="http://schemas.microsoft.com/office/drawing/2014/main" xmlns="" id="{8CD3FB0A-C1C6-42B4-AF48-421A35EAFA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B82F7E5-43F2-42F3-B834-B495E22602F1}" type="slidenum">
              <a:rPr lang="en-US" altLang="en-US" sz="1200"/>
              <a:pPr/>
              <a:t>16</a:t>
            </a:fld>
            <a:endParaRPr lang="en-US" altLang="en-US" sz="1200"/>
          </a:p>
        </p:txBody>
      </p:sp>
    </p:spTree>
    <p:extLst>
      <p:ext uri="{BB962C8B-B14F-4D97-AF65-F5344CB8AC3E}">
        <p14:creationId xmlns:p14="http://schemas.microsoft.com/office/powerpoint/2010/main" val="4044354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F4F907C1-CEC2-4555-BCC4-75A7562465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5B9B4356-E982-4935-B7A2-285878E8C0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delegation is a transfer of a duty under a contract to a third party.  A delegator is a party to a contract who transfers his or her duty to a third party, while a </a:t>
            </a:r>
            <a:r>
              <a:rPr lang="en-US" altLang="en-US" dirty="0" err="1"/>
              <a:t>delegatee</a:t>
            </a:r>
            <a:r>
              <a:rPr lang="en-US" altLang="en-US" dirty="0"/>
              <a:t> is a party not in </a:t>
            </a:r>
            <a:r>
              <a:rPr lang="en-US" altLang="en-US" dirty="0" err="1"/>
              <a:t>privity</a:t>
            </a:r>
            <a:r>
              <a:rPr lang="en-US" altLang="en-US" dirty="0"/>
              <a:t> of contract who receives a transfer of duty to a contract.</a:t>
            </a:r>
          </a:p>
        </p:txBody>
      </p:sp>
      <p:sp>
        <p:nvSpPr>
          <p:cNvPr id="35843" name="Slide Number Placeholder 3">
            <a:extLst>
              <a:ext uri="{FF2B5EF4-FFF2-40B4-BE49-F238E27FC236}">
                <a16:creationId xmlns:a16="http://schemas.microsoft.com/office/drawing/2014/main" xmlns="" id="{6DA84FB7-5D04-4576-AA5C-25446E794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1C7AC7-6884-4B5A-8610-AC99DF6DEB83}" type="slidenum">
              <a:rPr lang="en-US" altLang="en-US" sz="1200"/>
              <a:pPr/>
              <a:t>17</a:t>
            </a:fld>
            <a:endParaRPr lang="en-US" altLang="en-US" sz="1200"/>
          </a:p>
        </p:txBody>
      </p:sp>
    </p:spTree>
    <p:extLst>
      <p:ext uri="{BB962C8B-B14F-4D97-AF65-F5344CB8AC3E}">
        <p14:creationId xmlns:p14="http://schemas.microsoft.com/office/powerpoint/2010/main" val="3920576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23E8FD46-4B7C-46EB-BB8C-DAEE4C225D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186BEBE8-BE42-4792-AB48-25FB4F9D55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Contractual duties that cannot be delegated include duties that are personal in nature, duties resulting in performance substantially different from that which the obligee originally contracted, and duties in a contract that expressly forbids delegation.</a:t>
            </a:r>
          </a:p>
        </p:txBody>
      </p:sp>
      <p:sp>
        <p:nvSpPr>
          <p:cNvPr id="37891" name="Slide Number Placeholder 3">
            <a:extLst>
              <a:ext uri="{FF2B5EF4-FFF2-40B4-BE49-F238E27FC236}">
                <a16:creationId xmlns:a16="http://schemas.microsoft.com/office/drawing/2014/main" xmlns="" id="{D386D85B-51C8-4B16-9B6D-3854875223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ED7287-8850-4626-8326-6FD37694B5F3}" type="slidenum">
              <a:rPr lang="en-US" altLang="en-US" sz="1200"/>
              <a:pPr/>
              <a:t>18</a:t>
            </a:fld>
            <a:endParaRPr lang="en-US" altLang="en-US" sz="1200"/>
          </a:p>
        </p:txBody>
      </p:sp>
    </p:spTree>
    <p:extLst>
      <p:ext uri="{BB962C8B-B14F-4D97-AF65-F5344CB8AC3E}">
        <p14:creationId xmlns:p14="http://schemas.microsoft.com/office/powerpoint/2010/main" val="4120782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C6FD6156-4554-4B25-81A7-54262B4DD1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7CBF1178-EA14-4CB4-AFDA-7B9F477070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a third party beneficiary contract, an intended beneficiary is a third party to a contract who contracting parties intended to benefit directly from their contract.  Intended beneficiaries can sue to enforce contract obligations.  A promisor is a party to a contract who made a promise that benefits a third party, while a promisee is a party to a contract who owes something to a promisor in exchange for a promise made to a third-party beneficiary.</a:t>
            </a:r>
          </a:p>
        </p:txBody>
      </p:sp>
      <p:sp>
        <p:nvSpPr>
          <p:cNvPr id="39939" name="Slide Number Placeholder 3">
            <a:extLst>
              <a:ext uri="{FF2B5EF4-FFF2-40B4-BE49-F238E27FC236}">
                <a16:creationId xmlns:a16="http://schemas.microsoft.com/office/drawing/2014/main" xmlns="" id="{FF1045BD-A448-4381-B732-8CC3DDAE3B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4ACD1A-B839-4408-A5C7-C77D51E108FE}" type="slidenum">
              <a:rPr lang="en-US" altLang="en-US" sz="1200"/>
              <a:pPr/>
              <a:t>19</a:t>
            </a:fld>
            <a:endParaRPr lang="en-US" altLang="en-US" sz="1200"/>
          </a:p>
        </p:txBody>
      </p:sp>
    </p:spTree>
    <p:extLst>
      <p:ext uri="{BB962C8B-B14F-4D97-AF65-F5344CB8AC3E}">
        <p14:creationId xmlns:p14="http://schemas.microsoft.com/office/powerpoint/2010/main" val="135631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“statute of frauds” is a rule of state law requiring certain types of contract to be in writing in order to be enforceable.</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2</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4043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A6F26FA4-3051-4AAC-BBF5-D3428C0111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161B2128-CE14-4A7A-8FAA-B7DE284267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 creditor beneficiary is a third party who benefits from a contract in which a promisor agrees to pay a promisee’s debt.  A </a:t>
            </a:r>
            <a:r>
              <a:rPr lang="en-US" altLang="en-US" dirty="0" err="1"/>
              <a:t>donee</a:t>
            </a:r>
            <a:r>
              <a:rPr lang="en-US" altLang="en-US" dirty="0"/>
              <a:t> beneficiary is a third party who benefits from a contract in which a promisor agrees to give a gift to a third party.  Vesting refers to the maturing of rights so that a party can legally act on the rights.  An incidental beneficiary is a third party who unintentionally benefits from a contract between other parties.  Contracting parties do not intend to benefit an incidental beneficiary.  Incidental beneficiaries cannot sue to enforce contract obligations.</a:t>
            </a:r>
          </a:p>
        </p:txBody>
      </p:sp>
      <p:sp>
        <p:nvSpPr>
          <p:cNvPr id="41987" name="Slide Number Placeholder 3">
            <a:extLst>
              <a:ext uri="{FF2B5EF4-FFF2-40B4-BE49-F238E27FC236}">
                <a16:creationId xmlns:a16="http://schemas.microsoft.com/office/drawing/2014/main" xmlns="" id="{07A0EB69-D7E0-4ED5-80F4-B1537B8562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0E920A-4800-4352-938E-3B82262B7A05}" type="slidenum">
              <a:rPr lang="en-US" altLang="en-US" sz="1200"/>
              <a:pPr/>
              <a:t>20</a:t>
            </a:fld>
            <a:endParaRPr lang="en-US" altLang="en-US" sz="1200"/>
          </a:p>
        </p:txBody>
      </p:sp>
    </p:spTree>
    <p:extLst>
      <p:ext uri="{BB962C8B-B14F-4D97-AF65-F5344CB8AC3E}">
        <p14:creationId xmlns:p14="http://schemas.microsoft.com/office/powerpoint/2010/main" val="921602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E70366AA-9A0D-42AE-95FB-78F4E7E244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E16089BB-7B7B-44D0-917A-28A11F1168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a contract involving a creditor beneficiary, contractual performance fulfills an obligation to a third party.  The creditor beneficiary can enforce rights to the contract if the contract is valid and rights have vested.  The creditor beneficiary can enforce rights against the promisor or the promisee.  In a contract involving a </a:t>
            </a:r>
            <a:r>
              <a:rPr lang="en-US" altLang="en-US" dirty="0" err="1"/>
              <a:t>donee</a:t>
            </a:r>
            <a:r>
              <a:rPr lang="en-US" altLang="en-US" dirty="0"/>
              <a:t> beneficiary, contractual performance gives a gift to a third party.  The </a:t>
            </a:r>
            <a:r>
              <a:rPr lang="en-US" altLang="en-US" dirty="0" err="1"/>
              <a:t>donee</a:t>
            </a:r>
            <a:r>
              <a:rPr lang="en-US" altLang="en-US" dirty="0"/>
              <a:t> beneficiary has only limited ability to enforce the contract.  The </a:t>
            </a:r>
            <a:r>
              <a:rPr lang="en-US" altLang="en-US" dirty="0" err="1"/>
              <a:t>donee</a:t>
            </a:r>
            <a:r>
              <a:rPr lang="en-US" altLang="en-US" dirty="0"/>
              <a:t> beneficiary can enforce rights against the promisor.</a:t>
            </a:r>
          </a:p>
        </p:txBody>
      </p:sp>
      <p:sp>
        <p:nvSpPr>
          <p:cNvPr id="44035" name="Slide Number Placeholder 3">
            <a:extLst>
              <a:ext uri="{FF2B5EF4-FFF2-40B4-BE49-F238E27FC236}">
                <a16:creationId xmlns:a16="http://schemas.microsoft.com/office/drawing/2014/main" xmlns="" id="{E3CE6344-D3F1-43AF-A012-FB02233A2E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7BCC8E3-E0D5-4C51-9D7D-A2F7E7CB1CF2}" type="slidenum">
              <a:rPr lang="en-US" altLang="en-US" sz="1200"/>
              <a:pPr/>
              <a:t>21</a:t>
            </a:fld>
            <a:endParaRPr lang="en-US" altLang="en-US" sz="1200"/>
          </a:p>
        </p:txBody>
      </p:sp>
    </p:spTree>
    <p:extLst>
      <p:ext uri="{BB962C8B-B14F-4D97-AF65-F5344CB8AC3E}">
        <p14:creationId xmlns:p14="http://schemas.microsoft.com/office/powerpoint/2010/main" val="3113736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B29DF115-B332-43CB-B7B7-FF5EE25FA1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D21A3BD1-BF8D-4E30-B8CB-0CB11374B6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a contract involving an intended beneficiary, the contracting parties specifically intended to benefit the third party with their contract. The intended beneficiary has the right to enforce the contract, and benefits from direct reception of contractual performance. In a contract involving an incidental beneficiary, the contracting parties did not specifically intend to benefit the third party with their contract. The incidental beneficiary does not have the right to enforce the contract, and benefits only from indirect circumstances created by contractual performance.</a:t>
            </a:r>
          </a:p>
        </p:txBody>
      </p:sp>
      <p:sp>
        <p:nvSpPr>
          <p:cNvPr id="46083" name="Slide Number Placeholder 3">
            <a:extLst>
              <a:ext uri="{FF2B5EF4-FFF2-40B4-BE49-F238E27FC236}">
                <a16:creationId xmlns:a16="http://schemas.microsoft.com/office/drawing/2014/main" xmlns="" id="{4E826548-A805-4146-83E8-FC29F9904E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00A3779-1229-4041-B11F-741A4221C159}" type="slidenum">
              <a:rPr lang="en-US" altLang="en-US" sz="1200"/>
              <a:pPr/>
              <a:t>22</a:t>
            </a:fld>
            <a:endParaRPr lang="en-US" altLang="en-US" sz="1200"/>
          </a:p>
        </p:txBody>
      </p:sp>
    </p:spTree>
    <p:extLst>
      <p:ext uri="{BB962C8B-B14F-4D97-AF65-F5344CB8AC3E}">
        <p14:creationId xmlns:p14="http://schemas.microsoft.com/office/powerpoint/2010/main" val="2562059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statute of frauds eases contractual negotiations by requiring sufficient, reliable evidence to prove the existence and specific terms of a contract.  The statute of frauds prevents unreliable, oral evidence from interfering with a contractual relationship, and prevents parties from entering into contracts with which they do not agree.</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3</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915291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Contracts subject to the statute of frauds include agreements that cannot be performed within one year from the date of their making, prenuptial agreements, contracts to pay for the debt or default of another party, real estate contracts, and contracts for the sale of goods valued at $500 or more.  These contracts must be in writing in order to be enforceable.</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4</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10483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Contracts subject to the statute of frauds include agreements that cannot be performed within one year from the date of their making, prenuptial agreements, contracts to pay for the debt or default of another party, real estate contracts, and contracts for the sale of goods valued at $500 or more.  These contracts must be in writing in order to be enforceable.</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5</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8067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Exceptions to the statute of frauds writing requirement include an admission, representing a statement made in court, under oath, or at some state during a legal proceeding in which the defendant admits that an oral contract existed (even though the contract was originally required to be in writing;) partial performance; promissory estoppel, the legal enforcement of an otherwise unenforceable contract due to a party’s detrimental reliance on the contract; and miscellaneous exceptions recognized by the Uniform Commercial Code, such as oral contracts between merchants, and oral contracts for customized goods.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6</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5990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According to the “common law” interpretation of the statute of frauds, a written contract must clearly indicate the parties to the contract, the subject matter and purpose of the agreement, the consideration given by both parties, significant terms such as price and quantity, and the signature of the defendant.  To satisfy the common law statute of frauds writing requirement, the aforementioned elements can be contained in a memorandum, written document, or compilation of several written documents.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7</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66450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According to the Uniform Commercial Code, a written contract for the sale of goods must include the quantity of goods. The UCC allows a variety of written documents to satisfy the Statute of Frauds writing requirement, including faxes, e-mails, invoices, bills of lading, sales slips, checks, or any combination of these documents.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8</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5511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parole evidence rule is a common law rule stating that oral evidence of an agreement made before or contemporaneously with a written agreement is inadmissible when the parties intended to have the written agreement be the complete and final version of the agreement.</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9</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4620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sz="1400"/>
            </a:lvl1pPr>
          </a:lstStyle>
          <a:p>
            <a:pPr>
              <a:defRPr/>
            </a:pPr>
            <a:fld id="{0B3A2B39-7F44-4A57-9E40-70F1F8751911}" type="slidenum">
              <a:rPr lang="en-US" altLang="en-US" smtClean="0"/>
              <a:pPr>
                <a:defRPr/>
              </a:pPr>
              <a:t>‹#›</a:t>
            </a:fld>
            <a:endParaRPr lang="en-US" altLang="en-US" dirty="0"/>
          </a:p>
        </p:txBody>
      </p:sp>
      <p:sp>
        <p:nvSpPr>
          <p:cNvPr id="7" name="Text Placeholder 6"/>
          <p:cNvSpPr>
            <a:spLocks noGrp="1"/>
          </p:cNvSpPr>
          <p:nvPr>
            <p:ph type="body" sz="quarter" idx="11" hasCustomPrompt="1"/>
          </p:nvPr>
        </p:nvSpPr>
        <p:spPr>
          <a:xfrm>
            <a:off x="381000" y="6502398"/>
            <a:ext cx="7924800" cy="228600"/>
          </a:xfrm>
        </p:spPr>
        <p:txBody>
          <a:bodyPr/>
          <a:lstStyle>
            <a:lvl1pPr marL="114300" indent="0" algn="ctr">
              <a:buNone/>
              <a:defRPr sz="900"/>
            </a:lvl1pPr>
          </a:lstStyle>
          <a:p>
            <a:pPr lvl="0"/>
            <a:r>
              <a:rPr lang="en-US" dirty="0"/>
              <a:t>© 2019 McGraw-Hill Education.</a:t>
            </a:r>
            <a:endParaRPr lang="en-IN" dirty="0"/>
          </a:p>
        </p:txBody>
      </p:sp>
    </p:spTree>
    <p:extLst>
      <p:ext uri="{BB962C8B-B14F-4D97-AF65-F5344CB8AC3E}">
        <p14:creationId xmlns:p14="http://schemas.microsoft.com/office/powerpoint/2010/main" val="300219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Tree>
    <p:extLst>
      <p:ext uri="{BB962C8B-B14F-4D97-AF65-F5344CB8AC3E}">
        <p14:creationId xmlns:p14="http://schemas.microsoft.com/office/powerpoint/2010/main" val="216123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Tree>
    <p:extLst>
      <p:ext uri="{BB962C8B-B14F-4D97-AF65-F5344CB8AC3E}">
        <p14:creationId xmlns:p14="http://schemas.microsoft.com/office/powerpoint/2010/main" val="351618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101562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480705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a:lvl1pPr>
          </a:lstStyle>
          <a:p>
            <a:pPr>
              <a:defRPr/>
            </a:pPr>
            <a:fld id="{0B3A2B39-7F44-4A57-9E40-70F1F8751911}"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FB34B118-C422-4C2A-87EC-85FB97E85A7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78848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AE5CACA0-FAFB-49E2-9E48-E3C4335A94A4}"/>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4613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06BEAF51-7865-4F5A-8E9E-C123AAA30DC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708836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6F758498-FAC4-49BD-B9DA-71559F15D59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3161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
        <p:nvSpPr>
          <p:cNvPr id="8" name="Footer Placeholder 4">
            <a:extLst>
              <a:ext uri="{FF2B5EF4-FFF2-40B4-BE49-F238E27FC236}">
                <a16:creationId xmlns:a16="http://schemas.microsoft.com/office/drawing/2014/main" xmlns="" id="{734FCC46-7B22-411C-8628-387F8AEB1ADF}"/>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7369613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
        <p:nvSpPr>
          <p:cNvPr id="4" name="Footer Placeholder 4">
            <a:extLst>
              <a:ext uri="{FF2B5EF4-FFF2-40B4-BE49-F238E27FC236}">
                <a16:creationId xmlns:a16="http://schemas.microsoft.com/office/drawing/2014/main" xmlns="" id="{D08D169F-A557-4905-8933-058E4E30BE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83844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Tree>
    <p:extLst>
      <p:ext uri="{BB962C8B-B14F-4D97-AF65-F5344CB8AC3E}">
        <p14:creationId xmlns:p14="http://schemas.microsoft.com/office/powerpoint/2010/main" val="1462031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
        <p:nvSpPr>
          <p:cNvPr id="3" name="Footer Placeholder 4">
            <a:extLst>
              <a:ext uri="{FF2B5EF4-FFF2-40B4-BE49-F238E27FC236}">
                <a16:creationId xmlns:a16="http://schemas.microsoft.com/office/drawing/2014/main" xmlns="" id="{A18BD210-DA72-4102-9C09-3736E5806032}"/>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41845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D6124C72-A1C7-4B36-ACDB-2B5D1510EE7F}"/>
              </a:ext>
            </a:extLst>
          </p:cNvPr>
          <p:cNvSpPr>
            <a:spLocks noGrp="1"/>
          </p:cNvSpPr>
          <p:nvPr>
            <p:ph type="ftr" sz="quarter" idx="15"/>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66949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07598AF1-0C22-43FD-8DD9-77C920C47A8A}"/>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8148123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E90765B5-13C9-42BA-9A46-00A0FA08C1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963943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49D32CFD-4467-49AF-9C5A-3D04BB11934C}"/>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0979819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859E23C9-F4F9-4F43-90AF-11F92B94B214}"/>
              </a:ext>
            </a:extLst>
          </p:cNvPr>
          <p:cNvSpPr>
            <a:spLocks noGrp="1"/>
          </p:cNvSpPr>
          <p:nvPr>
            <p:ph type="ftr" sz="quarter" idx="10"/>
          </p:nvPr>
        </p:nvSpPr>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3295405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5037808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36609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Tree>
    <p:extLst>
      <p:ext uri="{BB962C8B-B14F-4D97-AF65-F5344CB8AC3E}">
        <p14:creationId xmlns:p14="http://schemas.microsoft.com/office/powerpoint/2010/main" val="262412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Tree>
    <p:extLst>
      <p:ext uri="{BB962C8B-B14F-4D97-AF65-F5344CB8AC3E}">
        <p14:creationId xmlns:p14="http://schemas.microsoft.com/office/powerpoint/2010/main" val="394630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Tree>
    <p:extLst>
      <p:ext uri="{BB962C8B-B14F-4D97-AF65-F5344CB8AC3E}">
        <p14:creationId xmlns:p14="http://schemas.microsoft.com/office/powerpoint/2010/main" val="5196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Tree>
    <p:extLst>
      <p:ext uri="{BB962C8B-B14F-4D97-AF65-F5344CB8AC3E}">
        <p14:creationId xmlns:p14="http://schemas.microsoft.com/office/powerpoint/2010/main" val="208709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Tree>
    <p:extLst>
      <p:ext uri="{BB962C8B-B14F-4D97-AF65-F5344CB8AC3E}">
        <p14:creationId xmlns:p14="http://schemas.microsoft.com/office/powerpoint/2010/main" val="323374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Tree>
    <p:extLst>
      <p:ext uri="{BB962C8B-B14F-4D97-AF65-F5344CB8AC3E}">
        <p14:creationId xmlns:p14="http://schemas.microsoft.com/office/powerpoint/2010/main" val="304891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Tree>
    <p:extLst>
      <p:ext uri="{BB962C8B-B14F-4D97-AF65-F5344CB8AC3E}">
        <p14:creationId xmlns:p14="http://schemas.microsoft.com/office/powerpoint/2010/main" val="313191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4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7" name="Text Placeholder 6"/>
          <p:cNvSpPr txBox="1">
            <a:spLocks/>
          </p:cNvSpPr>
          <p:nvPr userDrawn="1"/>
        </p:nvSpPr>
        <p:spPr>
          <a:xfrm>
            <a:off x="381000" y="6502398"/>
            <a:ext cx="79248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US"/>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1A659B2A-27B9-4342-A4C2-6B8588A8AADE}"/>
              </a:ext>
            </a:extLst>
          </p:cNvPr>
          <p:cNvSpPr>
            <a:spLocks noGrp="1"/>
          </p:cNvSpPr>
          <p:nvPr>
            <p:ph type="ftr" sz="quarter" idx="3"/>
          </p:nvPr>
        </p:nvSpPr>
        <p:spPr>
          <a:xfrm>
            <a:off x="0" y="6400800"/>
            <a:ext cx="7620000" cy="436563"/>
          </a:xfrm>
          <a:prstGeom prst="rect">
            <a:avLst/>
          </a:prstGeom>
        </p:spPr>
        <p:txBody>
          <a:bodyPr vert="horz" lIns="91440" tIns="45720" rIns="91440" bIns="45720" rtlCol="0" anchor="ctr"/>
          <a:lstStyle>
            <a:lvl1pPr algn="l">
              <a:defRPr sz="800">
                <a:solidFill>
                  <a:srgbClr val="2F2B20"/>
                </a:solidFill>
                <a:latin typeface="Verdana"/>
                <a:ea typeface="ＭＳ Ｐゴシック" charset="0"/>
                <a:cs typeface="Verdana"/>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22332145"/>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886200" cy="990600"/>
          </a:xfrm>
        </p:spPr>
        <p:txBody>
          <a:bodyPr/>
          <a:lstStyle/>
          <a:p>
            <a:r>
              <a:rPr lang="en-US" altLang="en-US" dirty="0">
                <a:solidFill>
                  <a:srgbClr val="4F4837"/>
                </a:solidFill>
                <a:latin typeface="Calibri" panose="020F0502020204030204" pitchFamily="34" charset="0"/>
              </a:rPr>
              <a:t>Chapter 13</a:t>
            </a:r>
            <a:endParaRPr lang="en-IN" dirty="0"/>
          </a:p>
        </p:txBody>
      </p:sp>
      <p:sp>
        <p:nvSpPr>
          <p:cNvPr id="3" name="Subtitle 2"/>
          <p:cNvSpPr>
            <a:spLocks noGrp="1"/>
          </p:cNvSpPr>
          <p:nvPr>
            <p:ph type="subTitle" idx="1"/>
          </p:nvPr>
        </p:nvSpPr>
        <p:spPr>
          <a:xfrm>
            <a:off x="4800600" y="3352800"/>
            <a:ext cx="4038600" cy="2667000"/>
          </a:xfrm>
        </p:spPr>
        <p:txBody>
          <a:bodyPr>
            <a:noAutofit/>
          </a:bodyPr>
          <a:lstStyle/>
          <a:p>
            <a:pPr fontAlgn="auto">
              <a:spcBef>
                <a:spcPct val="0"/>
              </a:spcBef>
              <a:spcAft>
                <a:spcPts val="0"/>
              </a:spcAft>
              <a:defRPr/>
            </a:pPr>
            <a:r>
              <a:rPr lang="en-US" sz="3600" dirty="0">
                <a:solidFill>
                  <a:schemeClr val="tx1"/>
                </a:solidFill>
                <a:latin typeface="Calibri" charset="0"/>
              </a:rPr>
              <a:t>Contracts in Writing and Third-Party Contracts</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12"/>
          </p:nvPr>
        </p:nvSpPr>
        <p:spPr>
          <a:xfrm>
            <a:off x="685800" y="6450495"/>
            <a:ext cx="72390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2036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a:extLst>
              <a:ext uri="{FF2B5EF4-FFF2-40B4-BE49-F238E27FC236}">
                <a16:creationId xmlns:a16="http://schemas.microsoft.com/office/drawing/2014/main" xmlns="" id="{77A4F8A1-1EE6-406D-92A4-66A5DD170B7D}"/>
              </a:ext>
            </a:extLst>
          </p:cNvPr>
          <p:cNvSpPr>
            <a:spLocks noGrp="1" noChangeArrowheads="1"/>
          </p:cNvSpPr>
          <p:nvPr>
            <p:ph type="title"/>
          </p:nvPr>
        </p:nvSpPr>
        <p:spPr/>
        <p:txBody>
          <a:bodyPr/>
          <a:lstStyle/>
          <a:p>
            <a:pPr fontAlgn="auto">
              <a:spcAft>
                <a:spcPts val="0"/>
              </a:spcAft>
              <a:defRPr/>
            </a:pPr>
            <a:r>
              <a:rPr lang="en-US" sz="4400" dirty="0">
                <a:latin typeface="+mn-lt"/>
                <a:ea typeface="+mj-ea"/>
              </a:rPr>
              <a:t>Purpose of Parole Evidence Rule</a:t>
            </a:r>
          </a:p>
        </p:txBody>
      </p:sp>
      <p:sp>
        <p:nvSpPr>
          <p:cNvPr id="21507" name="Content Placeholder 3">
            <a:extLst>
              <a:ext uri="{FF2B5EF4-FFF2-40B4-BE49-F238E27FC236}">
                <a16:creationId xmlns:a16="http://schemas.microsoft.com/office/drawing/2014/main" xmlns="" id="{89E6E457-1A45-4D87-B1E6-36F6AD0F74EC}"/>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Lends stability, predictability and integrity to written contracts.</a:t>
            </a:r>
          </a:p>
        </p:txBody>
      </p:sp>
      <p:sp>
        <p:nvSpPr>
          <p:cNvPr id="20483" name="Slide Number Placeholder 3">
            <a:extLst>
              <a:ext uri="{FF2B5EF4-FFF2-40B4-BE49-F238E27FC236}">
                <a16:creationId xmlns:a16="http://schemas.microsoft.com/office/drawing/2014/main" xmlns="" id="{7A142DF2-1556-483C-ABD2-8291197EF0B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F9481FF-DF19-48EF-B86E-B8F5D344ED01}" type="slidenum">
              <a:rPr lang="en-US" altLang="en-US" sz="1400">
                <a:cs typeface="Arial" panose="020B0604020202020204" pitchFamily="34" charset="0"/>
              </a:rPr>
              <a:pPr/>
              <a:t>10</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228325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545A8C5B-21D4-46CD-BD4D-281CD7F6F8CE}"/>
              </a:ext>
            </a:extLst>
          </p:cNvPr>
          <p:cNvSpPr>
            <a:spLocks noGrp="1" noChangeArrowheads="1"/>
          </p:cNvSpPr>
          <p:nvPr>
            <p:ph type="title"/>
          </p:nvPr>
        </p:nvSpPr>
        <p:spPr/>
        <p:txBody>
          <a:bodyPr/>
          <a:lstStyle/>
          <a:p>
            <a:pPr fontAlgn="auto">
              <a:spcAft>
                <a:spcPts val="0"/>
              </a:spcAft>
              <a:defRPr/>
            </a:pPr>
            <a:r>
              <a:rPr lang="en-US" sz="3700" dirty="0">
                <a:latin typeface="+mn-lt"/>
                <a:ea typeface="+mj-ea"/>
              </a:rPr>
              <a:t>Exceptions to Parole Evidence Rule</a:t>
            </a:r>
          </a:p>
        </p:txBody>
      </p:sp>
      <p:sp>
        <p:nvSpPr>
          <p:cNvPr id="23555" name="Content Placeholder 3">
            <a:extLst>
              <a:ext uri="{FF2B5EF4-FFF2-40B4-BE49-F238E27FC236}">
                <a16:creationId xmlns:a16="http://schemas.microsoft.com/office/drawing/2014/main" xmlns="" id="{DC45AD46-6F82-44BB-BFD9-7617E69AD081}"/>
              </a:ext>
            </a:extLst>
          </p:cNvPr>
          <p:cNvSpPr>
            <a:spLocks noGrp="1" noChangeArrowheads="1"/>
          </p:cNvSpPr>
          <p:nvPr>
            <p:ph idx="1"/>
          </p:nvPr>
        </p:nvSpPr>
        <p:spPr/>
        <p:txBody>
          <a:bodyPr rtlCol="0">
            <a:noAutofit/>
          </a:bodyPr>
          <a:lstStyle/>
          <a:p>
            <a:pPr marL="291600" indent="-291600" fontAlgn="auto">
              <a:lnSpc>
                <a:spcPct val="90000"/>
              </a:lnSpc>
              <a:spcBef>
                <a:spcPts val="1000"/>
              </a:spcBef>
              <a:spcAft>
                <a:spcPts val="0"/>
              </a:spcAft>
              <a:buClr>
                <a:schemeClr val="tx2"/>
              </a:buClr>
              <a:defRPr/>
            </a:pPr>
            <a:r>
              <a:rPr lang="en-US" sz="2800" dirty="0"/>
              <a:t>Contracts that are subsequently modified.</a:t>
            </a:r>
          </a:p>
          <a:p>
            <a:pPr marL="291600" indent="-291600" fontAlgn="auto">
              <a:lnSpc>
                <a:spcPct val="90000"/>
              </a:lnSpc>
              <a:spcBef>
                <a:spcPts val="1000"/>
              </a:spcBef>
              <a:spcAft>
                <a:spcPts val="0"/>
              </a:spcAft>
              <a:buClr>
                <a:schemeClr val="tx2"/>
              </a:buClr>
              <a:defRPr/>
            </a:pPr>
            <a:r>
              <a:rPr lang="en-US" sz="2800" dirty="0"/>
              <a:t>Contracts conditioned on orally agreed-upon terms.</a:t>
            </a:r>
          </a:p>
          <a:p>
            <a:pPr marL="291600" indent="-291600" fontAlgn="auto">
              <a:lnSpc>
                <a:spcPct val="90000"/>
              </a:lnSpc>
              <a:spcBef>
                <a:spcPts val="1000"/>
              </a:spcBef>
              <a:spcAft>
                <a:spcPts val="0"/>
              </a:spcAft>
              <a:buClr>
                <a:schemeClr val="tx2"/>
              </a:buClr>
              <a:defRPr/>
            </a:pPr>
            <a:r>
              <a:rPr lang="en-US" sz="2800" dirty="0"/>
              <a:t>Contracts that are not final, as they are part written and part oral.</a:t>
            </a:r>
          </a:p>
          <a:p>
            <a:pPr marL="291600" indent="-291600" fontAlgn="auto">
              <a:lnSpc>
                <a:spcPct val="90000"/>
              </a:lnSpc>
              <a:spcBef>
                <a:spcPts val="1000"/>
              </a:spcBef>
              <a:spcAft>
                <a:spcPts val="0"/>
              </a:spcAft>
              <a:buClr>
                <a:schemeClr val="tx2"/>
              </a:buClr>
              <a:defRPr/>
            </a:pPr>
            <a:r>
              <a:rPr lang="en-US" sz="2800" dirty="0"/>
              <a:t>Contracts with ambiguous terms.</a:t>
            </a:r>
          </a:p>
          <a:p>
            <a:pPr marL="291600" indent="-291600" fontAlgn="auto">
              <a:lnSpc>
                <a:spcPct val="90000"/>
              </a:lnSpc>
              <a:spcBef>
                <a:spcPts val="1000"/>
              </a:spcBef>
              <a:spcAft>
                <a:spcPts val="0"/>
              </a:spcAft>
              <a:buClr>
                <a:schemeClr val="tx2"/>
              </a:buClr>
              <a:defRPr/>
            </a:pPr>
            <a:r>
              <a:rPr lang="en-US" sz="2800" dirty="0"/>
              <a:t>Incomplete contracts.</a:t>
            </a:r>
          </a:p>
          <a:p>
            <a:pPr marL="291600" indent="-291600" fontAlgn="auto">
              <a:lnSpc>
                <a:spcPct val="90000"/>
              </a:lnSpc>
              <a:spcBef>
                <a:spcPts val="1000"/>
              </a:spcBef>
              <a:spcAft>
                <a:spcPts val="0"/>
              </a:spcAft>
              <a:buClr>
                <a:schemeClr val="tx2"/>
              </a:buClr>
              <a:defRPr/>
            </a:pPr>
            <a:r>
              <a:rPr lang="en-US" sz="2800" dirty="0"/>
              <a:t>Contracts with obvious typographical errors.</a:t>
            </a:r>
          </a:p>
          <a:p>
            <a:pPr marL="291600" indent="-291600" fontAlgn="auto">
              <a:lnSpc>
                <a:spcPct val="90000"/>
              </a:lnSpc>
              <a:spcBef>
                <a:spcPts val="1000"/>
              </a:spcBef>
              <a:spcAft>
                <a:spcPts val="0"/>
              </a:spcAft>
              <a:buClr>
                <a:schemeClr val="tx2"/>
              </a:buClr>
              <a:defRPr/>
            </a:pPr>
            <a:r>
              <a:rPr lang="en-US" sz="2800" dirty="0"/>
              <a:t>Voidable or void contracts.</a:t>
            </a:r>
          </a:p>
          <a:p>
            <a:pPr marL="291600" indent="-291600" fontAlgn="auto">
              <a:lnSpc>
                <a:spcPct val="90000"/>
              </a:lnSpc>
              <a:spcBef>
                <a:spcPts val="1000"/>
              </a:spcBef>
              <a:spcAft>
                <a:spcPts val="0"/>
              </a:spcAft>
              <a:buClr>
                <a:schemeClr val="tx2"/>
              </a:buClr>
              <a:defRPr/>
            </a:pPr>
            <a:r>
              <a:rPr lang="en-US" sz="2800" dirty="0"/>
              <a:t>Evidence of prior dealings or usage of trade.</a:t>
            </a:r>
          </a:p>
        </p:txBody>
      </p:sp>
      <p:sp>
        <p:nvSpPr>
          <p:cNvPr id="22531" name="Slide Number Placeholder 3">
            <a:extLst>
              <a:ext uri="{FF2B5EF4-FFF2-40B4-BE49-F238E27FC236}">
                <a16:creationId xmlns:a16="http://schemas.microsoft.com/office/drawing/2014/main" xmlns="" id="{F249DFDA-E754-46EE-B6B6-C10562F1E5F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A3CBED-B466-4573-BFAF-5C30EF95DD0D}" type="slidenum">
              <a:rPr lang="en-US" altLang="en-US" sz="1400">
                <a:cs typeface="Arial" panose="020B0604020202020204" pitchFamily="34" charset="0"/>
              </a:rPr>
              <a:pPr/>
              <a:t>11</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746991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2067A67F-90D1-4A87-A3E4-E653D525C5FB}"/>
              </a:ext>
            </a:extLst>
          </p:cNvPr>
          <p:cNvSpPr>
            <a:spLocks noGrp="1" noChangeArrowheads="1"/>
          </p:cNvSpPr>
          <p:nvPr>
            <p:ph type="title"/>
          </p:nvPr>
        </p:nvSpPr>
        <p:spPr/>
        <p:txBody>
          <a:bodyPr/>
          <a:lstStyle/>
          <a:p>
            <a:pPr fontAlgn="auto">
              <a:spcAft>
                <a:spcPts val="0"/>
              </a:spcAft>
              <a:defRPr/>
            </a:pPr>
            <a:r>
              <a:rPr lang="en-US" dirty="0">
                <a:latin typeface="+mn-lt"/>
                <a:ea typeface="+mj-ea"/>
              </a:rPr>
              <a:t>Integrated Contracts</a:t>
            </a:r>
          </a:p>
        </p:txBody>
      </p:sp>
      <p:sp>
        <p:nvSpPr>
          <p:cNvPr id="25603" name="Content Placeholder">
            <a:extLst>
              <a:ext uri="{FF2B5EF4-FFF2-40B4-BE49-F238E27FC236}">
                <a16:creationId xmlns:a16="http://schemas.microsoft.com/office/drawing/2014/main" xmlns="" id="{AB96E187-AD4F-4C37-8446-7B99E24780A2}"/>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Definition: Written contracts within statute of frauds intended to be complete and final representation of parties’ agreement.</a:t>
            </a:r>
          </a:p>
          <a:p>
            <a:pPr marL="291600" indent="-291600">
              <a:spcBef>
                <a:spcPts val="1000"/>
              </a:spcBef>
              <a:buClr>
                <a:schemeClr val="tx2"/>
              </a:buClr>
              <a:defRPr/>
            </a:pPr>
            <a:r>
              <a:rPr lang="en-US" altLang="en-US" sz="2800" dirty="0"/>
              <a:t>General Rule: Integrated contracts prevent admissibility of parole evidence.</a:t>
            </a:r>
          </a:p>
        </p:txBody>
      </p:sp>
      <p:sp>
        <p:nvSpPr>
          <p:cNvPr id="24579" name="Slide Number Placeholder 3">
            <a:extLst>
              <a:ext uri="{FF2B5EF4-FFF2-40B4-BE49-F238E27FC236}">
                <a16:creationId xmlns:a16="http://schemas.microsoft.com/office/drawing/2014/main" xmlns="" id="{29822048-0CFE-4B23-9F09-11E131A59BE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5CF0E1-225D-4172-A1F9-046AFDFE6211}" type="slidenum">
              <a:rPr lang="en-US" altLang="en-US" sz="1400" smtClean="0">
                <a:cs typeface="Arial" panose="020B0604020202020204" pitchFamily="34" charset="0"/>
              </a:rPr>
              <a:pPr/>
              <a:t>12</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761118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a:extLst>
              <a:ext uri="{FF2B5EF4-FFF2-40B4-BE49-F238E27FC236}">
                <a16:creationId xmlns:a16="http://schemas.microsoft.com/office/drawing/2014/main" xmlns="" id="{A9AAFE0B-3A89-41CE-AE17-98F7B3D81A4E}"/>
              </a:ext>
            </a:extLst>
          </p:cNvPr>
          <p:cNvSpPr>
            <a:spLocks noGrp="1" noChangeArrowheads="1"/>
          </p:cNvSpPr>
          <p:nvPr>
            <p:ph type="title"/>
          </p:nvPr>
        </p:nvSpPr>
        <p:spPr>
          <a:xfrm>
            <a:off x="762000" y="2743200"/>
            <a:ext cx="7620000" cy="1143000"/>
          </a:xfrm>
        </p:spPr>
        <p:txBody>
          <a:bodyPr/>
          <a:lstStyle/>
          <a:p>
            <a:pPr fontAlgn="auto">
              <a:spcAft>
                <a:spcPts val="0"/>
              </a:spcAft>
              <a:defRPr/>
            </a:pPr>
            <a:r>
              <a:rPr lang="en-US" sz="4200" dirty="0">
                <a:latin typeface="+mn-lt"/>
                <a:ea typeface="+mj-ea"/>
              </a:rPr>
              <a:t>Third Party Rights to Contracts</a:t>
            </a:r>
          </a:p>
        </p:txBody>
      </p:sp>
      <p:sp>
        <p:nvSpPr>
          <p:cNvPr id="26626" name="Slide Number Placeholder 3">
            <a:extLst>
              <a:ext uri="{FF2B5EF4-FFF2-40B4-BE49-F238E27FC236}">
                <a16:creationId xmlns:a16="http://schemas.microsoft.com/office/drawing/2014/main" xmlns="" id="{CF09F5F2-C76C-4296-92B2-0C5EEC8C50E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740964-45C0-459B-9BA5-EABEEBA9B967}" type="slidenum">
              <a:rPr lang="en-US" altLang="en-US" sz="1400">
                <a:cs typeface="Arial" panose="020B0604020202020204" pitchFamily="34" charset="0"/>
              </a:rPr>
              <a:pPr/>
              <a:t>13</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292633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a:extLst>
              <a:ext uri="{FF2B5EF4-FFF2-40B4-BE49-F238E27FC236}">
                <a16:creationId xmlns:a16="http://schemas.microsoft.com/office/drawing/2014/main" xmlns="" id="{EF12E947-B056-4E6A-A8B4-6A33AFA7A032}"/>
              </a:ext>
            </a:extLst>
          </p:cNvPr>
          <p:cNvSpPr>
            <a:spLocks noGrp="1" noChangeArrowheads="1"/>
          </p:cNvSpPr>
          <p:nvPr>
            <p:ph type="title"/>
          </p:nvPr>
        </p:nvSpPr>
        <p:spPr/>
        <p:txBody>
          <a:bodyPr/>
          <a:lstStyle/>
          <a:p>
            <a:pPr fontAlgn="auto">
              <a:spcAft>
                <a:spcPts val="0"/>
              </a:spcAft>
              <a:defRPr/>
            </a:pPr>
            <a:r>
              <a:rPr lang="en-US" sz="4000" dirty="0">
                <a:latin typeface="+mn-lt"/>
                <a:ea typeface="+mj-ea"/>
              </a:rPr>
              <a:t>Obligor and Obligee (Definitions):</a:t>
            </a:r>
          </a:p>
        </p:txBody>
      </p:sp>
      <p:sp>
        <p:nvSpPr>
          <p:cNvPr id="29699" name="Content Placeholder">
            <a:extLst>
              <a:ext uri="{FF2B5EF4-FFF2-40B4-BE49-F238E27FC236}">
                <a16:creationId xmlns:a16="http://schemas.microsoft.com/office/drawing/2014/main" xmlns="" id="{4A72E9F8-B2EE-4668-A09F-291F006D68D4}"/>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Obligor: Contractual party who owes duty to other party in privity of contract.</a:t>
            </a:r>
          </a:p>
          <a:p>
            <a:pPr marL="291600" indent="-291600" fontAlgn="auto">
              <a:spcBef>
                <a:spcPts val="1000"/>
              </a:spcBef>
              <a:spcAft>
                <a:spcPts val="0"/>
              </a:spcAft>
              <a:buClr>
                <a:schemeClr val="tx2"/>
              </a:buClr>
              <a:defRPr/>
            </a:pPr>
            <a:r>
              <a:rPr lang="en-US" sz="2800" dirty="0"/>
              <a:t>Obligee: Contractual party owed duty from other party in privity of contract.</a:t>
            </a:r>
          </a:p>
        </p:txBody>
      </p:sp>
      <p:sp>
        <p:nvSpPr>
          <p:cNvPr id="28675" name="Slide Number Placeholder 3">
            <a:extLst>
              <a:ext uri="{FF2B5EF4-FFF2-40B4-BE49-F238E27FC236}">
                <a16:creationId xmlns:a16="http://schemas.microsoft.com/office/drawing/2014/main" xmlns="" id="{D81EBFA3-5EAF-40E3-9B03-BF714AC433A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7C7E4F5-3D13-4248-B3EC-68D84503DA96}" type="slidenum">
              <a:rPr lang="en-US" altLang="en-US" sz="1400">
                <a:cs typeface="Arial" panose="020B0604020202020204" pitchFamily="34" charset="0"/>
              </a:rPr>
              <a:pPr/>
              <a:t>14</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124024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a:extLst>
              <a:ext uri="{FF2B5EF4-FFF2-40B4-BE49-F238E27FC236}">
                <a16:creationId xmlns:a16="http://schemas.microsoft.com/office/drawing/2014/main" xmlns="" id="{849AFF81-7AEE-40C3-8223-6799EDEC324D}"/>
              </a:ext>
            </a:extLst>
          </p:cNvPr>
          <p:cNvSpPr>
            <a:spLocks noGrp="1" noChangeArrowheads="1"/>
          </p:cNvSpPr>
          <p:nvPr>
            <p:ph type="title"/>
          </p:nvPr>
        </p:nvSpPr>
        <p:spPr/>
        <p:txBody>
          <a:bodyPr/>
          <a:lstStyle/>
          <a:p>
            <a:pPr fontAlgn="auto">
              <a:spcAft>
                <a:spcPts val="0"/>
              </a:spcAft>
              <a:defRPr/>
            </a:pPr>
            <a:r>
              <a:rPr lang="en-US" sz="4400" dirty="0">
                <a:latin typeface="+mn-lt"/>
                <a:ea typeface="+mj-ea"/>
              </a:rPr>
              <a:t>Assignment (Definitions):</a:t>
            </a:r>
          </a:p>
        </p:txBody>
      </p:sp>
      <p:sp>
        <p:nvSpPr>
          <p:cNvPr id="31747" name="Content Placeholder">
            <a:extLst>
              <a:ext uri="{FF2B5EF4-FFF2-40B4-BE49-F238E27FC236}">
                <a16:creationId xmlns:a16="http://schemas.microsoft.com/office/drawing/2014/main" xmlns="" id="{E810E359-8720-40AA-B88E-93CFBA380E1A}"/>
              </a:ext>
            </a:extLst>
          </p:cNvPr>
          <p:cNvSpPr>
            <a:spLocks noGrp="1" noChangeArrowheads="1"/>
          </p:cNvSpPr>
          <p:nvPr>
            <p:ph idx="1"/>
          </p:nvPr>
        </p:nvSpPr>
        <p:spPr/>
        <p:txBody>
          <a:bodyPr rtlCol="0">
            <a:normAutofit/>
          </a:bodyPr>
          <a:lstStyle/>
          <a:p>
            <a:pPr marL="291600" indent="-291600" fontAlgn="auto">
              <a:lnSpc>
                <a:spcPct val="90000"/>
              </a:lnSpc>
              <a:spcBef>
                <a:spcPts val="1000"/>
              </a:spcBef>
              <a:spcAft>
                <a:spcPts val="0"/>
              </a:spcAft>
              <a:buClr>
                <a:schemeClr val="tx2"/>
              </a:buClr>
              <a:defRPr/>
            </a:pPr>
            <a:r>
              <a:rPr lang="en-US" sz="2800" dirty="0"/>
              <a:t>Assignment: Transfer of rights under a contract to a third party.</a:t>
            </a:r>
          </a:p>
          <a:p>
            <a:pPr marL="291600" indent="-291600" fontAlgn="auto">
              <a:lnSpc>
                <a:spcPct val="90000"/>
              </a:lnSpc>
              <a:spcBef>
                <a:spcPts val="1000"/>
              </a:spcBef>
              <a:spcAft>
                <a:spcPts val="0"/>
              </a:spcAft>
              <a:buClr>
                <a:schemeClr val="tx2"/>
              </a:buClr>
              <a:defRPr/>
            </a:pPr>
            <a:r>
              <a:rPr lang="en-US" sz="2800" dirty="0"/>
              <a:t>Assignor: Party to contract who transfers his/her rights to a third party.</a:t>
            </a:r>
          </a:p>
          <a:p>
            <a:pPr marL="291600" indent="-291600" fontAlgn="auto">
              <a:lnSpc>
                <a:spcPct val="90000"/>
              </a:lnSpc>
              <a:spcBef>
                <a:spcPts val="1000"/>
              </a:spcBef>
              <a:spcAft>
                <a:spcPts val="0"/>
              </a:spcAft>
              <a:buClr>
                <a:schemeClr val="tx2"/>
              </a:buClr>
              <a:defRPr/>
            </a:pPr>
            <a:r>
              <a:rPr lang="en-US" sz="2800" dirty="0"/>
              <a:t>Assignee: Party (not in privity of contract) who receives transfer of rights to a contract.</a:t>
            </a:r>
          </a:p>
        </p:txBody>
      </p:sp>
      <p:sp>
        <p:nvSpPr>
          <p:cNvPr id="30723" name="Slide Number Placeholder 3">
            <a:extLst>
              <a:ext uri="{FF2B5EF4-FFF2-40B4-BE49-F238E27FC236}">
                <a16:creationId xmlns:a16="http://schemas.microsoft.com/office/drawing/2014/main" xmlns="" id="{7C907327-1D0E-4E55-BC4E-DE002860F49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3A6BFD-1532-4966-899E-7F9286579F74}" type="slidenum">
              <a:rPr lang="en-US" altLang="en-US" sz="1400">
                <a:cs typeface="Arial" panose="020B0604020202020204" pitchFamily="34" charset="0"/>
              </a:rPr>
              <a:pPr/>
              <a:t>15</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3639018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a:extLst>
              <a:ext uri="{FF2B5EF4-FFF2-40B4-BE49-F238E27FC236}">
                <a16:creationId xmlns:a16="http://schemas.microsoft.com/office/drawing/2014/main" xmlns="" id="{968A05D7-1ECB-4825-BAF0-3C8BC3393CA8}"/>
              </a:ext>
            </a:extLst>
          </p:cNvPr>
          <p:cNvSpPr>
            <a:spLocks noGrp="1" noChangeArrowheads="1"/>
          </p:cNvSpPr>
          <p:nvPr>
            <p:ph type="title"/>
          </p:nvPr>
        </p:nvSpPr>
        <p:spPr/>
        <p:txBody>
          <a:bodyPr/>
          <a:lstStyle/>
          <a:p>
            <a:pPr fontAlgn="auto">
              <a:spcAft>
                <a:spcPts val="0"/>
              </a:spcAft>
              <a:defRPr/>
            </a:pPr>
            <a:r>
              <a:rPr lang="en-US" sz="3400" dirty="0">
                <a:latin typeface="+mn-lt"/>
                <a:ea typeface="+mj-ea"/>
              </a:rPr>
              <a:t>Contractual Rights That Cannot Be Assigned</a:t>
            </a:r>
          </a:p>
        </p:txBody>
      </p:sp>
      <p:sp>
        <p:nvSpPr>
          <p:cNvPr id="33795" name="Content Placeholder">
            <a:extLst>
              <a:ext uri="{FF2B5EF4-FFF2-40B4-BE49-F238E27FC236}">
                <a16:creationId xmlns:a16="http://schemas.microsoft.com/office/drawing/2014/main" xmlns="" id="{14871703-EA72-4156-8BE1-B08D6BD029C3}"/>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Rights that are personal in nature.</a:t>
            </a:r>
          </a:p>
          <a:p>
            <a:pPr marL="291600" indent="-291600">
              <a:spcBef>
                <a:spcPts val="1000"/>
              </a:spcBef>
              <a:buClr>
                <a:schemeClr val="tx2"/>
              </a:buClr>
              <a:defRPr/>
            </a:pPr>
            <a:r>
              <a:rPr lang="en-US" altLang="en-US" sz="2800" dirty="0"/>
              <a:t>Rights that would increase obligor’s risks/duties.</a:t>
            </a:r>
          </a:p>
          <a:p>
            <a:pPr marL="291600" indent="-291600">
              <a:spcBef>
                <a:spcPts val="1000"/>
              </a:spcBef>
              <a:buClr>
                <a:schemeClr val="tx2"/>
              </a:buClr>
              <a:defRPr/>
            </a:pPr>
            <a:r>
              <a:rPr lang="en-US" altLang="en-US" sz="2800" dirty="0"/>
              <a:t>Rights in a contract that, by its terms, expressly forbids assignments.</a:t>
            </a:r>
          </a:p>
          <a:p>
            <a:pPr marL="291600" indent="-291600">
              <a:spcBef>
                <a:spcPts val="1000"/>
              </a:spcBef>
              <a:buClr>
                <a:schemeClr val="tx2"/>
              </a:buClr>
              <a:defRPr/>
            </a:pPr>
            <a:r>
              <a:rPr lang="en-US" altLang="en-US" sz="2800" dirty="0"/>
              <a:t>Rights whose assignment prohibited by law/public policy.</a:t>
            </a:r>
          </a:p>
        </p:txBody>
      </p:sp>
      <p:sp>
        <p:nvSpPr>
          <p:cNvPr id="32771" name="Slide Number Placeholder 3">
            <a:extLst>
              <a:ext uri="{FF2B5EF4-FFF2-40B4-BE49-F238E27FC236}">
                <a16:creationId xmlns:a16="http://schemas.microsoft.com/office/drawing/2014/main" xmlns="" id="{21F91D69-A8EE-48EE-9F9C-86560EC14C7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B46062-79D1-4152-A90F-5C033536335F}" type="slidenum">
              <a:rPr lang="en-US" altLang="en-US" sz="1400">
                <a:cs typeface="Arial" panose="020B0604020202020204" pitchFamily="34" charset="0"/>
              </a:rPr>
              <a:pPr/>
              <a:t>16</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262455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a:extLst>
              <a:ext uri="{FF2B5EF4-FFF2-40B4-BE49-F238E27FC236}">
                <a16:creationId xmlns:a16="http://schemas.microsoft.com/office/drawing/2014/main" xmlns="" id="{B561DAF5-75FD-41CC-9E00-6AD6E9830C78}"/>
              </a:ext>
            </a:extLst>
          </p:cNvPr>
          <p:cNvSpPr>
            <a:spLocks noGrp="1" noChangeArrowheads="1"/>
          </p:cNvSpPr>
          <p:nvPr>
            <p:ph type="title"/>
          </p:nvPr>
        </p:nvSpPr>
        <p:spPr/>
        <p:txBody>
          <a:bodyPr/>
          <a:lstStyle/>
          <a:p>
            <a:pPr fontAlgn="auto">
              <a:spcAft>
                <a:spcPts val="0"/>
              </a:spcAft>
              <a:defRPr/>
            </a:pPr>
            <a:r>
              <a:rPr lang="en-US" sz="4200" dirty="0">
                <a:latin typeface="+mn-lt"/>
                <a:ea typeface="+mj-ea"/>
              </a:rPr>
              <a:t>Delegation (Definitions):</a:t>
            </a:r>
          </a:p>
        </p:txBody>
      </p:sp>
      <p:sp>
        <p:nvSpPr>
          <p:cNvPr id="35843" name="Content Placeholder">
            <a:extLst>
              <a:ext uri="{FF2B5EF4-FFF2-40B4-BE49-F238E27FC236}">
                <a16:creationId xmlns:a16="http://schemas.microsoft.com/office/drawing/2014/main" xmlns="" id="{3D562F71-E49D-4082-AFDC-603DA41C997D}"/>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Delegation: Transfer of duty under a contract to a third party.</a:t>
            </a:r>
          </a:p>
          <a:p>
            <a:pPr marL="291600" indent="-291600" fontAlgn="auto">
              <a:spcBef>
                <a:spcPts val="1000"/>
              </a:spcBef>
              <a:spcAft>
                <a:spcPts val="0"/>
              </a:spcAft>
              <a:buClr>
                <a:schemeClr val="tx2"/>
              </a:buClr>
              <a:defRPr/>
            </a:pPr>
            <a:r>
              <a:rPr lang="en-US" sz="2800" dirty="0"/>
              <a:t>Delegator: Party to a contract who transfers his/her duty to a third party.</a:t>
            </a:r>
          </a:p>
          <a:p>
            <a:pPr marL="291600" indent="-291600" fontAlgn="auto">
              <a:spcBef>
                <a:spcPts val="1000"/>
              </a:spcBef>
              <a:spcAft>
                <a:spcPts val="0"/>
              </a:spcAft>
              <a:buClr>
                <a:schemeClr val="tx2"/>
              </a:buClr>
              <a:defRPr/>
            </a:pPr>
            <a:r>
              <a:rPr lang="en-US" sz="2800" dirty="0"/>
              <a:t>Delegatee: Party (not in privity of contract) who receives transfer of duty to a contract.</a:t>
            </a:r>
          </a:p>
        </p:txBody>
      </p:sp>
      <p:sp>
        <p:nvSpPr>
          <p:cNvPr id="34819" name="Slide Number Placeholder 3">
            <a:extLst>
              <a:ext uri="{FF2B5EF4-FFF2-40B4-BE49-F238E27FC236}">
                <a16:creationId xmlns:a16="http://schemas.microsoft.com/office/drawing/2014/main" xmlns="" id="{8154F995-1F12-4788-8409-8FD2260B3D0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D075F6F-07C4-4162-9AC5-204F5F1E99EE}" type="slidenum">
              <a:rPr lang="en-US" altLang="en-US" sz="1400">
                <a:cs typeface="Arial" panose="020B0604020202020204" pitchFamily="34" charset="0"/>
              </a:rPr>
              <a:pPr/>
              <a:t>17</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1505829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a:extLst>
              <a:ext uri="{FF2B5EF4-FFF2-40B4-BE49-F238E27FC236}">
                <a16:creationId xmlns:a16="http://schemas.microsoft.com/office/drawing/2014/main" xmlns="" id="{8D978BC6-02A3-4428-A69C-68C322232856}"/>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Contractual Duties That Cannot Be Delegated</a:t>
            </a:r>
          </a:p>
        </p:txBody>
      </p:sp>
      <p:sp>
        <p:nvSpPr>
          <p:cNvPr id="37891" name="Content Placeholder">
            <a:extLst>
              <a:ext uri="{FF2B5EF4-FFF2-40B4-BE49-F238E27FC236}">
                <a16:creationId xmlns:a16="http://schemas.microsoft.com/office/drawing/2014/main" xmlns="" id="{C9BA17FC-85EA-4579-A519-56B25262F607}"/>
              </a:ext>
            </a:extLst>
          </p:cNvPr>
          <p:cNvSpPr>
            <a:spLocks noGrp="1" noChangeArrowheads="1"/>
          </p:cNvSpPr>
          <p:nvPr>
            <p:ph idx="1"/>
          </p:nvPr>
        </p:nvSpPr>
        <p:spPr/>
        <p:txBody>
          <a:bodyPr>
            <a:normAutofit/>
          </a:bodyPr>
          <a:lstStyle/>
          <a:p>
            <a:pPr marL="291600" indent="-291600">
              <a:spcBef>
                <a:spcPts val="1000"/>
              </a:spcBef>
              <a:buClr>
                <a:schemeClr val="tx2"/>
              </a:buClr>
              <a:defRPr/>
            </a:pPr>
            <a:r>
              <a:rPr lang="en-US" altLang="en-US" sz="2800" dirty="0"/>
              <a:t>Duties personal in nature.</a:t>
            </a:r>
          </a:p>
          <a:p>
            <a:pPr marL="291600" indent="-291600">
              <a:spcBef>
                <a:spcPts val="1000"/>
              </a:spcBef>
              <a:buClr>
                <a:schemeClr val="tx2"/>
              </a:buClr>
              <a:defRPr/>
            </a:pPr>
            <a:r>
              <a:rPr lang="en-US" altLang="en-US" sz="2800" dirty="0"/>
              <a:t>Duties resulting in performance substantially different from that which obligee originally contracted (i.e., delegatee’s performance will vary significantly from delegator’s).</a:t>
            </a:r>
          </a:p>
          <a:p>
            <a:pPr marL="291600" indent="-291600">
              <a:spcBef>
                <a:spcPts val="1000"/>
              </a:spcBef>
              <a:buClr>
                <a:schemeClr val="tx2"/>
              </a:buClr>
              <a:defRPr/>
            </a:pPr>
            <a:r>
              <a:rPr lang="en-US" altLang="en-US" sz="2800" dirty="0"/>
              <a:t>Duties in a contract that expressly forbids delegation.</a:t>
            </a:r>
          </a:p>
        </p:txBody>
      </p:sp>
      <p:sp>
        <p:nvSpPr>
          <p:cNvPr id="36867" name="Slide Number Placeholder 3">
            <a:extLst>
              <a:ext uri="{FF2B5EF4-FFF2-40B4-BE49-F238E27FC236}">
                <a16:creationId xmlns:a16="http://schemas.microsoft.com/office/drawing/2014/main" xmlns="" id="{DC4E00BB-DA52-4243-A04B-B09A960A6F0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C266CC-A7AF-4DC5-902A-DE3D6119C072}" type="slidenum">
              <a:rPr lang="en-US" altLang="en-US" sz="1400">
                <a:cs typeface="Arial" panose="020B0604020202020204" pitchFamily="34" charset="0"/>
              </a:rPr>
              <a:pPr/>
              <a:t>18</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1503550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xmlns="" id="{F6A0DA17-2D10-48CE-9FDA-F2DD240BDA9E}"/>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Third Party Beneficiary Contracts: Definitions </a:t>
            </a:r>
            <a:r>
              <a:rPr lang="en-US" sz="2400" dirty="0">
                <a:latin typeface="+mn-lt"/>
                <a:ea typeface="+mj-ea"/>
              </a:rPr>
              <a:t>1</a:t>
            </a:r>
          </a:p>
        </p:txBody>
      </p:sp>
      <p:sp>
        <p:nvSpPr>
          <p:cNvPr id="39939" name="Content Placeholder">
            <a:extLst>
              <a:ext uri="{FF2B5EF4-FFF2-40B4-BE49-F238E27FC236}">
                <a16:creationId xmlns:a16="http://schemas.microsoft.com/office/drawing/2014/main" xmlns="" id="{FD205EE3-16D3-40ED-8D41-A94B62E4A01E}"/>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t>Intended Beneficiary: Third party to contract whom contracting parties intended to benefit directly from contract.  Intended beneficiaries can sue to enforce contract obligations.</a:t>
            </a:r>
          </a:p>
          <a:p>
            <a:pPr marL="291600" indent="-291600" fontAlgn="auto">
              <a:spcBef>
                <a:spcPts val="1000"/>
              </a:spcBef>
              <a:spcAft>
                <a:spcPts val="0"/>
              </a:spcAft>
              <a:buClr>
                <a:schemeClr val="tx2"/>
              </a:buClr>
              <a:defRPr/>
            </a:pPr>
            <a:r>
              <a:rPr lang="en-US" sz="2800" dirty="0"/>
              <a:t>Promisor: Party to contract who made promise that benefits third party.</a:t>
            </a:r>
          </a:p>
          <a:p>
            <a:pPr marL="291600" indent="-291600" fontAlgn="auto">
              <a:spcBef>
                <a:spcPts val="1000"/>
              </a:spcBef>
              <a:spcAft>
                <a:spcPts val="0"/>
              </a:spcAft>
              <a:buClr>
                <a:schemeClr val="tx2"/>
              </a:buClr>
              <a:defRPr/>
            </a:pPr>
            <a:r>
              <a:rPr lang="en-US" sz="2800" dirty="0"/>
              <a:t>Promisee: Party to contract who owes something to promisor in exchange for promise made to third-party beneficiary.</a:t>
            </a:r>
          </a:p>
        </p:txBody>
      </p:sp>
      <p:sp>
        <p:nvSpPr>
          <p:cNvPr id="38915" name="Slide Number Placeholder 3">
            <a:extLst>
              <a:ext uri="{FF2B5EF4-FFF2-40B4-BE49-F238E27FC236}">
                <a16:creationId xmlns:a16="http://schemas.microsoft.com/office/drawing/2014/main" xmlns="" id="{207A897A-9D34-4DF1-A4D2-A8B88B53AE6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B81DC1-EB28-42D4-A09B-9F3AD81D57C2}" type="slidenum">
              <a:rPr lang="en-US" altLang="en-US" sz="1400">
                <a:cs typeface="Arial" panose="020B0604020202020204" pitchFamily="34" charset="0"/>
              </a:rPr>
              <a:pPr/>
              <a:t>19</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1626102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dirty="0">
                <a:latin typeface="Calibri" panose="020F0502020204030204" pitchFamily="34" charset="0"/>
              </a:rPr>
              <a:t>Statute of Frauds</a:t>
            </a:r>
            <a:endParaRPr lang="en-US" altLang="en-US" sz="24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a:spcBef>
                <a:spcPts val="1000"/>
              </a:spcBef>
              <a:buClr>
                <a:schemeClr val="tx2"/>
              </a:buClr>
              <a:defRPr/>
            </a:pPr>
            <a:r>
              <a:rPr lang="en-US" sz="2800" dirty="0"/>
              <a:t>A rule of state law that requires certain types of contracts to be in writing in order to be enforceable.</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2</a:t>
            </a:fld>
            <a:endParaRPr lang="en-US" altLang="en-US" sz="1400" dirty="0">
              <a:latin typeface="+mn-lt"/>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a:extLst>
              <a:ext uri="{FF2B5EF4-FFF2-40B4-BE49-F238E27FC236}">
                <a16:creationId xmlns:a16="http://schemas.microsoft.com/office/drawing/2014/main" xmlns="" id="{050BF8FA-2BA6-424A-A586-548D6537425D}"/>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Third Party Beneficiary Contracts: Definitions </a:t>
            </a:r>
            <a:r>
              <a:rPr lang="en-US" sz="2400" dirty="0">
                <a:latin typeface="+mn-lt"/>
              </a:rPr>
              <a:t>2</a:t>
            </a:r>
          </a:p>
        </p:txBody>
      </p:sp>
      <p:sp>
        <p:nvSpPr>
          <p:cNvPr id="41987" name="Content Placeholder">
            <a:extLst>
              <a:ext uri="{FF2B5EF4-FFF2-40B4-BE49-F238E27FC236}">
                <a16:creationId xmlns:a16="http://schemas.microsoft.com/office/drawing/2014/main" xmlns="" id="{4CFEA110-3B1E-4859-9B43-1071511794C5}"/>
              </a:ext>
            </a:extLst>
          </p:cNvPr>
          <p:cNvSpPr>
            <a:spLocks noGrp="1" noChangeArrowheads="1"/>
          </p:cNvSpPr>
          <p:nvPr>
            <p:ph idx="1"/>
          </p:nvPr>
        </p:nvSpPr>
        <p:spPr>
          <a:xfrm>
            <a:off x="457200" y="1600200"/>
            <a:ext cx="8305800" cy="4800600"/>
          </a:xfrm>
        </p:spPr>
        <p:txBody>
          <a:bodyPr>
            <a:noAutofit/>
          </a:bodyPr>
          <a:lstStyle/>
          <a:p>
            <a:pPr marL="291600" indent="-291600">
              <a:spcBef>
                <a:spcPts val="1000"/>
              </a:spcBef>
              <a:buClr>
                <a:schemeClr val="tx2"/>
              </a:buClr>
              <a:defRPr/>
            </a:pPr>
            <a:r>
              <a:rPr lang="en-US" altLang="en-US" sz="2600" dirty="0"/>
              <a:t>Creditor beneficiary. Third party who benefits from contract in which promisor agrees to pay promisee’s debt.</a:t>
            </a:r>
          </a:p>
          <a:p>
            <a:pPr marL="291600" indent="-291600">
              <a:spcBef>
                <a:spcPts val="1000"/>
              </a:spcBef>
              <a:buClr>
                <a:schemeClr val="tx2"/>
              </a:buClr>
              <a:defRPr/>
            </a:pPr>
            <a:r>
              <a:rPr lang="en-US" altLang="en-US" sz="2600" dirty="0"/>
              <a:t>Donee beneficiary: Third party who benefits from contract in which promisor agrees to give a gift to third party.</a:t>
            </a:r>
          </a:p>
          <a:p>
            <a:pPr marL="291600" indent="-291600">
              <a:spcBef>
                <a:spcPts val="1000"/>
              </a:spcBef>
              <a:buClr>
                <a:schemeClr val="tx2"/>
              </a:buClr>
              <a:defRPr/>
            </a:pPr>
            <a:r>
              <a:rPr lang="en-US" altLang="en-US" sz="2600" dirty="0"/>
              <a:t>Vesting: Maturing of rights, such that a party can legally act on the rights.</a:t>
            </a:r>
          </a:p>
          <a:p>
            <a:pPr marL="291600" indent="-291600">
              <a:spcBef>
                <a:spcPts val="1000"/>
              </a:spcBef>
              <a:buClr>
                <a:schemeClr val="tx2"/>
              </a:buClr>
              <a:defRPr/>
            </a:pPr>
            <a:r>
              <a:rPr lang="en-US" altLang="en-US" sz="2600" dirty="0"/>
              <a:t>Incidental Beneficiary: Third party who unintentionally gains benefit from contract between other parties. Contracting parties do not intend to benefit incidental beneficiary.  Incidental beneficiaries cannot sue to enforce contract obligations.</a:t>
            </a:r>
          </a:p>
        </p:txBody>
      </p:sp>
      <p:sp>
        <p:nvSpPr>
          <p:cNvPr id="40963" name="Slide Number Placeholder 3">
            <a:extLst>
              <a:ext uri="{FF2B5EF4-FFF2-40B4-BE49-F238E27FC236}">
                <a16:creationId xmlns:a16="http://schemas.microsoft.com/office/drawing/2014/main" xmlns="" id="{76BFB36E-14E9-4C71-A51E-57D2B6BBBD5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4B9EA61-AB08-4906-8FE3-19B4643B397D}" type="slidenum">
              <a:rPr lang="en-US" altLang="en-US" sz="1400">
                <a:cs typeface="Arial" panose="020B0604020202020204" pitchFamily="34" charset="0"/>
              </a:rPr>
              <a:pPr/>
              <a:t>20</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1543657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5">
            <a:extLst>
              <a:ext uri="{FF2B5EF4-FFF2-40B4-BE49-F238E27FC236}">
                <a16:creationId xmlns:a16="http://schemas.microsoft.com/office/drawing/2014/main" xmlns="" id="{FAEDF83E-EA52-4B6B-8AE5-BF3D5A666C56}"/>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Creditor Versus Donee Beneficiaries</a:t>
            </a:r>
          </a:p>
        </p:txBody>
      </p:sp>
      <p:sp>
        <p:nvSpPr>
          <p:cNvPr id="43011" name="Content Placeholder 7">
            <a:extLst>
              <a:ext uri="{FF2B5EF4-FFF2-40B4-BE49-F238E27FC236}">
                <a16:creationId xmlns:a16="http://schemas.microsoft.com/office/drawing/2014/main" xmlns="" id="{884C9A98-2D03-4F38-BAD7-B453F7B09E1F}"/>
              </a:ext>
            </a:extLst>
          </p:cNvPr>
          <p:cNvSpPr>
            <a:spLocks noGrp="1" noChangeArrowheads="1"/>
          </p:cNvSpPr>
          <p:nvPr>
            <p:ph sz="half" idx="2"/>
          </p:nvPr>
        </p:nvSpPr>
        <p:spPr>
          <a:xfrm>
            <a:off x="457200" y="1447800"/>
            <a:ext cx="3657600" cy="4591050"/>
          </a:xfrm>
        </p:spPr>
        <p:txBody>
          <a:bodyPr>
            <a:noAutofit/>
          </a:bodyPr>
          <a:lstStyle/>
          <a:p>
            <a:pPr marL="0" indent="0">
              <a:lnSpc>
                <a:spcPct val="90000"/>
              </a:lnSpc>
              <a:spcBef>
                <a:spcPts val="1000"/>
              </a:spcBef>
              <a:buClr>
                <a:schemeClr val="tx2"/>
              </a:buClr>
              <a:buNone/>
              <a:defRPr/>
            </a:pPr>
            <a:r>
              <a:rPr lang="en-US" altLang="en-US" dirty="0">
                <a:solidFill>
                  <a:schemeClr val="tx2"/>
                </a:solidFill>
              </a:rPr>
              <a:t>Creditor Beneficiary</a:t>
            </a:r>
            <a:endParaRPr lang="en-US" altLang="en-US" dirty="0" smtClean="0">
              <a:solidFill>
                <a:schemeClr val="tx2"/>
              </a:solidFill>
            </a:endParaRPr>
          </a:p>
          <a:p>
            <a:pPr marL="291600" indent="-291600">
              <a:lnSpc>
                <a:spcPct val="90000"/>
              </a:lnSpc>
              <a:spcBef>
                <a:spcPts val="1000"/>
              </a:spcBef>
              <a:buClr>
                <a:schemeClr val="tx2"/>
              </a:buClr>
              <a:defRPr/>
            </a:pPr>
            <a:r>
              <a:rPr lang="en-US" altLang="en-US" dirty="0" smtClean="0"/>
              <a:t>Contractual </a:t>
            </a:r>
            <a:r>
              <a:rPr lang="en-US" altLang="en-US" dirty="0"/>
              <a:t>performance fulfills obligation to third party.</a:t>
            </a:r>
          </a:p>
          <a:p>
            <a:pPr marL="291600" indent="-291600">
              <a:lnSpc>
                <a:spcPct val="90000"/>
              </a:lnSpc>
              <a:spcBef>
                <a:spcPts val="1000"/>
              </a:spcBef>
              <a:buClr>
                <a:schemeClr val="tx2"/>
              </a:buClr>
              <a:defRPr/>
            </a:pPr>
            <a:r>
              <a:rPr lang="en-US" altLang="en-US" dirty="0"/>
              <a:t>Beneficiary can enforce rights to contract if contract valid and rights have vested.</a:t>
            </a:r>
          </a:p>
          <a:p>
            <a:pPr marL="291600" indent="-291600">
              <a:lnSpc>
                <a:spcPct val="90000"/>
              </a:lnSpc>
              <a:spcBef>
                <a:spcPts val="1000"/>
              </a:spcBef>
              <a:buClr>
                <a:schemeClr val="tx2"/>
              </a:buClr>
              <a:defRPr/>
            </a:pPr>
            <a:r>
              <a:rPr lang="en-US" altLang="en-US" dirty="0"/>
              <a:t>Beneficiary can enforce rights against promisor or promisee.</a:t>
            </a:r>
          </a:p>
        </p:txBody>
      </p:sp>
      <p:sp>
        <p:nvSpPr>
          <p:cNvPr id="43013" name="Content Placeholder 9">
            <a:extLst>
              <a:ext uri="{FF2B5EF4-FFF2-40B4-BE49-F238E27FC236}">
                <a16:creationId xmlns:a16="http://schemas.microsoft.com/office/drawing/2014/main" xmlns="" id="{FC5832B1-F557-4648-81A1-F896761A5E74}"/>
              </a:ext>
            </a:extLst>
          </p:cNvPr>
          <p:cNvSpPr>
            <a:spLocks noGrp="1" noChangeArrowheads="1"/>
          </p:cNvSpPr>
          <p:nvPr>
            <p:ph sz="quarter" idx="4"/>
          </p:nvPr>
        </p:nvSpPr>
        <p:spPr>
          <a:xfrm>
            <a:off x="4419600" y="1447800"/>
            <a:ext cx="3657600" cy="4591050"/>
          </a:xfrm>
        </p:spPr>
        <p:txBody>
          <a:bodyPr>
            <a:noAutofit/>
          </a:bodyPr>
          <a:lstStyle/>
          <a:p>
            <a:pPr marL="0" indent="0">
              <a:lnSpc>
                <a:spcPct val="90000"/>
              </a:lnSpc>
              <a:spcBef>
                <a:spcPts val="1000"/>
              </a:spcBef>
              <a:buClr>
                <a:schemeClr val="tx2"/>
              </a:buClr>
              <a:buNone/>
              <a:defRPr/>
            </a:pPr>
            <a:r>
              <a:rPr lang="en-US" altLang="en-US" dirty="0">
                <a:solidFill>
                  <a:schemeClr val="tx2"/>
                </a:solidFill>
              </a:rPr>
              <a:t>Donee Beneficiary</a:t>
            </a:r>
          </a:p>
          <a:p>
            <a:pPr marL="291600" indent="-291600">
              <a:lnSpc>
                <a:spcPct val="90000"/>
              </a:lnSpc>
              <a:spcBef>
                <a:spcPts val="1000"/>
              </a:spcBef>
              <a:buClr>
                <a:schemeClr val="tx2"/>
              </a:buClr>
              <a:defRPr/>
            </a:pPr>
            <a:r>
              <a:rPr lang="en-US" altLang="en-US" dirty="0" smtClean="0"/>
              <a:t>Contractual </a:t>
            </a:r>
            <a:r>
              <a:rPr lang="en-US" altLang="en-US" dirty="0"/>
              <a:t>performance gives a gift to third party.</a:t>
            </a:r>
          </a:p>
          <a:p>
            <a:pPr marL="291600" indent="-291600">
              <a:lnSpc>
                <a:spcPct val="90000"/>
              </a:lnSpc>
              <a:spcBef>
                <a:spcPts val="1000"/>
              </a:spcBef>
              <a:buClr>
                <a:schemeClr val="tx2"/>
              </a:buClr>
              <a:defRPr/>
            </a:pPr>
            <a:r>
              <a:rPr lang="en-US" altLang="en-US" dirty="0"/>
              <a:t>Beneficiary has limited ability to enforce contract (depending on jurisdiction).</a:t>
            </a:r>
          </a:p>
          <a:p>
            <a:pPr marL="291600" indent="-291600">
              <a:lnSpc>
                <a:spcPct val="90000"/>
              </a:lnSpc>
              <a:spcBef>
                <a:spcPts val="1000"/>
              </a:spcBef>
              <a:buClr>
                <a:schemeClr val="tx2"/>
              </a:buClr>
              <a:defRPr/>
            </a:pPr>
            <a:r>
              <a:rPr lang="en-US" altLang="en-US" dirty="0"/>
              <a:t>Beneficiary can enforce rights against promisor.</a:t>
            </a:r>
          </a:p>
        </p:txBody>
      </p:sp>
      <p:sp>
        <p:nvSpPr>
          <p:cNvPr id="43014" name="Slide Number Placeholder 4">
            <a:extLst>
              <a:ext uri="{FF2B5EF4-FFF2-40B4-BE49-F238E27FC236}">
                <a16:creationId xmlns:a16="http://schemas.microsoft.com/office/drawing/2014/main" xmlns="" id="{469E0CEA-019F-4CB6-B81C-914909E435C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0788BE-B195-4474-B1C4-23A945F93625}" type="slidenum">
              <a:rPr lang="en-US" altLang="en-US" sz="1400">
                <a:cs typeface="Arial" panose="020B0604020202020204" pitchFamily="34" charset="0"/>
              </a:rPr>
              <a:pPr/>
              <a:t>21</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3969093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5">
            <a:extLst>
              <a:ext uri="{FF2B5EF4-FFF2-40B4-BE49-F238E27FC236}">
                <a16:creationId xmlns:a16="http://schemas.microsoft.com/office/drawing/2014/main" xmlns="" id="{039FA9B0-68C9-43AF-90A2-19513D32F203}"/>
              </a:ext>
            </a:extLst>
          </p:cNvPr>
          <p:cNvSpPr>
            <a:spLocks noGrp="1" noChangeArrowheads="1"/>
          </p:cNvSpPr>
          <p:nvPr>
            <p:ph type="title"/>
          </p:nvPr>
        </p:nvSpPr>
        <p:spPr/>
        <p:txBody>
          <a:bodyPr/>
          <a:lstStyle/>
          <a:p>
            <a:pPr fontAlgn="auto">
              <a:spcAft>
                <a:spcPts val="0"/>
              </a:spcAft>
              <a:defRPr/>
            </a:pPr>
            <a:r>
              <a:rPr lang="en-US" sz="3600" dirty="0">
                <a:latin typeface="+mn-lt"/>
                <a:ea typeface="+mj-ea"/>
              </a:rPr>
              <a:t>Intended Versus Incidental Beneficiaries</a:t>
            </a:r>
          </a:p>
        </p:txBody>
      </p:sp>
      <p:sp>
        <p:nvSpPr>
          <p:cNvPr id="45059" name="Content Placeholder 7">
            <a:extLst>
              <a:ext uri="{FF2B5EF4-FFF2-40B4-BE49-F238E27FC236}">
                <a16:creationId xmlns:a16="http://schemas.microsoft.com/office/drawing/2014/main" xmlns="" id="{10770101-C8E8-49BC-AEAD-C233602F71D3}"/>
              </a:ext>
            </a:extLst>
          </p:cNvPr>
          <p:cNvSpPr>
            <a:spLocks noGrp="1" noChangeArrowheads="1"/>
          </p:cNvSpPr>
          <p:nvPr>
            <p:ph sz="half" idx="2"/>
          </p:nvPr>
        </p:nvSpPr>
        <p:spPr>
          <a:xfrm>
            <a:off x="457200" y="1447800"/>
            <a:ext cx="3657600" cy="3951288"/>
          </a:xfrm>
        </p:spPr>
        <p:txBody>
          <a:bodyPr>
            <a:normAutofit/>
          </a:bodyPr>
          <a:lstStyle/>
          <a:p>
            <a:pPr marL="0" indent="0">
              <a:lnSpc>
                <a:spcPct val="90000"/>
              </a:lnSpc>
              <a:spcBef>
                <a:spcPts val="1000"/>
              </a:spcBef>
              <a:buClr>
                <a:schemeClr val="tx2"/>
              </a:buClr>
              <a:buNone/>
              <a:defRPr/>
            </a:pPr>
            <a:r>
              <a:rPr lang="en-US" altLang="en-US" dirty="0">
                <a:solidFill>
                  <a:schemeClr val="tx2"/>
                </a:solidFill>
              </a:rPr>
              <a:t>Intended Beneficiary</a:t>
            </a:r>
            <a:endParaRPr lang="en-US" altLang="en-US" dirty="0" smtClean="0">
              <a:solidFill>
                <a:schemeClr val="tx2"/>
              </a:solidFill>
            </a:endParaRPr>
          </a:p>
          <a:p>
            <a:pPr marL="291600" indent="-291600">
              <a:lnSpc>
                <a:spcPct val="90000"/>
              </a:lnSpc>
              <a:spcBef>
                <a:spcPts val="1000"/>
              </a:spcBef>
              <a:buClr>
                <a:schemeClr val="tx2"/>
              </a:buClr>
              <a:defRPr/>
            </a:pPr>
            <a:r>
              <a:rPr lang="en-US" altLang="en-US" dirty="0" smtClean="0"/>
              <a:t>Contracting </a:t>
            </a:r>
            <a:r>
              <a:rPr lang="en-US" altLang="en-US" dirty="0"/>
              <a:t>parties intended to benefit third party with contract.</a:t>
            </a:r>
          </a:p>
          <a:p>
            <a:pPr marL="291600" indent="-291600">
              <a:lnSpc>
                <a:spcPct val="90000"/>
              </a:lnSpc>
              <a:spcBef>
                <a:spcPts val="1000"/>
              </a:spcBef>
              <a:buClr>
                <a:schemeClr val="tx2"/>
              </a:buClr>
              <a:defRPr/>
            </a:pPr>
            <a:r>
              <a:rPr lang="en-US" altLang="en-US" dirty="0"/>
              <a:t>Beneficiary has right to enforce contract.</a:t>
            </a:r>
          </a:p>
          <a:p>
            <a:pPr marL="291600" indent="-291600">
              <a:lnSpc>
                <a:spcPct val="90000"/>
              </a:lnSpc>
              <a:spcBef>
                <a:spcPts val="1000"/>
              </a:spcBef>
              <a:buClr>
                <a:schemeClr val="tx2"/>
              </a:buClr>
              <a:defRPr/>
            </a:pPr>
            <a:r>
              <a:rPr lang="en-US" altLang="en-US" dirty="0"/>
              <a:t>Beneficiary benefits from direct reception of contractual performance.</a:t>
            </a:r>
          </a:p>
        </p:txBody>
      </p:sp>
      <p:sp>
        <p:nvSpPr>
          <p:cNvPr id="45061" name="Content Placeholder 9">
            <a:extLst>
              <a:ext uri="{FF2B5EF4-FFF2-40B4-BE49-F238E27FC236}">
                <a16:creationId xmlns:a16="http://schemas.microsoft.com/office/drawing/2014/main" xmlns="" id="{94188739-1BF5-4EF0-873A-488ADBDCDF82}"/>
              </a:ext>
            </a:extLst>
          </p:cNvPr>
          <p:cNvSpPr>
            <a:spLocks noGrp="1" noChangeArrowheads="1"/>
          </p:cNvSpPr>
          <p:nvPr>
            <p:ph sz="quarter" idx="4"/>
          </p:nvPr>
        </p:nvSpPr>
        <p:spPr>
          <a:xfrm>
            <a:off x="4419600" y="1447800"/>
            <a:ext cx="3657600" cy="3951288"/>
          </a:xfrm>
        </p:spPr>
        <p:txBody>
          <a:bodyPr>
            <a:normAutofit lnSpcReduction="10000"/>
          </a:bodyPr>
          <a:lstStyle/>
          <a:p>
            <a:pPr marL="0" indent="0">
              <a:lnSpc>
                <a:spcPct val="90000"/>
              </a:lnSpc>
              <a:spcBef>
                <a:spcPts val="1000"/>
              </a:spcBef>
              <a:buClr>
                <a:schemeClr val="tx2"/>
              </a:buClr>
              <a:buNone/>
              <a:defRPr/>
            </a:pPr>
            <a:r>
              <a:rPr lang="en-US" altLang="en-US" dirty="0">
                <a:solidFill>
                  <a:schemeClr val="tx2"/>
                </a:solidFill>
              </a:rPr>
              <a:t>Incidental Beneficiary</a:t>
            </a:r>
            <a:endParaRPr lang="en-US" altLang="en-US" dirty="0" smtClean="0">
              <a:solidFill>
                <a:schemeClr val="tx2"/>
              </a:solidFill>
            </a:endParaRPr>
          </a:p>
          <a:p>
            <a:pPr marL="291600" indent="-291600">
              <a:lnSpc>
                <a:spcPct val="90000"/>
              </a:lnSpc>
              <a:spcBef>
                <a:spcPts val="1000"/>
              </a:spcBef>
              <a:buClr>
                <a:schemeClr val="tx2"/>
              </a:buClr>
              <a:defRPr/>
            </a:pPr>
            <a:r>
              <a:rPr lang="en-US" altLang="en-US" dirty="0" smtClean="0"/>
              <a:t>Contracting </a:t>
            </a:r>
            <a:r>
              <a:rPr lang="en-US" altLang="en-US" dirty="0"/>
              <a:t>parties did not intend to benefit third party with contract.</a:t>
            </a:r>
          </a:p>
          <a:p>
            <a:pPr marL="291600" indent="-291600">
              <a:lnSpc>
                <a:spcPct val="90000"/>
              </a:lnSpc>
              <a:spcBef>
                <a:spcPts val="1000"/>
              </a:spcBef>
              <a:buClr>
                <a:schemeClr val="tx2"/>
              </a:buClr>
              <a:defRPr/>
            </a:pPr>
            <a:r>
              <a:rPr lang="en-US" altLang="en-US" dirty="0"/>
              <a:t>Beneficiary does not have right to enforce contract.</a:t>
            </a:r>
          </a:p>
          <a:p>
            <a:pPr marL="291600" indent="-291600">
              <a:lnSpc>
                <a:spcPct val="90000"/>
              </a:lnSpc>
              <a:spcBef>
                <a:spcPts val="1000"/>
              </a:spcBef>
              <a:buClr>
                <a:schemeClr val="tx2"/>
              </a:buClr>
              <a:defRPr/>
            </a:pPr>
            <a:r>
              <a:rPr lang="en-US" altLang="en-US" dirty="0"/>
              <a:t>Beneficiary benefits only from indirect circumstances created by contractual performance.</a:t>
            </a:r>
          </a:p>
        </p:txBody>
      </p:sp>
      <p:sp>
        <p:nvSpPr>
          <p:cNvPr id="45062" name="Slide Number Placeholder 4">
            <a:extLst>
              <a:ext uri="{FF2B5EF4-FFF2-40B4-BE49-F238E27FC236}">
                <a16:creationId xmlns:a16="http://schemas.microsoft.com/office/drawing/2014/main" xmlns="" id="{FC76E4D4-6573-4ACE-A7CA-BE7E3A6C966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FF30A7-90D0-4947-AB5E-E767115FF098}" type="slidenum">
              <a:rPr lang="en-US" altLang="en-US" sz="1400" smtClean="0">
                <a:cs typeface="Arial" panose="020B0604020202020204" pitchFamily="34" charset="0"/>
              </a:rPr>
              <a:pPr/>
              <a:t>22</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603898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xmlns="" id="{1E244700-4DA0-4CD9-81C3-C218EEE6048F}"/>
              </a:ext>
            </a:extLst>
          </p:cNvPr>
          <p:cNvSpPr>
            <a:spLocks noGrp="1" noChangeArrowheads="1"/>
          </p:cNvSpPr>
          <p:nvPr>
            <p:ph type="title"/>
          </p:nvPr>
        </p:nvSpPr>
        <p:spPr/>
        <p:txBody>
          <a:bodyPr/>
          <a:lstStyle/>
          <a:p>
            <a:pPr fontAlgn="auto">
              <a:spcAft>
                <a:spcPts val="0"/>
              </a:spcAft>
              <a:defRPr/>
            </a:pPr>
            <a:r>
              <a:rPr lang="en-US" sz="4000" dirty="0">
                <a:latin typeface="+mn-lt"/>
                <a:ea typeface="+mj-ea"/>
              </a:rPr>
              <a:t>Question for Discussion </a:t>
            </a:r>
            <a:r>
              <a:rPr lang="en-US" sz="2400" dirty="0">
                <a:latin typeface="+mn-lt"/>
                <a:ea typeface="+mj-ea"/>
              </a:rPr>
              <a:t>1</a:t>
            </a:r>
          </a:p>
        </p:txBody>
      </p:sp>
      <p:sp>
        <p:nvSpPr>
          <p:cNvPr id="47106" name="Content Placeholder 2">
            <a:extLst>
              <a:ext uri="{FF2B5EF4-FFF2-40B4-BE49-F238E27FC236}">
                <a16:creationId xmlns:a16="http://schemas.microsoft.com/office/drawing/2014/main" xmlns="" id="{3535B127-97DF-4C73-8357-20383B8AC15E}"/>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defRPr/>
            </a:pPr>
            <a:r>
              <a:rPr lang="en-US" altLang="en-US" sz="2800" dirty="0"/>
              <a:t>The Statute of Frauds writing requirement came into American law from the rule followed in England. England repealed their Statute of Frauds in the 1950’s. What are the pros and cons of keeping the rule in the United States? Should the U.S. abandon the rule as the British have done or does it serve a useful purpose?</a:t>
            </a:r>
          </a:p>
        </p:txBody>
      </p:sp>
      <p:sp>
        <p:nvSpPr>
          <p:cNvPr id="47107" name="Slide Number Placeholder 3">
            <a:extLst>
              <a:ext uri="{FF2B5EF4-FFF2-40B4-BE49-F238E27FC236}">
                <a16:creationId xmlns:a16="http://schemas.microsoft.com/office/drawing/2014/main" xmlns="" id="{5AD2E9A2-04CC-4242-B485-E84341C0D1A3}"/>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AE5D7FE-A7D8-4F84-94A6-2595289E6D5A}" type="slidenum">
              <a:rPr lang="en-US" altLang="en-US" sz="1400">
                <a:cs typeface="Arial" panose="020B0604020202020204" pitchFamily="34" charset="0"/>
              </a:rPr>
              <a:pPr/>
              <a:t>23</a:t>
            </a:fld>
            <a:endParaRPr lang="en-US" altLang="en-US" sz="1400" dirty="0">
              <a:cs typeface="Arial" panose="020B0604020202020204" pitchFamily="34" charset="0"/>
            </a:endParaRPr>
          </a:p>
        </p:txBody>
      </p:sp>
    </p:spTree>
    <p:extLst>
      <p:ext uri="{BB962C8B-B14F-4D97-AF65-F5344CB8AC3E}">
        <p14:creationId xmlns:p14="http://schemas.microsoft.com/office/powerpoint/2010/main" val="3361004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F1D8077A-6BF2-4184-96BE-33DBC8572396}"/>
              </a:ext>
            </a:extLst>
          </p:cNvPr>
          <p:cNvSpPr>
            <a:spLocks noGrp="1" noChangeArrowheads="1"/>
          </p:cNvSpPr>
          <p:nvPr>
            <p:ph type="title"/>
          </p:nvPr>
        </p:nvSpPr>
        <p:spPr/>
        <p:txBody>
          <a:bodyPr/>
          <a:lstStyle/>
          <a:p>
            <a:pPr fontAlgn="auto">
              <a:spcAft>
                <a:spcPts val="0"/>
              </a:spcAft>
              <a:defRPr/>
            </a:pPr>
            <a:r>
              <a:rPr lang="en-US" sz="4000" dirty="0">
                <a:latin typeface="+mn-lt"/>
                <a:ea typeface="+mj-ea"/>
              </a:rPr>
              <a:t>Question for Discussion </a:t>
            </a:r>
            <a:r>
              <a:rPr lang="en-US" sz="2400" dirty="0">
                <a:latin typeface="+mn-lt"/>
                <a:ea typeface="+mj-ea"/>
              </a:rPr>
              <a:t>2</a:t>
            </a:r>
          </a:p>
        </p:txBody>
      </p:sp>
      <p:sp>
        <p:nvSpPr>
          <p:cNvPr id="48130" name="Content Placeholder 2">
            <a:extLst>
              <a:ext uri="{FF2B5EF4-FFF2-40B4-BE49-F238E27FC236}">
                <a16:creationId xmlns:a16="http://schemas.microsoft.com/office/drawing/2014/main" xmlns="" id="{58E9464E-9705-4173-AD5B-A240FBB20795}"/>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defRPr/>
            </a:pPr>
            <a:r>
              <a:rPr lang="en-US" altLang="en-US" sz="2800" dirty="0"/>
              <a:t>Don lives in a dilapidated house on Elm Street next door to Liz. Don enters into a contract with Ace Construction to remodel his house, which makes Liz and the others in the neighborhood excited, because they think it will increase their own home value. If Don breaches the contract, can Liz enforce? Why? Explain.</a:t>
            </a:r>
          </a:p>
        </p:txBody>
      </p:sp>
      <p:sp>
        <p:nvSpPr>
          <p:cNvPr id="48131" name="Slide Number Placeholder 3">
            <a:extLst>
              <a:ext uri="{FF2B5EF4-FFF2-40B4-BE49-F238E27FC236}">
                <a16:creationId xmlns:a16="http://schemas.microsoft.com/office/drawing/2014/main" xmlns="" id="{57736257-B222-4D11-B470-E389CB406958}"/>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7EA91DC-5D63-4261-BAAA-D1DBCA99345D}" type="slidenum">
              <a:rPr lang="en-US" altLang="en-US" sz="1400">
                <a:cs typeface="Arial" panose="020B0604020202020204" pitchFamily="34" charset="0"/>
              </a:rPr>
              <a:pPr/>
              <a:t>24</a:t>
            </a:fld>
            <a:endParaRPr lang="en-US" altLang="en-US" sz="1800" dirty="0">
              <a:cs typeface="Arial" panose="020B0604020202020204" pitchFamily="34" charset="0"/>
            </a:endParaRPr>
          </a:p>
        </p:txBody>
      </p:sp>
    </p:spTree>
    <p:extLst>
      <p:ext uri="{BB962C8B-B14F-4D97-AF65-F5344CB8AC3E}">
        <p14:creationId xmlns:p14="http://schemas.microsoft.com/office/powerpoint/2010/main" val="287662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sz="4000" dirty="0">
                <a:latin typeface="Calibri" panose="020F0502020204030204" pitchFamily="34" charset="0"/>
              </a:rPr>
              <a:t>Purposes of Statute of Frauds</a:t>
            </a:r>
            <a:endParaRPr lang="en-US" altLang="en-US" sz="40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lnSpc>
                <a:spcPct val="90000"/>
              </a:lnSpc>
              <a:spcBef>
                <a:spcPts val="1000"/>
              </a:spcBef>
              <a:spcAft>
                <a:spcPts val="0"/>
              </a:spcAft>
              <a:buClr>
                <a:schemeClr val="tx2"/>
              </a:buClr>
              <a:defRPr/>
            </a:pPr>
            <a:r>
              <a:rPr lang="en-US" sz="2800" dirty="0"/>
              <a:t>To ease contractual negotiations by requiring sufficient, reliable evidence to prove the existence and specific terms of  a contract.</a:t>
            </a:r>
          </a:p>
          <a:p>
            <a:pPr marL="291600" indent="-291600" fontAlgn="auto">
              <a:lnSpc>
                <a:spcPct val="90000"/>
              </a:lnSpc>
              <a:spcBef>
                <a:spcPts val="1000"/>
              </a:spcBef>
              <a:spcAft>
                <a:spcPts val="0"/>
              </a:spcAft>
              <a:buClr>
                <a:schemeClr val="tx2"/>
              </a:buClr>
              <a:defRPr/>
            </a:pPr>
            <a:r>
              <a:rPr lang="en-US" sz="2800" dirty="0"/>
              <a:t>To prevent unreliable, oral evidence from interfering with contractual relationship.</a:t>
            </a:r>
          </a:p>
          <a:p>
            <a:pPr marL="291600" indent="-291600" fontAlgn="auto">
              <a:lnSpc>
                <a:spcPct val="90000"/>
              </a:lnSpc>
              <a:spcBef>
                <a:spcPts val="1000"/>
              </a:spcBef>
              <a:spcAft>
                <a:spcPts val="0"/>
              </a:spcAft>
              <a:buClr>
                <a:schemeClr val="tx2"/>
              </a:buClr>
              <a:defRPr/>
            </a:pPr>
            <a:r>
              <a:rPr lang="en-US" sz="2800" dirty="0"/>
              <a:t>To prevent parties from entering into contracts with which they do not agree.</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3</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72273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sz="3600" dirty="0">
                <a:latin typeface="Calibri" panose="020F0502020204030204" pitchFamily="34" charset="0"/>
              </a:rPr>
              <a:t>Contracts Subject to Statute of Frauds</a:t>
            </a:r>
            <a:endParaRPr lang="en-US" altLang="en-US" sz="36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lnSpc>
                <a:spcPct val="90000"/>
              </a:lnSpc>
              <a:spcBef>
                <a:spcPts val="1000"/>
              </a:spcBef>
              <a:spcAft>
                <a:spcPts val="0"/>
              </a:spcAft>
              <a:buClr>
                <a:schemeClr val="tx2"/>
              </a:buClr>
              <a:defRPr/>
            </a:pPr>
            <a:r>
              <a:rPr lang="en-US" sz="2800" dirty="0"/>
              <a:t>Contracts that cannot be performed within one year from the date of their making.</a:t>
            </a:r>
          </a:p>
          <a:p>
            <a:pPr marL="291600" indent="-291600" fontAlgn="auto">
              <a:lnSpc>
                <a:spcPct val="90000"/>
              </a:lnSpc>
              <a:spcBef>
                <a:spcPts val="1000"/>
              </a:spcBef>
              <a:spcAft>
                <a:spcPts val="0"/>
              </a:spcAft>
              <a:buClr>
                <a:schemeClr val="tx2"/>
              </a:buClr>
              <a:defRPr/>
            </a:pPr>
            <a:r>
              <a:rPr lang="en-US" sz="2800" dirty="0"/>
              <a:t>Promises made in consideration of marriage (Prenuptial agreements).</a:t>
            </a:r>
          </a:p>
          <a:p>
            <a:pPr marL="291600" indent="-291600" fontAlgn="auto">
              <a:lnSpc>
                <a:spcPct val="90000"/>
              </a:lnSpc>
              <a:spcBef>
                <a:spcPts val="1000"/>
              </a:spcBef>
              <a:spcAft>
                <a:spcPts val="0"/>
              </a:spcAft>
              <a:buClr>
                <a:schemeClr val="tx2"/>
              </a:buClr>
              <a:defRPr/>
            </a:pPr>
            <a:r>
              <a:rPr lang="en-US" sz="2800" dirty="0"/>
              <a:t>Contracts to pay the debt/default of another party.</a:t>
            </a:r>
          </a:p>
          <a:p>
            <a:pPr marL="291600" indent="-291600" fontAlgn="auto">
              <a:lnSpc>
                <a:spcPct val="90000"/>
              </a:lnSpc>
              <a:spcBef>
                <a:spcPts val="1000"/>
              </a:spcBef>
              <a:spcAft>
                <a:spcPts val="0"/>
              </a:spcAft>
              <a:buClr>
                <a:schemeClr val="tx2"/>
              </a:buClr>
              <a:defRPr/>
            </a:pPr>
            <a:r>
              <a:rPr lang="en-US" sz="2800" dirty="0"/>
              <a:t>Real estate contracts.</a:t>
            </a:r>
          </a:p>
          <a:p>
            <a:pPr marL="291600" indent="-291600" fontAlgn="auto">
              <a:lnSpc>
                <a:spcPct val="90000"/>
              </a:lnSpc>
              <a:spcBef>
                <a:spcPts val="1000"/>
              </a:spcBef>
              <a:spcAft>
                <a:spcPts val="0"/>
              </a:spcAft>
              <a:buClr>
                <a:schemeClr val="tx2"/>
              </a:buClr>
              <a:defRPr/>
            </a:pPr>
            <a:r>
              <a:rPr lang="en-US" sz="2800" dirty="0"/>
              <a:t>Contracts for the sale of goods valued at $500 or more.</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4</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114953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sz="4200" dirty="0">
                <a:latin typeface="+mn-lt"/>
              </a:rPr>
              <a:t>The “Equal Dignity” Rule</a:t>
            </a: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000"/>
              </a:spcBef>
              <a:spcAft>
                <a:spcPts val="0"/>
              </a:spcAft>
              <a:buClr>
                <a:schemeClr val="tx2"/>
              </a:buClr>
              <a:defRPr/>
            </a:pPr>
            <a:r>
              <a:rPr lang="en-US" sz="2800" dirty="0"/>
              <a:t>Recognized in a minority of jurisdictions.</a:t>
            </a:r>
          </a:p>
          <a:p>
            <a:pPr marL="291600" indent="-291600" fontAlgn="auto">
              <a:spcBef>
                <a:spcPts val="1000"/>
              </a:spcBef>
              <a:spcAft>
                <a:spcPts val="0"/>
              </a:spcAft>
              <a:buClr>
                <a:schemeClr val="tx2"/>
              </a:buClr>
              <a:defRPr/>
            </a:pPr>
            <a:r>
              <a:rPr lang="en-US" sz="2800" dirty="0"/>
              <a:t>Requires contracts negotiated by an agent, that would normally fall under the Statute of Frauds if negotiated by the principal, to still be in writing.</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5</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50031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sz="2800" dirty="0">
                <a:latin typeface="+mn-lt"/>
              </a:rPr>
              <a:t>Exceptions to Statute of Frauds Writing Requirement</a:t>
            </a:r>
            <a:endParaRPr lang="en-US" altLang="en-US" sz="2800" dirty="0">
              <a:latin typeface="+mn-lt"/>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fontScale="85000" lnSpcReduction="20000"/>
          </a:bodyPr>
          <a:lstStyle/>
          <a:p>
            <a:pPr marL="291600" indent="-291600">
              <a:lnSpc>
                <a:spcPct val="110000"/>
              </a:lnSpc>
              <a:spcBef>
                <a:spcPts val="1000"/>
              </a:spcBef>
              <a:buClr>
                <a:schemeClr val="tx2"/>
              </a:buClr>
              <a:defRPr/>
            </a:pPr>
            <a:r>
              <a:rPr lang="en-US" altLang="en-US" sz="2800" dirty="0"/>
              <a:t>Admission: Statement made in court, under oath, or at some state during a legal proceeding in which defendant admits that oral contract existed (even though contract was originally required to be in writing).</a:t>
            </a:r>
          </a:p>
          <a:p>
            <a:pPr marL="291600" indent="-291600">
              <a:lnSpc>
                <a:spcPct val="110000"/>
              </a:lnSpc>
              <a:spcBef>
                <a:spcPts val="1000"/>
              </a:spcBef>
              <a:buClr>
                <a:schemeClr val="tx2"/>
              </a:buClr>
              <a:defRPr/>
            </a:pPr>
            <a:r>
              <a:rPr lang="en-US" altLang="en-US" sz="2800" dirty="0"/>
              <a:t>Partial Performance.</a:t>
            </a:r>
          </a:p>
          <a:p>
            <a:pPr marL="291600" indent="-291600">
              <a:lnSpc>
                <a:spcPct val="110000"/>
              </a:lnSpc>
              <a:spcBef>
                <a:spcPts val="1000"/>
              </a:spcBef>
              <a:buClr>
                <a:schemeClr val="tx2"/>
              </a:buClr>
              <a:defRPr/>
            </a:pPr>
            <a:r>
              <a:rPr lang="en-US" altLang="en-US" sz="2800" dirty="0"/>
              <a:t>Promissory Estoppel: Legal enforcement of otherwise unenforceable contract, due to party’s detrimental reliance on contract.</a:t>
            </a:r>
          </a:p>
          <a:p>
            <a:pPr marL="291600" indent="-291600">
              <a:lnSpc>
                <a:spcPct val="110000"/>
              </a:lnSpc>
              <a:spcBef>
                <a:spcPts val="1000"/>
              </a:spcBef>
              <a:buClr>
                <a:schemeClr val="tx2"/>
              </a:buClr>
              <a:defRPr/>
            </a:pPr>
            <a:r>
              <a:rPr lang="en-US" altLang="en-US" sz="2800" dirty="0"/>
              <a:t>Miscellaneous exceptions recognized by Uniform Commercial Code (</a:t>
            </a:r>
            <a:r>
              <a:rPr lang="en-US" altLang="en-US" sz="2800" dirty="0" smtClean="0"/>
              <a:t>U</a:t>
            </a:r>
            <a:r>
              <a:rPr lang="en-US" altLang="en-US" sz="100" dirty="0" smtClean="0"/>
              <a:t> </a:t>
            </a:r>
            <a:r>
              <a:rPr lang="en-US" altLang="en-US" sz="2800" dirty="0" smtClean="0"/>
              <a:t>C</a:t>
            </a:r>
            <a:r>
              <a:rPr lang="en-US" altLang="en-US" sz="100" dirty="0" smtClean="0"/>
              <a:t> </a:t>
            </a:r>
            <a:r>
              <a:rPr lang="en-US" altLang="en-US" sz="2800" dirty="0" smtClean="0"/>
              <a:t>C</a:t>
            </a:r>
            <a:r>
              <a:rPr lang="en-US" altLang="en-US" sz="2800" dirty="0"/>
              <a:t>):  Examples—Oral contracts between merchants, oral contracts for customized (“specially manufactured”) goods.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6</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450835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sz="3600" dirty="0">
                <a:latin typeface="+mn-lt"/>
              </a:rPr>
              <a:t>Statute of Frauds Writing Requirements</a:t>
            </a:r>
            <a:r>
              <a:rPr lang="en-US" sz="2800" dirty="0">
                <a:latin typeface="+mn-lt"/>
              </a:rPr>
              <a:t> </a:t>
            </a:r>
            <a:r>
              <a:rPr lang="en-US" sz="2400" dirty="0">
                <a:latin typeface="+mn-lt"/>
              </a:rPr>
              <a:t>1</a:t>
            </a:r>
            <a:endParaRPr lang="en-US" altLang="en-US" sz="2400" dirty="0">
              <a:latin typeface="+mn-lt"/>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sz="half" idx="1"/>
          </p:nvPr>
        </p:nvSpPr>
        <p:spPr>
          <a:xfrm>
            <a:off x="457200" y="1536192"/>
            <a:ext cx="7620000" cy="3340608"/>
          </a:xfrm>
        </p:spPr>
        <p:txBody>
          <a:bodyPr rtlCol="0">
            <a:normAutofit/>
          </a:bodyPr>
          <a:lstStyle/>
          <a:p>
            <a:pPr marL="0" indent="0" fontAlgn="auto">
              <a:spcAft>
                <a:spcPts val="0"/>
              </a:spcAft>
              <a:buClr>
                <a:schemeClr val="tx2"/>
              </a:buClr>
              <a:buNone/>
              <a:defRPr/>
            </a:pPr>
            <a:r>
              <a:rPr lang="en-US" sz="2400" dirty="0"/>
              <a:t>Common Law—Written contract must clearly indicate:</a:t>
            </a:r>
          </a:p>
          <a:p>
            <a:pPr marL="291600" lvl="1" indent="-291600">
              <a:spcBef>
                <a:spcPts val="1000"/>
              </a:spcBef>
              <a:buClr>
                <a:schemeClr val="tx2"/>
              </a:buClr>
              <a:defRPr/>
            </a:pPr>
            <a:r>
              <a:rPr lang="en-US" dirty="0"/>
              <a:t>Parties to contract.</a:t>
            </a:r>
          </a:p>
          <a:p>
            <a:pPr marL="291600" lvl="1" indent="-291600">
              <a:spcBef>
                <a:spcPts val="1000"/>
              </a:spcBef>
              <a:buClr>
                <a:schemeClr val="tx2"/>
              </a:buClr>
              <a:defRPr/>
            </a:pPr>
            <a:r>
              <a:rPr lang="en-US" dirty="0"/>
              <a:t>Subject matter/purpose of agreement.</a:t>
            </a:r>
          </a:p>
          <a:p>
            <a:pPr marL="291600" lvl="1" indent="-291600">
              <a:spcBef>
                <a:spcPts val="1000"/>
              </a:spcBef>
              <a:buClr>
                <a:schemeClr val="tx2"/>
              </a:buClr>
              <a:defRPr/>
            </a:pPr>
            <a:r>
              <a:rPr lang="en-US" dirty="0"/>
              <a:t>Consideration given by both parties.</a:t>
            </a:r>
          </a:p>
          <a:p>
            <a:pPr marL="291600" lvl="1" indent="-291600">
              <a:spcBef>
                <a:spcPts val="1000"/>
              </a:spcBef>
              <a:buClr>
                <a:schemeClr val="tx2"/>
              </a:buClr>
              <a:defRPr/>
            </a:pPr>
            <a:r>
              <a:rPr lang="en-US" dirty="0"/>
              <a:t>Significant terms (Price, quantity, etc.).</a:t>
            </a:r>
          </a:p>
          <a:p>
            <a:pPr marL="291600" lvl="1" indent="-291600">
              <a:spcBef>
                <a:spcPts val="1000"/>
              </a:spcBef>
              <a:buClr>
                <a:schemeClr val="tx2"/>
              </a:buClr>
              <a:defRPr/>
            </a:pPr>
            <a:r>
              <a:rPr lang="en-US" dirty="0"/>
              <a:t>Signature of party plaintiff seeks to hold responsible under contract (i.e., signature of defendant).</a:t>
            </a:r>
          </a:p>
        </p:txBody>
      </p:sp>
      <p:sp>
        <p:nvSpPr>
          <p:cNvPr id="2" name="Content Placeholder 1"/>
          <p:cNvSpPr>
            <a:spLocks noGrp="1"/>
          </p:cNvSpPr>
          <p:nvPr>
            <p:ph sz="half" idx="2"/>
          </p:nvPr>
        </p:nvSpPr>
        <p:spPr>
          <a:xfrm>
            <a:off x="457200" y="4922520"/>
            <a:ext cx="7620000" cy="1325880"/>
          </a:xfrm>
        </p:spPr>
        <p:txBody>
          <a:bodyPr/>
          <a:lstStyle/>
          <a:p>
            <a:pPr marL="114300" indent="0">
              <a:buNone/>
            </a:pPr>
            <a:r>
              <a:rPr lang="en-US" sz="2400" dirty="0"/>
              <a:t>Under common law, aforementioned elements can be contained in a memorandum, written document, or compilation of several written documents.</a:t>
            </a:r>
            <a:endParaRPr lang="en-IN" sz="2400" dirty="0"/>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7</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447098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sz="3600" dirty="0">
                <a:latin typeface="Calibri" panose="020F0502020204030204" pitchFamily="34" charset="0"/>
              </a:rPr>
              <a:t>Statute of Frauds Writing Requirements </a:t>
            </a:r>
            <a:r>
              <a:rPr lang="en-US" sz="2400" dirty="0">
                <a:latin typeface="Calibri" panose="020F0502020204030204" pitchFamily="34" charset="0"/>
              </a:rPr>
              <a:t>2</a:t>
            </a:r>
            <a:endParaRPr lang="en-US" altLang="en-US" sz="24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a:spcBef>
                <a:spcPts val="1000"/>
              </a:spcBef>
              <a:buClr>
                <a:schemeClr val="tx2"/>
              </a:buClr>
              <a:defRPr/>
            </a:pPr>
            <a:r>
              <a:rPr lang="en-US" altLang="en-US" sz="2800" dirty="0"/>
              <a:t>Uniform Commercial Code (</a:t>
            </a:r>
            <a:r>
              <a:rPr lang="en-US" altLang="en-US" sz="2800" dirty="0" smtClean="0"/>
              <a:t>U</a:t>
            </a:r>
            <a:r>
              <a:rPr lang="en-US" altLang="en-US" sz="100" dirty="0" smtClean="0"/>
              <a:t> </a:t>
            </a:r>
            <a:r>
              <a:rPr lang="en-US" altLang="en-US" sz="2800" dirty="0" smtClean="0"/>
              <a:t>C</a:t>
            </a:r>
            <a:r>
              <a:rPr lang="en-US" altLang="en-US" sz="100" dirty="0" smtClean="0"/>
              <a:t> </a:t>
            </a:r>
            <a:r>
              <a:rPr lang="en-US" altLang="en-US" sz="2800" dirty="0" smtClean="0"/>
              <a:t>C</a:t>
            </a:r>
            <a:r>
              <a:rPr lang="en-US" altLang="en-US" sz="2800" dirty="0"/>
              <a:t>)—Written contract for sale of goods must include quantity of goods.</a:t>
            </a:r>
          </a:p>
          <a:p>
            <a:pPr marL="291600" indent="-291600">
              <a:spcBef>
                <a:spcPts val="1000"/>
              </a:spcBef>
              <a:buClr>
                <a:schemeClr val="tx2"/>
              </a:buClr>
              <a:defRPr/>
            </a:pPr>
            <a:r>
              <a:rPr lang="en-US" altLang="en-US" sz="2800" dirty="0"/>
              <a:t>U</a:t>
            </a:r>
            <a:r>
              <a:rPr lang="en-US" altLang="en-US" sz="100" dirty="0"/>
              <a:t> </a:t>
            </a:r>
            <a:r>
              <a:rPr lang="en-US" altLang="en-US" sz="2800" dirty="0"/>
              <a:t>C</a:t>
            </a:r>
            <a:r>
              <a:rPr lang="en-US" altLang="en-US" sz="100" dirty="0"/>
              <a:t> </a:t>
            </a:r>
            <a:r>
              <a:rPr lang="en-US" altLang="en-US" sz="2800" dirty="0"/>
              <a:t>C allows variety of written documents to constitute a writing, including faxes, e-mails, invoices, bills of lading, sales slips, checks, or any combination of these documents.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8</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75108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dirty="0">
                <a:latin typeface="Calibri" panose="020F0502020204030204" pitchFamily="34" charset="0"/>
              </a:rPr>
              <a:t>Parole Evidence Rule</a:t>
            </a:r>
            <a:endParaRPr lang="en-US" altLang="en-US"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000"/>
              </a:spcBef>
              <a:spcAft>
                <a:spcPts val="0"/>
              </a:spcAft>
              <a:buClr>
                <a:schemeClr val="tx2"/>
              </a:buClr>
              <a:defRPr/>
            </a:pPr>
            <a:r>
              <a:rPr lang="en-US" sz="2800" dirty="0"/>
              <a:t>Definition: Common law rule stating that oral evidence of agreement made before or contemporaneously with written agreement is inadmissible when parties intended to have written agreement be complete and final version of agreement.</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9</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9453744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4d7d623da28a53a91bdb54db49944e76c78f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KubaSS</Template>
  <TotalTime>423</TotalTime>
  <Words>2530</Words>
  <Application>Microsoft Office PowerPoint</Application>
  <PresentationFormat>On-screen Show (4:3)</PresentationFormat>
  <Paragraphs>170</Paragraphs>
  <Slides>24</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ＭＳ Ｐゴシック</vt:lpstr>
      <vt:lpstr>ＭＳ Ｐゴシック</vt:lpstr>
      <vt:lpstr>Arial</vt:lpstr>
      <vt:lpstr>Calibri</vt:lpstr>
      <vt:lpstr>Cambria</vt:lpstr>
      <vt:lpstr>Verdana</vt:lpstr>
      <vt:lpstr>KubaSS</vt:lpstr>
      <vt:lpstr>1_KubaSS</vt:lpstr>
      <vt:lpstr>Chapter 13</vt:lpstr>
      <vt:lpstr>Statute of Frauds</vt:lpstr>
      <vt:lpstr>Purposes of Statute of Frauds</vt:lpstr>
      <vt:lpstr>Contracts Subject to Statute of Frauds</vt:lpstr>
      <vt:lpstr>The “Equal Dignity” Rule</vt:lpstr>
      <vt:lpstr>Exceptions to Statute of Frauds Writing Requirement</vt:lpstr>
      <vt:lpstr>Statute of Frauds Writing Requirements 1</vt:lpstr>
      <vt:lpstr>Statute of Frauds Writing Requirements 2</vt:lpstr>
      <vt:lpstr>Parole Evidence Rule</vt:lpstr>
      <vt:lpstr>Purpose of Parole Evidence Rule</vt:lpstr>
      <vt:lpstr>Exceptions to Parole Evidence Rule</vt:lpstr>
      <vt:lpstr>Integrated Contracts</vt:lpstr>
      <vt:lpstr>Third Party Rights to Contracts</vt:lpstr>
      <vt:lpstr>Obligor and Obligee (Definitions):</vt:lpstr>
      <vt:lpstr>Assignment (Definitions):</vt:lpstr>
      <vt:lpstr>Contractual Rights That Cannot Be Assigned</vt:lpstr>
      <vt:lpstr>Delegation (Definitions):</vt:lpstr>
      <vt:lpstr>Contractual Duties That Cannot Be Delegated</vt:lpstr>
      <vt:lpstr>Third Party Beneficiary Contracts: Definitions 1</vt:lpstr>
      <vt:lpstr>Third Party Beneficiary Contracts: Definitions 2</vt:lpstr>
      <vt:lpstr>Creditor Versus Donee Beneficiaries</vt:lpstr>
      <vt:lpstr>Intended Versus Incidental Beneficiaries</vt:lpstr>
      <vt:lpstr>Question for Discussion 1</vt:lpstr>
      <vt:lpstr>Question for Discussion 2</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92</cp:revision>
  <dcterms:created xsi:type="dcterms:W3CDTF">2011-05-16T15:56:06Z</dcterms:created>
  <dcterms:modified xsi:type="dcterms:W3CDTF">2018-09-16T19:51:50Z</dcterms:modified>
</cp:coreProperties>
</file>