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4" r:id="rId1"/>
  </p:sldMasterIdLst>
  <p:notesMasterIdLst>
    <p:notesMasterId r:id="rId75"/>
  </p:notesMasterIdLst>
  <p:handoutMasterIdLst>
    <p:handoutMasterId r:id="rId76"/>
  </p:handoutMasterIdLst>
  <p:sldIdLst>
    <p:sldId id="438" r:id="rId2"/>
    <p:sldId id="440" r:id="rId3"/>
    <p:sldId id="376" r:id="rId4"/>
    <p:sldId id="441" r:id="rId5"/>
    <p:sldId id="442" r:id="rId6"/>
    <p:sldId id="417" r:id="rId7"/>
    <p:sldId id="377" r:id="rId8"/>
    <p:sldId id="378" r:id="rId9"/>
    <p:sldId id="379" r:id="rId10"/>
    <p:sldId id="380" r:id="rId11"/>
    <p:sldId id="381" r:id="rId12"/>
    <p:sldId id="425" r:id="rId13"/>
    <p:sldId id="418" r:id="rId14"/>
    <p:sldId id="382" r:id="rId15"/>
    <p:sldId id="383" r:id="rId16"/>
    <p:sldId id="384" r:id="rId17"/>
    <p:sldId id="426" r:id="rId18"/>
    <p:sldId id="419" r:id="rId19"/>
    <p:sldId id="385" r:id="rId20"/>
    <p:sldId id="386" r:id="rId21"/>
    <p:sldId id="387" r:id="rId22"/>
    <p:sldId id="388" r:id="rId23"/>
    <p:sldId id="439" r:id="rId24"/>
    <p:sldId id="443" r:id="rId25"/>
    <p:sldId id="427" r:id="rId26"/>
    <p:sldId id="428" r:id="rId27"/>
    <p:sldId id="420" r:id="rId28"/>
    <p:sldId id="389" r:id="rId29"/>
    <p:sldId id="390" r:id="rId30"/>
    <p:sldId id="391" r:id="rId31"/>
    <p:sldId id="392" r:id="rId32"/>
    <p:sldId id="429" r:id="rId33"/>
    <p:sldId id="393" r:id="rId34"/>
    <p:sldId id="421" r:id="rId35"/>
    <p:sldId id="394" r:id="rId36"/>
    <p:sldId id="395" r:id="rId37"/>
    <p:sldId id="396" r:id="rId38"/>
    <p:sldId id="444" r:id="rId39"/>
    <p:sldId id="422" r:id="rId40"/>
    <p:sldId id="397" r:id="rId41"/>
    <p:sldId id="398" r:id="rId42"/>
    <p:sldId id="399" r:id="rId43"/>
    <p:sldId id="430" r:id="rId44"/>
    <p:sldId id="431" r:id="rId45"/>
    <p:sldId id="400" r:id="rId46"/>
    <p:sldId id="401" r:id="rId47"/>
    <p:sldId id="402" r:id="rId48"/>
    <p:sldId id="432" r:id="rId49"/>
    <p:sldId id="403" r:id="rId50"/>
    <p:sldId id="404" r:id="rId51"/>
    <p:sldId id="405" r:id="rId52"/>
    <p:sldId id="406" r:id="rId53"/>
    <p:sldId id="407" r:id="rId54"/>
    <p:sldId id="433" r:id="rId55"/>
    <p:sldId id="434" r:id="rId56"/>
    <p:sldId id="408" r:id="rId57"/>
    <p:sldId id="409" r:id="rId58"/>
    <p:sldId id="435" r:id="rId59"/>
    <p:sldId id="436" r:id="rId60"/>
    <p:sldId id="410" r:id="rId61"/>
    <p:sldId id="411" r:id="rId62"/>
    <p:sldId id="412" r:id="rId63"/>
    <p:sldId id="437" r:id="rId64"/>
    <p:sldId id="445" r:id="rId65"/>
    <p:sldId id="423" r:id="rId66"/>
    <p:sldId id="414" r:id="rId67"/>
    <p:sldId id="424" r:id="rId68"/>
    <p:sldId id="415" r:id="rId69"/>
    <p:sldId id="446" r:id="rId70"/>
    <p:sldId id="447" r:id="rId71"/>
    <p:sldId id="448" r:id="rId72"/>
    <p:sldId id="449" r:id="rId73"/>
    <p:sldId id="258" r:id="rId74"/>
  </p:sldIdLst>
  <p:sldSz cx="9144000" cy="6858000" type="screen4x3"/>
  <p:notesSz cx="7077075" cy="93630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auer, Lindsey" initials="SL" lastIdx="10" clrIdx="0"/>
  <p:cmAuthor id="1" name="Reviewer" initials="R" lastIdx="51" clrIdx="1"/>
  <p:cmAuthor id="2" name="CC106" initials="C" lastIdx="22" clrIdx="2">
    <p:extLst/>
  </p:cmAuthor>
  <p:cmAuthor id="3" name="Anna Boulware" initials="AB" lastIdx="27"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9"/>
    <a:srgbClr val="E3EBF5"/>
    <a:srgbClr val="FFFF66"/>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832" autoAdjust="0"/>
    <p:restoredTop sz="79533" autoAdjust="0"/>
  </p:normalViewPr>
  <p:slideViewPr>
    <p:cSldViewPr>
      <p:cViewPr varScale="1">
        <p:scale>
          <a:sx n="70" d="100"/>
          <a:sy n="70" d="100"/>
        </p:scale>
        <p:origin x="1253"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80"/>
    </p:cViewPr>
  </p:sorterViewPr>
  <p:notesViewPr>
    <p:cSldViewPr>
      <p:cViewPr varScale="1">
        <p:scale>
          <a:sx n="66" d="100"/>
          <a:sy n="66" d="100"/>
        </p:scale>
        <p:origin x="-2040" y="-114"/>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2100" y="0"/>
            <a:ext cx="863338" cy="281218"/>
          </a:xfrm>
          <a:prstGeom prst="rect">
            <a:avLst/>
          </a:prstGeom>
        </p:spPr>
        <p:txBody>
          <a:bodyPr vert="horz" wrap="square" lIns="93936" tIns="46968" rIns="93936" bIns="46968" numCol="1" anchor="b" anchorCtr="0" compatLnSpc="1">
            <a:prstTxWarp prst="textNoShape">
              <a:avLst/>
            </a:prstTxWarp>
          </a:bodyPr>
          <a:lstStyle>
            <a:lvl1pPr algn="r" eaLnBrk="1" hangingPunct="1">
              <a:defRPr sz="1200"/>
            </a:lvl1pPr>
          </a:lstStyle>
          <a:p>
            <a:r>
              <a:rPr lang="en-US" altLang="en-US" dirty="0"/>
              <a:t>25-</a:t>
            </a:r>
            <a:fld id="{3534FC62-6496-46A7-80B5-676971670599}" type="slidenum">
              <a:rPr lang="en-US" altLang="en-US"/>
              <a:pPr/>
              <a:t>‹#›</a:t>
            </a:fld>
            <a:endParaRPr lang="en-US" altLang="en-US" dirty="0"/>
          </a:p>
        </p:txBody>
      </p:sp>
    </p:spTree>
    <p:extLst>
      <p:ext uri="{BB962C8B-B14F-4D97-AF65-F5344CB8AC3E}">
        <p14:creationId xmlns:p14="http://schemas.microsoft.com/office/powerpoint/2010/main" val="3311833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wrap="square" lIns="93936" tIns="46968" rIns="93936" bIns="46968"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707708" y="4447461"/>
            <a:ext cx="5661660" cy="4213384"/>
          </a:xfrm>
          <a:prstGeom prst="rect">
            <a:avLst/>
          </a:prstGeom>
          <a:ln>
            <a:noFill/>
          </a:ln>
        </p:spPr>
        <p:txBody>
          <a:bodyPr vert="horz" wrap="square" lIns="93936" tIns="46968" rIns="93936" bIns="46968"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 name="Slide Number Placeholder 4"/>
          <p:cNvSpPr txBox="1">
            <a:spLocks/>
          </p:cNvSpPr>
          <p:nvPr/>
        </p:nvSpPr>
        <p:spPr>
          <a:xfrm>
            <a:off x="5504392" y="0"/>
            <a:ext cx="1572683" cy="312103"/>
          </a:xfrm>
          <a:prstGeom prst="rect">
            <a:avLst/>
          </a:prstGeom>
        </p:spPr>
        <p:txBody>
          <a:bodyPr lIns="93936" tIns="46968" rIns="93936" bIns="46968"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1200" dirty="0">
                <a:latin typeface="Calibri" pitchFamily="34" charset="0"/>
              </a:rPr>
              <a:t>25 - </a:t>
            </a:r>
            <a:fld id="{78CFE3D4-0462-4FAA-9538-1837AE86EA30}" type="slidenum">
              <a:rPr lang="en-US" altLang="en-US" sz="1200">
                <a:latin typeface="Calibri" pitchFamily="34" charset="0"/>
              </a:rPr>
              <a:pPr algn="r" eaLnBrk="1" hangingPunct="1"/>
              <a:t>‹#›</a:t>
            </a:fld>
            <a:endParaRPr lang="en-US" altLang="en-US" sz="1200" dirty="0">
              <a:latin typeface="Calibri" pitchFamily="34" charset="0"/>
            </a:endParaRPr>
          </a:p>
        </p:txBody>
      </p:sp>
    </p:spTree>
    <p:extLst>
      <p:ext uri="{BB962C8B-B14F-4D97-AF65-F5344CB8AC3E}">
        <p14:creationId xmlns:p14="http://schemas.microsoft.com/office/powerpoint/2010/main" val="11363972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pitchFamily="-84"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a:lstStyle/>
          <a:p>
            <a:pPr eaLnBrk="1" hangingPunct="1">
              <a:spcBef>
                <a:spcPct val="0"/>
              </a:spcBef>
            </a:pPr>
            <a:r>
              <a:rPr lang="en-US" altLang="en-US" dirty="0" smtClean="0">
                <a:ea typeface="ＭＳ Ｐゴシック" pitchFamily="34" charset="-128"/>
              </a:rPr>
              <a:t>Chapter 25: Capital</a:t>
            </a:r>
            <a:r>
              <a:rPr lang="en-US" altLang="en-US" baseline="0" dirty="0" smtClean="0">
                <a:ea typeface="ＭＳ Ｐゴシック" pitchFamily="34" charset="-128"/>
              </a:rPr>
              <a:t> Budgeting and Managerial Decisions</a:t>
            </a:r>
            <a:endParaRPr lang="en-US" altLang="en-US" dirty="0" smtClean="0">
              <a:ea typeface="ＭＳ Ｐゴシック" pitchFamily="34" charset="-128"/>
            </a:endParaRPr>
          </a:p>
        </p:txBody>
      </p:sp>
    </p:spTree>
    <p:extLst>
      <p:ext uri="{BB962C8B-B14F-4D97-AF65-F5344CB8AC3E}">
        <p14:creationId xmlns:p14="http://schemas.microsoft.com/office/powerpoint/2010/main" val="2093564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3" tIns="45661" rIns="92953" bIns="45661"/>
          <a:lstStyle/>
          <a:p>
            <a:r>
              <a:rPr lang="en-US" altLang="en-US" dirty="0" smtClean="0">
                <a:ea typeface="ＭＳ Ｐゴシック" pitchFamily="34" charset="-128"/>
              </a:rPr>
              <a:t>Instead of a constant amount of $4,100 per year, annual net cash flows for the new machine now vary from a low of $2,000 to a high of $5,000 per year.  We can no longer divide the cost of the new machine by an equal annual net cash inflow to get the payback period.</a:t>
            </a:r>
          </a:p>
          <a:p>
            <a:endParaRPr lang="en-US" altLang="en-US" dirty="0" smtClean="0">
              <a:ea typeface="ＭＳ Ｐゴシック" pitchFamily="34" charset="-128"/>
            </a:endParaRPr>
          </a:p>
          <a:p>
            <a:r>
              <a:rPr lang="en-US" altLang="en-US" dirty="0" smtClean="0">
                <a:ea typeface="ＭＳ Ｐゴシック" pitchFamily="34" charset="-128"/>
              </a:rPr>
              <a:t>To get the payback period when we have unequal annual net cash flows, we must add the cash flows each year until the total equals the cost of the investment.  Year 0 refers to the date</a:t>
            </a:r>
            <a:r>
              <a:rPr lang="en-US" altLang="en-US" baseline="0" dirty="0" smtClean="0">
                <a:ea typeface="ＭＳ Ｐゴシック" pitchFamily="34" charset="-128"/>
              </a:rPr>
              <a:t> of initial investment at which the $16,000 cash outflow occurs to acquire the machinery. By the end of year 1, the cumulative net cash flow is reduced to $(13,000), </a:t>
            </a:r>
            <a:r>
              <a:rPr lang="en-US" sz="1200" b="0" i="0" u="none" strike="noStrike" kern="1200" baseline="0" dirty="0" smtClean="0">
                <a:solidFill>
                  <a:schemeClr val="tx1"/>
                </a:solidFill>
                <a:latin typeface="+mn-lt"/>
                <a:ea typeface="ＭＳ Ｐゴシック" pitchFamily="-84" charset="-128"/>
                <a:cs typeface="ＭＳ Ｐゴシック" pitchFamily="-84" charset="-128"/>
              </a:rPr>
              <a:t>computed as the $(16,000) initial cash outflow plus year 1’s $3,000 cash inflow. This process continues throughout the asset’s life.</a:t>
            </a:r>
            <a:endParaRPr lang="en-US" altLang="en-US" dirty="0" smtClean="0">
              <a:ea typeface="ＭＳ Ｐゴシック" pitchFamily="34" charset="-128"/>
            </a:endParaRPr>
          </a:p>
          <a:p>
            <a:endParaRPr lang="en-US" altLang="en-US" dirty="0" smtClean="0">
              <a:ea typeface="ＭＳ Ｐゴシック" pitchFamily="34" charset="-128"/>
            </a:endParaRPr>
          </a:p>
          <a:p>
            <a:r>
              <a:rPr lang="en-US" altLang="en-US" dirty="0" err="1" smtClean="0">
                <a:ea typeface="ＭＳ Ｐゴシック" pitchFamily="34" charset="-128"/>
              </a:rPr>
              <a:t>FasTrac</a:t>
            </a:r>
            <a:r>
              <a:rPr lang="en-US" altLang="en-US" dirty="0" smtClean="0">
                <a:ea typeface="ＭＳ Ｐゴシック" pitchFamily="34" charset="-128"/>
              </a:rPr>
              <a:t> recovers the $16,000 investment cost between 4 and 5 years.  So, we can estimate the payback period at about 4.2 years.</a:t>
            </a:r>
          </a:p>
          <a:p>
            <a:endParaRPr lang="en-US" altLang="en-US"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ea typeface="ＭＳ Ｐゴシック" pitchFamily="-84" charset="-128"/>
              </a:rPr>
              <a:t>Now let’s review what you have learned in the following NEED-TO-KNOW exercise.</a:t>
            </a:r>
          </a:p>
          <a:p>
            <a:endParaRPr lang="en-US" altLang="en-US" dirty="0" smtClean="0">
              <a:ea typeface="ＭＳ Ｐゴシック" pitchFamily="34" charset="-128"/>
            </a:endParaRPr>
          </a:p>
          <a:p>
            <a:r>
              <a:rPr lang="en-US" altLang="en-US" dirty="0" smtClean="0">
                <a:ea typeface="ＭＳ Ｐゴシック" pitchFamily="34" charset="-128"/>
              </a:rPr>
              <a:t>  </a:t>
            </a:r>
          </a:p>
        </p:txBody>
      </p:sp>
    </p:spTree>
    <p:extLst>
      <p:ext uri="{BB962C8B-B14F-4D97-AF65-F5344CB8AC3E}">
        <p14:creationId xmlns:p14="http://schemas.microsoft.com/office/powerpoint/2010/main" val="3595754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noChangeArrowheads="1"/>
          </p:cNvSpPr>
          <p:nvPr>
            <p:ph type="body" idx="1"/>
          </p:nvPr>
        </p:nvSpPr>
        <p:spPr bwMode="auto">
          <a:xfrm>
            <a:off x="707707" y="4447461"/>
            <a:ext cx="5583026" cy="42133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3" tIns="45661" rIns="92953" bIns="45661">
            <a:normAutofit fontScale="92500" lnSpcReduction="10000"/>
          </a:bodyPr>
          <a:lstStyle/>
          <a:p>
            <a:r>
              <a:rPr lang="en-US" sz="1200" b="0" i="0" u="none" strike="noStrike" kern="1200" baseline="0" dirty="0" smtClean="0">
                <a:solidFill>
                  <a:schemeClr val="tx1"/>
                </a:solidFill>
                <a:latin typeface="+mn-lt"/>
                <a:ea typeface="ＭＳ Ｐゴシック" pitchFamily="-84" charset="-128"/>
                <a:cs typeface="ＭＳ Ｐゴシック" pitchFamily="-84" charset="-128"/>
              </a:rPr>
              <a:t>Companies like short payback periods to increase return and reduce risk. The more quickly a company receives cash, the sooner it is available for other uses and the less time it is at risk of loss. A shorter payback period also improves the company’s ability to respond to unanticipated changes and lowers its risk of having to keep an unprofitable investment.</a:t>
            </a:r>
          </a:p>
          <a:p>
            <a:endParaRPr lang="en-US" altLang="en-US" sz="1200" b="0" i="0" u="none" strike="noStrike" kern="1200" baseline="0" dirty="0" smtClean="0">
              <a:solidFill>
                <a:schemeClr val="tx1"/>
              </a:solidFill>
              <a:latin typeface="+mn-lt"/>
              <a:ea typeface="ＭＳ Ｐゴシック" pitchFamily="-84" charset="-128"/>
            </a:endParaRPr>
          </a:p>
          <a:p>
            <a:r>
              <a:rPr lang="en-US" sz="1200" kern="1200" dirty="0" smtClean="0">
                <a:solidFill>
                  <a:schemeClr val="tx1"/>
                </a:solidFill>
                <a:effectLst/>
                <a:latin typeface="+mn-lt"/>
                <a:ea typeface="ＭＳ Ｐゴシック" pitchFamily="-84" charset="-128"/>
                <a:cs typeface="ＭＳ Ｐゴシック" pitchFamily="-84" charset="-128"/>
              </a:rPr>
              <a:t>Payback period has two strengths:</a:t>
            </a:r>
          </a:p>
          <a:p>
            <a:r>
              <a:rPr lang="en-US" sz="1200" kern="1200" dirty="0" smtClean="0">
                <a:solidFill>
                  <a:schemeClr val="tx1"/>
                </a:solidFill>
                <a:effectLst/>
                <a:latin typeface="+mn-lt"/>
                <a:ea typeface="ＭＳ Ｐゴシック" pitchFamily="-84" charset="-128"/>
                <a:cs typeface="ＭＳ Ｐゴシック" pitchFamily="-84" charset="-128"/>
              </a:rPr>
              <a:t>1.  It uses cash flows, not income.</a:t>
            </a:r>
          </a:p>
          <a:p>
            <a:pPr marL="228600" indent="-228600">
              <a:buAutoNum type="arabicPeriod" startAt="2"/>
            </a:pPr>
            <a:r>
              <a:rPr lang="en-US" sz="1200" kern="1200" dirty="0" smtClean="0">
                <a:solidFill>
                  <a:schemeClr val="tx1"/>
                </a:solidFill>
                <a:effectLst/>
                <a:latin typeface="+mn-lt"/>
                <a:ea typeface="ＭＳ Ｐゴシック" pitchFamily="-84" charset="-128"/>
                <a:cs typeface="ＭＳ Ｐゴシック" pitchFamily="-84" charset="-128"/>
              </a:rPr>
              <a:t>It is easy to use.</a:t>
            </a:r>
          </a:p>
          <a:p>
            <a:pPr marL="0" indent="0">
              <a:buNone/>
            </a:pPr>
            <a:endParaRPr lang="en-US" sz="1200" kern="1200" dirty="0" smtClean="0">
              <a:solidFill>
                <a:schemeClr val="tx1"/>
              </a:solidFill>
              <a:effectLst/>
              <a:latin typeface="+mn-lt"/>
              <a:ea typeface="ＭＳ Ｐゴシック" pitchFamily="-84" charset="-128"/>
              <a:cs typeface="ＭＳ Ｐゴシック" pitchFamily="-84" charset="-128"/>
            </a:endParaRPr>
          </a:p>
          <a:p>
            <a:r>
              <a:rPr lang="en-US" sz="1200" kern="1200" dirty="0" smtClean="0">
                <a:solidFill>
                  <a:schemeClr val="tx1"/>
                </a:solidFill>
                <a:effectLst/>
                <a:latin typeface="+mn-lt"/>
                <a:ea typeface="ＭＳ Ｐゴシック" pitchFamily="-84" charset="-128"/>
                <a:cs typeface="ＭＳ Ｐゴシック" pitchFamily="-84" charset="-128"/>
              </a:rPr>
              <a:t>Payback period has three major weaknesses:</a:t>
            </a:r>
          </a:p>
          <a:p>
            <a:r>
              <a:rPr lang="en-US" sz="1200" kern="1200" dirty="0" smtClean="0">
                <a:solidFill>
                  <a:schemeClr val="tx1"/>
                </a:solidFill>
                <a:effectLst/>
                <a:latin typeface="+mn-lt"/>
                <a:ea typeface="ＭＳ Ｐゴシック" pitchFamily="-84" charset="-128"/>
                <a:cs typeface="ＭＳ Ｐゴシック" pitchFamily="-84" charset="-128"/>
              </a:rPr>
              <a:t>1.  It does not reflect differences in the </a:t>
            </a:r>
            <a:r>
              <a:rPr lang="en-US" sz="1200" i="1" kern="1200" dirty="0" smtClean="0">
                <a:solidFill>
                  <a:schemeClr val="tx1"/>
                </a:solidFill>
                <a:effectLst/>
                <a:latin typeface="+mn-lt"/>
                <a:ea typeface="ＭＳ Ｐゴシック" pitchFamily="-84" charset="-128"/>
                <a:cs typeface="ＭＳ Ｐゴシック" pitchFamily="-84" charset="-128"/>
              </a:rPr>
              <a:t>timing</a:t>
            </a:r>
            <a:r>
              <a:rPr lang="en-US" sz="1200" kern="1200" dirty="0" smtClean="0">
                <a:solidFill>
                  <a:schemeClr val="tx1"/>
                </a:solidFill>
                <a:effectLst/>
                <a:latin typeface="+mn-lt"/>
                <a:ea typeface="ＭＳ Ｐゴシック" pitchFamily="-84" charset="-128"/>
                <a:cs typeface="ＭＳ Ｐゴシック" pitchFamily="-84" charset="-128"/>
              </a:rPr>
              <a:t> of net cash flows within the payback period.  </a:t>
            </a:r>
          </a:p>
          <a:p>
            <a:r>
              <a:rPr lang="en-US" sz="1200" kern="1200" dirty="0" smtClean="0">
                <a:solidFill>
                  <a:schemeClr val="tx1"/>
                </a:solidFill>
                <a:effectLst/>
                <a:latin typeface="+mn-lt"/>
                <a:ea typeface="ＭＳ Ｐゴシック" pitchFamily="-84" charset="-128"/>
                <a:cs typeface="ＭＳ Ｐゴシック" pitchFamily="-84" charset="-128"/>
              </a:rPr>
              <a:t>2.  It ignores </a:t>
            </a:r>
            <a:r>
              <a:rPr lang="en-US" sz="1200" i="1" kern="1200" dirty="0" smtClean="0">
                <a:solidFill>
                  <a:schemeClr val="tx1"/>
                </a:solidFill>
                <a:effectLst/>
                <a:latin typeface="+mn-lt"/>
                <a:ea typeface="ＭＳ Ｐゴシック" pitchFamily="-84" charset="-128"/>
                <a:cs typeface="ＭＳ Ｐゴシック" pitchFamily="-84" charset="-128"/>
              </a:rPr>
              <a:t>all </a:t>
            </a:r>
            <a:r>
              <a:rPr lang="en-US" sz="1200" kern="1200" dirty="0" smtClean="0">
                <a:solidFill>
                  <a:schemeClr val="tx1"/>
                </a:solidFill>
                <a:effectLst/>
                <a:latin typeface="+mn-lt"/>
                <a:ea typeface="ＭＳ Ｐゴシック" pitchFamily="-84" charset="-128"/>
                <a:cs typeface="ＭＳ Ｐゴシック" pitchFamily="-84" charset="-128"/>
              </a:rPr>
              <a:t>cash flows occurring after the point where an investment’s costs are fully recovered.</a:t>
            </a:r>
          </a:p>
          <a:p>
            <a:pPr marL="228600" indent="-228600">
              <a:buAutoNum type="arabicPeriod" startAt="3"/>
            </a:pPr>
            <a:r>
              <a:rPr lang="en-US" sz="1200" kern="1200" dirty="0" smtClean="0">
                <a:solidFill>
                  <a:schemeClr val="tx1"/>
                </a:solidFill>
                <a:effectLst/>
                <a:latin typeface="+mn-lt"/>
                <a:ea typeface="ＭＳ Ｐゴシック" pitchFamily="-84" charset="-128"/>
                <a:cs typeface="ＭＳ Ｐゴシック" pitchFamily="-84" charset="-128"/>
              </a:rPr>
              <a:t>It ignores the time value of money.</a:t>
            </a:r>
          </a:p>
          <a:p>
            <a:pPr marL="228600" indent="-228600">
              <a:buAutoNum type="arabicPeriod" startAt="3"/>
            </a:pPr>
            <a:endParaRPr lang="en-US" sz="1200" kern="1200" dirty="0" smtClean="0">
              <a:solidFill>
                <a:schemeClr val="tx1"/>
              </a:solidFill>
              <a:effectLst/>
              <a:latin typeface="+mn-lt"/>
              <a:ea typeface="ＭＳ Ｐゴシック" pitchFamily="-84" charset="-128"/>
              <a:cs typeface="ＭＳ Ｐゴシック" pitchFamily="-84" charset="-128"/>
            </a:endParaRPr>
          </a:p>
          <a:p>
            <a:r>
              <a:rPr lang="en-US" sz="1200" kern="1200" dirty="0" smtClean="0">
                <a:solidFill>
                  <a:schemeClr val="tx1"/>
                </a:solidFill>
                <a:effectLst/>
                <a:latin typeface="+mn-lt"/>
                <a:ea typeface="ＭＳ Ｐゴシック" pitchFamily="-84" charset="-128"/>
                <a:cs typeface="ＭＳ Ｐゴシック" pitchFamily="-84" charset="-128"/>
              </a:rPr>
              <a:t>   To illustrate, if </a:t>
            </a:r>
            <a:r>
              <a:rPr lang="en-US" sz="1200" kern="1200" dirty="0" err="1" smtClean="0">
                <a:solidFill>
                  <a:schemeClr val="tx1"/>
                </a:solidFill>
                <a:effectLst/>
                <a:latin typeface="+mn-lt"/>
                <a:ea typeface="ＭＳ Ｐゴシック" pitchFamily="-84" charset="-128"/>
                <a:cs typeface="ＭＳ Ｐゴシック" pitchFamily="-84" charset="-128"/>
              </a:rPr>
              <a:t>FasTrac</a:t>
            </a:r>
            <a:r>
              <a:rPr lang="en-US" sz="1200" kern="1200" dirty="0" smtClean="0">
                <a:solidFill>
                  <a:schemeClr val="tx1"/>
                </a:solidFill>
                <a:effectLst/>
                <a:latin typeface="+mn-lt"/>
                <a:ea typeface="ＭＳ Ｐゴシック" pitchFamily="-84" charset="-128"/>
                <a:cs typeface="ＭＳ Ｐゴシック" pitchFamily="-84" charset="-128"/>
              </a:rPr>
              <a:t> had another investment with predicted cash inflows of $9,000, $3,000, $2,000, $1,800, and $1,000 in its first five years, its payback period would also be 4.2 years.  However, this alternative is more desirable because it returns cash more quickly.  In addition, an investment with a 3-year payback period that stops producing cash after 4 years is likely not as good as an alternative with a 5-year payback period that generates net cash flows for 15 years.  Because of these limitations, payback period should never be the only consideration in capital budgeting decisions.</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Tree>
    <p:extLst>
      <p:ext uri="{BB962C8B-B14F-4D97-AF65-F5344CB8AC3E}">
        <p14:creationId xmlns:p14="http://schemas.microsoft.com/office/powerpoint/2010/main" val="3215198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r>
              <a:rPr lang="en-US" altLang="en-US" dirty="0" smtClean="0">
                <a:ea typeface="ＭＳ Ｐゴシック" pitchFamily="34" charset="-128"/>
              </a:rPr>
              <a:t>A company is considering purchasing equipment costing $75,000. Future annual net cash flows from this equipment </a:t>
            </a:r>
          </a:p>
          <a:p>
            <a:r>
              <a:rPr lang="en-US" altLang="en-US" dirty="0" smtClean="0">
                <a:ea typeface="ＭＳ Ｐゴシック" pitchFamily="34" charset="-128"/>
              </a:rPr>
              <a:t>are $30,000, $25,000, $15,000, $10,000, and $5,000.  Cash flows occur uniformly during the year. What is this investment's payback period?</a:t>
            </a:r>
          </a:p>
          <a:p>
            <a:endParaRPr lang="en-US" altLang="en-US" dirty="0" smtClean="0">
              <a:ea typeface="ＭＳ Ｐゴシック" pitchFamily="34" charset="-128"/>
            </a:endParaRPr>
          </a:p>
          <a:p>
            <a:r>
              <a:rPr lang="en-US" altLang="en-US" dirty="0" smtClean="0">
                <a:ea typeface="ＭＳ Ｐゴシック" pitchFamily="34" charset="-128"/>
              </a:rPr>
              <a:t>The payback period is the point in time where cumulative cash inflows, ignoring the time value of money, are exactly equal to the cost of the investment.  </a:t>
            </a:r>
          </a:p>
          <a:p>
            <a:endParaRPr lang="en-US" altLang="en-US" dirty="0" smtClean="0">
              <a:ea typeface="ＭＳ Ｐゴシック" pitchFamily="34" charset="-128"/>
            </a:endParaRPr>
          </a:p>
          <a:p>
            <a:r>
              <a:rPr lang="en-US" altLang="en-US" dirty="0" smtClean="0">
                <a:ea typeface="ＭＳ Ｐゴシック" pitchFamily="34" charset="-128"/>
              </a:rPr>
              <a:t>We start out with an immediate cash payment of $75,000 to acquire the equipment.  </a:t>
            </a:r>
          </a:p>
          <a:p>
            <a:endParaRPr lang="en-US" altLang="en-US" dirty="0" smtClean="0">
              <a:ea typeface="ＭＳ Ｐゴシック" pitchFamily="34" charset="-128"/>
            </a:endParaRPr>
          </a:p>
          <a:p>
            <a:r>
              <a:rPr lang="en-US" altLang="en-US" dirty="0" smtClean="0">
                <a:ea typeface="ＭＳ Ｐゴシック" pitchFamily="34" charset="-128"/>
              </a:rPr>
              <a:t>In the first year, net cash flow is $30,000.  $30,000 of the machine’s cost has been “paid back”, with a remaining $45,000 to go.  </a:t>
            </a:r>
          </a:p>
          <a:p>
            <a:endParaRPr lang="en-US" altLang="en-US" dirty="0" smtClean="0">
              <a:ea typeface="ＭＳ Ｐゴシック" pitchFamily="34" charset="-128"/>
            </a:endParaRPr>
          </a:p>
          <a:p>
            <a:r>
              <a:rPr lang="en-US" altLang="en-US" dirty="0" smtClean="0">
                <a:ea typeface="ＭＳ Ｐゴシック" pitchFamily="34" charset="-128"/>
              </a:rPr>
              <a:t>In year 2, net cash flow is $25,000, bringing the cumulative net cash flow to a negative $20,000. </a:t>
            </a:r>
          </a:p>
          <a:p>
            <a:endParaRPr lang="en-US" altLang="en-US" dirty="0" smtClean="0">
              <a:ea typeface="ＭＳ Ｐゴシック" pitchFamily="34" charset="-128"/>
            </a:endParaRPr>
          </a:p>
          <a:p>
            <a:r>
              <a:rPr lang="en-US" altLang="en-US" dirty="0" smtClean="0">
                <a:ea typeface="ＭＳ Ｐゴシック" pitchFamily="34" charset="-128"/>
              </a:rPr>
              <a:t>In year 3, net cash flow is $15,000, $5,000 of the machine’s cost is still unpaid.</a:t>
            </a:r>
          </a:p>
          <a:p>
            <a:endParaRPr lang="en-US" altLang="en-US" dirty="0" smtClean="0">
              <a:ea typeface="ＭＳ Ｐゴシック" pitchFamily="34" charset="-128"/>
            </a:endParaRPr>
          </a:p>
          <a:p>
            <a:r>
              <a:rPr lang="en-US" altLang="en-US" dirty="0" smtClean="0">
                <a:ea typeface="ＭＳ Ｐゴシック" pitchFamily="34" charset="-128"/>
              </a:rPr>
              <a:t>In year 4, net cash flow is $10,000, bringing the cumulative net cash flow to a positive $5,000. </a:t>
            </a:r>
          </a:p>
          <a:p>
            <a:endParaRPr lang="en-US" altLang="en-US" dirty="0" smtClean="0">
              <a:ea typeface="ＭＳ Ｐゴシック" pitchFamily="34" charset="-128"/>
            </a:endParaRPr>
          </a:p>
          <a:p>
            <a:r>
              <a:rPr lang="en-US" altLang="en-US" dirty="0" smtClean="0">
                <a:ea typeface="ＭＳ Ｐゴシック" pitchFamily="34" charset="-128"/>
              </a:rPr>
              <a:t>Since the investment has gone from a net cash outflow of $5,000 to a net cash inflow of $5,000, the investment is </a:t>
            </a:r>
          </a:p>
          <a:p>
            <a:r>
              <a:rPr lang="en-US" altLang="en-US" dirty="0" smtClean="0">
                <a:ea typeface="ＭＳ Ｐゴシック" pitchFamily="34" charset="-128"/>
              </a:rPr>
              <a:t>repaid between years 3 and 4.  The payback period is greater than 3 years, but less than 4 years.  </a:t>
            </a:r>
          </a:p>
          <a:p>
            <a:endParaRPr lang="en-US" altLang="en-US" dirty="0" smtClean="0">
              <a:ea typeface="ＭＳ Ｐゴシック" pitchFamily="34" charset="-128"/>
            </a:endParaRPr>
          </a:p>
          <a:p>
            <a:r>
              <a:rPr lang="en-US" altLang="en-US" dirty="0" smtClean="0">
                <a:ea typeface="ＭＳ Ｐゴシック" pitchFamily="34" charset="-128"/>
              </a:rPr>
              <a:t>To calculate the fraction of the year, the numerator is equal to the net cash outflow at the end of year 3, still $5,000 of the investment is unpaid, and the denominator is the amount of the net cash inflow during year 4, $10,000.  </a:t>
            </a:r>
          </a:p>
          <a:p>
            <a:endParaRPr lang="en-US" altLang="en-US" dirty="0" smtClean="0">
              <a:ea typeface="ＭＳ Ｐゴシック" pitchFamily="34" charset="-128"/>
            </a:endParaRPr>
          </a:p>
          <a:p>
            <a:r>
              <a:rPr lang="en-US" altLang="en-US" dirty="0" smtClean="0">
                <a:ea typeface="ＭＳ Ｐゴシック" pitchFamily="34" charset="-128"/>
              </a:rPr>
              <a:t>The fraction of the year is .5.  </a:t>
            </a:r>
          </a:p>
          <a:p>
            <a:r>
              <a:rPr lang="en-US" altLang="en-US" dirty="0" smtClean="0">
                <a:ea typeface="ＭＳ Ｐゴシック" pitchFamily="34" charset="-128"/>
              </a:rPr>
              <a:t>The payback period = 3.5 years. </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24580" name="Slide Number Placeholder 3"/>
          <p:cNvSpPr>
            <a:spLocks noGrp="1"/>
          </p:cNvSpPr>
          <p:nvPr>
            <p:ph type="sldNum" sz="quarter" idx="4294967295"/>
          </p:nvPr>
        </p:nvSpPr>
        <p:spPr bwMode="auto">
          <a:xfrm>
            <a:off x="4008705" y="8893296"/>
            <a:ext cx="3066733" cy="4681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6" tIns="46968" rIns="93936" bIns="46968"/>
          <a:lstStyle>
            <a:lvl1pPr>
              <a:defRPr>
                <a:solidFill>
                  <a:schemeClr val="tx1"/>
                </a:solidFill>
                <a:latin typeface="Arial" charset="0"/>
                <a:cs typeface="Arial" charset="0"/>
              </a:defRPr>
            </a:lvl1pPr>
            <a:lvl2pPr marL="763233" indent="-293551">
              <a:defRPr>
                <a:solidFill>
                  <a:schemeClr val="tx1"/>
                </a:solidFill>
                <a:latin typeface="Arial" charset="0"/>
                <a:cs typeface="Arial" charset="0"/>
              </a:defRPr>
            </a:lvl2pPr>
            <a:lvl3pPr marL="1174204" indent="-234841">
              <a:defRPr>
                <a:solidFill>
                  <a:schemeClr val="tx1"/>
                </a:solidFill>
                <a:latin typeface="Arial" charset="0"/>
                <a:cs typeface="Arial" charset="0"/>
              </a:defRPr>
            </a:lvl3pPr>
            <a:lvl4pPr marL="1643885" indent="-234841">
              <a:defRPr>
                <a:solidFill>
                  <a:schemeClr val="tx1"/>
                </a:solidFill>
                <a:latin typeface="Arial" charset="0"/>
                <a:cs typeface="Arial" charset="0"/>
              </a:defRPr>
            </a:lvl4pPr>
            <a:lvl5pPr marL="2113567" indent="-234841">
              <a:defRPr>
                <a:solidFill>
                  <a:schemeClr val="tx1"/>
                </a:solidFill>
                <a:latin typeface="Arial" charset="0"/>
                <a:cs typeface="Arial" charset="0"/>
              </a:defRPr>
            </a:lvl5pPr>
            <a:lvl6pPr marL="2583249" indent="-234841" eaLnBrk="0" fontAlgn="base" hangingPunct="0">
              <a:spcBef>
                <a:spcPct val="0"/>
              </a:spcBef>
              <a:spcAft>
                <a:spcPct val="0"/>
              </a:spcAft>
              <a:defRPr>
                <a:solidFill>
                  <a:schemeClr val="tx1"/>
                </a:solidFill>
                <a:latin typeface="Arial" charset="0"/>
                <a:cs typeface="Arial" charset="0"/>
              </a:defRPr>
            </a:lvl6pPr>
            <a:lvl7pPr marL="3052930" indent="-234841" eaLnBrk="0" fontAlgn="base" hangingPunct="0">
              <a:spcBef>
                <a:spcPct val="0"/>
              </a:spcBef>
              <a:spcAft>
                <a:spcPct val="0"/>
              </a:spcAft>
              <a:defRPr>
                <a:solidFill>
                  <a:schemeClr val="tx1"/>
                </a:solidFill>
                <a:latin typeface="Arial" charset="0"/>
                <a:cs typeface="Arial" charset="0"/>
              </a:defRPr>
            </a:lvl7pPr>
            <a:lvl8pPr marL="3522612" indent="-234841" eaLnBrk="0" fontAlgn="base" hangingPunct="0">
              <a:spcBef>
                <a:spcPct val="0"/>
              </a:spcBef>
              <a:spcAft>
                <a:spcPct val="0"/>
              </a:spcAft>
              <a:defRPr>
                <a:solidFill>
                  <a:schemeClr val="tx1"/>
                </a:solidFill>
                <a:latin typeface="Arial" charset="0"/>
                <a:cs typeface="Arial" charset="0"/>
              </a:defRPr>
            </a:lvl8pPr>
            <a:lvl9pPr marL="3992293" indent="-234841" eaLnBrk="0" fontAlgn="base" hangingPunct="0">
              <a:spcBef>
                <a:spcPct val="0"/>
              </a:spcBef>
              <a:spcAft>
                <a:spcPct val="0"/>
              </a:spcAft>
              <a:defRPr>
                <a:solidFill>
                  <a:schemeClr val="tx1"/>
                </a:solidFill>
                <a:latin typeface="Arial" charset="0"/>
                <a:cs typeface="Arial" charset="0"/>
              </a:defRPr>
            </a:lvl9pPr>
          </a:lstStyle>
          <a:p>
            <a:fld id="{B3F7FFAA-05E3-4E21-A1D8-8F1880214589}" type="slidenum">
              <a:rPr lang="en-US" altLang="en-US"/>
              <a:pPr/>
              <a:t>12</a:t>
            </a:fld>
            <a:endParaRPr lang="en-US" altLang="en-US" dirty="0"/>
          </a:p>
        </p:txBody>
      </p:sp>
    </p:spTree>
    <p:extLst>
      <p:ext uri="{BB962C8B-B14F-4D97-AF65-F5344CB8AC3E}">
        <p14:creationId xmlns:p14="http://schemas.microsoft.com/office/powerpoint/2010/main" val="2682356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Tree>
    <p:extLst>
      <p:ext uri="{BB962C8B-B14F-4D97-AF65-F5344CB8AC3E}">
        <p14:creationId xmlns:p14="http://schemas.microsoft.com/office/powerpoint/2010/main" val="3645351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3" tIns="45661" rIns="92953" bIns="45661"/>
          <a:lstStyle/>
          <a:p>
            <a:r>
              <a:rPr lang="en-US" altLang="en-US" dirty="0" smtClean="0">
                <a:ea typeface="ＭＳ Ｐゴシック" pitchFamily="34" charset="-128"/>
              </a:rPr>
              <a:t>The accounting rate of return is the percentage accounting return on annual average investment.  It is called an "accounting" return because it is based on net income, rather than on cash flows.  It is computed by dividing a project’s after-tax net income by the annual average amount invested in it. The annual average investment in assets is the average book value. If a company uses straight-line depreciation, we can compute the annual average investment as the average of its beginning and ending book values. If a company uses a depreciation method other than straight-line, for example MACRS for tax purposes, the calculation of average book value is more complicated. In this case, the book value of the asset is computed for each year of its life. A general formula for the annual average investment is also shown in this slide.</a:t>
            </a:r>
          </a:p>
          <a:p>
            <a:r>
              <a:rPr lang="en-US" altLang="en-US" dirty="0" smtClean="0">
                <a:ea typeface="ＭＳ Ｐゴシック" pitchFamily="34" charset="-128"/>
              </a:rPr>
              <a:t> </a:t>
            </a:r>
          </a:p>
          <a:p>
            <a:r>
              <a:rPr lang="en-US" altLang="en-US" dirty="0" smtClean="0">
                <a:ea typeface="ＭＳ Ｐゴシック" pitchFamily="34" charset="-128"/>
              </a:rPr>
              <a:t>When accounting rate of return is used to choose among capital investments with similar lives and risk, a company will prefer the investment with the higher accounting rate of return.</a:t>
            </a:r>
          </a:p>
        </p:txBody>
      </p:sp>
    </p:spTree>
    <p:extLst>
      <p:ext uri="{BB962C8B-B14F-4D97-AF65-F5344CB8AC3E}">
        <p14:creationId xmlns:p14="http://schemas.microsoft.com/office/powerpoint/2010/main" val="791304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p:cNvSpPr>
            <a:spLocks noGrp="1" noChangeArrowheads="1"/>
          </p:cNvSpPr>
          <p:nvPr>
            <p:ph type="body" idx="1"/>
          </p:nvPr>
        </p:nvSpPr>
        <p:spPr bwMode="auto">
          <a:xfrm>
            <a:off x="707707" y="4447461"/>
            <a:ext cx="5583026" cy="42133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3" tIns="45661" rIns="92953" bIns="45661"/>
          <a:lstStyle/>
          <a:p>
            <a:r>
              <a:rPr lang="en-US" altLang="en-US" sz="1200" dirty="0" smtClean="0">
                <a:ea typeface="ＭＳ Ｐゴシック" pitchFamily="34" charset="-128"/>
              </a:rPr>
              <a:t>FasTrac’s new machine costs $16,000 and has an annual after-tax net income of $2,100.  </a:t>
            </a:r>
          </a:p>
          <a:p>
            <a:endParaRPr lang="en-US" altLang="en-US" sz="1200" dirty="0" smtClean="0">
              <a:ea typeface="ＭＳ Ｐゴシック" pitchFamily="34" charset="-128"/>
            </a:endParaRPr>
          </a:p>
          <a:p>
            <a:r>
              <a:rPr lang="en-US" altLang="en-US" sz="1200" dirty="0" smtClean="0">
                <a:ea typeface="ＭＳ Ｐゴシック" pitchFamily="34" charset="-128"/>
              </a:rPr>
              <a:t>We need to compute the annual average investment, which is calculated as beginning book value plus the ending book value divided by 2.  For FasTrac, the beginning book value is $16,000 and, since there is no salvage value, the ending book value is 0.  Dividing $16,000 by 2 yields an $8,000 annual average investment.  Now, divide the annual after-tax net income of $2,100 by the annual average investment of $8,000 to arrive at the accounting rate of return of 26.25%. FasTrac’s management must decide whether a 26.25% accounting rate of return is satisfactory. To make this decision, we must factor in the investment’s risk. For instance, we cannot say an investment with a 26.25% return is preferred over one with a lower return unless we consider any differences in risk.  When comparing investments with similar lives and risk, a company will prefer the investment with the higher accounting rate of return.</a:t>
            </a:r>
          </a:p>
          <a:p>
            <a:r>
              <a:rPr lang="en-US" altLang="en-US" sz="1200" dirty="0" smtClean="0">
                <a:ea typeface="ＭＳ Ｐゴシック" pitchFamily="34" charset="-128"/>
              </a:rPr>
              <a:t> </a:t>
            </a:r>
          </a:p>
          <a:p>
            <a:r>
              <a:rPr lang="en-US" altLang="en-US" sz="1200" dirty="0" smtClean="0">
                <a:ea typeface="ＭＳ Ｐゴシック" pitchFamily="34" charset="-128"/>
              </a:rPr>
              <a:t>  </a:t>
            </a:r>
          </a:p>
        </p:txBody>
      </p:sp>
    </p:spTree>
    <p:extLst>
      <p:ext uri="{BB962C8B-B14F-4D97-AF65-F5344CB8AC3E}">
        <p14:creationId xmlns:p14="http://schemas.microsoft.com/office/powerpoint/2010/main" val="724239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bwMode="auto">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3" tIns="45661" rIns="92953" bIns="45661"/>
          <a:lstStyle/>
          <a:p>
            <a:r>
              <a:rPr lang="en-US" sz="1200" kern="1200" dirty="0" smtClean="0">
                <a:solidFill>
                  <a:schemeClr val="tx1"/>
                </a:solidFill>
                <a:effectLst/>
                <a:latin typeface="+mn-lt"/>
                <a:ea typeface="ＭＳ Ｐゴシック" pitchFamily="-84" charset="-128"/>
                <a:cs typeface="ＭＳ Ｐゴシック" pitchFamily="-84" charset="-128"/>
              </a:rPr>
              <a:t>The accounting rate of return has three major weaknesses:</a:t>
            </a:r>
          </a:p>
          <a:p>
            <a:r>
              <a:rPr lang="en-US" sz="1200" kern="1200" dirty="0" smtClean="0">
                <a:solidFill>
                  <a:schemeClr val="tx1"/>
                </a:solidFill>
                <a:effectLst/>
                <a:latin typeface="+mn-lt"/>
                <a:ea typeface="ＭＳ Ｐゴシック" pitchFamily="-84" charset="-128"/>
                <a:cs typeface="ＭＳ Ｐゴシック" pitchFamily="-84" charset="-128"/>
              </a:rPr>
              <a:t>1.  It ignores the time value of money.</a:t>
            </a:r>
          </a:p>
          <a:p>
            <a:r>
              <a:rPr lang="en-US" sz="1200" kern="1200" dirty="0" smtClean="0">
                <a:solidFill>
                  <a:schemeClr val="tx1"/>
                </a:solidFill>
                <a:effectLst/>
                <a:latin typeface="+mn-lt"/>
                <a:ea typeface="ＭＳ Ｐゴシック" pitchFamily="-84" charset="-128"/>
                <a:cs typeface="ＭＳ Ｐゴシック" pitchFamily="-84" charset="-128"/>
              </a:rPr>
              <a:t>2.  It focuses on income, not cash flows.</a:t>
            </a:r>
          </a:p>
          <a:p>
            <a:r>
              <a:rPr lang="en-US" sz="1200" kern="1200" dirty="0" smtClean="0">
                <a:solidFill>
                  <a:schemeClr val="tx1"/>
                </a:solidFill>
                <a:effectLst/>
                <a:latin typeface="+mn-lt"/>
                <a:ea typeface="ＭＳ Ｐゴシック" pitchFamily="-84" charset="-128"/>
                <a:cs typeface="ＭＳ Ｐゴシック" pitchFamily="-84" charset="-128"/>
              </a:rPr>
              <a:t>3.  If income (and thus the accounting rate of return) varies from year to year, the project might appear desirable in some years and not in others.</a:t>
            </a:r>
          </a:p>
          <a:p>
            <a:r>
              <a:rPr lang="en-US" sz="1200" kern="1200" dirty="0" smtClean="0">
                <a:solidFill>
                  <a:schemeClr val="tx1"/>
                </a:solidFill>
                <a:effectLst/>
                <a:latin typeface="+mn-lt"/>
                <a:ea typeface="ＭＳ Ｐゴシック" pitchFamily="-84" charset="-128"/>
                <a:cs typeface="ＭＳ Ｐゴシック" pitchFamily="-84" charset="-128"/>
              </a:rPr>
              <a:t>Because of these limitations, the accounting rate of return should never be the only consideration in capital budgeting decisions.</a:t>
            </a:r>
          </a:p>
          <a:p>
            <a:endParaRPr lang="en-US" altLang="en-US" dirty="0" smtClean="0">
              <a:ea typeface="ＭＳ Ｐゴシック" pitchFamily="34" charset="-128"/>
            </a:endParaRPr>
          </a:p>
          <a:p>
            <a:pPr defTabSz="939363">
              <a:defRPr/>
            </a:pPr>
            <a:r>
              <a:rPr lang="en-US" b="1" dirty="0" smtClean="0">
                <a:ea typeface="ＭＳ Ｐゴシック" pitchFamily="-84" charset="-128"/>
              </a:rPr>
              <a:t>Now let’s review what you have learned in the following NEED-TO-KNOW exercise.</a:t>
            </a:r>
          </a:p>
          <a:p>
            <a:endParaRPr lang="en-US" altLang="en-US" dirty="0" smtClean="0">
              <a:ea typeface="ＭＳ Ｐゴシック" pitchFamily="34" charset="-128"/>
            </a:endParaRPr>
          </a:p>
        </p:txBody>
      </p:sp>
    </p:spTree>
    <p:extLst>
      <p:ext uri="{BB962C8B-B14F-4D97-AF65-F5344CB8AC3E}">
        <p14:creationId xmlns:p14="http://schemas.microsoft.com/office/powerpoint/2010/main" val="3276225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r>
              <a:rPr lang="en-US" altLang="en-US" dirty="0" smtClean="0">
                <a:ea typeface="ＭＳ Ｐゴシック" pitchFamily="34" charset="-128"/>
              </a:rPr>
              <a:t>The following data relate to a company’s decision on whether to purchase a machine:</a:t>
            </a:r>
          </a:p>
          <a:p>
            <a:endParaRPr lang="en-US" altLang="en-US" dirty="0" smtClean="0">
              <a:ea typeface="ＭＳ Ｐゴシック" pitchFamily="34" charset="-128"/>
            </a:endParaRPr>
          </a:p>
          <a:p>
            <a:r>
              <a:rPr lang="en-US" altLang="en-US" dirty="0" smtClean="0">
                <a:ea typeface="ＭＳ Ｐゴシック" pitchFamily="34" charset="-128"/>
              </a:rPr>
              <a:t>Assume net cash flows occur uniformly over each year and the company uses straight-line depreciation. </a:t>
            </a:r>
          </a:p>
          <a:p>
            <a:endParaRPr lang="en-US" altLang="en-US" dirty="0" smtClean="0">
              <a:ea typeface="ＭＳ Ｐゴシック" pitchFamily="34" charset="-128"/>
            </a:endParaRPr>
          </a:p>
          <a:p>
            <a:r>
              <a:rPr lang="en-US" altLang="en-US" dirty="0" smtClean="0">
                <a:ea typeface="ＭＳ Ｐゴシック" pitchFamily="34" charset="-128"/>
              </a:rPr>
              <a:t>What is the machine's accounting rate of return?</a:t>
            </a:r>
          </a:p>
          <a:p>
            <a:endParaRPr lang="en-US" altLang="en-US" dirty="0" smtClean="0">
              <a:ea typeface="ＭＳ Ｐゴシック" pitchFamily="34" charset="-128"/>
            </a:endParaRPr>
          </a:p>
          <a:p>
            <a:r>
              <a:rPr lang="en-US" altLang="en-US" dirty="0" smtClean="0">
                <a:ea typeface="ＭＳ Ｐゴシック" pitchFamily="34" charset="-128"/>
              </a:rPr>
              <a:t>The Accounting Rate of Return (ARR) measures the amount of net income generated from a capital investment.</a:t>
            </a:r>
          </a:p>
          <a:p>
            <a:endParaRPr lang="en-US" altLang="en-US" dirty="0" smtClean="0">
              <a:ea typeface="ＭＳ Ｐゴシック" pitchFamily="34" charset="-128"/>
            </a:endParaRPr>
          </a:p>
          <a:p>
            <a:r>
              <a:rPr lang="en-US" altLang="en-US" dirty="0" smtClean="0">
                <a:ea typeface="ＭＳ Ｐゴシック" pitchFamily="34" charset="-128"/>
              </a:rPr>
              <a:t>It's calculated by taking the annual after-tax net income and dividing by the annual average investment.</a:t>
            </a:r>
          </a:p>
          <a:p>
            <a:endParaRPr lang="en-US" altLang="en-US" dirty="0" smtClean="0">
              <a:ea typeface="ＭＳ Ｐゴシック" pitchFamily="34" charset="-128"/>
            </a:endParaRPr>
          </a:p>
          <a:p>
            <a:r>
              <a:rPr lang="en-US" altLang="en-US" dirty="0" smtClean="0">
                <a:ea typeface="ＭＳ Ｐゴシック" pitchFamily="34" charset="-128"/>
              </a:rPr>
              <a:t>The annual average investment is calculated by taking cost plus salvage and dividing by two.</a:t>
            </a:r>
          </a:p>
          <a:p>
            <a:endParaRPr lang="en-US" altLang="en-US" dirty="0" smtClean="0">
              <a:ea typeface="ＭＳ Ｐゴシック" pitchFamily="34" charset="-128"/>
            </a:endParaRPr>
          </a:p>
          <a:p>
            <a:r>
              <a:rPr lang="en-US" altLang="en-US" dirty="0" smtClean="0">
                <a:ea typeface="ＭＳ Ｐゴシック" pitchFamily="34" charset="-128"/>
              </a:rPr>
              <a:t>$40,000 of annual after-tax net income divided by the asset's cost, $180,000, plus the salvage value, $15,000, $195,000, divided by two.</a:t>
            </a:r>
          </a:p>
          <a:p>
            <a:endParaRPr lang="en-US" altLang="en-US" dirty="0" smtClean="0">
              <a:ea typeface="ＭＳ Ｐゴシック" pitchFamily="34" charset="-128"/>
            </a:endParaRPr>
          </a:p>
          <a:p>
            <a:r>
              <a:rPr lang="en-US" altLang="en-US" dirty="0" smtClean="0">
                <a:ea typeface="ＭＳ Ｐゴシック" pitchFamily="34" charset="-128"/>
              </a:rPr>
              <a:t>$40,000 of annual after-tax net income divided by the asset's cost, $180,000, plus the salvage value, $15,000, $195,000, divided by two.</a:t>
            </a:r>
          </a:p>
          <a:p>
            <a:endParaRPr lang="en-US" altLang="en-US" dirty="0" smtClean="0">
              <a:ea typeface="ＭＳ Ｐゴシック" pitchFamily="34" charset="-128"/>
            </a:endParaRPr>
          </a:p>
          <a:p>
            <a:r>
              <a:rPr lang="en-US" altLang="en-US" dirty="0" smtClean="0">
                <a:ea typeface="ＭＳ Ｐゴシック" pitchFamily="34" charset="-128"/>
              </a:rPr>
              <a:t>$40,000 divided by $97,500 </a:t>
            </a:r>
          </a:p>
          <a:p>
            <a:r>
              <a:rPr lang="en-US" altLang="en-US" dirty="0" smtClean="0">
                <a:ea typeface="ＭＳ Ｐゴシック" pitchFamily="34" charset="-128"/>
              </a:rPr>
              <a:t>is an accounting rate of return of 41%.</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34820" name="Slide Number Placeholder 3"/>
          <p:cNvSpPr>
            <a:spLocks noGrp="1"/>
          </p:cNvSpPr>
          <p:nvPr>
            <p:ph type="sldNum" sz="quarter" idx="4294967295"/>
          </p:nvPr>
        </p:nvSpPr>
        <p:spPr bwMode="auto">
          <a:xfrm>
            <a:off x="4008705" y="8893296"/>
            <a:ext cx="3066733" cy="4681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6" tIns="46968" rIns="93936" bIns="46968"/>
          <a:lstStyle>
            <a:lvl1pPr>
              <a:defRPr>
                <a:solidFill>
                  <a:schemeClr val="tx1"/>
                </a:solidFill>
                <a:latin typeface="Arial" charset="0"/>
                <a:cs typeface="Arial" charset="0"/>
              </a:defRPr>
            </a:lvl1pPr>
            <a:lvl2pPr marL="763233" indent="-293551">
              <a:defRPr>
                <a:solidFill>
                  <a:schemeClr val="tx1"/>
                </a:solidFill>
                <a:latin typeface="Arial" charset="0"/>
                <a:cs typeface="Arial" charset="0"/>
              </a:defRPr>
            </a:lvl2pPr>
            <a:lvl3pPr marL="1174204" indent="-234841">
              <a:defRPr>
                <a:solidFill>
                  <a:schemeClr val="tx1"/>
                </a:solidFill>
                <a:latin typeface="Arial" charset="0"/>
                <a:cs typeface="Arial" charset="0"/>
              </a:defRPr>
            </a:lvl3pPr>
            <a:lvl4pPr marL="1643885" indent="-234841">
              <a:defRPr>
                <a:solidFill>
                  <a:schemeClr val="tx1"/>
                </a:solidFill>
                <a:latin typeface="Arial" charset="0"/>
                <a:cs typeface="Arial" charset="0"/>
              </a:defRPr>
            </a:lvl4pPr>
            <a:lvl5pPr marL="2113567" indent="-234841">
              <a:defRPr>
                <a:solidFill>
                  <a:schemeClr val="tx1"/>
                </a:solidFill>
                <a:latin typeface="Arial" charset="0"/>
                <a:cs typeface="Arial" charset="0"/>
              </a:defRPr>
            </a:lvl5pPr>
            <a:lvl6pPr marL="2583249" indent="-234841" eaLnBrk="0" fontAlgn="base" hangingPunct="0">
              <a:spcBef>
                <a:spcPct val="0"/>
              </a:spcBef>
              <a:spcAft>
                <a:spcPct val="0"/>
              </a:spcAft>
              <a:defRPr>
                <a:solidFill>
                  <a:schemeClr val="tx1"/>
                </a:solidFill>
                <a:latin typeface="Arial" charset="0"/>
                <a:cs typeface="Arial" charset="0"/>
              </a:defRPr>
            </a:lvl6pPr>
            <a:lvl7pPr marL="3052930" indent="-234841" eaLnBrk="0" fontAlgn="base" hangingPunct="0">
              <a:spcBef>
                <a:spcPct val="0"/>
              </a:spcBef>
              <a:spcAft>
                <a:spcPct val="0"/>
              </a:spcAft>
              <a:defRPr>
                <a:solidFill>
                  <a:schemeClr val="tx1"/>
                </a:solidFill>
                <a:latin typeface="Arial" charset="0"/>
                <a:cs typeface="Arial" charset="0"/>
              </a:defRPr>
            </a:lvl7pPr>
            <a:lvl8pPr marL="3522612" indent="-234841" eaLnBrk="0" fontAlgn="base" hangingPunct="0">
              <a:spcBef>
                <a:spcPct val="0"/>
              </a:spcBef>
              <a:spcAft>
                <a:spcPct val="0"/>
              </a:spcAft>
              <a:defRPr>
                <a:solidFill>
                  <a:schemeClr val="tx1"/>
                </a:solidFill>
                <a:latin typeface="Arial" charset="0"/>
                <a:cs typeface="Arial" charset="0"/>
              </a:defRPr>
            </a:lvl8pPr>
            <a:lvl9pPr marL="3992293" indent="-234841" eaLnBrk="0" fontAlgn="base" hangingPunct="0">
              <a:spcBef>
                <a:spcPct val="0"/>
              </a:spcBef>
              <a:spcAft>
                <a:spcPct val="0"/>
              </a:spcAft>
              <a:defRPr>
                <a:solidFill>
                  <a:schemeClr val="tx1"/>
                </a:solidFill>
                <a:latin typeface="Arial" charset="0"/>
                <a:cs typeface="Arial" charset="0"/>
              </a:defRPr>
            </a:lvl9pPr>
          </a:lstStyle>
          <a:p>
            <a:fld id="{331446F7-33B9-4CC3-A006-66A67A617674}" type="slidenum">
              <a:rPr lang="en-US" altLang="en-US"/>
              <a:pPr/>
              <a:t>17</a:t>
            </a:fld>
            <a:endParaRPr lang="en-US" altLang="en-US" dirty="0"/>
          </a:p>
        </p:txBody>
      </p:sp>
    </p:spTree>
    <p:extLst>
      <p:ext uri="{BB962C8B-B14F-4D97-AF65-F5344CB8AC3E}">
        <p14:creationId xmlns:p14="http://schemas.microsoft.com/office/powerpoint/2010/main" val="2646864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Tree>
    <p:extLst>
      <p:ext uri="{BB962C8B-B14F-4D97-AF65-F5344CB8AC3E}">
        <p14:creationId xmlns:p14="http://schemas.microsoft.com/office/powerpoint/2010/main" val="1897064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noChangeArrowheads="1"/>
          </p:cNvSpPr>
          <p:nvPr>
            <p:ph type="body" idx="1"/>
          </p:nvPr>
        </p:nvSpPr>
        <p:spPr bwMode="auto">
          <a:xfrm>
            <a:off x="707707" y="4447461"/>
            <a:ext cx="5583026" cy="42133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3" tIns="45661" rIns="92953" bIns="45661"/>
          <a:lstStyle/>
          <a:p>
            <a:r>
              <a:rPr lang="en-US" altLang="en-US" dirty="0" smtClean="0">
                <a:ea typeface="ＭＳ Ｐゴシック" pitchFamily="34" charset="-128"/>
              </a:rPr>
              <a:t>Net present value analysis applies the time value of money to future cash inflows and cash outflows so management can evaluate a project’s benefits and costs at one point in time. Specifically, net present value (NPV) is computed by discounting the future net cash flows from the investment at the project’s required rate of return and then subtracting the initial amount invested. A company’s required return, often called its </a:t>
            </a:r>
            <a:r>
              <a:rPr lang="en-US" altLang="en-US" i="1" dirty="0" smtClean="0">
                <a:ea typeface="ＭＳ Ｐゴシック" pitchFamily="34" charset="-128"/>
              </a:rPr>
              <a:t>hurdle rate</a:t>
            </a:r>
            <a:r>
              <a:rPr lang="en-US" altLang="en-US" dirty="0" smtClean="0">
                <a:ea typeface="ＭＳ Ｐゴシック" pitchFamily="34" charset="-128"/>
              </a:rPr>
              <a:t>, is typically its </a:t>
            </a:r>
            <a:r>
              <a:rPr lang="en-US" altLang="en-US" b="1" dirty="0" smtClean="0">
                <a:ea typeface="ＭＳ Ｐゴシック" pitchFamily="34" charset="-128"/>
              </a:rPr>
              <a:t>cost of capital</a:t>
            </a:r>
            <a:r>
              <a:rPr lang="en-US" altLang="en-US" dirty="0" smtClean="0">
                <a:ea typeface="ＭＳ Ｐゴシック" pitchFamily="34" charset="-128"/>
              </a:rPr>
              <a:t>, which is the rate the company must pay to its long-term creditors and shareholders.</a:t>
            </a:r>
          </a:p>
        </p:txBody>
      </p:sp>
    </p:spTree>
    <p:extLst>
      <p:ext uri="{BB962C8B-B14F-4D97-AF65-F5344CB8AC3E}">
        <p14:creationId xmlns:p14="http://schemas.microsoft.com/office/powerpoint/2010/main" val="812489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8239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p:cNvSpPr>
            <a:spLocks noGrp="1" noChangeArrowheads="1"/>
          </p:cNvSpPr>
          <p:nvPr>
            <p:ph type="body" idx="1"/>
          </p:nvPr>
        </p:nvSpPr>
        <p:spPr bwMode="auto">
          <a:xfrm>
            <a:off x="707707" y="4447461"/>
            <a:ext cx="5583026" cy="42133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3" tIns="45661" rIns="92953" bIns="45661"/>
          <a:lstStyle/>
          <a:p>
            <a:r>
              <a:rPr lang="en-US" altLang="en-US" dirty="0" smtClean="0">
                <a:ea typeface="ＭＳ Ｐゴシック" pitchFamily="34" charset="-128"/>
              </a:rPr>
              <a:t>FasTrac’s new machine will cost $16,000.  It has an eight-year useful life, zero salvage value, and promises annual net cash inflows of $4,100.  FasTrac requires a 12 percent annual return on its investments.  </a:t>
            </a:r>
          </a:p>
          <a:p>
            <a:endParaRPr lang="en-US" altLang="en-US" dirty="0" smtClean="0">
              <a:ea typeface="ＭＳ Ｐゴシック" pitchFamily="34" charset="-128"/>
            </a:endParaRPr>
          </a:p>
          <a:p>
            <a:r>
              <a:rPr lang="en-US" altLang="en-US" dirty="0" smtClean="0">
                <a:ea typeface="ＭＳ Ｐゴシック" pitchFamily="34" charset="-128"/>
              </a:rPr>
              <a:t>To find the present value of a future cash flow, we multiply the annual net cash flow from the first column of the exhibit by the discount factor in the second column (which is the present value of one dollar for 12 percent and the year in which the cash flow occurs).  The result, is the present value of the annual cash flow and that is shown in the third column.  The present value factors in the exhibit can be found in Table B.1 of Appendix B of your textbook.  </a:t>
            </a:r>
          </a:p>
          <a:p>
            <a:endParaRPr lang="en-US" altLang="en-US" dirty="0" smtClean="0">
              <a:ea typeface="ＭＳ Ｐゴシック" pitchFamily="34" charset="-128"/>
            </a:endParaRPr>
          </a:p>
          <a:p>
            <a:r>
              <a:rPr lang="en-US" altLang="en-US" dirty="0" smtClean="0">
                <a:ea typeface="ＭＳ Ｐゴシック" pitchFamily="34" charset="-128"/>
              </a:rPr>
              <a:t>To find the net present value, we sum the present values for each year and then subtract the cost of the new machine from the sum.  The sum of present values is greater than the cost of the investment, resulting in a net present value of $4,367 dollars.  A positive net present value indicates that this project earns more than 12 percent on the investment of $16,000 and FasTrac should invest in the machine. Rule: If NPV &gt; 0, invest.</a:t>
            </a:r>
          </a:p>
          <a:p>
            <a:endParaRPr lang="en-US" altLang="en-US" dirty="0" smtClean="0">
              <a:ea typeface="ＭＳ Ｐゴシック" pitchFamily="34" charset="-128"/>
            </a:endParaRPr>
          </a:p>
          <a:p>
            <a:endParaRPr lang="en-US" altLang="en-US" dirty="0" smtClean="0">
              <a:ea typeface="ＭＳ Ｐゴシック" pitchFamily="34" charset="-128"/>
            </a:endParaRPr>
          </a:p>
          <a:p>
            <a:endParaRPr lang="en-US" altLang="en-US" dirty="0" smtClean="0">
              <a:ea typeface="ＭＳ Ｐゴシック" pitchFamily="34" charset="-128"/>
            </a:endParaRPr>
          </a:p>
          <a:p>
            <a:endParaRPr lang="en-US" altLang="en-US" dirty="0" smtClean="0">
              <a:ea typeface="ＭＳ Ｐゴシック" pitchFamily="34" charset="-128"/>
            </a:endParaRPr>
          </a:p>
        </p:txBody>
      </p:sp>
    </p:spTree>
    <p:extLst>
      <p:ext uri="{BB962C8B-B14F-4D97-AF65-F5344CB8AC3E}">
        <p14:creationId xmlns:p14="http://schemas.microsoft.com/office/powerpoint/2010/main" val="4109791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noChangeArrowheads="1"/>
          </p:cNvSpPr>
          <p:nvPr>
            <p:ph type="body" idx="1"/>
          </p:nvPr>
        </p:nvSpPr>
        <p:spPr bwMode="auto">
          <a:xfrm>
            <a:off x="707707" y="4447461"/>
            <a:ext cx="5583026" cy="42133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3" tIns="45661" rIns="92953" bIns="45661"/>
          <a:lstStyle/>
          <a:p>
            <a:r>
              <a:rPr lang="en-US" altLang="en-US" dirty="0" smtClean="0">
                <a:ea typeface="ＭＳ Ｐゴシック" pitchFamily="34" charset="-128"/>
              </a:rPr>
              <a:t>The decision rule in applying NPV is as follows:  when an asset's expected future cash flows yield a </a:t>
            </a:r>
            <a:r>
              <a:rPr lang="en-US" altLang="en-US" i="1" dirty="0" smtClean="0">
                <a:ea typeface="ＭＳ Ｐゴシック" pitchFamily="34" charset="-128"/>
              </a:rPr>
              <a:t>positive </a:t>
            </a:r>
            <a:r>
              <a:rPr lang="en-US" altLang="en-US" dirty="0" smtClean="0">
                <a:ea typeface="ＭＳ Ｐゴシック" pitchFamily="34" charset="-128"/>
              </a:rPr>
              <a:t>net present value when discounted at the required rate of return, the asset should be acquired. This decision rule is reflected in the graphic on this slide. If the net present value is zero or positive, the project is acceptable since the promised return is equal to or greater than the required rate of return. When we have a negative net present value, the project is not acceptable. When comparing several investment opportunities of similar cost and risk, we prefer the one with the highest positive net present value.</a:t>
            </a:r>
          </a:p>
        </p:txBody>
      </p:sp>
    </p:spTree>
    <p:extLst>
      <p:ext uri="{BB962C8B-B14F-4D97-AF65-F5344CB8AC3E}">
        <p14:creationId xmlns:p14="http://schemas.microsoft.com/office/powerpoint/2010/main" val="4206571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noChangeArrowheads="1"/>
          </p:cNvSpPr>
          <p:nvPr>
            <p:ph type="body" idx="1"/>
          </p:nvPr>
        </p:nvSpPr>
        <p:spPr bwMode="auto">
          <a:xfrm>
            <a:off x="707707" y="4447461"/>
            <a:ext cx="5583026" cy="42133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3" tIns="45661" rIns="92953" bIns="45661"/>
          <a:lstStyle/>
          <a:p>
            <a:r>
              <a:rPr lang="en-US" altLang="en-US" dirty="0" smtClean="0">
                <a:ea typeface="ＭＳ Ｐゴシック" pitchFamily="34" charset="-128"/>
              </a:rPr>
              <a:t>Net present value analysis can also be used when net cash flows are uneven (unequal). In this example, we see why investments that have larger returns in the early years are preferable to investments that have larger returns in later years.  Each investment returns $15,000 in total cash flows over a three-year period.  Each investment costs $12,000, but Project B has a larger cash flow in the first year and therefore has a larger net present value. Project C has a lower cash flow in the first year and therefore has a smaller net present value. The present value of 1 factors assuming 10% required return shown in the chart above, can be found in Table B.1  in Appendix B.</a:t>
            </a:r>
          </a:p>
          <a:p>
            <a:endParaRPr lang="en-US" altLang="en-US" dirty="0" smtClean="0">
              <a:ea typeface="ＭＳ Ｐゴシック" pitchFamily="34" charset="-128"/>
            </a:endParaRPr>
          </a:p>
          <a:p>
            <a:pPr defTabSz="939363">
              <a:defRPr/>
            </a:pPr>
            <a:r>
              <a:rPr lang="en-US" b="1" dirty="0" smtClean="0">
                <a:ea typeface="ＭＳ Ｐゴシック" pitchFamily="-84" charset="-128"/>
              </a:rPr>
              <a:t>Now let’s review what you have learned in the following NEED-TO-KNOW exercise.</a:t>
            </a:r>
          </a:p>
          <a:p>
            <a:endParaRPr lang="en-US" altLang="en-US" dirty="0" smtClean="0">
              <a:ea typeface="ＭＳ Ｐゴシック" pitchFamily="34" charset="-128"/>
            </a:endParaRPr>
          </a:p>
        </p:txBody>
      </p:sp>
    </p:spTree>
    <p:extLst>
      <p:ext uri="{BB962C8B-B14F-4D97-AF65-F5344CB8AC3E}">
        <p14:creationId xmlns:p14="http://schemas.microsoft.com/office/powerpoint/2010/main" val="36724348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considering several projects of similar investment amounts</a:t>
            </a:r>
            <a:r>
              <a:rPr lang="en-US" baseline="0" dirty="0" smtClean="0"/>
              <a:t> and risk levels, we can compare the different projects’ NPVs and rank them on the dollar amounts of their NPV’s. However, if the amount invested differs substantially across projects, the NPV is of limited value for comparison purposes. One way to compare projects, especially when a company cannot fund all positive net present value projects, is to use the </a:t>
            </a:r>
            <a:r>
              <a:rPr lang="en-US" b="1" baseline="0" dirty="0" smtClean="0"/>
              <a:t>profitability index</a:t>
            </a:r>
            <a:r>
              <a:rPr lang="en-US" baseline="0" dirty="0" smtClean="0"/>
              <a:t>, which is computed as the present value of net cash flows for a project divided by its initial investment amount.</a:t>
            </a:r>
          </a:p>
          <a:p>
            <a:endParaRPr lang="en-US" baseline="0" dirty="0" smtClean="0"/>
          </a:p>
          <a:p>
            <a:r>
              <a:rPr lang="en-US" baseline="0" dirty="0" smtClean="0"/>
              <a:t>On this slide, we see the computation of the profitability index for three potential investments. A profitability index less than 1 indicates an investment with a negative NPV so Investment #3 would be ruled out. Both Investments #1 and #2 have profitability indexes greater than 1, thus they have positive NPVs. If the company was forced to choose, it should select investment #2 as it has the highest profitability index.</a:t>
            </a:r>
            <a:endParaRPr lang="en-US" dirty="0"/>
          </a:p>
        </p:txBody>
      </p:sp>
    </p:spTree>
    <p:extLst>
      <p:ext uri="{BB962C8B-B14F-4D97-AF65-F5344CB8AC3E}">
        <p14:creationId xmlns:p14="http://schemas.microsoft.com/office/powerpoint/2010/main" val="1381832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bwMode="auto">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3" tIns="45661" rIns="92953" bIns="45661"/>
          <a:lstStyle/>
          <a:p>
            <a:r>
              <a:rPr lang="en-US" sz="1200" kern="1200" dirty="0" smtClean="0">
                <a:solidFill>
                  <a:schemeClr val="tx1"/>
                </a:solidFill>
                <a:effectLst/>
                <a:latin typeface="+mn-lt"/>
                <a:ea typeface="ＭＳ Ｐゴシック" pitchFamily="-84" charset="-128"/>
                <a:cs typeface="ＭＳ Ｐゴシック" pitchFamily="-84" charset="-128"/>
              </a:rPr>
              <a:t>Some firms face </a:t>
            </a:r>
            <a:r>
              <a:rPr lang="en-US" sz="1200" b="1" kern="1200" dirty="0" smtClean="0">
                <a:solidFill>
                  <a:schemeClr val="tx1"/>
                </a:solidFill>
                <a:effectLst/>
                <a:latin typeface="+mn-lt"/>
                <a:ea typeface="ＭＳ Ｐゴシック" pitchFamily="-84" charset="-128"/>
                <a:cs typeface="ＭＳ Ｐゴシック" pitchFamily="-84" charset="-128"/>
              </a:rPr>
              <a:t>capital rationing</a:t>
            </a:r>
            <a:r>
              <a:rPr lang="en-US" sz="1200" kern="1200" dirty="0" smtClean="0">
                <a:solidFill>
                  <a:schemeClr val="tx1"/>
                </a:solidFill>
                <a:effectLst/>
                <a:latin typeface="+mn-lt"/>
                <a:ea typeface="ＭＳ Ｐゴシック" pitchFamily="-84" charset="-128"/>
                <a:cs typeface="ＭＳ Ｐゴシック" pitchFamily="-84" charset="-128"/>
              </a:rPr>
              <a:t>, or financing constraints that limit them from accepting all positive NPV projects.  This can be in two forms, hard rationing and soft rationing.  </a:t>
            </a:r>
            <a:r>
              <a:rPr lang="en-US" sz="1200" i="1" kern="1200" dirty="0" smtClean="0">
                <a:solidFill>
                  <a:schemeClr val="tx1"/>
                </a:solidFill>
                <a:effectLst/>
                <a:latin typeface="+mn-lt"/>
                <a:ea typeface="ＭＳ Ｐゴシック" pitchFamily="-84" charset="-128"/>
                <a:cs typeface="ＭＳ Ｐゴシック" pitchFamily="-84" charset="-128"/>
              </a:rPr>
              <a:t>Hard rationing</a:t>
            </a:r>
            <a:r>
              <a:rPr lang="en-US" sz="1200" kern="1200" dirty="0" smtClean="0">
                <a:solidFill>
                  <a:schemeClr val="tx1"/>
                </a:solidFill>
                <a:effectLst/>
                <a:latin typeface="+mn-lt"/>
                <a:ea typeface="ＭＳ Ｐゴシック" pitchFamily="-84" charset="-128"/>
                <a:cs typeface="ＭＳ Ｐゴシック" pitchFamily="-84" charset="-128"/>
              </a:rPr>
              <a:t> is imposed by external forces, such as debt covenants that restrict the firm’s ability to borrow more money.  </a:t>
            </a:r>
            <a:r>
              <a:rPr lang="en-US" sz="1200" i="1" kern="1200" dirty="0" smtClean="0">
                <a:solidFill>
                  <a:schemeClr val="tx1"/>
                </a:solidFill>
                <a:effectLst/>
                <a:latin typeface="+mn-lt"/>
                <a:ea typeface="ＭＳ Ｐゴシック" pitchFamily="-84" charset="-128"/>
                <a:cs typeface="ＭＳ Ｐゴシック" pitchFamily="-84" charset="-128"/>
              </a:rPr>
              <a:t>Soft rationing</a:t>
            </a:r>
            <a:r>
              <a:rPr lang="en-US" sz="1200" kern="1200" dirty="0" smtClean="0">
                <a:solidFill>
                  <a:schemeClr val="tx1"/>
                </a:solidFill>
                <a:effectLst/>
                <a:latin typeface="+mn-lt"/>
                <a:ea typeface="ＭＳ Ｐゴシック" pitchFamily="-84" charset="-128"/>
                <a:cs typeface="ＭＳ Ｐゴシック" pitchFamily="-84" charset="-128"/>
              </a:rPr>
              <a:t> is internally imposed by management and the board of directors.  For example, management might place spending limits on certain employees until they show they can make good decisions.  Whether due to hard or soft capital rationing, the profitability index can be used to select the best of several competing projects. </a:t>
            </a:r>
            <a:endParaRPr lang="en-US" altLang="en-US" dirty="0" smtClean="0">
              <a:ea typeface="ＭＳ Ｐゴシック" pitchFamily="34" charset="-128"/>
            </a:endParaRPr>
          </a:p>
        </p:txBody>
      </p:sp>
    </p:spTree>
    <p:extLst>
      <p:ext uri="{BB962C8B-B14F-4D97-AF65-F5344CB8AC3E}">
        <p14:creationId xmlns:p14="http://schemas.microsoft.com/office/powerpoint/2010/main" val="30399558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r>
              <a:rPr lang="en-US" altLang="en-US" dirty="0" smtClean="0">
                <a:ea typeface="ＭＳ Ｐゴシック" pitchFamily="34" charset="-128"/>
              </a:rPr>
              <a:t>A company can invest in only one of two projects, A or B.  </a:t>
            </a:r>
          </a:p>
          <a:p>
            <a:endParaRPr lang="en-US" altLang="en-US" dirty="0" smtClean="0">
              <a:ea typeface="ＭＳ Ｐゴシック" pitchFamily="34" charset="-128"/>
            </a:endParaRPr>
          </a:p>
          <a:p>
            <a:r>
              <a:rPr lang="en-US" altLang="en-US" dirty="0" smtClean="0">
                <a:ea typeface="ＭＳ Ｐゴシック" pitchFamily="34" charset="-128"/>
              </a:rPr>
              <a:t>Each project requires a $20,000 investment and is expected to generate end-of-period, annual cash </a:t>
            </a:r>
          </a:p>
          <a:p>
            <a:r>
              <a:rPr lang="en-US" altLang="en-US" dirty="0" smtClean="0">
                <a:ea typeface="ＭＳ Ｐゴシック" pitchFamily="34" charset="-128"/>
              </a:rPr>
              <a:t>flows as follows:</a:t>
            </a:r>
          </a:p>
          <a:p>
            <a:endParaRPr lang="en-US" altLang="en-US" dirty="0" smtClean="0">
              <a:ea typeface="ＭＳ Ｐゴシック" pitchFamily="34" charset="-128"/>
            </a:endParaRPr>
          </a:p>
          <a:p>
            <a:r>
              <a:rPr lang="en-US" altLang="en-US" dirty="0" smtClean="0">
                <a:ea typeface="ＭＳ Ｐゴシック" pitchFamily="34" charset="-128"/>
              </a:rPr>
              <a:t>Assuming a discount rate of 10%, which project has the higher net present value? Net present value is calculated by subtracting the present value of the cash outflows from the present value of the cash inflows.  If the investment’s net present value is positive, it's an acceptable investment.</a:t>
            </a:r>
          </a:p>
          <a:p>
            <a:endParaRPr lang="en-US" altLang="en-US" dirty="0" smtClean="0">
              <a:ea typeface="ＭＳ Ｐゴシック" pitchFamily="34" charset="-128"/>
            </a:endParaRPr>
          </a:p>
          <a:p>
            <a:r>
              <a:rPr lang="en-US" altLang="en-US" dirty="0" smtClean="0">
                <a:ea typeface="ＭＳ Ｐゴシック" pitchFamily="34" charset="-128"/>
              </a:rPr>
              <a:t>Project A has three annual cash flows of different amounts.  To convert these future values to their present </a:t>
            </a:r>
          </a:p>
          <a:p>
            <a:r>
              <a:rPr lang="en-US" altLang="en-US" dirty="0" smtClean="0">
                <a:ea typeface="ＭＳ Ｐゴシック" pitchFamily="34" charset="-128"/>
              </a:rPr>
              <a:t>value, we multiply by the factor found in the Present Value of 1 chart, Table B.1.  </a:t>
            </a:r>
          </a:p>
          <a:p>
            <a:endParaRPr lang="en-US" altLang="en-US" dirty="0" smtClean="0">
              <a:ea typeface="ＭＳ Ｐゴシック" pitchFamily="34" charset="-128"/>
            </a:endParaRPr>
          </a:p>
          <a:p>
            <a:r>
              <a:rPr lang="en-US" altLang="en-US" dirty="0" smtClean="0">
                <a:ea typeface="ＭＳ Ｐゴシック" pitchFamily="34" charset="-128"/>
              </a:rPr>
              <a:t>At a required return of 10%, the one payment of $12,000 received one year from now is the equivalent of .9091 payments of $12,000 today, $10,909.   </a:t>
            </a:r>
          </a:p>
          <a:p>
            <a:endParaRPr lang="en-US" altLang="en-US" dirty="0" smtClean="0">
              <a:ea typeface="ＭＳ Ｐゴシック" pitchFamily="34" charset="-128"/>
            </a:endParaRPr>
          </a:p>
          <a:p>
            <a:r>
              <a:rPr lang="en-US" altLang="en-US" dirty="0" smtClean="0">
                <a:ea typeface="ＭＳ Ｐゴシック" pitchFamily="34" charset="-128"/>
              </a:rPr>
              <a:t>One payment of $8,500 received two years from now is the equivalent of .8264 payments of $8,500 today, $7,024.  </a:t>
            </a:r>
          </a:p>
          <a:p>
            <a:endParaRPr lang="en-US" altLang="en-US" dirty="0" smtClean="0">
              <a:ea typeface="ＭＳ Ｐゴシック" pitchFamily="34" charset="-128"/>
            </a:endParaRPr>
          </a:p>
          <a:p>
            <a:r>
              <a:rPr lang="en-US" altLang="en-US" dirty="0" smtClean="0">
                <a:ea typeface="ＭＳ Ｐゴシック" pitchFamily="34" charset="-128"/>
              </a:rPr>
              <a:t>The final payment of $4,000 received three years from now is the equivalent of .7513 payments of $4,000 today, $3,005.  </a:t>
            </a:r>
          </a:p>
          <a:p>
            <a:endParaRPr lang="en-US" altLang="en-US" dirty="0" smtClean="0">
              <a:ea typeface="ＭＳ Ｐゴシック" pitchFamily="34" charset="-128"/>
            </a:endParaRPr>
          </a:p>
          <a:p>
            <a:r>
              <a:rPr lang="en-US" altLang="en-US" dirty="0" smtClean="0">
                <a:ea typeface="ＭＳ Ｐゴシック" pitchFamily="34" charset="-128"/>
              </a:rPr>
              <a:t>The present value of the cash inflows, $20,939, less the present value of the cash outflow, the immediate payment of $20,000 today is a net present value of $939.  Since the net present value is positive, the investment return is greater than 10%.  </a:t>
            </a:r>
          </a:p>
          <a:p>
            <a:endParaRPr lang="en-US" altLang="en-US" dirty="0" smtClean="0">
              <a:ea typeface="ＭＳ Ｐゴシック" pitchFamily="34" charset="-128"/>
            </a:endParaRPr>
          </a:p>
        </p:txBody>
      </p:sp>
      <p:sp>
        <p:nvSpPr>
          <p:cNvPr id="47108" name="Slide Number Placeholder 3"/>
          <p:cNvSpPr>
            <a:spLocks noGrp="1"/>
          </p:cNvSpPr>
          <p:nvPr>
            <p:ph type="sldNum" sz="quarter" idx="4294967295"/>
          </p:nvPr>
        </p:nvSpPr>
        <p:spPr bwMode="auto">
          <a:xfrm>
            <a:off x="4008705" y="8893296"/>
            <a:ext cx="3066733" cy="4681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6" tIns="46968" rIns="93936" bIns="46968"/>
          <a:lstStyle>
            <a:lvl1pPr>
              <a:defRPr>
                <a:solidFill>
                  <a:schemeClr val="tx1"/>
                </a:solidFill>
                <a:latin typeface="Arial" charset="0"/>
                <a:cs typeface="Arial" charset="0"/>
              </a:defRPr>
            </a:lvl1pPr>
            <a:lvl2pPr marL="763233" indent="-293551">
              <a:defRPr>
                <a:solidFill>
                  <a:schemeClr val="tx1"/>
                </a:solidFill>
                <a:latin typeface="Arial" charset="0"/>
                <a:cs typeface="Arial" charset="0"/>
              </a:defRPr>
            </a:lvl2pPr>
            <a:lvl3pPr marL="1174204" indent="-234841">
              <a:defRPr>
                <a:solidFill>
                  <a:schemeClr val="tx1"/>
                </a:solidFill>
                <a:latin typeface="Arial" charset="0"/>
                <a:cs typeface="Arial" charset="0"/>
              </a:defRPr>
            </a:lvl3pPr>
            <a:lvl4pPr marL="1643885" indent="-234841">
              <a:defRPr>
                <a:solidFill>
                  <a:schemeClr val="tx1"/>
                </a:solidFill>
                <a:latin typeface="Arial" charset="0"/>
                <a:cs typeface="Arial" charset="0"/>
              </a:defRPr>
            </a:lvl4pPr>
            <a:lvl5pPr marL="2113567" indent="-234841">
              <a:defRPr>
                <a:solidFill>
                  <a:schemeClr val="tx1"/>
                </a:solidFill>
                <a:latin typeface="Arial" charset="0"/>
                <a:cs typeface="Arial" charset="0"/>
              </a:defRPr>
            </a:lvl5pPr>
            <a:lvl6pPr marL="2583249" indent="-234841" eaLnBrk="0" fontAlgn="base" hangingPunct="0">
              <a:spcBef>
                <a:spcPct val="0"/>
              </a:spcBef>
              <a:spcAft>
                <a:spcPct val="0"/>
              </a:spcAft>
              <a:defRPr>
                <a:solidFill>
                  <a:schemeClr val="tx1"/>
                </a:solidFill>
                <a:latin typeface="Arial" charset="0"/>
                <a:cs typeface="Arial" charset="0"/>
              </a:defRPr>
            </a:lvl6pPr>
            <a:lvl7pPr marL="3052930" indent="-234841" eaLnBrk="0" fontAlgn="base" hangingPunct="0">
              <a:spcBef>
                <a:spcPct val="0"/>
              </a:spcBef>
              <a:spcAft>
                <a:spcPct val="0"/>
              </a:spcAft>
              <a:defRPr>
                <a:solidFill>
                  <a:schemeClr val="tx1"/>
                </a:solidFill>
                <a:latin typeface="Arial" charset="0"/>
                <a:cs typeface="Arial" charset="0"/>
              </a:defRPr>
            </a:lvl7pPr>
            <a:lvl8pPr marL="3522612" indent="-234841" eaLnBrk="0" fontAlgn="base" hangingPunct="0">
              <a:spcBef>
                <a:spcPct val="0"/>
              </a:spcBef>
              <a:spcAft>
                <a:spcPct val="0"/>
              </a:spcAft>
              <a:defRPr>
                <a:solidFill>
                  <a:schemeClr val="tx1"/>
                </a:solidFill>
                <a:latin typeface="Arial" charset="0"/>
                <a:cs typeface="Arial" charset="0"/>
              </a:defRPr>
            </a:lvl8pPr>
            <a:lvl9pPr marL="3992293" indent="-234841" eaLnBrk="0" fontAlgn="base" hangingPunct="0">
              <a:spcBef>
                <a:spcPct val="0"/>
              </a:spcBef>
              <a:spcAft>
                <a:spcPct val="0"/>
              </a:spcAft>
              <a:defRPr>
                <a:solidFill>
                  <a:schemeClr val="tx1"/>
                </a:solidFill>
                <a:latin typeface="Arial" charset="0"/>
                <a:cs typeface="Arial" charset="0"/>
              </a:defRPr>
            </a:lvl9pPr>
          </a:lstStyle>
          <a:p>
            <a:fld id="{A83D2591-D006-4F49-8525-9FB0462BACFF}" type="slidenum">
              <a:rPr lang="en-US" altLang="en-US"/>
              <a:pPr/>
              <a:t>25</a:t>
            </a:fld>
            <a:endParaRPr lang="en-US" altLang="en-US" dirty="0"/>
          </a:p>
        </p:txBody>
      </p:sp>
    </p:spTree>
    <p:extLst>
      <p:ext uri="{BB962C8B-B14F-4D97-AF65-F5344CB8AC3E}">
        <p14:creationId xmlns:p14="http://schemas.microsoft.com/office/powerpoint/2010/main" val="24146202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Since Project B is also a 3-year investment with a required return of 10%, the factors remain the same.  </a:t>
            </a:r>
          </a:p>
          <a:p>
            <a:endParaRPr lang="en-US" altLang="en-US" dirty="0" smtClean="0">
              <a:ea typeface="ＭＳ Ｐゴシック" pitchFamily="34" charset="-128"/>
            </a:endParaRPr>
          </a:p>
          <a:p>
            <a:r>
              <a:rPr lang="en-US" altLang="en-US" dirty="0" smtClean="0">
                <a:ea typeface="ＭＳ Ｐゴシック" pitchFamily="34" charset="-128"/>
              </a:rPr>
              <a:t>We multiply each of the annual cash flows by the present value factor to calculate the present value of the cash inflows, $20,882.  </a:t>
            </a:r>
          </a:p>
          <a:p>
            <a:endParaRPr lang="en-US" altLang="en-US" dirty="0" smtClean="0">
              <a:ea typeface="ＭＳ Ｐゴシック" pitchFamily="34" charset="-128"/>
            </a:endParaRPr>
          </a:p>
          <a:p>
            <a:r>
              <a:rPr lang="en-US" altLang="en-US" dirty="0" smtClean="0">
                <a:ea typeface="ＭＳ Ｐゴシック" pitchFamily="34" charset="-128"/>
              </a:rPr>
              <a:t>We subtract the present value of the cash outflow, the immediate payment of $20,000, to calculate the net present value of $882.  Since the net present value is positive, the investment return is also greater than 10%.  </a:t>
            </a:r>
          </a:p>
          <a:p>
            <a:r>
              <a:rPr lang="en-US" altLang="en-US" dirty="0" smtClean="0">
                <a:ea typeface="ＭＳ Ｐゴシック" pitchFamily="34" charset="-128"/>
              </a:rPr>
              <a:t>So both projects are acceptable, with returns of greater than 10%, but Project A has a slightly better net present </a:t>
            </a:r>
          </a:p>
          <a:p>
            <a:r>
              <a:rPr lang="en-US" altLang="en-US" dirty="0" smtClean="0">
                <a:ea typeface="ＭＳ Ｐゴシック" pitchFamily="34" charset="-128"/>
              </a:rPr>
              <a:t>value.  It has a higher rate of return, and should be chosen over Project B. </a:t>
            </a:r>
          </a:p>
          <a:p>
            <a:endParaRPr lang="en-US" altLang="en-US" dirty="0" smtClean="0">
              <a:ea typeface="ＭＳ Ｐゴシック" pitchFamily="34" charset="-128"/>
            </a:endParaRPr>
          </a:p>
          <a:p>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49156" name="Slide Number Placeholder 3"/>
          <p:cNvSpPr>
            <a:spLocks noGrp="1"/>
          </p:cNvSpPr>
          <p:nvPr>
            <p:ph type="sldNum" sz="quarter" idx="4294967295"/>
          </p:nvPr>
        </p:nvSpPr>
        <p:spPr bwMode="auto">
          <a:xfrm>
            <a:off x="4008705" y="8893296"/>
            <a:ext cx="3066733" cy="4681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6" tIns="46968" rIns="93936" bIns="46968"/>
          <a:lstStyle>
            <a:lvl1pPr>
              <a:defRPr>
                <a:solidFill>
                  <a:schemeClr val="tx1"/>
                </a:solidFill>
                <a:latin typeface="Arial" charset="0"/>
                <a:cs typeface="Arial" charset="0"/>
              </a:defRPr>
            </a:lvl1pPr>
            <a:lvl2pPr marL="763233" indent="-293551">
              <a:defRPr>
                <a:solidFill>
                  <a:schemeClr val="tx1"/>
                </a:solidFill>
                <a:latin typeface="Arial" charset="0"/>
                <a:cs typeface="Arial" charset="0"/>
              </a:defRPr>
            </a:lvl2pPr>
            <a:lvl3pPr marL="1174204" indent="-234841">
              <a:defRPr>
                <a:solidFill>
                  <a:schemeClr val="tx1"/>
                </a:solidFill>
                <a:latin typeface="Arial" charset="0"/>
                <a:cs typeface="Arial" charset="0"/>
              </a:defRPr>
            </a:lvl3pPr>
            <a:lvl4pPr marL="1643885" indent="-234841">
              <a:defRPr>
                <a:solidFill>
                  <a:schemeClr val="tx1"/>
                </a:solidFill>
                <a:latin typeface="Arial" charset="0"/>
                <a:cs typeface="Arial" charset="0"/>
              </a:defRPr>
            </a:lvl4pPr>
            <a:lvl5pPr marL="2113567" indent="-234841">
              <a:defRPr>
                <a:solidFill>
                  <a:schemeClr val="tx1"/>
                </a:solidFill>
                <a:latin typeface="Arial" charset="0"/>
                <a:cs typeface="Arial" charset="0"/>
              </a:defRPr>
            </a:lvl5pPr>
            <a:lvl6pPr marL="2583249" indent="-234841" eaLnBrk="0" fontAlgn="base" hangingPunct="0">
              <a:spcBef>
                <a:spcPct val="0"/>
              </a:spcBef>
              <a:spcAft>
                <a:spcPct val="0"/>
              </a:spcAft>
              <a:defRPr>
                <a:solidFill>
                  <a:schemeClr val="tx1"/>
                </a:solidFill>
                <a:latin typeface="Arial" charset="0"/>
                <a:cs typeface="Arial" charset="0"/>
              </a:defRPr>
            </a:lvl6pPr>
            <a:lvl7pPr marL="3052930" indent="-234841" eaLnBrk="0" fontAlgn="base" hangingPunct="0">
              <a:spcBef>
                <a:spcPct val="0"/>
              </a:spcBef>
              <a:spcAft>
                <a:spcPct val="0"/>
              </a:spcAft>
              <a:defRPr>
                <a:solidFill>
                  <a:schemeClr val="tx1"/>
                </a:solidFill>
                <a:latin typeface="Arial" charset="0"/>
                <a:cs typeface="Arial" charset="0"/>
              </a:defRPr>
            </a:lvl7pPr>
            <a:lvl8pPr marL="3522612" indent="-234841" eaLnBrk="0" fontAlgn="base" hangingPunct="0">
              <a:spcBef>
                <a:spcPct val="0"/>
              </a:spcBef>
              <a:spcAft>
                <a:spcPct val="0"/>
              </a:spcAft>
              <a:defRPr>
                <a:solidFill>
                  <a:schemeClr val="tx1"/>
                </a:solidFill>
                <a:latin typeface="Arial" charset="0"/>
                <a:cs typeface="Arial" charset="0"/>
              </a:defRPr>
            </a:lvl8pPr>
            <a:lvl9pPr marL="3992293" indent="-234841" eaLnBrk="0" fontAlgn="base" hangingPunct="0">
              <a:spcBef>
                <a:spcPct val="0"/>
              </a:spcBef>
              <a:spcAft>
                <a:spcPct val="0"/>
              </a:spcAft>
              <a:defRPr>
                <a:solidFill>
                  <a:schemeClr val="tx1"/>
                </a:solidFill>
                <a:latin typeface="Arial" charset="0"/>
                <a:cs typeface="Arial" charset="0"/>
              </a:defRPr>
            </a:lvl9pPr>
          </a:lstStyle>
          <a:p>
            <a:fld id="{C4BAB4CF-3DA9-4035-BEEB-8229F01EBC50}" type="slidenum">
              <a:rPr lang="en-US" altLang="en-US"/>
              <a:pPr/>
              <a:t>26</a:t>
            </a:fld>
            <a:endParaRPr lang="en-US" altLang="en-US" dirty="0"/>
          </a:p>
        </p:txBody>
      </p:sp>
    </p:spTree>
    <p:extLst>
      <p:ext uri="{BB962C8B-B14F-4D97-AF65-F5344CB8AC3E}">
        <p14:creationId xmlns:p14="http://schemas.microsoft.com/office/powerpoint/2010/main" val="33561900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Tree>
    <p:extLst>
      <p:ext uri="{BB962C8B-B14F-4D97-AF65-F5344CB8AC3E}">
        <p14:creationId xmlns:p14="http://schemas.microsoft.com/office/powerpoint/2010/main" val="2109018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noChangeArrowheads="1"/>
          </p:cNvSpPr>
          <p:nvPr>
            <p:ph type="body" idx="1"/>
          </p:nvPr>
        </p:nvSpPr>
        <p:spPr bwMode="auto">
          <a:xfrm>
            <a:off x="707707" y="4447461"/>
            <a:ext cx="5583026" cy="42133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3" tIns="45661" rIns="92953" bIns="45661"/>
          <a:lstStyle/>
          <a:p>
            <a:r>
              <a:rPr lang="en-US" altLang="en-US" dirty="0" smtClean="0">
                <a:ea typeface="ＭＳ Ｐゴシック" pitchFamily="34" charset="-128"/>
              </a:rPr>
              <a:t>Another means to evaluate capital investments is to use the internal rate of return (IRR), which equals the discount rate that yields an NPV of zero for an investment. Stated another way, this means that if we compute the total present value of a project’s net cash flows using the IRR as the discount rate and then subtract the initial investment from this total present value, we get a zero NPV.  </a:t>
            </a:r>
          </a:p>
        </p:txBody>
      </p:sp>
    </p:spTree>
    <p:extLst>
      <p:ext uri="{BB962C8B-B14F-4D97-AF65-F5344CB8AC3E}">
        <p14:creationId xmlns:p14="http://schemas.microsoft.com/office/powerpoint/2010/main" val="5685114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xfrm>
            <a:off x="707707" y="4447461"/>
            <a:ext cx="5583026" cy="42133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3" tIns="45661" rIns="92953" bIns="45661"/>
          <a:lstStyle/>
          <a:p>
            <a:r>
              <a:rPr lang="en-US" altLang="en-US" dirty="0" smtClean="0">
                <a:ea typeface="ＭＳ Ｐゴシック" pitchFamily="34" charset="-128"/>
              </a:rPr>
              <a:t>Consider this example where a project is being considered that costs $12,000, returns annual net cash flows of $5,000, and has a useful life of three years.  The two-step process for computing IRR with even cash flows is pictured on this slide. When cash flows are equal, we must first compute the present value factor by dividing the initial investment by its annual net cash flows. In our case, $12,000 divided by $5,000 gives us a present value factor of 2.4000.  </a:t>
            </a:r>
          </a:p>
          <a:p>
            <a:endParaRPr lang="en-US" altLang="en-US" dirty="0" smtClean="0">
              <a:ea typeface="ＭＳ Ｐゴシック" pitchFamily="34" charset="-128"/>
            </a:endParaRPr>
          </a:p>
          <a:p>
            <a:r>
              <a:rPr lang="en-US" altLang="en-US" dirty="0" smtClean="0">
                <a:ea typeface="ＭＳ Ｐゴシック" pitchFamily="34" charset="-128"/>
              </a:rPr>
              <a:t>Then, in step 2, we use the annuity Table B.3, found in Appendix B, to determine the discount rate equal to this present value factor.  Our next slide will show us the line in the table that contains the discount rate. </a:t>
            </a:r>
          </a:p>
        </p:txBody>
      </p:sp>
    </p:spTree>
    <p:extLst>
      <p:ext uri="{BB962C8B-B14F-4D97-AF65-F5344CB8AC3E}">
        <p14:creationId xmlns:p14="http://schemas.microsoft.com/office/powerpoint/2010/main" val="262461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bwMode="auto">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02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3" tIns="45661" rIns="92953" bIns="45661"/>
          <a:lstStyle/>
          <a:p>
            <a:r>
              <a:rPr lang="en-US" altLang="en-US" dirty="0" smtClean="0">
                <a:ea typeface="ＭＳ Ｐゴシック" pitchFamily="34" charset="-128"/>
              </a:rPr>
              <a:t>Capital budgeting is the process of analyzing alternative long-term investments and deciding which assets to acquire or sell. Common examples include buying a machine or a building, or acquiring an entire company. An objective for these decisions is to earn a satisfactory return on investment.</a:t>
            </a:r>
          </a:p>
          <a:p>
            <a:r>
              <a:rPr lang="en-US" altLang="en-US" dirty="0" smtClean="0">
                <a:ea typeface="ＭＳ Ｐゴシック" pitchFamily="34" charset="-128"/>
              </a:rPr>
              <a:t>Capital budgeting decisions require careful analysis because they are usually the most difficult and risky decisions that managers make. </a:t>
            </a:r>
          </a:p>
          <a:p>
            <a:endParaRPr lang="en-US" altLang="en-US"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pitchFamily="-84" charset="-128"/>
                <a:cs typeface="ＭＳ Ｐゴシック" pitchFamily="-84" charset="-128"/>
              </a:rPr>
              <a:t>The process begins with department or plant managers submitting proposals for new investments in property, plant, and equipment.  A capital budget committee, usually comprised of members with accounting and finance expertise, evaluates the proposals and forms recommendations for approval or rejection.  Finally, the board of directors approves the capital expenditures for the year.  </a:t>
            </a:r>
          </a:p>
          <a:p>
            <a:endParaRPr lang="en-US" altLang="en-US" dirty="0" smtClean="0">
              <a:ea typeface="ＭＳ Ｐゴシック" pitchFamily="34" charset="-128"/>
            </a:endParaRPr>
          </a:p>
        </p:txBody>
      </p:sp>
    </p:spTree>
    <p:extLst>
      <p:ext uri="{BB962C8B-B14F-4D97-AF65-F5344CB8AC3E}">
        <p14:creationId xmlns:p14="http://schemas.microsoft.com/office/powerpoint/2010/main" val="6079181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3" tIns="45661" rIns="92953" bIns="45661"/>
          <a:lstStyle/>
          <a:p>
            <a:r>
              <a:rPr lang="en-US" altLang="en-US" dirty="0" smtClean="0">
                <a:ea typeface="ＭＳ Ｐゴシック" pitchFamily="34" charset="-128"/>
              </a:rPr>
              <a:t>Here’s a portion of Table B.3, the Present Value of an Annuity of 1 for Three Periods, located in Appendix B of our chapter. (You may actually want to turn to Appendix B to work through this exercise. )</a:t>
            </a:r>
          </a:p>
          <a:p>
            <a:endParaRPr lang="en-US" altLang="en-US" dirty="0" smtClean="0">
              <a:ea typeface="ＭＳ Ｐゴシック" pitchFamily="34" charset="-128"/>
            </a:endParaRPr>
          </a:p>
          <a:p>
            <a:r>
              <a:rPr lang="en-US" altLang="en-US" dirty="0" smtClean="0">
                <a:ea typeface="ＭＳ Ｐゴシック" pitchFamily="34" charset="-128"/>
              </a:rPr>
              <a:t>First, look across the three-period row of Table B.3 and find the discount rate corresponding to the present value factor of 2.4000. We find the value of 2.4018, which roughly equals the value for the 12% rate.   Therefore,  the internal rate of return for this project, is approximately 12 percent.   </a:t>
            </a:r>
          </a:p>
          <a:p>
            <a:endParaRPr lang="en-US" altLang="en-US" dirty="0" smtClean="0">
              <a:ea typeface="ＭＳ Ｐゴシック" pitchFamily="34" charset="-128"/>
            </a:endParaRPr>
          </a:p>
          <a:p>
            <a:endParaRPr lang="en-US" altLang="en-US" dirty="0" smtClean="0">
              <a:ea typeface="ＭＳ Ｐゴシック" pitchFamily="34" charset="-128"/>
            </a:endParaRPr>
          </a:p>
          <a:p>
            <a:endParaRPr lang="en-US" altLang="en-US" dirty="0" smtClean="0">
              <a:ea typeface="ＭＳ Ｐゴシック" pitchFamily="34" charset="-128"/>
            </a:endParaRPr>
          </a:p>
          <a:p>
            <a:endParaRPr lang="en-US" altLang="en-US" dirty="0" smtClean="0">
              <a:ea typeface="ＭＳ Ｐゴシック" pitchFamily="34" charset="-128"/>
            </a:endParaRPr>
          </a:p>
          <a:p>
            <a:endParaRPr lang="en-US" altLang="en-US" dirty="0" smtClean="0">
              <a:ea typeface="ＭＳ Ｐゴシック" pitchFamily="34" charset="-128"/>
            </a:endParaRPr>
          </a:p>
        </p:txBody>
      </p:sp>
    </p:spTree>
    <p:extLst>
      <p:ext uri="{BB962C8B-B14F-4D97-AF65-F5344CB8AC3E}">
        <p14:creationId xmlns:p14="http://schemas.microsoft.com/office/powerpoint/2010/main" val="10066820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p:cNvSpPr>
            <a:spLocks noGrp="1" noChangeArrowheads="1"/>
          </p:cNvSpPr>
          <p:nvPr>
            <p:ph type="body" idx="1"/>
          </p:nvPr>
        </p:nvSpPr>
        <p:spPr bwMode="auto">
          <a:xfrm>
            <a:off x="707707" y="4447461"/>
            <a:ext cx="5583026" cy="42133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3" tIns="45661" rIns="92953" bIns="45661"/>
          <a:lstStyle/>
          <a:p>
            <a:r>
              <a:rPr lang="en-US" altLang="en-US" sz="1200" dirty="0" smtClean="0">
                <a:latin typeface="+mn-lt"/>
                <a:ea typeface="ＭＳ Ｐゴシック" pitchFamily="34" charset="-128"/>
              </a:rPr>
              <a:t>Calculating the internal rate of return becomes much more difficult when a project has unequal cash flows. </a:t>
            </a:r>
            <a:r>
              <a:rPr lang="en-US" altLang="en-US" sz="1200" dirty="0" smtClean="0">
                <a:latin typeface="+mn-lt"/>
                <a:ea typeface="ＭＳ Ｐゴシック" pitchFamily="34" charset="-128"/>
                <a:cs typeface="Arial" charset="0"/>
              </a:rPr>
              <a:t>If cash inflows are unequal, i</a:t>
            </a:r>
            <a:r>
              <a:rPr lang="en-US" altLang="en-US" sz="1200" dirty="0" smtClean="0">
                <a:latin typeface="+mn-lt"/>
                <a:ea typeface="ＭＳ Ｐゴシック" pitchFamily="34" charset="-128"/>
              </a:rPr>
              <a:t>t is best to use either a calculator or spreadsheet software to compute the IRR.  However, we can also </a:t>
            </a:r>
            <a:r>
              <a:rPr lang="en-US" altLang="en-US" sz="1200" dirty="0" smtClean="0">
                <a:latin typeface="+mn-lt"/>
                <a:ea typeface="ＭＳ Ｐゴシック" pitchFamily="34" charset="-128"/>
                <a:cs typeface="Arial" charset="0"/>
              </a:rPr>
              <a:t>use trial and error to compute the IRR.  We do this by selecting any reasonable discount rate and computing the NPV. If the amount is positive (negative), we recomputed the NPV using a higher (lower) discount rate.  </a:t>
            </a:r>
            <a:r>
              <a:rPr lang="en-US" altLang="en-US" sz="1200" dirty="0" smtClean="0">
                <a:latin typeface="+mn-lt"/>
                <a:ea typeface="ＭＳ Ｐゴシック" pitchFamily="34" charset="-128"/>
              </a:rPr>
              <a:t>Hand calculations using interest rate tables involve multiple trial and error solutions.  For this reason, electronic spreadsheets such as Excel or advanced hand-held calculators should be used for projects with unequal cash flows.</a:t>
            </a:r>
          </a:p>
          <a:p>
            <a:endParaRPr lang="en-US" altLang="en-US" sz="1200" dirty="0" smtClean="0">
              <a:latin typeface="+mn-lt"/>
              <a:ea typeface="ＭＳ Ｐゴシック" pitchFamily="34" charset="-128"/>
            </a:endParaRPr>
          </a:p>
          <a:p>
            <a:r>
              <a:rPr lang="en-US" altLang="en-US" sz="1200" dirty="0" smtClean="0">
                <a:latin typeface="+mn-lt"/>
                <a:ea typeface="ＭＳ Ｐゴシック" pitchFamily="34" charset="-128"/>
                <a:cs typeface="Arial" charset="0"/>
              </a:rPr>
              <a:t>When we use the IRR to evaluate a project, we compare the internal rate of return on a project to a predetermined hurdle rate (cost of capital) which is a minimum acceptable rate of return. If the IRR is higher than the hurdle rate, the investment is made. Multiple projects are often ranked by the extent to which their IRR exceeds the hurdle rate.</a:t>
            </a:r>
            <a:r>
              <a:rPr lang="en-US" altLang="en-US" sz="1200" dirty="0" smtClean="0">
                <a:latin typeface="+mn-lt"/>
                <a:ea typeface="ＭＳ Ｐゴシック" pitchFamily="34" charset="-128"/>
              </a:rPr>
              <a:t>  </a:t>
            </a:r>
          </a:p>
          <a:p>
            <a:endParaRPr lang="en-US" altLang="en-US" sz="1200" dirty="0" smtClean="0">
              <a:latin typeface="+mn-lt"/>
              <a:ea typeface="ＭＳ Ｐゴシック" pitchFamily="34" charset="-128"/>
            </a:endParaRPr>
          </a:p>
          <a:p>
            <a:pPr defTabSz="939363">
              <a:defRPr/>
            </a:pPr>
            <a:r>
              <a:rPr lang="en-US" sz="1200" b="1" dirty="0" smtClean="0">
                <a:latin typeface="+mn-lt"/>
                <a:ea typeface="ＭＳ Ｐゴシック" pitchFamily="-84" charset="-128"/>
              </a:rPr>
              <a:t>Now let’s review what you have learned in the following NEED-TO-KNOW exercise.</a:t>
            </a:r>
          </a:p>
          <a:p>
            <a:endParaRPr lang="en-US" altLang="en-US" sz="1200" dirty="0" smtClean="0">
              <a:latin typeface="+mn-lt"/>
              <a:ea typeface="ＭＳ Ｐゴシック" pitchFamily="34" charset="-128"/>
            </a:endParaRPr>
          </a:p>
        </p:txBody>
      </p:sp>
    </p:spTree>
    <p:extLst>
      <p:ext uri="{BB962C8B-B14F-4D97-AF65-F5344CB8AC3E}">
        <p14:creationId xmlns:p14="http://schemas.microsoft.com/office/powerpoint/2010/main" val="42053278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r>
              <a:rPr lang="en-US" altLang="en-US" dirty="0" smtClean="0">
                <a:ea typeface="ＭＳ Ｐゴシック" pitchFamily="34" charset="-128"/>
              </a:rPr>
              <a:t>A machine costing $58,880 is expected to generate net cash flows of $8,000 per year for each of the next 10 years.</a:t>
            </a:r>
          </a:p>
          <a:p>
            <a:endParaRPr lang="en-US" altLang="en-US" dirty="0" smtClean="0">
              <a:ea typeface="ＭＳ Ｐゴシック" pitchFamily="34" charset="-128"/>
            </a:endParaRPr>
          </a:p>
          <a:p>
            <a:r>
              <a:rPr lang="en-US" altLang="en-US" dirty="0" smtClean="0">
                <a:ea typeface="ＭＳ Ｐゴシック" pitchFamily="34" charset="-128"/>
              </a:rPr>
              <a:t>1. Compute the machine’s internal rate of return (IRR) and 2. If a company’s hurdle rate is 6.5%, use IRR to </a:t>
            </a:r>
          </a:p>
          <a:p>
            <a:r>
              <a:rPr lang="en-US" altLang="en-US" dirty="0" smtClean="0">
                <a:ea typeface="ＭＳ Ｐゴシック" pitchFamily="34" charset="-128"/>
              </a:rPr>
              <a:t>determine whether the company should purchase this machine.</a:t>
            </a:r>
          </a:p>
          <a:p>
            <a:endParaRPr lang="en-US" altLang="en-US" dirty="0" smtClean="0">
              <a:ea typeface="ＭＳ Ｐゴシック" pitchFamily="34" charset="-128"/>
            </a:endParaRPr>
          </a:p>
          <a:p>
            <a:r>
              <a:rPr lang="en-US" altLang="en-US" dirty="0" smtClean="0">
                <a:ea typeface="ＭＳ Ｐゴシック" pitchFamily="34" charset="-128"/>
              </a:rPr>
              <a:t>Internal rate of return (IRR) is the interest rate at which the net present value of the cash flows from a project or investment equals zero.</a:t>
            </a:r>
          </a:p>
          <a:p>
            <a:endParaRPr lang="en-US" altLang="en-US" dirty="0" smtClean="0">
              <a:ea typeface="ＭＳ Ｐゴシック" pitchFamily="34" charset="-128"/>
            </a:endParaRPr>
          </a:p>
          <a:p>
            <a:r>
              <a:rPr lang="en-US" altLang="en-US" dirty="0" smtClean="0">
                <a:ea typeface="ＭＳ Ｐゴシック" pitchFamily="34" charset="-128"/>
              </a:rPr>
              <a:t>Net present value equals the present value of the cash inflows minus the amount of the investment.</a:t>
            </a:r>
          </a:p>
          <a:p>
            <a:endParaRPr lang="en-US" altLang="en-US" dirty="0" smtClean="0">
              <a:ea typeface="ＭＳ Ｐゴシック" pitchFamily="34" charset="-128"/>
            </a:endParaRPr>
          </a:p>
          <a:p>
            <a:r>
              <a:rPr lang="en-US" altLang="en-US" dirty="0" smtClean="0">
                <a:ea typeface="ＭＳ Ｐゴシック" pitchFamily="34" charset="-128"/>
              </a:rPr>
              <a:t>We know the investment is $58,880, so we need to determine the interest rate where the present value of the net cash inflows is equal to $58,880.</a:t>
            </a:r>
          </a:p>
          <a:p>
            <a:endParaRPr lang="en-US" altLang="en-US" dirty="0" smtClean="0">
              <a:ea typeface="ＭＳ Ｐゴシック" pitchFamily="34" charset="-128"/>
            </a:endParaRPr>
          </a:p>
          <a:p>
            <a:r>
              <a:rPr lang="en-US" altLang="en-US" dirty="0" smtClean="0">
                <a:ea typeface="ＭＳ Ｐゴシック" pitchFamily="34" charset="-128"/>
              </a:rPr>
              <a:t>The present value of the net cash inflows is calculated by taking the annual dollar amount and multiplying by the present value of an annuity of one factor.</a:t>
            </a:r>
          </a:p>
          <a:p>
            <a:endParaRPr lang="en-US" altLang="en-US" dirty="0" smtClean="0">
              <a:ea typeface="ＭＳ Ｐゴシック" pitchFamily="34" charset="-128"/>
            </a:endParaRPr>
          </a:p>
          <a:p>
            <a:r>
              <a:rPr lang="en-US" altLang="en-US" dirty="0" smtClean="0">
                <a:ea typeface="ＭＳ Ｐゴシック" pitchFamily="34" charset="-128"/>
              </a:rPr>
              <a:t>$58,880 equals $8,000 multiplied by the present value of an annuity factor.</a:t>
            </a:r>
          </a:p>
          <a:p>
            <a:endParaRPr lang="en-US" altLang="en-US" dirty="0" smtClean="0">
              <a:ea typeface="ＭＳ Ｐゴシック" pitchFamily="34" charset="-128"/>
            </a:endParaRPr>
          </a:p>
          <a:p>
            <a:r>
              <a:rPr lang="en-US" altLang="en-US" dirty="0" smtClean="0">
                <a:ea typeface="ＭＳ Ｐゴシック" pitchFamily="34" charset="-128"/>
              </a:rPr>
              <a:t>To solve for the factor, we divide $58,880 by $8,000. The present value of an annuity factor is 7.36</a:t>
            </a:r>
          </a:p>
          <a:p>
            <a:endParaRPr lang="en-US" altLang="en-US" dirty="0" smtClean="0">
              <a:ea typeface="ＭＳ Ｐゴシック" pitchFamily="34" charset="-128"/>
            </a:endParaRPr>
          </a:p>
          <a:p>
            <a:r>
              <a:rPr lang="en-US" altLang="en-US" dirty="0" smtClean="0">
                <a:ea typeface="ＭＳ Ｐゴシック" pitchFamily="34" charset="-128"/>
              </a:rPr>
              <a:t>Now we go to the present value of an ordinary annuity table, for n equals 10, and we look for the </a:t>
            </a:r>
          </a:p>
          <a:p>
            <a:r>
              <a:rPr lang="en-US" altLang="en-US" dirty="0" smtClean="0">
                <a:ea typeface="ＭＳ Ｐゴシック" pitchFamily="34" charset="-128"/>
              </a:rPr>
              <a:t>factor of 7.36,  and we see the factor of 7.3601 at the intersection of n equals 10 and an interest rate of 6%.</a:t>
            </a:r>
          </a:p>
          <a:p>
            <a:endParaRPr lang="en-US" altLang="en-US" dirty="0" smtClean="0">
              <a:ea typeface="ＭＳ Ｐゴシック" pitchFamily="34" charset="-128"/>
            </a:endParaRPr>
          </a:p>
          <a:p>
            <a:r>
              <a:rPr lang="en-US" altLang="en-US" dirty="0" smtClean="0">
                <a:ea typeface="ＭＳ Ｐゴシック" pitchFamily="34" charset="-128"/>
              </a:rPr>
              <a:t>At the intersection of n equals 10 and an interest rate of 6%. The internal rate of return is approximately 6%.</a:t>
            </a:r>
          </a:p>
          <a:p>
            <a:endParaRPr lang="en-US" altLang="en-US" dirty="0" smtClean="0">
              <a:ea typeface="ＭＳ Ｐゴシック" pitchFamily="34" charset="-128"/>
            </a:endParaRPr>
          </a:p>
          <a:p>
            <a:r>
              <a:rPr lang="en-US" altLang="en-US" dirty="0" smtClean="0">
                <a:ea typeface="ＭＳ Ｐゴシック" pitchFamily="34" charset="-128"/>
              </a:rPr>
              <a:t>Since this rate is lower than the 6.5% hurdle rate, the machine should not be purchased.</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61444" name="Slide Number Placeholder 3"/>
          <p:cNvSpPr>
            <a:spLocks noGrp="1"/>
          </p:cNvSpPr>
          <p:nvPr>
            <p:ph type="sldNum" sz="quarter" idx="4294967295"/>
          </p:nvPr>
        </p:nvSpPr>
        <p:spPr bwMode="auto">
          <a:xfrm>
            <a:off x="4008705" y="8893296"/>
            <a:ext cx="3066733" cy="4681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6" tIns="46968" rIns="93936" bIns="46968"/>
          <a:lstStyle>
            <a:lvl1pPr>
              <a:defRPr>
                <a:solidFill>
                  <a:schemeClr val="tx1"/>
                </a:solidFill>
                <a:latin typeface="Arial" charset="0"/>
                <a:cs typeface="Arial" charset="0"/>
              </a:defRPr>
            </a:lvl1pPr>
            <a:lvl2pPr marL="763233" indent="-293551">
              <a:defRPr>
                <a:solidFill>
                  <a:schemeClr val="tx1"/>
                </a:solidFill>
                <a:latin typeface="Arial" charset="0"/>
                <a:cs typeface="Arial" charset="0"/>
              </a:defRPr>
            </a:lvl2pPr>
            <a:lvl3pPr marL="1174204" indent="-234841">
              <a:defRPr>
                <a:solidFill>
                  <a:schemeClr val="tx1"/>
                </a:solidFill>
                <a:latin typeface="Arial" charset="0"/>
                <a:cs typeface="Arial" charset="0"/>
              </a:defRPr>
            </a:lvl3pPr>
            <a:lvl4pPr marL="1643885" indent="-234841">
              <a:defRPr>
                <a:solidFill>
                  <a:schemeClr val="tx1"/>
                </a:solidFill>
                <a:latin typeface="Arial" charset="0"/>
                <a:cs typeface="Arial" charset="0"/>
              </a:defRPr>
            </a:lvl4pPr>
            <a:lvl5pPr marL="2113567" indent="-234841">
              <a:defRPr>
                <a:solidFill>
                  <a:schemeClr val="tx1"/>
                </a:solidFill>
                <a:latin typeface="Arial" charset="0"/>
                <a:cs typeface="Arial" charset="0"/>
              </a:defRPr>
            </a:lvl5pPr>
            <a:lvl6pPr marL="2583249" indent="-234841" eaLnBrk="0" fontAlgn="base" hangingPunct="0">
              <a:spcBef>
                <a:spcPct val="0"/>
              </a:spcBef>
              <a:spcAft>
                <a:spcPct val="0"/>
              </a:spcAft>
              <a:defRPr>
                <a:solidFill>
                  <a:schemeClr val="tx1"/>
                </a:solidFill>
                <a:latin typeface="Arial" charset="0"/>
                <a:cs typeface="Arial" charset="0"/>
              </a:defRPr>
            </a:lvl6pPr>
            <a:lvl7pPr marL="3052930" indent="-234841" eaLnBrk="0" fontAlgn="base" hangingPunct="0">
              <a:spcBef>
                <a:spcPct val="0"/>
              </a:spcBef>
              <a:spcAft>
                <a:spcPct val="0"/>
              </a:spcAft>
              <a:defRPr>
                <a:solidFill>
                  <a:schemeClr val="tx1"/>
                </a:solidFill>
                <a:latin typeface="Arial" charset="0"/>
                <a:cs typeface="Arial" charset="0"/>
              </a:defRPr>
            </a:lvl7pPr>
            <a:lvl8pPr marL="3522612" indent="-234841" eaLnBrk="0" fontAlgn="base" hangingPunct="0">
              <a:spcBef>
                <a:spcPct val="0"/>
              </a:spcBef>
              <a:spcAft>
                <a:spcPct val="0"/>
              </a:spcAft>
              <a:defRPr>
                <a:solidFill>
                  <a:schemeClr val="tx1"/>
                </a:solidFill>
                <a:latin typeface="Arial" charset="0"/>
                <a:cs typeface="Arial" charset="0"/>
              </a:defRPr>
            </a:lvl8pPr>
            <a:lvl9pPr marL="3992293" indent="-234841" eaLnBrk="0" fontAlgn="base" hangingPunct="0">
              <a:spcBef>
                <a:spcPct val="0"/>
              </a:spcBef>
              <a:spcAft>
                <a:spcPct val="0"/>
              </a:spcAft>
              <a:defRPr>
                <a:solidFill>
                  <a:schemeClr val="tx1"/>
                </a:solidFill>
                <a:latin typeface="Arial" charset="0"/>
                <a:cs typeface="Arial" charset="0"/>
              </a:defRPr>
            </a:lvl9pPr>
          </a:lstStyle>
          <a:p>
            <a:fld id="{1E548319-7644-4281-A785-768DA5EADFD5}" type="slidenum">
              <a:rPr lang="en-US" altLang="en-US"/>
              <a:pPr/>
              <a:t>32</a:t>
            </a:fld>
            <a:endParaRPr lang="en-US" altLang="en-US" dirty="0"/>
          </a:p>
        </p:txBody>
      </p:sp>
    </p:spTree>
    <p:extLst>
      <p:ext uri="{BB962C8B-B14F-4D97-AF65-F5344CB8AC3E}">
        <p14:creationId xmlns:p14="http://schemas.microsoft.com/office/powerpoint/2010/main" val="6351196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3" tIns="45661" rIns="92953" bIns="45661"/>
          <a:lstStyle/>
          <a:p>
            <a:r>
              <a:rPr lang="en-US" altLang="en-US" dirty="0" smtClean="0">
                <a:ea typeface="ＭＳ Ｐゴシック" pitchFamily="34" charset="-128"/>
              </a:rPr>
              <a:t>On this screen, we see a summary comparing the strengths and limitations of each of the four capital budgeting methods that we have studied. Recall that the major limitation of the payback method and the accounting rate of return method is that they neglect the time value of money.  This limitation is overcome by using either the net present value or internal rate of return methods. </a:t>
            </a:r>
          </a:p>
          <a:p>
            <a:endParaRPr lang="en-US" altLang="en-US" dirty="0" smtClean="0">
              <a:ea typeface="ＭＳ Ｐゴシック" pitchFamily="34" charset="-128"/>
            </a:endParaRPr>
          </a:p>
        </p:txBody>
      </p:sp>
    </p:spTree>
    <p:extLst>
      <p:ext uri="{BB962C8B-B14F-4D97-AF65-F5344CB8AC3E}">
        <p14:creationId xmlns:p14="http://schemas.microsoft.com/office/powerpoint/2010/main" val="31318510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Tree>
    <p:extLst>
      <p:ext uri="{BB962C8B-B14F-4D97-AF65-F5344CB8AC3E}">
        <p14:creationId xmlns:p14="http://schemas.microsoft.com/office/powerpoint/2010/main" val="9426380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These five steps represent an orderly, structured decision-making process that will lead to better decisions.  First, we need to clearly define the decision task and consider all feasible alternatives.  Next, we need to gather information.  Some of the information might not be relevant, so we need to discard that information and concentrate on using only relevant information to select the best alternative.  After the decision is made, we should review the outcome in an effort to become even better decision makers in the future. </a:t>
            </a:r>
          </a:p>
        </p:txBody>
      </p:sp>
    </p:spTree>
    <p:extLst>
      <p:ext uri="{BB962C8B-B14F-4D97-AF65-F5344CB8AC3E}">
        <p14:creationId xmlns:p14="http://schemas.microsoft.com/office/powerpoint/2010/main" val="40469122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mn-lt"/>
                <a:ea typeface="ＭＳ Ｐゴシック" pitchFamily="-84" charset="-128"/>
                <a:cs typeface="ＭＳ Ｐゴシック" pitchFamily="-84" charset="-128"/>
              </a:rPr>
              <a:t>In making short-term decisions, managers should focus on those for which the relevant benefits exceed the relevant costs.  The relevant costs in making decisions are the </a:t>
            </a:r>
            <a:r>
              <a:rPr lang="en-US" sz="1200" b="1" kern="1200" dirty="0" smtClean="0">
                <a:solidFill>
                  <a:schemeClr val="tx1"/>
                </a:solidFill>
                <a:effectLst/>
                <a:latin typeface="+mn-lt"/>
                <a:ea typeface="ＭＳ Ｐゴシック" pitchFamily="-84" charset="-128"/>
                <a:cs typeface="ＭＳ Ｐゴシック" pitchFamily="-84" charset="-128"/>
              </a:rPr>
              <a:t>incremental costs</a:t>
            </a:r>
            <a:r>
              <a:rPr lang="en-US" sz="1200" kern="1200" dirty="0" smtClean="0">
                <a:solidFill>
                  <a:schemeClr val="tx1"/>
                </a:solidFill>
                <a:effectLst/>
                <a:latin typeface="+mn-lt"/>
                <a:ea typeface="ＭＳ Ｐゴシック" pitchFamily="-84" charset="-128"/>
                <a:cs typeface="ＭＳ Ｐゴシック" pitchFamily="-84" charset="-128"/>
              </a:rPr>
              <a:t>, also called differential costs.  These are the additional costs incurred if a company pursues a certain course of action.  Besides relevant costs, management must consider </a:t>
            </a:r>
            <a:r>
              <a:rPr lang="en-US" sz="1200" b="1" kern="1200" dirty="0" smtClean="0">
                <a:solidFill>
                  <a:schemeClr val="tx1"/>
                </a:solidFill>
                <a:effectLst/>
                <a:latin typeface="+mn-lt"/>
                <a:ea typeface="ＭＳ Ｐゴシック" pitchFamily="-84" charset="-128"/>
                <a:cs typeface="ＭＳ Ｐゴシック" pitchFamily="-84" charset="-128"/>
              </a:rPr>
              <a:t>relevant benefits</a:t>
            </a:r>
            <a:r>
              <a:rPr lang="en-US" sz="1200" kern="1200" dirty="0" smtClean="0">
                <a:solidFill>
                  <a:schemeClr val="tx1"/>
                </a:solidFill>
                <a:effectLst/>
                <a:latin typeface="+mn-lt"/>
                <a:ea typeface="ＭＳ Ｐゴシック" pitchFamily="-84" charset="-128"/>
                <a:cs typeface="ＭＳ Ｐゴシック" pitchFamily="-84" charset="-128"/>
              </a:rPr>
              <a:t>, the additional or </a:t>
            </a:r>
            <a:r>
              <a:rPr lang="en-US" sz="1200" i="1" kern="1200" dirty="0" smtClean="0">
                <a:solidFill>
                  <a:schemeClr val="tx1"/>
                </a:solidFill>
                <a:effectLst/>
                <a:latin typeface="+mn-lt"/>
                <a:ea typeface="ＭＳ Ｐゴシック" pitchFamily="-84" charset="-128"/>
                <a:cs typeface="ＭＳ Ｐゴシック" pitchFamily="-84" charset="-128"/>
              </a:rPr>
              <a:t>incremental</a:t>
            </a:r>
            <a:r>
              <a:rPr lang="en-US" sz="1200" kern="1200" dirty="0" smtClean="0">
                <a:solidFill>
                  <a:schemeClr val="tx1"/>
                </a:solidFill>
                <a:effectLst/>
                <a:latin typeface="+mn-lt"/>
                <a:ea typeface="ＭＳ Ｐゴシック" pitchFamily="-84" charset="-128"/>
                <a:cs typeface="ＭＳ Ｐゴシック" pitchFamily="-84" charset="-128"/>
              </a:rPr>
              <a:t> revenue generated by selecting a certain course of action over another.  </a:t>
            </a:r>
          </a:p>
          <a:p>
            <a:endParaRPr lang="en-US" sz="1200" kern="1200" dirty="0" smtClean="0">
              <a:solidFill>
                <a:schemeClr val="tx1"/>
              </a:solidFill>
              <a:effectLst/>
              <a:latin typeface="+mn-lt"/>
              <a:ea typeface="ＭＳ Ｐゴシック" pitchFamily="-84" charset="-128"/>
              <a:cs typeface="ＭＳ Ｐゴシック" pitchFamily="-84" charset="-128"/>
            </a:endParaRPr>
          </a:p>
          <a:p>
            <a:r>
              <a:rPr lang="en-US" sz="1200" b="0" i="0" u="none" strike="noStrike" kern="1200" baseline="0" dirty="0" smtClean="0">
                <a:solidFill>
                  <a:schemeClr val="tx1"/>
                </a:solidFill>
                <a:latin typeface="+mn-lt"/>
                <a:ea typeface="ＭＳ Ｐゴシック" pitchFamily="-84" charset="-128"/>
                <a:cs typeface="ＭＳ Ｐゴシック" pitchFamily="-84" charset="-128"/>
              </a:rPr>
              <a:t>Three types of costs are pertinent to our discussion of relevant costs: sunk costs, out-of-pocket costs, and opportunity costs.</a:t>
            </a:r>
            <a:endParaRPr lang="en-US" sz="1200" kern="1200" dirty="0">
              <a:solidFill>
                <a:schemeClr val="tx1"/>
              </a:solidFill>
              <a:effectLst/>
              <a:latin typeface="+mn-lt"/>
              <a:ea typeface="ＭＳ Ｐゴシック" pitchFamily="-84" charset="-128"/>
              <a:cs typeface="ＭＳ Ｐゴシック" pitchFamily="-84" charset="-128"/>
            </a:endParaRPr>
          </a:p>
        </p:txBody>
      </p:sp>
    </p:spTree>
    <p:extLst>
      <p:ext uri="{BB962C8B-B14F-4D97-AF65-F5344CB8AC3E}">
        <p14:creationId xmlns:p14="http://schemas.microsoft.com/office/powerpoint/2010/main" val="35528723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Sunk costs cannot be changed by any decision we make as they have been incurred in the past and cannot possibly differ between any alternative that we might currently choose. Sunk costs should not be considered in the decision process.  For example, if you bought an automobile two years ago for $15,000, that amount is a sunk cost.  Whether you drive the car, park it, trade it, or sell it, the $15,000 cost will not change.</a:t>
            </a:r>
          </a:p>
          <a:p>
            <a:pPr marL="0" lvl="1"/>
            <a:endParaRPr lang="en-US" altLang="en-US" dirty="0" smtClean="0">
              <a:ea typeface="ＭＳ Ｐゴシック" pitchFamily="34" charset="-128"/>
            </a:endParaRPr>
          </a:p>
          <a:p>
            <a:pPr marL="0" lvl="1"/>
            <a:r>
              <a:rPr lang="en-US" altLang="en-US" dirty="0" smtClean="0">
                <a:ea typeface="ＭＳ Ｐゴシック" pitchFamily="34" charset="-128"/>
              </a:rPr>
              <a:t>An out-of-pocket cost is a future outlay of cash associated with a particular decision alternative.  Out-of-pocket costs are relevant costs as they are future costs that differ between alternatives.  For example, in c</a:t>
            </a:r>
            <a:r>
              <a:rPr lang="en-US" altLang="en-US" dirty="0" smtClean="0">
                <a:ea typeface="ＭＳ Ｐゴシック" pitchFamily="34" charset="-128"/>
                <a:cs typeface="Arial" charset="0"/>
              </a:rPr>
              <a:t>onsidering the decision to take a vacation or stay at home, you will have travel costs (out-of-pocket costs) only if you choose a vacation. </a:t>
            </a:r>
          </a:p>
          <a:p>
            <a:pPr marL="0" lvl="1"/>
            <a:endParaRPr lang="en-US" altLang="en-US" dirty="0" smtClean="0">
              <a:ea typeface="ＭＳ Ｐゴシック" pitchFamily="34" charset="-128"/>
              <a:cs typeface="Arial" charset="0"/>
            </a:endParaRPr>
          </a:p>
          <a:p>
            <a:pPr marL="0" lvl="1"/>
            <a:r>
              <a:rPr lang="en-US" altLang="en-US" dirty="0" smtClean="0">
                <a:ea typeface="ＭＳ Ｐゴシック" pitchFamily="34" charset="-128"/>
              </a:rPr>
              <a:t>Opportunity costs are the potential benefits that are given up when one alternative is selected over another.  Opportunity costs are not actual dollar outlays; however, they may impact our decisions.  For example, the opportunity cost of attending college is the lost salary that you could have earned by working.</a:t>
            </a:r>
          </a:p>
          <a:p>
            <a:pPr marL="0" lvl="1"/>
            <a:endParaRPr lang="en-US" altLang="en-US" dirty="0" smtClean="0">
              <a:ea typeface="ＭＳ Ｐゴシック" pitchFamily="34" charset="-128"/>
              <a:cs typeface="Arial" charset="0"/>
            </a:endParaRPr>
          </a:p>
          <a:p>
            <a:endParaRPr lang="en-US" altLang="en-US" dirty="0" smtClean="0">
              <a:ea typeface="ＭＳ Ｐゴシック" pitchFamily="34" charset="-128"/>
            </a:endParaRPr>
          </a:p>
          <a:p>
            <a:endParaRPr lang="en-US" altLang="en-US" dirty="0" smtClean="0">
              <a:ea typeface="ＭＳ Ｐゴシック" pitchFamily="34" charset="-128"/>
            </a:endParaRPr>
          </a:p>
          <a:p>
            <a:endParaRPr lang="en-US" altLang="en-US" dirty="0" smtClean="0">
              <a:ea typeface="ＭＳ Ｐゴシック" pitchFamily="34" charset="-128"/>
            </a:endParaRPr>
          </a:p>
        </p:txBody>
      </p:sp>
    </p:spTree>
    <p:extLst>
      <p:ext uri="{BB962C8B-B14F-4D97-AF65-F5344CB8AC3E}">
        <p14:creationId xmlns:p14="http://schemas.microsoft.com/office/powerpoint/2010/main" val="14434938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r>
              <a:rPr lang="en-US" altLang="en-US" dirty="0" smtClean="0">
                <a:ea typeface="ＭＳ Ｐゴシック" pitchFamily="34" charset="-128"/>
              </a:rPr>
              <a:t>A machine costing $58,880 is expected to generate net cash flows of $8,000 per year for each of the next 10 years.</a:t>
            </a:r>
          </a:p>
          <a:p>
            <a:endParaRPr lang="en-US" altLang="en-US" dirty="0" smtClean="0">
              <a:ea typeface="ＭＳ Ｐゴシック" pitchFamily="34" charset="-128"/>
            </a:endParaRPr>
          </a:p>
          <a:p>
            <a:r>
              <a:rPr lang="en-US" altLang="en-US" dirty="0" smtClean="0">
                <a:ea typeface="ＭＳ Ｐゴシック" pitchFamily="34" charset="-128"/>
              </a:rPr>
              <a:t>1. Compute the machine’s internal rate of return (IRR) and 2. If a company’s hurdle rate is 6.5%, use IRR to </a:t>
            </a:r>
          </a:p>
          <a:p>
            <a:r>
              <a:rPr lang="en-US" altLang="en-US" dirty="0" smtClean="0">
                <a:ea typeface="ＭＳ Ｐゴシック" pitchFamily="34" charset="-128"/>
              </a:rPr>
              <a:t>determine whether the company should purchase this machine.</a:t>
            </a:r>
          </a:p>
          <a:p>
            <a:endParaRPr lang="en-US" altLang="en-US" dirty="0" smtClean="0">
              <a:ea typeface="ＭＳ Ｐゴシック" pitchFamily="34" charset="-128"/>
            </a:endParaRPr>
          </a:p>
          <a:p>
            <a:r>
              <a:rPr lang="en-US" altLang="en-US" dirty="0" smtClean="0">
                <a:ea typeface="ＭＳ Ｐゴシック" pitchFamily="34" charset="-128"/>
              </a:rPr>
              <a:t>Internal rate of return (IRR) is the interest rate at which the net present value of the cash flows from a project or investment equals zero.</a:t>
            </a:r>
          </a:p>
          <a:p>
            <a:endParaRPr lang="en-US" altLang="en-US" dirty="0" smtClean="0">
              <a:ea typeface="ＭＳ Ｐゴシック" pitchFamily="34" charset="-128"/>
            </a:endParaRPr>
          </a:p>
          <a:p>
            <a:r>
              <a:rPr lang="en-US" altLang="en-US" dirty="0" smtClean="0">
                <a:ea typeface="ＭＳ Ｐゴシック" pitchFamily="34" charset="-128"/>
              </a:rPr>
              <a:t>Net present value equals the present value of the cash inflows minus the amount of the investment.</a:t>
            </a:r>
          </a:p>
          <a:p>
            <a:endParaRPr lang="en-US" altLang="en-US" dirty="0" smtClean="0">
              <a:ea typeface="ＭＳ Ｐゴシック" pitchFamily="34" charset="-128"/>
            </a:endParaRPr>
          </a:p>
          <a:p>
            <a:r>
              <a:rPr lang="en-US" altLang="en-US" dirty="0" smtClean="0">
                <a:ea typeface="ＭＳ Ｐゴシック" pitchFamily="34" charset="-128"/>
              </a:rPr>
              <a:t>We know the investment is $58,880, so we need to determine the interest rate where the present value of the net cash inflows is equal to $58,880.</a:t>
            </a:r>
          </a:p>
          <a:p>
            <a:endParaRPr lang="en-US" altLang="en-US" dirty="0" smtClean="0">
              <a:ea typeface="ＭＳ Ｐゴシック" pitchFamily="34" charset="-128"/>
            </a:endParaRPr>
          </a:p>
          <a:p>
            <a:r>
              <a:rPr lang="en-US" altLang="en-US" dirty="0" smtClean="0">
                <a:ea typeface="ＭＳ Ｐゴシック" pitchFamily="34" charset="-128"/>
              </a:rPr>
              <a:t>The present value of the net cash inflows is calculated by taking the annual dollar amount and multiplying by the present value of an annuity of one factor.</a:t>
            </a:r>
          </a:p>
          <a:p>
            <a:endParaRPr lang="en-US" altLang="en-US" dirty="0" smtClean="0">
              <a:ea typeface="ＭＳ Ｐゴシック" pitchFamily="34" charset="-128"/>
            </a:endParaRPr>
          </a:p>
          <a:p>
            <a:r>
              <a:rPr lang="en-US" altLang="en-US" dirty="0" smtClean="0">
                <a:ea typeface="ＭＳ Ｐゴシック" pitchFamily="34" charset="-128"/>
              </a:rPr>
              <a:t>$58,880 equals $8,000 multiplied by the present value of an annuity factor.</a:t>
            </a:r>
          </a:p>
          <a:p>
            <a:endParaRPr lang="en-US" altLang="en-US" dirty="0" smtClean="0">
              <a:ea typeface="ＭＳ Ｐゴシック" pitchFamily="34" charset="-128"/>
            </a:endParaRPr>
          </a:p>
          <a:p>
            <a:r>
              <a:rPr lang="en-US" altLang="en-US" dirty="0" smtClean="0">
                <a:ea typeface="ＭＳ Ｐゴシック" pitchFamily="34" charset="-128"/>
              </a:rPr>
              <a:t>To solve for the factor, we divide $58,880 by $8,000. The present value of an annuity factor is 7.36</a:t>
            </a:r>
          </a:p>
          <a:p>
            <a:endParaRPr lang="en-US" altLang="en-US" dirty="0" smtClean="0">
              <a:ea typeface="ＭＳ Ｐゴシック" pitchFamily="34" charset="-128"/>
            </a:endParaRPr>
          </a:p>
          <a:p>
            <a:r>
              <a:rPr lang="en-US" altLang="en-US" dirty="0" smtClean="0">
                <a:ea typeface="ＭＳ Ｐゴシック" pitchFamily="34" charset="-128"/>
              </a:rPr>
              <a:t>Now we go to the present value of an ordinary annuity table, for n equals 10, and we look for the </a:t>
            </a:r>
          </a:p>
          <a:p>
            <a:r>
              <a:rPr lang="en-US" altLang="en-US" dirty="0" smtClean="0">
                <a:ea typeface="ＭＳ Ｐゴシック" pitchFamily="34" charset="-128"/>
              </a:rPr>
              <a:t>factor of 7.36,  and we see the factor of 7.3601 at the intersection of n equals 10 and an interest rate of 6%.</a:t>
            </a:r>
          </a:p>
          <a:p>
            <a:endParaRPr lang="en-US" altLang="en-US" dirty="0" smtClean="0">
              <a:ea typeface="ＭＳ Ｐゴシック" pitchFamily="34" charset="-128"/>
            </a:endParaRPr>
          </a:p>
          <a:p>
            <a:r>
              <a:rPr lang="en-US" altLang="en-US" dirty="0" smtClean="0">
                <a:ea typeface="ＭＳ Ｐゴシック" pitchFamily="34" charset="-128"/>
              </a:rPr>
              <a:t>At the intersection of n equals 10 and an interest rate of 6%. The internal rate of return is approximately 6%.</a:t>
            </a:r>
          </a:p>
          <a:p>
            <a:endParaRPr lang="en-US" altLang="en-US" dirty="0" smtClean="0">
              <a:ea typeface="ＭＳ Ｐゴシック" pitchFamily="34" charset="-128"/>
            </a:endParaRPr>
          </a:p>
          <a:p>
            <a:r>
              <a:rPr lang="en-US" altLang="en-US" dirty="0" smtClean="0">
                <a:ea typeface="ＭＳ Ｐゴシック" pitchFamily="34" charset="-128"/>
              </a:rPr>
              <a:t>Since this rate is lower than the 6.5% hurdle rate, the machine should not be purchased.</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61444" name="Slide Number Placeholder 3"/>
          <p:cNvSpPr>
            <a:spLocks noGrp="1"/>
          </p:cNvSpPr>
          <p:nvPr>
            <p:ph type="sldNum" sz="quarter" idx="4294967295"/>
          </p:nvPr>
        </p:nvSpPr>
        <p:spPr bwMode="auto">
          <a:xfrm>
            <a:off x="4008705" y="8893296"/>
            <a:ext cx="3066733" cy="4681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6" tIns="46968" rIns="93936" bIns="46968"/>
          <a:lstStyle>
            <a:lvl1pPr>
              <a:defRPr>
                <a:solidFill>
                  <a:schemeClr val="tx1"/>
                </a:solidFill>
                <a:latin typeface="Arial" charset="0"/>
                <a:cs typeface="Arial" charset="0"/>
              </a:defRPr>
            </a:lvl1pPr>
            <a:lvl2pPr marL="763233" indent="-293551">
              <a:defRPr>
                <a:solidFill>
                  <a:schemeClr val="tx1"/>
                </a:solidFill>
                <a:latin typeface="Arial" charset="0"/>
                <a:cs typeface="Arial" charset="0"/>
              </a:defRPr>
            </a:lvl2pPr>
            <a:lvl3pPr marL="1174204" indent="-234841">
              <a:defRPr>
                <a:solidFill>
                  <a:schemeClr val="tx1"/>
                </a:solidFill>
                <a:latin typeface="Arial" charset="0"/>
                <a:cs typeface="Arial" charset="0"/>
              </a:defRPr>
            </a:lvl3pPr>
            <a:lvl4pPr marL="1643885" indent="-234841">
              <a:defRPr>
                <a:solidFill>
                  <a:schemeClr val="tx1"/>
                </a:solidFill>
                <a:latin typeface="Arial" charset="0"/>
                <a:cs typeface="Arial" charset="0"/>
              </a:defRPr>
            </a:lvl4pPr>
            <a:lvl5pPr marL="2113567" indent="-234841">
              <a:defRPr>
                <a:solidFill>
                  <a:schemeClr val="tx1"/>
                </a:solidFill>
                <a:latin typeface="Arial" charset="0"/>
                <a:cs typeface="Arial" charset="0"/>
              </a:defRPr>
            </a:lvl5pPr>
            <a:lvl6pPr marL="2583249" indent="-234841" eaLnBrk="0" fontAlgn="base" hangingPunct="0">
              <a:spcBef>
                <a:spcPct val="0"/>
              </a:spcBef>
              <a:spcAft>
                <a:spcPct val="0"/>
              </a:spcAft>
              <a:defRPr>
                <a:solidFill>
                  <a:schemeClr val="tx1"/>
                </a:solidFill>
                <a:latin typeface="Arial" charset="0"/>
                <a:cs typeface="Arial" charset="0"/>
              </a:defRPr>
            </a:lvl6pPr>
            <a:lvl7pPr marL="3052930" indent="-234841" eaLnBrk="0" fontAlgn="base" hangingPunct="0">
              <a:spcBef>
                <a:spcPct val="0"/>
              </a:spcBef>
              <a:spcAft>
                <a:spcPct val="0"/>
              </a:spcAft>
              <a:defRPr>
                <a:solidFill>
                  <a:schemeClr val="tx1"/>
                </a:solidFill>
                <a:latin typeface="Arial" charset="0"/>
                <a:cs typeface="Arial" charset="0"/>
              </a:defRPr>
            </a:lvl7pPr>
            <a:lvl8pPr marL="3522612" indent="-234841" eaLnBrk="0" fontAlgn="base" hangingPunct="0">
              <a:spcBef>
                <a:spcPct val="0"/>
              </a:spcBef>
              <a:spcAft>
                <a:spcPct val="0"/>
              </a:spcAft>
              <a:defRPr>
                <a:solidFill>
                  <a:schemeClr val="tx1"/>
                </a:solidFill>
                <a:latin typeface="Arial" charset="0"/>
                <a:cs typeface="Arial" charset="0"/>
              </a:defRPr>
            </a:lvl8pPr>
            <a:lvl9pPr marL="3992293" indent="-234841" eaLnBrk="0" fontAlgn="base" hangingPunct="0">
              <a:spcBef>
                <a:spcPct val="0"/>
              </a:spcBef>
              <a:spcAft>
                <a:spcPct val="0"/>
              </a:spcAft>
              <a:defRPr>
                <a:solidFill>
                  <a:schemeClr val="tx1"/>
                </a:solidFill>
                <a:latin typeface="Arial" charset="0"/>
                <a:cs typeface="Arial" charset="0"/>
              </a:defRPr>
            </a:lvl9pPr>
          </a:lstStyle>
          <a:p>
            <a:fld id="{1E548319-7644-4281-A785-768DA5EADFD5}" type="slidenum">
              <a:rPr lang="en-US" altLang="en-US"/>
              <a:pPr/>
              <a:t>38</a:t>
            </a:fld>
            <a:endParaRPr lang="en-US" altLang="en-US" dirty="0"/>
          </a:p>
        </p:txBody>
      </p:sp>
    </p:spTree>
    <p:extLst>
      <p:ext uri="{BB962C8B-B14F-4D97-AF65-F5344CB8AC3E}">
        <p14:creationId xmlns:p14="http://schemas.microsoft.com/office/powerpoint/2010/main" val="38387589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Tree>
    <p:extLst>
      <p:ext uri="{BB962C8B-B14F-4D97-AF65-F5344CB8AC3E}">
        <p14:creationId xmlns:p14="http://schemas.microsoft.com/office/powerpoint/2010/main" val="2832183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bwMode="auto">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02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3" tIns="45661" rIns="92953" bIns="45661"/>
          <a:lstStyle/>
          <a:p>
            <a:r>
              <a:rPr lang="en-US" altLang="en-US" dirty="0" smtClean="0">
                <a:ea typeface="ＭＳ Ｐゴシック" pitchFamily="34" charset="-128"/>
              </a:rPr>
              <a:t>Capital budgeting decisions require careful analysis because they are usually the most difficult and risky decisions that managers make. Specifically, a capital budgeting decision is risky because (1) the outcome is uncertain, (2) large amounts of money are usually involved, (3) the investment involves a long-term commitment, and (4) the decision could be difficult or impossible to reverse, no matter how poor it turns out to be. Risk is especially high for investments in technology due to innovations and uncertainty.  </a:t>
            </a:r>
          </a:p>
          <a:p>
            <a:endParaRPr lang="en-US" altLang="en-US" dirty="0" smtClean="0">
              <a:ea typeface="ＭＳ Ｐゴシック" pitchFamily="34" charset="-128"/>
            </a:endParaRPr>
          </a:p>
        </p:txBody>
      </p:sp>
    </p:spTree>
    <p:extLst>
      <p:ext uri="{BB962C8B-B14F-4D97-AF65-F5344CB8AC3E}">
        <p14:creationId xmlns:p14="http://schemas.microsoft.com/office/powerpoint/2010/main" val="29744907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On occasion, we may have the opportunity to accept additional business.  We should make the decision to accept or reject the additional business using incremental revenues and incremental costs.  Some of our costs may not change if we accept additional business.  Those costs are not relevant as they do not differ between the alternatives: accept or reject the additional business.</a:t>
            </a:r>
          </a:p>
          <a:p>
            <a:endParaRPr lang="en-US" altLang="en-US" dirty="0" smtClean="0">
              <a:ea typeface="ＭＳ Ｐゴシック" pitchFamily="34" charset="-128"/>
            </a:endParaRPr>
          </a:p>
          <a:p>
            <a:r>
              <a:rPr lang="en-US" altLang="en-US" dirty="0" smtClean="0">
                <a:ea typeface="ＭＳ Ｐゴシック" pitchFamily="34" charset="-128"/>
              </a:rPr>
              <a:t>FasTrac makes 100,000 units of a single product that normally sells for $10.00 per unit.  They are currently operating at its normal level of 80% of full capacity. Total cost to make one unit is $9.00, resulting in a $1.00 profit per unit. </a:t>
            </a:r>
          </a:p>
          <a:p>
            <a:r>
              <a:rPr lang="en-US" altLang="en-US" dirty="0" smtClean="0">
                <a:ea typeface="ＭＳ Ｐゴシック" pitchFamily="34" charset="-128"/>
              </a:rPr>
              <a:t> </a:t>
            </a:r>
          </a:p>
        </p:txBody>
      </p:sp>
    </p:spTree>
    <p:extLst>
      <p:ext uri="{BB962C8B-B14F-4D97-AF65-F5344CB8AC3E}">
        <p14:creationId xmlns:p14="http://schemas.microsoft.com/office/powerpoint/2010/main" val="14843662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A current buyer of FasTrac’s products wants to purchase additional units of its product and export them to another country. This buyer offers to buy 10,000 units of the product at $8.50 per unit, or $1.50 less than the current price. The offer price is low, but FasTrac is considering the proposal because this sale would be several times larger than any single previous sale and it would use idle capacity.</a:t>
            </a:r>
          </a:p>
          <a:p>
            <a:endParaRPr lang="en-US" altLang="en-US" dirty="0" smtClean="0">
              <a:ea typeface="ＭＳ Ｐゴシック" pitchFamily="34" charset="-128"/>
            </a:endParaRPr>
          </a:p>
          <a:p>
            <a:r>
              <a:rPr lang="en-US" altLang="en-US" dirty="0" smtClean="0">
                <a:ea typeface="ＭＳ Ｐゴシック" pitchFamily="34" charset="-128"/>
              </a:rPr>
              <a:t>Should FasTrac accept this special order?</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Tree>
    <p:extLst>
      <p:ext uri="{BB962C8B-B14F-4D97-AF65-F5344CB8AC3E}">
        <p14:creationId xmlns:p14="http://schemas.microsoft.com/office/powerpoint/2010/main" val="30349683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noChangeArrowheads="1"/>
          </p:cNvSpPr>
          <p:nvPr>
            <p:ph type="body" idx="1"/>
          </p:nvPr>
        </p:nvSpPr>
        <p:spPr bwMode="auto">
          <a:extLst/>
        </p:spPr>
        <p:txBody>
          <a:bodyPr>
            <a:normAutofit fontScale="92500" lnSpcReduction="20000"/>
          </a:bodyPr>
          <a:lstStyle/>
          <a:p>
            <a:pPr>
              <a:defRPr/>
            </a:pPr>
            <a:r>
              <a:rPr lang="en-US" altLang="en-US" dirty="0" smtClean="0">
                <a:ea typeface="ＭＳ Ｐゴシック" panose="020B0600070205080204" pitchFamily="34" charset="-128"/>
              </a:rPr>
              <a:t>To determine whether to accept or reject this order, management needs to know whether accepting the offer will increase net income. We can see from this analysis that the additional business at $8.50 per unit will increase income by $20,000.  Let’s look at the reasons why this is the case.</a:t>
            </a:r>
          </a:p>
          <a:p>
            <a:pPr>
              <a:defRPr/>
            </a:pPr>
            <a:endParaRPr lang="en-US" altLang="en-US" dirty="0" smtClean="0">
              <a:ea typeface="ＭＳ Ｐゴシック" panose="020B0600070205080204" pitchFamily="34" charset="-128"/>
            </a:endParaRPr>
          </a:p>
          <a:p>
            <a:pPr>
              <a:defRPr/>
            </a:pPr>
            <a:r>
              <a:rPr lang="en-US" dirty="0" smtClean="0"/>
              <a:t>To correctly make its decision, FasTrac must analyze the costs of this potential new business differently. The $9.00 historical cost per unit is not necessarily the incremental cost of this order. </a:t>
            </a:r>
          </a:p>
          <a:p>
            <a:pPr>
              <a:defRPr/>
            </a:pPr>
            <a:endParaRPr lang="en-US" dirty="0" smtClean="0"/>
          </a:p>
          <a:p>
            <a:pPr>
              <a:defRPr/>
            </a:pPr>
            <a:r>
              <a:rPr lang="en-US" altLang="en-US" dirty="0" smtClean="0">
                <a:ea typeface="ＭＳ Ｐゴシック" panose="020B0600070205080204" pitchFamily="34" charset="-128"/>
              </a:rPr>
              <a:t>If we decide to accept this one-time special order, revenue will increase by $85,000 (10,000 units at $8.50 per unit). </a:t>
            </a:r>
            <a:r>
              <a:rPr lang="en-US" dirty="0" smtClean="0"/>
              <a:t>The variable manufacturing costs to produce this order will be the same as for FasTrac's normal business --$3.50 per unit for direct materials, $2.20 per unit for direct labor, and $0.50 per unit for variable overhead.</a:t>
            </a:r>
          </a:p>
          <a:p>
            <a:pPr>
              <a:defRPr/>
            </a:pPr>
            <a:endParaRPr lang="en-US" dirty="0" smtClean="0"/>
          </a:p>
          <a:p>
            <a:pPr>
              <a:defRPr/>
            </a:pPr>
            <a:r>
              <a:rPr lang="en-US" dirty="0" smtClean="0"/>
              <a:t>* Selling expenses for this order will be $0.20 per unit, which is lower than FasTrac's normal business.  </a:t>
            </a:r>
          </a:p>
          <a:p>
            <a:pPr>
              <a:defRPr/>
            </a:pPr>
            <a:r>
              <a:rPr lang="en-US" dirty="0" smtClean="0"/>
              <a:t>* Fixed overhead expenses will not change whether this order is accepted or not.</a:t>
            </a:r>
          </a:p>
          <a:p>
            <a:pPr>
              <a:buFont typeface="Arial" panose="020B0604020202020204" pitchFamily="34" charset="0"/>
              <a:buNone/>
              <a:defRPr/>
            </a:pPr>
            <a:r>
              <a:rPr lang="en-US" dirty="0" smtClean="0"/>
              <a:t>This order will incur </a:t>
            </a:r>
            <a:r>
              <a:rPr lang="en-US" i="1" dirty="0" smtClean="0"/>
              <a:t>incremental</a:t>
            </a:r>
            <a:r>
              <a:rPr lang="en-US" dirty="0" smtClean="0"/>
              <a:t> administrative expenses of $1,000 for clerical work. These are additional fixed costs due to this order.</a:t>
            </a:r>
          </a:p>
          <a:p>
            <a:pPr>
              <a:defRPr/>
            </a:pPr>
            <a:endParaRPr lang="en-US" altLang="en-US" dirty="0" smtClean="0">
              <a:ea typeface="ＭＳ Ｐゴシック" panose="020B0600070205080204" pitchFamily="34" charset="-128"/>
            </a:endParaRPr>
          </a:p>
          <a:p>
            <a:pPr>
              <a:defRPr/>
            </a:pPr>
            <a:r>
              <a:rPr lang="en-US" altLang="en-US" dirty="0" smtClean="0">
                <a:ea typeface="ＭＳ Ｐゴシック" panose="020B0600070205080204" pitchFamily="34" charset="-128"/>
              </a:rPr>
              <a:t>By comparing incremental revenue of $85,000 with the total incremental costs of $65,000, we see why the income from the additional business is $20,000.  Now we can make the correct decision to accept the additional business.</a:t>
            </a:r>
          </a:p>
          <a:p>
            <a:pPr>
              <a:defRPr/>
            </a:pPr>
            <a:endParaRPr lang="en-US" altLang="en-US" dirty="0" smtClean="0">
              <a:ea typeface="ＭＳ Ｐゴシック" panose="020B0600070205080204" pitchFamily="34" charset="-128"/>
            </a:endParaRPr>
          </a:p>
          <a:p>
            <a:pPr defTabSz="939363">
              <a:defRPr/>
            </a:pPr>
            <a:r>
              <a:rPr lang="en-US" b="1" dirty="0" smtClean="0">
                <a:ea typeface="ＭＳ Ｐゴシック" pitchFamily="-84" charset="-128"/>
              </a:rPr>
              <a:t>Now let’s review what you have learned in the following NEED-TO-KNOW exercise.</a:t>
            </a:r>
          </a:p>
          <a:p>
            <a:pPr>
              <a:defRPr/>
            </a:pPr>
            <a:endParaRPr lang="en-US" altLang="en-US" dirty="0" smtClean="0">
              <a:ea typeface="ＭＳ Ｐゴシック" panose="020B0600070205080204" pitchFamily="34" charset="-128"/>
            </a:endParaRPr>
          </a:p>
          <a:p>
            <a:pPr>
              <a:defRPr/>
            </a:pPr>
            <a:endParaRPr lang="en-US" altLang="en-US" dirty="0" smtClean="0">
              <a:ea typeface="ＭＳ Ｐゴシック" panose="020B0600070205080204" pitchFamily="34" charset="-128"/>
            </a:endParaRPr>
          </a:p>
          <a:p>
            <a:pPr>
              <a:defRPr/>
            </a:pPr>
            <a:endParaRPr lang="en-US" altLang="en-US" dirty="0" smtClean="0">
              <a:ea typeface="ＭＳ Ｐゴシック" panose="020B0600070205080204" pitchFamily="34" charset="-128"/>
            </a:endParaRPr>
          </a:p>
          <a:p>
            <a:pPr>
              <a:defRPr/>
            </a:pP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23934881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r>
              <a:rPr lang="en-US" altLang="en-US" dirty="0" smtClean="0">
                <a:ea typeface="ＭＳ Ｐゴシック" pitchFamily="34" charset="-128"/>
              </a:rPr>
              <a:t>A company receives a special order for 200 units that requires stamping the buyer’s name on each </a:t>
            </a:r>
          </a:p>
          <a:p>
            <a:r>
              <a:rPr lang="en-US" altLang="en-US" dirty="0" smtClean="0">
                <a:ea typeface="ＭＳ Ｐゴシック" pitchFamily="34" charset="-128"/>
              </a:rPr>
              <a:t>unit, yielding an additional fixed cost of $400 to its normal costs. </a:t>
            </a:r>
          </a:p>
          <a:p>
            <a:endParaRPr lang="en-US" altLang="en-US" dirty="0" smtClean="0">
              <a:ea typeface="ＭＳ Ｐゴシック" pitchFamily="34" charset="-128"/>
            </a:endParaRPr>
          </a:p>
          <a:p>
            <a:r>
              <a:rPr lang="en-US" altLang="en-US" dirty="0" smtClean="0">
                <a:ea typeface="ＭＳ Ｐゴシック" pitchFamily="34" charset="-128"/>
              </a:rPr>
              <a:t>Without the order, the company is operating at 75% of capacity and produces 7,500 units of product at the costs below.  The company's normal selling price is $22 per unit.  The sales price for the special order is $18 per </a:t>
            </a:r>
          </a:p>
          <a:p>
            <a:r>
              <a:rPr lang="en-US" altLang="en-US" dirty="0" smtClean="0">
                <a:ea typeface="ＭＳ Ｐゴシック" pitchFamily="34" charset="-128"/>
              </a:rPr>
              <a:t>unit. </a:t>
            </a:r>
          </a:p>
          <a:p>
            <a:endParaRPr lang="en-US" altLang="en-US" dirty="0" smtClean="0">
              <a:ea typeface="ＭＳ Ｐゴシック" pitchFamily="34" charset="-128"/>
            </a:endParaRPr>
          </a:p>
          <a:p>
            <a:r>
              <a:rPr lang="en-US" altLang="en-US" dirty="0" smtClean="0">
                <a:ea typeface="ＭＳ Ｐゴシック" pitchFamily="34" charset="-128"/>
              </a:rPr>
              <a:t>The special order will not affect normal unit sales and will not increase fixed overhead and selling expenses. Variable selling expenses on the special order are reduced to one-half the normal amount.  Should the company accept the special order?</a:t>
            </a:r>
          </a:p>
          <a:p>
            <a:endParaRPr lang="en-US" altLang="en-US" dirty="0" smtClean="0">
              <a:ea typeface="ＭＳ Ｐゴシック" pitchFamily="34" charset="-128"/>
            </a:endParaRPr>
          </a:p>
          <a:p>
            <a:r>
              <a:rPr lang="en-US" altLang="en-US" dirty="0" smtClean="0">
                <a:ea typeface="ＭＳ Ｐゴシック" pitchFamily="34" charset="-128"/>
              </a:rPr>
              <a:t>First we need to determine which costs are variable, costs that will increase on a per unit basis, and which costs are fixed.</a:t>
            </a:r>
          </a:p>
          <a:p>
            <a:endParaRPr lang="en-US" altLang="en-US" dirty="0" smtClean="0">
              <a:ea typeface="ＭＳ Ｐゴシック" pitchFamily="34" charset="-128"/>
            </a:endParaRPr>
          </a:p>
          <a:p>
            <a:r>
              <a:rPr lang="en-US" altLang="en-US" dirty="0" smtClean="0">
                <a:ea typeface="ＭＳ Ｐゴシック" pitchFamily="34" charset="-128"/>
              </a:rPr>
              <a:t>Direct materials are variable costs.  $37,500 divided by 7,500 units is a variable cost per unit of $5.</a:t>
            </a:r>
          </a:p>
          <a:p>
            <a:endParaRPr lang="en-US" altLang="en-US" dirty="0" smtClean="0">
              <a:ea typeface="ＭＳ Ｐゴシック" pitchFamily="34" charset="-128"/>
            </a:endParaRPr>
          </a:p>
          <a:p>
            <a:r>
              <a:rPr lang="en-US" altLang="en-US" dirty="0" smtClean="0">
                <a:ea typeface="ＭＳ Ｐゴシック" pitchFamily="34" charset="-128"/>
              </a:rPr>
              <a:t>Direct labor is also a variable cost.  $60,000 divided by 7,500 units is a variable cost per unit of $8.</a:t>
            </a:r>
          </a:p>
          <a:p>
            <a:endParaRPr lang="en-US" altLang="en-US" dirty="0" smtClean="0">
              <a:ea typeface="ＭＳ Ｐゴシック" pitchFamily="34" charset="-128"/>
            </a:endParaRPr>
          </a:p>
          <a:p>
            <a:r>
              <a:rPr lang="en-US" altLang="en-US" dirty="0" smtClean="0">
                <a:ea typeface="ＭＳ Ｐゴシック" pitchFamily="34" charset="-128"/>
              </a:rPr>
              <a:t>30% of the overhead is variable.  30% of $20,000 is $6,000.  $6,000 divided by 7,500 units is a variable cost per unit of $0.80. The remaining 70%, $14,000, is a fixed cost. Selling expenses: 60% are variable. 60% of $25,000 is $15,000.</a:t>
            </a:r>
          </a:p>
          <a:p>
            <a:endParaRPr lang="en-US" altLang="en-US" dirty="0" smtClean="0">
              <a:ea typeface="ＭＳ Ｐゴシック" pitchFamily="34" charset="-128"/>
            </a:endParaRPr>
          </a:p>
          <a:p>
            <a:r>
              <a:rPr lang="en-US" altLang="en-US" dirty="0" smtClean="0">
                <a:ea typeface="ＭＳ Ｐゴシック" pitchFamily="34" charset="-128"/>
              </a:rPr>
              <a:t>$15,000 divided by 7,500 units is a variable cost per unit of $2. The remaining 40%, $10,000, is a fixed cost.</a:t>
            </a:r>
          </a:p>
          <a:p>
            <a:endParaRPr lang="en-US" altLang="en-US" dirty="0" smtClean="0">
              <a:ea typeface="ＭＳ Ｐゴシック" pitchFamily="34" charset="-128"/>
            </a:endParaRPr>
          </a:p>
          <a:p>
            <a:r>
              <a:rPr lang="en-US" altLang="en-US" dirty="0" smtClean="0">
                <a:ea typeface="ＭＳ Ｐゴシック" pitchFamily="34" charset="-128"/>
              </a:rPr>
              <a:t>So, now, we can look at the profitability of the additional 200 units. In order for the special order to be accepted, it </a:t>
            </a:r>
          </a:p>
          <a:p>
            <a:r>
              <a:rPr lang="en-US" altLang="en-US" dirty="0" smtClean="0">
                <a:ea typeface="ＭＳ Ｐゴシック" pitchFamily="34" charset="-128"/>
              </a:rPr>
              <a:t>must increase net income; the incremental revenue must exceed the incremental expense, and the special order must not adversely impact normal sales.</a:t>
            </a:r>
          </a:p>
          <a:p>
            <a:endParaRPr lang="en-US" altLang="en-US" dirty="0" smtClean="0">
              <a:ea typeface="ＭＳ Ｐゴシック" pitchFamily="34" charset="-128"/>
            </a:endParaRPr>
          </a:p>
        </p:txBody>
      </p:sp>
      <p:sp>
        <p:nvSpPr>
          <p:cNvPr id="81924" name="Slide Number Placeholder 3"/>
          <p:cNvSpPr>
            <a:spLocks noGrp="1"/>
          </p:cNvSpPr>
          <p:nvPr>
            <p:ph type="sldNum" sz="quarter" idx="4294967295"/>
          </p:nvPr>
        </p:nvSpPr>
        <p:spPr bwMode="auto">
          <a:xfrm>
            <a:off x="4008705" y="8893296"/>
            <a:ext cx="3066733" cy="4681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6" tIns="46968" rIns="93936" bIns="46968"/>
          <a:lstStyle>
            <a:lvl1pPr>
              <a:defRPr>
                <a:solidFill>
                  <a:schemeClr val="tx1"/>
                </a:solidFill>
                <a:latin typeface="Arial" charset="0"/>
                <a:cs typeface="Arial" charset="0"/>
              </a:defRPr>
            </a:lvl1pPr>
            <a:lvl2pPr marL="763233" indent="-293551">
              <a:defRPr>
                <a:solidFill>
                  <a:schemeClr val="tx1"/>
                </a:solidFill>
                <a:latin typeface="Arial" charset="0"/>
                <a:cs typeface="Arial" charset="0"/>
              </a:defRPr>
            </a:lvl2pPr>
            <a:lvl3pPr marL="1174204" indent="-234841">
              <a:defRPr>
                <a:solidFill>
                  <a:schemeClr val="tx1"/>
                </a:solidFill>
                <a:latin typeface="Arial" charset="0"/>
                <a:cs typeface="Arial" charset="0"/>
              </a:defRPr>
            </a:lvl3pPr>
            <a:lvl4pPr marL="1643885" indent="-234841">
              <a:defRPr>
                <a:solidFill>
                  <a:schemeClr val="tx1"/>
                </a:solidFill>
                <a:latin typeface="Arial" charset="0"/>
                <a:cs typeface="Arial" charset="0"/>
              </a:defRPr>
            </a:lvl4pPr>
            <a:lvl5pPr marL="2113567" indent="-234841">
              <a:defRPr>
                <a:solidFill>
                  <a:schemeClr val="tx1"/>
                </a:solidFill>
                <a:latin typeface="Arial" charset="0"/>
                <a:cs typeface="Arial" charset="0"/>
              </a:defRPr>
            </a:lvl5pPr>
            <a:lvl6pPr marL="2583249" indent="-234841" eaLnBrk="0" fontAlgn="base" hangingPunct="0">
              <a:spcBef>
                <a:spcPct val="0"/>
              </a:spcBef>
              <a:spcAft>
                <a:spcPct val="0"/>
              </a:spcAft>
              <a:defRPr>
                <a:solidFill>
                  <a:schemeClr val="tx1"/>
                </a:solidFill>
                <a:latin typeface="Arial" charset="0"/>
                <a:cs typeface="Arial" charset="0"/>
              </a:defRPr>
            </a:lvl6pPr>
            <a:lvl7pPr marL="3052930" indent="-234841" eaLnBrk="0" fontAlgn="base" hangingPunct="0">
              <a:spcBef>
                <a:spcPct val="0"/>
              </a:spcBef>
              <a:spcAft>
                <a:spcPct val="0"/>
              </a:spcAft>
              <a:defRPr>
                <a:solidFill>
                  <a:schemeClr val="tx1"/>
                </a:solidFill>
                <a:latin typeface="Arial" charset="0"/>
                <a:cs typeface="Arial" charset="0"/>
              </a:defRPr>
            </a:lvl7pPr>
            <a:lvl8pPr marL="3522612" indent="-234841" eaLnBrk="0" fontAlgn="base" hangingPunct="0">
              <a:spcBef>
                <a:spcPct val="0"/>
              </a:spcBef>
              <a:spcAft>
                <a:spcPct val="0"/>
              </a:spcAft>
              <a:defRPr>
                <a:solidFill>
                  <a:schemeClr val="tx1"/>
                </a:solidFill>
                <a:latin typeface="Arial" charset="0"/>
                <a:cs typeface="Arial" charset="0"/>
              </a:defRPr>
            </a:lvl8pPr>
            <a:lvl9pPr marL="3992293" indent="-234841" eaLnBrk="0" fontAlgn="base" hangingPunct="0">
              <a:spcBef>
                <a:spcPct val="0"/>
              </a:spcBef>
              <a:spcAft>
                <a:spcPct val="0"/>
              </a:spcAft>
              <a:defRPr>
                <a:solidFill>
                  <a:schemeClr val="tx1"/>
                </a:solidFill>
                <a:latin typeface="Arial" charset="0"/>
                <a:cs typeface="Arial" charset="0"/>
              </a:defRPr>
            </a:lvl9pPr>
          </a:lstStyle>
          <a:p>
            <a:fld id="{2A199594-41D9-4A8E-B3C8-B8E379311C63}" type="slidenum">
              <a:rPr lang="en-US" altLang="en-US"/>
              <a:pPr/>
              <a:t>43</a:t>
            </a:fld>
            <a:endParaRPr lang="en-US" altLang="en-US" dirty="0"/>
          </a:p>
        </p:txBody>
      </p:sp>
    </p:spTree>
    <p:extLst>
      <p:ext uri="{BB962C8B-B14F-4D97-AF65-F5344CB8AC3E}">
        <p14:creationId xmlns:p14="http://schemas.microsoft.com/office/powerpoint/2010/main" val="1519341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altLang="en-US" dirty="0" smtClean="0">
                <a:ea typeface="ＭＳ Ｐゴシック" pitchFamily="34" charset="-128"/>
              </a:rPr>
              <a:t>The incremental revenue for this order, 200 units at $18 per unit, $3,600. </a:t>
            </a:r>
          </a:p>
          <a:p>
            <a:endParaRPr lang="en-US" altLang="en-US" dirty="0" smtClean="0">
              <a:ea typeface="ＭＳ Ｐゴシック" pitchFamily="34" charset="-128"/>
            </a:endParaRPr>
          </a:p>
          <a:p>
            <a:r>
              <a:rPr lang="en-US" altLang="en-US" dirty="0" smtClean="0">
                <a:ea typeface="ＭＳ Ｐゴシック" pitchFamily="34" charset="-128"/>
              </a:rPr>
              <a:t>The incremental costs will include direct materials:</a:t>
            </a:r>
          </a:p>
          <a:p>
            <a:r>
              <a:rPr lang="en-US" altLang="en-US" dirty="0" smtClean="0">
                <a:ea typeface="ＭＳ Ｐゴシック" pitchFamily="34" charset="-128"/>
              </a:rPr>
              <a:t>200 units at $5 per unit, $1,000; Direct labor, 200 units at $8 per unit, $1,600; the variable portion of the overhead, 200 units at $0.80 per unit, $160; variable selling expenses, 200 units multiplied by the $2 per unit multiplied by 50%. So the variable selling expenses are reduced to one-half the normal amount, $200.</a:t>
            </a:r>
          </a:p>
          <a:p>
            <a:endParaRPr lang="en-US" altLang="en-US" dirty="0" smtClean="0">
              <a:ea typeface="ＭＳ Ｐゴシック" pitchFamily="34" charset="-128"/>
            </a:endParaRPr>
          </a:p>
          <a:p>
            <a:r>
              <a:rPr lang="en-US" altLang="en-US" dirty="0" smtClean="0">
                <a:ea typeface="ＭＳ Ｐゴシック" pitchFamily="34" charset="-128"/>
              </a:rPr>
              <a:t>The special order will also have additional fixed cost for the stamping of $400.</a:t>
            </a:r>
          </a:p>
          <a:p>
            <a:endParaRPr lang="en-US" altLang="en-US" dirty="0" smtClean="0">
              <a:ea typeface="ＭＳ Ｐゴシック" pitchFamily="34" charset="-128"/>
            </a:endParaRPr>
          </a:p>
          <a:p>
            <a:r>
              <a:rPr lang="en-US" altLang="en-US" dirty="0" smtClean="0">
                <a:ea typeface="ＭＳ Ｐゴシック" pitchFamily="34" charset="-128"/>
              </a:rPr>
              <a:t>Total incremental expenses are $3,360. Net income will increase by $240.</a:t>
            </a:r>
          </a:p>
          <a:p>
            <a:endParaRPr lang="en-US" altLang="en-US" dirty="0" smtClean="0">
              <a:ea typeface="ＭＳ Ｐゴシック" pitchFamily="34" charset="-128"/>
            </a:endParaRPr>
          </a:p>
          <a:p>
            <a:r>
              <a:rPr lang="en-US" altLang="en-US" dirty="0" smtClean="0">
                <a:ea typeface="ＭＳ Ｐゴシック" pitchFamily="34" charset="-128"/>
              </a:rPr>
              <a:t>So yes, the company should accept the special order.</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83972" name="Slide Number Placeholder 3"/>
          <p:cNvSpPr>
            <a:spLocks noGrp="1"/>
          </p:cNvSpPr>
          <p:nvPr>
            <p:ph type="sldNum" sz="quarter" idx="4294967295"/>
          </p:nvPr>
        </p:nvSpPr>
        <p:spPr bwMode="auto">
          <a:xfrm>
            <a:off x="4008705" y="8893296"/>
            <a:ext cx="3066733" cy="4681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6" tIns="46968" rIns="93936" bIns="46968"/>
          <a:lstStyle>
            <a:lvl1pPr>
              <a:defRPr>
                <a:solidFill>
                  <a:schemeClr val="tx1"/>
                </a:solidFill>
                <a:latin typeface="Arial" charset="0"/>
                <a:cs typeface="Arial" charset="0"/>
              </a:defRPr>
            </a:lvl1pPr>
            <a:lvl2pPr marL="763233" indent="-293551">
              <a:defRPr>
                <a:solidFill>
                  <a:schemeClr val="tx1"/>
                </a:solidFill>
                <a:latin typeface="Arial" charset="0"/>
                <a:cs typeface="Arial" charset="0"/>
              </a:defRPr>
            </a:lvl2pPr>
            <a:lvl3pPr marL="1174204" indent="-234841">
              <a:defRPr>
                <a:solidFill>
                  <a:schemeClr val="tx1"/>
                </a:solidFill>
                <a:latin typeface="Arial" charset="0"/>
                <a:cs typeface="Arial" charset="0"/>
              </a:defRPr>
            </a:lvl3pPr>
            <a:lvl4pPr marL="1643885" indent="-234841">
              <a:defRPr>
                <a:solidFill>
                  <a:schemeClr val="tx1"/>
                </a:solidFill>
                <a:latin typeface="Arial" charset="0"/>
                <a:cs typeface="Arial" charset="0"/>
              </a:defRPr>
            </a:lvl4pPr>
            <a:lvl5pPr marL="2113567" indent="-234841">
              <a:defRPr>
                <a:solidFill>
                  <a:schemeClr val="tx1"/>
                </a:solidFill>
                <a:latin typeface="Arial" charset="0"/>
                <a:cs typeface="Arial" charset="0"/>
              </a:defRPr>
            </a:lvl5pPr>
            <a:lvl6pPr marL="2583249" indent="-234841" eaLnBrk="0" fontAlgn="base" hangingPunct="0">
              <a:spcBef>
                <a:spcPct val="0"/>
              </a:spcBef>
              <a:spcAft>
                <a:spcPct val="0"/>
              </a:spcAft>
              <a:defRPr>
                <a:solidFill>
                  <a:schemeClr val="tx1"/>
                </a:solidFill>
                <a:latin typeface="Arial" charset="0"/>
                <a:cs typeface="Arial" charset="0"/>
              </a:defRPr>
            </a:lvl6pPr>
            <a:lvl7pPr marL="3052930" indent="-234841" eaLnBrk="0" fontAlgn="base" hangingPunct="0">
              <a:spcBef>
                <a:spcPct val="0"/>
              </a:spcBef>
              <a:spcAft>
                <a:spcPct val="0"/>
              </a:spcAft>
              <a:defRPr>
                <a:solidFill>
                  <a:schemeClr val="tx1"/>
                </a:solidFill>
                <a:latin typeface="Arial" charset="0"/>
                <a:cs typeface="Arial" charset="0"/>
              </a:defRPr>
            </a:lvl7pPr>
            <a:lvl8pPr marL="3522612" indent="-234841" eaLnBrk="0" fontAlgn="base" hangingPunct="0">
              <a:spcBef>
                <a:spcPct val="0"/>
              </a:spcBef>
              <a:spcAft>
                <a:spcPct val="0"/>
              </a:spcAft>
              <a:defRPr>
                <a:solidFill>
                  <a:schemeClr val="tx1"/>
                </a:solidFill>
                <a:latin typeface="Arial" charset="0"/>
                <a:cs typeface="Arial" charset="0"/>
              </a:defRPr>
            </a:lvl8pPr>
            <a:lvl9pPr marL="3992293" indent="-234841" eaLnBrk="0" fontAlgn="base" hangingPunct="0">
              <a:spcBef>
                <a:spcPct val="0"/>
              </a:spcBef>
              <a:spcAft>
                <a:spcPct val="0"/>
              </a:spcAft>
              <a:defRPr>
                <a:solidFill>
                  <a:schemeClr val="tx1"/>
                </a:solidFill>
                <a:latin typeface="Arial" charset="0"/>
                <a:cs typeface="Arial" charset="0"/>
              </a:defRPr>
            </a:lvl9pPr>
          </a:lstStyle>
          <a:p>
            <a:fld id="{4D30644B-C912-4B04-95AD-85CC2B775DB0}" type="slidenum">
              <a:rPr lang="en-US" altLang="en-US"/>
              <a:pPr/>
              <a:t>44</a:t>
            </a:fld>
            <a:endParaRPr lang="en-US" altLang="en-US" dirty="0"/>
          </a:p>
        </p:txBody>
      </p:sp>
    </p:spTree>
    <p:extLst>
      <p:ext uri="{BB962C8B-B14F-4D97-AF65-F5344CB8AC3E}">
        <p14:creationId xmlns:p14="http://schemas.microsoft.com/office/powerpoint/2010/main" val="7619488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The managerial decision to make or buy a component is common. The “Make or Buy” decision involves the question of whether it is more economical to produce some goods internally or purchase them from an outside supplier.  The process of buying goods or services from an external supplier is called outsourcing. We will again concentrate on incremental costs for this decision. Incremental costs will include the direct materials cost, the direct labor cost and the incremental overhead incurred. We must be careful not to use the historical predetermined overhead application rate to determine the product cost that will be used in the decision.</a:t>
            </a:r>
          </a:p>
          <a:p>
            <a:endParaRPr lang="en-US" altLang="en-US" dirty="0" smtClean="0">
              <a:ea typeface="ＭＳ Ｐゴシック" pitchFamily="34" charset="-128"/>
            </a:endParaRPr>
          </a:p>
        </p:txBody>
      </p:sp>
    </p:spTree>
    <p:extLst>
      <p:ext uri="{BB962C8B-B14F-4D97-AF65-F5344CB8AC3E}">
        <p14:creationId xmlns:p14="http://schemas.microsoft.com/office/powerpoint/2010/main" val="5460144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FasTrac is now making Part 417, which is a component part in its final product. As shown on your screen, the unit cost of the part includes direct material, direct labor, and factory overhead. Currently, FasTrac’s normal predetermined overhead application rate is 100% of direct labor cost.</a:t>
            </a:r>
          </a:p>
        </p:txBody>
      </p:sp>
    </p:spTree>
    <p:extLst>
      <p:ext uri="{BB962C8B-B14F-4D97-AF65-F5344CB8AC3E}">
        <p14:creationId xmlns:p14="http://schemas.microsoft.com/office/powerpoint/2010/main" val="37628584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noChangeArrowheads="1"/>
          </p:cNvSpPr>
          <p:nvPr>
            <p:ph type="body" idx="1"/>
          </p:nvPr>
        </p:nvSpPr>
        <p:spPr bwMode="auto">
          <a:extLst/>
        </p:spPr>
        <p:txBody>
          <a:bodyPr>
            <a:normAutofit fontScale="92500" lnSpcReduction="10000"/>
          </a:bodyPr>
          <a:lstStyle/>
          <a:p>
            <a:pPr>
              <a:defRPr/>
            </a:pPr>
            <a:r>
              <a:rPr lang="en-US" altLang="en-US" dirty="0" smtClean="0">
                <a:ea typeface="ＭＳ Ｐゴシック" panose="020B0600070205080204" pitchFamily="34" charset="-128"/>
              </a:rPr>
              <a:t>An outside supplier offers to make Part 417, and sell it to FasTrac for $1.20 per unit.  We know that $1.20 is less than FasTrac’s $1.45 unit cost.  Should FasTrac stop making the part and buy it from the outside supplier for $1.20 per unit?</a:t>
            </a:r>
          </a:p>
          <a:p>
            <a:pPr>
              <a:defRPr/>
            </a:pPr>
            <a:endParaRPr lang="en-US" altLang="en-US" dirty="0" smtClean="0">
              <a:ea typeface="ＭＳ Ｐゴシック" panose="020B0600070205080204" pitchFamily="34" charset="-128"/>
            </a:endParaRPr>
          </a:p>
          <a:p>
            <a:pPr>
              <a:defRPr/>
            </a:pPr>
            <a:r>
              <a:rPr lang="en-US" altLang="en-US" dirty="0" smtClean="0">
                <a:ea typeface="ＭＳ Ｐゴシック" panose="020B0600070205080204" pitchFamily="34" charset="-128"/>
              </a:rPr>
              <a:t>We know that FasTrac will avoid the direct material cost and the direct labor cost if it buys the part instead of making it.  But that total is only $0.95.  FasTrac cannot afford to pay $1.20 per unit if it will only avoid $0.95 per unit.  It must also be able to avoid some of the factory overhead.  How much overhead does FasTrac avoid in order to justify buying the part?</a:t>
            </a:r>
          </a:p>
          <a:p>
            <a:pPr>
              <a:defRPr/>
            </a:pPr>
            <a:endParaRPr lang="en-US" altLang="en-US" dirty="0" smtClean="0">
              <a:ea typeface="ＭＳ Ｐゴシック" panose="020B0600070205080204" pitchFamily="34" charset="-128"/>
            </a:endParaRPr>
          </a:p>
          <a:p>
            <a:pPr>
              <a:defRPr/>
            </a:pPr>
            <a:r>
              <a:rPr lang="en-US" altLang="en-US" dirty="0" smtClean="0">
                <a:ea typeface="ＭＳ Ｐゴシック" panose="020B0600070205080204" pitchFamily="34" charset="-128"/>
              </a:rPr>
              <a:t>FasTrac must be able to eliminate (avoid) a minimum of $0.25 per unit ($1.20-$0.95) in factory overhead costs to justify buying the part.  If the avoidable amount of factory overhead per unit is greater than $0.25, FasTrac should buy the part instead of making it.  On the other hand, if the avoidable amount of factory overhead per unit is less than $0.25, then FasTrac should continue making the part.  In this instance, assume management computes an incremental overhead rate of $0.20 per unit if it makes the part.  Based on the per unit analysis on this slide, it is cheaper to make the part than to buy it. </a:t>
            </a:r>
            <a:br>
              <a:rPr lang="en-US" altLang="en-US" dirty="0" smtClean="0">
                <a:ea typeface="ＭＳ Ｐゴシック" panose="020B0600070205080204" pitchFamily="34" charset="-128"/>
              </a:rPr>
            </a:br>
            <a:r>
              <a:rPr lang="en-US" altLang="en-US" dirty="0" smtClean="0">
                <a:ea typeface="ＭＳ Ｐゴシック" panose="020B0600070205080204" pitchFamily="34" charset="-128"/>
              </a:rPr>
              <a:t/>
            </a:r>
            <a:br>
              <a:rPr lang="en-US" altLang="en-US" dirty="0" smtClean="0">
                <a:ea typeface="ＭＳ Ｐゴシック" panose="020B0600070205080204" pitchFamily="34" charset="-128"/>
              </a:rPr>
            </a:br>
            <a:r>
              <a:rPr lang="en-US" altLang="en-US" dirty="0" smtClean="0">
                <a:ea typeface="ＭＳ Ｐゴシック" panose="020B0600070205080204" pitchFamily="34" charset="-128"/>
              </a:rPr>
              <a:t>To make the correct make or buy decision, we must always determine the relevant (avoidable) costs of making the part and then compare these avoidable costs to the outside purchase cost.  In almost all make or buy decisions, a significant amount of the factory overhead will be unavoidable, and therefore irrelevant to the decision as it will be the same for either alternative. </a:t>
            </a:r>
          </a:p>
          <a:p>
            <a:pPr>
              <a:defRPr/>
            </a:pPr>
            <a:endParaRPr lang="en-US" altLang="en-US" dirty="0" smtClean="0">
              <a:ea typeface="ＭＳ Ｐゴシック" panose="020B0600070205080204" pitchFamily="34" charset="-128"/>
            </a:endParaRPr>
          </a:p>
          <a:p>
            <a:pPr defTabSz="939363">
              <a:defRPr/>
            </a:pPr>
            <a:r>
              <a:rPr lang="en-US" b="1" dirty="0" smtClean="0">
                <a:ea typeface="ＭＳ Ｐゴシック" pitchFamily="-84" charset="-128"/>
              </a:rPr>
              <a:t>Now let’s review what you have learned in the following NEED-TO-KNOW exercise.</a:t>
            </a:r>
          </a:p>
          <a:p>
            <a:pPr>
              <a:defRPr/>
            </a:pP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5024059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altLang="en-US" dirty="0" smtClean="0">
                <a:ea typeface="ＭＳ Ｐゴシック" pitchFamily="34" charset="-128"/>
              </a:rPr>
              <a:t>A company currently buys a key part for a product it manufactures. The company buys the part for $5 per unit and believes it can make the part for $1.50 per unit for direct materials and $2.50 per unit for direct labor. </a:t>
            </a:r>
          </a:p>
          <a:p>
            <a:endParaRPr lang="en-US" altLang="en-US" dirty="0" smtClean="0">
              <a:ea typeface="ＭＳ Ｐゴシック" pitchFamily="34" charset="-128"/>
            </a:endParaRPr>
          </a:p>
          <a:p>
            <a:r>
              <a:rPr lang="en-US" altLang="en-US" dirty="0" smtClean="0">
                <a:ea typeface="ＭＳ Ｐゴシック" pitchFamily="34" charset="-128"/>
              </a:rPr>
              <a:t>The company allocates overhead costs at the rate of 50% of direct labor. Incremental overhead costs to make this part are $0.75 per unit. </a:t>
            </a:r>
          </a:p>
          <a:p>
            <a:endParaRPr lang="en-US" altLang="en-US" dirty="0" smtClean="0">
              <a:ea typeface="ＭＳ Ｐゴシック" pitchFamily="34" charset="-128"/>
            </a:endParaRPr>
          </a:p>
          <a:p>
            <a:r>
              <a:rPr lang="en-US" altLang="en-US" dirty="0" smtClean="0">
                <a:ea typeface="ＭＳ Ｐゴシック" pitchFamily="34" charset="-128"/>
              </a:rPr>
              <a:t>Should the company make or buy the part?</a:t>
            </a:r>
          </a:p>
          <a:p>
            <a:endParaRPr lang="en-US" altLang="en-US" dirty="0" smtClean="0">
              <a:ea typeface="ＭＳ Ｐゴシック" pitchFamily="34" charset="-128"/>
            </a:endParaRPr>
          </a:p>
          <a:p>
            <a:r>
              <a:rPr lang="en-US" altLang="en-US" dirty="0" smtClean="0">
                <a:ea typeface="ＭＳ Ｐゴシック" pitchFamily="34" charset="-128"/>
              </a:rPr>
              <a:t>The costs to make the part include:  Direct materials, $1.50 per unit; Direct labor, $2.50 per unit, and variable overhead, $0.75 per unit.  </a:t>
            </a:r>
          </a:p>
          <a:p>
            <a:endParaRPr lang="en-US" altLang="en-US" dirty="0" smtClean="0">
              <a:ea typeface="ＭＳ Ｐゴシック" pitchFamily="34" charset="-128"/>
            </a:endParaRPr>
          </a:p>
          <a:p>
            <a:r>
              <a:rPr lang="en-US" altLang="en-US" dirty="0" smtClean="0">
                <a:ea typeface="ＭＳ Ｐゴシック" pitchFamily="34" charset="-128"/>
              </a:rPr>
              <a:t>The cost to buy the part is $5.00 per unit.  </a:t>
            </a:r>
          </a:p>
          <a:p>
            <a:endParaRPr lang="en-US" altLang="en-US" dirty="0" smtClean="0">
              <a:ea typeface="ＭＳ Ｐゴシック" pitchFamily="34" charset="-128"/>
            </a:endParaRPr>
          </a:p>
          <a:p>
            <a:r>
              <a:rPr lang="en-US" altLang="en-US" dirty="0" smtClean="0">
                <a:ea typeface="ＭＳ Ｐゴシック" pitchFamily="34" charset="-128"/>
              </a:rPr>
              <a:t>The total cost to make each unit is $4.75, which is $0.25 less per unit than the cost to buy the units.  </a:t>
            </a:r>
          </a:p>
          <a:p>
            <a:endParaRPr lang="en-US" altLang="en-US" dirty="0" smtClean="0">
              <a:ea typeface="ＭＳ Ｐゴシック" pitchFamily="34" charset="-128"/>
            </a:endParaRPr>
          </a:p>
          <a:p>
            <a:r>
              <a:rPr lang="en-US" altLang="en-US" dirty="0" smtClean="0">
                <a:ea typeface="ＭＳ Ｐゴシック" pitchFamily="34" charset="-128"/>
              </a:rPr>
              <a:t>The company should make the part.</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92164" name="Slide Number Placeholder 3"/>
          <p:cNvSpPr>
            <a:spLocks noGrp="1"/>
          </p:cNvSpPr>
          <p:nvPr>
            <p:ph type="sldNum" sz="quarter" idx="4294967295"/>
          </p:nvPr>
        </p:nvSpPr>
        <p:spPr bwMode="auto">
          <a:xfrm>
            <a:off x="4008705" y="8893296"/>
            <a:ext cx="3066733" cy="4681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6" tIns="46968" rIns="93936" bIns="46968"/>
          <a:lstStyle>
            <a:lvl1pPr>
              <a:defRPr>
                <a:solidFill>
                  <a:schemeClr val="tx1"/>
                </a:solidFill>
                <a:latin typeface="Arial" charset="0"/>
                <a:cs typeface="Arial" charset="0"/>
              </a:defRPr>
            </a:lvl1pPr>
            <a:lvl2pPr marL="763233" indent="-293551">
              <a:defRPr>
                <a:solidFill>
                  <a:schemeClr val="tx1"/>
                </a:solidFill>
                <a:latin typeface="Arial" charset="0"/>
                <a:cs typeface="Arial" charset="0"/>
              </a:defRPr>
            </a:lvl2pPr>
            <a:lvl3pPr marL="1174204" indent="-234841">
              <a:defRPr>
                <a:solidFill>
                  <a:schemeClr val="tx1"/>
                </a:solidFill>
                <a:latin typeface="Arial" charset="0"/>
                <a:cs typeface="Arial" charset="0"/>
              </a:defRPr>
            </a:lvl3pPr>
            <a:lvl4pPr marL="1643885" indent="-234841">
              <a:defRPr>
                <a:solidFill>
                  <a:schemeClr val="tx1"/>
                </a:solidFill>
                <a:latin typeface="Arial" charset="0"/>
                <a:cs typeface="Arial" charset="0"/>
              </a:defRPr>
            </a:lvl4pPr>
            <a:lvl5pPr marL="2113567" indent="-234841">
              <a:defRPr>
                <a:solidFill>
                  <a:schemeClr val="tx1"/>
                </a:solidFill>
                <a:latin typeface="Arial" charset="0"/>
                <a:cs typeface="Arial" charset="0"/>
              </a:defRPr>
            </a:lvl5pPr>
            <a:lvl6pPr marL="2583249" indent="-234841" eaLnBrk="0" fontAlgn="base" hangingPunct="0">
              <a:spcBef>
                <a:spcPct val="0"/>
              </a:spcBef>
              <a:spcAft>
                <a:spcPct val="0"/>
              </a:spcAft>
              <a:defRPr>
                <a:solidFill>
                  <a:schemeClr val="tx1"/>
                </a:solidFill>
                <a:latin typeface="Arial" charset="0"/>
                <a:cs typeface="Arial" charset="0"/>
              </a:defRPr>
            </a:lvl6pPr>
            <a:lvl7pPr marL="3052930" indent="-234841" eaLnBrk="0" fontAlgn="base" hangingPunct="0">
              <a:spcBef>
                <a:spcPct val="0"/>
              </a:spcBef>
              <a:spcAft>
                <a:spcPct val="0"/>
              </a:spcAft>
              <a:defRPr>
                <a:solidFill>
                  <a:schemeClr val="tx1"/>
                </a:solidFill>
                <a:latin typeface="Arial" charset="0"/>
                <a:cs typeface="Arial" charset="0"/>
              </a:defRPr>
            </a:lvl7pPr>
            <a:lvl8pPr marL="3522612" indent="-234841" eaLnBrk="0" fontAlgn="base" hangingPunct="0">
              <a:spcBef>
                <a:spcPct val="0"/>
              </a:spcBef>
              <a:spcAft>
                <a:spcPct val="0"/>
              </a:spcAft>
              <a:defRPr>
                <a:solidFill>
                  <a:schemeClr val="tx1"/>
                </a:solidFill>
                <a:latin typeface="Arial" charset="0"/>
                <a:cs typeface="Arial" charset="0"/>
              </a:defRPr>
            </a:lvl8pPr>
            <a:lvl9pPr marL="3992293" indent="-234841" eaLnBrk="0" fontAlgn="base" hangingPunct="0">
              <a:spcBef>
                <a:spcPct val="0"/>
              </a:spcBef>
              <a:spcAft>
                <a:spcPct val="0"/>
              </a:spcAft>
              <a:defRPr>
                <a:solidFill>
                  <a:schemeClr val="tx1"/>
                </a:solidFill>
                <a:latin typeface="Arial" charset="0"/>
                <a:cs typeface="Arial" charset="0"/>
              </a:defRPr>
            </a:lvl9pPr>
          </a:lstStyle>
          <a:p>
            <a:fld id="{E5D7ACA1-B810-4E15-B312-EF48EAC64BEA}" type="slidenum">
              <a:rPr lang="en-US" altLang="en-US"/>
              <a:pPr/>
              <a:t>48</a:t>
            </a:fld>
            <a:endParaRPr lang="en-US" altLang="en-US" dirty="0"/>
          </a:p>
        </p:txBody>
      </p:sp>
    </p:spTree>
    <p:extLst>
      <p:ext uri="{BB962C8B-B14F-4D97-AF65-F5344CB8AC3E}">
        <p14:creationId xmlns:p14="http://schemas.microsoft.com/office/powerpoint/2010/main" val="32742172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Often in manufacturing processes, we have products that do not pass inspection.  We can either sell them as is, or rework them to improve the quality.  Once reworked, the products will likely be sold for a higher price. The decision to rework or sell as is should be based on incremental revenues and incremental costs.  The costs of manufacturing the product up to the inspection point are sunk and therefore irrelevant. </a:t>
            </a:r>
          </a:p>
        </p:txBody>
      </p:sp>
    </p:spTree>
    <p:extLst>
      <p:ext uri="{BB962C8B-B14F-4D97-AF65-F5344CB8AC3E}">
        <p14:creationId xmlns:p14="http://schemas.microsoft.com/office/powerpoint/2010/main" val="1522726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bwMode="auto">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02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3" tIns="45661" rIns="92953" bIns="45661"/>
          <a:lstStyle/>
          <a:p>
            <a:r>
              <a:rPr lang="en-US" sz="1200" b="0" i="0" u="none" strike="noStrike" kern="1200" baseline="0" dirty="0" smtClean="0">
                <a:solidFill>
                  <a:schemeClr val="tx1"/>
                </a:solidFill>
                <a:latin typeface="+mn-lt"/>
                <a:ea typeface="ＭＳ Ｐゴシック" pitchFamily="-84" charset="-128"/>
                <a:cs typeface="ＭＳ Ｐゴシック" pitchFamily="-84" charset="-128"/>
              </a:rPr>
              <a:t>Managers use several methods to evaluate capital budgeting decisions. Nearly all of these methods involve predicting future cash inflows and cash outflows of proposed investments, assessing the risk of and returns on those cash flows, and then choosing the investments to make.</a:t>
            </a:r>
            <a:endParaRPr lang="en-US" sz="1200" kern="1200" dirty="0" smtClean="0">
              <a:solidFill>
                <a:schemeClr val="tx1"/>
              </a:solidFill>
              <a:effectLst/>
              <a:latin typeface="+mn-lt"/>
              <a:ea typeface="ＭＳ Ｐゴシック" pitchFamily="-84" charset="-128"/>
              <a:cs typeface="ＭＳ Ｐゴシック" pitchFamily="-84" charset="-128"/>
            </a:endParaRPr>
          </a:p>
          <a:p>
            <a:endParaRPr lang="en-US" sz="1200" kern="1200" dirty="0" smtClean="0">
              <a:solidFill>
                <a:schemeClr val="tx1"/>
              </a:solidFill>
              <a:effectLst/>
              <a:latin typeface="+mn-lt"/>
              <a:ea typeface="ＭＳ Ｐゴシック" pitchFamily="-84" charset="-128"/>
              <a:cs typeface="ＭＳ Ｐゴシック" pitchFamily="-84" charset="-128"/>
            </a:endParaRPr>
          </a:p>
          <a:p>
            <a:r>
              <a:rPr lang="en-US" sz="1200" kern="1200" dirty="0" smtClean="0">
                <a:solidFill>
                  <a:schemeClr val="tx1"/>
                </a:solidFill>
                <a:effectLst/>
                <a:latin typeface="+mn-lt"/>
                <a:ea typeface="ＭＳ Ｐゴシック" pitchFamily="-84" charset="-128"/>
                <a:cs typeface="ＭＳ Ｐゴシック" pitchFamily="-84" charset="-128"/>
              </a:rPr>
              <a:t>The process begins with an initial cash outflow to acquire the depreciable asset.  Over that asset’s life, it generates cash inflows from revenues.  The machine also creates cash outflows for operating costs, repairs, and maintenance.  Finally, the machine is disposed of, and its salvage value can provide another cash inflow.  </a:t>
            </a:r>
          </a:p>
          <a:p>
            <a:endParaRPr lang="en-US" altLang="en-US" dirty="0" smtClean="0">
              <a:ea typeface="ＭＳ Ｐゴシック" pitchFamily="34" charset="-128"/>
            </a:endParaRPr>
          </a:p>
          <a:p>
            <a:r>
              <a:rPr lang="en-US" sz="1200" b="0" i="0" u="none" strike="noStrike" kern="1200" baseline="0" dirty="0" smtClean="0">
                <a:solidFill>
                  <a:schemeClr val="tx1"/>
                </a:solidFill>
                <a:latin typeface="+mn-lt"/>
                <a:ea typeface="ＭＳ Ｐゴシック" pitchFamily="-84" charset="-128"/>
                <a:cs typeface="ＭＳ Ｐゴシック" pitchFamily="-84" charset="-128"/>
              </a:rPr>
              <a:t>The time value of money is important when evaluating capital investments, but managers sometimes use methods that ignore it. This section describes four methods for evaluating capital spending proposals.</a:t>
            </a:r>
            <a:endParaRPr lang="en-US" altLang="en-US" dirty="0" smtClean="0">
              <a:ea typeface="ＭＳ Ｐゴシック" pitchFamily="34" charset="-128"/>
            </a:endParaRPr>
          </a:p>
        </p:txBody>
      </p:sp>
    </p:spTree>
    <p:extLst>
      <p:ext uri="{BB962C8B-B14F-4D97-AF65-F5344CB8AC3E}">
        <p14:creationId xmlns:p14="http://schemas.microsoft.com/office/powerpoint/2010/main" val="18696533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Let’s look at an example of a scrap or rework decision… Let’ assume that FasTrac has 10,000 defective units of a product that have already cost $1 per unit to manufacture. They can be sold as is for $0.40 per unit, or reworked and sold for $1.50.  The cost of reworking the defective units is $0.80 each.  The $1.00 per unit original cost to make the defective units is a sunk cost and irrelevant to the decision.</a:t>
            </a:r>
          </a:p>
          <a:p>
            <a:r>
              <a:rPr lang="en-US" altLang="en-US" dirty="0" smtClean="0">
                <a:ea typeface="ＭＳ Ｐゴシック" pitchFamily="34" charset="-128"/>
              </a:rPr>
              <a:t>FasTrac does not have the capacity to rework the defective units and continue with its normal production. Reworking the defective units will prevent the production of 10,000 new units that would also sell for $1.50.</a:t>
            </a:r>
          </a:p>
          <a:p>
            <a:r>
              <a:rPr lang="en-US" altLang="en-US" dirty="0" smtClean="0">
                <a:ea typeface="ＭＳ Ｐゴシック" pitchFamily="34" charset="-128"/>
              </a:rPr>
              <a:t>What should FasTrac do?</a:t>
            </a:r>
          </a:p>
          <a:p>
            <a:endParaRPr lang="en-US" altLang="en-US" dirty="0" smtClean="0">
              <a:ea typeface="ＭＳ Ｐゴシック" pitchFamily="34" charset="-128"/>
            </a:endParaRPr>
          </a:p>
          <a:p>
            <a:r>
              <a:rPr lang="en-US" altLang="en-US" dirty="0" smtClean="0">
                <a:ea typeface="ＭＳ Ｐゴシック" pitchFamily="34" charset="-128"/>
              </a:rPr>
              <a:t>    </a:t>
            </a:r>
          </a:p>
        </p:txBody>
      </p:sp>
    </p:spTree>
    <p:extLst>
      <p:ext uri="{BB962C8B-B14F-4D97-AF65-F5344CB8AC3E}">
        <p14:creationId xmlns:p14="http://schemas.microsoft.com/office/powerpoint/2010/main" val="11940468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smtClean="0">
                <a:solidFill>
                  <a:schemeClr val="tx1"/>
                </a:solidFill>
                <a:latin typeface="+mn-lt"/>
                <a:ea typeface="ＭＳ Ｐゴシック" pitchFamily="-84" charset="-128"/>
                <a:cs typeface="ＭＳ Ｐゴシック" pitchFamily="-84" charset="-128"/>
              </a:rPr>
              <a:t>Assume that </a:t>
            </a:r>
            <a:r>
              <a:rPr lang="en-US" sz="1200" b="0" i="0" u="none" strike="noStrike" kern="1200" baseline="0" dirty="0" err="1" smtClean="0">
                <a:solidFill>
                  <a:schemeClr val="tx1"/>
                </a:solidFill>
                <a:latin typeface="+mn-lt"/>
                <a:ea typeface="ＭＳ Ｐゴシック" pitchFamily="-84" charset="-128"/>
                <a:cs typeface="ＭＳ Ｐゴシック" pitchFamily="-84" charset="-128"/>
              </a:rPr>
              <a:t>FasTrac</a:t>
            </a:r>
            <a:r>
              <a:rPr lang="en-US" sz="1200" b="0" i="0" u="none" strike="noStrike" kern="1200" baseline="0" dirty="0" smtClean="0">
                <a:solidFill>
                  <a:schemeClr val="tx1"/>
                </a:solidFill>
                <a:latin typeface="+mn-lt"/>
                <a:ea typeface="ＭＳ Ｐゴシック" pitchFamily="-84" charset="-128"/>
                <a:cs typeface="ＭＳ Ｐゴシック" pitchFamily="-84" charset="-128"/>
              </a:rPr>
              <a:t> has 10,000 defective units of a product that have already cost $1 per unit to manufacture. These units can be sold as is (as scrap) for $0.40 each, or they can be reworked for $0.80 per unit and then sold for their full price of $1.50 each. Should </a:t>
            </a:r>
            <a:r>
              <a:rPr lang="en-US" sz="1200" b="0" i="0" u="none" strike="noStrike" kern="1200" baseline="0" dirty="0" err="1" smtClean="0">
                <a:solidFill>
                  <a:schemeClr val="tx1"/>
                </a:solidFill>
                <a:latin typeface="+mn-lt"/>
                <a:ea typeface="ＭＳ Ｐゴシック" pitchFamily="-84" charset="-128"/>
                <a:cs typeface="ＭＳ Ｐゴシック" pitchFamily="-84" charset="-128"/>
              </a:rPr>
              <a:t>FasTrac</a:t>
            </a:r>
            <a:r>
              <a:rPr lang="en-US" sz="1200" b="0" i="0" u="none" strike="noStrike" kern="1200" baseline="0" dirty="0" smtClean="0">
                <a:solidFill>
                  <a:schemeClr val="tx1"/>
                </a:solidFill>
                <a:latin typeface="+mn-lt"/>
                <a:ea typeface="ＭＳ Ｐゴシック" pitchFamily="-84" charset="-128"/>
                <a:cs typeface="ＭＳ Ｐゴシック" pitchFamily="-84" charset="-128"/>
              </a:rPr>
              <a:t> sell the units as scrap or rework them?</a:t>
            </a:r>
          </a:p>
          <a:p>
            <a:endParaRPr lang="en-US" altLang="en-US" sz="1200" b="0" i="0" u="none" strike="noStrike" kern="1200" baseline="0" dirty="0" smtClean="0">
              <a:solidFill>
                <a:schemeClr val="tx1"/>
              </a:solidFill>
              <a:latin typeface="+mn-lt"/>
              <a:ea typeface="ＭＳ Ｐゴシック" pitchFamily="-84" charset="-128"/>
            </a:endParaRPr>
          </a:p>
          <a:p>
            <a:r>
              <a:rPr lang="en-US" sz="1200" b="0" i="0" u="none" strike="noStrike" kern="1200" baseline="0" dirty="0" smtClean="0">
                <a:solidFill>
                  <a:schemeClr val="tx1"/>
                </a:solidFill>
                <a:latin typeface="+mn-lt"/>
                <a:ea typeface="ＭＳ Ｐゴシック" pitchFamily="-84" charset="-128"/>
                <a:cs typeface="ＭＳ Ｐゴシック" pitchFamily="-84" charset="-128"/>
              </a:rPr>
              <a:t>The $1 per unit manufacturing cost already incurred is irrelevant. Further, if </a:t>
            </a:r>
            <a:r>
              <a:rPr lang="en-US" sz="1200" b="0" i="0" u="none" strike="noStrike" kern="1200" baseline="0" dirty="0" err="1" smtClean="0">
                <a:solidFill>
                  <a:schemeClr val="tx1"/>
                </a:solidFill>
                <a:latin typeface="+mn-lt"/>
                <a:ea typeface="ＭＳ Ｐゴシック" pitchFamily="-84" charset="-128"/>
                <a:cs typeface="ＭＳ Ｐゴシック" pitchFamily="-84" charset="-128"/>
              </a:rPr>
              <a:t>FasTrac</a:t>
            </a:r>
            <a:r>
              <a:rPr lang="en-US" sz="1200" b="0" i="0" u="none" strike="noStrike" kern="1200" baseline="0" dirty="0" smtClean="0">
                <a:solidFill>
                  <a:schemeClr val="tx1"/>
                </a:solidFill>
                <a:latin typeface="+mn-lt"/>
                <a:ea typeface="ＭＳ Ｐゴシック" pitchFamily="-84" charset="-128"/>
                <a:cs typeface="ＭＳ Ｐゴシック" pitchFamily="-84" charset="-128"/>
              </a:rPr>
              <a:t> is operating near its maximum capacity, reworking the defects means that </a:t>
            </a:r>
            <a:r>
              <a:rPr lang="en-US" sz="1200" b="0" i="0" u="none" strike="noStrike" kern="1200" baseline="0" dirty="0" err="1" smtClean="0">
                <a:solidFill>
                  <a:schemeClr val="tx1"/>
                </a:solidFill>
                <a:latin typeface="+mn-lt"/>
                <a:ea typeface="ＭＳ Ｐゴシック" pitchFamily="-84" charset="-128"/>
                <a:cs typeface="ＭＳ Ｐゴシック" pitchFamily="-84" charset="-128"/>
              </a:rPr>
              <a:t>FasTrac</a:t>
            </a:r>
            <a:r>
              <a:rPr lang="en-US" sz="1200" b="0" i="0" u="none" strike="noStrike" kern="1200" baseline="0" dirty="0" smtClean="0">
                <a:solidFill>
                  <a:schemeClr val="tx1"/>
                </a:solidFill>
                <a:latin typeface="+mn-lt"/>
                <a:ea typeface="ＭＳ Ｐゴシック" pitchFamily="-84" charset="-128"/>
                <a:cs typeface="ＭＳ Ｐゴシック" pitchFamily="-84" charset="-128"/>
              </a:rPr>
              <a:t> is unable to manufacture 10,000 </a:t>
            </a:r>
            <a:r>
              <a:rPr lang="en-US" sz="1200" b="0" i="1" u="none" strike="noStrike" kern="1200" baseline="0" dirty="0" smtClean="0">
                <a:solidFill>
                  <a:schemeClr val="tx1"/>
                </a:solidFill>
                <a:latin typeface="+mn-lt"/>
                <a:ea typeface="ＭＳ Ｐゴシック" pitchFamily="-84" charset="-128"/>
                <a:cs typeface="ＭＳ Ｐゴシック" pitchFamily="-84" charset="-128"/>
              </a:rPr>
              <a:t>new </a:t>
            </a:r>
            <a:r>
              <a:rPr lang="en-US" sz="1200" b="0" i="0" u="none" strike="noStrike" kern="1200" baseline="0" dirty="0" smtClean="0">
                <a:solidFill>
                  <a:schemeClr val="tx1"/>
                </a:solidFill>
                <a:latin typeface="+mn-lt"/>
                <a:ea typeface="ＭＳ Ｐゴシック" pitchFamily="-84" charset="-128"/>
                <a:cs typeface="ＭＳ Ｐゴシック" pitchFamily="-84" charset="-128"/>
              </a:rPr>
              <a:t>units with an incremental cost of $1 per unit and a selling price of $1.50 per unit, meaning it incurs an </a:t>
            </a:r>
            <a:r>
              <a:rPr lang="en-US" sz="1200" b="0" i="1" u="none" strike="noStrike" kern="1200" baseline="0" dirty="0" smtClean="0">
                <a:solidFill>
                  <a:schemeClr val="tx1"/>
                </a:solidFill>
                <a:latin typeface="+mn-lt"/>
                <a:ea typeface="ＭＳ Ｐゴシック" pitchFamily="-84" charset="-128"/>
                <a:cs typeface="ＭＳ Ｐゴシック" pitchFamily="-84" charset="-128"/>
              </a:rPr>
              <a:t>opportunity cost </a:t>
            </a:r>
            <a:r>
              <a:rPr lang="en-US" sz="1200" b="0" i="0" u="none" strike="noStrike" kern="1200" baseline="0" dirty="0" smtClean="0">
                <a:solidFill>
                  <a:schemeClr val="tx1"/>
                </a:solidFill>
                <a:latin typeface="+mn-lt"/>
                <a:ea typeface="ＭＳ Ｐゴシック" pitchFamily="-84" charset="-128"/>
                <a:cs typeface="ＭＳ Ｐゴシック" pitchFamily="-84" charset="-128"/>
              </a:rPr>
              <a:t>of $0.50 per unit ($1.50 selling price - $1.00 incremental cost). Our analysis is then reflected in Exhibit 25.17. </a:t>
            </a:r>
          </a:p>
          <a:p>
            <a:endParaRPr lang="en-US" altLang="en-US" sz="1200" b="0" i="0" u="none" strike="noStrike" kern="1200" baseline="0" dirty="0" smtClean="0">
              <a:solidFill>
                <a:schemeClr val="tx1"/>
              </a:solidFill>
              <a:latin typeface="+mn-lt"/>
              <a:ea typeface="ＭＳ Ｐゴシック" pitchFamily="-84" charset="-128"/>
            </a:endParaRPr>
          </a:p>
          <a:p>
            <a:r>
              <a:rPr lang="en-US" sz="1200" b="0" i="0" u="none" strike="noStrike" kern="1200" baseline="0" dirty="0" smtClean="0">
                <a:solidFill>
                  <a:schemeClr val="tx1"/>
                </a:solidFill>
                <a:latin typeface="+mn-lt"/>
                <a:ea typeface="ＭＳ Ｐゴシック" pitchFamily="-84" charset="-128"/>
                <a:cs typeface="ＭＳ Ｐゴシック" pitchFamily="-84" charset="-128"/>
              </a:rPr>
              <a:t>Scrapping the 10,000 units would yield incremental income of $4,000; reworking the units would yield only $2,000 of income. Based on this analysis, the defective units should be scrapped and sold as is for $0.40 each. If we had failed to include the opportunity costs of $0.50 per unit, the rework option would have mistakenly have seemed more favorable than scrapping.</a:t>
            </a:r>
            <a:endParaRPr lang="en-US" altLang="en-US" dirty="0" smtClean="0">
              <a:ea typeface="ＭＳ Ｐゴシック" pitchFamily="34" charset="-128"/>
            </a:endParaRPr>
          </a:p>
        </p:txBody>
      </p:sp>
    </p:spTree>
    <p:extLst>
      <p:ext uri="{BB962C8B-B14F-4D97-AF65-F5344CB8AC3E}">
        <p14:creationId xmlns:p14="http://schemas.microsoft.com/office/powerpoint/2010/main" val="17789112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Many products can be sold in an unfinished state, or processed further into a finished product that will sell for a higher price.  The decision to sell or process should be based on incremental revenues and incremental costs.  The costs of manufacturing the product up to the sell or process decision point are sunk and therefore irrelevant. </a:t>
            </a:r>
          </a:p>
          <a:p>
            <a:endParaRPr lang="en-US" altLang="en-US" dirty="0" smtClean="0">
              <a:ea typeface="ＭＳ Ｐゴシック" pitchFamily="34" charset="-128"/>
            </a:endParaRPr>
          </a:p>
          <a:p>
            <a:r>
              <a:rPr lang="en-US" altLang="en-US" dirty="0" smtClean="0">
                <a:ea typeface="ＭＳ Ｐゴシック" pitchFamily="34" charset="-128"/>
              </a:rPr>
              <a:t>FasTrac has 40,000 partially completed units of product Q that can be sold for a total of $50,000.  FasTrac also has the option of further processing the 40,000 units of product Q to obtain products X, Y, and Z. Processing the units further will cost an additional $80,000 and will yield total revenues of $150,000.</a:t>
            </a:r>
            <a:endParaRPr lang="en-US" altLang="en-US" dirty="0" smtClean="0">
              <a:latin typeface="Arial" charset="0"/>
              <a:ea typeface="ＭＳ Ｐゴシック" pitchFamily="34" charset="-128"/>
              <a:cs typeface="Arial" charset="0"/>
            </a:endParaRPr>
          </a:p>
          <a:p>
            <a:endParaRPr lang="en-US" altLang="en-US" dirty="0" smtClean="0">
              <a:ea typeface="ＭＳ Ｐゴシック" pitchFamily="34" charset="-128"/>
            </a:endParaRPr>
          </a:p>
          <a:p>
            <a:r>
              <a:rPr lang="en-US" altLang="en-US" dirty="0" smtClean="0">
                <a:ea typeface="ＭＳ Ｐゴシック" pitchFamily="34" charset="-128"/>
              </a:rPr>
              <a:t>What should FasTrac do?  First, we need some additional information that is on the next slide before we can make a decision.</a:t>
            </a:r>
          </a:p>
          <a:p>
            <a:endParaRPr lang="en-US" altLang="en-US" dirty="0" smtClean="0">
              <a:ea typeface="ＭＳ Ｐゴシック" pitchFamily="34" charset="-128"/>
            </a:endParaRPr>
          </a:p>
          <a:p>
            <a:endParaRPr lang="en-US" altLang="en-US" dirty="0" smtClean="0">
              <a:ea typeface="ＭＳ Ｐゴシック" pitchFamily="34" charset="-128"/>
            </a:endParaRPr>
          </a:p>
          <a:p>
            <a:endParaRPr lang="en-US" altLang="en-US" dirty="0" smtClean="0">
              <a:ea typeface="ＭＳ Ｐゴシック" pitchFamily="34" charset="-128"/>
            </a:endParaRPr>
          </a:p>
          <a:p>
            <a:endParaRPr lang="en-US" altLang="en-US" dirty="0" smtClean="0">
              <a:ea typeface="ＭＳ Ｐゴシック" pitchFamily="34" charset="-128"/>
            </a:endParaRPr>
          </a:p>
        </p:txBody>
      </p:sp>
    </p:spTree>
    <p:extLst>
      <p:ext uri="{BB962C8B-B14F-4D97-AF65-F5344CB8AC3E}">
        <p14:creationId xmlns:p14="http://schemas.microsoft.com/office/powerpoint/2010/main" val="3415503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The incremental income from processing further  is $70,000. This is greater than the incremental income of $50,000  that would be earned from selling Product Q as is. Therefore, FasTrac should process further; by doing so, it will earn an additional $20,000 of income ($70,000 – $50,000).</a:t>
            </a:r>
          </a:p>
          <a:p>
            <a:r>
              <a:rPr lang="en-US" altLang="en-US" dirty="0" smtClean="0">
                <a:ea typeface="ＭＳ Ｐゴシック" pitchFamily="34" charset="-128"/>
              </a:rPr>
              <a:t>The $30,000 of previously incurred manufacturing costs are excluded from the analysis. These costs are sunk, and they are not relevant to the decision. The incremental revenue from selling Product Q as is ($50,000) is properly included. It is the opportunity cost associated with processing further.  The net benefit to processing further is $20,000.</a:t>
            </a:r>
          </a:p>
          <a:p>
            <a:r>
              <a:rPr lang="en-US" altLang="en-US" dirty="0" smtClean="0">
                <a:ea typeface="ＭＳ Ｐゴシック" pitchFamily="34" charset="-128"/>
              </a:rPr>
              <a:t> </a:t>
            </a:r>
          </a:p>
          <a:p>
            <a:pPr defTabSz="939363">
              <a:defRPr/>
            </a:pPr>
            <a:r>
              <a:rPr lang="en-US" b="1" dirty="0" smtClean="0">
                <a:ea typeface="ＭＳ Ｐゴシック" pitchFamily="-84" charset="-128"/>
              </a:rPr>
              <a:t>Now let’s review what you have learned in the following NEED-TO-KNOW exercise.</a:t>
            </a:r>
          </a:p>
          <a:p>
            <a:endParaRPr lang="en-US" altLang="en-US" dirty="0" smtClean="0">
              <a:ea typeface="ＭＳ Ｐゴシック" pitchFamily="34" charset="-128"/>
            </a:endParaRPr>
          </a:p>
        </p:txBody>
      </p:sp>
    </p:spTree>
    <p:extLst>
      <p:ext uri="{BB962C8B-B14F-4D97-AF65-F5344CB8AC3E}">
        <p14:creationId xmlns:p14="http://schemas.microsoft.com/office/powerpoint/2010/main" val="34679282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altLang="en-US" dirty="0" smtClean="0">
                <a:ea typeface="ＭＳ Ｐゴシック" pitchFamily="34" charset="-128"/>
              </a:rPr>
              <a:t>For each of the two independent scenarios below, determine whether the company should sell the partially completed product as is or process it further into other saleable products.</a:t>
            </a:r>
          </a:p>
          <a:p>
            <a:endParaRPr lang="en-US" altLang="en-US" dirty="0" smtClean="0">
              <a:ea typeface="ＭＳ Ｐゴシック" pitchFamily="34" charset="-128"/>
            </a:endParaRPr>
          </a:p>
          <a:p>
            <a:r>
              <a:rPr lang="en-US" altLang="en-US" dirty="0" smtClean="0">
                <a:ea typeface="ＭＳ Ｐゴシック" pitchFamily="34" charset="-128"/>
              </a:rPr>
              <a:t>1.  $10,000 of manufacturing costs have been incurred to produce Product Alpha. Alpha can be sold as is for $30,000 or processed further into two separate products, BB and CC. The further processing will cost $15,000, and products BB and CC can be sold for total revenues of $60,000.</a:t>
            </a:r>
          </a:p>
          <a:p>
            <a:endParaRPr lang="en-US" altLang="en-US" dirty="0" smtClean="0">
              <a:ea typeface="ＭＳ Ｐゴシック" pitchFamily="34" charset="-128"/>
            </a:endParaRPr>
          </a:p>
        </p:txBody>
      </p:sp>
      <p:sp>
        <p:nvSpPr>
          <p:cNvPr id="104452" name="Slide Number Placeholder 3"/>
          <p:cNvSpPr>
            <a:spLocks noGrp="1"/>
          </p:cNvSpPr>
          <p:nvPr>
            <p:ph type="sldNum" sz="quarter" idx="4294967295"/>
          </p:nvPr>
        </p:nvSpPr>
        <p:spPr bwMode="auto">
          <a:xfrm>
            <a:off x="4008705" y="8893296"/>
            <a:ext cx="3066733" cy="4681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6" tIns="46968" rIns="93936" bIns="46968"/>
          <a:lstStyle>
            <a:lvl1pPr>
              <a:defRPr>
                <a:solidFill>
                  <a:schemeClr val="tx1"/>
                </a:solidFill>
                <a:latin typeface="Arial" charset="0"/>
                <a:cs typeface="Arial" charset="0"/>
              </a:defRPr>
            </a:lvl1pPr>
            <a:lvl2pPr marL="763233" indent="-293551">
              <a:defRPr>
                <a:solidFill>
                  <a:schemeClr val="tx1"/>
                </a:solidFill>
                <a:latin typeface="Arial" charset="0"/>
                <a:cs typeface="Arial" charset="0"/>
              </a:defRPr>
            </a:lvl2pPr>
            <a:lvl3pPr marL="1174204" indent="-234841">
              <a:defRPr>
                <a:solidFill>
                  <a:schemeClr val="tx1"/>
                </a:solidFill>
                <a:latin typeface="Arial" charset="0"/>
                <a:cs typeface="Arial" charset="0"/>
              </a:defRPr>
            </a:lvl3pPr>
            <a:lvl4pPr marL="1643885" indent="-234841">
              <a:defRPr>
                <a:solidFill>
                  <a:schemeClr val="tx1"/>
                </a:solidFill>
                <a:latin typeface="Arial" charset="0"/>
                <a:cs typeface="Arial" charset="0"/>
              </a:defRPr>
            </a:lvl4pPr>
            <a:lvl5pPr marL="2113567" indent="-234841">
              <a:defRPr>
                <a:solidFill>
                  <a:schemeClr val="tx1"/>
                </a:solidFill>
                <a:latin typeface="Arial" charset="0"/>
                <a:cs typeface="Arial" charset="0"/>
              </a:defRPr>
            </a:lvl5pPr>
            <a:lvl6pPr marL="2583249" indent="-234841" eaLnBrk="0" fontAlgn="base" hangingPunct="0">
              <a:spcBef>
                <a:spcPct val="0"/>
              </a:spcBef>
              <a:spcAft>
                <a:spcPct val="0"/>
              </a:spcAft>
              <a:defRPr>
                <a:solidFill>
                  <a:schemeClr val="tx1"/>
                </a:solidFill>
                <a:latin typeface="Arial" charset="0"/>
                <a:cs typeface="Arial" charset="0"/>
              </a:defRPr>
            </a:lvl6pPr>
            <a:lvl7pPr marL="3052930" indent="-234841" eaLnBrk="0" fontAlgn="base" hangingPunct="0">
              <a:spcBef>
                <a:spcPct val="0"/>
              </a:spcBef>
              <a:spcAft>
                <a:spcPct val="0"/>
              </a:spcAft>
              <a:defRPr>
                <a:solidFill>
                  <a:schemeClr val="tx1"/>
                </a:solidFill>
                <a:latin typeface="Arial" charset="0"/>
                <a:cs typeface="Arial" charset="0"/>
              </a:defRPr>
            </a:lvl7pPr>
            <a:lvl8pPr marL="3522612" indent="-234841" eaLnBrk="0" fontAlgn="base" hangingPunct="0">
              <a:spcBef>
                <a:spcPct val="0"/>
              </a:spcBef>
              <a:spcAft>
                <a:spcPct val="0"/>
              </a:spcAft>
              <a:defRPr>
                <a:solidFill>
                  <a:schemeClr val="tx1"/>
                </a:solidFill>
                <a:latin typeface="Arial" charset="0"/>
                <a:cs typeface="Arial" charset="0"/>
              </a:defRPr>
            </a:lvl8pPr>
            <a:lvl9pPr marL="3992293" indent="-234841" eaLnBrk="0" fontAlgn="base" hangingPunct="0">
              <a:spcBef>
                <a:spcPct val="0"/>
              </a:spcBef>
              <a:spcAft>
                <a:spcPct val="0"/>
              </a:spcAft>
              <a:defRPr>
                <a:solidFill>
                  <a:schemeClr val="tx1"/>
                </a:solidFill>
                <a:latin typeface="Arial" charset="0"/>
                <a:cs typeface="Arial" charset="0"/>
              </a:defRPr>
            </a:lvl9pPr>
          </a:lstStyle>
          <a:p>
            <a:fld id="{E352541C-EE91-4B17-89C3-B16B37265E47}" type="slidenum">
              <a:rPr lang="en-US" altLang="en-US"/>
              <a:pPr/>
              <a:t>54</a:t>
            </a:fld>
            <a:endParaRPr lang="en-US" altLang="en-US" dirty="0"/>
          </a:p>
        </p:txBody>
      </p:sp>
    </p:spTree>
    <p:extLst>
      <p:ext uri="{BB962C8B-B14F-4D97-AF65-F5344CB8AC3E}">
        <p14:creationId xmlns:p14="http://schemas.microsoft.com/office/powerpoint/2010/main" val="12240147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r>
              <a:rPr lang="en-US" altLang="en-US" dirty="0" smtClean="0">
                <a:ea typeface="ＭＳ Ｐゴシック" pitchFamily="34" charset="-128"/>
              </a:rPr>
              <a:t>The incremental revenue is $30,000 if we sell the products as is. If the units are processed further, they can be sold for $60,000.</a:t>
            </a:r>
          </a:p>
          <a:p>
            <a:endParaRPr lang="en-US" altLang="en-US" dirty="0" smtClean="0">
              <a:ea typeface="ＭＳ Ｐゴシック" pitchFamily="34" charset="-128"/>
            </a:endParaRPr>
          </a:p>
          <a:p>
            <a:r>
              <a:rPr lang="en-US" altLang="en-US" dirty="0" smtClean="0">
                <a:ea typeface="ＭＳ Ｐゴシック" pitchFamily="34" charset="-128"/>
              </a:rPr>
              <a:t>There is no incremental cost if we sell the products as is. If we process the units further, the additional cost </a:t>
            </a:r>
          </a:p>
          <a:p>
            <a:r>
              <a:rPr lang="en-US" altLang="en-US" dirty="0" smtClean="0">
                <a:ea typeface="ＭＳ Ｐゴシック" pitchFamily="34" charset="-128"/>
              </a:rPr>
              <a:t>will be $15,000. The incremental income if we sell the units as is, $30,000, vs. $45,000 if the units are processed </a:t>
            </a:r>
          </a:p>
          <a:p>
            <a:r>
              <a:rPr lang="en-US" altLang="en-US" dirty="0" smtClean="0">
                <a:ea typeface="ＭＳ Ｐゴシック" pitchFamily="34" charset="-128"/>
              </a:rPr>
              <a:t>further.</a:t>
            </a:r>
          </a:p>
          <a:p>
            <a:endParaRPr lang="en-US" altLang="en-US" dirty="0" smtClean="0">
              <a:ea typeface="ＭＳ Ｐゴシック" pitchFamily="34" charset="-128"/>
            </a:endParaRPr>
          </a:p>
          <a:p>
            <a:r>
              <a:rPr lang="en-US" altLang="en-US" dirty="0" smtClean="0">
                <a:ea typeface="ＭＳ Ｐゴシック" pitchFamily="34" charset="-128"/>
              </a:rPr>
              <a:t>Alpha should be processed further; doing so will yield an extra $15,000 ($45,000 - $30,000) of income.</a:t>
            </a:r>
          </a:p>
          <a:p>
            <a:endParaRPr lang="en-US" altLang="en-US" dirty="0" smtClean="0">
              <a:ea typeface="ＭＳ Ｐゴシック" pitchFamily="34" charset="-128"/>
            </a:endParaRPr>
          </a:p>
          <a:p>
            <a:r>
              <a:rPr lang="en-US" altLang="en-US" dirty="0" smtClean="0">
                <a:ea typeface="ＭＳ Ｐゴシック" pitchFamily="34" charset="-128"/>
              </a:rPr>
              <a:t>2.  $5,000 of manufacturing costs have been incurred to produce Product Delta. Delta can be sold as is for $150,000 or processed further into two separate products, YY and ZZ. </a:t>
            </a:r>
          </a:p>
          <a:p>
            <a:endParaRPr lang="en-US" altLang="en-US" dirty="0" smtClean="0">
              <a:ea typeface="ＭＳ Ｐゴシック" pitchFamily="34" charset="-128"/>
            </a:endParaRPr>
          </a:p>
          <a:p>
            <a:r>
              <a:rPr lang="en-US" altLang="en-US" dirty="0" smtClean="0">
                <a:ea typeface="ＭＳ Ｐゴシック" pitchFamily="34" charset="-128"/>
              </a:rPr>
              <a:t>The further processing will cost $75,000, and Products YY and ZZ can be sold for total revenues of $200,000.  </a:t>
            </a:r>
          </a:p>
          <a:p>
            <a:endParaRPr lang="en-US" altLang="en-US" dirty="0" smtClean="0">
              <a:ea typeface="ＭＳ Ｐゴシック" pitchFamily="34" charset="-128"/>
            </a:endParaRPr>
          </a:p>
          <a:p>
            <a:r>
              <a:rPr lang="en-US" altLang="en-US" dirty="0" smtClean="0">
                <a:ea typeface="ＭＳ Ｐゴシック" pitchFamily="34" charset="-128"/>
              </a:rPr>
              <a:t>If we sell the units as is, incremental revenue is $150,000. If they're processed further, incremental revenue is </a:t>
            </a:r>
          </a:p>
          <a:p>
            <a:r>
              <a:rPr lang="en-US" altLang="en-US" dirty="0" smtClean="0">
                <a:ea typeface="ＭＳ Ｐゴシック" pitchFamily="34" charset="-128"/>
              </a:rPr>
              <a:t>$200,000. There is no additional cost if we sell the units as is.</a:t>
            </a:r>
          </a:p>
          <a:p>
            <a:endParaRPr lang="en-US" altLang="en-US" dirty="0" smtClean="0">
              <a:ea typeface="ＭＳ Ｐゴシック" pitchFamily="34" charset="-128"/>
            </a:endParaRPr>
          </a:p>
          <a:p>
            <a:r>
              <a:rPr lang="en-US" altLang="en-US" dirty="0" smtClean="0">
                <a:ea typeface="ＭＳ Ｐゴシック" pitchFamily="34" charset="-128"/>
              </a:rPr>
              <a:t>The incremental cost if the units are processed further is $75,000. Incremental income if we sell the units as is, </a:t>
            </a:r>
          </a:p>
          <a:p>
            <a:r>
              <a:rPr lang="en-US" altLang="en-US" dirty="0" smtClean="0">
                <a:ea typeface="ＭＳ Ｐゴシック" pitchFamily="34" charset="-128"/>
              </a:rPr>
              <a:t>$150,000, vs. incremental income if the units are processed further, $125,000.</a:t>
            </a:r>
          </a:p>
          <a:p>
            <a:endParaRPr lang="en-US" altLang="en-US" dirty="0" smtClean="0">
              <a:ea typeface="ＭＳ Ｐゴシック" pitchFamily="34" charset="-128"/>
            </a:endParaRPr>
          </a:p>
          <a:p>
            <a:r>
              <a:rPr lang="en-US" altLang="en-US" dirty="0" smtClean="0">
                <a:ea typeface="ＭＳ Ｐゴシック" pitchFamily="34" charset="-128"/>
              </a:rPr>
              <a:t>Delta should be sold as is; doing so will yield an extra $25,000 ($150,000 - $125,000) of income.</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106500" name="Slide Number Placeholder 3"/>
          <p:cNvSpPr>
            <a:spLocks noGrp="1"/>
          </p:cNvSpPr>
          <p:nvPr>
            <p:ph type="sldNum" sz="quarter" idx="4294967295"/>
          </p:nvPr>
        </p:nvSpPr>
        <p:spPr bwMode="auto">
          <a:xfrm>
            <a:off x="4008705" y="8893296"/>
            <a:ext cx="3066733" cy="4681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6" tIns="46968" rIns="93936" bIns="46968"/>
          <a:lstStyle>
            <a:lvl1pPr>
              <a:defRPr>
                <a:solidFill>
                  <a:schemeClr val="tx1"/>
                </a:solidFill>
                <a:latin typeface="Arial" charset="0"/>
                <a:cs typeface="Arial" charset="0"/>
              </a:defRPr>
            </a:lvl1pPr>
            <a:lvl2pPr marL="763233" indent="-293551">
              <a:defRPr>
                <a:solidFill>
                  <a:schemeClr val="tx1"/>
                </a:solidFill>
                <a:latin typeface="Arial" charset="0"/>
                <a:cs typeface="Arial" charset="0"/>
              </a:defRPr>
            </a:lvl2pPr>
            <a:lvl3pPr marL="1174204" indent="-234841">
              <a:defRPr>
                <a:solidFill>
                  <a:schemeClr val="tx1"/>
                </a:solidFill>
                <a:latin typeface="Arial" charset="0"/>
                <a:cs typeface="Arial" charset="0"/>
              </a:defRPr>
            </a:lvl3pPr>
            <a:lvl4pPr marL="1643885" indent="-234841">
              <a:defRPr>
                <a:solidFill>
                  <a:schemeClr val="tx1"/>
                </a:solidFill>
                <a:latin typeface="Arial" charset="0"/>
                <a:cs typeface="Arial" charset="0"/>
              </a:defRPr>
            </a:lvl4pPr>
            <a:lvl5pPr marL="2113567" indent="-234841">
              <a:defRPr>
                <a:solidFill>
                  <a:schemeClr val="tx1"/>
                </a:solidFill>
                <a:latin typeface="Arial" charset="0"/>
                <a:cs typeface="Arial" charset="0"/>
              </a:defRPr>
            </a:lvl5pPr>
            <a:lvl6pPr marL="2583249" indent="-234841" eaLnBrk="0" fontAlgn="base" hangingPunct="0">
              <a:spcBef>
                <a:spcPct val="0"/>
              </a:spcBef>
              <a:spcAft>
                <a:spcPct val="0"/>
              </a:spcAft>
              <a:defRPr>
                <a:solidFill>
                  <a:schemeClr val="tx1"/>
                </a:solidFill>
                <a:latin typeface="Arial" charset="0"/>
                <a:cs typeface="Arial" charset="0"/>
              </a:defRPr>
            </a:lvl6pPr>
            <a:lvl7pPr marL="3052930" indent="-234841" eaLnBrk="0" fontAlgn="base" hangingPunct="0">
              <a:spcBef>
                <a:spcPct val="0"/>
              </a:spcBef>
              <a:spcAft>
                <a:spcPct val="0"/>
              </a:spcAft>
              <a:defRPr>
                <a:solidFill>
                  <a:schemeClr val="tx1"/>
                </a:solidFill>
                <a:latin typeface="Arial" charset="0"/>
                <a:cs typeface="Arial" charset="0"/>
              </a:defRPr>
            </a:lvl7pPr>
            <a:lvl8pPr marL="3522612" indent="-234841" eaLnBrk="0" fontAlgn="base" hangingPunct="0">
              <a:spcBef>
                <a:spcPct val="0"/>
              </a:spcBef>
              <a:spcAft>
                <a:spcPct val="0"/>
              </a:spcAft>
              <a:defRPr>
                <a:solidFill>
                  <a:schemeClr val="tx1"/>
                </a:solidFill>
                <a:latin typeface="Arial" charset="0"/>
                <a:cs typeface="Arial" charset="0"/>
              </a:defRPr>
            </a:lvl8pPr>
            <a:lvl9pPr marL="3992293" indent="-234841" eaLnBrk="0" fontAlgn="base" hangingPunct="0">
              <a:spcBef>
                <a:spcPct val="0"/>
              </a:spcBef>
              <a:spcAft>
                <a:spcPct val="0"/>
              </a:spcAft>
              <a:defRPr>
                <a:solidFill>
                  <a:schemeClr val="tx1"/>
                </a:solidFill>
                <a:latin typeface="Arial" charset="0"/>
                <a:cs typeface="Arial" charset="0"/>
              </a:defRPr>
            </a:lvl9pPr>
          </a:lstStyle>
          <a:p>
            <a:fld id="{8971EC61-1356-43EC-9E76-0DCED6FA505E}" type="slidenum">
              <a:rPr lang="en-US" altLang="en-US"/>
              <a:pPr/>
              <a:t>55</a:t>
            </a:fld>
            <a:endParaRPr lang="en-US" altLang="en-US" dirty="0"/>
          </a:p>
        </p:txBody>
      </p:sp>
    </p:spTree>
    <p:extLst>
      <p:ext uri="{BB962C8B-B14F-4D97-AF65-F5344CB8AC3E}">
        <p14:creationId xmlns:p14="http://schemas.microsoft.com/office/powerpoint/2010/main" val="1006244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40000"/>
              </a:spcBef>
              <a:buFont typeface="Wingdings" pitchFamily="2" charset="2"/>
              <a:buNone/>
            </a:pPr>
            <a:r>
              <a:rPr lang="en-US" altLang="en-US" dirty="0" smtClean="0">
                <a:ea typeface="ＭＳ Ｐゴシック" pitchFamily="34" charset="-128"/>
              </a:rPr>
              <a:t>All businesses face constraints that affect production and sales decisions.  They must make decisions to best utilize constrained resources. </a:t>
            </a:r>
            <a:r>
              <a:rPr lang="en-US" altLang="en-US" dirty="0" smtClean="0">
                <a:ea typeface="ＭＳ Ｐゴシック" pitchFamily="34" charset="-128"/>
                <a:cs typeface="Arial" charset="0"/>
              </a:rPr>
              <a:t>When a company sells a variety of products, some are likely to be more profitable than others. Management concentrates sales efforts on more profitable products. </a:t>
            </a:r>
            <a:r>
              <a:rPr lang="en-US" altLang="en-US" dirty="0" smtClean="0">
                <a:ea typeface="ＭＳ Ｐゴシック" pitchFamily="34" charset="-128"/>
              </a:rPr>
              <a:t>If production facilities or other factors are limited, producing more of one product usually means producing less of others.</a:t>
            </a:r>
          </a:p>
          <a:p>
            <a:r>
              <a:rPr lang="en-US" altLang="en-US" dirty="0" smtClean="0">
                <a:ea typeface="ＭＳ Ｐゴシック" pitchFamily="34" charset="-128"/>
              </a:rPr>
              <a:t>In this case, management must identify the most profitable combination, or </a:t>
            </a:r>
            <a:r>
              <a:rPr lang="en-US" altLang="en-US" b="1" i="1" dirty="0" smtClean="0">
                <a:ea typeface="ＭＳ Ｐゴシック" pitchFamily="34" charset="-128"/>
              </a:rPr>
              <a:t>sales mix </a:t>
            </a:r>
            <a:r>
              <a:rPr lang="en-US" altLang="en-US" i="1" dirty="0" smtClean="0">
                <a:ea typeface="ＭＳ Ｐゴシック" pitchFamily="34" charset="-128"/>
              </a:rPr>
              <a:t>of products. </a:t>
            </a:r>
            <a:r>
              <a:rPr lang="en-US" altLang="en-US" dirty="0" smtClean="0">
                <a:ea typeface="ＭＳ Ｐゴシック" pitchFamily="34" charset="-128"/>
                <a:cs typeface="Arial" charset="0"/>
              </a:rPr>
              <a:t>Management </a:t>
            </a:r>
            <a:r>
              <a:rPr lang="en-US" altLang="en-US" dirty="0" smtClean="0">
                <a:ea typeface="ＭＳ Ｐゴシック" pitchFamily="34" charset="-128"/>
              </a:rPr>
              <a:t>focuses on the </a:t>
            </a:r>
            <a:r>
              <a:rPr lang="en-US" altLang="en-US" b="1" i="1" dirty="0" smtClean="0">
                <a:ea typeface="ＭＳ Ｐゴシック" pitchFamily="34" charset="-128"/>
              </a:rPr>
              <a:t>contribution margin</a:t>
            </a:r>
            <a:r>
              <a:rPr lang="en-US" altLang="en-US" dirty="0" smtClean="0">
                <a:ea typeface="ＭＳ Ｐゴシック" pitchFamily="34" charset="-128"/>
              </a:rPr>
              <a:t> </a:t>
            </a:r>
            <a:r>
              <a:rPr lang="en-US" altLang="en-US" b="1" i="1" dirty="0" smtClean="0">
                <a:ea typeface="ＭＳ Ｐゴシック" pitchFamily="34" charset="-128"/>
              </a:rPr>
              <a:t>per unit of scarce resource.</a:t>
            </a:r>
            <a:endParaRPr lang="en-US" altLang="en-US" b="1" i="1" dirty="0" smtClean="0">
              <a:ea typeface="ＭＳ Ｐゴシック" pitchFamily="34" charset="-128"/>
              <a:cs typeface="Arial" charset="0"/>
            </a:endParaRPr>
          </a:p>
          <a:p>
            <a:endParaRPr lang="en-US" altLang="en-US" dirty="0" smtClean="0">
              <a:ea typeface="ＭＳ Ｐゴシック" pitchFamily="34" charset="-128"/>
            </a:endParaRPr>
          </a:p>
          <a:p>
            <a:r>
              <a:rPr lang="en-US" altLang="en-US" dirty="0" smtClean="0">
                <a:ea typeface="ＭＳ Ｐゴシック" pitchFamily="34" charset="-128"/>
              </a:rPr>
              <a:t>Let’s look at an example.</a:t>
            </a:r>
          </a:p>
        </p:txBody>
      </p:sp>
    </p:spTree>
    <p:extLst>
      <p:ext uri="{BB962C8B-B14F-4D97-AF65-F5344CB8AC3E}">
        <p14:creationId xmlns:p14="http://schemas.microsoft.com/office/powerpoint/2010/main" val="31324780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r>
              <a:rPr lang="en-US" altLang="en-US" dirty="0" smtClean="0">
                <a:ea typeface="ＭＳ Ｐゴシック" panose="020B0600070205080204" pitchFamily="34" charset="-128"/>
              </a:rPr>
              <a:t>FasTrac produces Product A and Product B.  The selling prices and variable costs of each product are shown in the top table. </a:t>
            </a:r>
          </a:p>
          <a:p>
            <a:endParaRPr lang="en-US" sz="1200" b="0" i="0" u="none" strike="noStrike" kern="1200" baseline="0" dirty="0" smtClean="0">
              <a:solidFill>
                <a:schemeClr val="tx1"/>
              </a:solidFill>
              <a:latin typeface="+mn-lt"/>
              <a:ea typeface="ＭＳ Ｐゴシック" panose="020B0600070205080204" pitchFamily="34" charset="-128"/>
              <a:cs typeface="ＭＳ Ｐゴシック" pitchFamily="-84" charset="-128"/>
            </a:endParaRPr>
          </a:p>
          <a:p>
            <a:r>
              <a:rPr lang="en-US" sz="1200" b="0" i="0" u="none" strike="noStrike" kern="1200" baseline="0" dirty="0" err="1" smtClean="0">
                <a:solidFill>
                  <a:schemeClr val="tx1"/>
                </a:solidFill>
                <a:latin typeface="+mn-lt"/>
                <a:ea typeface="ＭＳ Ｐゴシック" pitchFamily="-84" charset="-128"/>
                <a:cs typeface="ＭＳ Ｐゴシック" pitchFamily="-84" charset="-128"/>
              </a:rPr>
              <a:t>FasTrac</a:t>
            </a:r>
            <a:r>
              <a:rPr lang="en-US" sz="1200" b="0" i="0" u="none" strike="noStrike" kern="1200" baseline="0" dirty="0" smtClean="0">
                <a:solidFill>
                  <a:schemeClr val="tx1"/>
                </a:solidFill>
                <a:latin typeface="+mn-lt"/>
                <a:ea typeface="ＭＳ Ｐゴシック" pitchFamily="-84" charset="-128"/>
                <a:cs typeface="ＭＳ Ｐゴシック" pitchFamily="-84" charset="-128"/>
              </a:rPr>
              <a:t> has an existing capacity of 100,000 machine hours per year. In addition, Product A uses 1 machine hour per unit while Product B uses 2 machine hours per unit. With limited resources, </a:t>
            </a:r>
            <a:r>
              <a:rPr lang="en-US" sz="1200" b="0" i="0" u="none" strike="noStrike" kern="1200" baseline="0" dirty="0" err="1" smtClean="0">
                <a:solidFill>
                  <a:schemeClr val="tx1"/>
                </a:solidFill>
                <a:latin typeface="+mn-lt"/>
                <a:ea typeface="ＭＳ Ｐゴシック" pitchFamily="-84" charset="-128"/>
                <a:cs typeface="ＭＳ Ｐゴシック" pitchFamily="-84" charset="-128"/>
              </a:rPr>
              <a:t>FasTrac</a:t>
            </a:r>
            <a:r>
              <a:rPr lang="en-US" sz="1200" b="0" i="0" u="none" strike="noStrike" kern="1200" baseline="0" dirty="0" smtClean="0">
                <a:solidFill>
                  <a:schemeClr val="tx1"/>
                </a:solidFill>
                <a:latin typeface="+mn-lt"/>
                <a:ea typeface="ＭＳ Ｐゴシック" pitchFamily="-84" charset="-128"/>
                <a:cs typeface="ＭＳ Ｐゴシック" pitchFamily="-84" charset="-128"/>
              </a:rPr>
              <a:t> should focus its productive capacity on the product that yields the highest contribution margin per machine hour, until market demand for that product is satisfied. Exhibit 25.19 shows the relevant analysis.</a:t>
            </a:r>
          </a:p>
          <a:p>
            <a:endParaRPr lang="en-US" altLang="en-US" sz="1200" b="0" i="0" u="none" strike="noStrike" kern="1200" baseline="0" dirty="0" smtClean="0">
              <a:solidFill>
                <a:schemeClr val="tx1"/>
              </a:solidFill>
              <a:latin typeface="+mn-lt"/>
              <a:ea typeface="ＭＳ Ｐゴシック" pitchFamily="-84" charset="-128"/>
            </a:endParaRPr>
          </a:p>
          <a:p>
            <a:r>
              <a:rPr lang="en-US" sz="1200" b="0" i="0" u="none" strike="noStrike" kern="1200" baseline="0" dirty="0" smtClean="0">
                <a:solidFill>
                  <a:schemeClr val="tx1"/>
                </a:solidFill>
                <a:latin typeface="+mn-lt"/>
                <a:ea typeface="ＭＳ Ｐゴシック" pitchFamily="-84" charset="-128"/>
                <a:cs typeface="ＭＳ Ｐゴシック" pitchFamily="-84" charset="-128"/>
              </a:rPr>
              <a:t>Exhibit 25.19 shows that although Product B has a higher contribution margin per </a:t>
            </a:r>
            <a:r>
              <a:rPr lang="en-US" sz="1200" b="0" i="1" u="none" strike="noStrike" kern="1200" baseline="0" dirty="0" smtClean="0">
                <a:solidFill>
                  <a:schemeClr val="tx1"/>
                </a:solidFill>
                <a:latin typeface="+mn-lt"/>
                <a:ea typeface="ＭＳ Ｐゴシック" pitchFamily="-84" charset="-128"/>
                <a:cs typeface="ＭＳ Ｐゴシック" pitchFamily="-84" charset="-128"/>
              </a:rPr>
              <a:t>unit, </a:t>
            </a:r>
            <a:r>
              <a:rPr lang="en-US" sz="1200" b="0" i="0" u="none" strike="noStrike" kern="1200" baseline="0" dirty="0" smtClean="0">
                <a:solidFill>
                  <a:schemeClr val="tx1"/>
                </a:solidFill>
                <a:latin typeface="+mn-lt"/>
                <a:ea typeface="ＭＳ Ｐゴシック" pitchFamily="-84" charset="-128"/>
                <a:cs typeface="ＭＳ Ｐゴシック" pitchFamily="-84" charset="-128"/>
              </a:rPr>
              <a:t>Product A has a higher contribution margin per </a:t>
            </a:r>
            <a:r>
              <a:rPr lang="en-US" sz="1200" b="0" i="1" u="none" strike="noStrike" kern="1200" baseline="0" dirty="0" smtClean="0">
                <a:solidFill>
                  <a:schemeClr val="tx1"/>
                </a:solidFill>
                <a:latin typeface="+mn-lt"/>
                <a:ea typeface="ＭＳ Ｐゴシック" pitchFamily="-84" charset="-128"/>
                <a:cs typeface="ＭＳ Ｐゴシック" pitchFamily="-84" charset="-128"/>
              </a:rPr>
              <a:t>machine hour</a:t>
            </a:r>
            <a:r>
              <a:rPr lang="en-US" sz="1200" b="0" i="0" u="none" strike="noStrike" kern="1200" baseline="0" dirty="0" smtClean="0">
                <a:solidFill>
                  <a:schemeClr val="tx1"/>
                </a:solidFill>
                <a:latin typeface="+mn-lt"/>
                <a:ea typeface="ＭＳ Ｐゴシック" pitchFamily="-84" charset="-128"/>
                <a:cs typeface="ＭＳ Ｐゴシック" pitchFamily="-84" charset="-128"/>
              </a:rPr>
              <a:t>. In this case, </a:t>
            </a:r>
            <a:r>
              <a:rPr lang="en-US" sz="1200" b="0" i="0" u="none" strike="noStrike" kern="1200" baseline="0" dirty="0" err="1" smtClean="0">
                <a:solidFill>
                  <a:schemeClr val="tx1"/>
                </a:solidFill>
                <a:latin typeface="+mn-lt"/>
                <a:ea typeface="ＭＳ Ｐゴシック" pitchFamily="-84" charset="-128"/>
                <a:cs typeface="ＭＳ Ｐゴシック" pitchFamily="-84" charset="-128"/>
              </a:rPr>
              <a:t>FasTrac</a:t>
            </a:r>
            <a:r>
              <a:rPr lang="en-US" sz="1200" b="0" i="0" u="none" strike="noStrike" kern="1200" baseline="0" dirty="0" smtClean="0">
                <a:solidFill>
                  <a:schemeClr val="tx1"/>
                </a:solidFill>
                <a:latin typeface="+mn-lt"/>
                <a:ea typeface="ＭＳ Ｐゴシック" pitchFamily="-84" charset="-128"/>
                <a:cs typeface="ＭＳ Ｐゴシック" pitchFamily="-84" charset="-128"/>
              </a:rPr>
              <a:t> should produce as much of Product A as possible, up to the market demand. For example, if the market will demand all of Product A that it can produce, </a:t>
            </a:r>
            <a:r>
              <a:rPr lang="en-US" sz="1200" b="0" i="0" u="none" strike="noStrike" kern="1200" baseline="0" dirty="0" err="1" smtClean="0">
                <a:solidFill>
                  <a:schemeClr val="tx1"/>
                </a:solidFill>
                <a:latin typeface="+mn-lt"/>
                <a:ea typeface="ＭＳ Ｐゴシック" pitchFamily="-84" charset="-128"/>
                <a:cs typeface="ＭＳ Ｐゴシック" pitchFamily="-84" charset="-128"/>
              </a:rPr>
              <a:t>FasTrac</a:t>
            </a:r>
            <a:r>
              <a:rPr lang="en-US" sz="1200" b="0" i="0" u="none" strike="noStrike" kern="1200" baseline="0" dirty="0" smtClean="0">
                <a:solidFill>
                  <a:schemeClr val="tx1"/>
                </a:solidFill>
                <a:latin typeface="+mn-lt"/>
                <a:ea typeface="ＭＳ Ｐゴシック" pitchFamily="-84" charset="-128"/>
                <a:cs typeface="ＭＳ Ｐゴシック" pitchFamily="-84" charset="-128"/>
              </a:rPr>
              <a:t> should produce 100,000 units of Product A and none of Product B. This sales mix would yield a contribution margin of $150,000 per year, the maximum the company could make subject to its resource constraint.</a:t>
            </a:r>
          </a:p>
          <a:p>
            <a:endParaRPr lang="en-US" sz="1200" b="0" i="0" u="none" strike="noStrike" kern="1200" baseline="0" dirty="0" smtClean="0">
              <a:solidFill>
                <a:schemeClr val="tx1"/>
              </a:solidFill>
              <a:latin typeface="+mn-lt"/>
              <a:ea typeface="ＭＳ Ｐゴシック" pitchFamily="-84" charset="-128"/>
              <a:cs typeface="ＭＳ Ｐゴシック" pitchFamily="-84" charset="-128"/>
            </a:endParaRPr>
          </a:p>
          <a:p>
            <a:r>
              <a:rPr lang="en-US" sz="1200" b="0" i="0" u="none" strike="noStrike" kern="1200" baseline="0" dirty="0" smtClean="0">
                <a:solidFill>
                  <a:schemeClr val="tx1"/>
                </a:solidFill>
                <a:latin typeface="+mn-lt"/>
                <a:ea typeface="ＭＳ Ｐゴシック" pitchFamily="-84" charset="-128"/>
                <a:cs typeface="ＭＳ Ｐゴシック" pitchFamily="-84" charset="-128"/>
              </a:rPr>
              <a:t>If demand for Product A is limited—say, to 80,000 units—</a:t>
            </a:r>
            <a:r>
              <a:rPr lang="en-US" sz="1200" b="0" i="0" u="none" strike="noStrike" kern="1200" baseline="0" dirty="0" err="1" smtClean="0">
                <a:solidFill>
                  <a:schemeClr val="tx1"/>
                </a:solidFill>
                <a:latin typeface="+mn-lt"/>
                <a:ea typeface="ＭＳ Ｐゴシック" pitchFamily="-84" charset="-128"/>
                <a:cs typeface="ＭＳ Ｐゴシック" pitchFamily="-84" charset="-128"/>
              </a:rPr>
              <a:t>FasTrac</a:t>
            </a:r>
            <a:r>
              <a:rPr lang="en-US" sz="1200" b="0" i="0" u="none" strike="noStrike" kern="1200" baseline="0" dirty="0" smtClean="0">
                <a:solidFill>
                  <a:schemeClr val="tx1"/>
                </a:solidFill>
                <a:latin typeface="+mn-lt"/>
                <a:ea typeface="ＭＳ Ｐゴシック" pitchFamily="-84" charset="-128"/>
                <a:cs typeface="ＭＳ Ｐゴシック" pitchFamily="-84" charset="-128"/>
              </a:rPr>
              <a:t> will begin by producing those 80,000 units. This production level would leave 20,000 machine hours to devote to production of Product B. </a:t>
            </a:r>
            <a:r>
              <a:rPr lang="en-US" sz="1200" b="0" i="0" u="none" strike="noStrike" kern="1200" baseline="0" dirty="0" err="1" smtClean="0">
                <a:solidFill>
                  <a:schemeClr val="tx1"/>
                </a:solidFill>
                <a:latin typeface="+mn-lt"/>
                <a:ea typeface="ＭＳ Ｐゴシック" pitchFamily="-84" charset="-128"/>
                <a:cs typeface="ＭＳ Ｐゴシック" pitchFamily="-84" charset="-128"/>
              </a:rPr>
              <a:t>FasTrac</a:t>
            </a:r>
            <a:r>
              <a:rPr lang="en-US" sz="1200" b="0" i="0" u="none" strike="noStrike" kern="1200" baseline="0" dirty="0" smtClean="0">
                <a:solidFill>
                  <a:schemeClr val="tx1"/>
                </a:solidFill>
                <a:latin typeface="+mn-lt"/>
                <a:ea typeface="ＭＳ Ｐゴシック" pitchFamily="-84" charset="-128"/>
                <a:cs typeface="ＭＳ Ｐゴシック" pitchFamily="-84" charset="-128"/>
              </a:rPr>
              <a:t> would use these remaining machine hours to produce 10,000 units (20,000 machine hours - machine hours per unit) of Product B. This sales mix would yield the contribution margin of $120,000 for Product A (80,000 x $1.50 per unit) and $20,000 for Product B (10,000 x $2.00 per unit). </a:t>
            </a:r>
          </a:p>
          <a:p>
            <a:endParaRPr lang="en-US" altLang="en-US" sz="1200" b="0" i="0" u="none" strike="noStrike" kern="1200" baseline="0" dirty="0" smtClean="0">
              <a:solidFill>
                <a:schemeClr val="tx1"/>
              </a:solidFill>
              <a:latin typeface="+mn-lt"/>
              <a:ea typeface="ＭＳ Ｐゴシック" pitchFamily="-84" charset="-128"/>
            </a:endParaRPr>
          </a:p>
          <a:p>
            <a:pPr defTabSz="939363">
              <a:defRPr/>
            </a:pPr>
            <a:r>
              <a:rPr lang="en-US" b="1" dirty="0" smtClean="0">
                <a:ea typeface="ＭＳ Ｐゴシック" pitchFamily="-84" charset="-128"/>
              </a:rPr>
              <a:t>Now let’s review what you have learned in the following NEED-TO-KNOW exercise.</a:t>
            </a:r>
          </a:p>
          <a:p>
            <a:pPr>
              <a:defRPr/>
            </a:pPr>
            <a:endParaRPr lang="en-US" altLang="en-US" dirty="0" smtClean="0">
              <a:ea typeface="ＭＳ Ｐゴシック" panose="020B0600070205080204" pitchFamily="34" charset="-128"/>
            </a:endParaRPr>
          </a:p>
          <a:p>
            <a:pPr>
              <a:defRPr/>
            </a:pP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7662279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r>
              <a:rPr lang="en-US" altLang="en-US" dirty="0" smtClean="0">
                <a:ea typeface="ＭＳ Ｐゴシック" pitchFamily="34" charset="-128"/>
              </a:rPr>
              <a:t>A company produces two products, Gamma and Omega. Gamma sells for $10 per unit and Omega sells for $12.50 per unit. Variable costs are $7 per unit of Gamma and $8 per unit of Omega. The company has a capacity of 5,000 machine hours per month. Gamma uses 1 machine hour per unit, and Omega uses 3 machine hours per unit.</a:t>
            </a:r>
          </a:p>
          <a:p>
            <a:endParaRPr lang="en-US" altLang="en-US" dirty="0" smtClean="0">
              <a:ea typeface="ＭＳ Ｐゴシック" pitchFamily="34" charset="-128"/>
            </a:endParaRPr>
          </a:p>
          <a:p>
            <a:r>
              <a:rPr lang="en-US" altLang="en-US" dirty="0" smtClean="0">
                <a:ea typeface="ＭＳ Ｐゴシック" pitchFamily="34" charset="-128"/>
              </a:rPr>
              <a:t>1. Compute the contribution margin per machine hour for each product.</a:t>
            </a:r>
          </a:p>
          <a:p>
            <a:endParaRPr lang="en-US" altLang="en-US" dirty="0" smtClean="0">
              <a:ea typeface="ＭＳ Ｐゴシック" pitchFamily="34" charset="-128"/>
            </a:endParaRPr>
          </a:p>
          <a:p>
            <a:r>
              <a:rPr lang="en-US" altLang="en-US" dirty="0" smtClean="0">
                <a:ea typeface="ＭＳ Ｐゴシック" pitchFamily="34" charset="-128"/>
              </a:rPr>
              <a:t>Contribution margin per unit is equal to sales: </a:t>
            </a:r>
          </a:p>
          <a:p>
            <a:r>
              <a:rPr lang="en-US" altLang="en-US" dirty="0" smtClean="0">
                <a:ea typeface="ＭＳ Ｐゴシック" pitchFamily="34" charset="-128"/>
              </a:rPr>
              <a:t>$10.00 per unit for Gamma, and $12.50 per unit for Omega; minus variable costs; $7.00 per unit for Gamma and $8.00 per unit for Omega. Contribution margin is $3.00 per unit for Gamma and $4.50 per unit for Omega. </a:t>
            </a:r>
          </a:p>
          <a:p>
            <a:endParaRPr lang="en-US" altLang="en-US" dirty="0" smtClean="0">
              <a:ea typeface="ＭＳ Ｐゴシック" pitchFamily="34" charset="-128"/>
            </a:endParaRPr>
          </a:p>
          <a:p>
            <a:r>
              <a:rPr lang="en-US" altLang="en-US" dirty="0" smtClean="0">
                <a:ea typeface="ＭＳ Ｐゴシック" pitchFamily="34" charset="-128"/>
              </a:rPr>
              <a:t>At first glance, it may look like the production of Omega is more profitable, but we need to consider the limiting resources, in this case machine hours.  It only takes one machine hour to produce 1 unit of Gamma, generating $3.00 in contribution margin per machine hour.  It takes 3 machine hours to produce each unit of Omega; the contribution margin per machine hour is only $1.50. </a:t>
            </a:r>
          </a:p>
          <a:p>
            <a:endParaRPr lang="en-US" altLang="en-US" dirty="0" smtClean="0">
              <a:ea typeface="ＭＳ Ｐゴシック" pitchFamily="34" charset="-128"/>
            </a:endParaRPr>
          </a:p>
          <a:p>
            <a:r>
              <a:rPr lang="en-US" altLang="en-US" dirty="0" smtClean="0">
                <a:ea typeface="ＭＳ Ｐゴシック" pitchFamily="34" charset="-128"/>
              </a:rPr>
              <a:t>2. Assume demand for Gamma is limited to 3,800 units per month, and demand for Omega is limited to 1,000 units per month. </a:t>
            </a:r>
          </a:p>
          <a:p>
            <a:endParaRPr lang="en-US" altLang="en-US" dirty="0" smtClean="0">
              <a:ea typeface="ＭＳ Ｐゴシック" pitchFamily="34" charset="-128"/>
            </a:endParaRPr>
          </a:p>
          <a:p>
            <a:r>
              <a:rPr lang="en-US" altLang="en-US" dirty="0" smtClean="0">
                <a:ea typeface="ＭＳ Ｐゴシック" pitchFamily="34" charset="-128"/>
              </a:rPr>
              <a:t>How many units of Gamma and Omega should the company produce, and what will be the total contribution margin from this sales mix?</a:t>
            </a:r>
          </a:p>
          <a:p>
            <a:endParaRPr lang="en-US" altLang="en-US" dirty="0" smtClean="0">
              <a:ea typeface="ＭＳ Ｐゴシック" pitchFamily="34" charset="-128"/>
            </a:endParaRPr>
          </a:p>
          <a:p>
            <a:r>
              <a:rPr lang="en-US" altLang="en-US" dirty="0" smtClean="0">
                <a:ea typeface="ＭＳ Ｐゴシック" pitchFamily="34" charset="-128"/>
              </a:rPr>
              <a:t>With the 5,000 available machine hours, the company should choose to produce the units with the highest contribution margin per machine hour, Gamma, producing as many units as the market demands.  </a:t>
            </a:r>
          </a:p>
          <a:p>
            <a:endParaRPr lang="en-US" altLang="en-US" dirty="0" smtClean="0">
              <a:ea typeface="ＭＳ Ｐゴシック" pitchFamily="34" charset="-128"/>
            </a:endParaRPr>
          </a:p>
          <a:p>
            <a:r>
              <a:rPr lang="en-US" altLang="en-US" dirty="0" smtClean="0">
                <a:ea typeface="ＭＳ Ｐゴシック" pitchFamily="34" charset="-128"/>
              </a:rPr>
              <a:t>The market demand for Gamma is 3,800 units per month, which will require 3,800 machine hours (1 hour per unit).  </a:t>
            </a:r>
          </a:p>
          <a:p>
            <a:endParaRPr lang="en-US" altLang="en-US" dirty="0" smtClean="0">
              <a:ea typeface="ＭＳ Ｐゴシック" pitchFamily="34" charset="-128"/>
            </a:endParaRPr>
          </a:p>
          <a:p>
            <a:r>
              <a:rPr lang="en-US" altLang="en-US" dirty="0" smtClean="0">
                <a:ea typeface="ＭＳ Ｐゴシック" pitchFamily="34" charset="-128"/>
              </a:rPr>
              <a:t>With the remaining 1,200 machine hours, the company should produce the less profitable units, Omega.  1,200 machine hours divided by 3 MHs per unit will allow the production of 400 units of Omega. </a:t>
            </a:r>
          </a:p>
          <a:p>
            <a:endParaRPr lang="en-US" altLang="en-US" dirty="0" smtClean="0">
              <a:ea typeface="ＭＳ Ｐゴシック" pitchFamily="34" charset="-128"/>
            </a:endParaRPr>
          </a:p>
        </p:txBody>
      </p:sp>
      <p:sp>
        <p:nvSpPr>
          <p:cNvPr id="112644" name="Slide Number Placeholder 3"/>
          <p:cNvSpPr>
            <a:spLocks noGrp="1"/>
          </p:cNvSpPr>
          <p:nvPr>
            <p:ph type="sldNum" sz="quarter" idx="4294967295"/>
          </p:nvPr>
        </p:nvSpPr>
        <p:spPr bwMode="auto">
          <a:xfrm>
            <a:off x="4008705" y="8893296"/>
            <a:ext cx="3066733" cy="4681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6" tIns="46968" rIns="93936" bIns="46968"/>
          <a:lstStyle>
            <a:lvl1pPr>
              <a:defRPr>
                <a:solidFill>
                  <a:schemeClr val="tx1"/>
                </a:solidFill>
                <a:latin typeface="Arial" charset="0"/>
                <a:cs typeface="Arial" charset="0"/>
              </a:defRPr>
            </a:lvl1pPr>
            <a:lvl2pPr marL="763233" indent="-293551">
              <a:defRPr>
                <a:solidFill>
                  <a:schemeClr val="tx1"/>
                </a:solidFill>
                <a:latin typeface="Arial" charset="0"/>
                <a:cs typeface="Arial" charset="0"/>
              </a:defRPr>
            </a:lvl2pPr>
            <a:lvl3pPr marL="1174204" indent="-234841">
              <a:defRPr>
                <a:solidFill>
                  <a:schemeClr val="tx1"/>
                </a:solidFill>
                <a:latin typeface="Arial" charset="0"/>
                <a:cs typeface="Arial" charset="0"/>
              </a:defRPr>
            </a:lvl3pPr>
            <a:lvl4pPr marL="1643885" indent="-234841">
              <a:defRPr>
                <a:solidFill>
                  <a:schemeClr val="tx1"/>
                </a:solidFill>
                <a:latin typeface="Arial" charset="0"/>
                <a:cs typeface="Arial" charset="0"/>
              </a:defRPr>
            </a:lvl4pPr>
            <a:lvl5pPr marL="2113567" indent="-234841">
              <a:defRPr>
                <a:solidFill>
                  <a:schemeClr val="tx1"/>
                </a:solidFill>
                <a:latin typeface="Arial" charset="0"/>
                <a:cs typeface="Arial" charset="0"/>
              </a:defRPr>
            </a:lvl5pPr>
            <a:lvl6pPr marL="2583249" indent="-234841" eaLnBrk="0" fontAlgn="base" hangingPunct="0">
              <a:spcBef>
                <a:spcPct val="0"/>
              </a:spcBef>
              <a:spcAft>
                <a:spcPct val="0"/>
              </a:spcAft>
              <a:defRPr>
                <a:solidFill>
                  <a:schemeClr val="tx1"/>
                </a:solidFill>
                <a:latin typeface="Arial" charset="0"/>
                <a:cs typeface="Arial" charset="0"/>
              </a:defRPr>
            </a:lvl6pPr>
            <a:lvl7pPr marL="3052930" indent="-234841" eaLnBrk="0" fontAlgn="base" hangingPunct="0">
              <a:spcBef>
                <a:spcPct val="0"/>
              </a:spcBef>
              <a:spcAft>
                <a:spcPct val="0"/>
              </a:spcAft>
              <a:defRPr>
                <a:solidFill>
                  <a:schemeClr val="tx1"/>
                </a:solidFill>
                <a:latin typeface="Arial" charset="0"/>
                <a:cs typeface="Arial" charset="0"/>
              </a:defRPr>
            </a:lvl7pPr>
            <a:lvl8pPr marL="3522612" indent="-234841" eaLnBrk="0" fontAlgn="base" hangingPunct="0">
              <a:spcBef>
                <a:spcPct val="0"/>
              </a:spcBef>
              <a:spcAft>
                <a:spcPct val="0"/>
              </a:spcAft>
              <a:defRPr>
                <a:solidFill>
                  <a:schemeClr val="tx1"/>
                </a:solidFill>
                <a:latin typeface="Arial" charset="0"/>
                <a:cs typeface="Arial" charset="0"/>
              </a:defRPr>
            </a:lvl8pPr>
            <a:lvl9pPr marL="3992293" indent="-234841" eaLnBrk="0" fontAlgn="base" hangingPunct="0">
              <a:spcBef>
                <a:spcPct val="0"/>
              </a:spcBef>
              <a:spcAft>
                <a:spcPct val="0"/>
              </a:spcAft>
              <a:defRPr>
                <a:solidFill>
                  <a:schemeClr val="tx1"/>
                </a:solidFill>
                <a:latin typeface="Arial" charset="0"/>
                <a:cs typeface="Arial" charset="0"/>
              </a:defRPr>
            </a:lvl9pPr>
          </a:lstStyle>
          <a:p>
            <a:fld id="{CD57F84A-079E-4604-B91E-2215874F3778}" type="slidenum">
              <a:rPr lang="en-US" altLang="en-US"/>
              <a:pPr/>
              <a:t>58</a:t>
            </a:fld>
            <a:endParaRPr lang="en-US" altLang="en-US" dirty="0"/>
          </a:p>
        </p:txBody>
      </p:sp>
    </p:spTree>
    <p:extLst>
      <p:ext uri="{BB962C8B-B14F-4D97-AF65-F5344CB8AC3E}">
        <p14:creationId xmlns:p14="http://schemas.microsoft.com/office/powerpoint/2010/main" val="10150540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altLang="en-US" dirty="0" smtClean="0">
                <a:ea typeface="ＭＳ Ｐゴシック" pitchFamily="34" charset="-128"/>
              </a:rPr>
              <a:t>At this sales mix, 3,800 units of Gamma, each contributing $3.00 per unit is a total contribution margin of $11,400 for Gamma, and 400 units of Omega, each contributing $4.50 per unit is a total contribution margin of $1,800 for Omega.  And 400 units of Omega, each contributing $4.50 per unit is a total contribution margin of $1,800 for </a:t>
            </a:r>
          </a:p>
          <a:p>
            <a:r>
              <a:rPr lang="en-US" altLang="en-US" dirty="0" smtClean="0">
                <a:ea typeface="ＭＳ Ｐゴシック" pitchFamily="34" charset="-128"/>
              </a:rPr>
              <a:t>Omega.  Total contribution margin is $13,200.  </a:t>
            </a:r>
          </a:p>
          <a:p>
            <a:endParaRPr lang="en-US" altLang="en-US" dirty="0" smtClean="0">
              <a:ea typeface="ＭＳ Ｐゴシック" pitchFamily="34" charset="-128"/>
            </a:endParaRPr>
          </a:p>
          <a:p>
            <a:r>
              <a:rPr lang="en-US" altLang="en-US" dirty="0" smtClean="0">
                <a:ea typeface="ＭＳ Ｐゴシック" pitchFamily="34" charset="-128"/>
              </a:rPr>
              <a:t>We can prove this answer by calculating the contribution margin per machine hour.</a:t>
            </a:r>
          </a:p>
          <a:p>
            <a:endParaRPr lang="en-US" altLang="en-US" dirty="0" smtClean="0">
              <a:ea typeface="ＭＳ Ｐゴシック" pitchFamily="34" charset="-128"/>
            </a:endParaRPr>
          </a:p>
          <a:p>
            <a:r>
              <a:rPr lang="en-US" altLang="en-US" dirty="0" smtClean="0">
                <a:ea typeface="ＭＳ Ｐゴシック" pitchFamily="34" charset="-128"/>
              </a:rPr>
              <a:t>While producing Gamma, the machines run for 3,800 hours generating a contribution margin of $3.00 per machine hour, $11,400.  While producing Omega, the machines run 1,200 hours generating a contribution margin of $1.50 </a:t>
            </a:r>
          </a:p>
          <a:p>
            <a:r>
              <a:rPr lang="en-US" altLang="en-US" dirty="0" smtClean="0">
                <a:ea typeface="ＭＳ Ｐゴシック" pitchFamily="34" charset="-128"/>
              </a:rPr>
              <a:t>per machine hour, $1,800.  Total contribution margin, $13,200. </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114692" name="Slide Number Placeholder 3"/>
          <p:cNvSpPr>
            <a:spLocks noGrp="1"/>
          </p:cNvSpPr>
          <p:nvPr>
            <p:ph type="sldNum" sz="quarter" idx="4294967295"/>
          </p:nvPr>
        </p:nvSpPr>
        <p:spPr bwMode="auto">
          <a:xfrm>
            <a:off x="4008705" y="8893296"/>
            <a:ext cx="3066733" cy="4681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6" tIns="46968" rIns="93936" bIns="46968"/>
          <a:lstStyle>
            <a:lvl1pPr>
              <a:defRPr>
                <a:solidFill>
                  <a:schemeClr val="tx1"/>
                </a:solidFill>
                <a:latin typeface="Arial" charset="0"/>
                <a:cs typeface="Arial" charset="0"/>
              </a:defRPr>
            </a:lvl1pPr>
            <a:lvl2pPr marL="763233" indent="-293551">
              <a:defRPr>
                <a:solidFill>
                  <a:schemeClr val="tx1"/>
                </a:solidFill>
                <a:latin typeface="Arial" charset="0"/>
                <a:cs typeface="Arial" charset="0"/>
              </a:defRPr>
            </a:lvl2pPr>
            <a:lvl3pPr marL="1174204" indent="-234841">
              <a:defRPr>
                <a:solidFill>
                  <a:schemeClr val="tx1"/>
                </a:solidFill>
                <a:latin typeface="Arial" charset="0"/>
                <a:cs typeface="Arial" charset="0"/>
              </a:defRPr>
            </a:lvl3pPr>
            <a:lvl4pPr marL="1643885" indent="-234841">
              <a:defRPr>
                <a:solidFill>
                  <a:schemeClr val="tx1"/>
                </a:solidFill>
                <a:latin typeface="Arial" charset="0"/>
                <a:cs typeface="Arial" charset="0"/>
              </a:defRPr>
            </a:lvl4pPr>
            <a:lvl5pPr marL="2113567" indent="-234841">
              <a:defRPr>
                <a:solidFill>
                  <a:schemeClr val="tx1"/>
                </a:solidFill>
                <a:latin typeface="Arial" charset="0"/>
                <a:cs typeface="Arial" charset="0"/>
              </a:defRPr>
            </a:lvl5pPr>
            <a:lvl6pPr marL="2583249" indent="-234841" eaLnBrk="0" fontAlgn="base" hangingPunct="0">
              <a:spcBef>
                <a:spcPct val="0"/>
              </a:spcBef>
              <a:spcAft>
                <a:spcPct val="0"/>
              </a:spcAft>
              <a:defRPr>
                <a:solidFill>
                  <a:schemeClr val="tx1"/>
                </a:solidFill>
                <a:latin typeface="Arial" charset="0"/>
                <a:cs typeface="Arial" charset="0"/>
              </a:defRPr>
            </a:lvl6pPr>
            <a:lvl7pPr marL="3052930" indent="-234841" eaLnBrk="0" fontAlgn="base" hangingPunct="0">
              <a:spcBef>
                <a:spcPct val="0"/>
              </a:spcBef>
              <a:spcAft>
                <a:spcPct val="0"/>
              </a:spcAft>
              <a:defRPr>
                <a:solidFill>
                  <a:schemeClr val="tx1"/>
                </a:solidFill>
                <a:latin typeface="Arial" charset="0"/>
                <a:cs typeface="Arial" charset="0"/>
              </a:defRPr>
            </a:lvl7pPr>
            <a:lvl8pPr marL="3522612" indent="-234841" eaLnBrk="0" fontAlgn="base" hangingPunct="0">
              <a:spcBef>
                <a:spcPct val="0"/>
              </a:spcBef>
              <a:spcAft>
                <a:spcPct val="0"/>
              </a:spcAft>
              <a:defRPr>
                <a:solidFill>
                  <a:schemeClr val="tx1"/>
                </a:solidFill>
                <a:latin typeface="Arial" charset="0"/>
                <a:cs typeface="Arial" charset="0"/>
              </a:defRPr>
            </a:lvl8pPr>
            <a:lvl9pPr marL="3992293" indent="-234841" eaLnBrk="0" fontAlgn="base" hangingPunct="0">
              <a:spcBef>
                <a:spcPct val="0"/>
              </a:spcBef>
              <a:spcAft>
                <a:spcPct val="0"/>
              </a:spcAft>
              <a:defRPr>
                <a:solidFill>
                  <a:schemeClr val="tx1"/>
                </a:solidFill>
                <a:latin typeface="Arial" charset="0"/>
                <a:cs typeface="Arial" charset="0"/>
              </a:defRPr>
            </a:lvl9pPr>
          </a:lstStyle>
          <a:p>
            <a:fld id="{BFE261D6-D5D5-448C-8C26-EE1CA751A270}" type="slidenum">
              <a:rPr lang="en-US" altLang="en-US"/>
              <a:pPr/>
              <a:t>59</a:t>
            </a:fld>
            <a:endParaRPr lang="en-US" altLang="en-US" dirty="0"/>
          </a:p>
        </p:txBody>
      </p:sp>
    </p:spTree>
    <p:extLst>
      <p:ext uri="{BB962C8B-B14F-4D97-AF65-F5344CB8AC3E}">
        <p14:creationId xmlns:p14="http://schemas.microsoft.com/office/powerpoint/2010/main" val="3165146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Tree>
    <p:extLst>
      <p:ext uri="{BB962C8B-B14F-4D97-AF65-F5344CB8AC3E}">
        <p14:creationId xmlns:p14="http://schemas.microsoft.com/office/powerpoint/2010/main" val="35937822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Managers should consider eliminating poorly performing segments.  A segment may be a division, territory, store, or product line.  You have no doubt seen a segment eliminated.  It might have been a large segment such as an automobile or it may have been a much smaller segment such as a store or restaurant closing.</a:t>
            </a:r>
          </a:p>
          <a:p>
            <a:r>
              <a:rPr lang="en-US" altLang="en-US" dirty="0" smtClean="0">
                <a:ea typeface="ＭＳ Ｐゴシック" pitchFamily="34" charset="-128"/>
              </a:rPr>
              <a:t>How should we make segment elimination decisions?  Let’s look at an example from FasTrac whose Treadmill Division’s total expenses are greater than its sales. </a:t>
            </a:r>
          </a:p>
        </p:txBody>
      </p:sp>
    </p:spTree>
    <p:extLst>
      <p:ext uri="{BB962C8B-B14F-4D97-AF65-F5344CB8AC3E}">
        <p14:creationId xmlns:p14="http://schemas.microsoft.com/office/powerpoint/2010/main" val="34339468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Here we see the total costs in the Treadmill Division.  To make the correct decision, we need to know the amount of costs that will be avoided (saved) if we eliminate the Treadmill Division.  A segment is a candidate for elimination only if its revenues are less than its avoidable costs.</a:t>
            </a:r>
          </a:p>
          <a:p>
            <a:endParaRPr lang="en-US" altLang="en-US" dirty="0" smtClean="0">
              <a:ea typeface="ＭＳ Ｐゴシック" pitchFamily="34" charset="-128"/>
            </a:endParaRPr>
          </a:p>
          <a:p>
            <a:r>
              <a:rPr lang="en-US" altLang="en-US" dirty="0" smtClean="0">
                <a:ea typeface="ＭＳ Ｐゴシック" pitchFamily="34" charset="-128"/>
              </a:rPr>
              <a:t>If we eliminate the Treadmill Division, we will avoid total costs of $41,800. The last column in the table shows the unavoidable expenses of the division. The $6,500 of expenses shown in this column, are unavoidable and </a:t>
            </a:r>
            <a:r>
              <a:rPr lang="en-US" altLang="en-US" u="sng" dirty="0" smtClean="0">
                <a:ea typeface="ＭＳ Ｐゴシック" pitchFamily="34" charset="-128"/>
              </a:rPr>
              <a:t>would be incurred </a:t>
            </a:r>
            <a:r>
              <a:rPr lang="en-US" altLang="en-US" dirty="0" smtClean="0">
                <a:ea typeface="ＭＳ Ｐゴシック" pitchFamily="34" charset="-128"/>
              </a:rPr>
              <a:t>even if the Treadmill Division is discontinued.  These costs are irrelevant to the decision because they are the same for either alternative. Let’s focus on Avoidable expenses and revenue.</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Tree>
    <p:extLst>
      <p:ext uri="{BB962C8B-B14F-4D97-AF65-F5344CB8AC3E}">
        <p14:creationId xmlns:p14="http://schemas.microsoft.com/office/powerpoint/2010/main" val="35956957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Because this division’s sales are $47,800, eliminating the division would reduce FasTrac’s income by $6,000 ($47,800-$41,800). </a:t>
            </a:r>
          </a:p>
          <a:p>
            <a:endParaRPr lang="en-US" altLang="en-US" dirty="0" smtClean="0">
              <a:ea typeface="ＭＳ Ｐゴシック" pitchFamily="34" charset="-128"/>
            </a:endParaRPr>
          </a:p>
          <a:p>
            <a:r>
              <a:rPr lang="en-US" altLang="en-US" dirty="0" smtClean="0">
                <a:ea typeface="ＭＳ Ｐゴシック" pitchFamily="34" charset="-128"/>
              </a:rPr>
              <a:t>The Treadmill Division’s sale revenue is greater than its avoidable expenses by $6,000.  If FasTrac eliminates the Treadmill Division, the company’s income will be $6,000 less.  We would have made an incorrect decision using total costs.  Remember-we must compare avoidable expenses to sales revenue to make the correct decision.  </a:t>
            </a:r>
          </a:p>
          <a:p>
            <a:pPr defTabSz="939363">
              <a:defRPr/>
            </a:pPr>
            <a:endParaRPr lang="en-US" b="1" dirty="0" smtClean="0">
              <a:ea typeface="ＭＳ Ｐゴシック" pitchFamily="-84" charset="-128"/>
            </a:endParaRPr>
          </a:p>
          <a:p>
            <a:pPr defTabSz="939363">
              <a:defRPr/>
            </a:pPr>
            <a:r>
              <a:rPr lang="en-US" b="1" dirty="0" smtClean="0">
                <a:ea typeface="ＭＳ Ｐゴシック" pitchFamily="-84" charset="-128"/>
              </a:rPr>
              <a:t>Now let’s review what you have learned in the following NEED-TO-KNOW exercise.</a:t>
            </a:r>
          </a:p>
          <a:p>
            <a:endParaRPr lang="en-US" altLang="en-US" dirty="0" smtClean="0">
              <a:ea typeface="ＭＳ Ｐゴシック" pitchFamily="34" charset="-128"/>
            </a:endParaRPr>
          </a:p>
        </p:txBody>
      </p:sp>
    </p:spTree>
    <p:extLst>
      <p:ext uri="{BB962C8B-B14F-4D97-AF65-F5344CB8AC3E}">
        <p14:creationId xmlns:p14="http://schemas.microsoft.com/office/powerpoint/2010/main" val="5735986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altLang="en-US" dirty="0" smtClean="0">
                <a:ea typeface="ＭＳ Ｐゴシック" pitchFamily="34" charset="-128"/>
              </a:rPr>
              <a:t>A bike maker is considering eliminating its tandem bike division because it operates at a loss of $6,000 per year. </a:t>
            </a:r>
          </a:p>
          <a:p>
            <a:endParaRPr lang="en-US" altLang="en-US" dirty="0" smtClean="0">
              <a:ea typeface="ＭＳ Ｐゴシック" pitchFamily="34" charset="-128"/>
            </a:endParaRPr>
          </a:p>
          <a:p>
            <a:r>
              <a:rPr lang="en-US" altLang="en-US" dirty="0" smtClean="0">
                <a:ea typeface="ＭＳ Ｐゴシック" pitchFamily="34" charset="-128"/>
              </a:rPr>
              <a:t>Sales for the year total $40,000, and the company reports the costs for this division as shown below. Should the tandem bike division be eliminated? </a:t>
            </a:r>
          </a:p>
          <a:p>
            <a:endParaRPr lang="en-US" altLang="en-US" dirty="0" smtClean="0">
              <a:ea typeface="ＭＳ Ｐゴシック" pitchFamily="34" charset="-128"/>
            </a:endParaRPr>
          </a:p>
          <a:p>
            <a:r>
              <a:rPr lang="en-US" altLang="en-US" dirty="0" smtClean="0">
                <a:ea typeface="ＭＳ Ｐゴシック" pitchFamily="34" charset="-128"/>
              </a:rPr>
              <a:t>If the tandem division is kept, sales of $40,000 minus total costs and expenses, both the avoidable and unavoidable expenses of $46,000 is an operating loss of $6,000.  If the division is eliminated, sales will be $0,  but the unavoidable expenses of $5,250 will remain.  The operating loss is $5,250.  Based on this information alone, the tandem division should be eliminated.  It makes sense to give up $40,000 in revenues if, in doing so, you can avoid $40,750 in expenses.   You are $750 better off.   Of course, other factors might be relevant.  For example, are sales expected to increase in the  future? Does the sale of tandem bikes help sales of other types of products? </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122884" name="Slide Number Placeholder 3"/>
          <p:cNvSpPr>
            <a:spLocks noGrp="1"/>
          </p:cNvSpPr>
          <p:nvPr>
            <p:ph type="sldNum" sz="quarter" idx="4294967295"/>
          </p:nvPr>
        </p:nvSpPr>
        <p:spPr bwMode="auto">
          <a:xfrm>
            <a:off x="4008705" y="8893296"/>
            <a:ext cx="3066733" cy="4681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6" tIns="46968" rIns="93936" bIns="46968"/>
          <a:lstStyle>
            <a:lvl1pPr>
              <a:defRPr>
                <a:solidFill>
                  <a:schemeClr val="tx1"/>
                </a:solidFill>
                <a:latin typeface="Arial" charset="0"/>
                <a:cs typeface="Arial" charset="0"/>
              </a:defRPr>
            </a:lvl1pPr>
            <a:lvl2pPr marL="763233" indent="-293551">
              <a:defRPr>
                <a:solidFill>
                  <a:schemeClr val="tx1"/>
                </a:solidFill>
                <a:latin typeface="Arial" charset="0"/>
                <a:cs typeface="Arial" charset="0"/>
              </a:defRPr>
            </a:lvl2pPr>
            <a:lvl3pPr marL="1174204" indent="-234841">
              <a:defRPr>
                <a:solidFill>
                  <a:schemeClr val="tx1"/>
                </a:solidFill>
                <a:latin typeface="Arial" charset="0"/>
                <a:cs typeface="Arial" charset="0"/>
              </a:defRPr>
            </a:lvl3pPr>
            <a:lvl4pPr marL="1643885" indent="-234841">
              <a:defRPr>
                <a:solidFill>
                  <a:schemeClr val="tx1"/>
                </a:solidFill>
                <a:latin typeface="Arial" charset="0"/>
                <a:cs typeface="Arial" charset="0"/>
              </a:defRPr>
            </a:lvl4pPr>
            <a:lvl5pPr marL="2113567" indent="-234841">
              <a:defRPr>
                <a:solidFill>
                  <a:schemeClr val="tx1"/>
                </a:solidFill>
                <a:latin typeface="Arial" charset="0"/>
                <a:cs typeface="Arial" charset="0"/>
              </a:defRPr>
            </a:lvl5pPr>
            <a:lvl6pPr marL="2583249" indent="-234841" eaLnBrk="0" fontAlgn="base" hangingPunct="0">
              <a:spcBef>
                <a:spcPct val="0"/>
              </a:spcBef>
              <a:spcAft>
                <a:spcPct val="0"/>
              </a:spcAft>
              <a:defRPr>
                <a:solidFill>
                  <a:schemeClr val="tx1"/>
                </a:solidFill>
                <a:latin typeface="Arial" charset="0"/>
                <a:cs typeface="Arial" charset="0"/>
              </a:defRPr>
            </a:lvl6pPr>
            <a:lvl7pPr marL="3052930" indent="-234841" eaLnBrk="0" fontAlgn="base" hangingPunct="0">
              <a:spcBef>
                <a:spcPct val="0"/>
              </a:spcBef>
              <a:spcAft>
                <a:spcPct val="0"/>
              </a:spcAft>
              <a:defRPr>
                <a:solidFill>
                  <a:schemeClr val="tx1"/>
                </a:solidFill>
                <a:latin typeface="Arial" charset="0"/>
                <a:cs typeface="Arial" charset="0"/>
              </a:defRPr>
            </a:lvl7pPr>
            <a:lvl8pPr marL="3522612" indent="-234841" eaLnBrk="0" fontAlgn="base" hangingPunct="0">
              <a:spcBef>
                <a:spcPct val="0"/>
              </a:spcBef>
              <a:spcAft>
                <a:spcPct val="0"/>
              </a:spcAft>
              <a:defRPr>
                <a:solidFill>
                  <a:schemeClr val="tx1"/>
                </a:solidFill>
                <a:latin typeface="Arial" charset="0"/>
                <a:cs typeface="Arial" charset="0"/>
              </a:defRPr>
            </a:lvl8pPr>
            <a:lvl9pPr marL="3992293" indent="-234841" eaLnBrk="0" fontAlgn="base" hangingPunct="0">
              <a:spcBef>
                <a:spcPct val="0"/>
              </a:spcBef>
              <a:spcAft>
                <a:spcPct val="0"/>
              </a:spcAft>
              <a:defRPr>
                <a:solidFill>
                  <a:schemeClr val="tx1"/>
                </a:solidFill>
                <a:latin typeface="Arial" charset="0"/>
                <a:cs typeface="Arial" charset="0"/>
              </a:defRPr>
            </a:lvl9pPr>
          </a:lstStyle>
          <a:p>
            <a:fld id="{6446A4C2-8C9A-4663-829F-0B5B61C3103F}" type="slidenum">
              <a:rPr lang="en-US" altLang="en-US"/>
              <a:pPr/>
              <a:t>63</a:t>
            </a:fld>
            <a:endParaRPr lang="en-US" altLang="en-US" dirty="0"/>
          </a:p>
        </p:txBody>
      </p:sp>
    </p:spTree>
    <p:extLst>
      <p:ext uri="{BB962C8B-B14F-4D97-AF65-F5344CB8AC3E}">
        <p14:creationId xmlns:p14="http://schemas.microsoft.com/office/powerpoint/2010/main" val="334535557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sz="1200" b="0" i="0" u="none" strike="noStrike" kern="1200" baseline="0" dirty="0" smtClean="0">
                <a:solidFill>
                  <a:schemeClr val="tx1"/>
                </a:solidFill>
                <a:latin typeface="+mn-lt"/>
                <a:ea typeface="ＭＳ Ｐゴシック" pitchFamily="-84" charset="-128"/>
                <a:cs typeface="ＭＳ Ｐゴシック" pitchFamily="-84" charset="-128"/>
              </a:rPr>
              <a:t>If the reduction in </a:t>
            </a:r>
            <a:r>
              <a:rPr lang="en-US" sz="1200" b="0" i="1" u="none" strike="noStrike" kern="1200" baseline="0" dirty="0" smtClean="0">
                <a:solidFill>
                  <a:schemeClr val="tx1"/>
                </a:solidFill>
                <a:latin typeface="+mn-lt"/>
                <a:ea typeface="ＭＳ Ｐゴシック" pitchFamily="-84" charset="-128"/>
                <a:cs typeface="ＭＳ Ｐゴシック" pitchFamily="-84" charset="-128"/>
              </a:rPr>
              <a:t>variable </a:t>
            </a:r>
            <a:r>
              <a:rPr lang="en-US" sz="1200" b="0" i="0" u="none" strike="noStrike" kern="1200" baseline="0" dirty="0" smtClean="0">
                <a:solidFill>
                  <a:schemeClr val="tx1"/>
                </a:solidFill>
                <a:latin typeface="+mn-lt"/>
                <a:ea typeface="ＭＳ Ｐゴシック" pitchFamily="-84" charset="-128"/>
                <a:cs typeface="ＭＳ Ｐゴシック" pitchFamily="-84" charset="-128"/>
              </a:rPr>
              <a:t>manufacturing costs with the new  equipment is greater than its net purchase price, the equipment should be replaced. In this setting, the net purchase price of the equipment is its total cost minus any trade-in allowance or cash receipt for the old equipment.</a:t>
            </a:r>
          </a:p>
          <a:p>
            <a:endParaRPr lang="en-US" altLang="en-US" sz="1200" b="0" i="0" u="none" strike="noStrike" kern="1200" baseline="0" dirty="0" smtClean="0">
              <a:solidFill>
                <a:schemeClr val="tx1"/>
              </a:solidFill>
              <a:latin typeface="+mn-lt"/>
              <a:ea typeface="ＭＳ Ｐゴシック" pitchFamily="-84" charset="-128"/>
            </a:endParaRPr>
          </a:p>
          <a:p>
            <a:r>
              <a:rPr lang="en-US" altLang="en-US" dirty="0" smtClean="0">
                <a:ea typeface="ＭＳ Ｐゴシック" pitchFamily="34" charset="-128"/>
              </a:rPr>
              <a:t>For example, </a:t>
            </a:r>
            <a:r>
              <a:rPr lang="en-US" altLang="en-US" dirty="0" err="1" smtClean="0">
                <a:ea typeface="ＭＳ Ｐゴシック" pitchFamily="34" charset="-128"/>
              </a:rPr>
              <a:t>FasTrac</a:t>
            </a:r>
            <a:r>
              <a:rPr lang="en-US" altLang="en-US" dirty="0" smtClean="0">
                <a:ea typeface="ＭＳ Ｐゴシック" pitchFamily="34" charset="-128"/>
              </a:rPr>
              <a:t> has a piece of manufacturing equipment with a book value (cost minus accumulated depreciation) of $20,000 and a remaining useful life of four years. At the end of four years the equipment will have a salvage value of zero. The market value of the equipment is currently $25,000.  </a:t>
            </a:r>
            <a:r>
              <a:rPr lang="en-US" altLang="en-US" dirty="0" err="1" smtClean="0">
                <a:ea typeface="ＭＳ Ｐゴシック" pitchFamily="34" charset="-128"/>
              </a:rPr>
              <a:t>FasTrac</a:t>
            </a:r>
            <a:r>
              <a:rPr lang="en-US" altLang="en-US" dirty="0" smtClean="0">
                <a:ea typeface="ＭＳ Ｐゴシック" pitchFamily="34" charset="-128"/>
              </a:rPr>
              <a:t> can purchase a new machine for $100,000 and receive $25,000 in return for trading in its old machine. The new machine will reduce </a:t>
            </a:r>
            <a:r>
              <a:rPr lang="en-US" altLang="en-US" dirty="0" err="1" smtClean="0">
                <a:ea typeface="ＭＳ Ｐゴシック" pitchFamily="34" charset="-128"/>
              </a:rPr>
              <a:t>FasTrac’s</a:t>
            </a:r>
            <a:r>
              <a:rPr lang="en-US" altLang="en-US" dirty="0" smtClean="0">
                <a:ea typeface="ＭＳ Ｐゴシック" pitchFamily="34" charset="-128"/>
              </a:rPr>
              <a:t> variable manufacturing costs by $18,000 per year over the four-year life of the new machine. </a:t>
            </a:r>
            <a:r>
              <a:rPr lang="en-US" altLang="en-US" dirty="0" err="1" smtClean="0">
                <a:ea typeface="ＭＳ Ｐゴシック" pitchFamily="34" charset="-128"/>
              </a:rPr>
              <a:t>FasTrac’s</a:t>
            </a:r>
            <a:r>
              <a:rPr lang="en-US" altLang="en-US" dirty="0" smtClean="0">
                <a:ea typeface="ＭＳ Ｐゴシック" pitchFamily="34" charset="-128"/>
              </a:rPr>
              <a:t> incremental analysis is shown in Exhibit 25.22. </a:t>
            </a:r>
          </a:p>
          <a:p>
            <a:endParaRPr lang="en-US" altLang="en-US" dirty="0" smtClean="0">
              <a:ea typeface="ＭＳ Ｐゴシック" pitchFamily="34" charset="-128"/>
            </a:endParaRPr>
          </a:p>
          <a:p>
            <a:r>
              <a:rPr lang="en-US" sz="1200" b="0" i="0" u="none" strike="noStrike" kern="1200" baseline="0" dirty="0" smtClean="0">
                <a:solidFill>
                  <a:schemeClr val="tx1"/>
                </a:solidFill>
                <a:latin typeface="+mn-lt"/>
                <a:ea typeface="ＭＳ Ｐゴシック" pitchFamily="-84" charset="-128"/>
                <a:cs typeface="ＭＳ Ｐゴシック" pitchFamily="-84" charset="-128"/>
              </a:rPr>
              <a:t>Exhibit 25.22 shows that </a:t>
            </a:r>
            <a:r>
              <a:rPr lang="en-US" sz="1200" b="0" i="0" u="none" strike="noStrike" kern="1200" baseline="0" dirty="0" err="1" smtClean="0">
                <a:solidFill>
                  <a:schemeClr val="tx1"/>
                </a:solidFill>
                <a:latin typeface="+mn-lt"/>
                <a:ea typeface="ＭＳ Ｐゴシック" pitchFamily="-84" charset="-128"/>
                <a:cs typeface="ＭＳ Ｐゴシック" pitchFamily="-84" charset="-128"/>
              </a:rPr>
              <a:t>FasTrac</a:t>
            </a:r>
            <a:r>
              <a:rPr lang="en-US" sz="1200" b="0" i="0" u="none" strike="noStrike" kern="1200" baseline="0" dirty="0" smtClean="0">
                <a:solidFill>
                  <a:schemeClr val="tx1"/>
                </a:solidFill>
                <a:latin typeface="+mn-lt"/>
                <a:ea typeface="ＭＳ Ｐゴシック" pitchFamily="-84" charset="-128"/>
                <a:cs typeface="ＭＳ Ｐゴシック" pitchFamily="-84" charset="-128"/>
              </a:rPr>
              <a:t> should not replace the old equipment with this newer version as it will decrease income by $3,000. The book value of the old equipment</a:t>
            </a:r>
          </a:p>
          <a:p>
            <a:r>
              <a:rPr lang="en-US" sz="1200" b="0" i="0" u="none" strike="noStrike" kern="1200" baseline="0" dirty="0" smtClean="0">
                <a:solidFill>
                  <a:schemeClr val="tx1"/>
                </a:solidFill>
                <a:latin typeface="+mn-lt"/>
                <a:ea typeface="ＭＳ Ｐゴシック" pitchFamily="-84" charset="-128"/>
                <a:cs typeface="ＭＳ Ｐゴシック" pitchFamily="-84" charset="-128"/>
              </a:rPr>
              <a:t>($20,000) is not relevant to this analysis. Book value is a sunk cost, and it cannot be changed regardless of whether </a:t>
            </a:r>
            <a:r>
              <a:rPr lang="en-US" sz="1200" b="0" i="0" u="none" strike="noStrike" kern="1200" baseline="0" dirty="0" err="1" smtClean="0">
                <a:solidFill>
                  <a:schemeClr val="tx1"/>
                </a:solidFill>
                <a:latin typeface="+mn-lt"/>
                <a:ea typeface="ＭＳ Ｐゴシック" pitchFamily="-84" charset="-128"/>
                <a:cs typeface="ＭＳ Ｐゴシック" pitchFamily="-84" charset="-128"/>
              </a:rPr>
              <a:t>FasTrac</a:t>
            </a:r>
            <a:r>
              <a:rPr lang="en-US" sz="1200" b="0" i="0" u="none" strike="noStrike" kern="1200" baseline="0" dirty="0" smtClean="0">
                <a:solidFill>
                  <a:schemeClr val="tx1"/>
                </a:solidFill>
                <a:latin typeface="+mn-lt"/>
                <a:ea typeface="ＭＳ Ｐゴシック" pitchFamily="-84" charset="-128"/>
                <a:cs typeface="ＭＳ Ｐゴシック" pitchFamily="-84" charset="-128"/>
              </a:rPr>
              <a:t> keeps or replaces this equipment.</a:t>
            </a:r>
            <a:endParaRPr lang="en-US" altLang="en-US" dirty="0" smtClean="0">
              <a:ea typeface="ＭＳ Ｐゴシック" pitchFamily="34" charset="-128"/>
            </a:endParaRPr>
          </a:p>
        </p:txBody>
      </p:sp>
    </p:spTree>
    <p:extLst>
      <p:ext uri="{BB962C8B-B14F-4D97-AF65-F5344CB8AC3E}">
        <p14:creationId xmlns:p14="http://schemas.microsoft.com/office/powerpoint/2010/main" val="26456693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Tree>
    <p:extLst>
      <p:ext uri="{BB962C8B-B14F-4D97-AF65-F5344CB8AC3E}">
        <p14:creationId xmlns:p14="http://schemas.microsoft.com/office/powerpoint/2010/main" val="34702439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The payback example that we saw earlier in the chapter neglected the time value of money.  Break-even time is a variation of the payback method that incorporates the time value of money by telling us the number of years an investment requires for its net present value to equal its initial cost.</a:t>
            </a:r>
          </a:p>
        </p:txBody>
      </p:sp>
    </p:spTree>
    <p:extLst>
      <p:ext uri="{BB962C8B-B14F-4D97-AF65-F5344CB8AC3E}">
        <p14:creationId xmlns:p14="http://schemas.microsoft.com/office/powerpoint/2010/main" val="10776566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Tree>
    <p:extLst>
      <p:ext uri="{BB962C8B-B14F-4D97-AF65-F5344CB8AC3E}">
        <p14:creationId xmlns:p14="http://schemas.microsoft.com/office/powerpoint/2010/main" val="98542146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Appendix 25A: Using Excel to Compute Net Present Value and Internal Rate of Return</a:t>
            </a:r>
          </a:p>
          <a:p>
            <a:endParaRPr lang="en-US" altLang="en-US" dirty="0" smtClean="0">
              <a:ea typeface="ＭＳ Ｐゴシック" pitchFamily="34" charset="-128"/>
            </a:endParaRPr>
          </a:p>
          <a:p>
            <a:r>
              <a:rPr lang="en-US" altLang="en-US" dirty="0" smtClean="0">
                <a:ea typeface="ＭＳ Ｐゴシック" pitchFamily="34" charset="-128"/>
              </a:rPr>
              <a:t>Computing present values and internal rates of return for projects with uneven cash flows is tedious and error prone. These calculations can be performed simply and accurately by using functions built into Excel. To illustrate, consider a company that is considering investing in a new machine with the expected cash flows shown on the spreadsheet. Cash outflows are entered as negative numbers, and cash inflows are entered as positive numbers. Assume the company requires a 12% annual return, entered as 0.12 in cell C1. </a:t>
            </a:r>
          </a:p>
          <a:p>
            <a:endParaRPr lang="en-US" altLang="en-US" dirty="0" smtClean="0">
              <a:ea typeface="ＭＳ Ｐゴシック" pitchFamily="34" charset="-128"/>
            </a:endParaRPr>
          </a:p>
          <a:p>
            <a:r>
              <a:rPr lang="en-US" altLang="en-US" dirty="0" smtClean="0">
                <a:ea typeface="ＭＳ Ｐゴシック" pitchFamily="34" charset="-128"/>
              </a:rPr>
              <a:t>To compute the net present value of this project, the following is entered into cell C13:</a:t>
            </a:r>
          </a:p>
          <a:p>
            <a:r>
              <a:rPr lang="en-US" altLang="en-US" dirty="0" smtClean="0">
                <a:ea typeface="ＭＳ Ｐゴシック" pitchFamily="34" charset="-128"/>
              </a:rPr>
              <a:t>NPV(C1,C4:C11)+C2</a:t>
            </a:r>
          </a:p>
          <a:p>
            <a:endParaRPr lang="en-US" altLang="en-US" dirty="0" smtClean="0">
              <a:ea typeface="ＭＳ Ｐゴシック" pitchFamily="34" charset="-128"/>
            </a:endParaRPr>
          </a:p>
          <a:p>
            <a:r>
              <a:rPr lang="en-US" altLang="en-US" dirty="0" smtClean="0">
                <a:ea typeface="ＭＳ Ｐゴシック" pitchFamily="34" charset="-128"/>
              </a:rPr>
              <a:t>To compute the internal rate of return for this project, the following is entered into cell C15:</a:t>
            </a:r>
          </a:p>
          <a:p>
            <a:r>
              <a:rPr lang="en-US" altLang="en-US" dirty="0" smtClean="0">
                <a:ea typeface="ＭＳ Ｐゴシック" pitchFamily="34" charset="-128"/>
              </a:rPr>
              <a:t>IRR(C2:C11)</a:t>
            </a:r>
          </a:p>
        </p:txBody>
      </p:sp>
    </p:spTree>
    <p:extLst>
      <p:ext uri="{BB962C8B-B14F-4D97-AF65-F5344CB8AC3E}">
        <p14:creationId xmlns:p14="http://schemas.microsoft.com/office/powerpoint/2010/main" val="148220580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Tree>
    <p:extLst>
      <p:ext uri="{BB962C8B-B14F-4D97-AF65-F5344CB8AC3E}">
        <p14:creationId xmlns:p14="http://schemas.microsoft.com/office/powerpoint/2010/main" val="2797776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bwMode="auto">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43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3" tIns="45661" rIns="92953" bIns="45661"/>
          <a:lstStyle/>
          <a:p>
            <a:r>
              <a:rPr lang="en-US" sz="1200" b="0" i="0" u="none" strike="noStrike" kern="1200" baseline="0" dirty="0" smtClean="0">
                <a:solidFill>
                  <a:schemeClr val="tx1"/>
                </a:solidFill>
                <a:latin typeface="+mn-lt"/>
                <a:ea typeface="ＭＳ Ｐゴシック" pitchFamily="-84" charset="-128"/>
                <a:cs typeface="ＭＳ Ｐゴシック" pitchFamily="-84" charset="-128"/>
              </a:rPr>
              <a:t>All investments, whether they involve the purchase of a machine or another long-term asset, are expected to produce net cash flows. </a:t>
            </a:r>
            <a:r>
              <a:rPr lang="en-US" sz="1200" b="0" i="1" u="none" strike="noStrike" kern="1200" baseline="0" dirty="0" smtClean="0">
                <a:solidFill>
                  <a:schemeClr val="tx1"/>
                </a:solidFill>
                <a:latin typeface="+mn-lt"/>
                <a:ea typeface="ＭＳ Ｐゴシック" pitchFamily="-84" charset="-128"/>
                <a:cs typeface="ＭＳ Ｐゴシック" pitchFamily="-84" charset="-128"/>
              </a:rPr>
              <a:t>Net cash flow </a:t>
            </a:r>
            <a:r>
              <a:rPr lang="en-US" sz="1200" b="0" i="0" u="none" strike="noStrike" kern="1200" baseline="0" dirty="0" smtClean="0">
                <a:solidFill>
                  <a:schemeClr val="tx1"/>
                </a:solidFill>
                <a:latin typeface="+mn-lt"/>
                <a:ea typeface="ＭＳ Ｐゴシック" pitchFamily="-84" charset="-128"/>
                <a:cs typeface="ＭＳ Ｐゴシック" pitchFamily="-84" charset="-128"/>
              </a:rPr>
              <a:t>is cash inflows minus cash outflows. Sometimes managers perform simple analyses of the financial feasibility of an investment’s net cash flow without using the time value of money </a:t>
            </a:r>
          </a:p>
          <a:p>
            <a:endParaRPr lang="en-US" altLang="en-US" sz="1200" b="0" i="0" u="none" strike="noStrike" kern="1200" baseline="0" dirty="0" smtClean="0">
              <a:solidFill>
                <a:schemeClr val="tx1"/>
              </a:solidFill>
              <a:latin typeface="+mn-lt"/>
              <a:ea typeface="ＭＳ Ｐゴシック" pitchFamily="-84" charset="-128"/>
            </a:endParaRPr>
          </a:p>
          <a:p>
            <a:r>
              <a:rPr lang="en-US" altLang="en-US" dirty="0" smtClean="0">
                <a:ea typeface="ＭＳ Ｐゴシック" pitchFamily="34" charset="-128"/>
              </a:rPr>
              <a:t>The payback period is the expected amount of time it takes a project to recover its initial investment amount. </a:t>
            </a:r>
            <a:br>
              <a:rPr lang="en-US" altLang="en-US" dirty="0" smtClean="0">
                <a:ea typeface="ＭＳ Ｐゴシック" pitchFamily="34" charset="-128"/>
              </a:rPr>
            </a:br>
            <a:r>
              <a:rPr lang="en-US" altLang="en-US" dirty="0" smtClean="0">
                <a:ea typeface="ＭＳ Ｐゴシック" pitchFamily="34" charset="-128"/>
              </a:rPr>
              <a:t/>
            </a:r>
            <a:br>
              <a:rPr lang="en-US" altLang="en-US" dirty="0" smtClean="0">
                <a:ea typeface="ＭＳ Ｐゴシック" pitchFamily="34" charset="-128"/>
              </a:rPr>
            </a:br>
            <a:r>
              <a:rPr lang="en-US" altLang="en-US" dirty="0" smtClean="0">
                <a:ea typeface="ＭＳ Ｐゴシック" pitchFamily="34" charset="-128"/>
              </a:rPr>
              <a:t>If the cash inflows of an investment are </a:t>
            </a:r>
            <a:r>
              <a:rPr lang="en-US" altLang="en-US" u="sng" dirty="0" smtClean="0">
                <a:ea typeface="ＭＳ Ｐゴシック" pitchFamily="34" charset="-128"/>
              </a:rPr>
              <a:t>equal</a:t>
            </a:r>
            <a:r>
              <a:rPr lang="en-US" altLang="en-US" dirty="0" smtClean="0">
                <a:ea typeface="ＭＳ Ｐゴシック" pitchFamily="34" charset="-128"/>
              </a:rPr>
              <a:t> in each year, we can calculate the payback period by dividing the cost of the investment by the annual net cash inflows. Managers prefer investing in assets with shorter payback periods to reduce the risk of an unprofitable investment over the long run. </a:t>
            </a:r>
          </a:p>
          <a:p>
            <a:endParaRPr lang="en-US" altLang="en-US" dirty="0" smtClean="0">
              <a:ea typeface="ＭＳ Ｐゴシック" pitchFamily="34" charset="-128"/>
            </a:endParaRPr>
          </a:p>
        </p:txBody>
      </p:sp>
    </p:spTree>
    <p:extLst>
      <p:ext uri="{BB962C8B-B14F-4D97-AF65-F5344CB8AC3E}">
        <p14:creationId xmlns:p14="http://schemas.microsoft.com/office/powerpoint/2010/main" val="295147164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xfrm>
            <a:off x="707707" y="4447461"/>
            <a:ext cx="5583026" cy="42133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3" tIns="45661" rIns="92953" bIns="45661"/>
          <a:lstStyle/>
          <a:p>
            <a:r>
              <a:rPr lang="en-US" sz="1200" kern="1200" dirty="0" smtClean="0">
                <a:solidFill>
                  <a:schemeClr val="tx1"/>
                </a:solidFill>
                <a:effectLst/>
                <a:latin typeface="+mn-lt"/>
                <a:ea typeface="ＭＳ Ｐゴシック" pitchFamily="-84" charset="-128"/>
                <a:cs typeface="ＭＳ Ｐゴシック" pitchFamily="-84" charset="-128"/>
              </a:rPr>
              <a:t>Companies often use cost-plus pricing as a starting point in determining selling prices.  Many factors determine price, including consumer preferences and competition.  </a:t>
            </a:r>
          </a:p>
          <a:p>
            <a:r>
              <a:rPr lang="en-US" sz="1200" kern="1200" dirty="0" smtClean="0">
                <a:solidFill>
                  <a:schemeClr val="tx1"/>
                </a:solidFill>
                <a:effectLst/>
                <a:latin typeface="+mn-lt"/>
                <a:ea typeface="ＭＳ Ｐゴシック" pitchFamily="-84" charset="-128"/>
                <a:cs typeface="ＭＳ Ｐゴシック" pitchFamily="-84" charset="-128"/>
              </a:rPr>
              <a:t>When competition is high, companies might be “price-takers,” and have little control in setting prices.  In such cases </a:t>
            </a:r>
            <a:r>
              <a:rPr lang="en-US" sz="1200" i="1" kern="1200" dirty="0" smtClean="0">
                <a:solidFill>
                  <a:schemeClr val="tx1"/>
                </a:solidFill>
                <a:effectLst/>
                <a:latin typeface="+mn-lt"/>
                <a:ea typeface="ＭＳ Ｐゴシック" pitchFamily="-84" charset="-128"/>
                <a:cs typeface="ＭＳ Ｐゴシック" pitchFamily="-84" charset="-128"/>
              </a:rPr>
              <a:t>target costing</a:t>
            </a:r>
            <a:r>
              <a:rPr lang="en-US" sz="1200" kern="1200" dirty="0" smtClean="0">
                <a:solidFill>
                  <a:schemeClr val="tx1"/>
                </a:solidFill>
                <a:effectLst/>
                <a:latin typeface="+mn-lt"/>
                <a:ea typeface="ＭＳ Ｐゴシック" pitchFamily="-84" charset="-128"/>
                <a:cs typeface="ＭＳ Ｐゴシック" pitchFamily="-84" charset="-128"/>
              </a:rPr>
              <a:t> can be useful.  Target cost is defined as:</a:t>
            </a:r>
          </a:p>
          <a:p>
            <a:r>
              <a:rPr lang="en-US" sz="1200" kern="1200" dirty="0" smtClean="0">
                <a:solidFill>
                  <a:schemeClr val="tx1"/>
                </a:solidFill>
                <a:effectLst/>
                <a:latin typeface="+mn-lt"/>
                <a:ea typeface="ＭＳ Ｐゴシック" pitchFamily="-84" charset="-128"/>
                <a:cs typeface="ＭＳ Ｐゴシック" pitchFamily="-84" charset="-128"/>
              </a:rPr>
              <a:t>Target cost = Expected selling price – Desired profit.</a:t>
            </a:r>
            <a:r>
              <a:rPr lang="en-US" sz="1200" kern="1200" baseline="0" dirty="0" smtClean="0">
                <a:solidFill>
                  <a:schemeClr val="tx1"/>
                </a:solidFill>
                <a:effectLst/>
                <a:latin typeface="+mn-lt"/>
                <a:ea typeface="ＭＳ Ｐゴシック" pitchFamily="-84" charset="-128"/>
                <a:cs typeface="ＭＳ Ｐゴシック" pitchFamily="-84" charset="-128"/>
              </a:rPr>
              <a:t>  </a:t>
            </a:r>
            <a:r>
              <a:rPr lang="en-US" sz="1200" kern="1200" dirty="0" smtClean="0">
                <a:solidFill>
                  <a:schemeClr val="tx1"/>
                </a:solidFill>
                <a:effectLst/>
                <a:latin typeface="+mn-lt"/>
                <a:ea typeface="ＭＳ Ｐゴシック" pitchFamily="-84" charset="-128"/>
                <a:cs typeface="ＭＳ Ｐゴシック" pitchFamily="-84" charset="-128"/>
              </a:rPr>
              <a:t>If the target cost is too high, lean techniques can be used to determine if the cost can be reduced enough so that the desired profit can be made. </a:t>
            </a:r>
            <a:endParaRPr lang="en-US" altLang="en-US" dirty="0" smtClean="0">
              <a:ea typeface="ＭＳ Ｐゴシック" pitchFamily="34" charset="-128"/>
            </a:endParaRPr>
          </a:p>
        </p:txBody>
      </p:sp>
    </p:spTree>
    <p:extLst>
      <p:ext uri="{BB962C8B-B14F-4D97-AF65-F5344CB8AC3E}">
        <p14:creationId xmlns:p14="http://schemas.microsoft.com/office/powerpoint/2010/main" val="187730958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xfrm>
            <a:off x="707707" y="4447461"/>
            <a:ext cx="5583026" cy="42133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3" tIns="45661" rIns="92953" bIns="45661"/>
          <a:lstStyle/>
          <a:p>
            <a:r>
              <a:rPr lang="en-US" sz="1200" kern="1200" dirty="0" smtClean="0">
                <a:solidFill>
                  <a:schemeClr val="tx1"/>
                </a:solidFill>
                <a:effectLst/>
                <a:latin typeface="+mn-lt"/>
                <a:ea typeface="ＭＳ Ｐゴシック" pitchFamily="-84" charset="-128"/>
                <a:cs typeface="ＭＳ Ｐゴシック" pitchFamily="-84" charset="-128"/>
              </a:rPr>
              <a:t>In addition to the total cost approach to cost-plus pricing, alternatives include approaches based on either product costs or variable costs.  Since these alternative cost amounts are lower than total cost, companies that use these methods must adjust their desired markup percentage upward to ensure that the selling price covers all costs.  </a:t>
            </a:r>
          </a:p>
          <a:p>
            <a:endParaRPr lang="en-US" sz="1200" kern="1200" dirty="0" smtClean="0">
              <a:solidFill>
                <a:schemeClr val="tx1"/>
              </a:solidFill>
              <a:effectLst/>
              <a:latin typeface="+mn-lt"/>
              <a:ea typeface="ＭＳ Ｐゴシック" pitchFamily="-84" charset="-128"/>
              <a:cs typeface="ＭＳ Ｐゴシック" pitchFamily="-84" charset="-128"/>
            </a:endParaRPr>
          </a:p>
          <a:p>
            <a:r>
              <a:rPr lang="en-US" sz="1200" kern="1200" dirty="0" smtClean="0">
                <a:solidFill>
                  <a:schemeClr val="tx1"/>
                </a:solidFill>
                <a:effectLst/>
                <a:latin typeface="+mn-lt"/>
                <a:ea typeface="ＭＳ Ｐゴシック" pitchFamily="-84" charset="-128"/>
                <a:cs typeface="ＭＳ Ｐゴシック" pitchFamily="-84" charset="-128"/>
              </a:rPr>
              <a:t>Sometimes companies compute the desired markup % using a target return on investment.  For example, if </a:t>
            </a:r>
            <a:r>
              <a:rPr lang="en-US" sz="1200" kern="1200" dirty="0" err="1" smtClean="0">
                <a:solidFill>
                  <a:schemeClr val="tx1"/>
                </a:solidFill>
                <a:effectLst/>
                <a:latin typeface="+mn-lt"/>
                <a:ea typeface="ＭＳ Ｐゴシック" pitchFamily="-84" charset="-128"/>
                <a:cs typeface="ＭＳ Ｐゴシック" pitchFamily="-84" charset="-128"/>
              </a:rPr>
              <a:t>MpPro</a:t>
            </a:r>
            <a:r>
              <a:rPr lang="en-US" sz="1200" kern="1200" dirty="0" smtClean="0">
                <a:solidFill>
                  <a:schemeClr val="tx1"/>
                </a:solidFill>
                <a:effectLst/>
                <a:latin typeface="+mn-lt"/>
                <a:ea typeface="ＭＳ Ｐゴシック" pitchFamily="-84" charset="-128"/>
                <a:cs typeface="ＭＳ Ｐゴシック" pitchFamily="-84" charset="-128"/>
              </a:rPr>
              <a:t> targets a 14% return on invested assets of $1,000,000, its target profit is $140,000.  This equals $14 per unit if 10,000 units are sold, as in this example. The markup % is then $14/$70 = 20%.</a:t>
            </a:r>
          </a:p>
          <a:p>
            <a:endParaRPr lang="en-US" altLang="en-US" dirty="0" smtClean="0">
              <a:ea typeface="ＭＳ Ｐゴシック" pitchFamily="34" charset="-128"/>
            </a:endParaRPr>
          </a:p>
        </p:txBody>
      </p:sp>
    </p:spTree>
    <p:extLst>
      <p:ext uri="{BB962C8B-B14F-4D97-AF65-F5344CB8AC3E}">
        <p14:creationId xmlns:p14="http://schemas.microsoft.com/office/powerpoint/2010/main" val="14745202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xfrm>
            <a:off x="707707" y="4447461"/>
            <a:ext cx="5583026" cy="42133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3" tIns="45661" rIns="92953" bIns="45661"/>
          <a:lstStyle/>
          <a:p>
            <a:r>
              <a:rPr lang="en-US" sz="1200" kern="1200" dirty="0" smtClean="0">
                <a:solidFill>
                  <a:schemeClr val="tx1"/>
                </a:solidFill>
                <a:effectLst/>
                <a:latin typeface="+mn-lt"/>
                <a:ea typeface="ＭＳ Ｐゴシック" pitchFamily="-84" charset="-128"/>
                <a:cs typeface="ＭＳ Ｐゴシック" pitchFamily="-84" charset="-128"/>
              </a:rPr>
              <a:t>In addition to the total cost approach to cost-plus pricing, alternatives include approaches based on either product costs or variable costs.  Because these alternative cost amounts are lower than total cost, companies that use these methods must increase their desired markup percentage to ensure that the selling price covers all costs.  For the variable cost method the markup percentage is determined as:</a:t>
            </a:r>
          </a:p>
          <a:p>
            <a:r>
              <a:rPr lang="en-US" sz="1200" b="1" kern="1200" dirty="0" smtClean="0">
                <a:solidFill>
                  <a:schemeClr val="tx1"/>
                </a:solidFill>
                <a:effectLst/>
                <a:latin typeface="+mn-lt"/>
                <a:ea typeface="ＭＳ Ｐゴシック" pitchFamily="-84" charset="-128"/>
                <a:cs typeface="ＭＳ Ｐゴシック" pitchFamily="-84" charset="-128"/>
              </a:rPr>
              <a:t>Markup % = </a:t>
            </a:r>
            <a:r>
              <a:rPr lang="en-US" sz="1200" b="1" u="sng" kern="1200" dirty="0" smtClean="0">
                <a:solidFill>
                  <a:schemeClr val="tx1"/>
                </a:solidFill>
                <a:effectLst/>
                <a:latin typeface="+mn-lt"/>
                <a:ea typeface="ＭＳ Ｐゴシック" pitchFamily="-84" charset="-128"/>
                <a:cs typeface="ＭＳ Ｐゴシック" pitchFamily="-84" charset="-128"/>
              </a:rPr>
              <a:t>Target profit + Fixed overhead costs + Fixed selling and administrative costs</a:t>
            </a:r>
            <a:endParaRPr lang="en-US" sz="1200" kern="1200" dirty="0" smtClean="0">
              <a:solidFill>
                <a:schemeClr val="tx1"/>
              </a:solidFill>
              <a:effectLst/>
              <a:latin typeface="+mn-lt"/>
              <a:ea typeface="ＭＳ Ｐゴシック" pitchFamily="-84" charset="-128"/>
              <a:cs typeface="ＭＳ Ｐゴシック" pitchFamily="-84" charset="-128"/>
            </a:endParaRPr>
          </a:p>
          <a:p>
            <a:r>
              <a:rPr lang="en-US" sz="1200" b="1" kern="1200" dirty="0" smtClean="0">
                <a:solidFill>
                  <a:schemeClr val="tx1"/>
                </a:solidFill>
                <a:effectLst/>
                <a:latin typeface="+mn-lt"/>
                <a:ea typeface="ＭＳ Ｐゴシック" pitchFamily="-84" charset="-128"/>
                <a:cs typeface="ＭＳ Ｐゴシック" pitchFamily="-84" charset="-128"/>
              </a:rPr>
              <a:t>                                                                   Total variable costs</a:t>
            </a:r>
            <a:endParaRPr lang="en-US" sz="1200" kern="1200" dirty="0" smtClean="0">
              <a:solidFill>
                <a:schemeClr val="tx1"/>
              </a:solidFill>
              <a:effectLst/>
              <a:latin typeface="+mn-lt"/>
              <a:ea typeface="ＭＳ Ｐゴシック" pitchFamily="-84" charset="-128"/>
              <a:cs typeface="ＭＳ Ｐゴシック" pitchFamily="-84" charset="-128"/>
            </a:endParaRPr>
          </a:p>
          <a:p>
            <a:r>
              <a:rPr lang="en-US" sz="1200" kern="1200" dirty="0" smtClean="0">
                <a:solidFill>
                  <a:schemeClr val="tx1"/>
                </a:solidFill>
                <a:effectLst/>
                <a:latin typeface="+mn-lt"/>
                <a:ea typeface="ＭＳ Ｐゴシック" pitchFamily="-84" charset="-128"/>
                <a:cs typeface="ＭＳ Ｐゴシック" pitchFamily="-84" charset="-128"/>
              </a:rPr>
              <a:t>For </a:t>
            </a:r>
            <a:r>
              <a:rPr lang="en-US" sz="1200" kern="1200" dirty="0" err="1" smtClean="0">
                <a:solidFill>
                  <a:schemeClr val="tx1"/>
                </a:solidFill>
                <a:effectLst/>
                <a:latin typeface="+mn-lt"/>
                <a:ea typeface="ＭＳ Ｐゴシック" pitchFamily="-84" charset="-128"/>
                <a:cs typeface="ＭＳ Ｐゴシック" pitchFamily="-84" charset="-128"/>
              </a:rPr>
              <a:t>MpPro</a:t>
            </a:r>
            <a:r>
              <a:rPr lang="en-US" sz="1200" kern="1200" dirty="0" smtClean="0">
                <a:solidFill>
                  <a:schemeClr val="tx1"/>
                </a:solidFill>
                <a:effectLst/>
                <a:latin typeface="+mn-lt"/>
                <a:ea typeface="ＭＳ Ｐゴシック" pitchFamily="-84" charset="-128"/>
                <a:cs typeface="ＭＳ Ｐゴシック" pitchFamily="-84" charset="-128"/>
              </a:rPr>
              <a:t>, the markup percentage, using the variable cost approach, is computed as:</a:t>
            </a:r>
          </a:p>
          <a:p>
            <a:r>
              <a:rPr lang="en-US" sz="1200" kern="1200" dirty="0" smtClean="0">
                <a:solidFill>
                  <a:schemeClr val="tx1"/>
                </a:solidFill>
                <a:effectLst/>
                <a:latin typeface="+mn-lt"/>
                <a:ea typeface="ＭＳ Ｐゴシック" pitchFamily="-84" charset="-128"/>
                <a:cs typeface="ＭＳ Ｐゴシック" pitchFamily="-84" charset="-128"/>
              </a:rPr>
              <a:t>	Markup % = </a:t>
            </a:r>
            <a:r>
              <a:rPr lang="en-US" sz="1200" u="sng" kern="1200" dirty="0" smtClean="0">
                <a:solidFill>
                  <a:schemeClr val="tx1"/>
                </a:solidFill>
                <a:effectLst/>
                <a:latin typeface="+mn-lt"/>
                <a:ea typeface="ＭＳ Ｐゴシック" pitchFamily="-84" charset="-128"/>
                <a:cs typeface="ＭＳ Ｐゴシック" pitchFamily="-84" charset="-128"/>
              </a:rPr>
              <a:t>$140,000 + $140,000 + $60,000</a:t>
            </a:r>
            <a:r>
              <a:rPr lang="en-US" sz="1200" kern="1200" dirty="0" smtClean="0">
                <a:solidFill>
                  <a:schemeClr val="tx1"/>
                </a:solidFill>
                <a:effectLst/>
                <a:latin typeface="+mn-lt"/>
                <a:ea typeface="ＭＳ Ｐゴシック" pitchFamily="-84" charset="-128"/>
                <a:cs typeface="ＭＳ Ｐゴシック" pitchFamily="-84" charset="-128"/>
              </a:rPr>
              <a:t> = 68%</a:t>
            </a:r>
          </a:p>
          <a:p>
            <a:r>
              <a:rPr lang="en-US" sz="1200" kern="1200" dirty="0" smtClean="0">
                <a:solidFill>
                  <a:schemeClr val="tx1"/>
                </a:solidFill>
                <a:effectLst/>
                <a:latin typeface="+mn-lt"/>
                <a:ea typeface="ＭＳ Ｐゴシック" pitchFamily="-84" charset="-128"/>
                <a:cs typeface="ＭＳ Ｐゴシック" pitchFamily="-84" charset="-128"/>
              </a:rPr>
              <a:t>	                               [($44 + $6) x 10,000]</a:t>
            </a:r>
          </a:p>
          <a:p>
            <a:r>
              <a:rPr lang="en-US" sz="1200" kern="1200" dirty="0" smtClean="0">
                <a:solidFill>
                  <a:schemeClr val="tx1"/>
                </a:solidFill>
                <a:effectLst/>
                <a:latin typeface="+mn-lt"/>
                <a:ea typeface="ＭＳ Ｐゴシック" pitchFamily="-84" charset="-128"/>
                <a:cs typeface="ＭＳ Ｐゴシック" pitchFamily="-84" charset="-128"/>
              </a:rPr>
              <a:t>With this markup percentage and total variable cost per unit of $50, the selling price is computed as:</a:t>
            </a:r>
          </a:p>
          <a:p>
            <a:r>
              <a:rPr lang="en-US" sz="1200" kern="1200" dirty="0" smtClean="0">
                <a:solidFill>
                  <a:schemeClr val="tx1"/>
                </a:solidFill>
                <a:effectLst/>
                <a:latin typeface="+mn-lt"/>
                <a:ea typeface="ＭＳ Ｐゴシック" pitchFamily="-84" charset="-128"/>
                <a:cs typeface="ＭＳ Ｐゴシック" pitchFamily="-84" charset="-128"/>
              </a:rPr>
              <a:t>	Selling price = $50 + ($50 x 68%) = $84</a:t>
            </a:r>
          </a:p>
          <a:p>
            <a:endParaRPr lang="en-US" altLang="en-US" dirty="0" smtClean="0">
              <a:ea typeface="ＭＳ Ｐゴシック" pitchFamily="34" charset="-128"/>
            </a:endParaRPr>
          </a:p>
        </p:txBody>
      </p:sp>
    </p:spTree>
    <p:extLst>
      <p:ext uri="{BB962C8B-B14F-4D97-AF65-F5344CB8AC3E}">
        <p14:creationId xmlns:p14="http://schemas.microsoft.com/office/powerpoint/2010/main" val="382152011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ea typeface="ＭＳ Ｐゴシック" pitchFamily="34" charset="-128"/>
            </a:endParaRPr>
          </a:p>
        </p:txBody>
      </p:sp>
    </p:spTree>
    <p:extLst>
      <p:ext uri="{BB962C8B-B14F-4D97-AF65-F5344CB8AC3E}">
        <p14:creationId xmlns:p14="http://schemas.microsoft.com/office/powerpoint/2010/main" val="2273540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bwMode="auto">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3" tIns="45661" rIns="92953" bIns="45661">
            <a:normAutofit lnSpcReduction="10000"/>
          </a:bodyPr>
          <a:lstStyle/>
          <a:p>
            <a:r>
              <a:rPr lang="en-US" altLang="en-US" dirty="0" smtClean="0">
                <a:ea typeface="ＭＳ Ｐゴシック" pitchFamily="34" charset="-128"/>
              </a:rPr>
              <a:t>The management at FasTrac is considering a new machine to use in its manufacturing operations.  The new machine has these features:</a:t>
            </a:r>
          </a:p>
          <a:p>
            <a:r>
              <a:rPr lang="en-US" sz="1200" kern="1200" dirty="0" smtClean="0">
                <a:solidFill>
                  <a:schemeClr val="tx1"/>
                </a:solidFill>
                <a:effectLst/>
                <a:latin typeface="+mn-lt"/>
                <a:ea typeface="ＭＳ Ｐゴシック" pitchFamily="-84" charset="-128"/>
                <a:cs typeface="ＭＳ Ｐゴシック" pitchFamily="-84" charset="-128"/>
              </a:rPr>
              <a:t>Cost……………………………………        $16,000</a:t>
            </a:r>
          </a:p>
          <a:p>
            <a:r>
              <a:rPr lang="en-US" sz="1200" kern="1200" dirty="0" smtClean="0">
                <a:solidFill>
                  <a:schemeClr val="tx1"/>
                </a:solidFill>
                <a:effectLst/>
                <a:latin typeface="+mn-lt"/>
                <a:ea typeface="ＭＳ Ｐゴシック" pitchFamily="-84" charset="-128"/>
                <a:cs typeface="ＭＳ Ｐゴシック" pitchFamily="-84" charset="-128"/>
              </a:rPr>
              <a:t>Useful life………………………………      8 years</a:t>
            </a:r>
          </a:p>
          <a:p>
            <a:r>
              <a:rPr lang="en-US" sz="1200" kern="1200" dirty="0" smtClean="0">
                <a:solidFill>
                  <a:schemeClr val="tx1"/>
                </a:solidFill>
                <a:effectLst/>
                <a:latin typeface="+mn-lt"/>
                <a:ea typeface="ＭＳ Ｐゴシック" pitchFamily="-84" charset="-128"/>
                <a:cs typeface="ＭＳ Ｐゴシック" pitchFamily="-84" charset="-128"/>
              </a:rPr>
              <a:t>Salvage value………………………….    $ 0</a:t>
            </a:r>
          </a:p>
          <a:p>
            <a:r>
              <a:rPr lang="en-US" sz="1200" kern="1200" dirty="0" smtClean="0">
                <a:solidFill>
                  <a:schemeClr val="tx1"/>
                </a:solidFill>
                <a:effectLst/>
                <a:latin typeface="+mn-lt"/>
                <a:ea typeface="ＭＳ Ｐゴシック" pitchFamily="-84" charset="-128"/>
                <a:cs typeface="ＭＳ Ｐゴシック" pitchFamily="-84" charset="-128"/>
              </a:rPr>
              <a:t>Expected production…………………1,000 units   </a:t>
            </a:r>
          </a:p>
          <a:p>
            <a:r>
              <a:rPr lang="en-US" sz="1200" kern="1200" dirty="0" smtClean="0">
                <a:solidFill>
                  <a:schemeClr val="tx1"/>
                </a:solidFill>
                <a:effectLst/>
                <a:latin typeface="+mn-lt"/>
                <a:ea typeface="ＭＳ Ｐゴシック" pitchFamily="-84" charset="-128"/>
                <a:cs typeface="ＭＳ Ｐゴシック" pitchFamily="-84" charset="-128"/>
              </a:rPr>
              <a:t>Product selling price per unit…… $ 30</a:t>
            </a:r>
          </a:p>
          <a:p>
            <a:endParaRPr lang="en-US" altLang="en-US" dirty="0" smtClean="0">
              <a:ea typeface="ＭＳ Ｐゴシック" pitchFamily="34" charset="-128"/>
            </a:endParaRPr>
          </a:p>
          <a:p>
            <a:r>
              <a:rPr lang="en-US" altLang="en-US" dirty="0" smtClean="0">
                <a:ea typeface="ＭＳ Ｐゴシック" pitchFamily="34" charset="-128"/>
              </a:rPr>
              <a:t>Because the net annual cash inflows are the same each year, we can calculate the payback period easily by dividing the machine’s cost by its annual net cash flows. The payback period is 3.9 years. The new machine will return its original cost in annual net cash flows in 3.9 years, less than half of its expected useful life of 8 years.</a:t>
            </a:r>
          </a:p>
          <a:p>
            <a:endParaRPr lang="en-US" altLang="en-US" dirty="0" smtClean="0">
              <a:ea typeface="ＭＳ Ｐゴシック" pitchFamily="34" charset="-128"/>
            </a:endParaRPr>
          </a:p>
          <a:p>
            <a:r>
              <a:rPr lang="en-US" sz="1200" b="0" i="0" u="none" strike="noStrike" kern="1200" baseline="0" dirty="0" smtClean="0">
                <a:solidFill>
                  <a:schemeClr val="tx1"/>
                </a:solidFill>
                <a:latin typeface="+mn-lt"/>
                <a:ea typeface="ＭＳ Ｐゴシック" pitchFamily="-84" charset="-128"/>
                <a:cs typeface="ＭＳ Ｐゴシック" pitchFamily="-84" charset="-128"/>
              </a:rPr>
              <a:t>The amount of net cash flow from the machinery is computed by subtracting expected cash outflows from expected cash inflows. The Expected Net Cash Flow column of Exhibit 25.4 excludes all noncash revenues and expenses. Since depreciation does not impact cash flows, it is excluded.</a:t>
            </a:r>
            <a:endParaRPr lang="en-US" altLang="en-US" dirty="0" smtClean="0">
              <a:ea typeface="ＭＳ Ｐゴシック" pitchFamily="34" charset="-128"/>
            </a:endParaRPr>
          </a:p>
          <a:p>
            <a:endParaRPr lang="en-US" altLang="en-US" dirty="0" smtClean="0">
              <a:ea typeface="ＭＳ Ｐゴシック" pitchFamily="34" charset="-128"/>
            </a:endParaRPr>
          </a:p>
          <a:p>
            <a:r>
              <a:rPr lang="en-US" altLang="en-US" dirty="0" smtClean="0">
                <a:ea typeface="ＭＳ Ｐゴシック" pitchFamily="34" charset="-128"/>
              </a:rPr>
              <a:t>Management at FasTrac may have an investment decision rule such as:  invest only in projects with a payback period of 5 years or less.  If so, the company would invest in the new machine because its payback period is less than 5 years.</a:t>
            </a:r>
          </a:p>
        </p:txBody>
      </p:sp>
    </p:spTree>
    <p:extLst>
      <p:ext uri="{BB962C8B-B14F-4D97-AF65-F5344CB8AC3E}">
        <p14:creationId xmlns:p14="http://schemas.microsoft.com/office/powerpoint/2010/main" val="3922900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bwMode="auto">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3" tIns="45661" rIns="92953" bIns="45661"/>
          <a:lstStyle/>
          <a:p>
            <a:r>
              <a:rPr lang="en-US" altLang="en-US" dirty="0" smtClean="0">
                <a:ea typeface="ＭＳ Ｐゴシック" pitchFamily="34" charset="-128"/>
              </a:rPr>
              <a:t>Let’s complicate the payback computation a bit by using unequal annual net cash flows for the same machine.</a:t>
            </a:r>
          </a:p>
          <a:p>
            <a:endParaRPr lang="en-US" altLang="en-US" dirty="0" smtClean="0">
              <a:ea typeface="ＭＳ Ｐゴシック" pitchFamily="34" charset="-128"/>
            </a:endParaRPr>
          </a:p>
          <a:p>
            <a:r>
              <a:rPr lang="en-US" sz="1200" b="0" i="0" u="none" strike="noStrike" kern="1200" baseline="0" dirty="0" smtClean="0">
                <a:solidFill>
                  <a:schemeClr val="tx1"/>
                </a:solidFill>
                <a:latin typeface="+mn-lt"/>
                <a:ea typeface="ＭＳ Ｐゴシック" pitchFamily="-84" charset="-128"/>
                <a:cs typeface="ＭＳ Ｐゴシック" pitchFamily="-84" charset="-128"/>
              </a:rPr>
              <a:t>In this case, the payback period is computed using the </a:t>
            </a:r>
            <a:r>
              <a:rPr lang="en-US" sz="1200" b="0" i="1" u="none" strike="noStrike" kern="1200" baseline="0" dirty="0" smtClean="0">
                <a:solidFill>
                  <a:schemeClr val="tx1"/>
                </a:solidFill>
                <a:latin typeface="+mn-lt"/>
                <a:ea typeface="ＭＳ Ｐゴシック" pitchFamily="-84" charset="-128"/>
                <a:cs typeface="ＭＳ Ｐゴシック" pitchFamily="-84" charset="-128"/>
              </a:rPr>
              <a:t>cumulative total of net cash flows. </a:t>
            </a:r>
            <a:r>
              <a:rPr lang="en-US" sz="1200" b="0" i="0" u="none" strike="noStrike" kern="1200" baseline="0" dirty="0" smtClean="0">
                <a:solidFill>
                  <a:schemeClr val="tx1"/>
                </a:solidFill>
                <a:latin typeface="+mn-lt"/>
                <a:ea typeface="ＭＳ Ｐゴシック" pitchFamily="-84" charset="-128"/>
                <a:cs typeface="ＭＳ Ｐゴシック" pitchFamily="-84" charset="-128"/>
              </a:rPr>
              <a:t>The word </a:t>
            </a:r>
            <a:r>
              <a:rPr lang="en-US" sz="1200" b="0" i="1" u="none" strike="noStrike" kern="1200" baseline="0" dirty="0" smtClean="0">
                <a:solidFill>
                  <a:schemeClr val="tx1"/>
                </a:solidFill>
                <a:latin typeface="+mn-lt"/>
                <a:ea typeface="ＭＳ Ｐゴシック" pitchFamily="-84" charset="-128"/>
                <a:cs typeface="ＭＳ Ｐゴシック" pitchFamily="-84" charset="-128"/>
              </a:rPr>
              <a:t>cumulative </a:t>
            </a:r>
            <a:r>
              <a:rPr lang="en-US" sz="1200" b="0" i="0" u="none" strike="noStrike" kern="1200" baseline="0" dirty="0" smtClean="0">
                <a:solidFill>
                  <a:schemeClr val="tx1"/>
                </a:solidFill>
                <a:latin typeface="+mn-lt"/>
                <a:ea typeface="ＭＳ Ｐゴシック" pitchFamily="-84" charset="-128"/>
                <a:cs typeface="ＭＳ Ｐゴシック" pitchFamily="-84" charset="-128"/>
              </a:rPr>
              <a:t>refers to the addition of each period’s net cash flows as we progress through time.</a:t>
            </a:r>
            <a:endParaRPr lang="en-US" altLang="en-US" dirty="0" smtClean="0">
              <a:ea typeface="ＭＳ Ｐゴシック" pitchFamily="34" charset="-128"/>
            </a:endParaRPr>
          </a:p>
        </p:txBody>
      </p:sp>
    </p:spTree>
    <p:extLst>
      <p:ext uri="{BB962C8B-B14F-4D97-AF65-F5344CB8AC3E}">
        <p14:creationId xmlns:p14="http://schemas.microsoft.com/office/powerpoint/2010/main" val="3434716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200"/>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fld id="{CCA60B85-6314-4745-943C-97FC7808888D}" type="slidenum">
              <a:rPr lang="en-US" altLang="en-US"/>
              <a:pPr/>
              <a:t>‹#›</a:t>
            </a:fld>
            <a:endParaRPr lang="en-US" altLang="en-US" dirty="0"/>
          </a:p>
        </p:txBody>
      </p:sp>
    </p:spTree>
    <p:extLst>
      <p:ext uri="{BB962C8B-B14F-4D97-AF65-F5344CB8AC3E}">
        <p14:creationId xmlns:p14="http://schemas.microsoft.com/office/powerpoint/2010/main" val="2550972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B54780C-D81C-4E93-81ED-32198CF6AE13}" type="datetime1">
              <a:rPr lang="en-US"/>
              <a:pPr>
                <a:defRPr/>
              </a:pPr>
              <a:t>3/31/2018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5BA913DE-8C1C-41F1-8EAD-D3F956D68207}" type="slidenum">
              <a:rPr lang="en-US" altLang="en-US"/>
              <a:pPr/>
              <a:t>‹#›</a:t>
            </a:fld>
            <a:endParaRPr lang="en-US" altLang="en-US" dirty="0"/>
          </a:p>
        </p:txBody>
      </p:sp>
    </p:spTree>
    <p:extLst>
      <p:ext uri="{BB962C8B-B14F-4D97-AF65-F5344CB8AC3E}">
        <p14:creationId xmlns:p14="http://schemas.microsoft.com/office/powerpoint/2010/main" val="231944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85800"/>
            <a:ext cx="601980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8CC3B1B-1248-4C11-BF0B-24A78E290F11}" type="datetime1">
              <a:rPr lang="en-US"/>
              <a:pPr>
                <a:defRPr/>
              </a:pPr>
              <a:t>3/31/2018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7B85FBA9-AF81-4431-A662-8CEB2CEA807D}" type="slidenum">
              <a:rPr lang="en-US" altLang="en-US"/>
              <a:pPr/>
              <a:t>‹#›</a:t>
            </a:fld>
            <a:endParaRPr lang="en-US" altLang="en-US" dirty="0"/>
          </a:p>
        </p:txBody>
      </p:sp>
    </p:spTree>
    <p:extLst>
      <p:ext uri="{BB962C8B-B14F-4D97-AF65-F5344CB8AC3E}">
        <p14:creationId xmlns:p14="http://schemas.microsoft.com/office/powerpoint/2010/main" val="3436298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fld id="{578D89FB-1E1B-4571-870C-6125DA37D1D5}" type="slidenum">
              <a:rPr lang="en-US" altLang="en-US"/>
              <a:pPr/>
              <a:t>‹#›</a:t>
            </a:fld>
            <a:endParaRPr lang="en-US" altLang="en-US" dirty="0"/>
          </a:p>
        </p:txBody>
      </p:sp>
    </p:spTree>
    <p:extLst>
      <p:ext uri="{BB962C8B-B14F-4D97-AF65-F5344CB8AC3E}">
        <p14:creationId xmlns:p14="http://schemas.microsoft.com/office/powerpoint/2010/main" val="2203753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45C216B-DCC2-4C2B-9289-7DDABFBE3F4C}" type="datetime1">
              <a:rPr lang="en-US"/>
              <a:pPr>
                <a:defRPr/>
              </a:pPr>
              <a:t>3/31/2018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0BE8EB79-E929-4C7D-A47A-28BE46A7D556}" type="slidenum">
              <a:rPr lang="en-US" altLang="en-US"/>
              <a:pPr/>
              <a:t>‹#›</a:t>
            </a:fld>
            <a:endParaRPr lang="en-US" altLang="en-US" dirty="0"/>
          </a:p>
        </p:txBody>
      </p:sp>
    </p:spTree>
    <p:extLst>
      <p:ext uri="{BB962C8B-B14F-4D97-AF65-F5344CB8AC3E}">
        <p14:creationId xmlns:p14="http://schemas.microsoft.com/office/powerpoint/2010/main" val="1225150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5BB96D6-6594-48EE-818A-519C6A9D5189}" type="datetime1">
              <a:rPr lang="en-US"/>
              <a:pPr>
                <a:defRPr/>
              </a:pPr>
              <a:t>3/31/2018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F9F62DD-0481-47CA-9193-769BA4AB17ED}" type="slidenum">
              <a:rPr lang="en-US" altLang="en-US"/>
              <a:pPr/>
              <a:t>‹#›</a:t>
            </a:fld>
            <a:endParaRPr lang="en-US" altLang="en-US" dirty="0"/>
          </a:p>
        </p:txBody>
      </p:sp>
    </p:spTree>
    <p:extLst>
      <p:ext uri="{BB962C8B-B14F-4D97-AF65-F5344CB8AC3E}">
        <p14:creationId xmlns:p14="http://schemas.microsoft.com/office/powerpoint/2010/main" val="3442169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28E7C3B-D56A-43F7-8159-2BE4E8EE5925}" type="datetime1">
              <a:rPr lang="en-US"/>
              <a:pPr>
                <a:defRPr/>
              </a:pPr>
              <a:t>3/31/2018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BF306E3E-0750-48F0-8D09-652BCB5A71FA}" type="slidenum">
              <a:rPr lang="en-US" altLang="en-US"/>
              <a:pPr/>
              <a:t>‹#›</a:t>
            </a:fld>
            <a:endParaRPr lang="en-US" altLang="en-US" dirty="0"/>
          </a:p>
        </p:txBody>
      </p:sp>
    </p:spTree>
    <p:extLst>
      <p:ext uri="{BB962C8B-B14F-4D97-AF65-F5344CB8AC3E}">
        <p14:creationId xmlns:p14="http://schemas.microsoft.com/office/powerpoint/2010/main" val="1734930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50CA9B1-5901-49ED-9C9A-2FA9DED797B8}" type="datetime1">
              <a:rPr lang="en-US"/>
              <a:pPr>
                <a:defRPr/>
              </a:pPr>
              <a:t>3/31/2018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76351F59-B69D-4F75-98E2-56A685E947D9}" type="slidenum">
              <a:rPr lang="en-US" altLang="en-US"/>
              <a:pPr/>
              <a:t>‹#›</a:t>
            </a:fld>
            <a:endParaRPr lang="en-US" altLang="en-US" dirty="0"/>
          </a:p>
        </p:txBody>
      </p:sp>
    </p:spTree>
    <p:extLst>
      <p:ext uri="{BB962C8B-B14F-4D97-AF65-F5344CB8AC3E}">
        <p14:creationId xmlns:p14="http://schemas.microsoft.com/office/powerpoint/2010/main" val="703354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lvl1p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1743D76-3A48-4CEE-A746-1D98E9DAA5BA}" type="datetime1">
              <a:rPr lang="en-US"/>
              <a:pPr>
                <a:defRPr/>
              </a:pPr>
              <a:t>3/31/2018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206E4460-2358-421F-B14B-82A8FDA5C43C}" type="slidenum">
              <a:rPr lang="en-US" altLang="en-US"/>
              <a:pPr/>
              <a:t>‹#›</a:t>
            </a:fld>
            <a:endParaRPr lang="en-US" altLang="en-US" dirty="0"/>
          </a:p>
        </p:txBody>
      </p:sp>
    </p:spTree>
    <p:extLst>
      <p:ext uri="{BB962C8B-B14F-4D97-AF65-F5344CB8AC3E}">
        <p14:creationId xmlns:p14="http://schemas.microsoft.com/office/powerpoint/2010/main" val="474841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3C11249-8C38-4834-BF52-78BEF112EDE5}" type="datetime1">
              <a:rPr lang="en-US"/>
              <a:pPr>
                <a:defRPr/>
              </a:pPr>
              <a:t>3/31/2018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68116A77-D22B-4B61-A895-8DAB1A70CB59}" type="slidenum">
              <a:rPr lang="en-US" altLang="en-US"/>
              <a:pPr/>
              <a:t>‹#›</a:t>
            </a:fld>
            <a:endParaRPr lang="en-US" altLang="en-US" dirty="0"/>
          </a:p>
        </p:txBody>
      </p:sp>
    </p:spTree>
    <p:extLst>
      <p:ext uri="{BB962C8B-B14F-4D97-AF65-F5344CB8AC3E}">
        <p14:creationId xmlns:p14="http://schemas.microsoft.com/office/powerpoint/2010/main" val="968598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008313" cy="9017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905000"/>
            <a:ext cx="3008313" cy="41576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BD4FFEE-01DC-43FF-80B2-A423F66285CE}" type="datetime1">
              <a:rPr lang="en-US"/>
              <a:pPr>
                <a:defRPr/>
              </a:pPr>
              <a:t>3/31/2018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0C8838B3-4AC8-45B6-9F6D-54AB4F8BE50B}" type="slidenum">
              <a:rPr lang="en-US" altLang="en-US"/>
              <a:pPr/>
              <a:t>‹#›</a:t>
            </a:fld>
            <a:endParaRPr lang="en-US" altLang="en-US" dirty="0"/>
          </a:p>
        </p:txBody>
      </p:sp>
    </p:spTree>
    <p:extLst>
      <p:ext uri="{BB962C8B-B14F-4D97-AF65-F5344CB8AC3E}">
        <p14:creationId xmlns:p14="http://schemas.microsoft.com/office/powerpoint/2010/main" val="46592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0779BE8-C29E-4C79-BFA3-192CA5A7AA9D}" type="datetime1">
              <a:rPr lang="en-US"/>
              <a:pPr>
                <a:defRPr/>
              </a:pPr>
              <a:t>3/31/2018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B728CCC2-0E9A-4D1A-BB00-DB966305B71C}" type="slidenum">
              <a:rPr lang="en-US" altLang="en-US"/>
              <a:pPr/>
              <a:t>‹#›</a:t>
            </a:fld>
            <a:endParaRPr lang="en-US" altLang="en-US" dirty="0"/>
          </a:p>
        </p:txBody>
      </p:sp>
    </p:spTree>
    <p:extLst>
      <p:ext uri="{BB962C8B-B14F-4D97-AF65-F5344CB8AC3E}">
        <p14:creationId xmlns:p14="http://schemas.microsoft.com/office/powerpoint/2010/main" val="1545426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2133600"/>
            <a:ext cx="82296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charset="0"/>
                <a:cs typeface="Arial" charset="0"/>
              </a:defRPr>
            </a:lvl1pPr>
          </a:lstStyle>
          <a:p>
            <a:pPr>
              <a:defRPr/>
            </a:pPr>
            <a:fld id="{97D83C83-4EE1-4838-9295-A5DBAEBD1C85}" type="datetime1">
              <a:rPr lang="en-US"/>
              <a:pPr>
                <a:defRPr/>
              </a:pPr>
              <a:t>3/31/2018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Arial" charset="0"/>
                <a:cs typeface="Arial"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9FDDD146-FEEC-45ED-9DDF-FE2090CD8216}" type="slidenum">
              <a:rPr lang="en-US" altLang="en-US"/>
              <a:pPr/>
              <a:t>‹#›</a:t>
            </a:fld>
            <a:endParaRPr lang="en-US" altLang="en-US" dirty="0"/>
          </a:p>
        </p:txBody>
      </p:sp>
      <p:sp>
        <p:nvSpPr>
          <p:cNvPr id="1031" name="Rectangle 7"/>
          <p:cNvSpPr>
            <a:spLocks noChangeArrowheads="1"/>
          </p:cNvSpPr>
          <p:nvPr userDrawn="1"/>
        </p:nvSpPr>
        <p:spPr bwMode="auto">
          <a:xfrm>
            <a:off x="0" y="0"/>
            <a:ext cx="9144000" cy="533400"/>
          </a:xfrm>
          <a:prstGeom prst="rect">
            <a:avLst/>
          </a:prstGeom>
          <a:solidFill>
            <a:srgbClr val="006991"/>
          </a:solidFill>
          <a:ln w="28575" algn="ctr">
            <a:solidFill>
              <a:srgbClr val="445583"/>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en-US" dirty="0" smtClean="0">
              <a:solidFill>
                <a:srgbClr val="FFFF00"/>
              </a:solidFill>
              <a:latin typeface="Palatino Linotype" panose="02040502050505030304" pitchFamily="18" charset="0"/>
            </a:endParaRPr>
          </a:p>
        </p:txBody>
      </p:sp>
    </p:spTree>
  </p:cSld>
  <p:clrMap bg1="lt1" tx1="dk1" bg2="lt2" tx2="dk2" accent1="accent1" accent2="accent2" accent3="accent3" accent4="accent4" accent5="accent5" accent6="accent6" hlink="hlink" folHlink="folHlink"/>
  <p:sldLayoutIdLst>
    <p:sldLayoutId id="2147484210" r:id="rId1"/>
    <p:sldLayoutId id="2147484200"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 id="2147484211"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6.emf"/><Relationship Id="rId5" Type="http://schemas.openxmlformats.org/officeDocument/2006/relationships/oleObject" Target="../embeddings/Microsoft_Excel_97-2003_Worksheet1.xls"/><Relationship Id="rId4" Type="http://schemas.openxmlformats.org/officeDocument/2006/relationships/oleObject" Target="../embeddings/oleObject2.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7.emf"/><Relationship Id="rId5" Type="http://schemas.openxmlformats.org/officeDocument/2006/relationships/oleObject" Target="../embeddings/Microsoft_Excel_97-2003_Worksheet2.xls"/><Relationship Id="rId4" Type="http://schemas.openxmlformats.org/officeDocument/2006/relationships/oleObject" Target="../embeddings/oleObject3.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2.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0.xml"/><Relationship Id="rId1" Type="http://schemas.openxmlformats.org/officeDocument/2006/relationships/slideLayout" Target="../slideLayouts/slideLayout6.xml"/><Relationship Id="rId4" Type="http://schemas.openxmlformats.org/officeDocument/2006/relationships/image" Target="../media/image34.wmf"/></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7" Type="http://schemas.openxmlformats.org/officeDocument/2006/relationships/image" Target="../media/image36.e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Microsoft_Excel_97-2003_Worksheet3.xls"/><Relationship Id="rId5" Type="http://schemas.openxmlformats.org/officeDocument/2006/relationships/oleObject" Target="../embeddings/oleObject4.bin"/><Relationship Id="rId4" Type="http://schemas.openxmlformats.org/officeDocument/2006/relationships/image" Target="../media/image37.jpe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3"/>
          <p:cNvSpPr>
            <a:spLocks noGrp="1"/>
          </p:cNvSpPr>
          <p:nvPr>
            <p:ph type="ctrTitle"/>
          </p:nvPr>
        </p:nvSpPr>
        <p:spPr>
          <a:xfrm>
            <a:off x="685800" y="533400"/>
            <a:ext cx="7772400" cy="1470025"/>
          </a:xfrm>
        </p:spPr>
        <p:txBody>
          <a:bodyPr/>
          <a:lstStyle/>
          <a:p>
            <a:pPr algn="l" eaLnBrk="1" hangingPunct="1"/>
            <a:r>
              <a:rPr lang="en-US" altLang="en-US" sz="4400" b="1" dirty="0"/>
              <a:t>Capital Budgeting </a:t>
            </a:r>
            <a:r>
              <a:rPr lang="en-US" altLang="en-US" sz="4400" b="1" dirty="0" smtClean="0"/>
              <a:t>and Managerial </a:t>
            </a:r>
            <a:r>
              <a:rPr lang="en-US" altLang="en-US" sz="4400" b="1" dirty="0"/>
              <a:t>Decisions</a:t>
            </a:r>
            <a:endParaRPr lang="en-US" altLang="en-US" sz="4400" b="1" dirty="0" smtClean="0"/>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eaLnBrk="1" fontAlgn="auto" hangingPunct="1">
              <a:spcBef>
                <a:spcPts val="0"/>
              </a:spcBef>
              <a:spcAft>
                <a:spcPts val="0"/>
              </a:spcAft>
              <a:defRPr/>
            </a:pPr>
            <a:endParaRPr lang="en-US" kern="0" dirty="0">
              <a:solidFill>
                <a:sysClr val="window" lastClr="FFFFFF"/>
              </a:solidFill>
              <a:latin typeface="Palatino Linotype"/>
            </a:endParaRPr>
          </a:p>
        </p:txBody>
      </p:sp>
      <p:sp>
        <p:nvSpPr>
          <p:cNvPr id="7" name="Footer Placeholder 6"/>
          <p:cNvSpPr>
            <a:spLocks noGrp="1"/>
          </p:cNvSpPr>
          <p:nvPr>
            <p:ph type="ftr" sz="quarter" idx="4294967295"/>
          </p:nvPr>
        </p:nvSpPr>
        <p:spPr>
          <a:xfrm>
            <a:off x="729663" y="6019800"/>
            <a:ext cx="7728537" cy="701675"/>
          </a:xfrm>
          <a:prstGeom prst="rect">
            <a:avLst/>
          </a:prstGeom>
        </p:spPr>
        <p:txBody>
          <a:bodyPr/>
          <a:lstStyle/>
          <a:p>
            <a:pPr>
              <a:defRPr/>
            </a:pPr>
            <a:r>
              <a:rPr lang="en-US" dirty="0" smtClean="0"/>
              <a:t>Copyright © 2017 McGraw-Hill Education. All rights reserved. No reproduction or distribution without the prior written consent of McGraw-Hill Education.</a:t>
            </a:r>
            <a:endParaRPr lang="en-US" dirty="0"/>
          </a:p>
        </p:txBody>
      </p:sp>
      <p:sp>
        <p:nvSpPr>
          <p:cNvPr id="8" name="Subtitle 2"/>
          <p:cNvSpPr>
            <a:spLocks noGrp="1"/>
          </p:cNvSpPr>
          <p:nvPr>
            <p:ph type="subTitle" idx="1"/>
          </p:nvPr>
        </p:nvSpPr>
        <p:spPr>
          <a:xfrm>
            <a:off x="729663" y="2126578"/>
            <a:ext cx="6400800" cy="1752600"/>
          </a:xfrm>
        </p:spPr>
        <p:txBody>
          <a:bodyPr/>
          <a:lstStyle/>
          <a:p>
            <a:pPr algn="l" eaLnBrk="1" hangingPunct="1">
              <a:buFont typeface="Wingdings" pitchFamily="-107" charset="2"/>
              <a:buNone/>
            </a:pPr>
            <a:r>
              <a:rPr lang="en-US" altLang="en-US" dirty="0" smtClean="0">
                <a:solidFill>
                  <a:srgbClr val="898989"/>
                </a:solidFill>
              </a:rPr>
              <a:t>Chapter 25</a:t>
            </a:r>
          </a:p>
          <a:p>
            <a:pPr algn="l" eaLnBrk="1" hangingPunct="1">
              <a:buFont typeface="Wingdings" pitchFamily="-107" charset="2"/>
              <a:buNone/>
            </a:pPr>
            <a:endParaRPr lang="en-US" altLang="en-US" sz="1600" b="1" dirty="0" smtClean="0">
              <a:solidFill>
                <a:srgbClr val="0070C0"/>
              </a:solidFill>
            </a:endParaRPr>
          </a:p>
        </p:txBody>
      </p:sp>
      <p:sp>
        <p:nvSpPr>
          <p:cNvPr id="9" name="Rectangle 3"/>
          <p:cNvSpPr txBox="1">
            <a:spLocks noChangeArrowheads="1"/>
          </p:cNvSpPr>
          <p:nvPr/>
        </p:nvSpPr>
        <p:spPr bwMode="auto">
          <a:xfrm>
            <a:off x="729663" y="4302125"/>
            <a:ext cx="6173492" cy="1336675"/>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smtClean="0">
                <a:solidFill>
                  <a:srgbClr val="002060"/>
                </a:solidFill>
                <a:ea typeface="ＭＳ Ｐゴシック" pitchFamily="34" charset="-128"/>
              </a:rPr>
              <a:t>Wild, Shaw, and </a:t>
            </a:r>
            <a:r>
              <a:rPr lang="en-US" sz="2800" b="1" dirty="0" err="1" smtClean="0">
                <a:solidFill>
                  <a:srgbClr val="002060"/>
                </a:solidFill>
                <a:ea typeface="ＭＳ Ｐゴシック" pitchFamily="34" charset="-128"/>
              </a:rPr>
              <a:t>Chiappetta</a:t>
            </a:r>
            <a:endParaRPr lang="en-US" sz="2800" b="1" dirty="0" smtClean="0">
              <a:solidFill>
                <a:srgbClr val="002060"/>
              </a:solidFill>
              <a:ea typeface="ＭＳ Ｐゴシック" pitchFamily="34" charset="-128"/>
            </a:endParaRPr>
          </a:p>
          <a:p>
            <a:pPr algn="l" eaLnBrk="1" hangingPunct="1">
              <a:defRPr/>
            </a:pPr>
            <a:r>
              <a:rPr lang="en-US" sz="2800" b="1" dirty="0" smtClean="0">
                <a:solidFill>
                  <a:srgbClr val="002060"/>
                </a:solidFill>
                <a:ea typeface="ＭＳ Ｐゴシック" pitchFamily="34" charset="-128"/>
              </a:rPr>
              <a:t>Fundamental Accounting Principles</a:t>
            </a:r>
          </a:p>
          <a:p>
            <a:pPr algn="l" eaLnBrk="1" hangingPunct="1">
              <a:defRPr/>
            </a:pPr>
            <a:r>
              <a:rPr lang="en-US" sz="2800" b="1" dirty="0" smtClean="0">
                <a:solidFill>
                  <a:srgbClr val="002060"/>
                </a:solidFill>
                <a:ea typeface="ＭＳ Ｐゴシック" pitchFamily="34" charset="-128"/>
              </a:rPr>
              <a:t>23rd Edition</a:t>
            </a:r>
          </a:p>
          <a:p>
            <a:pPr eaLnBrk="1" hangingPunct="1">
              <a:defRPr/>
            </a:pPr>
            <a:r>
              <a:rPr lang="en-US" sz="3900" b="1" dirty="0" smtClean="0">
                <a:solidFill>
                  <a:srgbClr val="002060"/>
                </a:solidFill>
                <a:ea typeface="ＭＳ Ｐゴシック" pitchFamily="34" charset="-128"/>
              </a:rPr>
              <a:t> 	</a:t>
            </a:r>
            <a:endParaRPr lang="en-US" b="1" dirty="0" smtClean="0">
              <a:solidFill>
                <a:srgbClr val="002060"/>
              </a:solidFill>
              <a:ea typeface="ＭＳ Ｐゴシック" pitchFamily="34" charset="-128"/>
            </a:endParaRPr>
          </a:p>
        </p:txBody>
      </p:sp>
      <p:pic>
        <p:nvPicPr>
          <p:cNvPr id="11" name="Picture 10" descr="C:\Users\User\AppData\Local\Temp\SNAGHTML2ce89f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9525" y="1707707"/>
            <a:ext cx="2403475" cy="3092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14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70623" y="3355974"/>
            <a:ext cx="6882677" cy="2489252"/>
          </a:xfrm>
          <a:prstGeom prst="rect">
            <a:avLst/>
          </a:prstGeom>
        </p:spPr>
      </p:pic>
      <p:sp>
        <p:nvSpPr>
          <p:cNvPr id="19459" name="Rectangle 2"/>
          <p:cNvSpPr>
            <a:spLocks noChangeArrowheads="1"/>
          </p:cNvSpPr>
          <p:nvPr/>
        </p:nvSpPr>
        <p:spPr bwMode="auto">
          <a:xfrm>
            <a:off x="155575" y="1265237"/>
            <a:ext cx="87630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marL="342900" indent="-3429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buFontTx/>
              <a:buNone/>
            </a:pPr>
            <a:r>
              <a:rPr lang="en-US" altLang="en-US" sz="2400" b="1" dirty="0">
                <a:solidFill>
                  <a:srgbClr val="3333FF"/>
                </a:solidFill>
              </a:rPr>
              <a:t>    </a:t>
            </a:r>
            <a:r>
              <a:rPr lang="en-US" altLang="en-US" sz="2400" b="1" dirty="0">
                <a:solidFill>
                  <a:schemeClr val="tx2"/>
                </a:solidFill>
              </a:rPr>
              <a:t>FasTrac wants to install a machine that costs $16,000 and has an </a:t>
            </a:r>
            <a:r>
              <a:rPr lang="en-US" altLang="en-US" sz="2400" b="1" dirty="0" smtClean="0">
                <a:solidFill>
                  <a:schemeClr val="tx2"/>
                </a:solidFill>
              </a:rPr>
              <a:t/>
            </a:r>
            <a:br>
              <a:rPr lang="en-US" altLang="en-US" sz="2400" b="1" dirty="0" smtClean="0">
                <a:solidFill>
                  <a:schemeClr val="tx2"/>
                </a:solidFill>
              </a:rPr>
            </a:br>
            <a:r>
              <a:rPr lang="en-US" altLang="en-US" sz="2400" b="1" dirty="0" smtClean="0">
                <a:solidFill>
                  <a:schemeClr val="tx2"/>
                </a:solidFill>
              </a:rPr>
              <a:t>8-year </a:t>
            </a:r>
            <a:r>
              <a:rPr lang="en-US" altLang="en-US" sz="2400" b="1" dirty="0">
                <a:solidFill>
                  <a:schemeClr val="tx2"/>
                </a:solidFill>
              </a:rPr>
              <a:t>useful life with </a:t>
            </a:r>
            <a:r>
              <a:rPr lang="en-US" altLang="en-US" sz="2400" b="1" dirty="0" smtClean="0">
                <a:solidFill>
                  <a:schemeClr val="tx2"/>
                </a:solidFill>
              </a:rPr>
              <a:t>0 salvage </a:t>
            </a:r>
            <a:r>
              <a:rPr lang="en-US" altLang="en-US" sz="2400" b="1" dirty="0">
                <a:solidFill>
                  <a:schemeClr val="tx2"/>
                </a:solidFill>
              </a:rPr>
              <a:t>value.  Annual net cash flows are:</a:t>
            </a:r>
          </a:p>
        </p:txBody>
      </p:sp>
      <p:sp>
        <p:nvSpPr>
          <p:cNvPr id="16392" name="Line 7"/>
          <p:cNvSpPr>
            <a:spLocks noChangeShapeType="1"/>
          </p:cNvSpPr>
          <p:nvPr/>
        </p:nvSpPr>
        <p:spPr bwMode="auto">
          <a:xfrm flipH="1">
            <a:off x="5257800" y="4952999"/>
            <a:ext cx="2286000" cy="15327"/>
          </a:xfrm>
          <a:prstGeom prst="line">
            <a:avLst/>
          </a:prstGeom>
          <a:noFill/>
          <a:ln w="57150">
            <a:solidFill>
              <a:srgbClr val="3333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16391" name="Oval 5"/>
          <p:cNvSpPr>
            <a:spLocks noChangeArrowheads="1"/>
          </p:cNvSpPr>
          <p:nvPr/>
        </p:nvSpPr>
        <p:spPr bwMode="auto">
          <a:xfrm>
            <a:off x="3962400" y="4325022"/>
            <a:ext cx="1295400" cy="990600"/>
          </a:xfrm>
          <a:prstGeom prst="ellipse">
            <a:avLst/>
          </a:prstGeom>
          <a:solidFill>
            <a:srgbClr val="333399"/>
          </a:solidFill>
          <a:ln w="12700">
            <a:solidFill>
              <a:srgbClr val="333399"/>
            </a:solidFill>
            <a:round/>
            <a:headEnd/>
            <a:tailEnd/>
          </a:ln>
        </p:spPr>
        <p:txBody>
          <a:bodyPr lIns="0" tIns="0" rIns="0" bIns="0" anchor="ct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1600" b="1" dirty="0">
                <a:solidFill>
                  <a:schemeClr val="bg1"/>
                </a:solidFill>
                <a:latin typeface="Arial Narrow" pitchFamily="34" charset="0"/>
              </a:rPr>
              <a:t>payback period of 4.2 years</a:t>
            </a:r>
          </a:p>
        </p:txBody>
      </p:sp>
      <p:sp>
        <p:nvSpPr>
          <p:cNvPr id="4106" name="Rectangle 9"/>
          <p:cNvSpPr>
            <a:spLocks noChangeArrowheads="1"/>
          </p:cNvSpPr>
          <p:nvPr/>
        </p:nvSpPr>
        <p:spPr bwMode="auto">
          <a:xfrm>
            <a:off x="7543800" y="4114800"/>
            <a:ext cx="1066800" cy="1200150"/>
          </a:xfrm>
          <a:prstGeom prst="rect">
            <a:avLst/>
          </a:prstGeom>
          <a:solidFill>
            <a:schemeClr val="bg1">
              <a:lumMod val="95000"/>
            </a:schemeClr>
          </a:solidFill>
          <a:ln w="28575" cmpd="thinThick">
            <a:solidFill>
              <a:srgbClr val="333399"/>
            </a:solidFill>
            <a:miter lim="800000"/>
            <a:headEnd/>
            <a:tailEnd/>
          </a:ln>
        </p:spPr>
        <p:txBody>
          <a:bodyPr lIns="0" tIns="0" rIns="0" bIns="0">
            <a:spAutoFit/>
          </a:bodyPr>
          <a:lstStyle/>
          <a:p>
            <a:pPr algn="ctr" eaLnBrk="1" hangingPunct="1">
              <a:defRPr/>
            </a:pPr>
            <a:r>
              <a:rPr lang="en-US" b="1" dirty="0">
                <a:solidFill>
                  <a:srgbClr val="002060"/>
                </a:solidFill>
                <a:latin typeface="Arial Narrow" pitchFamily="34" charset="0"/>
              </a:rPr>
              <a:t>Payback occurs between years 4 &amp; 5</a:t>
            </a:r>
            <a:endParaRPr lang="en-US" sz="2400" b="1" dirty="0">
              <a:solidFill>
                <a:srgbClr val="002060"/>
              </a:solidFill>
            </a:endParaRPr>
          </a:p>
        </p:txBody>
      </p:sp>
      <p:sp>
        <p:nvSpPr>
          <p:cNvPr id="19465"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6FA7593E-AD61-4118-96FE-8085E207D4E2}" type="slidenum">
              <a:rPr lang="en-US" altLang="en-US" sz="1200">
                <a:solidFill>
                  <a:srgbClr val="898989"/>
                </a:solidFill>
                <a:latin typeface="Arial" charset="0"/>
              </a:rPr>
              <a:pPr>
                <a:spcBef>
                  <a:spcPct val="0"/>
                </a:spcBef>
                <a:buFontTx/>
                <a:buNone/>
              </a:pPr>
              <a:t>10</a:t>
            </a:fld>
            <a:endParaRPr lang="en-US" altLang="en-US" sz="1200" dirty="0">
              <a:solidFill>
                <a:srgbClr val="898989"/>
              </a:solidFill>
              <a:latin typeface="Arial" charset="0"/>
            </a:endParaRPr>
          </a:p>
        </p:txBody>
      </p:sp>
      <p:sp>
        <p:nvSpPr>
          <p:cNvPr id="11" name="TextBox 10"/>
          <p:cNvSpPr txBox="1"/>
          <p:nvPr/>
        </p:nvSpPr>
        <p:spPr>
          <a:xfrm>
            <a:off x="552450" y="2109787"/>
            <a:ext cx="8229600" cy="708025"/>
          </a:xfrm>
          <a:prstGeom prst="rect">
            <a:avLst/>
          </a:prstGeom>
          <a:solidFill>
            <a:schemeClr val="bg1">
              <a:lumMod val="85000"/>
            </a:schemeClr>
          </a:solidFill>
        </p:spPr>
        <p:txBody>
          <a:bodyPr>
            <a:spAutoFit/>
          </a:bodyPr>
          <a:lstStyle/>
          <a:p>
            <a:pPr algn="ctr">
              <a:defRPr/>
            </a:pPr>
            <a:r>
              <a:rPr lang="en-US" sz="2000" b="1" dirty="0">
                <a:latin typeface="Arial Narrow" pitchFamily="34" charset="0"/>
                <a:ea typeface="ＭＳ Ｐゴシック" pitchFamily="34" charset="-128"/>
              </a:rPr>
              <a:t>To get the payback period when we have </a:t>
            </a:r>
            <a:r>
              <a:rPr lang="en-US" sz="2000" b="1" u="sng" dirty="0">
                <a:latin typeface="Arial Narrow" pitchFamily="34" charset="0"/>
                <a:ea typeface="ＭＳ Ｐゴシック" pitchFamily="34" charset="-128"/>
              </a:rPr>
              <a:t>unequal</a:t>
            </a:r>
            <a:r>
              <a:rPr lang="en-US" sz="2000" b="1" dirty="0">
                <a:latin typeface="Arial Narrow" pitchFamily="34" charset="0"/>
                <a:ea typeface="ＭＳ Ｐゴシック" pitchFamily="34" charset="-128"/>
              </a:rPr>
              <a:t> annual net cash flows, we must add the cash flows each year until the total equals the cost of the investment.</a:t>
            </a:r>
            <a:endParaRPr lang="en-US" sz="2000" b="1" dirty="0">
              <a:latin typeface="Arial Narrow" pitchFamily="34" charset="0"/>
            </a:endParaRPr>
          </a:p>
        </p:txBody>
      </p:sp>
      <p:sp>
        <p:nvSpPr>
          <p:cNvPr id="12" name="Right Brace 11"/>
          <p:cNvSpPr/>
          <p:nvPr/>
        </p:nvSpPr>
        <p:spPr>
          <a:xfrm>
            <a:off x="7239000" y="4038600"/>
            <a:ext cx="228600" cy="1524000"/>
          </a:xfrm>
          <a:prstGeom prst="rightBrace">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3" name="TextBox 12"/>
          <p:cNvSpPr txBox="1"/>
          <p:nvPr/>
        </p:nvSpPr>
        <p:spPr>
          <a:xfrm>
            <a:off x="8077200" y="303280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25.5</a:t>
            </a:r>
            <a:endParaRPr lang="en-US" kern="0" dirty="0">
              <a:latin typeface="Berlin Sans FB" panose="020E0602020502020306" pitchFamily="34" charset="0"/>
            </a:endParaRPr>
          </a:p>
        </p:txBody>
      </p:sp>
      <p:sp>
        <p:nvSpPr>
          <p:cNvPr id="15" name="Rounded Rectangle 14"/>
          <p:cNvSpPr/>
          <p:nvPr/>
        </p:nvSpPr>
        <p:spPr>
          <a:xfrm>
            <a:off x="1" y="6553200"/>
            <a:ext cx="4495799"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P1:</a:t>
            </a:r>
            <a:r>
              <a:rPr lang="en-US" sz="1100" dirty="0" smtClean="0">
                <a:solidFill>
                  <a:prstClr val="black"/>
                </a:solidFill>
                <a:latin typeface="Calibri"/>
              </a:rPr>
              <a:t> </a:t>
            </a:r>
            <a:r>
              <a:rPr lang="en-US" sz="1100" dirty="0">
                <a:solidFill>
                  <a:prstClr val="black"/>
                </a:solidFill>
                <a:latin typeface="Calibri"/>
              </a:rPr>
              <a:t>Compute payback period and describe its use</a:t>
            </a:r>
            <a:r>
              <a:rPr lang="en-US" sz="1100" dirty="0" smtClean="0">
                <a:solidFill>
                  <a:prstClr val="black"/>
                </a:solidFill>
                <a:latin typeface="Calibri"/>
              </a:rPr>
              <a:t>.</a:t>
            </a:r>
            <a:r>
              <a:rPr lang="en-US" sz="1100" dirty="0" smtClean="0">
                <a:solidFill>
                  <a:prstClr val="black"/>
                </a:solidFill>
              </a:rPr>
              <a:t>.</a:t>
            </a:r>
            <a:endParaRPr lang="en-US" sz="1100" dirty="0"/>
          </a:p>
        </p:txBody>
      </p:sp>
      <p:sp>
        <p:nvSpPr>
          <p:cNvPr id="2" name="Title 1"/>
          <p:cNvSpPr>
            <a:spLocks noGrp="1"/>
          </p:cNvSpPr>
          <p:nvPr>
            <p:ph type="title"/>
          </p:nvPr>
        </p:nvSpPr>
        <p:spPr>
          <a:xfrm>
            <a:off x="533400" y="533400"/>
            <a:ext cx="8153400" cy="731837"/>
          </a:xfrm>
        </p:spPr>
        <p:txBody>
          <a:bodyPr/>
          <a:lstStyle/>
          <a:p>
            <a:r>
              <a:rPr lang="en-US" altLang="en-US" b="1" dirty="0">
                <a:ea typeface="ＭＳ Ｐゴシック" pitchFamily="34" charset="-128"/>
              </a:rPr>
              <a:t>Payback Period with </a:t>
            </a:r>
            <a:r>
              <a:rPr lang="en-US" altLang="en-US" b="1" u="sng" dirty="0">
                <a:ea typeface="ＭＳ Ｐゴシック" pitchFamily="34" charset="-128"/>
              </a:rPr>
              <a:t>Uneven</a:t>
            </a:r>
            <a:r>
              <a:rPr lang="en-US" altLang="en-US" b="1" dirty="0">
                <a:ea typeface="ＭＳ Ｐゴシック" pitchFamily="34" charset="-128"/>
              </a:rPr>
              <a:t> Cash Flows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4106"/>
                                        </p:tgtEl>
                                        <p:attrNameLst>
                                          <p:attrName>style.visibility</p:attrName>
                                        </p:attrNameLst>
                                      </p:cBhvr>
                                      <p:to>
                                        <p:strVal val="visible"/>
                                      </p:to>
                                    </p:set>
                                    <p:animEffect transition="in" filter="dissolve">
                                      <p:cBhvr>
                                        <p:cTn id="14" dur="500"/>
                                        <p:tgtEl>
                                          <p:spTgt spid="4106"/>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par>
                          <p:cTn id="18" fill="hold" nodeType="afterGroup">
                            <p:stCondLst>
                              <p:cond delay="500"/>
                            </p:stCondLst>
                            <p:childTnLst>
                              <p:par>
                                <p:cTn id="19" presetID="22" presetClass="entr" presetSubtype="2" fill="hold" grpId="0" nodeType="afterEffect">
                                  <p:stCondLst>
                                    <p:cond delay="0"/>
                                  </p:stCondLst>
                                  <p:childTnLst>
                                    <p:set>
                                      <p:cBhvr>
                                        <p:cTn id="20" dur="1" fill="hold">
                                          <p:stCondLst>
                                            <p:cond delay="0"/>
                                          </p:stCondLst>
                                        </p:cTn>
                                        <p:tgtEl>
                                          <p:spTgt spid="16392"/>
                                        </p:tgtEl>
                                        <p:attrNameLst>
                                          <p:attrName>style.visibility</p:attrName>
                                        </p:attrNameLst>
                                      </p:cBhvr>
                                      <p:to>
                                        <p:strVal val="visible"/>
                                      </p:to>
                                    </p:set>
                                    <p:animEffect transition="in" filter="wipe(right)">
                                      <p:cBhvr>
                                        <p:cTn id="21" dur="500"/>
                                        <p:tgtEl>
                                          <p:spTgt spid="16392"/>
                                        </p:tgtEl>
                                      </p:cBhvr>
                                    </p:animEffect>
                                  </p:childTnLst>
                                </p:cTn>
                              </p:par>
                            </p:childTnLst>
                          </p:cTn>
                        </p:par>
                        <p:par>
                          <p:cTn id="22" fill="hold" nodeType="afterGroup">
                            <p:stCondLst>
                              <p:cond delay="1000"/>
                            </p:stCondLst>
                            <p:childTnLst>
                              <p:par>
                                <p:cTn id="23" presetID="9" presetClass="entr" presetSubtype="0" fill="hold" grpId="0" nodeType="afterEffect">
                                  <p:stCondLst>
                                    <p:cond delay="0"/>
                                  </p:stCondLst>
                                  <p:childTnLst>
                                    <p:set>
                                      <p:cBhvr>
                                        <p:cTn id="24" dur="1" fill="hold">
                                          <p:stCondLst>
                                            <p:cond delay="0"/>
                                          </p:stCondLst>
                                        </p:cTn>
                                        <p:tgtEl>
                                          <p:spTgt spid="16391"/>
                                        </p:tgtEl>
                                        <p:attrNameLst>
                                          <p:attrName>style.visibility</p:attrName>
                                        </p:attrNameLst>
                                      </p:cBhvr>
                                      <p:to>
                                        <p:strVal val="visible"/>
                                      </p:to>
                                    </p:set>
                                    <p:animEffect transition="in" filter="dissolve">
                                      <p:cBhvr>
                                        <p:cTn id="25" dur="10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animBg="1"/>
      <p:bldP spid="16391" grpId="0" animBg="1"/>
      <p:bldP spid="4106"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2"/>
          <p:cNvSpPr>
            <a:spLocks noGrp="1" noChangeArrowheads="1"/>
          </p:cNvSpPr>
          <p:nvPr>
            <p:ph type="title"/>
          </p:nvPr>
        </p:nvSpPr>
        <p:spPr>
          <a:xfrm>
            <a:off x="481013" y="381000"/>
            <a:ext cx="8229600" cy="1143000"/>
          </a:xfrm>
        </p:spPr>
        <p:txBody>
          <a:bodyPr/>
          <a:lstStyle/>
          <a:p>
            <a:r>
              <a:rPr lang="en-US" altLang="en-US" sz="4000" dirty="0" smtClean="0">
                <a:ea typeface="ＭＳ Ｐゴシック" pitchFamily="34" charset="-128"/>
              </a:rPr>
              <a:t>Evaluating the Payback Period</a:t>
            </a:r>
          </a:p>
        </p:txBody>
      </p:sp>
      <p:sp>
        <p:nvSpPr>
          <p:cNvPr id="12" name="TextBox 11"/>
          <p:cNvSpPr txBox="1"/>
          <p:nvPr/>
        </p:nvSpPr>
        <p:spPr>
          <a:xfrm>
            <a:off x="457200" y="1524000"/>
            <a:ext cx="8229600" cy="4401205"/>
          </a:xfrm>
          <a:prstGeom prst="rect">
            <a:avLst/>
          </a:prstGeom>
          <a:solidFill>
            <a:schemeClr val="accent3">
              <a:lumMod val="20000"/>
              <a:lumOff val="80000"/>
            </a:schemeClr>
          </a:solidFill>
          <a:ln w="19050">
            <a:solidFill>
              <a:schemeClr val="tx1"/>
            </a:solidFill>
          </a:ln>
        </p:spPr>
        <p:txBody>
          <a:bodyPr>
            <a:spAutoFit/>
          </a:bodyPr>
          <a:lstStyle/>
          <a:p>
            <a:r>
              <a:rPr lang="en-US" sz="2800" b="1" dirty="0"/>
              <a:t>Payback period has two </a:t>
            </a:r>
            <a:r>
              <a:rPr lang="en-US" sz="2800" b="1" dirty="0" smtClean="0"/>
              <a:t>strengths:</a:t>
            </a:r>
            <a:endParaRPr lang="en-US" sz="2800" b="1" dirty="0"/>
          </a:p>
          <a:p>
            <a:r>
              <a:rPr lang="en-US" sz="2800" dirty="0"/>
              <a:t>1.  </a:t>
            </a:r>
            <a:r>
              <a:rPr lang="en-US" sz="2800" dirty="0" smtClean="0"/>
              <a:t>Uses </a:t>
            </a:r>
            <a:r>
              <a:rPr lang="en-US" sz="2800" dirty="0"/>
              <a:t>cash flows, not </a:t>
            </a:r>
            <a:r>
              <a:rPr lang="en-US" sz="2800" dirty="0" smtClean="0"/>
              <a:t>income</a:t>
            </a:r>
            <a:endParaRPr lang="en-US" sz="2800" dirty="0"/>
          </a:p>
          <a:p>
            <a:pPr marL="457200" indent="-457200">
              <a:buAutoNum type="arabicPeriod" startAt="2"/>
            </a:pPr>
            <a:r>
              <a:rPr lang="en-US" sz="2800" dirty="0" smtClean="0"/>
              <a:t>Easy </a:t>
            </a:r>
            <a:r>
              <a:rPr lang="en-US" sz="2800" dirty="0"/>
              <a:t>to </a:t>
            </a:r>
            <a:r>
              <a:rPr lang="en-US" sz="2800" dirty="0" smtClean="0"/>
              <a:t>use</a:t>
            </a:r>
          </a:p>
          <a:p>
            <a:endParaRPr lang="en-US" sz="2800" dirty="0"/>
          </a:p>
          <a:p>
            <a:r>
              <a:rPr lang="en-US" sz="2800" b="1" dirty="0"/>
              <a:t>Payback period has three major </a:t>
            </a:r>
            <a:r>
              <a:rPr lang="en-US" sz="2800" b="1" dirty="0" smtClean="0"/>
              <a:t>weaknesses:</a:t>
            </a:r>
            <a:endParaRPr lang="en-US" sz="2800" b="1" dirty="0"/>
          </a:p>
          <a:p>
            <a:r>
              <a:rPr lang="en-US" sz="2800" dirty="0"/>
              <a:t>1.  D</a:t>
            </a:r>
            <a:r>
              <a:rPr lang="en-US" sz="2800" dirty="0" smtClean="0"/>
              <a:t>oes </a:t>
            </a:r>
            <a:r>
              <a:rPr lang="en-US" sz="2800" dirty="0"/>
              <a:t>not reflect differences in the </a:t>
            </a:r>
            <a:r>
              <a:rPr lang="en-US" sz="2800" i="1" dirty="0"/>
              <a:t>timing</a:t>
            </a:r>
            <a:r>
              <a:rPr lang="en-US" sz="2800" dirty="0"/>
              <a:t> of net </a:t>
            </a:r>
            <a:r>
              <a:rPr lang="en-US" sz="2800" dirty="0" smtClean="0"/>
              <a:t/>
            </a:r>
            <a:br>
              <a:rPr lang="en-US" sz="2800" dirty="0" smtClean="0"/>
            </a:br>
            <a:r>
              <a:rPr lang="en-US" sz="2800" dirty="0" smtClean="0"/>
              <a:t>     cash flows</a:t>
            </a:r>
            <a:endParaRPr lang="en-US" sz="2800" dirty="0"/>
          </a:p>
          <a:p>
            <a:r>
              <a:rPr lang="en-US" sz="2800" dirty="0"/>
              <a:t>2.  </a:t>
            </a:r>
            <a:r>
              <a:rPr lang="en-US" sz="2800" dirty="0" smtClean="0"/>
              <a:t>Ignores </a:t>
            </a:r>
            <a:r>
              <a:rPr lang="en-US" sz="2800" i="1" dirty="0"/>
              <a:t>all </a:t>
            </a:r>
            <a:r>
              <a:rPr lang="en-US" sz="2800" dirty="0"/>
              <a:t>cash flows occurring after the point </a:t>
            </a:r>
            <a:r>
              <a:rPr lang="en-US" sz="2800" dirty="0" smtClean="0"/>
              <a:t/>
            </a:r>
            <a:br>
              <a:rPr lang="en-US" sz="2800" dirty="0" smtClean="0"/>
            </a:br>
            <a:r>
              <a:rPr lang="en-US" sz="2800" dirty="0" smtClean="0"/>
              <a:t>     where </a:t>
            </a:r>
            <a:r>
              <a:rPr lang="en-US" sz="2800" dirty="0"/>
              <a:t>an investment’s costs are fully </a:t>
            </a:r>
            <a:r>
              <a:rPr lang="en-US" sz="2800" dirty="0" smtClean="0"/>
              <a:t>recovered</a:t>
            </a:r>
            <a:endParaRPr lang="en-US" sz="2800" dirty="0"/>
          </a:p>
          <a:p>
            <a:r>
              <a:rPr lang="en-US" sz="2800" dirty="0"/>
              <a:t>3.  </a:t>
            </a:r>
            <a:r>
              <a:rPr lang="en-US" sz="2800" dirty="0" smtClean="0"/>
              <a:t>Ignores </a:t>
            </a:r>
            <a:r>
              <a:rPr lang="en-US" sz="2800" dirty="0"/>
              <a:t>the time value of </a:t>
            </a:r>
            <a:r>
              <a:rPr lang="en-US" sz="2800" dirty="0" smtClean="0"/>
              <a:t>money</a:t>
            </a:r>
            <a:endParaRPr lang="en-US" sz="2800" dirty="0"/>
          </a:p>
        </p:txBody>
      </p:sp>
      <p:sp>
        <p:nvSpPr>
          <p:cNvPr id="21511"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B4CBB97F-8474-4F66-9FA5-C91BC6682315}" type="slidenum">
              <a:rPr lang="en-US" altLang="en-US" sz="1200">
                <a:solidFill>
                  <a:srgbClr val="898989"/>
                </a:solidFill>
                <a:latin typeface="Arial" charset="0"/>
              </a:rPr>
              <a:pPr>
                <a:spcBef>
                  <a:spcPct val="0"/>
                </a:spcBef>
                <a:buFontTx/>
                <a:buNone/>
              </a:pPr>
              <a:t>11</a:t>
            </a:fld>
            <a:endParaRPr lang="en-US" altLang="en-US" sz="1200" dirty="0">
              <a:solidFill>
                <a:srgbClr val="898989"/>
              </a:solidFill>
              <a:latin typeface="Arial" charset="0"/>
            </a:endParaRPr>
          </a:p>
        </p:txBody>
      </p:sp>
      <p:sp>
        <p:nvSpPr>
          <p:cNvPr id="9" name="Rounded Rectangle 8"/>
          <p:cNvSpPr/>
          <p:nvPr/>
        </p:nvSpPr>
        <p:spPr>
          <a:xfrm>
            <a:off x="1" y="6553200"/>
            <a:ext cx="4495799"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P1:</a:t>
            </a:r>
            <a:r>
              <a:rPr lang="en-US" sz="1100" dirty="0" smtClean="0">
                <a:solidFill>
                  <a:prstClr val="black"/>
                </a:solidFill>
                <a:latin typeface="Calibri"/>
              </a:rPr>
              <a:t> </a:t>
            </a:r>
            <a:r>
              <a:rPr lang="en-US" sz="1100" dirty="0">
                <a:solidFill>
                  <a:prstClr val="black"/>
                </a:solidFill>
                <a:latin typeface="Calibri"/>
              </a:rPr>
              <a:t>Compute payback period and describe its use</a:t>
            </a:r>
            <a:r>
              <a:rPr lang="en-US" sz="1100" dirty="0" smtClean="0">
                <a:solidFill>
                  <a:prstClr val="black"/>
                </a:solidFill>
                <a:latin typeface="Calibri"/>
              </a:rPr>
              <a:t>.</a:t>
            </a:r>
            <a:r>
              <a:rPr lang="en-US" sz="1100" dirty="0" smtClean="0">
                <a:solidFill>
                  <a:prstClr val="black"/>
                </a:solidFill>
              </a:rPr>
              <a:t>.</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t>NEED-TO-KNOW 25-1</a:t>
            </a:r>
            <a:endParaRPr lang="en-US" sz="3200" b="1" dirty="0"/>
          </a:p>
        </p:txBody>
      </p:sp>
      <p:sp>
        <p:nvSpPr>
          <p:cNvPr id="40" name="Slide Number Placeholder 5"/>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r">
              <a:spcBef>
                <a:spcPct val="0"/>
              </a:spcBef>
              <a:buFontTx/>
              <a:buNone/>
            </a:pPr>
            <a:r>
              <a:rPr lang="en-US" altLang="en-US" sz="1200" dirty="0" smtClean="0">
                <a:solidFill>
                  <a:srgbClr val="898989"/>
                </a:solidFill>
                <a:latin typeface="Arial" charset="0"/>
              </a:rPr>
              <a:t>9</a:t>
            </a:r>
            <a:endParaRPr lang="en-US" altLang="en-US" sz="1200" dirty="0">
              <a:solidFill>
                <a:srgbClr val="898989"/>
              </a:solidFill>
              <a:latin typeface="Arial" charset="0"/>
            </a:endParaRPr>
          </a:p>
        </p:txBody>
      </p:sp>
      <p:sp>
        <p:nvSpPr>
          <p:cNvPr id="37" name="Rounded Rectangle 36"/>
          <p:cNvSpPr/>
          <p:nvPr/>
        </p:nvSpPr>
        <p:spPr>
          <a:xfrm>
            <a:off x="1" y="6553200"/>
            <a:ext cx="4495799"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P1:</a:t>
            </a:r>
            <a:r>
              <a:rPr lang="en-US" sz="1100" dirty="0" smtClean="0">
                <a:solidFill>
                  <a:prstClr val="black"/>
                </a:solidFill>
                <a:latin typeface="Calibri"/>
              </a:rPr>
              <a:t> </a:t>
            </a:r>
            <a:r>
              <a:rPr lang="en-US" sz="1100" dirty="0">
                <a:solidFill>
                  <a:prstClr val="black"/>
                </a:solidFill>
                <a:latin typeface="Calibri"/>
              </a:rPr>
              <a:t>Compute payback period and describe its use</a:t>
            </a:r>
            <a:r>
              <a:rPr lang="en-US" sz="1100" dirty="0" smtClean="0">
                <a:solidFill>
                  <a:prstClr val="black"/>
                </a:solidFill>
                <a:latin typeface="Calibri"/>
              </a:rPr>
              <a:t>.</a:t>
            </a:r>
            <a:r>
              <a:rPr lang="en-US" sz="1100" dirty="0" smtClean="0">
                <a:solidFill>
                  <a:prstClr val="black"/>
                </a:solidFill>
              </a:rPr>
              <a:t>.</a:t>
            </a:r>
            <a:endParaRPr lang="en-US" sz="1100" dirty="0"/>
          </a:p>
        </p:txBody>
      </p:sp>
      <p:sp>
        <p:nvSpPr>
          <p:cNvPr id="38" name="Rectangle 37"/>
          <p:cNvSpPr/>
          <p:nvPr/>
        </p:nvSpPr>
        <p:spPr>
          <a:xfrm>
            <a:off x="1524001" y="2284413"/>
            <a:ext cx="4379194"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p:cNvSpPr>
            <a:spLocks noChangeArrowheads="1"/>
          </p:cNvSpPr>
          <p:nvPr/>
        </p:nvSpPr>
        <p:spPr bwMode="auto">
          <a:xfrm>
            <a:off x="1571625" y="1455738"/>
            <a:ext cx="5166479" cy="200055"/>
          </a:xfrm>
          <a:prstGeom prst="rect">
            <a:avLst/>
          </a:prstGeom>
          <a:solidFill>
            <a:srgbClr val="89A3D3"/>
          </a:solidFill>
          <a:ln w="15875">
            <a:solidFill>
              <a:schemeClr val="tx1"/>
            </a:solid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Arial" panose="020B0604020202020204" pitchFamily="34" charset="0"/>
              </a:rPr>
              <a:t> Period    Expected Net Cash Flows     Cumulative Net Cash Flows</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sp>
        <p:nvSpPr>
          <p:cNvPr id="41" name="Rectangle 40"/>
          <p:cNvSpPr>
            <a:spLocks noChangeArrowheads="1"/>
          </p:cNvSpPr>
          <p:nvPr/>
        </p:nvSpPr>
        <p:spPr bwMode="auto">
          <a:xfrm>
            <a:off x="1571625" y="1662113"/>
            <a:ext cx="5445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Year 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41"/>
          <p:cNvSpPr>
            <a:spLocks noChangeArrowheads="1"/>
          </p:cNvSpPr>
          <p:nvPr/>
        </p:nvSpPr>
        <p:spPr bwMode="auto">
          <a:xfrm>
            <a:off x="2967037" y="1662113"/>
            <a:ext cx="7667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($75,000)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Rectangle 42"/>
          <p:cNvSpPr>
            <a:spLocks noChangeArrowheads="1"/>
          </p:cNvSpPr>
          <p:nvPr/>
        </p:nvSpPr>
        <p:spPr bwMode="auto">
          <a:xfrm>
            <a:off x="5099050" y="1662113"/>
            <a:ext cx="7667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($75,000)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43"/>
          <p:cNvSpPr>
            <a:spLocks noChangeArrowheads="1"/>
          </p:cNvSpPr>
          <p:nvPr/>
        </p:nvSpPr>
        <p:spPr bwMode="auto">
          <a:xfrm>
            <a:off x="1571625" y="1868488"/>
            <a:ext cx="5445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Year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44"/>
          <p:cNvSpPr>
            <a:spLocks noChangeArrowheads="1"/>
          </p:cNvSpPr>
          <p:nvPr/>
        </p:nvSpPr>
        <p:spPr bwMode="auto">
          <a:xfrm>
            <a:off x="3108325" y="1868488"/>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30,000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45"/>
          <p:cNvSpPr>
            <a:spLocks noChangeArrowheads="1"/>
          </p:cNvSpPr>
          <p:nvPr/>
        </p:nvSpPr>
        <p:spPr bwMode="auto">
          <a:xfrm>
            <a:off x="5191125" y="1868488"/>
            <a:ext cx="6762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(45,000)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46"/>
          <p:cNvSpPr>
            <a:spLocks noChangeArrowheads="1"/>
          </p:cNvSpPr>
          <p:nvPr/>
        </p:nvSpPr>
        <p:spPr bwMode="auto">
          <a:xfrm>
            <a:off x="1571625" y="2073275"/>
            <a:ext cx="5953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Year 2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47"/>
          <p:cNvSpPr>
            <a:spLocks noChangeArrowheads="1"/>
          </p:cNvSpPr>
          <p:nvPr/>
        </p:nvSpPr>
        <p:spPr bwMode="auto">
          <a:xfrm>
            <a:off x="3108325" y="207327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25,000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48"/>
          <p:cNvSpPr>
            <a:spLocks noChangeArrowheads="1"/>
          </p:cNvSpPr>
          <p:nvPr/>
        </p:nvSpPr>
        <p:spPr bwMode="auto">
          <a:xfrm>
            <a:off x="5191125" y="2073275"/>
            <a:ext cx="6762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(20,000)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49"/>
          <p:cNvSpPr>
            <a:spLocks noChangeArrowheads="1"/>
          </p:cNvSpPr>
          <p:nvPr/>
        </p:nvSpPr>
        <p:spPr bwMode="auto">
          <a:xfrm>
            <a:off x="1571625" y="2279650"/>
            <a:ext cx="5953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Year 3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50"/>
          <p:cNvSpPr>
            <a:spLocks noChangeArrowheads="1"/>
          </p:cNvSpPr>
          <p:nvPr/>
        </p:nvSpPr>
        <p:spPr bwMode="auto">
          <a:xfrm>
            <a:off x="3108325" y="2279650"/>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15,000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51"/>
          <p:cNvSpPr>
            <a:spLocks noChangeArrowheads="1"/>
          </p:cNvSpPr>
          <p:nvPr/>
        </p:nvSpPr>
        <p:spPr bwMode="auto">
          <a:xfrm>
            <a:off x="5281613" y="2279650"/>
            <a:ext cx="5842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(5,000)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52"/>
          <p:cNvSpPr>
            <a:spLocks noChangeArrowheads="1"/>
          </p:cNvSpPr>
          <p:nvPr/>
        </p:nvSpPr>
        <p:spPr bwMode="auto">
          <a:xfrm>
            <a:off x="1571625" y="2486025"/>
            <a:ext cx="5445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Year 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53"/>
          <p:cNvSpPr>
            <a:spLocks noChangeArrowheads="1"/>
          </p:cNvSpPr>
          <p:nvPr/>
        </p:nvSpPr>
        <p:spPr bwMode="auto">
          <a:xfrm>
            <a:off x="3108325" y="248602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54"/>
          <p:cNvSpPr>
            <a:spLocks noChangeArrowheads="1"/>
          </p:cNvSpPr>
          <p:nvPr/>
        </p:nvSpPr>
        <p:spPr bwMode="auto">
          <a:xfrm>
            <a:off x="5332413" y="2486025"/>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5,000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55"/>
          <p:cNvSpPr>
            <a:spLocks noChangeArrowheads="1"/>
          </p:cNvSpPr>
          <p:nvPr/>
        </p:nvSpPr>
        <p:spPr bwMode="auto">
          <a:xfrm>
            <a:off x="1571625" y="2692400"/>
            <a:ext cx="5445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Year 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56"/>
          <p:cNvSpPr>
            <a:spLocks noChangeArrowheads="1"/>
          </p:cNvSpPr>
          <p:nvPr/>
        </p:nvSpPr>
        <p:spPr bwMode="auto">
          <a:xfrm>
            <a:off x="3198812" y="2692400"/>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5,000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Rectangle 57"/>
          <p:cNvSpPr>
            <a:spLocks noChangeArrowheads="1"/>
          </p:cNvSpPr>
          <p:nvPr/>
        </p:nvSpPr>
        <p:spPr bwMode="auto">
          <a:xfrm>
            <a:off x="5240338" y="2692400"/>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58"/>
          <p:cNvSpPr>
            <a:spLocks noChangeArrowheads="1"/>
          </p:cNvSpPr>
          <p:nvPr/>
        </p:nvSpPr>
        <p:spPr bwMode="auto">
          <a:xfrm>
            <a:off x="1562100" y="3111470"/>
            <a:ext cx="426418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Payback between the end of Year 3 and the end of Year 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0" name="Rectangle 59"/>
          <p:cNvSpPr>
            <a:spLocks noChangeArrowheads="1"/>
          </p:cNvSpPr>
          <p:nvPr/>
        </p:nvSpPr>
        <p:spPr bwMode="auto">
          <a:xfrm>
            <a:off x="1562100" y="3524220"/>
            <a:ext cx="12700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Fraction of Year: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1" name="Rectangle 60"/>
          <p:cNvSpPr>
            <a:spLocks noChangeArrowheads="1"/>
          </p:cNvSpPr>
          <p:nvPr/>
        </p:nvSpPr>
        <p:spPr bwMode="auto">
          <a:xfrm>
            <a:off x="6872288" y="3524220"/>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$5,000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61"/>
          <p:cNvSpPr>
            <a:spLocks noChangeArrowheads="1"/>
          </p:cNvSpPr>
          <p:nvPr/>
        </p:nvSpPr>
        <p:spPr bwMode="auto">
          <a:xfrm>
            <a:off x="6872288" y="3698845"/>
            <a:ext cx="493713"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62"/>
          <p:cNvSpPr>
            <a:spLocks noChangeArrowheads="1"/>
          </p:cNvSpPr>
          <p:nvPr/>
        </p:nvSpPr>
        <p:spPr bwMode="auto">
          <a:xfrm>
            <a:off x="6781800" y="3730595"/>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Rectangle 63"/>
          <p:cNvSpPr>
            <a:spLocks noChangeArrowheads="1"/>
          </p:cNvSpPr>
          <p:nvPr/>
        </p:nvSpPr>
        <p:spPr bwMode="auto">
          <a:xfrm>
            <a:off x="1562100" y="4143345"/>
            <a:ext cx="158376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C00000"/>
                </a:solidFill>
                <a:effectLst/>
                <a:latin typeface="Arial" panose="020B0604020202020204" pitchFamily="34" charset="0"/>
              </a:rPr>
              <a:t>Payback = 3.5 years</a:t>
            </a:r>
            <a:endParaRPr kumimoji="0" lang="en-US" altLang="en-US" sz="1800" b="1" i="0" u="none" strike="noStrike" cap="none" normalizeH="0" baseline="0" dirty="0">
              <a:ln>
                <a:noFill/>
              </a:ln>
              <a:solidFill>
                <a:srgbClr val="C00000"/>
              </a:solidFill>
              <a:effectLst/>
              <a:latin typeface="Arial" panose="020B0604020202020204" pitchFamily="34" charset="0"/>
            </a:endParaRPr>
          </a:p>
        </p:txBody>
      </p:sp>
      <p:sp>
        <p:nvSpPr>
          <p:cNvPr id="65" name="Rectangle 64"/>
          <p:cNvSpPr>
            <a:spLocks noChangeArrowheads="1"/>
          </p:cNvSpPr>
          <p:nvPr/>
        </p:nvSpPr>
        <p:spPr bwMode="auto">
          <a:xfrm>
            <a:off x="7620000" y="3616295"/>
            <a:ext cx="42319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 = 0.5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6" name="Rectangle 31"/>
          <p:cNvSpPr>
            <a:spLocks noChangeArrowheads="1"/>
          </p:cNvSpPr>
          <p:nvPr/>
        </p:nvSpPr>
        <p:spPr bwMode="auto">
          <a:xfrm>
            <a:off x="1571625" y="630238"/>
            <a:ext cx="65055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A company is considering purchasing equipment costing $75,000. Future annual net cash</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7" name="Rectangle 32"/>
          <p:cNvSpPr>
            <a:spLocks noChangeArrowheads="1"/>
          </p:cNvSpPr>
          <p:nvPr/>
        </p:nvSpPr>
        <p:spPr bwMode="auto">
          <a:xfrm>
            <a:off x="1571625" y="825500"/>
            <a:ext cx="63023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flows from this equipment are $30,000, $25,000, $15,000, $10,000, and $5,000.  Cash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8" name="Rectangle 33"/>
          <p:cNvSpPr>
            <a:spLocks noChangeArrowheads="1"/>
          </p:cNvSpPr>
          <p:nvPr/>
        </p:nvSpPr>
        <p:spPr bwMode="auto">
          <a:xfrm>
            <a:off x="1571625" y="1031875"/>
            <a:ext cx="5808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flows occur uniformly during the year. What is this investment's payback period?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9" name="Rectangle 34"/>
          <p:cNvSpPr>
            <a:spLocks noChangeArrowheads="1"/>
          </p:cNvSpPr>
          <p:nvPr/>
        </p:nvSpPr>
        <p:spPr bwMode="auto">
          <a:xfrm>
            <a:off x="3181081" y="3524220"/>
            <a:ext cx="334957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300" dirty="0">
                <a:solidFill>
                  <a:srgbClr val="000000"/>
                </a:solidFill>
              </a:rPr>
              <a:t>Net Cash Outflow</a:t>
            </a:r>
            <a:r>
              <a:rPr kumimoji="0" lang="en-US" altLang="en-US" sz="1300" b="0" i="0" u="none" strike="noStrike" cap="none" normalizeH="0" baseline="0" dirty="0">
                <a:ln>
                  <a:noFill/>
                </a:ln>
                <a:solidFill>
                  <a:srgbClr val="000000"/>
                </a:solidFill>
                <a:effectLst/>
                <a:latin typeface="Arial" panose="020B0604020202020204" pitchFamily="34" charset="0"/>
              </a:rPr>
              <a:t> Beginning of Payback Year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0" name="Rectangle 35"/>
          <p:cNvSpPr>
            <a:spLocks noChangeArrowheads="1"/>
          </p:cNvSpPr>
          <p:nvPr/>
        </p:nvSpPr>
        <p:spPr bwMode="auto">
          <a:xfrm>
            <a:off x="3072786" y="3698845"/>
            <a:ext cx="356616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36"/>
          <p:cNvSpPr>
            <a:spLocks noChangeArrowheads="1"/>
          </p:cNvSpPr>
          <p:nvPr/>
        </p:nvSpPr>
        <p:spPr bwMode="auto">
          <a:xfrm>
            <a:off x="3114652" y="3730595"/>
            <a:ext cx="352590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Expected Net Cash Flows During Payback Year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500"/>
                                        <p:tgtEl>
                                          <p:spTgt spid="5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500"/>
                                        <p:tgtEl>
                                          <p:spTgt spid="4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500"/>
                                        <p:tgtEl>
                                          <p:spTgt spid="4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500"/>
                                        <p:tgtEl>
                                          <p:spTgt spid="4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500"/>
                                        <p:tgtEl>
                                          <p:spTgt spid="4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500"/>
                                        <p:tgtEl>
                                          <p:spTgt spid="5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500"/>
                                        <p:tgtEl>
                                          <p:spTgt spid="5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500"/>
                                        <p:tgtEl>
                                          <p:spTgt spid="5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fade">
                                      <p:cBhvr>
                                        <p:cTn id="75" dur="500"/>
                                        <p:tgtEl>
                                          <p:spTgt spid="55"/>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500"/>
                                        <p:tgtEl>
                                          <p:spTgt spid="59"/>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57"/>
                                        </p:tgtEl>
                                        <p:attrNameLst>
                                          <p:attrName>style.visibility</p:attrName>
                                        </p:attrNameLst>
                                      </p:cBhvr>
                                      <p:to>
                                        <p:strVal val="visible"/>
                                      </p:to>
                                    </p:set>
                                    <p:animEffect transition="in" filter="fade">
                                      <p:cBhvr>
                                        <p:cTn id="90" dur="500"/>
                                        <p:tgtEl>
                                          <p:spTgt spid="57"/>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500"/>
                                        <p:tgtEl>
                                          <p:spTgt spid="58"/>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60"/>
                                        </p:tgtEl>
                                        <p:attrNameLst>
                                          <p:attrName>style.visibility</p:attrName>
                                        </p:attrNameLst>
                                      </p:cBhvr>
                                      <p:to>
                                        <p:strVal val="visible"/>
                                      </p:to>
                                    </p:set>
                                    <p:animEffect transition="in" filter="fade">
                                      <p:cBhvr>
                                        <p:cTn id="100" dur="500"/>
                                        <p:tgtEl>
                                          <p:spTgt spid="60"/>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500"/>
                                        <p:tgtEl>
                                          <p:spTgt spid="69"/>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500"/>
                                        <p:tgtEl>
                                          <p:spTgt spid="61"/>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62"/>
                                        </p:tgtEl>
                                        <p:attrNameLst>
                                          <p:attrName>style.visibility</p:attrName>
                                        </p:attrNameLst>
                                      </p:cBhvr>
                                      <p:to>
                                        <p:strVal val="visible"/>
                                      </p:to>
                                    </p:set>
                                    <p:animEffect transition="in" filter="fade">
                                      <p:cBhvr>
                                        <p:cTn id="115" dur="500"/>
                                        <p:tgtEl>
                                          <p:spTgt spid="62"/>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70"/>
                                        </p:tgtEl>
                                        <p:attrNameLst>
                                          <p:attrName>style.visibility</p:attrName>
                                        </p:attrNameLst>
                                      </p:cBhvr>
                                      <p:to>
                                        <p:strVal val="visible"/>
                                      </p:to>
                                    </p:set>
                                    <p:animEffect transition="in" filter="fade">
                                      <p:cBhvr>
                                        <p:cTn id="118" dur="500"/>
                                        <p:tgtEl>
                                          <p:spTgt spid="70"/>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71"/>
                                        </p:tgtEl>
                                        <p:attrNameLst>
                                          <p:attrName>style.visibility</p:attrName>
                                        </p:attrNameLst>
                                      </p:cBhvr>
                                      <p:to>
                                        <p:strVal val="visible"/>
                                      </p:to>
                                    </p:set>
                                    <p:animEffect transition="in" filter="fade">
                                      <p:cBhvr>
                                        <p:cTn id="123" dur="500"/>
                                        <p:tgtEl>
                                          <p:spTgt spid="71"/>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500"/>
                                        <p:tgtEl>
                                          <p:spTgt spid="63"/>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65"/>
                                        </p:tgtEl>
                                        <p:attrNameLst>
                                          <p:attrName>style.visibility</p:attrName>
                                        </p:attrNameLst>
                                      </p:cBhvr>
                                      <p:to>
                                        <p:strVal val="visible"/>
                                      </p:to>
                                    </p:set>
                                    <p:animEffect transition="in" filter="fade">
                                      <p:cBhvr>
                                        <p:cTn id="133" dur="500"/>
                                        <p:tgtEl>
                                          <p:spTgt spid="65"/>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64"/>
                                        </p:tgtEl>
                                        <p:attrNameLst>
                                          <p:attrName>style.visibility</p:attrName>
                                        </p:attrNameLst>
                                      </p:cBhvr>
                                      <p:to>
                                        <p:strVal val="visible"/>
                                      </p:to>
                                    </p:set>
                                    <p:animEffect transition="in" filter="fade">
                                      <p:cBhvr>
                                        <p:cTn id="138"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animBg="1"/>
      <p:bldP spid="63" grpId="0"/>
      <p:bldP spid="64" grpId="0"/>
      <p:bldP spid="65" grpId="0"/>
      <p:bldP spid="69" grpId="0"/>
      <p:bldP spid="70" grpId="0" animBg="1"/>
      <p:bldP spid="7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p:cNvSpPr>
          <p:nvPr>
            <p:ph type="ctrTitle"/>
          </p:nvPr>
        </p:nvSpPr>
        <p:spPr>
          <a:xfrm>
            <a:off x="954232" y="1492250"/>
            <a:ext cx="7315200" cy="3124200"/>
          </a:xfrm>
        </p:spPr>
        <p:txBody>
          <a:bodyPr/>
          <a:lstStyle/>
          <a:p>
            <a:r>
              <a:rPr lang="en-US" altLang="en-US" dirty="0" smtClean="0">
                <a:ea typeface="ＭＳ Ｐゴシック" pitchFamily="34" charset="-128"/>
              </a:rPr>
              <a:t/>
            </a:r>
            <a:br>
              <a:rPr lang="en-US" altLang="en-US" dirty="0" smtClean="0">
                <a:ea typeface="ＭＳ Ｐゴシック" pitchFamily="34" charset="-128"/>
              </a:rPr>
            </a:br>
            <a:r>
              <a:rPr lang="en-US" altLang="en-US" sz="4400" dirty="0" smtClean="0">
                <a:ea typeface="ＭＳ Ｐゴシック" pitchFamily="34" charset="-128"/>
              </a:rPr>
              <a:t>    P2: </a:t>
            </a:r>
            <a:br>
              <a:rPr lang="en-US" altLang="en-US" sz="4400" dirty="0" smtClean="0">
                <a:ea typeface="ＭＳ Ｐゴシック" pitchFamily="34" charset="-128"/>
              </a:rPr>
            </a:br>
            <a:r>
              <a:rPr lang="en-US" sz="4400" dirty="0" smtClean="0">
                <a:solidFill>
                  <a:prstClr val="black"/>
                </a:solidFill>
              </a:rPr>
              <a:t>Compute </a:t>
            </a:r>
            <a:r>
              <a:rPr lang="en-US" sz="4400" dirty="0">
                <a:solidFill>
                  <a:prstClr val="black"/>
                </a:solidFill>
              </a:rPr>
              <a:t>accounting rate of return and explain </a:t>
            </a:r>
            <a:r>
              <a:rPr lang="en-US" sz="4400" dirty="0" smtClean="0">
                <a:solidFill>
                  <a:prstClr val="black"/>
                </a:solidFill>
              </a:rPr>
              <a:t/>
            </a:r>
            <a:br>
              <a:rPr lang="en-US" sz="4400" dirty="0" smtClean="0">
                <a:solidFill>
                  <a:prstClr val="black"/>
                </a:solidFill>
              </a:rPr>
            </a:br>
            <a:r>
              <a:rPr lang="en-US" sz="4400" dirty="0" smtClean="0">
                <a:solidFill>
                  <a:prstClr val="black"/>
                </a:solidFill>
              </a:rPr>
              <a:t>its use.</a:t>
            </a:r>
            <a:endParaRPr lang="en-US" altLang="en-US" sz="4400" dirty="0" smtClean="0">
              <a:ea typeface="ＭＳ Ｐゴシック" pitchFamily="34" charset="-128"/>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2560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887536"/>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327" y="4923413"/>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2D615B74-2EA2-4C0C-BDE8-80D7BE7EC28D}" type="slidenum">
              <a:rPr lang="en-US" altLang="en-US" sz="1200">
                <a:solidFill>
                  <a:srgbClr val="898989"/>
                </a:solidFill>
                <a:latin typeface="Arial" charset="0"/>
              </a:rPr>
              <a:pPr>
                <a:spcBef>
                  <a:spcPct val="0"/>
                </a:spcBef>
                <a:buFontTx/>
                <a:buNone/>
              </a:pPr>
              <a:t>13</a:t>
            </a:fld>
            <a:endParaRPr lang="en-US" altLang="en-US" sz="1200" dirty="0">
              <a:solidFill>
                <a:srgbClr val="898989"/>
              </a:solidFill>
              <a:latin typeface="Arial" charset="0"/>
            </a:endParaRPr>
          </a:p>
        </p:txBody>
      </p:sp>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62" name="Picture 10"/>
          <p:cNvPicPr>
            <a:picLocks noChangeAspect="1" noChangeArrowheads="1"/>
          </p:cNvPicPr>
          <p:nvPr/>
        </p:nvPicPr>
        <p:blipFill>
          <a:blip r:embed="rId3" cstate="print"/>
          <a:srcRect/>
          <a:stretch>
            <a:fillRect/>
          </a:stretch>
        </p:blipFill>
        <p:spPr bwMode="auto">
          <a:xfrm>
            <a:off x="381000" y="3200400"/>
            <a:ext cx="8210550" cy="820738"/>
          </a:xfrm>
          <a:prstGeom prst="rect">
            <a:avLst/>
          </a:prstGeom>
          <a:noFill/>
          <a:ln w="9525">
            <a:solidFill>
              <a:schemeClr val="bg2">
                <a:lumMod val="10000"/>
              </a:schemeClr>
            </a:solidFill>
            <a:miter lim="800000"/>
            <a:headEnd/>
            <a:tailEnd/>
          </a:ln>
        </p:spPr>
      </p:pic>
      <p:sp>
        <p:nvSpPr>
          <p:cNvPr id="27651" name="Rectangle 4"/>
          <p:cNvSpPr>
            <a:spLocks noGrp="1" noChangeArrowheads="1"/>
          </p:cNvSpPr>
          <p:nvPr>
            <p:ph type="title"/>
          </p:nvPr>
        </p:nvSpPr>
        <p:spPr>
          <a:xfrm>
            <a:off x="457200" y="381000"/>
            <a:ext cx="8229600" cy="1143000"/>
          </a:xfrm>
        </p:spPr>
        <p:txBody>
          <a:bodyPr/>
          <a:lstStyle/>
          <a:p>
            <a:r>
              <a:rPr lang="en-US" altLang="en-US" sz="4000" dirty="0" smtClean="0">
                <a:ea typeface="ＭＳ Ｐゴシック" pitchFamily="34" charset="-128"/>
              </a:rPr>
              <a:t>Accounting Rate of Return</a:t>
            </a:r>
          </a:p>
        </p:txBody>
      </p:sp>
      <p:sp>
        <p:nvSpPr>
          <p:cNvPr id="20485" name="Rectangle 29"/>
          <p:cNvSpPr>
            <a:spLocks noChangeArrowheads="1"/>
          </p:cNvSpPr>
          <p:nvPr/>
        </p:nvSpPr>
        <p:spPr bwMode="auto">
          <a:xfrm>
            <a:off x="315913" y="5140325"/>
            <a:ext cx="8408987" cy="110807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200" dirty="0">
                <a:latin typeface="Arial" charset="0"/>
              </a:rPr>
              <a:t>When comparing investments with similar lives and risk, a company will prefer the investment with the higher accounting rate of return.</a:t>
            </a:r>
            <a:endParaRPr lang="en-US" altLang="en-US" sz="2200" b="1" dirty="0">
              <a:solidFill>
                <a:srgbClr val="984807"/>
              </a:solidFill>
            </a:endParaRPr>
          </a:p>
        </p:txBody>
      </p:sp>
      <p:pic>
        <p:nvPicPr>
          <p:cNvPr id="20487"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3698875"/>
            <a:ext cx="23241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12"/>
          <p:cNvPicPr>
            <a:picLocks noChangeAspect="1" noChangeArrowheads="1"/>
          </p:cNvPicPr>
          <p:nvPr/>
        </p:nvPicPr>
        <p:blipFill>
          <a:blip r:embed="rId5" cstate="print"/>
          <a:srcRect/>
          <a:stretch>
            <a:fillRect/>
          </a:stretch>
        </p:blipFill>
        <p:spPr bwMode="auto">
          <a:xfrm>
            <a:off x="381000" y="4114800"/>
            <a:ext cx="8218488" cy="747713"/>
          </a:xfrm>
          <a:prstGeom prst="rect">
            <a:avLst/>
          </a:prstGeom>
          <a:noFill/>
          <a:ln w="9525">
            <a:solidFill>
              <a:schemeClr val="bg2">
                <a:lumMod val="10000"/>
              </a:schemeClr>
            </a:solidFill>
            <a:miter lim="800000"/>
            <a:headEnd/>
            <a:tailEnd/>
          </a:ln>
        </p:spPr>
      </p:pic>
      <p:sp>
        <p:nvSpPr>
          <p:cNvPr id="20489" name="TextBox 12"/>
          <p:cNvSpPr txBox="1">
            <a:spLocks noChangeArrowheads="1"/>
          </p:cNvSpPr>
          <p:nvPr/>
        </p:nvSpPr>
        <p:spPr bwMode="auto">
          <a:xfrm>
            <a:off x="609600" y="2667000"/>
            <a:ext cx="8001000" cy="461963"/>
          </a:xfrm>
          <a:prstGeom prst="rect">
            <a:avLst/>
          </a:prstGeom>
          <a:solidFill>
            <a:srgbClr val="FFFF66"/>
          </a:solidFill>
          <a:ln w="9525">
            <a:noFill/>
            <a:miter lim="800000"/>
            <a:headEnd/>
            <a:tailEnd/>
          </a:ln>
        </p:spPr>
        <p:txBody>
          <a:bodyPr>
            <a:spAutoFit/>
          </a:bodyPr>
          <a:lstStyle/>
          <a:p>
            <a:pPr eaLnBrk="1" hangingPunct="1">
              <a:defRPr/>
            </a:pPr>
            <a:r>
              <a:rPr lang="en-US" sz="2400" b="1" dirty="0">
                <a:solidFill>
                  <a:schemeClr val="tx2">
                    <a:lumMod val="50000"/>
                  </a:schemeClr>
                </a:solidFill>
                <a:ea typeface="ＭＳ Ｐゴシック" pitchFamily="34" charset="-128"/>
              </a:rPr>
              <a:t>Two Ways to Calculate Average Annual Investment</a:t>
            </a:r>
          </a:p>
        </p:txBody>
      </p:sp>
      <p:pic>
        <p:nvPicPr>
          <p:cNvPr id="27658"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5913" y="1524000"/>
            <a:ext cx="8370887" cy="981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7659"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D7165A95-0D13-458D-9F07-52E85489C61A}" type="slidenum">
              <a:rPr lang="en-US" altLang="en-US" sz="1200">
                <a:solidFill>
                  <a:srgbClr val="898989"/>
                </a:solidFill>
                <a:latin typeface="Arial" charset="0"/>
              </a:rPr>
              <a:pPr>
                <a:spcBef>
                  <a:spcPct val="0"/>
                </a:spcBef>
                <a:buFontTx/>
                <a:buNone/>
              </a:pPr>
              <a:t>14</a:t>
            </a:fld>
            <a:endParaRPr lang="en-US" altLang="en-US" sz="1200" dirty="0">
              <a:solidFill>
                <a:srgbClr val="898989"/>
              </a:solidFill>
              <a:latin typeface="Arial" charset="0"/>
            </a:endParaRPr>
          </a:p>
        </p:txBody>
      </p:sp>
      <p:sp>
        <p:nvSpPr>
          <p:cNvPr id="13" name="Rounded Rectangle 12"/>
          <p:cNvSpPr/>
          <p:nvPr/>
        </p:nvSpPr>
        <p:spPr>
          <a:xfrm>
            <a:off x="1" y="6602412"/>
            <a:ext cx="5029199" cy="22416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P2:</a:t>
            </a:r>
            <a:r>
              <a:rPr lang="en-US" sz="1100" dirty="0">
                <a:solidFill>
                  <a:prstClr val="black"/>
                </a:solidFill>
                <a:latin typeface="Calibri"/>
              </a:rPr>
              <a:t> Compute accounting rate of return and explain its </a:t>
            </a:r>
            <a:r>
              <a:rPr lang="en-US" sz="1100" dirty="0" smtClean="0">
                <a:solidFill>
                  <a:prstClr val="black"/>
                </a:solidFill>
                <a:latin typeface="Calibri"/>
              </a:rPr>
              <a:t>use.</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489"/>
                                        </p:tgtEl>
                                        <p:attrNameLst>
                                          <p:attrName>style.visibility</p:attrName>
                                        </p:attrNameLst>
                                      </p:cBhvr>
                                      <p:to>
                                        <p:strVal val="visible"/>
                                      </p:to>
                                    </p:set>
                                    <p:animEffect transition="in" filter="fade">
                                      <p:cBhvr>
                                        <p:cTn id="7" dur="1000"/>
                                        <p:tgtEl>
                                          <p:spTgt spid="20489"/>
                                        </p:tgtEl>
                                      </p:cBhvr>
                                    </p:animEffect>
                                    <p:anim calcmode="lin" valueType="num">
                                      <p:cBhvr>
                                        <p:cTn id="8" dur="1000" fill="hold"/>
                                        <p:tgtEl>
                                          <p:spTgt spid="20489"/>
                                        </p:tgtEl>
                                        <p:attrNameLst>
                                          <p:attrName>ppt_x</p:attrName>
                                        </p:attrNameLst>
                                      </p:cBhvr>
                                      <p:tavLst>
                                        <p:tav tm="0">
                                          <p:val>
                                            <p:strVal val="#ppt_x"/>
                                          </p:val>
                                        </p:tav>
                                        <p:tav tm="100000">
                                          <p:val>
                                            <p:strVal val="#ppt_x"/>
                                          </p:val>
                                        </p:tav>
                                      </p:tavLst>
                                    </p:anim>
                                    <p:anim calcmode="lin" valueType="num">
                                      <p:cBhvr>
                                        <p:cTn id="9" dur="1000" fill="hold"/>
                                        <p:tgtEl>
                                          <p:spTgt spid="2048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23562"/>
                                        </p:tgtEl>
                                        <p:attrNameLst>
                                          <p:attrName>style.visibility</p:attrName>
                                        </p:attrNameLst>
                                      </p:cBhvr>
                                      <p:to>
                                        <p:strVal val="visible"/>
                                      </p:to>
                                    </p:set>
                                    <p:animEffect transition="in" filter="dissolve">
                                      <p:cBhvr>
                                        <p:cTn id="14" dur="500"/>
                                        <p:tgtEl>
                                          <p:spTgt spid="23562"/>
                                        </p:tgtEl>
                                      </p:cBhvr>
                                    </p:animEffect>
                                  </p:childTnLst>
                                </p:cTn>
                              </p:par>
                              <p:par>
                                <p:cTn id="15" presetID="9" presetClass="entr" presetSubtype="0" fill="hold" nodeType="withEffect">
                                  <p:stCondLst>
                                    <p:cond delay="0"/>
                                  </p:stCondLst>
                                  <p:childTnLst>
                                    <p:set>
                                      <p:cBhvr>
                                        <p:cTn id="16" dur="1" fill="hold">
                                          <p:stCondLst>
                                            <p:cond delay="0"/>
                                          </p:stCondLst>
                                        </p:cTn>
                                        <p:tgtEl>
                                          <p:spTgt spid="20487"/>
                                        </p:tgtEl>
                                        <p:attrNameLst>
                                          <p:attrName>style.visibility</p:attrName>
                                        </p:attrNameLst>
                                      </p:cBhvr>
                                      <p:to>
                                        <p:strVal val="visible"/>
                                      </p:to>
                                    </p:set>
                                    <p:animEffect transition="in" filter="dissolve">
                                      <p:cBhvr>
                                        <p:cTn id="17" dur="500"/>
                                        <p:tgtEl>
                                          <p:spTgt spid="204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3564"/>
                                        </p:tgtEl>
                                        <p:attrNameLst>
                                          <p:attrName>style.visibility</p:attrName>
                                        </p:attrNameLst>
                                      </p:cBhvr>
                                      <p:to>
                                        <p:strVal val="visible"/>
                                      </p:to>
                                    </p:set>
                                    <p:animEffect transition="in" filter="dissolve">
                                      <p:cBhvr>
                                        <p:cTn id="22" dur="500"/>
                                        <p:tgtEl>
                                          <p:spTgt spid="2356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0485"/>
                                        </p:tgtEl>
                                        <p:attrNameLst>
                                          <p:attrName>style.visibility</p:attrName>
                                        </p:attrNameLst>
                                      </p:cBhvr>
                                      <p:to>
                                        <p:strVal val="visible"/>
                                      </p:to>
                                    </p:set>
                                    <p:animEffect transition="in" filter="fade">
                                      <p:cBhvr>
                                        <p:cTn id="27" dur="1000"/>
                                        <p:tgtEl>
                                          <p:spTgt spid="20485"/>
                                        </p:tgtEl>
                                      </p:cBhvr>
                                    </p:animEffect>
                                    <p:anim calcmode="lin" valueType="num">
                                      <p:cBhvr>
                                        <p:cTn id="28" dur="1000" fill="hold"/>
                                        <p:tgtEl>
                                          <p:spTgt spid="20485"/>
                                        </p:tgtEl>
                                        <p:attrNameLst>
                                          <p:attrName>ppt_x</p:attrName>
                                        </p:attrNameLst>
                                      </p:cBhvr>
                                      <p:tavLst>
                                        <p:tav tm="0">
                                          <p:val>
                                            <p:strVal val="#ppt_x"/>
                                          </p:val>
                                        </p:tav>
                                        <p:tav tm="100000">
                                          <p:val>
                                            <p:strVal val="#ppt_x"/>
                                          </p:val>
                                        </p:tav>
                                      </p:tavLst>
                                    </p:anim>
                                    <p:anim calcmode="lin" valueType="num">
                                      <p:cBhvr>
                                        <p:cTn id="29" dur="1000" fill="hold"/>
                                        <p:tgtEl>
                                          <p:spTgt spid="204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a:xfrm>
            <a:off x="457200" y="365125"/>
            <a:ext cx="8229600" cy="1143000"/>
          </a:xfrm>
        </p:spPr>
        <p:txBody>
          <a:bodyPr/>
          <a:lstStyle/>
          <a:p>
            <a:r>
              <a:rPr lang="en-US" altLang="en-US" sz="4000" b="1" dirty="0" smtClean="0">
                <a:ea typeface="ＭＳ Ｐゴシック" pitchFamily="34" charset="-128"/>
              </a:rPr>
              <a:t>Accounting Rate of Return</a:t>
            </a:r>
          </a:p>
        </p:txBody>
      </p:sp>
      <p:sp>
        <p:nvSpPr>
          <p:cNvPr id="24579" name="Rectangle 10"/>
          <p:cNvSpPr>
            <a:spLocks noChangeArrowheads="1"/>
          </p:cNvSpPr>
          <p:nvPr/>
        </p:nvSpPr>
        <p:spPr bwMode="auto">
          <a:xfrm>
            <a:off x="762000" y="3059113"/>
            <a:ext cx="7831138" cy="1336675"/>
          </a:xfrm>
          <a:prstGeom prst="rect">
            <a:avLst/>
          </a:prstGeom>
          <a:solidFill>
            <a:srgbClr val="CCECFF"/>
          </a:solidFill>
          <a:ln w="38100" cmpd="dbl">
            <a:solidFill>
              <a:schemeClr val="tx1"/>
            </a:solidFill>
            <a:miter lim="800000"/>
            <a:headEnd/>
            <a:tailEnd/>
          </a:ln>
        </p:spPr>
        <p:txBody>
          <a:bodyPr lIns="90488" tIns="44450" rIns="90488" bIns="4445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50000"/>
              </a:spcBef>
              <a:buFontTx/>
              <a:buNone/>
            </a:pPr>
            <a:r>
              <a:rPr lang="en-US" altLang="en-US" sz="2400" b="1" dirty="0">
                <a:latin typeface="Arial" charset="0"/>
              </a:rPr>
              <a:t>Annual Average Investment Calculation:</a:t>
            </a:r>
          </a:p>
          <a:p>
            <a:pPr eaLnBrk="1" hangingPunct="1">
              <a:spcBef>
                <a:spcPct val="50000"/>
              </a:spcBef>
              <a:buFontTx/>
              <a:buNone/>
            </a:pPr>
            <a:r>
              <a:rPr lang="en-US" altLang="en-US" sz="2200" b="1" u="sng" dirty="0">
                <a:latin typeface="Arial Narrow" pitchFamily="34" charset="0"/>
              </a:rPr>
              <a:t>  Beginning book value ($16,000)  +  Ending book value ($0)</a:t>
            </a:r>
            <a:r>
              <a:rPr lang="en-US" altLang="en-US" sz="2400" b="1" dirty="0">
                <a:latin typeface="Arial Narrow" pitchFamily="34" charset="0"/>
              </a:rPr>
              <a:t/>
            </a:r>
            <a:br>
              <a:rPr lang="en-US" altLang="en-US" sz="2400" b="1" dirty="0">
                <a:latin typeface="Arial Narrow" pitchFamily="34" charset="0"/>
              </a:rPr>
            </a:br>
            <a:r>
              <a:rPr lang="en-US" altLang="en-US" sz="2400" b="1" dirty="0">
                <a:latin typeface="Arial Narrow" pitchFamily="34" charset="0"/>
              </a:rPr>
              <a:t>                                                     2</a:t>
            </a:r>
          </a:p>
        </p:txBody>
      </p:sp>
      <p:sp>
        <p:nvSpPr>
          <p:cNvPr id="12" name="Rectangle 17"/>
          <p:cNvSpPr>
            <a:spLocks noChangeArrowheads="1"/>
          </p:cNvSpPr>
          <p:nvPr/>
        </p:nvSpPr>
        <p:spPr bwMode="auto">
          <a:xfrm>
            <a:off x="585788" y="1555750"/>
            <a:ext cx="8064500" cy="1311275"/>
          </a:xfrm>
          <a:prstGeom prst="rect">
            <a:avLst/>
          </a:prstGeom>
          <a:solidFill>
            <a:schemeClr val="accent1">
              <a:lumMod val="20000"/>
              <a:lumOff val="80000"/>
            </a:schemeClr>
          </a:solidFill>
          <a:ln w="19050">
            <a:solidFill>
              <a:schemeClr val="bg2">
                <a:lumMod val="10000"/>
              </a:schemeClr>
            </a:solidFill>
            <a:miter lim="800000"/>
            <a:headEnd/>
            <a:tailEnd/>
          </a:ln>
        </p:spPr>
        <p:txBody>
          <a:bodyPr anchor="ctr">
            <a:spAutoFit/>
          </a:bodyPr>
          <a:lstStyle/>
          <a:p>
            <a:pPr algn="ctr" eaLnBrk="1" hangingPunct="1">
              <a:lnSpc>
                <a:spcPct val="95000"/>
              </a:lnSpc>
              <a:spcBef>
                <a:spcPct val="75000"/>
              </a:spcBef>
              <a:buFont typeface="Wingdings" pitchFamily="-84" charset="2"/>
              <a:buNone/>
              <a:defRPr/>
            </a:pPr>
            <a:r>
              <a:rPr lang="en-US" sz="2200" b="1" dirty="0">
                <a:solidFill>
                  <a:schemeClr val="tx2">
                    <a:lumMod val="50000"/>
                  </a:schemeClr>
                </a:solidFill>
                <a:latin typeface="Calibri" pitchFamily="-84" charset="0"/>
              </a:rPr>
              <a:t>Let’s revisit the $16,000 investment being considered by FasTrac. The new machine has an annual after-tax net income of $2,100.  </a:t>
            </a:r>
          </a:p>
          <a:p>
            <a:pPr algn="ctr" eaLnBrk="1" hangingPunct="1">
              <a:lnSpc>
                <a:spcPct val="95000"/>
              </a:lnSpc>
              <a:spcBef>
                <a:spcPct val="75000"/>
              </a:spcBef>
              <a:buFont typeface="Wingdings" pitchFamily="-84" charset="2"/>
              <a:buNone/>
              <a:defRPr/>
            </a:pPr>
            <a:r>
              <a:rPr lang="en-US" sz="2200" b="1" dirty="0">
                <a:solidFill>
                  <a:schemeClr val="tx2">
                    <a:lumMod val="50000"/>
                  </a:schemeClr>
                </a:solidFill>
                <a:latin typeface="Calibri" pitchFamily="-84" charset="0"/>
              </a:rPr>
              <a:t>Compute the accounting rate of return. </a:t>
            </a:r>
          </a:p>
        </p:txBody>
      </p:sp>
      <p:grpSp>
        <p:nvGrpSpPr>
          <p:cNvPr id="2" name="Group 19"/>
          <p:cNvGrpSpPr>
            <a:grpSpLocks/>
          </p:cNvGrpSpPr>
          <p:nvPr/>
        </p:nvGrpSpPr>
        <p:grpSpPr bwMode="auto">
          <a:xfrm>
            <a:off x="1301751" y="5646738"/>
            <a:ext cx="6643688" cy="844550"/>
            <a:chOff x="478" y="3124"/>
            <a:chExt cx="4185" cy="532"/>
          </a:xfrm>
        </p:grpSpPr>
        <p:sp>
          <p:nvSpPr>
            <p:cNvPr id="24583" name="Rectangle 3"/>
            <p:cNvSpPr>
              <a:spLocks noChangeArrowheads="1"/>
            </p:cNvSpPr>
            <p:nvPr/>
          </p:nvSpPr>
          <p:spPr bwMode="auto">
            <a:xfrm>
              <a:off x="478" y="3124"/>
              <a:ext cx="4185" cy="532"/>
            </a:xfrm>
            <a:prstGeom prst="rect">
              <a:avLst/>
            </a:prstGeom>
            <a:solidFill>
              <a:schemeClr val="bg1">
                <a:lumMod val="95000"/>
              </a:schemeClr>
            </a:solidFill>
            <a:ln w="19050">
              <a:solidFill>
                <a:srgbClr val="0033CC"/>
              </a:solidFill>
              <a:miter lim="800000"/>
              <a:headEnd/>
              <a:tailEnd/>
            </a:ln>
          </p:spPr>
          <p:txBody>
            <a:bodyPr lIns="90488" tIns="44450" rIns="90488" bIns="44450">
              <a:spAutoFit/>
            </a:bodyPr>
            <a:lstStyle/>
            <a:p>
              <a:pPr eaLnBrk="1" hangingPunct="1">
                <a:spcBef>
                  <a:spcPct val="50000"/>
                </a:spcBef>
                <a:tabLst>
                  <a:tab pos="3144838" algn="l"/>
                </a:tabLst>
                <a:defRPr/>
              </a:pPr>
              <a:r>
                <a:rPr lang="en-US" sz="2400" b="1" dirty="0">
                  <a:solidFill>
                    <a:schemeClr val="tx2">
                      <a:lumMod val="50000"/>
                    </a:schemeClr>
                  </a:solidFill>
                </a:rPr>
                <a:t> Accounting               	$2,100</a:t>
              </a:r>
              <a:br>
                <a:rPr lang="en-US" sz="2400" b="1" dirty="0">
                  <a:solidFill>
                    <a:schemeClr val="tx2">
                      <a:lumMod val="50000"/>
                    </a:schemeClr>
                  </a:solidFill>
                </a:rPr>
              </a:br>
              <a:r>
                <a:rPr lang="en-US" sz="2400" b="1" dirty="0">
                  <a:solidFill>
                    <a:schemeClr val="tx2">
                      <a:lumMod val="50000"/>
                    </a:schemeClr>
                  </a:solidFill>
                </a:rPr>
                <a:t>rate of return             	$8,000</a:t>
              </a:r>
            </a:p>
          </p:txBody>
        </p:sp>
        <p:sp>
          <p:nvSpPr>
            <p:cNvPr id="22536" name="Rectangle 4"/>
            <p:cNvSpPr>
              <a:spLocks noChangeArrowheads="1"/>
            </p:cNvSpPr>
            <p:nvPr/>
          </p:nvSpPr>
          <p:spPr bwMode="auto">
            <a:xfrm>
              <a:off x="1941" y="3256"/>
              <a:ext cx="254" cy="289"/>
            </a:xfrm>
            <a:prstGeom prst="rect">
              <a:avLst/>
            </a:prstGeom>
            <a:noFill/>
            <a:ln w="12700">
              <a:noFill/>
              <a:miter lim="800000"/>
              <a:headEnd/>
              <a:tailEnd/>
            </a:ln>
          </p:spPr>
          <p:txBody>
            <a:bodyPr lIns="90488" tIns="44450" rIns="90488" bIns="44450">
              <a:spAutoFit/>
            </a:bodyPr>
            <a:lstStyle/>
            <a:p>
              <a:pPr eaLnBrk="1" hangingPunct="1">
                <a:spcBef>
                  <a:spcPct val="50000"/>
                </a:spcBef>
                <a:defRPr/>
              </a:pPr>
              <a:r>
                <a:rPr lang="en-US" sz="2400" b="1" dirty="0">
                  <a:solidFill>
                    <a:schemeClr val="tx2">
                      <a:lumMod val="50000"/>
                    </a:schemeClr>
                  </a:solidFill>
                  <a:ea typeface="ＭＳ Ｐゴシック" pitchFamily="34" charset="-128"/>
                </a:rPr>
                <a:t>=</a:t>
              </a:r>
            </a:p>
          </p:txBody>
        </p:sp>
        <p:sp>
          <p:nvSpPr>
            <p:cNvPr id="22537" name="Line 5"/>
            <p:cNvSpPr>
              <a:spLocks noChangeShapeType="1"/>
            </p:cNvSpPr>
            <p:nvPr/>
          </p:nvSpPr>
          <p:spPr bwMode="auto">
            <a:xfrm>
              <a:off x="2349" y="3407"/>
              <a:ext cx="899" cy="0"/>
            </a:xfrm>
            <a:prstGeom prst="line">
              <a:avLst/>
            </a:prstGeom>
            <a:noFill/>
            <a:ln w="25400">
              <a:solidFill>
                <a:srgbClr val="3333FF"/>
              </a:solidFill>
              <a:round/>
              <a:headEnd/>
              <a:tailEnd/>
            </a:ln>
          </p:spPr>
          <p:txBody>
            <a:bodyPr wrap="none" anchor="ctr"/>
            <a:lstStyle/>
            <a:p>
              <a:pPr>
                <a:defRPr/>
              </a:pPr>
              <a:endParaRPr lang="en-US" dirty="0">
                <a:solidFill>
                  <a:schemeClr val="tx2">
                    <a:lumMod val="50000"/>
                  </a:schemeClr>
                </a:solidFill>
              </a:endParaRPr>
            </a:p>
          </p:txBody>
        </p:sp>
        <p:sp>
          <p:nvSpPr>
            <p:cNvPr id="22538" name="Rectangle 6"/>
            <p:cNvSpPr>
              <a:spLocks noChangeArrowheads="1"/>
            </p:cNvSpPr>
            <p:nvPr/>
          </p:nvSpPr>
          <p:spPr bwMode="auto">
            <a:xfrm>
              <a:off x="3477" y="3256"/>
              <a:ext cx="1186" cy="289"/>
            </a:xfrm>
            <a:prstGeom prst="rect">
              <a:avLst/>
            </a:prstGeom>
            <a:noFill/>
            <a:ln w="12700">
              <a:noFill/>
              <a:miter lim="800000"/>
              <a:headEnd/>
              <a:tailEnd/>
            </a:ln>
          </p:spPr>
          <p:txBody>
            <a:bodyPr lIns="90488" tIns="44450" rIns="90488" bIns="44450">
              <a:spAutoFit/>
            </a:bodyPr>
            <a:lstStyle/>
            <a:p>
              <a:pPr eaLnBrk="1" hangingPunct="1">
                <a:spcBef>
                  <a:spcPct val="50000"/>
                </a:spcBef>
                <a:defRPr/>
              </a:pPr>
              <a:r>
                <a:rPr lang="en-US" sz="2400" b="1" dirty="0">
                  <a:solidFill>
                    <a:schemeClr val="tx2">
                      <a:lumMod val="50000"/>
                    </a:schemeClr>
                  </a:solidFill>
                  <a:ea typeface="ＭＳ Ｐゴシック" pitchFamily="34" charset="-128"/>
                </a:rPr>
                <a:t>=    26.25%</a:t>
              </a:r>
            </a:p>
          </p:txBody>
        </p:sp>
      </p:grpSp>
      <p:sp>
        <p:nvSpPr>
          <p:cNvPr id="29703"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D7EC1911-DA1B-4758-9CF0-7C1C7D8129E3}" type="slidenum">
              <a:rPr lang="en-US" altLang="en-US" sz="1200">
                <a:solidFill>
                  <a:srgbClr val="898989"/>
                </a:solidFill>
                <a:latin typeface="Arial" charset="0"/>
              </a:rPr>
              <a:pPr>
                <a:spcBef>
                  <a:spcPct val="0"/>
                </a:spcBef>
                <a:buFontTx/>
                <a:buNone/>
              </a:pPr>
              <a:t>15</a:t>
            </a:fld>
            <a:endParaRPr lang="en-US" altLang="en-US" sz="1200" dirty="0">
              <a:solidFill>
                <a:srgbClr val="898989"/>
              </a:solidFill>
              <a:latin typeface="Arial" charset="0"/>
            </a:endParaRPr>
          </a:p>
        </p:txBody>
      </p:sp>
      <p:sp>
        <p:nvSpPr>
          <p:cNvPr id="13" name="TextBox 12"/>
          <p:cNvSpPr txBox="1">
            <a:spLocks noChangeArrowheads="1"/>
          </p:cNvSpPr>
          <p:nvPr/>
        </p:nvSpPr>
        <p:spPr bwMode="auto">
          <a:xfrm>
            <a:off x="7289800" y="3676650"/>
            <a:ext cx="330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800" b="1" dirty="0">
                <a:latin typeface="Arial" charset="0"/>
              </a:rPr>
              <a:t>=</a:t>
            </a:r>
          </a:p>
        </p:txBody>
      </p:sp>
      <p:sp>
        <p:nvSpPr>
          <p:cNvPr id="14" name="TextBox 13"/>
          <p:cNvSpPr txBox="1">
            <a:spLocks noChangeArrowheads="1"/>
          </p:cNvSpPr>
          <p:nvPr/>
        </p:nvSpPr>
        <p:spPr bwMode="auto">
          <a:xfrm>
            <a:off x="7620000" y="3660775"/>
            <a:ext cx="106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2000" b="1" dirty="0">
                <a:latin typeface="Arial" charset="0"/>
              </a:rPr>
              <a:t>$8,000</a:t>
            </a:r>
          </a:p>
        </p:txBody>
      </p:sp>
      <p:pic>
        <p:nvPicPr>
          <p:cNvPr id="15"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2713" y="4597399"/>
            <a:ext cx="6237287" cy="731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 name="Rounded Rectangle 16"/>
          <p:cNvSpPr/>
          <p:nvPr/>
        </p:nvSpPr>
        <p:spPr>
          <a:xfrm>
            <a:off x="1" y="6602412"/>
            <a:ext cx="5029199" cy="22416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P2:</a:t>
            </a:r>
            <a:r>
              <a:rPr lang="en-US" sz="1100" dirty="0">
                <a:solidFill>
                  <a:prstClr val="black"/>
                </a:solidFill>
                <a:latin typeface="Calibri"/>
              </a:rPr>
              <a:t> Compute accounting rate of return and explain its </a:t>
            </a:r>
            <a:r>
              <a:rPr lang="en-US" sz="1100" dirty="0" smtClean="0">
                <a:solidFill>
                  <a:prstClr val="black"/>
                </a:solidFill>
                <a:latin typeface="Calibri"/>
              </a:rPr>
              <a:t>use.</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out)">
                                      <p:cBhvr>
                                        <p:cTn id="7" dur="1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4579"/>
                                        </p:tgtEl>
                                        <p:attrNameLst>
                                          <p:attrName>style.visibility</p:attrName>
                                        </p:attrNameLst>
                                      </p:cBhvr>
                                      <p:to>
                                        <p:strVal val="visible"/>
                                      </p:to>
                                    </p:set>
                                    <p:animEffect transition="in" filter="wipe(up)">
                                      <p:cBhvr>
                                        <p:cTn id="12" dur="500"/>
                                        <p:tgtEl>
                                          <p:spTgt spid="245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up)">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nimBg="1"/>
      <p:bldP spid="12" grpId="0" animBg="1"/>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4"/>
          <p:cNvSpPr>
            <a:spLocks noGrp="1" noChangeArrowheads="1"/>
          </p:cNvSpPr>
          <p:nvPr>
            <p:ph type="title"/>
          </p:nvPr>
        </p:nvSpPr>
        <p:spPr>
          <a:xfrm>
            <a:off x="381000" y="762000"/>
            <a:ext cx="8305800" cy="1036638"/>
          </a:xfrm>
          <a:solidFill>
            <a:schemeClr val="bg1">
              <a:lumMod val="85000"/>
            </a:schemeClr>
          </a:solidFill>
        </p:spPr>
        <p:txBody>
          <a:bodyPr/>
          <a:lstStyle/>
          <a:p>
            <a:pPr algn="l">
              <a:defRPr/>
            </a:pPr>
            <a:r>
              <a:rPr lang="en-US" sz="4000" dirty="0" smtClean="0">
                <a:ea typeface="ＭＳ Ｐゴシック" pitchFamily="34" charset="-128"/>
              </a:rPr>
              <a:t>Evaluating Accounting Rate of Return</a:t>
            </a:r>
          </a:p>
        </p:txBody>
      </p:sp>
      <p:pic>
        <p:nvPicPr>
          <p:cNvPr id="31749" name="Picture 15" descr="C:\Users\DoddandSusan\AppData\Local\Microsoft\Windows\Temporary Internet Files\Content.IE5\5E8N2X5D\MP90032119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3537" y="2234649"/>
            <a:ext cx="2392363" cy="3352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175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D6E4FC69-5423-42BF-968B-46858A834785}" type="slidenum">
              <a:rPr lang="en-US" altLang="en-US" sz="1200">
                <a:solidFill>
                  <a:srgbClr val="898989"/>
                </a:solidFill>
                <a:latin typeface="Arial" charset="0"/>
              </a:rPr>
              <a:pPr>
                <a:spcBef>
                  <a:spcPct val="0"/>
                </a:spcBef>
                <a:buFontTx/>
                <a:buNone/>
              </a:pPr>
              <a:t>16</a:t>
            </a:fld>
            <a:endParaRPr lang="en-US" altLang="en-US" sz="1200" dirty="0">
              <a:solidFill>
                <a:srgbClr val="898989"/>
              </a:solidFill>
              <a:latin typeface="Arial" charset="0"/>
            </a:endParaRPr>
          </a:p>
        </p:txBody>
      </p:sp>
      <p:sp>
        <p:nvSpPr>
          <p:cNvPr id="8" name="Rounded Rectangle 7"/>
          <p:cNvSpPr/>
          <p:nvPr/>
        </p:nvSpPr>
        <p:spPr>
          <a:xfrm>
            <a:off x="1" y="6602412"/>
            <a:ext cx="5029199" cy="22416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P2:</a:t>
            </a:r>
            <a:r>
              <a:rPr lang="en-US" sz="1100" dirty="0">
                <a:solidFill>
                  <a:prstClr val="black"/>
                </a:solidFill>
                <a:latin typeface="Calibri"/>
              </a:rPr>
              <a:t> Compute accounting rate of return and explain its </a:t>
            </a:r>
            <a:r>
              <a:rPr lang="en-US" sz="1100" dirty="0" smtClean="0">
                <a:solidFill>
                  <a:prstClr val="black"/>
                </a:solidFill>
                <a:latin typeface="Calibri"/>
              </a:rPr>
              <a:t>use.</a:t>
            </a:r>
            <a:endParaRPr lang="en-US" sz="1100" dirty="0"/>
          </a:p>
        </p:txBody>
      </p:sp>
      <p:sp>
        <p:nvSpPr>
          <p:cNvPr id="9" name="TextBox 8"/>
          <p:cNvSpPr txBox="1"/>
          <p:nvPr/>
        </p:nvSpPr>
        <p:spPr>
          <a:xfrm>
            <a:off x="381000" y="2034710"/>
            <a:ext cx="6172200" cy="3970318"/>
          </a:xfrm>
          <a:prstGeom prst="rect">
            <a:avLst/>
          </a:prstGeom>
          <a:solidFill>
            <a:schemeClr val="accent3">
              <a:lumMod val="20000"/>
              <a:lumOff val="80000"/>
            </a:schemeClr>
          </a:solidFill>
          <a:ln w="19050">
            <a:solidFill>
              <a:schemeClr val="tx1"/>
            </a:solidFill>
          </a:ln>
        </p:spPr>
        <p:txBody>
          <a:bodyPr wrap="square">
            <a:spAutoFit/>
          </a:bodyPr>
          <a:lstStyle/>
          <a:p>
            <a:r>
              <a:rPr lang="en-US" sz="2800" b="1" dirty="0" smtClean="0"/>
              <a:t>Accounting Rate of Return has </a:t>
            </a:r>
            <a:r>
              <a:rPr lang="en-US" sz="2800" b="1" dirty="0"/>
              <a:t>three major </a:t>
            </a:r>
            <a:r>
              <a:rPr lang="en-US" sz="2800" b="1" dirty="0" smtClean="0"/>
              <a:t>weaknesses:</a:t>
            </a:r>
          </a:p>
          <a:p>
            <a:endParaRPr lang="en-US" sz="2800" b="1" dirty="0"/>
          </a:p>
          <a:p>
            <a:r>
              <a:rPr lang="en-US" sz="2800" dirty="0"/>
              <a:t>1.  </a:t>
            </a:r>
            <a:r>
              <a:rPr lang="en-US" sz="2800" dirty="0" smtClean="0"/>
              <a:t>Ignores time value of money</a:t>
            </a:r>
            <a:endParaRPr lang="en-US" sz="2800" dirty="0"/>
          </a:p>
          <a:p>
            <a:r>
              <a:rPr lang="en-US" sz="2800" dirty="0"/>
              <a:t>2.  </a:t>
            </a:r>
            <a:r>
              <a:rPr lang="en-US" sz="2800" dirty="0" smtClean="0"/>
              <a:t>Focuses on income, not cash </a:t>
            </a:r>
            <a:br>
              <a:rPr lang="en-US" sz="2800" dirty="0" smtClean="0"/>
            </a:br>
            <a:r>
              <a:rPr lang="en-US" sz="2800" dirty="0" smtClean="0"/>
              <a:t>     flows</a:t>
            </a:r>
            <a:endParaRPr lang="en-US" sz="2800" dirty="0"/>
          </a:p>
          <a:p>
            <a:r>
              <a:rPr lang="en-US" sz="2800" dirty="0"/>
              <a:t>3.  </a:t>
            </a:r>
            <a:r>
              <a:rPr lang="en-US" sz="2800" dirty="0" smtClean="0"/>
              <a:t>If income varies each year, project </a:t>
            </a:r>
            <a:br>
              <a:rPr lang="en-US" sz="2800" dirty="0" smtClean="0"/>
            </a:br>
            <a:r>
              <a:rPr lang="en-US" sz="2800" dirty="0" smtClean="0"/>
              <a:t>     may appear desirable in some  </a:t>
            </a:r>
            <a:br>
              <a:rPr lang="en-US" sz="2800" dirty="0" smtClean="0"/>
            </a:br>
            <a:r>
              <a:rPr lang="en-US" sz="2800" dirty="0" smtClean="0"/>
              <a:t>     years and not in others</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t>NEED-TO-KNOW 25-2</a:t>
            </a:r>
            <a:endParaRPr lang="en-US" sz="3200" b="1" dirty="0"/>
          </a:p>
        </p:txBody>
      </p:sp>
      <p:sp>
        <p:nvSpPr>
          <p:cNvPr id="15" name="Slide Number Placeholder 5"/>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r">
              <a:spcBef>
                <a:spcPct val="0"/>
              </a:spcBef>
              <a:buFontTx/>
              <a:buNone/>
            </a:pPr>
            <a:r>
              <a:rPr lang="en-US" altLang="en-US" sz="1200" dirty="0" smtClean="0">
                <a:solidFill>
                  <a:srgbClr val="898989"/>
                </a:solidFill>
                <a:latin typeface="Arial" charset="0"/>
              </a:rPr>
              <a:t>14</a:t>
            </a:r>
            <a:endParaRPr lang="en-US" altLang="en-US" sz="1200" dirty="0">
              <a:solidFill>
                <a:srgbClr val="898989"/>
              </a:solidFill>
              <a:latin typeface="Arial" charset="0"/>
            </a:endParaRPr>
          </a:p>
        </p:txBody>
      </p:sp>
      <p:sp>
        <p:nvSpPr>
          <p:cNvPr id="16" name="Rounded Rectangle 15"/>
          <p:cNvSpPr/>
          <p:nvPr/>
        </p:nvSpPr>
        <p:spPr>
          <a:xfrm>
            <a:off x="1" y="6602412"/>
            <a:ext cx="5029199" cy="22416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P2:</a:t>
            </a:r>
            <a:r>
              <a:rPr lang="en-US" sz="1100" dirty="0">
                <a:solidFill>
                  <a:prstClr val="black"/>
                </a:solidFill>
                <a:latin typeface="Calibri"/>
              </a:rPr>
              <a:t> Compute accounting rate of return and explain its </a:t>
            </a:r>
            <a:r>
              <a:rPr lang="en-US" sz="1100" dirty="0" smtClean="0">
                <a:solidFill>
                  <a:prstClr val="black"/>
                </a:solidFill>
                <a:latin typeface="Calibri"/>
              </a:rPr>
              <a:t>use.</a:t>
            </a:r>
            <a:endParaRPr lang="en-US" sz="1100" dirty="0"/>
          </a:p>
        </p:txBody>
      </p:sp>
      <p:sp>
        <p:nvSpPr>
          <p:cNvPr id="50" name="Rectangle 49"/>
          <p:cNvSpPr/>
          <p:nvPr/>
        </p:nvSpPr>
        <p:spPr>
          <a:xfrm>
            <a:off x="1042194" y="2068511"/>
            <a:ext cx="7059612" cy="364648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accent1">
                    <a:lumMod val="50000"/>
                  </a:schemeClr>
                </a:solidFill>
                <a:latin typeface="Arial" panose="020B0604020202020204" pitchFamily="34" charset="0"/>
                <a:cs typeface="Arial" panose="020B0604020202020204" pitchFamily="34" charset="0"/>
              </a:rPr>
              <a:t>The Accounting Rate of Return (ARR) measures the amount of net income generated from a capital investment.</a:t>
            </a:r>
          </a:p>
          <a:p>
            <a:endParaRPr lang="en-US" sz="1400" dirty="0">
              <a:solidFill>
                <a:schemeClr val="accent1">
                  <a:lumMod val="50000"/>
                </a:schemeClr>
              </a:solidFill>
              <a:latin typeface="Arial" panose="020B0604020202020204" pitchFamily="34" charset="0"/>
              <a:cs typeface="Arial" panose="020B0604020202020204" pitchFamily="34" charset="0"/>
            </a:endParaRPr>
          </a:p>
          <a:p>
            <a:r>
              <a:rPr lang="en-US" sz="1400" b="1" dirty="0">
                <a:solidFill>
                  <a:schemeClr val="accent1">
                    <a:lumMod val="50000"/>
                  </a:schemeClr>
                </a:solidFill>
                <a:latin typeface="Arial" panose="020B0604020202020204" pitchFamily="34" charset="0"/>
                <a:cs typeface="Arial" panose="020B0604020202020204" pitchFamily="34" charset="0"/>
              </a:rPr>
              <a:t>           Accounting Rate of Return </a:t>
            </a:r>
            <a:r>
              <a:rPr lang="en-US" sz="1400" dirty="0">
                <a:solidFill>
                  <a:schemeClr val="accent1">
                    <a:lumMod val="50000"/>
                  </a:schemeClr>
                </a:solidFill>
                <a:latin typeface="Arial" panose="020B0604020202020204" pitchFamily="34" charset="0"/>
                <a:cs typeface="Arial" panose="020B0604020202020204" pitchFamily="34" charset="0"/>
              </a:rPr>
              <a:t>=                </a:t>
            </a:r>
            <a:r>
              <a:rPr lang="en-US" sz="1400" b="1" u="sng" dirty="0">
                <a:solidFill>
                  <a:schemeClr val="accent1">
                    <a:lumMod val="50000"/>
                  </a:schemeClr>
                </a:solidFill>
                <a:latin typeface="Arial" panose="020B0604020202020204" pitchFamily="34" charset="0"/>
                <a:cs typeface="Arial" panose="020B0604020202020204" pitchFamily="34" charset="0"/>
              </a:rPr>
              <a:t>Annual After-Tax Net Income</a:t>
            </a:r>
          </a:p>
          <a:p>
            <a:r>
              <a:rPr lang="en-US" sz="1400" b="1" dirty="0">
                <a:solidFill>
                  <a:schemeClr val="accent1">
                    <a:lumMod val="50000"/>
                  </a:schemeClr>
                </a:solidFill>
                <a:latin typeface="Arial" panose="020B0604020202020204" pitchFamily="34" charset="0"/>
                <a:cs typeface="Arial" panose="020B0604020202020204" pitchFamily="34" charset="0"/>
              </a:rPr>
              <a:t>                                                                            Annual Average Investment</a:t>
            </a:r>
          </a:p>
          <a:p>
            <a:endParaRPr lang="en-US" sz="1400" b="1" dirty="0">
              <a:solidFill>
                <a:schemeClr val="accent1">
                  <a:lumMod val="50000"/>
                </a:schemeClr>
              </a:solidFill>
              <a:latin typeface="Arial" panose="020B0604020202020204" pitchFamily="34" charset="0"/>
              <a:cs typeface="Arial" panose="020B0604020202020204" pitchFamily="34" charset="0"/>
            </a:endParaRPr>
          </a:p>
          <a:p>
            <a:r>
              <a:rPr lang="en-US" sz="1400" b="1" dirty="0">
                <a:solidFill>
                  <a:schemeClr val="accent1">
                    <a:lumMod val="50000"/>
                  </a:schemeClr>
                </a:solidFill>
                <a:latin typeface="Arial" panose="020B0604020202020204" pitchFamily="34" charset="0"/>
                <a:cs typeface="Arial" panose="020B0604020202020204" pitchFamily="34" charset="0"/>
              </a:rPr>
              <a:t>                                                                            </a:t>
            </a:r>
            <a:r>
              <a:rPr lang="en-US" sz="1400" b="1" u="sng" dirty="0">
                <a:solidFill>
                  <a:schemeClr val="accent1">
                    <a:lumMod val="50000"/>
                  </a:schemeClr>
                </a:solidFill>
                <a:latin typeface="Arial" panose="020B0604020202020204" pitchFamily="34" charset="0"/>
                <a:cs typeface="Arial" panose="020B0604020202020204" pitchFamily="34" charset="0"/>
              </a:rPr>
              <a:t>Annual After-Tax Net Income</a:t>
            </a:r>
          </a:p>
          <a:p>
            <a:r>
              <a:rPr lang="en-US" sz="1400" b="1" dirty="0">
                <a:solidFill>
                  <a:schemeClr val="accent1">
                    <a:lumMod val="50000"/>
                  </a:schemeClr>
                </a:solidFill>
                <a:latin typeface="Arial" panose="020B0604020202020204" pitchFamily="34" charset="0"/>
                <a:cs typeface="Arial" panose="020B0604020202020204" pitchFamily="34" charset="0"/>
              </a:rPr>
              <a:t>                                                                                    (Cost + Salvage) / 2</a:t>
            </a:r>
          </a:p>
          <a:p>
            <a:endParaRPr lang="en-US" sz="1400" b="1" dirty="0">
              <a:solidFill>
                <a:schemeClr val="accent1">
                  <a:lumMod val="50000"/>
                </a:schemeClr>
              </a:solidFill>
              <a:latin typeface="Arial" panose="020B0604020202020204" pitchFamily="34" charset="0"/>
              <a:cs typeface="Arial" panose="020B0604020202020204" pitchFamily="34" charset="0"/>
            </a:endParaRPr>
          </a:p>
          <a:p>
            <a:r>
              <a:rPr lang="en-US" sz="1400" b="1" dirty="0">
                <a:solidFill>
                  <a:schemeClr val="accent1">
                    <a:lumMod val="50000"/>
                  </a:schemeClr>
                </a:solidFill>
                <a:latin typeface="Arial" panose="020B0604020202020204" pitchFamily="34" charset="0"/>
                <a:cs typeface="Arial" panose="020B0604020202020204" pitchFamily="34" charset="0"/>
              </a:rPr>
              <a:t>                                                                                                 </a:t>
            </a:r>
            <a:r>
              <a:rPr lang="en-US" sz="1400" b="1" u="sng" dirty="0">
                <a:solidFill>
                  <a:schemeClr val="accent1">
                    <a:lumMod val="50000"/>
                  </a:schemeClr>
                </a:solidFill>
                <a:latin typeface="Arial" panose="020B0604020202020204" pitchFamily="34" charset="0"/>
                <a:cs typeface="Arial" panose="020B0604020202020204" pitchFamily="34" charset="0"/>
              </a:rPr>
              <a:t>$40,000</a:t>
            </a:r>
          </a:p>
          <a:p>
            <a:r>
              <a:rPr lang="en-US" sz="1400" b="1" dirty="0">
                <a:solidFill>
                  <a:schemeClr val="accent1">
                    <a:lumMod val="50000"/>
                  </a:schemeClr>
                </a:solidFill>
                <a:latin typeface="Arial" panose="020B0604020202020204" pitchFamily="34" charset="0"/>
                <a:cs typeface="Arial" panose="020B0604020202020204" pitchFamily="34" charset="0"/>
              </a:rPr>
              <a:t>                                                                                  ($180,000 + $15,000) / 2</a:t>
            </a:r>
          </a:p>
          <a:p>
            <a:endParaRPr lang="en-US" sz="1400" b="1" dirty="0">
              <a:solidFill>
                <a:schemeClr val="accent1">
                  <a:lumMod val="50000"/>
                </a:schemeClr>
              </a:solidFill>
              <a:latin typeface="Arial" panose="020B0604020202020204" pitchFamily="34" charset="0"/>
              <a:cs typeface="Arial" panose="020B0604020202020204" pitchFamily="34" charset="0"/>
            </a:endParaRPr>
          </a:p>
          <a:p>
            <a:r>
              <a:rPr lang="en-US" sz="1400" b="1" dirty="0">
                <a:solidFill>
                  <a:schemeClr val="accent1">
                    <a:lumMod val="50000"/>
                  </a:schemeClr>
                </a:solidFill>
                <a:latin typeface="Arial" panose="020B0604020202020204" pitchFamily="34" charset="0"/>
                <a:cs typeface="Arial" panose="020B0604020202020204" pitchFamily="34" charset="0"/>
              </a:rPr>
              <a:t>                                                                                                 </a:t>
            </a:r>
            <a:r>
              <a:rPr lang="en-US" sz="1400" b="1" u="sng" dirty="0">
                <a:solidFill>
                  <a:schemeClr val="accent1">
                    <a:lumMod val="50000"/>
                  </a:schemeClr>
                </a:solidFill>
                <a:latin typeface="Arial" panose="020B0604020202020204" pitchFamily="34" charset="0"/>
                <a:cs typeface="Arial" panose="020B0604020202020204" pitchFamily="34" charset="0"/>
              </a:rPr>
              <a:t>$40,000</a:t>
            </a:r>
          </a:p>
          <a:p>
            <a:r>
              <a:rPr lang="en-US" sz="1400" b="1" dirty="0">
                <a:solidFill>
                  <a:schemeClr val="accent1">
                    <a:lumMod val="50000"/>
                  </a:schemeClr>
                </a:solidFill>
                <a:latin typeface="Arial" panose="020B0604020202020204" pitchFamily="34" charset="0"/>
                <a:cs typeface="Arial" panose="020B0604020202020204" pitchFamily="34" charset="0"/>
              </a:rPr>
              <a:t>                                                                                                 $97,500</a:t>
            </a:r>
          </a:p>
          <a:p>
            <a:endParaRPr lang="en-US" sz="1400" b="1" dirty="0">
              <a:solidFill>
                <a:schemeClr val="accent1">
                  <a:lumMod val="50000"/>
                </a:schemeClr>
              </a:solidFill>
              <a:latin typeface="Arial" panose="020B0604020202020204" pitchFamily="34" charset="0"/>
              <a:cs typeface="Arial" panose="020B0604020202020204" pitchFamily="34" charset="0"/>
            </a:endParaRPr>
          </a:p>
          <a:p>
            <a:r>
              <a:rPr lang="en-US" sz="1400" b="1" dirty="0">
                <a:solidFill>
                  <a:schemeClr val="accent1">
                    <a:lumMod val="50000"/>
                  </a:schemeClr>
                </a:solidFill>
                <a:latin typeface="Arial" panose="020B0604020202020204" pitchFamily="34" charset="0"/>
                <a:cs typeface="Arial" panose="020B0604020202020204" pitchFamily="34" charset="0"/>
              </a:rPr>
              <a:t>                                                                                                    41%</a:t>
            </a:r>
          </a:p>
        </p:txBody>
      </p:sp>
      <p:sp>
        <p:nvSpPr>
          <p:cNvPr id="51" name="Rectangle 50"/>
          <p:cNvSpPr>
            <a:spLocks noChangeArrowheads="1"/>
          </p:cNvSpPr>
          <p:nvPr/>
        </p:nvSpPr>
        <p:spPr bwMode="auto">
          <a:xfrm>
            <a:off x="1082676" y="554038"/>
            <a:ext cx="61214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The following data relate to a company’s decision on whether to purchase a machine: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51"/>
          <p:cNvSpPr>
            <a:spLocks noChangeArrowheads="1"/>
          </p:cNvSpPr>
          <p:nvPr/>
        </p:nvSpPr>
        <p:spPr bwMode="auto">
          <a:xfrm>
            <a:off x="1082676" y="760413"/>
            <a:ext cx="4032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Cost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52"/>
          <p:cNvSpPr>
            <a:spLocks noChangeArrowheads="1"/>
          </p:cNvSpPr>
          <p:nvPr/>
        </p:nvSpPr>
        <p:spPr bwMode="auto">
          <a:xfrm>
            <a:off x="4884738" y="760413"/>
            <a:ext cx="7366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$180,000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53"/>
          <p:cNvSpPr>
            <a:spLocks noChangeArrowheads="1"/>
          </p:cNvSpPr>
          <p:nvPr/>
        </p:nvSpPr>
        <p:spPr bwMode="auto">
          <a:xfrm>
            <a:off x="1082676" y="968375"/>
            <a:ext cx="10795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Salvage value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54"/>
          <p:cNvSpPr>
            <a:spLocks noChangeArrowheads="1"/>
          </p:cNvSpPr>
          <p:nvPr/>
        </p:nvSpPr>
        <p:spPr bwMode="auto">
          <a:xfrm>
            <a:off x="5067301" y="968375"/>
            <a:ext cx="5540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15,000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55"/>
          <p:cNvSpPr>
            <a:spLocks noChangeArrowheads="1"/>
          </p:cNvSpPr>
          <p:nvPr/>
        </p:nvSpPr>
        <p:spPr bwMode="auto">
          <a:xfrm>
            <a:off x="1082676" y="1174750"/>
            <a:ext cx="20367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Annual after-tax net income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56"/>
          <p:cNvSpPr>
            <a:spLocks noChangeArrowheads="1"/>
          </p:cNvSpPr>
          <p:nvPr/>
        </p:nvSpPr>
        <p:spPr bwMode="auto">
          <a:xfrm>
            <a:off x="5067301" y="1174750"/>
            <a:ext cx="5540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40,000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Rectangle 57"/>
          <p:cNvSpPr>
            <a:spLocks noChangeArrowheads="1"/>
          </p:cNvSpPr>
          <p:nvPr/>
        </p:nvSpPr>
        <p:spPr bwMode="auto">
          <a:xfrm>
            <a:off x="1082676" y="1447800"/>
            <a:ext cx="65357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Assume net cash flows occur uniformly over each year and the company uses straight-line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58"/>
          <p:cNvSpPr>
            <a:spLocks noChangeArrowheads="1"/>
          </p:cNvSpPr>
          <p:nvPr/>
        </p:nvSpPr>
        <p:spPr bwMode="auto">
          <a:xfrm>
            <a:off x="1082676" y="1644650"/>
            <a:ext cx="44672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depreciation. What is the machine's accounting rate of return?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bg/>
                                          </p:spTgt>
                                        </p:tgtEl>
                                        <p:attrNameLst>
                                          <p:attrName>style.visibility</p:attrName>
                                        </p:attrNameLst>
                                      </p:cBhvr>
                                      <p:to>
                                        <p:strVal val="visible"/>
                                      </p:to>
                                    </p:set>
                                    <p:animEffect transition="in" filter="fade">
                                      <p:cBhvr>
                                        <p:cTn id="7" dur="500"/>
                                        <p:tgtEl>
                                          <p:spTgt spid="5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xEl>
                                              <p:pRg st="0" end="0"/>
                                            </p:txEl>
                                          </p:spTgt>
                                        </p:tgtEl>
                                        <p:attrNameLst>
                                          <p:attrName>style.visibility</p:attrName>
                                        </p:attrNameLst>
                                      </p:cBhvr>
                                      <p:to>
                                        <p:strVal val="visible"/>
                                      </p:to>
                                    </p:set>
                                    <p:animEffect transition="in" filter="fade">
                                      <p:cBhvr>
                                        <p:cTn id="10" dur="500"/>
                                        <p:tgtEl>
                                          <p:spTgt spid="5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0">
                                            <p:txEl>
                                              <p:pRg st="2" end="2"/>
                                            </p:txEl>
                                          </p:spTgt>
                                        </p:tgtEl>
                                        <p:attrNameLst>
                                          <p:attrName>style.visibility</p:attrName>
                                        </p:attrNameLst>
                                      </p:cBhvr>
                                      <p:to>
                                        <p:strVal val="visible"/>
                                      </p:to>
                                    </p:set>
                                    <p:animEffect transition="in" filter="fade">
                                      <p:cBhvr>
                                        <p:cTn id="15" dur="500"/>
                                        <p:tgtEl>
                                          <p:spTgt spid="5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0">
                                            <p:txEl>
                                              <p:pRg st="3" end="3"/>
                                            </p:txEl>
                                          </p:spTgt>
                                        </p:tgtEl>
                                        <p:attrNameLst>
                                          <p:attrName>style.visibility</p:attrName>
                                        </p:attrNameLst>
                                      </p:cBhvr>
                                      <p:to>
                                        <p:strVal val="visible"/>
                                      </p:to>
                                    </p:set>
                                    <p:animEffect transition="in" filter="fade">
                                      <p:cBhvr>
                                        <p:cTn id="20" dur="500"/>
                                        <p:tgtEl>
                                          <p:spTgt spid="50">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0">
                                            <p:txEl>
                                              <p:pRg st="5" end="5"/>
                                            </p:txEl>
                                          </p:spTgt>
                                        </p:tgtEl>
                                        <p:attrNameLst>
                                          <p:attrName>style.visibility</p:attrName>
                                        </p:attrNameLst>
                                      </p:cBhvr>
                                      <p:to>
                                        <p:strVal val="visible"/>
                                      </p:to>
                                    </p:set>
                                    <p:animEffect transition="in" filter="fade">
                                      <p:cBhvr>
                                        <p:cTn id="25" dur="500"/>
                                        <p:tgtEl>
                                          <p:spTgt spid="50">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0">
                                            <p:txEl>
                                              <p:pRg st="6" end="6"/>
                                            </p:txEl>
                                          </p:spTgt>
                                        </p:tgtEl>
                                        <p:attrNameLst>
                                          <p:attrName>style.visibility</p:attrName>
                                        </p:attrNameLst>
                                      </p:cBhvr>
                                      <p:to>
                                        <p:strVal val="visible"/>
                                      </p:to>
                                    </p:set>
                                    <p:animEffect transition="in" filter="fade">
                                      <p:cBhvr>
                                        <p:cTn id="30" dur="500"/>
                                        <p:tgtEl>
                                          <p:spTgt spid="50">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0">
                                            <p:txEl>
                                              <p:pRg st="8" end="8"/>
                                            </p:txEl>
                                          </p:spTgt>
                                        </p:tgtEl>
                                        <p:attrNameLst>
                                          <p:attrName>style.visibility</p:attrName>
                                        </p:attrNameLst>
                                      </p:cBhvr>
                                      <p:to>
                                        <p:strVal val="visible"/>
                                      </p:to>
                                    </p:set>
                                    <p:animEffect transition="in" filter="fade">
                                      <p:cBhvr>
                                        <p:cTn id="35" dur="500"/>
                                        <p:tgtEl>
                                          <p:spTgt spid="50">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0">
                                            <p:txEl>
                                              <p:pRg st="9" end="9"/>
                                            </p:txEl>
                                          </p:spTgt>
                                        </p:tgtEl>
                                        <p:attrNameLst>
                                          <p:attrName>style.visibility</p:attrName>
                                        </p:attrNameLst>
                                      </p:cBhvr>
                                      <p:to>
                                        <p:strVal val="visible"/>
                                      </p:to>
                                    </p:set>
                                    <p:animEffect transition="in" filter="fade">
                                      <p:cBhvr>
                                        <p:cTn id="40" dur="500"/>
                                        <p:tgtEl>
                                          <p:spTgt spid="50">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0">
                                            <p:txEl>
                                              <p:pRg st="11" end="11"/>
                                            </p:txEl>
                                          </p:spTgt>
                                        </p:tgtEl>
                                        <p:attrNameLst>
                                          <p:attrName>style.visibility</p:attrName>
                                        </p:attrNameLst>
                                      </p:cBhvr>
                                      <p:to>
                                        <p:strVal val="visible"/>
                                      </p:to>
                                    </p:set>
                                    <p:animEffect transition="in" filter="fade">
                                      <p:cBhvr>
                                        <p:cTn id="45" dur="500"/>
                                        <p:tgtEl>
                                          <p:spTgt spid="50">
                                            <p:txEl>
                                              <p:pRg st="11" end="1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0">
                                            <p:txEl>
                                              <p:pRg st="12" end="12"/>
                                            </p:txEl>
                                          </p:spTgt>
                                        </p:tgtEl>
                                        <p:attrNameLst>
                                          <p:attrName>style.visibility</p:attrName>
                                        </p:attrNameLst>
                                      </p:cBhvr>
                                      <p:to>
                                        <p:strVal val="visible"/>
                                      </p:to>
                                    </p:set>
                                    <p:animEffect transition="in" filter="fade">
                                      <p:cBhvr>
                                        <p:cTn id="50" dur="500"/>
                                        <p:tgtEl>
                                          <p:spTgt spid="50">
                                            <p:txEl>
                                              <p:pRg st="12" end="1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0">
                                            <p:txEl>
                                              <p:pRg st="14" end="14"/>
                                            </p:txEl>
                                          </p:spTgt>
                                        </p:tgtEl>
                                        <p:attrNameLst>
                                          <p:attrName>style.visibility</p:attrName>
                                        </p:attrNameLst>
                                      </p:cBhvr>
                                      <p:to>
                                        <p:strVal val="visible"/>
                                      </p:to>
                                    </p:set>
                                    <p:animEffect transition="in" filter="fade">
                                      <p:cBhvr>
                                        <p:cTn id="55" dur="500"/>
                                        <p:tgtEl>
                                          <p:spTgt spid="50">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uild="p" bldLvl="3"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4"/>
          <p:cNvSpPr>
            <a:spLocks noGrp="1"/>
          </p:cNvSpPr>
          <p:nvPr>
            <p:ph type="ctrTitle"/>
          </p:nvPr>
        </p:nvSpPr>
        <p:spPr>
          <a:xfrm>
            <a:off x="914400" y="1524000"/>
            <a:ext cx="7315200" cy="3124200"/>
          </a:xfrm>
        </p:spPr>
        <p:txBody>
          <a:bodyPr/>
          <a:lstStyle/>
          <a:p>
            <a:r>
              <a:rPr lang="en-US" altLang="en-US" dirty="0" smtClean="0">
                <a:ea typeface="ＭＳ Ｐゴシック" pitchFamily="34" charset="-128"/>
              </a:rPr>
              <a:t/>
            </a:r>
            <a:br>
              <a:rPr lang="en-US" altLang="en-US" dirty="0" smtClean="0">
                <a:ea typeface="ＭＳ Ｐゴシック" pitchFamily="34" charset="-128"/>
              </a:rPr>
            </a:br>
            <a:r>
              <a:rPr lang="en-US" altLang="en-US" sz="4400" dirty="0" smtClean="0">
                <a:ea typeface="ＭＳ Ｐゴシック" pitchFamily="34" charset="-128"/>
              </a:rPr>
              <a:t>    P3:</a:t>
            </a:r>
            <a:r>
              <a:rPr lang="en-US" altLang="en-US" sz="4400" dirty="0">
                <a:ea typeface="ＭＳ Ｐゴシック" pitchFamily="34" charset="-128"/>
              </a:rPr>
              <a:t> </a:t>
            </a:r>
            <a:r>
              <a:rPr lang="en-US" altLang="en-US" sz="4400" dirty="0" smtClean="0">
                <a:ea typeface="ＭＳ Ｐゴシック" pitchFamily="34" charset="-128"/>
              </a:rPr>
              <a:t/>
            </a:r>
            <a:br>
              <a:rPr lang="en-US" altLang="en-US" sz="4400" dirty="0" smtClean="0">
                <a:ea typeface="ＭＳ Ｐゴシック" pitchFamily="34" charset="-128"/>
              </a:rPr>
            </a:br>
            <a:r>
              <a:rPr lang="en-US" sz="4400" dirty="0" smtClean="0">
                <a:solidFill>
                  <a:prstClr val="black"/>
                </a:solidFill>
              </a:rPr>
              <a:t>Compute </a:t>
            </a:r>
            <a:r>
              <a:rPr lang="en-US" sz="4400" dirty="0">
                <a:solidFill>
                  <a:prstClr val="black"/>
                </a:solidFill>
              </a:rPr>
              <a:t>net present value and describe its </a:t>
            </a:r>
            <a:r>
              <a:rPr lang="en-US" sz="4400" dirty="0" smtClean="0">
                <a:solidFill>
                  <a:prstClr val="black"/>
                </a:solidFill>
              </a:rPr>
              <a:t>use.</a:t>
            </a:r>
            <a:endParaRPr lang="en-US" altLang="en-US" sz="4400" dirty="0" smtClean="0">
              <a:ea typeface="ＭＳ Ｐゴシック" pitchFamily="34" charset="-128"/>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3584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111874"/>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572000"/>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A0F11685-3C3C-45F8-B03B-098F164B64F9}" type="slidenum">
              <a:rPr lang="en-US" altLang="en-US" sz="1200">
                <a:solidFill>
                  <a:srgbClr val="898989"/>
                </a:solidFill>
                <a:latin typeface="Arial" charset="0"/>
              </a:rPr>
              <a:pPr>
                <a:spcBef>
                  <a:spcPct val="0"/>
                </a:spcBef>
                <a:buFontTx/>
                <a:buNone/>
              </a:pPr>
              <a:t>18</a:t>
            </a:fld>
            <a:endParaRPr lang="en-US" altLang="en-US" sz="1200" dirty="0">
              <a:solidFill>
                <a:srgbClr val="898989"/>
              </a:solidFill>
              <a:latin typeface="Arial" charset="0"/>
            </a:endParaRPr>
          </a:p>
        </p:txBody>
      </p:sp>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a:xfrm>
            <a:off x="457200" y="417513"/>
            <a:ext cx="8229600" cy="1143000"/>
          </a:xfrm>
        </p:spPr>
        <p:txBody>
          <a:bodyPr/>
          <a:lstStyle/>
          <a:p>
            <a:r>
              <a:rPr lang="en-US" altLang="en-US" sz="4000" b="1" dirty="0" smtClean="0">
                <a:ea typeface="ＭＳ Ｐゴシック" pitchFamily="34" charset="-128"/>
              </a:rPr>
              <a:t>Net Present Value</a:t>
            </a:r>
          </a:p>
        </p:txBody>
      </p:sp>
      <p:sp>
        <p:nvSpPr>
          <p:cNvPr id="11269" name="TextBox 8"/>
          <p:cNvSpPr txBox="1">
            <a:spLocks noChangeArrowheads="1"/>
          </p:cNvSpPr>
          <p:nvPr/>
        </p:nvSpPr>
        <p:spPr bwMode="auto">
          <a:xfrm>
            <a:off x="838200" y="4079875"/>
            <a:ext cx="7467600" cy="1570038"/>
          </a:xfrm>
          <a:prstGeom prst="rect">
            <a:avLst/>
          </a:prstGeom>
          <a:solidFill>
            <a:schemeClr val="accent2">
              <a:lumMod val="20000"/>
              <a:lumOff val="80000"/>
            </a:schemeClr>
          </a:solidFill>
          <a:ln w="28575">
            <a:solidFill>
              <a:schemeClr val="tx1"/>
            </a:solidFill>
            <a:miter lim="800000"/>
            <a:headEnd/>
            <a:tailEnd/>
          </a:ln>
        </p:spPr>
        <p:txBody>
          <a:bodyPr>
            <a:spAutoFit/>
          </a:bodyPr>
          <a:lstStyle/>
          <a:p>
            <a:pPr lvl="1" eaLnBrk="1" hangingPunct="1">
              <a:buClr>
                <a:schemeClr val="tx1"/>
              </a:buClr>
              <a:buSzPct val="105000"/>
              <a:buFont typeface="Wingdings" pitchFamily="-84" charset="2"/>
              <a:buChar char=""/>
              <a:defRPr/>
            </a:pPr>
            <a:r>
              <a:rPr lang="en-US" sz="2400" dirty="0">
                <a:latin typeface="Calibri" pitchFamily="-84" charset="0"/>
              </a:rPr>
              <a:t> Discount the future net cash flows from the</a:t>
            </a:r>
            <a:br>
              <a:rPr lang="en-US" sz="2400" dirty="0">
                <a:latin typeface="Calibri" pitchFamily="-84" charset="0"/>
              </a:rPr>
            </a:br>
            <a:r>
              <a:rPr lang="en-US" sz="2400" dirty="0">
                <a:latin typeface="Calibri" pitchFamily="-84" charset="0"/>
              </a:rPr>
              <a:t>     investment at the required rate of return.</a:t>
            </a:r>
          </a:p>
          <a:p>
            <a:pPr lvl="1" eaLnBrk="1" hangingPunct="1">
              <a:buClr>
                <a:schemeClr val="tx1"/>
              </a:buClr>
              <a:buSzPct val="105000"/>
              <a:buFont typeface="Wingdings" pitchFamily="-84" charset="2"/>
              <a:buChar char=""/>
              <a:defRPr/>
            </a:pPr>
            <a:r>
              <a:rPr lang="en-US" sz="2400" dirty="0">
                <a:latin typeface="Calibri" pitchFamily="-84" charset="0"/>
              </a:rPr>
              <a:t> Subtract the initial amount invested from</a:t>
            </a:r>
            <a:br>
              <a:rPr lang="en-US" sz="2400" dirty="0">
                <a:latin typeface="Calibri" pitchFamily="-84" charset="0"/>
              </a:rPr>
            </a:br>
            <a:r>
              <a:rPr lang="en-US" sz="2400" dirty="0">
                <a:latin typeface="Calibri" pitchFamily="-84" charset="0"/>
              </a:rPr>
              <a:t>     sum of the discounted cash flows.</a:t>
            </a:r>
          </a:p>
        </p:txBody>
      </p:sp>
      <p:sp>
        <p:nvSpPr>
          <p:cNvPr id="37893" name="Rectangle 9"/>
          <p:cNvSpPr>
            <a:spLocks noChangeArrowheads="1"/>
          </p:cNvSpPr>
          <p:nvPr/>
        </p:nvSpPr>
        <p:spPr bwMode="auto">
          <a:xfrm>
            <a:off x="228600" y="1487488"/>
            <a:ext cx="8610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800" b="1" dirty="0">
                <a:solidFill>
                  <a:schemeClr val="tx2"/>
                </a:solidFill>
              </a:rPr>
              <a:t>Net present value analysis applies the time value of money to future cash inflows and cash outflows so management can evaluate a project’s benefits and costs at one point in time. </a:t>
            </a:r>
          </a:p>
        </p:txBody>
      </p:sp>
      <p:sp>
        <p:nvSpPr>
          <p:cNvPr id="3789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E6CF2B2F-0AA8-4E21-B06F-87F13C8F7D04}" type="slidenum">
              <a:rPr lang="en-US" altLang="en-US" sz="1200">
                <a:solidFill>
                  <a:srgbClr val="898989"/>
                </a:solidFill>
                <a:latin typeface="Arial" charset="0"/>
              </a:rPr>
              <a:pPr>
                <a:spcBef>
                  <a:spcPct val="0"/>
                </a:spcBef>
                <a:buFontTx/>
                <a:buNone/>
              </a:pPr>
              <a:t>19</a:t>
            </a:fld>
            <a:endParaRPr lang="en-US" altLang="en-US" sz="1200" dirty="0">
              <a:solidFill>
                <a:srgbClr val="898989"/>
              </a:solidFill>
              <a:latin typeface="Arial" charset="0"/>
            </a:endParaRPr>
          </a:p>
        </p:txBody>
      </p:sp>
      <p:sp>
        <p:nvSpPr>
          <p:cNvPr id="2" name="TextBox 1"/>
          <p:cNvSpPr txBox="1"/>
          <p:nvPr/>
        </p:nvSpPr>
        <p:spPr>
          <a:xfrm>
            <a:off x="1371600" y="3427413"/>
            <a:ext cx="6248400" cy="461962"/>
          </a:xfrm>
          <a:prstGeom prst="rect">
            <a:avLst/>
          </a:prstGeom>
          <a:solidFill>
            <a:schemeClr val="bg1">
              <a:lumMod val="95000"/>
            </a:schemeClr>
          </a:solidFill>
        </p:spPr>
        <p:txBody>
          <a:bodyPr>
            <a:spAutoFit/>
          </a:bodyPr>
          <a:lstStyle/>
          <a:p>
            <a:pPr>
              <a:defRPr/>
            </a:pPr>
            <a:r>
              <a:rPr lang="en-US" sz="2400" dirty="0">
                <a:latin typeface="Arial" panose="020B0604020202020204" pitchFamily="34" charset="0"/>
                <a:cs typeface="Arial" panose="020B0604020202020204" pitchFamily="34" charset="0"/>
              </a:rPr>
              <a:t>We calculate Net Present Value (NPV) by:</a:t>
            </a:r>
          </a:p>
        </p:txBody>
      </p:sp>
      <p:sp>
        <p:nvSpPr>
          <p:cNvPr id="3" name="Rounded Rectangle 2"/>
          <p:cNvSpPr/>
          <p:nvPr/>
        </p:nvSpPr>
        <p:spPr>
          <a:xfrm>
            <a:off x="723900" y="5784333"/>
            <a:ext cx="7696200" cy="8540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en-US" b="1" dirty="0">
                <a:ea typeface="ＭＳ Ｐゴシック" panose="020B0600070205080204" pitchFamily="34" charset="-128"/>
              </a:rPr>
              <a:t>A company’s </a:t>
            </a:r>
            <a:r>
              <a:rPr lang="en-US" altLang="en-US" b="1" u="sng" dirty="0">
                <a:ea typeface="ＭＳ Ｐゴシック" panose="020B0600070205080204" pitchFamily="34" charset="-128"/>
              </a:rPr>
              <a:t>required return</a:t>
            </a:r>
            <a:r>
              <a:rPr lang="en-US" altLang="en-US" b="1" dirty="0">
                <a:ea typeface="ＭＳ Ｐゴシック" panose="020B0600070205080204" pitchFamily="34" charset="-128"/>
              </a:rPr>
              <a:t>, often called its </a:t>
            </a:r>
            <a:r>
              <a:rPr lang="en-US" altLang="en-US" b="1" i="1" dirty="0">
                <a:ea typeface="ＭＳ Ｐゴシック" panose="020B0600070205080204" pitchFamily="34" charset="-128"/>
              </a:rPr>
              <a:t>hurdle rate, </a:t>
            </a:r>
            <a:r>
              <a:rPr lang="en-US" altLang="en-US" b="1" dirty="0">
                <a:ea typeface="ＭＳ Ｐゴシック" panose="020B0600070205080204" pitchFamily="34" charset="-128"/>
              </a:rPr>
              <a:t>is typically its cost of capital, which is the rate the company must pay to its long-term creditors and shareholders.</a:t>
            </a:r>
          </a:p>
        </p:txBody>
      </p:sp>
      <p:cxnSp>
        <p:nvCxnSpPr>
          <p:cNvPr id="5" name="Straight Arrow Connector 4"/>
          <p:cNvCxnSpPr/>
          <p:nvPr/>
        </p:nvCxnSpPr>
        <p:spPr>
          <a:xfrm flipH="1">
            <a:off x="3352800" y="4865688"/>
            <a:ext cx="2133600" cy="974725"/>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3962400" y="4567238"/>
            <a:ext cx="2971800" cy="29686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ounded Rectangle 11"/>
          <p:cNvSpPr/>
          <p:nvPr/>
        </p:nvSpPr>
        <p:spPr>
          <a:xfrm>
            <a:off x="1" y="6602412"/>
            <a:ext cx="5029199" cy="22416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P3: </a:t>
            </a:r>
            <a:r>
              <a:rPr lang="en-US" sz="1100" dirty="0">
                <a:solidFill>
                  <a:prstClr val="black"/>
                </a:solidFill>
                <a:latin typeface="Calibri"/>
              </a:rPr>
              <a:t>Compute net present value and describe its </a:t>
            </a:r>
            <a:r>
              <a:rPr lang="en-US" sz="1100" dirty="0" smtClean="0">
                <a:solidFill>
                  <a:prstClr val="black"/>
                </a:solidFill>
                <a:latin typeface="Calibri"/>
              </a:rPr>
              <a:t>use.</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 presetClass="entr" presetSubtype="32" fill="hold" grpId="0" nodeType="afterEffect">
                                  <p:stCondLst>
                                    <p:cond delay="0"/>
                                  </p:stCondLst>
                                  <p:childTnLst>
                                    <p:set>
                                      <p:cBhvr>
                                        <p:cTn id="12" dur="1" fill="hold">
                                          <p:stCondLst>
                                            <p:cond delay="0"/>
                                          </p:stCondLst>
                                        </p:cTn>
                                        <p:tgtEl>
                                          <p:spTgt spid="11269"/>
                                        </p:tgtEl>
                                        <p:attrNameLst>
                                          <p:attrName>style.visibility</p:attrName>
                                        </p:attrNameLst>
                                      </p:cBhvr>
                                      <p:to>
                                        <p:strVal val="visible"/>
                                      </p:to>
                                    </p:set>
                                    <p:animEffect transition="in" filter="box(out)">
                                      <p:cBhvr>
                                        <p:cTn id="13" dur="1000"/>
                                        <p:tgtEl>
                                          <p:spTgt spid="1126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par>
                          <p:cTn id="19" fill="hold" nodeType="afterGroup">
                            <p:stCondLst>
                              <p:cond delay="500"/>
                            </p:stCondLst>
                            <p:childTnLst>
                              <p:par>
                                <p:cTn id="20" presetID="22" presetClass="entr" presetSubtype="2"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childTnLst>
                          </p:cTn>
                        </p:par>
                        <p:par>
                          <p:cTn id="23" fill="hold" nodeType="afterGroup">
                            <p:stCondLst>
                              <p:cond delay="1000"/>
                            </p:stCondLst>
                            <p:childTnLst>
                              <p:par>
                                <p:cTn id="24" presetID="9" presetClass="entr" presetSubtype="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dissolv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nimBg="1"/>
      <p:bldP spid="2" grpId="0" animBg="1"/>
      <p:bldP spid="3"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0B2ECB3-9D41-4379-A4B3-68BA85551018}" type="slidenum">
              <a:rPr lang="en-US" smtClean="0"/>
              <a:pPr>
                <a:defRPr/>
              </a:pPr>
              <a:t>2</a:t>
            </a:fld>
            <a:endParaRPr lang="en-US" dirty="0"/>
          </a:p>
        </p:txBody>
      </p:sp>
      <p:sp>
        <p:nvSpPr>
          <p:cNvPr id="4" name="Title 4"/>
          <p:cNvSpPr txBox="1">
            <a:spLocks/>
          </p:cNvSpPr>
          <p:nvPr/>
        </p:nvSpPr>
        <p:spPr>
          <a:xfrm>
            <a:off x="914400" y="1828800"/>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mtClean="0">
                <a:solidFill>
                  <a:prstClr val="black"/>
                </a:solidFill>
              </a:rPr>
              <a:t/>
            </a:r>
            <a:br>
              <a:rPr lang="en-US" altLang="en-US" smtClean="0">
                <a:solidFill>
                  <a:prstClr val="black"/>
                </a:solidFill>
              </a:rPr>
            </a:br>
            <a:r>
              <a:rPr lang="en-US" altLang="en-US" smtClean="0">
                <a:solidFill>
                  <a:prstClr val="black"/>
                </a:solidFill>
              </a:rPr>
              <a:t/>
            </a:r>
            <a:br>
              <a:rPr lang="en-US" altLang="en-US" smtClean="0">
                <a:solidFill>
                  <a:prstClr val="black"/>
                </a:solidFill>
              </a:rPr>
            </a:br>
            <a:r>
              <a:rPr lang="en-US" smtClean="0">
                <a:solidFill>
                  <a:prstClr val="black"/>
                </a:solidFill>
              </a:rPr>
              <a:t/>
            </a:r>
            <a:br>
              <a:rPr lang="en-US" smtClean="0">
                <a:solidFill>
                  <a:prstClr val="black"/>
                </a:solidFill>
              </a:rPr>
            </a:br>
            <a:r>
              <a:rPr lang="en-US" altLang="en-US" smtClean="0">
                <a:solidFill>
                  <a:prstClr val="black"/>
                </a:solidFill>
              </a:rPr>
              <a:t/>
            </a:r>
            <a:br>
              <a:rPr lang="en-US" altLang="en-US" smtClean="0">
                <a:solidFill>
                  <a:prstClr val="black"/>
                </a:solidFill>
              </a:rPr>
            </a:br>
            <a:endParaRPr lang="en-US" altLang="en-US" dirty="0" smtClean="0">
              <a:solidFill>
                <a:prstClr val="black"/>
              </a:solidFill>
            </a:endParaRP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6" name="Picture 2"/>
          <p:cNvPicPr>
            <a:picLocks noChangeAspect="1" noChangeArrowheads="1"/>
          </p:cNvPicPr>
          <p:nvPr/>
        </p:nvPicPr>
        <p:blipFill>
          <a:blip r:embed="rId3" cstate="print"/>
          <a:srcRect/>
          <a:stretch>
            <a:fillRect/>
          </a:stretch>
        </p:blipFill>
        <p:spPr bwMode="auto">
          <a:xfrm>
            <a:off x="838200" y="1485900"/>
            <a:ext cx="7315200" cy="87312"/>
          </a:xfrm>
          <a:prstGeom prst="rect">
            <a:avLst/>
          </a:prstGeom>
          <a:noFill/>
          <a:ln w="9525">
            <a:noFill/>
            <a:miter lim="800000"/>
            <a:headEnd/>
            <a:tailEnd/>
          </a:ln>
        </p:spPr>
      </p:pic>
      <p:sp>
        <p:nvSpPr>
          <p:cNvPr id="7" name="TextBox 6"/>
          <p:cNvSpPr txBox="1"/>
          <p:nvPr/>
        </p:nvSpPr>
        <p:spPr>
          <a:xfrm>
            <a:off x="762000" y="760115"/>
            <a:ext cx="7391400" cy="769441"/>
          </a:xfrm>
          <a:prstGeom prst="rect">
            <a:avLst/>
          </a:prstGeom>
          <a:noFill/>
        </p:spPr>
        <p:txBody>
          <a:bodyPr wrap="square" rtlCol="0">
            <a:spAutoFit/>
          </a:bodyPr>
          <a:lstStyle/>
          <a:p>
            <a:r>
              <a:rPr lang="en-US" altLang="en-US" sz="4400" b="1" dirty="0" smtClean="0">
                <a:solidFill>
                  <a:prstClr val="black"/>
                </a:solidFill>
                <a:latin typeface="Calibri"/>
              </a:rPr>
              <a:t>Chapter 25 Learning Objectives</a:t>
            </a:r>
            <a:endParaRPr lang="en-US" sz="4400" dirty="0">
              <a:solidFill>
                <a:prstClr val="black"/>
              </a:solidFill>
              <a:latin typeface="Calibri"/>
            </a:endParaRPr>
          </a:p>
        </p:txBody>
      </p:sp>
      <p:sp>
        <p:nvSpPr>
          <p:cNvPr id="8" name="Rectangle 7"/>
          <p:cNvSpPr/>
          <p:nvPr/>
        </p:nvSpPr>
        <p:spPr>
          <a:xfrm>
            <a:off x="266700" y="1915379"/>
            <a:ext cx="8610600" cy="3539430"/>
          </a:xfrm>
          <a:prstGeom prst="rect">
            <a:avLst/>
          </a:prstGeom>
        </p:spPr>
        <p:txBody>
          <a:bodyPr wrap="square">
            <a:spAutoFit/>
          </a:bodyPr>
          <a:lstStyle/>
          <a:p>
            <a:r>
              <a:rPr lang="en-US" sz="1600" b="1" dirty="0">
                <a:solidFill>
                  <a:prstClr val="black"/>
                </a:solidFill>
                <a:latin typeface="Calibri"/>
              </a:rPr>
              <a:t>CONCEPTUAL</a:t>
            </a:r>
          </a:p>
          <a:p>
            <a:r>
              <a:rPr lang="en-US" sz="1600" b="1" dirty="0" smtClean="0">
                <a:solidFill>
                  <a:prstClr val="black"/>
                </a:solidFill>
                <a:latin typeface="Calibri"/>
              </a:rPr>
              <a:t>C1  </a:t>
            </a:r>
            <a:r>
              <a:rPr lang="en-US" sz="1600" dirty="0" smtClean="0">
                <a:solidFill>
                  <a:prstClr val="black"/>
                </a:solidFill>
                <a:latin typeface="Calibri"/>
              </a:rPr>
              <a:t>Describe the importance of relevant costs for short-term decisions.</a:t>
            </a:r>
            <a:endParaRPr lang="en-US" sz="1600" dirty="0">
              <a:solidFill>
                <a:prstClr val="black"/>
              </a:solidFill>
              <a:latin typeface="Calibri"/>
            </a:endParaRPr>
          </a:p>
          <a:p>
            <a:endParaRPr lang="en-US" sz="1600" dirty="0">
              <a:solidFill>
                <a:prstClr val="black"/>
              </a:solidFill>
              <a:latin typeface="Calibri"/>
            </a:endParaRPr>
          </a:p>
          <a:p>
            <a:r>
              <a:rPr lang="en-US" sz="1600" b="1" dirty="0">
                <a:solidFill>
                  <a:prstClr val="black"/>
                </a:solidFill>
                <a:latin typeface="Calibri"/>
              </a:rPr>
              <a:t>ANALYTICAL</a:t>
            </a:r>
          </a:p>
          <a:p>
            <a:r>
              <a:rPr lang="en-US" sz="1600" b="1" dirty="0" smtClean="0">
                <a:solidFill>
                  <a:prstClr val="black"/>
                </a:solidFill>
                <a:latin typeface="Calibri"/>
              </a:rPr>
              <a:t>A1  </a:t>
            </a:r>
            <a:r>
              <a:rPr lang="en-US" sz="1600" dirty="0" smtClean="0">
                <a:solidFill>
                  <a:prstClr val="black"/>
                </a:solidFill>
                <a:latin typeface="Calibri"/>
              </a:rPr>
              <a:t>Evaluate short-term managerial decisions using relevant costs.</a:t>
            </a:r>
          </a:p>
          <a:p>
            <a:r>
              <a:rPr lang="en-US" sz="1600" b="1" dirty="0" smtClean="0">
                <a:solidFill>
                  <a:prstClr val="black"/>
                </a:solidFill>
                <a:latin typeface="Calibri"/>
              </a:rPr>
              <a:t>A2  </a:t>
            </a:r>
            <a:r>
              <a:rPr lang="en-US" sz="1600" dirty="0" smtClean="0">
                <a:solidFill>
                  <a:prstClr val="black"/>
                </a:solidFill>
                <a:latin typeface="Calibri"/>
              </a:rPr>
              <a:t>Analyze a capital investment project using break-even time.</a:t>
            </a:r>
          </a:p>
          <a:p>
            <a:r>
              <a:rPr lang="en-US" sz="1600" b="1" dirty="0" smtClean="0">
                <a:solidFill>
                  <a:prstClr val="black"/>
                </a:solidFill>
                <a:latin typeface="Calibri"/>
              </a:rPr>
              <a:t>A3  </a:t>
            </a:r>
            <a:r>
              <a:rPr lang="en-US" sz="1600" dirty="0" smtClean="0">
                <a:solidFill>
                  <a:prstClr val="black"/>
                </a:solidFill>
                <a:latin typeface="Calibri"/>
              </a:rPr>
              <a:t>Determine product selling prices using cost data.</a:t>
            </a:r>
            <a:endParaRPr lang="en-US" sz="1600" b="1" dirty="0" smtClean="0">
              <a:solidFill>
                <a:prstClr val="black"/>
              </a:solidFill>
              <a:latin typeface="Calibri"/>
            </a:endParaRPr>
          </a:p>
          <a:p>
            <a:endParaRPr lang="en-US" sz="1600" dirty="0">
              <a:solidFill>
                <a:prstClr val="black"/>
              </a:solidFill>
              <a:latin typeface="Calibri"/>
            </a:endParaRPr>
          </a:p>
          <a:p>
            <a:r>
              <a:rPr lang="en-US" sz="1600" b="1" dirty="0" smtClean="0">
                <a:solidFill>
                  <a:prstClr val="black"/>
                </a:solidFill>
                <a:latin typeface="Calibri"/>
              </a:rPr>
              <a:t>PROCEDURAL</a:t>
            </a:r>
            <a:endParaRPr lang="en-US" sz="1600" b="1" dirty="0">
              <a:solidFill>
                <a:prstClr val="black"/>
              </a:solidFill>
              <a:latin typeface="Calibri"/>
            </a:endParaRPr>
          </a:p>
          <a:p>
            <a:r>
              <a:rPr lang="en-US" sz="1600" b="1" dirty="0" smtClean="0">
                <a:solidFill>
                  <a:prstClr val="black"/>
                </a:solidFill>
                <a:latin typeface="Calibri"/>
              </a:rPr>
              <a:t>P1  </a:t>
            </a:r>
            <a:r>
              <a:rPr lang="en-US" sz="1600" dirty="0" smtClean="0">
                <a:solidFill>
                  <a:prstClr val="black"/>
                </a:solidFill>
                <a:latin typeface="Calibri"/>
              </a:rPr>
              <a:t>Compute payback period and describe its use.</a:t>
            </a:r>
            <a:endParaRPr lang="en-US" sz="1600" dirty="0">
              <a:solidFill>
                <a:prstClr val="black"/>
              </a:solidFill>
              <a:latin typeface="Calibri"/>
            </a:endParaRPr>
          </a:p>
          <a:p>
            <a:r>
              <a:rPr lang="en-US" sz="1600" b="1" dirty="0" smtClean="0">
                <a:solidFill>
                  <a:prstClr val="black"/>
                </a:solidFill>
                <a:latin typeface="Calibri"/>
              </a:rPr>
              <a:t>P2  </a:t>
            </a:r>
            <a:r>
              <a:rPr lang="en-US" sz="1600" dirty="0" smtClean="0">
                <a:solidFill>
                  <a:prstClr val="black"/>
                </a:solidFill>
                <a:latin typeface="Calibri"/>
              </a:rPr>
              <a:t>Compute accounting rate of return and explain its use.</a:t>
            </a:r>
            <a:endParaRPr lang="en-US" sz="1600" dirty="0">
              <a:solidFill>
                <a:prstClr val="black"/>
              </a:solidFill>
              <a:latin typeface="Calibri"/>
            </a:endParaRPr>
          </a:p>
          <a:p>
            <a:r>
              <a:rPr lang="en-US" sz="1600" b="1" dirty="0" smtClean="0">
                <a:solidFill>
                  <a:prstClr val="black"/>
                </a:solidFill>
                <a:latin typeface="Calibri"/>
              </a:rPr>
              <a:t>P3  </a:t>
            </a:r>
            <a:r>
              <a:rPr lang="en-US" sz="1600" dirty="0" smtClean="0">
                <a:solidFill>
                  <a:prstClr val="black"/>
                </a:solidFill>
                <a:latin typeface="Calibri"/>
              </a:rPr>
              <a:t>Compute net present value and describe its use.</a:t>
            </a:r>
          </a:p>
          <a:p>
            <a:r>
              <a:rPr lang="en-US" sz="1600" b="1" dirty="0" smtClean="0">
                <a:solidFill>
                  <a:prstClr val="black"/>
                </a:solidFill>
                <a:latin typeface="Calibri"/>
              </a:rPr>
              <a:t>P4  </a:t>
            </a:r>
            <a:r>
              <a:rPr lang="en-US" sz="1600" dirty="0" smtClean="0">
                <a:solidFill>
                  <a:prstClr val="black"/>
                </a:solidFill>
                <a:latin typeface="Calibri"/>
              </a:rPr>
              <a:t>Compute internal rate of return and explain its use.</a:t>
            </a:r>
            <a:endParaRPr lang="en-US" sz="1600" b="1" dirty="0">
              <a:solidFill>
                <a:prstClr val="black"/>
              </a:solidFill>
              <a:latin typeface="Calibri"/>
            </a:endParaRPr>
          </a:p>
          <a:p>
            <a:endParaRPr lang="en-US" sz="1600" dirty="0">
              <a:solidFill>
                <a:prstClr val="black"/>
              </a:solidFill>
              <a:latin typeface="Calibri"/>
            </a:endParaRPr>
          </a:p>
        </p:txBody>
      </p:sp>
    </p:spTree>
    <p:extLst>
      <p:ext uri="{BB962C8B-B14F-4D97-AF65-F5344CB8AC3E}">
        <p14:creationId xmlns:p14="http://schemas.microsoft.com/office/powerpoint/2010/main" val="668718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Grp="1" noChangeArrowheads="1"/>
          </p:cNvSpPr>
          <p:nvPr>
            <p:ph type="title"/>
          </p:nvPr>
        </p:nvSpPr>
        <p:spPr>
          <a:xfrm>
            <a:off x="457200" y="442913"/>
            <a:ext cx="8229600" cy="1143000"/>
          </a:xfrm>
        </p:spPr>
        <p:txBody>
          <a:bodyPr/>
          <a:lstStyle/>
          <a:p>
            <a:r>
              <a:rPr lang="en-US" altLang="en-US" sz="4000" dirty="0" smtClean="0">
                <a:ea typeface="ＭＳ Ｐゴシック" pitchFamily="34" charset="-128"/>
              </a:rPr>
              <a:t>Net Present Value</a:t>
            </a:r>
            <a:br>
              <a:rPr lang="en-US" altLang="en-US" sz="4000" dirty="0" smtClean="0">
                <a:ea typeface="ＭＳ Ｐゴシック" pitchFamily="34" charset="-128"/>
              </a:rPr>
            </a:br>
            <a:r>
              <a:rPr lang="en-US" altLang="en-US" sz="4000" dirty="0" smtClean="0">
                <a:ea typeface="ＭＳ Ｐゴシック" pitchFamily="34" charset="-128"/>
              </a:rPr>
              <a:t>with </a:t>
            </a:r>
            <a:r>
              <a:rPr lang="en-US" altLang="en-US" sz="4000" u="sng" dirty="0" smtClean="0">
                <a:ea typeface="ＭＳ Ｐゴシック" pitchFamily="34" charset="-128"/>
              </a:rPr>
              <a:t>Equal Cash Flows</a:t>
            </a:r>
          </a:p>
        </p:txBody>
      </p:sp>
      <p:sp>
        <p:nvSpPr>
          <p:cNvPr id="13" name="Rectangle 12"/>
          <p:cNvSpPr/>
          <p:nvPr/>
        </p:nvSpPr>
        <p:spPr>
          <a:xfrm>
            <a:off x="457200" y="1535113"/>
            <a:ext cx="8229600" cy="1436687"/>
          </a:xfrm>
          <a:prstGeom prst="rect">
            <a:avLst/>
          </a:prstGeom>
          <a:solidFill>
            <a:schemeClr val="accent3">
              <a:lumMod val="20000"/>
              <a:lumOff val="80000"/>
            </a:schemeClr>
          </a:solidFill>
          <a:ln w="28575">
            <a:solidFill>
              <a:schemeClr val="tx1"/>
            </a:solidFill>
          </a:ln>
        </p:spPr>
        <p:txBody>
          <a:bodyPr>
            <a:spAutoFit/>
          </a:bodyPr>
          <a:lstStyle/>
          <a:p>
            <a:pPr algn="ctr" eaLnBrk="1" hangingPunct="1">
              <a:lnSpc>
                <a:spcPct val="95000"/>
              </a:lnSpc>
              <a:spcBef>
                <a:spcPct val="50000"/>
              </a:spcBef>
              <a:buFont typeface="Wingdings" pitchFamily="-84" charset="2"/>
              <a:buNone/>
              <a:defRPr/>
            </a:pPr>
            <a:r>
              <a:rPr lang="en-US" sz="2300" dirty="0">
                <a:latin typeface="Calibri" pitchFamily="-84" charset="0"/>
              </a:rPr>
              <a:t>FasTrac is considering the purchase of a machine costing $16,000, with an 8-year useful life and zero salvage value, that promises </a:t>
            </a:r>
            <a:r>
              <a:rPr lang="en-US" sz="2300" b="1" dirty="0">
                <a:latin typeface="Calibri" pitchFamily="-84" charset="0"/>
              </a:rPr>
              <a:t>annual net cash inflows of $4,100</a:t>
            </a:r>
            <a:r>
              <a:rPr lang="en-US" sz="2300" dirty="0">
                <a:latin typeface="Calibri" pitchFamily="-84" charset="0"/>
              </a:rPr>
              <a:t>. FasTrac requires a </a:t>
            </a:r>
            <a:r>
              <a:rPr lang="en-US" sz="2300" b="1" dirty="0">
                <a:latin typeface="Calibri" pitchFamily="-84" charset="0"/>
              </a:rPr>
              <a:t>12 percent  </a:t>
            </a:r>
            <a:r>
              <a:rPr lang="en-US" sz="2300" dirty="0">
                <a:latin typeface="Calibri" pitchFamily="-84" charset="0"/>
              </a:rPr>
              <a:t>annual return on its investments.   </a:t>
            </a:r>
          </a:p>
        </p:txBody>
      </p:sp>
      <p:pic>
        <p:nvPicPr>
          <p:cNvPr id="27654"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7150" y="6416675"/>
            <a:ext cx="327660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E7809621-D51B-41BA-95F3-51C0E6E8C061}" type="slidenum">
              <a:rPr lang="en-US" altLang="en-US" sz="1200">
                <a:solidFill>
                  <a:srgbClr val="898989"/>
                </a:solidFill>
                <a:latin typeface="Arial" charset="0"/>
              </a:rPr>
              <a:pPr>
                <a:spcBef>
                  <a:spcPct val="0"/>
                </a:spcBef>
                <a:buFontTx/>
                <a:buNone/>
              </a:pPr>
              <a:t>20</a:t>
            </a:fld>
            <a:endParaRPr lang="en-US" altLang="en-US" sz="1200" dirty="0">
              <a:solidFill>
                <a:srgbClr val="898989"/>
              </a:solidFill>
              <a:latin typeface="Arial" charset="0"/>
            </a:endParaRPr>
          </a:p>
        </p:txBody>
      </p:sp>
      <p:sp>
        <p:nvSpPr>
          <p:cNvPr id="39944" name="TextBox 1"/>
          <p:cNvSpPr txBox="1">
            <a:spLocks noChangeArrowheads="1"/>
          </p:cNvSpPr>
          <p:nvPr/>
        </p:nvSpPr>
        <p:spPr bwMode="auto">
          <a:xfrm>
            <a:off x="1120775" y="3048000"/>
            <a:ext cx="2178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800" b="1" dirty="0">
                <a:solidFill>
                  <a:schemeClr val="bg1"/>
                </a:solidFill>
                <a:latin typeface="Arial" charset="0"/>
              </a:rPr>
              <a:t>Exhibit 25.7</a:t>
            </a:r>
          </a:p>
        </p:txBody>
      </p:sp>
      <p:sp>
        <p:nvSpPr>
          <p:cNvPr id="4" name="Flowchart: Punched Tape 3"/>
          <p:cNvSpPr/>
          <p:nvPr/>
        </p:nvSpPr>
        <p:spPr>
          <a:xfrm rot="21153336">
            <a:off x="7708391" y="4324247"/>
            <a:ext cx="1363413" cy="1453135"/>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en-US" sz="1400" dirty="0">
                <a:solidFill>
                  <a:schemeClr val="tx1"/>
                </a:solidFill>
                <a:latin typeface="Arial Narrow" panose="020B0606020202030204" pitchFamily="34" charset="0"/>
                <a:ea typeface="ＭＳ Ｐゴシック" panose="020B0600070205080204" pitchFamily="34" charset="-128"/>
              </a:rPr>
              <a:t>FasTrac should invest in the </a:t>
            </a:r>
            <a:r>
              <a:rPr lang="en-US" altLang="en-US" sz="1400" dirty="0" smtClean="0">
                <a:solidFill>
                  <a:schemeClr val="tx1"/>
                </a:solidFill>
                <a:latin typeface="Arial Narrow" panose="020B0606020202030204" pitchFamily="34" charset="0"/>
                <a:ea typeface="ＭＳ Ｐゴシック" panose="020B0600070205080204" pitchFamily="34" charset="-128"/>
              </a:rPr>
              <a:t>machine because NPV &gt; 0!</a:t>
            </a:r>
            <a:endParaRPr lang="en-US" sz="1400" dirty="0">
              <a:solidFill>
                <a:schemeClr val="tx1"/>
              </a:solidFill>
              <a:latin typeface="Arial Narrow" panose="020B0606020202030204" pitchFamily="34" charset="0"/>
            </a:endParaRPr>
          </a:p>
        </p:txBody>
      </p:sp>
      <p:sp>
        <p:nvSpPr>
          <p:cNvPr id="11" name="Rounded Rectangle 10"/>
          <p:cNvSpPr/>
          <p:nvPr/>
        </p:nvSpPr>
        <p:spPr>
          <a:xfrm>
            <a:off x="1" y="6602412"/>
            <a:ext cx="5029199" cy="22416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P3: </a:t>
            </a:r>
            <a:r>
              <a:rPr lang="en-US" sz="1100" dirty="0">
                <a:solidFill>
                  <a:prstClr val="black"/>
                </a:solidFill>
                <a:latin typeface="Calibri"/>
              </a:rPr>
              <a:t>Compute net present value and describe its </a:t>
            </a:r>
            <a:r>
              <a:rPr lang="en-US" sz="1100" dirty="0" smtClean="0">
                <a:solidFill>
                  <a:prstClr val="black"/>
                </a:solidFill>
                <a:latin typeface="Calibri"/>
              </a:rPr>
              <a:t>use.</a:t>
            </a:r>
            <a:endParaRPr lang="en-US" sz="1100" dirty="0"/>
          </a:p>
        </p:txBody>
      </p:sp>
      <p:sp>
        <p:nvSpPr>
          <p:cNvPr id="14" name="TextBox 13"/>
          <p:cNvSpPr txBox="1"/>
          <p:nvPr/>
        </p:nvSpPr>
        <p:spPr>
          <a:xfrm>
            <a:off x="8077200" y="303280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25.9</a:t>
            </a:r>
            <a:endParaRPr lang="en-US" kern="0" dirty="0">
              <a:latin typeface="Berlin Sans FB" panose="020E0602020502020306" pitchFamily="34" charset="0"/>
            </a:endParaRPr>
          </a:p>
        </p:txBody>
      </p:sp>
      <p:pic>
        <p:nvPicPr>
          <p:cNvPr id="3" name="Picture 2"/>
          <p:cNvPicPr>
            <a:picLocks noChangeAspect="1"/>
          </p:cNvPicPr>
          <p:nvPr/>
        </p:nvPicPr>
        <p:blipFill>
          <a:blip r:embed="rId4"/>
          <a:stretch>
            <a:fillRect/>
          </a:stretch>
        </p:blipFill>
        <p:spPr>
          <a:xfrm>
            <a:off x="838407" y="3097379"/>
            <a:ext cx="6648075" cy="3007981"/>
          </a:xfrm>
          <a:prstGeom prst="rect">
            <a:avLst/>
          </a:prstGeom>
        </p:spPr>
      </p:pic>
      <p:sp>
        <p:nvSpPr>
          <p:cNvPr id="2" name="Rounded Rectangle 1"/>
          <p:cNvSpPr/>
          <p:nvPr/>
        </p:nvSpPr>
        <p:spPr>
          <a:xfrm>
            <a:off x="1327150" y="5774382"/>
            <a:ext cx="6126163" cy="298450"/>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7654"/>
                                        </p:tgtEl>
                                        <p:attrNameLst>
                                          <p:attrName>style.visibility</p:attrName>
                                        </p:attrNameLst>
                                      </p:cBhvr>
                                      <p:to>
                                        <p:strVal val="visible"/>
                                      </p:to>
                                    </p:set>
                                    <p:animEffect transition="in" filter="wipe(left)">
                                      <p:cBhvr>
                                        <p:cTn id="7" dur="500"/>
                                        <p:tgtEl>
                                          <p:spTgt spid="27654"/>
                                        </p:tgtEl>
                                      </p:cBhvr>
                                    </p:animEffect>
                                  </p:childTnLst>
                                </p:cTn>
                              </p:par>
                            </p:childTnLst>
                          </p:cTn>
                        </p:par>
                        <p:par>
                          <p:cTn id="8" fill="hold" nodeType="afterGroup">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a:xfrm>
            <a:off x="1081621" y="671582"/>
            <a:ext cx="6980757" cy="707886"/>
          </a:xfrm>
        </p:spPr>
        <p:txBody>
          <a:bodyPr wrap="none">
            <a:spAutoFit/>
          </a:bodyPr>
          <a:lstStyle/>
          <a:p>
            <a:r>
              <a:rPr lang="en-US" altLang="en-US" sz="4000" dirty="0" smtClean="0">
                <a:ea typeface="ＭＳ Ｐゴシック" pitchFamily="34" charset="-128"/>
              </a:rPr>
              <a:t>Net Present Value Decision Rule</a:t>
            </a:r>
          </a:p>
        </p:txBody>
      </p:sp>
      <p:sp>
        <p:nvSpPr>
          <p:cNvPr id="4198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A6323487-4BE7-4F8E-9B72-592804A55DFF}" type="slidenum">
              <a:rPr lang="en-US" altLang="en-US" sz="1200">
                <a:solidFill>
                  <a:srgbClr val="898989"/>
                </a:solidFill>
                <a:latin typeface="Arial" charset="0"/>
              </a:rPr>
              <a:pPr>
                <a:spcBef>
                  <a:spcPct val="0"/>
                </a:spcBef>
                <a:buFontTx/>
                <a:buNone/>
              </a:pPr>
              <a:t>21</a:t>
            </a:fld>
            <a:endParaRPr lang="en-US" altLang="en-US" sz="1200" dirty="0">
              <a:solidFill>
                <a:srgbClr val="898989"/>
              </a:solidFill>
              <a:latin typeface="Arial" charset="0"/>
            </a:endParaRPr>
          </a:p>
        </p:txBody>
      </p:sp>
      <p:sp>
        <p:nvSpPr>
          <p:cNvPr id="2" name="TextBox 1"/>
          <p:cNvSpPr txBox="1"/>
          <p:nvPr/>
        </p:nvSpPr>
        <p:spPr>
          <a:xfrm>
            <a:off x="762000" y="1395413"/>
            <a:ext cx="7620000" cy="1016000"/>
          </a:xfrm>
          <a:prstGeom prst="rect">
            <a:avLst/>
          </a:prstGeom>
          <a:solidFill>
            <a:schemeClr val="bg1">
              <a:lumMod val="95000"/>
            </a:schemeClr>
          </a:solidFill>
        </p:spPr>
        <p:txBody>
          <a:bodyPr>
            <a:spAutoFit/>
          </a:bodyPr>
          <a:lstStyle/>
          <a:p>
            <a:pPr algn="ctr">
              <a:defRPr/>
            </a:pPr>
            <a:r>
              <a:rPr lang="en-US" sz="2000" b="1" dirty="0">
                <a:latin typeface="Arial" panose="020B0604020202020204" pitchFamily="34" charset="0"/>
                <a:cs typeface="Arial" panose="020B0604020202020204" pitchFamily="34" charset="0"/>
              </a:rPr>
              <a:t>When an asset's expected future cash flows yield a </a:t>
            </a:r>
            <a:r>
              <a:rPr lang="en-US" sz="2000" b="1" i="1" dirty="0">
                <a:latin typeface="Arial" panose="020B0604020202020204" pitchFamily="34" charset="0"/>
                <a:cs typeface="Arial" panose="020B0604020202020204" pitchFamily="34" charset="0"/>
              </a:rPr>
              <a:t>positive </a:t>
            </a:r>
            <a:r>
              <a:rPr lang="en-US" sz="2000" b="1" dirty="0">
                <a:latin typeface="Arial" panose="020B0604020202020204" pitchFamily="34" charset="0"/>
                <a:cs typeface="Arial" panose="020B0604020202020204" pitchFamily="34" charset="0"/>
              </a:rPr>
              <a:t>net present value when discounted at the required rate of return, the asset should be acquired.</a:t>
            </a:r>
          </a:p>
        </p:txBody>
      </p:sp>
      <p:sp>
        <p:nvSpPr>
          <p:cNvPr id="3" name="TextBox 2"/>
          <p:cNvSpPr txBox="1"/>
          <p:nvPr/>
        </p:nvSpPr>
        <p:spPr>
          <a:xfrm>
            <a:off x="2051050" y="5513388"/>
            <a:ext cx="5729288" cy="923925"/>
          </a:xfrm>
          <a:prstGeom prst="rect">
            <a:avLst/>
          </a:prstGeom>
          <a:solidFill>
            <a:schemeClr val="bg1">
              <a:lumMod val="95000"/>
            </a:schemeClr>
          </a:solidFill>
        </p:spPr>
        <p:txBody>
          <a:bodyPr>
            <a:spAutoFit/>
          </a:bodyPr>
          <a:lstStyle/>
          <a:p>
            <a:pPr algn="ctr">
              <a:defRPr/>
            </a:pPr>
            <a:r>
              <a:rPr lang="en-US" b="1" dirty="0">
                <a:latin typeface="Arial" panose="020B0604020202020204" pitchFamily="34" charset="0"/>
                <a:ea typeface="ＭＳ Ｐゴシック" pitchFamily="-84" charset="-128"/>
                <a:cs typeface="ＭＳ Ｐゴシック" pitchFamily="-84" charset="-128"/>
              </a:rPr>
              <a:t>When comparing several investment opportunities of similar cost and risk, we prefer the one with the highest positive net present value.</a:t>
            </a: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5334000"/>
            <a:ext cx="116205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1" y="6602412"/>
            <a:ext cx="5029199" cy="22416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P3: </a:t>
            </a:r>
            <a:r>
              <a:rPr lang="en-US" sz="1100" dirty="0">
                <a:solidFill>
                  <a:prstClr val="black"/>
                </a:solidFill>
                <a:latin typeface="Calibri"/>
              </a:rPr>
              <a:t>Compute net present value and describe its </a:t>
            </a:r>
            <a:r>
              <a:rPr lang="en-US" sz="1100" dirty="0" smtClean="0">
                <a:solidFill>
                  <a:prstClr val="black"/>
                </a:solidFill>
                <a:latin typeface="Calibri"/>
              </a:rPr>
              <a:t>use.</a:t>
            </a:r>
            <a:endParaRPr lang="en-US" sz="1100" dirty="0"/>
          </a:p>
        </p:txBody>
      </p:sp>
      <p:pic>
        <p:nvPicPr>
          <p:cNvPr id="6" name="Picture 5"/>
          <p:cNvPicPr>
            <a:picLocks noChangeAspect="1"/>
          </p:cNvPicPr>
          <p:nvPr/>
        </p:nvPicPr>
        <p:blipFill>
          <a:blip r:embed="rId4"/>
          <a:stretch>
            <a:fillRect/>
          </a:stretch>
        </p:blipFill>
        <p:spPr>
          <a:xfrm>
            <a:off x="1456766" y="2714714"/>
            <a:ext cx="6174224" cy="20858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831850" y="4481116"/>
            <a:ext cx="7188200" cy="127000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a:solidFill>
              <a:srgbClr val="4A7EBB"/>
            </a:solidFill>
            <a:miter lim="800000"/>
            <a:headEnd/>
            <a:tailEnd/>
          </a:ln>
          <a:effectLst>
            <a:outerShdw dist="38100" dir="2700000" algn="br" rotWithShape="0">
              <a:srgbClr val="808080">
                <a:alpha val="42998"/>
              </a:srgbClr>
            </a:outerShdw>
          </a:effectLst>
        </p:spPr>
        <p:txBody>
          <a:bodyPr wrap="none" lIns="90488" tIns="44450" rIns="90488" bIns="4445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2400" dirty="0" smtClean="0">
                <a:solidFill>
                  <a:srgbClr val="000000"/>
                </a:solidFill>
                <a:latin typeface="Arial Narrow" panose="020B0606020202030204" pitchFamily="34" charset="0"/>
              </a:rPr>
              <a:t>Although all projects require the same investment and have</a:t>
            </a:r>
            <a:br>
              <a:rPr lang="en-US" sz="2400" dirty="0" smtClean="0">
                <a:solidFill>
                  <a:srgbClr val="000000"/>
                </a:solidFill>
                <a:latin typeface="Arial Narrow" panose="020B0606020202030204" pitchFamily="34" charset="0"/>
              </a:rPr>
            </a:br>
            <a:r>
              <a:rPr lang="en-US" sz="2400" dirty="0" smtClean="0">
                <a:solidFill>
                  <a:srgbClr val="000000"/>
                </a:solidFill>
                <a:latin typeface="Arial Narrow" panose="020B0606020202030204" pitchFamily="34" charset="0"/>
              </a:rPr>
              <a:t>the same total net cash flows, Project B has a higher net present</a:t>
            </a:r>
            <a:br>
              <a:rPr lang="en-US" sz="2400" dirty="0" smtClean="0">
                <a:solidFill>
                  <a:srgbClr val="000000"/>
                </a:solidFill>
                <a:latin typeface="Arial Narrow" panose="020B0606020202030204" pitchFamily="34" charset="0"/>
              </a:rPr>
            </a:br>
            <a:r>
              <a:rPr lang="en-US" sz="2400" dirty="0" smtClean="0">
                <a:solidFill>
                  <a:srgbClr val="000000"/>
                </a:solidFill>
                <a:latin typeface="Arial Narrow" panose="020B0606020202030204" pitchFamily="34" charset="0"/>
              </a:rPr>
              <a:t> value because of a larger net cash flow in Year 1.</a:t>
            </a:r>
          </a:p>
        </p:txBody>
      </p:sp>
      <p:sp>
        <p:nvSpPr>
          <p:cNvPr id="39939" name="Rectangle 5"/>
          <p:cNvSpPr>
            <a:spLocks noGrp="1" noChangeArrowheads="1"/>
          </p:cNvSpPr>
          <p:nvPr>
            <p:ph type="title"/>
          </p:nvPr>
        </p:nvSpPr>
        <p:spPr>
          <a:xfrm>
            <a:off x="174625" y="596105"/>
            <a:ext cx="8794750" cy="846139"/>
          </a:xfrm>
          <a:solidFill>
            <a:schemeClr val="bg1">
              <a:lumMod val="95000"/>
            </a:schemeClr>
          </a:solidFill>
        </p:spPr>
        <p:txBody>
          <a:bodyPr/>
          <a:lstStyle/>
          <a:p>
            <a:pPr>
              <a:defRPr/>
            </a:pPr>
            <a:r>
              <a:rPr lang="en-US" altLang="en-US" sz="3800" dirty="0" smtClean="0">
                <a:ea typeface="ＭＳ Ｐゴシック" panose="020B0600070205080204" pitchFamily="34" charset="-128"/>
              </a:rPr>
              <a:t>Net Present Value with Uneven Cash Flows</a:t>
            </a:r>
          </a:p>
        </p:txBody>
      </p:sp>
      <p:sp>
        <p:nvSpPr>
          <p:cNvPr id="4403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07412A9F-0E0A-41B9-93CA-4ED440F16B5C}" type="slidenum">
              <a:rPr lang="en-US" altLang="en-US" sz="1200">
                <a:solidFill>
                  <a:srgbClr val="898989"/>
                </a:solidFill>
                <a:latin typeface="Arial" charset="0"/>
              </a:rPr>
              <a:pPr>
                <a:spcBef>
                  <a:spcPct val="0"/>
                </a:spcBef>
                <a:buFontTx/>
                <a:buNone/>
              </a:pPr>
              <a:t>22</a:t>
            </a:fld>
            <a:endParaRPr lang="en-US" altLang="en-US" sz="1200" dirty="0">
              <a:solidFill>
                <a:srgbClr val="898989"/>
              </a:solidFill>
              <a:latin typeface="Arial" charset="0"/>
            </a:endParaRPr>
          </a:p>
        </p:txBody>
      </p:sp>
      <p:sp>
        <p:nvSpPr>
          <p:cNvPr id="44041" name="TextBox 4"/>
          <p:cNvSpPr txBox="1">
            <a:spLocks noChangeArrowheads="1"/>
          </p:cNvSpPr>
          <p:nvPr/>
        </p:nvSpPr>
        <p:spPr bwMode="auto">
          <a:xfrm>
            <a:off x="550863" y="2430463"/>
            <a:ext cx="1676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800" b="1" dirty="0">
                <a:solidFill>
                  <a:schemeClr val="bg1"/>
                </a:solidFill>
                <a:latin typeface="Arial" charset="0"/>
              </a:rPr>
              <a:t>Exhibit 25.8</a:t>
            </a:r>
          </a:p>
        </p:txBody>
      </p:sp>
      <p:sp>
        <p:nvSpPr>
          <p:cNvPr id="10" name="Rounded Rectangle 9"/>
          <p:cNvSpPr/>
          <p:nvPr/>
        </p:nvSpPr>
        <p:spPr>
          <a:xfrm>
            <a:off x="1" y="6602412"/>
            <a:ext cx="5029199" cy="22416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P3: </a:t>
            </a:r>
            <a:r>
              <a:rPr lang="en-US" sz="1100" dirty="0">
                <a:solidFill>
                  <a:prstClr val="black"/>
                </a:solidFill>
                <a:latin typeface="Calibri"/>
              </a:rPr>
              <a:t>Compute net present value and describe its </a:t>
            </a:r>
            <a:r>
              <a:rPr lang="en-US" sz="1100" dirty="0" smtClean="0">
                <a:solidFill>
                  <a:prstClr val="black"/>
                </a:solidFill>
                <a:latin typeface="Calibri"/>
              </a:rPr>
              <a:t>use.</a:t>
            </a:r>
            <a:endParaRPr lang="en-US" sz="1100" dirty="0"/>
          </a:p>
        </p:txBody>
      </p:sp>
      <p:sp>
        <p:nvSpPr>
          <p:cNvPr id="13" name="TextBox 12"/>
          <p:cNvSpPr txBox="1"/>
          <p:nvPr/>
        </p:nvSpPr>
        <p:spPr>
          <a:xfrm>
            <a:off x="8020050" y="162956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25.10</a:t>
            </a:r>
            <a:endParaRPr lang="en-US" kern="0" dirty="0">
              <a:latin typeface="Berlin Sans FB" panose="020E0602020502020306" pitchFamily="34" charset="0"/>
            </a:endParaRPr>
          </a:p>
        </p:txBody>
      </p:sp>
      <p:pic>
        <p:nvPicPr>
          <p:cNvPr id="3" name="Picture 2"/>
          <p:cNvPicPr>
            <a:picLocks noChangeAspect="1"/>
          </p:cNvPicPr>
          <p:nvPr/>
        </p:nvPicPr>
        <p:blipFill>
          <a:blip r:embed="rId3"/>
          <a:stretch>
            <a:fillRect/>
          </a:stretch>
        </p:blipFill>
        <p:spPr>
          <a:xfrm>
            <a:off x="831850" y="1773876"/>
            <a:ext cx="7110866" cy="22484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fade">
                                      <p:cBhvr>
                                        <p:cTn id="7" dur="2000"/>
                                        <p:tgtEl>
                                          <p:spTgt spid="39938"/>
                                        </p:tgtEl>
                                      </p:cBhvr>
                                    </p:animEffect>
                                    <p:anim calcmode="lin" valueType="num">
                                      <p:cBhvr>
                                        <p:cTn id="8" dur="2000" fill="hold"/>
                                        <p:tgtEl>
                                          <p:spTgt spid="39938"/>
                                        </p:tgtEl>
                                        <p:attrNameLst>
                                          <p:attrName>ppt_x</p:attrName>
                                        </p:attrNameLst>
                                      </p:cBhvr>
                                      <p:tavLst>
                                        <p:tav tm="0">
                                          <p:val>
                                            <p:strVal val="#ppt_x"/>
                                          </p:val>
                                        </p:tav>
                                        <p:tav tm="100000">
                                          <p:val>
                                            <p:strVal val="#ppt_x"/>
                                          </p:val>
                                        </p:tav>
                                      </p:tavLst>
                                    </p:anim>
                                    <p:anim calcmode="lin" valueType="num">
                                      <p:cBhvr>
                                        <p:cTn id="9" dur="2000" fill="hold"/>
                                        <p:tgtEl>
                                          <p:spTgt spid="399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605" y="644733"/>
            <a:ext cx="8283647" cy="680282"/>
          </a:xfrm>
          <a:solidFill>
            <a:schemeClr val="bg1">
              <a:lumMod val="95000"/>
            </a:schemeClr>
          </a:solidFill>
        </p:spPr>
        <p:txBody>
          <a:bodyPr/>
          <a:lstStyle/>
          <a:p>
            <a:r>
              <a:rPr lang="en-US" sz="4000" dirty="0" smtClean="0"/>
              <a:t>Comparing Positive NPV Projects</a:t>
            </a:r>
            <a:endParaRPr lang="en-US" sz="4000" b="0" dirty="0"/>
          </a:p>
        </p:txBody>
      </p:sp>
      <p:sp>
        <p:nvSpPr>
          <p:cNvPr id="3" name="Slide Number Placeholder 2"/>
          <p:cNvSpPr>
            <a:spLocks noGrp="1"/>
          </p:cNvSpPr>
          <p:nvPr>
            <p:ph type="sldNum" sz="quarter" idx="12"/>
          </p:nvPr>
        </p:nvSpPr>
        <p:spPr/>
        <p:txBody>
          <a:bodyPr/>
          <a:lstStyle/>
          <a:p>
            <a:fld id="{206E4460-2358-421F-B14B-82A8FDA5C43C}" type="slidenum">
              <a:rPr lang="en-US" altLang="en-US" smtClean="0"/>
              <a:pPr/>
              <a:t>23</a:t>
            </a:fld>
            <a:endParaRPr lang="en-US" altLang="en-US" dirty="0"/>
          </a:p>
        </p:txBody>
      </p:sp>
      <p:sp>
        <p:nvSpPr>
          <p:cNvPr id="4" name="TextBox 3"/>
          <p:cNvSpPr txBox="1"/>
          <p:nvPr/>
        </p:nvSpPr>
        <p:spPr>
          <a:xfrm>
            <a:off x="469606" y="1350524"/>
            <a:ext cx="8217194" cy="647700"/>
          </a:xfrm>
          <a:prstGeom prst="rect">
            <a:avLst/>
          </a:prstGeom>
          <a:solidFill>
            <a:schemeClr val="bg1">
              <a:lumMod val="95000"/>
            </a:schemeClr>
          </a:solidFill>
        </p:spPr>
        <p:txBody>
          <a:bodyPr wrap="square">
            <a:spAutoFit/>
          </a:bodyPr>
          <a:lstStyle/>
          <a:p>
            <a:pPr algn="ctr">
              <a:defRPr/>
            </a:pPr>
            <a:r>
              <a:rPr lang="en-US" dirty="0"/>
              <a:t>O</a:t>
            </a:r>
            <a:r>
              <a:rPr lang="en-US" dirty="0" smtClean="0"/>
              <a:t>ne </a:t>
            </a:r>
            <a:r>
              <a:rPr lang="en-US" dirty="0"/>
              <a:t>way to compare projects when a company cannot fund all positive net present value projects</a:t>
            </a:r>
            <a:r>
              <a:rPr lang="en-US" dirty="0" smtClean="0"/>
              <a:t>.</a:t>
            </a:r>
            <a:endParaRPr lang="en-US" b="1" dirty="0">
              <a:latin typeface="Arial" panose="020B0604020202020204" pitchFamily="34" charset="0"/>
              <a:cs typeface="Arial" panose="020B0604020202020204" pitchFamily="34" charset="0"/>
            </a:endParaRPr>
          </a:p>
        </p:txBody>
      </p:sp>
      <p:grpSp>
        <p:nvGrpSpPr>
          <p:cNvPr id="12" name="Group 11"/>
          <p:cNvGrpSpPr/>
          <p:nvPr/>
        </p:nvGrpSpPr>
        <p:grpSpPr>
          <a:xfrm>
            <a:off x="914400" y="2044561"/>
            <a:ext cx="7239000" cy="958333"/>
            <a:chOff x="914400" y="2044561"/>
            <a:chExt cx="7239000" cy="958333"/>
          </a:xfrm>
        </p:grpSpPr>
        <p:sp>
          <p:nvSpPr>
            <p:cNvPr id="11" name="TextBox 10"/>
            <p:cNvSpPr txBox="1"/>
            <p:nvPr/>
          </p:nvSpPr>
          <p:spPr>
            <a:xfrm>
              <a:off x="914400" y="2044561"/>
              <a:ext cx="7239000" cy="958333"/>
            </a:xfrm>
            <a:prstGeom prst="rect">
              <a:avLst/>
            </a:prstGeom>
            <a:solidFill>
              <a:srgbClr val="FFFF89"/>
            </a:solidFill>
          </p:spPr>
          <p:txBody>
            <a:bodyPr wrap="square" rtlCol="0">
              <a:spAutoFit/>
            </a:bodyPr>
            <a:lstStyle/>
            <a:p>
              <a:endParaRPr lang="en-US" dirty="0"/>
            </a:p>
          </p:txBody>
        </p:sp>
        <p:grpSp>
          <p:nvGrpSpPr>
            <p:cNvPr id="8" name="Group 7"/>
            <p:cNvGrpSpPr/>
            <p:nvPr/>
          </p:nvGrpSpPr>
          <p:grpSpPr>
            <a:xfrm>
              <a:off x="1371600" y="2214254"/>
              <a:ext cx="5956889" cy="637203"/>
              <a:chOff x="482011" y="2431395"/>
              <a:chExt cx="5956889" cy="637203"/>
            </a:xfrm>
          </p:grpSpPr>
          <p:sp>
            <p:nvSpPr>
              <p:cNvPr id="5" name="TextBox 4"/>
              <p:cNvSpPr txBox="1"/>
              <p:nvPr/>
            </p:nvSpPr>
            <p:spPr>
              <a:xfrm>
                <a:off x="482011" y="2514600"/>
                <a:ext cx="2489789" cy="369332"/>
              </a:xfrm>
              <a:prstGeom prst="rect">
                <a:avLst/>
              </a:prstGeom>
              <a:noFill/>
            </p:spPr>
            <p:txBody>
              <a:bodyPr wrap="square" rtlCol="0">
                <a:spAutoFit/>
              </a:bodyPr>
              <a:lstStyle/>
              <a:p>
                <a:r>
                  <a:rPr lang="en-US" b="1" dirty="0" smtClean="0"/>
                  <a:t>Profitability</a:t>
                </a:r>
                <a:r>
                  <a:rPr lang="en-US" dirty="0" smtClean="0"/>
                  <a:t> </a:t>
                </a:r>
                <a:r>
                  <a:rPr lang="en-US" b="1" dirty="0" smtClean="0"/>
                  <a:t>index</a:t>
                </a:r>
                <a:r>
                  <a:rPr lang="en-US" dirty="0" smtClean="0"/>
                  <a:t> =</a:t>
                </a:r>
                <a:endParaRPr lang="en-US" dirty="0"/>
              </a:p>
            </p:txBody>
          </p:sp>
          <p:sp>
            <p:nvSpPr>
              <p:cNvPr id="6" name="TextBox 5"/>
              <p:cNvSpPr txBox="1"/>
              <p:nvPr/>
            </p:nvSpPr>
            <p:spPr>
              <a:xfrm>
                <a:off x="2705100" y="2431395"/>
                <a:ext cx="3733800" cy="369332"/>
              </a:xfrm>
              <a:prstGeom prst="rect">
                <a:avLst/>
              </a:prstGeom>
              <a:noFill/>
            </p:spPr>
            <p:txBody>
              <a:bodyPr wrap="square" rtlCol="0">
                <a:spAutoFit/>
              </a:bodyPr>
              <a:lstStyle/>
              <a:p>
                <a:pPr algn="ctr"/>
                <a:r>
                  <a:rPr lang="en-US" b="1" u="sng" dirty="0" smtClean="0"/>
                  <a:t>Present value of net cash flows</a:t>
                </a:r>
                <a:endParaRPr lang="en-US" b="1" u="sng" dirty="0"/>
              </a:p>
            </p:txBody>
          </p:sp>
          <p:sp>
            <p:nvSpPr>
              <p:cNvPr id="7" name="TextBox 6"/>
              <p:cNvSpPr txBox="1"/>
              <p:nvPr/>
            </p:nvSpPr>
            <p:spPr>
              <a:xfrm>
                <a:off x="2694467" y="2699266"/>
                <a:ext cx="3733800" cy="369332"/>
              </a:xfrm>
              <a:prstGeom prst="rect">
                <a:avLst/>
              </a:prstGeom>
              <a:noFill/>
            </p:spPr>
            <p:txBody>
              <a:bodyPr wrap="square" rtlCol="0">
                <a:spAutoFit/>
              </a:bodyPr>
              <a:lstStyle/>
              <a:p>
                <a:pPr algn="ctr"/>
                <a:r>
                  <a:rPr lang="en-US" b="1" dirty="0"/>
                  <a:t>I</a:t>
                </a:r>
                <a:r>
                  <a:rPr lang="en-US" b="1" dirty="0" smtClean="0"/>
                  <a:t>nvestment</a:t>
                </a:r>
                <a:endParaRPr lang="en-US" b="1" dirty="0"/>
              </a:p>
            </p:txBody>
          </p:sp>
        </p:grpSp>
      </p:grpSp>
      <p:sp>
        <p:nvSpPr>
          <p:cNvPr id="9" name="TextBox 8"/>
          <p:cNvSpPr txBox="1"/>
          <p:nvPr/>
        </p:nvSpPr>
        <p:spPr>
          <a:xfrm>
            <a:off x="536058" y="3093064"/>
            <a:ext cx="8217194" cy="830997"/>
          </a:xfrm>
          <a:prstGeom prst="rect">
            <a:avLst/>
          </a:prstGeom>
          <a:solidFill>
            <a:schemeClr val="bg1">
              <a:lumMod val="95000"/>
            </a:schemeClr>
          </a:solidFill>
        </p:spPr>
        <p:txBody>
          <a:bodyPr wrap="square">
            <a:spAutoFit/>
          </a:bodyPr>
          <a:lstStyle/>
          <a:p>
            <a:pPr algn="ctr">
              <a:defRPr/>
            </a:pPr>
            <a:r>
              <a:rPr lang="en-US" sz="2400" b="1" dirty="0" smtClean="0">
                <a:latin typeface="Arial Narrow" panose="020B0606020202030204" pitchFamily="34" charset="0"/>
              </a:rPr>
              <a:t>Exhibit 25.11 illustrates the computation of the profitability index for three potential investment.</a:t>
            </a:r>
            <a:endParaRPr lang="en-US" sz="2400" b="1" dirty="0">
              <a:latin typeface="Arial Narrow" panose="020B0606020202030204" pitchFamily="34" charset="0"/>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484001456"/>
              </p:ext>
            </p:extLst>
          </p:nvPr>
        </p:nvGraphicFramePr>
        <p:xfrm>
          <a:off x="560943" y="4032088"/>
          <a:ext cx="7415765" cy="1478280"/>
        </p:xfrm>
        <a:graphic>
          <a:graphicData uri="http://schemas.openxmlformats.org/drawingml/2006/table">
            <a:tbl>
              <a:tblPr firstRow="1" bandRow="1">
                <a:tableStyleId>{5C22544A-7EE6-4342-B048-85BDC9FD1C3A}</a:tableStyleId>
              </a:tblPr>
              <a:tblGrid>
                <a:gridCol w="3758165"/>
                <a:gridCol w="1066800"/>
                <a:gridCol w="1295400"/>
                <a:gridCol w="1295400"/>
              </a:tblGrid>
              <a:tr h="315405">
                <a:tc>
                  <a:txBody>
                    <a:bodyPr/>
                    <a:lstStyle/>
                    <a:p>
                      <a:pPr algn="ctr"/>
                      <a:endParaRPr lang="en-US" u="sng" dirty="0">
                        <a:latin typeface="Arial Narrow" panose="020B0606020202030204" pitchFamily="34" charset="0"/>
                      </a:endParaRPr>
                    </a:p>
                  </a:txBody>
                  <a:tcPr/>
                </a:tc>
                <a:tc>
                  <a:txBody>
                    <a:bodyPr/>
                    <a:lstStyle/>
                    <a:p>
                      <a:pPr algn="ctr"/>
                      <a:r>
                        <a:rPr lang="en-US" u="sng" dirty="0" smtClean="0">
                          <a:latin typeface="Arial Narrow" panose="020B0606020202030204" pitchFamily="34" charset="0"/>
                        </a:rPr>
                        <a:t>1</a:t>
                      </a:r>
                      <a:endParaRPr lang="en-US" u="sng" dirty="0">
                        <a:latin typeface="Arial Narrow" panose="020B0606020202030204" pitchFamily="34" charset="0"/>
                      </a:endParaRPr>
                    </a:p>
                  </a:txBody>
                  <a:tcPr/>
                </a:tc>
                <a:tc>
                  <a:txBody>
                    <a:bodyPr/>
                    <a:lstStyle/>
                    <a:p>
                      <a:pPr algn="ctr"/>
                      <a:r>
                        <a:rPr lang="en-US" u="sng" dirty="0" smtClean="0">
                          <a:latin typeface="Arial Narrow" panose="020B0606020202030204" pitchFamily="34" charset="0"/>
                        </a:rPr>
                        <a:t>2</a:t>
                      </a:r>
                      <a:endParaRPr lang="en-US" u="sng" dirty="0">
                        <a:latin typeface="Arial Narrow" panose="020B0606020202030204" pitchFamily="34" charset="0"/>
                      </a:endParaRPr>
                    </a:p>
                  </a:txBody>
                  <a:tcPr/>
                </a:tc>
                <a:tc>
                  <a:txBody>
                    <a:bodyPr/>
                    <a:lstStyle/>
                    <a:p>
                      <a:pPr algn="ctr"/>
                      <a:r>
                        <a:rPr lang="en-US" u="sng" dirty="0" smtClean="0">
                          <a:latin typeface="Arial Narrow" panose="020B0606020202030204" pitchFamily="34" charset="0"/>
                        </a:rPr>
                        <a:t>3</a:t>
                      </a:r>
                      <a:endParaRPr lang="en-US" u="sng" dirty="0">
                        <a:latin typeface="Arial Narrow" panose="020B0606020202030204" pitchFamily="34" charset="0"/>
                      </a:endParaRPr>
                    </a:p>
                  </a:txBody>
                  <a:tcPr/>
                </a:tc>
              </a:tr>
              <a:tr h="370840">
                <a:tc>
                  <a:txBody>
                    <a:bodyPr/>
                    <a:lstStyle/>
                    <a:p>
                      <a:r>
                        <a:rPr lang="en-US" dirty="0" smtClean="0">
                          <a:latin typeface="Arial Narrow" panose="020B0606020202030204" pitchFamily="34" charset="0"/>
                        </a:rPr>
                        <a:t>Present value of net cash flows (a)</a:t>
                      </a:r>
                      <a:endParaRPr lang="en-US" dirty="0">
                        <a:latin typeface="Arial Narrow" panose="020B0606020202030204" pitchFamily="34" charset="0"/>
                      </a:endParaRPr>
                    </a:p>
                  </a:txBody>
                  <a:tcPr/>
                </a:tc>
                <a:tc>
                  <a:txBody>
                    <a:bodyPr/>
                    <a:lstStyle/>
                    <a:p>
                      <a:pPr algn="r"/>
                      <a:r>
                        <a:rPr lang="en-US" dirty="0" smtClean="0">
                          <a:latin typeface="Arial Narrow" panose="020B0606020202030204" pitchFamily="34" charset="0"/>
                        </a:rPr>
                        <a:t>$900,000</a:t>
                      </a:r>
                      <a:endParaRPr lang="en-US" dirty="0">
                        <a:latin typeface="Arial Narrow" panose="020B0606020202030204" pitchFamily="34" charset="0"/>
                      </a:endParaRPr>
                    </a:p>
                  </a:txBody>
                  <a:tcPr/>
                </a:tc>
                <a:tc>
                  <a:txBody>
                    <a:bodyPr/>
                    <a:lstStyle/>
                    <a:p>
                      <a:pPr algn="r"/>
                      <a:r>
                        <a:rPr lang="en-US" dirty="0" smtClean="0">
                          <a:latin typeface="Arial Narrow" panose="020B0606020202030204" pitchFamily="34" charset="0"/>
                        </a:rPr>
                        <a:t>$375,000</a:t>
                      </a:r>
                      <a:endParaRPr lang="en-US" dirty="0">
                        <a:latin typeface="Arial Narrow" panose="020B0606020202030204" pitchFamily="34" charset="0"/>
                      </a:endParaRPr>
                    </a:p>
                  </a:txBody>
                  <a:tcPr/>
                </a:tc>
                <a:tc>
                  <a:txBody>
                    <a:bodyPr/>
                    <a:lstStyle/>
                    <a:p>
                      <a:pPr algn="r"/>
                      <a:r>
                        <a:rPr lang="en-US" dirty="0" smtClean="0">
                          <a:latin typeface="Arial Narrow" panose="020B0606020202030204" pitchFamily="34" charset="0"/>
                        </a:rPr>
                        <a:t>$270,000</a:t>
                      </a:r>
                      <a:endParaRPr lang="en-US" dirty="0">
                        <a:latin typeface="Arial Narrow" panose="020B0606020202030204" pitchFamily="34" charset="0"/>
                      </a:endParaRPr>
                    </a:p>
                  </a:txBody>
                  <a:tcPr/>
                </a:tc>
              </a:tr>
              <a:tr h="370840">
                <a:tc>
                  <a:txBody>
                    <a:bodyPr/>
                    <a:lstStyle/>
                    <a:p>
                      <a:r>
                        <a:rPr lang="en-US" dirty="0" smtClean="0">
                          <a:latin typeface="Arial Narrow" panose="020B0606020202030204" pitchFamily="34" charset="0"/>
                        </a:rPr>
                        <a:t>Amount invested</a:t>
                      </a:r>
                      <a:r>
                        <a:rPr lang="en-US" baseline="0" dirty="0" smtClean="0">
                          <a:latin typeface="Arial Narrow" panose="020B0606020202030204" pitchFamily="34" charset="0"/>
                        </a:rPr>
                        <a:t> (b)</a:t>
                      </a:r>
                      <a:endParaRPr lang="en-US" dirty="0">
                        <a:latin typeface="Arial Narrow" panose="020B0606020202030204" pitchFamily="34" charset="0"/>
                      </a:endParaRPr>
                    </a:p>
                  </a:txBody>
                  <a:tcPr/>
                </a:tc>
                <a:tc>
                  <a:txBody>
                    <a:bodyPr/>
                    <a:lstStyle/>
                    <a:p>
                      <a:pPr algn="r"/>
                      <a:r>
                        <a:rPr lang="en-US" dirty="0" smtClean="0">
                          <a:latin typeface="Arial Narrow" panose="020B0606020202030204" pitchFamily="34" charset="0"/>
                        </a:rPr>
                        <a:t>   750,000</a:t>
                      </a:r>
                      <a:endParaRPr lang="en-US" dirty="0">
                        <a:latin typeface="Arial Narrow" panose="020B0606020202030204" pitchFamily="34" charset="0"/>
                      </a:endParaRPr>
                    </a:p>
                  </a:txBody>
                  <a:tcPr/>
                </a:tc>
                <a:tc>
                  <a:txBody>
                    <a:bodyPr/>
                    <a:lstStyle/>
                    <a:p>
                      <a:pPr algn="r"/>
                      <a:r>
                        <a:rPr lang="en-US" dirty="0" smtClean="0">
                          <a:latin typeface="Arial Narrow" panose="020B0606020202030204" pitchFamily="34" charset="0"/>
                        </a:rPr>
                        <a:t>   250,000</a:t>
                      </a:r>
                      <a:endParaRPr lang="en-US" dirty="0">
                        <a:latin typeface="Arial Narrow" panose="020B0606020202030204" pitchFamily="34" charset="0"/>
                      </a:endParaRPr>
                    </a:p>
                  </a:txBody>
                  <a:tcPr/>
                </a:tc>
                <a:tc>
                  <a:txBody>
                    <a:bodyPr/>
                    <a:lstStyle/>
                    <a:p>
                      <a:pPr algn="r"/>
                      <a:r>
                        <a:rPr lang="en-US" dirty="0" smtClean="0">
                          <a:latin typeface="Arial Narrow" panose="020B0606020202030204" pitchFamily="34" charset="0"/>
                        </a:rPr>
                        <a:t>   300,000</a:t>
                      </a:r>
                      <a:endParaRPr lang="en-US" dirty="0">
                        <a:latin typeface="Arial Narrow" panose="020B0606020202030204" pitchFamily="34" charset="0"/>
                      </a:endParaRPr>
                    </a:p>
                  </a:txBody>
                  <a:tcPr/>
                </a:tc>
              </a:tr>
              <a:tr h="370840">
                <a:tc>
                  <a:txBody>
                    <a:bodyPr/>
                    <a:lstStyle/>
                    <a:p>
                      <a:r>
                        <a:rPr lang="en-US" dirty="0" smtClean="0">
                          <a:latin typeface="Arial Narrow" panose="020B0606020202030204" pitchFamily="34" charset="0"/>
                        </a:rPr>
                        <a:t>Profitability index (a) ÷ (b)</a:t>
                      </a:r>
                      <a:endParaRPr lang="en-US" dirty="0">
                        <a:latin typeface="Arial Narrow" panose="020B0606020202030204" pitchFamily="34" charset="0"/>
                      </a:endParaRPr>
                    </a:p>
                  </a:txBody>
                  <a:tcPr/>
                </a:tc>
                <a:tc>
                  <a:txBody>
                    <a:bodyPr/>
                    <a:lstStyle/>
                    <a:p>
                      <a:pPr algn="r"/>
                      <a:r>
                        <a:rPr lang="en-US" dirty="0" smtClean="0">
                          <a:latin typeface="Arial Narrow" panose="020B0606020202030204" pitchFamily="34" charset="0"/>
                        </a:rPr>
                        <a:t>1.2</a:t>
                      </a:r>
                      <a:endParaRPr lang="en-US" dirty="0">
                        <a:latin typeface="Arial Narrow" panose="020B0606020202030204" pitchFamily="34" charset="0"/>
                      </a:endParaRPr>
                    </a:p>
                  </a:txBody>
                  <a:tcPr/>
                </a:tc>
                <a:tc>
                  <a:txBody>
                    <a:bodyPr/>
                    <a:lstStyle/>
                    <a:p>
                      <a:pPr algn="r"/>
                      <a:r>
                        <a:rPr lang="en-US" dirty="0" smtClean="0">
                          <a:latin typeface="Arial Narrow" panose="020B0606020202030204" pitchFamily="34" charset="0"/>
                        </a:rPr>
                        <a:t>1.5</a:t>
                      </a:r>
                      <a:endParaRPr lang="en-US" dirty="0">
                        <a:latin typeface="Arial Narrow" panose="020B0606020202030204" pitchFamily="34" charset="0"/>
                      </a:endParaRPr>
                    </a:p>
                  </a:txBody>
                  <a:tcPr/>
                </a:tc>
                <a:tc>
                  <a:txBody>
                    <a:bodyPr/>
                    <a:lstStyle/>
                    <a:p>
                      <a:pPr algn="r"/>
                      <a:r>
                        <a:rPr lang="en-US" dirty="0" smtClean="0">
                          <a:latin typeface="Arial Narrow" panose="020B0606020202030204" pitchFamily="34" charset="0"/>
                        </a:rPr>
                        <a:t>0.90</a:t>
                      </a:r>
                      <a:endParaRPr lang="en-US" dirty="0">
                        <a:latin typeface="Arial Narrow" panose="020B0606020202030204" pitchFamily="34" charset="0"/>
                      </a:endParaRPr>
                    </a:p>
                  </a:txBody>
                  <a:tcPr/>
                </a:tc>
              </a:tr>
            </a:tbl>
          </a:graphicData>
        </a:graphic>
      </p:graphicFrame>
      <p:sp>
        <p:nvSpPr>
          <p:cNvPr id="13" name="TextBox 12"/>
          <p:cNvSpPr txBox="1"/>
          <p:nvPr/>
        </p:nvSpPr>
        <p:spPr>
          <a:xfrm>
            <a:off x="4373601" y="5708564"/>
            <a:ext cx="3981005" cy="923330"/>
          </a:xfrm>
          <a:prstGeom prst="rect">
            <a:avLst/>
          </a:prstGeom>
          <a:solidFill>
            <a:schemeClr val="accent3">
              <a:lumMod val="20000"/>
              <a:lumOff val="80000"/>
            </a:schemeClr>
          </a:solidFill>
        </p:spPr>
        <p:txBody>
          <a:bodyPr wrap="square">
            <a:spAutoFit/>
          </a:bodyPr>
          <a:lstStyle/>
          <a:p>
            <a:pPr algn="ctr">
              <a:defRPr/>
            </a:pPr>
            <a:r>
              <a:rPr lang="en-US" b="1" dirty="0">
                <a:latin typeface="Arial Narrow" panose="020B0606020202030204" pitchFamily="34" charset="0"/>
              </a:rPr>
              <a:t>A profitability index less than 1 indicates an investment with a negative NPV so Investment #3 would be ruled out.</a:t>
            </a:r>
            <a:endParaRPr lang="en-US" b="1" dirty="0">
              <a:latin typeface="Arial Narrow" panose="020B0606020202030204" pitchFamily="34" charset="0"/>
              <a:cs typeface="Arial" panose="020B0604020202020204" pitchFamily="34" charset="0"/>
            </a:endParaRPr>
          </a:p>
        </p:txBody>
      </p:sp>
      <p:sp>
        <p:nvSpPr>
          <p:cNvPr id="15" name="TextBox 14"/>
          <p:cNvSpPr txBox="1"/>
          <p:nvPr/>
        </p:nvSpPr>
        <p:spPr>
          <a:xfrm>
            <a:off x="560943" y="5708564"/>
            <a:ext cx="3363431" cy="923330"/>
          </a:xfrm>
          <a:prstGeom prst="rect">
            <a:avLst/>
          </a:prstGeom>
          <a:solidFill>
            <a:schemeClr val="accent1">
              <a:lumMod val="20000"/>
              <a:lumOff val="80000"/>
            </a:schemeClr>
          </a:solidFill>
        </p:spPr>
        <p:txBody>
          <a:bodyPr wrap="square">
            <a:spAutoFit/>
          </a:bodyPr>
          <a:lstStyle/>
          <a:p>
            <a:pPr algn="ctr">
              <a:defRPr/>
            </a:pPr>
            <a:r>
              <a:rPr lang="en-US" b="1" dirty="0" smtClean="0"/>
              <a:t>Investment </a:t>
            </a:r>
            <a:r>
              <a:rPr lang="en-US" b="1" dirty="0"/>
              <a:t>#2 </a:t>
            </a:r>
            <a:r>
              <a:rPr lang="en-US" b="1" dirty="0" smtClean="0"/>
              <a:t>has </a:t>
            </a:r>
            <a:r>
              <a:rPr lang="en-US" b="1" dirty="0"/>
              <a:t>the highest profitability </a:t>
            </a:r>
            <a:r>
              <a:rPr lang="en-US" b="1" dirty="0" smtClean="0"/>
              <a:t>index so it should be chosen.</a:t>
            </a:r>
            <a:endParaRPr lang="en-US" b="1" dirty="0">
              <a:latin typeface="Arial Narrow" panose="020B0606020202030204" pitchFamily="34" charset="0"/>
              <a:cs typeface="Arial" panose="020B0604020202020204" pitchFamily="34" charset="0"/>
            </a:endParaRPr>
          </a:p>
        </p:txBody>
      </p:sp>
      <p:sp>
        <p:nvSpPr>
          <p:cNvPr id="17" name="Rounded Rectangle 16"/>
          <p:cNvSpPr/>
          <p:nvPr/>
        </p:nvSpPr>
        <p:spPr>
          <a:xfrm>
            <a:off x="6172200" y="5179492"/>
            <a:ext cx="762000" cy="401625"/>
          </a:xfrm>
          <a:prstGeom prst="round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V="1">
            <a:off x="7543800" y="5435183"/>
            <a:ext cx="304800" cy="273381"/>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1" y="6602412"/>
            <a:ext cx="5029199" cy="22416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P3: </a:t>
            </a:r>
            <a:r>
              <a:rPr lang="en-US" sz="1100" dirty="0">
                <a:solidFill>
                  <a:prstClr val="black"/>
                </a:solidFill>
                <a:latin typeface="Calibri"/>
              </a:rPr>
              <a:t>Compute net present value and describe its </a:t>
            </a:r>
            <a:r>
              <a:rPr lang="en-US" sz="1100" dirty="0" smtClean="0">
                <a:solidFill>
                  <a:prstClr val="black"/>
                </a:solidFill>
                <a:latin typeface="Calibri"/>
              </a:rPr>
              <a:t>use.</a:t>
            </a:r>
            <a:endParaRPr lang="en-US" sz="1100" dirty="0"/>
          </a:p>
        </p:txBody>
      </p:sp>
      <p:sp>
        <p:nvSpPr>
          <p:cNvPr id="20" name="TextBox 19"/>
          <p:cNvSpPr txBox="1"/>
          <p:nvPr/>
        </p:nvSpPr>
        <p:spPr>
          <a:xfrm>
            <a:off x="8040806" y="404117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25.11</a:t>
            </a:r>
            <a:endParaRPr lang="en-US" kern="0" dirty="0">
              <a:latin typeface="Berlin Sans FB" panose="020E0602020502020306" pitchFamily="34" charset="0"/>
            </a:endParaRPr>
          </a:p>
        </p:txBody>
      </p:sp>
    </p:spTree>
    <p:extLst>
      <p:ext uri="{BB962C8B-B14F-4D97-AF65-F5344CB8AC3E}">
        <p14:creationId xmlns:p14="http://schemas.microsoft.com/office/powerpoint/2010/main" val="356899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2" presetClass="entr" presetSubtype="4"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2000" fill="hold"/>
                                        <p:tgtEl>
                                          <p:spTgt spid="17"/>
                                        </p:tgtEl>
                                        <p:attrNameLst>
                                          <p:attrName>ppt_w</p:attrName>
                                        </p:attrNameLst>
                                      </p:cBhvr>
                                      <p:tavLst>
                                        <p:tav tm="0">
                                          <p:val>
                                            <p:fltVal val="0"/>
                                          </p:val>
                                        </p:tav>
                                        <p:tav tm="100000">
                                          <p:val>
                                            <p:strVal val="#ppt_w"/>
                                          </p:val>
                                        </p:tav>
                                      </p:tavLst>
                                    </p:anim>
                                    <p:anim calcmode="lin" valueType="num">
                                      <p:cBhvr>
                                        <p:cTn id="40" dur="2000" fill="hold"/>
                                        <p:tgtEl>
                                          <p:spTgt spid="17"/>
                                        </p:tgtEl>
                                        <p:attrNameLst>
                                          <p:attrName>ppt_h</p:attrName>
                                        </p:attrNameLst>
                                      </p:cBhvr>
                                      <p:tavLst>
                                        <p:tav tm="0">
                                          <p:val>
                                            <p:fltVal val="0"/>
                                          </p:val>
                                        </p:tav>
                                        <p:tav tm="100000">
                                          <p:val>
                                            <p:strVal val="#ppt_h"/>
                                          </p:val>
                                        </p:tav>
                                      </p:tavLst>
                                    </p:anim>
                                    <p:animEffect transition="in" filter="fade">
                                      <p:cBhvr>
                                        <p:cTn id="4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5"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4"/>
          <p:cNvSpPr>
            <a:spLocks noGrp="1" noChangeArrowheads="1"/>
          </p:cNvSpPr>
          <p:nvPr>
            <p:ph type="title"/>
          </p:nvPr>
        </p:nvSpPr>
        <p:spPr>
          <a:xfrm>
            <a:off x="381000" y="762000"/>
            <a:ext cx="8305800" cy="1036638"/>
          </a:xfrm>
          <a:solidFill>
            <a:schemeClr val="bg1">
              <a:lumMod val="85000"/>
            </a:schemeClr>
          </a:solidFill>
        </p:spPr>
        <p:txBody>
          <a:bodyPr/>
          <a:lstStyle/>
          <a:p>
            <a:pPr>
              <a:defRPr/>
            </a:pPr>
            <a:r>
              <a:rPr lang="en-US" sz="4000" dirty="0" smtClean="0">
                <a:ea typeface="ＭＳ Ｐゴシック" pitchFamily="34" charset="-128"/>
              </a:rPr>
              <a:t>Capital Rationing</a:t>
            </a:r>
          </a:p>
        </p:txBody>
      </p:sp>
      <p:sp>
        <p:nvSpPr>
          <p:cNvPr id="3175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D6E4FC69-5423-42BF-968B-46858A834785}" type="slidenum">
              <a:rPr lang="en-US" altLang="en-US" sz="1200">
                <a:solidFill>
                  <a:srgbClr val="898989"/>
                </a:solidFill>
                <a:latin typeface="Arial" charset="0"/>
              </a:rPr>
              <a:pPr>
                <a:spcBef>
                  <a:spcPct val="0"/>
                </a:spcBef>
                <a:buFontTx/>
                <a:buNone/>
              </a:pPr>
              <a:t>24</a:t>
            </a:fld>
            <a:endParaRPr lang="en-US" altLang="en-US" sz="1200" dirty="0">
              <a:solidFill>
                <a:srgbClr val="898989"/>
              </a:solidFill>
              <a:latin typeface="Arial" charset="0"/>
            </a:endParaRPr>
          </a:p>
        </p:txBody>
      </p:sp>
      <p:sp>
        <p:nvSpPr>
          <p:cNvPr id="9" name="TextBox 8"/>
          <p:cNvSpPr txBox="1"/>
          <p:nvPr/>
        </p:nvSpPr>
        <p:spPr>
          <a:xfrm>
            <a:off x="495300" y="2209800"/>
            <a:ext cx="8077200" cy="3108543"/>
          </a:xfrm>
          <a:prstGeom prst="rect">
            <a:avLst/>
          </a:prstGeom>
          <a:solidFill>
            <a:schemeClr val="accent3">
              <a:lumMod val="20000"/>
              <a:lumOff val="80000"/>
            </a:schemeClr>
          </a:solidFill>
          <a:ln w="19050">
            <a:solidFill>
              <a:schemeClr val="tx1"/>
            </a:solidFill>
          </a:ln>
        </p:spPr>
        <p:txBody>
          <a:bodyPr wrap="square">
            <a:spAutoFit/>
          </a:bodyPr>
          <a:lstStyle/>
          <a:p>
            <a:r>
              <a:rPr lang="en-US" sz="2800" b="1" dirty="0" smtClean="0"/>
              <a:t>Capital rationing – constraints that limit firms from accepting all positive NPV projects.  </a:t>
            </a:r>
            <a:br>
              <a:rPr lang="en-US" sz="2800" b="1" dirty="0" smtClean="0"/>
            </a:br>
            <a:r>
              <a:rPr lang="en-US" sz="2800" b="1" dirty="0" smtClean="0"/>
              <a:t>Two forms:</a:t>
            </a:r>
          </a:p>
          <a:p>
            <a:endParaRPr lang="en-US" sz="2800" b="1" dirty="0"/>
          </a:p>
          <a:p>
            <a:r>
              <a:rPr lang="en-US" sz="2800" dirty="0"/>
              <a:t>1.  </a:t>
            </a:r>
            <a:r>
              <a:rPr lang="en-US" sz="2800" dirty="0" smtClean="0"/>
              <a:t>Hard rationing – imposed by external forces</a:t>
            </a:r>
            <a:endParaRPr lang="en-US" sz="2800" dirty="0"/>
          </a:p>
          <a:p>
            <a:r>
              <a:rPr lang="en-US" sz="2800" dirty="0"/>
              <a:t>2.  </a:t>
            </a:r>
            <a:r>
              <a:rPr lang="en-US" sz="2800" dirty="0" smtClean="0"/>
              <a:t>Soft rationing – internally imposed by </a:t>
            </a:r>
            <a:br>
              <a:rPr lang="en-US" sz="2800" dirty="0" smtClean="0"/>
            </a:br>
            <a:r>
              <a:rPr lang="en-US" sz="2800" dirty="0" smtClean="0"/>
              <a:t>     management</a:t>
            </a:r>
            <a:endParaRPr lang="en-US" sz="2800" dirty="0"/>
          </a:p>
        </p:txBody>
      </p:sp>
      <p:sp>
        <p:nvSpPr>
          <p:cNvPr id="7" name="Rounded Rectangle 6"/>
          <p:cNvSpPr/>
          <p:nvPr/>
        </p:nvSpPr>
        <p:spPr>
          <a:xfrm>
            <a:off x="1" y="6602412"/>
            <a:ext cx="5029199" cy="22416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P3: </a:t>
            </a:r>
            <a:r>
              <a:rPr lang="en-US" sz="1100" dirty="0">
                <a:solidFill>
                  <a:prstClr val="black"/>
                </a:solidFill>
                <a:latin typeface="Calibri"/>
              </a:rPr>
              <a:t>Compute net present value and describe its </a:t>
            </a:r>
            <a:r>
              <a:rPr lang="en-US" sz="1100" dirty="0" smtClean="0">
                <a:solidFill>
                  <a:prstClr val="black"/>
                </a:solidFill>
                <a:latin typeface="Calibri"/>
              </a:rPr>
              <a:t>use.</a:t>
            </a:r>
            <a:endParaRPr lang="en-US" sz="1100" dirty="0"/>
          </a:p>
        </p:txBody>
      </p:sp>
    </p:spTree>
    <p:extLst>
      <p:ext uri="{BB962C8B-B14F-4D97-AF65-F5344CB8AC3E}">
        <p14:creationId xmlns:p14="http://schemas.microsoft.com/office/powerpoint/2010/main" val="88590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t>NEED-TO-KNOW 25-3</a:t>
            </a:r>
            <a:endParaRPr lang="en-US" sz="3200" b="1" dirty="0"/>
          </a:p>
        </p:txBody>
      </p:sp>
      <p:sp>
        <p:nvSpPr>
          <p:cNvPr id="82" name="Slide Number Placeholder 5"/>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r">
              <a:spcBef>
                <a:spcPct val="0"/>
              </a:spcBef>
              <a:buFontTx/>
              <a:buNone/>
            </a:pPr>
            <a:r>
              <a:rPr lang="en-US" altLang="en-US" sz="1200" dirty="0" smtClean="0">
                <a:solidFill>
                  <a:srgbClr val="898989"/>
                </a:solidFill>
                <a:latin typeface="Arial" charset="0"/>
              </a:rPr>
              <a:t>21</a:t>
            </a:r>
            <a:endParaRPr lang="en-US" altLang="en-US" sz="1200" dirty="0">
              <a:solidFill>
                <a:srgbClr val="898989"/>
              </a:solidFill>
              <a:latin typeface="Arial" charset="0"/>
            </a:endParaRPr>
          </a:p>
        </p:txBody>
      </p:sp>
      <p:sp>
        <p:nvSpPr>
          <p:cNvPr id="80" name="Rounded Rectangle 79"/>
          <p:cNvSpPr/>
          <p:nvPr/>
        </p:nvSpPr>
        <p:spPr>
          <a:xfrm>
            <a:off x="1" y="6602412"/>
            <a:ext cx="5029199" cy="22416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P3: </a:t>
            </a:r>
            <a:r>
              <a:rPr lang="en-US" sz="1100" dirty="0">
                <a:solidFill>
                  <a:prstClr val="black"/>
                </a:solidFill>
                <a:latin typeface="Calibri"/>
              </a:rPr>
              <a:t>Compute net present value and describe its </a:t>
            </a:r>
            <a:r>
              <a:rPr lang="en-US" sz="1100" dirty="0" smtClean="0">
                <a:solidFill>
                  <a:prstClr val="black"/>
                </a:solidFill>
                <a:latin typeface="Calibri"/>
              </a:rPr>
              <a:t>use.</a:t>
            </a:r>
            <a:endParaRPr lang="en-US" sz="1100" dirty="0"/>
          </a:p>
        </p:txBody>
      </p:sp>
      <p:sp>
        <p:nvSpPr>
          <p:cNvPr id="81" name="Rectangle 80"/>
          <p:cNvSpPr>
            <a:spLocks noChangeArrowheads="1"/>
          </p:cNvSpPr>
          <p:nvPr/>
        </p:nvSpPr>
        <p:spPr bwMode="auto">
          <a:xfrm>
            <a:off x="1370013" y="1314450"/>
            <a:ext cx="5507038" cy="452438"/>
          </a:xfrm>
          <a:prstGeom prst="rect">
            <a:avLst/>
          </a:prstGeom>
          <a:solidFill>
            <a:srgbClr val="6674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82"/>
          <p:cNvSpPr>
            <a:spLocks noChangeArrowheads="1"/>
          </p:cNvSpPr>
          <p:nvPr/>
        </p:nvSpPr>
        <p:spPr bwMode="auto">
          <a:xfrm>
            <a:off x="1370013" y="2797175"/>
            <a:ext cx="5507038" cy="669925"/>
          </a:xfrm>
          <a:prstGeom prst="rect">
            <a:avLst/>
          </a:prstGeom>
          <a:solidFill>
            <a:srgbClr val="6674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83"/>
          <p:cNvSpPr>
            <a:spLocks noChangeArrowheads="1"/>
          </p:cNvSpPr>
          <p:nvPr/>
        </p:nvSpPr>
        <p:spPr bwMode="auto">
          <a:xfrm>
            <a:off x="1409701" y="706438"/>
            <a:ext cx="65055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A company can invest in only one of two projects, A or B. Each project requires a $20,000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Rectangle 84"/>
          <p:cNvSpPr>
            <a:spLocks noChangeArrowheads="1"/>
          </p:cNvSpPr>
          <p:nvPr/>
        </p:nvSpPr>
        <p:spPr bwMode="auto">
          <a:xfrm>
            <a:off x="1409701" y="912813"/>
            <a:ext cx="60912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investment and is expected to generate end-of-period, annual cash flows as follows: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Rectangle 85"/>
          <p:cNvSpPr>
            <a:spLocks noChangeArrowheads="1"/>
          </p:cNvSpPr>
          <p:nvPr/>
        </p:nvSpPr>
        <p:spPr bwMode="auto">
          <a:xfrm>
            <a:off x="3478213" y="1550988"/>
            <a:ext cx="6159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Year 1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 name="Rectangle 86"/>
          <p:cNvSpPr>
            <a:spLocks noChangeArrowheads="1"/>
          </p:cNvSpPr>
          <p:nvPr/>
        </p:nvSpPr>
        <p:spPr bwMode="auto">
          <a:xfrm>
            <a:off x="4375151" y="1550988"/>
            <a:ext cx="6159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Year 2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Rectangle 87"/>
          <p:cNvSpPr>
            <a:spLocks noChangeArrowheads="1"/>
          </p:cNvSpPr>
          <p:nvPr/>
        </p:nvSpPr>
        <p:spPr bwMode="auto">
          <a:xfrm>
            <a:off x="5273676" y="1550988"/>
            <a:ext cx="6159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Year 3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 name="Rectangle 88"/>
          <p:cNvSpPr>
            <a:spLocks noChangeArrowheads="1"/>
          </p:cNvSpPr>
          <p:nvPr/>
        </p:nvSpPr>
        <p:spPr bwMode="auto">
          <a:xfrm>
            <a:off x="6230938" y="1550988"/>
            <a:ext cx="4635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Total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Rectangle 89"/>
          <p:cNvSpPr>
            <a:spLocks noChangeArrowheads="1"/>
          </p:cNvSpPr>
          <p:nvPr/>
        </p:nvSpPr>
        <p:spPr bwMode="auto">
          <a:xfrm>
            <a:off x="1409701" y="1778000"/>
            <a:ext cx="7254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Project 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 name="Rectangle 90"/>
          <p:cNvSpPr>
            <a:spLocks noChangeArrowheads="1"/>
          </p:cNvSpPr>
          <p:nvPr/>
        </p:nvSpPr>
        <p:spPr bwMode="auto">
          <a:xfrm>
            <a:off x="3508376" y="1778000"/>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$12,000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Rectangle 91"/>
          <p:cNvSpPr>
            <a:spLocks noChangeArrowheads="1"/>
          </p:cNvSpPr>
          <p:nvPr/>
        </p:nvSpPr>
        <p:spPr bwMode="auto">
          <a:xfrm>
            <a:off x="4495801" y="1778000"/>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$8,500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Rectangle 92"/>
          <p:cNvSpPr>
            <a:spLocks noChangeArrowheads="1"/>
          </p:cNvSpPr>
          <p:nvPr/>
        </p:nvSpPr>
        <p:spPr bwMode="auto">
          <a:xfrm>
            <a:off x="5394326" y="1778000"/>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$4,000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 name="Rectangle 93"/>
          <p:cNvSpPr>
            <a:spLocks noChangeArrowheads="1"/>
          </p:cNvSpPr>
          <p:nvPr/>
        </p:nvSpPr>
        <p:spPr bwMode="auto">
          <a:xfrm>
            <a:off x="6200776" y="1778000"/>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$24,500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Rectangle 94"/>
          <p:cNvSpPr>
            <a:spLocks noChangeArrowheads="1"/>
          </p:cNvSpPr>
          <p:nvPr/>
        </p:nvSpPr>
        <p:spPr bwMode="auto">
          <a:xfrm>
            <a:off x="1409701" y="1982788"/>
            <a:ext cx="7254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Project 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Rectangle 95"/>
          <p:cNvSpPr>
            <a:spLocks noChangeArrowheads="1"/>
          </p:cNvSpPr>
          <p:nvPr/>
        </p:nvSpPr>
        <p:spPr bwMode="auto">
          <a:xfrm>
            <a:off x="3689351" y="1982788"/>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4,500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Rectangle 96"/>
          <p:cNvSpPr>
            <a:spLocks noChangeArrowheads="1"/>
          </p:cNvSpPr>
          <p:nvPr/>
        </p:nvSpPr>
        <p:spPr bwMode="auto">
          <a:xfrm>
            <a:off x="4587876" y="1982788"/>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8,500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Rectangle 97"/>
          <p:cNvSpPr>
            <a:spLocks noChangeArrowheads="1"/>
          </p:cNvSpPr>
          <p:nvPr/>
        </p:nvSpPr>
        <p:spPr bwMode="auto">
          <a:xfrm>
            <a:off x="5394326" y="1982788"/>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13,000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9" name="Rectangle 98"/>
          <p:cNvSpPr>
            <a:spLocks noChangeArrowheads="1"/>
          </p:cNvSpPr>
          <p:nvPr/>
        </p:nvSpPr>
        <p:spPr bwMode="auto">
          <a:xfrm>
            <a:off x="6291263" y="1982788"/>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26,000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 name="Rectangle 99"/>
          <p:cNvSpPr>
            <a:spLocks noChangeArrowheads="1"/>
          </p:cNvSpPr>
          <p:nvPr/>
        </p:nvSpPr>
        <p:spPr bwMode="auto">
          <a:xfrm>
            <a:off x="1409701" y="2395538"/>
            <a:ext cx="59293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Assuming a discount rate of 10%, which project has the higher net present value?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Rectangle 100"/>
          <p:cNvSpPr>
            <a:spLocks noChangeArrowheads="1"/>
          </p:cNvSpPr>
          <p:nvPr/>
        </p:nvSpPr>
        <p:spPr bwMode="auto">
          <a:xfrm>
            <a:off x="1471613" y="2817813"/>
            <a:ext cx="7969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Project 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Rectangle 101"/>
          <p:cNvSpPr>
            <a:spLocks noChangeArrowheads="1"/>
          </p:cNvSpPr>
          <p:nvPr/>
        </p:nvSpPr>
        <p:spPr bwMode="auto">
          <a:xfrm>
            <a:off x="2714625" y="2817813"/>
            <a:ext cx="827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Net Cash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 name="Rectangle 102"/>
          <p:cNvSpPr>
            <a:spLocks noChangeArrowheads="1"/>
          </p:cNvSpPr>
          <p:nvPr/>
        </p:nvSpPr>
        <p:spPr bwMode="auto">
          <a:xfrm>
            <a:off x="2795587" y="3024188"/>
            <a:ext cx="635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Inflows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Rectangle 103"/>
          <p:cNvSpPr>
            <a:spLocks noChangeArrowheads="1"/>
          </p:cNvSpPr>
          <p:nvPr/>
        </p:nvSpPr>
        <p:spPr bwMode="auto">
          <a:xfrm>
            <a:off x="4213226" y="2817813"/>
            <a:ext cx="9477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Arial" panose="020B0604020202020204" pitchFamily="34" charset="0"/>
              </a:rPr>
              <a:t>PV of $1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5" name="Rectangle 104"/>
          <p:cNvSpPr>
            <a:spLocks noChangeArrowheads="1"/>
          </p:cNvSpPr>
          <p:nvPr/>
        </p:nvSpPr>
        <p:spPr bwMode="auto">
          <a:xfrm>
            <a:off x="4456113" y="3024188"/>
            <a:ext cx="4032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Rectangle 105"/>
          <p:cNvSpPr>
            <a:spLocks noChangeArrowheads="1"/>
          </p:cNvSpPr>
          <p:nvPr/>
        </p:nvSpPr>
        <p:spPr bwMode="auto">
          <a:xfrm>
            <a:off x="6059488" y="2817813"/>
            <a:ext cx="8477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PV of Net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Rectangle 31"/>
          <p:cNvSpPr>
            <a:spLocks noChangeArrowheads="1"/>
          </p:cNvSpPr>
          <p:nvPr/>
        </p:nvSpPr>
        <p:spPr bwMode="auto">
          <a:xfrm>
            <a:off x="6221413" y="3024188"/>
            <a:ext cx="5238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Cash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Rectangle 32"/>
          <p:cNvSpPr>
            <a:spLocks noChangeArrowheads="1"/>
          </p:cNvSpPr>
          <p:nvPr/>
        </p:nvSpPr>
        <p:spPr bwMode="auto">
          <a:xfrm>
            <a:off x="6140451" y="3240088"/>
            <a:ext cx="635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Inflows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 name="Rectangle 33"/>
          <p:cNvSpPr>
            <a:spLocks noChangeArrowheads="1"/>
          </p:cNvSpPr>
          <p:nvPr/>
        </p:nvSpPr>
        <p:spPr bwMode="auto">
          <a:xfrm>
            <a:off x="1409701" y="3476625"/>
            <a:ext cx="5953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Year 1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 name="Rectangle 34"/>
          <p:cNvSpPr>
            <a:spLocks noChangeArrowheads="1"/>
          </p:cNvSpPr>
          <p:nvPr/>
        </p:nvSpPr>
        <p:spPr bwMode="auto">
          <a:xfrm>
            <a:off x="2905125" y="3476625"/>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$12,000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 name="Rectangle 35"/>
          <p:cNvSpPr>
            <a:spLocks noChangeArrowheads="1"/>
          </p:cNvSpPr>
          <p:nvPr/>
        </p:nvSpPr>
        <p:spPr bwMode="auto">
          <a:xfrm>
            <a:off x="4495801" y="347662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0.9091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Rectangle 36"/>
          <p:cNvSpPr>
            <a:spLocks noChangeArrowheads="1"/>
          </p:cNvSpPr>
          <p:nvPr/>
        </p:nvSpPr>
        <p:spPr bwMode="auto">
          <a:xfrm>
            <a:off x="6200776" y="3476625"/>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$10,909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 name="Rectangle 37"/>
          <p:cNvSpPr>
            <a:spLocks noChangeArrowheads="1"/>
          </p:cNvSpPr>
          <p:nvPr/>
        </p:nvSpPr>
        <p:spPr bwMode="auto">
          <a:xfrm>
            <a:off x="1409701" y="3683000"/>
            <a:ext cx="5953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Year 2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 name="Rectangle 38"/>
          <p:cNvSpPr>
            <a:spLocks noChangeArrowheads="1"/>
          </p:cNvSpPr>
          <p:nvPr/>
        </p:nvSpPr>
        <p:spPr bwMode="auto">
          <a:xfrm>
            <a:off x="3087687" y="3683000"/>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8,500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 name="Rectangle 39"/>
          <p:cNvSpPr>
            <a:spLocks noChangeArrowheads="1"/>
          </p:cNvSpPr>
          <p:nvPr/>
        </p:nvSpPr>
        <p:spPr bwMode="auto">
          <a:xfrm>
            <a:off x="4495801" y="3683000"/>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0.8264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 name="Rectangle 40"/>
          <p:cNvSpPr>
            <a:spLocks noChangeArrowheads="1"/>
          </p:cNvSpPr>
          <p:nvPr/>
        </p:nvSpPr>
        <p:spPr bwMode="auto">
          <a:xfrm>
            <a:off x="6381751" y="3683000"/>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7,024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Rectangle 41"/>
          <p:cNvSpPr>
            <a:spLocks noChangeArrowheads="1"/>
          </p:cNvSpPr>
          <p:nvPr/>
        </p:nvSpPr>
        <p:spPr bwMode="auto">
          <a:xfrm>
            <a:off x="1409701" y="3889375"/>
            <a:ext cx="5953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Year 3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 name="Rectangle 42"/>
          <p:cNvSpPr>
            <a:spLocks noChangeArrowheads="1"/>
          </p:cNvSpPr>
          <p:nvPr/>
        </p:nvSpPr>
        <p:spPr bwMode="auto">
          <a:xfrm>
            <a:off x="3087687" y="3889375"/>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4,000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Rectangle 43"/>
          <p:cNvSpPr>
            <a:spLocks noChangeArrowheads="1"/>
          </p:cNvSpPr>
          <p:nvPr/>
        </p:nvSpPr>
        <p:spPr bwMode="auto">
          <a:xfrm>
            <a:off x="4495801" y="388937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0.7513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 name="Rectangle 44"/>
          <p:cNvSpPr>
            <a:spLocks noChangeArrowheads="1"/>
          </p:cNvSpPr>
          <p:nvPr/>
        </p:nvSpPr>
        <p:spPr bwMode="auto">
          <a:xfrm>
            <a:off x="6381751" y="3889375"/>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3,005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 name="Rectangle 45"/>
          <p:cNvSpPr>
            <a:spLocks noChangeArrowheads="1"/>
          </p:cNvSpPr>
          <p:nvPr/>
        </p:nvSpPr>
        <p:spPr bwMode="auto">
          <a:xfrm>
            <a:off x="2905125" y="4094163"/>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$24,500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 name="Rectangle 46"/>
          <p:cNvSpPr>
            <a:spLocks noChangeArrowheads="1"/>
          </p:cNvSpPr>
          <p:nvPr/>
        </p:nvSpPr>
        <p:spPr bwMode="auto">
          <a:xfrm>
            <a:off x="6200776" y="4094163"/>
            <a:ext cx="60433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$20,938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3" name="Rectangle 47"/>
          <p:cNvSpPr>
            <a:spLocks noChangeArrowheads="1"/>
          </p:cNvSpPr>
          <p:nvPr/>
        </p:nvSpPr>
        <p:spPr bwMode="auto">
          <a:xfrm>
            <a:off x="1409701" y="4527550"/>
            <a:ext cx="17351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PV of Net Cash Inflows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4" name="Rectangle 48"/>
          <p:cNvSpPr>
            <a:spLocks noChangeArrowheads="1"/>
          </p:cNvSpPr>
          <p:nvPr/>
        </p:nvSpPr>
        <p:spPr bwMode="auto">
          <a:xfrm>
            <a:off x="4405313" y="4527550"/>
            <a:ext cx="60433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$20,938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5" name="Rectangle 49"/>
          <p:cNvSpPr>
            <a:spLocks noChangeArrowheads="1"/>
          </p:cNvSpPr>
          <p:nvPr/>
        </p:nvSpPr>
        <p:spPr bwMode="auto">
          <a:xfrm>
            <a:off x="1409701" y="4733925"/>
            <a:ext cx="12811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Amount invested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 name="Rectangle 50"/>
          <p:cNvSpPr>
            <a:spLocks noChangeArrowheads="1"/>
          </p:cNvSpPr>
          <p:nvPr/>
        </p:nvSpPr>
        <p:spPr bwMode="auto">
          <a:xfrm>
            <a:off x="4446588" y="4733925"/>
            <a:ext cx="6762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(20,000)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7" name="Rectangle 51"/>
          <p:cNvSpPr>
            <a:spLocks noChangeArrowheads="1"/>
          </p:cNvSpPr>
          <p:nvPr/>
        </p:nvSpPr>
        <p:spPr bwMode="auto">
          <a:xfrm>
            <a:off x="1409701" y="4938713"/>
            <a:ext cx="219540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Net Present Value – Project 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8" name="Rectangle 52"/>
          <p:cNvSpPr>
            <a:spLocks noChangeArrowheads="1"/>
          </p:cNvSpPr>
          <p:nvPr/>
        </p:nvSpPr>
        <p:spPr bwMode="auto">
          <a:xfrm>
            <a:off x="4627563" y="4938713"/>
            <a:ext cx="37189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$938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9" name="Rectangle 82"/>
          <p:cNvSpPr>
            <a:spLocks noChangeArrowheads="1"/>
          </p:cNvSpPr>
          <p:nvPr/>
        </p:nvSpPr>
        <p:spPr bwMode="auto">
          <a:xfrm>
            <a:off x="4425951" y="1335088"/>
            <a:ext cx="13811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Net Cash Inflows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 name="Rectangle 83"/>
          <p:cNvSpPr>
            <a:spLocks noChangeArrowheads="1"/>
          </p:cNvSpPr>
          <p:nvPr/>
        </p:nvSpPr>
        <p:spPr bwMode="auto">
          <a:xfrm>
            <a:off x="4425951" y="1509713"/>
            <a:ext cx="130016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84"/>
          <p:cNvSpPr>
            <a:spLocks noChangeArrowheads="1"/>
          </p:cNvSpPr>
          <p:nvPr/>
        </p:nvSpPr>
        <p:spPr bwMode="auto">
          <a:xfrm>
            <a:off x="1360488" y="1303338"/>
            <a:ext cx="19050" cy="4635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85"/>
          <p:cNvSpPr>
            <a:spLocks noChangeArrowheads="1"/>
          </p:cNvSpPr>
          <p:nvPr/>
        </p:nvSpPr>
        <p:spPr bwMode="auto">
          <a:xfrm>
            <a:off x="6856413" y="1323975"/>
            <a:ext cx="20638" cy="4429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Line 86"/>
          <p:cNvSpPr>
            <a:spLocks noChangeShapeType="1"/>
          </p:cNvSpPr>
          <p:nvPr/>
        </p:nvSpPr>
        <p:spPr bwMode="auto">
          <a:xfrm>
            <a:off x="2562225" y="4073525"/>
            <a:ext cx="1019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Rectangle 87"/>
          <p:cNvSpPr>
            <a:spLocks noChangeArrowheads="1"/>
          </p:cNvSpPr>
          <p:nvPr/>
        </p:nvSpPr>
        <p:spPr bwMode="auto">
          <a:xfrm>
            <a:off x="2562225" y="4073525"/>
            <a:ext cx="101917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Line 88"/>
          <p:cNvSpPr>
            <a:spLocks noChangeShapeType="1"/>
          </p:cNvSpPr>
          <p:nvPr/>
        </p:nvSpPr>
        <p:spPr bwMode="auto">
          <a:xfrm>
            <a:off x="2562225" y="4279900"/>
            <a:ext cx="1019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Rectangle 89"/>
          <p:cNvSpPr>
            <a:spLocks noChangeArrowheads="1"/>
          </p:cNvSpPr>
          <p:nvPr/>
        </p:nvSpPr>
        <p:spPr bwMode="auto">
          <a:xfrm>
            <a:off x="2562225" y="4279900"/>
            <a:ext cx="101917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Line 90"/>
          <p:cNvSpPr>
            <a:spLocks noChangeShapeType="1"/>
          </p:cNvSpPr>
          <p:nvPr/>
        </p:nvSpPr>
        <p:spPr bwMode="auto">
          <a:xfrm>
            <a:off x="2562225" y="4300538"/>
            <a:ext cx="1019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Rectangle 91"/>
          <p:cNvSpPr>
            <a:spLocks noChangeArrowheads="1"/>
          </p:cNvSpPr>
          <p:nvPr/>
        </p:nvSpPr>
        <p:spPr bwMode="auto">
          <a:xfrm>
            <a:off x="2562225" y="4300538"/>
            <a:ext cx="101917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92"/>
          <p:cNvSpPr>
            <a:spLocks noChangeArrowheads="1"/>
          </p:cNvSpPr>
          <p:nvPr/>
        </p:nvSpPr>
        <p:spPr bwMode="auto">
          <a:xfrm>
            <a:off x="1360488" y="2786063"/>
            <a:ext cx="19050" cy="6810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93"/>
          <p:cNvSpPr>
            <a:spLocks noChangeArrowheads="1"/>
          </p:cNvSpPr>
          <p:nvPr/>
        </p:nvSpPr>
        <p:spPr bwMode="auto">
          <a:xfrm>
            <a:off x="6856413" y="2806700"/>
            <a:ext cx="20638" cy="660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102"/>
          <p:cNvSpPr>
            <a:spLocks noChangeArrowheads="1"/>
          </p:cNvSpPr>
          <p:nvPr/>
        </p:nvSpPr>
        <p:spPr bwMode="auto">
          <a:xfrm>
            <a:off x="1379538" y="1303338"/>
            <a:ext cx="54975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103"/>
          <p:cNvSpPr>
            <a:spLocks noChangeArrowheads="1"/>
          </p:cNvSpPr>
          <p:nvPr/>
        </p:nvSpPr>
        <p:spPr bwMode="auto">
          <a:xfrm>
            <a:off x="1379538" y="1746250"/>
            <a:ext cx="54975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104"/>
          <p:cNvSpPr>
            <a:spLocks noChangeArrowheads="1"/>
          </p:cNvSpPr>
          <p:nvPr/>
        </p:nvSpPr>
        <p:spPr bwMode="auto">
          <a:xfrm>
            <a:off x="1379538" y="2786063"/>
            <a:ext cx="54975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105"/>
          <p:cNvSpPr>
            <a:spLocks noChangeArrowheads="1"/>
          </p:cNvSpPr>
          <p:nvPr/>
        </p:nvSpPr>
        <p:spPr bwMode="auto">
          <a:xfrm>
            <a:off x="1379538" y="3446463"/>
            <a:ext cx="54975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Line 106"/>
          <p:cNvSpPr>
            <a:spLocks noChangeShapeType="1"/>
          </p:cNvSpPr>
          <p:nvPr/>
        </p:nvSpPr>
        <p:spPr bwMode="auto">
          <a:xfrm>
            <a:off x="5969001" y="4073525"/>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Rectangle 107"/>
          <p:cNvSpPr>
            <a:spLocks noChangeArrowheads="1"/>
          </p:cNvSpPr>
          <p:nvPr/>
        </p:nvSpPr>
        <p:spPr bwMode="auto">
          <a:xfrm>
            <a:off x="5969001" y="4073525"/>
            <a:ext cx="9080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Line 108"/>
          <p:cNvSpPr>
            <a:spLocks noChangeShapeType="1"/>
          </p:cNvSpPr>
          <p:nvPr/>
        </p:nvSpPr>
        <p:spPr bwMode="auto">
          <a:xfrm>
            <a:off x="5969001" y="4279900"/>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Rectangle 109"/>
          <p:cNvSpPr>
            <a:spLocks noChangeArrowheads="1"/>
          </p:cNvSpPr>
          <p:nvPr/>
        </p:nvSpPr>
        <p:spPr bwMode="auto">
          <a:xfrm>
            <a:off x="5969001" y="4279900"/>
            <a:ext cx="9080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Line 110"/>
          <p:cNvSpPr>
            <a:spLocks noChangeShapeType="1"/>
          </p:cNvSpPr>
          <p:nvPr/>
        </p:nvSpPr>
        <p:spPr bwMode="auto">
          <a:xfrm>
            <a:off x="5969001" y="4300538"/>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Rectangle 111"/>
          <p:cNvSpPr>
            <a:spLocks noChangeArrowheads="1"/>
          </p:cNvSpPr>
          <p:nvPr/>
        </p:nvSpPr>
        <p:spPr bwMode="auto">
          <a:xfrm>
            <a:off x="5969001" y="4300538"/>
            <a:ext cx="9080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Line 112"/>
          <p:cNvSpPr>
            <a:spLocks noChangeShapeType="1"/>
          </p:cNvSpPr>
          <p:nvPr/>
        </p:nvSpPr>
        <p:spPr bwMode="auto">
          <a:xfrm>
            <a:off x="4173538" y="4918075"/>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Rectangle 113"/>
          <p:cNvSpPr>
            <a:spLocks noChangeArrowheads="1"/>
          </p:cNvSpPr>
          <p:nvPr/>
        </p:nvSpPr>
        <p:spPr bwMode="auto">
          <a:xfrm>
            <a:off x="4173538" y="4918075"/>
            <a:ext cx="9080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Line 114"/>
          <p:cNvSpPr>
            <a:spLocks noChangeShapeType="1"/>
          </p:cNvSpPr>
          <p:nvPr/>
        </p:nvSpPr>
        <p:spPr bwMode="auto">
          <a:xfrm>
            <a:off x="4173538" y="5124450"/>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Rectangle 115"/>
          <p:cNvSpPr>
            <a:spLocks noChangeArrowheads="1"/>
          </p:cNvSpPr>
          <p:nvPr/>
        </p:nvSpPr>
        <p:spPr bwMode="auto">
          <a:xfrm>
            <a:off x="4173538" y="5124450"/>
            <a:ext cx="9080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Line 116"/>
          <p:cNvSpPr>
            <a:spLocks noChangeShapeType="1"/>
          </p:cNvSpPr>
          <p:nvPr/>
        </p:nvSpPr>
        <p:spPr bwMode="auto">
          <a:xfrm>
            <a:off x="4173538" y="5145088"/>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Rectangle 117"/>
          <p:cNvSpPr>
            <a:spLocks noChangeArrowheads="1"/>
          </p:cNvSpPr>
          <p:nvPr/>
        </p:nvSpPr>
        <p:spPr bwMode="auto">
          <a:xfrm>
            <a:off x="4173538" y="5145088"/>
            <a:ext cx="9080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7" name="Snagit_PPT193B"/>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6763" y="2762552"/>
            <a:ext cx="1819048" cy="24190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1"/>
                                        </p:tgtEl>
                                        <p:attrNameLst>
                                          <p:attrName>style.visibility</p:attrName>
                                        </p:attrNameLst>
                                      </p:cBhvr>
                                      <p:to>
                                        <p:strVal val="visible"/>
                                      </p:to>
                                    </p:set>
                                    <p:animEffect transition="in" filter="fade">
                                      <p:cBhvr>
                                        <p:cTn id="10" dur="500"/>
                                        <p:tgtEl>
                                          <p:spTgt spid="10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fade">
                                      <p:cBhvr>
                                        <p:cTn id="13" dur="500"/>
                                        <p:tgtEl>
                                          <p:spTgt spid="10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3"/>
                                        </p:tgtEl>
                                        <p:attrNameLst>
                                          <p:attrName>style.visibility</p:attrName>
                                        </p:attrNameLst>
                                      </p:cBhvr>
                                      <p:to>
                                        <p:strVal val="visible"/>
                                      </p:to>
                                    </p:set>
                                    <p:animEffect transition="in" filter="fade">
                                      <p:cBhvr>
                                        <p:cTn id="16" dur="500"/>
                                        <p:tgtEl>
                                          <p:spTgt spid="10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fade">
                                      <p:cBhvr>
                                        <p:cTn id="19" dur="500"/>
                                        <p:tgtEl>
                                          <p:spTgt spid="10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0"/>
                                        </p:tgtEl>
                                        <p:attrNameLst>
                                          <p:attrName>style.visibility</p:attrName>
                                        </p:attrNameLst>
                                      </p:cBhvr>
                                      <p:to>
                                        <p:strVal val="visible"/>
                                      </p:to>
                                    </p:set>
                                    <p:animEffect transition="in" filter="fade">
                                      <p:cBhvr>
                                        <p:cTn id="22" dur="500"/>
                                        <p:tgtEl>
                                          <p:spTgt spid="1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500"/>
                                        <p:tgtEl>
                                          <p:spTgt spid="1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4"/>
                                        </p:tgtEl>
                                        <p:attrNameLst>
                                          <p:attrName>style.visibility</p:attrName>
                                        </p:attrNameLst>
                                      </p:cBhvr>
                                      <p:to>
                                        <p:strVal val="visible"/>
                                      </p:to>
                                    </p:set>
                                    <p:animEffect transition="in" filter="fade">
                                      <p:cBhvr>
                                        <p:cTn id="28" dur="500"/>
                                        <p:tgtEl>
                                          <p:spTgt spid="1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7"/>
                                        </p:tgtEl>
                                        <p:attrNameLst>
                                          <p:attrName>style.visibility</p:attrName>
                                        </p:attrNameLst>
                                      </p:cBhvr>
                                      <p:to>
                                        <p:strVal val="visible"/>
                                      </p:to>
                                    </p:set>
                                    <p:animEffect transition="in" filter="fade">
                                      <p:cBhvr>
                                        <p:cTn id="31" dur="500"/>
                                        <p:tgtEl>
                                          <p:spTgt spid="1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8"/>
                                        </p:tgtEl>
                                        <p:attrNameLst>
                                          <p:attrName>style.visibility</p:attrName>
                                        </p:attrNameLst>
                                      </p:cBhvr>
                                      <p:to>
                                        <p:strVal val="visible"/>
                                      </p:to>
                                    </p:set>
                                    <p:animEffect transition="in" filter="fade">
                                      <p:cBhvr>
                                        <p:cTn id="34" dur="500"/>
                                        <p:tgtEl>
                                          <p:spTgt spid="1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1"/>
                                        </p:tgtEl>
                                        <p:attrNameLst>
                                          <p:attrName>style.visibility</p:attrName>
                                        </p:attrNameLst>
                                      </p:cBhvr>
                                      <p:to>
                                        <p:strVal val="visible"/>
                                      </p:to>
                                    </p:set>
                                    <p:animEffect transition="in" filter="fade">
                                      <p:cBhvr>
                                        <p:cTn id="37" dur="500"/>
                                        <p:tgtEl>
                                          <p:spTgt spid="12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3"/>
                                        </p:tgtEl>
                                        <p:attrNameLst>
                                          <p:attrName>style.visibility</p:attrName>
                                        </p:attrNameLst>
                                      </p:cBhvr>
                                      <p:to>
                                        <p:strVal val="visible"/>
                                      </p:to>
                                    </p:set>
                                    <p:animEffect transition="in" filter="fade">
                                      <p:cBhvr>
                                        <p:cTn id="40" dur="500"/>
                                        <p:tgtEl>
                                          <p:spTgt spid="13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4"/>
                                        </p:tgtEl>
                                        <p:attrNameLst>
                                          <p:attrName>style.visibility</p:attrName>
                                        </p:attrNameLst>
                                      </p:cBhvr>
                                      <p:to>
                                        <p:strVal val="visible"/>
                                      </p:to>
                                    </p:set>
                                    <p:animEffect transition="in" filter="fade">
                                      <p:cBhvr>
                                        <p:cTn id="43" dur="500"/>
                                        <p:tgtEl>
                                          <p:spTgt spid="13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5"/>
                                        </p:tgtEl>
                                        <p:attrNameLst>
                                          <p:attrName>style.visibility</p:attrName>
                                        </p:attrNameLst>
                                      </p:cBhvr>
                                      <p:to>
                                        <p:strVal val="visible"/>
                                      </p:to>
                                    </p:set>
                                    <p:animEffect transition="in" filter="fade">
                                      <p:cBhvr>
                                        <p:cTn id="46" dur="500"/>
                                        <p:tgtEl>
                                          <p:spTgt spid="13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Effect transition="in" filter="fade">
                                      <p:cBhvr>
                                        <p:cTn id="49" dur="500"/>
                                        <p:tgtEl>
                                          <p:spTgt spid="13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7"/>
                                        </p:tgtEl>
                                        <p:attrNameLst>
                                          <p:attrName>style.visibility</p:attrName>
                                        </p:attrNameLst>
                                      </p:cBhvr>
                                      <p:to>
                                        <p:strVal val="visible"/>
                                      </p:to>
                                    </p:set>
                                    <p:animEffect transition="in" filter="fade">
                                      <p:cBhvr>
                                        <p:cTn id="52" dur="500"/>
                                        <p:tgtEl>
                                          <p:spTgt spid="13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Effect transition="in" filter="fade">
                                      <p:cBhvr>
                                        <p:cTn id="55" dur="500"/>
                                        <p:tgtEl>
                                          <p:spTgt spid="13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9"/>
                                        </p:tgtEl>
                                        <p:attrNameLst>
                                          <p:attrName>style.visibility</p:attrName>
                                        </p:attrNameLst>
                                      </p:cBhvr>
                                      <p:to>
                                        <p:strVal val="visible"/>
                                      </p:to>
                                    </p:set>
                                    <p:animEffect transition="in" filter="fade">
                                      <p:cBhvr>
                                        <p:cTn id="58" dur="500"/>
                                        <p:tgtEl>
                                          <p:spTgt spid="13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40"/>
                                        </p:tgtEl>
                                        <p:attrNameLst>
                                          <p:attrName>style.visibility</p:attrName>
                                        </p:attrNameLst>
                                      </p:cBhvr>
                                      <p:to>
                                        <p:strVal val="visible"/>
                                      </p:to>
                                    </p:set>
                                    <p:animEffect transition="in" filter="fade">
                                      <p:cBhvr>
                                        <p:cTn id="61" dur="500"/>
                                        <p:tgtEl>
                                          <p:spTgt spid="14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43"/>
                                        </p:tgtEl>
                                        <p:attrNameLst>
                                          <p:attrName>style.visibility</p:attrName>
                                        </p:attrNameLst>
                                      </p:cBhvr>
                                      <p:to>
                                        <p:strVal val="visible"/>
                                      </p:to>
                                    </p:set>
                                    <p:animEffect transition="in" filter="fade">
                                      <p:cBhvr>
                                        <p:cTn id="64" dur="500"/>
                                        <p:tgtEl>
                                          <p:spTgt spid="14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44"/>
                                        </p:tgtEl>
                                        <p:attrNameLst>
                                          <p:attrName>style.visibility</p:attrName>
                                        </p:attrNameLst>
                                      </p:cBhvr>
                                      <p:to>
                                        <p:strVal val="visible"/>
                                      </p:to>
                                    </p:set>
                                    <p:animEffect transition="in" filter="fade">
                                      <p:cBhvr>
                                        <p:cTn id="67" dur="500"/>
                                        <p:tgtEl>
                                          <p:spTgt spid="14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04"/>
                                        </p:tgtEl>
                                        <p:attrNameLst>
                                          <p:attrName>style.visibility</p:attrName>
                                        </p:attrNameLst>
                                      </p:cBhvr>
                                      <p:to>
                                        <p:strVal val="visible"/>
                                      </p:to>
                                    </p:set>
                                    <p:animEffect transition="in" filter="fade">
                                      <p:cBhvr>
                                        <p:cTn id="72" dur="500"/>
                                        <p:tgtEl>
                                          <p:spTgt spid="10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fade">
                                      <p:cBhvr>
                                        <p:cTn id="75" dur="500"/>
                                        <p:tgtEl>
                                          <p:spTgt spid="105"/>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06"/>
                                        </p:tgtEl>
                                        <p:attrNameLst>
                                          <p:attrName>style.visibility</p:attrName>
                                        </p:attrNameLst>
                                      </p:cBhvr>
                                      <p:to>
                                        <p:strVal val="visible"/>
                                      </p:to>
                                    </p:set>
                                    <p:animEffect transition="in" filter="fade">
                                      <p:cBhvr>
                                        <p:cTn id="80" dur="500"/>
                                        <p:tgtEl>
                                          <p:spTgt spid="10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07"/>
                                        </p:tgtEl>
                                        <p:attrNameLst>
                                          <p:attrName>style.visibility</p:attrName>
                                        </p:attrNameLst>
                                      </p:cBhvr>
                                      <p:to>
                                        <p:strVal val="visible"/>
                                      </p:to>
                                    </p:set>
                                    <p:animEffect transition="in" filter="fade">
                                      <p:cBhvr>
                                        <p:cTn id="83" dur="500"/>
                                        <p:tgtEl>
                                          <p:spTgt spid="107"/>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8"/>
                                        </p:tgtEl>
                                        <p:attrNameLst>
                                          <p:attrName>style.visibility</p:attrName>
                                        </p:attrNameLst>
                                      </p:cBhvr>
                                      <p:to>
                                        <p:strVal val="visible"/>
                                      </p:to>
                                    </p:set>
                                    <p:animEffect transition="in" filter="fade">
                                      <p:cBhvr>
                                        <p:cTn id="86" dur="500"/>
                                        <p:tgtEl>
                                          <p:spTgt spid="108"/>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11"/>
                                        </p:tgtEl>
                                        <p:attrNameLst>
                                          <p:attrName>style.visibility</p:attrName>
                                        </p:attrNameLst>
                                      </p:cBhvr>
                                      <p:to>
                                        <p:strVal val="visible"/>
                                      </p:to>
                                    </p:set>
                                    <p:animEffect transition="in" filter="fade">
                                      <p:cBhvr>
                                        <p:cTn id="91" dur="500"/>
                                        <p:tgtEl>
                                          <p:spTgt spid="111"/>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112"/>
                                        </p:tgtEl>
                                        <p:attrNameLst>
                                          <p:attrName>style.visibility</p:attrName>
                                        </p:attrNameLst>
                                      </p:cBhvr>
                                      <p:to>
                                        <p:strVal val="visible"/>
                                      </p:to>
                                    </p:set>
                                    <p:animEffect transition="in" filter="fade">
                                      <p:cBhvr>
                                        <p:cTn id="96" dur="500"/>
                                        <p:tgtEl>
                                          <p:spTgt spid="112"/>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115"/>
                                        </p:tgtEl>
                                        <p:attrNameLst>
                                          <p:attrName>style.visibility</p:attrName>
                                        </p:attrNameLst>
                                      </p:cBhvr>
                                      <p:to>
                                        <p:strVal val="visible"/>
                                      </p:to>
                                    </p:set>
                                    <p:animEffect transition="in" filter="fade">
                                      <p:cBhvr>
                                        <p:cTn id="101" dur="500"/>
                                        <p:tgtEl>
                                          <p:spTgt spid="115"/>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116"/>
                                        </p:tgtEl>
                                        <p:attrNameLst>
                                          <p:attrName>style.visibility</p:attrName>
                                        </p:attrNameLst>
                                      </p:cBhvr>
                                      <p:to>
                                        <p:strVal val="visible"/>
                                      </p:to>
                                    </p:set>
                                    <p:animEffect transition="in" filter="fade">
                                      <p:cBhvr>
                                        <p:cTn id="106" dur="500"/>
                                        <p:tgtEl>
                                          <p:spTgt spid="116"/>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500"/>
                                        <p:tgtEl>
                                          <p:spTgt spid="119"/>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120"/>
                                        </p:tgtEl>
                                        <p:attrNameLst>
                                          <p:attrName>style.visibility</p:attrName>
                                        </p:attrNameLst>
                                      </p:cBhvr>
                                      <p:to>
                                        <p:strVal val="visible"/>
                                      </p:to>
                                    </p:set>
                                    <p:animEffect transition="in" filter="fade">
                                      <p:cBhvr>
                                        <p:cTn id="116" dur="500"/>
                                        <p:tgtEl>
                                          <p:spTgt spid="120"/>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122"/>
                                        </p:tgtEl>
                                        <p:attrNameLst>
                                          <p:attrName>style.visibility</p:attrName>
                                        </p:attrNameLst>
                                      </p:cBhvr>
                                      <p:to>
                                        <p:strVal val="visible"/>
                                      </p:to>
                                    </p:set>
                                    <p:animEffect transition="in" filter="fade">
                                      <p:cBhvr>
                                        <p:cTn id="121" dur="500"/>
                                        <p:tgtEl>
                                          <p:spTgt spid="122"/>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45"/>
                                        </p:tgtEl>
                                        <p:attrNameLst>
                                          <p:attrName>style.visibility</p:attrName>
                                        </p:attrNameLst>
                                      </p:cBhvr>
                                      <p:to>
                                        <p:strVal val="visible"/>
                                      </p:to>
                                    </p:set>
                                    <p:animEffect transition="in" filter="fade">
                                      <p:cBhvr>
                                        <p:cTn id="124" dur="500"/>
                                        <p:tgtEl>
                                          <p:spTgt spid="145"/>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Effect transition="in" filter="fade">
                                      <p:cBhvr>
                                        <p:cTn id="127" dur="500"/>
                                        <p:tgtEl>
                                          <p:spTgt spid="146"/>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47"/>
                                        </p:tgtEl>
                                        <p:attrNameLst>
                                          <p:attrName>style.visibility</p:attrName>
                                        </p:attrNameLst>
                                      </p:cBhvr>
                                      <p:to>
                                        <p:strVal val="visible"/>
                                      </p:to>
                                    </p:set>
                                    <p:animEffect transition="in" filter="fade">
                                      <p:cBhvr>
                                        <p:cTn id="130" dur="500"/>
                                        <p:tgtEl>
                                          <p:spTgt spid="147"/>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48"/>
                                        </p:tgtEl>
                                        <p:attrNameLst>
                                          <p:attrName>style.visibility</p:attrName>
                                        </p:attrNameLst>
                                      </p:cBhvr>
                                      <p:to>
                                        <p:strVal val="visible"/>
                                      </p:to>
                                    </p:set>
                                    <p:animEffect transition="in" filter="fade">
                                      <p:cBhvr>
                                        <p:cTn id="133" dur="500"/>
                                        <p:tgtEl>
                                          <p:spTgt spid="148"/>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49"/>
                                        </p:tgtEl>
                                        <p:attrNameLst>
                                          <p:attrName>style.visibility</p:attrName>
                                        </p:attrNameLst>
                                      </p:cBhvr>
                                      <p:to>
                                        <p:strVal val="visible"/>
                                      </p:to>
                                    </p:set>
                                    <p:animEffect transition="in" filter="fade">
                                      <p:cBhvr>
                                        <p:cTn id="136" dur="500"/>
                                        <p:tgtEl>
                                          <p:spTgt spid="149"/>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fade">
                                      <p:cBhvr>
                                        <p:cTn id="139" dur="500"/>
                                        <p:tgtEl>
                                          <p:spTgt spid="150"/>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123"/>
                                        </p:tgtEl>
                                        <p:attrNameLst>
                                          <p:attrName>style.visibility</p:attrName>
                                        </p:attrNameLst>
                                      </p:cBhvr>
                                      <p:to>
                                        <p:strVal val="visible"/>
                                      </p:to>
                                    </p:set>
                                    <p:animEffect transition="in" filter="fade">
                                      <p:cBhvr>
                                        <p:cTn id="144" dur="500"/>
                                        <p:tgtEl>
                                          <p:spTgt spid="123"/>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grpId="0" nodeType="clickEffect">
                                  <p:stCondLst>
                                    <p:cond delay="0"/>
                                  </p:stCondLst>
                                  <p:childTnLst>
                                    <p:set>
                                      <p:cBhvr>
                                        <p:cTn id="148" dur="1" fill="hold">
                                          <p:stCondLst>
                                            <p:cond delay="0"/>
                                          </p:stCondLst>
                                        </p:cTn>
                                        <p:tgtEl>
                                          <p:spTgt spid="124"/>
                                        </p:tgtEl>
                                        <p:attrNameLst>
                                          <p:attrName>style.visibility</p:attrName>
                                        </p:attrNameLst>
                                      </p:cBhvr>
                                      <p:to>
                                        <p:strVal val="visible"/>
                                      </p:to>
                                    </p:set>
                                    <p:animEffect transition="in" filter="fade">
                                      <p:cBhvr>
                                        <p:cTn id="149" dur="500"/>
                                        <p:tgtEl>
                                          <p:spTgt spid="124"/>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125"/>
                                        </p:tgtEl>
                                        <p:attrNameLst>
                                          <p:attrName>style.visibility</p:attrName>
                                        </p:attrNameLst>
                                      </p:cBhvr>
                                      <p:to>
                                        <p:strVal val="visible"/>
                                      </p:to>
                                    </p:set>
                                    <p:animEffect transition="in" filter="fade">
                                      <p:cBhvr>
                                        <p:cTn id="154" dur="500"/>
                                        <p:tgtEl>
                                          <p:spTgt spid="125"/>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126"/>
                                        </p:tgtEl>
                                        <p:attrNameLst>
                                          <p:attrName>style.visibility</p:attrName>
                                        </p:attrNameLst>
                                      </p:cBhvr>
                                      <p:to>
                                        <p:strVal val="visible"/>
                                      </p:to>
                                    </p:set>
                                    <p:animEffect transition="in" filter="fade">
                                      <p:cBhvr>
                                        <p:cTn id="159" dur="500"/>
                                        <p:tgtEl>
                                          <p:spTgt spid="126"/>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grpId="0" nodeType="clickEffect">
                                  <p:stCondLst>
                                    <p:cond delay="0"/>
                                  </p:stCondLst>
                                  <p:childTnLst>
                                    <p:set>
                                      <p:cBhvr>
                                        <p:cTn id="163" dur="1" fill="hold">
                                          <p:stCondLst>
                                            <p:cond delay="0"/>
                                          </p:stCondLst>
                                        </p:cTn>
                                        <p:tgtEl>
                                          <p:spTgt spid="127"/>
                                        </p:tgtEl>
                                        <p:attrNameLst>
                                          <p:attrName>style.visibility</p:attrName>
                                        </p:attrNameLst>
                                      </p:cBhvr>
                                      <p:to>
                                        <p:strVal val="visible"/>
                                      </p:to>
                                    </p:set>
                                    <p:animEffect transition="in" filter="fade">
                                      <p:cBhvr>
                                        <p:cTn id="164" dur="500"/>
                                        <p:tgtEl>
                                          <p:spTgt spid="127"/>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grpId="0" nodeType="clickEffect">
                                  <p:stCondLst>
                                    <p:cond delay="0"/>
                                  </p:stCondLst>
                                  <p:childTnLst>
                                    <p:set>
                                      <p:cBhvr>
                                        <p:cTn id="168" dur="1" fill="hold">
                                          <p:stCondLst>
                                            <p:cond delay="0"/>
                                          </p:stCondLst>
                                        </p:cTn>
                                        <p:tgtEl>
                                          <p:spTgt spid="128"/>
                                        </p:tgtEl>
                                        <p:attrNameLst>
                                          <p:attrName>style.visibility</p:attrName>
                                        </p:attrNameLst>
                                      </p:cBhvr>
                                      <p:to>
                                        <p:strVal val="visible"/>
                                      </p:to>
                                    </p:set>
                                    <p:animEffect transition="in" filter="fade">
                                      <p:cBhvr>
                                        <p:cTn id="169" dur="500"/>
                                        <p:tgtEl>
                                          <p:spTgt spid="128"/>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51"/>
                                        </p:tgtEl>
                                        <p:attrNameLst>
                                          <p:attrName>style.visibility</p:attrName>
                                        </p:attrNameLst>
                                      </p:cBhvr>
                                      <p:to>
                                        <p:strVal val="visible"/>
                                      </p:to>
                                    </p:set>
                                    <p:animEffect transition="in" filter="fade">
                                      <p:cBhvr>
                                        <p:cTn id="172" dur="500"/>
                                        <p:tgtEl>
                                          <p:spTgt spid="151"/>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fade">
                                      <p:cBhvr>
                                        <p:cTn id="175" dur="500"/>
                                        <p:tgtEl>
                                          <p:spTgt spid="152"/>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153"/>
                                        </p:tgtEl>
                                        <p:attrNameLst>
                                          <p:attrName>style.visibility</p:attrName>
                                        </p:attrNameLst>
                                      </p:cBhvr>
                                      <p:to>
                                        <p:strVal val="visible"/>
                                      </p:to>
                                    </p:set>
                                    <p:animEffect transition="in" filter="fade">
                                      <p:cBhvr>
                                        <p:cTn id="178" dur="500"/>
                                        <p:tgtEl>
                                          <p:spTgt spid="153"/>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154"/>
                                        </p:tgtEl>
                                        <p:attrNameLst>
                                          <p:attrName>style.visibility</p:attrName>
                                        </p:attrNameLst>
                                      </p:cBhvr>
                                      <p:to>
                                        <p:strVal val="visible"/>
                                      </p:to>
                                    </p:set>
                                    <p:animEffect transition="in" filter="fade">
                                      <p:cBhvr>
                                        <p:cTn id="181" dur="500"/>
                                        <p:tgtEl>
                                          <p:spTgt spid="154"/>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155"/>
                                        </p:tgtEl>
                                        <p:attrNameLst>
                                          <p:attrName>style.visibility</p:attrName>
                                        </p:attrNameLst>
                                      </p:cBhvr>
                                      <p:to>
                                        <p:strVal val="visible"/>
                                      </p:to>
                                    </p:set>
                                    <p:animEffect transition="in" filter="fade">
                                      <p:cBhvr>
                                        <p:cTn id="184" dur="500"/>
                                        <p:tgtEl>
                                          <p:spTgt spid="155"/>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156"/>
                                        </p:tgtEl>
                                        <p:attrNameLst>
                                          <p:attrName>style.visibility</p:attrName>
                                        </p:attrNameLst>
                                      </p:cBhvr>
                                      <p:to>
                                        <p:strVal val="visible"/>
                                      </p:to>
                                    </p:set>
                                    <p:animEffect transition="in" filter="fade">
                                      <p:cBhvr>
                                        <p:cTn id="187" dur="500"/>
                                        <p:tgtEl>
                                          <p:spTgt spid="156"/>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nodeType="clickEffect">
                                  <p:stCondLst>
                                    <p:cond delay="0"/>
                                  </p:stCondLst>
                                  <p:childTnLst>
                                    <p:set>
                                      <p:cBhvr>
                                        <p:cTn id="191" dur="1" fill="hold">
                                          <p:stCondLst>
                                            <p:cond delay="0"/>
                                          </p:stCondLst>
                                        </p:cTn>
                                        <p:tgtEl>
                                          <p:spTgt spid="157"/>
                                        </p:tgtEl>
                                        <p:attrNameLst>
                                          <p:attrName>style.visibility</p:attrName>
                                        </p:attrNameLst>
                                      </p:cBhvr>
                                      <p:to>
                                        <p:strVal val="visible"/>
                                      </p:to>
                                    </p:set>
                                    <p:animEffect transition="in" filter="fade">
                                      <p:cBhvr>
                                        <p:cTn id="192"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101" grpId="0"/>
      <p:bldP spid="102" grpId="0"/>
      <p:bldP spid="103" grpId="0"/>
      <p:bldP spid="104" grpId="0"/>
      <p:bldP spid="105" grpId="0"/>
      <p:bldP spid="106" grpId="0"/>
      <p:bldP spid="107" grpId="0"/>
      <p:bldP spid="108" grpId="0"/>
      <p:bldP spid="109" grpId="0"/>
      <p:bldP spid="110" grpId="0"/>
      <p:bldP spid="111" grpId="0"/>
      <p:bldP spid="112" grpId="0"/>
      <p:bldP spid="113" grpId="0"/>
      <p:bldP spid="114" grpId="0"/>
      <p:bldP spid="115" grpId="0"/>
      <p:bldP spid="116" grpId="0"/>
      <p:bldP spid="117" grpId="0"/>
      <p:bldP spid="118" grpId="0"/>
      <p:bldP spid="119" grpId="0"/>
      <p:bldP spid="120" grpId="0"/>
      <p:bldP spid="121" grpId="0"/>
      <p:bldP spid="122" grpId="0"/>
      <p:bldP spid="123" grpId="0"/>
      <p:bldP spid="124" grpId="0"/>
      <p:bldP spid="125" grpId="0"/>
      <p:bldP spid="126" grpId="0"/>
      <p:bldP spid="127" grpId="0"/>
      <p:bldP spid="128" grpId="0"/>
      <p:bldP spid="133" grpId="0" animBg="1"/>
      <p:bldP spid="134" grpId="0" animBg="1"/>
      <p:bldP spid="135" grpId="0" animBg="1"/>
      <p:bldP spid="136" grpId="0" animBg="1"/>
      <p:bldP spid="137" grpId="0" animBg="1"/>
      <p:bldP spid="138" grpId="0" animBg="1"/>
      <p:bldP spid="139" grpId="0" animBg="1"/>
      <p:bldP spid="140"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t>NEED-TO-KNOW 25-3</a:t>
            </a:r>
            <a:endParaRPr lang="en-US" sz="3200" b="1" dirty="0"/>
          </a:p>
        </p:txBody>
      </p:sp>
      <p:sp>
        <p:nvSpPr>
          <p:cNvPr id="94" name="Slide Number Placeholder 5"/>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r">
              <a:spcBef>
                <a:spcPct val="0"/>
              </a:spcBef>
              <a:buFontTx/>
              <a:buNone/>
            </a:pPr>
            <a:r>
              <a:rPr lang="en-US" altLang="en-US" sz="1200" dirty="0" smtClean="0">
                <a:solidFill>
                  <a:srgbClr val="898989"/>
                </a:solidFill>
                <a:latin typeface="Arial" charset="0"/>
              </a:rPr>
              <a:t>22</a:t>
            </a:r>
            <a:endParaRPr lang="en-US" altLang="en-US" sz="1200" dirty="0">
              <a:solidFill>
                <a:srgbClr val="898989"/>
              </a:solidFill>
              <a:latin typeface="Arial" charset="0"/>
            </a:endParaRPr>
          </a:p>
        </p:txBody>
      </p:sp>
      <p:sp>
        <p:nvSpPr>
          <p:cNvPr id="92" name="Rounded Rectangle 91"/>
          <p:cNvSpPr/>
          <p:nvPr/>
        </p:nvSpPr>
        <p:spPr>
          <a:xfrm>
            <a:off x="1" y="6602412"/>
            <a:ext cx="5029199" cy="22416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P3: </a:t>
            </a:r>
            <a:r>
              <a:rPr lang="en-US" sz="1100" dirty="0">
                <a:solidFill>
                  <a:prstClr val="black"/>
                </a:solidFill>
                <a:latin typeface="Calibri"/>
              </a:rPr>
              <a:t>Compute net present value and describe its </a:t>
            </a:r>
            <a:r>
              <a:rPr lang="en-US" sz="1100" dirty="0" smtClean="0">
                <a:solidFill>
                  <a:prstClr val="black"/>
                </a:solidFill>
                <a:latin typeface="Calibri"/>
              </a:rPr>
              <a:t>use.</a:t>
            </a:r>
            <a:endParaRPr lang="en-US" sz="1100" dirty="0"/>
          </a:p>
        </p:txBody>
      </p:sp>
      <p:sp>
        <p:nvSpPr>
          <p:cNvPr id="93" name="Rectangle 92"/>
          <p:cNvSpPr>
            <a:spLocks noChangeArrowheads="1"/>
          </p:cNvSpPr>
          <p:nvPr/>
        </p:nvSpPr>
        <p:spPr bwMode="auto">
          <a:xfrm>
            <a:off x="1370013" y="1314450"/>
            <a:ext cx="5507038" cy="452438"/>
          </a:xfrm>
          <a:prstGeom prst="rect">
            <a:avLst/>
          </a:prstGeom>
          <a:solidFill>
            <a:srgbClr val="6674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94"/>
          <p:cNvSpPr>
            <a:spLocks noChangeArrowheads="1"/>
          </p:cNvSpPr>
          <p:nvPr/>
        </p:nvSpPr>
        <p:spPr bwMode="auto">
          <a:xfrm>
            <a:off x="1370013" y="2447925"/>
            <a:ext cx="5507038" cy="669925"/>
          </a:xfrm>
          <a:prstGeom prst="rect">
            <a:avLst/>
          </a:prstGeom>
          <a:solidFill>
            <a:srgbClr val="6674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Rectangle 95"/>
          <p:cNvSpPr>
            <a:spLocks noChangeArrowheads="1"/>
          </p:cNvSpPr>
          <p:nvPr/>
        </p:nvSpPr>
        <p:spPr bwMode="auto">
          <a:xfrm>
            <a:off x="1409701" y="706438"/>
            <a:ext cx="65055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A company can invest in only one of two projects, A or B. Each project requires a $20,000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Rectangle 96"/>
          <p:cNvSpPr>
            <a:spLocks noChangeArrowheads="1"/>
          </p:cNvSpPr>
          <p:nvPr/>
        </p:nvSpPr>
        <p:spPr bwMode="auto">
          <a:xfrm>
            <a:off x="1409701" y="912813"/>
            <a:ext cx="60912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investment and is expected to generate end-of-period, annual cash flows as follows: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Rectangle 97"/>
          <p:cNvSpPr>
            <a:spLocks noChangeArrowheads="1"/>
          </p:cNvSpPr>
          <p:nvPr/>
        </p:nvSpPr>
        <p:spPr bwMode="auto">
          <a:xfrm>
            <a:off x="3478213" y="1550988"/>
            <a:ext cx="6159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Year 1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9" name="Rectangle 98"/>
          <p:cNvSpPr>
            <a:spLocks noChangeArrowheads="1"/>
          </p:cNvSpPr>
          <p:nvPr/>
        </p:nvSpPr>
        <p:spPr bwMode="auto">
          <a:xfrm>
            <a:off x="4375151" y="1550988"/>
            <a:ext cx="6159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Year 2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 name="Rectangle 99"/>
          <p:cNvSpPr>
            <a:spLocks noChangeArrowheads="1"/>
          </p:cNvSpPr>
          <p:nvPr/>
        </p:nvSpPr>
        <p:spPr bwMode="auto">
          <a:xfrm>
            <a:off x="5273676" y="1550988"/>
            <a:ext cx="6159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Year 3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Rectangle 100"/>
          <p:cNvSpPr>
            <a:spLocks noChangeArrowheads="1"/>
          </p:cNvSpPr>
          <p:nvPr/>
        </p:nvSpPr>
        <p:spPr bwMode="auto">
          <a:xfrm>
            <a:off x="6230938" y="1550988"/>
            <a:ext cx="4635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Total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Rectangle 101"/>
          <p:cNvSpPr>
            <a:spLocks noChangeArrowheads="1"/>
          </p:cNvSpPr>
          <p:nvPr/>
        </p:nvSpPr>
        <p:spPr bwMode="auto">
          <a:xfrm>
            <a:off x="1409701" y="1778000"/>
            <a:ext cx="7254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Project 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 name="Rectangle 102"/>
          <p:cNvSpPr>
            <a:spLocks noChangeArrowheads="1"/>
          </p:cNvSpPr>
          <p:nvPr/>
        </p:nvSpPr>
        <p:spPr bwMode="auto">
          <a:xfrm>
            <a:off x="3508376" y="1778000"/>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$12,000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Rectangle 103"/>
          <p:cNvSpPr>
            <a:spLocks noChangeArrowheads="1"/>
          </p:cNvSpPr>
          <p:nvPr/>
        </p:nvSpPr>
        <p:spPr bwMode="auto">
          <a:xfrm>
            <a:off x="4495801" y="1778000"/>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$8,500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 name="Rectangle 104"/>
          <p:cNvSpPr>
            <a:spLocks noChangeArrowheads="1"/>
          </p:cNvSpPr>
          <p:nvPr/>
        </p:nvSpPr>
        <p:spPr bwMode="auto">
          <a:xfrm>
            <a:off x="5394326" y="1778000"/>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$4,000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Rectangle 105"/>
          <p:cNvSpPr>
            <a:spLocks noChangeArrowheads="1"/>
          </p:cNvSpPr>
          <p:nvPr/>
        </p:nvSpPr>
        <p:spPr bwMode="auto">
          <a:xfrm>
            <a:off x="6200776" y="1778000"/>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$24,500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Rectangle 106"/>
          <p:cNvSpPr>
            <a:spLocks noChangeArrowheads="1"/>
          </p:cNvSpPr>
          <p:nvPr/>
        </p:nvSpPr>
        <p:spPr bwMode="auto">
          <a:xfrm>
            <a:off x="1409701" y="1982788"/>
            <a:ext cx="7254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Project 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Rectangle 107"/>
          <p:cNvSpPr>
            <a:spLocks noChangeArrowheads="1"/>
          </p:cNvSpPr>
          <p:nvPr/>
        </p:nvSpPr>
        <p:spPr bwMode="auto">
          <a:xfrm>
            <a:off x="3689351" y="1982788"/>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4,500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 name="Rectangle 108"/>
          <p:cNvSpPr>
            <a:spLocks noChangeArrowheads="1"/>
          </p:cNvSpPr>
          <p:nvPr/>
        </p:nvSpPr>
        <p:spPr bwMode="auto">
          <a:xfrm>
            <a:off x="4587876" y="1982788"/>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8,500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 name="Rectangle 109"/>
          <p:cNvSpPr>
            <a:spLocks noChangeArrowheads="1"/>
          </p:cNvSpPr>
          <p:nvPr/>
        </p:nvSpPr>
        <p:spPr bwMode="auto">
          <a:xfrm>
            <a:off x="5394326" y="1982788"/>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13,000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 name="Rectangle 110"/>
          <p:cNvSpPr>
            <a:spLocks noChangeArrowheads="1"/>
          </p:cNvSpPr>
          <p:nvPr/>
        </p:nvSpPr>
        <p:spPr bwMode="auto">
          <a:xfrm>
            <a:off x="6291263" y="1982788"/>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26,000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Rectangle 53"/>
          <p:cNvSpPr>
            <a:spLocks noChangeArrowheads="1"/>
          </p:cNvSpPr>
          <p:nvPr/>
        </p:nvSpPr>
        <p:spPr bwMode="auto">
          <a:xfrm>
            <a:off x="1471613" y="2468562"/>
            <a:ext cx="7969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Project 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 name="Rectangle 54"/>
          <p:cNvSpPr>
            <a:spLocks noChangeArrowheads="1"/>
          </p:cNvSpPr>
          <p:nvPr/>
        </p:nvSpPr>
        <p:spPr bwMode="auto">
          <a:xfrm>
            <a:off x="2714625" y="2468562"/>
            <a:ext cx="8270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Net Cash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 name="Rectangle 55"/>
          <p:cNvSpPr>
            <a:spLocks noChangeArrowheads="1"/>
          </p:cNvSpPr>
          <p:nvPr/>
        </p:nvSpPr>
        <p:spPr bwMode="auto">
          <a:xfrm>
            <a:off x="2795587" y="2674937"/>
            <a:ext cx="635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Inflows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 name="Rectangle 56"/>
          <p:cNvSpPr>
            <a:spLocks noChangeArrowheads="1"/>
          </p:cNvSpPr>
          <p:nvPr/>
        </p:nvSpPr>
        <p:spPr bwMode="auto">
          <a:xfrm>
            <a:off x="4213226" y="2468562"/>
            <a:ext cx="9477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PV of $1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 name="Rectangle 57"/>
          <p:cNvSpPr>
            <a:spLocks noChangeArrowheads="1"/>
          </p:cNvSpPr>
          <p:nvPr/>
        </p:nvSpPr>
        <p:spPr bwMode="auto">
          <a:xfrm>
            <a:off x="4456113" y="2674937"/>
            <a:ext cx="4032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Rectangle 58"/>
          <p:cNvSpPr>
            <a:spLocks noChangeArrowheads="1"/>
          </p:cNvSpPr>
          <p:nvPr/>
        </p:nvSpPr>
        <p:spPr bwMode="auto">
          <a:xfrm>
            <a:off x="6059488" y="2468562"/>
            <a:ext cx="8477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PV of Net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 name="Rectangle 59"/>
          <p:cNvSpPr>
            <a:spLocks noChangeArrowheads="1"/>
          </p:cNvSpPr>
          <p:nvPr/>
        </p:nvSpPr>
        <p:spPr bwMode="auto">
          <a:xfrm>
            <a:off x="6221413" y="2674937"/>
            <a:ext cx="5238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Cash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Rectangle 60"/>
          <p:cNvSpPr>
            <a:spLocks noChangeArrowheads="1"/>
          </p:cNvSpPr>
          <p:nvPr/>
        </p:nvSpPr>
        <p:spPr bwMode="auto">
          <a:xfrm>
            <a:off x="6140451" y="2890837"/>
            <a:ext cx="635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Inflows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 name="Rectangle 61"/>
          <p:cNvSpPr>
            <a:spLocks noChangeArrowheads="1"/>
          </p:cNvSpPr>
          <p:nvPr/>
        </p:nvSpPr>
        <p:spPr bwMode="auto">
          <a:xfrm>
            <a:off x="1409701" y="3127375"/>
            <a:ext cx="5953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Year 1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 name="Rectangle 62"/>
          <p:cNvSpPr>
            <a:spLocks noChangeArrowheads="1"/>
          </p:cNvSpPr>
          <p:nvPr/>
        </p:nvSpPr>
        <p:spPr bwMode="auto">
          <a:xfrm>
            <a:off x="2997200" y="312737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$4,500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 name="Rectangle 63"/>
          <p:cNvSpPr>
            <a:spLocks noChangeArrowheads="1"/>
          </p:cNvSpPr>
          <p:nvPr/>
        </p:nvSpPr>
        <p:spPr bwMode="auto">
          <a:xfrm>
            <a:off x="4495801" y="312737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0.9091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3" name="Rectangle 64"/>
          <p:cNvSpPr>
            <a:spLocks noChangeArrowheads="1"/>
          </p:cNvSpPr>
          <p:nvPr/>
        </p:nvSpPr>
        <p:spPr bwMode="auto">
          <a:xfrm>
            <a:off x="6291263" y="312737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$4,091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Rectangle 65"/>
          <p:cNvSpPr>
            <a:spLocks noChangeArrowheads="1"/>
          </p:cNvSpPr>
          <p:nvPr/>
        </p:nvSpPr>
        <p:spPr bwMode="auto">
          <a:xfrm>
            <a:off x="1409701" y="3333750"/>
            <a:ext cx="5953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Year 2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5" name="Rectangle 66"/>
          <p:cNvSpPr>
            <a:spLocks noChangeArrowheads="1"/>
          </p:cNvSpPr>
          <p:nvPr/>
        </p:nvSpPr>
        <p:spPr bwMode="auto">
          <a:xfrm>
            <a:off x="3087687" y="3333750"/>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8,500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 name="Rectangle 67"/>
          <p:cNvSpPr>
            <a:spLocks noChangeArrowheads="1"/>
          </p:cNvSpPr>
          <p:nvPr/>
        </p:nvSpPr>
        <p:spPr bwMode="auto">
          <a:xfrm>
            <a:off x="4495801" y="3333750"/>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0.8264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7" name="Rectangle 68"/>
          <p:cNvSpPr>
            <a:spLocks noChangeArrowheads="1"/>
          </p:cNvSpPr>
          <p:nvPr/>
        </p:nvSpPr>
        <p:spPr bwMode="auto">
          <a:xfrm>
            <a:off x="6381751" y="3333750"/>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7,024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 name="Rectangle 69"/>
          <p:cNvSpPr>
            <a:spLocks noChangeArrowheads="1"/>
          </p:cNvSpPr>
          <p:nvPr/>
        </p:nvSpPr>
        <p:spPr bwMode="auto">
          <a:xfrm>
            <a:off x="1409701" y="3540125"/>
            <a:ext cx="5953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Year 3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 name="Rectangle 70"/>
          <p:cNvSpPr>
            <a:spLocks noChangeArrowheads="1"/>
          </p:cNvSpPr>
          <p:nvPr/>
        </p:nvSpPr>
        <p:spPr bwMode="auto">
          <a:xfrm>
            <a:off x="2997200" y="354012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13,000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 name="Rectangle 71"/>
          <p:cNvSpPr>
            <a:spLocks noChangeArrowheads="1"/>
          </p:cNvSpPr>
          <p:nvPr/>
        </p:nvSpPr>
        <p:spPr bwMode="auto">
          <a:xfrm>
            <a:off x="4495801" y="354012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0.7513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 name="Rectangle 72"/>
          <p:cNvSpPr>
            <a:spLocks noChangeArrowheads="1"/>
          </p:cNvSpPr>
          <p:nvPr/>
        </p:nvSpPr>
        <p:spPr bwMode="auto">
          <a:xfrm>
            <a:off x="6381751" y="3540125"/>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9,767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4" name="Rectangle 73"/>
          <p:cNvSpPr>
            <a:spLocks noChangeArrowheads="1"/>
          </p:cNvSpPr>
          <p:nvPr/>
        </p:nvSpPr>
        <p:spPr bwMode="auto">
          <a:xfrm>
            <a:off x="2905125" y="3746500"/>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$26,000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5" name="Rectangle 74"/>
          <p:cNvSpPr>
            <a:spLocks noChangeArrowheads="1"/>
          </p:cNvSpPr>
          <p:nvPr/>
        </p:nvSpPr>
        <p:spPr bwMode="auto">
          <a:xfrm>
            <a:off x="6200776" y="3746500"/>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$20,882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6" name="Rectangle 75"/>
          <p:cNvSpPr>
            <a:spLocks noChangeArrowheads="1"/>
          </p:cNvSpPr>
          <p:nvPr/>
        </p:nvSpPr>
        <p:spPr bwMode="auto">
          <a:xfrm>
            <a:off x="1409701" y="4178300"/>
            <a:ext cx="17351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PV of Net Cash Inflows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7" name="Rectangle 76"/>
          <p:cNvSpPr>
            <a:spLocks noChangeArrowheads="1"/>
          </p:cNvSpPr>
          <p:nvPr/>
        </p:nvSpPr>
        <p:spPr bwMode="auto">
          <a:xfrm>
            <a:off x="4405313" y="4178300"/>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$20,882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8" name="Rectangle 77"/>
          <p:cNvSpPr>
            <a:spLocks noChangeArrowheads="1"/>
          </p:cNvSpPr>
          <p:nvPr/>
        </p:nvSpPr>
        <p:spPr bwMode="auto">
          <a:xfrm>
            <a:off x="1409701" y="4384675"/>
            <a:ext cx="12811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Amount invested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9" name="Rectangle 78"/>
          <p:cNvSpPr>
            <a:spLocks noChangeArrowheads="1"/>
          </p:cNvSpPr>
          <p:nvPr/>
        </p:nvSpPr>
        <p:spPr bwMode="auto">
          <a:xfrm>
            <a:off x="4446588" y="4384675"/>
            <a:ext cx="6762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(20,000)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 name="Rectangle 79"/>
          <p:cNvSpPr>
            <a:spLocks noChangeArrowheads="1"/>
          </p:cNvSpPr>
          <p:nvPr/>
        </p:nvSpPr>
        <p:spPr bwMode="auto">
          <a:xfrm>
            <a:off x="1409701" y="4591050"/>
            <a:ext cx="220457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Net Present Value – Project B</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1" name="Rectangle 80"/>
          <p:cNvSpPr>
            <a:spLocks noChangeArrowheads="1"/>
          </p:cNvSpPr>
          <p:nvPr/>
        </p:nvSpPr>
        <p:spPr bwMode="auto">
          <a:xfrm>
            <a:off x="4627563" y="4591050"/>
            <a:ext cx="433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$882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2" name="Rectangle 81"/>
          <p:cNvSpPr>
            <a:spLocks noChangeArrowheads="1"/>
          </p:cNvSpPr>
          <p:nvPr/>
        </p:nvSpPr>
        <p:spPr bwMode="auto">
          <a:xfrm>
            <a:off x="1409701" y="5022850"/>
            <a:ext cx="33575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C00000"/>
                </a:solidFill>
                <a:effectLst/>
                <a:latin typeface="Arial" panose="020B0604020202020204" pitchFamily="34" charset="0"/>
              </a:rPr>
              <a:t>Project A has the higher net present value.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3" name="Rectangle 82"/>
          <p:cNvSpPr>
            <a:spLocks noChangeArrowheads="1"/>
          </p:cNvSpPr>
          <p:nvPr/>
        </p:nvSpPr>
        <p:spPr bwMode="auto">
          <a:xfrm>
            <a:off x="4425951" y="1335088"/>
            <a:ext cx="13811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Net Cash Inflows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4" name="Rectangle 83"/>
          <p:cNvSpPr>
            <a:spLocks noChangeArrowheads="1"/>
          </p:cNvSpPr>
          <p:nvPr/>
        </p:nvSpPr>
        <p:spPr bwMode="auto">
          <a:xfrm>
            <a:off x="4425951" y="1509713"/>
            <a:ext cx="130016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84"/>
          <p:cNvSpPr>
            <a:spLocks noChangeArrowheads="1"/>
          </p:cNvSpPr>
          <p:nvPr/>
        </p:nvSpPr>
        <p:spPr bwMode="auto">
          <a:xfrm>
            <a:off x="1360488" y="1303338"/>
            <a:ext cx="19050" cy="4635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85"/>
          <p:cNvSpPr>
            <a:spLocks noChangeArrowheads="1"/>
          </p:cNvSpPr>
          <p:nvPr/>
        </p:nvSpPr>
        <p:spPr bwMode="auto">
          <a:xfrm>
            <a:off x="6856413" y="1323975"/>
            <a:ext cx="20638" cy="4429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Line 94"/>
          <p:cNvSpPr>
            <a:spLocks noChangeShapeType="1"/>
          </p:cNvSpPr>
          <p:nvPr/>
        </p:nvSpPr>
        <p:spPr bwMode="auto">
          <a:xfrm>
            <a:off x="2562225" y="3725862"/>
            <a:ext cx="1019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Rectangle 95"/>
          <p:cNvSpPr>
            <a:spLocks noChangeArrowheads="1"/>
          </p:cNvSpPr>
          <p:nvPr/>
        </p:nvSpPr>
        <p:spPr bwMode="auto">
          <a:xfrm>
            <a:off x="2562225" y="3725862"/>
            <a:ext cx="10191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Line 96"/>
          <p:cNvSpPr>
            <a:spLocks noChangeShapeType="1"/>
          </p:cNvSpPr>
          <p:nvPr/>
        </p:nvSpPr>
        <p:spPr bwMode="auto">
          <a:xfrm>
            <a:off x="2562225" y="3932237"/>
            <a:ext cx="1019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Rectangle 97"/>
          <p:cNvSpPr>
            <a:spLocks noChangeArrowheads="1"/>
          </p:cNvSpPr>
          <p:nvPr/>
        </p:nvSpPr>
        <p:spPr bwMode="auto">
          <a:xfrm>
            <a:off x="2562225" y="3932237"/>
            <a:ext cx="10191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Line 98"/>
          <p:cNvSpPr>
            <a:spLocks noChangeShapeType="1"/>
          </p:cNvSpPr>
          <p:nvPr/>
        </p:nvSpPr>
        <p:spPr bwMode="auto">
          <a:xfrm>
            <a:off x="2562225" y="3951287"/>
            <a:ext cx="10191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Rectangle 99"/>
          <p:cNvSpPr>
            <a:spLocks noChangeArrowheads="1"/>
          </p:cNvSpPr>
          <p:nvPr/>
        </p:nvSpPr>
        <p:spPr bwMode="auto">
          <a:xfrm>
            <a:off x="2562225" y="3951287"/>
            <a:ext cx="101917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Rectangle 100"/>
          <p:cNvSpPr>
            <a:spLocks noChangeArrowheads="1"/>
          </p:cNvSpPr>
          <p:nvPr/>
        </p:nvSpPr>
        <p:spPr bwMode="auto">
          <a:xfrm>
            <a:off x="1360488" y="2438400"/>
            <a:ext cx="19050" cy="6794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Rectangle 101"/>
          <p:cNvSpPr>
            <a:spLocks noChangeArrowheads="1"/>
          </p:cNvSpPr>
          <p:nvPr/>
        </p:nvSpPr>
        <p:spPr bwMode="auto">
          <a:xfrm>
            <a:off x="6856413" y="2459037"/>
            <a:ext cx="20638" cy="658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102"/>
          <p:cNvSpPr>
            <a:spLocks noChangeArrowheads="1"/>
          </p:cNvSpPr>
          <p:nvPr/>
        </p:nvSpPr>
        <p:spPr bwMode="auto">
          <a:xfrm>
            <a:off x="1379538" y="1303338"/>
            <a:ext cx="54975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103"/>
          <p:cNvSpPr>
            <a:spLocks noChangeArrowheads="1"/>
          </p:cNvSpPr>
          <p:nvPr/>
        </p:nvSpPr>
        <p:spPr bwMode="auto">
          <a:xfrm>
            <a:off x="1379538" y="1746250"/>
            <a:ext cx="54975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Rectangle 118"/>
          <p:cNvSpPr>
            <a:spLocks noChangeArrowheads="1"/>
          </p:cNvSpPr>
          <p:nvPr/>
        </p:nvSpPr>
        <p:spPr bwMode="auto">
          <a:xfrm>
            <a:off x="1379538" y="2438400"/>
            <a:ext cx="54975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119"/>
          <p:cNvSpPr>
            <a:spLocks noChangeArrowheads="1"/>
          </p:cNvSpPr>
          <p:nvPr/>
        </p:nvSpPr>
        <p:spPr bwMode="auto">
          <a:xfrm>
            <a:off x="1379538" y="3097212"/>
            <a:ext cx="54975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Line 120"/>
          <p:cNvSpPr>
            <a:spLocks noChangeShapeType="1"/>
          </p:cNvSpPr>
          <p:nvPr/>
        </p:nvSpPr>
        <p:spPr bwMode="auto">
          <a:xfrm>
            <a:off x="5969001" y="3725862"/>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Rectangle 121"/>
          <p:cNvSpPr>
            <a:spLocks noChangeArrowheads="1"/>
          </p:cNvSpPr>
          <p:nvPr/>
        </p:nvSpPr>
        <p:spPr bwMode="auto">
          <a:xfrm>
            <a:off x="5969001" y="3725862"/>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Line 122"/>
          <p:cNvSpPr>
            <a:spLocks noChangeShapeType="1"/>
          </p:cNvSpPr>
          <p:nvPr/>
        </p:nvSpPr>
        <p:spPr bwMode="auto">
          <a:xfrm>
            <a:off x="5969001" y="3932237"/>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Rectangle 123"/>
          <p:cNvSpPr>
            <a:spLocks noChangeArrowheads="1"/>
          </p:cNvSpPr>
          <p:nvPr/>
        </p:nvSpPr>
        <p:spPr bwMode="auto">
          <a:xfrm>
            <a:off x="5969001" y="3932237"/>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Line 124"/>
          <p:cNvSpPr>
            <a:spLocks noChangeShapeType="1"/>
          </p:cNvSpPr>
          <p:nvPr/>
        </p:nvSpPr>
        <p:spPr bwMode="auto">
          <a:xfrm>
            <a:off x="5969001" y="3951287"/>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Rectangle 125"/>
          <p:cNvSpPr>
            <a:spLocks noChangeArrowheads="1"/>
          </p:cNvSpPr>
          <p:nvPr/>
        </p:nvSpPr>
        <p:spPr bwMode="auto">
          <a:xfrm>
            <a:off x="5969001" y="3951287"/>
            <a:ext cx="9080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Line 126"/>
          <p:cNvSpPr>
            <a:spLocks noChangeShapeType="1"/>
          </p:cNvSpPr>
          <p:nvPr/>
        </p:nvSpPr>
        <p:spPr bwMode="auto">
          <a:xfrm>
            <a:off x="4173538" y="4570412"/>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Rectangle 127"/>
          <p:cNvSpPr>
            <a:spLocks noChangeArrowheads="1"/>
          </p:cNvSpPr>
          <p:nvPr/>
        </p:nvSpPr>
        <p:spPr bwMode="auto">
          <a:xfrm>
            <a:off x="4173538" y="4570412"/>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Line 128"/>
          <p:cNvSpPr>
            <a:spLocks noChangeShapeType="1"/>
          </p:cNvSpPr>
          <p:nvPr/>
        </p:nvSpPr>
        <p:spPr bwMode="auto">
          <a:xfrm>
            <a:off x="4173538" y="4775200"/>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Rectangle 129"/>
          <p:cNvSpPr>
            <a:spLocks noChangeArrowheads="1"/>
          </p:cNvSpPr>
          <p:nvPr/>
        </p:nvSpPr>
        <p:spPr bwMode="auto">
          <a:xfrm>
            <a:off x="4173538" y="4775200"/>
            <a:ext cx="9080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Line 130"/>
          <p:cNvSpPr>
            <a:spLocks noChangeShapeType="1"/>
          </p:cNvSpPr>
          <p:nvPr/>
        </p:nvSpPr>
        <p:spPr bwMode="auto">
          <a:xfrm>
            <a:off x="4173538" y="4795837"/>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Rectangle 131"/>
          <p:cNvSpPr>
            <a:spLocks noChangeArrowheads="1"/>
          </p:cNvSpPr>
          <p:nvPr/>
        </p:nvSpPr>
        <p:spPr bwMode="auto">
          <a:xfrm>
            <a:off x="4173538" y="4795837"/>
            <a:ext cx="9080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Rectangle 47"/>
          <p:cNvSpPr>
            <a:spLocks noChangeArrowheads="1"/>
          </p:cNvSpPr>
          <p:nvPr/>
        </p:nvSpPr>
        <p:spPr bwMode="auto">
          <a:xfrm>
            <a:off x="5278438" y="4191000"/>
            <a:ext cx="17351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PV of Net Cash Inflows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2" name="Rectangle 48"/>
          <p:cNvSpPr>
            <a:spLocks noChangeArrowheads="1"/>
          </p:cNvSpPr>
          <p:nvPr/>
        </p:nvSpPr>
        <p:spPr bwMode="auto">
          <a:xfrm>
            <a:off x="8080375" y="4191000"/>
            <a:ext cx="60433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$20,938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3" name="Rectangle 49"/>
          <p:cNvSpPr>
            <a:spLocks noChangeArrowheads="1"/>
          </p:cNvSpPr>
          <p:nvPr/>
        </p:nvSpPr>
        <p:spPr bwMode="auto">
          <a:xfrm>
            <a:off x="5278438" y="4397375"/>
            <a:ext cx="12811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Amount invested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4" name="Rectangle 50"/>
          <p:cNvSpPr>
            <a:spLocks noChangeArrowheads="1"/>
          </p:cNvSpPr>
          <p:nvPr/>
        </p:nvSpPr>
        <p:spPr bwMode="auto">
          <a:xfrm>
            <a:off x="8121650" y="4397375"/>
            <a:ext cx="6762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(20,000)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5" name="Rectangle 51"/>
          <p:cNvSpPr>
            <a:spLocks noChangeArrowheads="1"/>
          </p:cNvSpPr>
          <p:nvPr/>
        </p:nvSpPr>
        <p:spPr bwMode="auto">
          <a:xfrm>
            <a:off x="5278438" y="4602163"/>
            <a:ext cx="219540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Net Present Value – Project 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6" name="Rectangle 52"/>
          <p:cNvSpPr>
            <a:spLocks noChangeArrowheads="1"/>
          </p:cNvSpPr>
          <p:nvPr/>
        </p:nvSpPr>
        <p:spPr bwMode="auto">
          <a:xfrm>
            <a:off x="8302625" y="4602163"/>
            <a:ext cx="37189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$938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7" name="Line 112"/>
          <p:cNvSpPr>
            <a:spLocks noChangeShapeType="1"/>
          </p:cNvSpPr>
          <p:nvPr/>
        </p:nvSpPr>
        <p:spPr bwMode="auto">
          <a:xfrm>
            <a:off x="7848600" y="4581525"/>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Rectangle 113"/>
          <p:cNvSpPr>
            <a:spLocks noChangeArrowheads="1"/>
          </p:cNvSpPr>
          <p:nvPr/>
        </p:nvSpPr>
        <p:spPr bwMode="auto">
          <a:xfrm>
            <a:off x="7848600" y="4581525"/>
            <a:ext cx="9080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Line 114"/>
          <p:cNvSpPr>
            <a:spLocks noChangeShapeType="1"/>
          </p:cNvSpPr>
          <p:nvPr/>
        </p:nvSpPr>
        <p:spPr bwMode="auto">
          <a:xfrm>
            <a:off x="7848600" y="4787900"/>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 name="Rectangle 115"/>
          <p:cNvSpPr>
            <a:spLocks noChangeArrowheads="1"/>
          </p:cNvSpPr>
          <p:nvPr/>
        </p:nvSpPr>
        <p:spPr bwMode="auto">
          <a:xfrm>
            <a:off x="7848600" y="4787900"/>
            <a:ext cx="9080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Line 116"/>
          <p:cNvSpPr>
            <a:spLocks noChangeShapeType="1"/>
          </p:cNvSpPr>
          <p:nvPr/>
        </p:nvSpPr>
        <p:spPr bwMode="auto">
          <a:xfrm>
            <a:off x="7848600" y="4808538"/>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Rectangle 117"/>
          <p:cNvSpPr>
            <a:spLocks noChangeArrowheads="1"/>
          </p:cNvSpPr>
          <p:nvPr/>
        </p:nvSpPr>
        <p:spPr bwMode="auto">
          <a:xfrm>
            <a:off x="7848600" y="4808538"/>
            <a:ext cx="9080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93" name="Snagit_PPT193B"/>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6763" y="1447952"/>
            <a:ext cx="1819048" cy="24190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
                                        </p:tgtEl>
                                        <p:attrNameLst>
                                          <p:attrName>style.visibility</p:attrName>
                                        </p:attrNameLst>
                                      </p:cBhvr>
                                      <p:to>
                                        <p:strVal val="visible"/>
                                      </p:to>
                                    </p:set>
                                    <p:animEffect transition="in" filter="fade">
                                      <p:cBhvr>
                                        <p:cTn id="10" dur="500"/>
                                        <p:tgtEl>
                                          <p:spTgt spid="1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3"/>
                                        </p:tgtEl>
                                        <p:attrNameLst>
                                          <p:attrName>style.visibility</p:attrName>
                                        </p:attrNameLst>
                                      </p:cBhvr>
                                      <p:to>
                                        <p:strVal val="visible"/>
                                      </p:to>
                                    </p:set>
                                    <p:animEffect transition="in" filter="fade">
                                      <p:cBhvr>
                                        <p:cTn id="13" dur="500"/>
                                        <p:tgtEl>
                                          <p:spTgt spid="1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4"/>
                                        </p:tgtEl>
                                        <p:attrNameLst>
                                          <p:attrName>style.visibility</p:attrName>
                                        </p:attrNameLst>
                                      </p:cBhvr>
                                      <p:to>
                                        <p:strVal val="visible"/>
                                      </p:to>
                                    </p:set>
                                    <p:animEffect transition="in" filter="fade">
                                      <p:cBhvr>
                                        <p:cTn id="16" dur="500"/>
                                        <p:tgtEl>
                                          <p:spTgt spid="1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5"/>
                                        </p:tgtEl>
                                        <p:attrNameLst>
                                          <p:attrName>style.visibility</p:attrName>
                                        </p:attrNameLst>
                                      </p:cBhvr>
                                      <p:to>
                                        <p:strVal val="visible"/>
                                      </p:to>
                                    </p:set>
                                    <p:animEffect transition="in" filter="fade">
                                      <p:cBhvr>
                                        <p:cTn id="19" dur="500"/>
                                        <p:tgtEl>
                                          <p:spTgt spid="1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6"/>
                                        </p:tgtEl>
                                        <p:attrNameLst>
                                          <p:attrName>style.visibility</p:attrName>
                                        </p:attrNameLst>
                                      </p:cBhvr>
                                      <p:to>
                                        <p:strVal val="visible"/>
                                      </p:to>
                                    </p:set>
                                    <p:animEffect transition="in" filter="fade">
                                      <p:cBhvr>
                                        <p:cTn id="22" dur="500"/>
                                        <p:tgtEl>
                                          <p:spTgt spid="1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7"/>
                                        </p:tgtEl>
                                        <p:attrNameLst>
                                          <p:attrName>style.visibility</p:attrName>
                                        </p:attrNameLst>
                                      </p:cBhvr>
                                      <p:to>
                                        <p:strVal val="visible"/>
                                      </p:to>
                                    </p:set>
                                    <p:animEffect transition="in" filter="fade">
                                      <p:cBhvr>
                                        <p:cTn id="25" dur="500"/>
                                        <p:tgtEl>
                                          <p:spTgt spid="1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fade">
                                      <p:cBhvr>
                                        <p:cTn id="28" dur="500"/>
                                        <p:tgtEl>
                                          <p:spTgt spid="1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9"/>
                                        </p:tgtEl>
                                        <p:attrNameLst>
                                          <p:attrName>style.visibility</p:attrName>
                                        </p:attrNameLst>
                                      </p:cBhvr>
                                      <p:to>
                                        <p:strVal val="visible"/>
                                      </p:to>
                                    </p:set>
                                    <p:animEffect transition="in" filter="fade">
                                      <p:cBhvr>
                                        <p:cTn id="31" dur="500"/>
                                        <p:tgtEl>
                                          <p:spTgt spid="1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0"/>
                                        </p:tgtEl>
                                        <p:attrNameLst>
                                          <p:attrName>style.visibility</p:attrName>
                                        </p:attrNameLst>
                                      </p:cBhvr>
                                      <p:to>
                                        <p:strVal val="visible"/>
                                      </p:to>
                                    </p:set>
                                    <p:animEffect transition="in" filter="fade">
                                      <p:cBhvr>
                                        <p:cTn id="34" dur="500"/>
                                        <p:tgtEl>
                                          <p:spTgt spid="1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1"/>
                                        </p:tgtEl>
                                        <p:attrNameLst>
                                          <p:attrName>style.visibility</p:attrName>
                                        </p:attrNameLst>
                                      </p:cBhvr>
                                      <p:to>
                                        <p:strVal val="visible"/>
                                      </p:to>
                                    </p:set>
                                    <p:animEffect transition="in" filter="fade">
                                      <p:cBhvr>
                                        <p:cTn id="37" dur="500"/>
                                        <p:tgtEl>
                                          <p:spTgt spid="12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4"/>
                                        </p:tgtEl>
                                        <p:attrNameLst>
                                          <p:attrName>style.visibility</p:attrName>
                                        </p:attrNameLst>
                                      </p:cBhvr>
                                      <p:to>
                                        <p:strVal val="visible"/>
                                      </p:to>
                                    </p:set>
                                    <p:animEffect transition="in" filter="fade">
                                      <p:cBhvr>
                                        <p:cTn id="40" dur="500"/>
                                        <p:tgtEl>
                                          <p:spTgt spid="12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fade">
                                      <p:cBhvr>
                                        <p:cTn id="43" dur="500"/>
                                        <p:tgtEl>
                                          <p:spTgt spid="12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8"/>
                                        </p:tgtEl>
                                        <p:attrNameLst>
                                          <p:attrName>style.visibility</p:attrName>
                                        </p:attrNameLst>
                                      </p:cBhvr>
                                      <p:to>
                                        <p:strVal val="visible"/>
                                      </p:to>
                                    </p:set>
                                    <p:animEffect transition="in" filter="fade">
                                      <p:cBhvr>
                                        <p:cTn id="46" dur="500"/>
                                        <p:tgtEl>
                                          <p:spTgt spid="12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fade">
                                      <p:cBhvr>
                                        <p:cTn id="49" dur="500"/>
                                        <p:tgtEl>
                                          <p:spTgt spid="12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4"/>
                                        </p:tgtEl>
                                        <p:attrNameLst>
                                          <p:attrName>style.visibility</p:attrName>
                                        </p:attrNameLst>
                                      </p:cBhvr>
                                      <p:to>
                                        <p:strVal val="visible"/>
                                      </p:to>
                                    </p:set>
                                    <p:animEffect transition="in" filter="fade">
                                      <p:cBhvr>
                                        <p:cTn id="52" dur="500"/>
                                        <p:tgtEl>
                                          <p:spTgt spid="14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57"/>
                                        </p:tgtEl>
                                        <p:attrNameLst>
                                          <p:attrName>style.visibility</p:attrName>
                                        </p:attrNameLst>
                                      </p:cBhvr>
                                      <p:to>
                                        <p:strVal val="visible"/>
                                      </p:to>
                                    </p:set>
                                    <p:animEffect transition="in" filter="fade">
                                      <p:cBhvr>
                                        <p:cTn id="55" dur="500"/>
                                        <p:tgtEl>
                                          <p:spTgt spid="15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58"/>
                                        </p:tgtEl>
                                        <p:attrNameLst>
                                          <p:attrName>style.visibility</p:attrName>
                                        </p:attrNameLst>
                                      </p:cBhvr>
                                      <p:to>
                                        <p:strVal val="visible"/>
                                      </p:to>
                                    </p:set>
                                    <p:animEffect transition="in" filter="fade">
                                      <p:cBhvr>
                                        <p:cTn id="58" dur="500"/>
                                        <p:tgtEl>
                                          <p:spTgt spid="15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500"/>
                                        <p:tgtEl>
                                          <p:spTgt spid="15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60"/>
                                        </p:tgtEl>
                                        <p:attrNameLst>
                                          <p:attrName>style.visibility</p:attrName>
                                        </p:attrNameLst>
                                      </p:cBhvr>
                                      <p:to>
                                        <p:strVal val="visible"/>
                                      </p:to>
                                    </p:set>
                                    <p:animEffect transition="in" filter="fade">
                                      <p:cBhvr>
                                        <p:cTn id="64" dur="500"/>
                                        <p:tgtEl>
                                          <p:spTgt spid="16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fade">
                                      <p:cBhvr>
                                        <p:cTn id="67" dur="500"/>
                                        <p:tgtEl>
                                          <p:spTgt spid="16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62"/>
                                        </p:tgtEl>
                                        <p:attrNameLst>
                                          <p:attrName>style.visibility</p:attrName>
                                        </p:attrNameLst>
                                      </p:cBhvr>
                                      <p:to>
                                        <p:strVal val="visible"/>
                                      </p:to>
                                    </p:set>
                                    <p:animEffect transition="in" filter="fade">
                                      <p:cBhvr>
                                        <p:cTn id="70" dur="500"/>
                                        <p:tgtEl>
                                          <p:spTgt spid="16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63"/>
                                        </p:tgtEl>
                                        <p:attrNameLst>
                                          <p:attrName>style.visibility</p:attrName>
                                        </p:attrNameLst>
                                      </p:cBhvr>
                                      <p:to>
                                        <p:strVal val="visible"/>
                                      </p:to>
                                    </p:set>
                                    <p:animEffect transition="in" filter="fade">
                                      <p:cBhvr>
                                        <p:cTn id="73" dur="500"/>
                                        <p:tgtEl>
                                          <p:spTgt spid="16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64"/>
                                        </p:tgtEl>
                                        <p:attrNameLst>
                                          <p:attrName>style.visibility</p:attrName>
                                        </p:attrNameLst>
                                      </p:cBhvr>
                                      <p:to>
                                        <p:strVal val="visible"/>
                                      </p:to>
                                    </p:set>
                                    <p:animEffect transition="in" filter="fade">
                                      <p:cBhvr>
                                        <p:cTn id="76" dur="500"/>
                                        <p:tgtEl>
                                          <p:spTgt spid="164"/>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67"/>
                                        </p:tgtEl>
                                        <p:attrNameLst>
                                          <p:attrName>style.visibility</p:attrName>
                                        </p:attrNameLst>
                                      </p:cBhvr>
                                      <p:to>
                                        <p:strVal val="visible"/>
                                      </p:to>
                                    </p:set>
                                    <p:animEffect transition="in" filter="fade">
                                      <p:cBhvr>
                                        <p:cTn id="79" dur="500"/>
                                        <p:tgtEl>
                                          <p:spTgt spid="16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68"/>
                                        </p:tgtEl>
                                        <p:attrNameLst>
                                          <p:attrName>style.visibility</p:attrName>
                                        </p:attrNameLst>
                                      </p:cBhvr>
                                      <p:to>
                                        <p:strVal val="visible"/>
                                      </p:to>
                                    </p:set>
                                    <p:animEffect transition="in" filter="fade">
                                      <p:cBhvr>
                                        <p:cTn id="82" dur="500"/>
                                        <p:tgtEl>
                                          <p:spTgt spid="16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22"/>
                                        </p:tgtEl>
                                        <p:attrNameLst>
                                          <p:attrName>style.visibility</p:attrName>
                                        </p:attrNameLst>
                                      </p:cBhvr>
                                      <p:to>
                                        <p:strVal val="visible"/>
                                      </p:to>
                                    </p:set>
                                    <p:animEffect transition="in" filter="fade">
                                      <p:cBhvr>
                                        <p:cTn id="87" dur="500"/>
                                        <p:tgtEl>
                                          <p:spTgt spid="12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23"/>
                                        </p:tgtEl>
                                        <p:attrNameLst>
                                          <p:attrName>style.visibility</p:attrName>
                                        </p:attrNameLst>
                                      </p:cBhvr>
                                      <p:to>
                                        <p:strVal val="visible"/>
                                      </p:to>
                                    </p:set>
                                    <p:animEffect transition="in" filter="fade">
                                      <p:cBhvr>
                                        <p:cTn id="92" dur="500"/>
                                        <p:tgtEl>
                                          <p:spTgt spid="12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26"/>
                                        </p:tgtEl>
                                        <p:attrNameLst>
                                          <p:attrName>style.visibility</p:attrName>
                                        </p:attrNameLst>
                                      </p:cBhvr>
                                      <p:to>
                                        <p:strVal val="visible"/>
                                      </p:to>
                                    </p:set>
                                    <p:animEffect transition="in" filter="fade">
                                      <p:cBhvr>
                                        <p:cTn id="97" dur="500"/>
                                        <p:tgtEl>
                                          <p:spTgt spid="126"/>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27"/>
                                        </p:tgtEl>
                                        <p:attrNameLst>
                                          <p:attrName>style.visibility</p:attrName>
                                        </p:attrNameLst>
                                      </p:cBhvr>
                                      <p:to>
                                        <p:strVal val="visible"/>
                                      </p:to>
                                    </p:set>
                                    <p:animEffect transition="in" filter="fade">
                                      <p:cBhvr>
                                        <p:cTn id="102" dur="500"/>
                                        <p:tgtEl>
                                          <p:spTgt spid="127"/>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130"/>
                                        </p:tgtEl>
                                        <p:attrNameLst>
                                          <p:attrName>style.visibility</p:attrName>
                                        </p:attrNameLst>
                                      </p:cBhvr>
                                      <p:to>
                                        <p:strVal val="visible"/>
                                      </p:to>
                                    </p:set>
                                    <p:animEffect transition="in" filter="fade">
                                      <p:cBhvr>
                                        <p:cTn id="107" dur="500"/>
                                        <p:tgtEl>
                                          <p:spTgt spid="130"/>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143"/>
                                        </p:tgtEl>
                                        <p:attrNameLst>
                                          <p:attrName>style.visibility</p:attrName>
                                        </p:attrNameLst>
                                      </p:cBhvr>
                                      <p:to>
                                        <p:strVal val="visible"/>
                                      </p:to>
                                    </p:set>
                                    <p:animEffect transition="in" filter="fade">
                                      <p:cBhvr>
                                        <p:cTn id="112" dur="500"/>
                                        <p:tgtEl>
                                          <p:spTgt spid="143"/>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45"/>
                                        </p:tgtEl>
                                        <p:attrNameLst>
                                          <p:attrName>style.visibility</p:attrName>
                                        </p:attrNameLst>
                                      </p:cBhvr>
                                      <p:to>
                                        <p:strVal val="visible"/>
                                      </p:to>
                                    </p:set>
                                    <p:animEffect transition="in" filter="fade">
                                      <p:cBhvr>
                                        <p:cTn id="117" dur="500"/>
                                        <p:tgtEl>
                                          <p:spTgt spid="145"/>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69"/>
                                        </p:tgtEl>
                                        <p:attrNameLst>
                                          <p:attrName>style.visibility</p:attrName>
                                        </p:attrNameLst>
                                      </p:cBhvr>
                                      <p:to>
                                        <p:strVal val="visible"/>
                                      </p:to>
                                    </p:set>
                                    <p:animEffect transition="in" filter="fade">
                                      <p:cBhvr>
                                        <p:cTn id="120" dur="500"/>
                                        <p:tgtEl>
                                          <p:spTgt spid="169"/>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70"/>
                                        </p:tgtEl>
                                        <p:attrNameLst>
                                          <p:attrName>style.visibility</p:attrName>
                                        </p:attrNameLst>
                                      </p:cBhvr>
                                      <p:to>
                                        <p:strVal val="visible"/>
                                      </p:to>
                                    </p:set>
                                    <p:animEffect transition="in" filter="fade">
                                      <p:cBhvr>
                                        <p:cTn id="123" dur="500"/>
                                        <p:tgtEl>
                                          <p:spTgt spid="170"/>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71"/>
                                        </p:tgtEl>
                                        <p:attrNameLst>
                                          <p:attrName>style.visibility</p:attrName>
                                        </p:attrNameLst>
                                      </p:cBhvr>
                                      <p:to>
                                        <p:strVal val="visible"/>
                                      </p:to>
                                    </p:set>
                                    <p:animEffect transition="in" filter="fade">
                                      <p:cBhvr>
                                        <p:cTn id="126" dur="500"/>
                                        <p:tgtEl>
                                          <p:spTgt spid="171"/>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72"/>
                                        </p:tgtEl>
                                        <p:attrNameLst>
                                          <p:attrName>style.visibility</p:attrName>
                                        </p:attrNameLst>
                                      </p:cBhvr>
                                      <p:to>
                                        <p:strVal val="visible"/>
                                      </p:to>
                                    </p:set>
                                    <p:animEffect transition="in" filter="fade">
                                      <p:cBhvr>
                                        <p:cTn id="129" dur="500"/>
                                        <p:tgtEl>
                                          <p:spTgt spid="172"/>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73"/>
                                        </p:tgtEl>
                                        <p:attrNameLst>
                                          <p:attrName>style.visibility</p:attrName>
                                        </p:attrNameLst>
                                      </p:cBhvr>
                                      <p:to>
                                        <p:strVal val="visible"/>
                                      </p:to>
                                    </p:set>
                                    <p:animEffect transition="in" filter="fade">
                                      <p:cBhvr>
                                        <p:cTn id="132" dur="500"/>
                                        <p:tgtEl>
                                          <p:spTgt spid="173"/>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74"/>
                                        </p:tgtEl>
                                        <p:attrNameLst>
                                          <p:attrName>style.visibility</p:attrName>
                                        </p:attrNameLst>
                                      </p:cBhvr>
                                      <p:to>
                                        <p:strVal val="visible"/>
                                      </p:to>
                                    </p:set>
                                    <p:animEffect transition="in" filter="fade">
                                      <p:cBhvr>
                                        <p:cTn id="135" dur="500"/>
                                        <p:tgtEl>
                                          <p:spTgt spid="174"/>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146"/>
                                        </p:tgtEl>
                                        <p:attrNameLst>
                                          <p:attrName>style.visibility</p:attrName>
                                        </p:attrNameLst>
                                      </p:cBhvr>
                                      <p:to>
                                        <p:strVal val="visible"/>
                                      </p:to>
                                    </p:set>
                                    <p:animEffect transition="in" filter="fade">
                                      <p:cBhvr>
                                        <p:cTn id="140" dur="500"/>
                                        <p:tgtEl>
                                          <p:spTgt spid="146"/>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147"/>
                                        </p:tgtEl>
                                        <p:attrNameLst>
                                          <p:attrName>style.visibility</p:attrName>
                                        </p:attrNameLst>
                                      </p:cBhvr>
                                      <p:to>
                                        <p:strVal val="visible"/>
                                      </p:to>
                                    </p:set>
                                    <p:animEffect transition="in" filter="fade">
                                      <p:cBhvr>
                                        <p:cTn id="145" dur="500"/>
                                        <p:tgtEl>
                                          <p:spTgt spid="147"/>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148"/>
                                        </p:tgtEl>
                                        <p:attrNameLst>
                                          <p:attrName>style.visibility</p:attrName>
                                        </p:attrNameLst>
                                      </p:cBhvr>
                                      <p:to>
                                        <p:strVal val="visible"/>
                                      </p:to>
                                    </p:set>
                                    <p:animEffect transition="in" filter="fade">
                                      <p:cBhvr>
                                        <p:cTn id="150" dur="500"/>
                                        <p:tgtEl>
                                          <p:spTgt spid="148"/>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149"/>
                                        </p:tgtEl>
                                        <p:attrNameLst>
                                          <p:attrName>style.visibility</p:attrName>
                                        </p:attrNameLst>
                                      </p:cBhvr>
                                      <p:to>
                                        <p:strVal val="visible"/>
                                      </p:to>
                                    </p:set>
                                    <p:animEffect transition="in" filter="fade">
                                      <p:cBhvr>
                                        <p:cTn id="155" dur="500"/>
                                        <p:tgtEl>
                                          <p:spTgt spid="149"/>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grpId="0" nodeType="clickEffect">
                                  <p:stCondLst>
                                    <p:cond delay="0"/>
                                  </p:stCondLst>
                                  <p:childTnLst>
                                    <p:set>
                                      <p:cBhvr>
                                        <p:cTn id="159" dur="1" fill="hold">
                                          <p:stCondLst>
                                            <p:cond delay="0"/>
                                          </p:stCondLst>
                                        </p:cTn>
                                        <p:tgtEl>
                                          <p:spTgt spid="150"/>
                                        </p:tgtEl>
                                        <p:attrNameLst>
                                          <p:attrName>style.visibility</p:attrName>
                                        </p:attrNameLst>
                                      </p:cBhvr>
                                      <p:to>
                                        <p:strVal val="visible"/>
                                      </p:to>
                                    </p:set>
                                    <p:animEffect transition="in" filter="fade">
                                      <p:cBhvr>
                                        <p:cTn id="160" dur="500"/>
                                        <p:tgtEl>
                                          <p:spTgt spid="150"/>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grpId="0" nodeType="clickEffect">
                                  <p:stCondLst>
                                    <p:cond delay="0"/>
                                  </p:stCondLst>
                                  <p:childTnLst>
                                    <p:set>
                                      <p:cBhvr>
                                        <p:cTn id="164" dur="1" fill="hold">
                                          <p:stCondLst>
                                            <p:cond delay="0"/>
                                          </p:stCondLst>
                                        </p:cTn>
                                        <p:tgtEl>
                                          <p:spTgt spid="151"/>
                                        </p:tgtEl>
                                        <p:attrNameLst>
                                          <p:attrName>style.visibility</p:attrName>
                                        </p:attrNameLst>
                                      </p:cBhvr>
                                      <p:to>
                                        <p:strVal val="visible"/>
                                      </p:to>
                                    </p:set>
                                    <p:animEffect transition="in" filter="fade">
                                      <p:cBhvr>
                                        <p:cTn id="165" dur="500"/>
                                        <p:tgtEl>
                                          <p:spTgt spid="151"/>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175"/>
                                        </p:tgtEl>
                                        <p:attrNameLst>
                                          <p:attrName>style.visibility</p:attrName>
                                        </p:attrNameLst>
                                      </p:cBhvr>
                                      <p:to>
                                        <p:strVal val="visible"/>
                                      </p:to>
                                    </p:set>
                                    <p:animEffect transition="in" filter="fade">
                                      <p:cBhvr>
                                        <p:cTn id="168" dur="500"/>
                                        <p:tgtEl>
                                          <p:spTgt spid="175"/>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176"/>
                                        </p:tgtEl>
                                        <p:attrNameLst>
                                          <p:attrName>style.visibility</p:attrName>
                                        </p:attrNameLst>
                                      </p:cBhvr>
                                      <p:to>
                                        <p:strVal val="visible"/>
                                      </p:to>
                                    </p:set>
                                    <p:animEffect transition="in" filter="fade">
                                      <p:cBhvr>
                                        <p:cTn id="171" dur="500"/>
                                        <p:tgtEl>
                                          <p:spTgt spid="176"/>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177"/>
                                        </p:tgtEl>
                                        <p:attrNameLst>
                                          <p:attrName>style.visibility</p:attrName>
                                        </p:attrNameLst>
                                      </p:cBhvr>
                                      <p:to>
                                        <p:strVal val="visible"/>
                                      </p:to>
                                    </p:set>
                                    <p:animEffect transition="in" filter="fade">
                                      <p:cBhvr>
                                        <p:cTn id="174" dur="500"/>
                                        <p:tgtEl>
                                          <p:spTgt spid="177"/>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178"/>
                                        </p:tgtEl>
                                        <p:attrNameLst>
                                          <p:attrName>style.visibility</p:attrName>
                                        </p:attrNameLst>
                                      </p:cBhvr>
                                      <p:to>
                                        <p:strVal val="visible"/>
                                      </p:to>
                                    </p:set>
                                    <p:animEffect transition="in" filter="fade">
                                      <p:cBhvr>
                                        <p:cTn id="177" dur="500"/>
                                        <p:tgtEl>
                                          <p:spTgt spid="178"/>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179"/>
                                        </p:tgtEl>
                                        <p:attrNameLst>
                                          <p:attrName>style.visibility</p:attrName>
                                        </p:attrNameLst>
                                      </p:cBhvr>
                                      <p:to>
                                        <p:strVal val="visible"/>
                                      </p:to>
                                    </p:set>
                                    <p:animEffect transition="in" filter="fade">
                                      <p:cBhvr>
                                        <p:cTn id="180" dur="500"/>
                                        <p:tgtEl>
                                          <p:spTgt spid="179"/>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180"/>
                                        </p:tgtEl>
                                        <p:attrNameLst>
                                          <p:attrName>style.visibility</p:attrName>
                                        </p:attrNameLst>
                                      </p:cBhvr>
                                      <p:to>
                                        <p:strVal val="visible"/>
                                      </p:to>
                                    </p:set>
                                    <p:animEffect transition="in" filter="fade">
                                      <p:cBhvr>
                                        <p:cTn id="183" dur="500"/>
                                        <p:tgtEl>
                                          <p:spTgt spid="180"/>
                                        </p:tgtEl>
                                      </p:cBhvr>
                                    </p:animEffect>
                                  </p:childTnLst>
                                </p:cTn>
                              </p:par>
                            </p:childTnLst>
                          </p:cTn>
                        </p:par>
                      </p:childTnLst>
                    </p:cTn>
                  </p:par>
                  <p:par>
                    <p:cTn id="184" fill="hold">
                      <p:stCondLst>
                        <p:cond delay="indefinite"/>
                      </p:stCondLst>
                      <p:childTnLst>
                        <p:par>
                          <p:cTn id="185" fill="hold">
                            <p:stCondLst>
                              <p:cond delay="0"/>
                            </p:stCondLst>
                            <p:childTnLst>
                              <p:par>
                                <p:cTn id="186" presetID="10" presetClass="entr" presetSubtype="0" fill="hold" grpId="0" nodeType="clickEffect">
                                  <p:stCondLst>
                                    <p:cond delay="0"/>
                                  </p:stCondLst>
                                  <p:childTnLst>
                                    <p:set>
                                      <p:cBhvr>
                                        <p:cTn id="187" dur="1" fill="hold">
                                          <p:stCondLst>
                                            <p:cond delay="0"/>
                                          </p:stCondLst>
                                        </p:cTn>
                                        <p:tgtEl>
                                          <p:spTgt spid="181"/>
                                        </p:tgtEl>
                                        <p:attrNameLst>
                                          <p:attrName>style.visibility</p:attrName>
                                        </p:attrNameLst>
                                      </p:cBhvr>
                                      <p:to>
                                        <p:strVal val="visible"/>
                                      </p:to>
                                    </p:set>
                                    <p:animEffect transition="in" filter="fade">
                                      <p:cBhvr>
                                        <p:cTn id="188" dur="500"/>
                                        <p:tgtEl>
                                          <p:spTgt spid="181"/>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182"/>
                                        </p:tgtEl>
                                        <p:attrNameLst>
                                          <p:attrName>style.visibility</p:attrName>
                                        </p:attrNameLst>
                                      </p:cBhvr>
                                      <p:to>
                                        <p:strVal val="visible"/>
                                      </p:to>
                                    </p:set>
                                    <p:animEffect transition="in" filter="fade">
                                      <p:cBhvr>
                                        <p:cTn id="191" dur="500"/>
                                        <p:tgtEl>
                                          <p:spTgt spid="182"/>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183"/>
                                        </p:tgtEl>
                                        <p:attrNameLst>
                                          <p:attrName>style.visibility</p:attrName>
                                        </p:attrNameLst>
                                      </p:cBhvr>
                                      <p:to>
                                        <p:strVal val="visible"/>
                                      </p:to>
                                    </p:set>
                                    <p:animEffect transition="in" filter="fade">
                                      <p:cBhvr>
                                        <p:cTn id="194" dur="500"/>
                                        <p:tgtEl>
                                          <p:spTgt spid="183"/>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184"/>
                                        </p:tgtEl>
                                        <p:attrNameLst>
                                          <p:attrName>style.visibility</p:attrName>
                                        </p:attrNameLst>
                                      </p:cBhvr>
                                      <p:to>
                                        <p:strVal val="visible"/>
                                      </p:to>
                                    </p:set>
                                    <p:animEffect transition="in" filter="fade">
                                      <p:cBhvr>
                                        <p:cTn id="197" dur="500"/>
                                        <p:tgtEl>
                                          <p:spTgt spid="184"/>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185"/>
                                        </p:tgtEl>
                                        <p:attrNameLst>
                                          <p:attrName>style.visibility</p:attrName>
                                        </p:attrNameLst>
                                      </p:cBhvr>
                                      <p:to>
                                        <p:strVal val="visible"/>
                                      </p:to>
                                    </p:set>
                                    <p:animEffect transition="in" filter="fade">
                                      <p:cBhvr>
                                        <p:cTn id="200" dur="500"/>
                                        <p:tgtEl>
                                          <p:spTgt spid="185"/>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186"/>
                                        </p:tgtEl>
                                        <p:attrNameLst>
                                          <p:attrName>style.visibility</p:attrName>
                                        </p:attrNameLst>
                                      </p:cBhvr>
                                      <p:to>
                                        <p:strVal val="visible"/>
                                      </p:to>
                                    </p:set>
                                    <p:animEffect transition="in" filter="fade">
                                      <p:cBhvr>
                                        <p:cTn id="203" dur="500"/>
                                        <p:tgtEl>
                                          <p:spTgt spid="186"/>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187"/>
                                        </p:tgtEl>
                                        <p:attrNameLst>
                                          <p:attrName>style.visibility</p:attrName>
                                        </p:attrNameLst>
                                      </p:cBhvr>
                                      <p:to>
                                        <p:strVal val="visible"/>
                                      </p:to>
                                    </p:set>
                                    <p:animEffect transition="in" filter="fade">
                                      <p:cBhvr>
                                        <p:cTn id="206" dur="500"/>
                                        <p:tgtEl>
                                          <p:spTgt spid="187"/>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188"/>
                                        </p:tgtEl>
                                        <p:attrNameLst>
                                          <p:attrName>style.visibility</p:attrName>
                                        </p:attrNameLst>
                                      </p:cBhvr>
                                      <p:to>
                                        <p:strVal val="visible"/>
                                      </p:to>
                                    </p:set>
                                    <p:animEffect transition="in" filter="fade">
                                      <p:cBhvr>
                                        <p:cTn id="209" dur="500"/>
                                        <p:tgtEl>
                                          <p:spTgt spid="188"/>
                                        </p:tgtEl>
                                      </p:cBhvr>
                                    </p:animEffect>
                                  </p:childTnLst>
                                </p:cTn>
                              </p:par>
                              <p:par>
                                <p:cTn id="210" presetID="10" presetClass="entr" presetSubtype="0" fill="hold" grpId="0" nodeType="withEffect">
                                  <p:stCondLst>
                                    <p:cond delay="0"/>
                                  </p:stCondLst>
                                  <p:childTnLst>
                                    <p:set>
                                      <p:cBhvr>
                                        <p:cTn id="211" dur="1" fill="hold">
                                          <p:stCondLst>
                                            <p:cond delay="0"/>
                                          </p:stCondLst>
                                        </p:cTn>
                                        <p:tgtEl>
                                          <p:spTgt spid="189"/>
                                        </p:tgtEl>
                                        <p:attrNameLst>
                                          <p:attrName>style.visibility</p:attrName>
                                        </p:attrNameLst>
                                      </p:cBhvr>
                                      <p:to>
                                        <p:strVal val="visible"/>
                                      </p:to>
                                    </p:set>
                                    <p:animEffect transition="in" filter="fade">
                                      <p:cBhvr>
                                        <p:cTn id="212" dur="500"/>
                                        <p:tgtEl>
                                          <p:spTgt spid="189"/>
                                        </p:tgtEl>
                                      </p:cBhvr>
                                    </p:animEffect>
                                  </p:childTnLst>
                                </p:cTn>
                              </p:par>
                              <p:par>
                                <p:cTn id="213" presetID="10" presetClass="entr" presetSubtype="0" fill="hold" grpId="0" nodeType="withEffect">
                                  <p:stCondLst>
                                    <p:cond delay="0"/>
                                  </p:stCondLst>
                                  <p:childTnLst>
                                    <p:set>
                                      <p:cBhvr>
                                        <p:cTn id="214" dur="1" fill="hold">
                                          <p:stCondLst>
                                            <p:cond delay="0"/>
                                          </p:stCondLst>
                                        </p:cTn>
                                        <p:tgtEl>
                                          <p:spTgt spid="190"/>
                                        </p:tgtEl>
                                        <p:attrNameLst>
                                          <p:attrName>style.visibility</p:attrName>
                                        </p:attrNameLst>
                                      </p:cBhvr>
                                      <p:to>
                                        <p:strVal val="visible"/>
                                      </p:to>
                                    </p:set>
                                    <p:animEffect transition="in" filter="fade">
                                      <p:cBhvr>
                                        <p:cTn id="215" dur="500"/>
                                        <p:tgtEl>
                                          <p:spTgt spid="190"/>
                                        </p:tgtEl>
                                      </p:cBhvr>
                                    </p:animEffect>
                                  </p:childTnLst>
                                </p:cTn>
                              </p:par>
                              <p:par>
                                <p:cTn id="216" presetID="10" presetClass="entr" presetSubtype="0" fill="hold" grpId="0" nodeType="withEffect">
                                  <p:stCondLst>
                                    <p:cond delay="0"/>
                                  </p:stCondLst>
                                  <p:childTnLst>
                                    <p:set>
                                      <p:cBhvr>
                                        <p:cTn id="217" dur="1" fill="hold">
                                          <p:stCondLst>
                                            <p:cond delay="0"/>
                                          </p:stCondLst>
                                        </p:cTn>
                                        <p:tgtEl>
                                          <p:spTgt spid="191"/>
                                        </p:tgtEl>
                                        <p:attrNameLst>
                                          <p:attrName>style.visibility</p:attrName>
                                        </p:attrNameLst>
                                      </p:cBhvr>
                                      <p:to>
                                        <p:strVal val="visible"/>
                                      </p:to>
                                    </p:set>
                                    <p:animEffect transition="in" filter="fade">
                                      <p:cBhvr>
                                        <p:cTn id="218" dur="500"/>
                                        <p:tgtEl>
                                          <p:spTgt spid="191"/>
                                        </p:tgtEl>
                                      </p:cBhvr>
                                    </p:animEffect>
                                  </p:childTnLst>
                                </p:cTn>
                              </p:par>
                              <p:par>
                                <p:cTn id="219" presetID="10" presetClass="entr" presetSubtype="0" fill="hold" grpId="0" nodeType="withEffect">
                                  <p:stCondLst>
                                    <p:cond delay="0"/>
                                  </p:stCondLst>
                                  <p:childTnLst>
                                    <p:set>
                                      <p:cBhvr>
                                        <p:cTn id="220" dur="1" fill="hold">
                                          <p:stCondLst>
                                            <p:cond delay="0"/>
                                          </p:stCondLst>
                                        </p:cTn>
                                        <p:tgtEl>
                                          <p:spTgt spid="192"/>
                                        </p:tgtEl>
                                        <p:attrNameLst>
                                          <p:attrName>style.visibility</p:attrName>
                                        </p:attrNameLst>
                                      </p:cBhvr>
                                      <p:to>
                                        <p:strVal val="visible"/>
                                      </p:to>
                                    </p:set>
                                    <p:animEffect transition="in" filter="fade">
                                      <p:cBhvr>
                                        <p:cTn id="221" dur="500"/>
                                        <p:tgtEl>
                                          <p:spTgt spid="192"/>
                                        </p:tgtEl>
                                      </p:cBhvr>
                                    </p:animEffect>
                                  </p:childTnLst>
                                </p:cTn>
                              </p:par>
                            </p:childTnLst>
                          </p:cTn>
                        </p:par>
                      </p:childTnLst>
                    </p:cTn>
                  </p:par>
                  <p:par>
                    <p:cTn id="222" fill="hold">
                      <p:stCondLst>
                        <p:cond delay="indefinite"/>
                      </p:stCondLst>
                      <p:childTnLst>
                        <p:par>
                          <p:cTn id="223" fill="hold">
                            <p:stCondLst>
                              <p:cond delay="0"/>
                            </p:stCondLst>
                            <p:childTnLst>
                              <p:par>
                                <p:cTn id="224" presetID="10" presetClass="entr" presetSubtype="0" fill="hold" grpId="0" nodeType="clickEffect">
                                  <p:stCondLst>
                                    <p:cond delay="0"/>
                                  </p:stCondLst>
                                  <p:childTnLst>
                                    <p:set>
                                      <p:cBhvr>
                                        <p:cTn id="225" dur="1" fill="hold">
                                          <p:stCondLst>
                                            <p:cond delay="0"/>
                                          </p:stCondLst>
                                        </p:cTn>
                                        <p:tgtEl>
                                          <p:spTgt spid="152"/>
                                        </p:tgtEl>
                                        <p:attrNameLst>
                                          <p:attrName>style.visibility</p:attrName>
                                        </p:attrNameLst>
                                      </p:cBhvr>
                                      <p:to>
                                        <p:strVal val="visible"/>
                                      </p:to>
                                    </p:set>
                                    <p:animEffect transition="in" filter="fade">
                                      <p:cBhvr>
                                        <p:cTn id="226"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12" grpId="0"/>
      <p:bldP spid="113" grpId="0"/>
      <p:bldP spid="114" grpId="0"/>
      <p:bldP spid="115" grpId="0"/>
      <p:bldP spid="116" grpId="0"/>
      <p:bldP spid="117" grpId="0"/>
      <p:bldP spid="118" grpId="0"/>
      <p:bldP spid="119" grpId="0"/>
      <p:bldP spid="120" grpId="0"/>
      <p:bldP spid="121" grpId="0"/>
      <p:bldP spid="122" grpId="0"/>
      <p:bldP spid="123" grpId="0"/>
      <p:bldP spid="124" grpId="0"/>
      <p:bldP spid="125" grpId="0"/>
      <p:bldP spid="126" grpId="0"/>
      <p:bldP spid="127" grpId="0"/>
      <p:bldP spid="128" grpId="0"/>
      <p:bldP spid="129" grpId="0"/>
      <p:bldP spid="130" grpId="0"/>
      <p:bldP spid="143" grpId="0"/>
      <p:bldP spid="144" grpId="0"/>
      <p:bldP spid="145" grpId="0"/>
      <p:bldP spid="146" grpId="0"/>
      <p:bldP spid="147" grpId="0"/>
      <p:bldP spid="148" grpId="0"/>
      <p:bldP spid="149" grpId="0"/>
      <p:bldP spid="150" grpId="0"/>
      <p:bldP spid="151" grpId="0"/>
      <p:bldP spid="152" grpId="0"/>
      <p:bldP spid="157" grpId="0" animBg="1"/>
      <p:bldP spid="158" grpId="0" animBg="1"/>
      <p:bldP spid="159" grpId="0" animBg="1"/>
      <p:bldP spid="160" grpId="0" animBg="1"/>
      <p:bldP spid="161" grpId="0" animBg="1"/>
      <p:bldP spid="162" grpId="0" animBg="1"/>
      <p:bldP spid="163" grpId="0" animBg="1"/>
      <p:bldP spid="164"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p:bldP spid="182" grpId="0"/>
      <p:bldP spid="183" grpId="0"/>
      <p:bldP spid="184" grpId="0"/>
      <p:bldP spid="185" grpId="0"/>
      <p:bldP spid="186" grpId="0"/>
      <p:bldP spid="187" grpId="0" animBg="1"/>
      <p:bldP spid="188" grpId="0" animBg="1"/>
      <p:bldP spid="189" grpId="0" animBg="1"/>
      <p:bldP spid="190" grpId="0" animBg="1"/>
      <p:bldP spid="191" grpId="0" animBg="1"/>
      <p:bldP spid="19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4"/>
          <p:cNvSpPr>
            <a:spLocks noGrp="1"/>
          </p:cNvSpPr>
          <p:nvPr>
            <p:ph type="ctrTitle"/>
          </p:nvPr>
        </p:nvSpPr>
        <p:spPr>
          <a:xfrm>
            <a:off x="914400" y="1600200"/>
            <a:ext cx="7315200" cy="3124200"/>
          </a:xfrm>
        </p:spPr>
        <p:txBody>
          <a:bodyPr/>
          <a:lstStyle/>
          <a:p>
            <a:r>
              <a:rPr lang="en-US" altLang="en-US" dirty="0" smtClean="0">
                <a:ea typeface="ＭＳ Ｐゴシック" pitchFamily="34" charset="-128"/>
              </a:rPr>
              <a:t/>
            </a:r>
            <a:br>
              <a:rPr lang="en-US" altLang="en-US" dirty="0" smtClean="0">
                <a:ea typeface="ＭＳ Ｐゴシック" pitchFamily="34" charset="-128"/>
              </a:rPr>
            </a:br>
            <a:r>
              <a:rPr lang="en-US" altLang="en-US" sz="4400" dirty="0" smtClean="0">
                <a:ea typeface="ＭＳ Ｐゴシック" pitchFamily="34" charset="-128"/>
              </a:rPr>
              <a:t>    P4:</a:t>
            </a:r>
            <a:r>
              <a:rPr lang="en-US" altLang="en-US" sz="4400" dirty="0">
                <a:ea typeface="ＭＳ Ｐゴシック" pitchFamily="34" charset="-128"/>
              </a:rPr>
              <a:t> </a:t>
            </a:r>
            <a:r>
              <a:rPr lang="en-US" altLang="en-US" sz="4400" dirty="0" smtClean="0">
                <a:ea typeface="ＭＳ Ｐゴシック" pitchFamily="34" charset="-128"/>
              </a:rPr>
              <a:t/>
            </a:r>
            <a:br>
              <a:rPr lang="en-US" altLang="en-US" sz="4400" dirty="0" smtClean="0">
                <a:ea typeface="ＭＳ Ｐゴシック" pitchFamily="34" charset="-128"/>
              </a:rPr>
            </a:br>
            <a:r>
              <a:rPr lang="en-US" sz="4400" dirty="0" smtClean="0">
                <a:solidFill>
                  <a:prstClr val="black"/>
                </a:solidFill>
              </a:rPr>
              <a:t>Compute </a:t>
            </a:r>
            <a:r>
              <a:rPr lang="en-US" sz="4400" dirty="0">
                <a:solidFill>
                  <a:prstClr val="black"/>
                </a:solidFill>
              </a:rPr>
              <a:t>internal rate of return and explain its </a:t>
            </a:r>
            <a:r>
              <a:rPr lang="en-US" sz="4400" dirty="0" smtClean="0">
                <a:solidFill>
                  <a:prstClr val="black"/>
                </a:solidFill>
              </a:rPr>
              <a:t>use.</a:t>
            </a:r>
            <a:endParaRPr lang="en-US" sz="4400" b="1" dirty="0">
              <a:solidFill>
                <a:prstClr val="black"/>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5018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078037"/>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9036" y="4689764"/>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CAEDD7BC-175C-4A46-8127-747C659DC962}" type="slidenum">
              <a:rPr lang="en-US" altLang="en-US" sz="1200">
                <a:solidFill>
                  <a:srgbClr val="898989"/>
                </a:solidFill>
                <a:latin typeface="Arial" charset="0"/>
              </a:rPr>
              <a:pPr>
                <a:spcBef>
                  <a:spcPct val="0"/>
                </a:spcBef>
                <a:buFontTx/>
                <a:buNone/>
              </a:pPr>
              <a:t>27</a:t>
            </a:fld>
            <a:endParaRPr lang="en-US" altLang="en-US" sz="1200" dirty="0">
              <a:solidFill>
                <a:srgbClr val="898989"/>
              </a:solidFill>
              <a:latin typeface="Arial" charset="0"/>
            </a:endParaRPr>
          </a:p>
        </p:txBody>
      </p:sp>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sz="4000" dirty="0" smtClean="0">
                <a:ea typeface="ＭＳ Ｐゴシック" pitchFamily="34" charset="-128"/>
              </a:rPr>
              <a:t>Internal Rate of Return (IRR)</a:t>
            </a:r>
          </a:p>
        </p:txBody>
      </p:sp>
      <p:sp>
        <p:nvSpPr>
          <p:cNvPr id="52227" name="Rectangle 3"/>
          <p:cNvSpPr>
            <a:spLocks noChangeArrowheads="1"/>
          </p:cNvSpPr>
          <p:nvPr/>
        </p:nvSpPr>
        <p:spPr bwMode="auto">
          <a:xfrm>
            <a:off x="336550" y="1676400"/>
            <a:ext cx="845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lnSpc>
                <a:spcPct val="85000"/>
              </a:lnSpc>
              <a:spcBef>
                <a:spcPct val="25000"/>
              </a:spcBef>
              <a:buFontTx/>
              <a:buNone/>
            </a:pPr>
            <a:r>
              <a:rPr lang="en-US" altLang="en-US" dirty="0">
                <a:latin typeface="Arial" charset="0"/>
              </a:rPr>
              <a:t>The interest rate that makes . . .</a:t>
            </a:r>
          </a:p>
        </p:txBody>
      </p:sp>
      <p:grpSp>
        <p:nvGrpSpPr>
          <p:cNvPr id="52228" name="Group 4"/>
          <p:cNvGrpSpPr>
            <a:grpSpLocks/>
          </p:cNvGrpSpPr>
          <p:nvPr/>
        </p:nvGrpSpPr>
        <p:grpSpPr bwMode="auto">
          <a:xfrm>
            <a:off x="1066800" y="2667000"/>
            <a:ext cx="5486400" cy="1585913"/>
            <a:chOff x="672" y="1680"/>
            <a:chExt cx="4054" cy="999"/>
          </a:xfrm>
        </p:grpSpPr>
        <p:sp>
          <p:nvSpPr>
            <p:cNvPr id="52234" name="Rectangle 5"/>
            <p:cNvSpPr>
              <a:spLocks noChangeArrowheads="1"/>
            </p:cNvSpPr>
            <p:nvPr/>
          </p:nvSpPr>
          <p:spPr bwMode="auto">
            <a:xfrm>
              <a:off x="1121" y="1692"/>
              <a:ext cx="1663" cy="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 typeface="Wingdings" pitchFamily="2" charset="2"/>
                <a:buNone/>
              </a:pPr>
              <a:r>
                <a:rPr lang="en-US" altLang="en-US" b="1" dirty="0">
                  <a:latin typeface="Arial" charset="0"/>
                </a:rPr>
                <a:t>Present</a:t>
              </a:r>
              <a:br>
                <a:rPr lang="en-US" altLang="en-US" b="1" dirty="0">
                  <a:latin typeface="Arial" charset="0"/>
                </a:rPr>
              </a:br>
              <a:r>
                <a:rPr lang="en-US" altLang="en-US" b="1" dirty="0">
                  <a:latin typeface="Arial" charset="0"/>
                </a:rPr>
                <a:t>value of</a:t>
              </a:r>
              <a:br>
                <a:rPr lang="en-US" altLang="en-US" b="1" dirty="0">
                  <a:latin typeface="Arial" charset="0"/>
                </a:rPr>
              </a:br>
              <a:r>
                <a:rPr lang="en-US" altLang="en-US" b="1" dirty="0">
                  <a:latin typeface="Arial" charset="0"/>
                </a:rPr>
                <a:t>cash </a:t>
              </a:r>
              <a:r>
                <a:rPr lang="en-US" altLang="en-US" b="1" dirty="0">
                  <a:solidFill>
                    <a:srgbClr val="77933C"/>
                  </a:solidFill>
                  <a:latin typeface="Arial" charset="0"/>
                </a:rPr>
                <a:t>inflows</a:t>
              </a:r>
            </a:p>
          </p:txBody>
        </p:sp>
        <p:sp>
          <p:nvSpPr>
            <p:cNvPr id="52235" name="Rectangle 6"/>
            <p:cNvSpPr>
              <a:spLocks noChangeArrowheads="1"/>
            </p:cNvSpPr>
            <p:nvPr/>
          </p:nvSpPr>
          <p:spPr bwMode="auto">
            <a:xfrm>
              <a:off x="3249" y="1692"/>
              <a:ext cx="1477" cy="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b="1" dirty="0">
                  <a:latin typeface="Arial" charset="0"/>
                </a:rPr>
                <a:t>Initial </a:t>
              </a:r>
              <a:br>
                <a:rPr lang="en-US" altLang="en-US" b="1" dirty="0">
                  <a:latin typeface="Arial" charset="0"/>
                </a:rPr>
              </a:br>
              <a:r>
                <a:rPr lang="en-US" altLang="en-US" b="1" dirty="0">
                  <a:latin typeface="Arial" charset="0"/>
                </a:rPr>
                <a:t>investment</a:t>
              </a:r>
              <a:r>
                <a:rPr lang="en-US" altLang="en-US" b="1" dirty="0">
                  <a:solidFill>
                    <a:srgbClr val="953735"/>
                  </a:solidFill>
                  <a:latin typeface="Arial" charset="0"/>
                </a:rPr>
                <a:t/>
              </a:r>
              <a:br>
                <a:rPr lang="en-US" altLang="en-US" b="1" dirty="0">
                  <a:solidFill>
                    <a:srgbClr val="953735"/>
                  </a:solidFill>
                  <a:latin typeface="Arial" charset="0"/>
                </a:rPr>
              </a:br>
              <a:endParaRPr lang="en-US" altLang="en-US" b="1" dirty="0">
                <a:solidFill>
                  <a:srgbClr val="953735"/>
                </a:solidFill>
                <a:latin typeface="Arial" charset="0"/>
              </a:endParaRPr>
            </a:p>
          </p:txBody>
        </p:sp>
        <p:sp>
          <p:nvSpPr>
            <p:cNvPr id="52236" name="Rectangle 7"/>
            <p:cNvSpPr>
              <a:spLocks noChangeArrowheads="1"/>
            </p:cNvSpPr>
            <p:nvPr/>
          </p:nvSpPr>
          <p:spPr bwMode="auto">
            <a:xfrm>
              <a:off x="2817" y="1988"/>
              <a:ext cx="212"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3600" b="1" dirty="0">
                  <a:latin typeface="Arial" charset="0"/>
                </a:rPr>
                <a:t>-</a:t>
              </a:r>
            </a:p>
          </p:txBody>
        </p:sp>
        <p:sp>
          <p:nvSpPr>
            <p:cNvPr id="52237" name="Text Box 8"/>
            <p:cNvSpPr txBox="1">
              <a:spLocks noChangeArrowheads="1"/>
            </p:cNvSpPr>
            <p:nvPr/>
          </p:nvSpPr>
          <p:spPr bwMode="auto">
            <a:xfrm>
              <a:off x="672" y="1680"/>
              <a:ext cx="43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50000"/>
                </a:spcBef>
                <a:buFontTx/>
                <a:buNone/>
              </a:pPr>
              <a:r>
                <a:rPr lang="en-US" altLang="en-US" sz="3600" dirty="0">
                  <a:latin typeface="Arial" charset="0"/>
                  <a:sym typeface="Wingdings" pitchFamily="2" charset="2"/>
                </a:rPr>
                <a:t></a:t>
              </a:r>
              <a:endParaRPr lang="en-US" altLang="en-US" sz="3600" dirty="0">
                <a:latin typeface="Arial" charset="0"/>
              </a:endParaRPr>
            </a:p>
          </p:txBody>
        </p:sp>
      </p:grpSp>
      <p:sp>
        <p:nvSpPr>
          <p:cNvPr id="52229" name="Text Box 9"/>
          <p:cNvSpPr txBox="1">
            <a:spLocks noChangeArrowheads="1"/>
          </p:cNvSpPr>
          <p:nvPr/>
        </p:nvSpPr>
        <p:spPr bwMode="auto">
          <a:xfrm>
            <a:off x="1066800" y="5181600"/>
            <a:ext cx="716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50000"/>
              </a:spcBef>
              <a:buSzPct val="120000"/>
              <a:buFont typeface="Wingdings" pitchFamily="2" charset="2"/>
              <a:buChar char=""/>
            </a:pPr>
            <a:r>
              <a:rPr lang="en-US" altLang="en-US" dirty="0">
                <a:latin typeface="Arial" charset="0"/>
              </a:rPr>
              <a:t> The net present value equals zero.</a:t>
            </a:r>
          </a:p>
        </p:txBody>
      </p:sp>
      <p:sp>
        <p:nvSpPr>
          <p:cNvPr id="52231"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549623FE-760A-4306-B659-1F184DD3558F}" type="slidenum">
              <a:rPr lang="en-US" altLang="en-US" sz="1200">
                <a:solidFill>
                  <a:srgbClr val="898989"/>
                </a:solidFill>
                <a:latin typeface="Arial" charset="0"/>
              </a:rPr>
              <a:pPr>
                <a:spcBef>
                  <a:spcPct val="0"/>
                </a:spcBef>
                <a:buFontTx/>
                <a:buNone/>
              </a:pPr>
              <a:t>28</a:t>
            </a:fld>
            <a:endParaRPr lang="en-US" altLang="en-US" sz="1200" dirty="0">
              <a:solidFill>
                <a:srgbClr val="898989"/>
              </a:solidFill>
              <a:latin typeface="Arial" charset="0"/>
            </a:endParaRPr>
          </a:p>
        </p:txBody>
      </p:sp>
      <p:sp>
        <p:nvSpPr>
          <p:cNvPr id="52232" name="Rectangle 7"/>
          <p:cNvSpPr>
            <a:spLocks noChangeArrowheads="1"/>
          </p:cNvSpPr>
          <p:nvPr/>
        </p:nvSpPr>
        <p:spPr bwMode="auto">
          <a:xfrm>
            <a:off x="6762750" y="3182938"/>
            <a:ext cx="452438"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3600" b="1" dirty="0">
                <a:latin typeface="Arial" charset="0"/>
              </a:rPr>
              <a:t>=</a:t>
            </a:r>
          </a:p>
        </p:txBody>
      </p:sp>
      <p:sp>
        <p:nvSpPr>
          <p:cNvPr id="52233" name="Rectangle 7"/>
          <p:cNvSpPr>
            <a:spLocks noChangeArrowheads="1"/>
          </p:cNvSpPr>
          <p:nvPr/>
        </p:nvSpPr>
        <p:spPr bwMode="auto">
          <a:xfrm>
            <a:off x="7332663" y="3200400"/>
            <a:ext cx="6953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3600" b="1" dirty="0">
                <a:latin typeface="Arial" charset="0"/>
              </a:rPr>
              <a:t>$0</a:t>
            </a:r>
          </a:p>
        </p:txBody>
      </p:sp>
      <p:sp>
        <p:nvSpPr>
          <p:cNvPr id="15" name="Rounded Rectangle 14"/>
          <p:cNvSpPr/>
          <p:nvPr/>
        </p:nvSpPr>
        <p:spPr>
          <a:xfrm>
            <a:off x="1" y="6602412"/>
            <a:ext cx="5029199" cy="22416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P4:</a:t>
            </a:r>
            <a:r>
              <a:rPr lang="en-US" sz="1100" dirty="0" smtClean="0">
                <a:solidFill>
                  <a:prstClr val="black"/>
                </a:solidFill>
                <a:latin typeface="Calibri"/>
              </a:rPr>
              <a:t> </a:t>
            </a:r>
            <a:r>
              <a:rPr lang="en-US" sz="1100" dirty="0">
                <a:solidFill>
                  <a:prstClr val="black"/>
                </a:solidFill>
                <a:latin typeface="Calibri"/>
              </a:rPr>
              <a:t>Compute internal rate of return and explain its use.</a:t>
            </a:r>
            <a:endParaRPr lang="en-US" sz="1100" b="1" dirty="0">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73025" y="4127500"/>
            <a:ext cx="8991600"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38138" indent="-338138">
              <a:spcBef>
                <a:spcPct val="20000"/>
              </a:spcBef>
              <a:buFont typeface="Arial" charset="0"/>
              <a:buChar char="•"/>
              <a:tabLst>
                <a:tab pos="909638" algn="l"/>
                <a:tab pos="1079500" algn="l"/>
                <a:tab pos="1249363" algn="l"/>
                <a:tab pos="1376363" algn="l"/>
              </a:tabLst>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tabLst>
                <a:tab pos="909638" algn="l"/>
                <a:tab pos="1079500" algn="l"/>
                <a:tab pos="1249363" algn="l"/>
                <a:tab pos="1376363" algn="l"/>
              </a:tabLst>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tabLst>
                <a:tab pos="909638" algn="l"/>
                <a:tab pos="1079500" algn="l"/>
                <a:tab pos="1249363" algn="l"/>
                <a:tab pos="1376363" algn="l"/>
              </a:tabLst>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tabLst>
                <a:tab pos="909638" algn="l"/>
                <a:tab pos="1079500" algn="l"/>
                <a:tab pos="1249363" algn="l"/>
                <a:tab pos="1376363" algn="l"/>
              </a:tabLst>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tabLst>
                <a:tab pos="909638" algn="l"/>
                <a:tab pos="1079500" algn="l"/>
                <a:tab pos="1249363" algn="l"/>
                <a:tab pos="1376363" algn="l"/>
              </a:tabLst>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tabLst>
                <a:tab pos="909638" algn="l"/>
                <a:tab pos="1079500" algn="l"/>
                <a:tab pos="1249363" algn="l"/>
                <a:tab pos="1376363" algn="l"/>
              </a:tabLst>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tabLst>
                <a:tab pos="909638" algn="l"/>
                <a:tab pos="1079500" algn="l"/>
                <a:tab pos="1249363" algn="l"/>
                <a:tab pos="1376363" algn="l"/>
              </a:tabLst>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tabLst>
                <a:tab pos="909638" algn="l"/>
                <a:tab pos="1079500" algn="l"/>
                <a:tab pos="1249363" algn="l"/>
                <a:tab pos="1376363" algn="l"/>
              </a:tabLst>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tabLst>
                <a:tab pos="909638" algn="l"/>
                <a:tab pos="1079500" algn="l"/>
                <a:tab pos="1249363" algn="l"/>
                <a:tab pos="1376363" algn="l"/>
              </a:tabLst>
              <a:defRPr sz="2000">
                <a:solidFill>
                  <a:schemeClr val="tx1"/>
                </a:solidFill>
                <a:latin typeface="Calibri" pitchFamily="34" charset="0"/>
                <a:ea typeface="ＭＳ Ｐゴシック" pitchFamily="34" charset="-128"/>
              </a:defRPr>
            </a:lvl9pPr>
          </a:lstStyle>
          <a:p>
            <a:pPr eaLnBrk="1" hangingPunct="1">
              <a:lnSpc>
                <a:spcPct val="90000"/>
              </a:lnSpc>
              <a:spcBef>
                <a:spcPct val="35000"/>
              </a:spcBef>
              <a:buFontTx/>
              <a:buNone/>
            </a:pPr>
            <a:r>
              <a:rPr lang="en-US" altLang="en-US" sz="2300" b="1" dirty="0">
                <a:latin typeface="Arial Narrow" panose="020B0606020202030204" pitchFamily="34" charset="0"/>
              </a:rPr>
              <a:t>	Step 1.	 Compute present value factor for the investment project.</a:t>
            </a:r>
            <a:br>
              <a:rPr lang="en-US" altLang="en-US" sz="2300" b="1" dirty="0">
                <a:latin typeface="Arial Narrow" panose="020B0606020202030204" pitchFamily="34" charset="0"/>
              </a:rPr>
            </a:br>
            <a:r>
              <a:rPr lang="en-US" altLang="en-US" sz="2300" b="1" dirty="0">
                <a:latin typeface="Arial Narrow" panose="020B0606020202030204" pitchFamily="34" charset="0"/>
              </a:rPr>
              <a:t> </a:t>
            </a:r>
            <a:br>
              <a:rPr lang="en-US" altLang="en-US" sz="2300" b="1" dirty="0">
                <a:latin typeface="Arial Narrow" panose="020B0606020202030204" pitchFamily="34" charset="0"/>
              </a:rPr>
            </a:br>
            <a:r>
              <a:rPr lang="en-US" altLang="en-US" sz="2300" b="1" dirty="0" smtClean="0">
                <a:latin typeface="Arial Narrow" panose="020B0606020202030204" pitchFamily="34" charset="0"/>
              </a:rPr>
              <a:t/>
            </a:r>
            <a:br>
              <a:rPr lang="en-US" altLang="en-US" sz="2300" b="1" dirty="0" smtClean="0">
                <a:latin typeface="Arial Narrow" panose="020B0606020202030204" pitchFamily="34" charset="0"/>
              </a:rPr>
            </a:br>
            <a:endParaRPr lang="en-US" altLang="en-US" sz="2300" b="1" dirty="0">
              <a:latin typeface="Arial Narrow" panose="020B0606020202030204" pitchFamily="34" charset="0"/>
            </a:endParaRPr>
          </a:p>
          <a:p>
            <a:pPr eaLnBrk="1" hangingPunct="1">
              <a:lnSpc>
                <a:spcPct val="90000"/>
              </a:lnSpc>
              <a:spcBef>
                <a:spcPct val="35000"/>
              </a:spcBef>
              <a:buFontTx/>
              <a:buNone/>
            </a:pPr>
            <a:r>
              <a:rPr lang="en-US" altLang="en-US" sz="2300" b="1" dirty="0">
                <a:latin typeface="Arial Narrow" panose="020B0606020202030204" pitchFamily="34" charset="0"/>
              </a:rPr>
              <a:t>	</a:t>
            </a:r>
            <a:r>
              <a:rPr lang="en-US" altLang="en-US" sz="2300" b="1" dirty="0" smtClean="0">
                <a:latin typeface="Arial Narrow" panose="020B0606020202030204" pitchFamily="34" charset="0"/>
              </a:rPr>
              <a:t/>
            </a:r>
            <a:br>
              <a:rPr lang="en-US" altLang="en-US" sz="2300" b="1" dirty="0" smtClean="0">
                <a:latin typeface="Arial Narrow" panose="020B0606020202030204" pitchFamily="34" charset="0"/>
              </a:rPr>
            </a:br>
            <a:r>
              <a:rPr lang="en-US" altLang="en-US" sz="2300" b="1" dirty="0" smtClean="0">
                <a:latin typeface="Arial Narrow" panose="020B0606020202030204" pitchFamily="34" charset="0"/>
              </a:rPr>
              <a:t>Step </a:t>
            </a:r>
            <a:r>
              <a:rPr lang="en-US" altLang="en-US" sz="2300" b="1" dirty="0">
                <a:latin typeface="Arial Narrow" pitchFamily="34" charset="0"/>
              </a:rPr>
              <a:t>2.	Identify the discount rate (IRR) yielding the  present value  factor. </a:t>
            </a:r>
          </a:p>
          <a:p>
            <a:pPr eaLnBrk="1" hangingPunct="1">
              <a:lnSpc>
                <a:spcPct val="90000"/>
              </a:lnSpc>
              <a:spcBef>
                <a:spcPct val="35000"/>
              </a:spcBef>
              <a:buFontTx/>
              <a:buNone/>
            </a:pPr>
            <a:r>
              <a:rPr lang="en-US" altLang="en-US" sz="2300" b="1" dirty="0">
                <a:latin typeface="Arial Narrow" pitchFamily="34" charset="0"/>
              </a:rPr>
              <a:t>		</a:t>
            </a:r>
          </a:p>
        </p:txBody>
      </p:sp>
      <p:sp>
        <p:nvSpPr>
          <p:cNvPr id="54275" name="Rectangle 4"/>
          <p:cNvSpPr>
            <a:spLocks noGrp="1" noChangeArrowheads="1"/>
          </p:cNvSpPr>
          <p:nvPr>
            <p:ph type="body" idx="1"/>
          </p:nvPr>
        </p:nvSpPr>
        <p:spPr>
          <a:xfrm>
            <a:off x="112713" y="1268413"/>
            <a:ext cx="8991600" cy="2438400"/>
          </a:xfrm>
        </p:spPr>
        <p:txBody>
          <a:bodyPr lIns="90488" tIns="44450" rIns="90488" bIns="44450"/>
          <a:lstStyle/>
          <a:p>
            <a:pPr marL="338138" indent="-338138" algn="ctr">
              <a:lnSpc>
                <a:spcPct val="90000"/>
              </a:lnSpc>
              <a:spcBef>
                <a:spcPct val="35000"/>
              </a:spcBef>
              <a:buFont typeface="Wingdings" pitchFamily="2" charset="2"/>
              <a:buNone/>
              <a:tabLst>
                <a:tab pos="909638" algn="l"/>
                <a:tab pos="1079500" algn="l"/>
                <a:tab pos="1249363" algn="l"/>
                <a:tab pos="1376363" algn="l"/>
              </a:tabLst>
            </a:pPr>
            <a:r>
              <a:rPr lang="en-US" altLang="en-US" b="1" dirty="0" smtClean="0">
                <a:latin typeface="Arial" charset="0"/>
                <a:ea typeface="ＭＳ Ｐゴシック" pitchFamily="34" charset="-128"/>
                <a:cs typeface="Arial" charset="0"/>
              </a:rPr>
              <a:t>Projects with even annual cash flows</a:t>
            </a:r>
            <a:r>
              <a:rPr lang="en-US" altLang="en-US" dirty="0" smtClean="0">
                <a:solidFill>
                  <a:srgbClr val="4C2E00"/>
                </a:solidFill>
                <a:latin typeface="Arial" charset="0"/>
                <a:ea typeface="ＭＳ Ｐゴシック" pitchFamily="34" charset="-128"/>
                <a:cs typeface="Arial" charset="0"/>
              </a:rPr>
              <a:t>	</a:t>
            </a:r>
            <a:br>
              <a:rPr lang="en-US" altLang="en-US" dirty="0" smtClean="0">
                <a:solidFill>
                  <a:srgbClr val="4C2E00"/>
                </a:solidFill>
                <a:latin typeface="Arial" charset="0"/>
                <a:ea typeface="ＭＳ Ｐゴシック" pitchFamily="34" charset="-128"/>
                <a:cs typeface="Arial" charset="0"/>
              </a:rPr>
            </a:br>
            <a:endParaRPr lang="en-US" altLang="en-US" dirty="0" smtClean="0">
              <a:solidFill>
                <a:srgbClr val="4C2E00"/>
              </a:solidFill>
              <a:latin typeface="Arial" charset="0"/>
              <a:ea typeface="ＭＳ Ｐゴシック" pitchFamily="34" charset="-128"/>
              <a:cs typeface="Arial" charset="0"/>
            </a:endParaRPr>
          </a:p>
        </p:txBody>
      </p:sp>
      <p:sp>
        <p:nvSpPr>
          <p:cNvPr id="54276" name="Rectangle 14"/>
          <p:cNvSpPr>
            <a:spLocks noGrp="1" noChangeArrowheads="1"/>
          </p:cNvSpPr>
          <p:nvPr>
            <p:ph type="title"/>
          </p:nvPr>
        </p:nvSpPr>
        <p:spPr>
          <a:xfrm>
            <a:off x="493713" y="298450"/>
            <a:ext cx="8229600" cy="1143000"/>
          </a:xfrm>
        </p:spPr>
        <p:txBody>
          <a:bodyPr/>
          <a:lstStyle/>
          <a:p>
            <a:r>
              <a:rPr lang="en-US" altLang="en-US" sz="4000" b="1" dirty="0" smtClean="0">
                <a:ea typeface="ＭＳ Ｐゴシック" pitchFamily="34" charset="-128"/>
              </a:rPr>
              <a:t>Internal Rate of Return (IRR)</a:t>
            </a:r>
          </a:p>
        </p:txBody>
      </p:sp>
      <p:sp>
        <p:nvSpPr>
          <p:cNvPr id="46085" name="Rectangle 3"/>
          <p:cNvSpPr>
            <a:spLocks noChangeArrowheads="1"/>
          </p:cNvSpPr>
          <p:nvPr/>
        </p:nvSpPr>
        <p:spPr bwMode="auto">
          <a:xfrm>
            <a:off x="465138" y="2070100"/>
            <a:ext cx="8128000" cy="1803400"/>
          </a:xfrm>
          <a:prstGeom prst="rect">
            <a:avLst/>
          </a:prstGeom>
          <a:solidFill>
            <a:schemeClr val="accent1">
              <a:lumMod val="20000"/>
              <a:lumOff val="80000"/>
            </a:schemeClr>
          </a:solidFill>
          <a:ln w="25400">
            <a:solidFill>
              <a:schemeClr val="tx1"/>
            </a:solidFill>
            <a:miter lim="800000"/>
            <a:headEnd/>
            <a:tailEnd/>
          </a:ln>
        </p:spPr>
        <p:txBody>
          <a:bodyPr wrap="none" lIns="90488" tIns="44450" rIns="90488" bIns="4445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40000"/>
              </a:spcBef>
              <a:buFontTx/>
              <a:buNone/>
              <a:defRPr/>
            </a:pPr>
            <a:r>
              <a:rPr lang="en-US" altLang="en-US" sz="2400" b="1" dirty="0" smtClean="0">
                <a:latin typeface="Arial" panose="020B0604020202020204" pitchFamily="34" charset="0"/>
                <a:cs typeface="Arial" panose="020B0604020202020204" pitchFamily="34" charset="0"/>
              </a:rPr>
              <a:t>Project life = 3 years</a:t>
            </a:r>
            <a:br>
              <a:rPr lang="en-US" altLang="en-US" sz="2400" b="1" dirty="0" smtClean="0">
                <a:latin typeface="Arial" panose="020B0604020202020204" pitchFamily="34" charset="0"/>
                <a:cs typeface="Arial" panose="020B0604020202020204" pitchFamily="34" charset="0"/>
              </a:rPr>
            </a:br>
            <a:r>
              <a:rPr lang="en-US" altLang="en-US" sz="2400" b="1" dirty="0" smtClean="0">
                <a:latin typeface="Arial" panose="020B0604020202020204" pitchFamily="34" charset="0"/>
                <a:cs typeface="Arial" panose="020B0604020202020204" pitchFamily="34" charset="0"/>
              </a:rPr>
              <a:t>Initial cost = $12,000</a:t>
            </a:r>
            <a:br>
              <a:rPr lang="en-US" altLang="en-US" sz="2400" b="1" dirty="0" smtClean="0">
                <a:latin typeface="Arial" panose="020B0604020202020204" pitchFamily="34" charset="0"/>
                <a:cs typeface="Arial" panose="020B0604020202020204" pitchFamily="34" charset="0"/>
              </a:rPr>
            </a:br>
            <a:r>
              <a:rPr lang="en-US" altLang="en-US" sz="2400" b="1" dirty="0" smtClean="0">
                <a:latin typeface="Arial" panose="020B0604020202020204" pitchFamily="34" charset="0"/>
                <a:cs typeface="Arial" panose="020B0604020202020204" pitchFamily="34" charset="0"/>
              </a:rPr>
              <a:t>Annual net cash inflows = $5,000</a:t>
            </a:r>
          </a:p>
          <a:p>
            <a:pPr algn="ctr" eaLnBrk="1" hangingPunct="1">
              <a:spcBef>
                <a:spcPct val="40000"/>
              </a:spcBef>
              <a:buFontTx/>
              <a:buNone/>
              <a:defRPr/>
            </a:pPr>
            <a:r>
              <a:rPr lang="en-US" altLang="en-US" sz="2400" b="1" dirty="0" smtClean="0">
                <a:solidFill>
                  <a:srgbClr val="C00000"/>
                </a:solidFill>
                <a:latin typeface="Arial" panose="020B0604020202020204" pitchFamily="34" charset="0"/>
                <a:cs typeface="Arial" panose="020B0604020202020204" pitchFamily="34" charset="0"/>
              </a:rPr>
              <a:t>Determine the IRR for this project. </a:t>
            </a:r>
          </a:p>
        </p:txBody>
      </p:sp>
      <p:sp>
        <p:nvSpPr>
          <p:cNvPr id="8" name="Rectangle 7"/>
          <p:cNvSpPr/>
          <p:nvPr/>
        </p:nvSpPr>
        <p:spPr>
          <a:xfrm>
            <a:off x="1219200" y="4724400"/>
            <a:ext cx="6057900" cy="91440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rgbClr val="4C2E00"/>
                </a:solidFill>
                <a:latin typeface="Arial" charset="0"/>
                <a:cs typeface="Arial" charset="0"/>
              </a:rPr>
              <a:t> </a:t>
            </a:r>
            <a:r>
              <a:rPr lang="en-US" sz="2800" b="1" dirty="0">
                <a:solidFill>
                  <a:srgbClr val="FF0000"/>
                </a:solidFill>
                <a:latin typeface="Arial" charset="0"/>
                <a:cs typeface="Arial" charset="0"/>
              </a:rPr>
              <a:t>$12,000 ÷ $5,000 per year = 2.4000</a:t>
            </a:r>
            <a:endParaRPr lang="en-US" sz="2800" dirty="0">
              <a:solidFill>
                <a:srgbClr val="FFFFFF"/>
              </a:solidFill>
              <a:latin typeface="Arial" charset="0"/>
              <a:cs typeface="Arial" charset="0"/>
            </a:endParaRPr>
          </a:p>
        </p:txBody>
      </p:sp>
      <p:sp>
        <p:nvSpPr>
          <p:cNvPr id="54280"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6FA3F56D-3526-438B-B823-B2496A41ABAA}" type="slidenum">
              <a:rPr lang="en-US" altLang="en-US" sz="1200">
                <a:solidFill>
                  <a:srgbClr val="898989"/>
                </a:solidFill>
                <a:latin typeface="Arial" charset="0"/>
              </a:rPr>
              <a:pPr>
                <a:spcBef>
                  <a:spcPct val="0"/>
                </a:spcBef>
                <a:buFontTx/>
                <a:buNone/>
              </a:pPr>
              <a:t>29</a:t>
            </a:fld>
            <a:endParaRPr lang="en-US" altLang="en-US" sz="1200" dirty="0">
              <a:solidFill>
                <a:srgbClr val="898989"/>
              </a:solidFill>
              <a:latin typeface="Arial" charset="0"/>
            </a:endParaRPr>
          </a:p>
        </p:txBody>
      </p:sp>
      <p:sp>
        <p:nvSpPr>
          <p:cNvPr id="10" name="Rounded Rectangle 9"/>
          <p:cNvSpPr/>
          <p:nvPr/>
        </p:nvSpPr>
        <p:spPr>
          <a:xfrm>
            <a:off x="1" y="6602412"/>
            <a:ext cx="5029199" cy="22416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P4:</a:t>
            </a:r>
            <a:r>
              <a:rPr lang="en-US" sz="1100" dirty="0" smtClean="0">
                <a:solidFill>
                  <a:prstClr val="black"/>
                </a:solidFill>
                <a:latin typeface="Calibri"/>
              </a:rPr>
              <a:t> </a:t>
            </a:r>
            <a:r>
              <a:rPr lang="en-US" sz="1100" dirty="0">
                <a:solidFill>
                  <a:prstClr val="black"/>
                </a:solidFill>
                <a:latin typeface="Calibri"/>
              </a:rPr>
              <a:t>Compute internal rate of return and explain its use.</a:t>
            </a:r>
            <a:endParaRPr lang="en-US" sz="1100" b="1" dirty="0">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438150" y="1600200"/>
            <a:ext cx="8153400" cy="3810000"/>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dist="38100" dir="2700000" algn="br" rotWithShape="0">
              <a:srgbClr val="808080">
                <a:alpha val="42998"/>
              </a:srgbClr>
            </a:outerShdw>
          </a:effectLst>
        </p:spPr>
        <p:txBody>
          <a:bodyPr wrap="none" lIns="90488" tIns="44450" rIns="90488" bIns="44450"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2800" b="1" dirty="0" smtClean="0">
              <a:solidFill>
                <a:srgbClr val="002060"/>
              </a:solidFill>
              <a:latin typeface="Calibri" pitchFamily="34" charset="0"/>
              <a:ea typeface="ＭＳ Ｐゴシック" pitchFamily="34" charset="-128"/>
            </a:endParaRPr>
          </a:p>
          <a:p>
            <a:pPr eaLnBrk="1" hangingPunct="1"/>
            <a:endParaRPr lang="en-US" altLang="en-US" sz="2800" b="1" dirty="0">
              <a:solidFill>
                <a:srgbClr val="002060"/>
              </a:solidFill>
              <a:latin typeface="Calibri" pitchFamily="34" charset="0"/>
              <a:ea typeface="ＭＳ Ｐゴシック" pitchFamily="34" charset="-128"/>
            </a:endParaRPr>
          </a:p>
          <a:p>
            <a:pPr eaLnBrk="1" hangingPunct="1"/>
            <a:r>
              <a:rPr lang="en-US" altLang="en-US" sz="2800" b="1" dirty="0" smtClean="0">
                <a:solidFill>
                  <a:srgbClr val="002060"/>
                </a:solidFill>
                <a:latin typeface="Calibri" pitchFamily="34" charset="0"/>
                <a:ea typeface="ＭＳ Ｐゴシック" pitchFamily="34" charset="-128"/>
              </a:rPr>
              <a:t>Capital </a:t>
            </a:r>
            <a:r>
              <a:rPr lang="en-US" altLang="en-US" sz="2800" b="1" dirty="0">
                <a:solidFill>
                  <a:srgbClr val="002060"/>
                </a:solidFill>
                <a:latin typeface="Calibri" pitchFamily="34" charset="0"/>
                <a:ea typeface="ＭＳ Ｐゴシック" pitchFamily="34" charset="-128"/>
              </a:rPr>
              <a:t>budgeting is the process of a</a:t>
            </a:r>
            <a:r>
              <a:rPr lang="en-US" altLang="en-US" sz="2600" b="1" dirty="0">
                <a:solidFill>
                  <a:srgbClr val="002060"/>
                </a:solidFill>
                <a:latin typeface="Calibri" pitchFamily="34" charset="0"/>
                <a:ea typeface="ＭＳ Ｐゴシック" pitchFamily="34" charset="-128"/>
              </a:rPr>
              <a:t>nalyzing alternative </a:t>
            </a:r>
            <a:br>
              <a:rPr lang="en-US" altLang="en-US" sz="2600" b="1" dirty="0">
                <a:solidFill>
                  <a:srgbClr val="002060"/>
                </a:solidFill>
                <a:latin typeface="Calibri" pitchFamily="34" charset="0"/>
                <a:ea typeface="ＭＳ Ｐゴシック" pitchFamily="34" charset="-128"/>
              </a:rPr>
            </a:br>
            <a:r>
              <a:rPr lang="en-US" altLang="en-US" sz="2600" b="1" dirty="0">
                <a:solidFill>
                  <a:srgbClr val="002060"/>
                </a:solidFill>
                <a:latin typeface="Calibri" pitchFamily="34" charset="0"/>
                <a:ea typeface="ＭＳ Ｐゴシック" pitchFamily="34" charset="-128"/>
              </a:rPr>
              <a:t>long-term investments and deciding which assets </a:t>
            </a:r>
            <a:br>
              <a:rPr lang="en-US" altLang="en-US" sz="2600" b="1" dirty="0">
                <a:solidFill>
                  <a:srgbClr val="002060"/>
                </a:solidFill>
                <a:latin typeface="Calibri" pitchFamily="34" charset="0"/>
                <a:ea typeface="ＭＳ Ｐゴシック" pitchFamily="34" charset="-128"/>
              </a:rPr>
            </a:br>
            <a:r>
              <a:rPr lang="en-US" altLang="en-US" sz="2600" b="1" dirty="0">
                <a:solidFill>
                  <a:srgbClr val="002060"/>
                </a:solidFill>
                <a:latin typeface="Calibri" pitchFamily="34" charset="0"/>
                <a:ea typeface="ＭＳ Ｐゴシック" pitchFamily="34" charset="-128"/>
              </a:rPr>
              <a:t>to acquire or sell</a:t>
            </a:r>
            <a:r>
              <a:rPr lang="en-US" altLang="en-US" sz="2600" b="1" dirty="0" smtClean="0">
                <a:solidFill>
                  <a:srgbClr val="002060"/>
                </a:solidFill>
                <a:latin typeface="Calibri" pitchFamily="34" charset="0"/>
                <a:ea typeface="ＭＳ Ｐゴシック" pitchFamily="34" charset="-128"/>
              </a:rPr>
              <a:t>.</a:t>
            </a:r>
          </a:p>
          <a:p>
            <a:pPr eaLnBrk="1" hangingPunct="1"/>
            <a:endParaRPr lang="en-US" altLang="en-US" sz="2600" b="1" dirty="0">
              <a:solidFill>
                <a:srgbClr val="002060"/>
              </a:solidFill>
              <a:latin typeface="Calibri" pitchFamily="34" charset="0"/>
              <a:ea typeface="ＭＳ Ｐゴシック" pitchFamily="34" charset="-128"/>
            </a:endParaRPr>
          </a:p>
          <a:p>
            <a:pPr eaLnBrk="1" hangingPunct="1"/>
            <a:r>
              <a:rPr lang="en-US" altLang="en-US" sz="2600" b="1" dirty="0" smtClean="0">
                <a:solidFill>
                  <a:srgbClr val="002060"/>
                </a:solidFill>
                <a:latin typeface="Calibri" pitchFamily="34" charset="0"/>
                <a:ea typeface="ＭＳ Ｐゴシック" pitchFamily="34" charset="-128"/>
              </a:rPr>
              <a:t>Capital Budgeting Process:</a:t>
            </a:r>
          </a:p>
          <a:p>
            <a:pPr marL="514350" indent="-514350" eaLnBrk="1" hangingPunct="1">
              <a:buAutoNum type="arabicPeriod"/>
            </a:pPr>
            <a:r>
              <a:rPr lang="en-US" altLang="en-US" sz="2600" b="1" dirty="0" smtClean="0">
                <a:solidFill>
                  <a:srgbClr val="002060"/>
                </a:solidFill>
                <a:latin typeface="Calibri" pitchFamily="34" charset="0"/>
                <a:ea typeface="ＭＳ Ｐゴシック" pitchFamily="34" charset="-128"/>
              </a:rPr>
              <a:t>Department or plant manager submits proposals</a:t>
            </a:r>
          </a:p>
          <a:p>
            <a:pPr marL="514350" indent="-514350" eaLnBrk="1" hangingPunct="1">
              <a:buAutoNum type="arabicPeriod"/>
            </a:pPr>
            <a:r>
              <a:rPr lang="en-US" altLang="en-US" sz="2600" b="1" dirty="0" smtClean="0">
                <a:solidFill>
                  <a:srgbClr val="002060"/>
                </a:solidFill>
                <a:latin typeface="Calibri" pitchFamily="34" charset="0"/>
                <a:ea typeface="ＭＳ Ｐゴシック" pitchFamily="34" charset="-128"/>
              </a:rPr>
              <a:t>Capital budget committee evaluates proposals</a:t>
            </a:r>
          </a:p>
          <a:p>
            <a:pPr marL="514350" indent="-514350" eaLnBrk="1" hangingPunct="1">
              <a:buAutoNum type="arabicPeriod"/>
            </a:pPr>
            <a:r>
              <a:rPr lang="en-US" altLang="en-US" sz="2600" b="1" dirty="0" smtClean="0">
                <a:solidFill>
                  <a:srgbClr val="002060"/>
                </a:solidFill>
                <a:latin typeface="Calibri" pitchFamily="34" charset="0"/>
                <a:ea typeface="ＭＳ Ｐゴシック" pitchFamily="34" charset="-128"/>
              </a:rPr>
              <a:t>Board of directors approves capital expenditures.</a:t>
            </a:r>
          </a:p>
          <a:p>
            <a:pPr marL="514350" indent="-514350" eaLnBrk="1" hangingPunct="1">
              <a:buAutoNum type="arabicPeriod"/>
            </a:pPr>
            <a:endParaRPr lang="en-US" altLang="en-US" sz="2600" b="1" dirty="0" smtClean="0">
              <a:solidFill>
                <a:srgbClr val="002060"/>
              </a:solidFill>
              <a:latin typeface="Calibri" pitchFamily="34" charset="0"/>
              <a:ea typeface="ＭＳ Ｐゴシック" pitchFamily="34" charset="-128"/>
            </a:endParaRPr>
          </a:p>
          <a:p>
            <a:pPr eaLnBrk="1" hangingPunct="1"/>
            <a:endParaRPr lang="en-US" altLang="en-US" sz="2600" b="1" dirty="0">
              <a:solidFill>
                <a:srgbClr val="002060"/>
              </a:solidFill>
              <a:latin typeface="Calibri" pitchFamily="34" charset="0"/>
              <a:ea typeface="ＭＳ Ｐゴシック" pitchFamily="34" charset="-128"/>
            </a:endParaRPr>
          </a:p>
        </p:txBody>
      </p:sp>
      <p:sp>
        <p:nvSpPr>
          <p:cNvPr id="9223" name="Rectangle 8"/>
          <p:cNvSpPr>
            <a:spLocks noGrp="1" noChangeArrowheads="1"/>
          </p:cNvSpPr>
          <p:nvPr>
            <p:ph type="title"/>
          </p:nvPr>
        </p:nvSpPr>
        <p:spPr>
          <a:xfrm>
            <a:off x="457200" y="533400"/>
            <a:ext cx="8229600" cy="914400"/>
          </a:xfrm>
        </p:spPr>
        <p:txBody>
          <a:bodyPr/>
          <a:lstStyle/>
          <a:p>
            <a:r>
              <a:rPr lang="en-US" altLang="en-US" sz="4000" dirty="0" smtClean="0">
                <a:ea typeface="ＭＳ Ｐゴシック" pitchFamily="34" charset="-128"/>
              </a:rPr>
              <a:t>Capital Budgeting</a:t>
            </a:r>
          </a:p>
        </p:txBody>
      </p:sp>
      <p:sp>
        <p:nvSpPr>
          <p:cNvPr id="922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79E418FB-73ED-447A-A73C-FC2110BC6561}" type="slidenum">
              <a:rPr lang="en-US" altLang="en-US" sz="1200">
                <a:solidFill>
                  <a:srgbClr val="898989"/>
                </a:solidFill>
                <a:latin typeface="Arial" charset="0"/>
              </a:rPr>
              <a:pPr>
                <a:spcBef>
                  <a:spcPct val="0"/>
                </a:spcBef>
                <a:buFontTx/>
                <a:buNone/>
              </a:pPr>
              <a:t>3</a:t>
            </a:fld>
            <a:endParaRPr lang="en-US" altLang="en-US" sz="1200" dirty="0">
              <a:solidFill>
                <a:srgbClr val="898989"/>
              </a:solidFill>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675" y="4657726"/>
            <a:ext cx="84582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6"/>
          <p:cNvSpPr>
            <a:spLocks noGrp="1" noChangeArrowheads="1"/>
          </p:cNvSpPr>
          <p:nvPr>
            <p:ph type="body" idx="1"/>
          </p:nvPr>
        </p:nvSpPr>
        <p:spPr>
          <a:xfrm>
            <a:off x="-190500" y="1325563"/>
            <a:ext cx="9525000" cy="2133600"/>
          </a:xfrm>
        </p:spPr>
        <p:txBody>
          <a:bodyPr lIns="90488" tIns="44450" rIns="90488" bIns="44450"/>
          <a:lstStyle/>
          <a:p>
            <a:pPr marL="338138" indent="-338138">
              <a:lnSpc>
                <a:spcPct val="90000"/>
              </a:lnSpc>
              <a:spcBef>
                <a:spcPts val="600"/>
              </a:spcBef>
              <a:buFont typeface="Wingdings" panose="05000000000000000000" pitchFamily="2" charset="2"/>
              <a:buNone/>
              <a:tabLst>
                <a:tab pos="909638" algn="l"/>
                <a:tab pos="1079500" algn="l"/>
                <a:tab pos="1249363" algn="l"/>
                <a:tab pos="1376363" algn="l"/>
              </a:tabLst>
              <a:defRPr/>
            </a:pPr>
            <a:r>
              <a:rPr lang="en-US" altLang="en-US" dirty="0" smtClean="0">
                <a:solidFill>
                  <a:srgbClr val="4C2E00"/>
                </a:solidFill>
                <a:latin typeface="Arial" panose="020B0604020202020204" pitchFamily="34" charset="0"/>
                <a:ea typeface="ＭＳ Ｐゴシック" panose="020B0600070205080204" pitchFamily="34" charset="-128"/>
                <a:cs typeface="Arial" panose="020B0604020202020204" pitchFamily="34" charset="0"/>
              </a:rPr>
              <a:t>	</a:t>
            </a:r>
            <a:r>
              <a:rPr lang="en-US" altLang="en-US" sz="2400" b="1" dirty="0" smtClean="0">
                <a:latin typeface="Arial Narrow" panose="020B0606020202030204" pitchFamily="34" charset="0"/>
              </a:rPr>
              <a:t>Step 1.	 Compute present value factor for the investment project.</a:t>
            </a:r>
            <a:br>
              <a:rPr lang="en-US" altLang="en-US" sz="2400" b="1" dirty="0" smtClean="0">
                <a:latin typeface="Arial Narrow" panose="020B0606020202030204" pitchFamily="34" charset="0"/>
              </a:rPr>
            </a:br>
            <a:r>
              <a:rPr lang="en-US" altLang="en-US" dirty="0" smtClean="0">
                <a:solidFill>
                  <a:srgbClr val="4C2E00"/>
                </a:solidFill>
                <a:latin typeface="Arial" panose="020B0604020202020204" pitchFamily="34" charset="0"/>
                <a:ea typeface="ＭＳ Ｐゴシック" panose="020B0600070205080204" pitchFamily="34" charset="-128"/>
                <a:cs typeface="Arial" panose="020B0604020202020204" pitchFamily="34" charset="0"/>
              </a:rPr>
              <a:t>         </a:t>
            </a:r>
            <a:r>
              <a:rPr lang="en-US" altLang="en-US" dirty="0" smtClean="0">
                <a:solidFill>
                  <a:srgbClr val="C00000"/>
                </a:solidFill>
                <a:latin typeface="Arial" panose="020B0604020202020204" pitchFamily="34" charset="0"/>
                <a:ea typeface="ＭＳ Ｐゴシック" panose="020B0600070205080204" pitchFamily="34" charset="-128"/>
                <a:cs typeface="Arial" panose="020B0604020202020204" pitchFamily="34" charset="0"/>
              </a:rPr>
              <a:t>$12,000 ÷ $5,000 per year = 2.4000</a:t>
            </a:r>
            <a:r>
              <a:rPr lang="en-US" altLang="en-US" dirty="0" smtClean="0">
                <a:solidFill>
                  <a:srgbClr val="FF0000"/>
                </a:solidFill>
                <a:latin typeface="Arial" panose="020B0604020202020204" pitchFamily="34" charset="0"/>
                <a:ea typeface="ＭＳ Ｐゴシック" panose="020B0600070205080204" pitchFamily="34" charset="-128"/>
                <a:cs typeface="Arial" panose="020B0604020202020204" pitchFamily="34" charset="0"/>
              </a:rPr>
              <a:t/>
            </a:r>
            <a:br>
              <a:rPr lang="en-US" altLang="en-US" dirty="0" smtClean="0">
                <a:solidFill>
                  <a:srgbClr val="FF0000"/>
                </a:solidFill>
                <a:latin typeface="Arial" panose="020B0604020202020204" pitchFamily="34" charset="0"/>
                <a:ea typeface="ＭＳ Ｐゴシック" panose="020B0600070205080204" pitchFamily="34" charset="-128"/>
                <a:cs typeface="Arial" panose="020B0604020202020204" pitchFamily="34" charset="0"/>
              </a:rPr>
            </a:br>
            <a:r>
              <a:rPr lang="en-US" altLang="en-US" dirty="0" smtClean="0">
                <a:solidFill>
                  <a:srgbClr val="4C2E00"/>
                </a:solidFill>
                <a:latin typeface="Arial" panose="020B0604020202020204" pitchFamily="34" charset="0"/>
                <a:ea typeface="ＭＳ Ｐゴシック" panose="020B0600070205080204" pitchFamily="34" charset="-128"/>
                <a:cs typeface="Arial" panose="020B0604020202020204" pitchFamily="34" charset="0"/>
              </a:rPr>
              <a:t>	</a:t>
            </a:r>
            <a:endParaRPr lang="en-US" altLang="en-US" dirty="0" smtClean="0">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90000"/>
              </a:lnSpc>
              <a:spcBef>
                <a:spcPct val="25000"/>
              </a:spcBef>
              <a:buFontTx/>
              <a:buNone/>
              <a:defRPr/>
            </a:pPr>
            <a:r>
              <a:rPr lang="en-US" altLang="en-US" dirty="0" smtClean="0">
                <a:solidFill>
                  <a:srgbClr val="4C2E00"/>
                </a:solidFill>
                <a:latin typeface="Arial" panose="020B0604020202020204" pitchFamily="34" charset="0"/>
                <a:ea typeface="ＭＳ Ｐゴシック" panose="020B0600070205080204" pitchFamily="34" charset="-128"/>
                <a:cs typeface="Arial" panose="020B0604020202020204" pitchFamily="34" charset="0"/>
              </a:rPr>
              <a:t>	</a:t>
            </a:r>
            <a:r>
              <a:rPr lang="en-US" altLang="en-US" sz="2400" b="1" dirty="0">
                <a:latin typeface="Arial Narrow" panose="020B0606020202030204" pitchFamily="34" charset="0"/>
              </a:rPr>
              <a:t>Step </a:t>
            </a:r>
            <a:r>
              <a:rPr lang="en-US" altLang="en-US" sz="2400" b="1" dirty="0" smtClean="0">
                <a:latin typeface="Arial Narrow" panose="020B0606020202030204" pitchFamily="34" charset="0"/>
              </a:rPr>
              <a:t>2.  Identify </a:t>
            </a:r>
            <a:r>
              <a:rPr lang="en-US" altLang="en-US" sz="2400" b="1" dirty="0">
                <a:latin typeface="Arial Narrow" panose="020B0606020202030204" pitchFamily="34" charset="0"/>
              </a:rPr>
              <a:t>the discount rate (IRR) yielding the  present value  factor. </a:t>
            </a:r>
          </a:p>
          <a:p>
            <a:pPr marL="338138" indent="-338138">
              <a:lnSpc>
                <a:spcPct val="90000"/>
              </a:lnSpc>
              <a:buFont typeface="Wingdings" panose="05000000000000000000" pitchFamily="2" charset="2"/>
              <a:buNone/>
              <a:tabLst>
                <a:tab pos="909638" algn="l"/>
                <a:tab pos="1079500" algn="l"/>
                <a:tab pos="1249363" algn="l"/>
                <a:tab pos="1376363" algn="l"/>
              </a:tabLst>
              <a:defRPr/>
            </a:pPr>
            <a:r>
              <a:rPr lang="en-US" altLang="en-US" dirty="0" smtClean="0">
                <a:solidFill>
                  <a:srgbClr val="4C2E00"/>
                </a:solidFill>
                <a:latin typeface="Arial" panose="020B0604020202020204" pitchFamily="34" charset="0"/>
                <a:ea typeface="ＭＳ Ｐゴシック" panose="020B0600070205080204" pitchFamily="34" charset="-128"/>
                <a:cs typeface="Arial" panose="020B0604020202020204" pitchFamily="34" charset="0"/>
              </a:rPr>
              <a:t>		</a:t>
            </a:r>
          </a:p>
        </p:txBody>
      </p:sp>
      <p:sp>
        <p:nvSpPr>
          <p:cNvPr id="56324" name="Rectangle 15"/>
          <p:cNvSpPr>
            <a:spLocks noGrp="1" noChangeArrowheads="1"/>
          </p:cNvSpPr>
          <p:nvPr>
            <p:ph type="title"/>
          </p:nvPr>
        </p:nvSpPr>
        <p:spPr>
          <a:xfrm>
            <a:off x="457200" y="363538"/>
            <a:ext cx="8229600" cy="1143000"/>
          </a:xfrm>
        </p:spPr>
        <p:txBody>
          <a:bodyPr/>
          <a:lstStyle/>
          <a:p>
            <a:r>
              <a:rPr lang="en-US" altLang="en-US" sz="4000" b="1" dirty="0" smtClean="0">
                <a:ea typeface="ＭＳ Ｐゴシック" pitchFamily="34" charset="-128"/>
              </a:rPr>
              <a:t>Internal Rate of Return (IRR)</a:t>
            </a:r>
          </a:p>
        </p:txBody>
      </p:sp>
      <p:grpSp>
        <p:nvGrpSpPr>
          <p:cNvPr id="2" name="Group 15"/>
          <p:cNvGrpSpPr>
            <a:grpSpLocks/>
          </p:cNvGrpSpPr>
          <p:nvPr/>
        </p:nvGrpSpPr>
        <p:grpSpPr bwMode="auto">
          <a:xfrm>
            <a:off x="6389946" y="3269457"/>
            <a:ext cx="2474912" cy="3276600"/>
            <a:chOff x="6469063" y="3048000"/>
            <a:chExt cx="2474912" cy="3276600"/>
          </a:xfrm>
        </p:grpSpPr>
        <p:sp>
          <p:nvSpPr>
            <p:cNvPr id="56328" name="Line 8"/>
            <p:cNvSpPr>
              <a:spLocks noChangeShapeType="1"/>
            </p:cNvSpPr>
            <p:nvPr/>
          </p:nvSpPr>
          <p:spPr bwMode="auto">
            <a:xfrm flipH="1">
              <a:off x="7162799" y="3760788"/>
              <a:ext cx="612775" cy="18780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19" name="Rectangle 9"/>
            <p:cNvSpPr>
              <a:spLocks noChangeArrowheads="1"/>
            </p:cNvSpPr>
            <p:nvPr/>
          </p:nvSpPr>
          <p:spPr bwMode="auto">
            <a:xfrm>
              <a:off x="6915150" y="3048000"/>
              <a:ext cx="2028825" cy="1009650"/>
            </a:xfrm>
            <a:prstGeom prst="rect">
              <a:avLst/>
            </a:prstGeom>
            <a:solidFill>
              <a:schemeClr val="accent1">
                <a:lumMod val="20000"/>
                <a:lumOff val="80000"/>
              </a:schemeClr>
            </a:solidFill>
            <a:ln w="57150" cmpd="thickThin">
              <a:solidFill>
                <a:srgbClr val="FF0000"/>
              </a:solidFill>
              <a:miter lim="800000"/>
              <a:headEnd/>
              <a:tailEnd/>
            </a:ln>
          </p:spPr>
          <p:txBody>
            <a:bodyPr wrap="none" lIns="90488" tIns="44450" rIns="90488" bIns="44450" anchor="ctr"/>
            <a:lstStyle/>
            <a:p>
              <a:pPr algn="ctr" eaLnBrk="1" hangingPunct="1">
                <a:defRPr/>
              </a:pPr>
              <a:r>
                <a:rPr lang="en-US" sz="2200" b="1" dirty="0"/>
                <a:t>IRR is</a:t>
              </a:r>
              <a:br>
                <a:rPr lang="en-US" sz="2200" b="1" dirty="0"/>
              </a:br>
              <a:r>
                <a:rPr lang="en-US" sz="2200" b="1" dirty="0"/>
                <a:t>approximately</a:t>
              </a:r>
              <a:br>
                <a:rPr lang="en-US" sz="2200" b="1" dirty="0"/>
              </a:br>
              <a:r>
                <a:rPr lang="en-US" sz="2200" b="1" dirty="0"/>
                <a:t>12%.</a:t>
              </a:r>
            </a:p>
          </p:txBody>
        </p:sp>
        <p:sp>
          <p:nvSpPr>
            <p:cNvPr id="56330" name="Oval 6"/>
            <p:cNvSpPr>
              <a:spLocks noChangeArrowheads="1"/>
            </p:cNvSpPr>
            <p:nvPr/>
          </p:nvSpPr>
          <p:spPr bwMode="auto">
            <a:xfrm>
              <a:off x="6469063" y="5629275"/>
              <a:ext cx="998537" cy="69532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800" dirty="0">
                <a:latin typeface="Arial" charset="0"/>
              </a:endParaRPr>
            </a:p>
          </p:txBody>
        </p:sp>
      </p:grpSp>
      <p:sp>
        <p:nvSpPr>
          <p:cNvPr id="56327" name="Slide Number Placeholder 9"/>
          <p:cNvSpPr>
            <a:spLocks noGrp="1"/>
          </p:cNvSpPr>
          <p:nvPr>
            <p:ph type="sldNum" sz="quarter" idx="12"/>
          </p:nvPr>
        </p:nvSpPr>
        <p:spPr bwMode="auto">
          <a:xfrm>
            <a:off x="6934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696DD71D-69FF-4EE4-9643-53B9C303A26C}" type="slidenum">
              <a:rPr lang="en-US" altLang="en-US" sz="1200">
                <a:solidFill>
                  <a:srgbClr val="898989"/>
                </a:solidFill>
                <a:latin typeface="Arial" charset="0"/>
              </a:rPr>
              <a:pPr>
                <a:spcBef>
                  <a:spcPct val="0"/>
                </a:spcBef>
                <a:buFontTx/>
                <a:buNone/>
              </a:pPr>
              <a:t>30</a:t>
            </a:fld>
            <a:endParaRPr lang="en-US" altLang="en-US" sz="1200" dirty="0">
              <a:solidFill>
                <a:srgbClr val="898989"/>
              </a:solidFill>
              <a:latin typeface="Arial" charset="0"/>
            </a:endParaRPr>
          </a:p>
        </p:txBody>
      </p:sp>
      <p:sp>
        <p:nvSpPr>
          <p:cNvPr id="12" name="Rounded Rectangle 11"/>
          <p:cNvSpPr/>
          <p:nvPr/>
        </p:nvSpPr>
        <p:spPr>
          <a:xfrm>
            <a:off x="1" y="6602412"/>
            <a:ext cx="5029199" cy="22416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P4:</a:t>
            </a:r>
            <a:r>
              <a:rPr lang="en-US" sz="1100" dirty="0" smtClean="0">
                <a:solidFill>
                  <a:prstClr val="black"/>
                </a:solidFill>
                <a:latin typeface="Calibri"/>
              </a:rPr>
              <a:t> </a:t>
            </a:r>
            <a:r>
              <a:rPr lang="en-US" sz="1100" dirty="0">
                <a:solidFill>
                  <a:prstClr val="black"/>
                </a:solidFill>
                <a:latin typeface="Calibri"/>
              </a:rPr>
              <a:t>Compute internal rate of return and explain its use.</a:t>
            </a:r>
            <a:endParaRPr lang="en-US" sz="1100" b="1" dirty="0">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5050" y="4848225"/>
            <a:ext cx="4533900"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28600" y="1371600"/>
            <a:ext cx="8610600" cy="1498600"/>
          </a:xfrm>
          <a:prstGeom prst="rect">
            <a:avLst/>
          </a:prstGeom>
          <a:solidFill>
            <a:schemeClr val="accent1">
              <a:lumMod val="20000"/>
              <a:lumOff val="80000"/>
            </a:schemeClr>
          </a:solidFill>
          <a:ln w="28575">
            <a:solidFill>
              <a:schemeClr val="tx1"/>
            </a:solidFill>
          </a:ln>
        </p:spPr>
        <p:txBody>
          <a:bodyPr>
            <a:spAutoFit/>
          </a:bodyPr>
          <a:lstStyle/>
          <a:p>
            <a:pPr algn="ctr" eaLnBrk="1" hangingPunct="1">
              <a:lnSpc>
                <a:spcPct val="90000"/>
              </a:lnSpc>
              <a:spcBef>
                <a:spcPts val="600"/>
              </a:spcBef>
              <a:buFont typeface="Wingdings" pitchFamily="-84" charset="2"/>
              <a:buNone/>
              <a:defRPr/>
            </a:pPr>
            <a:r>
              <a:rPr lang="en-US" sz="2400" b="1" u="sng" dirty="0"/>
              <a:t>Uneven Cash Flows</a:t>
            </a:r>
          </a:p>
          <a:p>
            <a:pPr algn="ctr" eaLnBrk="1" hangingPunct="1">
              <a:lnSpc>
                <a:spcPct val="90000"/>
              </a:lnSpc>
              <a:spcBef>
                <a:spcPts val="600"/>
              </a:spcBef>
              <a:buFont typeface="Wingdings" pitchFamily="-84" charset="2"/>
              <a:buNone/>
              <a:defRPr/>
            </a:pPr>
            <a:r>
              <a:rPr lang="en-US" sz="2200" dirty="0"/>
              <a:t>If cash inflows are unequal, i</a:t>
            </a:r>
            <a:r>
              <a:rPr lang="en-US" sz="2400" dirty="0">
                <a:latin typeface="Arial" panose="020B0604020202020204" pitchFamily="34" charset="0"/>
                <a:cs typeface="Arial" panose="020B0604020202020204" pitchFamily="34" charset="0"/>
              </a:rPr>
              <a:t>t is best to use either a calculator or spreadsheet software to compute the IRR.  However, we can also </a:t>
            </a:r>
            <a:r>
              <a:rPr lang="en-US" sz="2200" dirty="0"/>
              <a:t>use trial and error to compute the IRR. </a:t>
            </a:r>
          </a:p>
        </p:txBody>
      </p:sp>
      <p:sp>
        <p:nvSpPr>
          <p:cNvPr id="9" name="TextBox 8"/>
          <p:cNvSpPr txBox="1"/>
          <p:nvPr/>
        </p:nvSpPr>
        <p:spPr>
          <a:xfrm>
            <a:off x="263525" y="3089275"/>
            <a:ext cx="8610600" cy="1831271"/>
          </a:xfrm>
          <a:prstGeom prst="rect">
            <a:avLst/>
          </a:prstGeom>
          <a:solidFill>
            <a:schemeClr val="bg1">
              <a:lumMod val="95000"/>
            </a:schemeClr>
          </a:solidFill>
          <a:ln w="28575">
            <a:solidFill>
              <a:schemeClr val="tx1"/>
            </a:solidFill>
          </a:ln>
        </p:spPr>
        <p:txBody>
          <a:bodyPr>
            <a:spAutoFit/>
          </a:bodyPr>
          <a:lstStyle/>
          <a:p>
            <a:pPr algn="ctr" eaLnBrk="1" hangingPunct="1">
              <a:lnSpc>
                <a:spcPct val="90000"/>
              </a:lnSpc>
              <a:spcBef>
                <a:spcPts val="600"/>
              </a:spcBef>
              <a:buFont typeface="Wingdings" pitchFamily="-84" charset="2"/>
              <a:buNone/>
              <a:defRPr/>
            </a:pPr>
            <a:r>
              <a:rPr lang="en-US" sz="2400" b="1" u="sng" dirty="0"/>
              <a:t>Use of Internal Rate of Return</a:t>
            </a:r>
          </a:p>
          <a:p>
            <a:pPr algn="ctr" eaLnBrk="1" hangingPunct="1">
              <a:lnSpc>
                <a:spcPct val="90000"/>
              </a:lnSpc>
              <a:spcBef>
                <a:spcPts val="600"/>
              </a:spcBef>
              <a:buSzPct val="100000"/>
              <a:defRPr/>
            </a:pPr>
            <a:r>
              <a:rPr lang="en-US" sz="2400" dirty="0">
                <a:latin typeface="Arial" panose="020B0604020202020204" pitchFamily="34" charset="0"/>
                <a:cs typeface="Arial" panose="020B0604020202020204" pitchFamily="34" charset="0"/>
              </a:rPr>
              <a:t>When we use the IRR to evaluate a project, we compare the internal rate of return on a project to a predetermined hurdle rate (cost of capital). To be acceptable, a project’s rate of return cannot be less than the company’s cost of capital.</a:t>
            </a:r>
          </a:p>
        </p:txBody>
      </p:sp>
      <p:sp>
        <p:nvSpPr>
          <p:cNvPr id="58373" name="Rectangle 15"/>
          <p:cNvSpPr>
            <a:spLocks noGrp="1" noChangeArrowheads="1"/>
          </p:cNvSpPr>
          <p:nvPr>
            <p:ph type="title"/>
          </p:nvPr>
        </p:nvSpPr>
        <p:spPr>
          <a:xfrm>
            <a:off x="493713" y="376238"/>
            <a:ext cx="8229600" cy="1143000"/>
          </a:xfrm>
        </p:spPr>
        <p:txBody>
          <a:bodyPr/>
          <a:lstStyle/>
          <a:p>
            <a:r>
              <a:rPr lang="en-US" altLang="en-US" sz="4000" b="1" dirty="0" smtClean="0">
                <a:ea typeface="ＭＳ Ｐゴシック" pitchFamily="34" charset="-128"/>
              </a:rPr>
              <a:t>Internal Rate of Return (IRR)</a:t>
            </a:r>
          </a:p>
        </p:txBody>
      </p:sp>
      <p:sp>
        <p:nvSpPr>
          <p:cNvPr id="58375"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9315E41D-7D1D-404C-8BB0-6893D489D775}" type="slidenum">
              <a:rPr lang="en-US" altLang="en-US" sz="1200">
                <a:solidFill>
                  <a:srgbClr val="898989"/>
                </a:solidFill>
                <a:latin typeface="Arial" charset="0"/>
              </a:rPr>
              <a:pPr>
                <a:spcBef>
                  <a:spcPct val="0"/>
                </a:spcBef>
                <a:buFontTx/>
                <a:buNone/>
              </a:pPr>
              <a:t>31</a:t>
            </a:fld>
            <a:endParaRPr lang="en-US" altLang="en-US" sz="1200" dirty="0">
              <a:solidFill>
                <a:srgbClr val="898989"/>
              </a:solidFill>
              <a:latin typeface="Arial" charset="0"/>
            </a:endParaRPr>
          </a:p>
        </p:txBody>
      </p:sp>
      <p:sp>
        <p:nvSpPr>
          <p:cNvPr id="10" name="Rounded Rectangle 9"/>
          <p:cNvSpPr/>
          <p:nvPr/>
        </p:nvSpPr>
        <p:spPr>
          <a:xfrm>
            <a:off x="2" y="6679496"/>
            <a:ext cx="4518024" cy="14708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P4:</a:t>
            </a:r>
            <a:r>
              <a:rPr lang="en-US" sz="1100" dirty="0" smtClean="0">
                <a:solidFill>
                  <a:prstClr val="black"/>
                </a:solidFill>
                <a:latin typeface="Calibri"/>
              </a:rPr>
              <a:t> </a:t>
            </a:r>
            <a:r>
              <a:rPr lang="en-US" sz="1100" dirty="0">
                <a:solidFill>
                  <a:prstClr val="black"/>
                </a:solidFill>
                <a:latin typeface="Calibri"/>
              </a:rPr>
              <a:t>Compute internal rate of return and explain its use.</a:t>
            </a:r>
            <a:endParaRPr lang="en-US" sz="1100" b="1" dirty="0">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t>NEED-TO-KNOW 25-4</a:t>
            </a:r>
            <a:endParaRPr lang="en-US" sz="3200" b="1" dirty="0"/>
          </a:p>
        </p:txBody>
      </p:sp>
      <p:sp>
        <p:nvSpPr>
          <p:cNvPr id="40" name="Slide Number Placeholder 5"/>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r">
              <a:spcBef>
                <a:spcPct val="0"/>
              </a:spcBef>
              <a:buFontTx/>
              <a:buNone/>
            </a:pPr>
            <a:r>
              <a:rPr lang="en-US" altLang="en-US" sz="1200" dirty="0" smtClean="0">
                <a:solidFill>
                  <a:srgbClr val="898989"/>
                </a:solidFill>
                <a:latin typeface="Arial" charset="0"/>
              </a:rPr>
              <a:t>28</a:t>
            </a:r>
            <a:endParaRPr lang="en-US" altLang="en-US" sz="1200" dirty="0">
              <a:solidFill>
                <a:srgbClr val="898989"/>
              </a:solidFill>
              <a:latin typeface="Arial" charset="0"/>
            </a:endParaRPr>
          </a:p>
        </p:txBody>
      </p:sp>
      <p:sp>
        <p:nvSpPr>
          <p:cNvPr id="38" name="Rounded Rectangle 37"/>
          <p:cNvSpPr/>
          <p:nvPr/>
        </p:nvSpPr>
        <p:spPr>
          <a:xfrm>
            <a:off x="1" y="6602412"/>
            <a:ext cx="5029199" cy="22416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P4:</a:t>
            </a:r>
            <a:r>
              <a:rPr lang="en-US" sz="1100" dirty="0" smtClean="0">
                <a:solidFill>
                  <a:prstClr val="black"/>
                </a:solidFill>
                <a:latin typeface="Calibri"/>
              </a:rPr>
              <a:t> </a:t>
            </a:r>
            <a:r>
              <a:rPr lang="en-US" sz="1100" dirty="0">
                <a:solidFill>
                  <a:prstClr val="black"/>
                </a:solidFill>
                <a:latin typeface="Calibri"/>
              </a:rPr>
              <a:t>Compute internal rate of return and explain its use.</a:t>
            </a:r>
            <a:endParaRPr lang="en-US" sz="1100" b="1" dirty="0">
              <a:solidFill>
                <a:prstClr val="black"/>
              </a:solidFill>
              <a:latin typeface="Calibri"/>
            </a:endParaRPr>
          </a:p>
        </p:txBody>
      </p:sp>
      <p:sp>
        <p:nvSpPr>
          <p:cNvPr id="39" name="Action Button: Custom 38">
            <a:hlinkClick r:id="" action="ppaction://noaction" highlightClick="1"/>
          </p:cNvPr>
          <p:cNvSpPr/>
          <p:nvPr/>
        </p:nvSpPr>
        <p:spPr>
          <a:xfrm>
            <a:off x="533400" y="5410200"/>
            <a:ext cx="1362075" cy="304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PV of $1</a:t>
            </a:r>
          </a:p>
        </p:txBody>
      </p:sp>
      <p:sp>
        <p:nvSpPr>
          <p:cNvPr id="41" name="Action Button: Custom 40">
            <a:hlinkClick r:id="" action="ppaction://noaction" highlightClick="1"/>
          </p:cNvPr>
          <p:cNvSpPr/>
          <p:nvPr/>
        </p:nvSpPr>
        <p:spPr>
          <a:xfrm>
            <a:off x="2720975" y="5410200"/>
            <a:ext cx="1362075" cy="304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FV of $1</a:t>
            </a:r>
          </a:p>
        </p:txBody>
      </p:sp>
      <p:sp>
        <p:nvSpPr>
          <p:cNvPr id="42" name="Action Button: Custom 41">
            <a:hlinkClick r:id="" action="ppaction://noaction" highlightClick="1"/>
          </p:cNvPr>
          <p:cNvSpPr/>
          <p:nvPr/>
        </p:nvSpPr>
        <p:spPr>
          <a:xfrm>
            <a:off x="4908550" y="5410200"/>
            <a:ext cx="1362075" cy="304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PV </a:t>
            </a:r>
            <a:r>
              <a:rPr lang="en-US" dirty="0" err="1"/>
              <a:t>Ord</a:t>
            </a:r>
            <a:r>
              <a:rPr lang="en-US" dirty="0"/>
              <a:t> Ann</a:t>
            </a:r>
          </a:p>
        </p:txBody>
      </p:sp>
      <p:sp>
        <p:nvSpPr>
          <p:cNvPr id="43" name="Action Button: Custom 42">
            <a:hlinkClick r:id="" action="ppaction://noaction" highlightClick="1"/>
          </p:cNvPr>
          <p:cNvSpPr/>
          <p:nvPr/>
        </p:nvSpPr>
        <p:spPr>
          <a:xfrm>
            <a:off x="7096125" y="5410200"/>
            <a:ext cx="1362075" cy="304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FV </a:t>
            </a:r>
            <a:r>
              <a:rPr lang="en-US" dirty="0" err="1"/>
              <a:t>Ord</a:t>
            </a:r>
            <a:r>
              <a:rPr lang="en-US" dirty="0"/>
              <a:t> Ann</a:t>
            </a:r>
          </a:p>
        </p:txBody>
      </p:sp>
      <p:sp>
        <p:nvSpPr>
          <p:cNvPr id="44" name="Rectangle 5"/>
          <p:cNvSpPr>
            <a:spLocks noChangeArrowheads="1"/>
          </p:cNvSpPr>
          <p:nvPr/>
        </p:nvSpPr>
        <p:spPr bwMode="auto">
          <a:xfrm>
            <a:off x="496888" y="630238"/>
            <a:ext cx="83312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A machine costing $58,880 is expected to generate net cash flows of $8,000 per year for each of the next 10 years.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6"/>
          <p:cNvSpPr>
            <a:spLocks noChangeArrowheads="1"/>
          </p:cNvSpPr>
          <p:nvPr/>
        </p:nvSpPr>
        <p:spPr bwMode="auto">
          <a:xfrm>
            <a:off x="496888" y="836613"/>
            <a:ext cx="39846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 Compute the machine’s internal rate of return (IRR).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7"/>
          <p:cNvSpPr>
            <a:spLocks noChangeArrowheads="1"/>
          </p:cNvSpPr>
          <p:nvPr/>
        </p:nvSpPr>
        <p:spPr bwMode="auto">
          <a:xfrm>
            <a:off x="496888" y="1042988"/>
            <a:ext cx="81391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2. If a company’s hurdle rate is 6.5%, use IRR to determine whether the company should purchase this machine.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12"/>
          <p:cNvSpPr>
            <a:spLocks noChangeArrowheads="1"/>
          </p:cNvSpPr>
          <p:nvPr/>
        </p:nvSpPr>
        <p:spPr bwMode="auto">
          <a:xfrm>
            <a:off x="496888" y="2027237"/>
            <a:ext cx="17351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PV of Net Cash Inflows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Rectangle 13"/>
          <p:cNvSpPr>
            <a:spLocks noChangeArrowheads="1"/>
          </p:cNvSpPr>
          <p:nvPr/>
        </p:nvSpPr>
        <p:spPr bwMode="auto">
          <a:xfrm>
            <a:off x="3492500" y="2027237"/>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$58,880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14"/>
          <p:cNvSpPr>
            <a:spLocks noChangeArrowheads="1"/>
          </p:cNvSpPr>
          <p:nvPr/>
        </p:nvSpPr>
        <p:spPr bwMode="auto">
          <a:xfrm>
            <a:off x="496888" y="2233612"/>
            <a:ext cx="12811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Amount invested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15"/>
          <p:cNvSpPr>
            <a:spLocks noChangeArrowheads="1"/>
          </p:cNvSpPr>
          <p:nvPr/>
        </p:nvSpPr>
        <p:spPr bwMode="auto">
          <a:xfrm>
            <a:off x="3533775" y="2233612"/>
            <a:ext cx="6762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(58,880)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Rectangle 16"/>
          <p:cNvSpPr>
            <a:spLocks noChangeArrowheads="1"/>
          </p:cNvSpPr>
          <p:nvPr/>
        </p:nvSpPr>
        <p:spPr bwMode="auto">
          <a:xfrm>
            <a:off x="496888" y="2439987"/>
            <a:ext cx="1381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Net Present Value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17"/>
          <p:cNvSpPr>
            <a:spLocks noChangeArrowheads="1"/>
          </p:cNvSpPr>
          <p:nvPr/>
        </p:nvSpPr>
        <p:spPr bwMode="auto">
          <a:xfrm>
            <a:off x="3897313" y="2439987"/>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18"/>
          <p:cNvSpPr>
            <a:spLocks noChangeArrowheads="1"/>
          </p:cNvSpPr>
          <p:nvPr/>
        </p:nvSpPr>
        <p:spPr bwMode="auto">
          <a:xfrm>
            <a:off x="496888" y="2895600"/>
            <a:ext cx="48514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PV of Net Cash Inflows = Annual Amount x PV Annuity of $1 factor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6" name="Rectangle 19"/>
          <p:cNvSpPr>
            <a:spLocks noChangeArrowheads="1"/>
          </p:cNvSpPr>
          <p:nvPr/>
        </p:nvSpPr>
        <p:spPr bwMode="auto">
          <a:xfrm>
            <a:off x="1325562" y="3160712"/>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$58,880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7" name="Rectangle 20"/>
          <p:cNvSpPr>
            <a:spLocks noChangeArrowheads="1"/>
          </p:cNvSpPr>
          <p:nvPr/>
        </p:nvSpPr>
        <p:spPr bwMode="auto">
          <a:xfrm>
            <a:off x="2209800" y="3160712"/>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Rectangle 21"/>
          <p:cNvSpPr>
            <a:spLocks noChangeArrowheads="1"/>
          </p:cNvSpPr>
          <p:nvPr/>
        </p:nvSpPr>
        <p:spPr bwMode="auto">
          <a:xfrm>
            <a:off x="2362200" y="3160712"/>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$8,000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22"/>
          <p:cNvSpPr>
            <a:spLocks noChangeArrowheads="1"/>
          </p:cNvSpPr>
          <p:nvPr/>
        </p:nvSpPr>
        <p:spPr bwMode="auto">
          <a:xfrm>
            <a:off x="2978150" y="3160712"/>
            <a:ext cx="1508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23"/>
          <p:cNvSpPr>
            <a:spLocks noChangeArrowheads="1"/>
          </p:cNvSpPr>
          <p:nvPr/>
        </p:nvSpPr>
        <p:spPr bwMode="auto">
          <a:xfrm>
            <a:off x="3179762" y="3160712"/>
            <a:ext cx="19065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PV of Annuity of $1 factor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1" name="Rectangle 24"/>
          <p:cNvSpPr>
            <a:spLocks noChangeArrowheads="1"/>
          </p:cNvSpPr>
          <p:nvPr/>
        </p:nvSpPr>
        <p:spPr bwMode="auto">
          <a:xfrm>
            <a:off x="1325562" y="3429000"/>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$58,880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25"/>
          <p:cNvSpPr>
            <a:spLocks noChangeArrowheads="1"/>
          </p:cNvSpPr>
          <p:nvPr/>
        </p:nvSpPr>
        <p:spPr bwMode="auto">
          <a:xfrm>
            <a:off x="1325562" y="3603625"/>
            <a:ext cx="58578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26"/>
          <p:cNvSpPr>
            <a:spLocks noChangeArrowheads="1"/>
          </p:cNvSpPr>
          <p:nvPr/>
        </p:nvSpPr>
        <p:spPr bwMode="auto">
          <a:xfrm>
            <a:off x="1325562" y="3635375"/>
            <a:ext cx="55784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 $8,000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4" name="Rectangle 27"/>
          <p:cNvSpPr>
            <a:spLocks noChangeArrowheads="1"/>
          </p:cNvSpPr>
          <p:nvPr/>
        </p:nvSpPr>
        <p:spPr bwMode="auto">
          <a:xfrm>
            <a:off x="1325562" y="404812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7.3600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5" name="Rectangle 28"/>
          <p:cNvSpPr>
            <a:spLocks noChangeArrowheads="1"/>
          </p:cNvSpPr>
          <p:nvPr/>
        </p:nvSpPr>
        <p:spPr bwMode="auto">
          <a:xfrm>
            <a:off x="2209800" y="4048125"/>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Rectangle 29"/>
          <p:cNvSpPr>
            <a:spLocks noChangeArrowheads="1"/>
          </p:cNvSpPr>
          <p:nvPr/>
        </p:nvSpPr>
        <p:spPr bwMode="auto">
          <a:xfrm>
            <a:off x="2403475" y="4048125"/>
            <a:ext cx="19065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PV of Annuity of $1 factor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7" name="Rectangle 30"/>
          <p:cNvSpPr>
            <a:spLocks noChangeArrowheads="1"/>
          </p:cNvSpPr>
          <p:nvPr/>
        </p:nvSpPr>
        <p:spPr bwMode="auto">
          <a:xfrm>
            <a:off x="496888" y="1409699"/>
            <a:ext cx="820577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Internal rate of return (IRR) is the interest rate at which the net present value of the cash flows from a project or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8" name="Rectangle 31"/>
          <p:cNvSpPr>
            <a:spLocks noChangeArrowheads="1"/>
          </p:cNvSpPr>
          <p:nvPr/>
        </p:nvSpPr>
        <p:spPr bwMode="auto">
          <a:xfrm>
            <a:off x="496888" y="1604962"/>
            <a:ext cx="176490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investment equals zero.</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9" name="Rectangle 32"/>
          <p:cNvSpPr>
            <a:spLocks noChangeArrowheads="1"/>
          </p:cNvSpPr>
          <p:nvPr/>
        </p:nvSpPr>
        <p:spPr bwMode="auto">
          <a:xfrm>
            <a:off x="2209800" y="3521075"/>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Rectangle 33"/>
          <p:cNvSpPr>
            <a:spLocks noChangeArrowheads="1"/>
          </p:cNvSpPr>
          <p:nvPr/>
        </p:nvSpPr>
        <p:spPr bwMode="auto">
          <a:xfrm>
            <a:off x="2384425" y="3521075"/>
            <a:ext cx="19065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PV of Annuity of $1 factor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Line 37"/>
          <p:cNvSpPr>
            <a:spLocks noChangeShapeType="1"/>
          </p:cNvSpPr>
          <p:nvPr/>
        </p:nvSpPr>
        <p:spPr bwMode="auto">
          <a:xfrm>
            <a:off x="3260725" y="2419349"/>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Rectangle 38"/>
          <p:cNvSpPr>
            <a:spLocks noChangeArrowheads="1"/>
          </p:cNvSpPr>
          <p:nvPr/>
        </p:nvSpPr>
        <p:spPr bwMode="auto">
          <a:xfrm>
            <a:off x="3260725" y="2419349"/>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Line 39"/>
          <p:cNvSpPr>
            <a:spLocks noChangeShapeType="1"/>
          </p:cNvSpPr>
          <p:nvPr/>
        </p:nvSpPr>
        <p:spPr bwMode="auto">
          <a:xfrm>
            <a:off x="3260725" y="2625724"/>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Rectangle 40"/>
          <p:cNvSpPr>
            <a:spLocks noChangeArrowheads="1"/>
          </p:cNvSpPr>
          <p:nvPr/>
        </p:nvSpPr>
        <p:spPr bwMode="auto">
          <a:xfrm>
            <a:off x="3260725" y="2625724"/>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Line 41"/>
          <p:cNvSpPr>
            <a:spLocks noChangeShapeType="1"/>
          </p:cNvSpPr>
          <p:nvPr/>
        </p:nvSpPr>
        <p:spPr bwMode="auto">
          <a:xfrm>
            <a:off x="3260725" y="2646362"/>
            <a:ext cx="908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Rectangle 42"/>
          <p:cNvSpPr>
            <a:spLocks noChangeArrowheads="1"/>
          </p:cNvSpPr>
          <p:nvPr/>
        </p:nvSpPr>
        <p:spPr bwMode="auto">
          <a:xfrm>
            <a:off x="3260725" y="2646362"/>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29"/>
          <p:cNvSpPr>
            <a:spLocks noChangeArrowheads="1"/>
          </p:cNvSpPr>
          <p:nvPr/>
        </p:nvSpPr>
        <p:spPr bwMode="auto">
          <a:xfrm>
            <a:off x="1325562" y="4456906"/>
            <a:ext cx="192039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IRR </a:t>
            </a:r>
            <a:r>
              <a:rPr kumimoji="0" lang="en-US" altLang="en-US" sz="1300" b="0" i="0" u="none" strike="noStrike" cap="none" normalizeH="0" dirty="0">
                <a:ln>
                  <a:noFill/>
                </a:ln>
                <a:solidFill>
                  <a:srgbClr val="000000"/>
                </a:solidFill>
                <a:effectLst/>
                <a:latin typeface="Arial" panose="020B0604020202020204" pitchFamily="34" charset="0"/>
              </a:rPr>
              <a:t> is approximately 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Rectangle 29"/>
          <p:cNvSpPr>
            <a:spLocks noChangeArrowheads="1"/>
          </p:cNvSpPr>
          <p:nvPr/>
        </p:nvSpPr>
        <p:spPr bwMode="auto">
          <a:xfrm>
            <a:off x="1325562" y="4827859"/>
            <a:ext cx="647452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Since this rate is lower than the 6.5% hurdle</a:t>
            </a:r>
            <a:r>
              <a:rPr kumimoji="0" lang="en-US" altLang="en-US" sz="1300" b="0" i="0" u="none" strike="noStrike" cap="none" normalizeH="0" dirty="0">
                <a:ln>
                  <a:noFill/>
                </a:ln>
                <a:solidFill>
                  <a:srgbClr val="000000"/>
                </a:solidFill>
                <a:effectLst/>
                <a:latin typeface="Arial" panose="020B0604020202020204" pitchFamily="34" charset="0"/>
              </a:rPr>
              <a:t> rate, the machine should not be purchased.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500"/>
                                        <p:tgtEl>
                                          <p:spTgt spid="5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500"/>
                                        <p:tgtEl>
                                          <p:spTgt spid="5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500"/>
                                        <p:tgtEl>
                                          <p:spTgt spid="5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500"/>
                                        <p:tgtEl>
                                          <p:spTgt spid="7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3"/>
                                        </p:tgtEl>
                                        <p:attrNameLst>
                                          <p:attrName>style.visibility</p:attrName>
                                        </p:attrNameLst>
                                      </p:cBhvr>
                                      <p:to>
                                        <p:strVal val="visible"/>
                                      </p:to>
                                    </p:set>
                                    <p:animEffect transition="in" filter="fade">
                                      <p:cBhvr>
                                        <p:cTn id="33" dur="500"/>
                                        <p:tgtEl>
                                          <p:spTgt spid="7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4"/>
                                        </p:tgtEl>
                                        <p:attrNameLst>
                                          <p:attrName>style.visibility</p:attrName>
                                        </p:attrNameLst>
                                      </p:cBhvr>
                                      <p:to>
                                        <p:strVal val="visible"/>
                                      </p:to>
                                    </p:set>
                                    <p:animEffect transition="in" filter="fade">
                                      <p:cBhvr>
                                        <p:cTn id="36" dur="500"/>
                                        <p:tgtEl>
                                          <p:spTgt spid="7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500"/>
                                        <p:tgtEl>
                                          <p:spTgt spid="7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fade">
                                      <p:cBhvr>
                                        <p:cTn id="42" dur="500"/>
                                        <p:tgtEl>
                                          <p:spTgt spid="7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500"/>
                                        <p:tgtEl>
                                          <p:spTgt spid="4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fade">
                                      <p:cBhvr>
                                        <p:cTn id="57" dur="500"/>
                                        <p:tgtEl>
                                          <p:spTgt spid="5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fade">
                                      <p:cBhvr>
                                        <p:cTn id="62" dur="500"/>
                                        <p:tgtEl>
                                          <p:spTgt spid="5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fade">
                                      <p:cBhvr>
                                        <p:cTn id="67" dur="500"/>
                                        <p:tgtEl>
                                          <p:spTgt spid="5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500"/>
                                        <p:tgtEl>
                                          <p:spTgt spid="5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9"/>
                                        </p:tgtEl>
                                        <p:attrNameLst>
                                          <p:attrName>style.visibility</p:attrName>
                                        </p:attrNameLst>
                                      </p:cBhvr>
                                      <p:to>
                                        <p:strVal val="visible"/>
                                      </p:to>
                                    </p:set>
                                    <p:animEffect transition="in" filter="fade">
                                      <p:cBhvr>
                                        <p:cTn id="77" dur="500"/>
                                        <p:tgtEl>
                                          <p:spTgt spid="5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fade">
                                      <p:cBhvr>
                                        <p:cTn id="82" dur="500"/>
                                        <p:tgtEl>
                                          <p:spTgt spid="6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fade">
                                      <p:cBhvr>
                                        <p:cTn id="87" dur="500"/>
                                        <p:tgtEl>
                                          <p:spTgt spid="6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62"/>
                                        </p:tgtEl>
                                        <p:attrNameLst>
                                          <p:attrName>style.visibility</p:attrName>
                                        </p:attrNameLst>
                                      </p:cBhvr>
                                      <p:to>
                                        <p:strVal val="visible"/>
                                      </p:to>
                                    </p:set>
                                    <p:animEffect transition="in" filter="fade">
                                      <p:cBhvr>
                                        <p:cTn id="92" dur="500"/>
                                        <p:tgtEl>
                                          <p:spTgt spid="6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500"/>
                                        <p:tgtEl>
                                          <p:spTgt spid="63"/>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fade">
                                      <p:cBhvr>
                                        <p:cTn id="102" dur="500"/>
                                        <p:tgtEl>
                                          <p:spTgt spid="69"/>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70"/>
                                        </p:tgtEl>
                                        <p:attrNameLst>
                                          <p:attrName>style.visibility</p:attrName>
                                        </p:attrNameLst>
                                      </p:cBhvr>
                                      <p:to>
                                        <p:strVal val="visible"/>
                                      </p:to>
                                    </p:set>
                                    <p:animEffect transition="in" filter="fade">
                                      <p:cBhvr>
                                        <p:cTn id="105" dur="500"/>
                                        <p:tgtEl>
                                          <p:spTgt spid="70"/>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65"/>
                                        </p:tgtEl>
                                        <p:attrNameLst>
                                          <p:attrName>style.visibility</p:attrName>
                                        </p:attrNameLst>
                                      </p:cBhvr>
                                      <p:to>
                                        <p:strVal val="visible"/>
                                      </p:to>
                                    </p:set>
                                    <p:animEffect transition="in" filter="fade">
                                      <p:cBhvr>
                                        <p:cTn id="110" dur="500"/>
                                        <p:tgtEl>
                                          <p:spTgt spid="65"/>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500"/>
                                        <p:tgtEl>
                                          <p:spTgt spid="66"/>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64"/>
                                        </p:tgtEl>
                                        <p:attrNameLst>
                                          <p:attrName>style.visibility</p:attrName>
                                        </p:attrNameLst>
                                      </p:cBhvr>
                                      <p:to>
                                        <p:strVal val="visible"/>
                                      </p:to>
                                    </p:set>
                                    <p:animEffect transition="in" filter="fade">
                                      <p:cBhvr>
                                        <p:cTn id="118" dur="500"/>
                                        <p:tgtEl>
                                          <p:spTgt spid="64"/>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500"/>
                                        <p:tgtEl>
                                          <p:spTgt spid="39"/>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41"/>
                                        </p:tgtEl>
                                        <p:attrNameLst>
                                          <p:attrName>style.visibility</p:attrName>
                                        </p:attrNameLst>
                                      </p:cBhvr>
                                      <p:to>
                                        <p:strVal val="visible"/>
                                      </p:to>
                                    </p:set>
                                    <p:animEffect transition="in" filter="fade">
                                      <p:cBhvr>
                                        <p:cTn id="126" dur="500"/>
                                        <p:tgtEl>
                                          <p:spTgt spid="41"/>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42"/>
                                        </p:tgtEl>
                                        <p:attrNameLst>
                                          <p:attrName>style.visibility</p:attrName>
                                        </p:attrNameLst>
                                      </p:cBhvr>
                                      <p:to>
                                        <p:strVal val="visible"/>
                                      </p:to>
                                    </p:set>
                                    <p:animEffect transition="in" filter="fade">
                                      <p:cBhvr>
                                        <p:cTn id="129" dur="500"/>
                                        <p:tgtEl>
                                          <p:spTgt spid="42"/>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43"/>
                                        </p:tgtEl>
                                        <p:attrNameLst>
                                          <p:attrName>style.visibility</p:attrName>
                                        </p:attrNameLst>
                                      </p:cBhvr>
                                      <p:to>
                                        <p:strVal val="visible"/>
                                      </p:to>
                                    </p:set>
                                    <p:animEffect transition="in" filter="fade">
                                      <p:cBhvr>
                                        <p:cTn id="132" dur="500"/>
                                        <p:tgtEl>
                                          <p:spTgt spid="43"/>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77"/>
                                        </p:tgtEl>
                                        <p:attrNameLst>
                                          <p:attrName>style.visibility</p:attrName>
                                        </p:attrNameLst>
                                      </p:cBhvr>
                                      <p:to>
                                        <p:strVal val="visible"/>
                                      </p:to>
                                    </p:set>
                                    <p:animEffect transition="in" filter="fade">
                                      <p:cBhvr>
                                        <p:cTn id="137" dur="500"/>
                                        <p:tgtEl>
                                          <p:spTgt spid="77"/>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78"/>
                                        </p:tgtEl>
                                        <p:attrNameLst>
                                          <p:attrName>style.visibility</p:attrName>
                                        </p:attrNameLst>
                                      </p:cBhvr>
                                      <p:to>
                                        <p:strVal val="visible"/>
                                      </p:to>
                                    </p:set>
                                    <p:animEffect transition="in" filter="fade">
                                      <p:cBhvr>
                                        <p:cTn id="142"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1" grpId="0" animBg="1"/>
      <p:bldP spid="42" grpId="0" animBg="1"/>
      <p:bldP spid="43" grpId="0" animBg="1"/>
      <p:bldP spid="47" grpId="0"/>
      <p:bldP spid="48" grpId="0"/>
      <p:bldP spid="51" grpId="0"/>
      <p:bldP spid="52" grpId="0"/>
      <p:bldP spid="53" grpId="0"/>
      <p:bldP spid="54" grpId="0"/>
      <p:bldP spid="55" grpId="0"/>
      <p:bldP spid="56" grpId="0"/>
      <p:bldP spid="57" grpId="0"/>
      <p:bldP spid="58" grpId="0"/>
      <p:bldP spid="59" grpId="0"/>
      <p:bldP spid="60" grpId="0"/>
      <p:bldP spid="61" grpId="0"/>
      <p:bldP spid="62" grpId="0" animBg="1"/>
      <p:bldP spid="63" grpId="0"/>
      <p:bldP spid="64" grpId="0"/>
      <p:bldP spid="65" grpId="0"/>
      <p:bldP spid="66" grpId="0"/>
      <p:bldP spid="67" grpId="0"/>
      <p:bldP spid="68" grpId="0"/>
      <p:bldP spid="69" grpId="0"/>
      <p:bldP spid="70" grpId="0"/>
      <p:bldP spid="71" grpId="0" animBg="1"/>
      <p:bldP spid="72" grpId="0" animBg="1"/>
      <p:bldP spid="73" grpId="0" animBg="1"/>
      <p:bldP spid="74" grpId="0" animBg="1"/>
      <p:bldP spid="75" grpId="0" animBg="1"/>
      <p:bldP spid="76" grpId="0" animBg="1"/>
      <p:bldP spid="77" grpId="0"/>
      <p:bldP spid="7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3"/>
          <p:cNvSpPr>
            <a:spLocks noGrp="1"/>
          </p:cNvSpPr>
          <p:nvPr>
            <p:ph type="title"/>
          </p:nvPr>
        </p:nvSpPr>
        <p:spPr/>
        <p:txBody>
          <a:bodyPr/>
          <a:lstStyle/>
          <a:p>
            <a:r>
              <a:rPr lang="en-US" altLang="en-US" sz="4000" dirty="0" smtClean="0">
                <a:ea typeface="ＭＳ Ｐゴシック" pitchFamily="34" charset="-128"/>
              </a:rPr>
              <a:t>Comparison of Capital </a:t>
            </a:r>
            <a:br>
              <a:rPr lang="en-US" altLang="en-US" sz="4000" dirty="0" smtClean="0">
                <a:ea typeface="ＭＳ Ｐゴシック" pitchFamily="34" charset="-128"/>
              </a:rPr>
            </a:br>
            <a:r>
              <a:rPr lang="en-US" altLang="en-US" sz="4000" dirty="0" smtClean="0">
                <a:ea typeface="ＭＳ Ｐゴシック" pitchFamily="34" charset="-128"/>
              </a:rPr>
              <a:t>Budgeting Methods</a:t>
            </a:r>
          </a:p>
        </p:txBody>
      </p:sp>
      <p:sp>
        <p:nvSpPr>
          <p:cNvPr id="6246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1CAE9B1E-4951-4873-8DF2-E7E11A731711}" type="slidenum">
              <a:rPr lang="en-US" altLang="en-US" sz="1200">
                <a:solidFill>
                  <a:srgbClr val="898989"/>
                </a:solidFill>
                <a:latin typeface="Arial" charset="0"/>
              </a:rPr>
              <a:pPr>
                <a:spcBef>
                  <a:spcPct val="0"/>
                </a:spcBef>
                <a:buFontTx/>
                <a:buNone/>
              </a:pPr>
              <a:t>33</a:t>
            </a:fld>
            <a:endParaRPr lang="en-US" altLang="en-US" sz="1200" dirty="0">
              <a:solidFill>
                <a:srgbClr val="898989"/>
              </a:solidFill>
              <a:latin typeface="Arial" charset="0"/>
            </a:endParaRPr>
          </a:p>
        </p:txBody>
      </p:sp>
      <p:pic>
        <p:nvPicPr>
          <p:cNvPr id="6247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2133601"/>
            <a:ext cx="8934450" cy="2939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1" y="6602412"/>
            <a:ext cx="5029199" cy="22416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P4:</a:t>
            </a:r>
            <a:r>
              <a:rPr lang="en-US" sz="1100" dirty="0" smtClean="0">
                <a:solidFill>
                  <a:prstClr val="black"/>
                </a:solidFill>
                <a:latin typeface="Calibri"/>
              </a:rPr>
              <a:t> </a:t>
            </a:r>
            <a:r>
              <a:rPr lang="en-US" sz="1100" dirty="0">
                <a:solidFill>
                  <a:prstClr val="black"/>
                </a:solidFill>
                <a:latin typeface="Calibri"/>
              </a:rPr>
              <a:t>Compute internal rate of return and explain its use.</a:t>
            </a:r>
            <a:endParaRPr lang="en-US" sz="1100" b="1" dirty="0">
              <a:solidFill>
                <a:prstClr val="black"/>
              </a:solidFill>
              <a:latin typeface="Calibri"/>
            </a:endParaRPr>
          </a:p>
        </p:txBody>
      </p:sp>
      <p:sp>
        <p:nvSpPr>
          <p:cNvPr id="8" name="TextBox 7"/>
          <p:cNvSpPr txBox="1"/>
          <p:nvPr/>
        </p:nvSpPr>
        <p:spPr>
          <a:xfrm>
            <a:off x="7855140" y="103006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25.12</a:t>
            </a:r>
            <a:endParaRPr lang="en-US" kern="0" dirty="0">
              <a:latin typeface="Berlin Sans FB" panose="020E0602020502020306"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4"/>
          <p:cNvSpPr>
            <a:spLocks noGrp="1"/>
          </p:cNvSpPr>
          <p:nvPr>
            <p:ph type="ctrTitle"/>
          </p:nvPr>
        </p:nvSpPr>
        <p:spPr>
          <a:xfrm>
            <a:off x="914400" y="1524000"/>
            <a:ext cx="7315200" cy="3124200"/>
          </a:xfrm>
        </p:spPr>
        <p:txBody>
          <a:bodyPr/>
          <a:lstStyle/>
          <a:p>
            <a:r>
              <a:rPr lang="en-US" altLang="en-US" dirty="0" smtClean="0">
                <a:ea typeface="ＭＳ Ｐゴシック" pitchFamily="34" charset="-128"/>
              </a:rPr>
              <a:t/>
            </a:r>
            <a:br>
              <a:rPr lang="en-US" altLang="en-US" dirty="0" smtClean="0">
                <a:ea typeface="ＭＳ Ｐゴシック" pitchFamily="34" charset="-128"/>
              </a:rPr>
            </a:br>
            <a:r>
              <a:rPr lang="en-US" altLang="en-US" dirty="0" smtClean="0">
                <a:ea typeface="ＭＳ Ｐゴシック" pitchFamily="34" charset="-128"/>
              </a:rPr>
              <a:t>    </a:t>
            </a:r>
            <a:r>
              <a:rPr lang="en-US" altLang="en-US" sz="4400" dirty="0" smtClean="0">
                <a:ea typeface="ＭＳ Ｐゴシック" pitchFamily="34" charset="-128"/>
              </a:rPr>
              <a:t>C1:</a:t>
            </a:r>
            <a:r>
              <a:rPr lang="en-US" altLang="en-US" sz="4400" dirty="0">
                <a:ea typeface="ＭＳ Ｐゴシック" pitchFamily="34" charset="-128"/>
              </a:rPr>
              <a:t> </a:t>
            </a:r>
            <a:r>
              <a:rPr lang="en-US" altLang="en-US" sz="4400" dirty="0" smtClean="0">
                <a:ea typeface="ＭＳ Ｐゴシック" pitchFamily="34" charset="-128"/>
              </a:rPr>
              <a:t/>
            </a:r>
            <a:br>
              <a:rPr lang="en-US" altLang="en-US" sz="4400" dirty="0" smtClean="0">
                <a:ea typeface="ＭＳ Ｐゴシック" pitchFamily="34" charset="-128"/>
              </a:rPr>
            </a:br>
            <a:r>
              <a:rPr lang="en-US" sz="4400" dirty="0" smtClean="0">
                <a:solidFill>
                  <a:prstClr val="black"/>
                </a:solidFill>
              </a:rPr>
              <a:t>Describe </a:t>
            </a:r>
            <a:r>
              <a:rPr lang="en-US" sz="4400" dirty="0">
                <a:solidFill>
                  <a:prstClr val="black"/>
                </a:solidFill>
              </a:rPr>
              <a:t>the importance of relevant costs for short-term </a:t>
            </a:r>
            <a:r>
              <a:rPr lang="en-US" sz="4400" dirty="0" smtClean="0">
                <a:solidFill>
                  <a:prstClr val="black"/>
                </a:solidFill>
              </a:rPr>
              <a:t>decisions.</a:t>
            </a:r>
            <a:endParaRPr lang="en-US" sz="4400" dirty="0">
              <a:solidFill>
                <a:prstClr val="black"/>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645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6439" y="1812165"/>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839383"/>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5FDB82A1-792D-472B-829A-BD21B922179E}" type="slidenum">
              <a:rPr lang="en-US" altLang="en-US" sz="1200">
                <a:solidFill>
                  <a:srgbClr val="898989"/>
                </a:solidFill>
                <a:latin typeface="Arial" charset="0"/>
              </a:rPr>
              <a:pPr>
                <a:spcBef>
                  <a:spcPct val="0"/>
                </a:spcBef>
                <a:buFontTx/>
                <a:buNone/>
              </a:pPr>
              <a:t>34</a:t>
            </a:fld>
            <a:endParaRPr lang="en-US" altLang="en-US" sz="1200" dirty="0">
              <a:solidFill>
                <a:srgbClr val="898989"/>
              </a:solidFill>
              <a:latin typeface="Arial" charset="0"/>
            </a:endParaRPr>
          </a:p>
        </p:txBody>
      </p:sp>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a:xfrm>
            <a:off x="284163" y="1130274"/>
            <a:ext cx="8610600" cy="2949054"/>
          </a:xfrm>
          <a:gradFill rotWithShape="1">
            <a:gsLst>
              <a:gs pos="0">
                <a:srgbClr val="F5FFE6"/>
              </a:gs>
              <a:gs pos="64999">
                <a:srgbClr val="E4FDC2"/>
              </a:gs>
              <a:gs pos="100000">
                <a:srgbClr val="DAFDA7"/>
              </a:gs>
            </a:gsLst>
            <a:lin ang="5400000" scaled="1"/>
          </a:gradFill>
          <a:ln cap="flat">
            <a:solidFill>
              <a:srgbClr val="98B954"/>
            </a:solidFill>
            <a:miter lim="800000"/>
            <a:headEnd/>
            <a:tailEnd/>
          </a:ln>
          <a:effectLst>
            <a:outerShdw dist="20000" dir="5400000" rotWithShape="0">
              <a:srgbClr val="000000">
                <a:alpha val="37999"/>
              </a:srgbClr>
            </a:outerShdw>
          </a:effectLst>
        </p:spPr>
        <p:txBody>
          <a:bodyPr lIns="90488" tIns="44450" rIns="90488" bIns="44450"/>
          <a:lstStyle/>
          <a:p>
            <a:pPr>
              <a:lnSpc>
                <a:spcPct val="90000"/>
              </a:lnSpc>
              <a:buFont typeface="Wingdings" pitchFamily="2" charset="2"/>
              <a:buNone/>
            </a:pPr>
            <a:r>
              <a:rPr lang="en-US" altLang="en-US" dirty="0" smtClean="0">
                <a:solidFill>
                  <a:srgbClr val="000000"/>
                </a:solidFill>
                <a:ea typeface="ＭＳ Ｐゴシック" pitchFamily="34" charset="-128"/>
                <a:cs typeface="Arial" charset="0"/>
              </a:rPr>
              <a:t>  Decision making involves five steps:</a:t>
            </a:r>
          </a:p>
          <a:p>
            <a:pPr lvl="1">
              <a:lnSpc>
                <a:spcPct val="90000"/>
              </a:lnSpc>
              <a:buClr>
                <a:schemeClr val="tx1"/>
              </a:buClr>
              <a:buSzPct val="125000"/>
              <a:buFont typeface="Wingdings" pitchFamily="2" charset="2"/>
              <a:buChar char=""/>
            </a:pPr>
            <a:r>
              <a:rPr lang="en-US" altLang="en-US" dirty="0" smtClean="0">
                <a:solidFill>
                  <a:srgbClr val="000000"/>
                </a:solidFill>
                <a:ea typeface="ＭＳ Ｐゴシック" pitchFamily="34" charset="-128"/>
                <a:cs typeface="Arial" charset="0"/>
              </a:rPr>
              <a:t> Define the decision task.</a:t>
            </a:r>
          </a:p>
          <a:p>
            <a:pPr lvl="1">
              <a:lnSpc>
                <a:spcPct val="90000"/>
              </a:lnSpc>
              <a:buClr>
                <a:schemeClr val="tx1"/>
              </a:buClr>
              <a:buSzPct val="125000"/>
              <a:buFont typeface="Wingdings" pitchFamily="2" charset="2"/>
              <a:buChar char=""/>
            </a:pPr>
            <a:r>
              <a:rPr lang="en-US" altLang="en-US" dirty="0" smtClean="0">
                <a:solidFill>
                  <a:srgbClr val="000000"/>
                </a:solidFill>
                <a:ea typeface="ＭＳ Ｐゴシック" pitchFamily="34" charset="-128"/>
                <a:cs typeface="Arial" charset="0"/>
              </a:rPr>
              <a:t> Identify alternative courses of action.</a:t>
            </a:r>
          </a:p>
          <a:p>
            <a:pPr lvl="1">
              <a:lnSpc>
                <a:spcPct val="90000"/>
              </a:lnSpc>
              <a:buClr>
                <a:schemeClr val="tx1"/>
              </a:buClr>
              <a:buSzPct val="125000"/>
              <a:buFont typeface="Wingdings" pitchFamily="2" charset="2"/>
              <a:buChar char=""/>
            </a:pPr>
            <a:r>
              <a:rPr lang="en-US" altLang="en-US" dirty="0" smtClean="0">
                <a:solidFill>
                  <a:srgbClr val="000000"/>
                </a:solidFill>
                <a:ea typeface="ＭＳ Ｐゴシック" pitchFamily="34" charset="-128"/>
                <a:cs typeface="Arial" charset="0"/>
              </a:rPr>
              <a:t> Collect </a:t>
            </a:r>
            <a:r>
              <a:rPr lang="en-US" altLang="en-US" dirty="0" smtClean="0">
                <a:solidFill>
                  <a:srgbClr val="C00000"/>
                </a:solidFill>
                <a:ea typeface="ＭＳ Ｐゴシック" pitchFamily="34" charset="-128"/>
                <a:cs typeface="Arial" charset="0"/>
              </a:rPr>
              <a:t>relevant information </a:t>
            </a:r>
            <a:r>
              <a:rPr lang="en-US" altLang="en-US" dirty="0" smtClean="0">
                <a:solidFill>
                  <a:srgbClr val="000000"/>
                </a:solidFill>
                <a:ea typeface="ＭＳ Ｐゴシック" pitchFamily="34" charset="-128"/>
                <a:cs typeface="Arial" charset="0"/>
              </a:rPr>
              <a:t>on alternatives.</a:t>
            </a:r>
          </a:p>
          <a:p>
            <a:pPr lvl="1">
              <a:lnSpc>
                <a:spcPct val="90000"/>
              </a:lnSpc>
              <a:buClr>
                <a:schemeClr val="tx1"/>
              </a:buClr>
              <a:buSzPct val="125000"/>
              <a:buFont typeface="Wingdings" pitchFamily="2" charset="2"/>
              <a:buChar char=""/>
            </a:pPr>
            <a:r>
              <a:rPr lang="en-US" altLang="en-US" dirty="0" smtClean="0">
                <a:solidFill>
                  <a:srgbClr val="000000"/>
                </a:solidFill>
                <a:ea typeface="ＭＳ Ｐゴシック" pitchFamily="34" charset="-128"/>
                <a:cs typeface="Arial" charset="0"/>
              </a:rPr>
              <a:t> Select the preferred course of action.</a:t>
            </a:r>
          </a:p>
          <a:p>
            <a:pPr lvl="1">
              <a:lnSpc>
                <a:spcPct val="90000"/>
              </a:lnSpc>
              <a:buClr>
                <a:schemeClr val="tx1"/>
              </a:buClr>
              <a:buSzPct val="125000"/>
              <a:buFont typeface="Wingdings" pitchFamily="2" charset="2"/>
              <a:buChar char=""/>
            </a:pPr>
            <a:r>
              <a:rPr lang="en-US" altLang="en-US" dirty="0" smtClean="0">
                <a:solidFill>
                  <a:srgbClr val="000000"/>
                </a:solidFill>
                <a:ea typeface="ＭＳ Ｐゴシック" pitchFamily="34" charset="-128"/>
                <a:cs typeface="Arial" charset="0"/>
              </a:rPr>
              <a:t> Analyze and assess decisions made.</a:t>
            </a:r>
          </a:p>
        </p:txBody>
      </p:sp>
      <p:sp>
        <p:nvSpPr>
          <p:cNvPr id="66563" name="Rectangle 4"/>
          <p:cNvSpPr>
            <a:spLocks noGrp="1" noChangeArrowheads="1"/>
          </p:cNvSpPr>
          <p:nvPr>
            <p:ph type="title"/>
          </p:nvPr>
        </p:nvSpPr>
        <p:spPr>
          <a:xfrm>
            <a:off x="474663" y="381000"/>
            <a:ext cx="8229600" cy="1143000"/>
          </a:xfrm>
        </p:spPr>
        <p:txBody>
          <a:bodyPr/>
          <a:lstStyle/>
          <a:p>
            <a:r>
              <a:rPr lang="en-US" altLang="en-US" sz="4000" b="1" dirty="0" smtClean="0">
                <a:ea typeface="ＭＳ Ｐゴシック" pitchFamily="34" charset="-128"/>
              </a:rPr>
              <a:t>Decision Making</a:t>
            </a:r>
          </a:p>
        </p:txBody>
      </p:sp>
      <p:pic>
        <p:nvPicPr>
          <p:cNvPr id="3482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438" y="4747600"/>
            <a:ext cx="869632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EE2748BA-CC99-4D56-B5D9-68B26CF14346}" type="slidenum">
              <a:rPr lang="en-US" altLang="en-US" sz="1200">
                <a:solidFill>
                  <a:srgbClr val="898989"/>
                </a:solidFill>
                <a:latin typeface="Arial" charset="0"/>
              </a:rPr>
              <a:pPr>
                <a:spcBef>
                  <a:spcPct val="0"/>
                </a:spcBef>
                <a:buFontTx/>
                <a:buNone/>
              </a:pPr>
              <a:t>35</a:t>
            </a:fld>
            <a:endParaRPr lang="en-US" altLang="en-US" sz="1200" dirty="0">
              <a:solidFill>
                <a:srgbClr val="898989"/>
              </a:solidFill>
              <a:latin typeface="Arial" charset="0"/>
            </a:endParaRPr>
          </a:p>
        </p:txBody>
      </p:sp>
      <p:sp>
        <p:nvSpPr>
          <p:cNvPr id="8" name="Rounded Rectangle 7"/>
          <p:cNvSpPr/>
          <p:nvPr/>
        </p:nvSpPr>
        <p:spPr>
          <a:xfrm>
            <a:off x="1" y="6562725"/>
            <a:ext cx="5333999" cy="26385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C1</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latin typeface="Calibri"/>
              </a:rPr>
              <a:t>Describe the importance of relevant costs for short-term decisions.</a:t>
            </a:r>
          </a:p>
        </p:txBody>
      </p:sp>
      <p:sp>
        <p:nvSpPr>
          <p:cNvPr id="9" name="TextBox 8"/>
          <p:cNvSpPr txBox="1"/>
          <p:nvPr/>
        </p:nvSpPr>
        <p:spPr>
          <a:xfrm>
            <a:off x="7833650" y="419409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25.13</a:t>
            </a:r>
            <a:endParaRPr lang="en-US" kern="0" dirty="0">
              <a:latin typeface="Berlin Sans FB" panose="020E0602020502020306"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4822"/>
                                        </p:tgtEl>
                                        <p:attrNameLst>
                                          <p:attrName>style.visibility</p:attrName>
                                        </p:attrNameLst>
                                      </p:cBhvr>
                                      <p:to>
                                        <p:strVal val="visible"/>
                                      </p:to>
                                    </p:set>
                                    <p:animEffect transition="in" filter="wipe(left)">
                                      <p:cBhvr>
                                        <p:cTn id="7" dur="500"/>
                                        <p:tgtEl>
                                          <p:spTgt spid="34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xfrm>
            <a:off x="88900" y="1311275"/>
            <a:ext cx="5854700" cy="3886200"/>
          </a:xfrm>
        </p:spPr>
        <p:txBody>
          <a:bodyPr lIns="90488" tIns="44450" rIns="90488" bIns="44450"/>
          <a:lstStyle/>
          <a:p>
            <a:pPr lvl="1">
              <a:buClr>
                <a:schemeClr val="tx1"/>
              </a:buClr>
            </a:pPr>
            <a:r>
              <a:rPr lang="en-US" altLang="en-US" dirty="0" smtClean="0">
                <a:solidFill>
                  <a:srgbClr val="4A452A"/>
                </a:solidFill>
                <a:ea typeface="ＭＳ Ｐゴシック" pitchFamily="34" charset="-128"/>
                <a:cs typeface="Arial" charset="0"/>
              </a:rPr>
              <a:t>Costs that are applicable</a:t>
            </a:r>
            <a:br>
              <a:rPr lang="en-US" altLang="en-US" dirty="0" smtClean="0">
                <a:solidFill>
                  <a:srgbClr val="4A452A"/>
                </a:solidFill>
                <a:ea typeface="ＭＳ Ｐゴシック" pitchFamily="34" charset="-128"/>
                <a:cs typeface="Arial" charset="0"/>
              </a:rPr>
            </a:br>
            <a:r>
              <a:rPr lang="en-US" altLang="en-US" dirty="0" smtClean="0">
                <a:solidFill>
                  <a:srgbClr val="4A452A"/>
                </a:solidFill>
                <a:ea typeface="ＭＳ Ｐゴシック" pitchFamily="34" charset="-128"/>
                <a:cs typeface="Arial" charset="0"/>
              </a:rPr>
              <a:t>to a particular decision.</a:t>
            </a:r>
          </a:p>
          <a:p>
            <a:pPr lvl="1">
              <a:buClr>
                <a:schemeClr val="tx1"/>
              </a:buClr>
            </a:pPr>
            <a:r>
              <a:rPr lang="en-US" altLang="en-US" dirty="0" smtClean="0">
                <a:solidFill>
                  <a:srgbClr val="4A452A"/>
                </a:solidFill>
                <a:ea typeface="ＭＳ Ｐゴシック" pitchFamily="34" charset="-128"/>
                <a:cs typeface="Arial" charset="0"/>
              </a:rPr>
              <a:t>Costs that should have a bearing on which alternative a manager selects.</a:t>
            </a:r>
          </a:p>
          <a:p>
            <a:pPr lvl="1">
              <a:buClr>
                <a:schemeClr val="tx1"/>
              </a:buClr>
            </a:pPr>
            <a:r>
              <a:rPr lang="en-US" altLang="en-US" dirty="0" smtClean="0">
                <a:solidFill>
                  <a:srgbClr val="4A452A"/>
                </a:solidFill>
                <a:ea typeface="ＭＳ Ｐゴシック" pitchFamily="34" charset="-128"/>
                <a:cs typeface="Arial" charset="0"/>
              </a:rPr>
              <a:t>Costs that are avoidable.</a:t>
            </a:r>
          </a:p>
          <a:p>
            <a:pPr lvl="1">
              <a:buClr>
                <a:schemeClr val="tx1"/>
              </a:buClr>
            </a:pPr>
            <a:r>
              <a:rPr lang="en-US" altLang="en-US" dirty="0" smtClean="0">
                <a:solidFill>
                  <a:srgbClr val="4A452A"/>
                </a:solidFill>
                <a:ea typeface="ＭＳ Ｐゴシック" pitchFamily="34" charset="-128"/>
                <a:cs typeface="Arial" charset="0"/>
              </a:rPr>
              <a:t>Future costs that differ</a:t>
            </a:r>
            <a:br>
              <a:rPr lang="en-US" altLang="en-US" dirty="0" smtClean="0">
                <a:solidFill>
                  <a:srgbClr val="4A452A"/>
                </a:solidFill>
                <a:ea typeface="ＭＳ Ｐゴシック" pitchFamily="34" charset="-128"/>
                <a:cs typeface="Arial" charset="0"/>
              </a:rPr>
            </a:br>
            <a:r>
              <a:rPr lang="en-US" altLang="en-US" dirty="0" smtClean="0">
                <a:solidFill>
                  <a:srgbClr val="4A452A"/>
                </a:solidFill>
                <a:ea typeface="ＭＳ Ｐゴシック" pitchFamily="34" charset="-128"/>
                <a:cs typeface="Arial" charset="0"/>
              </a:rPr>
              <a:t>between alternatives.</a:t>
            </a:r>
          </a:p>
        </p:txBody>
      </p:sp>
      <p:sp>
        <p:nvSpPr>
          <p:cNvPr id="68611" name="Rectangle 7"/>
          <p:cNvSpPr>
            <a:spLocks noGrp="1" noChangeArrowheads="1"/>
          </p:cNvSpPr>
          <p:nvPr>
            <p:ph type="title"/>
          </p:nvPr>
        </p:nvSpPr>
        <p:spPr>
          <a:xfrm>
            <a:off x="255588" y="280988"/>
            <a:ext cx="8229600" cy="1143000"/>
          </a:xfrm>
        </p:spPr>
        <p:txBody>
          <a:bodyPr/>
          <a:lstStyle/>
          <a:p>
            <a:r>
              <a:rPr lang="en-US" altLang="en-US" sz="4000" b="1" dirty="0" smtClean="0">
                <a:ea typeface="ＭＳ Ｐゴシック" pitchFamily="34" charset="-128"/>
              </a:rPr>
              <a:t>Relevant Costs</a:t>
            </a:r>
          </a:p>
        </p:txBody>
      </p:sp>
      <p:sp>
        <p:nvSpPr>
          <p:cNvPr id="686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C856D956-8716-48F4-81E9-3BAB83053584}" type="slidenum">
              <a:rPr lang="en-US" altLang="en-US" sz="1200">
                <a:solidFill>
                  <a:srgbClr val="898989"/>
                </a:solidFill>
                <a:latin typeface="Arial" charset="0"/>
              </a:rPr>
              <a:pPr>
                <a:spcBef>
                  <a:spcPct val="0"/>
                </a:spcBef>
                <a:buFontTx/>
                <a:buNone/>
              </a:pPr>
              <a:t>36</a:t>
            </a:fld>
            <a:endParaRPr lang="en-US" altLang="en-US" sz="1200" dirty="0">
              <a:solidFill>
                <a:srgbClr val="898989"/>
              </a:solidFill>
              <a:latin typeface="Arial"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4675" y="4616450"/>
            <a:ext cx="25527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ular Callout 4"/>
          <p:cNvSpPr/>
          <p:nvPr/>
        </p:nvSpPr>
        <p:spPr>
          <a:xfrm>
            <a:off x="5943600" y="946150"/>
            <a:ext cx="2895600" cy="3246438"/>
          </a:xfrm>
          <a:prstGeom prst="wedgeRoundRectCallout">
            <a:avLst>
              <a:gd name="adj1" fmla="val -50575"/>
              <a:gd name="adj2" fmla="val 8141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200" b="1" dirty="0"/>
              <a:t>Three types of costs that are pertinent to the discussion of relevant costs are:</a:t>
            </a:r>
          </a:p>
          <a:p>
            <a:pPr marL="342900" indent="-342900">
              <a:buFont typeface="Arial" panose="020B0604020202020204" pitchFamily="34" charset="0"/>
              <a:buChar char="•"/>
              <a:defRPr/>
            </a:pPr>
            <a:r>
              <a:rPr lang="en-US" sz="2000" b="1" dirty="0"/>
              <a:t>Sunk costs</a:t>
            </a:r>
          </a:p>
          <a:p>
            <a:pPr marL="342900" indent="-342900">
              <a:buFont typeface="Arial" panose="020B0604020202020204" pitchFamily="34" charset="0"/>
              <a:buChar char="•"/>
              <a:defRPr/>
            </a:pPr>
            <a:r>
              <a:rPr lang="en-US" sz="2000" b="1" dirty="0"/>
              <a:t>Out-of-pocket costs</a:t>
            </a:r>
          </a:p>
          <a:p>
            <a:pPr marL="342900" indent="-342900">
              <a:buFont typeface="Arial" panose="020B0604020202020204" pitchFamily="34" charset="0"/>
              <a:buChar char="•"/>
              <a:defRPr/>
            </a:pPr>
            <a:r>
              <a:rPr lang="en-US" sz="2000" b="1" dirty="0"/>
              <a:t>Opportunity costs.</a:t>
            </a:r>
          </a:p>
        </p:txBody>
      </p:sp>
      <p:sp>
        <p:nvSpPr>
          <p:cNvPr id="9" name="Rounded Rectangle 8"/>
          <p:cNvSpPr/>
          <p:nvPr/>
        </p:nvSpPr>
        <p:spPr>
          <a:xfrm>
            <a:off x="1" y="6562725"/>
            <a:ext cx="5333999" cy="26385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C1</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latin typeface="Calibri"/>
              </a:rPr>
              <a:t>Describe the importance of relevant costs for short-term decisions.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8370">
                                            <p:txEl>
                                              <p:pRg st="0" end="0"/>
                                            </p:txEl>
                                          </p:spTgt>
                                        </p:tgtEl>
                                        <p:attrNameLst>
                                          <p:attrName>style.visibility</p:attrName>
                                        </p:attrNameLst>
                                      </p:cBhvr>
                                      <p:to>
                                        <p:strVal val="visible"/>
                                      </p:to>
                                    </p:set>
                                    <p:animEffect transition="in" filter="fade">
                                      <p:cBhvr>
                                        <p:cTn id="7" dur="1000"/>
                                        <p:tgtEl>
                                          <p:spTgt spid="58370">
                                            <p:txEl>
                                              <p:pRg st="0" end="0"/>
                                            </p:txEl>
                                          </p:spTgt>
                                        </p:tgtEl>
                                      </p:cBhvr>
                                    </p:animEffect>
                                    <p:anim calcmode="lin" valueType="num">
                                      <p:cBhvr>
                                        <p:cTn id="8" dur="1000" fill="hold"/>
                                        <p:tgtEl>
                                          <p:spTgt spid="5837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8370">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8370">
                                            <p:txEl>
                                              <p:pRg st="1" end="1"/>
                                            </p:txEl>
                                          </p:spTgt>
                                        </p:tgtEl>
                                        <p:attrNameLst>
                                          <p:attrName>style.visibility</p:attrName>
                                        </p:attrNameLst>
                                      </p:cBhvr>
                                      <p:to>
                                        <p:strVal val="visible"/>
                                      </p:to>
                                    </p:set>
                                    <p:animEffect transition="in" filter="fade">
                                      <p:cBhvr>
                                        <p:cTn id="13" dur="1000"/>
                                        <p:tgtEl>
                                          <p:spTgt spid="58370">
                                            <p:txEl>
                                              <p:pRg st="1" end="1"/>
                                            </p:txEl>
                                          </p:spTgt>
                                        </p:tgtEl>
                                      </p:cBhvr>
                                    </p:animEffect>
                                    <p:anim calcmode="lin" valueType="num">
                                      <p:cBhvr>
                                        <p:cTn id="14" dur="1000" fill="hold"/>
                                        <p:tgtEl>
                                          <p:spTgt spid="58370">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8370">
                                            <p:txEl>
                                              <p:pRg st="1" end="1"/>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8370">
                                            <p:txEl>
                                              <p:pRg st="2" end="2"/>
                                            </p:txEl>
                                          </p:spTgt>
                                        </p:tgtEl>
                                        <p:attrNameLst>
                                          <p:attrName>style.visibility</p:attrName>
                                        </p:attrNameLst>
                                      </p:cBhvr>
                                      <p:to>
                                        <p:strVal val="visible"/>
                                      </p:to>
                                    </p:set>
                                    <p:animEffect transition="in" filter="fade">
                                      <p:cBhvr>
                                        <p:cTn id="19" dur="1000"/>
                                        <p:tgtEl>
                                          <p:spTgt spid="58370">
                                            <p:txEl>
                                              <p:pRg st="2" end="2"/>
                                            </p:txEl>
                                          </p:spTgt>
                                        </p:tgtEl>
                                      </p:cBhvr>
                                    </p:animEffect>
                                    <p:anim calcmode="lin" valueType="num">
                                      <p:cBhvr>
                                        <p:cTn id="20" dur="1000" fill="hold"/>
                                        <p:tgtEl>
                                          <p:spTgt spid="58370">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8370">
                                            <p:txEl>
                                              <p:pRg st="2" end="2"/>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8370">
                                            <p:txEl>
                                              <p:pRg st="3" end="3"/>
                                            </p:txEl>
                                          </p:spTgt>
                                        </p:tgtEl>
                                        <p:attrNameLst>
                                          <p:attrName>style.visibility</p:attrName>
                                        </p:attrNameLst>
                                      </p:cBhvr>
                                      <p:to>
                                        <p:strVal val="visible"/>
                                      </p:to>
                                    </p:set>
                                    <p:animEffect transition="in" filter="fade">
                                      <p:cBhvr>
                                        <p:cTn id="25" dur="1000"/>
                                        <p:tgtEl>
                                          <p:spTgt spid="58370">
                                            <p:txEl>
                                              <p:pRg st="3" end="3"/>
                                            </p:txEl>
                                          </p:spTgt>
                                        </p:tgtEl>
                                      </p:cBhvr>
                                    </p:animEffect>
                                    <p:anim calcmode="lin" valueType="num">
                                      <p:cBhvr>
                                        <p:cTn id="26" dur="1000" fill="hold"/>
                                        <p:tgtEl>
                                          <p:spTgt spid="58370">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5837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1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par>
                          <p:cTn id="35" fill="hold" nodeType="afterGroup">
                            <p:stCondLst>
                              <p:cond delay="500"/>
                            </p:stCondLst>
                            <p:childTnLst>
                              <p:par>
                                <p:cTn id="36" presetID="42" presetClass="entr" presetSubtype="0" fill="hold" grpId="0" nodeType="afterEffect">
                                  <p:stCondLst>
                                    <p:cond delay="0"/>
                                  </p:stCondLst>
                                  <p:childTnLst>
                                    <p:set>
                                      <p:cBhvr>
                                        <p:cTn id="37" dur="1" fill="hold">
                                          <p:stCondLst>
                                            <p:cond delay="0"/>
                                          </p:stCondLst>
                                        </p:cTn>
                                        <p:tgtEl>
                                          <p:spTgt spid="5">
                                            <p:bg/>
                                          </p:spTgt>
                                        </p:tgtEl>
                                        <p:attrNameLst>
                                          <p:attrName>style.visibility</p:attrName>
                                        </p:attrNameLst>
                                      </p:cBhvr>
                                      <p:to>
                                        <p:strVal val="visible"/>
                                      </p:to>
                                    </p:set>
                                    <p:animEffect transition="in" filter="fade">
                                      <p:cBhvr>
                                        <p:cTn id="38" dur="1000"/>
                                        <p:tgtEl>
                                          <p:spTgt spid="5">
                                            <p:bg/>
                                          </p:spTgt>
                                        </p:tgtEl>
                                      </p:cBhvr>
                                    </p:animEffect>
                                    <p:anim calcmode="lin" valueType="num">
                                      <p:cBhvr>
                                        <p:cTn id="39" dur="1000" fill="hold"/>
                                        <p:tgtEl>
                                          <p:spTgt spid="5">
                                            <p:bg/>
                                          </p:spTgt>
                                        </p:tgtEl>
                                        <p:attrNameLst>
                                          <p:attrName>ppt_x</p:attrName>
                                        </p:attrNameLst>
                                      </p:cBhvr>
                                      <p:tavLst>
                                        <p:tav tm="0">
                                          <p:val>
                                            <p:strVal val="#ppt_x"/>
                                          </p:val>
                                        </p:tav>
                                        <p:tav tm="100000">
                                          <p:val>
                                            <p:strVal val="#ppt_x"/>
                                          </p:val>
                                        </p:tav>
                                      </p:tavLst>
                                    </p:anim>
                                    <p:anim calcmode="lin" valueType="num">
                                      <p:cBhvr>
                                        <p:cTn id="40" dur="1000" fill="hold"/>
                                        <p:tgtEl>
                                          <p:spTgt spid="5">
                                            <p:bg/>
                                          </p:spTgt>
                                        </p:tgtEl>
                                        <p:attrNameLst>
                                          <p:attrName>ppt_y</p:attrName>
                                        </p:attrNameLst>
                                      </p:cBhvr>
                                      <p:tavLst>
                                        <p:tav tm="0">
                                          <p:val>
                                            <p:strVal val="#ppt_y+.1"/>
                                          </p:val>
                                        </p:tav>
                                        <p:tav tm="100000">
                                          <p:val>
                                            <p:strVal val="#ppt_y"/>
                                          </p:val>
                                        </p:tav>
                                      </p:tavLst>
                                    </p:anim>
                                  </p:childTnLst>
                                </p:cTn>
                              </p:par>
                            </p:childTnLst>
                          </p:cTn>
                        </p:par>
                        <p:par>
                          <p:cTn id="41" fill="hold" nodeType="afterGroup">
                            <p:stCondLst>
                              <p:cond delay="1500"/>
                            </p:stCondLst>
                            <p:childTnLst>
                              <p:par>
                                <p:cTn id="42" presetID="42" presetClass="entr" presetSubtype="0" fill="hold" grpId="0" nodeType="afterEffect">
                                  <p:stCondLst>
                                    <p:cond delay="0"/>
                                  </p:stCondLst>
                                  <p:childTnLst>
                                    <p:set>
                                      <p:cBhvr>
                                        <p:cTn id="43" dur="1" fill="hold">
                                          <p:stCondLst>
                                            <p:cond delay="0"/>
                                          </p:stCondLst>
                                        </p:cTn>
                                        <p:tgtEl>
                                          <p:spTgt spid="5">
                                            <p:txEl>
                                              <p:pRg st="0" end="0"/>
                                            </p:txEl>
                                          </p:spTgt>
                                        </p:tgtEl>
                                        <p:attrNameLst>
                                          <p:attrName>style.visibility</p:attrName>
                                        </p:attrNameLst>
                                      </p:cBhvr>
                                      <p:to>
                                        <p:strVal val="visible"/>
                                      </p:to>
                                    </p:set>
                                    <p:animEffect transition="in" filter="fade">
                                      <p:cBhvr>
                                        <p:cTn id="44" dur="1000"/>
                                        <p:tgtEl>
                                          <p:spTgt spid="5">
                                            <p:txEl>
                                              <p:pRg st="0" end="0"/>
                                            </p:txEl>
                                          </p:spTgt>
                                        </p:tgtEl>
                                      </p:cBhvr>
                                    </p:animEffect>
                                    <p:anim calcmode="lin" valueType="num">
                                      <p:cBhvr>
                                        <p:cTn id="4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47" fill="hold" nodeType="afterGroup">
                            <p:stCondLst>
                              <p:cond delay="2500"/>
                            </p:stCondLst>
                            <p:childTnLst>
                              <p:par>
                                <p:cTn id="48" presetID="42" presetClass="entr" presetSubtype="0" fill="hold" grpId="0" nodeType="afterEffect">
                                  <p:stCondLst>
                                    <p:cond delay="0"/>
                                  </p:stCondLst>
                                  <p:childTnLst>
                                    <p:set>
                                      <p:cBhvr>
                                        <p:cTn id="49" dur="1" fill="hold">
                                          <p:stCondLst>
                                            <p:cond delay="0"/>
                                          </p:stCondLst>
                                        </p:cTn>
                                        <p:tgtEl>
                                          <p:spTgt spid="5">
                                            <p:txEl>
                                              <p:pRg st="1" end="1"/>
                                            </p:txEl>
                                          </p:spTgt>
                                        </p:tgtEl>
                                        <p:attrNameLst>
                                          <p:attrName>style.visibility</p:attrName>
                                        </p:attrNameLst>
                                      </p:cBhvr>
                                      <p:to>
                                        <p:strVal val="visible"/>
                                      </p:to>
                                    </p:set>
                                    <p:animEffect transition="in" filter="fade">
                                      <p:cBhvr>
                                        <p:cTn id="50" dur="1000"/>
                                        <p:tgtEl>
                                          <p:spTgt spid="5">
                                            <p:txEl>
                                              <p:pRg st="1" end="1"/>
                                            </p:txEl>
                                          </p:spTgt>
                                        </p:tgtEl>
                                      </p:cBhvr>
                                    </p:animEffect>
                                    <p:anim calcmode="lin" valueType="num">
                                      <p:cBhvr>
                                        <p:cTn id="5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52"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53" fill="hold" nodeType="afterGroup">
                            <p:stCondLst>
                              <p:cond delay="3500"/>
                            </p:stCondLst>
                            <p:childTnLst>
                              <p:par>
                                <p:cTn id="54" presetID="42" presetClass="entr" presetSubtype="0" fill="hold" grpId="0" nodeType="afterEffect">
                                  <p:stCondLst>
                                    <p:cond delay="0"/>
                                  </p:stCondLst>
                                  <p:childTnLst>
                                    <p:set>
                                      <p:cBhvr>
                                        <p:cTn id="55" dur="1" fill="hold">
                                          <p:stCondLst>
                                            <p:cond delay="0"/>
                                          </p:stCondLst>
                                        </p:cTn>
                                        <p:tgtEl>
                                          <p:spTgt spid="5">
                                            <p:txEl>
                                              <p:pRg st="2" end="2"/>
                                            </p:txEl>
                                          </p:spTgt>
                                        </p:tgtEl>
                                        <p:attrNameLst>
                                          <p:attrName>style.visibility</p:attrName>
                                        </p:attrNameLst>
                                      </p:cBhvr>
                                      <p:to>
                                        <p:strVal val="visible"/>
                                      </p:to>
                                    </p:set>
                                    <p:animEffect transition="in" filter="fade">
                                      <p:cBhvr>
                                        <p:cTn id="56" dur="1000"/>
                                        <p:tgtEl>
                                          <p:spTgt spid="5">
                                            <p:txEl>
                                              <p:pRg st="2" end="2"/>
                                            </p:txEl>
                                          </p:spTgt>
                                        </p:tgtEl>
                                      </p:cBhvr>
                                    </p:animEffect>
                                    <p:anim calcmode="lin" valueType="num">
                                      <p:cBhvr>
                                        <p:cTn id="5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59" fill="hold" nodeType="afterGroup">
                            <p:stCondLst>
                              <p:cond delay="4500"/>
                            </p:stCondLst>
                            <p:childTnLst>
                              <p:par>
                                <p:cTn id="60" presetID="42" presetClass="entr" presetSubtype="0" fill="hold" grpId="0" nodeType="afterEffect">
                                  <p:stCondLst>
                                    <p:cond delay="0"/>
                                  </p:stCondLst>
                                  <p:childTnLst>
                                    <p:set>
                                      <p:cBhvr>
                                        <p:cTn id="61" dur="1" fill="hold">
                                          <p:stCondLst>
                                            <p:cond delay="0"/>
                                          </p:stCondLst>
                                        </p:cTn>
                                        <p:tgtEl>
                                          <p:spTgt spid="5">
                                            <p:txEl>
                                              <p:pRg st="3" end="3"/>
                                            </p:txEl>
                                          </p:spTgt>
                                        </p:tgtEl>
                                        <p:attrNameLst>
                                          <p:attrName>style.visibility</p:attrName>
                                        </p:attrNameLst>
                                      </p:cBhvr>
                                      <p:to>
                                        <p:strVal val="visible"/>
                                      </p:to>
                                    </p:set>
                                    <p:animEffect transition="in" filter="fade">
                                      <p:cBhvr>
                                        <p:cTn id="62" dur="1000"/>
                                        <p:tgtEl>
                                          <p:spTgt spid="5">
                                            <p:txEl>
                                              <p:pRg st="3" end="3"/>
                                            </p:txEl>
                                          </p:spTgt>
                                        </p:tgtEl>
                                      </p:cBhvr>
                                    </p:animEffect>
                                    <p:anim calcmode="lin" valueType="num">
                                      <p:cBhvr>
                                        <p:cTn id="6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6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build="p" bldLvl="2"/>
      <p:bldP spid="5" grpId="0" build="p" bldLvl="2"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title"/>
          </p:nvPr>
        </p:nvSpPr>
        <p:spPr>
          <a:xfrm>
            <a:off x="447675" y="344488"/>
            <a:ext cx="8229600" cy="1143000"/>
          </a:xfrm>
        </p:spPr>
        <p:txBody>
          <a:bodyPr/>
          <a:lstStyle/>
          <a:p>
            <a:r>
              <a:rPr lang="en-US" altLang="en-US" sz="4000" dirty="0" smtClean="0">
                <a:ea typeface="ＭＳ Ｐゴシック" pitchFamily="34" charset="-128"/>
              </a:rPr>
              <a:t>Relevant Costs</a:t>
            </a:r>
          </a:p>
        </p:txBody>
      </p:sp>
      <p:sp>
        <p:nvSpPr>
          <p:cNvPr id="60419" name="Rectangle 2"/>
          <p:cNvSpPr>
            <a:spLocks noGrp="1" noChangeArrowheads="1"/>
          </p:cNvSpPr>
          <p:nvPr>
            <p:ph type="body" idx="4294967295"/>
          </p:nvPr>
        </p:nvSpPr>
        <p:spPr>
          <a:xfrm>
            <a:off x="265113" y="1293813"/>
            <a:ext cx="8594725" cy="1420812"/>
          </a:xfrm>
          <a:solidFill>
            <a:schemeClr val="accent1">
              <a:lumMod val="20000"/>
              <a:lumOff val="80000"/>
            </a:schemeClr>
          </a:solidFill>
          <a:ln w="28575" cap="flat">
            <a:solidFill>
              <a:schemeClr val="tx1"/>
            </a:solidFill>
          </a:ln>
        </p:spPr>
        <p:txBody>
          <a:bodyPr lIns="90488" tIns="44450" rIns="90488" bIns="44450" anchor="ctr"/>
          <a:lstStyle/>
          <a:p>
            <a:pPr algn="ctr">
              <a:buFont typeface="Wingdings" panose="05000000000000000000" pitchFamily="2" charset="2"/>
              <a:buNone/>
              <a:defRPr/>
            </a:pPr>
            <a:r>
              <a:rPr lang="en-US" altLang="en-US" sz="2600" b="1" i="1" dirty="0" smtClean="0">
                <a:ea typeface="ＭＳ Ｐゴシック" panose="020B0600070205080204" pitchFamily="34" charset="-128"/>
              </a:rPr>
              <a:t> </a:t>
            </a:r>
            <a:r>
              <a:rPr lang="en-US" altLang="en-US" sz="2600" b="1" i="1" u="sng" dirty="0" smtClean="0">
                <a:solidFill>
                  <a:srgbClr val="C00000"/>
                </a:solidFill>
                <a:ea typeface="ＭＳ Ｐゴシック" panose="020B0600070205080204" pitchFamily="34" charset="-128"/>
                <a:cs typeface="Arial" panose="020B0604020202020204" pitchFamily="34" charset="0"/>
              </a:rPr>
              <a:t>Sunk costs </a:t>
            </a:r>
            <a:r>
              <a:rPr lang="en-US" altLang="en-US" sz="2600" dirty="0" smtClean="0">
                <a:ea typeface="ＭＳ Ｐゴシック" panose="020B0600070205080204" pitchFamily="34" charset="-128"/>
                <a:cs typeface="Arial" panose="020B0604020202020204" pitchFamily="34" charset="0"/>
              </a:rPr>
              <a:t>are the result of past decisions and</a:t>
            </a:r>
            <a:br>
              <a:rPr lang="en-US" altLang="en-US" sz="2600" dirty="0" smtClean="0">
                <a:ea typeface="ＭＳ Ｐゴシック" panose="020B0600070205080204" pitchFamily="34" charset="-128"/>
                <a:cs typeface="Arial" panose="020B0604020202020204" pitchFamily="34" charset="0"/>
              </a:rPr>
            </a:br>
            <a:r>
              <a:rPr lang="en-US" altLang="en-US" sz="2600" dirty="0" smtClean="0">
                <a:ea typeface="ＭＳ Ｐゴシック" panose="020B0600070205080204" pitchFamily="34" charset="-128"/>
                <a:cs typeface="Arial" panose="020B0604020202020204" pitchFamily="34" charset="0"/>
              </a:rPr>
              <a:t>cannot be changed by any current or future decisions.</a:t>
            </a:r>
            <a:br>
              <a:rPr lang="en-US" altLang="en-US" sz="2600" dirty="0" smtClean="0">
                <a:ea typeface="ＭＳ Ｐゴシック" panose="020B0600070205080204" pitchFamily="34" charset="-128"/>
                <a:cs typeface="Arial" panose="020B0604020202020204" pitchFamily="34" charset="0"/>
              </a:rPr>
            </a:br>
            <a:r>
              <a:rPr lang="en-US" altLang="en-US" sz="2600" dirty="0" smtClean="0">
                <a:solidFill>
                  <a:srgbClr val="C00000"/>
                </a:solidFill>
                <a:ea typeface="ＭＳ Ｐゴシック" panose="020B0600070205080204" pitchFamily="34" charset="-128"/>
                <a:cs typeface="Arial" panose="020B0604020202020204" pitchFamily="34" charset="0"/>
              </a:rPr>
              <a:t>Sunk costs </a:t>
            </a:r>
            <a:r>
              <a:rPr lang="en-US" altLang="en-US" sz="2600" dirty="0" smtClean="0">
                <a:ea typeface="ＭＳ Ｐゴシック" panose="020B0600070205080204" pitchFamily="34" charset="-128"/>
                <a:cs typeface="Arial" panose="020B0604020202020204" pitchFamily="34" charset="0"/>
              </a:rPr>
              <a:t>are</a:t>
            </a:r>
            <a:r>
              <a:rPr lang="en-US" altLang="en-US" sz="2600" dirty="0" smtClean="0">
                <a:solidFill>
                  <a:srgbClr val="FF0000"/>
                </a:solidFill>
                <a:ea typeface="ＭＳ Ｐゴシック" panose="020B0600070205080204" pitchFamily="34" charset="-128"/>
                <a:cs typeface="Arial" panose="020B0604020202020204" pitchFamily="34" charset="0"/>
              </a:rPr>
              <a:t> </a:t>
            </a:r>
            <a:r>
              <a:rPr lang="en-US" altLang="en-US" sz="2600" u="sng" dirty="0" smtClean="0">
                <a:solidFill>
                  <a:srgbClr val="C00000"/>
                </a:solidFill>
                <a:ea typeface="ＭＳ Ｐゴシック" panose="020B0600070205080204" pitchFamily="34" charset="-128"/>
                <a:cs typeface="Arial" panose="020B0604020202020204" pitchFamily="34" charset="0"/>
              </a:rPr>
              <a:t>irrelevant</a:t>
            </a:r>
            <a:r>
              <a:rPr lang="en-US" altLang="en-US" sz="2600" dirty="0" smtClean="0">
                <a:solidFill>
                  <a:srgbClr val="FF0000"/>
                </a:solidFill>
                <a:ea typeface="ＭＳ Ｐゴシック" panose="020B0600070205080204" pitchFamily="34" charset="-128"/>
                <a:cs typeface="Arial" panose="020B0604020202020204" pitchFamily="34" charset="0"/>
              </a:rPr>
              <a:t> </a:t>
            </a:r>
            <a:r>
              <a:rPr lang="en-US" altLang="en-US" sz="2600" dirty="0" smtClean="0">
                <a:ea typeface="ＭＳ Ｐゴシック" panose="020B0600070205080204" pitchFamily="34" charset="-128"/>
                <a:cs typeface="Arial" panose="020B0604020202020204" pitchFamily="34" charset="0"/>
              </a:rPr>
              <a:t>to current or future decisions.</a:t>
            </a:r>
          </a:p>
        </p:txBody>
      </p:sp>
      <p:pic>
        <p:nvPicPr>
          <p:cNvPr id="60422"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200400"/>
            <a:ext cx="34512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3373438" y="2860675"/>
            <a:ext cx="5486400" cy="1568450"/>
          </a:xfrm>
          <a:prstGeom prst="rect">
            <a:avLst/>
          </a:prstGeom>
          <a:solidFill>
            <a:schemeClr val="bg1">
              <a:lumMod val="95000"/>
            </a:schemeClr>
          </a:solidFill>
          <a:ln w="28575">
            <a:solidFill>
              <a:schemeClr val="tx1"/>
            </a:solidFill>
          </a:ln>
        </p:spPr>
        <p:txBody>
          <a:bodyPr anchor="ctr">
            <a:spAutoFit/>
          </a:bodyPr>
          <a:lstStyle/>
          <a:p>
            <a:pPr algn="ctr" eaLnBrk="1" hangingPunct="1">
              <a:defRPr/>
            </a:pPr>
            <a:r>
              <a:rPr lang="en-US" sz="2400" b="1" i="1" u="sng" dirty="0">
                <a:solidFill>
                  <a:srgbClr val="C00000"/>
                </a:solidFill>
                <a:latin typeface="Calibri" pitchFamily="-84" charset="0"/>
              </a:rPr>
              <a:t>Out-of-pocket costs </a:t>
            </a:r>
            <a:r>
              <a:rPr lang="en-US" sz="2400" dirty="0">
                <a:latin typeface="Calibri" pitchFamily="-84" charset="0"/>
              </a:rPr>
              <a:t>are future outlays</a:t>
            </a:r>
            <a:br>
              <a:rPr lang="en-US" sz="2400" dirty="0">
                <a:latin typeface="Calibri" pitchFamily="-84" charset="0"/>
              </a:rPr>
            </a:br>
            <a:r>
              <a:rPr lang="en-US" sz="2400" dirty="0">
                <a:latin typeface="Calibri" pitchFamily="-84" charset="0"/>
              </a:rPr>
              <a:t>of cash associated with a particular decision. </a:t>
            </a:r>
            <a:r>
              <a:rPr lang="en-US" sz="2400" dirty="0">
                <a:solidFill>
                  <a:srgbClr val="C00000"/>
                </a:solidFill>
                <a:latin typeface="Calibri" pitchFamily="-84" charset="0"/>
              </a:rPr>
              <a:t>Out-of-pocket costs </a:t>
            </a:r>
            <a:r>
              <a:rPr lang="en-US" sz="2400" dirty="0">
                <a:latin typeface="Calibri" pitchFamily="-84" charset="0"/>
              </a:rPr>
              <a:t>are</a:t>
            </a:r>
            <a:r>
              <a:rPr lang="en-US" sz="2400" dirty="0">
                <a:solidFill>
                  <a:srgbClr val="3333FF"/>
                </a:solidFill>
                <a:latin typeface="Calibri" pitchFamily="-84" charset="0"/>
              </a:rPr>
              <a:t> </a:t>
            </a:r>
            <a:r>
              <a:rPr lang="en-US" sz="2400" u="sng" dirty="0">
                <a:solidFill>
                  <a:srgbClr val="C00000"/>
                </a:solidFill>
                <a:latin typeface="Calibri" pitchFamily="-84" charset="0"/>
              </a:rPr>
              <a:t>relevant</a:t>
            </a:r>
            <a:r>
              <a:rPr lang="en-US" sz="2400" dirty="0">
                <a:solidFill>
                  <a:srgbClr val="FF0000"/>
                </a:solidFill>
                <a:latin typeface="Calibri" pitchFamily="-84" charset="0"/>
              </a:rPr>
              <a:t> </a:t>
            </a:r>
            <a:r>
              <a:rPr lang="en-US" sz="2400" dirty="0">
                <a:latin typeface="Calibri" pitchFamily="-84" charset="0"/>
              </a:rPr>
              <a:t>to decisions</a:t>
            </a:r>
            <a:r>
              <a:rPr lang="en-US" sz="2400" dirty="0">
                <a:solidFill>
                  <a:schemeClr val="tx2"/>
                </a:solidFill>
                <a:latin typeface="Calibri" pitchFamily="-84" charset="0"/>
              </a:rPr>
              <a:t>.</a:t>
            </a:r>
          </a:p>
        </p:txBody>
      </p:sp>
      <p:sp>
        <p:nvSpPr>
          <p:cNvPr id="70663"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6EAC658B-700B-40A6-B302-2899334BE26D}" type="slidenum">
              <a:rPr lang="en-US" altLang="en-US" sz="1200">
                <a:solidFill>
                  <a:srgbClr val="898989"/>
                </a:solidFill>
                <a:latin typeface="Arial" charset="0"/>
              </a:rPr>
              <a:pPr>
                <a:spcBef>
                  <a:spcPct val="0"/>
                </a:spcBef>
                <a:buFontTx/>
                <a:buNone/>
              </a:pPr>
              <a:t>37</a:t>
            </a:fld>
            <a:endParaRPr lang="en-US" altLang="en-US" sz="1200" dirty="0">
              <a:solidFill>
                <a:srgbClr val="898989"/>
              </a:solidFill>
              <a:latin typeface="Arial" charset="0"/>
            </a:endParaRPr>
          </a:p>
        </p:txBody>
      </p:sp>
      <p:sp>
        <p:nvSpPr>
          <p:cNvPr id="12" name="Rectangle 11"/>
          <p:cNvSpPr/>
          <p:nvPr/>
        </p:nvSpPr>
        <p:spPr>
          <a:xfrm>
            <a:off x="3373438" y="4543425"/>
            <a:ext cx="5486400" cy="1570038"/>
          </a:xfrm>
          <a:prstGeom prst="rect">
            <a:avLst/>
          </a:prstGeom>
          <a:solidFill>
            <a:schemeClr val="accent3">
              <a:lumMod val="20000"/>
              <a:lumOff val="80000"/>
            </a:schemeClr>
          </a:solidFill>
          <a:ln w="28575">
            <a:solidFill>
              <a:schemeClr val="tx1"/>
            </a:solidFill>
          </a:ln>
        </p:spPr>
        <p:txBody>
          <a:bodyPr anchor="ctr">
            <a:spAutoFit/>
          </a:bodyPr>
          <a:lstStyle/>
          <a:p>
            <a:pPr algn="ctr" eaLnBrk="1" hangingPunct="1">
              <a:buFont typeface="Wingdings" pitchFamily="-84" charset="2"/>
              <a:buNone/>
              <a:defRPr/>
            </a:pPr>
            <a:r>
              <a:rPr lang="en-US" sz="2400" b="1" i="1" u="sng" dirty="0">
                <a:solidFill>
                  <a:srgbClr val="C00000"/>
                </a:solidFill>
                <a:latin typeface="Calibri" pitchFamily="-84" charset="0"/>
              </a:rPr>
              <a:t>Opportunity costs </a:t>
            </a:r>
            <a:r>
              <a:rPr lang="en-US" sz="2400" dirty="0">
                <a:latin typeface="Calibri" pitchFamily="-84" charset="0"/>
              </a:rPr>
              <a:t>are the potential benefits given up when one alternative is selected over another.  </a:t>
            </a:r>
            <a:r>
              <a:rPr lang="en-US" sz="2400" dirty="0">
                <a:solidFill>
                  <a:srgbClr val="C00000"/>
                </a:solidFill>
                <a:latin typeface="Calibri" pitchFamily="-84" charset="0"/>
              </a:rPr>
              <a:t>Opportunity costs </a:t>
            </a:r>
            <a:r>
              <a:rPr lang="en-US" sz="2400" dirty="0">
                <a:latin typeface="Calibri" pitchFamily="-84" charset="0"/>
              </a:rPr>
              <a:t>are </a:t>
            </a:r>
            <a:r>
              <a:rPr lang="en-US" sz="2400" u="sng" dirty="0">
                <a:solidFill>
                  <a:srgbClr val="C00000"/>
                </a:solidFill>
                <a:latin typeface="Calibri" pitchFamily="-84" charset="0"/>
              </a:rPr>
              <a:t>relevant</a:t>
            </a:r>
            <a:r>
              <a:rPr lang="en-US" sz="2400" dirty="0">
                <a:latin typeface="Calibri" pitchFamily="-84" charset="0"/>
              </a:rPr>
              <a:t> to decisions.</a:t>
            </a:r>
          </a:p>
        </p:txBody>
      </p:sp>
      <p:sp>
        <p:nvSpPr>
          <p:cNvPr id="2" name="TextBox 1"/>
          <p:cNvSpPr txBox="1"/>
          <p:nvPr/>
        </p:nvSpPr>
        <p:spPr>
          <a:xfrm>
            <a:off x="2895600" y="6259513"/>
            <a:ext cx="5781675" cy="369887"/>
          </a:xfrm>
          <a:prstGeom prst="rect">
            <a:avLst/>
          </a:prstGeom>
          <a:solidFill>
            <a:schemeClr val="bg1">
              <a:lumMod val="95000"/>
            </a:schemeClr>
          </a:solidFill>
          <a:ln>
            <a:solidFill>
              <a:schemeClr val="tx1"/>
            </a:solidFill>
          </a:ln>
        </p:spPr>
        <p:txBody>
          <a:bodyPr>
            <a:spAutoFit/>
          </a:bodyPr>
          <a:lstStyle/>
          <a:p>
            <a:pPr>
              <a:defRPr/>
            </a:pPr>
            <a:r>
              <a:rPr lang="en-US" b="1" dirty="0">
                <a:latin typeface="Arial" panose="020B0604020202020204" pitchFamily="34" charset="0"/>
                <a:cs typeface="Arial" panose="020B0604020202020204" pitchFamily="34" charset="0"/>
              </a:rPr>
              <a:t>Management must also consider </a:t>
            </a:r>
            <a:r>
              <a:rPr lang="en-US" b="1" i="1" u="sng" dirty="0">
                <a:solidFill>
                  <a:srgbClr val="C00000"/>
                </a:solidFill>
                <a:latin typeface="Arial" panose="020B0604020202020204" pitchFamily="34" charset="0"/>
                <a:cs typeface="Arial" panose="020B0604020202020204" pitchFamily="34" charset="0"/>
              </a:rPr>
              <a:t>relevant</a:t>
            </a:r>
            <a:r>
              <a:rPr lang="en-US" b="1" dirty="0">
                <a:latin typeface="Arial" panose="020B0604020202020204" pitchFamily="34" charset="0"/>
                <a:cs typeface="Arial" panose="020B0604020202020204" pitchFamily="34" charset="0"/>
              </a:rPr>
              <a:t> </a:t>
            </a:r>
            <a:r>
              <a:rPr lang="en-US" b="1" i="1" u="sng" dirty="0">
                <a:solidFill>
                  <a:srgbClr val="C00000"/>
                </a:solidFill>
                <a:latin typeface="Arial" panose="020B0604020202020204" pitchFamily="34" charset="0"/>
                <a:cs typeface="Arial" panose="020B0604020202020204" pitchFamily="34" charset="0"/>
              </a:rPr>
              <a:t>benefits</a:t>
            </a:r>
            <a:r>
              <a:rPr lang="en-US" b="1" dirty="0">
                <a:latin typeface="Arial" panose="020B0604020202020204" pitchFamily="34" charset="0"/>
                <a:cs typeface="Arial" panose="020B0604020202020204" pitchFamily="34" charset="0"/>
              </a:rPr>
              <a:t>.</a:t>
            </a:r>
          </a:p>
        </p:txBody>
      </p:sp>
      <p:sp>
        <p:nvSpPr>
          <p:cNvPr id="10" name="Slide Number Placeholder 1"/>
          <p:cNvSpPr txBox="1">
            <a:spLocks/>
          </p:cNvSpPr>
          <p:nvPr/>
        </p:nvSpPr>
        <p:spPr bwMode="auto">
          <a:xfrm>
            <a:off x="6858000" y="65087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D615B74-2EA2-4C0C-BDE8-80D7BE7EC28D}" type="slidenum">
              <a:rPr kumimoji="0" lang="en-US" altLang="en-US" sz="1200" b="0" i="0" u="none" strike="noStrike" kern="1200" cap="none" spc="0" normalizeH="0" baseline="0" noProof="0" smtClean="0">
                <a:ln>
                  <a:noFill/>
                </a:ln>
                <a:solidFill>
                  <a:srgbClr val="898989"/>
                </a:solidFill>
                <a:effectLst/>
                <a:uLnTx/>
                <a:uFillTx/>
                <a:latin typeface="Arial" charset="0"/>
                <a:ea typeface="ＭＳ Ｐゴシック"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dirty="0">
              <a:ln>
                <a:noFill/>
              </a:ln>
              <a:solidFill>
                <a:srgbClr val="898989"/>
              </a:solidFill>
              <a:effectLst/>
              <a:uLnTx/>
              <a:uFillTx/>
              <a:latin typeface="Arial" charset="0"/>
              <a:ea typeface="ＭＳ Ｐゴシック" pitchFamily="34" charset="-128"/>
              <a:cs typeface="Arial" charset="0"/>
            </a:endParaRPr>
          </a:p>
        </p:txBody>
      </p:sp>
      <p:sp>
        <p:nvSpPr>
          <p:cNvPr id="13" name="Rounded Rectangle 12"/>
          <p:cNvSpPr/>
          <p:nvPr/>
        </p:nvSpPr>
        <p:spPr>
          <a:xfrm>
            <a:off x="1" y="6562725"/>
            <a:ext cx="5333999" cy="26385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C1</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latin typeface="Calibri"/>
              </a:rPr>
              <a:t>Describe the importance of relevant costs for short-term decisions.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0422"/>
                                        </p:tgtEl>
                                        <p:attrNameLst>
                                          <p:attrName>style.visibility</p:attrName>
                                        </p:attrNameLst>
                                      </p:cBhvr>
                                      <p:to>
                                        <p:strVal val="visible"/>
                                      </p:to>
                                    </p:set>
                                    <p:animEffect transition="in" filter="dissolve">
                                      <p:cBhvr>
                                        <p:cTn id="7" dur="500"/>
                                        <p:tgtEl>
                                          <p:spTgt spid="60422"/>
                                        </p:tgtEl>
                                      </p:cBhvr>
                                    </p:animEffect>
                                  </p:childTnLst>
                                </p:cTn>
                              </p:par>
                            </p:childTnLst>
                          </p:cTn>
                        </p:par>
                        <p:par>
                          <p:cTn id="8" fill="hold" nodeType="afterGroup">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slide(fromLeft)">
                                      <p:cBhvr>
                                        <p:cTn id="11" dur="3000"/>
                                        <p:tgtEl>
                                          <p:spTgt spid="14"/>
                                        </p:tgtEl>
                                      </p:cBhvr>
                                    </p:animEffect>
                                  </p:childTnLst>
                                </p:cTn>
                              </p:par>
                            </p:childTnLst>
                          </p:cTn>
                        </p:par>
                        <p:par>
                          <p:cTn id="12" fill="hold" nodeType="afterGroup">
                            <p:stCondLst>
                              <p:cond delay="3500"/>
                            </p:stCondLst>
                            <p:childTnLst>
                              <p:par>
                                <p:cTn id="13" presetID="1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slide(fromLeft)">
                                      <p:cBhvr>
                                        <p:cTn id="15" dur="3000"/>
                                        <p:tgtEl>
                                          <p:spTgt spid="12"/>
                                        </p:tgtEl>
                                      </p:cBhvr>
                                    </p:animEffect>
                                  </p:childTnLst>
                                </p:cTn>
                              </p:par>
                            </p:childTnLst>
                          </p:cTn>
                        </p:par>
                        <p:par>
                          <p:cTn id="16" fill="hold" nodeType="afterGroup">
                            <p:stCondLst>
                              <p:cond delay="6500"/>
                            </p:stCondLst>
                            <p:childTnLst>
                              <p:par>
                                <p:cTn id="17" presetID="53" presetClass="entr" presetSubtype="16" fill="hold" grpId="0" nodeType="afterEffect">
                                  <p:stCondLst>
                                    <p:cond delay="1000"/>
                                  </p:stCondLst>
                                  <p:childTnLst>
                                    <p:set>
                                      <p:cBhvr>
                                        <p:cTn id="18" dur="1" fill="hold">
                                          <p:stCondLst>
                                            <p:cond delay="0"/>
                                          </p:stCondLst>
                                        </p:cTn>
                                        <p:tgtEl>
                                          <p:spTgt spid="2"/>
                                        </p:tgtEl>
                                        <p:attrNameLst>
                                          <p:attrName>style.visibility</p:attrName>
                                        </p:attrNameLst>
                                      </p:cBhvr>
                                      <p:to>
                                        <p:strVal val="visible"/>
                                      </p:to>
                                    </p:set>
                                    <p:anim calcmode="lin" valueType="num">
                                      <p:cBhvr>
                                        <p:cTn id="19" dur="2000" fill="hold"/>
                                        <p:tgtEl>
                                          <p:spTgt spid="2"/>
                                        </p:tgtEl>
                                        <p:attrNameLst>
                                          <p:attrName>ppt_w</p:attrName>
                                        </p:attrNameLst>
                                      </p:cBhvr>
                                      <p:tavLst>
                                        <p:tav tm="0">
                                          <p:val>
                                            <p:fltVal val="0"/>
                                          </p:val>
                                        </p:tav>
                                        <p:tav tm="100000">
                                          <p:val>
                                            <p:strVal val="#ppt_w"/>
                                          </p:val>
                                        </p:tav>
                                      </p:tavLst>
                                    </p:anim>
                                    <p:anim calcmode="lin" valueType="num">
                                      <p:cBhvr>
                                        <p:cTn id="20" dur="2000" fill="hold"/>
                                        <p:tgtEl>
                                          <p:spTgt spid="2"/>
                                        </p:tgtEl>
                                        <p:attrNameLst>
                                          <p:attrName>ppt_h</p:attrName>
                                        </p:attrNameLst>
                                      </p:cBhvr>
                                      <p:tavLst>
                                        <p:tav tm="0">
                                          <p:val>
                                            <p:fltVal val="0"/>
                                          </p:val>
                                        </p:tav>
                                        <p:tav tm="100000">
                                          <p:val>
                                            <p:strVal val="#ppt_h"/>
                                          </p:val>
                                        </p:tav>
                                      </p:tavLst>
                                    </p:anim>
                                    <p:animEffect transition="in" filter="fade">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t>NEED-TO-KNOW 25-5</a:t>
            </a:r>
            <a:endParaRPr lang="en-US" sz="3200" b="1" dirty="0"/>
          </a:p>
        </p:txBody>
      </p:sp>
      <p:sp>
        <p:nvSpPr>
          <p:cNvPr id="40" name="Slide Number Placeholder 5"/>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r">
              <a:spcBef>
                <a:spcPct val="0"/>
              </a:spcBef>
              <a:buFontTx/>
              <a:buNone/>
            </a:pPr>
            <a:r>
              <a:rPr lang="en-US" altLang="en-US" sz="1200" dirty="0" smtClean="0">
                <a:solidFill>
                  <a:srgbClr val="898989"/>
                </a:solidFill>
                <a:latin typeface="Arial" charset="0"/>
              </a:rPr>
              <a:t>28</a:t>
            </a:r>
            <a:endParaRPr lang="en-US" altLang="en-US" sz="1200" dirty="0">
              <a:solidFill>
                <a:srgbClr val="898989"/>
              </a:solidFill>
              <a:latin typeface="Arial" charset="0"/>
            </a:endParaRPr>
          </a:p>
        </p:txBody>
      </p:sp>
      <p:sp>
        <p:nvSpPr>
          <p:cNvPr id="25" name="Rounded Rectangle 24"/>
          <p:cNvSpPr/>
          <p:nvPr/>
        </p:nvSpPr>
        <p:spPr>
          <a:xfrm>
            <a:off x="1" y="6562725"/>
            <a:ext cx="5333999" cy="26385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smtClean="0">
                <a:solidFill>
                  <a:prstClr val="black"/>
                </a:solidFill>
                <a:latin typeface="Arial Narrow" pitchFamily="34" charset="0"/>
                <a:cs typeface="+mn-cs"/>
              </a:rPr>
              <a:t>C1</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latin typeface="Calibri"/>
              </a:rPr>
              <a:t>Describe the importance of relevant costs for short-term decisions.</a:t>
            </a:r>
          </a:p>
        </p:txBody>
      </p:sp>
      <p:sp>
        <p:nvSpPr>
          <p:cNvPr id="26" name="Rectangle 5"/>
          <p:cNvSpPr>
            <a:spLocks noChangeArrowheads="1"/>
          </p:cNvSpPr>
          <p:nvPr/>
        </p:nvSpPr>
        <p:spPr bwMode="auto">
          <a:xfrm>
            <a:off x="569913" y="2397919"/>
            <a:ext cx="7005638"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6"/>
          <p:cNvSpPr>
            <a:spLocks noChangeArrowheads="1"/>
          </p:cNvSpPr>
          <p:nvPr/>
        </p:nvSpPr>
        <p:spPr bwMode="auto">
          <a:xfrm>
            <a:off x="614363" y="708025"/>
            <a:ext cx="4165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Proxima Nova" panose="02000506030000020004" pitchFamily="50" charset="0"/>
              </a:rPr>
              <a:t>Match each of the terms below with its definition.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Rectangle 7"/>
          <p:cNvSpPr>
            <a:spLocks noChangeArrowheads="1"/>
          </p:cNvSpPr>
          <p:nvPr/>
        </p:nvSpPr>
        <p:spPr bwMode="auto">
          <a:xfrm>
            <a:off x="614363" y="2645569"/>
            <a:ext cx="11223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1. Sunk cost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8"/>
          <p:cNvSpPr>
            <a:spLocks noChangeArrowheads="1"/>
          </p:cNvSpPr>
          <p:nvPr/>
        </p:nvSpPr>
        <p:spPr bwMode="auto">
          <a:xfrm>
            <a:off x="2514600" y="2645569"/>
            <a:ext cx="54895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Proxima Nova" panose="02000506030000020004" pitchFamily="50" charset="0"/>
              </a:rPr>
              <a:t>e. A cost that arises from a past decision and cannot be changed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Rectangle 9"/>
          <p:cNvSpPr>
            <a:spLocks noChangeArrowheads="1"/>
          </p:cNvSpPr>
          <p:nvPr/>
        </p:nvSpPr>
        <p:spPr bwMode="auto">
          <a:xfrm>
            <a:off x="614363" y="2870994"/>
            <a:ext cx="19081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2. Out-of-pocket cost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10"/>
          <p:cNvSpPr>
            <a:spLocks noChangeArrowheads="1"/>
          </p:cNvSpPr>
          <p:nvPr/>
        </p:nvSpPr>
        <p:spPr bwMode="auto">
          <a:xfrm>
            <a:off x="2514600" y="2870994"/>
            <a:ext cx="2155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Proxima Nova" panose="02000506030000020004" pitchFamily="50" charset="0"/>
              </a:rPr>
              <a:t>c. A future outlay of cash</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2" name="Rectangle 11"/>
          <p:cNvSpPr>
            <a:spLocks noChangeArrowheads="1"/>
          </p:cNvSpPr>
          <p:nvPr/>
        </p:nvSpPr>
        <p:spPr bwMode="auto">
          <a:xfrm>
            <a:off x="614363" y="3096419"/>
            <a:ext cx="17399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3. Opportunity cost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12"/>
          <p:cNvSpPr>
            <a:spLocks noChangeArrowheads="1"/>
          </p:cNvSpPr>
          <p:nvPr/>
        </p:nvSpPr>
        <p:spPr bwMode="auto">
          <a:xfrm>
            <a:off x="2514600" y="3096419"/>
            <a:ext cx="45354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Proxima Nova" panose="02000506030000020004" pitchFamily="50" charset="0"/>
              </a:rPr>
              <a:t>d. Potential benefit lost from taking a course of action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4" name="Rectangle 13"/>
          <p:cNvSpPr>
            <a:spLocks noChangeArrowheads="1"/>
          </p:cNvSpPr>
          <p:nvPr/>
        </p:nvSpPr>
        <p:spPr bwMode="auto">
          <a:xfrm>
            <a:off x="614363" y="3320257"/>
            <a:ext cx="17287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4. Incremental cost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14"/>
          <p:cNvSpPr>
            <a:spLocks noChangeArrowheads="1"/>
          </p:cNvSpPr>
          <p:nvPr/>
        </p:nvSpPr>
        <p:spPr bwMode="auto">
          <a:xfrm>
            <a:off x="2514600" y="3320257"/>
            <a:ext cx="43338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Proxima Nova" panose="02000506030000020004" pitchFamily="50" charset="0"/>
              </a:rPr>
              <a:t>a. Additional costs incurred from a course of action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Rectangle 15"/>
          <p:cNvSpPr>
            <a:spLocks noChangeArrowheads="1"/>
          </p:cNvSpPr>
          <p:nvPr/>
        </p:nvSpPr>
        <p:spPr bwMode="auto">
          <a:xfrm>
            <a:off x="614363" y="3545682"/>
            <a:ext cx="1717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Proxima Nova" panose="02000506030000020004" pitchFamily="50" charset="0"/>
              </a:rPr>
              <a:t>5. Relevant benefit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16"/>
          <p:cNvSpPr>
            <a:spLocks noChangeArrowheads="1"/>
          </p:cNvSpPr>
          <p:nvPr/>
        </p:nvSpPr>
        <p:spPr bwMode="auto">
          <a:xfrm>
            <a:off x="2514600" y="3545682"/>
            <a:ext cx="39846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Proxima Nova" panose="02000506030000020004" pitchFamily="50" charset="0"/>
              </a:rPr>
              <a:t>b. Incremental revenue from a course of action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Line 17"/>
          <p:cNvSpPr>
            <a:spLocks noChangeShapeType="1"/>
          </p:cNvSpPr>
          <p:nvPr/>
        </p:nvSpPr>
        <p:spPr bwMode="auto">
          <a:xfrm>
            <a:off x="569913" y="2397919"/>
            <a:ext cx="0" cy="2365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Rectangle 18"/>
          <p:cNvSpPr>
            <a:spLocks noChangeArrowheads="1"/>
          </p:cNvSpPr>
          <p:nvPr/>
        </p:nvSpPr>
        <p:spPr bwMode="auto">
          <a:xfrm>
            <a:off x="569913" y="2397919"/>
            <a:ext cx="11113" cy="236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Line 19"/>
          <p:cNvSpPr>
            <a:spLocks noChangeShapeType="1"/>
          </p:cNvSpPr>
          <p:nvPr/>
        </p:nvSpPr>
        <p:spPr bwMode="auto">
          <a:xfrm>
            <a:off x="7564438" y="2409032"/>
            <a:ext cx="0" cy="2254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Rectangle 20"/>
          <p:cNvSpPr>
            <a:spLocks noChangeArrowheads="1"/>
          </p:cNvSpPr>
          <p:nvPr/>
        </p:nvSpPr>
        <p:spPr bwMode="auto">
          <a:xfrm>
            <a:off x="7564438" y="2409032"/>
            <a:ext cx="11113" cy="225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Line 21"/>
          <p:cNvSpPr>
            <a:spLocks noChangeShapeType="1"/>
          </p:cNvSpPr>
          <p:nvPr/>
        </p:nvSpPr>
        <p:spPr bwMode="auto">
          <a:xfrm>
            <a:off x="581026" y="2397919"/>
            <a:ext cx="6994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Rectangle 22"/>
          <p:cNvSpPr>
            <a:spLocks noChangeArrowheads="1"/>
          </p:cNvSpPr>
          <p:nvPr/>
        </p:nvSpPr>
        <p:spPr bwMode="auto">
          <a:xfrm>
            <a:off x="581026" y="2397919"/>
            <a:ext cx="69945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Line 23"/>
          <p:cNvSpPr>
            <a:spLocks noChangeShapeType="1"/>
          </p:cNvSpPr>
          <p:nvPr/>
        </p:nvSpPr>
        <p:spPr bwMode="auto">
          <a:xfrm>
            <a:off x="581026" y="2623344"/>
            <a:ext cx="6994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Rectangle 24"/>
          <p:cNvSpPr>
            <a:spLocks noChangeArrowheads="1"/>
          </p:cNvSpPr>
          <p:nvPr/>
        </p:nvSpPr>
        <p:spPr bwMode="auto">
          <a:xfrm>
            <a:off x="581026" y="2623344"/>
            <a:ext cx="69945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8"/>
          <p:cNvSpPr>
            <a:spLocks noChangeArrowheads="1"/>
          </p:cNvSpPr>
          <p:nvPr/>
        </p:nvSpPr>
        <p:spPr bwMode="auto">
          <a:xfrm>
            <a:off x="569913" y="1066800"/>
            <a:ext cx="39786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1400" dirty="0">
                <a:solidFill>
                  <a:srgbClr val="000000"/>
                </a:solidFill>
                <a:latin typeface="Proxima Nova" panose="02000506030000020004" pitchFamily="50" charset="0"/>
              </a:rPr>
              <a:t>a. Additional costs incurred from a course of action</a:t>
            </a:r>
            <a:endParaRPr lang="en-US" altLang="en-US" dirty="0"/>
          </a:p>
        </p:txBody>
      </p:sp>
      <p:sp>
        <p:nvSpPr>
          <p:cNvPr id="48" name="Rectangle 10"/>
          <p:cNvSpPr>
            <a:spLocks noChangeArrowheads="1"/>
          </p:cNvSpPr>
          <p:nvPr/>
        </p:nvSpPr>
        <p:spPr bwMode="auto">
          <a:xfrm>
            <a:off x="569913" y="1292225"/>
            <a:ext cx="36596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1400" dirty="0">
                <a:solidFill>
                  <a:srgbClr val="000000"/>
                </a:solidFill>
                <a:latin typeface="Proxima Nova" panose="02000506030000020004" pitchFamily="50" charset="0"/>
              </a:rPr>
              <a:t>b. Incremental revenue from a course of action</a:t>
            </a:r>
            <a:endParaRPr lang="en-US" altLang="en-US" dirty="0"/>
          </a:p>
        </p:txBody>
      </p:sp>
      <p:sp>
        <p:nvSpPr>
          <p:cNvPr id="49" name="Rectangle 12"/>
          <p:cNvSpPr>
            <a:spLocks noChangeArrowheads="1"/>
          </p:cNvSpPr>
          <p:nvPr/>
        </p:nvSpPr>
        <p:spPr bwMode="auto">
          <a:xfrm>
            <a:off x="569913" y="1517650"/>
            <a:ext cx="19412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1400" dirty="0">
                <a:solidFill>
                  <a:srgbClr val="000000"/>
                </a:solidFill>
                <a:latin typeface="Proxima Nova" panose="02000506030000020004" pitchFamily="50" charset="0"/>
              </a:rPr>
              <a:t>c. A future outlay of cash</a:t>
            </a:r>
            <a:endParaRPr lang="en-US" altLang="en-US" dirty="0"/>
          </a:p>
        </p:txBody>
      </p:sp>
      <p:sp>
        <p:nvSpPr>
          <p:cNvPr id="50" name="Rectangle 14"/>
          <p:cNvSpPr>
            <a:spLocks noChangeArrowheads="1"/>
          </p:cNvSpPr>
          <p:nvPr/>
        </p:nvSpPr>
        <p:spPr bwMode="auto">
          <a:xfrm>
            <a:off x="569913" y="1741488"/>
            <a:ext cx="417902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1400" dirty="0">
                <a:solidFill>
                  <a:srgbClr val="000000"/>
                </a:solidFill>
                <a:latin typeface="Proxima Nova" panose="02000506030000020004" pitchFamily="50" charset="0"/>
              </a:rPr>
              <a:t>d. Potential benefit lost from taking a course of action</a:t>
            </a:r>
            <a:endParaRPr lang="en-US" altLang="en-US" dirty="0"/>
          </a:p>
        </p:txBody>
      </p:sp>
      <p:sp>
        <p:nvSpPr>
          <p:cNvPr id="51" name="Rectangle 16"/>
          <p:cNvSpPr>
            <a:spLocks noChangeArrowheads="1"/>
          </p:cNvSpPr>
          <p:nvPr/>
        </p:nvSpPr>
        <p:spPr bwMode="auto">
          <a:xfrm>
            <a:off x="569913" y="1966913"/>
            <a:ext cx="50751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1400" dirty="0">
                <a:solidFill>
                  <a:srgbClr val="000000"/>
                </a:solidFill>
                <a:latin typeface="Proxima Nova" panose="02000506030000020004" pitchFamily="50" charset="0"/>
              </a:rPr>
              <a:t>e. A cost that arises from a past decision and cannot be changed</a:t>
            </a:r>
            <a:endParaRPr lang="en-US" altLang="en-US" dirty="0"/>
          </a:p>
        </p:txBody>
      </p:sp>
    </p:spTree>
    <p:extLst>
      <p:ext uri="{BB962C8B-B14F-4D97-AF65-F5344CB8AC3E}">
        <p14:creationId xmlns:p14="http://schemas.microsoft.com/office/powerpoint/2010/main" val="310512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3" grpId="0"/>
      <p:bldP spid="35" grpId="0"/>
      <p:bldP spid="3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4"/>
          <p:cNvSpPr>
            <a:spLocks noGrp="1"/>
          </p:cNvSpPr>
          <p:nvPr>
            <p:ph type="ctrTitle"/>
          </p:nvPr>
        </p:nvSpPr>
        <p:spPr>
          <a:xfrm>
            <a:off x="914400" y="1676400"/>
            <a:ext cx="7315200" cy="3124200"/>
          </a:xfrm>
        </p:spPr>
        <p:txBody>
          <a:bodyPr/>
          <a:lstStyle/>
          <a:p>
            <a:r>
              <a:rPr lang="en-US" altLang="en-US" dirty="0" smtClean="0">
                <a:ea typeface="ＭＳ Ｐゴシック" pitchFamily="34" charset="-128"/>
              </a:rPr>
              <a:t/>
            </a:r>
            <a:br>
              <a:rPr lang="en-US" altLang="en-US" dirty="0" smtClean="0">
                <a:ea typeface="ＭＳ Ｐゴシック" pitchFamily="34" charset="-128"/>
              </a:rPr>
            </a:br>
            <a:r>
              <a:rPr lang="en-US" altLang="en-US" dirty="0" smtClean="0">
                <a:ea typeface="ＭＳ Ｐゴシック" pitchFamily="34" charset="-128"/>
              </a:rPr>
              <a:t>    </a:t>
            </a:r>
            <a:r>
              <a:rPr lang="en-US" altLang="en-US" sz="4400" dirty="0" smtClean="0">
                <a:ea typeface="ＭＳ Ｐゴシック" pitchFamily="34" charset="-128"/>
              </a:rPr>
              <a:t>A1: </a:t>
            </a:r>
            <a:br>
              <a:rPr lang="en-US" altLang="en-US" sz="4400" dirty="0" smtClean="0">
                <a:ea typeface="ＭＳ Ｐゴシック" pitchFamily="34" charset="-128"/>
              </a:rPr>
            </a:br>
            <a:r>
              <a:rPr lang="en-US" sz="4400" dirty="0" smtClean="0">
                <a:solidFill>
                  <a:prstClr val="black"/>
                </a:solidFill>
              </a:rPr>
              <a:t>Evaluate </a:t>
            </a:r>
            <a:r>
              <a:rPr lang="en-US" sz="4400" dirty="0">
                <a:solidFill>
                  <a:prstClr val="black"/>
                </a:solidFill>
              </a:rPr>
              <a:t>short-term managerial decisions using relevant </a:t>
            </a:r>
            <a:r>
              <a:rPr lang="en-US" sz="4400" dirty="0" smtClean="0">
                <a:solidFill>
                  <a:prstClr val="black"/>
                </a:solidFill>
              </a:rPr>
              <a:t>costs.</a:t>
            </a:r>
            <a:endParaRPr lang="en-US" sz="4400" dirty="0">
              <a:solidFill>
                <a:prstClr val="black"/>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7270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980488"/>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5028488"/>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C66DB1B6-AFEC-4761-B329-1FA710CA235E}" type="slidenum">
              <a:rPr lang="en-US" altLang="en-US" sz="1200">
                <a:solidFill>
                  <a:srgbClr val="898989"/>
                </a:solidFill>
                <a:latin typeface="Arial" charset="0"/>
              </a:rPr>
              <a:pPr>
                <a:spcBef>
                  <a:spcPct val="0"/>
                </a:spcBef>
                <a:buFontTx/>
                <a:buNone/>
              </a:pPr>
              <a:t>39</a:t>
            </a:fld>
            <a:endParaRPr lang="en-US" altLang="en-US" sz="1200" dirty="0">
              <a:solidFill>
                <a:srgbClr val="898989"/>
              </a:solidFill>
              <a:latin typeface="Arial" charset="0"/>
            </a:endParaRPr>
          </a:p>
        </p:txBody>
      </p:sp>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ChangeArrowheads="1"/>
          </p:cNvSpPr>
          <p:nvPr/>
        </p:nvSpPr>
        <p:spPr bwMode="auto">
          <a:xfrm>
            <a:off x="533400" y="3984625"/>
            <a:ext cx="3608388" cy="1008063"/>
          </a:xfrm>
          <a:prstGeom prst="rect">
            <a:avLst/>
          </a:prstGeom>
          <a:solidFill>
            <a:schemeClr val="accent1">
              <a:lumMod val="40000"/>
              <a:lumOff val="60000"/>
            </a:schemeClr>
          </a:solidFill>
          <a:ln w="19050">
            <a:solidFill>
              <a:schemeClr val="tx1"/>
            </a:solidFill>
            <a:miter lim="800000"/>
            <a:headEnd/>
            <a:tailEnd/>
          </a:ln>
        </p:spPr>
        <p:txBody>
          <a:bodyPr wrap="none" lIns="90488" tIns="44450" rIns="90488" bIns="44450" anchor="ctr"/>
          <a:lstStyle/>
          <a:p>
            <a:pPr algn="ctr" eaLnBrk="1" hangingPunct="1">
              <a:buSzPct val="120000"/>
              <a:buFont typeface="Wingdings" pitchFamily="2" charset="2"/>
              <a:buChar char=""/>
              <a:defRPr/>
            </a:pPr>
            <a:r>
              <a:rPr lang="en-US" sz="2400" b="1" dirty="0">
                <a:latin typeface="Calibri" pitchFamily="34" charset="0"/>
                <a:ea typeface="ＭＳ Ｐゴシック" pitchFamily="34" charset="-128"/>
              </a:rPr>
              <a:t> Outcome</a:t>
            </a:r>
            <a:br>
              <a:rPr lang="en-US" sz="2400" b="1" dirty="0">
                <a:latin typeface="Calibri" pitchFamily="34" charset="0"/>
                <a:ea typeface="ＭＳ Ｐゴシック" pitchFamily="34" charset="-128"/>
              </a:rPr>
            </a:br>
            <a:r>
              <a:rPr lang="en-US" sz="2400" b="1" dirty="0">
                <a:latin typeface="Calibri" pitchFamily="34" charset="0"/>
                <a:ea typeface="ＭＳ Ｐゴシック" pitchFamily="34" charset="-128"/>
              </a:rPr>
              <a:t>is uncertain.</a:t>
            </a:r>
          </a:p>
        </p:txBody>
      </p:sp>
      <p:sp>
        <p:nvSpPr>
          <p:cNvPr id="8198" name="Rectangle 5"/>
          <p:cNvSpPr>
            <a:spLocks noChangeArrowheads="1"/>
          </p:cNvSpPr>
          <p:nvPr/>
        </p:nvSpPr>
        <p:spPr bwMode="auto">
          <a:xfrm>
            <a:off x="5002213" y="3984625"/>
            <a:ext cx="3608387" cy="1228725"/>
          </a:xfrm>
          <a:prstGeom prst="rect">
            <a:avLst/>
          </a:prstGeom>
          <a:solidFill>
            <a:schemeClr val="accent1">
              <a:lumMod val="40000"/>
              <a:lumOff val="60000"/>
            </a:schemeClr>
          </a:solidFill>
          <a:ln w="19050">
            <a:solidFill>
              <a:schemeClr val="tx1"/>
            </a:solidFill>
            <a:miter lim="800000"/>
            <a:headEnd/>
            <a:tailEnd/>
          </a:ln>
        </p:spPr>
        <p:txBody>
          <a:bodyPr wrap="none" lIns="90488" tIns="44450" rIns="90488" bIns="44450" anchor="ctr"/>
          <a:lstStyle/>
          <a:p>
            <a:pPr algn="ctr" eaLnBrk="1" hangingPunct="1">
              <a:buSzPct val="120000"/>
              <a:buFont typeface="Wingdings" pitchFamily="2" charset="2"/>
              <a:buChar char=""/>
              <a:defRPr/>
            </a:pPr>
            <a:r>
              <a:rPr lang="en-US" sz="2400" b="1" dirty="0">
                <a:latin typeface="Calibri" pitchFamily="34" charset="0"/>
                <a:ea typeface="ＭＳ Ｐゴシック" pitchFamily="34" charset="-128"/>
              </a:rPr>
              <a:t> Large amounts of</a:t>
            </a:r>
            <a:br>
              <a:rPr lang="en-US" sz="2400" b="1" dirty="0">
                <a:latin typeface="Calibri" pitchFamily="34" charset="0"/>
                <a:ea typeface="ＭＳ Ｐゴシック" pitchFamily="34" charset="-128"/>
              </a:rPr>
            </a:br>
            <a:r>
              <a:rPr lang="en-US" sz="2400" b="1" dirty="0">
                <a:latin typeface="Calibri" pitchFamily="34" charset="0"/>
                <a:ea typeface="ＭＳ Ｐゴシック" pitchFamily="34" charset="-128"/>
              </a:rPr>
              <a:t>money are usually</a:t>
            </a:r>
            <a:br>
              <a:rPr lang="en-US" sz="2400" b="1" dirty="0">
                <a:latin typeface="Calibri" pitchFamily="34" charset="0"/>
                <a:ea typeface="ＭＳ Ｐゴシック" pitchFamily="34" charset="-128"/>
              </a:rPr>
            </a:br>
            <a:r>
              <a:rPr lang="en-US" sz="2400" b="1" dirty="0">
                <a:latin typeface="Calibri" pitchFamily="34" charset="0"/>
                <a:ea typeface="ＭＳ Ｐゴシック" pitchFamily="34" charset="-128"/>
              </a:rPr>
              <a:t>involved.</a:t>
            </a:r>
          </a:p>
        </p:txBody>
      </p:sp>
      <p:sp>
        <p:nvSpPr>
          <p:cNvPr id="48136" name="Rectangle 6"/>
          <p:cNvSpPr>
            <a:spLocks noChangeArrowheads="1"/>
          </p:cNvSpPr>
          <p:nvPr/>
        </p:nvSpPr>
        <p:spPr bwMode="auto">
          <a:xfrm>
            <a:off x="5002213" y="5454650"/>
            <a:ext cx="3608387" cy="1009650"/>
          </a:xfrm>
          <a:prstGeom prst="rect">
            <a:avLst/>
          </a:prstGeom>
          <a:solidFill>
            <a:schemeClr val="accent1">
              <a:lumMod val="40000"/>
              <a:lumOff val="60000"/>
            </a:schemeClr>
          </a:solidFill>
          <a:ln w="19050">
            <a:solidFill>
              <a:schemeClr val="tx1"/>
            </a:solidFill>
            <a:miter lim="800000"/>
            <a:headEnd/>
            <a:tailEnd/>
          </a:ln>
        </p:spPr>
        <p:txBody>
          <a:bodyPr wrap="none" lIns="90488" tIns="44450" rIns="90488" bIns="44450" anchor="ctr"/>
          <a:lstStyle/>
          <a:p>
            <a:pPr algn="ctr" eaLnBrk="1" hangingPunct="1">
              <a:buSzPct val="120000"/>
              <a:buFont typeface="Wingdings" pitchFamily="-84" charset="2"/>
              <a:buChar char=""/>
              <a:defRPr/>
            </a:pPr>
            <a:r>
              <a:rPr lang="en-US" sz="2400" b="1" dirty="0">
                <a:latin typeface="Calibri" pitchFamily="-84" charset="0"/>
              </a:rPr>
              <a:t> Investment involves a</a:t>
            </a:r>
            <a:br>
              <a:rPr lang="en-US" sz="2400" b="1" dirty="0">
                <a:latin typeface="Calibri" pitchFamily="-84" charset="0"/>
              </a:rPr>
            </a:br>
            <a:r>
              <a:rPr lang="en-US" sz="2400" b="1" dirty="0">
                <a:latin typeface="Calibri" pitchFamily="-84" charset="0"/>
              </a:rPr>
              <a:t>long-term commitment.</a:t>
            </a:r>
          </a:p>
        </p:txBody>
      </p:sp>
      <p:sp>
        <p:nvSpPr>
          <p:cNvPr id="8200" name="Rectangle 7"/>
          <p:cNvSpPr>
            <a:spLocks noChangeArrowheads="1"/>
          </p:cNvSpPr>
          <p:nvPr/>
        </p:nvSpPr>
        <p:spPr bwMode="auto">
          <a:xfrm>
            <a:off x="533400" y="5213350"/>
            <a:ext cx="3608388" cy="1250950"/>
          </a:xfrm>
          <a:prstGeom prst="rect">
            <a:avLst/>
          </a:prstGeom>
          <a:solidFill>
            <a:schemeClr val="accent1">
              <a:lumMod val="40000"/>
              <a:lumOff val="60000"/>
            </a:schemeClr>
          </a:solidFill>
          <a:ln w="19050">
            <a:solidFill>
              <a:schemeClr val="tx1"/>
            </a:solidFill>
            <a:miter lim="800000"/>
            <a:headEnd/>
            <a:tailEnd/>
          </a:ln>
        </p:spPr>
        <p:txBody>
          <a:bodyPr wrap="none" lIns="90488" tIns="44450" rIns="90488" bIns="44450" anchor="ctr"/>
          <a:lstStyle/>
          <a:p>
            <a:pPr algn="ctr" eaLnBrk="1" hangingPunct="1">
              <a:buSzPct val="120000"/>
              <a:buFont typeface="Wingdings" pitchFamily="2" charset="2"/>
              <a:buChar char=""/>
              <a:defRPr/>
            </a:pPr>
            <a:r>
              <a:rPr lang="en-US" sz="2400" b="1" dirty="0">
                <a:latin typeface="Calibri" pitchFamily="34" charset="0"/>
                <a:ea typeface="ＭＳ Ｐゴシック" pitchFamily="34" charset="-128"/>
              </a:rPr>
              <a:t> Decision may be</a:t>
            </a:r>
            <a:br>
              <a:rPr lang="en-US" sz="2400" b="1" dirty="0">
                <a:latin typeface="Calibri" pitchFamily="34" charset="0"/>
                <a:ea typeface="ＭＳ Ｐゴシック" pitchFamily="34" charset="-128"/>
              </a:rPr>
            </a:br>
            <a:r>
              <a:rPr lang="en-US" sz="2400" b="1" dirty="0">
                <a:latin typeface="Calibri" pitchFamily="34" charset="0"/>
                <a:ea typeface="ＭＳ Ｐゴシック" pitchFamily="34" charset="-128"/>
              </a:rPr>
              <a:t>difficult or impossible</a:t>
            </a:r>
            <a:br>
              <a:rPr lang="en-US" sz="2400" b="1" dirty="0">
                <a:latin typeface="Calibri" pitchFamily="34" charset="0"/>
                <a:ea typeface="ＭＳ Ｐゴシック" pitchFamily="34" charset="-128"/>
              </a:rPr>
            </a:br>
            <a:r>
              <a:rPr lang="en-US" sz="2400" b="1" dirty="0">
                <a:latin typeface="Calibri" pitchFamily="34" charset="0"/>
                <a:ea typeface="ＭＳ Ｐゴシック" pitchFamily="34" charset="-128"/>
              </a:rPr>
              <a:t>to reverse.</a:t>
            </a:r>
          </a:p>
        </p:txBody>
      </p:sp>
      <p:sp>
        <p:nvSpPr>
          <p:cNvPr id="9223" name="Rectangle 8"/>
          <p:cNvSpPr>
            <a:spLocks noGrp="1" noChangeArrowheads="1"/>
          </p:cNvSpPr>
          <p:nvPr>
            <p:ph type="title"/>
          </p:nvPr>
        </p:nvSpPr>
        <p:spPr>
          <a:xfrm>
            <a:off x="457200" y="533400"/>
            <a:ext cx="8229600" cy="914400"/>
          </a:xfrm>
        </p:spPr>
        <p:txBody>
          <a:bodyPr/>
          <a:lstStyle/>
          <a:p>
            <a:r>
              <a:rPr lang="en-US" altLang="en-US" sz="4000" dirty="0" smtClean="0">
                <a:ea typeface="ＭＳ Ｐゴシック" pitchFamily="34" charset="-128"/>
              </a:rPr>
              <a:t>Capital Budgeting</a:t>
            </a:r>
          </a:p>
        </p:txBody>
      </p:sp>
      <p:sp>
        <p:nvSpPr>
          <p:cNvPr id="922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79E418FB-73ED-447A-A73C-FC2110BC6561}" type="slidenum">
              <a:rPr lang="en-US" altLang="en-US" sz="1200">
                <a:solidFill>
                  <a:srgbClr val="898989"/>
                </a:solidFill>
                <a:latin typeface="Arial" charset="0"/>
              </a:rPr>
              <a:pPr>
                <a:spcBef>
                  <a:spcPct val="0"/>
                </a:spcBef>
                <a:buFontTx/>
                <a:buNone/>
              </a:pPr>
              <a:t>4</a:t>
            </a:fld>
            <a:endParaRPr lang="en-US" altLang="en-US" sz="1200" dirty="0">
              <a:solidFill>
                <a:srgbClr val="898989"/>
              </a:solidFill>
              <a:latin typeface="Arial" charset="0"/>
            </a:endParaRPr>
          </a:p>
        </p:txBody>
      </p:sp>
      <p:sp>
        <p:nvSpPr>
          <p:cNvPr id="10" name="TextBox 9"/>
          <p:cNvSpPr txBox="1">
            <a:spLocks noChangeArrowheads="1"/>
          </p:cNvSpPr>
          <p:nvPr/>
        </p:nvSpPr>
        <p:spPr bwMode="auto">
          <a:xfrm>
            <a:off x="304800" y="1425575"/>
            <a:ext cx="80772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a:spcBef>
                <a:spcPct val="0"/>
              </a:spcBef>
              <a:buFontTx/>
              <a:buNone/>
            </a:pPr>
            <a:r>
              <a:rPr lang="en-US" altLang="en-US" sz="2800" b="1" dirty="0">
                <a:latin typeface="Arial" charset="0"/>
              </a:rPr>
              <a:t>Capital budgeting decisions require careful analysis because they are usually the most difficult and risky decisions that managers make. Specifically, a capital budgeting decision is risky because:</a:t>
            </a:r>
          </a:p>
        </p:txBody>
      </p:sp>
    </p:spTree>
    <p:extLst>
      <p:ext uri="{BB962C8B-B14F-4D97-AF65-F5344CB8AC3E}">
        <p14:creationId xmlns:p14="http://schemas.microsoft.com/office/powerpoint/2010/main" val="333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8197"/>
                                        </p:tgtEl>
                                        <p:attrNameLst>
                                          <p:attrName>style.visibility</p:attrName>
                                        </p:attrNameLst>
                                      </p:cBhvr>
                                      <p:to>
                                        <p:strVal val="visible"/>
                                      </p:to>
                                    </p:set>
                                    <p:animEffect transition="in" filter="dissolve">
                                      <p:cBhvr>
                                        <p:cTn id="14" dur="500"/>
                                        <p:tgtEl>
                                          <p:spTgt spid="8197"/>
                                        </p:tgtEl>
                                      </p:cBhvr>
                                    </p:animEffect>
                                  </p:childTnLst>
                                </p:cTn>
                              </p:par>
                            </p:childTnLst>
                          </p:cTn>
                        </p:par>
                        <p:par>
                          <p:cTn id="15" fill="hold" nodeType="afterGroup">
                            <p:stCondLst>
                              <p:cond delay="500"/>
                            </p:stCondLst>
                            <p:childTnLst>
                              <p:par>
                                <p:cTn id="16" presetID="9" presetClass="entr" presetSubtype="0" fill="hold" grpId="0" nodeType="afterEffect">
                                  <p:stCondLst>
                                    <p:cond delay="0"/>
                                  </p:stCondLst>
                                  <p:childTnLst>
                                    <p:set>
                                      <p:cBhvr>
                                        <p:cTn id="17" dur="1" fill="hold">
                                          <p:stCondLst>
                                            <p:cond delay="0"/>
                                          </p:stCondLst>
                                        </p:cTn>
                                        <p:tgtEl>
                                          <p:spTgt spid="8198"/>
                                        </p:tgtEl>
                                        <p:attrNameLst>
                                          <p:attrName>style.visibility</p:attrName>
                                        </p:attrNameLst>
                                      </p:cBhvr>
                                      <p:to>
                                        <p:strVal val="visible"/>
                                      </p:to>
                                    </p:set>
                                    <p:animEffect transition="in" filter="dissolve">
                                      <p:cBhvr>
                                        <p:cTn id="18" dur="1000"/>
                                        <p:tgtEl>
                                          <p:spTgt spid="8198"/>
                                        </p:tgtEl>
                                      </p:cBhvr>
                                    </p:animEffect>
                                  </p:childTnLst>
                                </p:cTn>
                              </p:par>
                            </p:childTnLst>
                          </p:cTn>
                        </p:par>
                        <p:par>
                          <p:cTn id="19" fill="hold" nodeType="afterGroup">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8136"/>
                                        </p:tgtEl>
                                        <p:attrNameLst>
                                          <p:attrName>style.visibility</p:attrName>
                                        </p:attrNameLst>
                                      </p:cBhvr>
                                      <p:to>
                                        <p:strVal val="visible"/>
                                      </p:to>
                                    </p:set>
                                    <p:animEffect transition="in" filter="dissolve">
                                      <p:cBhvr>
                                        <p:cTn id="22" dur="1000"/>
                                        <p:tgtEl>
                                          <p:spTgt spid="48136"/>
                                        </p:tgtEl>
                                      </p:cBhvr>
                                    </p:animEffect>
                                  </p:childTnLst>
                                </p:cTn>
                              </p:par>
                            </p:childTnLst>
                          </p:cTn>
                        </p:par>
                        <p:par>
                          <p:cTn id="23" fill="hold" nodeType="afterGroup">
                            <p:stCondLst>
                              <p:cond delay="2500"/>
                            </p:stCondLst>
                            <p:childTnLst>
                              <p:par>
                                <p:cTn id="24" presetID="9" presetClass="entr" presetSubtype="0" fill="hold" grpId="0" nodeType="afterEffect">
                                  <p:stCondLst>
                                    <p:cond delay="0"/>
                                  </p:stCondLst>
                                  <p:childTnLst>
                                    <p:set>
                                      <p:cBhvr>
                                        <p:cTn id="25" dur="1" fill="hold">
                                          <p:stCondLst>
                                            <p:cond delay="0"/>
                                          </p:stCondLst>
                                        </p:cTn>
                                        <p:tgtEl>
                                          <p:spTgt spid="8200"/>
                                        </p:tgtEl>
                                        <p:attrNameLst>
                                          <p:attrName>style.visibility</p:attrName>
                                        </p:attrNameLst>
                                      </p:cBhvr>
                                      <p:to>
                                        <p:strVal val="visible"/>
                                      </p:to>
                                    </p:set>
                                    <p:animEffect transition="in" filter="dissolve">
                                      <p:cBhvr>
                                        <p:cTn id="26" dur="10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198" grpId="0" animBg="1"/>
      <p:bldP spid="48136" grpId="0" animBg="1"/>
      <p:bldP spid="8200" grpId="0" animBg="1"/>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p:cNvSpPr>
            <a:spLocks noGrp="1" noChangeArrowheads="1"/>
          </p:cNvSpPr>
          <p:nvPr>
            <p:ph type="title"/>
          </p:nvPr>
        </p:nvSpPr>
        <p:spPr>
          <a:xfrm>
            <a:off x="457200" y="372565"/>
            <a:ext cx="8229600" cy="784936"/>
          </a:xfrm>
        </p:spPr>
        <p:txBody>
          <a:bodyPr/>
          <a:lstStyle/>
          <a:p>
            <a:r>
              <a:rPr lang="en-US" altLang="en-US" sz="4000" b="1" dirty="0" smtClean="0">
                <a:ea typeface="ＭＳ Ｐゴシック" pitchFamily="34" charset="-128"/>
              </a:rPr>
              <a:t>Additional Business</a:t>
            </a:r>
          </a:p>
        </p:txBody>
      </p:sp>
      <p:sp>
        <p:nvSpPr>
          <p:cNvPr id="7" name="TextBox 6"/>
          <p:cNvSpPr txBox="1"/>
          <p:nvPr/>
        </p:nvSpPr>
        <p:spPr>
          <a:xfrm>
            <a:off x="190500" y="1004882"/>
            <a:ext cx="8763000" cy="1323439"/>
          </a:xfrm>
          <a:prstGeom prst="rect">
            <a:avLst/>
          </a:prstGeom>
          <a:solidFill>
            <a:schemeClr val="bg1">
              <a:lumMod val="95000"/>
            </a:schemeClr>
          </a:solidFill>
          <a:ln w="28575">
            <a:solidFill>
              <a:schemeClr val="tx2">
                <a:lumMod val="50000"/>
              </a:schemeClr>
            </a:solidFill>
          </a:ln>
        </p:spPr>
        <p:txBody>
          <a:bodyPr>
            <a:spAutoFit/>
          </a:bodyPr>
          <a:lstStyle/>
          <a:p>
            <a:pPr algn="ctr" eaLnBrk="1" hangingPunct="1">
              <a:buFont typeface="Wingdings" pitchFamily="-84" charset="2"/>
              <a:buNone/>
              <a:defRPr/>
            </a:pPr>
            <a:r>
              <a:rPr lang="en-US" sz="2000" dirty="0">
                <a:solidFill>
                  <a:schemeClr val="tx2"/>
                </a:solidFill>
                <a:latin typeface="Calibri" pitchFamily="-84" charset="0"/>
              </a:rPr>
              <a:t>The decision to accept additional business should be based on </a:t>
            </a:r>
            <a:r>
              <a:rPr lang="en-US" sz="2000" dirty="0">
                <a:solidFill>
                  <a:srgbClr val="C00000"/>
                </a:solidFill>
                <a:latin typeface="Calibri" pitchFamily="-84" charset="0"/>
              </a:rPr>
              <a:t>incremental costs </a:t>
            </a:r>
            <a:r>
              <a:rPr lang="en-US" sz="2000" dirty="0">
                <a:solidFill>
                  <a:schemeClr val="tx2"/>
                </a:solidFill>
                <a:latin typeface="Calibri" pitchFamily="-84" charset="0"/>
              </a:rPr>
              <a:t>and </a:t>
            </a:r>
            <a:r>
              <a:rPr lang="en-US" sz="2000" dirty="0">
                <a:solidFill>
                  <a:srgbClr val="C00000"/>
                </a:solidFill>
                <a:latin typeface="Calibri" pitchFamily="-84" charset="0"/>
              </a:rPr>
              <a:t>incremental revenues</a:t>
            </a:r>
            <a:r>
              <a:rPr lang="en-US" sz="2000" dirty="0">
                <a:solidFill>
                  <a:schemeClr val="tx2"/>
                </a:solidFill>
                <a:latin typeface="Calibri" pitchFamily="-84" charset="0"/>
              </a:rPr>
              <a:t>.</a:t>
            </a:r>
          </a:p>
          <a:p>
            <a:pPr algn="ctr" eaLnBrk="1" hangingPunct="1">
              <a:buFont typeface="Wingdings" pitchFamily="-84" charset="2"/>
              <a:buNone/>
              <a:defRPr/>
            </a:pPr>
            <a:r>
              <a:rPr lang="en-US" sz="2000" dirty="0">
                <a:solidFill>
                  <a:schemeClr val="tx2"/>
                </a:solidFill>
                <a:latin typeface="Calibri" pitchFamily="-84" charset="0"/>
              </a:rPr>
              <a:t>    Incremental amounts are those that occur if the company decides to accept</a:t>
            </a:r>
            <a:r>
              <a:rPr lang="en-US" sz="2000" dirty="0">
                <a:solidFill>
                  <a:schemeClr val="tx2"/>
                </a:solidFill>
                <a:effectLst>
                  <a:outerShdw blurRad="38100" dist="38100" dir="2700000" algn="tl">
                    <a:srgbClr val="000000"/>
                  </a:outerShdw>
                </a:effectLst>
                <a:latin typeface="Calibri" pitchFamily="-84" charset="0"/>
              </a:rPr>
              <a:t> </a:t>
            </a:r>
            <a:r>
              <a:rPr lang="en-US" sz="2000" dirty="0">
                <a:solidFill>
                  <a:schemeClr val="tx2"/>
                </a:solidFill>
                <a:latin typeface="Calibri" pitchFamily="-84" charset="0"/>
              </a:rPr>
              <a:t>the new business.</a:t>
            </a:r>
          </a:p>
        </p:txBody>
      </p:sp>
      <p:sp>
        <p:nvSpPr>
          <p:cNvPr id="9" name="Rectangle 8"/>
          <p:cNvSpPr>
            <a:spLocks noChangeArrowheads="1"/>
          </p:cNvSpPr>
          <p:nvPr/>
        </p:nvSpPr>
        <p:spPr bwMode="auto">
          <a:xfrm>
            <a:off x="190500" y="2367966"/>
            <a:ext cx="8763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000" dirty="0">
                <a:latin typeface="Arial Narrow" pitchFamily="34" charset="0"/>
              </a:rPr>
              <a:t>FasTrac currently sells 100,000 units of its product. They are operating at 80% of full capacity. The company has per unit and annual total sales and costs as shown in the following contribution margin income statement.</a:t>
            </a:r>
          </a:p>
        </p:txBody>
      </p:sp>
      <p:sp>
        <p:nvSpPr>
          <p:cNvPr id="74759"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D75F084D-FE3C-4D89-BAA0-FD68C508D6B5}" type="slidenum">
              <a:rPr lang="en-US" altLang="en-US" sz="1200">
                <a:solidFill>
                  <a:srgbClr val="898989"/>
                </a:solidFill>
                <a:latin typeface="Arial" charset="0"/>
              </a:rPr>
              <a:pPr>
                <a:spcBef>
                  <a:spcPct val="0"/>
                </a:spcBef>
                <a:buFontTx/>
                <a:buNone/>
              </a:pPr>
              <a:t>40</a:t>
            </a:fld>
            <a:endParaRPr lang="en-US" altLang="en-US" sz="1200" dirty="0">
              <a:solidFill>
                <a:srgbClr val="898989"/>
              </a:solidFill>
              <a:latin typeface="Arial" charset="0"/>
            </a:endParaRPr>
          </a:p>
        </p:txBody>
      </p:sp>
      <p:sp>
        <p:nvSpPr>
          <p:cNvPr id="8" name="Rounded Rectangle 7"/>
          <p:cNvSpPr/>
          <p:nvPr/>
        </p:nvSpPr>
        <p:spPr>
          <a:xfrm>
            <a:off x="1" y="6538912"/>
            <a:ext cx="5181599" cy="28767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A</a:t>
            </a:r>
            <a:r>
              <a:rPr lang="en-US" altLang="en-US" sz="1100" b="1" kern="0" dirty="0" smtClean="0">
                <a:solidFill>
                  <a:prstClr val="black"/>
                </a:solidFill>
                <a:latin typeface="Arial Narrow" pitchFamily="34" charset="0"/>
                <a:cs typeface="+mn-cs"/>
              </a:rPr>
              <a:t>1</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latin typeface="Calibri"/>
              </a:rPr>
              <a:t>Evaluate short-term managerial decisions using relevant costs.</a:t>
            </a:r>
          </a:p>
        </p:txBody>
      </p:sp>
      <p:sp>
        <p:nvSpPr>
          <p:cNvPr id="10" name="TextBox 9"/>
          <p:cNvSpPr txBox="1"/>
          <p:nvPr/>
        </p:nvSpPr>
        <p:spPr>
          <a:xfrm>
            <a:off x="7833650" y="419409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25.14</a:t>
            </a:r>
            <a:endParaRPr lang="en-US" kern="0" dirty="0">
              <a:latin typeface="Berlin Sans FB" panose="020E0602020502020306" pitchFamily="34" charset="0"/>
            </a:endParaRPr>
          </a:p>
        </p:txBody>
      </p:sp>
      <p:pic>
        <p:nvPicPr>
          <p:cNvPr id="2" name="Picture 1"/>
          <p:cNvPicPr>
            <a:picLocks noChangeAspect="1"/>
          </p:cNvPicPr>
          <p:nvPr/>
        </p:nvPicPr>
        <p:blipFill>
          <a:blip r:embed="rId3"/>
          <a:stretch>
            <a:fillRect/>
          </a:stretch>
        </p:blipFill>
        <p:spPr>
          <a:xfrm>
            <a:off x="1833564" y="3379514"/>
            <a:ext cx="5314286" cy="29809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Grp="1" noChangeArrowheads="1"/>
          </p:cNvSpPr>
          <p:nvPr>
            <p:ph type="title"/>
          </p:nvPr>
        </p:nvSpPr>
        <p:spPr>
          <a:xfrm>
            <a:off x="381000" y="274638"/>
            <a:ext cx="8382000" cy="1143000"/>
          </a:xfrm>
        </p:spPr>
        <p:txBody>
          <a:bodyPr/>
          <a:lstStyle/>
          <a:p>
            <a:r>
              <a:rPr lang="en-US" altLang="en-US" sz="4000" dirty="0" smtClean="0">
                <a:ea typeface="ＭＳ Ｐゴシック" pitchFamily="34" charset="-128"/>
              </a:rPr>
              <a:t>Additional Business</a:t>
            </a:r>
          </a:p>
        </p:txBody>
      </p:sp>
      <p:sp>
        <p:nvSpPr>
          <p:cNvPr id="66563" name="TextBox 6"/>
          <p:cNvSpPr txBox="1">
            <a:spLocks noChangeArrowheads="1"/>
          </p:cNvSpPr>
          <p:nvPr/>
        </p:nvSpPr>
        <p:spPr bwMode="auto">
          <a:xfrm>
            <a:off x="381000" y="1512888"/>
            <a:ext cx="8382000" cy="3475037"/>
          </a:xfrm>
          <a:prstGeom prst="rect">
            <a:avLst/>
          </a:prstGeom>
          <a:solidFill>
            <a:schemeClr val="bg1">
              <a:lumMod val="95000"/>
            </a:schemeClr>
          </a:solidFill>
          <a:ln w="9525">
            <a:solidFill>
              <a:srgbClr val="4A7EBB"/>
            </a:solidFill>
            <a:miter lim="800000"/>
            <a:headEnd/>
            <a:tailEnd/>
          </a:ln>
          <a:effectLst>
            <a:outerShdw dist="38100" dir="2700000" algn="br" rotWithShape="0">
              <a:srgbClr val="808080">
                <a:alpha val="42998"/>
              </a:srgbClr>
            </a:outerShdw>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sz="2600" dirty="0" smtClean="0">
                <a:solidFill>
                  <a:srgbClr val="000000"/>
                </a:solidFill>
                <a:latin typeface="Calibri" panose="020F0502020204030204" pitchFamily="34" charset="0"/>
              </a:rPr>
              <a:t>A current buyer of FasTrac’s products wants to purchase additional units of its product and export them to another country. This buyer offers to buy 10,000 units of the product at $8.50 per unit, or $1.50 less than the current price. The offer price is low, but FasTrac is considering the proposal because this sale would be several times larger than any single previous sale and it would use idle capacity.</a:t>
            </a:r>
            <a:endParaRPr lang="en-US" sz="2600" dirty="0" smtClean="0">
              <a:solidFill>
                <a:schemeClr val="tx2"/>
              </a:solidFill>
              <a:latin typeface="Calibri" panose="020F0502020204030204" pitchFamily="34" charset="0"/>
            </a:endParaRPr>
          </a:p>
          <a:p>
            <a:pPr algn="ctr" eaLnBrk="1" hangingPunct="1">
              <a:lnSpc>
                <a:spcPct val="95000"/>
              </a:lnSpc>
              <a:spcBef>
                <a:spcPct val="40000"/>
              </a:spcBef>
              <a:buFont typeface="Wingdings" panose="05000000000000000000" pitchFamily="2" charset="2"/>
              <a:buNone/>
              <a:defRPr/>
            </a:pPr>
            <a:r>
              <a:rPr lang="en-US" sz="2800" dirty="0" smtClean="0">
                <a:solidFill>
                  <a:srgbClr val="C00000"/>
                </a:solidFill>
                <a:latin typeface="Calibri" panose="020F0502020204030204" pitchFamily="34" charset="0"/>
              </a:rPr>
              <a:t>Should FasTrac accept the offer?</a:t>
            </a:r>
          </a:p>
        </p:txBody>
      </p:sp>
      <p:sp>
        <p:nvSpPr>
          <p:cNvPr id="7680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840F3A66-8685-413A-93E7-030CA35CFE2F}" type="slidenum">
              <a:rPr lang="en-US" altLang="en-US" sz="1200">
                <a:solidFill>
                  <a:srgbClr val="898989"/>
                </a:solidFill>
                <a:latin typeface="Arial" charset="0"/>
              </a:rPr>
              <a:pPr>
                <a:spcBef>
                  <a:spcPct val="0"/>
                </a:spcBef>
                <a:buFontTx/>
                <a:buNone/>
              </a:pPr>
              <a:t>41</a:t>
            </a:fld>
            <a:endParaRPr lang="en-US" altLang="en-US" sz="1200" dirty="0">
              <a:solidFill>
                <a:srgbClr val="898989"/>
              </a:solidFill>
              <a:latin typeface="Arial" charset="0"/>
            </a:endParaRPr>
          </a:p>
        </p:txBody>
      </p:sp>
      <p:sp>
        <p:nvSpPr>
          <p:cNvPr id="7" name="Rounded Rectangle 6"/>
          <p:cNvSpPr/>
          <p:nvPr/>
        </p:nvSpPr>
        <p:spPr>
          <a:xfrm>
            <a:off x="1" y="6538912"/>
            <a:ext cx="5181599" cy="28767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A</a:t>
            </a:r>
            <a:r>
              <a:rPr lang="en-US" altLang="en-US" sz="1100" b="1" kern="0" dirty="0" smtClean="0">
                <a:solidFill>
                  <a:prstClr val="black"/>
                </a:solidFill>
                <a:latin typeface="Arial Narrow" pitchFamily="34" charset="0"/>
                <a:cs typeface="+mn-cs"/>
              </a:rPr>
              <a:t>1</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latin typeface="Calibri"/>
              </a:rPr>
              <a:t>Evaluate short-term managerial decisions using relevant costs.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noChangeArrowheads="1"/>
          </p:cNvSpPr>
          <p:nvPr>
            <p:ph type="title"/>
          </p:nvPr>
        </p:nvSpPr>
        <p:spPr>
          <a:xfrm>
            <a:off x="533400" y="320675"/>
            <a:ext cx="8229600" cy="1143000"/>
          </a:xfrm>
        </p:spPr>
        <p:txBody>
          <a:bodyPr/>
          <a:lstStyle/>
          <a:p>
            <a:r>
              <a:rPr lang="en-US" altLang="en-US" sz="4000" dirty="0" smtClean="0">
                <a:ea typeface="ＭＳ Ｐゴシック" pitchFamily="34" charset="-128"/>
              </a:rPr>
              <a:t>Additional Business</a:t>
            </a:r>
          </a:p>
        </p:txBody>
      </p:sp>
      <p:sp>
        <p:nvSpPr>
          <p:cNvPr id="7885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AE71EAB5-EFA6-4F78-B065-5FBD88C518CB}" type="slidenum">
              <a:rPr lang="en-US" altLang="en-US" sz="1200">
                <a:solidFill>
                  <a:srgbClr val="898989"/>
                </a:solidFill>
                <a:latin typeface="Arial" charset="0"/>
              </a:rPr>
              <a:pPr>
                <a:spcBef>
                  <a:spcPct val="0"/>
                </a:spcBef>
                <a:buFontTx/>
                <a:buNone/>
              </a:pPr>
              <a:t>42</a:t>
            </a:fld>
            <a:endParaRPr lang="en-US" altLang="en-US" sz="1200" dirty="0">
              <a:solidFill>
                <a:srgbClr val="898989"/>
              </a:solidFill>
              <a:latin typeface="Arial" charset="0"/>
            </a:endParaRPr>
          </a:p>
        </p:txBody>
      </p:sp>
      <p:sp>
        <p:nvSpPr>
          <p:cNvPr id="2" name="TextBox 1"/>
          <p:cNvSpPr txBox="1"/>
          <p:nvPr/>
        </p:nvSpPr>
        <p:spPr>
          <a:xfrm>
            <a:off x="533400" y="1209675"/>
            <a:ext cx="8229600" cy="677863"/>
          </a:xfrm>
          <a:prstGeom prst="rect">
            <a:avLst/>
          </a:prstGeom>
          <a:solidFill>
            <a:schemeClr val="bg1">
              <a:lumMod val="95000"/>
            </a:schemeClr>
          </a:solidFill>
        </p:spPr>
        <p:txBody>
          <a:bodyPr>
            <a:spAutoFit/>
          </a:bodyPr>
          <a:lstStyle/>
          <a:p>
            <a:pPr algn="ctr">
              <a:defRPr/>
            </a:pPr>
            <a:r>
              <a:rPr lang="en-US" altLang="en-US" sz="1900" b="1" dirty="0">
                <a:latin typeface="Arial" panose="020B0604020202020204" pitchFamily="34" charset="0"/>
                <a:ea typeface="ＭＳ Ｐゴシック" panose="020B0600070205080204" pitchFamily="34" charset="-128"/>
                <a:cs typeface="Arial" panose="020B0604020202020204" pitchFamily="34" charset="0"/>
              </a:rPr>
              <a:t>To determine whether to accept or reject this order, management needs to know whether accepting the offer will increase net income.</a:t>
            </a:r>
            <a:endParaRPr lang="en-US" sz="1900" b="1" dirty="0">
              <a:latin typeface="Arial" panose="020B0604020202020204" pitchFamily="34" charset="0"/>
              <a:cs typeface="Arial" panose="020B0604020202020204" pitchFamily="34" charset="0"/>
            </a:endParaRPr>
          </a:p>
        </p:txBody>
      </p:sp>
      <p:sp>
        <p:nvSpPr>
          <p:cNvPr id="19467" name="Rectangle 4"/>
          <p:cNvSpPr>
            <a:spLocks noChangeArrowheads="1"/>
          </p:cNvSpPr>
          <p:nvPr/>
        </p:nvSpPr>
        <p:spPr bwMode="auto">
          <a:xfrm>
            <a:off x="555625" y="1992538"/>
            <a:ext cx="8131175" cy="520700"/>
          </a:xfrm>
          <a:prstGeom prst="rect">
            <a:avLst/>
          </a:prstGeom>
          <a:solidFill>
            <a:schemeClr val="accent1">
              <a:lumMod val="20000"/>
              <a:lumOff val="80000"/>
            </a:schemeClr>
          </a:solidFill>
          <a:ln w="57150" cmpd="thinThick">
            <a:solidFill>
              <a:schemeClr val="tx1"/>
            </a:solidFill>
            <a:miter lim="800000"/>
            <a:headEnd/>
            <a:tailEnd/>
          </a:ln>
        </p:spPr>
        <p:txBody>
          <a:bodyPr lIns="90488" tIns="44450" rIns="90488" bIns="44450">
            <a:spAutoFit/>
          </a:bodyPr>
          <a:lstStyle/>
          <a:p>
            <a:pPr algn="ctr" eaLnBrk="1" hangingPunct="1">
              <a:defRPr/>
            </a:pPr>
            <a:r>
              <a:rPr lang="en-US" sz="2800" b="1" dirty="0">
                <a:latin typeface="Calibri" pitchFamily="-84" charset="0"/>
              </a:rPr>
              <a:t>FasTrac should accept the offer.</a:t>
            </a:r>
          </a:p>
        </p:txBody>
      </p:sp>
      <p:sp>
        <p:nvSpPr>
          <p:cNvPr id="9" name="Rounded Rectangle 8"/>
          <p:cNvSpPr/>
          <p:nvPr/>
        </p:nvSpPr>
        <p:spPr>
          <a:xfrm>
            <a:off x="1" y="6538912"/>
            <a:ext cx="5181599" cy="28767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A</a:t>
            </a:r>
            <a:r>
              <a:rPr lang="en-US" altLang="en-US" sz="1100" b="1" kern="0" dirty="0" smtClean="0">
                <a:solidFill>
                  <a:prstClr val="black"/>
                </a:solidFill>
                <a:latin typeface="Arial Narrow" pitchFamily="34" charset="0"/>
                <a:cs typeface="+mn-cs"/>
              </a:rPr>
              <a:t>1</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latin typeface="Calibri"/>
              </a:rPr>
              <a:t>Evaluate short-term managerial decisions using relevant costs.</a:t>
            </a:r>
          </a:p>
        </p:txBody>
      </p:sp>
      <p:sp>
        <p:nvSpPr>
          <p:cNvPr id="10" name="TextBox 9"/>
          <p:cNvSpPr txBox="1"/>
          <p:nvPr/>
        </p:nvSpPr>
        <p:spPr>
          <a:xfrm>
            <a:off x="7915275" y="265693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25.15</a:t>
            </a:r>
            <a:endParaRPr lang="en-US" kern="0" dirty="0">
              <a:latin typeface="Berlin Sans FB" panose="020E0602020502020306" pitchFamily="34" charset="0"/>
            </a:endParaRPr>
          </a:p>
        </p:txBody>
      </p:sp>
      <p:pic>
        <p:nvPicPr>
          <p:cNvPr id="3" name="Picture 2"/>
          <p:cNvPicPr>
            <a:picLocks noChangeAspect="1"/>
          </p:cNvPicPr>
          <p:nvPr/>
        </p:nvPicPr>
        <p:blipFill>
          <a:blip r:embed="rId3"/>
          <a:stretch>
            <a:fillRect/>
          </a:stretch>
        </p:blipFill>
        <p:spPr>
          <a:xfrm>
            <a:off x="1828800" y="2656935"/>
            <a:ext cx="5731255" cy="33732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smtClean="0"/>
              <a:t>NEED-TO-KNOW 25-6</a:t>
            </a:r>
            <a:endParaRPr lang="en-US" sz="3600" b="1" dirty="0"/>
          </a:p>
        </p:txBody>
      </p:sp>
      <p:sp>
        <p:nvSpPr>
          <p:cNvPr id="80900" name="Rectangle 5"/>
          <p:cNvSpPr>
            <a:spLocks noChangeArrowheads="1"/>
          </p:cNvSpPr>
          <p:nvPr/>
        </p:nvSpPr>
        <p:spPr bwMode="auto">
          <a:xfrm>
            <a:off x="1339850" y="1685925"/>
            <a:ext cx="6464300" cy="679450"/>
          </a:xfrm>
          <a:prstGeom prst="rect">
            <a:avLst/>
          </a:prstGeom>
          <a:solidFill>
            <a:srgbClr val="6674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80901" name="Rectangle 6"/>
          <p:cNvSpPr>
            <a:spLocks noChangeArrowheads="1"/>
          </p:cNvSpPr>
          <p:nvPr/>
        </p:nvSpPr>
        <p:spPr bwMode="auto">
          <a:xfrm>
            <a:off x="1379538" y="630238"/>
            <a:ext cx="67357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A company receives a special order for 200 units that requires stamping the buyer’s name on</a:t>
            </a:r>
            <a:endParaRPr lang="en-US" altLang="en-US" sz="1800" dirty="0">
              <a:latin typeface="Arial" charset="0"/>
            </a:endParaRPr>
          </a:p>
        </p:txBody>
      </p:sp>
      <p:sp>
        <p:nvSpPr>
          <p:cNvPr id="80902" name="Rectangle 7"/>
          <p:cNvSpPr>
            <a:spLocks noChangeArrowheads="1"/>
          </p:cNvSpPr>
          <p:nvPr/>
        </p:nvSpPr>
        <p:spPr bwMode="auto">
          <a:xfrm>
            <a:off x="1379538" y="836613"/>
            <a:ext cx="66452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each unit, yielding an additional fixed cost of $400 to its normal costs. Without the order, the</a:t>
            </a:r>
            <a:endParaRPr lang="en-US" altLang="en-US" sz="1800" dirty="0">
              <a:latin typeface="Arial" charset="0"/>
            </a:endParaRPr>
          </a:p>
        </p:txBody>
      </p:sp>
      <p:sp>
        <p:nvSpPr>
          <p:cNvPr id="80903" name="Rectangle 8"/>
          <p:cNvSpPr>
            <a:spLocks noChangeArrowheads="1"/>
          </p:cNvSpPr>
          <p:nvPr/>
        </p:nvSpPr>
        <p:spPr bwMode="auto">
          <a:xfrm>
            <a:off x="1379538" y="1042988"/>
            <a:ext cx="61118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company is operating at 75% of capacity and produces 7,500 units of product at the </a:t>
            </a:r>
            <a:endParaRPr lang="en-US" altLang="en-US" sz="1800" dirty="0">
              <a:latin typeface="Arial" charset="0"/>
            </a:endParaRPr>
          </a:p>
        </p:txBody>
      </p:sp>
      <p:sp>
        <p:nvSpPr>
          <p:cNvPr id="80904" name="Rectangle 9"/>
          <p:cNvSpPr>
            <a:spLocks noChangeArrowheads="1"/>
          </p:cNvSpPr>
          <p:nvPr/>
        </p:nvSpPr>
        <p:spPr bwMode="auto">
          <a:xfrm>
            <a:off x="1562100" y="2376488"/>
            <a:ext cx="1200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Direct materials</a:t>
            </a:r>
            <a:endParaRPr lang="en-US" altLang="en-US" sz="1800" dirty="0">
              <a:latin typeface="Arial" charset="0"/>
            </a:endParaRPr>
          </a:p>
        </p:txBody>
      </p:sp>
      <p:sp>
        <p:nvSpPr>
          <p:cNvPr id="80905" name="Rectangle 10"/>
          <p:cNvSpPr>
            <a:spLocks noChangeArrowheads="1"/>
          </p:cNvSpPr>
          <p:nvPr/>
        </p:nvSpPr>
        <p:spPr bwMode="auto">
          <a:xfrm>
            <a:off x="4962525" y="2376488"/>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$37,500</a:t>
            </a:r>
            <a:endParaRPr lang="en-US" altLang="en-US" sz="1800" dirty="0">
              <a:latin typeface="Arial" charset="0"/>
            </a:endParaRPr>
          </a:p>
        </p:txBody>
      </p:sp>
      <p:sp>
        <p:nvSpPr>
          <p:cNvPr id="12" name="Rectangle 11"/>
          <p:cNvSpPr>
            <a:spLocks noChangeArrowheads="1"/>
          </p:cNvSpPr>
          <p:nvPr/>
        </p:nvSpPr>
        <p:spPr bwMode="auto">
          <a:xfrm>
            <a:off x="6042025" y="237648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$5.00</a:t>
            </a:r>
            <a:endParaRPr lang="en-US" altLang="en-US" sz="1800" dirty="0">
              <a:latin typeface="Arial" charset="0"/>
            </a:endParaRPr>
          </a:p>
        </p:txBody>
      </p:sp>
      <p:sp>
        <p:nvSpPr>
          <p:cNvPr id="80907" name="Rectangle 12"/>
          <p:cNvSpPr>
            <a:spLocks noChangeArrowheads="1"/>
          </p:cNvSpPr>
          <p:nvPr/>
        </p:nvSpPr>
        <p:spPr bwMode="auto">
          <a:xfrm>
            <a:off x="1562100" y="2582863"/>
            <a:ext cx="8969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Direct labor</a:t>
            </a:r>
            <a:endParaRPr lang="en-US" altLang="en-US" sz="1800" dirty="0">
              <a:latin typeface="Arial" charset="0"/>
            </a:endParaRPr>
          </a:p>
        </p:txBody>
      </p:sp>
      <p:sp>
        <p:nvSpPr>
          <p:cNvPr id="80908" name="Rectangle 13"/>
          <p:cNvSpPr>
            <a:spLocks noChangeArrowheads="1"/>
          </p:cNvSpPr>
          <p:nvPr/>
        </p:nvSpPr>
        <p:spPr bwMode="auto">
          <a:xfrm>
            <a:off x="5054600" y="25828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60,000</a:t>
            </a:r>
            <a:endParaRPr lang="en-US" altLang="en-US" sz="1800" dirty="0">
              <a:latin typeface="Arial" charset="0"/>
            </a:endParaRPr>
          </a:p>
        </p:txBody>
      </p:sp>
      <p:sp>
        <p:nvSpPr>
          <p:cNvPr id="15" name="Rectangle 14"/>
          <p:cNvSpPr>
            <a:spLocks noChangeArrowheads="1"/>
          </p:cNvSpPr>
          <p:nvPr/>
        </p:nvSpPr>
        <p:spPr bwMode="auto">
          <a:xfrm>
            <a:off x="6042025" y="258286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$8.00</a:t>
            </a:r>
            <a:endParaRPr lang="en-US" altLang="en-US" sz="1800" dirty="0">
              <a:latin typeface="Arial" charset="0"/>
            </a:endParaRPr>
          </a:p>
        </p:txBody>
      </p:sp>
      <p:sp>
        <p:nvSpPr>
          <p:cNvPr id="80910" name="Rectangle 15"/>
          <p:cNvSpPr>
            <a:spLocks noChangeArrowheads="1"/>
          </p:cNvSpPr>
          <p:nvPr/>
        </p:nvSpPr>
        <p:spPr bwMode="auto">
          <a:xfrm>
            <a:off x="1562100" y="2787650"/>
            <a:ext cx="18764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Overhead (30% variable)</a:t>
            </a:r>
            <a:endParaRPr lang="en-US" altLang="en-US" sz="1800" dirty="0">
              <a:latin typeface="Arial" charset="0"/>
            </a:endParaRPr>
          </a:p>
        </p:txBody>
      </p:sp>
      <p:sp>
        <p:nvSpPr>
          <p:cNvPr id="80911" name="Rectangle 16"/>
          <p:cNvSpPr>
            <a:spLocks noChangeArrowheads="1"/>
          </p:cNvSpPr>
          <p:nvPr/>
        </p:nvSpPr>
        <p:spPr bwMode="auto">
          <a:xfrm>
            <a:off x="5054600" y="2787650"/>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20,000</a:t>
            </a:r>
            <a:endParaRPr lang="en-US" altLang="en-US" sz="1800" dirty="0">
              <a:latin typeface="Arial" charset="0"/>
            </a:endParaRPr>
          </a:p>
        </p:txBody>
      </p:sp>
      <p:sp>
        <p:nvSpPr>
          <p:cNvPr id="18" name="Rectangle 17"/>
          <p:cNvSpPr>
            <a:spLocks noChangeArrowheads="1"/>
          </p:cNvSpPr>
          <p:nvPr/>
        </p:nvSpPr>
        <p:spPr bwMode="auto">
          <a:xfrm>
            <a:off x="6042025" y="2787650"/>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$0.80</a:t>
            </a:r>
            <a:endParaRPr lang="en-US" altLang="en-US" sz="1800" dirty="0">
              <a:latin typeface="Arial" charset="0"/>
            </a:endParaRPr>
          </a:p>
        </p:txBody>
      </p:sp>
      <p:sp>
        <p:nvSpPr>
          <p:cNvPr id="19" name="Rectangle 18"/>
          <p:cNvSpPr>
            <a:spLocks noChangeArrowheads="1"/>
          </p:cNvSpPr>
          <p:nvPr/>
        </p:nvSpPr>
        <p:spPr bwMode="auto">
          <a:xfrm>
            <a:off x="6880225" y="2787650"/>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$14,000</a:t>
            </a:r>
            <a:endParaRPr lang="en-US" altLang="en-US" sz="1800" dirty="0">
              <a:latin typeface="Arial" charset="0"/>
            </a:endParaRPr>
          </a:p>
        </p:txBody>
      </p:sp>
      <p:sp>
        <p:nvSpPr>
          <p:cNvPr id="80914" name="Rectangle 19"/>
          <p:cNvSpPr>
            <a:spLocks noChangeArrowheads="1"/>
          </p:cNvSpPr>
          <p:nvPr/>
        </p:nvSpPr>
        <p:spPr bwMode="auto">
          <a:xfrm>
            <a:off x="1562100" y="2994025"/>
            <a:ext cx="23907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Selling expenses (60% variable)</a:t>
            </a:r>
            <a:endParaRPr lang="en-US" altLang="en-US" sz="1800" dirty="0">
              <a:latin typeface="Arial" charset="0"/>
            </a:endParaRPr>
          </a:p>
        </p:txBody>
      </p:sp>
      <p:sp>
        <p:nvSpPr>
          <p:cNvPr id="80915" name="Rectangle 20"/>
          <p:cNvSpPr>
            <a:spLocks noChangeArrowheads="1"/>
          </p:cNvSpPr>
          <p:nvPr/>
        </p:nvSpPr>
        <p:spPr bwMode="auto">
          <a:xfrm>
            <a:off x="5054600" y="299402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25,000</a:t>
            </a:r>
            <a:endParaRPr lang="en-US" altLang="en-US" sz="1800" dirty="0">
              <a:latin typeface="Arial" charset="0"/>
            </a:endParaRPr>
          </a:p>
        </p:txBody>
      </p:sp>
      <p:sp>
        <p:nvSpPr>
          <p:cNvPr id="22" name="Rectangle 21"/>
          <p:cNvSpPr>
            <a:spLocks noChangeArrowheads="1"/>
          </p:cNvSpPr>
          <p:nvPr/>
        </p:nvSpPr>
        <p:spPr bwMode="auto">
          <a:xfrm>
            <a:off x="6042025" y="2994025"/>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$2.00</a:t>
            </a:r>
            <a:endParaRPr lang="en-US" altLang="en-US" sz="1800" dirty="0">
              <a:latin typeface="Arial" charset="0"/>
            </a:endParaRPr>
          </a:p>
        </p:txBody>
      </p:sp>
      <p:sp>
        <p:nvSpPr>
          <p:cNvPr id="23" name="Rectangle 22"/>
          <p:cNvSpPr>
            <a:spLocks noChangeArrowheads="1"/>
          </p:cNvSpPr>
          <p:nvPr/>
        </p:nvSpPr>
        <p:spPr bwMode="auto">
          <a:xfrm>
            <a:off x="6880225" y="2994025"/>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$10,000</a:t>
            </a:r>
            <a:endParaRPr lang="en-US" altLang="en-US" sz="1800" dirty="0">
              <a:latin typeface="Arial" charset="0"/>
            </a:endParaRPr>
          </a:p>
        </p:txBody>
      </p:sp>
      <p:sp>
        <p:nvSpPr>
          <p:cNvPr id="80918" name="Rectangle 23"/>
          <p:cNvSpPr>
            <a:spLocks noChangeArrowheads="1"/>
          </p:cNvSpPr>
          <p:nvPr/>
        </p:nvSpPr>
        <p:spPr bwMode="auto">
          <a:xfrm>
            <a:off x="1379538" y="3276600"/>
            <a:ext cx="65151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The special order will not affect normal unit sales and will not increase fixed overhead and</a:t>
            </a:r>
            <a:endParaRPr lang="en-US" altLang="en-US" sz="1800" dirty="0">
              <a:latin typeface="Arial" charset="0"/>
            </a:endParaRPr>
          </a:p>
        </p:txBody>
      </p:sp>
      <p:sp>
        <p:nvSpPr>
          <p:cNvPr id="80919" name="Rectangle 24"/>
          <p:cNvSpPr>
            <a:spLocks noChangeArrowheads="1"/>
          </p:cNvSpPr>
          <p:nvPr/>
        </p:nvSpPr>
        <p:spPr bwMode="auto">
          <a:xfrm>
            <a:off x="1379538" y="3482975"/>
            <a:ext cx="63928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selling expenses. Variable selling expenses on the special order are reduced to one-half</a:t>
            </a:r>
            <a:endParaRPr lang="en-US" altLang="en-US" sz="1800" dirty="0">
              <a:latin typeface="Arial" charset="0"/>
            </a:endParaRPr>
          </a:p>
        </p:txBody>
      </p:sp>
      <p:sp>
        <p:nvSpPr>
          <p:cNvPr id="80920" name="Rectangle 25"/>
          <p:cNvSpPr>
            <a:spLocks noChangeArrowheads="1"/>
          </p:cNvSpPr>
          <p:nvPr/>
        </p:nvSpPr>
        <p:spPr bwMode="auto">
          <a:xfrm>
            <a:off x="1379538" y="3687763"/>
            <a:ext cx="49244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the normal amount.  Should the company accept the special order?</a:t>
            </a:r>
            <a:endParaRPr lang="en-US" altLang="en-US" sz="1800" dirty="0">
              <a:latin typeface="Arial" charset="0"/>
            </a:endParaRPr>
          </a:p>
        </p:txBody>
      </p:sp>
      <p:sp>
        <p:nvSpPr>
          <p:cNvPr id="27" name="Rectangle 26"/>
          <p:cNvSpPr>
            <a:spLocks noChangeArrowheads="1"/>
          </p:cNvSpPr>
          <p:nvPr/>
        </p:nvSpPr>
        <p:spPr bwMode="auto">
          <a:xfrm>
            <a:off x="1379538" y="4038600"/>
            <a:ext cx="67564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In order for the special order to be accepted, it must 1)  increase net income; the incremental </a:t>
            </a:r>
            <a:endParaRPr lang="en-US" altLang="en-US" sz="1800" dirty="0">
              <a:latin typeface="Arial" charset="0"/>
            </a:endParaRPr>
          </a:p>
        </p:txBody>
      </p:sp>
      <p:sp>
        <p:nvSpPr>
          <p:cNvPr id="28" name="Rectangle 27"/>
          <p:cNvSpPr>
            <a:spLocks noChangeArrowheads="1"/>
          </p:cNvSpPr>
          <p:nvPr/>
        </p:nvSpPr>
        <p:spPr bwMode="auto">
          <a:xfrm>
            <a:off x="1379538" y="4244975"/>
            <a:ext cx="65246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revenue must exceed the incremental expense, and 2) not adversely impact normal sales.</a:t>
            </a:r>
            <a:endParaRPr lang="en-US" altLang="en-US" sz="1800" dirty="0">
              <a:latin typeface="Arial" charset="0"/>
            </a:endParaRPr>
          </a:p>
        </p:txBody>
      </p:sp>
      <p:sp>
        <p:nvSpPr>
          <p:cNvPr id="373" name="Rectangle 51"/>
          <p:cNvSpPr>
            <a:spLocks noChangeArrowheads="1"/>
          </p:cNvSpPr>
          <p:nvPr/>
        </p:nvSpPr>
        <p:spPr bwMode="auto">
          <a:xfrm>
            <a:off x="5715000" y="1676400"/>
            <a:ext cx="685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b="1" dirty="0">
                <a:solidFill>
                  <a:schemeClr val="bg1"/>
                </a:solidFill>
                <a:latin typeface="Arial" charset="0"/>
              </a:rPr>
              <a:t>Variable </a:t>
            </a:r>
            <a:endParaRPr lang="en-US" altLang="en-US" sz="1800" dirty="0">
              <a:solidFill>
                <a:schemeClr val="bg1"/>
              </a:solidFill>
              <a:latin typeface="Arial" charset="0"/>
            </a:endParaRPr>
          </a:p>
        </p:txBody>
      </p:sp>
      <p:sp>
        <p:nvSpPr>
          <p:cNvPr id="374" name="Rectangle 52"/>
          <p:cNvSpPr>
            <a:spLocks noChangeArrowheads="1"/>
          </p:cNvSpPr>
          <p:nvPr/>
        </p:nvSpPr>
        <p:spPr bwMode="auto">
          <a:xfrm>
            <a:off x="5719763" y="1912938"/>
            <a:ext cx="7905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b="1" dirty="0">
                <a:solidFill>
                  <a:schemeClr val="bg1"/>
                </a:solidFill>
                <a:latin typeface="Arial" charset="0"/>
              </a:rPr>
              <a:t>costs per </a:t>
            </a:r>
            <a:endParaRPr lang="en-US" altLang="en-US" sz="1800" dirty="0">
              <a:solidFill>
                <a:schemeClr val="bg1"/>
              </a:solidFill>
              <a:latin typeface="Arial" charset="0"/>
            </a:endParaRPr>
          </a:p>
        </p:txBody>
      </p:sp>
      <p:sp>
        <p:nvSpPr>
          <p:cNvPr id="375" name="Rectangle 53"/>
          <p:cNvSpPr>
            <a:spLocks noChangeArrowheads="1"/>
          </p:cNvSpPr>
          <p:nvPr/>
        </p:nvSpPr>
        <p:spPr bwMode="auto">
          <a:xfrm>
            <a:off x="5930900" y="2128838"/>
            <a:ext cx="3079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b="1" dirty="0">
                <a:solidFill>
                  <a:schemeClr val="bg1"/>
                </a:solidFill>
                <a:latin typeface="Arial" charset="0"/>
              </a:rPr>
              <a:t>unit</a:t>
            </a:r>
            <a:endParaRPr lang="en-US" altLang="en-US" sz="1800" dirty="0">
              <a:solidFill>
                <a:schemeClr val="bg1"/>
              </a:solidFill>
              <a:latin typeface="Arial" charset="0"/>
            </a:endParaRPr>
          </a:p>
        </p:txBody>
      </p:sp>
      <p:sp>
        <p:nvSpPr>
          <p:cNvPr id="376" name="Rectangle 54"/>
          <p:cNvSpPr>
            <a:spLocks noChangeArrowheads="1"/>
          </p:cNvSpPr>
          <p:nvPr/>
        </p:nvSpPr>
        <p:spPr bwMode="auto">
          <a:xfrm>
            <a:off x="6629400" y="1706563"/>
            <a:ext cx="9223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b="1" dirty="0">
                <a:solidFill>
                  <a:schemeClr val="bg1"/>
                </a:solidFill>
                <a:latin typeface="Arial" charset="0"/>
              </a:rPr>
              <a:t>Fixed costs</a:t>
            </a:r>
            <a:endParaRPr lang="en-US" altLang="en-US" sz="1800" dirty="0">
              <a:solidFill>
                <a:schemeClr val="bg1"/>
              </a:solidFill>
              <a:latin typeface="Arial" charset="0"/>
            </a:endParaRPr>
          </a:p>
        </p:txBody>
      </p:sp>
      <p:sp>
        <p:nvSpPr>
          <p:cNvPr id="80927" name="Rectangle 55"/>
          <p:cNvSpPr>
            <a:spLocks noChangeArrowheads="1"/>
          </p:cNvSpPr>
          <p:nvPr/>
        </p:nvSpPr>
        <p:spPr bwMode="auto">
          <a:xfrm>
            <a:off x="1379538" y="1247775"/>
            <a:ext cx="64341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costs below.  The company's normal selling price is $22 per unit.  The sales price for the </a:t>
            </a:r>
            <a:endParaRPr lang="en-US" altLang="en-US" sz="1800" dirty="0">
              <a:latin typeface="Arial" charset="0"/>
            </a:endParaRPr>
          </a:p>
        </p:txBody>
      </p:sp>
      <p:sp>
        <p:nvSpPr>
          <p:cNvPr id="80928" name="Rectangle 56"/>
          <p:cNvSpPr>
            <a:spLocks noChangeArrowheads="1"/>
          </p:cNvSpPr>
          <p:nvPr/>
        </p:nvSpPr>
        <p:spPr bwMode="auto">
          <a:xfrm>
            <a:off x="1379538" y="1444625"/>
            <a:ext cx="21082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special order is $18 per unit.</a:t>
            </a:r>
            <a:endParaRPr lang="en-US" altLang="en-US" sz="1800" dirty="0">
              <a:latin typeface="Arial" charset="0"/>
            </a:endParaRPr>
          </a:p>
        </p:txBody>
      </p:sp>
      <p:sp>
        <p:nvSpPr>
          <p:cNvPr id="80929" name="Rectangle 57"/>
          <p:cNvSpPr>
            <a:spLocks noChangeArrowheads="1"/>
          </p:cNvSpPr>
          <p:nvPr/>
        </p:nvSpPr>
        <p:spPr bwMode="auto">
          <a:xfrm>
            <a:off x="4953000" y="1727200"/>
            <a:ext cx="511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b="1" dirty="0">
                <a:solidFill>
                  <a:schemeClr val="bg1"/>
                </a:solidFill>
                <a:latin typeface="Arial" charset="0"/>
              </a:rPr>
              <a:t>Costs</a:t>
            </a:r>
            <a:r>
              <a:rPr lang="en-US" altLang="en-US" sz="1300" b="1" dirty="0">
                <a:solidFill>
                  <a:srgbClr val="000000"/>
                </a:solidFill>
                <a:latin typeface="Arial" charset="0"/>
              </a:rPr>
              <a:t> </a:t>
            </a:r>
            <a:endParaRPr lang="en-US" altLang="en-US" sz="1800" dirty="0">
              <a:latin typeface="Arial" charset="0"/>
            </a:endParaRPr>
          </a:p>
        </p:txBody>
      </p:sp>
      <p:sp>
        <p:nvSpPr>
          <p:cNvPr id="80930" name="Rectangle 58"/>
          <p:cNvSpPr>
            <a:spLocks noChangeArrowheads="1"/>
          </p:cNvSpPr>
          <p:nvPr/>
        </p:nvSpPr>
        <p:spPr bwMode="auto">
          <a:xfrm>
            <a:off x="4953000" y="1933575"/>
            <a:ext cx="5207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b="1" dirty="0">
                <a:solidFill>
                  <a:schemeClr val="bg1"/>
                </a:solidFill>
                <a:latin typeface="Arial" charset="0"/>
              </a:rPr>
              <a:t>(7,500 </a:t>
            </a:r>
            <a:endParaRPr lang="en-US" altLang="en-US" sz="1800" dirty="0">
              <a:solidFill>
                <a:schemeClr val="bg1"/>
              </a:solidFill>
              <a:latin typeface="Arial" charset="0"/>
            </a:endParaRPr>
          </a:p>
        </p:txBody>
      </p:sp>
      <p:sp>
        <p:nvSpPr>
          <p:cNvPr id="80931" name="Rectangle 59"/>
          <p:cNvSpPr>
            <a:spLocks noChangeArrowheads="1"/>
          </p:cNvSpPr>
          <p:nvPr/>
        </p:nvSpPr>
        <p:spPr bwMode="auto">
          <a:xfrm>
            <a:off x="4962525" y="2149475"/>
            <a:ext cx="457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b="1" dirty="0">
                <a:solidFill>
                  <a:schemeClr val="bg1"/>
                </a:solidFill>
                <a:latin typeface="Arial" charset="0"/>
              </a:rPr>
              <a:t>units)</a:t>
            </a:r>
            <a:endParaRPr lang="en-US" altLang="en-US" sz="1800" dirty="0">
              <a:solidFill>
                <a:schemeClr val="bg1"/>
              </a:solidFill>
              <a:latin typeface="Arial" charset="0"/>
            </a:endParaRPr>
          </a:p>
        </p:txBody>
      </p:sp>
      <p:sp>
        <p:nvSpPr>
          <p:cNvPr id="80932" name="Rectangle 60"/>
          <p:cNvSpPr>
            <a:spLocks noChangeArrowheads="1"/>
          </p:cNvSpPr>
          <p:nvPr/>
        </p:nvSpPr>
        <p:spPr bwMode="auto">
          <a:xfrm>
            <a:off x="1330325" y="1676400"/>
            <a:ext cx="19050" cy="6889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80933" name="Rectangle 61"/>
          <p:cNvSpPr>
            <a:spLocks noChangeArrowheads="1"/>
          </p:cNvSpPr>
          <p:nvPr/>
        </p:nvSpPr>
        <p:spPr bwMode="auto">
          <a:xfrm>
            <a:off x="7783513" y="1697038"/>
            <a:ext cx="20637" cy="6683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80934" name="Rectangle 62"/>
          <p:cNvSpPr>
            <a:spLocks noChangeArrowheads="1"/>
          </p:cNvSpPr>
          <p:nvPr/>
        </p:nvSpPr>
        <p:spPr bwMode="auto">
          <a:xfrm>
            <a:off x="1349375" y="1676400"/>
            <a:ext cx="64547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80935" name="Rectangle 63"/>
          <p:cNvSpPr>
            <a:spLocks noChangeArrowheads="1"/>
          </p:cNvSpPr>
          <p:nvPr/>
        </p:nvSpPr>
        <p:spPr bwMode="auto">
          <a:xfrm>
            <a:off x="1349375" y="2344738"/>
            <a:ext cx="6454775"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44" name="Slide Number Placeholder 5"/>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r">
              <a:spcBef>
                <a:spcPct val="0"/>
              </a:spcBef>
              <a:buFontTx/>
              <a:buNone/>
            </a:pPr>
            <a:r>
              <a:rPr lang="en-US" altLang="en-US" sz="1200" dirty="0" smtClean="0">
                <a:solidFill>
                  <a:srgbClr val="898989"/>
                </a:solidFill>
                <a:latin typeface="Arial" charset="0"/>
              </a:rPr>
              <a:t>38</a:t>
            </a:r>
            <a:endParaRPr lang="en-US" altLang="en-US" sz="1200" dirty="0">
              <a:solidFill>
                <a:srgbClr val="898989"/>
              </a:solidFill>
              <a:latin typeface="Arial" charset="0"/>
            </a:endParaRPr>
          </a:p>
        </p:txBody>
      </p:sp>
      <p:sp>
        <p:nvSpPr>
          <p:cNvPr id="41" name="Rounded Rectangle 40"/>
          <p:cNvSpPr/>
          <p:nvPr/>
        </p:nvSpPr>
        <p:spPr>
          <a:xfrm>
            <a:off x="1" y="6538912"/>
            <a:ext cx="5181599" cy="28767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A</a:t>
            </a:r>
            <a:r>
              <a:rPr lang="en-US" altLang="en-US" sz="1100" b="1" kern="0" dirty="0" smtClean="0">
                <a:solidFill>
                  <a:prstClr val="black"/>
                </a:solidFill>
                <a:latin typeface="Arial Narrow" pitchFamily="34" charset="0"/>
                <a:cs typeface="+mn-cs"/>
              </a:rPr>
              <a:t>1</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latin typeface="Calibri"/>
              </a:rPr>
              <a:t>Evaluate short-term managerial decisions using relevant costs.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3"/>
                                        </p:tgtEl>
                                        <p:attrNameLst>
                                          <p:attrName>style.visibility</p:attrName>
                                        </p:attrNameLst>
                                      </p:cBhvr>
                                      <p:to>
                                        <p:strVal val="visible"/>
                                      </p:to>
                                    </p:set>
                                    <p:animEffect transition="in" filter="fade">
                                      <p:cBhvr>
                                        <p:cTn id="7" dur="500"/>
                                        <p:tgtEl>
                                          <p:spTgt spid="37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4"/>
                                        </p:tgtEl>
                                        <p:attrNameLst>
                                          <p:attrName>style.visibility</p:attrName>
                                        </p:attrNameLst>
                                      </p:cBhvr>
                                      <p:to>
                                        <p:strVal val="visible"/>
                                      </p:to>
                                    </p:set>
                                    <p:animEffect transition="in" filter="fade">
                                      <p:cBhvr>
                                        <p:cTn id="10" dur="500"/>
                                        <p:tgtEl>
                                          <p:spTgt spid="37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5"/>
                                        </p:tgtEl>
                                        <p:attrNameLst>
                                          <p:attrName>style.visibility</p:attrName>
                                        </p:attrNameLst>
                                      </p:cBhvr>
                                      <p:to>
                                        <p:strVal val="visible"/>
                                      </p:to>
                                    </p:set>
                                    <p:animEffect transition="in" filter="fade">
                                      <p:cBhvr>
                                        <p:cTn id="13" dur="500"/>
                                        <p:tgtEl>
                                          <p:spTgt spid="37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76"/>
                                        </p:tgtEl>
                                        <p:attrNameLst>
                                          <p:attrName>style.visibility</p:attrName>
                                        </p:attrNameLst>
                                      </p:cBhvr>
                                      <p:to>
                                        <p:strVal val="visible"/>
                                      </p:to>
                                    </p:set>
                                    <p:animEffect transition="in" filter="fade">
                                      <p:cBhvr>
                                        <p:cTn id="18" dur="500"/>
                                        <p:tgtEl>
                                          <p:spTgt spid="37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8" grpId="0"/>
      <p:bldP spid="19" grpId="0"/>
      <p:bldP spid="22" grpId="0"/>
      <p:bldP spid="23" grpId="0"/>
      <p:bldP spid="27" grpId="0"/>
      <p:bldP spid="28" grpId="0"/>
      <p:bldP spid="373" grpId="0"/>
      <p:bldP spid="374" grpId="0"/>
      <p:bldP spid="375" grpId="0"/>
      <p:bldP spid="37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smtClean="0"/>
              <a:t>NEED-TO-KNOW 25-6</a:t>
            </a:r>
            <a:endParaRPr lang="en-US" sz="3600" b="1" dirty="0"/>
          </a:p>
        </p:txBody>
      </p:sp>
      <p:sp>
        <p:nvSpPr>
          <p:cNvPr id="82948" name="Rectangle 5"/>
          <p:cNvSpPr>
            <a:spLocks noChangeArrowheads="1"/>
          </p:cNvSpPr>
          <p:nvPr/>
        </p:nvSpPr>
        <p:spPr bwMode="auto">
          <a:xfrm>
            <a:off x="1339850" y="1685925"/>
            <a:ext cx="6464300" cy="679450"/>
          </a:xfrm>
          <a:prstGeom prst="rect">
            <a:avLst/>
          </a:prstGeom>
          <a:solidFill>
            <a:srgbClr val="6674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82949" name="Rectangle 6"/>
          <p:cNvSpPr>
            <a:spLocks noChangeArrowheads="1"/>
          </p:cNvSpPr>
          <p:nvPr/>
        </p:nvSpPr>
        <p:spPr bwMode="auto">
          <a:xfrm>
            <a:off x="1379538" y="630238"/>
            <a:ext cx="67357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A company receives a special order for 200 units that requires stamping the buyer’s name on</a:t>
            </a:r>
            <a:endParaRPr lang="en-US" altLang="en-US" sz="1800" dirty="0">
              <a:latin typeface="Arial" charset="0"/>
            </a:endParaRPr>
          </a:p>
        </p:txBody>
      </p:sp>
      <p:sp>
        <p:nvSpPr>
          <p:cNvPr id="82950" name="Rectangle 7"/>
          <p:cNvSpPr>
            <a:spLocks noChangeArrowheads="1"/>
          </p:cNvSpPr>
          <p:nvPr/>
        </p:nvSpPr>
        <p:spPr bwMode="auto">
          <a:xfrm>
            <a:off x="1379538" y="836613"/>
            <a:ext cx="66452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each unit, yielding an additional fixed cost of $400 to its normal costs. Without the order, the</a:t>
            </a:r>
            <a:endParaRPr lang="en-US" altLang="en-US" sz="1800" dirty="0">
              <a:latin typeface="Arial" charset="0"/>
            </a:endParaRPr>
          </a:p>
        </p:txBody>
      </p:sp>
      <p:sp>
        <p:nvSpPr>
          <p:cNvPr id="82951" name="Rectangle 8"/>
          <p:cNvSpPr>
            <a:spLocks noChangeArrowheads="1"/>
          </p:cNvSpPr>
          <p:nvPr/>
        </p:nvSpPr>
        <p:spPr bwMode="auto">
          <a:xfrm>
            <a:off x="1379538" y="1042988"/>
            <a:ext cx="61118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company is operating at 75% of capacity and produces 7,500 units of product at the </a:t>
            </a:r>
            <a:endParaRPr lang="en-US" altLang="en-US" sz="1800" dirty="0">
              <a:latin typeface="Arial" charset="0"/>
            </a:endParaRPr>
          </a:p>
        </p:txBody>
      </p:sp>
      <p:sp>
        <p:nvSpPr>
          <p:cNvPr id="82952" name="Rectangle 9"/>
          <p:cNvSpPr>
            <a:spLocks noChangeArrowheads="1"/>
          </p:cNvSpPr>
          <p:nvPr/>
        </p:nvSpPr>
        <p:spPr bwMode="auto">
          <a:xfrm>
            <a:off x="1562100" y="2376488"/>
            <a:ext cx="1200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Direct materials</a:t>
            </a:r>
            <a:endParaRPr lang="en-US" altLang="en-US" sz="1800" dirty="0">
              <a:latin typeface="Arial" charset="0"/>
            </a:endParaRPr>
          </a:p>
        </p:txBody>
      </p:sp>
      <p:sp>
        <p:nvSpPr>
          <p:cNvPr id="82953" name="Rectangle 10"/>
          <p:cNvSpPr>
            <a:spLocks noChangeArrowheads="1"/>
          </p:cNvSpPr>
          <p:nvPr/>
        </p:nvSpPr>
        <p:spPr bwMode="auto">
          <a:xfrm>
            <a:off x="4962525" y="2376488"/>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$37,500</a:t>
            </a:r>
            <a:endParaRPr lang="en-US" altLang="en-US" sz="1800" dirty="0">
              <a:latin typeface="Arial" charset="0"/>
            </a:endParaRPr>
          </a:p>
        </p:txBody>
      </p:sp>
      <p:sp>
        <p:nvSpPr>
          <p:cNvPr id="82954" name="Rectangle 11"/>
          <p:cNvSpPr>
            <a:spLocks noChangeArrowheads="1"/>
          </p:cNvSpPr>
          <p:nvPr/>
        </p:nvSpPr>
        <p:spPr bwMode="auto">
          <a:xfrm>
            <a:off x="6042025" y="237648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$5.00</a:t>
            </a:r>
            <a:endParaRPr lang="en-US" altLang="en-US" sz="1800" dirty="0">
              <a:latin typeface="Arial" charset="0"/>
            </a:endParaRPr>
          </a:p>
        </p:txBody>
      </p:sp>
      <p:sp>
        <p:nvSpPr>
          <p:cNvPr id="82955" name="Rectangle 12"/>
          <p:cNvSpPr>
            <a:spLocks noChangeArrowheads="1"/>
          </p:cNvSpPr>
          <p:nvPr/>
        </p:nvSpPr>
        <p:spPr bwMode="auto">
          <a:xfrm>
            <a:off x="1562100" y="2582863"/>
            <a:ext cx="8969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Direct labor</a:t>
            </a:r>
            <a:endParaRPr lang="en-US" altLang="en-US" sz="1800" dirty="0">
              <a:latin typeface="Arial" charset="0"/>
            </a:endParaRPr>
          </a:p>
        </p:txBody>
      </p:sp>
      <p:sp>
        <p:nvSpPr>
          <p:cNvPr id="82956" name="Rectangle 13"/>
          <p:cNvSpPr>
            <a:spLocks noChangeArrowheads="1"/>
          </p:cNvSpPr>
          <p:nvPr/>
        </p:nvSpPr>
        <p:spPr bwMode="auto">
          <a:xfrm>
            <a:off x="5054600" y="25828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60,000</a:t>
            </a:r>
            <a:endParaRPr lang="en-US" altLang="en-US" sz="1800" dirty="0">
              <a:latin typeface="Arial" charset="0"/>
            </a:endParaRPr>
          </a:p>
        </p:txBody>
      </p:sp>
      <p:sp>
        <p:nvSpPr>
          <p:cNvPr id="82957" name="Rectangle 14"/>
          <p:cNvSpPr>
            <a:spLocks noChangeArrowheads="1"/>
          </p:cNvSpPr>
          <p:nvPr/>
        </p:nvSpPr>
        <p:spPr bwMode="auto">
          <a:xfrm>
            <a:off x="6042025" y="258286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$8.00</a:t>
            </a:r>
            <a:endParaRPr lang="en-US" altLang="en-US" sz="1800" dirty="0">
              <a:latin typeface="Arial" charset="0"/>
            </a:endParaRPr>
          </a:p>
        </p:txBody>
      </p:sp>
      <p:sp>
        <p:nvSpPr>
          <p:cNvPr id="82958" name="Rectangle 15"/>
          <p:cNvSpPr>
            <a:spLocks noChangeArrowheads="1"/>
          </p:cNvSpPr>
          <p:nvPr/>
        </p:nvSpPr>
        <p:spPr bwMode="auto">
          <a:xfrm>
            <a:off x="1562100" y="2787650"/>
            <a:ext cx="18764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Overhead (30% variable)</a:t>
            </a:r>
            <a:endParaRPr lang="en-US" altLang="en-US" sz="1800" dirty="0">
              <a:latin typeface="Arial" charset="0"/>
            </a:endParaRPr>
          </a:p>
        </p:txBody>
      </p:sp>
      <p:sp>
        <p:nvSpPr>
          <p:cNvPr id="82959" name="Rectangle 16"/>
          <p:cNvSpPr>
            <a:spLocks noChangeArrowheads="1"/>
          </p:cNvSpPr>
          <p:nvPr/>
        </p:nvSpPr>
        <p:spPr bwMode="auto">
          <a:xfrm>
            <a:off x="5054600" y="2787650"/>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20,000</a:t>
            </a:r>
            <a:endParaRPr lang="en-US" altLang="en-US" sz="1800" dirty="0">
              <a:latin typeface="Arial" charset="0"/>
            </a:endParaRPr>
          </a:p>
        </p:txBody>
      </p:sp>
      <p:sp>
        <p:nvSpPr>
          <p:cNvPr id="82960" name="Rectangle 17"/>
          <p:cNvSpPr>
            <a:spLocks noChangeArrowheads="1"/>
          </p:cNvSpPr>
          <p:nvPr/>
        </p:nvSpPr>
        <p:spPr bwMode="auto">
          <a:xfrm>
            <a:off x="6042025" y="2787650"/>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$0.80</a:t>
            </a:r>
            <a:endParaRPr lang="en-US" altLang="en-US" sz="1800" dirty="0">
              <a:latin typeface="Arial" charset="0"/>
            </a:endParaRPr>
          </a:p>
        </p:txBody>
      </p:sp>
      <p:sp>
        <p:nvSpPr>
          <p:cNvPr id="82961" name="Rectangle 18"/>
          <p:cNvSpPr>
            <a:spLocks noChangeArrowheads="1"/>
          </p:cNvSpPr>
          <p:nvPr/>
        </p:nvSpPr>
        <p:spPr bwMode="auto">
          <a:xfrm>
            <a:off x="6880225" y="2787650"/>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$14,000</a:t>
            </a:r>
            <a:endParaRPr lang="en-US" altLang="en-US" sz="1800" dirty="0">
              <a:latin typeface="Arial" charset="0"/>
            </a:endParaRPr>
          </a:p>
        </p:txBody>
      </p:sp>
      <p:sp>
        <p:nvSpPr>
          <p:cNvPr id="82962" name="Rectangle 19"/>
          <p:cNvSpPr>
            <a:spLocks noChangeArrowheads="1"/>
          </p:cNvSpPr>
          <p:nvPr/>
        </p:nvSpPr>
        <p:spPr bwMode="auto">
          <a:xfrm>
            <a:off x="1562100" y="2994025"/>
            <a:ext cx="23907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Selling expenses (60% variable)</a:t>
            </a:r>
            <a:endParaRPr lang="en-US" altLang="en-US" sz="1800" dirty="0">
              <a:latin typeface="Arial" charset="0"/>
            </a:endParaRPr>
          </a:p>
        </p:txBody>
      </p:sp>
      <p:sp>
        <p:nvSpPr>
          <p:cNvPr id="82963" name="Rectangle 20"/>
          <p:cNvSpPr>
            <a:spLocks noChangeArrowheads="1"/>
          </p:cNvSpPr>
          <p:nvPr/>
        </p:nvSpPr>
        <p:spPr bwMode="auto">
          <a:xfrm>
            <a:off x="5054600" y="299402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25,000</a:t>
            </a:r>
            <a:endParaRPr lang="en-US" altLang="en-US" sz="1800" dirty="0">
              <a:latin typeface="Arial" charset="0"/>
            </a:endParaRPr>
          </a:p>
        </p:txBody>
      </p:sp>
      <p:sp>
        <p:nvSpPr>
          <p:cNvPr id="82964" name="Rectangle 21"/>
          <p:cNvSpPr>
            <a:spLocks noChangeArrowheads="1"/>
          </p:cNvSpPr>
          <p:nvPr/>
        </p:nvSpPr>
        <p:spPr bwMode="auto">
          <a:xfrm>
            <a:off x="6042025" y="2994025"/>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$2.00</a:t>
            </a:r>
            <a:endParaRPr lang="en-US" altLang="en-US" sz="1800" dirty="0">
              <a:latin typeface="Arial" charset="0"/>
            </a:endParaRPr>
          </a:p>
        </p:txBody>
      </p:sp>
      <p:sp>
        <p:nvSpPr>
          <p:cNvPr id="82965" name="Rectangle 22"/>
          <p:cNvSpPr>
            <a:spLocks noChangeArrowheads="1"/>
          </p:cNvSpPr>
          <p:nvPr/>
        </p:nvSpPr>
        <p:spPr bwMode="auto">
          <a:xfrm>
            <a:off x="6880225" y="2994025"/>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$10,000</a:t>
            </a:r>
            <a:endParaRPr lang="en-US" altLang="en-US" sz="1800" dirty="0">
              <a:latin typeface="Arial" charset="0"/>
            </a:endParaRPr>
          </a:p>
        </p:txBody>
      </p:sp>
      <p:sp>
        <p:nvSpPr>
          <p:cNvPr id="82966" name="Rectangle 23"/>
          <p:cNvSpPr>
            <a:spLocks noChangeArrowheads="1"/>
          </p:cNvSpPr>
          <p:nvPr/>
        </p:nvSpPr>
        <p:spPr bwMode="auto">
          <a:xfrm>
            <a:off x="1379538" y="3276600"/>
            <a:ext cx="65151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The special order will not affect normal unit sales and will not increase fixed overhead and</a:t>
            </a:r>
            <a:endParaRPr lang="en-US" altLang="en-US" sz="1800" dirty="0">
              <a:latin typeface="Arial" charset="0"/>
            </a:endParaRPr>
          </a:p>
        </p:txBody>
      </p:sp>
      <p:sp>
        <p:nvSpPr>
          <p:cNvPr id="82967" name="Rectangle 24"/>
          <p:cNvSpPr>
            <a:spLocks noChangeArrowheads="1"/>
          </p:cNvSpPr>
          <p:nvPr/>
        </p:nvSpPr>
        <p:spPr bwMode="auto">
          <a:xfrm>
            <a:off x="1379538" y="3482975"/>
            <a:ext cx="63928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selling expenses. Variable selling expenses on the special order are reduced to one-half</a:t>
            </a:r>
            <a:endParaRPr lang="en-US" altLang="en-US" sz="1800" dirty="0">
              <a:latin typeface="Arial" charset="0"/>
            </a:endParaRPr>
          </a:p>
        </p:txBody>
      </p:sp>
      <p:sp>
        <p:nvSpPr>
          <p:cNvPr id="82968" name="Rectangle 25"/>
          <p:cNvSpPr>
            <a:spLocks noChangeArrowheads="1"/>
          </p:cNvSpPr>
          <p:nvPr/>
        </p:nvSpPr>
        <p:spPr bwMode="auto">
          <a:xfrm>
            <a:off x="1379538" y="3687763"/>
            <a:ext cx="49244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the normal amount.  Should the company accept the special order?</a:t>
            </a:r>
            <a:endParaRPr lang="en-US" altLang="en-US" sz="1800" dirty="0">
              <a:latin typeface="Arial" charset="0"/>
            </a:endParaRPr>
          </a:p>
        </p:txBody>
      </p:sp>
      <p:sp>
        <p:nvSpPr>
          <p:cNvPr id="29" name="Rectangle 28"/>
          <p:cNvSpPr>
            <a:spLocks noChangeArrowheads="1"/>
          </p:cNvSpPr>
          <p:nvPr/>
        </p:nvSpPr>
        <p:spPr bwMode="auto">
          <a:xfrm>
            <a:off x="1379538" y="3962400"/>
            <a:ext cx="16335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Incremental revenues</a:t>
            </a:r>
            <a:endParaRPr lang="en-US" altLang="en-US" sz="1800" dirty="0">
              <a:latin typeface="Arial" charset="0"/>
            </a:endParaRPr>
          </a:p>
        </p:txBody>
      </p:sp>
      <p:sp>
        <p:nvSpPr>
          <p:cNvPr id="30" name="Rectangle 29"/>
          <p:cNvSpPr>
            <a:spLocks noChangeArrowheads="1"/>
          </p:cNvSpPr>
          <p:nvPr/>
        </p:nvSpPr>
        <p:spPr bwMode="auto">
          <a:xfrm>
            <a:off x="4183063" y="3962400"/>
            <a:ext cx="15033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(200 units x $18.00)</a:t>
            </a:r>
            <a:endParaRPr lang="en-US" altLang="en-US" sz="1800" dirty="0">
              <a:latin typeface="Arial" charset="0"/>
            </a:endParaRPr>
          </a:p>
        </p:txBody>
      </p:sp>
      <p:sp>
        <p:nvSpPr>
          <p:cNvPr id="31" name="Rectangle 30"/>
          <p:cNvSpPr>
            <a:spLocks noChangeArrowheads="1"/>
          </p:cNvSpPr>
          <p:nvPr/>
        </p:nvSpPr>
        <p:spPr bwMode="auto">
          <a:xfrm>
            <a:off x="7218363" y="3962400"/>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$3,600</a:t>
            </a:r>
            <a:endParaRPr lang="en-US" altLang="en-US" sz="1800" dirty="0">
              <a:latin typeface="Arial" charset="0"/>
            </a:endParaRPr>
          </a:p>
        </p:txBody>
      </p:sp>
      <p:sp>
        <p:nvSpPr>
          <p:cNvPr id="352" name="Rectangle 31"/>
          <p:cNvSpPr>
            <a:spLocks noChangeArrowheads="1"/>
          </p:cNvSpPr>
          <p:nvPr/>
        </p:nvSpPr>
        <p:spPr bwMode="auto">
          <a:xfrm>
            <a:off x="1562100" y="4191000"/>
            <a:ext cx="1200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Direct materials</a:t>
            </a:r>
            <a:endParaRPr lang="en-US" altLang="en-US" sz="1800" dirty="0">
              <a:latin typeface="Arial" charset="0"/>
            </a:endParaRPr>
          </a:p>
        </p:txBody>
      </p:sp>
      <p:sp>
        <p:nvSpPr>
          <p:cNvPr id="353" name="Rectangle 32"/>
          <p:cNvSpPr>
            <a:spLocks noChangeArrowheads="1"/>
          </p:cNvSpPr>
          <p:nvPr/>
        </p:nvSpPr>
        <p:spPr bwMode="auto">
          <a:xfrm>
            <a:off x="4183063" y="4191000"/>
            <a:ext cx="14112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(200 units x $5.00)</a:t>
            </a:r>
            <a:endParaRPr lang="en-US" altLang="en-US" sz="1800" dirty="0">
              <a:latin typeface="Arial" charset="0"/>
            </a:endParaRPr>
          </a:p>
        </p:txBody>
      </p:sp>
      <p:sp>
        <p:nvSpPr>
          <p:cNvPr id="354" name="Rectangle 33"/>
          <p:cNvSpPr>
            <a:spLocks noChangeArrowheads="1"/>
          </p:cNvSpPr>
          <p:nvPr/>
        </p:nvSpPr>
        <p:spPr bwMode="auto">
          <a:xfrm>
            <a:off x="6261100" y="4191000"/>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$1,000</a:t>
            </a:r>
            <a:endParaRPr lang="en-US" altLang="en-US" sz="1800" dirty="0">
              <a:latin typeface="Arial" charset="0"/>
            </a:endParaRPr>
          </a:p>
        </p:txBody>
      </p:sp>
      <p:sp>
        <p:nvSpPr>
          <p:cNvPr id="355" name="Rectangle 34"/>
          <p:cNvSpPr>
            <a:spLocks noChangeArrowheads="1"/>
          </p:cNvSpPr>
          <p:nvPr/>
        </p:nvSpPr>
        <p:spPr bwMode="auto">
          <a:xfrm>
            <a:off x="1562100" y="4397375"/>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Direct labor</a:t>
            </a:r>
            <a:endParaRPr lang="en-US" altLang="en-US" sz="1800" dirty="0">
              <a:latin typeface="Arial" charset="0"/>
            </a:endParaRPr>
          </a:p>
        </p:txBody>
      </p:sp>
      <p:sp>
        <p:nvSpPr>
          <p:cNvPr id="356" name="Rectangle 35"/>
          <p:cNvSpPr>
            <a:spLocks noChangeArrowheads="1"/>
          </p:cNvSpPr>
          <p:nvPr/>
        </p:nvSpPr>
        <p:spPr bwMode="auto">
          <a:xfrm>
            <a:off x="4183063" y="4397375"/>
            <a:ext cx="14112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(200 units x $8.00)</a:t>
            </a:r>
            <a:endParaRPr lang="en-US" altLang="en-US" sz="1800" dirty="0">
              <a:latin typeface="Arial" charset="0"/>
            </a:endParaRPr>
          </a:p>
        </p:txBody>
      </p:sp>
      <p:sp>
        <p:nvSpPr>
          <p:cNvPr id="357" name="Rectangle 36"/>
          <p:cNvSpPr>
            <a:spLocks noChangeArrowheads="1"/>
          </p:cNvSpPr>
          <p:nvPr/>
        </p:nvSpPr>
        <p:spPr bwMode="auto">
          <a:xfrm>
            <a:off x="6351588" y="4397375"/>
            <a:ext cx="47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1,600</a:t>
            </a:r>
            <a:endParaRPr lang="en-US" altLang="en-US" sz="1800" dirty="0">
              <a:latin typeface="Arial" charset="0"/>
            </a:endParaRPr>
          </a:p>
        </p:txBody>
      </p:sp>
      <p:sp>
        <p:nvSpPr>
          <p:cNvPr id="358" name="Rectangle 37"/>
          <p:cNvSpPr>
            <a:spLocks noChangeArrowheads="1"/>
          </p:cNvSpPr>
          <p:nvPr/>
        </p:nvSpPr>
        <p:spPr bwMode="auto">
          <a:xfrm>
            <a:off x="1562100" y="4602163"/>
            <a:ext cx="18764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Overhead (30% variable)</a:t>
            </a:r>
            <a:endParaRPr lang="en-US" altLang="en-US" sz="1800" dirty="0">
              <a:latin typeface="Arial" charset="0"/>
            </a:endParaRPr>
          </a:p>
        </p:txBody>
      </p:sp>
      <p:sp>
        <p:nvSpPr>
          <p:cNvPr id="359" name="Rectangle 38"/>
          <p:cNvSpPr>
            <a:spLocks noChangeArrowheads="1"/>
          </p:cNvSpPr>
          <p:nvPr/>
        </p:nvSpPr>
        <p:spPr bwMode="auto">
          <a:xfrm>
            <a:off x="4183063" y="4602163"/>
            <a:ext cx="14112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(200 units x $0.80)</a:t>
            </a:r>
            <a:endParaRPr lang="en-US" altLang="en-US" sz="1800" dirty="0">
              <a:latin typeface="Arial" charset="0"/>
            </a:endParaRPr>
          </a:p>
        </p:txBody>
      </p:sp>
      <p:sp>
        <p:nvSpPr>
          <p:cNvPr id="360" name="Rectangle 39"/>
          <p:cNvSpPr>
            <a:spLocks noChangeArrowheads="1"/>
          </p:cNvSpPr>
          <p:nvPr/>
        </p:nvSpPr>
        <p:spPr bwMode="auto">
          <a:xfrm>
            <a:off x="6483350" y="460216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160</a:t>
            </a:r>
            <a:endParaRPr lang="en-US" altLang="en-US" sz="1800" dirty="0">
              <a:latin typeface="Arial" charset="0"/>
            </a:endParaRPr>
          </a:p>
        </p:txBody>
      </p:sp>
      <p:sp>
        <p:nvSpPr>
          <p:cNvPr id="361" name="Rectangle 40"/>
          <p:cNvSpPr>
            <a:spLocks noChangeArrowheads="1"/>
          </p:cNvSpPr>
          <p:nvPr/>
        </p:nvSpPr>
        <p:spPr bwMode="auto">
          <a:xfrm>
            <a:off x="1562100" y="4808538"/>
            <a:ext cx="23907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Selling expenses (60% variable)</a:t>
            </a:r>
            <a:endParaRPr lang="en-US" altLang="en-US" sz="1800" dirty="0">
              <a:latin typeface="Arial" charset="0"/>
            </a:endParaRPr>
          </a:p>
        </p:txBody>
      </p:sp>
      <p:sp>
        <p:nvSpPr>
          <p:cNvPr id="363" name="Rectangle 41"/>
          <p:cNvSpPr>
            <a:spLocks noChangeArrowheads="1"/>
          </p:cNvSpPr>
          <p:nvPr/>
        </p:nvSpPr>
        <p:spPr bwMode="auto">
          <a:xfrm>
            <a:off x="4183063" y="4808538"/>
            <a:ext cx="19065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(200 units x $2.00 x 50%)</a:t>
            </a:r>
            <a:endParaRPr lang="en-US" altLang="en-US" sz="1800" dirty="0">
              <a:latin typeface="Arial" charset="0"/>
            </a:endParaRPr>
          </a:p>
        </p:txBody>
      </p:sp>
      <p:sp>
        <p:nvSpPr>
          <p:cNvPr id="364" name="Rectangle 42"/>
          <p:cNvSpPr>
            <a:spLocks noChangeArrowheads="1"/>
          </p:cNvSpPr>
          <p:nvPr/>
        </p:nvSpPr>
        <p:spPr bwMode="auto">
          <a:xfrm>
            <a:off x="6483350" y="4808538"/>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200</a:t>
            </a:r>
            <a:endParaRPr lang="en-US" altLang="en-US" sz="1800" dirty="0">
              <a:latin typeface="Arial" charset="0"/>
            </a:endParaRPr>
          </a:p>
        </p:txBody>
      </p:sp>
      <p:sp>
        <p:nvSpPr>
          <p:cNvPr id="365" name="Rectangle 43"/>
          <p:cNvSpPr>
            <a:spLocks noChangeArrowheads="1"/>
          </p:cNvSpPr>
          <p:nvPr/>
        </p:nvSpPr>
        <p:spPr bwMode="auto">
          <a:xfrm>
            <a:off x="1562100" y="5014913"/>
            <a:ext cx="15938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Additional fixed costs</a:t>
            </a:r>
            <a:endParaRPr lang="en-US" altLang="en-US" sz="1800" dirty="0">
              <a:latin typeface="Arial" charset="0"/>
            </a:endParaRPr>
          </a:p>
        </p:txBody>
      </p:sp>
      <p:sp>
        <p:nvSpPr>
          <p:cNvPr id="366" name="Rectangle 44"/>
          <p:cNvSpPr>
            <a:spLocks noChangeArrowheads="1"/>
          </p:cNvSpPr>
          <p:nvPr/>
        </p:nvSpPr>
        <p:spPr bwMode="auto">
          <a:xfrm>
            <a:off x="4183063" y="5014913"/>
            <a:ext cx="12906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(Stamping costs)</a:t>
            </a:r>
            <a:endParaRPr lang="en-US" altLang="en-US" sz="1800" dirty="0">
              <a:latin typeface="Arial" charset="0"/>
            </a:endParaRPr>
          </a:p>
        </p:txBody>
      </p:sp>
      <p:sp>
        <p:nvSpPr>
          <p:cNvPr id="367" name="Rectangle 45"/>
          <p:cNvSpPr>
            <a:spLocks noChangeArrowheads="1"/>
          </p:cNvSpPr>
          <p:nvPr/>
        </p:nvSpPr>
        <p:spPr bwMode="auto">
          <a:xfrm>
            <a:off x="6483350" y="501491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400</a:t>
            </a:r>
            <a:endParaRPr lang="en-US" altLang="en-US" sz="1800" dirty="0">
              <a:latin typeface="Arial" charset="0"/>
            </a:endParaRPr>
          </a:p>
        </p:txBody>
      </p:sp>
      <p:sp>
        <p:nvSpPr>
          <p:cNvPr id="368" name="Rectangle 46"/>
          <p:cNvSpPr>
            <a:spLocks noChangeArrowheads="1"/>
          </p:cNvSpPr>
          <p:nvPr/>
        </p:nvSpPr>
        <p:spPr bwMode="auto">
          <a:xfrm>
            <a:off x="1379538" y="5221288"/>
            <a:ext cx="20574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Total incremental expenses</a:t>
            </a:r>
            <a:endParaRPr lang="en-US" altLang="en-US" sz="1800" dirty="0">
              <a:latin typeface="Arial" charset="0"/>
            </a:endParaRPr>
          </a:p>
        </p:txBody>
      </p:sp>
      <p:sp>
        <p:nvSpPr>
          <p:cNvPr id="369" name="Rectangle 47"/>
          <p:cNvSpPr>
            <a:spLocks noChangeArrowheads="1"/>
          </p:cNvSpPr>
          <p:nvPr/>
        </p:nvSpPr>
        <p:spPr bwMode="auto">
          <a:xfrm>
            <a:off x="7310438" y="5221288"/>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3,360</a:t>
            </a:r>
            <a:endParaRPr lang="en-US" altLang="en-US" sz="1800" dirty="0">
              <a:latin typeface="Arial" charset="0"/>
            </a:endParaRPr>
          </a:p>
        </p:txBody>
      </p:sp>
      <p:sp>
        <p:nvSpPr>
          <p:cNvPr id="370" name="Rectangle 48"/>
          <p:cNvSpPr>
            <a:spLocks noChangeArrowheads="1"/>
          </p:cNvSpPr>
          <p:nvPr/>
        </p:nvSpPr>
        <p:spPr bwMode="auto">
          <a:xfrm>
            <a:off x="1379538" y="5426075"/>
            <a:ext cx="189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Net income increases by:</a:t>
            </a:r>
            <a:endParaRPr lang="en-US" altLang="en-US" sz="1800" dirty="0">
              <a:latin typeface="Arial" charset="0"/>
            </a:endParaRPr>
          </a:p>
        </p:txBody>
      </p:sp>
      <p:sp>
        <p:nvSpPr>
          <p:cNvPr id="371" name="Rectangle 49"/>
          <p:cNvSpPr>
            <a:spLocks noChangeArrowheads="1"/>
          </p:cNvSpPr>
          <p:nvPr/>
        </p:nvSpPr>
        <p:spPr bwMode="auto">
          <a:xfrm>
            <a:off x="7350125" y="5426075"/>
            <a:ext cx="433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$240</a:t>
            </a:r>
            <a:endParaRPr lang="en-US" altLang="en-US" sz="1800" dirty="0">
              <a:latin typeface="Arial" charset="0"/>
            </a:endParaRPr>
          </a:p>
        </p:txBody>
      </p:sp>
      <p:sp>
        <p:nvSpPr>
          <p:cNvPr id="372" name="Rectangle 50"/>
          <p:cNvSpPr>
            <a:spLocks noChangeArrowheads="1"/>
          </p:cNvSpPr>
          <p:nvPr/>
        </p:nvSpPr>
        <p:spPr bwMode="auto">
          <a:xfrm>
            <a:off x="1379538" y="5791200"/>
            <a:ext cx="42827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400" b="1" dirty="0">
                <a:solidFill>
                  <a:srgbClr val="FF0000"/>
                </a:solidFill>
                <a:latin typeface="Arial" charset="0"/>
              </a:rPr>
              <a:t>Yes, the company should accept the special order.</a:t>
            </a:r>
          </a:p>
        </p:txBody>
      </p:sp>
      <p:sp>
        <p:nvSpPr>
          <p:cNvPr id="82992" name="Rectangle 51"/>
          <p:cNvSpPr>
            <a:spLocks noChangeArrowheads="1"/>
          </p:cNvSpPr>
          <p:nvPr/>
        </p:nvSpPr>
        <p:spPr bwMode="auto">
          <a:xfrm>
            <a:off x="5770563" y="1706563"/>
            <a:ext cx="685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b="1" dirty="0">
                <a:solidFill>
                  <a:schemeClr val="bg1"/>
                </a:solidFill>
                <a:latin typeface="Arial" charset="0"/>
              </a:rPr>
              <a:t>Variable</a:t>
            </a:r>
            <a:r>
              <a:rPr lang="en-US" altLang="en-US" sz="1300" b="1" dirty="0">
                <a:solidFill>
                  <a:srgbClr val="000000"/>
                </a:solidFill>
                <a:latin typeface="Arial" charset="0"/>
              </a:rPr>
              <a:t> </a:t>
            </a:r>
            <a:endParaRPr lang="en-US" altLang="en-US" sz="1800" dirty="0">
              <a:latin typeface="Arial" charset="0"/>
            </a:endParaRPr>
          </a:p>
        </p:txBody>
      </p:sp>
      <p:sp>
        <p:nvSpPr>
          <p:cNvPr id="82993" name="Rectangle 52"/>
          <p:cNvSpPr>
            <a:spLocks noChangeArrowheads="1"/>
          </p:cNvSpPr>
          <p:nvPr/>
        </p:nvSpPr>
        <p:spPr bwMode="auto">
          <a:xfrm>
            <a:off x="5719763" y="1912938"/>
            <a:ext cx="7905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b="1" dirty="0">
                <a:solidFill>
                  <a:schemeClr val="bg1"/>
                </a:solidFill>
                <a:latin typeface="Arial" charset="0"/>
              </a:rPr>
              <a:t>costs</a:t>
            </a:r>
            <a:r>
              <a:rPr lang="en-US" altLang="en-US" sz="1300" b="1" dirty="0">
                <a:solidFill>
                  <a:srgbClr val="000000"/>
                </a:solidFill>
                <a:latin typeface="Arial" charset="0"/>
              </a:rPr>
              <a:t> </a:t>
            </a:r>
            <a:r>
              <a:rPr lang="en-US" altLang="en-US" sz="1300" b="1" dirty="0">
                <a:solidFill>
                  <a:schemeClr val="bg1"/>
                </a:solidFill>
                <a:latin typeface="Arial" charset="0"/>
              </a:rPr>
              <a:t>per</a:t>
            </a:r>
            <a:r>
              <a:rPr lang="en-US" altLang="en-US" sz="1300" b="1" dirty="0">
                <a:solidFill>
                  <a:srgbClr val="000000"/>
                </a:solidFill>
                <a:latin typeface="Arial" charset="0"/>
              </a:rPr>
              <a:t> </a:t>
            </a:r>
            <a:endParaRPr lang="en-US" altLang="en-US" sz="1800" dirty="0">
              <a:latin typeface="Arial" charset="0"/>
            </a:endParaRPr>
          </a:p>
        </p:txBody>
      </p:sp>
      <p:sp>
        <p:nvSpPr>
          <p:cNvPr id="82994" name="Rectangle 53"/>
          <p:cNvSpPr>
            <a:spLocks noChangeArrowheads="1"/>
          </p:cNvSpPr>
          <p:nvPr/>
        </p:nvSpPr>
        <p:spPr bwMode="auto">
          <a:xfrm>
            <a:off x="5930900" y="2128838"/>
            <a:ext cx="3079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b="1" dirty="0">
                <a:solidFill>
                  <a:schemeClr val="bg1"/>
                </a:solidFill>
                <a:latin typeface="Arial" charset="0"/>
              </a:rPr>
              <a:t>unit</a:t>
            </a:r>
            <a:endParaRPr lang="en-US" altLang="en-US" sz="1800" dirty="0">
              <a:solidFill>
                <a:schemeClr val="bg1"/>
              </a:solidFill>
              <a:latin typeface="Arial" charset="0"/>
            </a:endParaRPr>
          </a:p>
        </p:txBody>
      </p:sp>
      <p:sp>
        <p:nvSpPr>
          <p:cNvPr id="82995" name="Rectangle 54"/>
          <p:cNvSpPr>
            <a:spLocks noChangeArrowheads="1"/>
          </p:cNvSpPr>
          <p:nvPr/>
        </p:nvSpPr>
        <p:spPr bwMode="auto">
          <a:xfrm>
            <a:off x="6629400" y="1706563"/>
            <a:ext cx="9223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b="1" dirty="0">
                <a:solidFill>
                  <a:schemeClr val="bg1"/>
                </a:solidFill>
                <a:latin typeface="Arial" charset="0"/>
              </a:rPr>
              <a:t>Fixed</a:t>
            </a:r>
            <a:r>
              <a:rPr lang="en-US" altLang="en-US" sz="1300" b="1" dirty="0">
                <a:solidFill>
                  <a:srgbClr val="000000"/>
                </a:solidFill>
                <a:latin typeface="Arial" charset="0"/>
              </a:rPr>
              <a:t> </a:t>
            </a:r>
            <a:r>
              <a:rPr lang="en-US" altLang="en-US" sz="1300" b="1" dirty="0">
                <a:solidFill>
                  <a:schemeClr val="bg1"/>
                </a:solidFill>
                <a:latin typeface="Arial" charset="0"/>
              </a:rPr>
              <a:t>costs</a:t>
            </a:r>
            <a:endParaRPr lang="en-US" altLang="en-US" sz="1800" dirty="0">
              <a:solidFill>
                <a:schemeClr val="bg1"/>
              </a:solidFill>
              <a:latin typeface="Arial" charset="0"/>
            </a:endParaRPr>
          </a:p>
        </p:txBody>
      </p:sp>
      <p:sp>
        <p:nvSpPr>
          <p:cNvPr id="82996" name="Rectangle 55"/>
          <p:cNvSpPr>
            <a:spLocks noChangeArrowheads="1"/>
          </p:cNvSpPr>
          <p:nvPr/>
        </p:nvSpPr>
        <p:spPr bwMode="auto">
          <a:xfrm>
            <a:off x="1379538" y="1247775"/>
            <a:ext cx="64341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costs below.  The company's normal selling price is $22 per unit.  The sales price for the </a:t>
            </a:r>
            <a:endParaRPr lang="en-US" altLang="en-US" sz="1800" dirty="0">
              <a:latin typeface="Arial" charset="0"/>
            </a:endParaRPr>
          </a:p>
        </p:txBody>
      </p:sp>
      <p:sp>
        <p:nvSpPr>
          <p:cNvPr id="82997" name="Rectangle 56"/>
          <p:cNvSpPr>
            <a:spLocks noChangeArrowheads="1"/>
          </p:cNvSpPr>
          <p:nvPr/>
        </p:nvSpPr>
        <p:spPr bwMode="auto">
          <a:xfrm>
            <a:off x="1379538" y="1444625"/>
            <a:ext cx="21082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special order is $18 per unit.</a:t>
            </a:r>
            <a:endParaRPr lang="en-US" altLang="en-US" sz="1800" dirty="0">
              <a:latin typeface="Arial" charset="0"/>
            </a:endParaRPr>
          </a:p>
        </p:txBody>
      </p:sp>
      <p:sp>
        <p:nvSpPr>
          <p:cNvPr id="82998" name="Rectangle 57"/>
          <p:cNvSpPr>
            <a:spLocks noChangeArrowheads="1"/>
          </p:cNvSpPr>
          <p:nvPr/>
        </p:nvSpPr>
        <p:spPr bwMode="auto">
          <a:xfrm>
            <a:off x="4953000" y="1727200"/>
            <a:ext cx="511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b="1" dirty="0">
                <a:solidFill>
                  <a:schemeClr val="bg1"/>
                </a:solidFill>
                <a:latin typeface="Arial" charset="0"/>
              </a:rPr>
              <a:t>Costs</a:t>
            </a:r>
            <a:r>
              <a:rPr lang="en-US" altLang="en-US" sz="1300" b="1" dirty="0">
                <a:solidFill>
                  <a:srgbClr val="000000"/>
                </a:solidFill>
                <a:latin typeface="Arial" charset="0"/>
              </a:rPr>
              <a:t> </a:t>
            </a:r>
            <a:endParaRPr lang="en-US" altLang="en-US" sz="1800" dirty="0">
              <a:latin typeface="Arial" charset="0"/>
            </a:endParaRPr>
          </a:p>
        </p:txBody>
      </p:sp>
      <p:sp>
        <p:nvSpPr>
          <p:cNvPr id="82999" name="Rectangle 58"/>
          <p:cNvSpPr>
            <a:spLocks noChangeArrowheads="1"/>
          </p:cNvSpPr>
          <p:nvPr/>
        </p:nvSpPr>
        <p:spPr bwMode="auto">
          <a:xfrm>
            <a:off x="4953000" y="1933575"/>
            <a:ext cx="5207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b="1" dirty="0">
                <a:solidFill>
                  <a:schemeClr val="bg1"/>
                </a:solidFill>
                <a:latin typeface="Arial" charset="0"/>
              </a:rPr>
              <a:t>(7,500 </a:t>
            </a:r>
            <a:endParaRPr lang="en-US" altLang="en-US" sz="1800" dirty="0">
              <a:solidFill>
                <a:schemeClr val="bg1"/>
              </a:solidFill>
              <a:latin typeface="Arial" charset="0"/>
            </a:endParaRPr>
          </a:p>
        </p:txBody>
      </p:sp>
      <p:sp>
        <p:nvSpPr>
          <p:cNvPr id="83000" name="Rectangle 59"/>
          <p:cNvSpPr>
            <a:spLocks noChangeArrowheads="1"/>
          </p:cNvSpPr>
          <p:nvPr/>
        </p:nvSpPr>
        <p:spPr bwMode="auto">
          <a:xfrm>
            <a:off x="4962525" y="2149475"/>
            <a:ext cx="457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b="1" dirty="0">
                <a:solidFill>
                  <a:schemeClr val="bg1"/>
                </a:solidFill>
                <a:latin typeface="Arial" charset="0"/>
              </a:rPr>
              <a:t>units)</a:t>
            </a:r>
            <a:endParaRPr lang="en-US" altLang="en-US" sz="1800" dirty="0">
              <a:solidFill>
                <a:schemeClr val="bg1"/>
              </a:solidFill>
              <a:latin typeface="Arial" charset="0"/>
            </a:endParaRPr>
          </a:p>
        </p:txBody>
      </p:sp>
      <p:sp>
        <p:nvSpPr>
          <p:cNvPr id="83001" name="Rectangle 60"/>
          <p:cNvSpPr>
            <a:spLocks noChangeArrowheads="1"/>
          </p:cNvSpPr>
          <p:nvPr/>
        </p:nvSpPr>
        <p:spPr bwMode="auto">
          <a:xfrm>
            <a:off x="1330325" y="1676400"/>
            <a:ext cx="19050" cy="6889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83002" name="Rectangle 61"/>
          <p:cNvSpPr>
            <a:spLocks noChangeArrowheads="1"/>
          </p:cNvSpPr>
          <p:nvPr/>
        </p:nvSpPr>
        <p:spPr bwMode="auto">
          <a:xfrm>
            <a:off x="7783513" y="1697038"/>
            <a:ext cx="20637" cy="6683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83003" name="Rectangle 62"/>
          <p:cNvSpPr>
            <a:spLocks noChangeArrowheads="1"/>
          </p:cNvSpPr>
          <p:nvPr/>
        </p:nvSpPr>
        <p:spPr bwMode="auto">
          <a:xfrm>
            <a:off x="1349375" y="1676400"/>
            <a:ext cx="64547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83004" name="Rectangle 63"/>
          <p:cNvSpPr>
            <a:spLocks noChangeArrowheads="1"/>
          </p:cNvSpPr>
          <p:nvPr/>
        </p:nvSpPr>
        <p:spPr bwMode="auto">
          <a:xfrm>
            <a:off x="1349375" y="2344738"/>
            <a:ext cx="6454775"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386" name="Line 64"/>
          <p:cNvSpPr>
            <a:spLocks noChangeShapeType="1"/>
          </p:cNvSpPr>
          <p:nvPr/>
        </p:nvSpPr>
        <p:spPr bwMode="auto">
          <a:xfrm>
            <a:off x="5938838" y="5200650"/>
            <a:ext cx="90646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87" name="Rectangle 65"/>
          <p:cNvSpPr>
            <a:spLocks noChangeArrowheads="1"/>
          </p:cNvSpPr>
          <p:nvPr/>
        </p:nvSpPr>
        <p:spPr bwMode="auto">
          <a:xfrm>
            <a:off x="5938838" y="5200650"/>
            <a:ext cx="906462"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388" name="Line 66"/>
          <p:cNvSpPr>
            <a:spLocks noChangeShapeType="1"/>
          </p:cNvSpPr>
          <p:nvPr/>
        </p:nvSpPr>
        <p:spPr bwMode="auto">
          <a:xfrm>
            <a:off x="6835775" y="5405438"/>
            <a:ext cx="9683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89" name="Rectangle 67"/>
          <p:cNvSpPr>
            <a:spLocks noChangeArrowheads="1"/>
          </p:cNvSpPr>
          <p:nvPr/>
        </p:nvSpPr>
        <p:spPr bwMode="auto">
          <a:xfrm>
            <a:off x="6835775" y="5405438"/>
            <a:ext cx="968375"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390" name="Line 68"/>
          <p:cNvSpPr>
            <a:spLocks noChangeShapeType="1"/>
          </p:cNvSpPr>
          <p:nvPr/>
        </p:nvSpPr>
        <p:spPr bwMode="auto">
          <a:xfrm>
            <a:off x="6835775" y="5611813"/>
            <a:ext cx="9683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91" name="Rectangle 69"/>
          <p:cNvSpPr>
            <a:spLocks noChangeArrowheads="1"/>
          </p:cNvSpPr>
          <p:nvPr/>
        </p:nvSpPr>
        <p:spPr bwMode="auto">
          <a:xfrm>
            <a:off x="6835775" y="5611813"/>
            <a:ext cx="968375"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392" name="Line 70"/>
          <p:cNvSpPr>
            <a:spLocks noChangeShapeType="1"/>
          </p:cNvSpPr>
          <p:nvPr/>
        </p:nvSpPr>
        <p:spPr bwMode="auto">
          <a:xfrm>
            <a:off x="6835775" y="5632450"/>
            <a:ext cx="9683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93" name="Rectangle 71"/>
          <p:cNvSpPr>
            <a:spLocks noChangeArrowheads="1"/>
          </p:cNvSpPr>
          <p:nvPr/>
        </p:nvSpPr>
        <p:spPr bwMode="auto">
          <a:xfrm>
            <a:off x="6835775" y="5632450"/>
            <a:ext cx="96837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72" name="Slide Number Placeholder 5"/>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r">
              <a:spcBef>
                <a:spcPct val="0"/>
              </a:spcBef>
              <a:buFontTx/>
              <a:buNone/>
            </a:pPr>
            <a:r>
              <a:rPr lang="en-US" altLang="en-US" sz="1200" dirty="0" smtClean="0">
                <a:solidFill>
                  <a:srgbClr val="898989"/>
                </a:solidFill>
                <a:latin typeface="Arial" charset="0"/>
              </a:rPr>
              <a:t>39</a:t>
            </a:r>
            <a:endParaRPr lang="en-US" altLang="en-US" sz="1200" dirty="0">
              <a:solidFill>
                <a:srgbClr val="898989"/>
              </a:solidFill>
              <a:latin typeface="Arial" charset="0"/>
            </a:endParaRPr>
          </a:p>
        </p:txBody>
      </p:sp>
      <p:sp>
        <p:nvSpPr>
          <p:cNvPr id="70" name="Rounded Rectangle 69"/>
          <p:cNvSpPr/>
          <p:nvPr/>
        </p:nvSpPr>
        <p:spPr>
          <a:xfrm>
            <a:off x="1" y="6538912"/>
            <a:ext cx="5181599" cy="28767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A</a:t>
            </a:r>
            <a:r>
              <a:rPr lang="en-US" altLang="en-US" sz="1100" b="1" kern="0" dirty="0" smtClean="0">
                <a:solidFill>
                  <a:prstClr val="black"/>
                </a:solidFill>
                <a:latin typeface="Arial Narrow" pitchFamily="34" charset="0"/>
                <a:cs typeface="+mn-cs"/>
              </a:rPr>
              <a:t>1</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latin typeface="Calibri"/>
              </a:rPr>
              <a:t>Evaluate short-term managerial decisions using relevant costs.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52"/>
                                        </p:tgtEl>
                                        <p:attrNameLst>
                                          <p:attrName>style.visibility</p:attrName>
                                        </p:attrNameLst>
                                      </p:cBhvr>
                                      <p:to>
                                        <p:strVal val="visible"/>
                                      </p:to>
                                    </p:set>
                                    <p:animEffect transition="in" filter="fade">
                                      <p:cBhvr>
                                        <p:cTn id="18" dur="500"/>
                                        <p:tgtEl>
                                          <p:spTgt spid="35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53"/>
                                        </p:tgtEl>
                                        <p:attrNameLst>
                                          <p:attrName>style.visibility</p:attrName>
                                        </p:attrNameLst>
                                      </p:cBhvr>
                                      <p:to>
                                        <p:strVal val="visible"/>
                                      </p:to>
                                    </p:set>
                                    <p:animEffect transition="in" filter="fade">
                                      <p:cBhvr>
                                        <p:cTn id="21" dur="500"/>
                                        <p:tgtEl>
                                          <p:spTgt spid="35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54"/>
                                        </p:tgtEl>
                                        <p:attrNameLst>
                                          <p:attrName>style.visibility</p:attrName>
                                        </p:attrNameLst>
                                      </p:cBhvr>
                                      <p:to>
                                        <p:strVal val="visible"/>
                                      </p:to>
                                    </p:set>
                                    <p:animEffect transition="in" filter="fade">
                                      <p:cBhvr>
                                        <p:cTn id="24" dur="500"/>
                                        <p:tgtEl>
                                          <p:spTgt spid="354"/>
                                        </p:tgtEl>
                                      </p:cBhvr>
                                    </p:animEffect>
                                  </p:childTnLst>
                                </p:cTn>
                              </p:par>
                            </p:childTnLst>
                          </p:cTn>
                        </p:par>
                        <p:par>
                          <p:cTn id="25" fill="hold" nodeType="afterGroup">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355"/>
                                        </p:tgtEl>
                                        <p:attrNameLst>
                                          <p:attrName>style.visibility</p:attrName>
                                        </p:attrNameLst>
                                      </p:cBhvr>
                                      <p:to>
                                        <p:strVal val="visible"/>
                                      </p:to>
                                    </p:set>
                                    <p:animEffect transition="in" filter="fade">
                                      <p:cBhvr>
                                        <p:cTn id="28" dur="500"/>
                                        <p:tgtEl>
                                          <p:spTgt spid="35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56"/>
                                        </p:tgtEl>
                                        <p:attrNameLst>
                                          <p:attrName>style.visibility</p:attrName>
                                        </p:attrNameLst>
                                      </p:cBhvr>
                                      <p:to>
                                        <p:strVal val="visible"/>
                                      </p:to>
                                    </p:set>
                                    <p:animEffect transition="in" filter="fade">
                                      <p:cBhvr>
                                        <p:cTn id="31" dur="500"/>
                                        <p:tgtEl>
                                          <p:spTgt spid="35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57"/>
                                        </p:tgtEl>
                                        <p:attrNameLst>
                                          <p:attrName>style.visibility</p:attrName>
                                        </p:attrNameLst>
                                      </p:cBhvr>
                                      <p:to>
                                        <p:strVal val="visible"/>
                                      </p:to>
                                    </p:set>
                                    <p:animEffect transition="in" filter="fade">
                                      <p:cBhvr>
                                        <p:cTn id="34" dur="500"/>
                                        <p:tgtEl>
                                          <p:spTgt spid="357"/>
                                        </p:tgtEl>
                                      </p:cBhvr>
                                    </p:animEffect>
                                  </p:childTnLst>
                                </p:cTn>
                              </p:par>
                            </p:childTnLst>
                          </p:cTn>
                        </p:par>
                        <p:par>
                          <p:cTn id="35" fill="hold" nodeType="afterGroup">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358"/>
                                        </p:tgtEl>
                                        <p:attrNameLst>
                                          <p:attrName>style.visibility</p:attrName>
                                        </p:attrNameLst>
                                      </p:cBhvr>
                                      <p:to>
                                        <p:strVal val="visible"/>
                                      </p:to>
                                    </p:set>
                                    <p:animEffect transition="in" filter="fade">
                                      <p:cBhvr>
                                        <p:cTn id="38" dur="500"/>
                                        <p:tgtEl>
                                          <p:spTgt spid="35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59"/>
                                        </p:tgtEl>
                                        <p:attrNameLst>
                                          <p:attrName>style.visibility</p:attrName>
                                        </p:attrNameLst>
                                      </p:cBhvr>
                                      <p:to>
                                        <p:strVal val="visible"/>
                                      </p:to>
                                    </p:set>
                                    <p:animEffect transition="in" filter="fade">
                                      <p:cBhvr>
                                        <p:cTn id="41" dur="500"/>
                                        <p:tgtEl>
                                          <p:spTgt spid="35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60"/>
                                        </p:tgtEl>
                                        <p:attrNameLst>
                                          <p:attrName>style.visibility</p:attrName>
                                        </p:attrNameLst>
                                      </p:cBhvr>
                                      <p:to>
                                        <p:strVal val="visible"/>
                                      </p:to>
                                    </p:set>
                                    <p:animEffect transition="in" filter="fade">
                                      <p:cBhvr>
                                        <p:cTn id="44" dur="500"/>
                                        <p:tgtEl>
                                          <p:spTgt spid="360"/>
                                        </p:tgtEl>
                                      </p:cBhvr>
                                    </p:animEffect>
                                  </p:childTnLst>
                                </p:cTn>
                              </p:par>
                            </p:childTnLst>
                          </p:cTn>
                        </p:par>
                        <p:par>
                          <p:cTn id="45" fill="hold" nodeType="afterGroup">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361"/>
                                        </p:tgtEl>
                                        <p:attrNameLst>
                                          <p:attrName>style.visibility</p:attrName>
                                        </p:attrNameLst>
                                      </p:cBhvr>
                                      <p:to>
                                        <p:strVal val="visible"/>
                                      </p:to>
                                    </p:set>
                                    <p:animEffect transition="in" filter="fade">
                                      <p:cBhvr>
                                        <p:cTn id="48" dur="500"/>
                                        <p:tgtEl>
                                          <p:spTgt spid="36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63"/>
                                        </p:tgtEl>
                                        <p:attrNameLst>
                                          <p:attrName>style.visibility</p:attrName>
                                        </p:attrNameLst>
                                      </p:cBhvr>
                                      <p:to>
                                        <p:strVal val="visible"/>
                                      </p:to>
                                    </p:set>
                                    <p:animEffect transition="in" filter="fade">
                                      <p:cBhvr>
                                        <p:cTn id="51" dur="500"/>
                                        <p:tgtEl>
                                          <p:spTgt spid="36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64"/>
                                        </p:tgtEl>
                                        <p:attrNameLst>
                                          <p:attrName>style.visibility</p:attrName>
                                        </p:attrNameLst>
                                      </p:cBhvr>
                                      <p:to>
                                        <p:strVal val="visible"/>
                                      </p:to>
                                    </p:set>
                                    <p:animEffect transition="in" filter="fade">
                                      <p:cBhvr>
                                        <p:cTn id="54" dur="500"/>
                                        <p:tgtEl>
                                          <p:spTgt spid="364"/>
                                        </p:tgtEl>
                                      </p:cBhvr>
                                    </p:animEffect>
                                  </p:childTnLst>
                                </p:cTn>
                              </p:par>
                            </p:childTnLst>
                          </p:cTn>
                        </p:par>
                        <p:par>
                          <p:cTn id="55" fill="hold" nodeType="afterGroup">
                            <p:stCondLst>
                              <p:cond delay="2000"/>
                            </p:stCondLst>
                            <p:childTnLst>
                              <p:par>
                                <p:cTn id="56" presetID="10" presetClass="entr" presetSubtype="0" fill="hold" grpId="0" nodeType="afterEffect">
                                  <p:stCondLst>
                                    <p:cond delay="0"/>
                                  </p:stCondLst>
                                  <p:childTnLst>
                                    <p:set>
                                      <p:cBhvr>
                                        <p:cTn id="57" dur="1" fill="hold">
                                          <p:stCondLst>
                                            <p:cond delay="0"/>
                                          </p:stCondLst>
                                        </p:cTn>
                                        <p:tgtEl>
                                          <p:spTgt spid="365"/>
                                        </p:tgtEl>
                                        <p:attrNameLst>
                                          <p:attrName>style.visibility</p:attrName>
                                        </p:attrNameLst>
                                      </p:cBhvr>
                                      <p:to>
                                        <p:strVal val="visible"/>
                                      </p:to>
                                    </p:set>
                                    <p:animEffect transition="in" filter="fade">
                                      <p:cBhvr>
                                        <p:cTn id="58" dur="500"/>
                                        <p:tgtEl>
                                          <p:spTgt spid="36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66"/>
                                        </p:tgtEl>
                                        <p:attrNameLst>
                                          <p:attrName>style.visibility</p:attrName>
                                        </p:attrNameLst>
                                      </p:cBhvr>
                                      <p:to>
                                        <p:strVal val="visible"/>
                                      </p:to>
                                    </p:set>
                                    <p:animEffect transition="in" filter="fade">
                                      <p:cBhvr>
                                        <p:cTn id="61" dur="500"/>
                                        <p:tgtEl>
                                          <p:spTgt spid="36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67"/>
                                        </p:tgtEl>
                                        <p:attrNameLst>
                                          <p:attrName>style.visibility</p:attrName>
                                        </p:attrNameLst>
                                      </p:cBhvr>
                                      <p:to>
                                        <p:strVal val="visible"/>
                                      </p:to>
                                    </p:set>
                                    <p:animEffect transition="in" filter="fade">
                                      <p:cBhvr>
                                        <p:cTn id="64" dur="500"/>
                                        <p:tgtEl>
                                          <p:spTgt spid="367"/>
                                        </p:tgtEl>
                                      </p:cBhvr>
                                    </p:animEffect>
                                  </p:childTnLst>
                                </p:cTn>
                              </p:par>
                            </p:childTnLst>
                          </p:cTn>
                        </p:par>
                        <p:par>
                          <p:cTn id="65" fill="hold" nodeType="afterGroup">
                            <p:stCondLst>
                              <p:cond delay="2500"/>
                            </p:stCondLst>
                            <p:childTnLst>
                              <p:par>
                                <p:cTn id="66" presetID="10" presetClass="entr" presetSubtype="0" fill="hold" grpId="0" nodeType="afterEffect">
                                  <p:stCondLst>
                                    <p:cond delay="0"/>
                                  </p:stCondLst>
                                  <p:childTnLst>
                                    <p:set>
                                      <p:cBhvr>
                                        <p:cTn id="67" dur="1" fill="hold">
                                          <p:stCondLst>
                                            <p:cond delay="0"/>
                                          </p:stCondLst>
                                        </p:cTn>
                                        <p:tgtEl>
                                          <p:spTgt spid="368"/>
                                        </p:tgtEl>
                                        <p:attrNameLst>
                                          <p:attrName>style.visibility</p:attrName>
                                        </p:attrNameLst>
                                      </p:cBhvr>
                                      <p:to>
                                        <p:strVal val="visible"/>
                                      </p:to>
                                    </p:set>
                                    <p:animEffect transition="in" filter="fade">
                                      <p:cBhvr>
                                        <p:cTn id="68" dur="500"/>
                                        <p:tgtEl>
                                          <p:spTgt spid="36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69"/>
                                        </p:tgtEl>
                                        <p:attrNameLst>
                                          <p:attrName>style.visibility</p:attrName>
                                        </p:attrNameLst>
                                      </p:cBhvr>
                                      <p:to>
                                        <p:strVal val="visible"/>
                                      </p:to>
                                    </p:set>
                                    <p:animEffect transition="in" filter="fade">
                                      <p:cBhvr>
                                        <p:cTn id="71" dur="500"/>
                                        <p:tgtEl>
                                          <p:spTgt spid="36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86"/>
                                        </p:tgtEl>
                                        <p:attrNameLst>
                                          <p:attrName>style.visibility</p:attrName>
                                        </p:attrNameLst>
                                      </p:cBhvr>
                                      <p:to>
                                        <p:strVal val="visible"/>
                                      </p:to>
                                    </p:set>
                                    <p:animEffect transition="in" filter="fade">
                                      <p:cBhvr>
                                        <p:cTn id="74" dur="500"/>
                                        <p:tgtEl>
                                          <p:spTgt spid="38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87"/>
                                        </p:tgtEl>
                                        <p:attrNameLst>
                                          <p:attrName>style.visibility</p:attrName>
                                        </p:attrNameLst>
                                      </p:cBhvr>
                                      <p:to>
                                        <p:strVal val="visible"/>
                                      </p:to>
                                    </p:set>
                                    <p:animEffect transition="in" filter="fade">
                                      <p:cBhvr>
                                        <p:cTn id="77" dur="500"/>
                                        <p:tgtEl>
                                          <p:spTgt spid="38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71"/>
                                        </p:tgtEl>
                                        <p:attrNameLst>
                                          <p:attrName>style.visibility</p:attrName>
                                        </p:attrNameLst>
                                      </p:cBhvr>
                                      <p:to>
                                        <p:strVal val="visible"/>
                                      </p:to>
                                    </p:set>
                                    <p:animEffect transition="in" filter="fade">
                                      <p:cBhvr>
                                        <p:cTn id="82" dur="500"/>
                                        <p:tgtEl>
                                          <p:spTgt spid="37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70"/>
                                        </p:tgtEl>
                                        <p:attrNameLst>
                                          <p:attrName>style.visibility</p:attrName>
                                        </p:attrNameLst>
                                      </p:cBhvr>
                                      <p:to>
                                        <p:strVal val="visible"/>
                                      </p:to>
                                    </p:set>
                                    <p:animEffect transition="in" filter="fade">
                                      <p:cBhvr>
                                        <p:cTn id="85" dur="500"/>
                                        <p:tgtEl>
                                          <p:spTgt spid="37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88"/>
                                        </p:tgtEl>
                                        <p:attrNameLst>
                                          <p:attrName>style.visibility</p:attrName>
                                        </p:attrNameLst>
                                      </p:cBhvr>
                                      <p:to>
                                        <p:strVal val="visible"/>
                                      </p:to>
                                    </p:set>
                                    <p:animEffect transition="in" filter="fade">
                                      <p:cBhvr>
                                        <p:cTn id="88" dur="500"/>
                                        <p:tgtEl>
                                          <p:spTgt spid="388"/>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89"/>
                                        </p:tgtEl>
                                        <p:attrNameLst>
                                          <p:attrName>style.visibility</p:attrName>
                                        </p:attrNameLst>
                                      </p:cBhvr>
                                      <p:to>
                                        <p:strVal val="visible"/>
                                      </p:to>
                                    </p:set>
                                    <p:animEffect transition="in" filter="fade">
                                      <p:cBhvr>
                                        <p:cTn id="91" dur="500"/>
                                        <p:tgtEl>
                                          <p:spTgt spid="389"/>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90"/>
                                        </p:tgtEl>
                                        <p:attrNameLst>
                                          <p:attrName>style.visibility</p:attrName>
                                        </p:attrNameLst>
                                      </p:cBhvr>
                                      <p:to>
                                        <p:strVal val="visible"/>
                                      </p:to>
                                    </p:set>
                                    <p:animEffect transition="in" filter="fade">
                                      <p:cBhvr>
                                        <p:cTn id="94" dur="500"/>
                                        <p:tgtEl>
                                          <p:spTgt spid="390"/>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91"/>
                                        </p:tgtEl>
                                        <p:attrNameLst>
                                          <p:attrName>style.visibility</p:attrName>
                                        </p:attrNameLst>
                                      </p:cBhvr>
                                      <p:to>
                                        <p:strVal val="visible"/>
                                      </p:to>
                                    </p:set>
                                    <p:animEffect transition="in" filter="fade">
                                      <p:cBhvr>
                                        <p:cTn id="97" dur="500"/>
                                        <p:tgtEl>
                                          <p:spTgt spid="391"/>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92"/>
                                        </p:tgtEl>
                                        <p:attrNameLst>
                                          <p:attrName>style.visibility</p:attrName>
                                        </p:attrNameLst>
                                      </p:cBhvr>
                                      <p:to>
                                        <p:strVal val="visible"/>
                                      </p:to>
                                    </p:set>
                                    <p:animEffect transition="in" filter="fade">
                                      <p:cBhvr>
                                        <p:cTn id="100" dur="500"/>
                                        <p:tgtEl>
                                          <p:spTgt spid="392"/>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93"/>
                                        </p:tgtEl>
                                        <p:attrNameLst>
                                          <p:attrName>style.visibility</p:attrName>
                                        </p:attrNameLst>
                                      </p:cBhvr>
                                      <p:to>
                                        <p:strVal val="visible"/>
                                      </p:to>
                                    </p:set>
                                    <p:animEffect transition="in" filter="fade">
                                      <p:cBhvr>
                                        <p:cTn id="103" dur="500"/>
                                        <p:tgtEl>
                                          <p:spTgt spid="393"/>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372"/>
                                        </p:tgtEl>
                                        <p:attrNameLst>
                                          <p:attrName>style.visibility</p:attrName>
                                        </p:attrNameLst>
                                      </p:cBhvr>
                                      <p:to>
                                        <p:strVal val="visible"/>
                                      </p:to>
                                    </p:set>
                                    <p:animEffect transition="in" filter="fade">
                                      <p:cBhvr>
                                        <p:cTn id="108" dur="500"/>
                                        <p:tgtEl>
                                          <p:spTgt spid="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52" grpId="0"/>
      <p:bldP spid="353" grpId="0"/>
      <p:bldP spid="354" grpId="0"/>
      <p:bldP spid="355" grpId="0"/>
      <p:bldP spid="356" grpId="0"/>
      <p:bldP spid="357" grpId="0"/>
      <p:bldP spid="358" grpId="0"/>
      <p:bldP spid="359" grpId="0"/>
      <p:bldP spid="360" grpId="0"/>
      <p:bldP spid="361" grpId="0"/>
      <p:bldP spid="363" grpId="0"/>
      <p:bldP spid="364" grpId="0"/>
      <p:bldP spid="365" grpId="0"/>
      <p:bldP spid="366" grpId="0"/>
      <p:bldP spid="367" grpId="0"/>
      <p:bldP spid="368" grpId="0"/>
      <p:bldP spid="369" grpId="0"/>
      <p:bldP spid="370" grpId="0"/>
      <p:bldP spid="371" grpId="0"/>
      <p:bldP spid="372" grpId="0"/>
      <p:bldP spid="386" grpId="0" animBg="1"/>
      <p:bldP spid="387" grpId="0" animBg="1"/>
      <p:bldP spid="388" grpId="0" animBg="1"/>
      <p:bldP spid="389" grpId="0" animBg="1"/>
      <p:bldP spid="390" grpId="0" animBg="1"/>
      <p:bldP spid="391" grpId="0" animBg="1"/>
      <p:bldP spid="392" grpId="0" animBg="1"/>
      <p:bldP spid="39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Grp="1" noChangeArrowheads="1"/>
          </p:cNvSpPr>
          <p:nvPr>
            <p:ph type="title"/>
          </p:nvPr>
        </p:nvSpPr>
        <p:spPr>
          <a:xfrm>
            <a:off x="379413" y="493713"/>
            <a:ext cx="8229600" cy="1143000"/>
          </a:xfrm>
        </p:spPr>
        <p:txBody>
          <a:bodyPr/>
          <a:lstStyle/>
          <a:p>
            <a:r>
              <a:rPr lang="en-US" altLang="en-US" sz="4000" b="1" dirty="0" smtClean="0">
                <a:ea typeface="ＭＳ Ｐゴシック" pitchFamily="34" charset="-128"/>
              </a:rPr>
              <a:t>Make or Buy</a:t>
            </a:r>
          </a:p>
        </p:txBody>
      </p:sp>
      <p:sp>
        <p:nvSpPr>
          <p:cNvPr id="84995" name="TextBox 6"/>
          <p:cNvSpPr txBox="1">
            <a:spLocks noChangeArrowheads="1"/>
          </p:cNvSpPr>
          <p:nvPr/>
        </p:nvSpPr>
        <p:spPr bwMode="auto">
          <a:xfrm>
            <a:off x="530226" y="1524000"/>
            <a:ext cx="8078787" cy="4053417"/>
          </a:xfrm>
          <a:prstGeom prst="rect">
            <a:avLst/>
          </a:prstGeom>
          <a:blipFill dpi="0" rotWithShape="1">
            <a:blip r:embed="rId3" cstate="print">
              <a:alphaModFix amt="27000"/>
            </a:blip>
            <a:srcRect/>
            <a:tile tx="0" ty="0" sx="100000" sy="100000" flip="none" algn="tl"/>
          </a:blipFill>
          <a:ln w="9525">
            <a:solidFill>
              <a:srgbClr val="98B954"/>
            </a:solidFill>
            <a:miter lim="800000"/>
            <a:headEnd/>
            <a:tailEnd/>
          </a:ln>
          <a:effectLst>
            <a:outerShdw dist="38100" dir="2700000" algn="br" rotWithShape="0">
              <a:srgbClr val="808080">
                <a:alpha val="42998"/>
              </a:srgbClr>
            </a:outerShdw>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buClr>
                <a:schemeClr val="tx1"/>
              </a:buClr>
              <a:buFont typeface="Wingdings" pitchFamily="2" charset="2"/>
              <a:buChar char="§"/>
            </a:pPr>
            <a:r>
              <a:rPr lang="en-US" altLang="en-US" sz="2600" dirty="0">
                <a:solidFill>
                  <a:srgbClr val="000000"/>
                </a:solidFill>
                <a:latin typeface="Calibri" panose="020F0502020204030204" pitchFamily="34" charset="0"/>
                <a:cs typeface="Arial" panose="020B0604020202020204" pitchFamily="34" charset="0"/>
              </a:rPr>
              <a:t> Incremental costs are important in </a:t>
            </a:r>
            <a:r>
              <a:rPr lang="en-US" altLang="en-US" sz="2600" dirty="0" smtClean="0">
                <a:solidFill>
                  <a:srgbClr val="000000"/>
                </a:solidFill>
                <a:latin typeface="Calibri" panose="020F0502020204030204" pitchFamily="34" charset="0"/>
                <a:cs typeface="Arial" panose="020B0604020202020204" pitchFamily="34" charset="0"/>
              </a:rPr>
              <a:t>the decision </a:t>
            </a:r>
            <a:r>
              <a:rPr lang="en-US" altLang="en-US" sz="2600" dirty="0">
                <a:solidFill>
                  <a:srgbClr val="000000"/>
                </a:solidFill>
                <a:latin typeface="Calibri" panose="020F0502020204030204" pitchFamily="34" charset="0"/>
                <a:cs typeface="Arial" panose="020B0604020202020204" pitchFamily="34" charset="0"/>
              </a:rPr>
              <a:t>to make a product or purchase it </a:t>
            </a:r>
            <a:r>
              <a:rPr lang="en-US" altLang="en-US" sz="2600" dirty="0" smtClean="0">
                <a:solidFill>
                  <a:srgbClr val="000000"/>
                </a:solidFill>
                <a:latin typeface="Calibri" panose="020F0502020204030204" pitchFamily="34" charset="0"/>
                <a:cs typeface="Arial" panose="020B0604020202020204" pitchFamily="34" charset="0"/>
              </a:rPr>
              <a:t>from a </a:t>
            </a:r>
            <a:r>
              <a:rPr lang="en-US" altLang="en-US" sz="2600" dirty="0">
                <a:solidFill>
                  <a:srgbClr val="000000"/>
                </a:solidFill>
                <a:latin typeface="Calibri" panose="020F0502020204030204" pitchFamily="34" charset="0"/>
                <a:cs typeface="Arial" panose="020B0604020202020204" pitchFamily="34" charset="0"/>
              </a:rPr>
              <a:t>supplier.</a:t>
            </a:r>
            <a:br>
              <a:rPr lang="en-US" altLang="en-US" sz="2600" dirty="0">
                <a:solidFill>
                  <a:srgbClr val="000000"/>
                </a:solidFill>
                <a:latin typeface="Calibri" panose="020F0502020204030204" pitchFamily="34" charset="0"/>
                <a:cs typeface="Arial" panose="020B0604020202020204" pitchFamily="34" charset="0"/>
              </a:rPr>
            </a:br>
            <a:endParaRPr lang="en-US" altLang="en-US" sz="2600" dirty="0">
              <a:solidFill>
                <a:srgbClr val="000000"/>
              </a:solidFill>
              <a:latin typeface="Calibri" panose="020F0502020204030204" pitchFamily="34" charset="0"/>
              <a:cs typeface="Arial" panose="020B0604020202020204" pitchFamily="34" charset="0"/>
            </a:endParaRPr>
          </a:p>
          <a:p>
            <a:pPr eaLnBrk="1" hangingPunct="1">
              <a:lnSpc>
                <a:spcPct val="90000"/>
              </a:lnSpc>
              <a:buClr>
                <a:schemeClr val="tx1"/>
              </a:buClr>
              <a:buFont typeface="Wingdings" pitchFamily="2" charset="2"/>
              <a:buChar char="§"/>
            </a:pPr>
            <a:r>
              <a:rPr lang="en-US" altLang="en-US" sz="2600" dirty="0">
                <a:solidFill>
                  <a:srgbClr val="000000"/>
                </a:solidFill>
                <a:latin typeface="Calibri" panose="020F0502020204030204" pitchFamily="34" charset="0"/>
                <a:cs typeface="Arial" panose="020B0604020202020204" pitchFamily="34" charset="0"/>
              </a:rPr>
              <a:t> The cost to produce an item must include:</a:t>
            </a:r>
            <a:br>
              <a:rPr lang="en-US" altLang="en-US" sz="2600" dirty="0">
                <a:solidFill>
                  <a:srgbClr val="000000"/>
                </a:solidFill>
                <a:latin typeface="Calibri" panose="020F0502020204030204" pitchFamily="34" charset="0"/>
                <a:cs typeface="Arial" panose="020B0604020202020204" pitchFamily="34" charset="0"/>
              </a:rPr>
            </a:br>
            <a:r>
              <a:rPr lang="en-US" altLang="en-US" sz="2600" dirty="0">
                <a:solidFill>
                  <a:srgbClr val="000000"/>
                </a:solidFill>
                <a:latin typeface="Calibri" panose="020F0502020204030204" pitchFamily="34" charset="0"/>
                <a:cs typeface="Arial" panose="020B0604020202020204" pitchFamily="34" charset="0"/>
              </a:rPr>
              <a:t>   (1) direct </a:t>
            </a:r>
            <a:r>
              <a:rPr lang="en-US" altLang="en-US" sz="2600" dirty="0" smtClean="0">
                <a:solidFill>
                  <a:srgbClr val="000000"/>
                </a:solidFill>
                <a:latin typeface="Calibri" panose="020F0502020204030204" pitchFamily="34" charset="0"/>
                <a:cs typeface="Arial" panose="020B0604020202020204" pitchFamily="34" charset="0"/>
              </a:rPr>
              <a:t>materials</a:t>
            </a:r>
            <a:r>
              <a:rPr lang="en-US" altLang="en-US" sz="2600" dirty="0">
                <a:solidFill>
                  <a:srgbClr val="000000"/>
                </a:solidFill>
                <a:latin typeface="Calibri" panose="020F0502020204030204" pitchFamily="34" charset="0"/>
                <a:cs typeface="Arial" panose="020B0604020202020204" pitchFamily="34" charset="0"/>
              </a:rPr>
              <a:t/>
            </a:r>
            <a:br>
              <a:rPr lang="en-US" altLang="en-US" sz="2600" dirty="0">
                <a:solidFill>
                  <a:srgbClr val="000000"/>
                </a:solidFill>
                <a:latin typeface="Calibri" panose="020F0502020204030204" pitchFamily="34" charset="0"/>
                <a:cs typeface="Arial" panose="020B0604020202020204" pitchFamily="34" charset="0"/>
              </a:rPr>
            </a:br>
            <a:r>
              <a:rPr lang="en-US" altLang="en-US" sz="2600" dirty="0">
                <a:solidFill>
                  <a:srgbClr val="000000"/>
                </a:solidFill>
                <a:latin typeface="Calibri" panose="020F0502020204030204" pitchFamily="34" charset="0"/>
                <a:cs typeface="Arial" panose="020B0604020202020204" pitchFamily="34" charset="0"/>
              </a:rPr>
              <a:t>   (2) direct </a:t>
            </a:r>
            <a:r>
              <a:rPr lang="en-US" altLang="en-US" sz="2600" dirty="0" smtClean="0">
                <a:solidFill>
                  <a:srgbClr val="000000"/>
                </a:solidFill>
                <a:latin typeface="Calibri" panose="020F0502020204030204" pitchFamily="34" charset="0"/>
                <a:cs typeface="Arial" panose="020B0604020202020204" pitchFamily="34" charset="0"/>
              </a:rPr>
              <a:t>labor</a:t>
            </a:r>
            <a:r>
              <a:rPr lang="en-US" altLang="en-US" sz="2600" dirty="0">
                <a:solidFill>
                  <a:srgbClr val="000000"/>
                </a:solidFill>
                <a:latin typeface="Calibri" panose="020F0502020204030204" pitchFamily="34" charset="0"/>
                <a:cs typeface="Arial" panose="020B0604020202020204" pitchFamily="34" charset="0"/>
              </a:rPr>
              <a:t/>
            </a:r>
            <a:br>
              <a:rPr lang="en-US" altLang="en-US" sz="2600" dirty="0">
                <a:solidFill>
                  <a:srgbClr val="000000"/>
                </a:solidFill>
                <a:latin typeface="Calibri" panose="020F0502020204030204" pitchFamily="34" charset="0"/>
                <a:cs typeface="Arial" panose="020B0604020202020204" pitchFamily="34" charset="0"/>
              </a:rPr>
            </a:br>
            <a:r>
              <a:rPr lang="en-US" altLang="en-US" sz="2600" dirty="0">
                <a:solidFill>
                  <a:srgbClr val="000000"/>
                </a:solidFill>
                <a:latin typeface="Calibri" panose="020F0502020204030204" pitchFamily="34" charset="0"/>
                <a:cs typeface="Arial" panose="020B0604020202020204" pitchFamily="34" charset="0"/>
              </a:rPr>
              <a:t>   (3) incremental </a:t>
            </a:r>
            <a:r>
              <a:rPr lang="en-US" altLang="en-US" sz="2600" dirty="0" smtClean="0">
                <a:solidFill>
                  <a:srgbClr val="000000"/>
                </a:solidFill>
                <a:latin typeface="Calibri" panose="020F0502020204030204" pitchFamily="34" charset="0"/>
                <a:cs typeface="Arial" panose="020B0604020202020204" pitchFamily="34" charset="0"/>
              </a:rPr>
              <a:t>overhead</a:t>
            </a:r>
            <a:r>
              <a:rPr lang="en-US" altLang="en-US" sz="2600" dirty="0">
                <a:solidFill>
                  <a:srgbClr val="000000"/>
                </a:solidFill>
                <a:latin typeface="Calibri" panose="020F0502020204030204" pitchFamily="34" charset="0"/>
                <a:cs typeface="Arial" panose="020B0604020202020204" pitchFamily="34" charset="0"/>
              </a:rPr>
              <a:t/>
            </a:r>
            <a:br>
              <a:rPr lang="en-US" altLang="en-US" sz="2600" dirty="0">
                <a:solidFill>
                  <a:srgbClr val="000000"/>
                </a:solidFill>
                <a:latin typeface="Calibri" panose="020F0502020204030204" pitchFamily="34" charset="0"/>
                <a:cs typeface="Arial" panose="020B0604020202020204" pitchFamily="34" charset="0"/>
              </a:rPr>
            </a:br>
            <a:endParaRPr lang="en-US" altLang="en-US" sz="2600" dirty="0">
              <a:solidFill>
                <a:srgbClr val="000000"/>
              </a:solidFill>
              <a:latin typeface="Calibri" panose="020F0502020204030204" pitchFamily="34" charset="0"/>
              <a:cs typeface="Arial" panose="020B0604020202020204" pitchFamily="34" charset="0"/>
            </a:endParaRPr>
          </a:p>
          <a:p>
            <a:pPr eaLnBrk="1" hangingPunct="1">
              <a:lnSpc>
                <a:spcPct val="90000"/>
              </a:lnSpc>
              <a:buClr>
                <a:schemeClr val="tx1"/>
              </a:buClr>
              <a:buFont typeface="Wingdings" pitchFamily="2" charset="2"/>
              <a:buChar char="§"/>
            </a:pPr>
            <a:r>
              <a:rPr lang="en-US" altLang="en-US" sz="2600" dirty="0">
                <a:solidFill>
                  <a:srgbClr val="000000"/>
                </a:solidFill>
                <a:latin typeface="Calibri" panose="020F0502020204030204" pitchFamily="34" charset="0"/>
                <a:cs typeface="Arial" panose="020B0604020202020204" pitchFamily="34" charset="0"/>
              </a:rPr>
              <a:t> We should not use the predetermined overhead</a:t>
            </a:r>
            <a:br>
              <a:rPr lang="en-US" altLang="en-US" sz="2600" dirty="0">
                <a:solidFill>
                  <a:srgbClr val="000000"/>
                </a:solidFill>
                <a:latin typeface="Calibri" panose="020F0502020204030204" pitchFamily="34" charset="0"/>
                <a:cs typeface="Arial" panose="020B0604020202020204" pitchFamily="34" charset="0"/>
              </a:rPr>
            </a:br>
            <a:r>
              <a:rPr lang="en-US" altLang="en-US" sz="2600" dirty="0">
                <a:solidFill>
                  <a:srgbClr val="000000"/>
                </a:solidFill>
                <a:latin typeface="Calibri" panose="020F0502020204030204" pitchFamily="34" charset="0"/>
                <a:cs typeface="Arial" panose="020B0604020202020204" pitchFamily="34" charset="0"/>
              </a:rPr>
              <a:t>   application rate to determine product cost in the </a:t>
            </a:r>
            <a:r>
              <a:rPr lang="en-US" altLang="en-US" sz="2600" dirty="0" smtClean="0">
                <a:solidFill>
                  <a:srgbClr val="000000"/>
                </a:solidFill>
                <a:latin typeface="Calibri" panose="020F0502020204030204" pitchFamily="34" charset="0"/>
                <a:cs typeface="Arial" panose="020B0604020202020204" pitchFamily="34" charset="0"/>
              </a:rPr>
              <a:t> </a:t>
            </a:r>
            <a:br>
              <a:rPr lang="en-US" altLang="en-US" sz="2600" dirty="0" smtClean="0">
                <a:solidFill>
                  <a:srgbClr val="000000"/>
                </a:solidFill>
                <a:latin typeface="Calibri" panose="020F0502020204030204" pitchFamily="34" charset="0"/>
                <a:cs typeface="Arial" panose="020B0604020202020204" pitchFamily="34" charset="0"/>
              </a:rPr>
            </a:br>
            <a:r>
              <a:rPr lang="en-US" altLang="en-US" sz="2600" dirty="0" smtClean="0">
                <a:solidFill>
                  <a:srgbClr val="000000"/>
                </a:solidFill>
                <a:latin typeface="Calibri" panose="020F0502020204030204" pitchFamily="34" charset="0"/>
                <a:cs typeface="Arial" panose="020B0604020202020204" pitchFamily="34" charset="0"/>
              </a:rPr>
              <a:t>   </a:t>
            </a:r>
            <a:r>
              <a:rPr lang="en-US" altLang="en-US" sz="2600" dirty="0">
                <a:solidFill>
                  <a:srgbClr val="000000"/>
                </a:solidFill>
                <a:latin typeface="Calibri" panose="020F0502020204030204" pitchFamily="34" charset="0"/>
                <a:cs typeface="Arial" panose="020B0604020202020204" pitchFamily="34" charset="0"/>
              </a:rPr>
              <a:t>decision.</a:t>
            </a:r>
          </a:p>
        </p:txBody>
      </p:sp>
      <p:sp>
        <p:nvSpPr>
          <p:cNvPr id="84998" name="Slide Number Placeholder 5"/>
          <p:cNvSpPr>
            <a:spLocks noGrp="1"/>
          </p:cNvSpPr>
          <p:nvPr>
            <p:ph type="sldNum" sz="quarter" idx="12"/>
          </p:nvPr>
        </p:nvSpPr>
        <p:spPr bwMode="auto">
          <a:xfrm>
            <a:off x="67056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049DE93A-1D89-4D50-8EF0-B2661AE20EC9}" type="slidenum">
              <a:rPr lang="en-US" altLang="en-US" sz="1200">
                <a:solidFill>
                  <a:srgbClr val="898989"/>
                </a:solidFill>
                <a:latin typeface="Arial" charset="0"/>
              </a:rPr>
              <a:pPr>
                <a:spcBef>
                  <a:spcPct val="0"/>
                </a:spcBef>
                <a:buFontTx/>
                <a:buNone/>
              </a:pPr>
              <a:t>45</a:t>
            </a:fld>
            <a:endParaRPr lang="en-US" altLang="en-US" sz="1200" dirty="0">
              <a:solidFill>
                <a:srgbClr val="898989"/>
              </a:solidFill>
              <a:latin typeface="Arial" charset="0"/>
            </a:endParaRPr>
          </a:p>
        </p:txBody>
      </p:sp>
      <p:sp>
        <p:nvSpPr>
          <p:cNvPr id="7" name="Rounded Rectangle 6"/>
          <p:cNvSpPr/>
          <p:nvPr/>
        </p:nvSpPr>
        <p:spPr>
          <a:xfrm>
            <a:off x="1" y="6538912"/>
            <a:ext cx="5181599" cy="28767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A</a:t>
            </a:r>
            <a:r>
              <a:rPr lang="en-US" altLang="en-US" sz="1100" b="1" kern="0" dirty="0" smtClean="0">
                <a:solidFill>
                  <a:prstClr val="black"/>
                </a:solidFill>
                <a:latin typeface="Arial Narrow" pitchFamily="34" charset="0"/>
                <a:cs typeface="+mn-cs"/>
              </a:rPr>
              <a:t>1</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latin typeface="Calibri"/>
              </a:rPr>
              <a:t>Evaluate short-term managerial decisions using relevant costs.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6" name="Object 2"/>
          <p:cNvGraphicFramePr>
            <a:graphicFrameLocks/>
          </p:cNvGraphicFramePr>
          <p:nvPr>
            <p:extLst>
              <p:ext uri="{D42A27DB-BD31-4B8C-83A1-F6EECF244321}">
                <p14:modId xmlns:p14="http://schemas.microsoft.com/office/powerpoint/2010/main" val="586900253"/>
              </p:ext>
            </p:extLst>
          </p:nvPr>
        </p:nvGraphicFramePr>
        <p:xfrm>
          <a:off x="1654968" y="2724150"/>
          <a:ext cx="5859463" cy="2865438"/>
        </p:xfrm>
        <a:graphic>
          <a:graphicData uri="http://schemas.openxmlformats.org/presentationml/2006/ole">
            <mc:AlternateContent xmlns:mc="http://schemas.openxmlformats.org/markup-compatibility/2006">
              <mc:Choice xmlns:v="urn:schemas-microsoft-com:vml" Requires="v">
                <p:oleObj spid="_x0000_s87194" name="Worksheet" r:id="rId5" imgW="2499468" imgH="1249758" progId="Excel.Sheet.8">
                  <p:embed/>
                </p:oleObj>
              </mc:Choice>
              <mc:Fallback>
                <p:oleObj name="Worksheet" r:id="rId5" imgW="2499468" imgH="1249758" progId="Excel.Sheet.8">
                  <p:embed/>
                  <p:pic>
                    <p:nvPicPr>
                      <p:cNvPr id="0" name="Picture 1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4968" y="2724150"/>
                        <a:ext cx="5859463" cy="2865438"/>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7043" name="Rectangle 4"/>
          <p:cNvSpPr>
            <a:spLocks noGrp="1" noChangeArrowheads="1"/>
          </p:cNvSpPr>
          <p:nvPr>
            <p:ph type="title"/>
          </p:nvPr>
        </p:nvSpPr>
        <p:spPr>
          <a:xfrm>
            <a:off x="469900" y="449263"/>
            <a:ext cx="8229600" cy="1143000"/>
          </a:xfrm>
        </p:spPr>
        <p:txBody>
          <a:bodyPr/>
          <a:lstStyle/>
          <a:p>
            <a:r>
              <a:rPr lang="en-US" altLang="en-US" sz="4000" b="1" dirty="0" smtClean="0">
                <a:ea typeface="ＭＳ Ｐゴシック" pitchFamily="34" charset="-128"/>
              </a:rPr>
              <a:t>Make or Buy</a:t>
            </a:r>
          </a:p>
        </p:txBody>
      </p:sp>
      <p:sp>
        <p:nvSpPr>
          <p:cNvPr id="87044" name="Rectangle 6"/>
          <p:cNvSpPr>
            <a:spLocks noChangeArrowheads="1"/>
          </p:cNvSpPr>
          <p:nvPr/>
        </p:nvSpPr>
        <p:spPr bwMode="auto">
          <a:xfrm>
            <a:off x="457200" y="1447800"/>
            <a:ext cx="8077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dirty="0"/>
              <a:t>FasTrac currently makes Part 417, assigning overhead at 100 percent of direct labor cost, with the following unit cost:</a:t>
            </a:r>
          </a:p>
        </p:txBody>
      </p:sp>
      <p:sp>
        <p:nvSpPr>
          <p:cNvPr id="8704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FD9B9EA5-E6B3-4989-B48A-8A44EAD574AF}" type="slidenum">
              <a:rPr lang="en-US" altLang="en-US" sz="1200">
                <a:solidFill>
                  <a:srgbClr val="898989"/>
                </a:solidFill>
                <a:latin typeface="Arial" charset="0"/>
              </a:rPr>
              <a:pPr>
                <a:spcBef>
                  <a:spcPct val="0"/>
                </a:spcBef>
                <a:buFontTx/>
                <a:buNone/>
              </a:pPr>
              <a:t>46</a:t>
            </a:fld>
            <a:endParaRPr lang="en-US" altLang="en-US" sz="1200" dirty="0">
              <a:solidFill>
                <a:srgbClr val="898989"/>
              </a:solidFill>
              <a:latin typeface="Arial" charset="0"/>
            </a:endParaRPr>
          </a:p>
        </p:txBody>
      </p:sp>
      <p:sp>
        <p:nvSpPr>
          <p:cNvPr id="4" name="TextBox 3"/>
          <p:cNvSpPr txBox="1"/>
          <p:nvPr/>
        </p:nvSpPr>
        <p:spPr>
          <a:xfrm>
            <a:off x="457200" y="5864225"/>
            <a:ext cx="7900988" cy="400050"/>
          </a:xfrm>
          <a:prstGeom prst="rect">
            <a:avLst/>
          </a:prstGeom>
          <a:solidFill>
            <a:schemeClr val="bg1">
              <a:lumMod val="95000"/>
            </a:schemeClr>
          </a:solidFill>
          <a:ln w="28575">
            <a:solidFill>
              <a:srgbClr val="0070C0"/>
            </a:solidFill>
          </a:ln>
        </p:spPr>
        <p:txBody>
          <a:bodyPr>
            <a:spAutoFit/>
          </a:bodyPr>
          <a:lstStyle/>
          <a:p>
            <a:pPr>
              <a:defRPr/>
            </a:pPr>
            <a:r>
              <a:rPr lang="en-US" sz="2000" b="1" dirty="0">
                <a:latin typeface="Arial Narrow" panose="020B0606020202030204" pitchFamily="34" charset="0"/>
                <a:cs typeface="Arial" panose="020B0604020202020204" pitchFamily="34" charset="0"/>
              </a:rPr>
              <a:t>Normal, </a:t>
            </a:r>
            <a:r>
              <a:rPr lang="en-US" sz="2000" b="1" u="sng" dirty="0">
                <a:latin typeface="Arial Narrow" panose="020B0606020202030204" pitchFamily="34" charset="0"/>
                <a:cs typeface="Arial" panose="020B0604020202020204" pitchFamily="34" charset="0"/>
              </a:rPr>
              <a:t>predetermined</a:t>
            </a:r>
            <a:r>
              <a:rPr lang="en-US" sz="2000" b="1" dirty="0">
                <a:latin typeface="Arial Narrow" panose="020B0606020202030204" pitchFamily="34" charset="0"/>
                <a:cs typeface="Arial" panose="020B0604020202020204" pitchFamily="34" charset="0"/>
              </a:rPr>
              <a:t> </a:t>
            </a:r>
            <a:r>
              <a:rPr lang="en-US" sz="2000" b="1" u="sng" dirty="0">
                <a:latin typeface="Arial Narrow" panose="020B0606020202030204" pitchFamily="34" charset="0"/>
                <a:cs typeface="Arial" panose="020B0604020202020204" pitchFamily="34" charset="0"/>
              </a:rPr>
              <a:t>overhead application rate </a:t>
            </a:r>
            <a:r>
              <a:rPr lang="en-US" sz="2000" b="1" dirty="0">
                <a:latin typeface="Arial Narrow" panose="020B0606020202030204" pitchFamily="34" charset="0"/>
                <a:cs typeface="Arial" panose="020B0604020202020204" pitchFamily="34" charset="0"/>
              </a:rPr>
              <a:t>is 100% of direct labor cost.</a:t>
            </a:r>
          </a:p>
        </p:txBody>
      </p:sp>
      <p:sp>
        <p:nvSpPr>
          <p:cNvPr id="5" name="Rounded Rectangle 4"/>
          <p:cNvSpPr/>
          <p:nvPr/>
        </p:nvSpPr>
        <p:spPr>
          <a:xfrm>
            <a:off x="6172200" y="4616450"/>
            <a:ext cx="1247775" cy="460375"/>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7" name="Straight Arrow Connector 6"/>
          <p:cNvCxnSpPr/>
          <p:nvPr/>
        </p:nvCxnSpPr>
        <p:spPr>
          <a:xfrm flipV="1">
            <a:off x="4800600" y="4984750"/>
            <a:ext cx="1371600" cy="9715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1" y="6538912"/>
            <a:ext cx="5181599" cy="28767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A</a:t>
            </a:r>
            <a:r>
              <a:rPr lang="en-US" altLang="en-US" sz="1100" b="1" kern="0" dirty="0" smtClean="0">
                <a:solidFill>
                  <a:prstClr val="black"/>
                </a:solidFill>
                <a:latin typeface="Arial Narrow" pitchFamily="34" charset="0"/>
                <a:cs typeface="+mn-cs"/>
              </a:rPr>
              <a:t>1</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latin typeface="Calibri"/>
              </a:rPr>
              <a:t>Evaluate short-term managerial decisions using relevant costs.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dissolve">
                                      <p:cBhvr>
                                        <p:cTn id="7" dur="500"/>
                                        <p:tgtEl>
                                          <p:spTgt spid="72706"/>
                                        </p:tgtEl>
                                      </p:cBhvr>
                                    </p:animEffect>
                                  </p:childTnLst>
                                </p:cTn>
                              </p:par>
                            </p:childTnLst>
                          </p:cTn>
                        </p:par>
                        <p:par>
                          <p:cTn id="8" fill="hold" nodeType="afterGroup">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2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par>
                          <p:cTn id="18" fill="hold" nodeType="afterGroup">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7"/>
          <p:cNvSpPr>
            <a:spLocks noChangeArrowheads="1"/>
          </p:cNvSpPr>
          <p:nvPr/>
        </p:nvSpPr>
        <p:spPr bwMode="auto">
          <a:xfrm>
            <a:off x="1341438" y="1123950"/>
            <a:ext cx="7502525" cy="739775"/>
          </a:xfrm>
          <a:prstGeom prst="rect">
            <a:avLst/>
          </a:prstGeom>
          <a:solidFill>
            <a:schemeClr val="bg1">
              <a:lumMod val="95000"/>
            </a:schemeClr>
          </a:solidFill>
          <a:ln w="9525">
            <a:solidFill>
              <a:schemeClr val="tx1"/>
            </a:solidFill>
            <a:miter lim="800000"/>
            <a:headEnd/>
            <a:tailEnd/>
          </a:ln>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 typeface="Wingdings" panose="05000000000000000000" pitchFamily="2" charset="2"/>
              <a:buNone/>
              <a:defRPr/>
            </a:pPr>
            <a:r>
              <a:rPr lang="en-US" altLang="en-US" sz="2400" dirty="0" smtClean="0">
                <a:latin typeface="Arial Narrow" panose="020B0606020202030204" pitchFamily="34" charset="0"/>
                <a:cs typeface="Arial" panose="020B0604020202020204" pitchFamily="34" charset="0"/>
              </a:rPr>
              <a:t>FasTrac can buy Part 417 from a supplier for $1.20.  How much overhead do we have to eliminate before we should buy this part? </a:t>
            </a:r>
          </a:p>
        </p:txBody>
      </p:sp>
      <p:graphicFrame>
        <p:nvGraphicFramePr>
          <p:cNvPr id="89092" name="Object 3"/>
          <p:cNvGraphicFramePr>
            <a:graphicFrameLocks/>
          </p:cNvGraphicFramePr>
          <p:nvPr/>
        </p:nvGraphicFramePr>
        <p:xfrm>
          <a:off x="1828800" y="2971800"/>
          <a:ext cx="5716588" cy="2028825"/>
        </p:xfrm>
        <a:graphic>
          <a:graphicData uri="http://schemas.openxmlformats.org/presentationml/2006/ole">
            <mc:AlternateContent xmlns:mc="http://schemas.openxmlformats.org/markup-compatibility/2006">
              <mc:Choice xmlns:v="urn:schemas-microsoft-com:vml" Requires="v">
                <p:oleObj spid="_x0000_s89245" name="Worksheet" r:id="rId5" imgW="3208114" imgH="1417271" progId="Excel.Sheet.8">
                  <p:embed/>
                </p:oleObj>
              </mc:Choice>
              <mc:Fallback>
                <p:oleObj name="Worksheet" r:id="rId5" imgW="3208114" imgH="1417271" progId="Excel.Sheet.8">
                  <p:embed/>
                  <p:pic>
                    <p:nvPicPr>
                      <p:cNvPr id="0" name="Picture 2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2971800"/>
                        <a:ext cx="5716588" cy="2028825"/>
                      </a:xfrm>
                      <a:prstGeom prst="rect">
                        <a:avLst/>
                      </a:prstGeom>
                      <a:solidFill>
                        <a:schemeClr val="bg1"/>
                      </a:solidFill>
                      <a:ln w="19050">
                        <a:solidFill>
                          <a:schemeClr val="bg1"/>
                        </a:solidFill>
                        <a:miter lim="800000"/>
                        <a:headEnd/>
                        <a:tailEnd/>
                      </a:ln>
                    </p:spPr>
                  </p:pic>
                </p:oleObj>
              </mc:Fallback>
            </mc:AlternateContent>
          </a:graphicData>
        </a:graphic>
      </p:graphicFrame>
      <p:sp>
        <p:nvSpPr>
          <p:cNvPr id="9" name="Rectangle 3"/>
          <p:cNvSpPr>
            <a:spLocks noChangeArrowheads="1"/>
          </p:cNvSpPr>
          <p:nvPr/>
        </p:nvSpPr>
        <p:spPr bwMode="auto">
          <a:xfrm>
            <a:off x="758825" y="5149850"/>
            <a:ext cx="7848600" cy="1327150"/>
          </a:xfrm>
          <a:prstGeom prst="rect">
            <a:avLst/>
          </a:prstGeom>
          <a:solidFill>
            <a:schemeClr val="bg1">
              <a:lumMod val="95000"/>
            </a:schemeClr>
          </a:solidFill>
          <a:ln w="57150" cmpd="thickThin">
            <a:solidFill>
              <a:schemeClr val="tx1"/>
            </a:solidFill>
            <a:miter lim="800000"/>
            <a:headEnd/>
            <a:tailEnd/>
          </a:ln>
        </p:spPr>
        <p:txBody>
          <a:bodyPr wrap="none" lIns="90488" tIns="44450" rIns="90488" bIns="44450" anchor="ctr"/>
          <a:lstStyle/>
          <a:p>
            <a:pPr algn="ctr" eaLnBrk="1" hangingPunct="1">
              <a:defRPr/>
            </a:pPr>
            <a:r>
              <a:rPr lang="en-US" sz="2400" b="1" dirty="0">
                <a:latin typeface="Arial Narrow" panose="020B0606020202030204" pitchFamily="34" charset="0"/>
              </a:rPr>
              <a:t>We must eliminate $0.25 per unit ($1.20 - $0.95) of overhead,</a:t>
            </a:r>
            <a:br>
              <a:rPr lang="en-US" sz="2400" b="1" dirty="0">
                <a:latin typeface="Arial Narrow" panose="020B0606020202030204" pitchFamily="34" charset="0"/>
              </a:rPr>
            </a:br>
            <a:r>
              <a:rPr lang="en-US" sz="2400" b="1" dirty="0">
                <a:latin typeface="Arial Narrow" panose="020B0606020202030204" pitchFamily="34" charset="0"/>
              </a:rPr>
              <a:t>to make the total cost of making the component </a:t>
            </a:r>
          </a:p>
          <a:p>
            <a:pPr algn="ctr" eaLnBrk="1" hangingPunct="1">
              <a:defRPr/>
            </a:pPr>
            <a:r>
              <a:rPr lang="en-US" sz="2400" b="1" dirty="0">
                <a:latin typeface="Arial Narrow" panose="020B0606020202030204" pitchFamily="34" charset="0"/>
              </a:rPr>
              <a:t>less than the purchase price of $1.20.</a:t>
            </a:r>
          </a:p>
        </p:txBody>
      </p:sp>
      <p:sp>
        <p:nvSpPr>
          <p:cNvPr id="89095" name="Slide Number Placeholder 6"/>
          <p:cNvSpPr>
            <a:spLocks noGrp="1"/>
          </p:cNvSpPr>
          <p:nvPr>
            <p:ph type="sldNum" sz="quarter" idx="12"/>
          </p:nvPr>
        </p:nvSpPr>
        <p:spPr bwMode="auto">
          <a:xfrm>
            <a:off x="6553200" y="64166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9570204B-2C4D-4B43-898F-6E2D961222E7}" type="slidenum">
              <a:rPr lang="en-US" altLang="en-US" sz="1200">
                <a:solidFill>
                  <a:srgbClr val="898989"/>
                </a:solidFill>
                <a:latin typeface="Arial" charset="0"/>
              </a:rPr>
              <a:pPr>
                <a:spcBef>
                  <a:spcPct val="0"/>
                </a:spcBef>
                <a:buFontTx/>
                <a:buNone/>
              </a:pPr>
              <a:t>47</a:t>
            </a:fld>
            <a:endParaRPr lang="en-US" altLang="en-US" sz="1200" dirty="0">
              <a:solidFill>
                <a:srgbClr val="898989"/>
              </a:solidFill>
              <a:latin typeface="Arial" charset="0"/>
            </a:endParaRPr>
          </a:p>
        </p:txBody>
      </p:sp>
      <p:sp>
        <p:nvSpPr>
          <p:cNvPr id="2" name="Rectangle 1"/>
          <p:cNvSpPr/>
          <p:nvPr/>
        </p:nvSpPr>
        <p:spPr>
          <a:xfrm>
            <a:off x="4572000" y="4191000"/>
            <a:ext cx="1447800" cy="2397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b="1" dirty="0">
                <a:solidFill>
                  <a:srgbClr val="C00000"/>
                </a:solidFill>
              </a:rPr>
              <a:t>?</a:t>
            </a:r>
          </a:p>
        </p:txBody>
      </p:sp>
      <p:sp>
        <p:nvSpPr>
          <p:cNvPr id="11" name="Rectangle 10"/>
          <p:cNvSpPr/>
          <p:nvPr/>
        </p:nvSpPr>
        <p:spPr>
          <a:xfrm>
            <a:off x="2057400" y="4675188"/>
            <a:ext cx="4267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TextBox 2"/>
          <p:cNvSpPr txBox="1"/>
          <p:nvPr/>
        </p:nvSpPr>
        <p:spPr>
          <a:xfrm>
            <a:off x="1524000" y="1992313"/>
            <a:ext cx="6934200" cy="831850"/>
          </a:xfrm>
          <a:prstGeom prst="rect">
            <a:avLst/>
          </a:prstGeom>
          <a:solidFill>
            <a:schemeClr val="accent1">
              <a:lumMod val="20000"/>
              <a:lumOff val="80000"/>
            </a:schemeClr>
          </a:solidFill>
        </p:spPr>
        <p:txBody>
          <a:bodyPr>
            <a:spAutoFit/>
          </a:bodyPr>
          <a:lstStyle/>
          <a:p>
            <a:pPr algn="ctr" eaLnBrk="1" hangingPunct="1">
              <a:defRPr/>
            </a:pPr>
            <a:r>
              <a:rPr lang="en-US" altLang="en-US" sz="2400" dirty="0">
                <a:latin typeface="Arial Narrow" panose="020B0606020202030204" pitchFamily="34" charset="0"/>
                <a:cs typeface="Arial" panose="020B0604020202020204" pitchFamily="34" charset="0"/>
              </a:rPr>
              <a:t>Assume management computes an incremental overhead rate of $0.20 per unit if it makes the part. . .</a:t>
            </a:r>
          </a:p>
        </p:txBody>
      </p:sp>
      <p:sp>
        <p:nvSpPr>
          <p:cNvPr id="4" name="TextBox 3"/>
          <p:cNvSpPr txBox="1">
            <a:spLocks noChangeArrowheads="1"/>
          </p:cNvSpPr>
          <p:nvPr/>
        </p:nvSpPr>
        <p:spPr bwMode="auto">
          <a:xfrm rot="-685803">
            <a:off x="155575" y="3262313"/>
            <a:ext cx="1519238" cy="922337"/>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a:spcBef>
                <a:spcPct val="0"/>
              </a:spcBef>
              <a:buFontTx/>
              <a:buNone/>
            </a:pPr>
            <a:r>
              <a:rPr lang="en-US" altLang="en-US" sz="1800" b="1" dirty="0">
                <a:latin typeface="Arial" charset="0"/>
              </a:rPr>
              <a:t>Continue to </a:t>
            </a:r>
            <a:r>
              <a:rPr lang="en-US" altLang="en-US" sz="1800" b="1" u="sng" dirty="0">
                <a:latin typeface="Arial" charset="0"/>
              </a:rPr>
              <a:t>make</a:t>
            </a:r>
            <a:r>
              <a:rPr lang="en-US" altLang="en-US" sz="1800" b="1" dirty="0">
                <a:latin typeface="Arial" charset="0"/>
              </a:rPr>
              <a:t> the part!</a:t>
            </a:r>
          </a:p>
        </p:txBody>
      </p:sp>
      <p:sp>
        <p:nvSpPr>
          <p:cNvPr id="5" name="Title 4"/>
          <p:cNvSpPr>
            <a:spLocks noGrp="1"/>
          </p:cNvSpPr>
          <p:nvPr>
            <p:ph type="title"/>
          </p:nvPr>
        </p:nvSpPr>
        <p:spPr>
          <a:xfrm>
            <a:off x="457200" y="533400"/>
            <a:ext cx="8150225" cy="649288"/>
          </a:xfrm>
        </p:spPr>
        <p:txBody>
          <a:bodyPr/>
          <a:lstStyle/>
          <a:p>
            <a:r>
              <a:rPr lang="en-US" altLang="en-US" sz="4000" b="1" dirty="0">
                <a:ea typeface="ＭＳ Ｐゴシック" pitchFamily="34" charset="-128"/>
              </a:rPr>
              <a:t>Make or Buy </a:t>
            </a:r>
            <a:endParaRPr lang="en-US" sz="4000" dirty="0"/>
          </a:p>
        </p:txBody>
      </p:sp>
      <p:sp>
        <p:nvSpPr>
          <p:cNvPr id="12" name="Rounded Rectangle 11"/>
          <p:cNvSpPr/>
          <p:nvPr/>
        </p:nvSpPr>
        <p:spPr>
          <a:xfrm>
            <a:off x="1" y="6538912"/>
            <a:ext cx="5181599" cy="28767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A</a:t>
            </a:r>
            <a:r>
              <a:rPr lang="en-US" altLang="en-US" sz="1100" b="1" kern="0" dirty="0" smtClean="0">
                <a:solidFill>
                  <a:prstClr val="black"/>
                </a:solidFill>
                <a:latin typeface="Arial Narrow" pitchFamily="34" charset="0"/>
                <a:cs typeface="+mn-cs"/>
              </a:rPr>
              <a:t>1</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latin typeface="Calibri"/>
              </a:rPr>
              <a:t>Evaluate short-term managerial decisions using relevant costs.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1" presetClass="exit"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par>
                          <p:cTn id="23" fill="hold" nodeType="afterGroup">
                            <p:stCondLst>
                              <p:cond delay="1500"/>
                            </p:stCondLst>
                            <p:childTnLst>
                              <p:par>
                                <p:cTn id="24" presetID="53" presetClass="entr" presetSubtype="16" fill="hold" grpId="0" nodeType="afterEffect">
                                  <p:stCondLst>
                                    <p:cond delay="50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Effect transition="in" filter="fade">
                                      <p:cBhvr>
                                        <p:cTn id="2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1" grpId="0" animBg="1"/>
      <p:bldP spid="3" grpId="0" animBg="1"/>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smtClean="0"/>
              <a:t>NEED-TO-KNOW 25-7</a:t>
            </a:r>
            <a:endParaRPr lang="en-US" sz="3600" b="1" dirty="0"/>
          </a:p>
        </p:txBody>
      </p:sp>
      <p:sp>
        <p:nvSpPr>
          <p:cNvPr id="27" name="Rectangle 5"/>
          <p:cNvSpPr>
            <a:spLocks noChangeArrowheads="1"/>
          </p:cNvSpPr>
          <p:nvPr/>
        </p:nvSpPr>
        <p:spPr bwMode="auto">
          <a:xfrm>
            <a:off x="1827213" y="1728788"/>
            <a:ext cx="3963987" cy="236537"/>
          </a:xfrm>
          <a:prstGeom prst="rect">
            <a:avLst/>
          </a:prstGeom>
          <a:solidFill>
            <a:srgbClr val="6674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91141" name="Rectangle 6"/>
          <p:cNvSpPr>
            <a:spLocks noChangeArrowheads="1"/>
          </p:cNvSpPr>
          <p:nvPr/>
        </p:nvSpPr>
        <p:spPr bwMode="auto">
          <a:xfrm>
            <a:off x="728663" y="706438"/>
            <a:ext cx="75850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A company currently buys a key part for a product it manufactures. The company buys the part for $5 per</a:t>
            </a:r>
            <a:endParaRPr lang="en-US" altLang="en-US" sz="1800" dirty="0">
              <a:latin typeface="Arial" charset="0"/>
            </a:endParaRPr>
          </a:p>
        </p:txBody>
      </p:sp>
      <p:sp>
        <p:nvSpPr>
          <p:cNvPr id="91142" name="Rectangle 7"/>
          <p:cNvSpPr>
            <a:spLocks noChangeArrowheads="1"/>
          </p:cNvSpPr>
          <p:nvPr/>
        </p:nvSpPr>
        <p:spPr bwMode="auto">
          <a:xfrm>
            <a:off x="728663" y="912813"/>
            <a:ext cx="74326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unit and believes it can make the part for $1.50 per unit for direct materials and $2.50 per unit for direct</a:t>
            </a:r>
            <a:endParaRPr lang="en-US" altLang="en-US" sz="1800" dirty="0">
              <a:latin typeface="Arial" charset="0"/>
            </a:endParaRPr>
          </a:p>
        </p:txBody>
      </p:sp>
      <p:sp>
        <p:nvSpPr>
          <p:cNvPr id="91143" name="Rectangle 8"/>
          <p:cNvSpPr>
            <a:spLocks noChangeArrowheads="1"/>
          </p:cNvSpPr>
          <p:nvPr/>
        </p:nvSpPr>
        <p:spPr bwMode="auto">
          <a:xfrm>
            <a:off x="728663" y="1119188"/>
            <a:ext cx="77660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labor. The company allocates overhead costs at the rate of 50% of direct labor. Incremental overhead costs</a:t>
            </a:r>
            <a:endParaRPr lang="en-US" altLang="en-US" sz="1800" dirty="0">
              <a:latin typeface="Arial" charset="0"/>
            </a:endParaRPr>
          </a:p>
        </p:txBody>
      </p:sp>
      <p:sp>
        <p:nvSpPr>
          <p:cNvPr id="91144" name="Rectangle 9"/>
          <p:cNvSpPr>
            <a:spLocks noChangeArrowheads="1"/>
          </p:cNvSpPr>
          <p:nvPr/>
        </p:nvSpPr>
        <p:spPr bwMode="auto">
          <a:xfrm>
            <a:off x="728663" y="1325563"/>
            <a:ext cx="57689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to make this part are $0.75 per unit. Should the company make or buy the part?</a:t>
            </a:r>
            <a:endParaRPr lang="en-US" altLang="en-US" sz="1800" dirty="0">
              <a:latin typeface="Arial" charset="0"/>
            </a:endParaRPr>
          </a:p>
        </p:txBody>
      </p:sp>
      <p:sp>
        <p:nvSpPr>
          <p:cNvPr id="397" name="Rectangle 10"/>
          <p:cNvSpPr>
            <a:spLocks noChangeArrowheads="1"/>
          </p:cNvSpPr>
          <p:nvPr/>
        </p:nvSpPr>
        <p:spPr bwMode="auto">
          <a:xfrm>
            <a:off x="1866900" y="1749425"/>
            <a:ext cx="7254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b="1" dirty="0">
                <a:solidFill>
                  <a:schemeClr val="bg1"/>
                </a:solidFill>
                <a:latin typeface="Arial" charset="0"/>
              </a:rPr>
              <a:t>(per unit)</a:t>
            </a:r>
            <a:endParaRPr lang="en-US" altLang="en-US" sz="1800" dirty="0">
              <a:solidFill>
                <a:schemeClr val="bg1"/>
              </a:solidFill>
              <a:latin typeface="Arial" charset="0"/>
            </a:endParaRPr>
          </a:p>
        </p:txBody>
      </p:sp>
      <p:sp>
        <p:nvSpPr>
          <p:cNvPr id="398" name="Rectangle 11"/>
          <p:cNvSpPr>
            <a:spLocks noChangeArrowheads="1"/>
          </p:cNvSpPr>
          <p:nvPr/>
        </p:nvSpPr>
        <p:spPr bwMode="auto">
          <a:xfrm>
            <a:off x="3944938" y="1749425"/>
            <a:ext cx="511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b="1" dirty="0">
                <a:solidFill>
                  <a:schemeClr val="bg1"/>
                </a:solidFill>
                <a:latin typeface="Arial" charset="0"/>
              </a:rPr>
              <a:t> Make </a:t>
            </a:r>
            <a:endParaRPr lang="en-US" altLang="en-US" sz="1800" dirty="0">
              <a:solidFill>
                <a:schemeClr val="bg1"/>
              </a:solidFill>
              <a:latin typeface="Arial" charset="0"/>
            </a:endParaRPr>
          </a:p>
        </p:txBody>
      </p:sp>
      <p:sp>
        <p:nvSpPr>
          <p:cNvPr id="399" name="Rectangle 12"/>
          <p:cNvSpPr>
            <a:spLocks noChangeArrowheads="1"/>
          </p:cNvSpPr>
          <p:nvPr/>
        </p:nvSpPr>
        <p:spPr bwMode="auto">
          <a:xfrm>
            <a:off x="5186363" y="1749425"/>
            <a:ext cx="31591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b="1" dirty="0">
                <a:solidFill>
                  <a:schemeClr val="bg1"/>
                </a:solidFill>
                <a:latin typeface="Arial" charset="0"/>
              </a:rPr>
              <a:t>Buy</a:t>
            </a:r>
            <a:endParaRPr lang="en-US" altLang="en-US" sz="1800" dirty="0">
              <a:solidFill>
                <a:schemeClr val="bg1"/>
              </a:solidFill>
              <a:latin typeface="Arial" charset="0"/>
            </a:endParaRPr>
          </a:p>
        </p:txBody>
      </p:sp>
      <p:sp>
        <p:nvSpPr>
          <p:cNvPr id="400" name="Rectangle 13"/>
          <p:cNvSpPr>
            <a:spLocks noChangeArrowheads="1"/>
          </p:cNvSpPr>
          <p:nvPr/>
        </p:nvSpPr>
        <p:spPr bwMode="auto">
          <a:xfrm>
            <a:off x="1866900" y="1976438"/>
            <a:ext cx="1200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Direct materials</a:t>
            </a:r>
            <a:endParaRPr lang="en-US" altLang="en-US" sz="1800" dirty="0">
              <a:latin typeface="Arial" charset="0"/>
            </a:endParaRPr>
          </a:p>
        </p:txBody>
      </p:sp>
      <p:sp>
        <p:nvSpPr>
          <p:cNvPr id="401" name="Rectangle 14"/>
          <p:cNvSpPr>
            <a:spLocks noChangeArrowheads="1"/>
          </p:cNvSpPr>
          <p:nvPr/>
        </p:nvSpPr>
        <p:spPr bwMode="auto">
          <a:xfrm>
            <a:off x="4146550" y="197643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$1.50</a:t>
            </a:r>
            <a:endParaRPr lang="en-US" altLang="en-US" sz="1800" dirty="0">
              <a:latin typeface="Arial" charset="0"/>
            </a:endParaRPr>
          </a:p>
        </p:txBody>
      </p:sp>
      <p:sp>
        <p:nvSpPr>
          <p:cNvPr id="402" name="Rectangle 15"/>
          <p:cNvSpPr>
            <a:spLocks noChangeArrowheads="1"/>
          </p:cNvSpPr>
          <p:nvPr/>
        </p:nvSpPr>
        <p:spPr bwMode="auto">
          <a:xfrm>
            <a:off x="1866900" y="2182813"/>
            <a:ext cx="8969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Direct labor</a:t>
            </a:r>
            <a:endParaRPr lang="en-US" altLang="en-US" sz="1800" dirty="0">
              <a:latin typeface="Arial" charset="0"/>
            </a:endParaRPr>
          </a:p>
        </p:txBody>
      </p:sp>
      <p:sp>
        <p:nvSpPr>
          <p:cNvPr id="403" name="Rectangle 16"/>
          <p:cNvSpPr>
            <a:spLocks noChangeArrowheads="1"/>
          </p:cNvSpPr>
          <p:nvPr/>
        </p:nvSpPr>
        <p:spPr bwMode="auto">
          <a:xfrm>
            <a:off x="4237038" y="2182813"/>
            <a:ext cx="3825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2.50</a:t>
            </a:r>
            <a:endParaRPr lang="en-US" altLang="en-US" sz="1800" dirty="0">
              <a:latin typeface="Arial" charset="0"/>
            </a:endParaRPr>
          </a:p>
        </p:txBody>
      </p:sp>
      <p:sp>
        <p:nvSpPr>
          <p:cNvPr id="404" name="Rectangle 17"/>
          <p:cNvSpPr>
            <a:spLocks noChangeArrowheads="1"/>
          </p:cNvSpPr>
          <p:nvPr/>
        </p:nvSpPr>
        <p:spPr bwMode="auto">
          <a:xfrm>
            <a:off x="1866900" y="2389188"/>
            <a:ext cx="176650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smtClean="0">
                <a:solidFill>
                  <a:srgbClr val="000000"/>
                </a:solidFill>
                <a:latin typeface="Arial" charset="0"/>
              </a:rPr>
              <a:t>Overhead (Incremental)</a:t>
            </a:r>
            <a:endParaRPr lang="en-US" altLang="en-US" sz="1800" dirty="0">
              <a:latin typeface="Arial" charset="0"/>
            </a:endParaRPr>
          </a:p>
        </p:txBody>
      </p:sp>
      <p:sp>
        <p:nvSpPr>
          <p:cNvPr id="405" name="Rectangle 18"/>
          <p:cNvSpPr>
            <a:spLocks noChangeArrowheads="1"/>
          </p:cNvSpPr>
          <p:nvPr/>
        </p:nvSpPr>
        <p:spPr bwMode="auto">
          <a:xfrm>
            <a:off x="4237038" y="2389188"/>
            <a:ext cx="38258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0.75</a:t>
            </a:r>
            <a:endParaRPr lang="en-US" altLang="en-US" sz="1800" dirty="0">
              <a:latin typeface="Arial" charset="0"/>
            </a:endParaRPr>
          </a:p>
        </p:txBody>
      </p:sp>
      <p:sp>
        <p:nvSpPr>
          <p:cNvPr id="406" name="Rectangle 19"/>
          <p:cNvSpPr>
            <a:spLocks noChangeArrowheads="1"/>
          </p:cNvSpPr>
          <p:nvPr/>
        </p:nvSpPr>
        <p:spPr bwMode="auto">
          <a:xfrm>
            <a:off x="1866900" y="2595563"/>
            <a:ext cx="14827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Cost to buy the part</a:t>
            </a:r>
            <a:endParaRPr lang="en-US" altLang="en-US" sz="1800" dirty="0">
              <a:latin typeface="Arial" charset="0"/>
            </a:endParaRPr>
          </a:p>
        </p:txBody>
      </p:sp>
      <p:sp>
        <p:nvSpPr>
          <p:cNvPr id="407" name="Rectangle 20"/>
          <p:cNvSpPr>
            <a:spLocks noChangeArrowheads="1"/>
          </p:cNvSpPr>
          <p:nvPr/>
        </p:nvSpPr>
        <p:spPr bwMode="auto">
          <a:xfrm>
            <a:off x="5295900" y="259556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$5.00</a:t>
            </a:r>
            <a:endParaRPr lang="en-US" altLang="en-US" sz="1800" dirty="0">
              <a:latin typeface="Arial" charset="0"/>
            </a:endParaRPr>
          </a:p>
        </p:txBody>
      </p:sp>
      <p:sp>
        <p:nvSpPr>
          <p:cNvPr id="408" name="Rectangle 21"/>
          <p:cNvSpPr>
            <a:spLocks noChangeArrowheads="1"/>
          </p:cNvSpPr>
          <p:nvPr/>
        </p:nvSpPr>
        <p:spPr bwMode="auto">
          <a:xfrm>
            <a:off x="1866900" y="2801938"/>
            <a:ext cx="4333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Total</a:t>
            </a:r>
            <a:endParaRPr lang="en-US" altLang="en-US" sz="1800" dirty="0">
              <a:latin typeface="Arial" charset="0"/>
            </a:endParaRPr>
          </a:p>
        </p:txBody>
      </p:sp>
      <p:sp>
        <p:nvSpPr>
          <p:cNvPr id="409" name="Rectangle 22"/>
          <p:cNvSpPr>
            <a:spLocks noChangeArrowheads="1"/>
          </p:cNvSpPr>
          <p:nvPr/>
        </p:nvSpPr>
        <p:spPr bwMode="auto">
          <a:xfrm>
            <a:off x="4146550" y="280193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$4.75</a:t>
            </a:r>
            <a:endParaRPr lang="en-US" altLang="en-US" sz="1800" dirty="0">
              <a:latin typeface="Arial" charset="0"/>
            </a:endParaRPr>
          </a:p>
        </p:txBody>
      </p:sp>
      <p:sp>
        <p:nvSpPr>
          <p:cNvPr id="410" name="Rectangle 23"/>
          <p:cNvSpPr>
            <a:spLocks noChangeArrowheads="1"/>
          </p:cNvSpPr>
          <p:nvPr/>
        </p:nvSpPr>
        <p:spPr bwMode="auto">
          <a:xfrm>
            <a:off x="5295900" y="280193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$5.00</a:t>
            </a:r>
            <a:endParaRPr lang="en-US" altLang="en-US" sz="1800" dirty="0">
              <a:latin typeface="Arial" charset="0"/>
            </a:endParaRPr>
          </a:p>
        </p:txBody>
      </p:sp>
      <p:sp>
        <p:nvSpPr>
          <p:cNvPr id="48151" name="Rectangle 24"/>
          <p:cNvSpPr>
            <a:spLocks noChangeArrowheads="1"/>
          </p:cNvSpPr>
          <p:nvPr/>
        </p:nvSpPr>
        <p:spPr bwMode="auto">
          <a:xfrm>
            <a:off x="728663" y="3235325"/>
            <a:ext cx="74437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The company should make the part, because the $4.75 cost to make is less than the $5.00 cost to buy.</a:t>
            </a:r>
            <a:endParaRPr lang="en-US" altLang="en-US" sz="1800" dirty="0">
              <a:latin typeface="Arial" charset="0"/>
            </a:endParaRPr>
          </a:p>
        </p:txBody>
      </p:sp>
      <p:sp>
        <p:nvSpPr>
          <p:cNvPr id="412" name="Line 25"/>
          <p:cNvSpPr>
            <a:spLocks noChangeShapeType="1"/>
          </p:cNvSpPr>
          <p:nvPr/>
        </p:nvSpPr>
        <p:spPr bwMode="auto">
          <a:xfrm>
            <a:off x="3733800" y="2781300"/>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413" name="Rectangle 26"/>
          <p:cNvSpPr>
            <a:spLocks noChangeArrowheads="1"/>
          </p:cNvSpPr>
          <p:nvPr/>
        </p:nvSpPr>
        <p:spPr bwMode="auto">
          <a:xfrm>
            <a:off x="3733800" y="2781300"/>
            <a:ext cx="9080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414" name="Line 27"/>
          <p:cNvSpPr>
            <a:spLocks noChangeShapeType="1"/>
          </p:cNvSpPr>
          <p:nvPr/>
        </p:nvSpPr>
        <p:spPr bwMode="auto">
          <a:xfrm>
            <a:off x="3733800" y="2987675"/>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415" name="Rectangle 28"/>
          <p:cNvSpPr>
            <a:spLocks noChangeArrowheads="1"/>
          </p:cNvSpPr>
          <p:nvPr/>
        </p:nvSpPr>
        <p:spPr bwMode="auto">
          <a:xfrm>
            <a:off x="3733800" y="2987675"/>
            <a:ext cx="9080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416" name="Line 29"/>
          <p:cNvSpPr>
            <a:spLocks noChangeShapeType="1"/>
          </p:cNvSpPr>
          <p:nvPr/>
        </p:nvSpPr>
        <p:spPr bwMode="auto">
          <a:xfrm>
            <a:off x="3733800" y="3008313"/>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417" name="Rectangle 30"/>
          <p:cNvSpPr>
            <a:spLocks noChangeArrowheads="1"/>
          </p:cNvSpPr>
          <p:nvPr/>
        </p:nvSpPr>
        <p:spPr bwMode="auto">
          <a:xfrm>
            <a:off x="3733800" y="3008313"/>
            <a:ext cx="90805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418" name="Rectangle 31"/>
          <p:cNvSpPr>
            <a:spLocks noChangeArrowheads="1"/>
          </p:cNvSpPr>
          <p:nvPr/>
        </p:nvSpPr>
        <p:spPr bwMode="auto">
          <a:xfrm>
            <a:off x="1817688" y="1717675"/>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419" name="Rectangle 32"/>
          <p:cNvSpPr>
            <a:spLocks noChangeArrowheads="1"/>
          </p:cNvSpPr>
          <p:nvPr/>
        </p:nvSpPr>
        <p:spPr bwMode="auto">
          <a:xfrm>
            <a:off x="5770563" y="1738313"/>
            <a:ext cx="20637"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420" name="Rectangle 33"/>
          <p:cNvSpPr>
            <a:spLocks noChangeArrowheads="1"/>
          </p:cNvSpPr>
          <p:nvPr/>
        </p:nvSpPr>
        <p:spPr bwMode="auto">
          <a:xfrm>
            <a:off x="1836738" y="1717675"/>
            <a:ext cx="3954462"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421" name="Rectangle 34"/>
          <p:cNvSpPr>
            <a:spLocks noChangeArrowheads="1"/>
          </p:cNvSpPr>
          <p:nvPr/>
        </p:nvSpPr>
        <p:spPr bwMode="auto">
          <a:xfrm>
            <a:off x="1836738" y="1944688"/>
            <a:ext cx="3954462"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422" name="Line 35"/>
          <p:cNvSpPr>
            <a:spLocks noChangeShapeType="1"/>
          </p:cNvSpPr>
          <p:nvPr/>
        </p:nvSpPr>
        <p:spPr bwMode="auto">
          <a:xfrm>
            <a:off x="4883150" y="2781300"/>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423" name="Rectangle 36"/>
          <p:cNvSpPr>
            <a:spLocks noChangeArrowheads="1"/>
          </p:cNvSpPr>
          <p:nvPr/>
        </p:nvSpPr>
        <p:spPr bwMode="auto">
          <a:xfrm>
            <a:off x="4883150" y="2781300"/>
            <a:ext cx="9080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424" name="Line 37"/>
          <p:cNvSpPr>
            <a:spLocks noChangeShapeType="1"/>
          </p:cNvSpPr>
          <p:nvPr/>
        </p:nvSpPr>
        <p:spPr bwMode="auto">
          <a:xfrm>
            <a:off x="4883150" y="2987675"/>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425" name="Rectangle 38"/>
          <p:cNvSpPr>
            <a:spLocks noChangeArrowheads="1"/>
          </p:cNvSpPr>
          <p:nvPr/>
        </p:nvSpPr>
        <p:spPr bwMode="auto">
          <a:xfrm>
            <a:off x="4883150" y="2987675"/>
            <a:ext cx="9080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426" name="Line 39"/>
          <p:cNvSpPr>
            <a:spLocks noChangeShapeType="1"/>
          </p:cNvSpPr>
          <p:nvPr/>
        </p:nvSpPr>
        <p:spPr bwMode="auto">
          <a:xfrm>
            <a:off x="4883150" y="3008313"/>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427" name="Rectangle 40"/>
          <p:cNvSpPr>
            <a:spLocks noChangeArrowheads="1"/>
          </p:cNvSpPr>
          <p:nvPr/>
        </p:nvSpPr>
        <p:spPr bwMode="auto">
          <a:xfrm>
            <a:off x="4883150" y="3008313"/>
            <a:ext cx="90805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43" name="Slide Number Placeholder 5"/>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r">
              <a:spcBef>
                <a:spcPct val="0"/>
              </a:spcBef>
              <a:buFontTx/>
              <a:buNone/>
            </a:pPr>
            <a:r>
              <a:rPr lang="en-US" altLang="en-US" sz="1200" dirty="0" smtClean="0">
                <a:solidFill>
                  <a:srgbClr val="898989"/>
                </a:solidFill>
                <a:latin typeface="Arial" charset="0"/>
              </a:rPr>
              <a:t>43</a:t>
            </a:r>
            <a:endParaRPr lang="en-US" altLang="en-US" sz="1200" dirty="0">
              <a:solidFill>
                <a:srgbClr val="898989"/>
              </a:solidFill>
              <a:latin typeface="Arial" charset="0"/>
            </a:endParaRPr>
          </a:p>
        </p:txBody>
      </p:sp>
      <p:sp>
        <p:nvSpPr>
          <p:cNvPr id="41" name="Rounded Rectangle 40"/>
          <p:cNvSpPr/>
          <p:nvPr/>
        </p:nvSpPr>
        <p:spPr>
          <a:xfrm>
            <a:off x="1" y="6538912"/>
            <a:ext cx="5181599" cy="28767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A</a:t>
            </a:r>
            <a:r>
              <a:rPr lang="en-US" altLang="en-US" sz="1100" b="1" kern="0" dirty="0" smtClean="0">
                <a:solidFill>
                  <a:prstClr val="black"/>
                </a:solidFill>
                <a:latin typeface="Arial Narrow" pitchFamily="34" charset="0"/>
                <a:cs typeface="+mn-cs"/>
              </a:rPr>
              <a:t>1</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latin typeface="Calibri"/>
              </a:rPr>
              <a:t>Evaluate short-term managerial decisions using relevant costs.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7"/>
                                        </p:tgtEl>
                                        <p:attrNameLst>
                                          <p:attrName>style.visibility</p:attrName>
                                        </p:attrNameLst>
                                      </p:cBhvr>
                                      <p:to>
                                        <p:strVal val="visible"/>
                                      </p:to>
                                    </p:set>
                                    <p:animEffect transition="in" filter="fade">
                                      <p:cBhvr>
                                        <p:cTn id="10" dur="500"/>
                                        <p:tgtEl>
                                          <p:spTgt spid="39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8"/>
                                        </p:tgtEl>
                                        <p:attrNameLst>
                                          <p:attrName>style.visibility</p:attrName>
                                        </p:attrNameLst>
                                      </p:cBhvr>
                                      <p:to>
                                        <p:strVal val="visible"/>
                                      </p:to>
                                    </p:set>
                                    <p:animEffect transition="in" filter="fade">
                                      <p:cBhvr>
                                        <p:cTn id="13" dur="500"/>
                                        <p:tgtEl>
                                          <p:spTgt spid="39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8"/>
                                        </p:tgtEl>
                                        <p:attrNameLst>
                                          <p:attrName>style.visibility</p:attrName>
                                        </p:attrNameLst>
                                      </p:cBhvr>
                                      <p:to>
                                        <p:strVal val="visible"/>
                                      </p:to>
                                    </p:set>
                                    <p:animEffect transition="in" filter="fade">
                                      <p:cBhvr>
                                        <p:cTn id="16" dur="500"/>
                                        <p:tgtEl>
                                          <p:spTgt spid="4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19"/>
                                        </p:tgtEl>
                                        <p:attrNameLst>
                                          <p:attrName>style.visibility</p:attrName>
                                        </p:attrNameLst>
                                      </p:cBhvr>
                                      <p:to>
                                        <p:strVal val="visible"/>
                                      </p:to>
                                    </p:set>
                                    <p:animEffect transition="in" filter="fade">
                                      <p:cBhvr>
                                        <p:cTn id="19" dur="500"/>
                                        <p:tgtEl>
                                          <p:spTgt spid="4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20"/>
                                        </p:tgtEl>
                                        <p:attrNameLst>
                                          <p:attrName>style.visibility</p:attrName>
                                        </p:attrNameLst>
                                      </p:cBhvr>
                                      <p:to>
                                        <p:strVal val="visible"/>
                                      </p:to>
                                    </p:set>
                                    <p:animEffect transition="in" filter="fade">
                                      <p:cBhvr>
                                        <p:cTn id="22" dur="500"/>
                                        <p:tgtEl>
                                          <p:spTgt spid="4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21"/>
                                        </p:tgtEl>
                                        <p:attrNameLst>
                                          <p:attrName>style.visibility</p:attrName>
                                        </p:attrNameLst>
                                      </p:cBhvr>
                                      <p:to>
                                        <p:strVal val="visible"/>
                                      </p:to>
                                    </p:set>
                                    <p:animEffect transition="in" filter="fade">
                                      <p:cBhvr>
                                        <p:cTn id="25" dur="500"/>
                                        <p:tgtEl>
                                          <p:spTgt spid="4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00"/>
                                        </p:tgtEl>
                                        <p:attrNameLst>
                                          <p:attrName>style.visibility</p:attrName>
                                        </p:attrNameLst>
                                      </p:cBhvr>
                                      <p:to>
                                        <p:strVal val="visible"/>
                                      </p:to>
                                    </p:set>
                                    <p:animEffect transition="in" filter="fade">
                                      <p:cBhvr>
                                        <p:cTn id="28" dur="500"/>
                                        <p:tgtEl>
                                          <p:spTgt spid="40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01"/>
                                        </p:tgtEl>
                                        <p:attrNameLst>
                                          <p:attrName>style.visibility</p:attrName>
                                        </p:attrNameLst>
                                      </p:cBhvr>
                                      <p:to>
                                        <p:strVal val="visible"/>
                                      </p:to>
                                    </p:set>
                                    <p:animEffect transition="in" filter="fade">
                                      <p:cBhvr>
                                        <p:cTn id="31" dur="500"/>
                                        <p:tgtEl>
                                          <p:spTgt spid="40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02"/>
                                        </p:tgtEl>
                                        <p:attrNameLst>
                                          <p:attrName>style.visibility</p:attrName>
                                        </p:attrNameLst>
                                      </p:cBhvr>
                                      <p:to>
                                        <p:strVal val="visible"/>
                                      </p:to>
                                    </p:set>
                                    <p:animEffect transition="in" filter="fade">
                                      <p:cBhvr>
                                        <p:cTn id="34" dur="500"/>
                                        <p:tgtEl>
                                          <p:spTgt spid="40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03"/>
                                        </p:tgtEl>
                                        <p:attrNameLst>
                                          <p:attrName>style.visibility</p:attrName>
                                        </p:attrNameLst>
                                      </p:cBhvr>
                                      <p:to>
                                        <p:strVal val="visible"/>
                                      </p:to>
                                    </p:set>
                                    <p:animEffect transition="in" filter="fade">
                                      <p:cBhvr>
                                        <p:cTn id="37" dur="500"/>
                                        <p:tgtEl>
                                          <p:spTgt spid="40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04"/>
                                        </p:tgtEl>
                                        <p:attrNameLst>
                                          <p:attrName>style.visibility</p:attrName>
                                        </p:attrNameLst>
                                      </p:cBhvr>
                                      <p:to>
                                        <p:strVal val="visible"/>
                                      </p:to>
                                    </p:set>
                                    <p:animEffect transition="in" filter="fade">
                                      <p:cBhvr>
                                        <p:cTn id="40" dur="500"/>
                                        <p:tgtEl>
                                          <p:spTgt spid="40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05"/>
                                        </p:tgtEl>
                                        <p:attrNameLst>
                                          <p:attrName>style.visibility</p:attrName>
                                        </p:attrNameLst>
                                      </p:cBhvr>
                                      <p:to>
                                        <p:strVal val="visible"/>
                                      </p:to>
                                    </p:set>
                                    <p:animEffect transition="in" filter="fade">
                                      <p:cBhvr>
                                        <p:cTn id="43" dur="500"/>
                                        <p:tgtEl>
                                          <p:spTgt spid="40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99"/>
                                        </p:tgtEl>
                                        <p:attrNameLst>
                                          <p:attrName>style.visibility</p:attrName>
                                        </p:attrNameLst>
                                      </p:cBhvr>
                                      <p:to>
                                        <p:strVal val="visible"/>
                                      </p:to>
                                    </p:set>
                                    <p:animEffect transition="in" filter="fade">
                                      <p:cBhvr>
                                        <p:cTn id="48" dur="500"/>
                                        <p:tgtEl>
                                          <p:spTgt spid="39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06"/>
                                        </p:tgtEl>
                                        <p:attrNameLst>
                                          <p:attrName>style.visibility</p:attrName>
                                        </p:attrNameLst>
                                      </p:cBhvr>
                                      <p:to>
                                        <p:strVal val="visible"/>
                                      </p:to>
                                    </p:set>
                                    <p:animEffect transition="in" filter="fade">
                                      <p:cBhvr>
                                        <p:cTn id="51" dur="500"/>
                                        <p:tgtEl>
                                          <p:spTgt spid="40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07"/>
                                        </p:tgtEl>
                                        <p:attrNameLst>
                                          <p:attrName>style.visibility</p:attrName>
                                        </p:attrNameLst>
                                      </p:cBhvr>
                                      <p:to>
                                        <p:strVal val="visible"/>
                                      </p:to>
                                    </p:set>
                                    <p:animEffect transition="in" filter="fade">
                                      <p:cBhvr>
                                        <p:cTn id="54" dur="500"/>
                                        <p:tgtEl>
                                          <p:spTgt spid="40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08"/>
                                        </p:tgtEl>
                                        <p:attrNameLst>
                                          <p:attrName>style.visibility</p:attrName>
                                        </p:attrNameLst>
                                      </p:cBhvr>
                                      <p:to>
                                        <p:strVal val="visible"/>
                                      </p:to>
                                    </p:set>
                                    <p:animEffect transition="in" filter="fade">
                                      <p:cBhvr>
                                        <p:cTn id="57" dur="500"/>
                                        <p:tgtEl>
                                          <p:spTgt spid="40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09"/>
                                        </p:tgtEl>
                                        <p:attrNameLst>
                                          <p:attrName>style.visibility</p:attrName>
                                        </p:attrNameLst>
                                      </p:cBhvr>
                                      <p:to>
                                        <p:strVal val="visible"/>
                                      </p:to>
                                    </p:set>
                                    <p:animEffect transition="in" filter="fade">
                                      <p:cBhvr>
                                        <p:cTn id="62" dur="500"/>
                                        <p:tgtEl>
                                          <p:spTgt spid="40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12"/>
                                        </p:tgtEl>
                                        <p:attrNameLst>
                                          <p:attrName>style.visibility</p:attrName>
                                        </p:attrNameLst>
                                      </p:cBhvr>
                                      <p:to>
                                        <p:strVal val="visible"/>
                                      </p:to>
                                    </p:set>
                                    <p:animEffect transition="in" filter="fade">
                                      <p:cBhvr>
                                        <p:cTn id="65" dur="500"/>
                                        <p:tgtEl>
                                          <p:spTgt spid="41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13"/>
                                        </p:tgtEl>
                                        <p:attrNameLst>
                                          <p:attrName>style.visibility</p:attrName>
                                        </p:attrNameLst>
                                      </p:cBhvr>
                                      <p:to>
                                        <p:strVal val="visible"/>
                                      </p:to>
                                    </p:set>
                                    <p:animEffect transition="in" filter="fade">
                                      <p:cBhvr>
                                        <p:cTn id="68" dur="500"/>
                                        <p:tgtEl>
                                          <p:spTgt spid="41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14"/>
                                        </p:tgtEl>
                                        <p:attrNameLst>
                                          <p:attrName>style.visibility</p:attrName>
                                        </p:attrNameLst>
                                      </p:cBhvr>
                                      <p:to>
                                        <p:strVal val="visible"/>
                                      </p:to>
                                    </p:set>
                                    <p:animEffect transition="in" filter="fade">
                                      <p:cBhvr>
                                        <p:cTn id="71" dur="500"/>
                                        <p:tgtEl>
                                          <p:spTgt spid="41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15"/>
                                        </p:tgtEl>
                                        <p:attrNameLst>
                                          <p:attrName>style.visibility</p:attrName>
                                        </p:attrNameLst>
                                      </p:cBhvr>
                                      <p:to>
                                        <p:strVal val="visible"/>
                                      </p:to>
                                    </p:set>
                                    <p:animEffect transition="in" filter="fade">
                                      <p:cBhvr>
                                        <p:cTn id="74" dur="500"/>
                                        <p:tgtEl>
                                          <p:spTgt spid="41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16"/>
                                        </p:tgtEl>
                                        <p:attrNameLst>
                                          <p:attrName>style.visibility</p:attrName>
                                        </p:attrNameLst>
                                      </p:cBhvr>
                                      <p:to>
                                        <p:strVal val="visible"/>
                                      </p:to>
                                    </p:set>
                                    <p:animEffect transition="in" filter="fade">
                                      <p:cBhvr>
                                        <p:cTn id="77" dur="500"/>
                                        <p:tgtEl>
                                          <p:spTgt spid="41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17"/>
                                        </p:tgtEl>
                                        <p:attrNameLst>
                                          <p:attrName>style.visibility</p:attrName>
                                        </p:attrNameLst>
                                      </p:cBhvr>
                                      <p:to>
                                        <p:strVal val="visible"/>
                                      </p:to>
                                    </p:set>
                                    <p:animEffect transition="in" filter="fade">
                                      <p:cBhvr>
                                        <p:cTn id="80" dur="500"/>
                                        <p:tgtEl>
                                          <p:spTgt spid="41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10"/>
                                        </p:tgtEl>
                                        <p:attrNameLst>
                                          <p:attrName>style.visibility</p:attrName>
                                        </p:attrNameLst>
                                      </p:cBhvr>
                                      <p:to>
                                        <p:strVal val="visible"/>
                                      </p:to>
                                    </p:set>
                                    <p:animEffect transition="in" filter="fade">
                                      <p:cBhvr>
                                        <p:cTn id="83" dur="500"/>
                                        <p:tgtEl>
                                          <p:spTgt spid="41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22"/>
                                        </p:tgtEl>
                                        <p:attrNameLst>
                                          <p:attrName>style.visibility</p:attrName>
                                        </p:attrNameLst>
                                      </p:cBhvr>
                                      <p:to>
                                        <p:strVal val="visible"/>
                                      </p:to>
                                    </p:set>
                                    <p:animEffect transition="in" filter="fade">
                                      <p:cBhvr>
                                        <p:cTn id="86" dur="500"/>
                                        <p:tgtEl>
                                          <p:spTgt spid="422"/>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23"/>
                                        </p:tgtEl>
                                        <p:attrNameLst>
                                          <p:attrName>style.visibility</p:attrName>
                                        </p:attrNameLst>
                                      </p:cBhvr>
                                      <p:to>
                                        <p:strVal val="visible"/>
                                      </p:to>
                                    </p:set>
                                    <p:animEffect transition="in" filter="fade">
                                      <p:cBhvr>
                                        <p:cTn id="89" dur="500"/>
                                        <p:tgtEl>
                                          <p:spTgt spid="423"/>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24"/>
                                        </p:tgtEl>
                                        <p:attrNameLst>
                                          <p:attrName>style.visibility</p:attrName>
                                        </p:attrNameLst>
                                      </p:cBhvr>
                                      <p:to>
                                        <p:strVal val="visible"/>
                                      </p:to>
                                    </p:set>
                                    <p:animEffect transition="in" filter="fade">
                                      <p:cBhvr>
                                        <p:cTn id="92" dur="500"/>
                                        <p:tgtEl>
                                          <p:spTgt spid="42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25"/>
                                        </p:tgtEl>
                                        <p:attrNameLst>
                                          <p:attrName>style.visibility</p:attrName>
                                        </p:attrNameLst>
                                      </p:cBhvr>
                                      <p:to>
                                        <p:strVal val="visible"/>
                                      </p:to>
                                    </p:set>
                                    <p:animEffect transition="in" filter="fade">
                                      <p:cBhvr>
                                        <p:cTn id="95" dur="500"/>
                                        <p:tgtEl>
                                          <p:spTgt spid="425"/>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26"/>
                                        </p:tgtEl>
                                        <p:attrNameLst>
                                          <p:attrName>style.visibility</p:attrName>
                                        </p:attrNameLst>
                                      </p:cBhvr>
                                      <p:to>
                                        <p:strVal val="visible"/>
                                      </p:to>
                                    </p:set>
                                    <p:animEffect transition="in" filter="fade">
                                      <p:cBhvr>
                                        <p:cTn id="98" dur="500"/>
                                        <p:tgtEl>
                                          <p:spTgt spid="426"/>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27"/>
                                        </p:tgtEl>
                                        <p:attrNameLst>
                                          <p:attrName>style.visibility</p:attrName>
                                        </p:attrNameLst>
                                      </p:cBhvr>
                                      <p:to>
                                        <p:strVal val="visible"/>
                                      </p:to>
                                    </p:set>
                                    <p:animEffect transition="in" filter="fade">
                                      <p:cBhvr>
                                        <p:cTn id="101" dur="500"/>
                                        <p:tgtEl>
                                          <p:spTgt spid="427"/>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48151"/>
                                        </p:tgtEl>
                                        <p:attrNameLst>
                                          <p:attrName>style.visibility</p:attrName>
                                        </p:attrNameLst>
                                      </p:cBhvr>
                                      <p:to>
                                        <p:strVal val="visible"/>
                                      </p:to>
                                    </p:set>
                                    <p:animEffect transition="in" filter="fade">
                                      <p:cBhvr>
                                        <p:cTn id="106" dur="1000"/>
                                        <p:tgtEl>
                                          <p:spTgt spid="48151"/>
                                        </p:tgtEl>
                                      </p:cBhvr>
                                    </p:animEffect>
                                    <p:anim calcmode="lin" valueType="num">
                                      <p:cBhvr>
                                        <p:cTn id="107" dur="1000" fill="hold"/>
                                        <p:tgtEl>
                                          <p:spTgt spid="48151"/>
                                        </p:tgtEl>
                                        <p:attrNameLst>
                                          <p:attrName>ppt_x</p:attrName>
                                        </p:attrNameLst>
                                      </p:cBhvr>
                                      <p:tavLst>
                                        <p:tav tm="0">
                                          <p:val>
                                            <p:strVal val="#ppt_x"/>
                                          </p:val>
                                        </p:tav>
                                        <p:tav tm="100000">
                                          <p:val>
                                            <p:strVal val="#ppt_x"/>
                                          </p:val>
                                        </p:tav>
                                      </p:tavLst>
                                    </p:anim>
                                    <p:anim calcmode="lin" valueType="num">
                                      <p:cBhvr>
                                        <p:cTn id="108" dur="1000" fill="hold"/>
                                        <p:tgtEl>
                                          <p:spTgt spid="48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97" grpId="0"/>
      <p:bldP spid="398" grpId="0"/>
      <p:bldP spid="399" grpId="0"/>
      <p:bldP spid="400" grpId="0"/>
      <p:bldP spid="401" grpId="0"/>
      <p:bldP spid="402" grpId="0"/>
      <p:bldP spid="403" grpId="0"/>
      <p:bldP spid="404" grpId="0"/>
      <p:bldP spid="405" grpId="0"/>
      <p:bldP spid="406" grpId="0"/>
      <p:bldP spid="407" grpId="0"/>
      <p:bldP spid="408" grpId="0"/>
      <p:bldP spid="409" grpId="0"/>
      <p:bldP spid="410" grpId="0"/>
      <p:bldP spid="48151" grpId="0"/>
      <p:bldP spid="412" grpId="0" animBg="1"/>
      <p:bldP spid="413" grpId="0" animBg="1"/>
      <p:bldP spid="414" grpId="0" animBg="1"/>
      <p:bldP spid="415" grpId="0" animBg="1"/>
      <p:bldP spid="416" grpId="0" animBg="1"/>
      <p:bldP spid="417" grpId="0" animBg="1"/>
      <p:bldP spid="418" grpId="0" animBg="1"/>
      <p:bldP spid="419" grpId="0" animBg="1"/>
      <p:bldP spid="420" grpId="0" animBg="1"/>
      <p:bldP spid="421" grpId="0" animBg="1"/>
      <p:bldP spid="422" grpId="0" animBg="1"/>
      <p:bldP spid="423" grpId="0" animBg="1"/>
      <p:bldP spid="424" grpId="0" animBg="1"/>
      <p:bldP spid="425" grpId="0" animBg="1"/>
      <p:bldP spid="426" grpId="0" animBg="1"/>
      <p:bldP spid="42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4"/>
          <p:cNvSpPr>
            <a:spLocks noGrp="1" noChangeArrowheads="1"/>
          </p:cNvSpPr>
          <p:nvPr>
            <p:ph type="title"/>
          </p:nvPr>
        </p:nvSpPr>
        <p:spPr>
          <a:xfrm>
            <a:off x="469900" y="266700"/>
            <a:ext cx="8229600" cy="1143000"/>
          </a:xfrm>
        </p:spPr>
        <p:txBody>
          <a:bodyPr/>
          <a:lstStyle/>
          <a:p>
            <a:r>
              <a:rPr lang="en-US" altLang="en-US" sz="3600" b="1" dirty="0" smtClean="0">
                <a:ea typeface="ＭＳ Ｐゴシック" pitchFamily="34" charset="-128"/>
              </a:rPr>
              <a:t>Scrap or Rework</a:t>
            </a:r>
          </a:p>
        </p:txBody>
      </p:sp>
      <p:sp>
        <p:nvSpPr>
          <p:cNvPr id="6" name="TextBox 5"/>
          <p:cNvSpPr txBox="1"/>
          <p:nvPr/>
        </p:nvSpPr>
        <p:spPr>
          <a:xfrm>
            <a:off x="430213" y="2682875"/>
            <a:ext cx="6129337" cy="2246313"/>
          </a:xfrm>
          <a:prstGeom prst="rect">
            <a:avLst/>
          </a:prstGeom>
          <a:solidFill>
            <a:schemeClr val="bg1">
              <a:lumMod val="95000"/>
            </a:schemeClr>
          </a:solidFill>
          <a:ln w="28575">
            <a:solidFill>
              <a:schemeClr val="tx1"/>
            </a:solidFill>
          </a:ln>
        </p:spPr>
        <p:txBody>
          <a:bodyPr>
            <a:spAutoFit/>
          </a:bodyPr>
          <a:lstStyle/>
          <a:p>
            <a:pPr algn="ctr" eaLnBrk="1" hangingPunct="1">
              <a:defRPr/>
            </a:pPr>
            <a:r>
              <a:rPr lang="en-US" sz="2800" dirty="0">
                <a:latin typeface="Calibri" pitchFamily="-84" charset="0"/>
              </a:rPr>
              <a:t>As long as </a:t>
            </a:r>
            <a:r>
              <a:rPr lang="en-US" sz="2800" dirty="0">
                <a:solidFill>
                  <a:srgbClr val="C00000"/>
                </a:solidFill>
                <a:latin typeface="Calibri" pitchFamily="-84" charset="0"/>
              </a:rPr>
              <a:t>rework costs </a:t>
            </a:r>
            <a:r>
              <a:rPr lang="en-US" sz="2800" dirty="0">
                <a:latin typeface="Calibri" pitchFamily="-84" charset="0"/>
              </a:rPr>
              <a:t>are recovered through sale of the product, and rework</a:t>
            </a:r>
            <a:br>
              <a:rPr lang="en-US" sz="2800" dirty="0">
                <a:latin typeface="Calibri" pitchFamily="-84" charset="0"/>
              </a:rPr>
            </a:br>
            <a:r>
              <a:rPr lang="en-US" sz="2800" dirty="0">
                <a:latin typeface="Calibri" pitchFamily="-84" charset="0"/>
              </a:rPr>
              <a:t>does not interfere with normal production, we should rework rather than scrap.</a:t>
            </a:r>
          </a:p>
        </p:txBody>
      </p:sp>
      <p:sp>
        <p:nvSpPr>
          <p:cNvPr id="8" name="Rectangle 7"/>
          <p:cNvSpPr/>
          <p:nvPr/>
        </p:nvSpPr>
        <p:spPr>
          <a:xfrm>
            <a:off x="419100" y="5067300"/>
            <a:ext cx="8053388" cy="1384300"/>
          </a:xfrm>
          <a:prstGeom prst="rect">
            <a:avLst/>
          </a:prstGeom>
          <a:solidFill>
            <a:schemeClr val="bg1">
              <a:lumMod val="95000"/>
            </a:schemeClr>
          </a:solidFill>
          <a:ln w="28575">
            <a:solidFill>
              <a:schemeClr val="tx1"/>
            </a:solidFill>
          </a:ln>
        </p:spPr>
        <p:txBody>
          <a:bodyPr>
            <a:spAutoFit/>
          </a:bodyPr>
          <a:lstStyle/>
          <a:p>
            <a:pPr algn="ctr" eaLnBrk="1" hangingPunct="1">
              <a:defRPr/>
            </a:pPr>
            <a:r>
              <a:rPr lang="en-US" sz="2800" dirty="0">
                <a:latin typeface="Calibri" pitchFamily="-84" charset="0"/>
              </a:rPr>
              <a:t>Costs incurred in manufacturing units of product that do not meet quality standards are </a:t>
            </a:r>
            <a:r>
              <a:rPr lang="en-US" sz="2800" dirty="0">
                <a:solidFill>
                  <a:srgbClr val="C00000"/>
                </a:solidFill>
                <a:latin typeface="Calibri" pitchFamily="-84" charset="0"/>
              </a:rPr>
              <a:t>sunk costs </a:t>
            </a:r>
            <a:r>
              <a:rPr lang="en-US" sz="2800" dirty="0">
                <a:latin typeface="Calibri" pitchFamily="-84" charset="0"/>
              </a:rPr>
              <a:t>and cannot be recovered so they are irrelevant.</a:t>
            </a:r>
          </a:p>
        </p:txBody>
      </p:sp>
      <p:sp>
        <p:nvSpPr>
          <p:cNvPr id="93190"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C7D7107E-3719-4A7B-B512-CBC95D9FE9CF}" type="slidenum">
              <a:rPr lang="en-US" altLang="en-US" sz="1200">
                <a:solidFill>
                  <a:srgbClr val="898989"/>
                </a:solidFill>
                <a:latin typeface="Arial" charset="0"/>
              </a:rPr>
              <a:pPr>
                <a:spcBef>
                  <a:spcPct val="0"/>
                </a:spcBef>
                <a:buFontTx/>
                <a:buNone/>
              </a:pPr>
              <a:t>49</a:t>
            </a:fld>
            <a:endParaRPr lang="en-US" altLang="en-US" sz="1200" dirty="0">
              <a:solidFill>
                <a:srgbClr val="898989"/>
              </a:solidFill>
              <a:latin typeface="Arial" charset="0"/>
            </a:endParaRPr>
          </a:p>
        </p:txBody>
      </p:sp>
      <p:sp>
        <p:nvSpPr>
          <p:cNvPr id="3" name="Rounded Rectangular Callout 2"/>
          <p:cNvSpPr/>
          <p:nvPr/>
        </p:nvSpPr>
        <p:spPr>
          <a:xfrm>
            <a:off x="469900" y="1060450"/>
            <a:ext cx="7683500" cy="1301750"/>
          </a:xfrm>
          <a:prstGeom prst="wedgeRoundRectCallout">
            <a:avLst>
              <a:gd name="adj1" fmla="val 44339"/>
              <a:gd name="adj2" fmla="val 112245"/>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2400" b="1" dirty="0">
                <a:solidFill>
                  <a:schemeClr val="tx1"/>
                </a:solidFill>
                <a:ea typeface="ＭＳ Ｐゴシック" panose="020B0600070205080204" pitchFamily="34" charset="-128"/>
              </a:rPr>
              <a:t>Often in manufacturing processes, we have products that do not pass inspection.  We can either sell them as is, or rework them to improve the quality. </a:t>
            </a:r>
            <a:endParaRPr lang="en-US" sz="2400" b="1" dirty="0">
              <a:solidFill>
                <a:schemeClr val="tx1"/>
              </a:solidFill>
            </a:endParaRPr>
          </a:p>
        </p:txBody>
      </p:sp>
      <p:pic>
        <p:nvPicPr>
          <p:cNvPr id="93192"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0975" y="2871788"/>
            <a:ext cx="7048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1" y="6538912"/>
            <a:ext cx="5181599" cy="28767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A</a:t>
            </a:r>
            <a:r>
              <a:rPr lang="en-US" altLang="en-US" sz="1100" b="1" kern="0" dirty="0" smtClean="0">
                <a:solidFill>
                  <a:prstClr val="black"/>
                </a:solidFill>
                <a:latin typeface="Arial Narrow" pitchFamily="34" charset="0"/>
                <a:cs typeface="+mn-cs"/>
              </a:rPr>
              <a:t>1</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latin typeface="Calibri"/>
              </a:rPr>
              <a:t>Evaluate short-term managerial decisions using relevant costs.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457200" y="2035175"/>
            <a:ext cx="8153400" cy="3810000"/>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dist="38100" dir="2700000" algn="br" rotWithShape="0">
              <a:srgbClr val="808080">
                <a:alpha val="42998"/>
              </a:srgbClr>
            </a:outerShdw>
          </a:effectLst>
        </p:spPr>
        <p:txBody>
          <a:bodyPr wrap="none" lIns="90488" tIns="44450" rIns="90488" bIns="44450"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2800" b="1" dirty="0" smtClean="0">
              <a:solidFill>
                <a:srgbClr val="002060"/>
              </a:solidFill>
              <a:latin typeface="Calibri" pitchFamily="34" charset="0"/>
              <a:ea typeface="ＭＳ Ｐゴシック" pitchFamily="34" charset="-128"/>
            </a:endParaRPr>
          </a:p>
          <a:p>
            <a:pPr eaLnBrk="1" hangingPunct="1"/>
            <a:r>
              <a:rPr lang="en-US" altLang="en-US" sz="2600" b="1" dirty="0" smtClean="0">
                <a:solidFill>
                  <a:srgbClr val="002060"/>
                </a:solidFill>
                <a:latin typeface="Calibri" pitchFamily="34" charset="0"/>
                <a:ea typeface="ＭＳ Ｐゴシック" pitchFamily="34" charset="-128"/>
              </a:rPr>
              <a:t>Common Cash </a:t>
            </a:r>
            <a:r>
              <a:rPr lang="en-US" altLang="en-US" sz="2600" b="1" dirty="0" err="1" smtClean="0">
                <a:solidFill>
                  <a:srgbClr val="002060"/>
                </a:solidFill>
                <a:latin typeface="Calibri" pitchFamily="34" charset="0"/>
                <a:ea typeface="ＭＳ Ｐゴシック" pitchFamily="34" charset="-128"/>
              </a:rPr>
              <a:t>Outlflows</a:t>
            </a:r>
            <a:r>
              <a:rPr lang="en-US" altLang="en-US" sz="2600" b="1" dirty="0" smtClean="0">
                <a:solidFill>
                  <a:srgbClr val="002060"/>
                </a:solidFill>
                <a:latin typeface="Calibri" pitchFamily="34" charset="0"/>
                <a:ea typeface="ＭＳ Ｐゴシック" pitchFamily="34" charset="-128"/>
              </a:rPr>
              <a:t> and Inflows over life of </a:t>
            </a:r>
            <a:br>
              <a:rPr lang="en-US" altLang="en-US" sz="2600" b="1" dirty="0" smtClean="0">
                <a:solidFill>
                  <a:srgbClr val="002060"/>
                </a:solidFill>
                <a:latin typeface="Calibri" pitchFamily="34" charset="0"/>
                <a:ea typeface="ＭＳ Ｐゴシック" pitchFamily="34" charset="-128"/>
              </a:rPr>
            </a:br>
            <a:r>
              <a:rPr lang="en-US" altLang="en-US" sz="2600" b="1" dirty="0" smtClean="0">
                <a:solidFill>
                  <a:srgbClr val="002060"/>
                </a:solidFill>
                <a:latin typeface="Calibri" pitchFamily="34" charset="0"/>
                <a:ea typeface="ＭＳ Ｐゴシック" pitchFamily="34" charset="-128"/>
              </a:rPr>
              <a:t>typical capital expenditures:</a:t>
            </a:r>
          </a:p>
          <a:p>
            <a:pPr marL="514350" indent="-514350" eaLnBrk="1" hangingPunct="1">
              <a:buAutoNum type="arabicPeriod"/>
            </a:pPr>
            <a:r>
              <a:rPr lang="en-US" altLang="en-US" sz="2600" b="1" dirty="0" smtClean="0">
                <a:solidFill>
                  <a:srgbClr val="002060"/>
                </a:solidFill>
                <a:latin typeface="Calibri" pitchFamily="34" charset="0"/>
                <a:ea typeface="ＭＳ Ｐゴシック" pitchFamily="34" charset="-128"/>
              </a:rPr>
              <a:t>Acquisition – initial cash </a:t>
            </a:r>
            <a:r>
              <a:rPr lang="en-US" altLang="en-US" sz="2600" b="1" dirty="0" err="1" smtClean="0">
                <a:solidFill>
                  <a:srgbClr val="002060"/>
                </a:solidFill>
                <a:latin typeface="Calibri" pitchFamily="34" charset="0"/>
                <a:ea typeface="ＭＳ Ｐゴシック" pitchFamily="34" charset="-128"/>
              </a:rPr>
              <a:t>outlfow</a:t>
            </a:r>
            <a:endParaRPr lang="en-US" altLang="en-US" sz="2600" b="1" dirty="0" smtClean="0">
              <a:solidFill>
                <a:srgbClr val="002060"/>
              </a:solidFill>
              <a:latin typeface="Calibri" pitchFamily="34" charset="0"/>
              <a:ea typeface="ＭＳ Ｐゴシック" pitchFamily="34" charset="-128"/>
            </a:endParaRPr>
          </a:p>
          <a:p>
            <a:pPr marL="514350" indent="-514350" eaLnBrk="1" hangingPunct="1">
              <a:buAutoNum type="arabicPeriod"/>
            </a:pPr>
            <a:r>
              <a:rPr lang="en-US" altLang="en-US" sz="2600" b="1" dirty="0" smtClean="0">
                <a:solidFill>
                  <a:srgbClr val="002060"/>
                </a:solidFill>
                <a:latin typeface="Calibri" pitchFamily="34" charset="0"/>
                <a:ea typeface="ＭＳ Ｐゴシック" pitchFamily="34" charset="-128"/>
              </a:rPr>
              <a:t>Use – generates cash inflows from revenues</a:t>
            </a:r>
          </a:p>
          <a:p>
            <a:pPr marL="514350" indent="-514350" eaLnBrk="1" hangingPunct="1">
              <a:buAutoNum type="arabicPeriod"/>
            </a:pPr>
            <a:r>
              <a:rPr lang="en-US" altLang="en-US" sz="2600" b="1" dirty="0" smtClean="0">
                <a:solidFill>
                  <a:srgbClr val="002060"/>
                </a:solidFill>
                <a:latin typeface="Calibri" pitchFamily="34" charset="0"/>
                <a:ea typeface="ＭＳ Ｐゴシック" pitchFamily="34" charset="-128"/>
              </a:rPr>
              <a:t>Disposal – salvage value can provide cash inflow</a:t>
            </a:r>
          </a:p>
          <a:p>
            <a:pPr marL="514350" indent="-514350" eaLnBrk="1" hangingPunct="1">
              <a:buAutoNum type="arabicPeriod"/>
            </a:pPr>
            <a:endParaRPr lang="en-US" altLang="en-US" sz="2600" b="1" dirty="0" smtClean="0">
              <a:solidFill>
                <a:srgbClr val="002060"/>
              </a:solidFill>
              <a:latin typeface="Calibri" pitchFamily="34" charset="0"/>
              <a:ea typeface="ＭＳ Ｐゴシック" pitchFamily="34" charset="-128"/>
            </a:endParaRPr>
          </a:p>
          <a:p>
            <a:pPr eaLnBrk="1" hangingPunct="1"/>
            <a:endParaRPr lang="en-US" altLang="en-US" sz="2600" b="1" dirty="0">
              <a:solidFill>
                <a:srgbClr val="002060"/>
              </a:solidFill>
              <a:latin typeface="Calibri" pitchFamily="34" charset="0"/>
              <a:ea typeface="ＭＳ Ｐゴシック" pitchFamily="34" charset="-128"/>
            </a:endParaRPr>
          </a:p>
        </p:txBody>
      </p:sp>
      <p:sp>
        <p:nvSpPr>
          <p:cNvPr id="9223" name="Rectangle 8"/>
          <p:cNvSpPr>
            <a:spLocks noGrp="1" noChangeArrowheads="1"/>
          </p:cNvSpPr>
          <p:nvPr>
            <p:ph type="title"/>
          </p:nvPr>
        </p:nvSpPr>
        <p:spPr>
          <a:xfrm>
            <a:off x="438150" y="685800"/>
            <a:ext cx="8229600" cy="914400"/>
          </a:xfrm>
        </p:spPr>
        <p:txBody>
          <a:bodyPr/>
          <a:lstStyle/>
          <a:p>
            <a:r>
              <a:rPr lang="en-US" altLang="en-US" sz="4000" dirty="0" smtClean="0">
                <a:ea typeface="ＭＳ Ｐゴシック" pitchFamily="34" charset="-128"/>
              </a:rPr>
              <a:t>Capital Budgeting Cash </a:t>
            </a:r>
            <a:br>
              <a:rPr lang="en-US" altLang="en-US" sz="4000" dirty="0" smtClean="0">
                <a:ea typeface="ＭＳ Ｐゴシック" pitchFamily="34" charset="-128"/>
              </a:rPr>
            </a:br>
            <a:r>
              <a:rPr lang="en-US" altLang="en-US" sz="4000" dirty="0" err="1" smtClean="0">
                <a:ea typeface="ＭＳ Ｐゴシック" pitchFamily="34" charset="-128"/>
              </a:rPr>
              <a:t>Outlows</a:t>
            </a:r>
            <a:r>
              <a:rPr lang="en-US" altLang="en-US" sz="4000" dirty="0" smtClean="0">
                <a:ea typeface="ＭＳ Ｐゴシック" pitchFamily="34" charset="-128"/>
              </a:rPr>
              <a:t> and </a:t>
            </a:r>
            <a:r>
              <a:rPr lang="en-US" altLang="en-US" sz="4000" dirty="0" err="1" smtClean="0">
                <a:ea typeface="ＭＳ Ｐゴシック" pitchFamily="34" charset="-128"/>
              </a:rPr>
              <a:t>InFlows</a:t>
            </a:r>
            <a:endParaRPr lang="en-US" altLang="en-US" sz="4000" dirty="0" smtClean="0">
              <a:ea typeface="ＭＳ Ｐゴシック" pitchFamily="34" charset="-128"/>
            </a:endParaRPr>
          </a:p>
        </p:txBody>
      </p:sp>
      <p:sp>
        <p:nvSpPr>
          <p:cNvPr id="922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79E418FB-73ED-447A-A73C-FC2110BC6561}" type="slidenum">
              <a:rPr lang="en-US" altLang="en-US" sz="1200">
                <a:solidFill>
                  <a:srgbClr val="898989"/>
                </a:solidFill>
                <a:latin typeface="Arial" charset="0"/>
              </a:rPr>
              <a:pPr>
                <a:spcBef>
                  <a:spcPct val="0"/>
                </a:spcBef>
                <a:buFontTx/>
                <a:buNone/>
              </a:pPr>
              <a:t>5</a:t>
            </a:fld>
            <a:endParaRPr lang="en-US" altLang="en-US" sz="1200" dirty="0">
              <a:solidFill>
                <a:srgbClr val="898989"/>
              </a:solidFill>
              <a:latin typeface="Arial" charset="0"/>
            </a:endParaRPr>
          </a:p>
        </p:txBody>
      </p:sp>
    </p:spTree>
    <p:extLst>
      <p:ext uri="{BB962C8B-B14F-4D97-AF65-F5344CB8AC3E}">
        <p14:creationId xmlns:p14="http://schemas.microsoft.com/office/powerpoint/2010/main" val="323755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type="title"/>
          </p:nvPr>
        </p:nvSpPr>
        <p:spPr>
          <a:xfrm>
            <a:off x="487363" y="284163"/>
            <a:ext cx="8229600" cy="1143000"/>
          </a:xfrm>
        </p:spPr>
        <p:txBody>
          <a:bodyPr/>
          <a:lstStyle/>
          <a:p>
            <a:r>
              <a:rPr lang="en-US" altLang="en-US" sz="4000" b="1" dirty="0" smtClean="0">
                <a:ea typeface="ＭＳ Ｐゴシック" pitchFamily="34" charset="-128"/>
              </a:rPr>
              <a:t>Scrap or Rework</a:t>
            </a:r>
          </a:p>
        </p:txBody>
      </p:sp>
      <p:sp>
        <p:nvSpPr>
          <p:cNvPr id="95235" name="Rectangle 5"/>
          <p:cNvSpPr>
            <a:spLocks noChangeArrowheads="1"/>
          </p:cNvSpPr>
          <p:nvPr/>
        </p:nvSpPr>
        <p:spPr bwMode="auto">
          <a:xfrm>
            <a:off x="304800" y="1636713"/>
            <a:ext cx="8534400" cy="3367087"/>
          </a:xfrm>
          <a:prstGeom prst="rect">
            <a:avLst/>
          </a:prstGeom>
          <a:solidFill>
            <a:srgbClr val="FFFF89"/>
          </a:solidFill>
          <a:ln w="28575">
            <a:solidFill>
              <a:schemeClr val="tx1"/>
            </a:solidFill>
            <a:miter lim="800000"/>
            <a:headEnd/>
            <a:tailEnd/>
          </a:ln>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lnSpc>
                <a:spcPct val="95000"/>
              </a:lnSpc>
              <a:spcBef>
                <a:spcPct val="50000"/>
              </a:spcBef>
              <a:buFont typeface="Wingdings" pitchFamily="2" charset="2"/>
              <a:buNone/>
            </a:pPr>
            <a:r>
              <a:rPr lang="en-US" altLang="en-US" sz="2800" b="1" u="sng" dirty="0">
                <a:latin typeface="Arial" charset="0"/>
              </a:rPr>
              <a:t>Example</a:t>
            </a:r>
            <a:r>
              <a:rPr lang="en-US" altLang="en-US" sz="2800" dirty="0">
                <a:latin typeface="Arial" charset="0"/>
              </a:rPr>
              <a:t>: FasTrac has 10,000 defective units that cost $1.00 each to make.  The units can be scrapped now for $0.40 each or reworked at an additional cost of $0.80 per unit.   If reworked, the units can be sold for the normal selling price of $1.50 each.  Reworking the defective units will prevent the production of 10,000 new units that would also sell for $1.50.</a:t>
            </a:r>
          </a:p>
        </p:txBody>
      </p:sp>
      <p:sp>
        <p:nvSpPr>
          <p:cNvPr id="95237"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0211D92C-0F4A-47E2-8701-C830E4794F78}" type="slidenum">
              <a:rPr lang="en-US" altLang="en-US" sz="1200">
                <a:solidFill>
                  <a:srgbClr val="898989"/>
                </a:solidFill>
                <a:latin typeface="Arial" charset="0"/>
              </a:rPr>
              <a:pPr>
                <a:spcBef>
                  <a:spcPct val="0"/>
                </a:spcBef>
                <a:buFontTx/>
                <a:buNone/>
              </a:pPr>
              <a:t>50</a:t>
            </a:fld>
            <a:endParaRPr lang="en-US" altLang="en-US" sz="1200" dirty="0">
              <a:solidFill>
                <a:srgbClr val="898989"/>
              </a:solidFill>
              <a:latin typeface="Arial"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4784725"/>
            <a:ext cx="704850"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ular Callout 1"/>
          <p:cNvSpPr/>
          <p:nvPr/>
        </p:nvSpPr>
        <p:spPr>
          <a:xfrm>
            <a:off x="1600200" y="5254625"/>
            <a:ext cx="5105400" cy="966788"/>
          </a:xfrm>
          <a:prstGeom prst="wedgeRoundRectCallout">
            <a:avLst>
              <a:gd name="adj1" fmla="val 65539"/>
              <a:gd name="adj2" fmla="val -51017"/>
              <a:gd name="adj3" fmla="val 16667"/>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5000"/>
              </a:lnSpc>
              <a:spcBef>
                <a:spcPct val="50000"/>
              </a:spcBef>
              <a:buFont typeface="Wingdings" panose="05000000000000000000" pitchFamily="2" charset="2"/>
              <a:buNone/>
              <a:defRPr/>
            </a:pPr>
            <a:r>
              <a:rPr lang="en-US" sz="2800" b="1" dirty="0">
                <a:solidFill>
                  <a:srgbClr val="FF0000"/>
                </a:solidFill>
              </a:rPr>
              <a:t>Should FasTrac scrap or rework?</a:t>
            </a:r>
            <a:endParaRPr lang="en-US" sz="2800" b="1" dirty="0">
              <a:solidFill>
                <a:schemeClr val="hlink"/>
              </a:solidFill>
            </a:endParaRPr>
          </a:p>
        </p:txBody>
      </p:sp>
      <p:sp>
        <p:nvSpPr>
          <p:cNvPr id="9" name="Rounded Rectangle 8"/>
          <p:cNvSpPr/>
          <p:nvPr/>
        </p:nvSpPr>
        <p:spPr>
          <a:xfrm>
            <a:off x="1" y="6538912"/>
            <a:ext cx="5181599" cy="28767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A</a:t>
            </a:r>
            <a:r>
              <a:rPr lang="en-US" altLang="en-US" sz="1100" b="1" kern="0" dirty="0" smtClean="0">
                <a:solidFill>
                  <a:prstClr val="black"/>
                </a:solidFill>
                <a:latin typeface="Arial Narrow" pitchFamily="34" charset="0"/>
                <a:cs typeface="+mn-cs"/>
              </a:rPr>
              <a:t>1</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latin typeface="Calibri"/>
              </a:rPr>
              <a:t>Evaluate short-term managerial decisions using relevant costs.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7"/>
          <p:cNvSpPr>
            <a:spLocks noGrp="1" noChangeArrowheads="1"/>
          </p:cNvSpPr>
          <p:nvPr>
            <p:ph type="title"/>
          </p:nvPr>
        </p:nvSpPr>
        <p:spPr>
          <a:xfrm>
            <a:off x="457200" y="228600"/>
            <a:ext cx="8229600" cy="1143000"/>
          </a:xfrm>
        </p:spPr>
        <p:txBody>
          <a:bodyPr/>
          <a:lstStyle/>
          <a:p>
            <a:r>
              <a:rPr lang="en-US" altLang="en-US" sz="4000" b="1" dirty="0" smtClean="0">
                <a:ea typeface="ＭＳ Ｐゴシック" pitchFamily="34" charset="-128"/>
              </a:rPr>
              <a:t>Scrap or Rework</a:t>
            </a:r>
          </a:p>
        </p:txBody>
      </p:sp>
      <p:sp>
        <p:nvSpPr>
          <p:cNvPr id="11271" name="Rectangle 3"/>
          <p:cNvSpPr>
            <a:spLocks noChangeArrowheads="1"/>
          </p:cNvSpPr>
          <p:nvPr/>
        </p:nvSpPr>
        <p:spPr bwMode="auto">
          <a:xfrm>
            <a:off x="457200" y="4362970"/>
            <a:ext cx="7489826" cy="951543"/>
          </a:xfrm>
          <a:prstGeom prst="rect">
            <a:avLst/>
          </a:prstGeom>
          <a:solidFill>
            <a:schemeClr val="bg1">
              <a:lumMod val="95000"/>
            </a:schemeClr>
          </a:solidFill>
          <a:ln w="57150" cmpd="thickThin">
            <a:solidFill>
              <a:schemeClr val="tx1"/>
            </a:solidFill>
            <a:miter lim="800000"/>
            <a:headEnd/>
            <a:tailEnd/>
          </a:ln>
        </p:spPr>
        <p:txBody>
          <a:bodyPr wrap="square" lIns="90488" tIns="44450" rIns="90488" bIns="44450">
            <a:spAutoFit/>
          </a:bodyPr>
          <a:lstStyle/>
          <a:p>
            <a:pPr algn="ctr" eaLnBrk="1" hangingPunct="1">
              <a:defRPr/>
            </a:pPr>
            <a:r>
              <a:rPr lang="en-US" sz="2800" b="1" u="sng" dirty="0"/>
              <a:t>Decision</a:t>
            </a:r>
            <a:r>
              <a:rPr lang="en-US" sz="2800" b="1" dirty="0"/>
              <a:t>: FasTrac should scrap </a:t>
            </a:r>
            <a:r>
              <a:rPr lang="en-US" sz="2800" b="1" dirty="0" smtClean="0"/>
              <a:t/>
            </a:r>
            <a:br>
              <a:rPr lang="en-US" sz="2800" b="1" dirty="0" smtClean="0"/>
            </a:br>
            <a:r>
              <a:rPr lang="en-US" sz="2800" b="1" dirty="0" smtClean="0"/>
              <a:t>the </a:t>
            </a:r>
            <a:r>
              <a:rPr lang="en-US" sz="2800" b="1" dirty="0"/>
              <a:t>units now.</a:t>
            </a:r>
          </a:p>
        </p:txBody>
      </p:sp>
      <p:grpSp>
        <p:nvGrpSpPr>
          <p:cNvPr id="2" name="Group 11"/>
          <p:cNvGrpSpPr>
            <a:grpSpLocks/>
          </p:cNvGrpSpPr>
          <p:nvPr/>
        </p:nvGrpSpPr>
        <p:grpSpPr bwMode="auto">
          <a:xfrm>
            <a:off x="981075" y="1293813"/>
            <a:ext cx="5572125" cy="1220787"/>
            <a:chOff x="1976438" y="5408611"/>
            <a:chExt cx="5572125" cy="1220786"/>
          </a:xfrm>
        </p:grpSpPr>
        <p:sp>
          <p:nvSpPr>
            <p:cNvPr id="97297" name="Line 3"/>
            <p:cNvSpPr>
              <a:spLocks noChangeShapeType="1"/>
            </p:cNvSpPr>
            <p:nvPr/>
          </p:nvSpPr>
          <p:spPr bwMode="auto">
            <a:xfrm>
              <a:off x="6253163" y="5867398"/>
              <a:ext cx="1295400" cy="761999"/>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11281" name="Rectangle 6"/>
            <p:cNvSpPr>
              <a:spLocks noChangeArrowheads="1"/>
            </p:cNvSpPr>
            <p:nvPr/>
          </p:nvSpPr>
          <p:spPr bwMode="auto">
            <a:xfrm>
              <a:off x="1976438" y="5408611"/>
              <a:ext cx="4276725" cy="458787"/>
            </a:xfrm>
            <a:prstGeom prst="rect">
              <a:avLst/>
            </a:prstGeom>
            <a:solidFill>
              <a:schemeClr val="accent1">
                <a:lumMod val="20000"/>
                <a:lumOff val="80000"/>
              </a:schemeClr>
            </a:solidFill>
            <a:ln w="57150" cmpd="thickThin">
              <a:solidFill>
                <a:schemeClr val="accent2"/>
              </a:solidFill>
              <a:miter lim="800000"/>
              <a:headEnd/>
              <a:tailEnd/>
            </a:ln>
          </p:spPr>
          <p:txBody>
            <a:bodyPr wrap="none" lIns="90488" tIns="44450" rIns="90488" bIns="44450">
              <a:spAutoFit/>
            </a:bodyPr>
            <a:lstStyle/>
            <a:p>
              <a:pPr algn="ctr" eaLnBrk="1" hangingPunct="1">
                <a:defRPr/>
              </a:pPr>
              <a:r>
                <a:rPr lang="en-US" sz="2400" b="1" dirty="0"/>
                <a:t>10,000 units × $0.40 per unit</a:t>
              </a:r>
            </a:p>
          </p:txBody>
        </p:sp>
      </p:grpSp>
      <p:sp>
        <p:nvSpPr>
          <p:cNvPr id="97293" name="Slide Number Placeholder 14"/>
          <p:cNvSpPr>
            <a:spLocks noGrp="1"/>
          </p:cNvSpPr>
          <p:nvPr>
            <p:ph type="sldNum" sz="quarter" idx="12"/>
          </p:nvPr>
        </p:nvSpPr>
        <p:spPr bwMode="auto">
          <a:xfrm>
            <a:off x="67818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46E8EF0C-D711-4042-848F-A75B0B94B791}" type="slidenum">
              <a:rPr lang="en-US" altLang="en-US" sz="1200">
                <a:solidFill>
                  <a:srgbClr val="898989"/>
                </a:solidFill>
                <a:latin typeface="Arial" charset="0"/>
              </a:rPr>
              <a:pPr>
                <a:spcBef>
                  <a:spcPct val="0"/>
                </a:spcBef>
                <a:buFontTx/>
                <a:buNone/>
              </a:pPr>
              <a:t>51</a:t>
            </a:fld>
            <a:endParaRPr lang="en-US" altLang="en-US" sz="1200" dirty="0">
              <a:solidFill>
                <a:srgbClr val="898989"/>
              </a:solidFill>
              <a:latin typeface="Arial" charset="0"/>
            </a:endParaRPr>
          </a:p>
        </p:txBody>
      </p:sp>
      <p:sp>
        <p:nvSpPr>
          <p:cNvPr id="97295" name="TextBox 16"/>
          <p:cNvSpPr txBox="1">
            <a:spLocks noChangeArrowheads="1"/>
          </p:cNvSpPr>
          <p:nvPr/>
        </p:nvSpPr>
        <p:spPr bwMode="auto">
          <a:xfrm>
            <a:off x="4953000" y="2971800"/>
            <a:ext cx="152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600" b="1" dirty="0">
                <a:latin typeface="Arial Narrow" pitchFamily="34" charset="0"/>
              </a:rPr>
              <a:t>($.50 per unit)</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1963" y="4081463"/>
            <a:ext cx="7048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ounded Rectangle 19"/>
          <p:cNvSpPr/>
          <p:nvPr/>
        </p:nvSpPr>
        <p:spPr>
          <a:xfrm>
            <a:off x="1" y="6538912"/>
            <a:ext cx="5181599" cy="28767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A</a:t>
            </a:r>
            <a:r>
              <a:rPr lang="en-US" altLang="en-US" sz="1100" b="1" kern="0" dirty="0" smtClean="0">
                <a:solidFill>
                  <a:prstClr val="black"/>
                </a:solidFill>
                <a:latin typeface="Arial Narrow" pitchFamily="34" charset="0"/>
                <a:cs typeface="+mn-cs"/>
              </a:rPr>
              <a:t>1</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latin typeface="Calibri"/>
              </a:rPr>
              <a:t>Evaluate short-term managerial decisions using relevant costs.</a:t>
            </a:r>
          </a:p>
        </p:txBody>
      </p:sp>
      <p:sp>
        <p:nvSpPr>
          <p:cNvPr id="21" name="TextBox 20"/>
          <p:cNvSpPr txBox="1"/>
          <p:nvPr/>
        </p:nvSpPr>
        <p:spPr>
          <a:xfrm>
            <a:off x="7848600" y="110069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25.17</a:t>
            </a:r>
            <a:endParaRPr lang="en-US" kern="0" dirty="0">
              <a:latin typeface="Berlin Sans FB" panose="020E0602020502020306" pitchFamily="34" charset="0"/>
            </a:endParaRPr>
          </a:p>
        </p:txBody>
      </p:sp>
      <p:pic>
        <p:nvPicPr>
          <p:cNvPr id="3" name="Picture 2"/>
          <p:cNvPicPr>
            <a:picLocks noChangeAspect="1"/>
          </p:cNvPicPr>
          <p:nvPr/>
        </p:nvPicPr>
        <p:blipFill>
          <a:blip r:embed="rId4"/>
          <a:stretch>
            <a:fillRect/>
          </a:stretch>
        </p:blipFill>
        <p:spPr>
          <a:xfrm>
            <a:off x="112935" y="2074906"/>
            <a:ext cx="8918130" cy="19573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nodeType="afterGroup">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11271"/>
                                        </p:tgtEl>
                                        <p:attrNameLst>
                                          <p:attrName>style.visibility</p:attrName>
                                        </p:attrNameLst>
                                      </p:cBhvr>
                                      <p:to>
                                        <p:strVal val="visible"/>
                                      </p:to>
                                    </p:set>
                                    <p:animEffect transition="in" filter="dissolve">
                                      <p:cBhvr>
                                        <p:cTn id="11" dur="2000"/>
                                        <p:tgtEl>
                                          <p:spTgt spid="11271"/>
                                        </p:tgtEl>
                                      </p:cBhvr>
                                    </p:animEffect>
                                  </p:childTnLst>
                                </p:cTn>
                              </p:par>
                              <p:par>
                                <p:cTn id="12" presetID="42"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4"/>
          <p:cNvSpPr>
            <a:spLocks noGrp="1" noChangeArrowheads="1"/>
          </p:cNvSpPr>
          <p:nvPr>
            <p:ph type="title"/>
          </p:nvPr>
        </p:nvSpPr>
        <p:spPr>
          <a:xfrm>
            <a:off x="457200" y="228600"/>
            <a:ext cx="8229600" cy="1143000"/>
          </a:xfrm>
        </p:spPr>
        <p:txBody>
          <a:bodyPr/>
          <a:lstStyle/>
          <a:p>
            <a:r>
              <a:rPr lang="en-US" altLang="en-US" sz="3600" dirty="0" smtClean="0">
                <a:ea typeface="ＭＳ Ｐゴシック" pitchFamily="34" charset="-128"/>
              </a:rPr>
              <a:t>Sell or Process Further</a:t>
            </a:r>
          </a:p>
        </p:txBody>
      </p:sp>
      <p:sp>
        <p:nvSpPr>
          <p:cNvPr id="7" name="Rectangle 6"/>
          <p:cNvSpPr/>
          <p:nvPr/>
        </p:nvSpPr>
        <p:spPr>
          <a:xfrm>
            <a:off x="609600" y="1219200"/>
            <a:ext cx="8077200" cy="2085975"/>
          </a:xfrm>
          <a:prstGeom prst="rect">
            <a:avLst/>
          </a:prstGeom>
          <a:solidFill>
            <a:schemeClr val="accent4">
              <a:lumMod val="20000"/>
              <a:lumOff val="80000"/>
            </a:schemeClr>
          </a:solidFill>
          <a:ln w="28575">
            <a:solidFill>
              <a:schemeClr val="tx1"/>
            </a:solidFill>
          </a:ln>
        </p:spPr>
        <p:txBody>
          <a:bodyPr>
            <a:spAutoFit/>
          </a:bodyPr>
          <a:lstStyle/>
          <a:p>
            <a:pPr marL="285750" indent="-285750" eaLnBrk="1" hangingPunct="1">
              <a:lnSpc>
                <a:spcPct val="90000"/>
              </a:lnSpc>
              <a:buClr>
                <a:schemeClr val="tx1"/>
              </a:buClr>
              <a:buSzPct val="100000"/>
              <a:buFont typeface="Wingdings" pitchFamily="-84" charset="2"/>
              <a:buChar char="§"/>
              <a:defRPr/>
            </a:pPr>
            <a:r>
              <a:rPr lang="en-US" sz="2400" dirty="0">
                <a:latin typeface="Calibri" pitchFamily="-84" charset="0"/>
              </a:rPr>
              <a:t>Businesses are often faced with the decision to sell partially completed products as is or to process  them further for sale as other products.</a:t>
            </a:r>
            <a:br>
              <a:rPr lang="en-US" sz="2400" dirty="0">
                <a:latin typeface="Calibri" pitchFamily="-84" charset="0"/>
              </a:rPr>
            </a:br>
            <a:endParaRPr lang="en-US" sz="2400" dirty="0">
              <a:latin typeface="Calibri" pitchFamily="-84" charset="0"/>
            </a:endParaRPr>
          </a:p>
          <a:p>
            <a:pPr marL="285750" indent="-285750" eaLnBrk="1" hangingPunct="1">
              <a:lnSpc>
                <a:spcPct val="90000"/>
              </a:lnSpc>
              <a:buClr>
                <a:schemeClr val="tx1"/>
              </a:buClr>
              <a:buSzPct val="100000"/>
              <a:buFont typeface="Wingdings" pitchFamily="-84" charset="2"/>
              <a:buChar char="§"/>
              <a:defRPr/>
            </a:pPr>
            <a:r>
              <a:rPr lang="en-US" sz="2400" dirty="0">
                <a:latin typeface="Calibri" pitchFamily="-84" charset="0"/>
              </a:rPr>
              <a:t>As a </a:t>
            </a:r>
            <a:r>
              <a:rPr lang="en-US" sz="2400" dirty="0">
                <a:solidFill>
                  <a:srgbClr val="C00000"/>
                </a:solidFill>
                <a:latin typeface="Calibri" pitchFamily="-84" charset="0"/>
              </a:rPr>
              <a:t>general rule</a:t>
            </a:r>
            <a:r>
              <a:rPr lang="en-US" sz="2400" dirty="0">
                <a:effectLst>
                  <a:outerShdw blurRad="38100" dist="38100" dir="2700000" algn="tl">
                    <a:srgbClr val="FFFFFF"/>
                  </a:outerShdw>
                </a:effectLst>
                <a:latin typeface="Calibri" pitchFamily="-84" charset="0"/>
              </a:rPr>
              <a:t>, </a:t>
            </a:r>
            <a:r>
              <a:rPr lang="en-US" sz="2400" dirty="0">
                <a:latin typeface="Calibri" pitchFamily="-84" charset="0"/>
              </a:rPr>
              <a:t>we process further only if incremental revenues exceed incremental costs.</a:t>
            </a:r>
          </a:p>
        </p:txBody>
      </p:sp>
      <p:sp>
        <p:nvSpPr>
          <p:cNvPr id="8" name="Rectangle 7"/>
          <p:cNvSpPr>
            <a:spLocks noChangeArrowheads="1"/>
          </p:cNvSpPr>
          <p:nvPr/>
        </p:nvSpPr>
        <p:spPr bwMode="auto">
          <a:xfrm>
            <a:off x="838200" y="3505200"/>
            <a:ext cx="7772400" cy="1862138"/>
          </a:xfrm>
          <a:prstGeom prst="rect">
            <a:avLst/>
          </a:prstGeom>
          <a:solidFill>
            <a:srgbClr val="FFFF89"/>
          </a:solidFill>
          <a:ln w="28575">
            <a:solidFill>
              <a:srgbClr val="0033CC"/>
            </a:solidFill>
            <a:miter lim="800000"/>
            <a:headEnd/>
            <a:tailEnd/>
          </a:ln>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 typeface="Wingdings" pitchFamily="2" charset="2"/>
              <a:buNone/>
            </a:pPr>
            <a:r>
              <a:rPr lang="en-US" altLang="en-US" sz="2300" b="1" u="sng" dirty="0">
                <a:latin typeface="Arial Narrow" pitchFamily="34" charset="0"/>
              </a:rPr>
              <a:t>Example</a:t>
            </a:r>
            <a:r>
              <a:rPr lang="en-US" altLang="en-US" sz="2300" dirty="0">
                <a:latin typeface="Arial Narrow" pitchFamily="34" charset="0"/>
              </a:rPr>
              <a:t>: FasTrac has 40,000 units of partially finished product Q.  Processing costs to date are $30,000.  The 40,000 unfinished units can be sold as is, for $50,000 or they can be processed further to produce finished products X, Y, and Z. Processing the units further will cost an additional $80,000 and will yield total revenues of $</a:t>
            </a:r>
            <a:r>
              <a:rPr lang="en-US" altLang="en-US" sz="2300" dirty="0" smtClean="0">
                <a:latin typeface="Arial Narrow" pitchFamily="34" charset="0"/>
              </a:rPr>
              <a:t>150,000</a:t>
            </a:r>
            <a:r>
              <a:rPr lang="en-US" altLang="en-US" sz="2300" dirty="0">
                <a:latin typeface="Arial Narrow" pitchFamily="34" charset="0"/>
              </a:rPr>
              <a:t>.</a:t>
            </a:r>
          </a:p>
        </p:txBody>
      </p:sp>
      <p:sp>
        <p:nvSpPr>
          <p:cNvPr id="9933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FB97F34C-1251-4C3A-882B-AED4EB37DE59}" type="slidenum">
              <a:rPr lang="en-US" altLang="en-US" sz="1200">
                <a:solidFill>
                  <a:srgbClr val="898989"/>
                </a:solidFill>
                <a:latin typeface="Arial" charset="0"/>
              </a:rPr>
              <a:pPr>
                <a:spcBef>
                  <a:spcPct val="0"/>
                </a:spcBef>
                <a:buFontTx/>
                <a:buNone/>
              </a:pPr>
              <a:t>52</a:t>
            </a:fld>
            <a:endParaRPr lang="en-US" altLang="en-US" sz="1200" dirty="0">
              <a:solidFill>
                <a:srgbClr val="898989"/>
              </a:solidFill>
              <a:latin typeface="Arial" charset="0"/>
            </a:endParaRPr>
          </a:p>
        </p:txBody>
      </p:sp>
      <p:pic>
        <p:nvPicPr>
          <p:cNvPr id="99335" name="Picture 10" descr="C:\Documents and Settings\aboulware\Local Settings\Temporary Internet Files\Content.IE5\PUM41ACB\MC90029777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 y="5457825"/>
            <a:ext cx="1197888"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ular Callout 11"/>
          <p:cNvSpPr/>
          <p:nvPr/>
        </p:nvSpPr>
        <p:spPr>
          <a:xfrm>
            <a:off x="2286000" y="5562600"/>
            <a:ext cx="6477000" cy="1066800"/>
          </a:xfrm>
          <a:prstGeom prst="wedgeRoundRectCallout">
            <a:avLst>
              <a:gd name="adj1" fmla="val -61907"/>
              <a:gd name="adj2" fmla="val -12600"/>
              <a:gd name="adj3" fmla="val 1666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b="1" dirty="0"/>
              <a:t>FasTrac must decide whether the added revenues from selling finished products X, Y, and Z , exceed the costs of finishing them. . .</a:t>
            </a:r>
          </a:p>
        </p:txBody>
      </p:sp>
      <p:sp>
        <p:nvSpPr>
          <p:cNvPr id="9" name="Slide Number Placeholder 6"/>
          <p:cNvSpPr txBox="1">
            <a:spLocks/>
          </p:cNvSpPr>
          <p:nvPr/>
        </p:nvSpPr>
        <p:spPr bwMode="auto">
          <a:xfrm>
            <a:off x="6781800" y="65087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70204B-2C4D-4B43-898F-6E2D961222E7}" type="slidenum">
              <a:rPr kumimoji="0" lang="en-US" altLang="en-US" sz="1200" b="0" i="0" u="none" strike="noStrike" kern="1200" cap="none" spc="0" normalizeH="0" baseline="0" noProof="0" smtClean="0">
                <a:ln>
                  <a:noFill/>
                </a:ln>
                <a:solidFill>
                  <a:srgbClr val="898989"/>
                </a:solidFill>
                <a:effectLst/>
                <a:uLnTx/>
                <a:uFillTx/>
                <a:latin typeface="Arial" charset="0"/>
                <a:ea typeface="ＭＳ Ｐゴシック" pitchFamily="34"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dirty="0">
              <a:ln>
                <a:noFill/>
              </a:ln>
              <a:solidFill>
                <a:srgbClr val="898989"/>
              </a:solidFill>
              <a:effectLst/>
              <a:uLnTx/>
              <a:uFillTx/>
              <a:latin typeface="Arial" charset="0"/>
              <a:ea typeface="ＭＳ Ｐゴシック" pitchFamily="34" charset="-128"/>
              <a:cs typeface="Arial" charset="0"/>
            </a:endParaRPr>
          </a:p>
        </p:txBody>
      </p:sp>
      <p:sp>
        <p:nvSpPr>
          <p:cNvPr id="11" name="Rounded Rectangle 10"/>
          <p:cNvSpPr/>
          <p:nvPr/>
        </p:nvSpPr>
        <p:spPr>
          <a:xfrm>
            <a:off x="1" y="6538912"/>
            <a:ext cx="5181599" cy="28767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A</a:t>
            </a:r>
            <a:r>
              <a:rPr lang="en-US" altLang="en-US" sz="1100" b="1" kern="0" dirty="0" smtClean="0">
                <a:solidFill>
                  <a:prstClr val="black"/>
                </a:solidFill>
                <a:latin typeface="Arial Narrow" pitchFamily="34" charset="0"/>
                <a:cs typeface="+mn-cs"/>
              </a:rPr>
              <a:t>1</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latin typeface="Calibri"/>
              </a:rPr>
              <a:t>Evaluate short-term managerial decisions using relevant costs.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1000"/>
                                        <p:tgtEl>
                                          <p:spTgt spid="7">
                                            <p:bg/>
                                          </p:spTgt>
                                        </p:tgtEl>
                                      </p:cBhvr>
                                    </p:animEffect>
                                    <p:anim calcmode="lin" valueType="num">
                                      <p:cBhvr>
                                        <p:cTn id="8" dur="1000" fill="hold"/>
                                        <p:tgtEl>
                                          <p:spTgt spid="7">
                                            <p:bg/>
                                          </p:spTgt>
                                        </p:tgtEl>
                                        <p:attrNameLst>
                                          <p:attrName>ppt_x</p:attrName>
                                        </p:attrNameLst>
                                      </p:cBhvr>
                                      <p:tavLst>
                                        <p:tav tm="0">
                                          <p:val>
                                            <p:strVal val="#ppt_x"/>
                                          </p:val>
                                        </p:tav>
                                        <p:tav tm="100000">
                                          <p:val>
                                            <p:strVal val="#ppt_x"/>
                                          </p:val>
                                        </p:tav>
                                      </p:tavLst>
                                    </p:anim>
                                    <p:anim calcmode="lin" valueType="num">
                                      <p:cBhvr>
                                        <p:cTn id="9" dur="1000" fill="hold"/>
                                        <p:tgtEl>
                                          <p:spTgt spid="7">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1000"/>
                                        <p:tgtEl>
                                          <p:spTgt spid="7">
                                            <p:txEl>
                                              <p:pRg st="1" end="1"/>
                                            </p:txEl>
                                          </p:spTgt>
                                        </p:tgtEl>
                                      </p:cBhvr>
                                    </p:animEffect>
                                    <p:anim calcmode="lin" valueType="num">
                                      <p:cBhvr>
                                        <p:cTn id="2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ssolve">
                                      <p:cBhvr>
                                        <p:cTn id="26" dur="500"/>
                                        <p:tgtEl>
                                          <p:spTgt spid="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animBg="1"/>
      <p:bldP spid="8" grpId="0" animBg="1"/>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4"/>
          <p:cNvSpPr>
            <a:spLocks noGrp="1" noChangeArrowheads="1"/>
          </p:cNvSpPr>
          <p:nvPr>
            <p:ph type="title"/>
          </p:nvPr>
        </p:nvSpPr>
        <p:spPr>
          <a:xfrm>
            <a:off x="304800" y="304800"/>
            <a:ext cx="8534400" cy="1143000"/>
          </a:xfrm>
        </p:spPr>
        <p:txBody>
          <a:bodyPr/>
          <a:lstStyle/>
          <a:p>
            <a:r>
              <a:rPr lang="en-US" altLang="en-US" sz="4000" dirty="0" smtClean="0">
                <a:ea typeface="ＭＳ Ｐゴシック" pitchFamily="34" charset="-128"/>
              </a:rPr>
              <a:t>Sell or Process Further </a:t>
            </a:r>
          </a:p>
        </p:txBody>
      </p:sp>
      <p:sp>
        <p:nvSpPr>
          <p:cNvPr id="9" name="Rectangle 3"/>
          <p:cNvSpPr>
            <a:spLocks noChangeArrowheads="1"/>
          </p:cNvSpPr>
          <p:nvPr/>
        </p:nvSpPr>
        <p:spPr bwMode="auto">
          <a:xfrm>
            <a:off x="914400" y="3352800"/>
            <a:ext cx="7477125" cy="704850"/>
          </a:xfrm>
          <a:prstGeom prst="rect">
            <a:avLst/>
          </a:prstGeom>
          <a:solidFill>
            <a:srgbClr val="FFFF89"/>
          </a:solidFill>
          <a:ln w="25400">
            <a:solidFill>
              <a:schemeClr val="tx2"/>
            </a:solidFill>
            <a:miter lim="800000"/>
            <a:headEnd/>
            <a:tailEnd/>
          </a:ln>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000" dirty="0">
                <a:latin typeface="Arial" charset="0"/>
              </a:rPr>
              <a:t> </a:t>
            </a:r>
            <a:r>
              <a:rPr lang="en-US" altLang="en-US" sz="2000" b="1" u="sng" dirty="0">
                <a:latin typeface="Arial" charset="0"/>
              </a:rPr>
              <a:t>Decision</a:t>
            </a:r>
            <a:r>
              <a:rPr lang="en-US" altLang="en-US" sz="2000" dirty="0">
                <a:latin typeface="Arial" charset="0"/>
              </a:rPr>
              <a:t>: FasTrac should process further; by doing so, </a:t>
            </a:r>
            <a:br>
              <a:rPr lang="en-US" altLang="en-US" sz="2000" dirty="0">
                <a:latin typeface="Arial" charset="0"/>
              </a:rPr>
            </a:br>
            <a:r>
              <a:rPr lang="en-US" altLang="en-US" sz="2000" dirty="0">
                <a:latin typeface="Arial" charset="0"/>
              </a:rPr>
              <a:t>it will earn an additional $20,000 of income ($70,000 – $50,000).</a:t>
            </a:r>
            <a:endParaRPr lang="en-US" altLang="en-US" sz="2000" b="1" dirty="0">
              <a:latin typeface="Arial" charset="0"/>
            </a:endParaRPr>
          </a:p>
        </p:txBody>
      </p:sp>
      <p:sp>
        <p:nvSpPr>
          <p:cNvPr id="101381"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B9BCD7B4-16CB-428E-AE6C-858CDE3B99C3}" type="slidenum">
              <a:rPr lang="en-US" altLang="en-US" sz="1200">
                <a:solidFill>
                  <a:srgbClr val="898989"/>
                </a:solidFill>
                <a:latin typeface="Arial" charset="0"/>
              </a:rPr>
              <a:pPr>
                <a:spcBef>
                  <a:spcPct val="0"/>
                </a:spcBef>
                <a:buFontTx/>
                <a:buNone/>
              </a:pPr>
              <a:t>53</a:t>
            </a:fld>
            <a:endParaRPr lang="en-US" altLang="en-US" sz="1200" dirty="0">
              <a:solidFill>
                <a:srgbClr val="898989"/>
              </a:solidFill>
              <a:latin typeface="Arial" charset="0"/>
            </a:endParaRPr>
          </a:p>
        </p:txBody>
      </p:sp>
      <p:graphicFrame>
        <p:nvGraphicFramePr>
          <p:cNvPr id="10" name="Table 9"/>
          <p:cNvGraphicFramePr>
            <a:graphicFrameLocks noGrp="1"/>
          </p:cNvGraphicFramePr>
          <p:nvPr/>
        </p:nvGraphicFramePr>
        <p:xfrm>
          <a:off x="990600" y="1447800"/>
          <a:ext cx="7086600" cy="1752600"/>
        </p:xfrm>
        <a:graphic>
          <a:graphicData uri="http://schemas.openxmlformats.org/drawingml/2006/table">
            <a:tbl>
              <a:tblPr firstRow="1" lastRow="1" bandRow="1">
                <a:tableStyleId>{5C22544A-7EE6-4342-B048-85BDC9FD1C3A}</a:tableStyleId>
              </a:tblPr>
              <a:tblGrid>
                <a:gridCol w="2362200"/>
                <a:gridCol w="2362200"/>
                <a:gridCol w="2362200"/>
              </a:tblGrid>
              <a:tr h="370840">
                <a:tc>
                  <a:txBody>
                    <a:bodyPr/>
                    <a:lstStyle/>
                    <a:p>
                      <a:endParaRPr lang="en-US" dirty="0"/>
                    </a:p>
                  </a:txBody>
                  <a:tcPr/>
                </a:tc>
                <a:tc>
                  <a:txBody>
                    <a:bodyPr/>
                    <a:lstStyle/>
                    <a:p>
                      <a:pPr algn="ctr"/>
                      <a:r>
                        <a:rPr lang="en-US" dirty="0" smtClean="0"/>
                        <a:t>Sell as Product Q</a:t>
                      </a:r>
                      <a:endParaRPr lang="en-US" dirty="0"/>
                    </a:p>
                  </a:txBody>
                  <a:tcPr/>
                </a:tc>
                <a:tc>
                  <a:txBody>
                    <a:bodyPr/>
                    <a:lstStyle/>
                    <a:p>
                      <a:pPr algn="ctr"/>
                      <a:r>
                        <a:rPr lang="en-US" dirty="0" smtClean="0"/>
                        <a:t>Process</a:t>
                      </a:r>
                      <a:r>
                        <a:rPr lang="en-US" baseline="0" dirty="0" smtClean="0"/>
                        <a:t> Further into</a:t>
                      </a:r>
                    </a:p>
                    <a:p>
                      <a:pPr algn="ctr"/>
                      <a:r>
                        <a:rPr lang="en-US" baseline="0" dirty="0" smtClean="0"/>
                        <a:t>Products X, Y, and Z</a:t>
                      </a:r>
                    </a:p>
                  </a:txBody>
                  <a:tcPr/>
                </a:tc>
              </a:tr>
              <a:tr h="370840">
                <a:tc>
                  <a:txBody>
                    <a:bodyPr/>
                    <a:lstStyle/>
                    <a:p>
                      <a:r>
                        <a:rPr lang="en-US" dirty="0" smtClean="0"/>
                        <a:t>Incremental revenue</a:t>
                      </a:r>
                      <a:endParaRPr lang="en-US" dirty="0"/>
                    </a:p>
                  </a:txBody>
                  <a:tcPr/>
                </a:tc>
                <a:tc>
                  <a:txBody>
                    <a:bodyPr/>
                    <a:lstStyle/>
                    <a:p>
                      <a:pPr algn="ctr"/>
                      <a:r>
                        <a:rPr lang="en-US" dirty="0" smtClean="0"/>
                        <a:t>$50,000</a:t>
                      </a:r>
                      <a:endParaRPr lang="en-US" dirty="0"/>
                    </a:p>
                  </a:txBody>
                  <a:tcPr/>
                </a:tc>
                <a:tc>
                  <a:txBody>
                    <a:bodyPr/>
                    <a:lstStyle/>
                    <a:p>
                      <a:pPr algn="ctr"/>
                      <a:r>
                        <a:rPr lang="en-US" dirty="0" smtClean="0"/>
                        <a:t>$150,000</a:t>
                      </a:r>
                      <a:endParaRPr lang="en-US" dirty="0"/>
                    </a:p>
                  </a:txBody>
                  <a:tcPr/>
                </a:tc>
              </a:tr>
              <a:tr h="370840">
                <a:tc>
                  <a:txBody>
                    <a:bodyPr/>
                    <a:lstStyle/>
                    <a:p>
                      <a:r>
                        <a:rPr lang="en-US" dirty="0" smtClean="0"/>
                        <a:t>Incremental cost</a:t>
                      </a:r>
                      <a:endParaRPr lang="en-US" dirty="0"/>
                    </a:p>
                  </a:txBody>
                  <a:tcPr/>
                </a:tc>
                <a:tc>
                  <a:txBody>
                    <a:bodyPr/>
                    <a:lstStyle/>
                    <a:p>
                      <a:pPr algn="ctr"/>
                      <a:r>
                        <a:rPr lang="en-US" u="sng" dirty="0" smtClean="0"/>
                        <a:t>----0----</a:t>
                      </a:r>
                      <a:endParaRPr lang="en-US" u="sng" dirty="0"/>
                    </a:p>
                  </a:txBody>
                  <a:tcPr/>
                </a:tc>
                <a:tc>
                  <a:txBody>
                    <a:bodyPr/>
                    <a:lstStyle/>
                    <a:p>
                      <a:pPr algn="ctr"/>
                      <a:r>
                        <a:rPr lang="en-US" u="none" dirty="0" smtClean="0"/>
                        <a:t>  </a:t>
                      </a:r>
                      <a:r>
                        <a:rPr lang="en-US" u="sng" dirty="0" smtClean="0"/>
                        <a:t>   (80,000)</a:t>
                      </a:r>
                      <a:endParaRPr lang="en-US" u="sng" dirty="0"/>
                    </a:p>
                  </a:txBody>
                  <a:tcPr/>
                </a:tc>
              </a:tr>
              <a:tr h="370840">
                <a:tc>
                  <a:txBody>
                    <a:bodyPr/>
                    <a:lstStyle/>
                    <a:p>
                      <a:r>
                        <a:rPr lang="en-US" dirty="0" smtClean="0"/>
                        <a:t>Incremental income</a:t>
                      </a:r>
                      <a:endParaRPr lang="en-US" dirty="0"/>
                    </a:p>
                  </a:txBody>
                  <a:tcPr/>
                </a:tc>
                <a:tc>
                  <a:txBody>
                    <a:bodyPr/>
                    <a:lstStyle/>
                    <a:p>
                      <a:pPr algn="ctr"/>
                      <a:r>
                        <a:rPr lang="en-US" u="dbl" baseline="0" dirty="0" smtClean="0"/>
                        <a:t>$50,000</a:t>
                      </a:r>
                      <a:endParaRPr lang="en-US" u="dbl" baseline="0" dirty="0"/>
                    </a:p>
                  </a:txBody>
                  <a:tcPr/>
                </a:tc>
                <a:tc>
                  <a:txBody>
                    <a:bodyPr/>
                    <a:lstStyle/>
                    <a:p>
                      <a:pPr algn="ctr"/>
                      <a:r>
                        <a:rPr lang="en-US" u="dbl" baseline="0" dirty="0" smtClean="0"/>
                        <a:t>   $70,000</a:t>
                      </a:r>
                      <a:endParaRPr lang="en-US" u="dbl" baseline="0" dirty="0"/>
                    </a:p>
                  </a:txBody>
                  <a:tcPr/>
                </a:tc>
              </a:tr>
            </a:tbl>
          </a:graphicData>
        </a:graphic>
      </p:graphicFrame>
      <p:pic>
        <p:nvPicPr>
          <p:cNvPr id="101405" name="Picture 10" descr="C:\Documents and Settings\aboulware\Local Settings\Temporary Internet Files\Content.IE5\PUM41ACB\MC90029777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669096"/>
            <a:ext cx="1803400"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ular Callout 12"/>
          <p:cNvSpPr/>
          <p:nvPr/>
        </p:nvSpPr>
        <p:spPr>
          <a:xfrm>
            <a:off x="3048000" y="4343400"/>
            <a:ext cx="5257800" cy="1371600"/>
          </a:xfrm>
          <a:prstGeom prst="wedgeRoundRectCallout">
            <a:avLst>
              <a:gd name="adj1" fmla="val -74642"/>
              <a:gd name="adj2" fmla="val 33756"/>
              <a:gd name="adj3" fmla="val 1666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bg1"/>
                </a:solidFill>
                <a:ea typeface="ＭＳ Ｐゴシック" pitchFamily="-84" charset="-128"/>
                <a:cs typeface="ＭＳ Ｐゴシック" pitchFamily="-84" charset="-128"/>
              </a:rPr>
              <a:t>The $30,000 of previously incurred manufacturing costs are excluded from the analysis. These costs are </a:t>
            </a:r>
            <a:r>
              <a:rPr lang="en-US" sz="2000" b="1" i="1" dirty="0">
                <a:solidFill>
                  <a:schemeClr val="bg1"/>
                </a:solidFill>
                <a:ea typeface="ＭＳ Ｐゴシック" pitchFamily="-84" charset="-128"/>
                <a:cs typeface="ＭＳ Ｐゴシック" pitchFamily="-84" charset="-128"/>
              </a:rPr>
              <a:t>sunk</a:t>
            </a:r>
            <a:r>
              <a:rPr lang="en-US" sz="2000" b="1" dirty="0">
                <a:solidFill>
                  <a:schemeClr val="bg1"/>
                </a:solidFill>
                <a:ea typeface="ＭＳ Ｐゴシック" pitchFamily="-84" charset="-128"/>
                <a:cs typeface="ＭＳ Ｐゴシック" pitchFamily="-84" charset="-128"/>
              </a:rPr>
              <a:t>, and they are not relevant to the decision!</a:t>
            </a:r>
            <a:endParaRPr lang="en-US" sz="2000" b="1" dirty="0">
              <a:solidFill>
                <a:schemeClr val="bg1"/>
              </a:solidFill>
            </a:endParaRPr>
          </a:p>
        </p:txBody>
      </p:sp>
      <p:sp>
        <p:nvSpPr>
          <p:cNvPr id="12" name="Rounded Rectangle 11"/>
          <p:cNvSpPr/>
          <p:nvPr/>
        </p:nvSpPr>
        <p:spPr>
          <a:xfrm>
            <a:off x="1" y="6538912"/>
            <a:ext cx="5181599" cy="28767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A</a:t>
            </a:r>
            <a:r>
              <a:rPr lang="en-US" altLang="en-US" sz="1100" b="1" kern="0" dirty="0" smtClean="0">
                <a:solidFill>
                  <a:prstClr val="black"/>
                </a:solidFill>
                <a:latin typeface="Arial Narrow" pitchFamily="34" charset="0"/>
                <a:cs typeface="+mn-cs"/>
              </a:rPr>
              <a:t>1</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latin typeface="Calibri"/>
              </a:rPr>
              <a:t>Evaluate short-term managerial decisions using relevant costs.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smtClean="0"/>
              <a:t>NEED-TO-KNOW 25-8</a:t>
            </a:r>
            <a:endParaRPr lang="en-US" sz="3600" b="1" dirty="0"/>
          </a:p>
        </p:txBody>
      </p:sp>
      <p:sp>
        <p:nvSpPr>
          <p:cNvPr id="103428" name="Rectangle 7"/>
          <p:cNvSpPr>
            <a:spLocks noChangeArrowheads="1"/>
          </p:cNvSpPr>
          <p:nvPr/>
        </p:nvSpPr>
        <p:spPr bwMode="auto">
          <a:xfrm>
            <a:off x="685800" y="706438"/>
            <a:ext cx="76946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For each of the two independent scenarios below, determine whether the company should sell the partially</a:t>
            </a:r>
            <a:endParaRPr lang="en-US" altLang="en-US" sz="1800" dirty="0">
              <a:latin typeface="Arial" charset="0"/>
            </a:endParaRPr>
          </a:p>
        </p:txBody>
      </p:sp>
      <p:sp>
        <p:nvSpPr>
          <p:cNvPr id="103429" name="Rectangle 8"/>
          <p:cNvSpPr>
            <a:spLocks noChangeArrowheads="1"/>
          </p:cNvSpPr>
          <p:nvPr/>
        </p:nvSpPr>
        <p:spPr bwMode="auto">
          <a:xfrm>
            <a:off x="685800" y="912813"/>
            <a:ext cx="53054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completed product as is or process it further into other saleable products.</a:t>
            </a:r>
            <a:endParaRPr lang="en-US" altLang="en-US" sz="1800" dirty="0">
              <a:latin typeface="Arial" charset="0"/>
            </a:endParaRPr>
          </a:p>
        </p:txBody>
      </p:sp>
      <p:sp>
        <p:nvSpPr>
          <p:cNvPr id="103430" name="Rectangle 9"/>
          <p:cNvSpPr>
            <a:spLocks noChangeArrowheads="1"/>
          </p:cNvSpPr>
          <p:nvPr/>
        </p:nvSpPr>
        <p:spPr bwMode="auto">
          <a:xfrm>
            <a:off x="868363" y="1119188"/>
            <a:ext cx="75850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1. $10,000 of manufacturing costs have been incurred to produce Product Alpha. Alpha can be sold as is</a:t>
            </a:r>
            <a:endParaRPr lang="en-US" altLang="en-US" sz="1800" dirty="0">
              <a:latin typeface="Arial" charset="0"/>
            </a:endParaRPr>
          </a:p>
        </p:txBody>
      </p:sp>
      <p:sp>
        <p:nvSpPr>
          <p:cNvPr id="103431" name="Rectangle 10"/>
          <p:cNvSpPr>
            <a:spLocks noChangeArrowheads="1"/>
          </p:cNvSpPr>
          <p:nvPr/>
        </p:nvSpPr>
        <p:spPr bwMode="auto">
          <a:xfrm>
            <a:off x="868363" y="1325563"/>
            <a:ext cx="72120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for $30,000 or processed further into two separate products, BB and CC. The further processing will</a:t>
            </a:r>
            <a:endParaRPr lang="en-US" altLang="en-US" sz="1800" dirty="0">
              <a:latin typeface="Arial" charset="0"/>
            </a:endParaRPr>
          </a:p>
        </p:txBody>
      </p:sp>
      <p:sp>
        <p:nvSpPr>
          <p:cNvPr id="103432" name="Rectangle 11"/>
          <p:cNvSpPr>
            <a:spLocks noChangeArrowheads="1"/>
          </p:cNvSpPr>
          <p:nvPr/>
        </p:nvSpPr>
        <p:spPr bwMode="auto">
          <a:xfrm>
            <a:off x="868363" y="1531938"/>
            <a:ext cx="59102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cost $15,000, and products BB and CC can be sold for total revenues of $60,000.</a:t>
            </a:r>
            <a:endParaRPr lang="en-US" altLang="en-US" sz="1800" dirty="0">
              <a:latin typeface="Arial" charset="0"/>
            </a:endParaRPr>
          </a:p>
        </p:txBody>
      </p:sp>
      <p:sp>
        <p:nvSpPr>
          <p:cNvPr id="103433" name="Rectangle 12"/>
          <p:cNvSpPr>
            <a:spLocks noChangeArrowheads="1"/>
          </p:cNvSpPr>
          <p:nvPr/>
        </p:nvSpPr>
        <p:spPr bwMode="auto">
          <a:xfrm>
            <a:off x="868363" y="1798638"/>
            <a:ext cx="76454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2. $5,000 of manufacturing costs have been incurred to produce Product Delta. Delta can be sold as is for</a:t>
            </a:r>
            <a:endParaRPr lang="en-US" altLang="en-US" sz="1800" dirty="0">
              <a:latin typeface="Arial" charset="0"/>
            </a:endParaRPr>
          </a:p>
        </p:txBody>
      </p:sp>
      <p:sp>
        <p:nvSpPr>
          <p:cNvPr id="103434" name="Rectangle 13"/>
          <p:cNvSpPr>
            <a:spLocks noChangeArrowheads="1"/>
          </p:cNvSpPr>
          <p:nvPr/>
        </p:nvSpPr>
        <p:spPr bwMode="auto">
          <a:xfrm>
            <a:off x="868363" y="2005013"/>
            <a:ext cx="73723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$150,000 or processed further into two separate products, YY and ZZ. The further processing will cost</a:t>
            </a:r>
            <a:endParaRPr lang="en-US" altLang="en-US" sz="1800" dirty="0">
              <a:latin typeface="Arial" charset="0"/>
            </a:endParaRPr>
          </a:p>
        </p:txBody>
      </p:sp>
      <p:sp>
        <p:nvSpPr>
          <p:cNvPr id="103435" name="Rectangle 14"/>
          <p:cNvSpPr>
            <a:spLocks noChangeArrowheads="1"/>
          </p:cNvSpPr>
          <p:nvPr/>
        </p:nvSpPr>
        <p:spPr bwMode="auto">
          <a:xfrm>
            <a:off x="868363" y="2211388"/>
            <a:ext cx="56372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$75,000, and Products YY and ZZ can be sold for total revenues of $200,000.</a:t>
            </a:r>
            <a:endParaRPr lang="en-US" altLang="en-US" sz="1800" dirty="0">
              <a:latin typeface="Arial" charset="0"/>
            </a:endParaRPr>
          </a:p>
        </p:txBody>
      </p:sp>
      <p:sp>
        <p:nvSpPr>
          <p:cNvPr id="15" name="Slide Number Placeholder 5"/>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r">
              <a:spcBef>
                <a:spcPct val="0"/>
              </a:spcBef>
              <a:buFontTx/>
              <a:buNone/>
            </a:pPr>
            <a:r>
              <a:rPr lang="en-US" altLang="en-US" sz="1200" dirty="0" smtClean="0">
                <a:solidFill>
                  <a:srgbClr val="898989"/>
                </a:solidFill>
                <a:latin typeface="Arial" charset="0"/>
              </a:rPr>
              <a:t>49</a:t>
            </a:r>
            <a:endParaRPr lang="en-US" altLang="en-US" sz="1200" dirty="0">
              <a:solidFill>
                <a:srgbClr val="898989"/>
              </a:solidFill>
              <a:latin typeface="Arial" charset="0"/>
            </a:endParaRPr>
          </a:p>
        </p:txBody>
      </p:sp>
      <p:sp>
        <p:nvSpPr>
          <p:cNvPr id="13" name="Rounded Rectangle 12"/>
          <p:cNvSpPr/>
          <p:nvPr/>
        </p:nvSpPr>
        <p:spPr>
          <a:xfrm>
            <a:off x="1" y="6538912"/>
            <a:ext cx="5181599" cy="28767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A</a:t>
            </a:r>
            <a:r>
              <a:rPr lang="en-US" altLang="en-US" sz="1100" b="1" kern="0" dirty="0" smtClean="0">
                <a:solidFill>
                  <a:prstClr val="black"/>
                </a:solidFill>
                <a:latin typeface="Arial Narrow" pitchFamily="34" charset="0"/>
                <a:cs typeface="+mn-cs"/>
              </a:rPr>
              <a:t>1</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latin typeface="Calibri"/>
              </a:rPr>
              <a:t>Evaluate short-term managerial decisions using relevant costs.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smtClean="0"/>
              <a:t>NEED-TO-KNOW 25-8</a:t>
            </a:r>
            <a:endParaRPr lang="en-US" sz="3600" b="1" dirty="0"/>
          </a:p>
        </p:txBody>
      </p:sp>
      <p:sp>
        <p:nvSpPr>
          <p:cNvPr id="6" name="Rectangle 5"/>
          <p:cNvSpPr>
            <a:spLocks noChangeArrowheads="1"/>
          </p:cNvSpPr>
          <p:nvPr/>
        </p:nvSpPr>
        <p:spPr bwMode="auto">
          <a:xfrm>
            <a:off x="830263" y="1481138"/>
            <a:ext cx="4730750" cy="238125"/>
          </a:xfrm>
          <a:prstGeom prst="rect">
            <a:avLst/>
          </a:prstGeom>
          <a:solidFill>
            <a:srgbClr val="6674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solidFill>
                <a:schemeClr val="bg1"/>
              </a:solidFill>
              <a:latin typeface="Arial" charset="0"/>
            </a:endParaRPr>
          </a:p>
        </p:txBody>
      </p:sp>
      <p:sp>
        <p:nvSpPr>
          <p:cNvPr id="7" name="Rectangle 6"/>
          <p:cNvSpPr>
            <a:spLocks noChangeArrowheads="1"/>
          </p:cNvSpPr>
          <p:nvPr/>
        </p:nvSpPr>
        <p:spPr bwMode="auto">
          <a:xfrm>
            <a:off x="830263" y="3771900"/>
            <a:ext cx="4730750" cy="238125"/>
          </a:xfrm>
          <a:prstGeom prst="rect">
            <a:avLst/>
          </a:prstGeom>
          <a:solidFill>
            <a:srgbClr val="6674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105478" name="Rectangle 9"/>
          <p:cNvSpPr>
            <a:spLocks noChangeArrowheads="1"/>
          </p:cNvSpPr>
          <p:nvPr/>
        </p:nvSpPr>
        <p:spPr bwMode="auto">
          <a:xfrm>
            <a:off x="868363" y="685800"/>
            <a:ext cx="75850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1. $10,000 of manufacturing costs have been incurred to produce Product Alpha. Alpha can be sold as is</a:t>
            </a:r>
            <a:endParaRPr lang="en-US" altLang="en-US" sz="1800" dirty="0">
              <a:latin typeface="Arial" charset="0"/>
            </a:endParaRPr>
          </a:p>
        </p:txBody>
      </p:sp>
      <p:sp>
        <p:nvSpPr>
          <p:cNvPr id="105479" name="Rectangle 10"/>
          <p:cNvSpPr>
            <a:spLocks noChangeArrowheads="1"/>
          </p:cNvSpPr>
          <p:nvPr/>
        </p:nvSpPr>
        <p:spPr bwMode="auto">
          <a:xfrm>
            <a:off x="868363" y="892175"/>
            <a:ext cx="72120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for $30,000 or processed further into two separate products, BB and CC. The further processing will</a:t>
            </a:r>
            <a:endParaRPr lang="en-US" altLang="en-US" sz="1800" dirty="0">
              <a:latin typeface="Arial" charset="0"/>
            </a:endParaRPr>
          </a:p>
        </p:txBody>
      </p:sp>
      <p:sp>
        <p:nvSpPr>
          <p:cNvPr id="105480" name="Rectangle 11"/>
          <p:cNvSpPr>
            <a:spLocks noChangeArrowheads="1"/>
          </p:cNvSpPr>
          <p:nvPr/>
        </p:nvSpPr>
        <p:spPr bwMode="auto">
          <a:xfrm>
            <a:off x="868363" y="1098550"/>
            <a:ext cx="59102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cost $15,000, and products BB and CC can be sold for total revenues of $60,000.</a:t>
            </a:r>
            <a:endParaRPr lang="en-US" altLang="en-US" sz="1800" dirty="0">
              <a:latin typeface="Arial" charset="0"/>
            </a:endParaRPr>
          </a:p>
        </p:txBody>
      </p:sp>
      <p:sp>
        <p:nvSpPr>
          <p:cNvPr id="16" name="Rectangle 15"/>
          <p:cNvSpPr>
            <a:spLocks noChangeArrowheads="1"/>
          </p:cNvSpPr>
          <p:nvPr/>
        </p:nvSpPr>
        <p:spPr bwMode="auto">
          <a:xfrm>
            <a:off x="869950" y="1501775"/>
            <a:ext cx="4651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b="1" dirty="0">
                <a:solidFill>
                  <a:schemeClr val="bg1"/>
                </a:solidFill>
                <a:latin typeface="Arial" charset="0"/>
              </a:rPr>
              <a:t>Alpha</a:t>
            </a:r>
            <a:endParaRPr lang="en-US" altLang="en-US" sz="1800" dirty="0">
              <a:solidFill>
                <a:schemeClr val="bg1"/>
              </a:solidFill>
              <a:latin typeface="Arial" charset="0"/>
            </a:endParaRPr>
          </a:p>
        </p:txBody>
      </p:sp>
      <p:sp>
        <p:nvSpPr>
          <p:cNvPr id="17" name="Rectangle 16"/>
          <p:cNvSpPr>
            <a:spLocks noChangeArrowheads="1"/>
          </p:cNvSpPr>
          <p:nvPr/>
        </p:nvSpPr>
        <p:spPr bwMode="auto">
          <a:xfrm>
            <a:off x="2989263" y="1501775"/>
            <a:ext cx="7143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b="1" dirty="0">
                <a:solidFill>
                  <a:schemeClr val="bg1"/>
                </a:solidFill>
                <a:latin typeface="Arial" charset="0"/>
              </a:rPr>
              <a:t>Sell as is</a:t>
            </a:r>
            <a:endParaRPr lang="en-US" altLang="en-US" sz="1800" dirty="0">
              <a:solidFill>
                <a:schemeClr val="bg1"/>
              </a:solidFill>
              <a:latin typeface="Arial" charset="0"/>
            </a:endParaRPr>
          </a:p>
        </p:txBody>
      </p:sp>
      <p:sp>
        <p:nvSpPr>
          <p:cNvPr id="18" name="Rectangle 17"/>
          <p:cNvSpPr>
            <a:spLocks noChangeArrowheads="1"/>
          </p:cNvSpPr>
          <p:nvPr/>
        </p:nvSpPr>
        <p:spPr bwMode="auto">
          <a:xfrm>
            <a:off x="4238625" y="1501775"/>
            <a:ext cx="12811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b="1" dirty="0">
                <a:solidFill>
                  <a:schemeClr val="bg1"/>
                </a:solidFill>
                <a:latin typeface="Arial" charset="0"/>
              </a:rPr>
              <a:t>Process Further</a:t>
            </a:r>
            <a:endParaRPr lang="en-US" altLang="en-US" sz="1800" dirty="0">
              <a:solidFill>
                <a:schemeClr val="bg1"/>
              </a:solidFill>
              <a:latin typeface="Arial" charset="0"/>
            </a:endParaRPr>
          </a:p>
        </p:txBody>
      </p:sp>
      <p:sp>
        <p:nvSpPr>
          <p:cNvPr id="19" name="Rectangle 18"/>
          <p:cNvSpPr>
            <a:spLocks noChangeArrowheads="1"/>
          </p:cNvSpPr>
          <p:nvPr/>
        </p:nvSpPr>
        <p:spPr bwMode="auto">
          <a:xfrm>
            <a:off x="869950" y="1728788"/>
            <a:ext cx="15525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Incremental revenue</a:t>
            </a:r>
            <a:endParaRPr lang="en-US" altLang="en-US" sz="1800" dirty="0">
              <a:latin typeface="Arial" charset="0"/>
            </a:endParaRPr>
          </a:p>
        </p:txBody>
      </p:sp>
      <p:sp>
        <p:nvSpPr>
          <p:cNvPr id="20" name="Rectangle 19"/>
          <p:cNvSpPr>
            <a:spLocks noChangeArrowheads="1"/>
          </p:cNvSpPr>
          <p:nvPr/>
        </p:nvSpPr>
        <p:spPr bwMode="auto">
          <a:xfrm>
            <a:off x="3230563" y="1728788"/>
            <a:ext cx="6556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$30,000</a:t>
            </a:r>
            <a:endParaRPr lang="en-US" altLang="en-US" sz="1800" dirty="0">
              <a:latin typeface="Arial" charset="0"/>
            </a:endParaRPr>
          </a:p>
        </p:txBody>
      </p:sp>
      <p:sp>
        <p:nvSpPr>
          <p:cNvPr id="21" name="Rectangle 20"/>
          <p:cNvSpPr>
            <a:spLocks noChangeArrowheads="1"/>
          </p:cNvSpPr>
          <p:nvPr/>
        </p:nvSpPr>
        <p:spPr bwMode="auto">
          <a:xfrm>
            <a:off x="4884738" y="1728788"/>
            <a:ext cx="6556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$60,000</a:t>
            </a:r>
            <a:endParaRPr lang="en-US" altLang="en-US" sz="1800" dirty="0">
              <a:latin typeface="Arial" charset="0"/>
            </a:endParaRPr>
          </a:p>
        </p:txBody>
      </p:sp>
      <p:sp>
        <p:nvSpPr>
          <p:cNvPr id="22" name="Rectangle 21"/>
          <p:cNvSpPr>
            <a:spLocks noChangeArrowheads="1"/>
          </p:cNvSpPr>
          <p:nvPr/>
        </p:nvSpPr>
        <p:spPr bwMode="auto">
          <a:xfrm>
            <a:off x="869950" y="1935163"/>
            <a:ext cx="1260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Incremental cost</a:t>
            </a:r>
            <a:endParaRPr lang="en-US" altLang="en-US" sz="1800" dirty="0">
              <a:latin typeface="Arial" charset="0"/>
            </a:endParaRPr>
          </a:p>
        </p:txBody>
      </p:sp>
      <p:sp>
        <p:nvSpPr>
          <p:cNvPr id="23" name="Rectangle 22"/>
          <p:cNvSpPr>
            <a:spLocks noChangeArrowheads="1"/>
          </p:cNvSpPr>
          <p:nvPr/>
        </p:nvSpPr>
        <p:spPr bwMode="auto">
          <a:xfrm>
            <a:off x="3724275" y="1935163"/>
            <a:ext cx="1619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0</a:t>
            </a:r>
            <a:endParaRPr lang="en-US" altLang="en-US" sz="1800" dirty="0">
              <a:latin typeface="Arial" charset="0"/>
            </a:endParaRPr>
          </a:p>
        </p:txBody>
      </p:sp>
      <p:sp>
        <p:nvSpPr>
          <p:cNvPr id="24" name="Rectangle 23"/>
          <p:cNvSpPr>
            <a:spLocks noChangeArrowheads="1"/>
          </p:cNvSpPr>
          <p:nvPr/>
        </p:nvSpPr>
        <p:spPr bwMode="auto">
          <a:xfrm>
            <a:off x="4924425" y="1935163"/>
            <a:ext cx="6762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(15,000)</a:t>
            </a:r>
            <a:endParaRPr lang="en-US" altLang="en-US" sz="1800" dirty="0">
              <a:latin typeface="Arial" charset="0"/>
            </a:endParaRPr>
          </a:p>
        </p:txBody>
      </p:sp>
      <p:sp>
        <p:nvSpPr>
          <p:cNvPr id="25" name="Rectangle 24"/>
          <p:cNvSpPr>
            <a:spLocks noChangeArrowheads="1"/>
          </p:cNvSpPr>
          <p:nvPr/>
        </p:nvSpPr>
        <p:spPr bwMode="auto">
          <a:xfrm>
            <a:off x="869950" y="2141538"/>
            <a:ext cx="14827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Incremental income</a:t>
            </a:r>
            <a:endParaRPr lang="en-US" altLang="en-US" sz="1800" dirty="0">
              <a:latin typeface="Arial" charset="0"/>
            </a:endParaRPr>
          </a:p>
        </p:txBody>
      </p:sp>
      <p:sp>
        <p:nvSpPr>
          <p:cNvPr id="26" name="Rectangle 25"/>
          <p:cNvSpPr>
            <a:spLocks noChangeArrowheads="1"/>
          </p:cNvSpPr>
          <p:nvPr/>
        </p:nvSpPr>
        <p:spPr bwMode="auto">
          <a:xfrm>
            <a:off x="3230563" y="2141538"/>
            <a:ext cx="6556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$30,000</a:t>
            </a:r>
            <a:endParaRPr lang="en-US" altLang="en-US" sz="1800" dirty="0">
              <a:latin typeface="Arial" charset="0"/>
            </a:endParaRPr>
          </a:p>
        </p:txBody>
      </p:sp>
      <p:sp>
        <p:nvSpPr>
          <p:cNvPr id="29" name="Rectangle 26"/>
          <p:cNvSpPr>
            <a:spLocks noChangeArrowheads="1"/>
          </p:cNvSpPr>
          <p:nvPr/>
        </p:nvSpPr>
        <p:spPr bwMode="auto">
          <a:xfrm>
            <a:off x="4884738" y="2141538"/>
            <a:ext cx="6556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$45,000</a:t>
            </a:r>
            <a:endParaRPr lang="en-US" altLang="en-US" sz="1800" dirty="0">
              <a:latin typeface="Arial" charset="0"/>
            </a:endParaRPr>
          </a:p>
        </p:txBody>
      </p:sp>
      <p:sp>
        <p:nvSpPr>
          <p:cNvPr id="30" name="Rectangle 27"/>
          <p:cNvSpPr>
            <a:spLocks noChangeArrowheads="1"/>
          </p:cNvSpPr>
          <p:nvPr/>
        </p:nvSpPr>
        <p:spPr bwMode="auto">
          <a:xfrm>
            <a:off x="869950" y="2435225"/>
            <a:ext cx="7423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Alpha should be processed further; doing so will yield an extra $15,000 ($45,000 - $30,000) of income.</a:t>
            </a:r>
            <a:endParaRPr lang="en-US" altLang="en-US" sz="1800" dirty="0">
              <a:latin typeface="Arial" charset="0"/>
            </a:endParaRPr>
          </a:p>
        </p:txBody>
      </p:sp>
      <p:sp>
        <p:nvSpPr>
          <p:cNvPr id="31" name="Rectangle 28"/>
          <p:cNvSpPr>
            <a:spLocks noChangeArrowheads="1"/>
          </p:cNvSpPr>
          <p:nvPr/>
        </p:nvSpPr>
        <p:spPr bwMode="auto">
          <a:xfrm>
            <a:off x="869950" y="3792538"/>
            <a:ext cx="4079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b="1" dirty="0">
                <a:solidFill>
                  <a:schemeClr val="bg1"/>
                </a:solidFill>
                <a:latin typeface="Arial" charset="0"/>
              </a:rPr>
              <a:t>Delta</a:t>
            </a:r>
            <a:endParaRPr lang="en-US" altLang="en-US" sz="1800" dirty="0">
              <a:solidFill>
                <a:schemeClr val="bg1"/>
              </a:solidFill>
              <a:latin typeface="Arial" charset="0"/>
            </a:endParaRPr>
          </a:p>
        </p:txBody>
      </p:sp>
      <p:sp>
        <p:nvSpPr>
          <p:cNvPr id="352" name="Rectangle 29"/>
          <p:cNvSpPr>
            <a:spLocks noChangeArrowheads="1"/>
          </p:cNvSpPr>
          <p:nvPr/>
        </p:nvSpPr>
        <p:spPr bwMode="auto">
          <a:xfrm>
            <a:off x="2989263" y="3792538"/>
            <a:ext cx="7143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b="1" dirty="0">
                <a:solidFill>
                  <a:schemeClr val="bg1"/>
                </a:solidFill>
                <a:latin typeface="Arial" charset="0"/>
              </a:rPr>
              <a:t>Sell as is</a:t>
            </a:r>
            <a:endParaRPr lang="en-US" altLang="en-US" sz="1800" dirty="0">
              <a:solidFill>
                <a:schemeClr val="bg1"/>
              </a:solidFill>
              <a:latin typeface="Arial" charset="0"/>
            </a:endParaRPr>
          </a:p>
        </p:txBody>
      </p:sp>
      <p:sp>
        <p:nvSpPr>
          <p:cNvPr id="353" name="Rectangle 30"/>
          <p:cNvSpPr>
            <a:spLocks noChangeArrowheads="1"/>
          </p:cNvSpPr>
          <p:nvPr/>
        </p:nvSpPr>
        <p:spPr bwMode="auto">
          <a:xfrm>
            <a:off x="4238625" y="3792538"/>
            <a:ext cx="12811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b="1" dirty="0">
                <a:solidFill>
                  <a:schemeClr val="bg1"/>
                </a:solidFill>
                <a:latin typeface="Arial" charset="0"/>
              </a:rPr>
              <a:t>Process Further</a:t>
            </a:r>
            <a:endParaRPr lang="en-US" altLang="en-US" sz="1800" dirty="0">
              <a:solidFill>
                <a:schemeClr val="bg1"/>
              </a:solidFill>
              <a:latin typeface="Arial" charset="0"/>
            </a:endParaRPr>
          </a:p>
        </p:txBody>
      </p:sp>
      <p:sp>
        <p:nvSpPr>
          <p:cNvPr id="354" name="Rectangle 31"/>
          <p:cNvSpPr>
            <a:spLocks noChangeArrowheads="1"/>
          </p:cNvSpPr>
          <p:nvPr/>
        </p:nvSpPr>
        <p:spPr bwMode="auto">
          <a:xfrm>
            <a:off x="869950" y="4019550"/>
            <a:ext cx="15525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Incremental revenue</a:t>
            </a:r>
            <a:endParaRPr lang="en-US" altLang="en-US" sz="1800" dirty="0">
              <a:latin typeface="Arial" charset="0"/>
            </a:endParaRPr>
          </a:p>
        </p:txBody>
      </p:sp>
      <p:sp>
        <p:nvSpPr>
          <p:cNvPr id="355" name="Rectangle 32"/>
          <p:cNvSpPr>
            <a:spLocks noChangeArrowheads="1"/>
          </p:cNvSpPr>
          <p:nvPr/>
        </p:nvSpPr>
        <p:spPr bwMode="auto">
          <a:xfrm>
            <a:off x="3140075" y="4019550"/>
            <a:ext cx="746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$150,000</a:t>
            </a:r>
            <a:endParaRPr lang="en-US" altLang="en-US" sz="1800" dirty="0">
              <a:latin typeface="Arial" charset="0"/>
            </a:endParaRPr>
          </a:p>
        </p:txBody>
      </p:sp>
      <p:sp>
        <p:nvSpPr>
          <p:cNvPr id="356" name="Rectangle 33"/>
          <p:cNvSpPr>
            <a:spLocks noChangeArrowheads="1"/>
          </p:cNvSpPr>
          <p:nvPr/>
        </p:nvSpPr>
        <p:spPr bwMode="auto">
          <a:xfrm>
            <a:off x="4794250" y="4019550"/>
            <a:ext cx="746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$200,000</a:t>
            </a:r>
            <a:endParaRPr lang="en-US" altLang="en-US" sz="1800" dirty="0">
              <a:latin typeface="Arial" charset="0"/>
            </a:endParaRPr>
          </a:p>
        </p:txBody>
      </p:sp>
      <p:sp>
        <p:nvSpPr>
          <p:cNvPr id="357" name="Rectangle 34"/>
          <p:cNvSpPr>
            <a:spLocks noChangeArrowheads="1"/>
          </p:cNvSpPr>
          <p:nvPr/>
        </p:nvSpPr>
        <p:spPr bwMode="auto">
          <a:xfrm>
            <a:off x="869950" y="4225925"/>
            <a:ext cx="1260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Incremental cost</a:t>
            </a:r>
            <a:endParaRPr lang="en-US" altLang="en-US" sz="1800" dirty="0">
              <a:latin typeface="Arial" charset="0"/>
            </a:endParaRPr>
          </a:p>
        </p:txBody>
      </p:sp>
      <p:sp>
        <p:nvSpPr>
          <p:cNvPr id="358" name="Rectangle 35"/>
          <p:cNvSpPr>
            <a:spLocks noChangeArrowheads="1"/>
          </p:cNvSpPr>
          <p:nvPr/>
        </p:nvSpPr>
        <p:spPr bwMode="auto">
          <a:xfrm>
            <a:off x="3724275" y="4225925"/>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0</a:t>
            </a:r>
            <a:endParaRPr lang="en-US" altLang="en-US" sz="1800" dirty="0">
              <a:latin typeface="Arial" charset="0"/>
            </a:endParaRPr>
          </a:p>
        </p:txBody>
      </p:sp>
      <p:sp>
        <p:nvSpPr>
          <p:cNvPr id="359" name="Rectangle 36"/>
          <p:cNvSpPr>
            <a:spLocks noChangeArrowheads="1"/>
          </p:cNvSpPr>
          <p:nvPr/>
        </p:nvSpPr>
        <p:spPr bwMode="auto">
          <a:xfrm>
            <a:off x="4924425" y="4225925"/>
            <a:ext cx="6762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(75,000)</a:t>
            </a:r>
            <a:endParaRPr lang="en-US" altLang="en-US" sz="1800" dirty="0">
              <a:latin typeface="Arial" charset="0"/>
            </a:endParaRPr>
          </a:p>
        </p:txBody>
      </p:sp>
      <p:sp>
        <p:nvSpPr>
          <p:cNvPr id="360" name="Rectangle 37"/>
          <p:cNvSpPr>
            <a:spLocks noChangeArrowheads="1"/>
          </p:cNvSpPr>
          <p:nvPr/>
        </p:nvSpPr>
        <p:spPr bwMode="auto">
          <a:xfrm>
            <a:off x="869950" y="4432300"/>
            <a:ext cx="14827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Incremental income</a:t>
            </a:r>
            <a:endParaRPr lang="en-US" altLang="en-US" sz="1800" dirty="0">
              <a:latin typeface="Arial" charset="0"/>
            </a:endParaRPr>
          </a:p>
        </p:txBody>
      </p:sp>
      <p:sp>
        <p:nvSpPr>
          <p:cNvPr id="361" name="Rectangle 38"/>
          <p:cNvSpPr>
            <a:spLocks noChangeArrowheads="1"/>
          </p:cNvSpPr>
          <p:nvPr/>
        </p:nvSpPr>
        <p:spPr bwMode="auto">
          <a:xfrm>
            <a:off x="3140075" y="4432300"/>
            <a:ext cx="746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$150,000</a:t>
            </a:r>
            <a:endParaRPr lang="en-US" altLang="en-US" sz="1800" dirty="0">
              <a:latin typeface="Arial" charset="0"/>
            </a:endParaRPr>
          </a:p>
        </p:txBody>
      </p:sp>
      <p:sp>
        <p:nvSpPr>
          <p:cNvPr id="363" name="Rectangle 39"/>
          <p:cNvSpPr>
            <a:spLocks noChangeArrowheads="1"/>
          </p:cNvSpPr>
          <p:nvPr/>
        </p:nvSpPr>
        <p:spPr bwMode="auto">
          <a:xfrm>
            <a:off x="4794250" y="4432300"/>
            <a:ext cx="746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$125,000</a:t>
            </a:r>
            <a:endParaRPr lang="en-US" altLang="en-US" sz="1800" dirty="0">
              <a:latin typeface="Arial" charset="0"/>
            </a:endParaRPr>
          </a:p>
        </p:txBody>
      </p:sp>
      <p:sp>
        <p:nvSpPr>
          <p:cNvPr id="364" name="Rectangle 40"/>
          <p:cNvSpPr>
            <a:spLocks noChangeArrowheads="1"/>
          </p:cNvSpPr>
          <p:nvPr/>
        </p:nvSpPr>
        <p:spPr bwMode="auto">
          <a:xfrm>
            <a:off x="869950" y="4865688"/>
            <a:ext cx="69786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Delta should be sold as is; doing so will yield an extra $25,000 ($150,000 - $125,000) of income.</a:t>
            </a:r>
            <a:endParaRPr lang="en-US" altLang="en-US" sz="1800" dirty="0">
              <a:latin typeface="Arial" charset="0"/>
            </a:endParaRPr>
          </a:p>
        </p:txBody>
      </p:sp>
      <p:sp>
        <p:nvSpPr>
          <p:cNvPr id="365" name="Line 41"/>
          <p:cNvSpPr>
            <a:spLocks noChangeShapeType="1"/>
          </p:cNvSpPr>
          <p:nvPr/>
        </p:nvSpPr>
        <p:spPr bwMode="auto">
          <a:xfrm>
            <a:off x="2736850" y="2120900"/>
            <a:ext cx="11699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66" name="Rectangle 42"/>
          <p:cNvSpPr>
            <a:spLocks noChangeArrowheads="1"/>
          </p:cNvSpPr>
          <p:nvPr/>
        </p:nvSpPr>
        <p:spPr bwMode="auto">
          <a:xfrm>
            <a:off x="2736850" y="2120900"/>
            <a:ext cx="116998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367" name="Line 43"/>
          <p:cNvSpPr>
            <a:spLocks noChangeShapeType="1"/>
          </p:cNvSpPr>
          <p:nvPr/>
        </p:nvSpPr>
        <p:spPr bwMode="auto">
          <a:xfrm>
            <a:off x="2736850" y="2327275"/>
            <a:ext cx="11699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68" name="Rectangle 44"/>
          <p:cNvSpPr>
            <a:spLocks noChangeArrowheads="1"/>
          </p:cNvSpPr>
          <p:nvPr/>
        </p:nvSpPr>
        <p:spPr bwMode="auto">
          <a:xfrm>
            <a:off x="2736850" y="2327275"/>
            <a:ext cx="11699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369" name="Line 45"/>
          <p:cNvSpPr>
            <a:spLocks noChangeShapeType="1"/>
          </p:cNvSpPr>
          <p:nvPr/>
        </p:nvSpPr>
        <p:spPr bwMode="auto">
          <a:xfrm>
            <a:off x="2736850" y="2347913"/>
            <a:ext cx="11699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70" name="Rectangle 46"/>
          <p:cNvSpPr>
            <a:spLocks noChangeArrowheads="1"/>
          </p:cNvSpPr>
          <p:nvPr/>
        </p:nvSpPr>
        <p:spPr bwMode="auto">
          <a:xfrm>
            <a:off x="2736850" y="2347913"/>
            <a:ext cx="11699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371" name="Rectangle 47"/>
          <p:cNvSpPr>
            <a:spLocks noChangeArrowheads="1"/>
          </p:cNvSpPr>
          <p:nvPr/>
        </p:nvSpPr>
        <p:spPr bwMode="auto">
          <a:xfrm>
            <a:off x="820738" y="1471613"/>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372" name="Rectangle 48"/>
          <p:cNvSpPr>
            <a:spLocks noChangeArrowheads="1"/>
          </p:cNvSpPr>
          <p:nvPr/>
        </p:nvSpPr>
        <p:spPr bwMode="auto">
          <a:xfrm>
            <a:off x="5540375" y="1492250"/>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373" name="Line 49"/>
          <p:cNvSpPr>
            <a:spLocks noChangeShapeType="1"/>
          </p:cNvSpPr>
          <p:nvPr/>
        </p:nvSpPr>
        <p:spPr bwMode="auto">
          <a:xfrm>
            <a:off x="2736850" y="4411663"/>
            <a:ext cx="11699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74" name="Rectangle 50"/>
          <p:cNvSpPr>
            <a:spLocks noChangeArrowheads="1"/>
          </p:cNvSpPr>
          <p:nvPr/>
        </p:nvSpPr>
        <p:spPr bwMode="auto">
          <a:xfrm>
            <a:off x="2736850" y="4411663"/>
            <a:ext cx="11699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375" name="Line 51"/>
          <p:cNvSpPr>
            <a:spLocks noChangeShapeType="1"/>
          </p:cNvSpPr>
          <p:nvPr/>
        </p:nvSpPr>
        <p:spPr bwMode="auto">
          <a:xfrm>
            <a:off x="2736850" y="4618038"/>
            <a:ext cx="11699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76" name="Rectangle 52"/>
          <p:cNvSpPr>
            <a:spLocks noChangeArrowheads="1"/>
          </p:cNvSpPr>
          <p:nvPr/>
        </p:nvSpPr>
        <p:spPr bwMode="auto">
          <a:xfrm>
            <a:off x="2736850" y="4618038"/>
            <a:ext cx="11699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377" name="Line 53"/>
          <p:cNvSpPr>
            <a:spLocks noChangeShapeType="1"/>
          </p:cNvSpPr>
          <p:nvPr/>
        </p:nvSpPr>
        <p:spPr bwMode="auto">
          <a:xfrm>
            <a:off x="2736850" y="4638675"/>
            <a:ext cx="116998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78" name="Rectangle 54"/>
          <p:cNvSpPr>
            <a:spLocks noChangeArrowheads="1"/>
          </p:cNvSpPr>
          <p:nvPr/>
        </p:nvSpPr>
        <p:spPr bwMode="auto">
          <a:xfrm>
            <a:off x="2736850" y="4638675"/>
            <a:ext cx="11699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379" name="Rectangle 55"/>
          <p:cNvSpPr>
            <a:spLocks noChangeArrowheads="1"/>
          </p:cNvSpPr>
          <p:nvPr/>
        </p:nvSpPr>
        <p:spPr bwMode="auto">
          <a:xfrm>
            <a:off x="820738" y="3762375"/>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380" name="Rectangle 56"/>
          <p:cNvSpPr>
            <a:spLocks noChangeArrowheads="1"/>
          </p:cNvSpPr>
          <p:nvPr/>
        </p:nvSpPr>
        <p:spPr bwMode="auto">
          <a:xfrm>
            <a:off x="5540375" y="3783013"/>
            <a:ext cx="20638"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381" name="Rectangle 57"/>
          <p:cNvSpPr>
            <a:spLocks noChangeArrowheads="1"/>
          </p:cNvSpPr>
          <p:nvPr/>
        </p:nvSpPr>
        <p:spPr bwMode="auto">
          <a:xfrm>
            <a:off x="839788" y="1471613"/>
            <a:ext cx="4721225"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solidFill>
                <a:schemeClr val="bg1"/>
              </a:solidFill>
              <a:latin typeface="Arial" charset="0"/>
            </a:endParaRPr>
          </a:p>
        </p:txBody>
      </p:sp>
      <p:sp>
        <p:nvSpPr>
          <p:cNvPr id="382" name="Rectangle 58"/>
          <p:cNvSpPr>
            <a:spLocks noChangeArrowheads="1"/>
          </p:cNvSpPr>
          <p:nvPr/>
        </p:nvSpPr>
        <p:spPr bwMode="auto">
          <a:xfrm>
            <a:off x="839788" y="1698625"/>
            <a:ext cx="47212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383" name="Line 59"/>
          <p:cNvSpPr>
            <a:spLocks noChangeShapeType="1"/>
          </p:cNvSpPr>
          <p:nvPr/>
        </p:nvSpPr>
        <p:spPr bwMode="auto">
          <a:xfrm>
            <a:off x="4148138" y="2120900"/>
            <a:ext cx="14128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84" name="Rectangle 60"/>
          <p:cNvSpPr>
            <a:spLocks noChangeArrowheads="1"/>
          </p:cNvSpPr>
          <p:nvPr/>
        </p:nvSpPr>
        <p:spPr bwMode="auto">
          <a:xfrm>
            <a:off x="4148138" y="2120900"/>
            <a:ext cx="141287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385" name="Line 61"/>
          <p:cNvSpPr>
            <a:spLocks noChangeShapeType="1"/>
          </p:cNvSpPr>
          <p:nvPr/>
        </p:nvSpPr>
        <p:spPr bwMode="auto">
          <a:xfrm>
            <a:off x="4148138" y="2327275"/>
            <a:ext cx="14128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86" name="Rectangle 62"/>
          <p:cNvSpPr>
            <a:spLocks noChangeArrowheads="1"/>
          </p:cNvSpPr>
          <p:nvPr/>
        </p:nvSpPr>
        <p:spPr bwMode="auto">
          <a:xfrm>
            <a:off x="4148138" y="2327275"/>
            <a:ext cx="14128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387" name="Line 63"/>
          <p:cNvSpPr>
            <a:spLocks noChangeShapeType="1"/>
          </p:cNvSpPr>
          <p:nvPr/>
        </p:nvSpPr>
        <p:spPr bwMode="auto">
          <a:xfrm>
            <a:off x="4148138" y="2347913"/>
            <a:ext cx="14128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88" name="Rectangle 64"/>
          <p:cNvSpPr>
            <a:spLocks noChangeArrowheads="1"/>
          </p:cNvSpPr>
          <p:nvPr/>
        </p:nvSpPr>
        <p:spPr bwMode="auto">
          <a:xfrm>
            <a:off x="4148138" y="2347913"/>
            <a:ext cx="14128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389" name="Rectangle 65"/>
          <p:cNvSpPr>
            <a:spLocks noChangeArrowheads="1"/>
          </p:cNvSpPr>
          <p:nvPr/>
        </p:nvSpPr>
        <p:spPr bwMode="auto">
          <a:xfrm>
            <a:off x="839788" y="3762375"/>
            <a:ext cx="47212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390" name="Rectangle 66"/>
          <p:cNvSpPr>
            <a:spLocks noChangeArrowheads="1"/>
          </p:cNvSpPr>
          <p:nvPr/>
        </p:nvSpPr>
        <p:spPr bwMode="auto">
          <a:xfrm>
            <a:off x="839788" y="3989388"/>
            <a:ext cx="4721225"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391" name="Line 67"/>
          <p:cNvSpPr>
            <a:spLocks noChangeShapeType="1"/>
          </p:cNvSpPr>
          <p:nvPr/>
        </p:nvSpPr>
        <p:spPr bwMode="auto">
          <a:xfrm>
            <a:off x="4148138" y="4411663"/>
            <a:ext cx="14128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92" name="Rectangle 68"/>
          <p:cNvSpPr>
            <a:spLocks noChangeArrowheads="1"/>
          </p:cNvSpPr>
          <p:nvPr/>
        </p:nvSpPr>
        <p:spPr bwMode="auto">
          <a:xfrm>
            <a:off x="4148138" y="4411663"/>
            <a:ext cx="14128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393" name="Line 69"/>
          <p:cNvSpPr>
            <a:spLocks noChangeShapeType="1"/>
          </p:cNvSpPr>
          <p:nvPr/>
        </p:nvSpPr>
        <p:spPr bwMode="auto">
          <a:xfrm>
            <a:off x="4148138" y="4618038"/>
            <a:ext cx="14128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428" name="Rectangle 70"/>
          <p:cNvSpPr>
            <a:spLocks noChangeArrowheads="1"/>
          </p:cNvSpPr>
          <p:nvPr/>
        </p:nvSpPr>
        <p:spPr bwMode="auto">
          <a:xfrm>
            <a:off x="4148138" y="4618038"/>
            <a:ext cx="14128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429" name="Line 71"/>
          <p:cNvSpPr>
            <a:spLocks noChangeShapeType="1"/>
          </p:cNvSpPr>
          <p:nvPr/>
        </p:nvSpPr>
        <p:spPr bwMode="auto">
          <a:xfrm>
            <a:off x="4148138" y="4638675"/>
            <a:ext cx="14128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430" name="Rectangle 72"/>
          <p:cNvSpPr>
            <a:spLocks noChangeArrowheads="1"/>
          </p:cNvSpPr>
          <p:nvPr/>
        </p:nvSpPr>
        <p:spPr bwMode="auto">
          <a:xfrm>
            <a:off x="4148138" y="4638675"/>
            <a:ext cx="141287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72" name="Rectangle 71"/>
          <p:cNvSpPr>
            <a:spLocks noChangeArrowheads="1"/>
          </p:cNvSpPr>
          <p:nvPr/>
        </p:nvSpPr>
        <p:spPr bwMode="auto">
          <a:xfrm>
            <a:off x="868363" y="2971800"/>
            <a:ext cx="76454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2. $5,000 of manufacturing costs have been incurred to produce Product Delta. Delta can be sold as is for</a:t>
            </a:r>
            <a:endParaRPr lang="en-US" altLang="en-US" sz="1800" dirty="0">
              <a:latin typeface="Arial" charset="0"/>
            </a:endParaRPr>
          </a:p>
        </p:txBody>
      </p:sp>
      <p:sp>
        <p:nvSpPr>
          <p:cNvPr id="73" name="Rectangle 72"/>
          <p:cNvSpPr>
            <a:spLocks noChangeArrowheads="1"/>
          </p:cNvSpPr>
          <p:nvPr/>
        </p:nvSpPr>
        <p:spPr bwMode="auto">
          <a:xfrm>
            <a:off x="868363" y="3178175"/>
            <a:ext cx="73723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$150,000 or processed further into two separate products, YY and ZZ. The further processing will cost</a:t>
            </a:r>
            <a:endParaRPr lang="en-US" altLang="en-US" sz="1800" dirty="0">
              <a:latin typeface="Arial" charset="0"/>
            </a:endParaRPr>
          </a:p>
        </p:txBody>
      </p:sp>
      <p:sp>
        <p:nvSpPr>
          <p:cNvPr id="74" name="Rectangle 73"/>
          <p:cNvSpPr>
            <a:spLocks noChangeArrowheads="1"/>
          </p:cNvSpPr>
          <p:nvPr/>
        </p:nvSpPr>
        <p:spPr bwMode="auto">
          <a:xfrm>
            <a:off x="868363" y="3384550"/>
            <a:ext cx="56372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$75,000, and Products YY and ZZ can be sold for total revenues of $200,000.</a:t>
            </a:r>
            <a:endParaRPr lang="en-US" altLang="en-US" sz="1800" dirty="0">
              <a:latin typeface="Arial" charset="0"/>
            </a:endParaRPr>
          </a:p>
        </p:txBody>
      </p:sp>
      <p:sp>
        <p:nvSpPr>
          <p:cNvPr id="76" name="Slide Number Placeholder 5"/>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r">
              <a:spcBef>
                <a:spcPct val="0"/>
              </a:spcBef>
              <a:buFontTx/>
              <a:buNone/>
            </a:pPr>
            <a:r>
              <a:rPr lang="en-US" altLang="en-US" sz="1200" dirty="0" smtClean="0">
                <a:solidFill>
                  <a:srgbClr val="898989"/>
                </a:solidFill>
                <a:latin typeface="Arial" charset="0"/>
              </a:rPr>
              <a:t>50</a:t>
            </a:r>
            <a:endParaRPr lang="en-US" altLang="en-US" sz="1200" dirty="0">
              <a:solidFill>
                <a:srgbClr val="898989"/>
              </a:solidFill>
              <a:latin typeface="Arial" charset="0"/>
            </a:endParaRPr>
          </a:p>
        </p:txBody>
      </p:sp>
      <p:sp>
        <p:nvSpPr>
          <p:cNvPr id="71" name="Rounded Rectangle 70"/>
          <p:cNvSpPr/>
          <p:nvPr/>
        </p:nvSpPr>
        <p:spPr>
          <a:xfrm>
            <a:off x="1" y="6538912"/>
            <a:ext cx="5181599" cy="28767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A</a:t>
            </a:r>
            <a:r>
              <a:rPr lang="en-US" altLang="en-US" sz="1100" b="1" kern="0" dirty="0" smtClean="0">
                <a:solidFill>
                  <a:prstClr val="black"/>
                </a:solidFill>
                <a:latin typeface="Arial Narrow" pitchFamily="34" charset="0"/>
                <a:cs typeface="+mn-cs"/>
              </a:rPr>
              <a:t>1</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latin typeface="Calibri"/>
              </a:rPr>
              <a:t>Evaluate short-term managerial decisions using relevant costs.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71"/>
                                        </p:tgtEl>
                                        <p:attrNameLst>
                                          <p:attrName>style.visibility</p:attrName>
                                        </p:attrNameLst>
                                      </p:cBhvr>
                                      <p:to>
                                        <p:strVal val="visible"/>
                                      </p:to>
                                    </p:set>
                                    <p:animEffect transition="in" filter="fade">
                                      <p:cBhvr>
                                        <p:cTn id="19" dur="500"/>
                                        <p:tgtEl>
                                          <p:spTgt spid="37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2"/>
                                        </p:tgtEl>
                                        <p:attrNameLst>
                                          <p:attrName>style.visibility</p:attrName>
                                        </p:attrNameLst>
                                      </p:cBhvr>
                                      <p:to>
                                        <p:strVal val="visible"/>
                                      </p:to>
                                    </p:set>
                                    <p:animEffect transition="in" filter="fade">
                                      <p:cBhvr>
                                        <p:cTn id="22" dur="500"/>
                                        <p:tgtEl>
                                          <p:spTgt spid="37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1"/>
                                        </p:tgtEl>
                                        <p:attrNameLst>
                                          <p:attrName>style.visibility</p:attrName>
                                        </p:attrNameLst>
                                      </p:cBhvr>
                                      <p:to>
                                        <p:strVal val="visible"/>
                                      </p:to>
                                    </p:set>
                                    <p:animEffect transition="in" filter="fade">
                                      <p:cBhvr>
                                        <p:cTn id="25" dur="500"/>
                                        <p:tgtEl>
                                          <p:spTgt spid="38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82"/>
                                        </p:tgtEl>
                                        <p:attrNameLst>
                                          <p:attrName>style.visibility</p:attrName>
                                        </p:attrNameLst>
                                      </p:cBhvr>
                                      <p:to>
                                        <p:strVal val="visible"/>
                                      </p:to>
                                    </p:set>
                                    <p:animEffect transition="in" filter="fade">
                                      <p:cBhvr>
                                        <p:cTn id="28" dur="500"/>
                                        <p:tgtEl>
                                          <p:spTgt spid="38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65"/>
                                        </p:tgtEl>
                                        <p:attrNameLst>
                                          <p:attrName>style.visibility</p:attrName>
                                        </p:attrNameLst>
                                      </p:cBhvr>
                                      <p:to>
                                        <p:strVal val="visible"/>
                                      </p:to>
                                    </p:set>
                                    <p:animEffect transition="in" filter="fade">
                                      <p:cBhvr>
                                        <p:cTn id="55" dur="500"/>
                                        <p:tgtEl>
                                          <p:spTgt spid="36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66"/>
                                        </p:tgtEl>
                                        <p:attrNameLst>
                                          <p:attrName>style.visibility</p:attrName>
                                        </p:attrNameLst>
                                      </p:cBhvr>
                                      <p:to>
                                        <p:strVal val="visible"/>
                                      </p:to>
                                    </p:set>
                                    <p:animEffect transition="in" filter="fade">
                                      <p:cBhvr>
                                        <p:cTn id="58" dur="500"/>
                                        <p:tgtEl>
                                          <p:spTgt spid="36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67"/>
                                        </p:tgtEl>
                                        <p:attrNameLst>
                                          <p:attrName>style.visibility</p:attrName>
                                        </p:attrNameLst>
                                      </p:cBhvr>
                                      <p:to>
                                        <p:strVal val="visible"/>
                                      </p:to>
                                    </p:set>
                                    <p:animEffect transition="in" filter="fade">
                                      <p:cBhvr>
                                        <p:cTn id="61" dur="500"/>
                                        <p:tgtEl>
                                          <p:spTgt spid="36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68"/>
                                        </p:tgtEl>
                                        <p:attrNameLst>
                                          <p:attrName>style.visibility</p:attrName>
                                        </p:attrNameLst>
                                      </p:cBhvr>
                                      <p:to>
                                        <p:strVal val="visible"/>
                                      </p:to>
                                    </p:set>
                                    <p:animEffect transition="in" filter="fade">
                                      <p:cBhvr>
                                        <p:cTn id="64" dur="500"/>
                                        <p:tgtEl>
                                          <p:spTgt spid="36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69"/>
                                        </p:tgtEl>
                                        <p:attrNameLst>
                                          <p:attrName>style.visibility</p:attrName>
                                        </p:attrNameLst>
                                      </p:cBhvr>
                                      <p:to>
                                        <p:strVal val="visible"/>
                                      </p:to>
                                    </p:set>
                                    <p:animEffect transition="in" filter="fade">
                                      <p:cBhvr>
                                        <p:cTn id="67" dur="500"/>
                                        <p:tgtEl>
                                          <p:spTgt spid="36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70"/>
                                        </p:tgtEl>
                                        <p:attrNameLst>
                                          <p:attrName>style.visibility</p:attrName>
                                        </p:attrNameLst>
                                      </p:cBhvr>
                                      <p:to>
                                        <p:strVal val="visible"/>
                                      </p:to>
                                    </p:set>
                                    <p:animEffect transition="in" filter="fade">
                                      <p:cBhvr>
                                        <p:cTn id="70" dur="500"/>
                                        <p:tgtEl>
                                          <p:spTgt spid="37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500"/>
                                        <p:tgtEl>
                                          <p:spTgt spid="2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83"/>
                                        </p:tgtEl>
                                        <p:attrNameLst>
                                          <p:attrName>style.visibility</p:attrName>
                                        </p:attrNameLst>
                                      </p:cBhvr>
                                      <p:to>
                                        <p:strVal val="visible"/>
                                      </p:to>
                                    </p:set>
                                    <p:animEffect transition="in" filter="fade">
                                      <p:cBhvr>
                                        <p:cTn id="76" dur="500"/>
                                        <p:tgtEl>
                                          <p:spTgt spid="38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84"/>
                                        </p:tgtEl>
                                        <p:attrNameLst>
                                          <p:attrName>style.visibility</p:attrName>
                                        </p:attrNameLst>
                                      </p:cBhvr>
                                      <p:to>
                                        <p:strVal val="visible"/>
                                      </p:to>
                                    </p:set>
                                    <p:animEffect transition="in" filter="fade">
                                      <p:cBhvr>
                                        <p:cTn id="79" dur="500"/>
                                        <p:tgtEl>
                                          <p:spTgt spid="38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85"/>
                                        </p:tgtEl>
                                        <p:attrNameLst>
                                          <p:attrName>style.visibility</p:attrName>
                                        </p:attrNameLst>
                                      </p:cBhvr>
                                      <p:to>
                                        <p:strVal val="visible"/>
                                      </p:to>
                                    </p:set>
                                    <p:animEffect transition="in" filter="fade">
                                      <p:cBhvr>
                                        <p:cTn id="82" dur="500"/>
                                        <p:tgtEl>
                                          <p:spTgt spid="38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86"/>
                                        </p:tgtEl>
                                        <p:attrNameLst>
                                          <p:attrName>style.visibility</p:attrName>
                                        </p:attrNameLst>
                                      </p:cBhvr>
                                      <p:to>
                                        <p:strVal val="visible"/>
                                      </p:to>
                                    </p:set>
                                    <p:animEffect transition="in" filter="fade">
                                      <p:cBhvr>
                                        <p:cTn id="85" dur="500"/>
                                        <p:tgtEl>
                                          <p:spTgt spid="38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87"/>
                                        </p:tgtEl>
                                        <p:attrNameLst>
                                          <p:attrName>style.visibility</p:attrName>
                                        </p:attrNameLst>
                                      </p:cBhvr>
                                      <p:to>
                                        <p:strVal val="visible"/>
                                      </p:to>
                                    </p:set>
                                    <p:animEffect transition="in" filter="fade">
                                      <p:cBhvr>
                                        <p:cTn id="88" dur="500"/>
                                        <p:tgtEl>
                                          <p:spTgt spid="38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88"/>
                                        </p:tgtEl>
                                        <p:attrNameLst>
                                          <p:attrName>style.visibility</p:attrName>
                                        </p:attrNameLst>
                                      </p:cBhvr>
                                      <p:to>
                                        <p:strVal val="visible"/>
                                      </p:to>
                                    </p:set>
                                    <p:animEffect transition="in" filter="fade">
                                      <p:cBhvr>
                                        <p:cTn id="91" dur="500"/>
                                        <p:tgtEl>
                                          <p:spTgt spid="388"/>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fade">
                                      <p:cBhvr>
                                        <p:cTn id="96" dur="500"/>
                                        <p:tgtEl>
                                          <p:spTgt spid="30"/>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72"/>
                                        </p:tgtEl>
                                        <p:attrNameLst>
                                          <p:attrName>style.visibility</p:attrName>
                                        </p:attrNameLst>
                                      </p:cBhvr>
                                      <p:to>
                                        <p:strVal val="visible"/>
                                      </p:to>
                                    </p:set>
                                    <p:animEffect transition="in" filter="fade">
                                      <p:cBhvr>
                                        <p:cTn id="101" dur="500"/>
                                        <p:tgtEl>
                                          <p:spTgt spid="72"/>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Effect transition="in" filter="fade">
                                      <p:cBhvr>
                                        <p:cTn id="104" dur="500"/>
                                        <p:tgtEl>
                                          <p:spTgt spid="73"/>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74"/>
                                        </p:tgtEl>
                                        <p:attrNameLst>
                                          <p:attrName>style.visibility</p:attrName>
                                        </p:attrNameLst>
                                      </p:cBhvr>
                                      <p:to>
                                        <p:strVal val="visible"/>
                                      </p:to>
                                    </p:set>
                                    <p:animEffect transition="in" filter="fade">
                                      <p:cBhvr>
                                        <p:cTn id="107" dur="500"/>
                                        <p:tgtEl>
                                          <p:spTgt spid="74"/>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500"/>
                                        <p:tgtEl>
                                          <p:spTgt spid="7"/>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31"/>
                                        </p:tgtEl>
                                        <p:attrNameLst>
                                          <p:attrName>style.visibility</p:attrName>
                                        </p:attrNameLst>
                                      </p:cBhvr>
                                      <p:to>
                                        <p:strVal val="visible"/>
                                      </p:to>
                                    </p:set>
                                    <p:animEffect transition="in" filter="fade">
                                      <p:cBhvr>
                                        <p:cTn id="115" dur="500"/>
                                        <p:tgtEl>
                                          <p:spTgt spid="31"/>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352"/>
                                        </p:tgtEl>
                                        <p:attrNameLst>
                                          <p:attrName>style.visibility</p:attrName>
                                        </p:attrNameLst>
                                      </p:cBhvr>
                                      <p:to>
                                        <p:strVal val="visible"/>
                                      </p:to>
                                    </p:set>
                                    <p:animEffect transition="in" filter="fade">
                                      <p:cBhvr>
                                        <p:cTn id="118" dur="500"/>
                                        <p:tgtEl>
                                          <p:spTgt spid="352"/>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353"/>
                                        </p:tgtEl>
                                        <p:attrNameLst>
                                          <p:attrName>style.visibility</p:attrName>
                                        </p:attrNameLst>
                                      </p:cBhvr>
                                      <p:to>
                                        <p:strVal val="visible"/>
                                      </p:to>
                                    </p:set>
                                    <p:animEffect transition="in" filter="fade">
                                      <p:cBhvr>
                                        <p:cTn id="121" dur="500"/>
                                        <p:tgtEl>
                                          <p:spTgt spid="353"/>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354"/>
                                        </p:tgtEl>
                                        <p:attrNameLst>
                                          <p:attrName>style.visibility</p:attrName>
                                        </p:attrNameLst>
                                      </p:cBhvr>
                                      <p:to>
                                        <p:strVal val="visible"/>
                                      </p:to>
                                    </p:set>
                                    <p:animEffect transition="in" filter="fade">
                                      <p:cBhvr>
                                        <p:cTn id="124" dur="500"/>
                                        <p:tgtEl>
                                          <p:spTgt spid="354"/>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357"/>
                                        </p:tgtEl>
                                        <p:attrNameLst>
                                          <p:attrName>style.visibility</p:attrName>
                                        </p:attrNameLst>
                                      </p:cBhvr>
                                      <p:to>
                                        <p:strVal val="visible"/>
                                      </p:to>
                                    </p:set>
                                    <p:animEffect transition="in" filter="fade">
                                      <p:cBhvr>
                                        <p:cTn id="127" dur="500"/>
                                        <p:tgtEl>
                                          <p:spTgt spid="357"/>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360"/>
                                        </p:tgtEl>
                                        <p:attrNameLst>
                                          <p:attrName>style.visibility</p:attrName>
                                        </p:attrNameLst>
                                      </p:cBhvr>
                                      <p:to>
                                        <p:strVal val="visible"/>
                                      </p:to>
                                    </p:set>
                                    <p:animEffect transition="in" filter="fade">
                                      <p:cBhvr>
                                        <p:cTn id="130" dur="500"/>
                                        <p:tgtEl>
                                          <p:spTgt spid="360"/>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379"/>
                                        </p:tgtEl>
                                        <p:attrNameLst>
                                          <p:attrName>style.visibility</p:attrName>
                                        </p:attrNameLst>
                                      </p:cBhvr>
                                      <p:to>
                                        <p:strVal val="visible"/>
                                      </p:to>
                                    </p:set>
                                    <p:animEffect transition="in" filter="fade">
                                      <p:cBhvr>
                                        <p:cTn id="133" dur="500"/>
                                        <p:tgtEl>
                                          <p:spTgt spid="379"/>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380"/>
                                        </p:tgtEl>
                                        <p:attrNameLst>
                                          <p:attrName>style.visibility</p:attrName>
                                        </p:attrNameLst>
                                      </p:cBhvr>
                                      <p:to>
                                        <p:strVal val="visible"/>
                                      </p:to>
                                    </p:set>
                                    <p:animEffect transition="in" filter="fade">
                                      <p:cBhvr>
                                        <p:cTn id="136" dur="500"/>
                                        <p:tgtEl>
                                          <p:spTgt spid="380"/>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389"/>
                                        </p:tgtEl>
                                        <p:attrNameLst>
                                          <p:attrName>style.visibility</p:attrName>
                                        </p:attrNameLst>
                                      </p:cBhvr>
                                      <p:to>
                                        <p:strVal val="visible"/>
                                      </p:to>
                                    </p:set>
                                    <p:animEffect transition="in" filter="fade">
                                      <p:cBhvr>
                                        <p:cTn id="139" dur="500"/>
                                        <p:tgtEl>
                                          <p:spTgt spid="389"/>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390"/>
                                        </p:tgtEl>
                                        <p:attrNameLst>
                                          <p:attrName>style.visibility</p:attrName>
                                        </p:attrNameLst>
                                      </p:cBhvr>
                                      <p:to>
                                        <p:strVal val="visible"/>
                                      </p:to>
                                    </p:set>
                                    <p:animEffect transition="in" filter="fade">
                                      <p:cBhvr>
                                        <p:cTn id="142" dur="500"/>
                                        <p:tgtEl>
                                          <p:spTgt spid="390"/>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355"/>
                                        </p:tgtEl>
                                        <p:attrNameLst>
                                          <p:attrName>style.visibility</p:attrName>
                                        </p:attrNameLst>
                                      </p:cBhvr>
                                      <p:to>
                                        <p:strVal val="visible"/>
                                      </p:to>
                                    </p:set>
                                    <p:animEffect transition="in" filter="fade">
                                      <p:cBhvr>
                                        <p:cTn id="145" dur="500"/>
                                        <p:tgtEl>
                                          <p:spTgt spid="355"/>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356"/>
                                        </p:tgtEl>
                                        <p:attrNameLst>
                                          <p:attrName>style.visibility</p:attrName>
                                        </p:attrNameLst>
                                      </p:cBhvr>
                                      <p:to>
                                        <p:strVal val="visible"/>
                                      </p:to>
                                    </p:set>
                                    <p:animEffect transition="in" filter="fade">
                                      <p:cBhvr>
                                        <p:cTn id="148" dur="500"/>
                                        <p:tgtEl>
                                          <p:spTgt spid="356"/>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358"/>
                                        </p:tgtEl>
                                        <p:attrNameLst>
                                          <p:attrName>style.visibility</p:attrName>
                                        </p:attrNameLst>
                                      </p:cBhvr>
                                      <p:to>
                                        <p:strVal val="visible"/>
                                      </p:to>
                                    </p:set>
                                    <p:animEffect transition="in" filter="fade">
                                      <p:cBhvr>
                                        <p:cTn id="151" dur="500"/>
                                        <p:tgtEl>
                                          <p:spTgt spid="358"/>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359"/>
                                        </p:tgtEl>
                                        <p:attrNameLst>
                                          <p:attrName>style.visibility</p:attrName>
                                        </p:attrNameLst>
                                      </p:cBhvr>
                                      <p:to>
                                        <p:strVal val="visible"/>
                                      </p:to>
                                    </p:set>
                                    <p:animEffect transition="in" filter="fade">
                                      <p:cBhvr>
                                        <p:cTn id="154" dur="500"/>
                                        <p:tgtEl>
                                          <p:spTgt spid="359"/>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361"/>
                                        </p:tgtEl>
                                        <p:attrNameLst>
                                          <p:attrName>style.visibility</p:attrName>
                                        </p:attrNameLst>
                                      </p:cBhvr>
                                      <p:to>
                                        <p:strVal val="visible"/>
                                      </p:to>
                                    </p:set>
                                    <p:animEffect transition="in" filter="fade">
                                      <p:cBhvr>
                                        <p:cTn id="157" dur="500"/>
                                        <p:tgtEl>
                                          <p:spTgt spid="361"/>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373"/>
                                        </p:tgtEl>
                                        <p:attrNameLst>
                                          <p:attrName>style.visibility</p:attrName>
                                        </p:attrNameLst>
                                      </p:cBhvr>
                                      <p:to>
                                        <p:strVal val="visible"/>
                                      </p:to>
                                    </p:set>
                                    <p:animEffect transition="in" filter="fade">
                                      <p:cBhvr>
                                        <p:cTn id="160" dur="500"/>
                                        <p:tgtEl>
                                          <p:spTgt spid="373"/>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374"/>
                                        </p:tgtEl>
                                        <p:attrNameLst>
                                          <p:attrName>style.visibility</p:attrName>
                                        </p:attrNameLst>
                                      </p:cBhvr>
                                      <p:to>
                                        <p:strVal val="visible"/>
                                      </p:to>
                                    </p:set>
                                    <p:animEffect transition="in" filter="fade">
                                      <p:cBhvr>
                                        <p:cTn id="163" dur="500"/>
                                        <p:tgtEl>
                                          <p:spTgt spid="374"/>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375"/>
                                        </p:tgtEl>
                                        <p:attrNameLst>
                                          <p:attrName>style.visibility</p:attrName>
                                        </p:attrNameLst>
                                      </p:cBhvr>
                                      <p:to>
                                        <p:strVal val="visible"/>
                                      </p:to>
                                    </p:set>
                                    <p:animEffect transition="in" filter="fade">
                                      <p:cBhvr>
                                        <p:cTn id="166" dur="500"/>
                                        <p:tgtEl>
                                          <p:spTgt spid="375"/>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376"/>
                                        </p:tgtEl>
                                        <p:attrNameLst>
                                          <p:attrName>style.visibility</p:attrName>
                                        </p:attrNameLst>
                                      </p:cBhvr>
                                      <p:to>
                                        <p:strVal val="visible"/>
                                      </p:to>
                                    </p:set>
                                    <p:animEffect transition="in" filter="fade">
                                      <p:cBhvr>
                                        <p:cTn id="169" dur="500"/>
                                        <p:tgtEl>
                                          <p:spTgt spid="376"/>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377"/>
                                        </p:tgtEl>
                                        <p:attrNameLst>
                                          <p:attrName>style.visibility</p:attrName>
                                        </p:attrNameLst>
                                      </p:cBhvr>
                                      <p:to>
                                        <p:strVal val="visible"/>
                                      </p:to>
                                    </p:set>
                                    <p:animEffect transition="in" filter="fade">
                                      <p:cBhvr>
                                        <p:cTn id="172" dur="500"/>
                                        <p:tgtEl>
                                          <p:spTgt spid="377"/>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378"/>
                                        </p:tgtEl>
                                        <p:attrNameLst>
                                          <p:attrName>style.visibility</p:attrName>
                                        </p:attrNameLst>
                                      </p:cBhvr>
                                      <p:to>
                                        <p:strVal val="visible"/>
                                      </p:to>
                                    </p:set>
                                    <p:animEffect transition="in" filter="fade">
                                      <p:cBhvr>
                                        <p:cTn id="175" dur="500"/>
                                        <p:tgtEl>
                                          <p:spTgt spid="378"/>
                                        </p:tgtEl>
                                      </p:cBhvr>
                                    </p:animEffect>
                                  </p:childTnLst>
                                </p:cTn>
                              </p:par>
                            </p:childTnLst>
                          </p:cTn>
                        </p:par>
                        <p:par>
                          <p:cTn id="176" fill="hold" nodeType="afterGroup">
                            <p:stCondLst>
                              <p:cond delay="500"/>
                            </p:stCondLst>
                            <p:childTnLst>
                              <p:par>
                                <p:cTn id="177" presetID="10" presetClass="entr" presetSubtype="0" fill="hold" grpId="0" nodeType="afterEffect">
                                  <p:stCondLst>
                                    <p:cond delay="0"/>
                                  </p:stCondLst>
                                  <p:childTnLst>
                                    <p:set>
                                      <p:cBhvr>
                                        <p:cTn id="178" dur="1" fill="hold">
                                          <p:stCondLst>
                                            <p:cond delay="0"/>
                                          </p:stCondLst>
                                        </p:cTn>
                                        <p:tgtEl>
                                          <p:spTgt spid="363"/>
                                        </p:tgtEl>
                                        <p:attrNameLst>
                                          <p:attrName>style.visibility</p:attrName>
                                        </p:attrNameLst>
                                      </p:cBhvr>
                                      <p:to>
                                        <p:strVal val="visible"/>
                                      </p:to>
                                    </p:set>
                                    <p:animEffect transition="in" filter="fade">
                                      <p:cBhvr>
                                        <p:cTn id="179" dur="500"/>
                                        <p:tgtEl>
                                          <p:spTgt spid="363"/>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391"/>
                                        </p:tgtEl>
                                        <p:attrNameLst>
                                          <p:attrName>style.visibility</p:attrName>
                                        </p:attrNameLst>
                                      </p:cBhvr>
                                      <p:to>
                                        <p:strVal val="visible"/>
                                      </p:to>
                                    </p:set>
                                    <p:animEffect transition="in" filter="fade">
                                      <p:cBhvr>
                                        <p:cTn id="182" dur="500"/>
                                        <p:tgtEl>
                                          <p:spTgt spid="391"/>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392"/>
                                        </p:tgtEl>
                                        <p:attrNameLst>
                                          <p:attrName>style.visibility</p:attrName>
                                        </p:attrNameLst>
                                      </p:cBhvr>
                                      <p:to>
                                        <p:strVal val="visible"/>
                                      </p:to>
                                    </p:set>
                                    <p:animEffect transition="in" filter="fade">
                                      <p:cBhvr>
                                        <p:cTn id="185" dur="500"/>
                                        <p:tgtEl>
                                          <p:spTgt spid="392"/>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393"/>
                                        </p:tgtEl>
                                        <p:attrNameLst>
                                          <p:attrName>style.visibility</p:attrName>
                                        </p:attrNameLst>
                                      </p:cBhvr>
                                      <p:to>
                                        <p:strVal val="visible"/>
                                      </p:to>
                                    </p:set>
                                    <p:animEffect transition="in" filter="fade">
                                      <p:cBhvr>
                                        <p:cTn id="188" dur="500"/>
                                        <p:tgtEl>
                                          <p:spTgt spid="393"/>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428"/>
                                        </p:tgtEl>
                                        <p:attrNameLst>
                                          <p:attrName>style.visibility</p:attrName>
                                        </p:attrNameLst>
                                      </p:cBhvr>
                                      <p:to>
                                        <p:strVal val="visible"/>
                                      </p:to>
                                    </p:set>
                                    <p:animEffect transition="in" filter="fade">
                                      <p:cBhvr>
                                        <p:cTn id="191" dur="500"/>
                                        <p:tgtEl>
                                          <p:spTgt spid="428"/>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429"/>
                                        </p:tgtEl>
                                        <p:attrNameLst>
                                          <p:attrName>style.visibility</p:attrName>
                                        </p:attrNameLst>
                                      </p:cBhvr>
                                      <p:to>
                                        <p:strVal val="visible"/>
                                      </p:to>
                                    </p:set>
                                    <p:animEffect transition="in" filter="fade">
                                      <p:cBhvr>
                                        <p:cTn id="194" dur="500"/>
                                        <p:tgtEl>
                                          <p:spTgt spid="429"/>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430"/>
                                        </p:tgtEl>
                                        <p:attrNameLst>
                                          <p:attrName>style.visibility</p:attrName>
                                        </p:attrNameLst>
                                      </p:cBhvr>
                                      <p:to>
                                        <p:strVal val="visible"/>
                                      </p:to>
                                    </p:set>
                                    <p:animEffect transition="in" filter="fade">
                                      <p:cBhvr>
                                        <p:cTn id="197" dur="500"/>
                                        <p:tgtEl>
                                          <p:spTgt spid="430"/>
                                        </p:tgtEl>
                                      </p:cBhvr>
                                    </p:animEffec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10" presetClass="entr" presetSubtype="0" fill="hold" grpId="0" nodeType="clickEffect">
                                  <p:stCondLst>
                                    <p:cond delay="0"/>
                                  </p:stCondLst>
                                  <p:childTnLst>
                                    <p:set>
                                      <p:cBhvr>
                                        <p:cTn id="201" dur="1" fill="hold">
                                          <p:stCondLst>
                                            <p:cond delay="0"/>
                                          </p:stCondLst>
                                        </p:cTn>
                                        <p:tgtEl>
                                          <p:spTgt spid="364"/>
                                        </p:tgtEl>
                                        <p:attrNameLst>
                                          <p:attrName>style.visibility</p:attrName>
                                        </p:attrNameLst>
                                      </p:cBhvr>
                                      <p:to>
                                        <p:strVal val="visible"/>
                                      </p:to>
                                    </p:set>
                                    <p:animEffect transition="in" filter="fade">
                                      <p:cBhvr>
                                        <p:cTn id="202" dur="500"/>
                                        <p:tgtEl>
                                          <p:spTgt spid="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6" grpId="0"/>
      <p:bldP spid="17" grpId="0"/>
      <p:bldP spid="18" grpId="0"/>
      <p:bldP spid="19" grpId="0"/>
      <p:bldP spid="20" grpId="0"/>
      <p:bldP spid="21" grpId="0"/>
      <p:bldP spid="22" grpId="0"/>
      <p:bldP spid="23" grpId="0"/>
      <p:bldP spid="24" grpId="0"/>
      <p:bldP spid="25" grpId="0"/>
      <p:bldP spid="26" grpId="0"/>
      <p:bldP spid="29" grpId="0"/>
      <p:bldP spid="30" grpId="0"/>
      <p:bldP spid="31" grpId="0"/>
      <p:bldP spid="352" grpId="0"/>
      <p:bldP spid="353" grpId="0"/>
      <p:bldP spid="354" grpId="0"/>
      <p:bldP spid="355" grpId="0"/>
      <p:bldP spid="356" grpId="0"/>
      <p:bldP spid="357" grpId="0"/>
      <p:bldP spid="358" grpId="0"/>
      <p:bldP spid="359" grpId="0"/>
      <p:bldP spid="360" grpId="0"/>
      <p:bldP spid="361" grpId="0"/>
      <p:bldP spid="363" grpId="0"/>
      <p:bldP spid="364" grpId="0"/>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387" grpId="0" animBg="1"/>
      <p:bldP spid="388" grpId="0" animBg="1"/>
      <p:bldP spid="389" grpId="0" animBg="1"/>
      <p:bldP spid="390" grpId="0" animBg="1"/>
      <p:bldP spid="391" grpId="0" animBg="1"/>
      <p:bldP spid="392" grpId="0" animBg="1"/>
      <p:bldP spid="393" grpId="0" animBg="1"/>
      <p:bldP spid="428" grpId="0" animBg="1"/>
      <p:bldP spid="429" grpId="0" animBg="1"/>
      <p:bldP spid="430" grpId="0" animBg="1"/>
      <p:bldP spid="72" grpId="0"/>
      <p:bldP spid="73" grpId="0"/>
      <p:bldP spid="7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4"/>
          <p:cNvSpPr>
            <a:spLocks noGrp="1" noChangeArrowheads="1"/>
          </p:cNvSpPr>
          <p:nvPr>
            <p:ph type="title"/>
          </p:nvPr>
        </p:nvSpPr>
        <p:spPr>
          <a:xfrm>
            <a:off x="457200" y="381000"/>
            <a:ext cx="8229600" cy="1143000"/>
          </a:xfrm>
        </p:spPr>
        <p:txBody>
          <a:bodyPr/>
          <a:lstStyle/>
          <a:p>
            <a:r>
              <a:rPr lang="en-US" altLang="en-US" sz="3600" dirty="0" smtClean="0">
                <a:ea typeface="ＭＳ Ｐゴシック" pitchFamily="34" charset="-128"/>
              </a:rPr>
              <a:t>Sales Mix Selection</a:t>
            </a:r>
          </a:p>
        </p:txBody>
      </p:sp>
      <p:sp>
        <p:nvSpPr>
          <p:cNvPr id="50180" name="Rectangle 2"/>
          <p:cNvSpPr>
            <a:spLocks noGrp="1" noChangeArrowheads="1"/>
          </p:cNvSpPr>
          <p:nvPr>
            <p:ph type="body" idx="4294967295"/>
          </p:nvPr>
        </p:nvSpPr>
        <p:spPr>
          <a:xfrm>
            <a:off x="381000" y="1371600"/>
            <a:ext cx="6096000" cy="4876800"/>
          </a:xfrm>
          <a:solidFill>
            <a:schemeClr val="bg1">
              <a:lumMod val="95000"/>
            </a:schemeClr>
          </a:solidFill>
          <a:ln w="28575">
            <a:solidFill>
              <a:schemeClr val="tx1"/>
            </a:solidFill>
          </a:ln>
        </p:spPr>
        <p:txBody>
          <a:bodyPr lIns="90488" tIns="44450" rIns="90488" bIns="44450"/>
          <a:lstStyle/>
          <a:p>
            <a:pPr>
              <a:lnSpc>
                <a:spcPct val="90000"/>
              </a:lnSpc>
              <a:spcBef>
                <a:spcPct val="40000"/>
              </a:spcBef>
              <a:buFont typeface="Wingdings" pitchFamily="-84" charset="2"/>
              <a:buChar char="§"/>
              <a:defRPr/>
            </a:pPr>
            <a:r>
              <a:rPr lang="en-US" sz="2200" dirty="0" smtClean="0">
                <a:cs typeface="Arial" charset="0"/>
              </a:rPr>
              <a:t>When a company sells a variety of products, some are likely to be more profitable than others.</a:t>
            </a:r>
          </a:p>
          <a:p>
            <a:pPr>
              <a:lnSpc>
                <a:spcPct val="90000"/>
              </a:lnSpc>
              <a:spcBef>
                <a:spcPct val="40000"/>
              </a:spcBef>
              <a:buFont typeface="Wingdings" pitchFamily="-84" charset="2"/>
              <a:buChar char="§"/>
              <a:defRPr/>
            </a:pPr>
            <a:r>
              <a:rPr lang="en-US" sz="2200" dirty="0" smtClean="0">
                <a:cs typeface="Arial" charset="0"/>
              </a:rPr>
              <a:t>Management concentrates sales efforts on more profitable products.</a:t>
            </a:r>
          </a:p>
          <a:p>
            <a:pPr>
              <a:defRPr/>
            </a:pPr>
            <a:r>
              <a:rPr lang="en-US" sz="2200" dirty="0" smtClean="0"/>
              <a:t>If production facilities or other factors are limited, producing more of one product usually means producing less of others.</a:t>
            </a:r>
          </a:p>
          <a:p>
            <a:pPr>
              <a:defRPr/>
            </a:pPr>
            <a:r>
              <a:rPr lang="en-US" sz="2200" dirty="0" smtClean="0"/>
              <a:t>In this case, management must identify the most profitable combination, or </a:t>
            </a:r>
            <a:r>
              <a:rPr lang="en-US" sz="2200" b="1" i="1" dirty="0" smtClean="0">
                <a:solidFill>
                  <a:srgbClr val="002060"/>
                </a:solidFill>
              </a:rPr>
              <a:t>sales mix </a:t>
            </a:r>
            <a:r>
              <a:rPr lang="en-US" sz="2200" i="1" dirty="0" smtClean="0"/>
              <a:t>of products.</a:t>
            </a:r>
          </a:p>
          <a:p>
            <a:pPr>
              <a:defRPr/>
            </a:pPr>
            <a:r>
              <a:rPr lang="en-US" sz="2200" dirty="0" smtClean="0">
                <a:cs typeface="Arial" charset="0"/>
              </a:rPr>
              <a:t>Management </a:t>
            </a:r>
            <a:r>
              <a:rPr lang="en-US" sz="2200" dirty="0" smtClean="0"/>
              <a:t>focuses on the </a:t>
            </a:r>
            <a:r>
              <a:rPr lang="en-US" sz="2200" b="1" i="1" dirty="0" smtClean="0">
                <a:solidFill>
                  <a:srgbClr val="002060"/>
                </a:solidFill>
              </a:rPr>
              <a:t>contribution margin</a:t>
            </a:r>
            <a:r>
              <a:rPr lang="en-US" sz="2200" dirty="0" smtClean="0">
                <a:solidFill>
                  <a:srgbClr val="002060"/>
                </a:solidFill>
              </a:rPr>
              <a:t> </a:t>
            </a:r>
            <a:r>
              <a:rPr lang="en-US" sz="2200" b="1" i="1" dirty="0" smtClean="0">
                <a:solidFill>
                  <a:srgbClr val="002060"/>
                </a:solidFill>
              </a:rPr>
              <a:t>per unit of scarce resource</a:t>
            </a:r>
            <a:r>
              <a:rPr lang="en-US" sz="2200" b="1" i="1" dirty="0" smtClean="0"/>
              <a:t>.</a:t>
            </a:r>
            <a:endParaRPr lang="en-US" sz="2200" b="1" i="1" dirty="0" smtClean="0">
              <a:cs typeface="Arial" charset="0"/>
            </a:endParaRPr>
          </a:p>
        </p:txBody>
      </p:sp>
      <p:pic>
        <p:nvPicPr>
          <p:cNvPr id="13328" name="Picture 16" descr="C:\Documents and Settings\Cindy\Local Settings\Temporary Internet Files\Content.IE5\UU37TKG5\MP900385423[1].jpg"/>
          <p:cNvPicPr>
            <a:picLocks noChangeAspect="1" noChangeArrowheads="1"/>
          </p:cNvPicPr>
          <p:nvPr/>
        </p:nvPicPr>
        <p:blipFill>
          <a:blip r:embed="rId3" cstate="print"/>
          <a:srcRect/>
          <a:stretch>
            <a:fillRect/>
          </a:stretch>
        </p:blipFill>
        <p:spPr bwMode="auto">
          <a:xfrm>
            <a:off x="6781800" y="1981200"/>
            <a:ext cx="2133600" cy="2987675"/>
          </a:xfrm>
          <a:prstGeom prst="rect">
            <a:avLst/>
          </a:prstGeom>
          <a:noFill/>
          <a:ln>
            <a:solidFill>
              <a:schemeClr val="tx2">
                <a:lumMod val="50000"/>
              </a:schemeClr>
            </a:solidFill>
          </a:ln>
        </p:spPr>
      </p:pic>
      <p:sp>
        <p:nvSpPr>
          <p:cNvPr id="10752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7EA25DFE-07D4-4B56-A2DD-4C74CBDC39A9}" type="slidenum">
              <a:rPr lang="en-US" altLang="en-US" sz="1200">
                <a:solidFill>
                  <a:srgbClr val="898989"/>
                </a:solidFill>
                <a:latin typeface="Arial" charset="0"/>
              </a:rPr>
              <a:pPr>
                <a:spcBef>
                  <a:spcPct val="0"/>
                </a:spcBef>
                <a:buFontTx/>
                <a:buNone/>
              </a:pPr>
              <a:t>56</a:t>
            </a:fld>
            <a:endParaRPr lang="en-US" altLang="en-US" sz="1200" dirty="0">
              <a:solidFill>
                <a:srgbClr val="898989"/>
              </a:solidFill>
              <a:latin typeface="Arial" charset="0"/>
            </a:endParaRPr>
          </a:p>
        </p:txBody>
      </p:sp>
      <p:sp>
        <p:nvSpPr>
          <p:cNvPr id="8" name="Rounded Rectangle 7"/>
          <p:cNvSpPr/>
          <p:nvPr/>
        </p:nvSpPr>
        <p:spPr>
          <a:xfrm>
            <a:off x="1" y="6538912"/>
            <a:ext cx="5181599" cy="28767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A</a:t>
            </a:r>
            <a:r>
              <a:rPr lang="en-US" altLang="en-US" sz="1100" b="1" kern="0" dirty="0" smtClean="0">
                <a:solidFill>
                  <a:prstClr val="black"/>
                </a:solidFill>
                <a:latin typeface="Arial Narrow" pitchFamily="34" charset="0"/>
                <a:cs typeface="+mn-cs"/>
              </a:rPr>
              <a:t>1</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latin typeface="Calibri"/>
              </a:rPr>
              <a:t>Evaluate short-term managerial decisions using relevant costs.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0180">
                                            <p:bg/>
                                          </p:spTgt>
                                        </p:tgtEl>
                                        <p:attrNameLst>
                                          <p:attrName>style.visibility</p:attrName>
                                        </p:attrNameLst>
                                      </p:cBhvr>
                                      <p:to>
                                        <p:strVal val="visible"/>
                                      </p:to>
                                    </p:set>
                                    <p:animEffect transition="in" filter="fade">
                                      <p:cBhvr>
                                        <p:cTn id="7" dur="2000"/>
                                        <p:tgtEl>
                                          <p:spTgt spid="50180">
                                            <p:bg/>
                                          </p:spTgt>
                                        </p:tgtEl>
                                      </p:cBhvr>
                                    </p:animEffect>
                                    <p:anim calcmode="lin" valueType="num">
                                      <p:cBhvr>
                                        <p:cTn id="8" dur="2000" fill="hold"/>
                                        <p:tgtEl>
                                          <p:spTgt spid="50180">
                                            <p:bg/>
                                          </p:spTgt>
                                        </p:tgtEl>
                                        <p:attrNameLst>
                                          <p:attrName>ppt_x</p:attrName>
                                        </p:attrNameLst>
                                      </p:cBhvr>
                                      <p:tavLst>
                                        <p:tav tm="0">
                                          <p:val>
                                            <p:strVal val="#ppt_x"/>
                                          </p:val>
                                        </p:tav>
                                        <p:tav tm="100000">
                                          <p:val>
                                            <p:strVal val="#ppt_x"/>
                                          </p:val>
                                        </p:tav>
                                      </p:tavLst>
                                    </p:anim>
                                    <p:anim calcmode="lin" valueType="num">
                                      <p:cBhvr>
                                        <p:cTn id="9" dur="2000" fill="hold"/>
                                        <p:tgtEl>
                                          <p:spTgt spid="50180">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0180">
                                            <p:txEl>
                                              <p:pRg st="0" end="0"/>
                                            </p:txEl>
                                          </p:spTgt>
                                        </p:tgtEl>
                                        <p:attrNameLst>
                                          <p:attrName>style.visibility</p:attrName>
                                        </p:attrNameLst>
                                      </p:cBhvr>
                                      <p:to>
                                        <p:strVal val="visible"/>
                                      </p:to>
                                    </p:set>
                                    <p:animEffect transition="in" filter="fade">
                                      <p:cBhvr>
                                        <p:cTn id="12" dur="2000"/>
                                        <p:tgtEl>
                                          <p:spTgt spid="50180">
                                            <p:txEl>
                                              <p:pRg st="0" end="0"/>
                                            </p:txEl>
                                          </p:spTgt>
                                        </p:tgtEl>
                                      </p:cBhvr>
                                    </p:animEffect>
                                    <p:anim calcmode="lin" valueType="num">
                                      <p:cBhvr>
                                        <p:cTn id="13" dur="2000" fill="hold"/>
                                        <p:tgtEl>
                                          <p:spTgt spid="50180">
                                            <p:txEl>
                                              <p:pRg st="0" end="0"/>
                                            </p:txEl>
                                          </p:spTgt>
                                        </p:tgtEl>
                                        <p:attrNameLst>
                                          <p:attrName>ppt_x</p:attrName>
                                        </p:attrNameLst>
                                      </p:cBhvr>
                                      <p:tavLst>
                                        <p:tav tm="0">
                                          <p:val>
                                            <p:strVal val="#ppt_x"/>
                                          </p:val>
                                        </p:tav>
                                        <p:tav tm="100000">
                                          <p:val>
                                            <p:strVal val="#ppt_x"/>
                                          </p:val>
                                        </p:tav>
                                      </p:tavLst>
                                    </p:anim>
                                    <p:anim calcmode="lin" valueType="num">
                                      <p:cBhvr>
                                        <p:cTn id="14" dur="2000" fill="hold"/>
                                        <p:tgtEl>
                                          <p:spTgt spid="50180">
                                            <p:txEl>
                                              <p:pRg st="0" end="0"/>
                                            </p:txEl>
                                          </p:spTgt>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50180">
                                            <p:txEl>
                                              <p:pRg st="1" end="1"/>
                                            </p:txEl>
                                          </p:spTgt>
                                        </p:tgtEl>
                                        <p:attrNameLst>
                                          <p:attrName>style.visibility</p:attrName>
                                        </p:attrNameLst>
                                      </p:cBhvr>
                                      <p:to>
                                        <p:strVal val="visible"/>
                                      </p:to>
                                    </p:set>
                                    <p:animEffect transition="in" filter="fade">
                                      <p:cBhvr>
                                        <p:cTn id="18" dur="2000"/>
                                        <p:tgtEl>
                                          <p:spTgt spid="50180">
                                            <p:txEl>
                                              <p:pRg st="1" end="1"/>
                                            </p:txEl>
                                          </p:spTgt>
                                        </p:tgtEl>
                                      </p:cBhvr>
                                    </p:animEffect>
                                    <p:anim calcmode="lin" valueType="num">
                                      <p:cBhvr>
                                        <p:cTn id="19" dur="2000" fill="hold"/>
                                        <p:tgtEl>
                                          <p:spTgt spid="50180">
                                            <p:txEl>
                                              <p:pRg st="1" end="1"/>
                                            </p:txEl>
                                          </p:spTgt>
                                        </p:tgtEl>
                                        <p:attrNameLst>
                                          <p:attrName>ppt_x</p:attrName>
                                        </p:attrNameLst>
                                      </p:cBhvr>
                                      <p:tavLst>
                                        <p:tav tm="0">
                                          <p:val>
                                            <p:strVal val="#ppt_x"/>
                                          </p:val>
                                        </p:tav>
                                        <p:tav tm="100000">
                                          <p:val>
                                            <p:strVal val="#ppt_x"/>
                                          </p:val>
                                        </p:tav>
                                      </p:tavLst>
                                    </p:anim>
                                    <p:anim calcmode="lin" valueType="num">
                                      <p:cBhvr>
                                        <p:cTn id="20" dur="2000" fill="hold"/>
                                        <p:tgtEl>
                                          <p:spTgt spid="50180">
                                            <p:txEl>
                                              <p:pRg st="1" end="1"/>
                                            </p:txEl>
                                          </p:spTgt>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4000"/>
                            </p:stCondLst>
                            <p:childTnLst>
                              <p:par>
                                <p:cTn id="22" presetID="42" presetClass="entr" presetSubtype="0" fill="hold" grpId="0" nodeType="afterEffect">
                                  <p:stCondLst>
                                    <p:cond delay="0"/>
                                  </p:stCondLst>
                                  <p:childTnLst>
                                    <p:set>
                                      <p:cBhvr>
                                        <p:cTn id="23" dur="1" fill="hold">
                                          <p:stCondLst>
                                            <p:cond delay="0"/>
                                          </p:stCondLst>
                                        </p:cTn>
                                        <p:tgtEl>
                                          <p:spTgt spid="50180">
                                            <p:txEl>
                                              <p:pRg st="2" end="2"/>
                                            </p:txEl>
                                          </p:spTgt>
                                        </p:tgtEl>
                                        <p:attrNameLst>
                                          <p:attrName>style.visibility</p:attrName>
                                        </p:attrNameLst>
                                      </p:cBhvr>
                                      <p:to>
                                        <p:strVal val="visible"/>
                                      </p:to>
                                    </p:set>
                                    <p:animEffect transition="in" filter="fade">
                                      <p:cBhvr>
                                        <p:cTn id="24" dur="2000"/>
                                        <p:tgtEl>
                                          <p:spTgt spid="50180">
                                            <p:txEl>
                                              <p:pRg st="2" end="2"/>
                                            </p:txEl>
                                          </p:spTgt>
                                        </p:tgtEl>
                                      </p:cBhvr>
                                    </p:animEffect>
                                    <p:anim calcmode="lin" valueType="num">
                                      <p:cBhvr>
                                        <p:cTn id="25" dur="2000" fill="hold"/>
                                        <p:tgtEl>
                                          <p:spTgt spid="50180">
                                            <p:txEl>
                                              <p:pRg st="2" end="2"/>
                                            </p:txEl>
                                          </p:spTgt>
                                        </p:tgtEl>
                                        <p:attrNameLst>
                                          <p:attrName>ppt_x</p:attrName>
                                        </p:attrNameLst>
                                      </p:cBhvr>
                                      <p:tavLst>
                                        <p:tav tm="0">
                                          <p:val>
                                            <p:strVal val="#ppt_x"/>
                                          </p:val>
                                        </p:tav>
                                        <p:tav tm="100000">
                                          <p:val>
                                            <p:strVal val="#ppt_x"/>
                                          </p:val>
                                        </p:tav>
                                      </p:tavLst>
                                    </p:anim>
                                    <p:anim calcmode="lin" valueType="num">
                                      <p:cBhvr>
                                        <p:cTn id="26" dur="2000" fill="hold"/>
                                        <p:tgtEl>
                                          <p:spTgt spid="50180">
                                            <p:txEl>
                                              <p:pRg st="2" end="2"/>
                                            </p:txEl>
                                          </p:spTgt>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6000"/>
                            </p:stCondLst>
                            <p:childTnLst>
                              <p:par>
                                <p:cTn id="28" presetID="42" presetClass="entr" presetSubtype="0" fill="hold" grpId="0" nodeType="afterEffect">
                                  <p:stCondLst>
                                    <p:cond delay="0"/>
                                  </p:stCondLst>
                                  <p:childTnLst>
                                    <p:set>
                                      <p:cBhvr>
                                        <p:cTn id="29" dur="1" fill="hold">
                                          <p:stCondLst>
                                            <p:cond delay="0"/>
                                          </p:stCondLst>
                                        </p:cTn>
                                        <p:tgtEl>
                                          <p:spTgt spid="50180">
                                            <p:txEl>
                                              <p:pRg st="3" end="3"/>
                                            </p:txEl>
                                          </p:spTgt>
                                        </p:tgtEl>
                                        <p:attrNameLst>
                                          <p:attrName>style.visibility</p:attrName>
                                        </p:attrNameLst>
                                      </p:cBhvr>
                                      <p:to>
                                        <p:strVal val="visible"/>
                                      </p:to>
                                    </p:set>
                                    <p:animEffect transition="in" filter="fade">
                                      <p:cBhvr>
                                        <p:cTn id="30" dur="2000"/>
                                        <p:tgtEl>
                                          <p:spTgt spid="50180">
                                            <p:txEl>
                                              <p:pRg st="3" end="3"/>
                                            </p:txEl>
                                          </p:spTgt>
                                        </p:tgtEl>
                                      </p:cBhvr>
                                    </p:animEffect>
                                    <p:anim calcmode="lin" valueType="num">
                                      <p:cBhvr>
                                        <p:cTn id="31" dur="2000" fill="hold"/>
                                        <p:tgtEl>
                                          <p:spTgt spid="50180">
                                            <p:txEl>
                                              <p:pRg st="3" end="3"/>
                                            </p:txEl>
                                          </p:spTgt>
                                        </p:tgtEl>
                                        <p:attrNameLst>
                                          <p:attrName>ppt_x</p:attrName>
                                        </p:attrNameLst>
                                      </p:cBhvr>
                                      <p:tavLst>
                                        <p:tav tm="0">
                                          <p:val>
                                            <p:strVal val="#ppt_x"/>
                                          </p:val>
                                        </p:tav>
                                        <p:tav tm="100000">
                                          <p:val>
                                            <p:strVal val="#ppt_x"/>
                                          </p:val>
                                        </p:tav>
                                      </p:tavLst>
                                    </p:anim>
                                    <p:anim calcmode="lin" valueType="num">
                                      <p:cBhvr>
                                        <p:cTn id="32" dur="2000" fill="hold"/>
                                        <p:tgtEl>
                                          <p:spTgt spid="50180">
                                            <p:txEl>
                                              <p:pRg st="3" end="3"/>
                                            </p:txEl>
                                          </p:spTgt>
                                        </p:tgtEl>
                                        <p:attrNameLst>
                                          <p:attrName>ppt_y</p:attrName>
                                        </p:attrNameLst>
                                      </p:cBhvr>
                                      <p:tavLst>
                                        <p:tav tm="0">
                                          <p:val>
                                            <p:strVal val="#ppt_y+.1"/>
                                          </p:val>
                                        </p:tav>
                                        <p:tav tm="100000">
                                          <p:val>
                                            <p:strVal val="#ppt_y"/>
                                          </p:val>
                                        </p:tav>
                                      </p:tavLst>
                                    </p:anim>
                                  </p:childTnLst>
                                </p:cTn>
                              </p:par>
                            </p:childTnLst>
                          </p:cTn>
                        </p:par>
                        <p:par>
                          <p:cTn id="33" fill="hold" nodeType="afterGroup">
                            <p:stCondLst>
                              <p:cond delay="8000"/>
                            </p:stCondLst>
                            <p:childTnLst>
                              <p:par>
                                <p:cTn id="34" presetID="42" presetClass="entr" presetSubtype="0" fill="hold" grpId="0" nodeType="afterEffect">
                                  <p:stCondLst>
                                    <p:cond delay="0"/>
                                  </p:stCondLst>
                                  <p:childTnLst>
                                    <p:set>
                                      <p:cBhvr>
                                        <p:cTn id="35" dur="1" fill="hold">
                                          <p:stCondLst>
                                            <p:cond delay="0"/>
                                          </p:stCondLst>
                                        </p:cTn>
                                        <p:tgtEl>
                                          <p:spTgt spid="50180">
                                            <p:txEl>
                                              <p:pRg st="4" end="4"/>
                                            </p:txEl>
                                          </p:spTgt>
                                        </p:tgtEl>
                                        <p:attrNameLst>
                                          <p:attrName>style.visibility</p:attrName>
                                        </p:attrNameLst>
                                      </p:cBhvr>
                                      <p:to>
                                        <p:strVal val="visible"/>
                                      </p:to>
                                    </p:set>
                                    <p:animEffect transition="in" filter="fade">
                                      <p:cBhvr>
                                        <p:cTn id="36" dur="2000"/>
                                        <p:tgtEl>
                                          <p:spTgt spid="50180">
                                            <p:txEl>
                                              <p:pRg st="4" end="4"/>
                                            </p:txEl>
                                          </p:spTgt>
                                        </p:tgtEl>
                                      </p:cBhvr>
                                    </p:animEffect>
                                    <p:anim calcmode="lin" valueType="num">
                                      <p:cBhvr>
                                        <p:cTn id="37" dur="2000" fill="hold"/>
                                        <p:tgtEl>
                                          <p:spTgt spid="50180">
                                            <p:txEl>
                                              <p:pRg st="4" end="4"/>
                                            </p:txEl>
                                          </p:spTgt>
                                        </p:tgtEl>
                                        <p:attrNameLst>
                                          <p:attrName>ppt_x</p:attrName>
                                        </p:attrNameLst>
                                      </p:cBhvr>
                                      <p:tavLst>
                                        <p:tav tm="0">
                                          <p:val>
                                            <p:strVal val="#ppt_x"/>
                                          </p:val>
                                        </p:tav>
                                        <p:tav tm="100000">
                                          <p:val>
                                            <p:strVal val="#ppt_x"/>
                                          </p:val>
                                        </p:tav>
                                      </p:tavLst>
                                    </p:anim>
                                    <p:anim calcmode="lin" valueType="num">
                                      <p:cBhvr>
                                        <p:cTn id="38" dur="2000" fill="hold"/>
                                        <p:tgtEl>
                                          <p:spTgt spid="5018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build="p" bldLvl="2"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59876" y="4240760"/>
            <a:ext cx="6224248" cy="1435559"/>
          </a:xfrm>
          <a:prstGeom prst="rect">
            <a:avLst/>
          </a:prstGeom>
        </p:spPr>
      </p:pic>
      <p:sp>
        <p:nvSpPr>
          <p:cNvPr id="109570" name="Rectangle 7"/>
          <p:cNvSpPr>
            <a:spLocks noGrp="1" noChangeArrowheads="1"/>
          </p:cNvSpPr>
          <p:nvPr>
            <p:ph type="title"/>
          </p:nvPr>
        </p:nvSpPr>
        <p:spPr>
          <a:xfrm>
            <a:off x="457200" y="381000"/>
            <a:ext cx="8229600" cy="838200"/>
          </a:xfrm>
        </p:spPr>
        <p:txBody>
          <a:bodyPr/>
          <a:lstStyle/>
          <a:p>
            <a:r>
              <a:rPr lang="en-US" altLang="en-US" sz="3500" dirty="0" smtClean="0">
                <a:ea typeface="ＭＳ Ｐゴシック" pitchFamily="34" charset="-128"/>
              </a:rPr>
              <a:t>Sales Mix Selection With Limited Resources</a:t>
            </a:r>
          </a:p>
        </p:txBody>
      </p:sp>
      <p:sp>
        <p:nvSpPr>
          <p:cNvPr id="109571" name="TextBox 11"/>
          <p:cNvSpPr txBox="1">
            <a:spLocks noChangeArrowheads="1"/>
          </p:cNvSpPr>
          <p:nvPr/>
        </p:nvSpPr>
        <p:spPr bwMode="auto">
          <a:xfrm>
            <a:off x="561975" y="1219200"/>
            <a:ext cx="82772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b="1" u="sng" dirty="0">
                <a:latin typeface="Arial Narrow" pitchFamily="34" charset="0"/>
              </a:rPr>
              <a:t>Example</a:t>
            </a:r>
            <a:r>
              <a:rPr lang="en-US" altLang="en-US" sz="2400" dirty="0">
                <a:latin typeface="Arial Narrow" pitchFamily="34" charset="0"/>
              </a:rPr>
              <a:t>: </a:t>
            </a:r>
            <a:r>
              <a:rPr lang="en-US" altLang="en-US" sz="2200" dirty="0">
                <a:latin typeface="Arial Narrow" pitchFamily="34" charset="0"/>
              </a:rPr>
              <a:t>FasTrac makes and sells two products, A and B using the same machines.  A and B have the following selling prices and variable costs per unit:</a:t>
            </a:r>
          </a:p>
        </p:txBody>
      </p:sp>
      <p:sp>
        <p:nvSpPr>
          <p:cNvPr id="41991" name="Rectangle 18"/>
          <p:cNvSpPr>
            <a:spLocks noChangeArrowheads="1"/>
          </p:cNvSpPr>
          <p:nvPr/>
        </p:nvSpPr>
        <p:spPr bwMode="auto">
          <a:xfrm>
            <a:off x="533400" y="3124200"/>
            <a:ext cx="830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000" dirty="0">
                <a:solidFill>
                  <a:srgbClr val="C00000"/>
                </a:solidFill>
                <a:latin typeface="Arial Narrow" pitchFamily="34" charset="0"/>
              </a:rPr>
              <a:t>However, it takes one hour to produce one unit of Product A, </a:t>
            </a:r>
            <a:br>
              <a:rPr lang="en-US" altLang="en-US" sz="2000" dirty="0">
                <a:solidFill>
                  <a:srgbClr val="C00000"/>
                </a:solidFill>
                <a:latin typeface="Arial Narrow" pitchFamily="34" charset="0"/>
              </a:rPr>
            </a:br>
            <a:r>
              <a:rPr lang="en-US" altLang="en-US" sz="2000" dirty="0">
                <a:solidFill>
                  <a:srgbClr val="C00000"/>
                </a:solidFill>
                <a:latin typeface="Arial Narrow" pitchFamily="34" charset="0"/>
              </a:rPr>
              <a:t>while it takes two hours to produce one unit of Product B. </a:t>
            </a:r>
          </a:p>
          <a:p>
            <a:pPr algn="ctr" eaLnBrk="1" hangingPunct="1">
              <a:spcBef>
                <a:spcPct val="0"/>
              </a:spcBef>
              <a:buFontTx/>
              <a:buNone/>
            </a:pPr>
            <a:r>
              <a:rPr lang="en-US" altLang="en-US" sz="2000" dirty="0">
                <a:solidFill>
                  <a:srgbClr val="C00000"/>
                </a:solidFill>
                <a:latin typeface="Arial Narrow" pitchFamily="34" charset="0"/>
              </a:rPr>
              <a:t>We need to figure each product’s </a:t>
            </a:r>
            <a:r>
              <a:rPr lang="en-US" altLang="en-US" sz="2000" b="1" i="1" dirty="0">
                <a:solidFill>
                  <a:srgbClr val="C00000"/>
                </a:solidFill>
                <a:latin typeface="Arial Narrow" pitchFamily="34" charset="0"/>
              </a:rPr>
              <a:t>contribution margin per machine hour</a:t>
            </a:r>
            <a:r>
              <a:rPr lang="en-US" altLang="en-US" sz="2000" dirty="0">
                <a:solidFill>
                  <a:srgbClr val="C00000"/>
                </a:solidFill>
                <a:latin typeface="Arial Narrow" pitchFamily="34" charset="0"/>
              </a:rPr>
              <a:t>. </a:t>
            </a:r>
          </a:p>
        </p:txBody>
      </p:sp>
      <p:sp>
        <p:nvSpPr>
          <p:cNvPr id="109574"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05F4ECAC-A9D3-4218-8912-4E411CB13E98}" type="slidenum">
              <a:rPr lang="en-US" altLang="en-US" sz="1200">
                <a:solidFill>
                  <a:srgbClr val="898989"/>
                </a:solidFill>
                <a:latin typeface="Arial" charset="0"/>
              </a:rPr>
              <a:pPr>
                <a:spcBef>
                  <a:spcPct val="0"/>
                </a:spcBef>
                <a:buFontTx/>
                <a:buNone/>
              </a:pPr>
              <a:t>57</a:t>
            </a:fld>
            <a:endParaRPr lang="en-US" altLang="en-US" sz="1200" dirty="0">
              <a:solidFill>
                <a:srgbClr val="898989"/>
              </a:solidFill>
              <a:latin typeface="Arial" charset="0"/>
            </a:endParaRPr>
          </a:p>
        </p:txBody>
      </p:sp>
      <p:graphicFrame>
        <p:nvGraphicFramePr>
          <p:cNvPr id="9" name="Table 8"/>
          <p:cNvGraphicFramePr>
            <a:graphicFrameLocks noGrp="1"/>
          </p:cNvGraphicFramePr>
          <p:nvPr>
            <p:extLst>
              <p:ext uri="{D42A27DB-BD31-4B8C-83A1-F6EECF244321}">
                <p14:modId xmlns:p14="http://schemas.microsoft.com/office/powerpoint/2010/main" val="950690574"/>
              </p:ext>
            </p:extLst>
          </p:nvPr>
        </p:nvGraphicFramePr>
        <p:xfrm>
          <a:off x="1524000" y="2057400"/>
          <a:ext cx="6096000" cy="1097142"/>
        </p:xfrm>
        <a:graphic>
          <a:graphicData uri="http://schemas.openxmlformats.org/drawingml/2006/table">
            <a:tbl>
              <a:tblPr firstRow="1" bandRow="1">
                <a:tableStyleId>{5C22544A-7EE6-4342-B048-85BDC9FD1C3A}</a:tableStyleId>
              </a:tblPr>
              <a:tblGrid>
                <a:gridCol w="2032000"/>
                <a:gridCol w="2032000"/>
                <a:gridCol w="2032000"/>
              </a:tblGrid>
              <a:tr h="365654">
                <a:tc>
                  <a:txBody>
                    <a:bodyPr/>
                    <a:lstStyle/>
                    <a:p>
                      <a:endParaRPr lang="en-US" sz="1800" dirty="0"/>
                    </a:p>
                  </a:txBody>
                  <a:tcPr marT="45697" marB="45697"/>
                </a:tc>
                <a:tc>
                  <a:txBody>
                    <a:bodyPr/>
                    <a:lstStyle/>
                    <a:p>
                      <a:pPr algn="ctr"/>
                      <a:r>
                        <a:rPr lang="en-US" sz="1800" dirty="0" smtClean="0"/>
                        <a:t>Product A</a:t>
                      </a:r>
                      <a:endParaRPr lang="en-US" sz="1800" dirty="0"/>
                    </a:p>
                  </a:txBody>
                  <a:tcPr marT="45697" marB="45697"/>
                </a:tc>
                <a:tc>
                  <a:txBody>
                    <a:bodyPr/>
                    <a:lstStyle/>
                    <a:p>
                      <a:pPr algn="ctr"/>
                      <a:r>
                        <a:rPr lang="en-US" sz="1800" dirty="0" smtClean="0"/>
                        <a:t>Product B</a:t>
                      </a:r>
                      <a:endParaRPr lang="en-US" sz="1800" dirty="0"/>
                    </a:p>
                  </a:txBody>
                  <a:tcPr marT="45697" marB="45697"/>
                </a:tc>
              </a:tr>
              <a:tr h="365654">
                <a:tc>
                  <a:txBody>
                    <a:bodyPr/>
                    <a:lstStyle/>
                    <a:p>
                      <a:r>
                        <a:rPr lang="en-US" sz="1800" dirty="0" smtClean="0"/>
                        <a:t>Selling price</a:t>
                      </a:r>
                      <a:endParaRPr lang="en-US" sz="1800" dirty="0"/>
                    </a:p>
                  </a:txBody>
                  <a:tcPr marT="45697" marB="45697"/>
                </a:tc>
                <a:tc>
                  <a:txBody>
                    <a:bodyPr/>
                    <a:lstStyle/>
                    <a:p>
                      <a:pPr algn="ctr"/>
                      <a:r>
                        <a:rPr lang="en-US" sz="1800" dirty="0" smtClean="0"/>
                        <a:t>$5.00</a:t>
                      </a:r>
                      <a:endParaRPr lang="en-US" sz="1800" dirty="0"/>
                    </a:p>
                  </a:txBody>
                  <a:tcPr marT="45697" marB="45697"/>
                </a:tc>
                <a:tc>
                  <a:txBody>
                    <a:bodyPr/>
                    <a:lstStyle/>
                    <a:p>
                      <a:pPr algn="ctr"/>
                      <a:r>
                        <a:rPr lang="en-US" sz="1800" dirty="0" smtClean="0"/>
                        <a:t>$7.50</a:t>
                      </a:r>
                      <a:endParaRPr lang="en-US" sz="1800" dirty="0"/>
                    </a:p>
                  </a:txBody>
                  <a:tcPr marT="45697" marB="45697"/>
                </a:tc>
              </a:tr>
              <a:tr h="365654">
                <a:tc>
                  <a:txBody>
                    <a:bodyPr/>
                    <a:lstStyle/>
                    <a:p>
                      <a:r>
                        <a:rPr lang="en-US" sz="1800" dirty="0" smtClean="0"/>
                        <a:t>Variable</a:t>
                      </a:r>
                      <a:r>
                        <a:rPr lang="en-US" sz="1800" baseline="0" dirty="0" smtClean="0"/>
                        <a:t> costs</a:t>
                      </a:r>
                      <a:endParaRPr lang="en-US" sz="1800" dirty="0"/>
                    </a:p>
                  </a:txBody>
                  <a:tcPr marT="45697" marB="45697"/>
                </a:tc>
                <a:tc>
                  <a:txBody>
                    <a:bodyPr/>
                    <a:lstStyle/>
                    <a:p>
                      <a:pPr algn="ctr"/>
                      <a:r>
                        <a:rPr lang="en-US" sz="1800" dirty="0" smtClean="0"/>
                        <a:t>  3.50</a:t>
                      </a:r>
                      <a:endParaRPr lang="en-US" sz="1800" dirty="0"/>
                    </a:p>
                  </a:txBody>
                  <a:tcPr marT="45697" marB="45697"/>
                </a:tc>
                <a:tc>
                  <a:txBody>
                    <a:bodyPr/>
                    <a:lstStyle/>
                    <a:p>
                      <a:pPr algn="ctr"/>
                      <a:r>
                        <a:rPr lang="en-US" sz="1800" dirty="0" smtClean="0"/>
                        <a:t>  5.50</a:t>
                      </a:r>
                      <a:endParaRPr lang="en-US" sz="1800" dirty="0"/>
                    </a:p>
                  </a:txBody>
                  <a:tcPr marT="45697" marB="45697"/>
                </a:tc>
              </a:tr>
            </a:tbl>
          </a:graphicData>
        </a:graphic>
      </p:graphicFrame>
      <p:sp>
        <p:nvSpPr>
          <p:cNvPr id="16" name="TextBox 15"/>
          <p:cNvSpPr txBox="1">
            <a:spLocks noChangeArrowheads="1"/>
          </p:cNvSpPr>
          <p:nvPr/>
        </p:nvSpPr>
        <p:spPr bwMode="auto">
          <a:xfrm>
            <a:off x="228600" y="5759434"/>
            <a:ext cx="8686800" cy="646113"/>
          </a:xfrm>
          <a:prstGeom prst="rect">
            <a:avLst/>
          </a:prstGeom>
          <a:solidFill>
            <a:srgbClr val="FFFF89"/>
          </a:solidFill>
          <a:ln w="9525">
            <a:solidFill>
              <a:schemeClr val="tx2"/>
            </a:solidFill>
            <a:miter lim="800000"/>
            <a:headEnd/>
            <a:tailEnd/>
          </a:ln>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800" b="1" u="sng" dirty="0">
                <a:latin typeface="Arial" charset="0"/>
              </a:rPr>
              <a:t>Decision</a:t>
            </a:r>
            <a:r>
              <a:rPr lang="en-US" altLang="en-US" sz="1800" dirty="0">
                <a:latin typeface="Arial" charset="0"/>
              </a:rPr>
              <a:t>: Even though Product A’s </a:t>
            </a:r>
            <a:r>
              <a:rPr lang="en-US" altLang="en-US" sz="1800" b="1" u="sng" dirty="0">
                <a:latin typeface="Arial" charset="0"/>
              </a:rPr>
              <a:t>unit</a:t>
            </a:r>
            <a:r>
              <a:rPr lang="en-US" altLang="en-US" sz="1800" dirty="0">
                <a:latin typeface="Arial" charset="0"/>
              </a:rPr>
              <a:t> contribution is less, it has a higher </a:t>
            </a:r>
            <a:r>
              <a:rPr lang="en-US" altLang="en-US" sz="1800" b="1" u="sng" dirty="0">
                <a:latin typeface="Arial" charset="0"/>
              </a:rPr>
              <a:t>contribution margin per machine hour</a:t>
            </a:r>
            <a:r>
              <a:rPr lang="en-US" altLang="en-US" sz="1800" dirty="0">
                <a:latin typeface="Arial" charset="0"/>
              </a:rPr>
              <a:t>. FasTrac should produce more Product A!</a:t>
            </a:r>
          </a:p>
        </p:txBody>
      </p:sp>
      <p:sp>
        <p:nvSpPr>
          <p:cNvPr id="17" name="Rounded Rectangle 16"/>
          <p:cNvSpPr/>
          <p:nvPr/>
        </p:nvSpPr>
        <p:spPr>
          <a:xfrm>
            <a:off x="1752600" y="5443506"/>
            <a:ext cx="5715000" cy="18256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Rounded Rectangle 14"/>
          <p:cNvSpPr/>
          <p:nvPr/>
        </p:nvSpPr>
        <p:spPr>
          <a:xfrm>
            <a:off x="1" y="6538912"/>
            <a:ext cx="5181599" cy="28767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A</a:t>
            </a:r>
            <a:r>
              <a:rPr lang="en-US" altLang="en-US" sz="1100" b="1" kern="0" dirty="0" smtClean="0">
                <a:solidFill>
                  <a:prstClr val="black"/>
                </a:solidFill>
                <a:latin typeface="Arial Narrow" pitchFamily="34" charset="0"/>
                <a:cs typeface="+mn-cs"/>
              </a:rPr>
              <a:t>1</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latin typeface="Calibri"/>
              </a:rPr>
              <a:t>Evaluate short-term managerial decisions using relevant costs.</a:t>
            </a:r>
          </a:p>
        </p:txBody>
      </p:sp>
      <p:sp>
        <p:nvSpPr>
          <p:cNvPr id="18" name="TextBox 17"/>
          <p:cNvSpPr txBox="1"/>
          <p:nvPr/>
        </p:nvSpPr>
        <p:spPr>
          <a:xfrm>
            <a:off x="7912290" y="305997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25.19</a:t>
            </a:r>
            <a:endParaRPr lang="en-US" kern="0" dirty="0">
              <a:latin typeface="Berlin Sans FB" panose="020E0602020502020306"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991">
                                            <p:txEl>
                                              <p:pRg st="0" end="0"/>
                                            </p:txEl>
                                          </p:spTgt>
                                        </p:tgtEl>
                                        <p:attrNameLst>
                                          <p:attrName>style.visibility</p:attrName>
                                        </p:attrNameLst>
                                      </p:cBhvr>
                                      <p:to>
                                        <p:strVal val="visible"/>
                                      </p:to>
                                    </p:set>
                                    <p:animEffect transition="in" filter="fade">
                                      <p:cBhvr>
                                        <p:cTn id="7" dur="1000"/>
                                        <p:tgtEl>
                                          <p:spTgt spid="41991">
                                            <p:txEl>
                                              <p:pRg st="0" end="0"/>
                                            </p:txEl>
                                          </p:spTgt>
                                        </p:tgtEl>
                                      </p:cBhvr>
                                    </p:animEffect>
                                    <p:anim calcmode="lin" valueType="num">
                                      <p:cBhvr>
                                        <p:cTn id="8" dur="1000" fill="hold"/>
                                        <p:tgtEl>
                                          <p:spTgt spid="419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9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1991">
                                            <p:txEl>
                                              <p:pRg st="1" end="1"/>
                                            </p:txEl>
                                          </p:spTgt>
                                        </p:tgtEl>
                                        <p:attrNameLst>
                                          <p:attrName>style.visibility</p:attrName>
                                        </p:attrNameLst>
                                      </p:cBhvr>
                                      <p:to>
                                        <p:strVal val="visible"/>
                                      </p:to>
                                    </p:set>
                                    <p:animEffect transition="in" filter="fade">
                                      <p:cBhvr>
                                        <p:cTn id="14" dur="1000"/>
                                        <p:tgtEl>
                                          <p:spTgt spid="41991">
                                            <p:txEl>
                                              <p:pRg st="1" end="1"/>
                                            </p:txEl>
                                          </p:spTgt>
                                        </p:tgtEl>
                                      </p:cBhvr>
                                    </p:animEffect>
                                    <p:anim calcmode="lin" valueType="num">
                                      <p:cBhvr>
                                        <p:cTn id="15" dur="1000" fill="hold"/>
                                        <p:tgtEl>
                                          <p:spTgt spid="4199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19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checkerboard(across)">
                                      <p:cBhvr>
                                        <p:cTn id="21" dur="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1" grpId="0" build="p" bldLvl="2"/>
      <p:bldP spid="16" grpId="0" animBg="1"/>
      <p:bldP spid="1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smtClean="0"/>
              <a:t>NEED-TO-KNOW 25-9</a:t>
            </a:r>
            <a:endParaRPr lang="en-US" sz="3600" b="1" dirty="0"/>
          </a:p>
        </p:txBody>
      </p:sp>
      <p:sp>
        <p:nvSpPr>
          <p:cNvPr id="8" name="Rectangle 5"/>
          <p:cNvSpPr>
            <a:spLocks noChangeArrowheads="1"/>
          </p:cNvSpPr>
          <p:nvPr/>
        </p:nvSpPr>
        <p:spPr bwMode="auto">
          <a:xfrm>
            <a:off x="1057275" y="2378075"/>
            <a:ext cx="7029450" cy="236538"/>
          </a:xfrm>
          <a:prstGeom prst="rect">
            <a:avLst/>
          </a:prstGeom>
          <a:solidFill>
            <a:schemeClr val="accent1">
              <a:lumMod val="40000"/>
              <a:lumOff val="60000"/>
            </a:schemeClr>
          </a:solidFill>
          <a:ln>
            <a:noFill/>
          </a:ln>
          <a:extLst/>
        </p:spPr>
        <p:txBody>
          <a:bodyPr/>
          <a:lstStyle/>
          <a:p>
            <a:pPr>
              <a:defRPr/>
            </a:pPr>
            <a:endParaRPr lang="en-US" dirty="0"/>
          </a:p>
        </p:txBody>
      </p:sp>
      <p:sp>
        <p:nvSpPr>
          <p:cNvPr id="111621" name="Rectangle 8"/>
          <p:cNvSpPr>
            <a:spLocks noChangeArrowheads="1"/>
          </p:cNvSpPr>
          <p:nvPr/>
        </p:nvSpPr>
        <p:spPr bwMode="auto">
          <a:xfrm>
            <a:off x="1096963" y="533400"/>
            <a:ext cx="75438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A company produces two products, Gamma and Omega. Gamma sells for $10 per unit and Omega sells</a:t>
            </a:r>
            <a:endParaRPr lang="en-US" altLang="en-US" sz="1800" dirty="0">
              <a:latin typeface="Arial" charset="0"/>
            </a:endParaRPr>
          </a:p>
        </p:txBody>
      </p:sp>
      <p:sp>
        <p:nvSpPr>
          <p:cNvPr id="111622" name="Rectangle 9"/>
          <p:cNvSpPr>
            <a:spLocks noChangeArrowheads="1"/>
          </p:cNvSpPr>
          <p:nvPr/>
        </p:nvSpPr>
        <p:spPr bwMode="auto">
          <a:xfrm>
            <a:off x="1096963" y="739775"/>
            <a:ext cx="76454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for $12.50 per unit. Variable costs are $7 per unit of Gamma and $8 per unit of Omega. The company has</a:t>
            </a:r>
            <a:endParaRPr lang="en-US" altLang="en-US" sz="1800" dirty="0">
              <a:latin typeface="Arial" charset="0"/>
            </a:endParaRPr>
          </a:p>
        </p:txBody>
      </p:sp>
      <p:sp>
        <p:nvSpPr>
          <p:cNvPr id="111623" name="Rectangle 10"/>
          <p:cNvSpPr>
            <a:spLocks noChangeArrowheads="1"/>
          </p:cNvSpPr>
          <p:nvPr/>
        </p:nvSpPr>
        <p:spPr bwMode="auto">
          <a:xfrm>
            <a:off x="1096963" y="946150"/>
            <a:ext cx="75739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a capacity of 5,000 machine hours per month. Gamma uses 1 machine hour per unit, and Omega uses 3</a:t>
            </a:r>
            <a:endParaRPr lang="en-US" altLang="en-US" sz="1800" dirty="0">
              <a:latin typeface="Arial" charset="0"/>
            </a:endParaRPr>
          </a:p>
        </p:txBody>
      </p:sp>
      <p:sp>
        <p:nvSpPr>
          <p:cNvPr id="111624" name="Rectangle 11"/>
          <p:cNvSpPr>
            <a:spLocks noChangeArrowheads="1"/>
          </p:cNvSpPr>
          <p:nvPr/>
        </p:nvSpPr>
        <p:spPr bwMode="auto">
          <a:xfrm>
            <a:off x="1096963" y="1150938"/>
            <a:ext cx="17653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machine hours per unit.</a:t>
            </a:r>
            <a:endParaRPr lang="en-US" altLang="en-US" sz="1800" dirty="0">
              <a:latin typeface="Arial" charset="0"/>
            </a:endParaRPr>
          </a:p>
        </p:txBody>
      </p:sp>
      <p:sp>
        <p:nvSpPr>
          <p:cNvPr id="111625" name="Rectangle 12"/>
          <p:cNvSpPr>
            <a:spLocks noChangeArrowheads="1"/>
          </p:cNvSpPr>
          <p:nvPr/>
        </p:nvSpPr>
        <p:spPr bwMode="auto">
          <a:xfrm>
            <a:off x="1096963" y="1357313"/>
            <a:ext cx="5173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1. Compute the contribution margin per machine hour for each product.</a:t>
            </a:r>
            <a:endParaRPr lang="en-US" altLang="en-US" sz="1800" dirty="0">
              <a:latin typeface="Arial" charset="0"/>
            </a:endParaRPr>
          </a:p>
        </p:txBody>
      </p:sp>
      <p:sp>
        <p:nvSpPr>
          <p:cNvPr id="65" name="Rectangle 13"/>
          <p:cNvSpPr>
            <a:spLocks noChangeArrowheads="1"/>
          </p:cNvSpPr>
          <p:nvPr/>
        </p:nvSpPr>
        <p:spPr bwMode="auto">
          <a:xfrm>
            <a:off x="1096963" y="2398713"/>
            <a:ext cx="7762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b="1" dirty="0">
                <a:solidFill>
                  <a:srgbClr val="000000"/>
                </a:solidFill>
                <a:latin typeface="Arial" charset="0"/>
              </a:rPr>
              <a:t>(per unit)</a:t>
            </a:r>
            <a:endParaRPr lang="en-US" altLang="en-US" sz="1800" dirty="0">
              <a:latin typeface="Arial" charset="0"/>
            </a:endParaRPr>
          </a:p>
        </p:txBody>
      </p:sp>
      <p:sp>
        <p:nvSpPr>
          <p:cNvPr id="66" name="Rectangle 14"/>
          <p:cNvSpPr>
            <a:spLocks noChangeArrowheads="1"/>
          </p:cNvSpPr>
          <p:nvPr/>
        </p:nvSpPr>
        <p:spPr bwMode="auto">
          <a:xfrm>
            <a:off x="5373688" y="2398713"/>
            <a:ext cx="676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b="1" dirty="0">
                <a:solidFill>
                  <a:srgbClr val="000000"/>
                </a:solidFill>
                <a:latin typeface="Arial" charset="0"/>
              </a:rPr>
              <a:t>Gamma</a:t>
            </a:r>
            <a:endParaRPr lang="en-US" altLang="en-US" sz="1800" dirty="0">
              <a:latin typeface="Arial" charset="0"/>
            </a:endParaRPr>
          </a:p>
        </p:txBody>
      </p:sp>
      <p:sp>
        <p:nvSpPr>
          <p:cNvPr id="67" name="Rectangle 15"/>
          <p:cNvSpPr>
            <a:spLocks noChangeArrowheads="1"/>
          </p:cNvSpPr>
          <p:nvPr/>
        </p:nvSpPr>
        <p:spPr bwMode="auto">
          <a:xfrm>
            <a:off x="7361238" y="2398713"/>
            <a:ext cx="6254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b="1" dirty="0">
                <a:solidFill>
                  <a:srgbClr val="000000"/>
                </a:solidFill>
                <a:latin typeface="Arial" charset="0"/>
              </a:rPr>
              <a:t>Omega</a:t>
            </a:r>
            <a:endParaRPr lang="en-US" altLang="en-US" sz="1800" dirty="0">
              <a:latin typeface="Arial" charset="0"/>
            </a:endParaRPr>
          </a:p>
        </p:txBody>
      </p:sp>
      <p:sp>
        <p:nvSpPr>
          <p:cNvPr id="68" name="Rectangle 16"/>
          <p:cNvSpPr>
            <a:spLocks noChangeArrowheads="1"/>
          </p:cNvSpPr>
          <p:nvPr/>
        </p:nvSpPr>
        <p:spPr bwMode="auto">
          <a:xfrm>
            <a:off x="1096963" y="2624138"/>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Sales</a:t>
            </a:r>
            <a:endParaRPr lang="en-US" altLang="en-US" sz="1800" dirty="0">
              <a:latin typeface="Arial" charset="0"/>
            </a:endParaRPr>
          </a:p>
        </p:txBody>
      </p:sp>
      <p:sp>
        <p:nvSpPr>
          <p:cNvPr id="69" name="Rectangle 17"/>
          <p:cNvSpPr>
            <a:spLocks noChangeArrowheads="1"/>
          </p:cNvSpPr>
          <p:nvPr/>
        </p:nvSpPr>
        <p:spPr bwMode="auto">
          <a:xfrm>
            <a:off x="5434013" y="2624138"/>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$10.00</a:t>
            </a:r>
            <a:endParaRPr lang="en-US" altLang="en-US" sz="1800" dirty="0">
              <a:latin typeface="Arial" charset="0"/>
            </a:endParaRPr>
          </a:p>
        </p:txBody>
      </p:sp>
      <p:sp>
        <p:nvSpPr>
          <p:cNvPr id="70" name="Rectangle 18"/>
          <p:cNvSpPr>
            <a:spLocks noChangeArrowheads="1"/>
          </p:cNvSpPr>
          <p:nvPr/>
        </p:nvSpPr>
        <p:spPr bwMode="auto">
          <a:xfrm>
            <a:off x="7502525" y="2624138"/>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$12.50</a:t>
            </a:r>
            <a:endParaRPr lang="en-US" altLang="en-US" sz="1800" dirty="0">
              <a:latin typeface="Arial" charset="0"/>
            </a:endParaRPr>
          </a:p>
        </p:txBody>
      </p:sp>
      <p:sp>
        <p:nvSpPr>
          <p:cNvPr id="71" name="Rectangle 19"/>
          <p:cNvSpPr>
            <a:spLocks noChangeArrowheads="1"/>
          </p:cNvSpPr>
          <p:nvPr/>
        </p:nvSpPr>
        <p:spPr bwMode="auto">
          <a:xfrm>
            <a:off x="1096963" y="2830513"/>
            <a:ext cx="10890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Variable costs</a:t>
            </a:r>
            <a:endParaRPr lang="en-US" altLang="en-US" sz="1800" dirty="0">
              <a:latin typeface="Arial" charset="0"/>
            </a:endParaRPr>
          </a:p>
        </p:txBody>
      </p:sp>
      <p:sp>
        <p:nvSpPr>
          <p:cNvPr id="75" name="Rectangle 20"/>
          <p:cNvSpPr>
            <a:spLocks noChangeArrowheads="1"/>
          </p:cNvSpPr>
          <p:nvPr/>
        </p:nvSpPr>
        <p:spPr bwMode="auto">
          <a:xfrm>
            <a:off x="5565775" y="2830513"/>
            <a:ext cx="4937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(7.00)</a:t>
            </a:r>
            <a:endParaRPr lang="en-US" altLang="en-US" sz="1800" dirty="0">
              <a:latin typeface="Arial" charset="0"/>
            </a:endParaRPr>
          </a:p>
        </p:txBody>
      </p:sp>
      <p:sp>
        <p:nvSpPr>
          <p:cNvPr id="76" name="Rectangle 21"/>
          <p:cNvSpPr>
            <a:spLocks noChangeArrowheads="1"/>
          </p:cNvSpPr>
          <p:nvPr/>
        </p:nvSpPr>
        <p:spPr bwMode="auto">
          <a:xfrm>
            <a:off x="7632700" y="2830513"/>
            <a:ext cx="4937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(8.00)</a:t>
            </a:r>
            <a:endParaRPr lang="en-US" altLang="en-US" sz="1800" dirty="0">
              <a:latin typeface="Arial" charset="0"/>
            </a:endParaRPr>
          </a:p>
        </p:txBody>
      </p:sp>
      <p:sp>
        <p:nvSpPr>
          <p:cNvPr id="77" name="Rectangle 22"/>
          <p:cNvSpPr>
            <a:spLocks noChangeArrowheads="1"/>
          </p:cNvSpPr>
          <p:nvPr/>
        </p:nvSpPr>
        <p:spPr bwMode="auto">
          <a:xfrm>
            <a:off x="1096963" y="3036888"/>
            <a:ext cx="20780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Contribution margin per unit</a:t>
            </a:r>
            <a:endParaRPr lang="en-US" altLang="en-US" sz="1800" dirty="0">
              <a:latin typeface="Arial" charset="0"/>
            </a:endParaRPr>
          </a:p>
        </p:txBody>
      </p:sp>
      <p:sp>
        <p:nvSpPr>
          <p:cNvPr id="78" name="Rectangle 23"/>
          <p:cNvSpPr>
            <a:spLocks noChangeArrowheads="1"/>
          </p:cNvSpPr>
          <p:nvPr/>
        </p:nvSpPr>
        <p:spPr bwMode="auto">
          <a:xfrm>
            <a:off x="5524500" y="303688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$3.00</a:t>
            </a:r>
            <a:endParaRPr lang="en-US" altLang="en-US" sz="1800" dirty="0">
              <a:latin typeface="Arial" charset="0"/>
            </a:endParaRPr>
          </a:p>
        </p:txBody>
      </p:sp>
      <p:sp>
        <p:nvSpPr>
          <p:cNvPr id="79" name="Rectangle 24"/>
          <p:cNvSpPr>
            <a:spLocks noChangeArrowheads="1"/>
          </p:cNvSpPr>
          <p:nvPr/>
        </p:nvSpPr>
        <p:spPr bwMode="auto">
          <a:xfrm>
            <a:off x="7593013" y="3036888"/>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$4.50</a:t>
            </a:r>
            <a:endParaRPr lang="en-US" altLang="en-US" sz="1800" dirty="0">
              <a:latin typeface="Arial" charset="0"/>
            </a:endParaRPr>
          </a:p>
        </p:txBody>
      </p:sp>
      <p:sp>
        <p:nvSpPr>
          <p:cNvPr id="80" name="Rectangle 25"/>
          <p:cNvSpPr>
            <a:spLocks noChangeArrowheads="1"/>
          </p:cNvSpPr>
          <p:nvPr/>
        </p:nvSpPr>
        <p:spPr bwMode="auto">
          <a:xfrm>
            <a:off x="1096963" y="3470275"/>
            <a:ext cx="170021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Machine hours per unit</a:t>
            </a:r>
            <a:endParaRPr lang="en-US" altLang="en-US" sz="1800" dirty="0">
              <a:latin typeface="Arial" charset="0"/>
            </a:endParaRPr>
          </a:p>
        </p:txBody>
      </p:sp>
      <p:sp>
        <p:nvSpPr>
          <p:cNvPr id="81" name="Rectangle 26"/>
          <p:cNvSpPr>
            <a:spLocks noChangeArrowheads="1"/>
          </p:cNvSpPr>
          <p:nvPr/>
        </p:nvSpPr>
        <p:spPr bwMode="auto">
          <a:xfrm>
            <a:off x="5837238" y="3470275"/>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1</a:t>
            </a:r>
            <a:endParaRPr lang="en-US" altLang="en-US" sz="1800" dirty="0">
              <a:latin typeface="Arial" charset="0"/>
            </a:endParaRPr>
          </a:p>
        </p:txBody>
      </p:sp>
      <p:sp>
        <p:nvSpPr>
          <p:cNvPr id="82" name="Rectangle 27"/>
          <p:cNvSpPr>
            <a:spLocks noChangeArrowheads="1"/>
          </p:cNvSpPr>
          <p:nvPr/>
        </p:nvSpPr>
        <p:spPr bwMode="auto">
          <a:xfrm>
            <a:off x="7905750" y="3470275"/>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3</a:t>
            </a:r>
            <a:endParaRPr lang="en-US" altLang="en-US" sz="1800" dirty="0">
              <a:latin typeface="Arial" charset="0"/>
            </a:endParaRPr>
          </a:p>
        </p:txBody>
      </p:sp>
      <p:sp>
        <p:nvSpPr>
          <p:cNvPr id="83" name="Rectangle 28"/>
          <p:cNvSpPr>
            <a:spLocks noChangeArrowheads="1"/>
          </p:cNvSpPr>
          <p:nvPr/>
        </p:nvSpPr>
        <p:spPr bwMode="auto">
          <a:xfrm>
            <a:off x="1096963" y="3675063"/>
            <a:ext cx="27940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Contribution margin per machine hour</a:t>
            </a:r>
            <a:endParaRPr lang="en-US" altLang="en-US" sz="1800" dirty="0">
              <a:latin typeface="Arial" charset="0"/>
            </a:endParaRPr>
          </a:p>
        </p:txBody>
      </p:sp>
      <p:sp>
        <p:nvSpPr>
          <p:cNvPr id="84" name="Rectangle 29"/>
          <p:cNvSpPr>
            <a:spLocks noChangeArrowheads="1"/>
          </p:cNvSpPr>
          <p:nvPr/>
        </p:nvSpPr>
        <p:spPr bwMode="auto">
          <a:xfrm>
            <a:off x="5575300" y="367506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$3.00</a:t>
            </a:r>
            <a:endParaRPr lang="en-US" altLang="en-US" sz="1800" dirty="0">
              <a:latin typeface="Arial" charset="0"/>
            </a:endParaRPr>
          </a:p>
        </p:txBody>
      </p:sp>
      <p:sp>
        <p:nvSpPr>
          <p:cNvPr id="85" name="Rectangle 30"/>
          <p:cNvSpPr>
            <a:spLocks noChangeArrowheads="1"/>
          </p:cNvSpPr>
          <p:nvPr/>
        </p:nvSpPr>
        <p:spPr bwMode="auto">
          <a:xfrm>
            <a:off x="7643813" y="3675063"/>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$1.50</a:t>
            </a:r>
            <a:endParaRPr lang="en-US" altLang="en-US" sz="1800" dirty="0">
              <a:latin typeface="Arial" charset="0"/>
            </a:endParaRPr>
          </a:p>
        </p:txBody>
      </p:sp>
      <p:sp>
        <p:nvSpPr>
          <p:cNvPr id="86" name="Rectangle 31"/>
          <p:cNvSpPr>
            <a:spLocks noChangeArrowheads="1"/>
          </p:cNvSpPr>
          <p:nvPr/>
        </p:nvSpPr>
        <p:spPr bwMode="auto">
          <a:xfrm>
            <a:off x="1096963" y="4087813"/>
            <a:ext cx="22288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Total machine hours available</a:t>
            </a:r>
            <a:endParaRPr lang="en-US" altLang="en-US" sz="1800" dirty="0">
              <a:latin typeface="Arial" charset="0"/>
            </a:endParaRPr>
          </a:p>
        </p:txBody>
      </p:sp>
      <p:sp>
        <p:nvSpPr>
          <p:cNvPr id="87" name="Rectangle 32"/>
          <p:cNvSpPr>
            <a:spLocks noChangeArrowheads="1"/>
          </p:cNvSpPr>
          <p:nvPr/>
        </p:nvSpPr>
        <p:spPr bwMode="auto">
          <a:xfrm>
            <a:off x="7593013" y="4087813"/>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5,000</a:t>
            </a:r>
            <a:endParaRPr lang="en-US" altLang="en-US" sz="1800" dirty="0">
              <a:latin typeface="Arial" charset="0"/>
            </a:endParaRPr>
          </a:p>
        </p:txBody>
      </p:sp>
      <p:sp>
        <p:nvSpPr>
          <p:cNvPr id="88" name="Rectangle 33"/>
          <p:cNvSpPr>
            <a:spLocks noChangeArrowheads="1"/>
          </p:cNvSpPr>
          <p:nvPr/>
        </p:nvSpPr>
        <p:spPr bwMode="auto">
          <a:xfrm>
            <a:off x="1096963" y="4294188"/>
            <a:ext cx="33686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Machine hours used for production of Gamma</a:t>
            </a:r>
            <a:endParaRPr lang="en-US" altLang="en-US" sz="1800" dirty="0">
              <a:latin typeface="Arial" charset="0"/>
            </a:endParaRPr>
          </a:p>
        </p:txBody>
      </p:sp>
      <p:sp>
        <p:nvSpPr>
          <p:cNvPr id="89" name="Rectangle 34"/>
          <p:cNvSpPr>
            <a:spLocks noChangeArrowheads="1"/>
          </p:cNvSpPr>
          <p:nvPr/>
        </p:nvSpPr>
        <p:spPr bwMode="auto">
          <a:xfrm>
            <a:off x="4552950" y="4294188"/>
            <a:ext cx="21177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(3,800 units x 1 MH per unit)</a:t>
            </a:r>
            <a:endParaRPr lang="en-US" altLang="en-US" sz="1800" dirty="0">
              <a:latin typeface="Arial" charset="0"/>
            </a:endParaRPr>
          </a:p>
        </p:txBody>
      </p:sp>
      <p:sp>
        <p:nvSpPr>
          <p:cNvPr id="90" name="Rectangle 35"/>
          <p:cNvSpPr>
            <a:spLocks noChangeArrowheads="1"/>
          </p:cNvSpPr>
          <p:nvPr/>
        </p:nvSpPr>
        <p:spPr bwMode="auto">
          <a:xfrm>
            <a:off x="7593013" y="4294188"/>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3,800</a:t>
            </a:r>
            <a:endParaRPr lang="en-US" altLang="en-US" sz="1800" dirty="0">
              <a:latin typeface="Arial" charset="0"/>
            </a:endParaRPr>
          </a:p>
        </p:txBody>
      </p:sp>
      <p:sp>
        <p:nvSpPr>
          <p:cNvPr id="91" name="Rectangle 36"/>
          <p:cNvSpPr>
            <a:spLocks noChangeArrowheads="1"/>
          </p:cNvSpPr>
          <p:nvPr/>
        </p:nvSpPr>
        <p:spPr bwMode="auto">
          <a:xfrm>
            <a:off x="7593013" y="4468813"/>
            <a:ext cx="403225"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92" name="Rectangle 37"/>
          <p:cNvSpPr>
            <a:spLocks noChangeArrowheads="1"/>
          </p:cNvSpPr>
          <p:nvPr/>
        </p:nvSpPr>
        <p:spPr bwMode="auto">
          <a:xfrm>
            <a:off x="1096963" y="4500563"/>
            <a:ext cx="36099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Machine hours available for production of Omega</a:t>
            </a:r>
            <a:endParaRPr lang="en-US" altLang="en-US" sz="1800" dirty="0">
              <a:latin typeface="Arial" charset="0"/>
            </a:endParaRPr>
          </a:p>
        </p:txBody>
      </p:sp>
      <p:sp>
        <p:nvSpPr>
          <p:cNvPr id="93" name="Rectangle 38"/>
          <p:cNvSpPr>
            <a:spLocks noChangeArrowheads="1"/>
          </p:cNvSpPr>
          <p:nvPr/>
        </p:nvSpPr>
        <p:spPr bwMode="auto">
          <a:xfrm>
            <a:off x="7593013" y="4500563"/>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1,200</a:t>
            </a:r>
            <a:endParaRPr lang="en-US" altLang="en-US" sz="1800" dirty="0">
              <a:latin typeface="Arial" charset="0"/>
            </a:endParaRPr>
          </a:p>
        </p:txBody>
      </p:sp>
      <p:sp>
        <p:nvSpPr>
          <p:cNvPr id="94" name="Rectangle 39"/>
          <p:cNvSpPr>
            <a:spLocks noChangeArrowheads="1"/>
          </p:cNvSpPr>
          <p:nvPr/>
        </p:nvSpPr>
        <p:spPr bwMode="auto">
          <a:xfrm>
            <a:off x="1096963" y="4705350"/>
            <a:ext cx="332898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Machine hours used for production of Omega</a:t>
            </a:r>
            <a:endParaRPr lang="en-US" altLang="en-US" sz="1800" dirty="0">
              <a:latin typeface="Arial" charset="0"/>
            </a:endParaRPr>
          </a:p>
        </p:txBody>
      </p:sp>
      <p:sp>
        <p:nvSpPr>
          <p:cNvPr id="95" name="Rectangle 40"/>
          <p:cNvSpPr>
            <a:spLocks noChangeArrowheads="1"/>
          </p:cNvSpPr>
          <p:nvPr/>
        </p:nvSpPr>
        <p:spPr bwMode="auto">
          <a:xfrm>
            <a:off x="4552950" y="4705350"/>
            <a:ext cx="29146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(1,200 MHs / 3 MH per unit = 400 units)</a:t>
            </a:r>
            <a:endParaRPr lang="en-US" altLang="en-US" sz="1800" dirty="0">
              <a:latin typeface="Arial" charset="0"/>
            </a:endParaRPr>
          </a:p>
        </p:txBody>
      </p:sp>
      <p:sp>
        <p:nvSpPr>
          <p:cNvPr id="394" name="Rectangle 41"/>
          <p:cNvSpPr>
            <a:spLocks noChangeArrowheads="1"/>
          </p:cNvSpPr>
          <p:nvPr/>
        </p:nvSpPr>
        <p:spPr bwMode="auto">
          <a:xfrm>
            <a:off x="7593013" y="4705350"/>
            <a:ext cx="47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1,200</a:t>
            </a:r>
            <a:endParaRPr lang="en-US" altLang="en-US" sz="1800" dirty="0">
              <a:latin typeface="Arial" charset="0"/>
            </a:endParaRPr>
          </a:p>
        </p:txBody>
      </p:sp>
      <p:sp>
        <p:nvSpPr>
          <p:cNvPr id="395" name="Rectangle 42"/>
          <p:cNvSpPr>
            <a:spLocks noChangeArrowheads="1"/>
          </p:cNvSpPr>
          <p:nvPr/>
        </p:nvSpPr>
        <p:spPr bwMode="auto">
          <a:xfrm>
            <a:off x="7593013" y="4881563"/>
            <a:ext cx="40322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396" name="Rectangle 43"/>
          <p:cNvSpPr>
            <a:spLocks noChangeArrowheads="1"/>
          </p:cNvSpPr>
          <p:nvPr/>
        </p:nvSpPr>
        <p:spPr bwMode="auto">
          <a:xfrm>
            <a:off x="1096963" y="4911725"/>
            <a:ext cx="19558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Remaining machine hours</a:t>
            </a:r>
            <a:endParaRPr lang="en-US" altLang="en-US" sz="1800" dirty="0">
              <a:latin typeface="Arial" charset="0"/>
            </a:endParaRPr>
          </a:p>
        </p:txBody>
      </p:sp>
      <p:sp>
        <p:nvSpPr>
          <p:cNvPr id="397" name="Rectangle 44"/>
          <p:cNvSpPr>
            <a:spLocks noChangeArrowheads="1"/>
          </p:cNvSpPr>
          <p:nvPr/>
        </p:nvSpPr>
        <p:spPr bwMode="auto">
          <a:xfrm>
            <a:off x="7905750" y="4911725"/>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0</a:t>
            </a:r>
            <a:endParaRPr lang="en-US" altLang="en-US" sz="1800" dirty="0">
              <a:latin typeface="Arial" charset="0"/>
            </a:endParaRPr>
          </a:p>
        </p:txBody>
      </p:sp>
      <p:sp>
        <p:nvSpPr>
          <p:cNvPr id="111658" name="Rectangle 54"/>
          <p:cNvSpPr>
            <a:spLocks noChangeArrowheads="1"/>
          </p:cNvSpPr>
          <p:nvPr/>
        </p:nvSpPr>
        <p:spPr bwMode="auto">
          <a:xfrm>
            <a:off x="1096963" y="1563688"/>
            <a:ext cx="67976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2. Assume demand for Gamma is limited to 3,800 units per month, and demand for Omega is </a:t>
            </a:r>
            <a:endParaRPr lang="en-US" altLang="en-US" sz="1800" dirty="0">
              <a:latin typeface="Arial" charset="0"/>
            </a:endParaRPr>
          </a:p>
        </p:txBody>
      </p:sp>
      <p:sp>
        <p:nvSpPr>
          <p:cNvPr id="111659" name="Rectangle 55"/>
          <p:cNvSpPr>
            <a:spLocks noChangeArrowheads="1"/>
          </p:cNvSpPr>
          <p:nvPr/>
        </p:nvSpPr>
        <p:spPr bwMode="auto">
          <a:xfrm>
            <a:off x="1096963" y="1758950"/>
            <a:ext cx="68072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limited to 1,000 units per month. How many units of Gamma and Omega should the company </a:t>
            </a:r>
            <a:endParaRPr lang="en-US" altLang="en-US" sz="1800" dirty="0">
              <a:latin typeface="Arial" charset="0"/>
            </a:endParaRPr>
          </a:p>
        </p:txBody>
      </p:sp>
      <p:sp>
        <p:nvSpPr>
          <p:cNvPr id="111660" name="Rectangle 56"/>
          <p:cNvSpPr>
            <a:spLocks noChangeArrowheads="1"/>
          </p:cNvSpPr>
          <p:nvPr/>
        </p:nvSpPr>
        <p:spPr bwMode="auto">
          <a:xfrm>
            <a:off x="1096963" y="1965325"/>
            <a:ext cx="54260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produce, and what will be the total contribution margin from this sales mix?</a:t>
            </a:r>
            <a:endParaRPr lang="en-US" altLang="en-US" sz="1800" dirty="0">
              <a:latin typeface="Arial" charset="0"/>
            </a:endParaRPr>
          </a:p>
        </p:txBody>
      </p:sp>
      <p:sp>
        <p:nvSpPr>
          <p:cNvPr id="410" name="Line 57"/>
          <p:cNvSpPr>
            <a:spLocks noChangeShapeType="1"/>
          </p:cNvSpPr>
          <p:nvPr/>
        </p:nvSpPr>
        <p:spPr bwMode="auto">
          <a:xfrm>
            <a:off x="5313363" y="3016250"/>
            <a:ext cx="70643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411" name="Rectangle 58"/>
          <p:cNvSpPr>
            <a:spLocks noChangeArrowheads="1"/>
          </p:cNvSpPr>
          <p:nvPr/>
        </p:nvSpPr>
        <p:spPr bwMode="auto">
          <a:xfrm>
            <a:off x="5313363" y="3016250"/>
            <a:ext cx="706437"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412" name="Line 59"/>
          <p:cNvSpPr>
            <a:spLocks noChangeShapeType="1"/>
          </p:cNvSpPr>
          <p:nvPr/>
        </p:nvSpPr>
        <p:spPr bwMode="auto">
          <a:xfrm>
            <a:off x="5313363" y="3222625"/>
            <a:ext cx="70643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413" name="Rectangle 60"/>
          <p:cNvSpPr>
            <a:spLocks noChangeArrowheads="1"/>
          </p:cNvSpPr>
          <p:nvPr/>
        </p:nvSpPr>
        <p:spPr bwMode="auto">
          <a:xfrm>
            <a:off x="5313363" y="3222625"/>
            <a:ext cx="706437"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414" name="Line 61"/>
          <p:cNvSpPr>
            <a:spLocks noChangeShapeType="1"/>
          </p:cNvSpPr>
          <p:nvPr/>
        </p:nvSpPr>
        <p:spPr bwMode="auto">
          <a:xfrm>
            <a:off x="5313363" y="3243263"/>
            <a:ext cx="70643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415" name="Rectangle 62"/>
          <p:cNvSpPr>
            <a:spLocks noChangeArrowheads="1"/>
          </p:cNvSpPr>
          <p:nvPr/>
        </p:nvSpPr>
        <p:spPr bwMode="auto">
          <a:xfrm>
            <a:off x="5313363" y="3243263"/>
            <a:ext cx="706437"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416" name="Rectangle 63"/>
          <p:cNvSpPr>
            <a:spLocks noChangeArrowheads="1"/>
          </p:cNvSpPr>
          <p:nvPr/>
        </p:nvSpPr>
        <p:spPr bwMode="auto">
          <a:xfrm>
            <a:off x="1047750" y="2366963"/>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417" name="Rectangle 64"/>
          <p:cNvSpPr>
            <a:spLocks noChangeArrowheads="1"/>
          </p:cNvSpPr>
          <p:nvPr/>
        </p:nvSpPr>
        <p:spPr bwMode="auto">
          <a:xfrm>
            <a:off x="8066088" y="2387600"/>
            <a:ext cx="20637"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422" name="Rectangle 69"/>
          <p:cNvSpPr>
            <a:spLocks noChangeArrowheads="1"/>
          </p:cNvSpPr>
          <p:nvPr/>
        </p:nvSpPr>
        <p:spPr bwMode="auto">
          <a:xfrm>
            <a:off x="1066800" y="2366963"/>
            <a:ext cx="7019925" cy="2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423" name="Rectangle 70"/>
          <p:cNvSpPr>
            <a:spLocks noChangeArrowheads="1"/>
          </p:cNvSpPr>
          <p:nvPr/>
        </p:nvSpPr>
        <p:spPr bwMode="auto">
          <a:xfrm>
            <a:off x="1066800" y="2593975"/>
            <a:ext cx="70199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424" name="Line 71"/>
          <p:cNvSpPr>
            <a:spLocks noChangeShapeType="1"/>
          </p:cNvSpPr>
          <p:nvPr/>
        </p:nvSpPr>
        <p:spPr bwMode="auto">
          <a:xfrm>
            <a:off x="7178675" y="3016250"/>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425" name="Rectangle 72"/>
          <p:cNvSpPr>
            <a:spLocks noChangeArrowheads="1"/>
          </p:cNvSpPr>
          <p:nvPr/>
        </p:nvSpPr>
        <p:spPr bwMode="auto">
          <a:xfrm>
            <a:off x="7178675" y="3016250"/>
            <a:ext cx="9080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426" name="Line 73"/>
          <p:cNvSpPr>
            <a:spLocks noChangeShapeType="1"/>
          </p:cNvSpPr>
          <p:nvPr/>
        </p:nvSpPr>
        <p:spPr bwMode="auto">
          <a:xfrm>
            <a:off x="7178675" y="3222625"/>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427" name="Rectangle 74"/>
          <p:cNvSpPr>
            <a:spLocks noChangeArrowheads="1"/>
          </p:cNvSpPr>
          <p:nvPr/>
        </p:nvSpPr>
        <p:spPr bwMode="auto">
          <a:xfrm>
            <a:off x="7178675" y="3222625"/>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431" name="Line 75"/>
          <p:cNvSpPr>
            <a:spLocks noChangeShapeType="1"/>
          </p:cNvSpPr>
          <p:nvPr/>
        </p:nvSpPr>
        <p:spPr bwMode="auto">
          <a:xfrm>
            <a:off x="7178675" y="3243263"/>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432" name="Rectangle 76"/>
          <p:cNvSpPr>
            <a:spLocks noChangeArrowheads="1"/>
          </p:cNvSpPr>
          <p:nvPr/>
        </p:nvSpPr>
        <p:spPr bwMode="auto">
          <a:xfrm>
            <a:off x="7178675" y="3243263"/>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64" name="Slide Number Placeholder 5"/>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r">
              <a:spcBef>
                <a:spcPct val="0"/>
              </a:spcBef>
              <a:buFontTx/>
              <a:buNone/>
            </a:pPr>
            <a:r>
              <a:rPr lang="en-US" altLang="en-US" sz="1200" dirty="0" smtClean="0">
                <a:solidFill>
                  <a:srgbClr val="898989"/>
                </a:solidFill>
                <a:latin typeface="Arial" charset="0"/>
              </a:rPr>
              <a:t>53</a:t>
            </a:r>
            <a:endParaRPr lang="en-US" altLang="en-US" sz="1200" dirty="0">
              <a:solidFill>
                <a:srgbClr val="898989"/>
              </a:solidFill>
              <a:latin typeface="Arial" charset="0"/>
            </a:endParaRPr>
          </a:p>
        </p:txBody>
      </p:sp>
      <p:sp>
        <p:nvSpPr>
          <p:cNvPr id="62" name="Rounded Rectangle 61"/>
          <p:cNvSpPr/>
          <p:nvPr/>
        </p:nvSpPr>
        <p:spPr>
          <a:xfrm>
            <a:off x="1" y="6538912"/>
            <a:ext cx="5181599" cy="28767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A</a:t>
            </a:r>
            <a:r>
              <a:rPr lang="en-US" altLang="en-US" sz="1100" b="1" kern="0" dirty="0" smtClean="0">
                <a:solidFill>
                  <a:prstClr val="black"/>
                </a:solidFill>
                <a:latin typeface="Arial Narrow" pitchFamily="34" charset="0"/>
                <a:cs typeface="+mn-cs"/>
              </a:rPr>
              <a:t>1</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latin typeface="Calibri"/>
              </a:rPr>
              <a:t>Evaluate short-term managerial decisions using relevant costs.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fade">
                                      <p:cBhvr>
                                        <p:cTn id="13" dur="500"/>
                                        <p:tgtEl>
                                          <p:spTgt spid="6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fade">
                                      <p:cBhvr>
                                        <p:cTn id="16" dur="500"/>
                                        <p:tgtEl>
                                          <p:spTgt spid="6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16"/>
                                        </p:tgtEl>
                                        <p:attrNameLst>
                                          <p:attrName>style.visibility</p:attrName>
                                        </p:attrNameLst>
                                      </p:cBhvr>
                                      <p:to>
                                        <p:strVal val="visible"/>
                                      </p:to>
                                    </p:set>
                                    <p:animEffect transition="in" filter="fade">
                                      <p:cBhvr>
                                        <p:cTn id="19" dur="500"/>
                                        <p:tgtEl>
                                          <p:spTgt spid="4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17"/>
                                        </p:tgtEl>
                                        <p:attrNameLst>
                                          <p:attrName>style.visibility</p:attrName>
                                        </p:attrNameLst>
                                      </p:cBhvr>
                                      <p:to>
                                        <p:strVal val="visible"/>
                                      </p:to>
                                    </p:set>
                                    <p:animEffect transition="in" filter="fade">
                                      <p:cBhvr>
                                        <p:cTn id="22" dur="500"/>
                                        <p:tgtEl>
                                          <p:spTgt spid="417"/>
                                        </p:tgtEl>
                                      </p:cBhvr>
                                    </p:animEffect>
                                  </p:childTnLst>
                                </p:cTn>
                              </p:par>
                              <p:par>
                                <p:cTn id="23" presetID="10" presetClass="entr" presetSubtype="0" fill="hold" grpId="0" nodeType="withEffect" nodePh="1">
                                  <p:stCondLst>
                                    <p:cond delay="0"/>
                                  </p:stCondLst>
                                  <p:endCondLst>
                                    <p:cond evt="begin" delay="0">
                                      <p:tn val="23"/>
                                    </p:cond>
                                  </p:endCondLst>
                                  <p:childTnLst>
                                    <p:set>
                                      <p:cBhvr>
                                        <p:cTn id="24" dur="1" fill="hold">
                                          <p:stCondLst>
                                            <p:cond delay="0"/>
                                          </p:stCondLst>
                                        </p:cTn>
                                        <p:tgtEl>
                                          <p:spTgt spid="422"/>
                                        </p:tgtEl>
                                        <p:attrNameLst>
                                          <p:attrName>style.visibility</p:attrName>
                                        </p:attrNameLst>
                                      </p:cBhvr>
                                      <p:to>
                                        <p:strVal val="visible"/>
                                      </p:to>
                                    </p:set>
                                    <p:animEffect transition="in" filter="fade">
                                      <p:cBhvr>
                                        <p:cTn id="25" dur="500"/>
                                        <p:tgtEl>
                                          <p:spTgt spid="4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23"/>
                                        </p:tgtEl>
                                        <p:attrNameLst>
                                          <p:attrName>style.visibility</p:attrName>
                                        </p:attrNameLst>
                                      </p:cBhvr>
                                      <p:to>
                                        <p:strVal val="visible"/>
                                      </p:to>
                                    </p:set>
                                    <p:animEffect transition="in" filter="fade">
                                      <p:cBhvr>
                                        <p:cTn id="28" dur="500"/>
                                        <p:tgtEl>
                                          <p:spTgt spid="4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fade">
                                      <p:cBhvr>
                                        <p:cTn id="31" dur="500"/>
                                        <p:tgtEl>
                                          <p:spTgt spid="6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fade">
                                      <p:cBhvr>
                                        <p:cTn id="34" dur="500"/>
                                        <p:tgtEl>
                                          <p:spTgt spid="6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fade">
                                      <p:cBhvr>
                                        <p:cTn id="37" dur="500"/>
                                        <p:tgtEl>
                                          <p:spTgt spid="7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fade">
                                      <p:cBhvr>
                                        <p:cTn id="40" dur="500"/>
                                        <p:tgtEl>
                                          <p:spTgt spid="7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5"/>
                                        </p:tgtEl>
                                        <p:attrNameLst>
                                          <p:attrName>style.visibility</p:attrName>
                                        </p:attrNameLst>
                                      </p:cBhvr>
                                      <p:to>
                                        <p:strVal val="visible"/>
                                      </p:to>
                                    </p:set>
                                    <p:animEffect transition="in" filter="fade">
                                      <p:cBhvr>
                                        <p:cTn id="43" dur="500"/>
                                        <p:tgtEl>
                                          <p:spTgt spid="7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6"/>
                                        </p:tgtEl>
                                        <p:attrNameLst>
                                          <p:attrName>style.visibility</p:attrName>
                                        </p:attrNameLst>
                                      </p:cBhvr>
                                      <p:to>
                                        <p:strVal val="visible"/>
                                      </p:to>
                                    </p:set>
                                    <p:animEffect transition="in" filter="fade">
                                      <p:cBhvr>
                                        <p:cTn id="46" dur="500"/>
                                        <p:tgtEl>
                                          <p:spTgt spid="76"/>
                                        </p:tgtEl>
                                      </p:cBhvr>
                                    </p:animEffect>
                                  </p:childTnLst>
                                </p:cTn>
                              </p:par>
                            </p:childTnLst>
                          </p:cTn>
                        </p:par>
                        <p:par>
                          <p:cTn id="47" fill="hold" nodeType="afterGroup">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77"/>
                                        </p:tgtEl>
                                        <p:attrNameLst>
                                          <p:attrName>style.visibility</p:attrName>
                                        </p:attrNameLst>
                                      </p:cBhvr>
                                      <p:to>
                                        <p:strVal val="visible"/>
                                      </p:to>
                                    </p:set>
                                    <p:animEffect transition="in" filter="fade">
                                      <p:cBhvr>
                                        <p:cTn id="50" dur="500"/>
                                        <p:tgtEl>
                                          <p:spTgt spid="7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8"/>
                                        </p:tgtEl>
                                        <p:attrNameLst>
                                          <p:attrName>style.visibility</p:attrName>
                                        </p:attrNameLst>
                                      </p:cBhvr>
                                      <p:to>
                                        <p:strVal val="visible"/>
                                      </p:to>
                                    </p:set>
                                    <p:animEffect transition="in" filter="fade">
                                      <p:cBhvr>
                                        <p:cTn id="53" dur="500"/>
                                        <p:tgtEl>
                                          <p:spTgt spid="7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10"/>
                                        </p:tgtEl>
                                        <p:attrNameLst>
                                          <p:attrName>style.visibility</p:attrName>
                                        </p:attrNameLst>
                                      </p:cBhvr>
                                      <p:to>
                                        <p:strVal val="visible"/>
                                      </p:to>
                                    </p:set>
                                    <p:animEffect transition="in" filter="fade">
                                      <p:cBhvr>
                                        <p:cTn id="56" dur="500"/>
                                        <p:tgtEl>
                                          <p:spTgt spid="41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11"/>
                                        </p:tgtEl>
                                        <p:attrNameLst>
                                          <p:attrName>style.visibility</p:attrName>
                                        </p:attrNameLst>
                                      </p:cBhvr>
                                      <p:to>
                                        <p:strVal val="visible"/>
                                      </p:to>
                                    </p:set>
                                    <p:animEffect transition="in" filter="fade">
                                      <p:cBhvr>
                                        <p:cTn id="59" dur="500"/>
                                        <p:tgtEl>
                                          <p:spTgt spid="41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12"/>
                                        </p:tgtEl>
                                        <p:attrNameLst>
                                          <p:attrName>style.visibility</p:attrName>
                                        </p:attrNameLst>
                                      </p:cBhvr>
                                      <p:to>
                                        <p:strVal val="visible"/>
                                      </p:to>
                                    </p:set>
                                    <p:animEffect transition="in" filter="fade">
                                      <p:cBhvr>
                                        <p:cTn id="62" dur="500"/>
                                        <p:tgtEl>
                                          <p:spTgt spid="41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13"/>
                                        </p:tgtEl>
                                        <p:attrNameLst>
                                          <p:attrName>style.visibility</p:attrName>
                                        </p:attrNameLst>
                                      </p:cBhvr>
                                      <p:to>
                                        <p:strVal val="visible"/>
                                      </p:to>
                                    </p:set>
                                    <p:animEffect transition="in" filter="fade">
                                      <p:cBhvr>
                                        <p:cTn id="65" dur="500"/>
                                        <p:tgtEl>
                                          <p:spTgt spid="41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14"/>
                                        </p:tgtEl>
                                        <p:attrNameLst>
                                          <p:attrName>style.visibility</p:attrName>
                                        </p:attrNameLst>
                                      </p:cBhvr>
                                      <p:to>
                                        <p:strVal val="visible"/>
                                      </p:to>
                                    </p:set>
                                    <p:animEffect transition="in" filter="fade">
                                      <p:cBhvr>
                                        <p:cTn id="68" dur="500"/>
                                        <p:tgtEl>
                                          <p:spTgt spid="41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15"/>
                                        </p:tgtEl>
                                        <p:attrNameLst>
                                          <p:attrName>style.visibility</p:attrName>
                                        </p:attrNameLst>
                                      </p:cBhvr>
                                      <p:to>
                                        <p:strVal val="visible"/>
                                      </p:to>
                                    </p:set>
                                    <p:animEffect transition="in" filter="fade">
                                      <p:cBhvr>
                                        <p:cTn id="71" dur="500"/>
                                        <p:tgtEl>
                                          <p:spTgt spid="41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79"/>
                                        </p:tgtEl>
                                        <p:attrNameLst>
                                          <p:attrName>style.visibility</p:attrName>
                                        </p:attrNameLst>
                                      </p:cBhvr>
                                      <p:to>
                                        <p:strVal val="visible"/>
                                      </p:to>
                                    </p:set>
                                    <p:animEffect transition="in" filter="fade">
                                      <p:cBhvr>
                                        <p:cTn id="74" dur="500"/>
                                        <p:tgtEl>
                                          <p:spTgt spid="7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24"/>
                                        </p:tgtEl>
                                        <p:attrNameLst>
                                          <p:attrName>style.visibility</p:attrName>
                                        </p:attrNameLst>
                                      </p:cBhvr>
                                      <p:to>
                                        <p:strVal val="visible"/>
                                      </p:to>
                                    </p:set>
                                    <p:animEffect transition="in" filter="fade">
                                      <p:cBhvr>
                                        <p:cTn id="77" dur="500"/>
                                        <p:tgtEl>
                                          <p:spTgt spid="42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25"/>
                                        </p:tgtEl>
                                        <p:attrNameLst>
                                          <p:attrName>style.visibility</p:attrName>
                                        </p:attrNameLst>
                                      </p:cBhvr>
                                      <p:to>
                                        <p:strVal val="visible"/>
                                      </p:to>
                                    </p:set>
                                    <p:animEffect transition="in" filter="fade">
                                      <p:cBhvr>
                                        <p:cTn id="80" dur="500"/>
                                        <p:tgtEl>
                                          <p:spTgt spid="42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26"/>
                                        </p:tgtEl>
                                        <p:attrNameLst>
                                          <p:attrName>style.visibility</p:attrName>
                                        </p:attrNameLst>
                                      </p:cBhvr>
                                      <p:to>
                                        <p:strVal val="visible"/>
                                      </p:to>
                                    </p:set>
                                    <p:animEffect transition="in" filter="fade">
                                      <p:cBhvr>
                                        <p:cTn id="83" dur="500"/>
                                        <p:tgtEl>
                                          <p:spTgt spid="42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27"/>
                                        </p:tgtEl>
                                        <p:attrNameLst>
                                          <p:attrName>style.visibility</p:attrName>
                                        </p:attrNameLst>
                                      </p:cBhvr>
                                      <p:to>
                                        <p:strVal val="visible"/>
                                      </p:to>
                                    </p:set>
                                    <p:animEffect transition="in" filter="fade">
                                      <p:cBhvr>
                                        <p:cTn id="86" dur="500"/>
                                        <p:tgtEl>
                                          <p:spTgt spid="427"/>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31"/>
                                        </p:tgtEl>
                                        <p:attrNameLst>
                                          <p:attrName>style.visibility</p:attrName>
                                        </p:attrNameLst>
                                      </p:cBhvr>
                                      <p:to>
                                        <p:strVal val="visible"/>
                                      </p:to>
                                    </p:set>
                                    <p:animEffect transition="in" filter="fade">
                                      <p:cBhvr>
                                        <p:cTn id="89" dur="500"/>
                                        <p:tgtEl>
                                          <p:spTgt spid="431"/>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32"/>
                                        </p:tgtEl>
                                        <p:attrNameLst>
                                          <p:attrName>style.visibility</p:attrName>
                                        </p:attrNameLst>
                                      </p:cBhvr>
                                      <p:to>
                                        <p:strVal val="visible"/>
                                      </p:to>
                                    </p:set>
                                    <p:animEffect transition="in" filter="fade">
                                      <p:cBhvr>
                                        <p:cTn id="92" dur="500"/>
                                        <p:tgtEl>
                                          <p:spTgt spid="432"/>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500"/>
                                        <p:tgtEl>
                                          <p:spTgt spid="80"/>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81"/>
                                        </p:tgtEl>
                                        <p:attrNameLst>
                                          <p:attrName>style.visibility</p:attrName>
                                        </p:attrNameLst>
                                      </p:cBhvr>
                                      <p:to>
                                        <p:strVal val="visible"/>
                                      </p:to>
                                    </p:set>
                                    <p:animEffect transition="in" filter="fade">
                                      <p:cBhvr>
                                        <p:cTn id="100" dur="500"/>
                                        <p:tgtEl>
                                          <p:spTgt spid="81"/>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84"/>
                                        </p:tgtEl>
                                        <p:attrNameLst>
                                          <p:attrName>style.visibility</p:attrName>
                                        </p:attrNameLst>
                                      </p:cBhvr>
                                      <p:to>
                                        <p:strVal val="visible"/>
                                      </p:to>
                                    </p:set>
                                    <p:animEffect transition="in" filter="fade">
                                      <p:cBhvr>
                                        <p:cTn id="103" dur="500"/>
                                        <p:tgtEl>
                                          <p:spTgt spid="84"/>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83"/>
                                        </p:tgtEl>
                                        <p:attrNameLst>
                                          <p:attrName>style.visibility</p:attrName>
                                        </p:attrNameLst>
                                      </p:cBhvr>
                                      <p:to>
                                        <p:strVal val="visible"/>
                                      </p:to>
                                    </p:set>
                                    <p:animEffect transition="in" filter="fade">
                                      <p:cBhvr>
                                        <p:cTn id="106" dur="500"/>
                                        <p:tgtEl>
                                          <p:spTgt spid="83"/>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82"/>
                                        </p:tgtEl>
                                        <p:attrNameLst>
                                          <p:attrName>style.visibility</p:attrName>
                                        </p:attrNameLst>
                                      </p:cBhvr>
                                      <p:to>
                                        <p:strVal val="visible"/>
                                      </p:to>
                                    </p:set>
                                    <p:animEffect transition="in" filter="fade">
                                      <p:cBhvr>
                                        <p:cTn id="109" dur="500"/>
                                        <p:tgtEl>
                                          <p:spTgt spid="82"/>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85"/>
                                        </p:tgtEl>
                                        <p:attrNameLst>
                                          <p:attrName>style.visibility</p:attrName>
                                        </p:attrNameLst>
                                      </p:cBhvr>
                                      <p:to>
                                        <p:strVal val="visible"/>
                                      </p:to>
                                    </p:set>
                                    <p:animEffect transition="in" filter="fade">
                                      <p:cBhvr>
                                        <p:cTn id="112" dur="500"/>
                                        <p:tgtEl>
                                          <p:spTgt spid="85"/>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86"/>
                                        </p:tgtEl>
                                        <p:attrNameLst>
                                          <p:attrName>style.visibility</p:attrName>
                                        </p:attrNameLst>
                                      </p:cBhvr>
                                      <p:to>
                                        <p:strVal val="visible"/>
                                      </p:to>
                                    </p:set>
                                    <p:animEffect transition="in" filter="fade">
                                      <p:cBhvr>
                                        <p:cTn id="117" dur="500"/>
                                        <p:tgtEl>
                                          <p:spTgt spid="86"/>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87"/>
                                        </p:tgtEl>
                                        <p:attrNameLst>
                                          <p:attrName>style.visibility</p:attrName>
                                        </p:attrNameLst>
                                      </p:cBhvr>
                                      <p:to>
                                        <p:strVal val="visible"/>
                                      </p:to>
                                    </p:set>
                                    <p:animEffect transition="in" filter="fade">
                                      <p:cBhvr>
                                        <p:cTn id="120" dur="500"/>
                                        <p:tgtEl>
                                          <p:spTgt spid="87"/>
                                        </p:tgtEl>
                                      </p:cBhvr>
                                    </p:animEffect>
                                  </p:childTnLst>
                                </p:cTn>
                              </p:par>
                            </p:childTnLst>
                          </p:cTn>
                        </p:par>
                        <p:par>
                          <p:cTn id="121" fill="hold" nodeType="afterGroup">
                            <p:stCondLst>
                              <p:cond delay="500"/>
                            </p:stCondLst>
                            <p:childTnLst>
                              <p:par>
                                <p:cTn id="122" presetID="10" presetClass="entr" presetSubtype="0" fill="hold" grpId="0" nodeType="afterEffect">
                                  <p:stCondLst>
                                    <p:cond delay="0"/>
                                  </p:stCondLst>
                                  <p:childTnLst>
                                    <p:set>
                                      <p:cBhvr>
                                        <p:cTn id="123" dur="1" fill="hold">
                                          <p:stCondLst>
                                            <p:cond delay="0"/>
                                          </p:stCondLst>
                                        </p:cTn>
                                        <p:tgtEl>
                                          <p:spTgt spid="88"/>
                                        </p:tgtEl>
                                        <p:attrNameLst>
                                          <p:attrName>style.visibility</p:attrName>
                                        </p:attrNameLst>
                                      </p:cBhvr>
                                      <p:to>
                                        <p:strVal val="visible"/>
                                      </p:to>
                                    </p:set>
                                    <p:animEffect transition="in" filter="fade">
                                      <p:cBhvr>
                                        <p:cTn id="124" dur="500"/>
                                        <p:tgtEl>
                                          <p:spTgt spid="88"/>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89"/>
                                        </p:tgtEl>
                                        <p:attrNameLst>
                                          <p:attrName>style.visibility</p:attrName>
                                        </p:attrNameLst>
                                      </p:cBhvr>
                                      <p:to>
                                        <p:strVal val="visible"/>
                                      </p:to>
                                    </p:set>
                                    <p:animEffect transition="in" filter="fade">
                                      <p:cBhvr>
                                        <p:cTn id="127" dur="500"/>
                                        <p:tgtEl>
                                          <p:spTgt spid="89"/>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Effect transition="in" filter="fade">
                                      <p:cBhvr>
                                        <p:cTn id="130" dur="500"/>
                                        <p:tgtEl>
                                          <p:spTgt spid="90"/>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92"/>
                                        </p:tgtEl>
                                        <p:attrNameLst>
                                          <p:attrName>style.visibility</p:attrName>
                                        </p:attrNameLst>
                                      </p:cBhvr>
                                      <p:to>
                                        <p:strVal val="visible"/>
                                      </p:to>
                                    </p:set>
                                    <p:animEffect transition="in" filter="fade">
                                      <p:cBhvr>
                                        <p:cTn id="133" dur="500"/>
                                        <p:tgtEl>
                                          <p:spTgt spid="92"/>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91"/>
                                        </p:tgtEl>
                                        <p:attrNameLst>
                                          <p:attrName>style.visibility</p:attrName>
                                        </p:attrNameLst>
                                      </p:cBhvr>
                                      <p:to>
                                        <p:strVal val="visible"/>
                                      </p:to>
                                    </p:set>
                                    <p:animEffect transition="in" filter="fade">
                                      <p:cBhvr>
                                        <p:cTn id="136" dur="500"/>
                                        <p:tgtEl>
                                          <p:spTgt spid="91"/>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93"/>
                                        </p:tgtEl>
                                        <p:attrNameLst>
                                          <p:attrName>style.visibility</p:attrName>
                                        </p:attrNameLst>
                                      </p:cBhvr>
                                      <p:to>
                                        <p:strVal val="visible"/>
                                      </p:to>
                                    </p:set>
                                    <p:animEffect transition="in" filter="fade">
                                      <p:cBhvr>
                                        <p:cTn id="139" dur="500"/>
                                        <p:tgtEl>
                                          <p:spTgt spid="9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94"/>
                                        </p:tgtEl>
                                        <p:attrNameLst>
                                          <p:attrName>style.visibility</p:attrName>
                                        </p:attrNameLst>
                                      </p:cBhvr>
                                      <p:to>
                                        <p:strVal val="visible"/>
                                      </p:to>
                                    </p:set>
                                    <p:animEffect transition="in" filter="fade">
                                      <p:cBhvr>
                                        <p:cTn id="142" dur="500"/>
                                        <p:tgtEl>
                                          <p:spTgt spid="94"/>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95"/>
                                        </p:tgtEl>
                                        <p:attrNameLst>
                                          <p:attrName>style.visibility</p:attrName>
                                        </p:attrNameLst>
                                      </p:cBhvr>
                                      <p:to>
                                        <p:strVal val="visible"/>
                                      </p:to>
                                    </p:set>
                                    <p:animEffect transition="in" filter="fade">
                                      <p:cBhvr>
                                        <p:cTn id="145" dur="500"/>
                                        <p:tgtEl>
                                          <p:spTgt spid="95"/>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394"/>
                                        </p:tgtEl>
                                        <p:attrNameLst>
                                          <p:attrName>style.visibility</p:attrName>
                                        </p:attrNameLst>
                                      </p:cBhvr>
                                      <p:to>
                                        <p:strVal val="visible"/>
                                      </p:to>
                                    </p:set>
                                    <p:animEffect transition="in" filter="fade">
                                      <p:cBhvr>
                                        <p:cTn id="148" dur="500"/>
                                        <p:tgtEl>
                                          <p:spTgt spid="394"/>
                                        </p:tgtEl>
                                      </p:cBhvr>
                                    </p:animEffect>
                                  </p:childTnLst>
                                </p:cTn>
                              </p:par>
                            </p:childTnLst>
                          </p:cTn>
                        </p:par>
                        <p:par>
                          <p:cTn id="149" fill="hold" nodeType="afterGroup">
                            <p:stCondLst>
                              <p:cond delay="1000"/>
                            </p:stCondLst>
                            <p:childTnLst>
                              <p:par>
                                <p:cTn id="150" presetID="10" presetClass="entr" presetSubtype="0" fill="hold" grpId="0" nodeType="afterEffect">
                                  <p:stCondLst>
                                    <p:cond delay="0"/>
                                  </p:stCondLst>
                                  <p:childTnLst>
                                    <p:set>
                                      <p:cBhvr>
                                        <p:cTn id="151" dur="1" fill="hold">
                                          <p:stCondLst>
                                            <p:cond delay="0"/>
                                          </p:stCondLst>
                                        </p:cTn>
                                        <p:tgtEl>
                                          <p:spTgt spid="396"/>
                                        </p:tgtEl>
                                        <p:attrNameLst>
                                          <p:attrName>style.visibility</p:attrName>
                                        </p:attrNameLst>
                                      </p:cBhvr>
                                      <p:to>
                                        <p:strVal val="visible"/>
                                      </p:to>
                                    </p:set>
                                    <p:animEffect transition="in" filter="fade">
                                      <p:cBhvr>
                                        <p:cTn id="152" dur="500"/>
                                        <p:tgtEl>
                                          <p:spTgt spid="396"/>
                                        </p:tgtEl>
                                      </p:cBhvr>
                                    </p:animEffect>
                                  </p:childTnLst>
                                </p:cTn>
                              </p:par>
                            </p:childTnLst>
                          </p:cTn>
                        </p:par>
                        <p:par>
                          <p:cTn id="153" fill="hold" nodeType="afterGroup">
                            <p:stCondLst>
                              <p:cond delay="1500"/>
                            </p:stCondLst>
                            <p:childTnLst>
                              <p:par>
                                <p:cTn id="154" presetID="10" presetClass="entr" presetSubtype="0" fill="hold" grpId="0" nodeType="afterEffect">
                                  <p:stCondLst>
                                    <p:cond delay="0"/>
                                  </p:stCondLst>
                                  <p:childTnLst>
                                    <p:set>
                                      <p:cBhvr>
                                        <p:cTn id="155" dur="1" fill="hold">
                                          <p:stCondLst>
                                            <p:cond delay="0"/>
                                          </p:stCondLst>
                                        </p:cTn>
                                        <p:tgtEl>
                                          <p:spTgt spid="395"/>
                                        </p:tgtEl>
                                        <p:attrNameLst>
                                          <p:attrName>style.visibility</p:attrName>
                                        </p:attrNameLst>
                                      </p:cBhvr>
                                      <p:to>
                                        <p:strVal val="visible"/>
                                      </p:to>
                                    </p:set>
                                    <p:animEffect transition="in" filter="fade">
                                      <p:cBhvr>
                                        <p:cTn id="156" dur="500"/>
                                        <p:tgtEl>
                                          <p:spTgt spid="395"/>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397"/>
                                        </p:tgtEl>
                                        <p:attrNameLst>
                                          <p:attrName>style.visibility</p:attrName>
                                        </p:attrNameLst>
                                      </p:cBhvr>
                                      <p:to>
                                        <p:strVal val="visible"/>
                                      </p:to>
                                    </p:set>
                                    <p:animEffect transition="in" filter="fade">
                                      <p:cBhvr>
                                        <p:cTn id="159" dur="500"/>
                                        <p:tgtEl>
                                          <p:spTgt spid="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5" grpId="0"/>
      <p:bldP spid="66" grpId="0"/>
      <p:bldP spid="67" grpId="0"/>
      <p:bldP spid="68" grpId="0"/>
      <p:bldP spid="69" grpId="0"/>
      <p:bldP spid="70" grpId="0"/>
      <p:bldP spid="71"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P spid="90" grpId="0"/>
      <p:bldP spid="91" grpId="0" animBg="1"/>
      <p:bldP spid="92" grpId="0"/>
      <p:bldP spid="93" grpId="0"/>
      <p:bldP spid="94" grpId="0"/>
      <p:bldP spid="95" grpId="0"/>
      <p:bldP spid="394" grpId="0"/>
      <p:bldP spid="395" grpId="0" animBg="1"/>
      <p:bldP spid="396" grpId="0"/>
      <p:bldP spid="397" grpId="0"/>
      <p:bldP spid="410" grpId="0" animBg="1"/>
      <p:bldP spid="411" grpId="0" animBg="1"/>
      <p:bldP spid="412" grpId="0" animBg="1"/>
      <p:bldP spid="413" grpId="0" animBg="1"/>
      <p:bldP spid="414" grpId="0" animBg="1"/>
      <p:bldP spid="415" grpId="0" animBg="1"/>
      <p:bldP spid="416" grpId="0" animBg="1"/>
      <p:bldP spid="417" grpId="0" animBg="1"/>
      <p:bldP spid="422" grpId="0"/>
      <p:bldP spid="423" grpId="0" animBg="1"/>
      <p:bldP spid="424" grpId="0" animBg="1"/>
      <p:bldP spid="425" grpId="0" animBg="1"/>
      <p:bldP spid="426" grpId="0" animBg="1"/>
      <p:bldP spid="427" grpId="0" animBg="1"/>
      <p:bldP spid="431" grpId="0" animBg="1"/>
      <p:bldP spid="43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smtClean="0"/>
              <a:t>NEED-TO-KNOW 25-9</a:t>
            </a:r>
            <a:endParaRPr lang="en-US" sz="3600" b="1" dirty="0"/>
          </a:p>
        </p:txBody>
      </p:sp>
      <p:sp>
        <p:nvSpPr>
          <p:cNvPr id="8" name="Rectangle 5"/>
          <p:cNvSpPr>
            <a:spLocks noChangeArrowheads="1"/>
          </p:cNvSpPr>
          <p:nvPr/>
        </p:nvSpPr>
        <p:spPr bwMode="auto">
          <a:xfrm>
            <a:off x="1057275" y="2378075"/>
            <a:ext cx="7029450" cy="236538"/>
          </a:xfrm>
          <a:prstGeom prst="rect">
            <a:avLst/>
          </a:prstGeom>
          <a:solidFill>
            <a:schemeClr val="accent1">
              <a:lumMod val="40000"/>
              <a:lumOff val="60000"/>
            </a:schemeClr>
          </a:solidFill>
          <a:ln>
            <a:noFill/>
          </a:ln>
          <a:extLst/>
        </p:spPr>
        <p:txBody>
          <a:bodyPr/>
          <a:lstStyle/>
          <a:p>
            <a:pPr>
              <a:defRPr/>
            </a:pPr>
            <a:endParaRPr lang="en-US" dirty="0"/>
          </a:p>
        </p:txBody>
      </p:sp>
      <p:sp>
        <p:nvSpPr>
          <p:cNvPr id="113669" name="Rectangle 8"/>
          <p:cNvSpPr>
            <a:spLocks noChangeArrowheads="1"/>
          </p:cNvSpPr>
          <p:nvPr/>
        </p:nvSpPr>
        <p:spPr bwMode="auto">
          <a:xfrm>
            <a:off x="1096963" y="533400"/>
            <a:ext cx="75438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A company produces two products, Gamma and Omega. Gamma sells for $10 per unit and Omega sells</a:t>
            </a:r>
            <a:endParaRPr lang="en-US" altLang="en-US" sz="1800" dirty="0">
              <a:latin typeface="Arial" charset="0"/>
            </a:endParaRPr>
          </a:p>
        </p:txBody>
      </p:sp>
      <p:sp>
        <p:nvSpPr>
          <p:cNvPr id="113670" name="Rectangle 9"/>
          <p:cNvSpPr>
            <a:spLocks noChangeArrowheads="1"/>
          </p:cNvSpPr>
          <p:nvPr/>
        </p:nvSpPr>
        <p:spPr bwMode="auto">
          <a:xfrm>
            <a:off x="1096963" y="739775"/>
            <a:ext cx="76454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for $12.50 per unit. Variable costs are $7 per unit of Gamma and $8 per unit of Omega. The company has</a:t>
            </a:r>
            <a:endParaRPr lang="en-US" altLang="en-US" sz="1800" dirty="0">
              <a:latin typeface="Arial" charset="0"/>
            </a:endParaRPr>
          </a:p>
        </p:txBody>
      </p:sp>
      <p:sp>
        <p:nvSpPr>
          <p:cNvPr id="113671" name="Rectangle 10"/>
          <p:cNvSpPr>
            <a:spLocks noChangeArrowheads="1"/>
          </p:cNvSpPr>
          <p:nvPr/>
        </p:nvSpPr>
        <p:spPr bwMode="auto">
          <a:xfrm>
            <a:off x="1096963" y="946150"/>
            <a:ext cx="75739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a capacity of 5,000 machine hours per month. Gamma uses 1 machine hour per unit, and Omega uses 3</a:t>
            </a:r>
            <a:endParaRPr lang="en-US" altLang="en-US" sz="1800" dirty="0">
              <a:latin typeface="Arial" charset="0"/>
            </a:endParaRPr>
          </a:p>
        </p:txBody>
      </p:sp>
      <p:sp>
        <p:nvSpPr>
          <p:cNvPr id="113672" name="Rectangle 11"/>
          <p:cNvSpPr>
            <a:spLocks noChangeArrowheads="1"/>
          </p:cNvSpPr>
          <p:nvPr/>
        </p:nvSpPr>
        <p:spPr bwMode="auto">
          <a:xfrm>
            <a:off x="1096963" y="1150938"/>
            <a:ext cx="17653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machine hours per unit.</a:t>
            </a:r>
            <a:endParaRPr lang="en-US" altLang="en-US" sz="1800" dirty="0">
              <a:latin typeface="Arial" charset="0"/>
            </a:endParaRPr>
          </a:p>
        </p:txBody>
      </p:sp>
      <p:sp>
        <p:nvSpPr>
          <p:cNvPr id="113673" name="Rectangle 12"/>
          <p:cNvSpPr>
            <a:spLocks noChangeArrowheads="1"/>
          </p:cNvSpPr>
          <p:nvPr/>
        </p:nvSpPr>
        <p:spPr bwMode="auto">
          <a:xfrm>
            <a:off x="1096963" y="1357313"/>
            <a:ext cx="5173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1. Compute the contribution margin per machine hour for each product.</a:t>
            </a:r>
            <a:endParaRPr lang="en-US" altLang="en-US" sz="1800" dirty="0">
              <a:latin typeface="Arial" charset="0"/>
            </a:endParaRPr>
          </a:p>
        </p:txBody>
      </p:sp>
      <p:sp>
        <p:nvSpPr>
          <p:cNvPr id="113674" name="Rectangle 13"/>
          <p:cNvSpPr>
            <a:spLocks noChangeArrowheads="1"/>
          </p:cNvSpPr>
          <p:nvPr/>
        </p:nvSpPr>
        <p:spPr bwMode="auto">
          <a:xfrm>
            <a:off x="1096963" y="2398713"/>
            <a:ext cx="7762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b="1" dirty="0">
                <a:solidFill>
                  <a:srgbClr val="000000"/>
                </a:solidFill>
                <a:latin typeface="Arial" charset="0"/>
              </a:rPr>
              <a:t>(per unit)</a:t>
            </a:r>
            <a:endParaRPr lang="en-US" altLang="en-US" sz="1800" dirty="0">
              <a:latin typeface="Arial" charset="0"/>
            </a:endParaRPr>
          </a:p>
        </p:txBody>
      </p:sp>
      <p:sp>
        <p:nvSpPr>
          <p:cNvPr id="113675" name="Rectangle 14"/>
          <p:cNvSpPr>
            <a:spLocks noChangeArrowheads="1"/>
          </p:cNvSpPr>
          <p:nvPr/>
        </p:nvSpPr>
        <p:spPr bwMode="auto">
          <a:xfrm>
            <a:off x="5373688" y="2398713"/>
            <a:ext cx="676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b="1" dirty="0">
                <a:solidFill>
                  <a:srgbClr val="000000"/>
                </a:solidFill>
                <a:latin typeface="Arial" charset="0"/>
              </a:rPr>
              <a:t>Gamma</a:t>
            </a:r>
            <a:endParaRPr lang="en-US" altLang="en-US" sz="1800" dirty="0">
              <a:latin typeface="Arial" charset="0"/>
            </a:endParaRPr>
          </a:p>
        </p:txBody>
      </p:sp>
      <p:sp>
        <p:nvSpPr>
          <p:cNvPr id="113676" name="Rectangle 15"/>
          <p:cNvSpPr>
            <a:spLocks noChangeArrowheads="1"/>
          </p:cNvSpPr>
          <p:nvPr/>
        </p:nvSpPr>
        <p:spPr bwMode="auto">
          <a:xfrm>
            <a:off x="7361238" y="2398713"/>
            <a:ext cx="6254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b="1" dirty="0">
                <a:solidFill>
                  <a:srgbClr val="000000"/>
                </a:solidFill>
                <a:latin typeface="Arial" charset="0"/>
              </a:rPr>
              <a:t>Omega</a:t>
            </a:r>
            <a:endParaRPr lang="en-US" altLang="en-US" sz="1800" dirty="0">
              <a:latin typeface="Arial" charset="0"/>
            </a:endParaRPr>
          </a:p>
        </p:txBody>
      </p:sp>
      <p:sp>
        <p:nvSpPr>
          <p:cNvPr id="113677" name="Rectangle 16"/>
          <p:cNvSpPr>
            <a:spLocks noChangeArrowheads="1"/>
          </p:cNvSpPr>
          <p:nvPr/>
        </p:nvSpPr>
        <p:spPr bwMode="auto">
          <a:xfrm>
            <a:off x="1096963" y="2624138"/>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Sales</a:t>
            </a:r>
            <a:endParaRPr lang="en-US" altLang="en-US" sz="1800" dirty="0">
              <a:latin typeface="Arial" charset="0"/>
            </a:endParaRPr>
          </a:p>
        </p:txBody>
      </p:sp>
      <p:sp>
        <p:nvSpPr>
          <p:cNvPr id="113678" name="Rectangle 17"/>
          <p:cNvSpPr>
            <a:spLocks noChangeArrowheads="1"/>
          </p:cNvSpPr>
          <p:nvPr/>
        </p:nvSpPr>
        <p:spPr bwMode="auto">
          <a:xfrm>
            <a:off x="5434013" y="2624138"/>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$10.00</a:t>
            </a:r>
            <a:endParaRPr lang="en-US" altLang="en-US" sz="1800" dirty="0">
              <a:latin typeface="Arial" charset="0"/>
            </a:endParaRPr>
          </a:p>
        </p:txBody>
      </p:sp>
      <p:sp>
        <p:nvSpPr>
          <p:cNvPr id="113679" name="Rectangle 18"/>
          <p:cNvSpPr>
            <a:spLocks noChangeArrowheads="1"/>
          </p:cNvSpPr>
          <p:nvPr/>
        </p:nvSpPr>
        <p:spPr bwMode="auto">
          <a:xfrm>
            <a:off x="7502525" y="2624138"/>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$12.50</a:t>
            </a:r>
            <a:endParaRPr lang="en-US" altLang="en-US" sz="1800" dirty="0">
              <a:latin typeface="Arial" charset="0"/>
            </a:endParaRPr>
          </a:p>
        </p:txBody>
      </p:sp>
      <p:sp>
        <p:nvSpPr>
          <p:cNvPr id="113680" name="Rectangle 19"/>
          <p:cNvSpPr>
            <a:spLocks noChangeArrowheads="1"/>
          </p:cNvSpPr>
          <p:nvPr/>
        </p:nvSpPr>
        <p:spPr bwMode="auto">
          <a:xfrm>
            <a:off x="1096963" y="2830513"/>
            <a:ext cx="10890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Variable costs</a:t>
            </a:r>
            <a:endParaRPr lang="en-US" altLang="en-US" sz="1800" dirty="0">
              <a:latin typeface="Arial" charset="0"/>
            </a:endParaRPr>
          </a:p>
        </p:txBody>
      </p:sp>
      <p:sp>
        <p:nvSpPr>
          <p:cNvPr id="113681" name="Rectangle 20"/>
          <p:cNvSpPr>
            <a:spLocks noChangeArrowheads="1"/>
          </p:cNvSpPr>
          <p:nvPr/>
        </p:nvSpPr>
        <p:spPr bwMode="auto">
          <a:xfrm>
            <a:off x="5565775" y="2830513"/>
            <a:ext cx="4937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(7.00)</a:t>
            </a:r>
            <a:endParaRPr lang="en-US" altLang="en-US" sz="1800" dirty="0">
              <a:latin typeface="Arial" charset="0"/>
            </a:endParaRPr>
          </a:p>
        </p:txBody>
      </p:sp>
      <p:sp>
        <p:nvSpPr>
          <p:cNvPr id="113682" name="Rectangle 21"/>
          <p:cNvSpPr>
            <a:spLocks noChangeArrowheads="1"/>
          </p:cNvSpPr>
          <p:nvPr/>
        </p:nvSpPr>
        <p:spPr bwMode="auto">
          <a:xfrm>
            <a:off x="7632700" y="2830513"/>
            <a:ext cx="4937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(8.00)</a:t>
            </a:r>
            <a:endParaRPr lang="en-US" altLang="en-US" sz="1800" dirty="0">
              <a:latin typeface="Arial" charset="0"/>
            </a:endParaRPr>
          </a:p>
        </p:txBody>
      </p:sp>
      <p:sp>
        <p:nvSpPr>
          <p:cNvPr id="113683" name="Rectangle 22"/>
          <p:cNvSpPr>
            <a:spLocks noChangeArrowheads="1"/>
          </p:cNvSpPr>
          <p:nvPr/>
        </p:nvSpPr>
        <p:spPr bwMode="auto">
          <a:xfrm>
            <a:off x="1096963" y="3036888"/>
            <a:ext cx="20780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Contribution margin per unit</a:t>
            </a:r>
            <a:endParaRPr lang="en-US" altLang="en-US" sz="1800" dirty="0">
              <a:latin typeface="Arial" charset="0"/>
            </a:endParaRPr>
          </a:p>
        </p:txBody>
      </p:sp>
      <p:sp>
        <p:nvSpPr>
          <p:cNvPr id="113684" name="Rectangle 23"/>
          <p:cNvSpPr>
            <a:spLocks noChangeArrowheads="1"/>
          </p:cNvSpPr>
          <p:nvPr/>
        </p:nvSpPr>
        <p:spPr bwMode="auto">
          <a:xfrm>
            <a:off x="5524500" y="303688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$3.00</a:t>
            </a:r>
            <a:endParaRPr lang="en-US" altLang="en-US" sz="1800" dirty="0">
              <a:latin typeface="Arial" charset="0"/>
            </a:endParaRPr>
          </a:p>
        </p:txBody>
      </p:sp>
      <p:sp>
        <p:nvSpPr>
          <p:cNvPr id="113685" name="Rectangle 24"/>
          <p:cNvSpPr>
            <a:spLocks noChangeArrowheads="1"/>
          </p:cNvSpPr>
          <p:nvPr/>
        </p:nvSpPr>
        <p:spPr bwMode="auto">
          <a:xfrm>
            <a:off x="7593013" y="3036888"/>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$4.50</a:t>
            </a:r>
            <a:endParaRPr lang="en-US" altLang="en-US" sz="1800" dirty="0">
              <a:latin typeface="Arial" charset="0"/>
            </a:endParaRPr>
          </a:p>
        </p:txBody>
      </p:sp>
      <p:sp>
        <p:nvSpPr>
          <p:cNvPr id="113686" name="Rectangle 25"/>
          <p:cNvSpPr>
            <a:spLocks noChangeArrowheads="1"/>
          </p:cNvSpPr>
          <p:nvPr/>
        </p:nvSpPr>
        <p:spPr bwMode="auto">
          <a:xfrm>
            <a:off x="1096963" y="3335338"/>
            <a:ext cx="170021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Machine hours per unit</a:t>
            </a:r>
            <a:endParaRPr lang="en-US" altLang="en-US" sz="1800" dirty="0">
              <a:latin typeface="Arial" charset="0"/>
            </a:endParaRPr>
          </a:p>
        </p:txBody>
      </p:sp>
      <p:sp>
        <p:nvSpPr>
          <p:cNvPr id="113687" name="Rectangle 26"/>
          <p:cNvSpPr>
            <a:spLocks noChangeArrowheads="1"/>
          </p:cNvSpPr>
          <p:nvPr/>
        </p:nvSpPr>
        <p:spPr bwMode="auto">
          <a:xfrm>
            <a:off x="5837238" y="3335338"/>
            <a:ext cx="1619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1</a:t>
            </a:r>
            <a:endParaRPr lang="en-US" altLang="en-US" sz="1800" dirty="0">
              <a:latin typeface="Arial" charset="0"/>
            </a:endParaRPr>
          </a:p>
        </p:txBody>
      </p:sp>
      <p:sp>
        <p:nvSpPr>
          <p:cNvPr id="113688" name="Rectangle 27"/>
          <p:cNvSpPr>
            <a:spLocks noChangeArrowheads="1"/>
          </p:cNvSpPr>
          <p:nvPr/>
        </p:nvSpPr>
        <p:spPr bwMode="auto">
          <a:xfrm>
            <a:off x="7905750" y="3335338"/>
            <a:ext cx="1619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3</a:t>
            </a:r>
            <a:endParaRPr lang="en-US" altLang="en-US" sz="1800" dirty="0">
              <a:latin typeface="Arial" charset="0"/>
            </a:endParaRPr>
          </a:p>
        </p:txBody>
      </p:sp>
      <p:sp>
        <p:nvSpPr>
          <p:cNvPr id="113689" name="Rectangle 28"/>
          <p:cNvSpPr>
            <a:spLocks noChangeArrowheads="1"/>
          </p:cNvSpPr>
          <p:nvPr/>
        </p:nvSpPr>
        <p:spPr bwMode="auto">
          <a:xfrm>
            <a:off x="1096963" y="3540125"/>
            <a:ext cx="27940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Contribution margin per machine hour</a:t>
            </a:r>
            <a:endParaRPr lang="en-US" altLang="en-US" sz="1800" dirty="0">
              <a:latin typeface="Arial" charset="0"/>
            </a:endParaRPr>
          </a:p>
        </p:txBody>
      </p:sp>
      <p:sp>
        <p:nvSpPr>
          <p:cNvPr id="113690" name="Rectangle 29"/>
          <p:cNvSpPr>
            <a:spLocks noChangeArrowheads="1"/>
          </p:cNvSpPr>
          <p:nvPr/>
        </p:nvSpPr>
        <p:spPr bwMode="auto">
          <a:xfrm>
            <a:off x="5575300" y="3540125"/>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$3.00</a:t>
            </a:r>
            <a:endParaRPr lang="en-US" altLang="en-US" sz="1800" dirty="0">
              <a:latin typeface="Arial" charset="0"/>
            </a:endParaRPr>
          </a:p>
        </p:txBody>
      </p:sp>
      <p:sp>
        <p:nvSpPr>
          <p:cNvPr id="113691" name="Rectangle 30"/>
          <p:cNvSpPr>
            <a:spLocks noChangeArrowheads="1"/>
          </p:cNvSpPr>
          <p:nvPr/>
        </p:nvSpPr>
        <p:spPr bwMode="auto">
          <a:xfrm>
            <a:off x="7643813" y="3540125"/>
            <a:ext cx="47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$1.50</a:t>
            </a:r>
            <a:endParaRPr lang="en-US" altLang="en-US" sz="1800" dirty="0">
              <a:latin typeface="Arial" charset="0"/>
            </a:endParaRPr>
          </a:p>
        </p:txBody>
      </p:sp>
      <p:sp>
        <p:nvSpPr>
          <p:cNvPr id="113692" name="Rectangle 54"/>
          <p:cNvSpPr>
            <a:spLocks noChangeArrowheads="1"/>
          </p:cNvSpPr>
          <p:nvPr/>
        </p:nvSpPr>
        <p:spPr bwMode="auto">
          <a:xfrm>
            <a:off x="1096963" y="1563688"/>
            <a:ext cx="67976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2. Assume demand for Gamma is limited to 3,800 units per month, and demand for Omega is </a:t>
            </a:r>
            <a:endParaRPr lang="en-US" altLang="en-US" sz="1800" dirty="0">
              <a:latin typeface="Arial" charset="0"/>
            </a:endParaRPr>
          </a:p>
        </p:txBody>
      </p:sp>
      <p:sp>
        <p:nvSpPr>
          <p:cNvPr id="113693" name="Rectangle 55"/>
          <p:cNvSpPr>
            <a:spLocks noChangeArrowheads="1"/>
          </p:cNvSpPr>
          <p:nvPr/>
        </p:nvSpPr>
        <p:spPr bwMode="auto">
          <a:xfrm>
            <a:off x="1096963" y="1758950"/>
            <a:ext cx="68072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limited to 1,000 units per month. How many units of Gamma and Omega should the company </a:t>
            </a:r>
            <a:endParaRPr lang="en-US" altLang="en-US" sz="1800" dirty="0">
              <a:latin typeface="Arial" charset="0"/>
            </a:endParaRPr>
          </a:p>
        </p:txBody>
      </p:sp>
      <p:sp>
        <p:nvSpPr>
          <p:cNvPr id="113694" name="Rectangle 56"/>
          <p:cNvSpPr>
            <a:spLocks noChangeArrowheads="1"/>
          </p:cNvSpPr>
          <p:nvPr/>
        </p:nvSpPr>
        <p:spPr bwMode="auto">
          <a:xfrm>
            <a:off x="1096963" y="1965325"/>
            <a:ext cx="54260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produce, and what will be the total contribution margin from this sales mix?</a:t>
            </a:r>
            <a:endParaRPr lang="en-US" altLang="en-US" sz="1800" dirty="0">
              <a:latin typeface="Arial" charset="0"/>
            </a:endParaRPr>
          </a:p>
        </p:txBody>
      </p:sp>
      <p:sp>
        <p:nvSpPr>
          <p:cNvPr id="113695" name="Line 57"/>
          <p:cNvSpPr>
            <a:spLocks noChangeShapeType="1"/>
          </p:cNvSpPr>
          <p:nvPr/>
        </p:nvSpPr>
        <p:spPr bwMode="auto">
          <a:xfrm>
            <a:off x="5313363" y="3016250"/>
            <a:ext cx="70643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13696" name="Rectangle 58"/>
          <p:cNvSpPr>
            <a:spLocks noChangeArrowheads="1"/>
          </p:cNvSpPr>
          <p:nvPr/>
        </p:nvSpPr>
        <p:spPr bwMode="auto">
          <a:xfrm>
            <a:off x="5313363" y="3016250"/>
            <a:ext cx="706437"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113697" name="Line 59"/>
          <p:cNvSpPr>
            <a:spLocks noChangeShapeType="1"/>
          </p:cNvSpPr>
          <p:nvPr/>
        </p:nvSpPr>
        <p:spPr bwMode="auto">
          <a:xfrm>
            <a:off x="5313363" y="3222625"/>
            <a:ext cx="70643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13698" name="Rectangle 60"/>
          <p:cNvSpPr>
            <a:spLocks noChangeArrowheads="1"/>
          </p:cNvSpPr>
          <p:nvPr/>
        </p:nvSpPr>
        <p:spPr bwMode="auto">
          <a:xfrm>
            <a:off x="5313363" y="3222625"/>
            <a:ext cx="706437"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113699" name="Line 61"/>
          <p:cNvSpPr>
            <a:spLocks noChangeShapeType="1"/>
          </p:cNvSpPr>
          <p:nvPr/>
        </p:nvSpPr>
        <p:spPr bwMode="auto">
          <a:xfrm>
            <a:off x="5313363" y="3243263"/>
            <a:ext cx="70643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13700" name="Rectangle 62"/>
          <p:cNvSpPr>
            <a:spLocks noChangeArrowheads="1"/>
          </p:cNvSpPr>
          <p:nvPr/>
        </p:nvSpPr>
        <p:spPr bwMode="auto">
          <a:xfrm>
            <a:off x="5313363" y="3243263"/>
            <a:ext cx="706437"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113701" name="Rectangle 63"/>
          <p:cNvSpPr>
            <a:spLocks noChangeArrowheads="1"/>
          </p:cNvSpPr>
          <p:nvPr/>
        </p:nvSpPr>
        <p:spPr bwMode="auto">
          <a:xfrm>
            <a:off x="1047750" y="2366963"/>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113702" name="Rectangle 64"/>
          <p:cNvSpPr>
            <a:spLocks noChangeArrowheads="1"/>
          </p:cNvSpPr>
          <p:nvPr/>
        </p:nvSpPr>
        <p:spPr bwMode="auto">
          <a:xfrm>
            <a:off x="8066088" y="2387600"/>
            <a:ext cx="20637"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422" name="Rectangle 69"/>
          <p:cNvSpPr>
            <a:spLocks noChangeArrowheads="1"/>
          </p:cNvSpPr>
          <p:nvPr/>
        </p:nvSpPr>
        <p:spPr bwMode="auto">
          <a:xfrm>
            <a:off x="1066800" y="2366963"/>
            <a:ext cx="7019925" cy="20637"/>
          </a:xfrm>
          <a:prstGeom prst="rect">
            <a:avLst/>
          </a:prstGeom>
          <a:solidFill>
            <a:schemeClr val="accent1">
              <a:lumMod val="20000"/>
              <a:lumOff val="80000"/>
            </a:schemeClr>
          </a:solidFill>
          <a:ln>
            <a:noFill/>
          </a:ln>
          <a:extLst/>
        </p:spPr>
        <p:txBody>
          <a:bodyPr/>
          <a:lstStyle/>
          <a:p>
            <a:pPr>
              <a:defRPr/>
            </a:pPr>
            <a:endParaRPr lang="en-US" dirty="0"/>
          </a:p>
        </p:txBody>
      </p:sp>
      <p:sp>
        <p:nvSpPr>
          <p:cNvPr id="113704" name="Rectangle 70"/>
          <p:cNvSpPr>
            <a:spLocks noChangeArrowheads="1"/>
          </p:cNvSpPr>
          <p:nvPr/>
        </p:nvSpPr>
        <p:spPr bwMode="auto">
          <a:xfrm>
            <a:off x="1066800" y="2593975"/>
            <a:ext cx="70199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113705" name="Line 71"/>
          <p:cNvSpPr>
            <a:spLocks noChangeShapeType="1"/>
          </p:cNvSpPr>
          <p:nvPr/>
        </p:nvSpPr>
        <p:spPr bwMode="auto">
          <a:xfrm>
            <a:off x="7178675" y="3016250"/>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13706" name="Rectangle 72"/>
          <p:cNvSpPr>
            <a:spLocks noChangeArrowheads="1"/>
          </p:cNvSpPr>
          <p:nvPr/>
        </p:nvSpPr>
        <p:spPr bwMode="auto">
          <a:xfrm>
            <a:off x="7178675" y="3016250"/>
            <a:ext cx="9080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113707" name="Line 73"/>
          <p:cNvSpPr>
            <a:spLocks noChangeShapeType="1"/>
          </p:cNvSpPr>
          <p:nvPr/>
        </p:nvSpPr>
        <p:spPr bwMode="auto">
          <a:xfrm>
            <a:off x="7178675" y="3222625"/>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13708" name="Rectangle 74"/>
          <p:cNvSpPr>
            <a:spLocks noChangeArrowheads="1"/>
          </p:cNvSpPr>
          <p:nvPr/>
        </p:nvSpPr>
        <p:spPr bwMode="auto">
          <a:xfrm>
            <a:off x="7178675" y="3222625"/>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113709" name="Line 75"/>
          <p:cNvSpPr>
            <a:spLocks noChangeShapeType="1"/>
          </p:cNvSpPr>
          <p:nvPr/>
        </p:nvSpPr>
        <p:spPr bwMode="auto">
          <a:xfrm>
            <a:off x="7178675" y="3243263"/>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13710" name="Rectangle 76"/>
          <p:cNvSpPr>
            <a:spLocks noChangeArrowheads="1"/>
          </p:cNvSpPr>
          <p:nvPr/>
        </p:nvSpPr>
        <p:spPr bwMode="auto">
          <a:xfrm>
            <a:off x="7178675" y="3243263"/>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113711" name="AutoShape 3"/>
          <p:cNvSpPr>
            <a:spLocks noChangeAspect="1" noChangeArrowheads="1" noTextEdit="1"/>
          </p:cNvSpPr>
          <p:nvPr/>
        </p:nvSpPr>
        <p:spPr bwMode="auto">
          <a:xfrm>
            <a:off x="1057275" y="3836988"/>
            <a:ext cx="7029450"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6" name="Rectangle 5"/>
          <p:cNvSpPr>
            <a:spLocks noChangeArrowheads="1"/>
          </p:cNvSpPr>
          <p:nvPr/>
        </p:nvSpPr>
        <p:spPr bwMode="auto">
          <a:xfrm>
            <a:off x="1057275" y="3836988"/>
            <a:ext cx="7029450" cy="238125"/>
          </a:xfrm>
          <a:prstGeom prst="rect">
            <a:avLst/>
          </a:prstGeom>
          <a:solidFill>
            <a:schemeClr val="accent1">
              <a:lumMod val="40000"/>
              <a:lumOff val="60000"/>
            </a:schemeClr>
          </a:solidFill>
          <a:ln>
            <a:noFill/>
          </a:ln>
          <a:extLst/>
        </p:spPr>
        <p:txBody>
          <a:bodyPr/>
          <a:lstStyle/>
          <a:p>
            <a:pPr>
              <a:defRPr/>
            </a:pPr>
            <a:endParaRPr lang="en-US" dirty="0"/>
          </a:p>
        </p:txBody>
      </p:sp>
      <p:sp>
        <p:nvSpPr>
          <p:cNvPr id="7" name="Rectangle 6"/>
          <p:cNvSpPr>
            <a:spLocks noChangeArrowheads="1"/>
          </p:cNvSpPr>
          <p:nvPr/>
        </p:nvSpPr>
        <p:spPr bwMode="auto">
          <a:xfrm>
            <a:off x="1057275" y="4922838"/>
            <a:ext cx="7029450" cy="238125"/>
          </a:xfrm>
          <a:prstGeom prst="rect">
            <a:avLst/>
          </a:prstGeom>
          <a:solidFill>
            <a:schemeClr val="accent1">
              <a:lumMod val="40000"/>
              <a:lumOff val="60000"/>
            </a:schemeClr>
          </a:solidFill>
          <a:ln>
            <a:noFill/>
          </a:ln>
          <a:extLst/>
        </p:spPr>
        <p:txBody>
          <a:bodyPr/>
          <a:lstStyle/>
          <a:p>
            <a:pPr>
              <a:defRPr/>
            </a:pPr>
            <a:endParaRPr lang="en-US" dirty="0"/>
          </a:p>
        </p:txBody>
      </p:sp>
      <p:sp>
        <p:nvSpPr>
          <p:cNvPr id="10" name="Rectangle 7"/>
          <p:cNvSpPr>
            <a:spLocks noChangeArrowheads="1"/>
          </p:cNvSpPr>
          <p:nvPr/>
        </p:nvSpPr>
        <p:spPr bwMode="auto">
          <a:xfrm>
            <a:off x="1096963" y="3857625"/>
            <a:ext cx="4024312"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b="1" dirty="0">
                <a:solidFill>
                  <a:srgbClr val="000000"/>
                </a:solidFill>
                <a:latin typeface="Arial" charset="0"/>
              </a:rPr>
              <a:t>Contribution margin (calculated on a per unit basis)</a:t>
            </a:r>
            <a:endParaRPr lang="en-US" altLang="en-US" sz="1800" dirty="0">
              <a:latin typeface="Arial" charset="0"/>
            </a:endParaRPr>
          </a:p>
        </p:txBody>
      </p:sp>
      <p:sp>
        <p:nvSpPr>
          <p:cNvPr id="11" name="Rectangle 8"/>
          <p:cNvSpPr>
            <a:spLocks noChangeArrowheads="1"/>
          </p:cNvSpPr>
          <p:nvPr/>
        </p:nvSpPr>
        <p:spPr bwMode="auto">
          <a:xfrm>
            <a:off x="1096963" y="4084638"/>
            <a:ext cx="6461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Gamma</a:t>
            </a:r>
            <a:endParaRPr lang="en-US" altLang="en-US" sz="1800" dirty="0">
              <a:latin typeface="Arial" charset="0"/>
            </a:endParaRPr>
          </a:p>
        </p:txBody>
      </p:sp>
      <p:sp>
        <p:nvSpPr>
          <p:cNvPr id="12" name="Rectangle 9"/>
          <p:cNvSpPr>
            <a:spLocks noChangeArrowheads="1"/>
          </p:cNvSpPr>
          <p:nvPr/>
        </p:nvSpPr>
        <p:spPr bwMode="auto">
          <a:xfrm>
            <a:off x="2133600" y="4084638"/>
            <a:ext cx="34083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3,800 units x $3.00 contribution margin per unit</a:t>
            </a:r>
            <a:endParaRPr lang="en-US" altLang="en-US" sz="1800" dirty="0">
              <a:latin typeface="Arial" charset="0"/>
            </a:endParaRPr>
          </a:p>
        </p:txBody>
      </p:sp>
      <p:sp>
        <p:nvSpPr>
          <p:cNvPr id="16" name="Rectangle 10"/>
          <p:cNvSpPr>
            <a:spLocks noChangeArrowheads="1"/>
          </p:cNvSpPr>
          <p:nvPr/>
        </p:nvSpPr>
        <p:spPr bwMode="auto">
          <a:xfrm>
            <a:off x="7410450" y="4084638"/>
            <a:ext cx="6461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$11,400</a:t>
            </a:r>
            <a:endParaRPr lang="en-US" altLang="en-US" sz="1800" dirty="0">
              <a:latin typeface="Arial" charset="0"/>
            </a:endParaRPr>
          </a:p>
        </p:txBody>
      </p:sp>
      <p:sp>
        <p:nvSpPr>
          <p:cNvPr id="17" name="Rectangle 11"/>
          <p:cNvSpPr>
            <a:spLocks noChangeArrowheads="1"/>
          </p:cNvSpPr>
          <p:nvPr/>
        </p:nvSpPr>
        <p:spPr bwMode="auto">
          <a:xfrm>
            <a:off x="1096963" y="4292600"/>
            <a:ext cx="5953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Omega</a:t>
            </a:r>
            <a:endParaRPr lang="en-US" altLang="en-US" sz="1800" dirty="0">
              <a:latin typeface="Arial" charset="0"/>
            </a:endParaRPr>
          </a:p>
        </p:txBody>
      </p:sp>
      <p:sp>
        <p:nvSpPr>
          <p:cNvPr id="18" name="Rectangle 12"/>
          <p:cNvSpPr>
            <a:spLocks noChangeArrowheads="1"/>
          </p:cNvSpPr>
          <p:nvPr/>
        </p:nvSpPr>
        <p:spPr bwMode="auto">
          <a:xfrm>
            <a:off x="2133600" y="4292600"/>
            <a:ext cx="32781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400 units x $4.50 contribution margin per unit</a:t>
            </a:r>
            <a:endParaRPr lang="en-US" altLang="en-US" sz="1800" dirty="0">
              <a:latin typeface="Arial" charset="0"/>
            </a:endParaRPr>
          </a:p>
        </p:txBody>
      </p:sp>
      <p:sp>
        <p:nvSpPr>
          <p:cNvPr id="19" name="Rectangle 13"/>
          <p:cNvSpPr>
            <a:spLocks noChangeArrowheads="1"/>
          </p:cNvSpPr>
          <p:nvPr/>
        </p:nvSpPr>
        <p:spPr bwMode="auto">
          <a:xfrm>
            <a:off x="7593013" y="4292600"/>
            <a:ext cx="474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1,800</a:t>
            </a:r>
            <a:endParaRPr lang="en-US" altLang="en-US" sz="1800" dirty="0">
              <a:latin typeface="Arial" charset="0"/>
            </a:endParaRPr>
          </a:p>
        </p:txBody>
      </p:sp>
      <p:sp>
        <p:nvSpPr>
          <p:cNvPr id="20" name="Rectangle 14"/>
          <p:cNvSpPr>
            <a:spLocks noChangeArrowheads="1"/>
          </p:cNvSpPr>
          <p:nvPr/>
        </p:nvSpPr>
        <p:spPr bwMode="auto">
          <a:xfrm>
            <a:off x="1096963" y="4498975"/>
            <a:ext cx="183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Total contribution margin</a:t>
            </a:r>
            <a:endParaRPr lang="en-US" altLang="en-US" sz="1800" dirty="0">
              <a:latin typeface="Arial" charset="0"/>
            </a:endParaRPr>
          </a:p>
        </p:txBody>
      </p:sp>
      <p:sp>
        <p:nvSpPr>
          <p:cNvPr id="21" name="Rectangle 15"/>
          <p:cNvSpPr>
            <a:spLocks noChangeArrowheads="1"/>
          </p:cNvSpPr>
          <p:nvPr/>
        </p:nvSpPr>
        <p:spPr bwMode="auto">
          <a:xfrm>
            <a:off x="7410450" y="4498975"/>
            <a:ext cx="6461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$13,200</a:t>
            </a:r>
            <a:endParaRPr lang="en-US" altLang="en-US" sz="1800" dirty="0">
              <a:latin typeface="Arial" charset="0"/>
            </a:endParaRPr>
          </a:p>
        </p:txBody>
      </p:sp>
      <p:sp>
        <p:nvSpPr>
          <p:cNvPr id="22" name="Rectangle 16"/>
          <p:cNvSpPr>
            <a:spLocks noChangeArrowheads="1"/>
          </p:cNvSpPr>
          <p:nvPr/>
        </p:nvSpPr>
        <p:spPr bwMode="auto">
          <a:xfrm>
            <a:off x="1096963" y="4943475"/>
            <a:ext cx="4779962"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b="1" dirty="0">
                <a:solidFill>
                  <a:srgbClr val="000000"/>
                </a:solidFill>
                <a:latin typeface="Arial" charset="0"/>
              </a:rPr>
              <a:t>Contribution margin (calculated on a per machine hour basis)</a:t>
            </a:r>
            <a:endParaRPr lang="en-US" altLang="en-US" sz="1800" dirty="0">
              <a:latin typeface="Arial" charset="0"/>
            </a:endParaRPr>
          </a:p>
        </p:txBody>
      </p:sp>
      <p:sp>
        <p:nvSpPr>
          <p:cNvPr id="23" name="Rectangle 17"/>
          <p:cNvSpPr>
            <a:spLocks noChangeArrowheads="1"/>
          </p:cNvSpPr>
          <p:nvPr/>
        </p:nvSpPr>
        <p:spPr bwMode="auto">
          <a:xfrm>
            <a:off x="1096963" y="5170488"/>
            <a:ext cx="6461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Gamma</a:t>
            </a:r>
            <a:endParaRPr lang="en-US" altLang="en-US" sz="1800" dirty="0">
              <a:latin typeface="Arial" charset="0"/>
            </a:endParaRPr>
          </a:p>
        </p:txBody>
      </p:sp>
      <p:sp>
        <p:nvSpPr>
          <p:cNvPr id="24" name="Rectangle 18"/>
          <p:cNvSpPr>
            <a:spLocks noChangeArrowheads="1"/>
          </p:cNvSpPr>
          <p:nvPr/>
        </p:nvSpPr>
        <p:spPr bwMode="auto">
          <a:xfrm>
            <a:off x="2133600" y="5170488"/>
            <a:ext cx="48402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3,800 machine hours x $3.00 contribution margin per machine hour</a:t>
            </a:r>
            <a:endParaRPr lang="en-US" altLang="en-US" sz="1800" dirty="0">
              <a:latin typeface="Arial" charset="0"/>
            </a:endParaRPr>
          </a:p>
        </p:txBody>
      </p:sp>
      <p:sp>
        <p:nvSpPr>
          <p:cNvPr id="25" name="Rectangle 19"/>
          <p:cNvSpPr>
            <a:spLocks noChangeArrowheads="1"/>
          </p:cNvSpPr>
          <p:nvPr/>
        </p:nvSpPr>
        <p:spPr bwMode="auto">
          <a:xfrm>
            <a:off x="7410450" y="5170488"/>
            <a:ext cx="6461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$11,400</a:t>
            </a:r>
            <a:endParaRPr lang="en-US" altLang="en-US" sz="1800" dirty="0">
              <a:latin typeface="Arial" charset="0"/>
            </a:endParaRPr>
          </a:p>
        </p:txBody>
      </p:sp>
      <p:sp>
        <p:nvSpPr>
          <p:cNvPr id="26" name="Rectangle 20"/>
          <p:cNvSpPr>
            <a:spLocks noChangeArrowheads="1"/>
          </p:cNvSpPr>
          <p:nvPr/>
        </p:nvSpPr>
        <p:spPr bwMode="auto">
          <a:xfrm>
            <a:off x="1096963" y="5376863"/>
            <a:ext cx="5953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Omega</a:t>
            </a:r>
            <a:endParaRPr lang="en-US" altLang="en-US" sz="1800" dirty="0">
              <a:latin typeface="Arial" charset="0"/>
            </a:endParaRPr>
          </a:p>
        </p:txBody>
      </p:sp>
      <p:sp>
        <p:nvSpPr>
          <p:cNvPr id="29" name="Rectangle 21"/>
          <p:cNvSpPr>
            <a:spLocks noChangeArrowheads="1"/>
          </p:cNvSpPr>
          <p:nvPr/>
        </p:nvSpPr>
        <p:spPr bwMode="auto">
          <a:xfrm>
            <a:off x="2133600" y="5376863"/>
            <a:ext cx="48402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1,200 machine hours x $1.50 contribution margin per machine hour</a:t>
            </a:r>
            <a:endParaRPr lang="en-US" altLang="en-US" sz="1800" dirty="0">
              <a:latin typeface="Arial" charset="0"/>
            </a:endParaRPr>
          </a:p>
        </p:txBody>
      </p:sp>
      <p:sp>
        <p:nvSpPr>
          <p:cNvPr id="30" name="Rectangle 22"/>
          <p:cNvSpPr>
            <a:spLocks noChangeArrowheads="1"/>
          </p:cNvSpPr>
          <p:nvPr/>
        </p:nvSpPr>
        <p:spPr bwMode="auto">
          <a:xfrm>
            <a:off x="7593013" y="5376863"/>
            <a:ext cx="47466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1,800</a:t>
            </a:r>
            <a:endParaRPr lang="en-US" altLang="en-US" sz="1800" dirty="0">
              <a:latin typeface="Arial" charset="0"/>
            </a:endParaRPr>
          </a:p>
        </p:txBody>
      </p:sp>
      <p:sp>
        <p:nvSpPr>
          <p:cNvPr id="31" name="Rectangle 23"/>
          <p:cNvSpPr>
            <a:spLocks noChangeArrowheads="1"/>
          </p:cNvSpPr>
          <p:nvPr/>
        </p:nvSpPr>
        <p:spPr bwMode="auto">
          <a:xfrm>
            <a:off x="1096963" y="5584825"/>
            <a:ext cx="183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Total contribution margin</a:t>
            </a:r>
            <a:endParaRPr lang="en-US" altLang="en-US" sz="1800" dirty="0">
              <a:latin typeface="Arial" charset="0"/>
            </a:endParaRPr>
          </a:p>
        </p:txBody>
      </p:sp>
      <p:sp>
        <p:nvSpPr>
          <p:cNvPr id="72" name="Rectangle 24"/>
          <p:cNvSpPr>
            <a:spLocks noChangeArrowheads="1"/>
          </p:cNvSpPr>
          <p:nvPr/>
        </p:nvSpPr>
        <p:spPr bwMode="auto">
          <a:xfrm>
            <a:off x="7410450" y="5584825"/>
            <a:ext cx="6461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$13,200</a:t>
            </a:r>
            <a:endParaRPr lang="en-US" altLang="en-US" sz="1800" dirty="0">
              <a:latin typeface="Arial" charset="0"/>
            </a:endParaRPr>
          </a:p>
        </p:txBody>
      </p:sp>
      <p:sp>
        <p:nvSpPr>
          <p:cNvPr id="73" name="Rectangle 25"/>
          <p:cNvSpPr>
            <a:spLocks noChangeArrowheads="1"/>
          </p:cNvSpPr>
          <p:nvPr/>
        </p:nvSpPr>
        <p:spPr bwMode="auto">
          <a:xfrm>
            <a:off x="1047750" y="3827463"/>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74" name="Rectangle 26"/>
          <p:cNvSpPr>
            <a:spLocks noChangeArrowheads="1"/>
          </p:cNvSpPr>
          <p:nvPr/>
        </p:nvSpPr>
        <p:spPr bwMode="auto">
          <a:xfrm>
            <a:off x="8066088" y="3848100"/>
            <a:ext cx="20637"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352" name="Rectangle 27"/>
          <p:cNvSpPr>
            <a:spLocks noChangeArrowheads="1"/>
          </p:cNvSpPr>
          <p:nvPr/>
        </p:nvSpPr>
        <p:spPr bwMode="auto">
          <a:xfrm>
            <a:off x="1047750" y="4911725"/>
            <a:ext cx="19050" cy="249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353" name="Rectangle 28"/>
          <p:cNvSpPr>
            <a:spLocks noChangeArrowheads="1"/>
          </p:cNvSpPr>
          <p:nvPr/>
        </p:nvSpPr>
        <p:spPr bwMode="auto">
          <a:xfrm>
            <a:off x="8066088" y="4932363"/>
            <a:ext cx="20637" cy="2286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354" name="Rectangle 29"/>
          <p:cNvSpPr>
            <a:spLocks noChangeArrowheads="1"/>
          </p:cNvSpPr>
          <p:nvPr/>
        </p:nvSpPr>
        <p:spPr bwMode="auto">
          <a:xfrm>
            <a:off x="1066800" y="3827463"/>
            <a:ext cx="7019925" cy="20637"/>
          </a:xfrm>
          <a:prstGeom prst="rect">
            <a:avLst/>
          </a:prstGeom>
          <a:solidFill>
            <a:schemeClr val="accent1">
              <a:lumMod val="20000"/>
              <a:lumOff val="80000"/>
            </a:schemeClr>
          </a:solidFill>
          <a:ln>
            <a:noFill/>
          </a:ln>
          <a:extLst/>
        </p:spPr>
        <p:txBody>
          <a:bodyPr/>
          <a:lstStyle/>
          <a:p>
            <a:pPr>
              <a:defRPr/>
            </a:pPr>
            <a:endParaRPr lang="en-US" dirty="0"/>
          </a:p>
        </p:txBody>
      </p:sp>
      <p:sp>
        <p:nvSpPr>
          <p:cNvPr id="355" name="Rectangle 30"/>
          <p:cNvSpPr>
            <a:spLocks noChangeArrowheads="1"/>
          </p:cNvSpPr>
          <p:nvPr/>
        </p:nvSpPr>
        <p:spPr bwMode="auto">
          <a:xfrm>
            <a:off x="1066800" y="4054475"/>
            <a:ext cx="70199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356" name="Line 31"/>
          <p:cNvSpPr>
            <a:spLocks noChangeShapeType="1"/>
          </p:cNvSpPr>
          <p:nvPr/>
        </p:nvSpPr>
        <p:spPr bwMode="auto">
          <a:xfrm>
            <a:off x="7178675" y="4478338"/>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57" name="Rectangle 32"/>
          <p:cNvSpPr>
            <a:spLocks noChangeArrowheads="1"/>
          </p:cNvSpPr>
          <p:nvPr/>
        </p:nvSpPr>
        <p:spPr bwMode="auto">
          <a:xfrm>
            <a:off x="7178675" y="4478338"/>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358" name="Line 33"/>
          <p:cNvSpPr>
            <a:spLocks noChangeShapeType="1"/>
          </p:cNvSpPr>
          <p:nvPr/>
        </p:nvSpPr>
        <p:spPr bwMode="auto">
          <a:xfrm>
            <a:off x="7178675" y="4684713"/>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59" name="Rectangle 34"/>
          <p:cNvSpPr>
            <a:spLocks noChangeArrowheads="1"/>
          </p:cNvSpPr>
          <p:nvPr/>
        </p:nvSpPr>
        <p:spPr bwMode="auto">
          <a:xfrm>
            <a:off x="7178675" y="4684713"/>
            <a:ext cx="90805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360" name="Line 35"/>
          <p:cNvSpPr>
            <a:spLocks noChangeShapeType="1"/>
          </p:cNvSpPr>
          <p:nvPr/>
        </p:nvSpPr>
        <p:spPr bwMode="auto">
          <a:xfrm>
            <a:off x="7178675" y="4705350"/>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61" name="Rectangle 36"/>
          <p:cNvSpPr>
            <a:spLocks noChangeArrowheads="1"/>
          </p:cNvSpPr>
          <p:nvPr/>
        </p:nvSpPr>
        <p:spPr bwMode="auto">
          <a:xfrm>
            <a:off x="7178675" y="4705350"/>
            <a:ext cx="9080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363" name="Rectangle 37"/>
          <p:cNvSpPr>
            <a:spLocks noChangeArrowheads="1"/>
          </p:cNvSpPr>
          <p:nvPr/>
        </p:nvSpPr>
        <p:spPr bwMode="auto">
          <a:xfrm>
            <a:off x="1066800" y="4911725"/>
            <a:ext cx="70199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364" name="Rectangle 38"/>
          <p:cNvSpPr>
            <a:spLocks noChangeArrowheads="1"/>
          </p:cNvSpPr>
          <p:nvPr/>
        </p:nvSpPr>
        <p:spPr bwMode="auto">
          <a:xfrm>
            <a:off x="1066800" y="5140325"/>
            <a:ext cx="701992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365" name="Line 39"/>
          <p:cNvSpPr>
            <a:spLocks noChangeShapeType="1"/>
          </p:cNvSpPr>
          <p:nvPr/>
        </p:nvSpPr>
        <p:spPr bwMode="auto">
          <a:xfrm>
            <a:off x="7178675" y="5564188"/>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66" name="Rectangle 40"/>
          <p:cNvSpPr>
            <a:spLocks noChangeArrowheads="1"/>
          </p:cNvSpPr>
          <p:nvPr/>
        </p:nvSpPr>
        <p:spPr bwMode="auto">
          <a:xfrm>
            <a:off x="7178675" y="5564188"/>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367" name="Line 41"/>
          <p:cNvSpPr>
            <a:spLocks noChangeShapeType="1"/>
          </p:cNvSpPr>
          <p:nvPr/>
        </p:nvSpPr>
        <p:spPr bwMode="auto">
          <a:xfrm>
            <a:off x="7178675" y="5770563"/>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68" name="Rectangle 42"/>
          <p:cNvSpPr>
            <a:spLocks noChangeArrowheads="1"/>
          </p:cNvSpPr>
          <p:nvPr/>
        </p:nvSpPr>
        <p:spPr bwMode="auto">
          <a:xfrm>
            <a:off x="7178675" y="5770563"/>
            <a:ext cx="9080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369" name="Line 43"/>
          <p:cNvSpPr>
            <a:spLocks noChangeShapeType="1"/>
          </p:cNvSpPr>
          <p:nvPr/>
        </p:nvSpPr>
        <p:spPr bwMode="auto">
          <a:xfrm>
            <a:off x="7178675" y="5791200"/>
            <a:ext cx="9080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70" name="Rectangle 44"/>
          <p:cNvSpPr>
            <a:spLocks noChangeArrowheads="1"/>
          </p:cNvSpPr>
          <p:nvPr/>
        </p:nvSpPr>
        <p:spPr bwMode="auto">
          <a:xfrm>
            <a:off x="7178675" y="5791200"/>
            <a:ext cx="9080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endParaRPr lang="en-US" altLang="en-US" sz="1800" dirty="0">
              <a:latin typeface="Arial" charset="0"/>
            </a:endParaRPr>
          </a:p>
        </p:txBody>
      </p:sp>
      <p:sp>
        <p:nvSpPr>
          <p:cNvPr id="91" name="Slide Number Placeholder 5"/>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r">
              <a:spcBef>
                <a:spcPct val="0"/>
              </a:spcBef>
              <a:buFontTx/>
              <a:buNone/>
            </a:pPr>
            <a:r>
              <a:rPr lang="en-US" altLang="en-US" sz="1200" dirty="0" smtClean="0">
                <a:solidFill>
                  <a:srgbClr val="898989"/>
                </a:solidFill>
                <a:latin typeface="Arial" charset="0"/>
              </a:rPr>
              <a:t>54</a:t>
            </a:r>
            <a:endParaRPr lang="en-US" altLang="en-US" sz="1200" dirty="0">
              <a:solidFill>
                <a:srgbClr val="898989"/>
              </a:solidFill>
              <a:latin typeface="Arial" charset="0"/>
            </a:endParaRPr>
          </a:p>
        </p:txBody>
      </p:sp>
      <p:sp>
        <p:nvSpPr>
          <p:cNvPr id="89" name="Rounded Rectangle 88"/>
          <p:cNvSpPr/>
          <p:nvPr/>
        </p:nvSpPr>
        <p:spPr>
          <a:xfrm>
            <a:off x="1" y="6538912"/>
            <a:ext cx="5181599" cy="28767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A</a:t>
            </a:r>
            <a:r>
              <a:rPr lang="en-US" altLang="en-US" sz="1100" b="1" kern="0" dirty="0" smtClean="0">
                <a:solidFill>
                  <a:prstClr val="black"/>
                </a:solidFill>
                <a:latin typeface="Arial Narrow" pitchFamily="34" charset="0"/>
                <a:cs typeface="+mn-cs"/>
              </a:rPr>
              <a:t>1</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latin typeface="Calibri"/>
              </a:rPr>
              <a:t>Evaluate short-term managerial decisions using relevant costs.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500"/>
                                        <p:tgtEl>
                                          <p:spTgt spid="7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fade">
                                      <p:cBhvr>
                                        <p:cTn id="22" dur="500"/>
                                        <p:tgtEl>
                                          <p:spTgt spid="7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4"/>
                                        </p:tgtEl>
                                        <p:attrNameLst>
                                          <p:attrName>style.visibility</p:attrName>
                                        </p:attrNameLst>
                                      </p:cBhvr>
                                      <p:to>
                                        <p:strVal val="visible"/>
                                      </p:to>
                                    </p:set>
                                    <p:animEffect transition="in" filter="fade">
                                      <p:cBhvr>
                                        <p:cTn id="25" dur="500"/>
                                        <p:tgtEl>
                                          <p:spTgt spid="35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5"/>
                                        </p:tgtEl>
                                        <p:attrNameLst>
                                          <p:attrName>style.visibility</p:attrName>
                                        </p:attrNameLst>
                                      </p:cBhvr>
                                      <p:to>
                                        <p:strVal val="visible"/>
                                      </p:to>
                                    </p:set>
                                    <p:animEffect transition="in" filter="fade">
                                      <p:cBhvr>
                                        <p:cTn id="28" dur="500"/>
                                        <p:tgtEl>
                                          <p:spTgt spid="355"/>
                                        </p:tgtEl>
                                      </p:cBhvr>
                                    </p:animEffect>
                                  </p:childTnLst>
                                </p:cTn>
                              </p:par>
                            </p:childTnLst>
                          </p:cTn>
                        </p:par>
                        <p:par>
                          <p:cTn id="29" fill="hold" nodeType="afterGroup">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nodeType="afterGroup">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par>
                          <p:cTn id="37" fill="hold" nodeType="afterGroup">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par>
                          <p:cTn id="41" fill="hold" nodeType="afterGroup">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par>
                          <p:cTn id="45" fill="hold" nodeType="afterGroup">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par>
                          <p:cTn id="49" fill="hold" nodeType="afterGroup">
                            <p:stCondLst>
                              <p:cond delay="3000"/>
                            </p:stCondLst>
                            <p:childTnLst>
                              <p:par>
                                <p:cTn id="50" presetID="10" presetClass="entr" presetSubtype="0"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56"/>
                                        </p:tgtEl>
                                        <p:attrNameLst>
                                          <p:attrName>style.visibility</p:attrName>
                                        </p:attrNameLst>
                                      </p:cBhvr>
                                      <p:to>
                                        <p:strVal val="visible"/>
                                      </p:to>
                                    </p:set>
                                    <p:animEffect transition="in" filter="fade">
                                      <p:cBhvr>
                                        <p:cTn id="55" dur="500"/>
                                        <p:tgtEl>
                                          <p:spTgt spid="35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57"/>
                                        </p:tgtEl>
                                        <p:attrNameLst>
                                          <p:attrName>style.visibility</p:attrName>
                                        </p:attrNameLst>
                                      </p:cBhvr>
                                      <p:to>
                                        <p:strVal val="visible"/>
                                      </p:to>
                                    </p:set>
                                    <p:animEffect transition="in" filter="fade">
                                      <p:cBhvr>
                                        <p:cTn id="58" dur="500"/>
                                        <p:tgtEl>
                                          <p:spTgt spid="35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58"/>
                                        </p:tgtEl>
                                        <p:attrNameLst>
                                          <p:attrName>style.visibility</p:attrName>
                                        </p:attrNameLst>
                                      </p:cBhvr>
                                      <p:to>
                                        <p:strVal val="visible"/>
                                      </p:to>
                                    </p:set>
                                    <p:animEffect transition="in" filter="fade">
                                      <p:cBhvr>
                                        <p:cTn id="61" dur="500"/>
                                        <p:tgtEl>
                                          <p:spTgt spid="35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59"/>
                                        </p:tgtEl>
                                        <p:attrNameLst>
                                          <p:attrName>style.visibility</p:attrName>
                                        </p:attrNameLst>
                                      </p:cBhvr>
                                      <p:to>
                                        <p:strVal val="visible"/>
                                      </p:to>
                                    </p:set>
                                    <p:animEffect transition="in" filter="fade">
                                      <p:cBhvr>
                                        <p:cTn id="64" dur="500"/>
                                        <p:tgtEl>
                                          <p:spTgt spid="35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60"/>
                                        </p:tgtEl>
                                        <p:attrNameLst>
                                          <p:attrName>style.visibility</p:attrName>
                                        </p:attrNameLst>
                                      </p:cBhvr>
                                      <p:to>
                                        <p:strVal val="visible"/>
                                      </p:to>
                                    </p:set>
                                    <p:animEffect transition="in" filter="fade">
                                      <p:cBhvr>
                                        <p:cTn id="67" dur="500"/>
                                        <p:tgtEl>
                                          <p:spTgt spid="36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61"/>
                                        </p:tgtEl>
                                        <p:attrNameLst>
                                          <p:attrName>style.visibility</p:attrName>
                                        </p:attrNameLst>
                                      </p:cBhvr>
                                      <p:to>
                                        <p:strVal val="visible"/>
                                      </p:to>
                                    </p:set>
                                    <p:animEffect transition="in" filter="fade">
                                      <p:cBhvr>
                                        <p:cTn id="70" dur="500"/>
                                        <p:tgtEl>
                                          <p:spTgt spid="361"/>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fade">
                                      <p:cBhvr>
                                        <p:cTn id="75" dur="500"/>
                                        <p:tgtEl>
                                          <p:spTgt spid="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500"/>
                                        <p:tgtEl>
                                          <p:spTgt spid="2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500"/>
                                        <p:tgtEl>
                                          <p:spTgt spid="23"/>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500"/>
                                        <p:tgtEl>
                                          <p:spTgt spid="2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52"/>
                                        </p:tgtEl>
                                        <p:attrNameLst>
                                          <p:attrName>style.visibility</p:attrName>
                                        </p:attrNameLst>
                                      </p:cBhvr>
                                      <p:to>
                                        <p:strVal val="visible"/>
                                      </p:to>
                                    </p:set>
                                    <p:animEffect transition="in" filter="fade">
                                      <p:cBhvr>
                                        <p:cTn id="87" dur="500"/>
                                        <p:tgtEl>
                                          <p:spTgt spid="35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53"/>
                                        </p:tgtEl>
                                        <p:attrNameLst>
                                          <p:attrName>style.visibility</p:attrName>
                                        </p:attrNameLst>
                                      </p:cBhvr>
                                      <p:to>
                                        <p:strVal val="visible"/>
                                      </p:to>
                                    </p:set>
                                    <p:animEffect transition="in" filter="fade">
                                      <p:cBhvr>
                                        <p:cTn id="90" dur="500"/>
                                        <p:tgtEl>
                                          <p:spTgt spid="35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63"/>
                                        </p:tgtEl>
                                        <p:attrNameLst>
                                          <p:attrName>style.visibility</p:attrName>
                                        </p:attrNameLst>
                                      </p:cBhvr>
                                      <p:to>
                                        <p:strVal val="visible"/>
                                      </p:to>
                                    </p:set>
                                    <p:animEffect transition="in" filter="fade">
                                      <p:cBhvr>
                                        <p:cTn id="93" dur="500"/>
                                        <p:tgtEl>
                                          <p:spTgt spid="363"/>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64"/>
                                        </p:tgtEl>
                                        <p:attrNameLst>
                                          <p:attrName>style.visibility</p:attrName>
                                        </p:attrNameLst>
                                      </p:cBhvr>
                                      <p:to>
                                        <p:strVal val="visible"/>
                                      </p:to>
                                    </p:set>
                                    <p:animEffect transition="in" filter="fade">
                                      <p:cBhvr>
                                        <p:cTn id="96" dur="500"/>
                                        <p:tgtEl>
                                          <p:spTgt spid="364"/>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4"/>
                                        </p:tgtEl>
                                        <p:attrNameLst>
                                          <p:attrName>style.visibility</p:attrName>
                                        </p:attrNameLst>
                                      </p:cBhvr>
                                      <p:to>
                                        <p:strVal val="visible"/>
                                      </p:to>
                                    </p:set>
                                    <p:animEffect transition="in" filter="fade">
                                      <p:cBhvr>
                                        <p:cTn id="101" dur="500"/>
                                        <p:tgtEl>
                                          <p:spTgt spid="24"/>
                                        </p:tgtEl>
                                      </p:cBhvr>
                                    </p:animEffect>
                                  </p:childTnLst>
                                </p:cTn>
                              </p:par>
                            </p:childTnLst>
                          </p:cTn>
                        </p:par>
                        <p:par>
                          <p:cTn id="102" fill="hold" nodeType="afterGroup">
                            <p:stCondLst>
                              <p:cond delay="500"/>
                            </p:stCondLst>
                            <p:childTnLst>
                              <p:par>
                                <p:cTn id="103" presetID="10" presetClass="entr" presetSubtype="0" fill="hold" grpId="0" nodeType="afterEffect">
                                  <p:stCondLst>
                                    <p:cond delay="0"/>
                                  </p:stCondLst>
                                  <p:childTnLst>
                                    <p:set>
                                      <p:cBhvr>
                                        <p:cTn id="104" dur="1" fill="hold">
                                          <p:stCondLst>
                                            <p:cond delay="0"/>
                                          </p:stCondLst>
                                        </p:cTn>
                                        <p:tgtEl>
                                          <p:spTgt spid="25"/>
                                        </p:tgtEl>
                                        <p:attrNameLst>
                                          <p:attrName>style.visibility</p:attrName>
                                        </p:attrNameLst>
                                      </p:cBhvr>
                                      <p:to>
                                        <p:strVal val="visible"/>
                                      </p:to>
                                    </p:set>
                                    <p:animEffect transition="in" filter="fade">
                                      <p:cBhvr>
                                        <p:cTn id="105" dur="500"/>
                                        <p:tgtEl>
                                          <p:spTgt spid="25"/>
                                        </p:tgtEl>
                                      </p:cBhvr>
                                    </p:animEffect>
                                  </p:childTnLst>
                                </p:cTn>
                              </p:par>
                            </p:childTnLst>
                          </p:cTn>
                        </p:par>
                        <p:par>
                          <p:cTn id="106" fill="hold" nodeType="afterGroup">
                            <p:stCondLst>
                              <p:cond delay="1000"/>
                            </p:stCondLst>
                            <p:childTnLst>
                              <p:par>
                                <p:cTn id="107" presetID="10" presetClass="entr" presetSubtype="0"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fade">
                                      <p:cBhvr>
                                        <p:cTn id="109" dur="500"/>
                                        <p:tgtEl>
                                          <p:spTgt spid="29"/>
                                        </p:tgtEl>
                                      </p:cBhvr>
                                    </p:animEffect>
                                  </p:childTnLst>
                                </p:cTn>
                              </p:par>
                            </p:childTnLst>
                          </p:cTn>
                        </p:par>
                        <p:par>
                          <p:cTn id="110" fill="hold" nodeType="afterGroup">
                            <p:stCondLst>
                              <p:cond delay="1500"/>
                            </p:stCondLst>
                            <p:childTnLst>
                              <p:par>
                                <p:cTn id="111" presetID="10" presetClass="entr" presetSubtype="0" fill="hold" grpId="0" nodeType="afterEffect">
                                  <p:stCondLst>
                                    <p:cond delay="0"/>
                                  </p:stCondLst>
                                  <p:childTnLst>
                                    <p:set>
                                      <p:cBhvr>
                                        <p:cTn id="112" dur="1" fill="hold">
                                          <p:stCondLst>
                                            <p:cond delay="0"/>
                                          </p:stCondLst>
                                        </p:cTn>
                                        <p:tgtEl>
                                          <p:spTgt spid="30"/>
                                        </p:tgtEl>
                                        <p:attrNameLst>
                                          <p:attrName>style.visibility</p:attrName>
                                        </p:attrNameLst>
                                      </p:cBhvr>
                                      <p:to>
                                        <p:strVal val="visible"/>
                                      </p:to>
                                    </p:set>
                                    <p:animEffect transition="in" filter="fade">
                                      <p:cBhvr>
                                        <p:cTn id="113" dur="500"/>
                                        <p:tgtEl>
                                          <p:spTgt spid="30"/>
                                        </p:tgtEl>
                                      </p:cBhvr>
                                    </p:animEffect>
                                  </p:childTnLst>
                                </p:cTn>
                              </p:par>
                            </p:childTnLst>
                          </p:cTn>
                        </p:par>
                        <p:par>
                          <p:cTn id="114" fill="hold" nodeType="afterGroup">
                            <p:stCondLst>
                              <p:cond delay="2000"/>
                            </p:stCondLst>
                            <p:childTnLst>
                              <p:par>
                                <p:cTn id="115" presetID="10" presetClass="entr" presetSubtype="0" fill="hold" grpId="0" nodeType="afterEffect">
                                  <p:stCondLst>
                                    <p:cond delay="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500"/>
                                        <p:tgtEl>
                                          <p:spTgt spid="31"/>
                                        </p:tgtEl>
                                      </p:cBhvr>
                                    </p:animEffect>
                                  </p:childTnLst>
                                </p:cTn>
                              </p:par>
                            </p:childTnLst>
                          </p:cTn>
                        </p:par>
                        <p:par>
                          <p:cTn id="118" fill="hold" nodeType="afterGroup">
                            <p:stCondLst>
                              <p:cond delay="2500"/>
                            </p:stCondLst>
                            <p:childTnLst>
                              <p:par>
                                <p:cTn id="119" presetID="10" presetClass="entr" presetSubtype="0" fill="hold" grpId="0" nodeType="afterEffect">
                                  <p:stCondLst>
                                    <p:cond delay="0"/>
                                  </p:stCondLst>
                                  <p:childTnLst>
                                    <p:set>
                                      <p:cBhvr>
                                        <p:cTn id="120" dur="1" fill="hold">
                                          <p:stCondLst>
                                            <p:cond delay="0"/>
                                          </p:stCondLst>
                                        </p:cTn>
                                        <p:tgtEl>
                                          <p:spTgt spid="72"/>
                                        </p:tgtEl>
                                        <p:attrNameLst>
                                          <p:attrName>style.visibility</p:attrName>
                                        </p:attrNameLst>
                                      </p:cBhvr>
                                      <p:to>
                                        <p:strVal val="visible"/>
                                      </p:to>
                                    </p:set>
                                    <p:animEffect transition="in" filter="fade">
                                      <p:cBhvr>
                                        <p:cTn id="121" dur="500"/>
                                        <p:tgtEl>
                                          <p:spTgt spid="72"/>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365"/>
                                        </p:tgtEl>
                                        <p:attrNameLst>
                                          <p:attrName>style.visibility</p:attrName>
                                        </p:attrNameLst>
                                      </p:cBhvr>
                                      <p:to>
                                        <p:strVal val="visible"/>
                                      </p:to>
                                    </p:set>
                                    <p:animEffect transition="in" filter="fade">
                                      <p:cBhvr>
                                        <p:cTn id="124" dur="500"/>
                                        <p:tgtEl>
                                          <p:spTgt spid="365"/>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366"/>
                                        </p:tgtEl>
                                        <p:attrNameLst>
                                          <p:attrName>style.visibility</p:attrName>
                                        </p:attrNameLst>
                                      </p:cBhvr>
                                      <p:to>
                                        <p:strVal val="visible"/>
                                      </p:to>
                                    </p:set>
                                    <p:animEffect transition="in" filter="fade">
                                      <p:cBhvr>
                                        <p:cTn id="127" dur="500"/>
                                        <p:tgtEl>
                                          <p:spTgt spid="366"/>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367"/>
                                        </p:tgtEl>
                                        <p:attrNameLst>
                                          <p:attrName>style.visibility</p:attrName>
                                        </p:attrNameLst>
                                      </p:cBhvr>
                                      <p:to>
                                        <p:strVal val="visible"/>
                                      </p:to>
                                    </p:set>
                                    <p:animEffect transition="in" filter="fade">
                                      <p:cBhvr>
                                        <p:cTn id="130" dur="500"/>
                                        <p:tgtEl>
                                          <p:spTgt spid="367"/>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368"/>
                                        </p:tgtEl>
                                        <p:attrNameLst>
                                          <p:attrName>style.visibility</p:attrName>
                                        </p:attrNameLst>
                                      </p:cBhvr>
                                      <p:to>
                                        <p:strVal val="visible"/>
                                      </p:to>
                                    </p:set>
                                    <p:animEffect transition="in" filter="fade">
                                      <p:cBhvr>
                                        <p:cTn id="133" dur="500"/>
                                        <p:tgtEl>
                                          <p:spTgt spid="368"/>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369"/>
                                        </p:tgtEl>
                                        <p:attrNameLst>
                                          <p:attrName>style.visibility</p:attrName>
                                        </p:attrNameLst>
                                      </p:cBhvr>
                                      <p:to>
                                        <p:strVal val="visible"/>
                                      </p:to>
                                    </p:set>
                                    <p:animEffect transition="in" filter="fade">
                                      <p:cBhvr>
                                        <p:cTn id="136" dur="500"/>
                                        <p:tgtEl>
                                          <p:spTgt spid="369"/>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370"/>
                                        </p:tgtEl>
                                        <p:attrNameLst>
                                          <p:attrName>style.visibility</p:attrName>
                                        </p:attrNameLst>
                                      </p:cBhvr>
                                      <p:to>
                                        <p:strVal val="visible"/>
                                      </p:to>
                                    </p:set>
                                    <p:animEffect transition="in" filter="fade">
                                      <p:cBhvr>
                                        <p:cTn id="139" dur="500"/>
                                        <p:tgtEl>
                                          <p:spTgt spid="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p:bldP spid="11" grpId="0"/>
      <p:bldP spid="12" grpId="0"/>
      <p:bldP spid="16" grpId="0"/>
      <p:bldP spid="17" grpId="0"/>
      <p:bldP spid="18" grpId="0"/>
      <p:bldP spid="19" grpId="0"/>
      <p:bldP spid="20" grpId="0"/>
      <p:bldP spid="21" grpId="0"/>
      <p:bldP spid="22" grpId="0"/>
      <p:bldP spid="23" grpId="0"/>
      <p:bldP spid="24" grpId="0"/>
      <p:bldP spid="25" grpId="0"/>
      <p:bldP spid="26" grpId="0"/>
      <p:bldP spid="29" grpId="0"/>
      <p:bldP spid="30" grpId="0"/>
      <p:bldP spid="31" grpId="0"/>
      <p:bldP spid="72" grpId="0"/>
      <p:bldP spid="73" grpId="0" animBg="1"/>
      <p:bldP spid="74"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3" grpId="0" animBg="1"/>
      <p:bldP spid="364" grpId="0" animBg="1"/>
      <p:bldP spid="365" grpId="0" animBg="1"/>
      <p:bldP spid="366" grpId="0" animBg="1"/>
      <p:bldP spid="367" grpId="0" animBg="1"/>
      <p:bldP spid="368" grpId="0" animBg="1"/>
      <p:bldP spid="369" grpId="0" animBg="1"/>
      <p:bldP spid="3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ctrTitle"/>
          </p:nvPr>
        </p:nvSpPr>
        <p:spPr>
          <a:xfrm>
            <a:off x="914400" y="1524000"/>
            <a:ext cx="7315200" cy="3124200"/>
          </a:xfrm>
        </p:spPr>
        <p:txBody>
          <a:bodyPr/>
          <a:lstStyle/>
          <a:p>
            <a:r>
              <a:rPr lang="en-US" altLang="en-US" dirty="0" smtClean="0">
                <a:ea typeface="ＭＳ Ｐゴシック" pitchFamily="34" charset="-128"/>
              </a:rPr>
              <a:t/>
            </a:r>
            <a:br>
              <a:rPr lang="en-US" altLang="en-US" dirty="0" smtClean="0">
                <a:ea typeface="ＭＳ Ｐゴシック" pitchFamily="34" charset="-128"/>
              </a:rPr>
            </a:br>
            <a:r>
              <a:rPr lang="en-US" altLang="en-US" dirty="0" smtClean="0">
                <a:ea typeface="ＭＳ Ｐゴシック" pitchFamily="34" charset="-128"/>
              </a:rPr>
              <a:t>    </a:t>
            </a:r>
            <a:r>
              <a:rPr lang="en-US" altLang="en-US" sz="4400" dirty="0" smtClean="0">
                <a:ea typeface="ＭＳ Ｐゴシック" pitchFamily="34" charset="-128"/>
              </a:rPr>
              <a:t>P1:</a:t>
            </a:r>
            <a:r>
              <a:rPr lang="en-US" altLang="en-US" sz="4400" dirty="0">
                <a:ea typeface="ＭＳ Ｐゴシック" pitchFamily="34" charset="-128"/>
              </a:rPr>
              <a:t> </a:t>
            </a:r>
            <a:r>
              <a:rPr lang="en-US" altLang="en-US" sz="4400" dirty="0" smtClean="0">
                <a:ea typeface="ＭＳ Ｐゴシック" pitchFamily="34" charset="-128"/>
              </a:rPr>
              <a:t/>
            </a:r>
            <a:br>
              <a:rPr lang="en-US" altLang="en-US" sz="4400" dirty="0" smtClean="0">
                <a:ea typeface="ＭＳ Ｐゴシック" pitchFamily="34" charset="-128"/>
              </a:rPr>
            </a:br>
            <a:r>
              <a:rPr lang="en-US" sz="4400" dirty="0" smtClean="0">
                <a:solidFill>
                  <a:prstClr val="black"/>
                </a:solidFill>
              </a:rPr>
              <a:t>Compute </a:t>
            </a:r>
            <a:r>
              <a:rPr lang="en-US" sz="4400" dirty="0">
                <a:solidFill>
                  <a:prstClr val="black"/>
                </a:solidFill>
              </a:rPr>
              <a:t>payback period and describe its use.</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12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5350" y="1974849"/>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648200"/>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99574C60-73C5-4235-A748-77ABB6631210}" type="slidenum">
              <a:rPr lang="en-US" altLang="en-US" sz="1200">
                <a:solidFill>
                  <a:srgbClr val="898989"/>
                </a:solidFill>
                <a:latin typeface="Arial" charset="0"/>
              </a:rPr>
              <a:pPr>
                <a:spcBef>
                  <a:spcPct val="0"/>
                </a:spcBef>
                <a:buFontTx/>
                <a:buNone/>
              </a:pPr>
              <a:t>6</a:t>
            </a:fld>
            <a:endParaRPr lang="en-US" altLang="en-US" sz="1200" dirty="0">
              <a:solidFill>
                <a:srgbClr val="898989"/>
              </a:solidFill>
              <a:latin typeface="Arial" charset="0"/>
            </a:endParaRPr>
          </a:p>
        </p:txBody>
      </p:sp>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p:cNvSpPr>
            <a:spLocks noChangeArrowheads="1"/>
          </p:cNvSpPr>
          <p:nvPr/>
        </p:nvSpPr>
        <p:spPr bwMode="auto">
          <a:xfrm>
            <a:off x="579438" y="1387475"/>
            <a:ext cx="7497762" cy="952500"/>
          </a:xfrm>
          <a:prstGeom prst="rect">
            <a:avLst/>
          </a:prstGeom>
          <a:solidFill>
            <a:schemeClr val="bg1">
              <a:lumMod val="95000"/>
            </a:schemeClr>
          </a:solidFill>
          <a:ln w="57150" cmpd="thickThin">
            <a:solidFill>
              <a:schemeClr val="accent4">
                <a:lumMod val="75000"/>
              </a:schemeClr>
            </a:solidFill>
            <a:miter lim="800000"/>
            <a:headEnd/>
            <a:tailEnd/>
          </a:ln>
        </p:spPr>
        <p:txBody>
          <a:bodyPr lIns="90488" tIns="44450" rIns="90488" bIns="44450">
            <a:spAutoFit/>
          </a:bodyPr>
          <a:lstStyle/>
          <a:p>
            <a:pPr algn="ctr" eaLnBrk="1" hangingPunct="1">
              <a:defRPr/>
            </a:pPr>
            <a:r>
              <a:rPr lang="en-US" sz="2800" b="1" dirty="0">
                <a:solidFill>
                  <a:schemeClr val="tx2"/>
                </a:solidFill>
                <a:latin typeface="Calibri" pitchFamily="-84" charset="0"/>
              </a:rPr>
              <a:t>A segment is a candidate for elimination if its revenues are less than its </a:t>
            </a:r>
            <a:r>
              <a:rPr lang="en-US" sz="2800" b="1" dirty="0">
                <a:solidFill>
                  <a:srgbClr val="C00000"/>
                </a:solidFill>
                <a:latin typeface="Calibri" pitchFamily="-84" charset="0"/>
              </a:rPr>
              <a:t>avoidable</a:t>
            </a:r>
            <a:r>
              <a:rPr lang="en-US" sz="2800" b="1" dirty="0">
                <a:solidFill>
                  <a:schemeClr val="tx2"/>
                </a:solidFill>
                <a:latin typeface="Calibri" pitchFamily="-84" charset="0"/>
              </a:rPr>
              <a:t> expenses. </a:t>
            </a:r>
          </a:p>
        </p:txBody>
      </p:sp>
      <p:sp>
        <p:nvSpPr>
          <p:cNvPr id="115715" name="Rectangle 6"/>
          <p:cNvSpPr>
            <a:spLocks noGrp="1" noChangeArrowheads="1"/>
          </p:cNvSpPr>
          <p:nvPr>
            <p:ph type="title"/>
          </p:nvPr>
        </p:nvSpPr>
        <p:spPr>
          <a:xfrm>
            <a:off x="457200" y="385763"/>
            <a:ext cx="8229600" cy="1143000"/>
          </a:xfrm>
        </p:spPr>
        <p:txBody>
          <a:bodyPr/>
          <a:lstStyle/>
          <a:p>
            <a:r>
              <a:rPr lang="en-US" altLang="en-US" sz="4000" dirty="0" smtClean="0">
                <a:ea typeface="ＭＳ Ｐゴシック" pitchFamily="34" charset="-128"/>
              </a:rPr>
              <a:t>Segment Elimination</a:t>
            </a:r>
          </a:p>
        </p:txBody>
      </p:sp>
      <p:sp>
        <p:nvSpPr>
          <p:cNvPr id="115717"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B1D769C5-882C-4ACE-8B23-C1D1CF7DAFFC}" type="slidenum">
              <a:rPr lang="en-US" altLang="en-US" sz="1200">
                <a:solidFill>
                  <a:srgbClr val="898989"/>
                </a:solidFill>
                <a:latin typeface="Arial" charset="0"/>
              </a:rPr>
              <a:pPr>
                <a:spcBef>
                  <a:spcPct val="0"/>
                </a:spcBef>
                <a:buFontTx/>
                <a:buNone/>
              </a:pPr>
              <a:t>60</a:t>
            </a:fld>
            <a:endParaRPr lang="en-US" altLang="en-US" sz="1200" dirty="0">
              <a:solidFill>
                <a:srgbClr val="898989"/>
              </a:solidFill>
              <a:latin typeface="Arial" charset="0"/>
            </a:endParaRPr>
          </a:p>
        </p:txBody>
      </p:sp>
      <p:sp>
        <p:nvSpPr>
          <p:cNvPr id="8" name="Rectangle 3"/>
          <p:cNvSpPr>
            <a:spLocks noChangeArrowheads="1"/>
          </p:cNvSpPr>
          <p:nvPr/>
        </p:nvSpPr>
        <p:spPr bwMode="auto">
          <a:xfrm>
            <a:off x="762000" y="2571750"/>
            <a:ext cx="7191375" cy="950913"/>
          </a:xfrm>
          <a:prstGeom prst="rect">
            <a:avLst/>
          </a:prstGeom>
          <a:solidFill>
            <a:srgbClr val="E3EBF5"/>
          </a:solidFill>
          <a:ln w="57150" cmpd="thickThin">
            <a:solidFill>
              <a:schemeClr val="accent4">
                <a:lumMod val="75000"/>
              </a:schemeClr>
            </a:solidFill>
            <a:miter lim="800000"/>
            <a:headEnd/>
            <a:tailEnd/>
          </a:ln>
        </p:spPr>
        <p:txBody>
          <a:bodyPr wrap="none" lIns="90488" tIns="44450" rIns="90488" bIns="44450">
            <a:spAutoFit/>
          </a:bodyPr>
          <a:lstStyle/>
          <a:p>
            <a:pPr algn="ctr" eaLnBrk="1" hangingPunct="1">
              <a:defRPr/>
            </a:pPr>
            <a:r>
              <a:rPr lang="en-US" sz="2800" b="1" dirty="0">
                <a:solidFill>
                  <a:srgbClr val="C00000"/>
                </a:solidFill>
                <a:latin typeface="Calibri" pitchFamily="-84" charset="0"/>
              </a:rPr>
              <a:t>Avoidable</a:t>
            </a:r>
            <a:r>
              <a:rPr lang="en-US" sz="2800" b="1" dirty="0">
                <a:solidFill>
                  <a:schemeClr val="tx2"/>
                </a:solidFill>
                <a:latin typeface="Calibri" pitchFamily="-84" charset="0"/>
              </a:rPr>
              <a:t> expenses are amounts the company </a:t>
            </a:r>
            <a:br>
              <a:rPr lang="en-US" sz="2800" b="1" dirty="0">
                <a:solidFill>
                  <a:schemeClr val="tx2"/>
                </a:solidFill>
                <a:latin typeface="Calibri" pitchFamily="-84" charset="0"/>
              </a:rPr>
            </a:br>
            <a:r>
              <a:rPr lang="en-US" sz="2800" b="1" dirty="0">
                <a:solidFill>
                  <a:schemeClr val="tx2"/>
                </a:solidFill>
                <a:latin typeface="Calibri" pitchFamily="-84" charset="0"/>
              </a:rPr>
              <a:t>would </a:t>
            </a:r>
            <a:r>
              <a:rPr lang="en-US" sz="2800" b="1" u="sng" dirty="0">
                <a:solidFill>
                  <a:schemeClr val="tx2"/>
                </a:solidFill>
                <a:latin typeface="Calibri" pitchFamily="-84" charset="0"/>
              </a:rPr>
              <a:t>not</a:t>
            </a:r>
            <a:r>
              <a:rPr lang="en-US" sz="2800" b="1" dirty="0">
                <a:solidFill>
                  <a:schemeClr val="tx2"/>
                </a:solidFill>
                <a:latin typeface="Calibri" pitchFamily="-84" charset="0"/>
              </a:rPr>
              <a:t> incur if it eliminated the segment. </a:t>
            </a:r>
          </a:p>
        </p:txBody>
      </p:sp>
      <p:pic>
        <p:nvPicPr>
          <p:cNvPr id="9" name="Picture 9" descr="C:\Documents and Settings\Cindy\Local Settings\Temporary Internet Files\Content.IE5\SSD21FLB\MP90044218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918" y="4531519"/>
            <a:ext cx="2763837" cy="184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ular Callout 1"/>
          <p:cNvSpPr/>
          <p:nvPr/>
        </p:nvSpPr>
        <p:spPr>
          <a:xfrm>
            <a:off x="1808163" y="3648075"/>
            <a:ext cx="5334000" cy="1219200"/>
          </a:xfrm>
          <a:prstGeom prst="wedgeRoundRectCallout">
            <a:avLst>
              <a:gd name="adj1" fmla="val -46476"/>
              <a:gd name="adj2" fmla="val 82123"/>
              <a:gd name="adj3" fmla="val 16667"/>
            </a:avLst>
          </a:prstGeom>
          <a:solidFill>
            <a:srgbClr val="FFFF8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200" b="1" dirty="0">
                <a:solidFill>
                  <a:schemeClr val="tx1"/>
                </a:solidFill>
                <a:cs typeface="Arial" charset="0"/>
              </a:rPr>
              <a:t>FasTrac is considering eliminating its Treadmill Division because it reported a $500 operating loss for the recent year…</a:t>
            </a:r>
          </a:p>
        </p:txBody>
      </p:sp>
      <p:pic>
        <p:nvPicPr>
          <p:cNvPr id="60422" name="Picture 7" descr="C:\Documents and Settings\Cindy\Local Settings\Temporary Internet Files\Content.IE5\YFF9DQTS\MC90038376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1275" y="3398838"/>
            <a:ext cx="12731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ular Callout 10"/>
          <p:cNvSpPr/>
          <p:nvPr/>
        </p:nvSpPr>
        <p:spPr>
          <a:xfrm>
            <a:off x="3048000" y="5703888"/>
            <a:ext cx="4416425" cy="585787"/>
          </a:xfrm>
          <a:prstGeom prst="wedgeRoundRectCallout">
            <a:avLst>
              <a:gd name="adj1" fmla="val -81937"/>
              <a:gd name="adj2" fmla="val -80407"/>
              <a:gd name="adj3" fmla="val 16667"/>
            </a:avLst>
          </a:prstGeom>
          <a:solidFill>
            <a:schemeClr val="accent1">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sz="2000" b="1" dirty="0">
                <a:solidFill>
                  <a:schemeClr val="tx1"/>
                </a:solidFill>
                <a:latin typeface="Arial" panose="020B0604020202020204" pitchFamily="34" charset="0"/>
                <a:cs typeface="Arial" panose="020B0604020202020204" pitchFamily="34" charset="0"/>
              </a:rPr>
              <a:t>Let’s take a  closer look at the division’s expenses...</a:t>
            </a:r>
          </a:p>
        </p:txBody>
      </p:sp>
      <p:sp>
        <p:nvSpPr>
          <p:cNvPr id="13" name="Rounded Rectangle 12"/>
          <p:cNvSpPr/>
          <p:nvPr/>
        </p:nvSpPr>
        <p:spPr>
          <a:xfrm>
            <a:off x="1" y="6538912"/>
            <a:ext cx="5181599" cy="28767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A</a:t>
            </a:r>
            <a:r>
              <a:rPr lang="en-US" altLang="en-US" sz="1100" b="1" kern="0" dirty="0" smtClean="0">
                <a:solidFill>
                  <a:prstClr val="black"/>
                </a:solidFill>
                <a:latin typeface="Arial Narrow" pitchFamily="34" charset="0"/>
                <a:cs typeface="+mn-cs"/>
              </a:rPr>
              <a:t>1</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latin typeface="Calibri"/>
              </a:rPr>
              <a:t>Evaluate short-term managerial decisions using relevant costs.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60422"/>
                                        </p:tgtEl>
                                        <p:attrNameLst>
                                          <p:attrName>style.visibility</p:attrName>
                                        </p:attrNameLst>
                                      </p:cBhvr>
                                      <p:to>
                                        <p:strVal val="visible"/>
                                      </p:to>
                                    </p:set>
                                    <p:animEffect transition="in" filter="dissolve">
                                      <p:cBhvr>
                                        <p:cTn id="14" dur="500"/>
                                        <p:tgtEl>
                                          <p:spTgt spid="60422"/>
                                        </p:tgtEl>
                                      </p:cBhvr>
                                    </p:animEffect>
                                  </p:childTnLst>
                                </p:cTn>
                              </p:par>
                              <p:par>
                                <p:cTn id="15" presetID="9"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childTnLst>
                          </p:cTn>
                        </p:par>
                        <p:par>
                          <p:cTn id="21" fill="hold" nodeType="afterGroup">
                            <p:stCondLst>
                              <p:cond delay="500"/>
                            </p:stCondLst>
                            <p:childTnLst>
                              <p:par>
                                <p:cTn id="22" presetID="22" presetClass="entr" presetSubtype="8" fill="hold" grpId="0" nodeType="afterEffect">
                                  <p:stCondLst>
                                    <p:cond delay="200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1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6"/>
          <p:cNvSpPr>
            <a:spLocks noGrp="1" noChangeArrowheads="1"/>
          </p:cNvSpPr>
          <p:nvPr>
            <p:ph type="title"/>
          </p:nvPr>
        </p:nvSpPr>
        <p:spPr/>
        <p:txBody>
          <a:bodyPr/>
          <a:lstStyle/>
          <a:p>
            <a:r>
              <a:rPr lang="en-US" altLang="en-US" sz="4000" dirty="0" smtClean="0">
                <a:ea typeface="ＭＳ Ｐゴシック" pitchFamily="34" charset="-128"/>
              </a:rPr>
              <a:t>Segment Elimination</a:t>
            </a:r>
          </a:p>
        </p:txBody>
      </p:sp>
      <p:sp>
        <p:nvSpPr>
          <p:cNvPr id="11776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B96D4AFB-15DB-4BAE-B18C-6ACD4123B307}" type="slidenum">
              <a:rPr lang="en-US" altLang="en-US" sz="1200">
                <a:solidFill>
                  <a:srgbClr val="898989"/>
                </a:solidFill>
                <a:latin typeface="Arial" charset="0"/>
              </a:rPr>
              <a:pPr>
                <a:spcBef>
                  <a:spcPct val="0"/>
                </a:spcBef>
                <a:buFontTx/>
                <a:buNone/>
              </a:pPr>
              <a:t>61</a:t>
            </a:fld>
            <a:endParaRPr lang="en-US" altLang="en-US" sz="1200" dirty="0">
              <a:solidFill>
                <a:srgbClr val="898989"/>
              </a:solidFill>
              <a:latin typeface="Arial" charset="0"/>
            </a:endParaRPr>
          </a:p>
        </p:txBody>
      </p:sp>
      <p:sp>
        <p:nvSpPr>
          <p:cNvPr id="6" name="Rounded Rectangle 5"/>
          <p:cNvSpPr/>
          <p:nvPr/>
        </p:nvSpPr>
        <p:spPr>
          <a:xfrm>
            <a:off x="1" y="6538912"/>
            <a:ext cx="5181599" cy="28767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A</a:t>
            </a:r>
            <a:r>
              <a:rPr lang="en-US" altLang="en-US" sz="1100" b="1" kern="0" dirty="0" smtClean="0">
                <a:solidFill>
                  <a:prstClr val="black"/>
                </a:solidFill>
                <a:latin typeface="Arial Narrow" pitchFamily="34" charset="0"/>
                <a:cs typeface="+mn-cs"/>
              </a:rPr>
              <a:t>1</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latin typeface="Calibri"/>
              </a:rPr>
              <a:t>Evaluate short-term managerial decisions using relevant costs.</a:t>
            </a:r>
          </a:p>
        </p:txBody>
      </p:sp>
      <p:sp>
        <p:nvSpPr>
          <p:cNvPr id="8" name="TextBox 7"/>
          <p:cNvSpPr txBox="1"/>
          <p:nvPr/>
        </p:nvSpPr>
        <p:spPr>
          <a:xfrm>
            <a:off x="7848600" y="59934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25.21</a:t>
            </a:r>
            <a:endParaRPr lang="en-US" kern="0" dirty="0">
              <a:latin typeface="Berlin Sans FB" panose="020E0602020502020306" pitchFamily="34" charset="0"/>
            </a:endParaRPr>
          </a:p>
        </p:txBody>
      </p:sp>
      <p:pic>
        <p:nvPicPr>
          <p:cNvPr id="2" name="Picture 1"/>
          <p:cNvPicPr>
            <a:picLocks noChangeAspect="1"/>
          </p:cNvPicPr>
          <p:nvPr/>
        </p:nvPicPr>
        <p:blipFill>
          <a:blip r:embed="rId3"/>
          <a:stretch>
            <a:fillRect/>
          </a:stretch>
        </p:blipFill>
        <p:spPr>
          <a:xfrm>
            <a:off x="1042445" y="1526916"/>
            <a:ext cx="6806155" cy="45812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9" descr="C:\Documents and Settings\Cindy\Local Settings\Temporary Internet Files\Content.IE5\SSD21FLB\MP90044218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4267200"/>
            <a:ext cx="32766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9811" name="Object 2"/>
          <p:cNvGraphicFramePr>
            <a:graphicFrameLocks/>
          </p:cNvGraphicFramePr>
          <p:nvPr/>
        </p:nvGraphicFramePr>
        <p:xfrm>
          <a:off x="381000" y="1773238"/>
          <a:ext cx="8458200" cy="2327275"/>
        </p:xfrm>
        <a:graphic>
          <a:graphicData uri="http://schemas.openxmlformats.org/presentationml/2006/ole">
            <mc:AlternateContent xmlns:mc="http://schemas.openxmlformats.org/markup-compatibility/2006">
              <mc:Choice xmlns:v="urn:schemas-microsoft-com:vml" Requires="v">
                <p:oleObj spid="_x0000_s119961" name="Worksheet" r:id="rId6" imgW="2752649" imgH="676351" progId="Excel.Sheet.8">
                  <p:embed/>
                </p:oleObj>
              </mc:Choice>
              <mc:Fallback>
                <p:oleObj name="Worksheet" r:id="rId6" imgW="2752649" imgH="676351" progId="Excel.Sheet.8">
                  <p:embed/>
                  <p:pic>
                    <p:nvPicPr>
                      <p:cNvPr id="0" name="Picture 1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1773238"/>
                        <a:ext cx="8458200" cy="232727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19812" name="Group 4"/>
          <p:cNvGrpSpPr>
            <a:grpSpLocks/>
          </p:cNvGrpSpPr>
          <p:nvPr/>
        </p:nvGrpSpPr>
        <p:grpSpPr bwMode="auto">
          <a:xfrm>
            <a:off x="3933825" y="4940300"/>
            <a:ext cx="4178300" cy="1231900"/>
            <a:chOff x="2478" y="2712"/>
            <a:chExt cx="2632" cy="776"/>
          </a:xfrm>
        </p:grpSpPr>
        <p:sp>
          <p:nvSpPr>
            <p:cNvPr id="119816" name="AutoShape 5"/>
            <p:cNvSpPr>
              <a:spLocks noChangeArrowheads="1"/>
            </p:cNvSpPr>
            <p:nvPr/>
          </p:nvSpPr>
          <p:spPr bwMode="auto">
            <a:xfrm rot="5400000">
              <a:off x="3404" y="1786"/>
              <a:ext cx="776" cy="2627"/>
            </a:xfrm>
            <a:prstGeom prst="wedgeRoundRectCallout">
              <a:avLst>
                <a:gd name="adj1" fmla="val -9208"/>
                <a:gd name="adj2" fmla="val 95718"/>
                <a:gd name="adj3" fmla="val 16667"/>
              </a:avLst>
            </a:prstGeom>
            <a:solidFill>
              <a:srgbClr val="CCECFF"/>
            </a:solidFill>
            <a:ln w="25400">
              <a:solidFill>
                <a:srgbClr val="0070C0"/>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800" dirty="0">
                <a:latin typeface="Arial" charset="0"/>
              </a:endParaRPr>
            </a:p>
          </p:txBody>
        </p:sp>
        <p:sp>
          <p:nvSpPr>
            <p:cNvPr id="119817" name="Rectangle 6"/>
            <p:cNvSpPr>
              <a:spLocks noChangeArrowheads="1"/>
            </p:cNvSpPr>
            <p:nvPr/>
          </p:nvSpPr>
          <p:spPr bwMode="auto">
            <a:xfrm>
              <a:off x="2592" y="2814"/>
              <a:ext cx="2518"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800" b="1" dirty="0">
                  <a:latin typeface="Arial" charset="0"/>
                </a:rPr>
                <a:t>Do </a:t>
              </a:r>
              <a:r>
                <a:rPr lang="en-US" altLang="en-US" sz="2800" b="1" u="sng" dirty="0">
                  <a:latin typeface="Arial" charset="0"/>
                </a:rPr>
                <a:t>not</a:t>
              </a:r>
              <a:r>
                <a:rPr lang="en-US" altLang="en-US" sz="2800" b="1" dirty="0">
                  <a:latin typeface="Arial" charset="0"/>
                </a:rPr>
                <a:t> eliminate</a:t>
              </a:r>
              <a:br>
                <a:rPr lang="en-US" altLang="en-US" sz="2800" b="1" dirty="0">
                  <a:latin typeface="Arial" charset="0"/>
                </a:rPr>
              </a:br>
              <a:r>
                <a:rPr lang="en-US" altLang="en-US" sz="2800" b="1" dirty="0">
                  <a:latin typeface="Arial" charset="0"/>
                </a:rPr>
                <a:t>the Treadmill Division!</a:t>
              </a:r>
            </a:p>
          </p:txBody>
        </p:sp>
      </p:grpSp>
      <p:sp>
        <p:nvSpPr>
          <p:cNvPr id="119813" name="Rectangle 8"/>
          <p:cNvSpPr>
            <a:spLocks noGrp="1" noChangeArrowheads="1"/>
          </p:cNvSpPr>
          <p:nvPr>
            <p:ph type="title"/>
          </p:nvPr>
        </p:nvSpPr>
        <p:spPr/>
        <p:txBody>
          <a:bodyPr/>
          <a:lstStyle/>
          <a:p>
            <a:r>
              <a:rPr lang="en-US" altLang="en-US" sz="4000" dirty="0" smtClean="0">
                <a:ea typeface="ＭＳ Ｐゴシック" pitchFamily="34" charset="-128"/>
              </a:rPr>
              <a:t>Segment Elimination</a:t>
            </a:r>
          </a:p>
        </p:txBody>
      </p:sp>
      <p:sp>
        <p:nvSpPr>
          <p:cNvPr id="119815"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BC9FA5EA-C10C-4D41-9A20-7811C366615F}" type="slidenum">
              <a:rPr lang="en-US" altLang="en-US" sz="1200">
                <a:solidFill>
                  <a:srgbClr val="898989"/>
                </a:solidFill>
                <a:latin typeface="Arial" charset="0"/>
              </a:rPr>
              <a:pPr>
                <a:spcBef>
                  <a:spcPct val="0"/>
                </a:spcBef>
                <a:buFontTx/>
                <a:buNone/>
              </a:pPr>
              <a:t>62</a:t>
            </a:fld>
            <a:endParaRPr lang="en-US" altLang="en-US" sz="1200" dirty="0">
              <a:solidFill>
                <a:srgbClr val="898989"/>
              </a:solidFill>
              <a:latin typeface="Arial" charset="0"/>
            </a:endParaRPr>
          </a:p>
        </p:txBody>
      </p:sp>
      <p:sp>
        <p:nvSpPr>
          <p:cNvPr id="11" name="Rounded Rectangle 10"/>
          <p:cNvSpPr/>
          <p:nvPr/>
        </p:nvSpPr>
        <p:spPr>
          <a:xfrm>
            <a:off x="1" y="6538912"/>
            <a:ext cx="5181599" cy="28767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A</a:t>
            </a:r>
            <a:r>
              <a:rPr lang="en-US" altLang="en-US" sz="1100" b="1" kern="0" dirty="0" smtClean="0">
                <a:solidFill>
                  <a:prstClr val="black"/>
                </a:solidFill>
                <a:latin typeface="Arial Narrow" pitchFamily="34" charset="0"/>
                <a:cs typeface="+mn-cs"/>
              </a:rPr>
              <a:t>1</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latin typeface="Calibri"/>
              </a:rPr>
              <a:t>Evaluate short-term managerial decisions using relevant costs.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smtClean="0"/>
              <a:t>NEED-TO-KNOW 25-10</a:t>
            </a:r>
            <a:endParaRPr lang="en-US" sz="3600" b="1" dirty="0"/>
          </a:p>
        </p:txBody>
      </p:sp>
      <p:sp>
        <p:nvSpPr>
          <p:cNvPr id="121860" name="Rectangle 5"/>
          <p:cNvSpPr>
            <a:spLocks noChangeArrowheads="1"/>
          </p:cNvSpPr>
          <p:nvPr/>
        </p:nvSpPr>
        <p:spPr bwMode="auto">
          <a:xfrm>
            <a:off x="579438" y="1368425"/>
            <a:ext cx="7027862" cy="236538"/>
          </a:xfrm>
          <a:prstGeom prst="rect">
            <a:avLst/>
          </a:prstGeom>
          <a:solidFill>
            <a:srgbClr val="6674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dirty="0">
              <a:solidFill>
                <a:schemeClr val="bg1"/>
              </a:solidFill>
            </a:endParaRPr>
          </a:p>
        </p:txBody>
      </p:sp>
      <p:sp>
        <p:nvSpPr>
          <p:cNvPr id="86" name="Rectangle 6"/>
          <p:cNvSpPr>
            <a:spLocks noChangeArrowheads="1"/>
          </p:cNvSpPr>
          <p:nvPr/>
        </p:nvSpPr>
        <p:spPr bwMode="auto">
          <a:xfrm>
            <a:off x="579438" y="2863850"/>
            <a:ext cx="7027862" cy="236538"/>
          </a:xfrm>
          <a:prstGeom prst="rect">
            <a:avLst/>
          </a:prstGeom>
          <a:solidFill>
            <a:srgbClr val="6674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dirty="0"/>
          </a:p>
        </p:txBody>
      </p:sp>
      <p:sp>
        <p:nvSpPr>
          <p:cNvPr id="121862" name="Rectangle 7"/>
          <p:cNvSpPr>
            <a:spLocks noChangeArrowheads="1"/>
          </p:cNvSpPr>
          <p:nvPr/>
        </p:nvSpPr>
        <p:spPr bwMode="auto">
          <a:xfrm>
            <a:off x="619125" y="554038"/>
            <a:ext cx="74310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A bike maker is considering eliminating its tandem bike division because it operates at a loss of $6,000</a:t>
            </a:r>
            <a:endParaRPr lang="en-US" altLang="en-US" sz="1800" dirty="0">
              <a:latin typeface="Arial" charset="0"/>
            </a:endParaRPr>
          </a:p>
        </p:txBody>
      </p:sp>
      <p:sp>
        <p:nvSpPr>
          <p:cNvPr id="121863" name="Rectangle 8"/>
          <p:cNvSpPr>
            <a:spLocks noChangeArrowheads="1"/>
          </p:cNvSpPr>
          <p:nvPr/>
        </p:nvSpPr>
        <p:spPr bwMode="auto">
          <a:xfrm>
            <a:off x="619125" y="760413"/>
            <a:ext cx="74310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per year. Sales for the year total $40,000, and the company reports the costs for this division as shown</a:t>
            </a:r>
            <a:endParaRPr lang="en-US" altLang="en-US" sz="1800" dirty="0">
              <a:latin typeface="Arial" charset="0"/>
            </a:endParaRPr>
          </a:p>
        </p:txBody>
      </p:sp>
      <p:sp>
        <p:nvSpPr>
          <p:cNvPr id="121864" name="Rectangle 9"/>
          <p:cNvSpPr>
            <a:spLocks noChangeArrowheads="1"/>
          </p:cNvSpPr>
          <p:nvPr/>
        </p:nvSpPr>
        <p:spPr bwMode="auto">
          <a:xfrm>
            <a:off x="619125" y="966788"/>
            <a:ext cx="39719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below. Should the tandem bike division be eliminated?</a:t>
            </a:r>
            <a:endParaRPr lang="en-US" altLang="en-US" sz="1800" dirty="0">
              <a:latin typeface="Arial" charset="0"/>
            </a:endParaRPr>
          </a:p>
        </p:txBody>
      </p:sp>
      <p:sp>
        <p:nvSpPr>
          <p:cNvPr id="121865" name="Rectangle 10"/>
          <p:cNvSpPr>
            <a:spLocks noChangeArrowheads="1"/>
          </p:cNvSpPr>
          <p:nvPr/>
        </p:nvSpPr>
        <p:spPr bwMode="auto">
          <a:xfrm>
            <a:off x="3705225" y="1389063"/>
            <a:ext cx="1666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b="1" dirty="0">
                <a:solidFill>
                  <a:schemeClr val="bg1"/>
                </a:solidFill>
                <a:latin typeface="Arial" charset="0"/>
              </a:rPr>
              <a:t>Avoidable</a:t>
            </a:r>
            <a:r>
              <a:rPr lang="en-US" altLang="en-US" sz="1300" b="1" dirty="0">
                <a:solidFill>
                  <a:srgbClr val="000000"/>
                </a:solidFill>
                <a:latin typeface="Arial" charset="0"/>
              </a:rPr>
              <a:t> </a:t>
            </a:r>
            <a:r>
              <a:rPr lang="en-US" altLang="en-US" sz="1300" b="1" dirty="0">
                <a:solidFill>
                  <a:schemeClr val="bg1"/>
                </a:solidFill>
                <a:latin typeface="Arial" charset="0"/>
              </a:rPr>
              <a:t>Expenses</a:t>
            </a:r>
            <a:r>
              <a:rPr lang="en-US" altLang="en-US" sz="1300" b="1" dirty="0">
                <a:solidFill>
                  <a:srgbClr val="000000"/>
                </a:solidFill>
                <a:latin typeface="Arial" charset="0"/>
              </a:rPr>
              <a:t> </a:t>
            </a:r>
            <a:endParaRPr lang="en-US" altLang="en-US" sz="1800" dirty="0">
              <a:latin typeface="Arial" charset="0"/>
            </a:endParaRPr>
          </a:p>
        </p:txBody>
      </p:sp>
      <p:sp>
        <p:nvSpPr>
          <p:cNvPr id="121866" name="Rectangle 11"/>
          <p:cNvSpPr>
            <a:spLocks noChangeArrowheads="1"/>
          </p:cNvSpPr>
          <p:nvPr/>
        </p:nvSpPr>
        <p:spPr bwMode="auto">
          <a:xfrm>
            <a:off x="5570538" y="1389063"/>
            <a:ext cx="18224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b="1" dirty="0">
                <a:solidFill>
                  <a:schemeClr val="bg1"/>
                </a:solidFill>
                <a:latin typeface="Arial" charset="0"/>
              </a:rPr>
              <a:t>Unavoidable</a:t>
            </a:r>
            <a:r>
              <a:rPr lang="en-US" altLang="en-US" sz="1300" b="1" dirty="0">
                <a:solidFill>
                  <a:srgbClr val="000000"/>
                </a:solidFill>
                <a:latin typeface="Arial" charset="0"/>
              </a:rPr>
              <a:t> </a:t>
            </a:r>
            <a:r>
              <a:rPr lang="en-US" altLang="en-US" sz="1300" b="1" dirty="0">
                <a:solidFill>
                  <a:schemeClr val="bg1"/>
                </a:solidFill>
                <a:latin typeface="Arial" charset="0"/>
              </a:rPr>
              <a:t>Expenses</a:t>
            </a:r>
            <a:endParaRPr lang="en-US" altLang="en-US" sz="1800" dirty="0">
              <a:solidFill>
                <a:schemeClr val="bg1"/>
              </a:solidFill>
              <a:latin typeface="Arial" charset="0"/>
            </a:endParaRPr>
          </a:p>
        </p:txBody>
      </p:sp>
      <p:sp>
        <p:nvSpPr>
          <p:cNvPr id="121867" name="Rectangle 12"/>
          <p:cNvSpPr>
            <a:spLocks noChangeArrowheads="1"/>
          </p:cNvSpPr>
          <p:nvPr/>
        </p:nvSpPr>
        <p:spPr bwMode="auto">
          <a:xfrm>
            <a:off x="619125" y="1616075"/>
            <a:ext cx="14112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Cost of goods sold</a:t>
            </a:r>
            <a:endParaRPr lang="en-US" altLang="en-US" sz="1800" dirty="0">
              <a:latin typeface="Arial" charset="0"/>
            </a:endParaRPr>
          </a:p>
        </p:txBody>
      </p:sp>
      <p:sp>
        <p:nvSpPr>
          <p:cNvPr id="121868" name="Rectangle 13"/>
          <p:cNvSpPr>
            <a:spLocks noChangeArrowheads="1"/>
          </p:cNvSpPr>
          <p:nvPr/>
        </p:nvSpPr>
        <p:spPr bwMode="auto">
          <a:xfrm>
            <a:off x="4168775" y="1616075"/>
            <a:ext cx="655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$30,000</a:t>
            </a:r>
            <a:endParaRPr lang="en-US" altLang="en-US" sz="1800" dirty="0">
              <a:latin typeface="Arial" charset="0"/>
            </a:endParaRPr>
          </a:p>
        </p:txBody>
      </p:sp>
      <p:sp>
        <p:nvSpPr>
          <p:cNvPr id="121869" name="Rectangle 14"/>
          <p:cNvSpPr>
            <a:spLocks noChangeArrowheads="1"/>
          </p:cNvSpPr>
          <p:nvPr/>
        </p:nvSpPr>
        <p:spPr bwMode="auto">
          <a:xfrm>
            <a:off x="619125" y="1822450"/>
            <a:ext cx="12303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Direct expenses</a:t>
            </a:r>
            <a:endParaRPr lang="en-US" altLang="en-US" sz="1800" dirty="0">
              <a:latin typeface="Arial" charset="0"/>
            </a:endParaRPr>
          </a:p>
        </p:txBody>
      </p:sp>
      <p:sp>
        <p:nvSpPr>
          <p:cNvPr id="121870" name="Rectangle 15"/>
          <p:cNvSpPr>
            <a:spLocks noChangeArrowheads="1"/>
          </p:cNvSpPr>
          <p:nvPr/>
        </p:nvSpPr>
        <p:spPr bwMode="auto">
          <a:xfrm>
            <a:off x="4349750" y="1822450"/>
            <a:ext cx="4730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8,000</a:t>
            </a:r>
            <a:endParaRPr lang="en-US" altLang="en-US" sz="1800" dirty="0">
              <a:latin typeface="Arial" charset="0"/>
            </a:endParaRPr>
          </a:p>
        </p:txBody>
      </p:sp>
      <p:sp>
        <p:nvSpPr>
          <p:cNvPr id="121871" name="Rectangle 16"/>
          <p:cNvSpPr>
            <a:spLocks noChangeArrowheads="1"/>
          </p:cNvSpPr>
          <p:nvPr/>
        </p:nvSpPr>
        <p:spPr bwMode="auto">
          <a:xfrm>
            <a:off x="619125" y="2028825"/>
            <a:ext cx="13414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Indirect expenses</a:t>
            </a:r>
            <a:endParaRPr lang="en-US" altLang="en-US" sz="1800" dirty="0">
              <a:latin typeface="Arial" charset="0"/>
            </a:endParaRPr>
          </a:p>
        </p:txBody>
      </p:sp>
      <p:sp>
        <p:nvSpPr>
          <p:cNvPr id="121872" name="Rectangle 17"/>
          <p:cNvSpPr>
            <a:spLocks noChangeArrowheads="1"/>
          </p:cNvSpPr>
          <p:nvPr/>
        </p:nvSpPr>
        <p:spPr bwMode="auto">
          <a:xfrm>
            <a:off x="4349750" y="2028825"/>
            <a:ext cx="4730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2,500</a:t>
            </a:r>
            <a:endParaRPr lang="en-US" altLang="en-US" sz="1800" dirty="0">
              <a:latin typeface="Arial" charset="0"/>
            </a:endParaRPr>
          </a:p>
        </p:txBody>
      </p:sp>
      <p:sp>
        <p:nvSpPr>
          <p:cNvPr id="121873" name="Rectangle 18"/>
          <p:cNvSpPr>
            <a:spLocks noChangeArrowheads="1"/>
          </p:cNvSpPr>
          <p:nvPr/>
        </p:nvSpPr>
        <p:spPr bwMode="auto">
          <a:xfrm>
            <a:off x="6124575" y="202882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$3,000</a:t>
            </a:r>
            <a:endParaRPr lang="en-US" altLang="en-US" sz="1800" dirty="0">
              <a:latin typeface="Arial" charset="0"/>
            </a:endParaRPr>
          </a:p>
        </p:txBody>
      </p:sp>
      <p:sp>
        <p:nvSpPr>
          <p:cNvPr id="121874" name="Rectangle 19"/>
          <p:cNvSpPr>
            <a:spLocks noChangeArrowheads="1"/>
          </p:cNvSpPr>
          <p:nvPr/>
        </p:nvSpPr>
        <p:spPr bwMode="auto">
          <a:xfrm>
            <a:off x="619125" y="2233613"/>
            <a:ext cx="189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Service department costs</a:t>
            </a:r>
            <a:endParaRPr lang="en-US" altLang="en-US" sz="1800" dirty="0">
              <a:latin typeface="Arial" charset="0"/>
            </a:endParaRPr>
          </a:p>
        </p:txBody>
      </p:sp>
      <p:sp>
        <p:nvSpPr>
          <p:cNvPr id="121875" name="Rectangle 20"/>
          <p:cNvSpPr>
            <a:spLocks noChangeArrowheads="1"/>
          </p:cNvSpPr>
          <p:nvPr/>
        </p:nvSpPr>
        <p:spPr bwMode="auto">
          <a:xfrm>
            <a:off x="4481513" y="223361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250</a:t>
            </a:r>
            <a:endParaRPr lang="en-US" altLang="en-US" sz="1800" dirty="0">
              <a:latin typeface="Arial" charset="0"/>
            </a:endParaRPr>
          </a:p>
        </p:txBody>
      </p:sp>
      <p:sp>
        <p:nvSpPr>
          <p:cNvPr id="121876" name="Rectangle 21"/>
          <p:cNvSpPr>
            <a:spLocks noChangeArrowheads="1"/>
          </p:cNvSpPr>
          <p:nvPr/>
        </p:nvSpPr>
        <p:spPr bwMode="auto">
          <a:xfrm>
            <a:off x="6215063" y="2233613"/>
            <a:ext cx="4730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2,250</a:t>
            </a:r>
            <a:endParaRPr lang="en-US" altLang="en-US" sz="1800" dirty="0">
              <a:latin typeface="Arial" charset="0"/>
            </a:endParaRPr>
          </a:p>
        </p:txBody>
      </p:sp>
      <p:sp>
        <p:nvSpPr>
          <p:cNvPr id="121877" name="Rectangle 22"/>
          <p:cNvSpPr>
            <a:spLocks noChangeArrowheads="1"/>
          </p:cNvSpPr>
          <p:nvPr/>
        </p:nvSpPr>
        <p:spPr bwMode="auto">
          <a:xfrm>
            <a:off x="619125" y="2439988"/>
            <a:ext cx="4333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Total</a:t>
            </a:r>
            <a:endParaRPr lang="en-US" altLang="en-US" sz="1800" dirty="0">
              <a:latin typeface="Arial" charset="0"/>
            </a:endParaRPr>
          </a:p>
        </p:txBody>
      </p:sp>
      <p:sp>
        <p:nvSpPr>
          <p:cNvPr id="121878" name="Rectangle 23"/>
          <p:cNvSpPr>
            <a:spLocks noChangeArrowheads="1"/>
          </p:cNvSpPr>
          <p:nvPr/>
        </p:nvSpPr>
        <p:spPr bwMode="auto">
          <a:xfrm>
            <a:off x="4168775" y="2439988"/>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$40,750</a:t>
            </a:r>
            <a:endParaRPr lang="en-US" altLang="en-US" sz="1800" dirty="0">
              <a:latin typeface="Arial" charset="0"/>
            </a:endParaRPr>
          </a:p>
        </p:txBody>
      </p:sp>
      <p:sp>
        <p:nvSpPr>
          <p:cNvPr id="121879" name="Rectangle 24"/>
          <p:cNvSpPr>
            <a:spLocks noChangeArrowheads="1"/>
          </p:cNvSpPr>
          <p:nvPr/>
        </p:nvSpPr>
        <p:spPr bwMode="auto">
          <a:xfrm>
            <a:off x="6124575" y="2439988"/>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$5,250</a:t>
            </a:r>
            <a:endParaRPr lang="en-US" altLang="en-US" sz="1800" dirty="0">
              <a:latin typeface="Arial" charset="0"/>
            </a:endParaRPr>
          </a:p>
        </p:txBody>
      </p:sp>
      <p:sp>
        <p:nvSpPr>
          <p:cNvPr id="380" name="Rectangle 25"/>
          <p:cNvSpPr>
            <a:spLocks noChangeArrowheads="1"/>
          </p:cNvSpPr>
          <p:nvPr/>
        </p:nvSpPr>
        <p:spPr bwMode="auto">
          <a:xfrm>
            <a:off x="3581400" y="2884488"/>
            <a:ext cx="1781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b="1" dirty="0">
                <a:solidFill>
                  <a:schemeClr val="bg1"/>
                </a:solidFill>
                <a:latin typeface="Arial" charset="0"/>
              </a:rPr>
              <a:t>Keep</a:t>
            </a:r>
            <a:r>
              <a:rPr lang="en-US" altLang="en-US" sz="1300" b="1" dirty="0">
                <a:solidFill>
                  <a:srgbClr val="000000"/>
                </a:solidFill>
                <a:latin typeface="Arial" charset="0"/>
              </a:rPr>
              <a:t> </a:t>
            </a:r>
            <a:r>
              <a:rPr lang="en-US" altLang="en-US" sz="1300" b="1" dirty="0">
                <a:solidFill>
                  <a:schemeClr val="bg1"/>
                </a:solidFill>
                <a:latin typeface="Arial" charset="0"/>
              </a:rPr>
              <a:t>Tandem</a:t>
            </a:r>
            <a:r>
              <a:rPr lang="en-US" altLang="en-US" sz="1300" b="1" dirty="0">
                <a:solidFill>
                  <a:srgbClr val="000000"/>
                </a:solidFill>
                <a:latin typeface="Arial" charset="0"/>
              </a:rPr>
              <a:t> </a:t>
            </a:r>
            <a:r>
              <a:rPr lang="en-US" altLang="en-US" sz="1300" b="1" dirty="0">
                <a:solidFill>
                  <a:schemeClr val="bg1"/>
                </a:solidFill>
                <a:latin typeface="Arial" charset="0"/>
              </a:rPr>
              <a:t>Division</a:t>
            </a:r>
            <a:endParaRPr lang="en-US" altLang="en-US" sz="1800" dirty="0">
              <a:solidFill>
                <a:schemeClr val="bg1"/>
              </a:solidFill>
              <a:latin typeface="Arial" charset="0"/>
            </a:endParaRPr>
          </a:p>
        </p:txBody>
      </p:sp>
      <p:sp>
        <p:nvSpPr>
          <p:cNvPr id="381" name="Rectangle 26"/>
          <p:cNvSpPr>
            <a:spLocks noChangeArrowheads="1"/>
          </p:cNvSpPr>
          <p:nvPr/>
        </p:nvSpPr>
        <p:spPr bwMode="auto">
          <a:xfrm>
            <a:off x="5486400" y="2884488"/>
            <a:ext cx="21145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b="1" dirty="0">
                <a:solidFill>
                  <a:schemeClr val="bg1"/>
                </a:solidFill>
                <a:latin typeface="Arial" charset="0"/>
              </a:rPr>
              <a:t>Eliminate</a:t>
            </a:r>
            <a:r>
              <a:rPr lang="en-US" altLang="en-US" sz="1300" b="1" dirty="0">
                <a:solidFill>
                  <a:srgbClr val="000000"/>
                </a:solidFill>
                <a:latin typeface="Arial" charset="0"/>
              </a:rPr>
              <a:t> </a:t>
            </a:r>
            <a:r>
              <a:rPr lang="en-US" altLang="en-US" sz="1300" b="1" dirty="0">
                <a:solidFill>
                  <a:schemeClr val="bg1"/>
                </a:solidFill>
                <a:latin typeface="Arial" charset="0"/>
              </a:rPr>
              <a:t>Tandem</a:t>
            </a:r>
            <a:r>
              <a:rPr lang="en-US" altLang="en-US" sz="1300" b="1" dirty="0">
                <a:solidFill>
                  <a:srgbClr val="000000"/>
                </a:solidFill>
                <a:latin typeface="Arial" charset="0"/>
              </a:rPr>
              <a:t> </a:t>
            </a:r>
            <a:r>
              <a:rPr lang="en-US" altLang="en-US" sz="1300" b="1" dirty="0">
                <a:solidFill>
                  <a:schemeClr val="bg1"/>
                </a:solidFill>
                <a:latin typeface="Arial" charset="0"/>
              </a:rPr>
              <a:t>Division</a:t>
            </a:r>
            <a:endParaRPr lang="en-US" altLang="en-US" sz="1800" dirty="0">
              <a:solidFill>
                <a:schemeClr val="bg1"/>
              </a:solidFill>
              <a:latin typeface="Arial" charset="0"/>
            </a:endParaRPr>
          </a:p>
        </p:txBody>
      </p:sp>
      <p:sp>
        <p:nvSpPr>
          <p:cNvPr id="382" name="Rectangle 27"/>
          <p:cNvSpPr>
            <a:spLocks noChangeArrowheads="1"/>
          </p:cNvSpPr>
          <p:nvPr/>
        </p:nvSpPr>
        <p:spPr bwMode="auto">
          <a:xfrm>
            <a:off x="619125" y="3109913"/>
            <a:ext cx="4730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Sales</a:t>
            </a:r>
            <a:endParaRPr lang="en-US" altLang="en-US" sz="1800" dirty="0">
              <a:latin typeface="Arial" charset="0"/>
            </a:endParaRPr>
          </a:p>
        </p:txBody>
      </p:sp>
      <p:sp>
        <p:nvSpPr>
          <p:cNvPr id="383" name="Rectangle 28"/>
          <p:cNvSpPr>
            <a:spLocks noChangeArrowheads="1"/>
          </p:cNvSpPr>
          <p:nvPr/>
        </p:nvSpPr>
        <p:spPr bwMode="auto">
          <a:xfrm>
            <a:off x="4168775" y="3109913"/>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$40,000</a:t>
            </a:r>
            <a:endParaRPr lang="en-US" altLang="en-US" sz="1800" dirty="0">
              <a:latin typeface="Arial" charset="0"/>
            </a:endParaRPr>
          </a:p>
        </p:txBody>
      </p:sp>
      <p:sp>
        <p:nvSpPr>
          <p:cNvPr id="384" name="Rectangle 29"/>
          <p:cNvSpPr>
            <a:spLocks noChangeArrowheads="1"/>
          </p:cNvSpPr>
          <p:nvPr/>
        </p:nvSpPr>
        <p:spPr bwMode="auto">
          <a:xfrm>
            <a:off x="6437313" y="3109913"/>
            <a:ext cx="2524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$0</a:t>
            </a:r>
            <a:endParaRPr lang="en-US" altLang="en-US" sz="1800" dirty="0">
              <a:latin typeface="Arial" charset="0"/>
            </a:endParaRPr>
          </a:p>
        </p:txBody>
      </p:sp>
      <p:sp>
        <p:nvSpPr>
          <p:cNvPr id="385" name="Rectangle 30"/>
          <p:cNvSpPr>
            <a:spLocks noChangeArrowheads="1"/>
          </p:cNvSpPr>
          <p:nvPr/>
        </p:nvSpPr>
        <p:spPr bwMode="auto">
          <a:xfrm>
            <a:off x="619125" y="3316288"/>
            <a:ext cx="19050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Total costs and expenses</a:t>
            </a:r>
            <a:endParaRPr lang="en-US" altLang="en-US" sz="1800" dirty="0">
              <a:latin typeface="Arial" charset="0"/>
            </a:endParaRPr>
          </a:p>
        </p:txBody>
      </p:sp>
      <p:sp>
        <p:nvSpPr>
          <p:cNvPr id="386" name="Rectangle 31"/>
          <p:cNvSpPr>
            <a:spLocks noChangeArrowheads="1"/>
          </p:cNvSpPr>
          <p:nvPr/>
        </p:nvSpPr>
        <p:spPr bwMode="auto">
          <a:xfrm>
            <a:off x="4259263" y="3316288"/>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46,000</a:t>
            </a:r>
            <a:endParaRPr lang="en-US" altLang="en-US" sz="1800" dirty="0">
              <a:latin typeface="Arial" charset="0"/>
            </a:endParaRPr>
          </a:p>
        </p:txBody>
      </p:sp>
      <p:sp>
        <p:nvSpPr>
          <p:cNvPr id="387" name="Rectangle 32"/>
          <p:cNvSpPr>
            <a:spLocks noChangeArrowheads="1"/>
          </p:cNvSpPr>
          <p:nvPr/>
        </p:nvSpPr>
        <p:spPr bwMode="auto">
          <a:xfrm>
            <a:off x="6215063" y="3316288"/>
            <a:ext cx="4730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5,250</a:t>
            </a:r>
            <a:endParaRPr lang="en-US" altLang="en-US" sz="1800" dirty="0">
              <a:latin typeface="Arial" charset="0"/>
            </a:endParaRPr>
          </a:p>
        </p:txBody>
      </p:sp>
      <p:sp>
        <p:nvSpPr>
          <p:cNvPr id="388" name="Rectangle 33"/>
          <p:cNvSpPr>
            <a:spLocks noChangeArrowheads="1"/>
          </p:cNvSpPr>
          <p:nvPr/>
        </p:nvSpPr>
        <p:spPr bwMode="auto">
          <a:xfrm>
            <a:off x="619125" y="3522663"/>
            <a:ext cx="13303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Net income (loss)</a:t>
            </a:r>
            <a:endParaRPr lang="en-US" altLang="en-US" sz="1800" dirty="0">
              <a:latin typeface="Arial" charset="0"/>
            </a:endParaRPr>
          </a:p>
        </p:txBody>
      </p:sp>
      <p:sp>
        <p:nvSpPr>
          <p:cNvPr id="389" name="Rectangle 34"/>
          <p:cNvSpPr>
            <a:spLocks noChangeArrowheads="1"/>
          </p:cNvSpPr>
          <p:nvPr/>
        </p:nvSpPr>
        <p:spPr bwMode="auto">
          <a:xfrm>
            <a:off x="4208463" y="3522663"/>
            <a:ext cx="6762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($6,000)</a:t>
            </a:r>
            <a:endParaRPr lang="en-US" altLang="en-US" sz="1800" dirty="0">
              <a:latin typeface="Arial" charset="0"/>
            </a:endParaRPr>
          </a:p>
        </p:txBody>
      </p:sp>
      <p:sp>
        <p:nvSpPr>
          <p:cNvPr id="390" name="Rectangle 35"/>
          <p:cNvSpPr>
            <a:spLocks noChangeArrowheads="1"/>
          </p:cNvSpPr>
          <p:nvPr/>
        </p:nvSpPr>
        <p:spPr bwMode="auto">
          <a:xfrm>
            <a:off x="6073775" y="3522663"/>
            <a:ext cx="6762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($5,250)</a:t>
            </a:r>
            <a:endParaRPr lang="en-US" altLang="en-US" sz="1800" dirty="0">
              <a:latin typeface="Arial" charset="0"/>
            </a:endParaRPr>
          </a:p>
        </p:txBody>
      </p:sp>
      <p:sp>
        <p:nvSpPr>
          <p:cNvPr id="391" name="Rectangle 36"/>
          <p:cNvSpPr>
            <a:spLocks noChangeArrowheads="1"/>
          </p:cNvSpPr>
          <p:nvPr/>
        </p:nvSpPr>
        <p:spPr bwMode="auto">
          <a:xfrm>
            <a:off x="619125" y="3956050"/>
            <a:ext cx="7534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Quantitative Analysis:  Total avoidable costs of $40,750 are greater than the division’s sales of $40,000, suggesting the division should be eliminated. </a:t>
            </a:r>
            <a:endParaRPr lang="en-US" altLang="en-US" sz="1300" dirty="0">
              <a:latin typeface="Arial" charset="0"/>
            </a:endParaRPr>
          </a:p>
        </p:txBody>
      </p:sp>
      <p:sp>
        <p:nvSpPr>
          <p:cNvPr id="392" name="Rectangle 37"/>
          <p:cNvSpPr>
            <a:spLocks noChangeArrowheads="1"/>
          </p:cNvSpPr>
          <p:nvPr/>
        </p:nvSpPr>
        <p:spPr bwMode="auto">
          <a:xfrm>
            <a:off x="619125" y="4618038"/>
            <a:ext cx="63547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Other factors might be relevant, since the shortfall in sales ($750) is low. For example,</a:t>
            </a:r>
            <a:endParaRPr lang="en-US" altLang="en-US" sz="1800" dirty="0">
              <a:latin typeface="Arial" charset="0"/>
            </a:endParaRPr>
          </a:p>
        </p:txBody>
      </p:sp>
      <p:sp>
        <p:nvSpPr>
          <p:cNvPr id="393" name="Rectangle 38"/>
          <p:cNvSpPr>
            <a:spLocks noChangeArrowheads="1"/>
          </p:cNvSpPr>
          <p:nvPr/>
        </p:nvSpPr>
        <p:spPr bwMode="auto">
          <a:xfrm>
            <a:off x="619125" y="4824413"/>
            <a:ext cx="72898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are sales expected to increase in the future? Does the sale of tandem bikes help sales of other types</a:t>
            </a:r>
            <a:endParaRPr lang="en-US" altLang="en-US" sz="1800" dirty="0">
              <a:latin typeface="Arial" charset="0"/>
            </a:endParaRPr>
          </a:p>
        </p:txBody>
      </p:sp>
      <p:sp>
        <p:nvSpPr>
          <p:cNvPr id="394" name="Rectangle 39"/>
          <p:cNvSpPr>
            <a:spLocks noChangeArrowheads="1"/>
          </p:cNvSpPr>
          <p:nvPr/>
        </p:nvSpPr>
        <p:spPr bwMode="auto">
          <a:xfrm>
            <a:off x="619125" y="5030788"/>
            <a:ext cx="9572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300" dirty="0">
                <a:solidFill>
                  <a:srgbClr val="000000"/>
                </a:solidFill>
                <a:latin typeface="Arial" charset="0"/>
              </a:rPr>
              <a:t>of products?</a:t>
            </a:r>
            <a:endParaRPr lang="en-US" altLang="en-US" sz="1800" dirty="0">
              <a:latin typeface="Arial" charset="0"/>
            </a:endParaRPr>
          </a:p>
        </p:txBody>
      </p:sp>
      <p:sp>
        <p:nvSpPr>
          <p:cNvPr id="121895" name="Line 40"/>
          <p:cNvSpPr>
            <a:spLocks noChangeShapeType="1"/>
          </p:cNvSpPr>
          <p:nvPr/>
        </p:nvSpPr>
        <p:spPr bwMode="auto">
          <a:xfrm>
            <a:off x="3663950" y="2419350"/>
            <a:ext cx="117951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1896" name="Rectangle 41"/>
          <p:cNvSpPr>
            <a:spLocks noChangeArrowheads="1"/>
          </p:cNvSpPr>
          <p:nvPr/>
        </p:nvSpPr>
        <p:spPr bwMode="auto">
          <a:xfrm>
            <a:off x="3663950" y="2419350"/>
            <a:ext cx="1179513"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dirty="0"/>
          </a:p>
        </p:txBody>
      </p:sp>
      <p:sp>
        <p:nvSpPr>
          <p:cNvPr id="121897" name="Line 42"/>
          <p:cNvSpPr>
            <a:spLocks noChangeShapeType="1"/>
          </p:cNvSpPr>
          <p:nvPr/>
        </p:nvSpPr>
        <p:spPr bwMode="auto">
          <a:xfrm>
            <a:off x="3663950" y="2625725"/>
            <a:ext cx="117951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1898" name="Rectangle 43"/>
          <p:cNvSpPr>
            <a:spLocks noChangeArrowheads="1"/>
          </p:cNvSpPr>
          <p:nvPr/>
        </p:nvSpPr>
        <p:spPr bwMode="auto">
          <a:xfrm>
            <a:off x="3663950" y="2625725"/>
            <a:ext cx="1179513"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dirty="0"/>
          </a:p>
        </p:txBody>
      </p:sp>
      <p:sp>
        <p:nvSpPr>
          <p:cNvPr id="121899" name="Line 44"/>
          <p:cNvSpPr>
            <a:spLocks noChangeShapeType="1"/>
          </p:cNvSpPr>
          <p:nvPr/>
        </p:nvSpPr>
        <p:spPr bwMode="auto">
          <a:xfrm>
            <a:off x="3663950" y="2646363"/>
            <a:ext cx="117951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1900" name="Rectangle 45"/>
          <p:cNvSpPr>
            <a:spLocks noChangeArrowheads="1"/>
          </p:cNvSpPr>
          <p:nvPr/>
        </p:nvSpPr>
        <p:spPr bwMode="auto">
          <a:xfrm>
            <a:off x="3663950" y="2646363"/>
            <a:ext cx="1179513"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dirty="0"/>
          </a:p>
        </p:txBody>
      </p:sp>
      <p:sp>
        <p:nvSpPr>
          <p:cNvPr id="121901" name="Rectangle 46"/>
          <p:cNvSpPr>
            <a:spLocks noChangeArrowheads="1"/>
          </p:cNvSpPr>
          <p:nvPr/>
        </p:nvSpPr>
        <p:spPr bwMode="auto">
          <a:xfrm>
            <a:off x="569913" y="1358900"/>
            <a:ext cx="19050" cy="2460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dirty="0"/>
          </a:p>
        </p:txBody>
      </p:sp>
      <p:sp>
        <p:nvSpPr>
          <p:cNvPr id="121902" name="Rectangle 47"/>
          <p:cNvSpPr>
            <a:spLocks noChangeArrowheads="1"/>
          </p:cNvSpPr>
          <p:nvPr/>
        </p:nvSpPr>
        <p:spPr bwMode="auto">
          <a:xfrm>
            <a:off x="7586663" y="1377950"/>
            <a:ext cx="20637"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dirty="0"/>
          </a:p>
        </p:txBody>
      </p:sp>
      <p:sp>
        <p:nvSpPr>
          <p:cNvPr id="403" name="Line 48"/>
          <p:cNvSpPr>
            <a:spLocks noChangeShapeType="1"/>
          </p:cNvSpPr>
          <p:nvPr/>
        </p:nvSpPr>
        <p:spPr bwMode="auto">
          <a:xfrm>
            <a:off x="3663950" y="3502025"/>
            <a:ext cx="117951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404" name="Rectangle 49"/>
          <p:cNvSpPr>
            <a:spLocks noChangeArrowheads="1"/>
          </p:cNvSpPr>
          <p:nvPr/>
        </p:nvSpPr>
        <p:spPr bwMode="auto">
          <a:xfrm>
            <a:off x="3663950" y="3502025"/>
            <a:ext cx="1179513"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dirty="0"/>
          </a:p>
        </p:txBody>
      </p:sp>
      <p:sp>
        <p:nvSpPr>
          <p:cNvPr id="405" name="Line 50"/>
          <p:cNvSpPr>
            <a:spLocks noChangeShapeType="1"/>
          </p:cNvSpPr>
          <p:nvPr/>
        </p:nvSpPr>
        <p:spPr bwMode="auto">
          <a:xfrm>
            <a:off x="3663950" y="3708400"/>
            <a:ext cx="117951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406" name="Rectangle 51"/>
          <p:cNvSpPr>
            <a:spLocks noChangeArrowheads="1"/>
          </p:cNvSpPr>
          <p:nvPr/>
        </p:nvSpPr>
        <p:spPr bwMode="auto">
          <a:xfrm>
            <a:off x="3663950" y="3708400"/>
            <a:ext cx="1179513"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dirty="0"/>
          </a:p>
        </p:txBody>
      </p:sp>
      <p:sp>
        <p:nvSpPr>
          <p:cNvPr id="418" name="Line 52"/>
          <p:cNvSpPr>
            <a:spLocks noChangeShapeType="1"/>
          </p:cNvSpPr>
          <p:nvPr/>
        </p:nvSpPr>
        <p:spPr bwMode="auto">
          <a:xfrm>
            <a:off x="3663950" y="3729038"/>
            <a:ext cx="117951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419" name="Rectangle 53"/>
          <p:cNvSpPr>
            <a:spLocks noChangeArrowheads="1"/>
          </p:cNvSpPr>
          <p:nvPr/>
        </p:nvSpPr>
        <p:spPr bwMode="auto">
          <a:xfrm>
            <a:off x="3663950" y="3729038"/>
            <a:ext cx="1179513"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dirty="0"/>
          </a:p>
        </p:txBody>
      </p:sp>
      <p:sp>
        <p:nvSpPr>
          <p:cNvPr id="420" name="Rectangle 54"/>
          <p:cNvSpPr>
            <a:spLocks noChangeArrowheads="1"/>
          </p:cNvSpPr>
          <p:nvPr/>
        </p:nvSpPr>
        <p:spPr bwMode="auto">
          <a:xfrm>
            <a:off x="569913" y="2852738"/>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dirty="0"/>
          </a:p>
        </p:txBody>
      </p:sp>
      <p:sp>
        <p:nvSpPr>
          <p:cNvPr id="421" name="Rectangle 55"/>
          <p:cNvSpPr>
            <a:spLocks noChangeArrowheads="1"/>
          </p:cNvSpPr>
          <p:nvPr/>
        </p:nvSpPr>
        <p:spPr bwMode="auto">
          <a:xfrm>
            <a:off x="7586663" y="2873375"/>
            <a:ext cx="20637"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dirty="0"/>
          </a:p>
        </p:txBody>
      </p:sp>
      <p:sp>
        <p:nvSpPr>
          <p:cNvPr id="121911" name="Rectangle 56"/>
          <p:cNvSpPr>
            <a:spLocks noChangeArrowheads="1"/>
          </p:cNvSpPr>
          <p:nvPr/>
        </p:nvSpPr>
        <p:spPr bwMode="auto">
          <a:xfrm>
            <a:off x="588963" y="1358900"/>
            <a:ext cx="7018337"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dirty="0"/>
          </a:p>
        </p:txBody>
      </p:sp>
      <p:sp>
        <p:nvSpPr>
          <p:cNvPr id="121912" name="Rectangle 57"/>
          <p:cNvSpPr>
            <a:spLocks noChangeArrowheads="1"/>
          </p:cNvSpPr>
          <p:nvPr/>
        </p:nvSpPr>
        <p:spPr bwMode="auto">
          <a:xfrm>
            <a:off x="588963" y="1584325"/>
            <a:ext cx="7018337"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dirty="0"/>
          </a:p>
        </p:txBody>
      </p:sp>
      <p:sp>
        <p:nvSpPr>
          <p:cNvPr id="121913" name="Line 58"/>
          <p:cNvSpPr>
            <a:spLocks noChangeShapeType="1"/>
          </p:cNvSpPr>
          <p:nvPr/>
        </p:nvSpPr>
        <p:spPr bwMode="auto">
          <a:xfrm>
            <a:off x="5529263" y="2419350"/>
            <a:ext cx="117951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1914" name="Rectangle 59"/>
          <p:cNvSpPr>
            <a:spLocks noChangeArrowheads="1"/>
          </p:cNvSpPr>
          <p:nvPr/>
        </p:nvSpPr>
        <p:spPr bwMode="auto">
          <a:xfrm>
            <a:off x="5529263" y="2419350"/>
            <a:ext cx="1179512"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dirty="0"/>
          </a:p>
        </p:txBody>
      </p:sp>
      <p:sp>
        <p:nvSpPr>
          <p:cNvPr id="121915" name="Line 60"/>
          <p:cNvSpPr>
            <a:spLocks noChangeShapeType="1"/>
          </p:cNvSpPr>
          <p:nvPr/>
        </p:nvSpPr>
        <p:spPr bwMode="auto">
          <a:xfrm>
            <a:off x="5529263" y="2625725"/>
            <a:ext cx="117951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1916" name="Rectangle 61"/>
          <p:cNvSpPr>
            <a:spLocks noChangeArrowheads="1"/>
          </p:cNvSpPr>
          <p:nvPr/>
        </p:nvSpPr>
        <p:spPr bwMode="auto">
          <a:xfrm>
            <a:off x="5529263" y="2625725"/>
            <a:ext cx="1179512"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dirty="0"/>
          </a:p>
        </p:txBody>
      </p:sp>
      <p:sp>
        <p:nvSpPr>
          <p:cNvPr id="121917" name="Line 62"/>
          <p:cNvSpPr>
            <a:spLocks noChangeShapeType="1"/>
          </p:cNvSpPr>
          <p:nvPr/>
        </p:nvSpPr>
        <p:spPr bwMode="auto">
          <a:xfrm>
            <a:off x="5529263" y="2646363"/>
            <a:ext cx="117951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1918" name="Rectangle 63"/>
          <p:cNvSpPr>
            <a:spLocks noChangeArrowheads="1"/>
          </p:cNvSpPr>
          <p:nvPr/>
        </p:nvSpPr>
        <p:spPr bwMode="auto">
          <a:xfrm>
            <a:off x="5529263" y="2646363"/>
            <a:ext cx="1179512"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dirty="0"/>
          </a:p>
        </p:txBody>
      </p:sp>
      <p:sp>
        <p:nvSpPr>
          <p:cNvPr id="438" name="Rectangle 64"/>
          <p:cNvSpPr>
            <a:spLocks noChangeArrowheads="1"/>
          </p:cNvSpPr>
          <p:nvPr/>
        </p:nvSpPr>
        <p:spPr bwMode="auto">
          <a:xfrm>
            <a:off x="588963" y="2852738"/>
            <a:ext cx="7018337"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dirty="0"/>
          </a:p>
        </p:txBody>
      </p:sp>
      <p:sp>
        <p:nvSpPr>
          <p:cNvPr id="439" name="Rectangle 65"/>
          <p:cNvSpPr>
            <a:spLocks noChangeArrowheads="1"/>
          </p:cNvSpPr>
          <p:nvPr/>
        </p:nvSpPr>
        <p:spPr bwMode="auto">
          <a:xfrm>
            <a:off x="588963" y="3079750"/>
            <a:ext cx="7018337"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dirty="0"/>
          </a:p>
        </p:txBody>
      </p:sp>
      <p:sp>
        <p:nvSpPr>
          <p:cNvPr id="440" name="Line 66"/>
          <p:cNvSpPr>
            <a:spLocks noChangeShapeType="1"/>
          </p:cNvSpPr>
          <p:nvPr/>
        </p:nvSpPr>
        <p:spPr bwMode="auto">
          <a:xfrm>
            <a:off x="5529263" y="3502025"/>
            <a:ext cx="117951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441" name="Rectangle 67"/>
          <p:cNvSpPr>
            <a:spLocks noChangeArrowheads="1"/>
          </p:cNvSpPr>
          <p:nvPr/>
        </p:nvSpPr>
        <p:spPr bwMode="auto">
          <a:xfrm>
            <a:off x="5529263" y="3502025"/>
            <a:ext cx="1179512"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dirty="0"/>
          </a:p>
        </p:txBody>
      </p:sp>
      <p:sp>
        <p:nvSpPr>
          <p:cNvPr id="442" name="Line 68"/>
          <p:cNvSpPr>
            <a:spLocks noChangeShapeType="1"/>
          </p:cNvSpPr>
          <p:nvPr/>
        </p:nvSpPr>
        <p:spPr bwMode="auto">
          <a:xfrm>
            <a:off x="5529263" y="3708400"/>
            <a:ext cx="117951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443" name="Rectangle 69"/>
          <p:cNvSpPr>
            <a:spLocks noChangeArrowheads="1"/>
          </p:cNvSpPr>
          <p:nvPr/>
        </p:nvSpPr>
        <p:spPr bwMode="auto">
          <a:xfrm>
            <a:off x="5529263" y="3708400"/>
            <a:ext cx="1179512"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dirty="0"/>
          </a:p>
        </p:txBody>
      </p:sp>
      <p:sp>
        <p:nvSpPr>
          <p:cNvPr id="444" name="Line 70"/>
          <p:cNvSpPr>
            <a:spLocks noChangeShapeType="1"/>
          </p:cNvSpPr>
          <p:nvPr/>
        </p:nvSpPr>
        <p:spPr bwMode="auto">
          <a:xfrm>
            <a:off x="5529263" y="3729038"/>
            <a:ext cx="117951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445" name="Rectangle 71"/>
          <p:cNvSpPr>
            <a:spLocks noChangeArrowheads="1"/>
          </p:cNvSpPr>
          <p:nvPr/>
        </p:nvSpPr>
        <p:spPr bwMode="auto">
          <a:xfrm>
            <a:off x="5529263" y="3729038"/>
            <a:ext cx="1179512"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dirty="0"/>
          </a:p>
        </p:txBody>
      </p:sp>
      <p:sp>
        <p:nvSpPr>
          <p:cNvPr id="75" name="Slide Number Placeholder 5"/>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r">
              <a:spcBef>
                <a:spcPct val="0"/>
              </a:spcBef>
              <a:buFontTx/>
              <a:buNone/>
            </a:pPr>
            <a:r>
              <a:rPr lang="en-US" altLang="en-US" sz="1200" dirty="0" smtClean="0">
                <a:solidFill>
                  <a:srgbClr val="898989"/>
                </a:solidFill>
                <a:latin typeface="Arial" charset="0"/>
              </a:rPr>
              <a:t>58</a:t>
            </a:r>
            <a:endParaRPr lang="en-US" altLang="en-US" sz="1200" dirty="0">
              <a:solidFill>
                <a:srgbClr val="898989"/>
              </a:solidFill>
              <a:latin typeface="Arial" charset="0"/>
            </a:endParaRPr>
          </a:p>
        </p:txBody>
      </p:sp>
      <p:sp>
        <p:nvSpPr>
          <p:cNvPr id="72" name="Rounded Rectangle 71"/>
          <p:cNvSpPr/>
          <p:nvPr/>
        </p:nvSpPr>
        <p:spPr>
          <a:xfrm>
            <a:off x="1" y="6538912"/>
            <a:ext cx="5181599" cy="28767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A</a:t>
            </a:r>
            <a:r>
              <a:rPr lang="en-US" altLang="en-US" sz="1100" b="1" kern="0" dirty="0" smtClean="0">
                <a:solidFill>
                  <a:prstClr val="black"/>
                </a:solidFill>
                <a:latin typeface="Arial Narrow" pitchFamily="34" charset="0"/>
                <a:cs typeface="+mn-cs"/>
              </a:rPr>
              <a:t>1</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latin typeface="Calibri"/>
              </a:rPr>
              <a:t>Evaluate short-term managerial decisions using relevant costs.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0"/>
                                        </p:tgtEl>
                                        <p:attrNameLst>
                                          <p:attrName>style.visibility</p:attrName>
                                        </p:attrNameLst>
                                      </p:cBhvr>
                                      <p:to>
                                        <p:strVal val="visible"/>
                                      </p:to>
                                    </p:set>
                                    <p:animEffect transition="in" filter="fade">
                                      <p:cBhvr>
                                        <p:cTn id="10" dur="500"/>
                                        <p:tgtEl>
                                          <p:spTgt spid="38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20"/>
                                        </p:tgtEl>
                                        <p:attrNameLst>
                                          <p:attrName>style.visibility</p:attrName>
                                        </p:attrNameLst>
                                      </p:cBhvr>
                                      <p:to>
                                        <p:strVal val="visible"/>
                                      </p:to>
                                    </p:set>
                                    <p:animEffect transition="in" filter="fade">
                                      <p:cBhvr>
                                        <p:cTn id="13" dur="500"/>
                                        <p:tgtEl>
                                          <p:spTgt spid="4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21"/>
                                        </p:tgtEl>
                                        <p:attrNameLst>
                                          <p:attrName>style.visibility</p:attrName>
                                        </p:attrNameLst>
                                      </p:cBhvr>
                                      <p:to>
                                        <p:strVal val="visible"/>
                                      </p:to>
                                    </p:set>
                                    <p:animEffect transition="in" filter="fade">
                                      <p:cBhvr>
                                        <p:cTn id="16" dur="500"/>
                                        <p:tgtEl>
                                          <p:spTgt spid="4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38"/>
                                        </p:tgtEl>
                                        <p:attrNameLst>
                                          <p:attrName>style.visibility</p:attrName>
                                        </p:attrNameLst>
                                      </p:cBhvr>
                                      <p:to>
                                        <p:strVal val="visible"/>
                                      </p:to>
                                    </p:set>
                                    <p:animEffect transition="in" filter="fade">
                                      <p:cBhvr>
                                        <p:cTn id="19" dur="500"/>
                                        <p:tgtEl>
                                          <p:spTgt spid="4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39"/>
                                        </p:tgtEl>
                                        <p:attrNameLst>
                                          <p:attrName>style.visibility</p:attrName>
                                        </p:attrNameLst>
                                      </p:cBhvr>
                                      <p:to>
                                        <p:strVal val="visible"/>
                                      </p:to>
                                    </p:set>
                                    <p:animEffect transition="in" filter="fade">
                                      <p:cBhvr>
                                        <p:cTn id="22" dur="500"/>
                                        <p:tgtEl>
                                          <p:spTgt spid="43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82"/>
                                        </p:tgtEl>
                                        <p:attrNameLst>
                                          <p:attrName>style.visibility</p:attrName>
                                        </p:attrNameLst>
                                      </p:cBhvr>
                                      <p:to>
                                        <p:strVal val="visible"/>
                                      </p:to>
                                    </p:set>
                                    <p:animEffect transition="in" filter="fade">
                                      <p:cBhvr>
                                        <p:cTn id="27" dur="500"/>
                                        <p:tgtEl>
                                          <p:spTgt spid="382"/>
                                        </p:tgtEl>
                                      </p:cBhvr>
                                    </p:animEffect>
                                  </p:childTnLst>
                                </p:cTn>
                              </p:par>
                            </p:childTnLst>
                          </p:cTn>
                        </p:par>
                        <p:par>
                          <p:cTn id="28" fill="hold" nodeType="afterGroup">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383"/>
                                        </p:tgtEl>
                                        <p:attrNameLst>
                                          <p:attrName>style.visibility</p:attrName>
                                        </p:attrNameLst>
                                      </p:cBhvr>
                                      <p:to>
                                        <p:strVal val="visible"/>
                                      </p:to>
                                    </p:set>
                                    <p:animEffect transition="in" filter="fade">
                                      <p:cBhvr>
                                        <p:cTn id="31" dur="500"/>
                                        <p:tgtEl>
                                          <p:spTgt spid="383"/>
                                        </p:tgtEl>
                                      </p:cBhvr>
                                    </p:animEffect>
                                  </p:childTnLst>
                                </p:cTn>
                              </p:par>
                            </p:childTnLst>
                          </p:cTn>
                        </p:par>
                        <p:par>
                          <p:cTn id="32" fill="hold" nodeType="afterGroup">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385"/>
                                        </p:tgtEl>
                                        <p:attrNameLst>
                                          <p:attrName>style.visibility</p:attrName>
                                        </p:attrNameLst>
                                      </p:cBhvr>
                                      <p:to>
                                        <p:strVal val="visible"/>
                                      </p:to>
                                    </p:set>
                                    <p:animEffect transition="in" filter="fade">
                                      <p:cBhvr>
                                        <p:cTn id="35" dur="500"/>
                                        <p:tgtEl>
                                          <p:spTgt spid="385"/>
                                        </p:tgtEl>
                                      </p:cBhvr>
                                    </p:animEffect>
                                  </p:childTnLst>
                                </p:cTn>
                              </p:par>
                            </p:childTnLst>
                          </p:cTn>
                        </p:par>
                        <p:par>
                          <p:cTn id="36" fill="hold" nodeType="afterGroup">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386"/>
                                        </p:tgtEl>
                                        <p:attrNameLst>
                                          <p:attrName>style.visibility</p:attrName>
                                        </p:attrNameLst>
                                      </p:cBhvr>
                                      <p:to>
                                        <p:strVal val="visible"/>
                                      </p:to>
                                    </p:set>
                                    <p:animEffect transition="in" filter="fade">
                                      <p:cBhvr>
                                        <p:cTn id="39" dur="500"/>
                                        <p:tgtEl>
                                          <p:spTgt spid="386"/>
                                        </p:tgtEl>
                                      </p:cBhvr>
                                    </p:animEffect>
                                  </p:childTnLst>
                                </p:cTn>
                              </p:par>
                            </p:childTnLst>
                          </p:cTn>
                        </p:par>
                        <p:par>
                          <p:cTn id="40" fill="hold" nodeType="afterGroup">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388"/>
                                        </p:tgtEl>
                                        <p:attrNameLst>
                                          <p:attrName>style.visibility</p:attrName>
                                        </p:attrNameLst>
                                      </p:cBhvr>
                                      <p:to>
                                        <p:strVal val="visible"/>
                                      </p:to>
                                    </p:set>
                                    <p:animEffect transition="in" filter="fade">
                                      <p:cBhvr>
                                        <p:cTn id="43" dur="500"/>
                                        <p:tgtEl>
                                          <p:spTgt spid="388"/>
                                        </p:tgtEl>
                                      </p:cBhvr>
                                    </p:animEffect>
                                  </p:childTnLst>
                                </p:cTn>
                              </p:par>
                            </p:childTnLst>
                          </p:cTn>
                        </p:par>
                        <p:par>
                          <p:cTn id="44" fill="hold" nodeType="afterGroup">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389"/>
                                        </p:tgtEl>
                                        <p:attrNameLst>
                                          <p:attrName>style.visibility</p:attrName>
                                        </p:attrNameLst>
                                      </p:cBhvr>
                                      <p:to>
                                        <p:strVal val="visible"/>
                                      </p:to>
                                    </p:set>
                                    <p:animEffect transition="in" filter="fade">
                                      <p:cBhvr>
                                        <p:cTn id="47" dur="500"/>
                                        <p:tgtEl>
                                          <p:spTgt spid="38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03"/>
                                        </p:tgtEl>
                                        <p:attrNameLst>
                                          <p:attrName>style.visibility</p:attrName>
                                        </p:attrNameLst>
                                      </p:cBhvr>
                                      <p:to>
                                        <p:strVal val="visible"/>
                                      </p:to>
                                    </p:set>
                                    <p:animEffect transition="in" filter="fade">
                                      <p:cBhvr>
                                        <p:cTn id="50" dur="500"/>
                                        <p:tgtEl>
                                          <p:spTgt spid="40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04"/>
                                        </p:tgtEl>
                                        <p:attrNameLst>
                                          <p:attrName>style.visibility</p:attrName>
                                        </p:attrNameLst>
                                      </p:cBhvr>
                                      <p:to>
                                        <p:strVal val="visible"/>
                                      </p:to>
                                    </p:set>
                                    <p:animEffect transition="in" filter="fade">
                                      <p:cBhvr>
                                        <p:cTn id="53" dur="500"/>
                                        <p:tgtEl>
                                          <p:spTgt spid="40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05"/>
                                        </p:tgtEl>
                                        <p:attrNameLst>
                                          <p:attrName>style.visibility</p:attrName>
                                        </p:attrNameLst>
                                      </p:cBhvr>
                                      <p:to>
                                        <p:strVal val="visible"/>
                                      </p:to>
                                    </p:set>
                                    <p:animEffect transition="in" filter="fade">
                                      <p:cBhvr>
                                        <p:cTn id="56" dur="500"/>
                                        <p:tgtEl>
                                          <p:spTgt spid="40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06"/>
                                        </p:tgtEl>
                                        <p:attrNameLst>
                                          <p:attrName>style.visibility</p:attrName>
                                        </p:attrNameLst>
                                      </p:cBhvr>
                                      <p:to>
                                        <p:strVal val="visible"/>
                                      </p:to>
                                    </p:set>
                                    <p:animEffect transition="in" filter="fade">
                                      <p:cBhvr>
                                        <p:cTn id="59" dur="500"/>
                                        <p:tgtEl>
                                          <p:spTgt spid="40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18"/>
                                        </p:tgtEl>
                                        <p:attrNameLst>
                                          <p:attrName>style.visibility</p:attrName>
                                        </p:attrNameLst>
                                      </p:cBhvr>
                                      <p:to>
                                        <p:strVal val="visible"/>
                                      </p:to>
                                    </p:set>
                                    <p:animEffect transition="in" filter="fade">
                                      <p:cBhvr>
                                        <p:cTn id="62" dur="500"/>
                                        <p:tgtEl>
                                          <p:spTgt spid="41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19"/>
                                        </p:tgtEl>
                                        <p:attrNameLst>
                                          <p:attrName>style.visibility</p:attrName>
                                        </p:attrNameLst>
                                      </p:cBhvr>
                                      <p:to>
                                        <p:strVal val="visible"/>
                                      </p:to>
                                    </p:set>
                                    <p:animEffect transition="in" filter="fade">
                                      <p:cBhvr>
                                        <p:cTn id="65" dur="500"/>
                                        <p:tgtEl>
                                          <p:spTgt spid="41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81"/>
                                        </p:tgtEl>
                                        <p:attrNameLst>
                                          <p:attrName>style.visibility</p:attrName>
                                        </p:attrNameLst>
                                      </p:cBhvr>
                                      <p:to>
                                        <p:strVal val="visible"/>
                                      </p:to>
                                    </p:set>
                                    <p:animEffect transition="in" filter="fade">
                                      <p:cBhvr>
                                        <p:cTn id="70" dur="500"/>
                                        <p:tgtEl>
                                          <p:spTgt spid="381"/>
                                        </p:tgtEl>
                                      </p:cBhvr>
                                    </p:animEffect>
                                  </p:childTnLst>
                                </p:cTn>
                              </p:par>
                            </p:childTnLst>
                          </p:cTn>
                        </p:par>
                        <p:par>
                          <p:cTn id="71" fill="hold" nodeType="afterGroup">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384"/>
                                        </p:tgtEl>
                                        <p:attrNameLst>
                                          <p:attrName>style.visibility</p:attrName>
                                        </p:attrNameLst>
                                      </p:cBhvr>
                                      <p:to>
                                        <p:strVal val="visible"/>
                                      </p:to>
                                    </p:set>
                                    <p:animEffect transition="in" filter="fade">
                                      <p:cBhvr>
                                        <p:cTn id="74" dur="500"/>
                                        <p:tgtEl>
                                          <p:spTgt spid="384"/>
                                        </p:tgtEl>
                                      </p:cBhvr>
                                    </p:animEffect>
                                  </p:childTnLst>
                                </p:cTn>
                              </p:par>
                            </p:childTnLst>
                          </p:cTn>
                        </p:par>
                        <p:par>
                          <p:cTn id="75" fill="hold" nodeType="afterGroup">
                            <p:stCondLst>
                              <p:cond delay="1000"/>
                            </p:stCondLst>
                            <p:childTnLst>
                              <p:par>
                                <p:cTn id="76" presetID="10" presetClass="entr" presetSubtype="0" fill="hold" grpId="0" nodeType="afterEffect">
                                  <p:stCondLst>
                                    <p:cond delay="0"/>
                                  </p:stCondLst>
                                  <p:childTnLst>
                                    <p:set>
                                      <p:cBhvr>
                                        <p:cTn id="77" dur="1" fill="hold">
                                          <p:stCondLst>
                                            <p:cond delay="0"/>
                                          </p:stCondLst>
                                        </p:cTn>
                                        <p:tgtEl>
                                          <p:spTgt spid="387"/>
                                        </p:tgtEl>
                                        <p:attrNameLst>
                                          <p:attrName>style.visibility</p:attrName>
                                        </p:attrNameLst>
                                      </p:cBhvr>
                                      <p:to>
                                        <p:strVal val="visible"/>
                                      </p:to>
                                    </p:set>
                                    <p:animEffect transition="in" filter="fade">
                                      <p:cBhvr>
                                        <p:cTn id="78" dur="500"/>
                                        <p:tgtEl>
                                          <p:spTgt spid="387"/>
                                        </p:tgtEl>
                                      </p:cBhvr>
                                    </p:animEffect>
                                  </p:childTnLst>
                                </p:cTn>
                              </p:par>
                            </p:childTnLst>
                          </p:cTn>
                        </p:par>
                        <p:par>
                          <p:cTn id="79" fill="hold" nodeType="afterGroup">
                            <p:stCondLst>
                              <p:cond delay="1500"/>
                            </p:stCondLst>
                            <p:childTnLst>
                              <p:par>
                                <p:cTn id="80" presetID="10" presetClass="entr" presetSubtype="0" fill="hold" grpId="0" nodeType="afterEffect">
                                  <p:stCondLst>
                                    <p:cond delay="0"/>
                                  </p:stCondLst>
                                  <p:childTnLst>
                                    <p:set>
                                      <p:cBhvr>
                                        <p:cTn id="81" dur="1" fill="hold">
                                          <p:stCondLst>
                                            <p:cond delay="0"/>
                                          </p:stCondLst>
                                        </p:cTn>
                                        <p:tgtEl>
                                          <p:spTgt spid="390"/>
                                        </p:tgtEl>
                                        <p:attrNameLst>
                                          <p:attrName>style.visibility</p:attrName>
                                        </p:attrNameLst>
                                      </p:cBhvr>
                                      <p:to>
                                        <p:strVal val="visible"/>
                                      </p:to>
                                    </p:set>
                                    <p:animEffect transition="in" filter="fade">
                                      <p:cBhvr>
                                        <p:cTn id="82" dur="500"/>
                                        <p:tgtEl>
                                          <p:spTgt spid="390"/>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40"/>
                                        </p:tgtEl>
                                        <p:attrNameLst>
                                          <p:attrName>style.visibility</p:attrName>
                                        </p:attrNameLst>
                                      </p:cBhvr>
                                      <p:to>
                                        <p:strVal val="visible"/>
                                      </p:to>
                                    </p:set>
                                    <p:animEffect transition="in" filter="fade">
                                      <p:cBhvr>
                                        <p:cTn id="85" dur="500"/>
                                        <p:tgtEl>
                                          <p:spTgt spid="44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41"/>
                                        </p:tgtEl>
                                        <p:attrNameLst>
                                          <p:attrName>style.visibility</p:attrName>
                                        </p:attrNameLst>
                                      </p:cBhvr>
                                      <p:to>
                                        <p:strVal val="visible"/>
                                      </p:to>
                                    </p:set>
                                    <p:animEffect transition="in" filter="fade">
                                      <p:cBhvr>
                                        <p:cTn id="88" dur="500"/>
                                        <p:tgtEl>
                                          <p:spTgt spid="44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42"/>
                                        </p:tgtEl>
                                        <p:attrNameLst>
                                          <p:attrName>style.visibility</p:attrName>
                                        </p:attrNameLst>
                                      </p:cBhvr>
                                      <p:to>
                                        <p:strVal val="visible"/>
                                      </p:to>
                                    </p:set>
                                    <p:animEffect transition="in" filter="fade">
                                      <p:cBhvr>
                                        <p:cTn id="91" dur="500"/>
                                        <p:tgtEl>
                                          <p:spTgt spid="442"/>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43"/>
                                        </p:tgtEl>
                                        <p:attrNameLst>
                                          <p:attrName>style.visibility</p:attrName>
                                        </p:attrNameLst>
                                      </p:cBhvr>
                                      <p:to>
                                        <p:strVal val="visible"/>
                                      </p:to>
                                    </p:set>
                                    <p:animEffect transition="in" filter="fade">
                                      <p:cBhvr>
                                        <p:cTn id="94" dur="500"/>
                                        <p:tgtEl>
                                          <p:spTgt spid="44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44"/>
                                        </p:tgtEl>
                                        <p:attrNameLst>
                                          <p:attrName>style.visibility</p:attrName>
                                        </p:attrNameLst>
                                      </p:cBhvr>
                                      <p:to>
                                        <p:strVal val="visible"/>
                                      </p:to>
                                    </p:set>
                                    <p:animEffect transition="in" filter="fade">
                                      <p:cBhvr>
                                        <p:cTn id="97" dur="500"/>
                                        <p:tgtEl>
                                          <p:spTgt spid="444"/>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45"/>
                                        </p:tgtEl>
                                        <p:attrNameLst>
                                          <p:attrName>style.visibility</p:attrName>
                                        </p:attrNameLst>
                                      </p:cBhvr>
                                      <p:to>
                                        <p:strVal val="visible"/>
                                      </p:to>
                                    </p:set>
                                    <p:animEffect transition="in" filter="fade">
                                      <p:cBhvr>
                                        <p:cTn id="100" dur="500"/>
                                        <p:tgtEl>
                                          <p:spTgt spid="445"/>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391"/>
                                        </p:tgtEl>
                                        <p:attrNameLst>
                                          <p:attrName>style.visibility</p:attrName>
                                        </p:attrNameLst>
                                      </p:cBhvr>
                                      <p:to>
                                        <p:strVal val="visible"/>
                                      </p:to>
                                    </p:set>
                                    <p:animEffect transition="in" filter="fade">
                                      <p:cBhvr>
                                        <p:cTn id="105" dur="500"/>
                                        <p:tgtEl>
                                          <p:spTgt spid="391"/>
                                        </p:tgtEl>
                                      </p:cBhvr>
                                    </p:animEffect>
                                  </p:childTnLst>
                                </p:cTn>
                              </p:par>
                            </p:childTnLst>
                          </p:cTn>
                        </p:par>
                        <p:par>
                          <p:cTn id="106" fill="hold" nodeType="afterGroup">
                            <p:stCondLst>
                              <p:cond delay="500"/>
                            </p:stCondLst>
                            <p:childTnLst>
                              <p:par>
                                <p:cTn id="107" presetID="10" presetClass="entr" presetSubtype="0" fill="hold" grpId="0" nodeType="afterEffect">
                                  <p:stCondLst>
                                    <p:cond delay="0"/>
                                  </p:stCondLst>
                                  <p:childTnLst>
                                    <p:set>
                                      <p:cBhvr>
                                        <p:cTn id="108" dur="1" fill="hold">
                                          <p:stCondLst>
                                            <p:cond delay="0"/>
                                          </p:stCondLst>
                                        </p:cTn>
                                        <p:tgtEl>
                                          <p:spTgt spid="392"/>
                                        </p:tgtEl>
                                        <p:attrNameLst>
                                          <p:attrName>style.visibility</p:attrName>
                                        </p:attrNameLst>
                                      </p:cBhvr>
                                      <p:to>
                                        <p:strVal val="visible"/>
                                      </p:to>
                                    </p:set>
                                    <p:animEffect transition="in" filter="fade">
                                      <p:cBhvr>
                                        <p:cTn id="109" dur="500"/>
                                        <p:tgtEl>
                                          <p:spTgt spid="392"/>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393"/>
                                        </p:tgtEl>
                                        <p:attrNameLst>
                                          <p:attrName>style.visibility</p:attrName>
                                        </p:attrNameLst>
                                      </p:cBhvr>
                                      <p:to>
                                        <p:strVal val="visible"/>
                                      </p:to>
                                    </p:set>
                                    <p:animEffect transition="in" filter="fade">
                                      <p:cBhvr>
                                        <p:cTn id="112" dur="500"/>
                                        <p:tgtEl>
                                          <p:spTgt spid="393"/>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394"/>
                                        </p:tgtEl>
                                        <p:attrNameLst>
                                          <p:attrName>style.visibility</p:attrName>
                                        </p:attrNameLst>
                                      </p:cBhvr>
                                      <p:to>
                                        <p:strVal val="visible"/>
                                      </p:to>
                                    </p:set>
                                    <p:animEffect transition="in" filter="fade">
                                      <p:cBhvr>
                                        <p:cTn id="115" dur="500"/>
                                        <p:tgtEl>
                                          <p:spTgt spid="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380" grpId="0"/>
      <p:bldP spid="381" grpId="0"/>
      <p:bldP spid="382" grpId="0"/>
      <p:bldP spid="383" grpId="0"/>
      <p:bldP spid="384" grpId="0"/>
      <p:bldP spid="385" grpId="0"/>
      <p:bldP spid="386" grpId="0"/>
      <p:bldP spid="387" grpId="0"/>
      <p:bldP spid="388" grpId="0"/>
      <p:bldP spid="389" grpId="0"/>
      <p:bldP spid="390" grpId="0"/>
      <p:bldP spid="391" grpId="0"/>
      <p:bldP spid="392" grpId="0"/>
      <p:bldP spid="393" grpId="0"/>
      <p:bldP spid="394" grpId="0"/>
      <p:bldP spid="403" grpId="0" animBg="1"/>
      <p:bldP spid="404" grpId="0" animBg="1"/>
      <p:bldP spid="405" grpId="0" animBg="1"/>
      <p:bldP spid="406" grpId="0" animBg="1"/>
      <p:bldP spid="418" grpId="0" animBg="1"/>
      <p:bldP spid="419" grpId="0" animBg="1"/>
      <p:bldP spid="420" grpId="0" animBg="1"/>
      <p:bldP spid="421" grpId="0" animBg="1"/>
      <p:bldP spid="438" grpId="0" animBg="1"/>
      <p:bldP spid="439" grpId="0" animBg="1"/>
      <p:bldP spid="440" grpId="0" animBg="1"/>
      <p:bldP spid="441" grpId="0" animBg="1"/>
      <p:bldP spid="442" grpId="0" animBg="1"/>
      <p:bldP spid="443" grpId="0" animBg="1"/>
      <p:bldP spid="444" grpId="0" animBg="1"/>
      <p:bldP spid="44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4"/>
          <p:cNvSpPr>
            <a:spLocks noGrp="1" noChangeArrowheads="1"/>
          </p:cNvSpPr>
          <p:nvPr>
            <p:ph type="title"/>
          </p:nvPr>
        </p:nvSpPr>
        <p:spPr>
          <a:xfrm>
            <a:off x="469900" y="449263"/>
            <a:ext cx="8229600" cy="1143000"/>
          </a:xfrm>
        </p:spPr>
        <p:txBody>
          <a:bodyPr/>
          <a:lstStyle/>
          <a:p>
            <a:r>
              <a:rPr lang="en-US" altLang="en-US" sz="4000" b="1" dirty="0" smtClean="0">
                <a:ea typeface="ＭＳ Ｐゴシック" pitchFamily="34" charset="-128"/>
              </a:rPr>
              <a:t>Keep or Replace Equipment</a:t>
            </a:r>
          </a:p>
        </p:txBody>
      </p:sp>
      <p:sp>
        <p:nvSpPr>
          <p:cNvPr id="87044" name="Rectangle 6"/>
          <p:cNvSpPr>
            <a:spLocks noChangeArrowheads="1"/>
          </p:cNvSpPr>
          <p:nvPr/>
        </p:nvSpPr>
        <p:spPr bwMode="auto">
          <a:xfrm>
            <a:off x="457200" y="1447800"/>
            <a:ext cx="8077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400" dirty="0"/>
              <a:t>FasTrac currently makes Part 417, assigning overhead at 100 percent of direct labor cost, with the following unit cost:</a:t>
            </a:r>
          </a:p>
        </p:txBody>
      </p:sp>
      <p:sp>
        <p:nvSpPr>
          <p:cNvPr id="8704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FD9B9EA5-E6B3-4989-B48A-8A44EAD574AF}" type="slidenum">
              <a:rPr lang="en-US" altLang="en-US" sz="1200">
                <a:solidFill>
                  <a:srgbClr val="898989"/>
                </a:solidFill>
                <a:latin typeface="Arial" charset="0"/>
              </a:rPr>
              <a:pPr>
                <a:spcBef>
                  <a:spcPct val="0"/>
                </a:spcBef>
                <a:buFontTx/>
                <a:buNone/>
              </a:pPr>
              <a:t>64</a:t>
            </a:fld>
            <a:endParaRPr lang="en-US" altLang="en-US" sz="1200" dirty="0">
              <a:solidFill>
                <a:srgbClr val="898989"/>
              </a:solidFill>
              <a:latin typeface="Arial" charset="0"/>
            </a:endParaRPr>
          </a:p>
        </p:txBody>
      </p:sp>
      <p:sp>
        <p:nvSpPr>
          <p:cNvPr id="11" name="Rounded Rectangle 10"/>
          <p:cNvSpPr/>
          <p:nvPr/>
        </p:nvSpPr>
        <p:spPr>
          <a:xfrm>
            <a:off x="1" y="6538912"/>
            <a:ext cx="5181599" cy="28767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A</a:t>
            </a:r>
            <a:r>
              <a:rPr lang="en-US" altLang="en-US" sz="1100" b="1" kern="0" dirty="0" smtClean="0">
                <a:solidFill>
                  <a:prstClr val="black"/>
                </a:solidFill>
                <a:latin typeface="Arial Narrow" pitchFamily="34" charset="0"/>
                <a:cs typeface="+mn-cs"/>
              </a:rPr>
              <a:t>1</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a:t>
            </a:r>
            <a:r>
              <a:rPr lang="en-US" sz="1100" dirty="0">
                <a:solidFill>
                  <a:prstClr val="black"/>
                </a:solidFill>
                <a:latin typeface="Calibri"/>
              </a:rPr>
              <a:t>Evaluate short-term managerial decisions using relevant costs.</a:t>
            </a:r>
          </a:p>
        </p:txBody>
      </p:sp>
      <p:sp>
        <p:nvSpPr>
          <p:cNvPr id="12" name="TextBox 11"/>
          <p:cNvSpPr txBox="1"/>
          <p:nvPr/>
        </p:nvSpPr>
        <p:spPr>
          <a:xfrm>
            <a:off x="7694115" y="275319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25.22</a:t>
            </a:r>
            <a:endParaRPr lang="en-US" kern="0" dirty="0">
              <a:latin typeface="Berlin Sans FB" panose="020E0602020502020306" pitchFamily="34" charset="0"/>
            </a:endParaRPr>
          </a:p>
        </p:txBody>
      </p:sp>
      <p:pic>
        <p:nvPicPr>
          <p:cNvPr id="3" name="Picture 2"/>
          <p:cNvPicPr>
            <a:picLocks noChangeAspect="1"/>
          </p:cNvPicPr>
          <p:nvPr/>
        </p:nvPicPr>
        <p:blipFill>
          <a:blip r:embed="rId3"/>
          <a:stretch>
            <a:fillRect/>
          </a:stretch>
        </p:blipFill>
        <p:spPr>
          <a:xfrm>
            <a:off x="990600" y="2590800"/>
            <a:ext cx="6266963" cy="2166838"/>
          </a:xfrm>
          <a:prstGeom prst="rect">
            <a:avLst/>
          </a:prstGeom>
        </p:spPr>
      </p:pic>
    </p:spTree>
    <p:extLst>
      <p:ext uri="{BB962C8B-B14F-4D97-AF65-F5344CB8AC3E}">
        <p14:creationId xmlns:p14="http://schemas.microsoft.com/office/powerpoint/2010/main" val="2363081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4"/>
          <p:cNvSpPr>
            <a:spLocks noGrp="1"/>
          </p:cNvSpPr>
          <p:nvPr>
            <p:ph type="ctrTitle"/>
          </p:nvPr>
        </p:nvSpPr>
        <p:spPr>
          <a:xfrm>
            <a:off x="914400" y="1600200"/>
            <a:ext cx="7315200" cy="3124200"/>
          </a:xfrm>
        </p:spPr>
        <p:txBody>
          <a:bodyPr/>
          <a:lstStyle/>
          <a:p>
            <a:r>
              <a:rPr lang="en-US" altLang="en-US" dirty="0" smtClean="0">
                <a:ea typeface="ＭＳ Ｐゴシック" pitchFamily="34" charset="-128"/>
              </a:rPr>
              <a:t/>
            </a:r>
            <a:br>
              <a:rPr lang="en-US" altLang="en-US" dirty="0" smtClean="0">
                <a:ea typeface="ＭＳ Ｐゴシック" pitchFamily="34" charset="-128"/>
              </a:rPr>
            </a:br>
            <a:r>
              <a:rPr lang="en-US" altLang="en-US" sz="4400" dirty="0" smtClean="0">
                <a:ea typeface="ＭＳ Ｐゴシック" pitchFamily="34" charset="-128"/>
              </a:rPr>
              <a:t>    A2:</a:t>
            </a:r>
            <a:r>
              <a:rPr lang="en-US" altLang="en-US" sz="4400" dirty="0">
                <a:ea typeface="ＭＳ Ｐゴシック" pitchFamily="34" charset="-128"/>
              </a:rPr>
              <a:t> </a:t>
            </a:r>
            <a:r>
              <a:rPr lang="en-US" altLang="en-US" sz="4400" dirty="0" smtClean="0">
                <a:ea typeface="ＭＳ Ｐゴシック" pitchFamily="34" charset="-128"/>
              </a:rPr>
              <a:t/>
            </a:r>
            <a:br>
              <a:rPr lang="en-US" altLang="en-US" sz="4400" dirty="0" smtClean="0">
                <a:ea typeface="ＭＳ Ｐゴシック" pitchFamily="34" charset="-128"/>
              </a:rPr>
            </a:br>
            <a:r>
              <a:rPr lang="en-US" sz="4400" dirty="0" smtClean="0">
                <a:solidFill>
                  <a:prstClr val="black"/>
                </a:solidFill>
              </a:rPr>
              <a:t>Analyze </a:t>
            </a:r>
            <a:r>
              <a:rPr lang="en-US" sz="4400" dirty="0">
                <a:solidFill>
                  <a:prstClr val="black"/>
                </a:solidFill>
              </a:rPr>
              <a:t>a capital investment project using break-even </a:t>
            </a:r>
            <a:r>
              <a:rPr lang="en-US" sz="4400" dirty="0" smtClean="0">
                <a:solidFill>
                  <a:prstClr val="black"/>
                </a:solidFill>
              </a:rPr>
              <a:t>time.</a:t>
            </a:r>
            <a:endParaRPr lang="en-US" altLang="en-US" sz="4400" dirty="0" smtClean="0">
              <a:ea typeface="ＭＳ Ｐゴシック" pitchFamily="34" charset="-128"/>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2390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045493"/>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724400"/>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1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5512F27C-9F04-4937-BE4A-944AD176441F}" type="slidenum">
              <a:rPr lang="en-US" altLang="en-US" sz="1200">
                <a:solidFill>
                  <a:srgbClr val="898989"/>
                </a:solidFill>
                <a:latin typeface="Arial" charset="0"/>
              </a:rPr>
              <a:pPr>
                <a:spcBef>
                  <a:spcPct val="0"/>
                </a:spcBef>
                <a:buFontTx/>
                <a:buNone/>
              </a:pPr>
              <a:t>65</a:t>
            </a:fld>
            <a:endParaRPr lang="en-US" altLang="en-US" sz="1200" dirty="0">
              <a:solidFill>
                <a:srgbClr val="898989"/>
              </a:solidFill>
              <a:latin typeface="Arial" charset="0"/>
            </a:endParaRPr>
          </a:p>
        </p:txBody>
      </p:sp>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546100" y="1676400"/>
            <a:ext cx="8051800" cy="1651000"/>
          </a:xfrm>
          <a:prstGeom prst="rect">
            <a:avLst/>
          </a:prstGeom>
          <a:solidFill>
            <a:schemeClr val="accent1">
              <a:lumMod val="20000"/>
              <a:lumOff val="80000"/>
            </a:schemeClr>
          </a:solidFill>
          <a:ln w="9525">
            <a:solidFill>
              <a:srgbClr val="4A7EBB"/>
            </a:solidFill>
            <a:miter lim="800000"/>
            <a:headEnd/>
            <a:tailEnd/>
          </a:ln>
          <a:effectLst>
            <a:outerShdw dist="38100" dir="2700000" algn="br" rotWithShape="0">
              <a:srgbClr val="808080">
                <a:alpha val="42998"/>
              </a:srgbClr>
            </a:outerShdw>
          </a:effectLst>
        </p:spPr>
        <p:txBody>
          <a:bodyPr wrap="none" lIns="90488" tIns="44450" rIns="90488" bIns="44450" anchor="ctr"/>
          <a:lstStyle/>
          <a:p>
            <a:pPr algn="ctr" eaLnBrk="1" hangingPunct="1">
              <a:defRPr/>
            </a:pPr>
            <a:r>
              <a:rPr lang="en-US" sz="2800" b="1" dirty="0">
                <a:solidFill>
                  <a:srgbClr val="000000"/>
                </a:solidFill>
                <a:latin typeface="Calibri" pitchFamily="34" charset="0"/>
                <a:ea typeface="ＭＳ Ｐゴシック" pitchFamily="34" charset="-128"/>
              </a:rPr>
              <a:t>Break-even time incorporates time value</a:t>
            </a:r>
            <a:br>
              <a:rPr lang="en-US" sz="2800" b="1" dirty="0">
                <a:solidFill>
                  <a:srgbClr val="000000"/>
                </a:solidFill>
                <a:latin typeface="Calibri" pitchFamily="34" charset="0"/>
                <a:ea typeface="ＭＳ Ｐゴシック" pitchFamily="34" charset="-128"/>
              </a:rPr>
            </a:br>
            <a:r>
              <a:rPr lang="en-US" sz="2800" b="1" dirty="0">
                <a:solidFill>
                  <a:srgbClr val="000000"/>
                </a:solidFill>
                <a:latin typeface="Calibri" pitchFamily="34" charset="0"/>
                <a:ea typeface="ＭＳ Ｐゴシック" pitchFamily="34" charset="-128"/>
              </a:rPr>
              <a:t>of money into the payback period method</a:t>
            </a:r>
            <a:br>
              <a:rPr lang="en-US" sz="2800" b="1" dirty="0">
                <a:solidFill>
                  <a:srgbClr val="000000"/>
                </a:solidFill>
                <a:latin typeface="Calibri" pitchFamily="34" charset="0"/>
                <a:ea typeface="ＭＳ Ｐゴシック" pitchFamily="34" charset="-128"/>
              </a:rPr>
            </a:br>
            <a:r>
              <a:rPr lang="en-US" sz="2800" b="1" dirty="0">
                <a:solidFill>
                  <a:srgbClr val="000000"/>
                </a:solidFill>
                <a:latin typeface="Calibri" pitchFamily="34" charset="0"/>
                <a:ea typeface="ＭＳ Ｐゴシック" pitchFamily="34" charset="-128"/>
              </a:rPr>
              <a:t>of evaluating capital investments.</a:t>
            </a:r>
          </a:p>
        </p:txBody>
      </p:sp>
      <p:sp>
        <p:nvSpPr>
          <p:cNvPr id="125955" name="Rectangle 4"/>
          <p:cNvSpPr>
            <a:spLocks noGrp="1" noChangeArrowheads="1"/>
          </p:cNvSpPr>
          <p:nvPr>
            <p:ph type="title"/>
          </p:nvPr>
        </p:nvSpPr>
        <p:spPr/>
        <p:txBody>
          <a:bodyPr/>
          <a:lstStyle/>
          <a:p>
            <a:r>
              <a:rPr lang="en-US" altLang="en-US" sz="4000" dirty="0" smtClean="0">
                <a:ea typeface="ＭＳ Ｐゴシック" pitchFamily="34" charset="-128"/>
              </a:rPr>
              <a:t>Break-Even Time</a:t>
            </a:r>
          </a:p>
        </p:txBody>
      </p:sp>
      <p:pic>
        <p:nvPicPr>
          <p:cNvPr id="16390" name="Picture 6"/>
          <p:cNvPicPr>
            <a:picLocks noChangeAspect="1" noChangeArrowheads="1"/>
          </p:cNvPicPr>
          <p:nvPr/>
        </p:nvPicPr>
        <p:blipFill>
          <a:blip r:embed="rId3" cstate="print"/>
          <a:srcRect/>
          <a:stretch>
            <a:fillRect/>
          </a:stretch>
        </p:blipFill>
        <p:spPr bwMode="auto">
          <a:xfrm>
            <a:off x="890588" y="3567113"/>
            <a:ext cx="5662612" cy="2971800"/>
          </a:xfrm>
          <a:prstGeom prst="rect">
            <a:avLst/>
          </a:prstGeom>
          <a:noFill/>
          <a:ln w="9525">
            <a:solidFill>
              <a:schemeClr val="tx2">
                <a:lumMod val="50000"/>
              </a:schemeClr>
            </a:solidFill>
            <a:miter lim="800000"/>
            <a:headEnd/>
            <a:tailEnd/>
          </a:ln>
        </p:spPr>
      </p:pic>
      <p:sp>
        <p:nvSpPr>
          <p:cNvPr id="12595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4DEC9E2F-FDAD-47BF-8B36-5F6974F3DAA2}" type="slidenum">
              <a:rPr lang="en-US" altLang="en-US" sz="1200">
                <a:solidFill>
                  <a:srgbClr val="898989"/>
                </a:solidFill>
                <a:latin typeface="Arial" charset="0"/>
              </a:rPr>
              <a:pPr>
                <a:spcBef>
                  <a:spcPct val="0"/>
                </a:spcBef>
                <a:buFontTx/>
                <a:buNone/>
              </a:pPr>
              <a:t>66</a:t>
            </a:fld>
            <a:endParaRPr lang="en-US" altLang="en-US" sz="1200" dirty="0">
              <a:solidFill>
                <a:srgbClr val="898989"/>
              </a:solidFill>
              <a:latin typeface="Arial" charset="0"/>
            </a:endParaRPr>
          </a:p>
        </p:txBody>
      </p:sp>
      <p:sp>
        <p:nvSpPr>
          <p:cNvPr id="2" name="Rounded Rectangle 1"/>
          <p:cNvSpPr/>
          <p:nvPr/>
        </p:nvSpPr>
        <p:spPr>
          <a:xfrm>
            <a:off x="6858000" y="3657600"/>
            <a:ext cx="1828800" cy="2209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smtClean="0"/>
              <a:t>Break-even </a:t>
            </a:r>
            <a:r>
              <a:rPr lang="en-US" sz="2000" b="1" dirty="0"/>
              <a:t>time for this investment is between 5 and 6 years.</a:t>
            </a:r>
          </a:p>
        </p:txBody>
      </p:sp>
      <p:sp>
        <p:nvSpPr>
          <p:cNvPr id="4" name="Down Arrow 3"/>
          <p:cNvSpPr/>
          <p:nvPr/>
        </p:nvSpPr>
        <p:spPr>
          <a:xfrm>
            <a:off x="4343400" y="3567113"/>
            <a:ext cx="596900" cy="773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ounded Rectangle 9"/>
          <p:cNvSpPr/>
          <p:nvPr/>
        </p:nvSpPr>
        <p:spPr>
          <a:xfrm>
            <a:off x="1" y="6538912"/>
            <a:ext cx="5181599" cy="28767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A2:</a:t>
            </a:r>
            <a:r>
              <a:rPr lang="en-US" sz="1100" dirty="0" smtClean="0">
                <a:solidFill>
                  <a:prstClr val="black"/>
                </a:solidFill>
                <a:latin typeface="Calibri"/>
              </a:rPr>
              <a:t> </a:t>
            </a:r>
            <a:r>
              <a:rPr lang="en-US" sz="1100" dirty="0">
                <a:solidFill>
                  <a:prstClr val="black"/>
                </a:solidFill>
                <a:latin typeface="Calibri"/>
              </a:rPr>
              <a:t>Analyze a capital investment project using break-even </a:t>
            </a:r>
            <a:r>
              <a:rPr lang="en-US" sz="1100" dirty="0" smtClean="0">
                <a:solidFill>
                  <a:prstClr val="black"/>
                </a:solidFill>
                <a:latin typeface="Calibri"/>
              </a:rPr>
              <a:t>time.</a:t>
            </a:r>
            <a:endParaRPr lang="en-US" sz="1100" dirty="0">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9"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4"/>
          <p:cNvSpPr>
            <a:spLocks noGrp="1"/>
          </p:cNvSpPr>
          <p:nvPr>
            <p:ph type="ctrTitle"/>
          </p:nvPr>
        </p:nvSpPr>
        <p:spPr>
          <a:xfrm>
            <a:off x="914400" y="1828800"/>
            <a:ext cx="7315200" cy="3124200"/>
          </a:xfrm>
        </p:spPr>
        <p:txBody>
          <a:bodyPr/>
          <a:lstStyle/>
          <a:p>
            <a:r>
              <a:rPr lang="en-US" altLang="en-US" dirty="0" smtClean="0">
                <a:ea typeface="ＭＳ Ｐゴシック" pitchFamily="34" charset="-128"/>
              </a:rPr>
              <a:t/>
            </a:r>
            <a:br>
              <a:rPr lang="en-US" altLang="en-US" dirty="0" smtClean="0">
                <a:ea typeface="ＭＳ Ｐゴシック" pitchFamily="34" charset="-128"/>
              </a:rPr>
            </a:br>
            <a:r>
              <a:rPr lang="en-US" altLang="en-US" dirty="0" smtClean="0">
                <a:ea typeface="ＭＳ Ｐゴシック" pitchFamily="34" charset="-128"/>
              </a:rPr>
              <a:t>    </a:t>
            </a:r>
            <a:r>
              <a:rPr lang="en-US" altLang="en-US" sz="4400" dirty="0" smtClean="0">
                <a:ea typeface="ＭＳ Ｐゴシック" pitchFamily="34" charset="-128"/>
              </a:rPr>
              <a:t>25A-Appendix: </a:t>
            </a:r>
            <a:r>
              <a:rPr lang="en-US" altLang="en-US" sz="4400" dirty="0">
                <a:ea typeface="ＭＳ Ｐゴシック" pitchFamily="34" charset="-128"/>
              </a:rPr>
              <a:t> </a:t>
            </a:r>
            <a:r>
              <a:rPr lang="en-US" altLang="en-US" sz="4400" dirty="0" smtClean="0">
                <a:ea typeface="ＭＳ Ｐゴシック" pitchFamily="34" charset="-128"/>
              </a:rPr>
              <a:t/>
            </a:r>
            <a:br>
              <a:rPr lang="en-US" altLang="en-US" sz="4400" dirty="0" smtClean="0">
                <a:ea typeface="ＭＳ Ｐゴシック" pitchFamily="34" charset="-128"/>
              </a:rPr>
            </a:br>
            <a:r>
              <a:rPr lang="en-US" altLang="en-US" sz="4400" dirty="0" smtClean="0">
                <a:ea typeface="ＭＳ Ｐゴシック" pitchFamily="34" charset="-128"/>
              </a:rPr>
              <a:t>Using Excel to Compute Net Present Value and Internal Rate of Return.</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2800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93675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655" y="5334000"/>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8372E5FB-4974-4D11-9691-EFA5BDD7BBC5}" type="slidenum">
              <a:rPr lang="en-US" altLang="en-US" sz="1200">
                <a:solidFill>
                  <a:srgbClr val="898989"/>
                </a:solidFill>
                <a:latin typeface="Arial" charset="0"/>
              </a:rPr>
              <a:pPr>
                <a:spcBef>
                  <a:spcPct val="0"/>
                </a:spcBef>
                <a:buFontTx/>
                <a:buNone/>
              </a:pPr>
              <a:t>67</a:t>
            </a:fld>
            <a:endParaRPr lang="en-US" altLang="en-US" sz="1200" dirty="0">
              <a:solidFill>
                <a:srgbClr val="898989"/>
              </a:solidFill>
              <a:latin typeface="Arial" charset="0"/>
            </a:endParaRPr>
          </a:p>
        </p:txBody>
      </p:sp>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4"/>
          <p:cNvSpPr>
            <a:spLocks noGrp="1" noChangeArrowheads="1"/>
          </p:cNvSpPr>
          <p:nvPr>
            <p:ph type="title"/>
          </p:nvPr>
        </p:nvSpPr>
        <p:spPr>
          <a:xfrm>
            <a:off x="457200" y="455133"/>
            <a:ext cx="8229600" cy="1143000"/>
          </a:xfrm>
        </p:spPr>
        <p:txBody>
          <a:bodyPr/>
          <a:lstStyle/>
          <a:p>
            <a:r>
              <a:rPr lang="en-US" altLang="en-US" sz="4000" dirty="0" smtClean="0">
                <a:ea typeface="ＭＳ Ｐゴシック" pitchFamily="34" charset="-128"/>
              </a:rPr>
              <a:t>Appendix 25A: Using Excel to </a:t>
            </a:r>
            <a:br>
              <a:rPr lang="en-US" altLang="en-US" sz="4000" dirty="0" smtClean="0">
                <a:ea typeface="ＭＳ Ｐゴシック" pitchFamily="34" charset="-128"/>
              </a:rPr>
            </a:br>
            <a:r>
              <a:rPr lang="en-US" altLang="en-US" sz="4000" dirty="0" smtClean="0">
                <a:ea typeface="ＭＳ Ｐゴシック" pitchFamily="34" charset="-128"/>
              </a:rPr>
              <a:t>Compute NPV and IRR</a:t>
            </a:r>
          </a:p>
        </p:txBody>
      </p:sp>
      <p:sp>
        <p:nvSpPr>
          <p:cNvPr id="1300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29C42DC1-749A-4C02-ADD4-0132487D9E2C}" type="slidenum">
              <a:rPr lang="en-US" altLang="en-US" sz="1200">
                <a:solidFill>
                  <a:srgbClr val="898989"/>
                </a:solidFill>
                <a:latin typeface="Arial" charset="0"/>
              </a:rPr>
              <a:pPr>
                <a:spcBef>
                  <a:spcPct val="0"/>
                </a:spcBef>
                <a:buFontTx/>
                <a:buNone/>
              </a:pPr>
              <a:t>68</a:t>
            </a:fld>
            <a:endParaRPr lang="en-US" altLang="en-US" sz="1200" dirty="0">
              <a:solidFill>
                <a:srgbClr val="898989"/>
              </a:solidFill>
              <a:latin typeface="Arial" charset="0"/>
            </a:endParaRPr>
          </a:p>
        </p:txBody>
      </p:sp>
      <p:sp>
        <p:nvSpPr>
          <p:cNvPr id="2" name="TextBox 1"/>
          <p:cNvSpPr txBox="1"/>
          <p:nvPr/>
        </p:nvSpPr>
        <p:spPr>
          <a:xfrm>
            <a:off x="571500" y="1519866"/>
            <a:ext cx="8001000" cy="923330"/>
          </a:xfrm>
          <a:prstGeom prst="rect">
            <a:avLst/>
          </a:prstGeom>
          <a:solidFill>
            <a:schemeClr val="accent1">
              <a:lumMod val="20000"/>
              <a:lumOff val="80000"/>
            </a:schemeClr>
          </a:solidFill>
        </p:spPr>
        <p:txBody>
          <a:bodyPr wrap="square" rtlCol="0">
            <a:spAutoFit/>
          </a:bodyPr>
          <a:lstStyle/>
          <a:p>
            <a:pPr algn="ctr"/>
            <a:r>
              <a:rPr lang="en-US" altLang="en-US" b="1" dirty="0">
                <a:ea typeface="ＭＳ Ｐゴシック" pitchFamily="34" charset="-128"/>
              </a:rPr>
              <a:t>Computing present values and internal rates of return for projects with uneven cash flows is tedious and error prone. These calculations can be performed simply and accurately by using functions built into Excel. </a:t>
            </a:r>
            <a:endParaRPr lang="en-US" b="1" dirty="0"/>
          </a:p>
        </p:txBody>
      </p:sp>
      <p:pic>
        <p:nvPicPr>
          <p:cNvPr id="3" name="Picture 2"/>
          <p:cNvPicPr>
            <a:picLocks noChangeAspect="1"/>
          </p:cNvPicPr>
          <p:nvPr/>
        </p:nvPicPr>
        <p:blipFill>
          <a:blip r:embed="rId3"/>
          <a:stretch>
            <a:fillRect/>
          </a:stretch>
        </p:blipFill>
        <p:spPr>
          <a:xfrm>
            <a:off x="1066800" y="2662866"/>
            <a:ext cx="6666925" cy="32669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4"/>
          <p:cNvSpPr>
            <a:spLocks noGrp="1"/>
          </p:cNvSpPr>
          <p:nvPr>
            <p:ph type="ctrTitle"/>
          </p:nvPr>
        </p:nvSpPr>
        <p:spPr>
          <a:xfrm>
            <a:off x="914400" y="1828800"/>
            <a:ext cx="7315200" cy="3124200"/>
          </a:xfrm>
        </p:spPr>
        <p:txBody>
          <a:bodyPr/>
          <a:lstStyle/>
          <a:p>
            <a:r>
              <a:rPr lang="en-US" altLang="en-US" dirty="0" smtClean="0">
                <a:ea typeface="ＭＳ Ｐゴシック" pitchFamily="34" charset="-128"/>
              </a:rPr>
              <a:t/>
            </a:r>
            <a:br>
              <a:rPr lang="en-US" altLang="en-US" dirty="0" smtClean="0">
                <a:ea typeface="ＭＳ Ｐゴシック" pitchFamily="34" charset="-128"/>
              </a:rPr>
            </a:br>
            <a:r>
              <a:rPr lang="en-US" altLang="en-US" dirty="0" smtClean="0">
                <a:ea typeface="ＭＳ Ｐゴシック" pitchFamily="34" charset="-128"/>
              </a:rPr>
              <a:t>    </a:t>
            </a:r>
            <a:r>
              <a:rPr lang="en-US" altLang="en-US" sz="4400" dirty="0">
                <a:ea typeface="ＭＳ Ｐゴシック" pitchFamily="34" charset="-128"/>
              </a:rPr>
              <a:t>A</a:t>
            </a:r>
            <a:r>
              <a:rPr lang="en-US" altLang="en-US" sz="4400" dirty="0" smtClean="0">
                <a:ea typeface="ＭＳ Ｐゴシック" pitchFamily="34" charset="-128"/>
              </a:rPr>
              <a:t>3: Appendix B</a:t>
            </a:r>
            <a:br>
              <a:rPr lang="en-US" altLang="en-US" sz="4400" dirty="0" smtClean="0">
                <a:ea typeface="ＭＳ Ｐゴシック" pitchFamily="34" charset="-128"/>
              </a:rPr>
            </a:br>
            <a:r>
              <a:rPr lang="en-US" altLang="en-US" sz="4400" dirty="0" smtClean="0">
                <a:ea typeface="ＭＳ Ｐゴシック" pitchFamily="34" charset="-128"/>
              </a:rPr>
              <a:t> Determine product selling price using cost data.</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2800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214247"/>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926" y="5162005"/>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8372E5FB-4974-4D11-9691-EFA5BDD7BBC5}" type="slidenum">
              <a:rPr lang="en-US" altLang="en-US" sz="1200">
                <a:solidFill>
                  <a:srgbClr val="898989"/>
                </a:solidFill>
                <a:latin typeface="Arial" charset="0"/>
              </a:rPr>
              <a:pPr>
                <a:spcBef>
                  <a:spcPct val="0"/>
                </a:spcBef>
                <a:buFontTx/>
                <a:buNone/>
              </a:pPr>
              <a:t>69</a:t>
            </a:fld>
            <a:endParaRPr lang="en-US" altLang="en-US" sz="1200" dirty="0">
              <a:solidFill>
                <a:srgbClr val="898989"/>
              </a:solidFill>
              <a:latin typeface="Arial" charset="0"/>
            </a:endParaRPr>
          </a:p>
        </p:txBody>
      </p:sp>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extLst>
      <p:ext uri="{BB962C8B-B14F-4D97-AF65-F5344CB8AC3E}">
        <p14:creationId xmlns:p14="http://schemas.microsoft.com/office/powerpoint/2010/main" val="365204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8"/>
          <p:cNvSpPr>
            <a:spLocks noGrp="1" noChangeArrowheads="1"/>
          </p:cNvSpPr>
          <p:nvPr>
            <p:ph type="title"/>
          </p:nvPr>
        </p:nvSpPr>
        <p:spPr/>
        <p:txBody>
          <a:bodyPr/>
          <a:lstStyle/>
          <a:p>
            <a:r>
              <a:rPr lang="en-US" altLang="en-US" sz="4000" dirty="0" smtClean="0">
                <a:ea typeface="ＭＳ Ｐゴシック" pitchFamily="34" charset="-128"/>
              </a:rPr>
              <a:t>Payback Period</a:t>
            </a:r>
          </a:p>
        </p:txBody>
      </p:sp>
      <p:sp>
        <p:nvSpPr>
          <p:cNvPr id="1028" name="Rectangle 9"/>
          <p:cNvSpPr>
            <a:spLocks noChangeArrowheads="1"/>
          </p:cNvSpPr>
          <p:nvPr/>
        </p:nvSpPr>
        <p:spPr bwMode="auto">
          <a:xfrm>
            <a:off x="660400" y="1600200"/>
            <a:ext cx="7823200" cy="1600200"/>
          </a:xfrm>
          <a:prstGeom prst="rect">
            <a:avLst/>
          </a:prstGeom>
          <a:solidFill>
            <a:schemeClr val="accent3">
              <a:lumMod val="20000"/>
              <a:lumOff val="80000"/>
            </a:schemeClr>
          </a:solidFill>
          <a:ln w="25400">
            <a:solidFill>
              <a:srgbClr val="333399"/>
            </a:solidFill>
            <a:miter lim="800000"/>
            <a:headEnd/>
            <a:tailEnd/>
          </a:ln>
        </p:spPr>
        <p:txBody>
          <a:bodyPr wrap="none" lIns="90488" tIns="44450" rIns="90488" bIns="44450" anchor="ctr"/>
          <a:lstStyle/>
          <a:p>
            <a:pPr algn="ctr" eaLnBrk="1" hangingPunct="1">
              <a:defRPr/>
            </a:pPr>
            <a:r>
              <a:rPr lang="en-US" sz="2800" b="1" dirty="0">
                <a:solidFill>
                  <a:srgbClr val="002060"/>
                </a:solidFill>
                <a:latin typeface="Calibri" pitchFamily="-84" charset="0"/>
              </a:rPr>
              <a:t>The payback period of an investment</a:t>
            </a:r>
            <a:br>
              <a:rPr lang="en-US" sz="2800" b="1" dirty="0">
                <a:solidFill>
                  <a:srgbClr val="002060"/>
                </a:solidFill>
                <a:latin typeface="Calibri" pitchFamily="-84" charset="0"/>
              </a:rPr>
            </a:br>
            <a:r>
              <a:rPr lang="en-US" sz="2800" b="1" dirty="0">
                <a:solidFill>
                  <a:srgbClr val="002060"/>
                </a:solidFill>
                <a:latin typeface="Calibri" pitchFamily="-84" charset="0"/>
              </a:rPr>
              <a:t>is </a:t>
            </a:r>
            <a:r>
              <a:rPr lang="en-US" sz="2800" b="1" dirty="0" smtClean="0">
                <a:solidFill>
                  <a:srgbClr val="002060"/>
                </a:solidFill>
                <a:latin typeface="Calibri" pitchFamily="-84" charset="0"/>
              </a:rPr>
              <a:t>the amount </a:t>
            </a:r>
            <a:r>
              <a:rPr lang="en-US" sz="2800" b="1" dirty="0">
                <a:solidFill>
                  <a:srgbClr val="002060"/>
                </a:solidFill>
                <a:latin typeface="Calibri" pitchFamily="-84" charset="0"/>
              </a:rPr>
              <a:t>of time it takes a project to recover </a:t>
            </a:r>
            <a:br>
              <a:rPr lang="en-US" sz="2800" b="1" dirty="0">
                <a:solidFill>
                  <a:srgbClr val="002060"/>
                </a:solidFill>
                <a:latin typeface="Calibri" pitchFamily="-84" charset="0"/>
              </a:rPr>
            </a:br>
            <a:r>
              <a:rPr lang="en-US" sz="2800" b="1" dirty="0">
                <a:solidFill>
                  <a:srgbClr val="002060"/>
                </a:solidFill>
                <a:latin typeface="Calibri" pitchFamily="-84" charset="0"/>
              </a:rPr>
              <a:t>its initial investment amount.</a:t>
            </a:r>
          </a:p>
        </p:txBody>
      </p:sp>
      <p:sp>
        <p:nvSpPr>
          <p:cNvPr id="1029" name="Rectangle 10"/>
          <p:cNvSpPr>
            <a:spLocks noChangeArrowheads="1"/>
          </p:cNvSpPr>
          <p:nvPr/>
        </p:nvSpPr>
        <p:spPr bwMode="auto">
          <a:xfrm>
            <a:off x="1676400" y="5127625"/>
            <a:ext cx="5943600" cy="890588"/>
          </a:xfrm>
          <a:prstGeom prst="rect">
            <a:avLst/>
          </a:prstGeom>
          <a:solidFill>
            <a:schemeClr val="tx2">
              <a:lumMod val="20000"/>
              <a:lumOff val="80000"/>
            </a:schemeClr>
          </a:solidFill>
          <a:ln w="28575" cmpd="thickThin">
            <a:solidFill>
              <a:srgbClr val="333399"/>
            </a:solidFill>
            <a:miter lim="800000"/>
            <a:headEnd/>
            <a:tailEnd/>
          </a:ln>
        </p:spPr>
        <p:txBody>
          <a:bodyPr lIns="90488" tIns="44450" rIns="90488" bIns="44450">
            <a:spAutoFit/>
          </a:bodyPr>
          <a:lstStyle/>
          <a:p>
            <a:pPr algn="ctr" eaLnBrk="1" hangingPunct="1">
              <a:defRPr/>
            </a:pPr>
            <a:r>
              <a:rPr lang="en-US" sz="2600" b="1" dirty="0">
                <a:latin typeface="Calibri" pitchFamily="-84" charset="0"/>
              </a:rPr>
              <a:t>Managers prefer investing in projects with shorter payback periods.</a:t>
            </a:r>
          </a:p>
        </p:txBody>
      </p:sp>
      <p:pic>
        <p:nvPicPr>
          <p:cNvPr id="22536" name="Picture 8"/>
          <p:cNvPicPr>
            <a:picLocks noChangeAspect="1" noChangeArrowheads="1"/>
          </p:cNvPicPr>
          <p:nvPr/>
        </p:nvPicPr>
        <p:blipFill>
          <a:blip r:embed="rId3" cstate="print"/>
          <a:srcRect/>
          <a:stretch>
            <a:fillRect/>
          </a:stretch>
        </p:blipFill>
        <p:spPr bwMode="auto">
          <a:xfrm>
            <a:off x="990600" y="3489325"/>
            <a:ext cx="7086600" cy="1235075"/>
          </a:xfrm>
          <a:prstGeom prst="rect">
            <a:avLst/>
          </a:prstGeom>
          <a:noFill/>
          <a:ln w="9525">
            <a:solidFill>
              <a:schemeClr val="tx2">
                <a:lumMod val="50000"/>
              </a:schemeClr>
            </a:solidFill>
            <a:miter lim="800000"/>
            <a:headEnd/>
            <a:tailEnd/>
          </a:ln>
        </p:spPr>
      </p:pic>
      <p:sp>
        <p:nvSpPr>
          <p:cNvPr id="1332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ABDFDEE9-98B6-45C7-9D73-4BB699E7BFDC}" type="slidenum">
              <a:rPr lang="en-US" altLang="en-US" sz="1200">
                <a:solidFill>
                  <a:srgbClr val="898989"/>
                </a:solidFill>
                <a:latin typeface="Arial" charset="0"/>
              </a:rPr>
              <a:pPr>
                <a:spcBef>
                  <a:spcPct val="0"/>
                </a:spcBef>
                <a:buFontTx/>
                <a:buNone/>
              </a:pPr>
              <a:t>7</a:t>
            </a:fld>
            <a:endParaRPr lang="en-US" altLang="en-US" sz="1200" dirty="0">
              <a:solidFill>
                <a:srgbClr val="898989"/>
              </a:solidFill>
              <a:latin typeface="Arial" charset="0"/>
            </a:endParaRPr>
          </a:p>
        </p:txBody>
      </p:sp>
      <p:sp>
        <p:nvSpPr>
          <p:cNvPr id="9" name="Rounded Rectangle 8"/>
          <p:cNvSpPr/>
          <p:nvPr/>
        </p:nvSpPr>
        <p:spPr>
          <a:xfrm>
            <a:off x="1" y="6553200"/>
            <a:ext cx="4495799"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P1:</a:t>
            </a:r>
            <a:r>
              <a:rPr lang="en-US" sz="1100" dirty="0" smtClean="0">
                <a:solidFill>
                  <a:prstClr val="black"/>
                </a:solidFill>
                <a:latin typeface="Calibri"/>
              </a:rPr>
              <a:t> </a:t>
            </a:r>
            <a:r>
              <a:rPr lang="en-US" sz="1100" dirty="0">
                <a:solidFill>
                  <a:prstClr val="black"/>
                </a:solidFill>
                <a:latin typeface="Calibri"/>
              </a:rPr>
              <a:t>Compute payback period and describe its use</a:t>
            </a:r>
            <a:r>
              <a:rPr lang="en-US" sz="1100" dirty="0" smtClean="0">
                <a:solidFill>
                  <a:prstClr val="black"/>
                </a:solidFill>
                <a:latin typeface="Calibri"/>
              </a:rPr>
              <a:t>.</a:t>
            </a:r>
            <a:r>
              <a:rPr lang="en-US" sz="1100" dirty="0" smtClean="0">
                <a:solidFill>
                  <a:prstClr val="black"/>
                </a:solidFill>
              </a:rPr>
              <a:t>.</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2536"/>
                                        </p:tgtEl>
                                        <p:attrNameLst>
                                          <p:attrName>style.visibility</p:attrName>
                                        </p:attrNameLst>
                                      </p:cBhvr>
                                      <p:to>
                                        <p:strVal val="visible"/>
                                      </p:to>
                                    </p:set>
                                    <p:animEffect transition="in" filter="dissolve">
                                      <p:cBhvr>
                                        <p:cTn id="7" dur="500"/>
                                        <p:tgtEl>
                                          <p:spTgt spid="22536"/>
                                        </p:tgtEl>
                                      </p:cBhvr>
                                    </p:animEffect>
                                  </p:childTnLst>
                                </p:cTn>
                              </p:par>
                            </p:childTnLst>
                          </p:cTn>
                        </p:par>
                        <p:par>
                          <p:cTn id="8" fill="hold" nodeType="afterGroup">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29"/>
                                        </p:tgtEl>
                                        <p:attrNameLst>
                                          <p:attrName>style.visibility</p:attrName>
                                        </p:attrNameLst>
                                      </p:cBhvr>
                                      <p:to>
                                        <p:strVal val="visible"/>
                                      </p:to>
                                    </p:set>
                                    <p:animEffect transition="in" filter="fade">
                                      <p:cBhvr>
                                        <p:cTn id="11" dur="3000"/>
                                        <p:tgtEl>
                                          <p:spTgt spid="1029"/>
                                        </p:tgtEl>
                                      </p:cBhvr>
                                    </p:animEffect>
                                    <p:anim calcmode="lin" valueType="num">
                                      <p:cBhvr>
                                        <p:cTn id="12" dur="3000" fill="hold"/>
                                        <p:tgtEl>
                                          <p:spTgt spid="1029"/>
                                        </p:tgtEl>
                                        <p:attrNameLst>
                                          <p:attrName>ppt_x</p:attrName>
                                        </p:attrNameLst>
                                      </p:cBhvr>
                                      <p:tavLst>
                                        <p:tav tm="0">
                                          <p:val>
                                            <p:strVal val="#ppt_x"/>
                                          </p:val>
                                        </p:tav>
                                        <p:tav tm="100000">
                                          <p:val>
                                            <p:strVal val="#ppt_x"/>
                                          </p:val>
                                        </p:tav>
                                      </p:tavLst>
                                    </p:anim>
                                    <p:anim calcmode="lin" valueType="num">
                                      <p:cBhvr>
                                        <p:cTn id="13" dur="3000" fill="hold"/>
                                        <p:tgtEl>
                                          <p:spTgt spid="10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4"/>
          <p:cNvSpPr>
            <a:spLocks noGrp="1" noChangeArrowheads="1"/>
          </p:cNvSpPr>
          <p:nvPr>
            <p:ph type="body" idx="1"/>
          </p:nvPr>
        </p:nvSpPr>
        <p:spPr>
          <a:xfrm>
            <a:off x="762000" y="1600200"/>
            <a:ext cx="7467600" cy="2743200"/>
          </a:xfrm>
          <a:solidFill>
            <a:schemeClr val="accent6">
              <a:lumMod val="40000"/>
              <a:lumOff val="60000"/>
              <a:alpha val="91000"/>
            </a:schemeClr>
          </a:solidFill>
        </p:spPr>
        <p:txBody>
          <a:bodyPr lIns="90488" tIns="44450" rIns="90488" bIns="44450"/>
          <a:lstStyle/>
          <a:p>
            <a:pPr>
              <a:lnSpc>
                <a:spcPct val="90000"/>
              </a:lnSpc>
              <a:spcBef>
                <a:spcPct val="35000"/>
              </a:spcBef>
              <a:tabLst>
                <a:tab pos="909638" algn="l"/>
                <a:tab pos="1079500" algn="l"/>
                <a:tab pos="1249363" algn="l"/>
                <a:tab pos="1376363" algn="l"/>
              </a:tabLst>
            </a:pPr>
            <a:r>
              <a:rPr lang="en-US" altLang="en-US" sz="2800" dirty="0" smtClean="0">
                <a:latin typeface="Arial" charset="0"/>
                <a:ea typeface="ＭＳ Ｐゴシック" pitchFamily="34" charset="-128"/>
                <a:cs typeface="Arial" charset="0"/>
              </a:rPr>
              <a:t>Companies may use cost-plus pricing to determine selling prices.</a:t>
            </a:r>
          </a:p>
          <a:p>
            <a:pPr>
              <a:lnSpc>
                <a:spcPct val="90000"/>
              </a:lnSpc>
              <a:spcBef>
                <a:spcPct val="35000"/>
              </a:spcBef>
              <a:tabLst>
                <a:tab pos="909638" algn="l"/>
                <a:tab pos="1079500" algn="l"/>
                <a:tab pos="1249363" algn="l"/>
                <a:tab pos="1376363" algn="l"/>
              </a:tabLst>
            </a:pPr>
            <a:r>
              <a:rPr lang="en-US" altLang="en-US" sz="2800" dirty="0" smtClean="0">
                <a:latin typeface="Arial" charset="0"/>
                <a:ea typeface="ＭＳ Ｐゴシック" pitchFamily="34" charset="-128"/>
                <a:cs typeface="Arial" charset="0"/>
              </a:rPr>
              <a:t>Factors that determine price include:</a:t>
            </a:r>
          </a:p>
          <a:p>
            <a:pPr lvl="1">
              <a:lnSpc>
                <a:spcPct val="90000"/>
              </a:lnSpc>
              <a:spcBef>
                <a:spcPct val="35000"/>
              </a:spcBef>
              <a:tabLst>
                <a:tab pos="909638" algn="l"/>
                <a:tab pos="1079500" algn="l"/>
                <a:tab pos="1249363" algn="l"/>
                <a:tab pos="1376363" algn="l"/>
              </a:tabLst>
            </a:pPr>
            <a:r>
              <a:rPr lang="en-US" altLang="en-US" dirty="0" smtClean="0">
                <a:latin typeface="Arial" charset="0"/>
                <a:ea typeface="ＭＳ Ｐゴシック" pitchFamily="34" charset="-128"/>
                <a:cs typeface="Arial" charset="0"/>
              </a:rPr>
              <a:t>Consumer preferences </a:t>
            </a:r>
          </a:p>
          <a:p>
            <a:pPr lvl="1">
              <a:lnSpc>
                <a:spcPct val="90000"/>
              </a:lnSpc>
              <a:spcBef>
                <a:spcPct val="35000"/>
              </a:spcBef>
              <a:tabLst>
                <a:tab pos="909638" algn="l"/>
                <a:tab pos="1079500" algn="l"/>
                <a:tab pos="1249363" algn="l"/>
                <a:tab pos="1376363" algn="l"/>
              </a:tabLst>
            </a:pPr>
            <a:r>
              <a:rPr lang="en-US" altLang="en-US" dirty="0" smtClean="0">
                <a:latin typeface="Arial" charset="0"/>
                <a:ea typeface="ＭＳ Ｐゴシック" pitchFamily="34" charset="-128"/>
                <a:cs typeface="Arial" charset="0"/>
              </a:rPr>
              <a:t>Competition</a:t>
            </a:r>
          </a:p>
          <a:p>
            <a:pPr marL="338138" indent="-338138" algn="ctr">
              <a:lnSpc>
                <a:spcPct val="90000"/>
              </a:lnSpc>
              <a:spcBef>
                <a:spcPct val="35000"/>
              </a:spcBef>
              <a:buFont typeface="Wingdings" pitchFamily="2" charset="2"/>
              <a:buNone/>
              <a:tabLst>
                <a:tab pos="909638" algn="l"/>
                <a:tab pos="1079500" algn="l"/>
                <a:tab pos="1249363" algn="l"/>
                <a:tab pos="1376363" algn="l"/>
              </a:tabLst>
            </a:pPr>
            <a:endParaRPr lang="en-US" altLang="en-US" dirty="0" smtClean="0">
              <a:solidFill>
                <a:srgbClr val="4C2E00"/>
              </a:solidFill>
              <a:latin typeface="Arial" charset="0"/>
              <a:ea typeface="ＭＳ Ｐゴシック" pitchFamily="34" charset="-128"/>
              <a:cs typeface="Arial" charset="0"/>
            </a:endParaRPr>
          </a:p>
        </p:txBody>
      </p:sp>
      <p:sp>
        <p:nvSpPr>
          <p:cNvPr id="54276" name="Rectangle 14"/>
          <p:cNvSpPr>
            <a:spLocks noGrp="1" noChangeArrowheads="1"/>
          </p:cNvSpPr>
          <p:nvPr>
            <p:ph type="title"/>
          </p:nvPr>
        </p:nvSpPr>
        <p:spPr>
          <a:xfrm>
            <a:off x="493713" y="298450"/>
            <a:ext cx="8229600" cy="1143000"/>
          </a:xfrm>
        </p:spPr>
        <p:txBody>
          <a:bodyPr/>
          <a:lstStyle/>
          <a:p>
            <a:r>
              <a:rPr lang="en-US" altLang="en-US" sz="4000" b="1" dirty="0" smtClean="0">
                <a:ea typeface="ＭＳ Ｐゴシック" pitchFamily="34" charset="-128"/>
              </a:rPr>
              <a:t>Target Costing</a:t>
            </a:r>
          </a:p>
        </p:txBody>
      </p:sp>
      <p:sp>
        <p:nvSpPr>
          <p:cNvPr id="54280"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6FA3F56D-3526-438B-B823-B2496A41ABAA}" type="slidenum">
              <a:rPr lang="en-US" altLang="en-US" sz="1200">
                <a:solidFill>
                  <a:srgbClr val="898989"/>
                </a:solidFill>
                <a:latin typeface="Arial" charset="0"/>
              </a:rPr>
              <a:pPr>
                <a:spcBef>
                  <a:spcPct val="0"/>
                </a:spcBef>
                <a:buFontTx/>
                <a:buNone/>
              </a:pPr>
              <a:t>70</a:t>
            </a:fld>
            <a:endParaRPr lang="en-US" altLang="en-US" sz="1200" dirty="0">
              <a:solidFill>
                <a:srgbClr val="898989"/>
              </a:solidFill>
              <a:latin typeface="Arial" charset="0"/>
            </a:endParaRPr>
          </a:p>
        </p:txBody>
      </p:sp>
      <p:sp>
        <p:nvSpPr>
          <p:cNvPr id="10" name="Rounded Rectangle 9"/>
          <p:cNvSpPr/>
          <p:nvPr/>
        </p:nvSpPr>
        <p:spPr>
          <a:xfrm>
            <a:off x="1" y="6602412"/>
            <a:ext cx="5029199" cy="22416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A3</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Determine product selling price using cost data.</a:t>
            </a:r>
            <a:endParaRPr lang="en-US" sz="1100" b="1" dirty="0">
              <a:solidFill>
                <a:prstClr val="black"/>
              </a:solidFill>
              <a:latin typeface="Calibri"/>
            </a:endParaRPr>
          </a:p>
        </p:txBody>
      </p:sp>
      <p:grpSp>
        <p:nvGrpSpPr>
          <p:cNvPr id="9" name="Group 8"/>
          <p:cNvGrpSpPr/>
          <p:nvPr/>
        </p:nvGrpSpPr>
        <p:grpSpPr>
          <a:xfrm>
            <a:off x="762000" y="4694835"/>
            <a:ext cx="7353300" cy="958333"/>
            <a:chOff x="914400" y="2044561"/>
            <a:chExt cx="7239000" cy="958333"/>
          </a:xfrm>
        </p:grpSpPr>
        <p:sp>
          <p:nvSpPr>
            <p:cNvPr id="11" name="TextBox 10"/>
            <p:cNvSpPr txBox="1"/>
            <p:nvPr/>
          </p:nvSpPr>
          <p:spPr>
            <a:xfrm>
              <a:off x="914400" y="2044561"/>
              <a:ext cx="7239000" cy="958333"/>
            </a:xfrm>
            <a:prstGeom prst="rect">
              <a:avLst/>
            </a:prstGeom>
            <a:solidFill>
              <a:srgbClr val="FFFF89"/>
            </a:solidFill>
          </p:spPr>
          <p:txBody>
            <a:bodyPr wrap="square" rtlCol="0">
              <a:spAutoFit/>
            </a:bodyPr>
            <a:lstStyle/>
            <a:p>
              <a:endParaRPr lang="en-US" dirty="0"/>
            </a:p>
          </p:txBody>
        </p:sp>
        <p:grpSp>
          <p:nvGrpSpPr>
            <p:cNvPr id="12" name="Group 11"/>
            <p:cNvGrpSpPr/>
            <p:nvPr/>
          </p:nvGrpSpPr>
          <p:grpSpPr>
            <a:xfrm>
              <a:off x="1612887" y="2267790"/>
              <a:ext cx="6221656" cy="382381"/>
              <a:chOff x="723298" y="2484931"/>
              <a:chExt cx="6221656" cy="382381"/>
            </a:xfrm>
          </p:grpSpPr>
          <p:sp>
            <p:nvSpPr>
              <p:cNvPr id="13" name="TextBox 12"/>
              <p:cNvSpPr txBox="1"/>
              <p:nvPr/>
            </p:nvSpPr>
            <p:spPr>
              <a:xfrm>
                <a:off x="723298" y="2497980"/>
                <a:ext cx="2325482" cy="369332"/>
              </a:xfrm>
              <a:prstGeom prst="rect">
                <a:avLst/>
              </a:prstGeom>
              <a:noFill/>
            </p:spPr>
            <p:txBody>
              <a:bodyPr wrap="square" rtlCol="0">
                <a:spAutoFit/>
              </a:bodyPr>
              <a:lstStyle/>
              <a:p>
                <a:r>
                  <a:rPr lang="en-US" b="1" dirty="0" smtClean="0"/>
                  <a:t>Target costing =</a:t>
                </a:r>
                <a:endParaRPr lang="en-US" b="1" dirty="0"/>
              </a:p>
            </p:txBody>
          </p:sp>
          <p:sp>
            <p:nvSpPr>
              <p:cNvPr id="14" name="TextBox 13"/>
              <p:cNvSpPr txBox="1"/>
              <p:nvPr/>
            </p:nvSpPr>
            <p:spPr>
              <a:xfrm>
                <a:off x="2598687" y="2484931"/>
                <a:ext cx="4346267" cy="369332"/>
              </a:xfrm>
              <a:prstGeom prst="rect">
                <a:avLst/>
              </a:prstGeom>
              <a:noFill/>
            </p:spPr>
            <p:txBody>
              <a:bodyPr wrap="square" rtlCol="0">
                <a:spAutoFit/>
              </a:bodyPr>
              <a:lstStyle/>
              <a:p>
                <a:pPr algn="ctr"/>
                <a:r>
                  <a:rPr lang="en-US" b="1" dirty="0" smtClean="0"/>
                  <a:t>Expected selling price – Desired profit</a:t>
                </a:r>
                <a:endParaRPr lang="en-US" b="1" dirty="0"/>
              </a:p>
            </p:txBody>
          </p:sp>
        </p:grpSp>
      </p:grpSp>
    </p:spTree>
    <p:extLst>
      <p:ext uri="{BB962C8B-B14F-4D97-AF65-F5344CB8AC3E}">
        <p14:creationId xmlns:p14="http://schemas.microsoft.com/office/powerpoint/2010/main" val="320403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4"/>
          <p:cNvSpPr>
            <a:spLocks noGrp="1" noChangeArrowheads="1"/>
          </p:cNvSpPr>
          <p:nvPr>
            <p:ph type="body" idx="1"/>
          </p:nvPr>
        </p:nvSpPr>
        <p:spPr>
          <a:xfrm>
            <a:off x="609600" y="1676400"/>
            <a:ext cx="7888287" cy="2632077"/>
          </a:xfrm>
          <a:solidFill>
            <a:schemeClr val="accent6">
              <a:lumMod val="20000"/>
              <a:lumOff val="80000"/>
            </a:schemeClr>
          </a:solidFill>
        </p:spPr>
        <p:txBody>
          <a:bodyPr lIns="90488" tIns="44450" rIns="90488" bIns="44450"/>
          <a:lstStyle/>
          <a:p>
            <a:pPr algn="ctr">
              <a:lnSpc>
                <a:spcPct val="90000"/>
              </a:lnSpc>
              <a:spcBef>
                <a:spcPct val="35000"/>
              </a:spcBef>
              <a:tabLst>
                <a:tab pos="909638" algn="l"/>
                <a:tab pos="1079500" algn="l"/>
                <a:tab pos="1249363" algn="l"/>
                <a:tab pos="1376363" algn="l"/>
              </a:tabLst>
            </a:pPr>
            <a:r>
              <a:rPr lang="en-US" altLang="en-US" dirty="0" smtClean="0">
                <a:latin typeface="Arial" charset="0"/>
                <a:ea typeface="ＭＳ Ｐゴシック" pitchFamily="34" charset="-128"/>
                <a:cs typeface="Arial" charset="0"/>
              </a:rPr>
              <a:t>Alternatives to cost-plus pricing are based on product or variable costs.</a:t>
            </a:r>
          </a:p>
          <a:p>
            <a:pPr algn="ctr">
              <a:lnSpc>
                <a:spcPct val="90000"/>
              </a:lnSpc>
              <a:spcBef>
                <a:spcPct val="35000"/>
              </a:spcBef>
              <a:tabLst>
                <a:tab pos="909638" algn="l"/>
                <a:tab pos="1079500" algn="l"/>
                <a:tab pos="1249363" algn="l"/>
                <a:tab pos="1376363" algn="l"/>
              </a:tabLst>
            </a:pPr>
            <a:r>
              <a:rPr lang="en-US" altLang="en-US" dirty="0" smtClean="0">
                <a:latin typeface="Arial" charset="0"/>
                <a:ea typeface="ＭＳ Ｐゴシック" pitchFamily="34" charset="-128"/>
                <a:cs typeface="Arial" charset="0"/>
              </a:rPr>
              <a:t>Companies must adjust their desired markup percentage upward to ensure selling price covers all costs.</a:t>
            </a:r>
            <a:endParaRPr lang="en-US" altLang="en-US" dirty="0" smtClean="0">
              <a:solidFill>
                <a:srgbClr val="4C2E00"/>
              </a:solidFill>
              <a:latin typeface="Arial" charset="0"/>
              <a:ea typeface="ＭＳ Ｐゴシック" pitchFamily="34" charset="-128"/>
              <a:cs typeface="Arial" charset="0"/>
            </a:endParaRPr>
          </a:p>
        </p:txBody>
      </p:sp>
      <p:sp>
        <p:nvSpPr>
          <p:cNvPr id="54276" name="Rectangle 14"/>
          <p:cNvSpPr>
            <a:spLocks noGrp="1" noChangeArrowheads="1"/>
          </p:cNvSpPr>
          <p:nvPr>
            <p:ph type="title"/>
          </p:nvPr>
        </p:nvSpPr>
        <p:spPr>
          <a:xfrm>
            <a:off x="493713" y="298450"/>
            <a:ext cx="8229600" cy="1143000"/>
          </a:xfrm>
        </p:spPr>
        <p:txBody>
          <a:bodyPr/>
          <a:lstStyle/>
          <a:p>
            <a:r>
              <a:rPr lang="en-US" altLang="en-US" sz="4000" b="1" dirty="0" smtClean="0">
                <a:ea typeface="ＭＳ Ｐゴシック" pitchFamily="34" charset="-128"/>
              </a:rPr>
              <a:t>Other Pricing Methods</a:t>
            </a:r>
          </a:p>
        </p:txBody>
      </p:sp>
      <p:sp>
        <p:nvSpPr>
          <p:cNvPr id="54280"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6FA3F56D-3526-438B-B823-B2496A41ABAA}" type="slidenum">
              <a:rPr lang="en-US" altLang="en-US" sz="1200">
                <a:solidFill>
                  <a:srgbClr val="898989"/>
                </a:solidFill>
                <a:latin typeface="Arial" charset="0"/>
              </a:rPr>
              <a:pPr>
                <a:spcBef>
                  <a:spcPct val="0"/>
                </a:spcBef>
                <a:buFontTx/>
                <a:buNone/>
              </a:pPr>
              <a:t>71</a:t>
            </a:fld>
            <a:endParaRPr lang="en-US" altLang="en-US" sz="1200" dirty="0">
              <a:solidFill>
                <a:srgbClr val="898989"/>
              </a:solidFill>
              <a:latin typeface="Arial" charset="0"/>
            </a:endParaRPr>
          </a:p>
        </p:txBody>
      </p:sp>
      <p:sp>
        <p:nvSpPr>
          <p:cNvPr id="10" name="Rounded Rectangle 9"/>
          <p:cNvSpPr/>
          <p:nvPr/>
        </p:nvSpPr>
        <p:spPr>
          <a:xfrm>
            <a:off x="1" y="6602412"/>
            <a:ext cx="5029199" cy="22416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A3</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Determine product selling price using cost data.</a:t>
            </a:r>
            <a:endParaRPr lang="en-US" sz="1100" b="1" dirty="0">
              <a:solidFill>
                <a:prstClr val="black"/>
              </a:solidFill>
              <a:latin typeface="Calibri"/>
            </a:endParaRPr>
          </a:p>
        </p:txBody>
      </p:sp>
      <p:grpSp>
        <p:nvGrpSpPr>
          <p:cNvPr id="9" name="Group 8"/>
          <p:cNvGrpSpPr/>
          <p:nvPr/>
        </p:nvGrpSpPr>
        <p:grpSpPr>
          <a:xfrm>
            <a:off x="838200" y="4565568"/>
            <a:ext cx="7353300" cy="1378032"/>
            <a:chOff x="914400" y="2044561"/>
            <a:chExt cx="7239000" cy="958333"/>
          </a:xfrm>
        </p:grpSpPr>
        <p:sp>
          <p:nvSpPr>
            <p:cNvPr id="11" name="TextBox 10"/>
            <p:cNvSpPr txBox="1"/>
            <p:nvPr/>
          </p:nvSpPr>
          <p:spPr>
            <a:xfrm>
              <a:off x="914400" y="2044561"/>
              <a:ext cx="7239000" cy="958333"/>
            </a:xfrm>
            <a:prstGeom prst="rect">
              <a:avLst/>
            </a:prstGeom>
            <a:solidFill>
              <a:srgbClr val="FFFF89"/>
            </a:solidFill>
          </p:spPr>
          <p:txBody>
            <a:bodyPr wrap="square" rtlCol="0">
              <a:spAutoFit/>
            </a:bodyPr>
            <a:lstStyle/>
            <a:p>
              <a:endParaRPr lang="en-US" dirty="0"/>
            </a:p>
          </p:txBody>
        </p:sp>
        <p:grpSp>
          <p:nvGrpSpPr>
            <p:cNvPr id="12" name="Group 11"/>
            <p:cNvGrpSpPr/>
            <p:nvPr/>
          </p:nvGrpSpPr>
          <p:grpSpPr>
            <a:xfrm>
              <a:off x="1064431" y="2167352"/>
              <a:ext cx="6976446" cy="765079"/>
              <a:chOff x="174842" y="2384493"/>
              <a:chExt cx="6976446" cy="765079"/>
            </a:xfrm>
          </p:grpSpPr>
          <p:sp>
            <p:nvSpPr>
              <p:cNvPr id="13" name="TextBox 12"/>
              <p:cNvSpPr txBox="1"/>
              <p:nvPr/>
            </p:nvSpPr>
            <p:spPr>
              <a:xfrm>
                <a:off x="174842" y="2384493"/>
                <a:ext cx="6976446" cy="369332"/>
              </a:xfrm>
              <a:prstGeom prst="rect">
                <a:avLst/>
              </a:prstGeom>
              <a:noFill/>
            </p:spPr>
            <p:txBody>
              <a:bodyPr wrap="square" rtlCol="0">
                <a:spAutoFit/>
              </a:bodyPr>
              <a:lstStyle/>
              <a:p>
                <a:r>
                  <a:rPr lang="en-US" b="1" dirty="0" smtClean="0"/>
                  <a:t>14% target return x assets of $1,000,000 = $140,000 target profit</a:t>
                </a:r>
                <a:endParaRPr lang="en-US" b="1" dirty="0"/>
              </a:p>
            </p:txBody>
          </p:sp>
          <p:sp>
            <p:nvSpPr>
              <p:cNvPr id="14" name="TextBox 13"/>
              <p:cNvSpPr txBox="1"/>
              <p:nvPr/>
            </p:nvSpPr>
            <p:spPr>
              <a:xfrm>
                <a:off x="1877293" y="2892725"/>
                <a:ext cx="3778162" cy="256847"/>
              </a:xfrm>
              <a:prstGeom prst="rect">
                <a:avLst/>
              </a:prstGeom>
              <a:noFill/>
            </p:spPr>
            <p:txBody>
              <a:bodyPr wrap="square" rtlCol="0">
                <a:spAutoFit/>
              </a:bodyPr>
              <a:lstStyle/>
              <a:p>
                <a:pPr algn="ctr"/>
                <a:r>
                  <a:rPr lang="en-US" b="1" dirty="0" smtClean="0"/>
                  <a:t>Markup % = $14 / $70 = 20%</a:t>
                </a:r>
                <a:endParaRPr lang="en-US" b="1" dirty="0"/>
              </a:p>
            </p:txBody>
          </p:sp>
        </p:grpSp>
      </p:grpSp>
      <p:sp>
        <p:nvSpPr>
          <p:cNvPr id="15" name="TextBox 14"/>
          <p:cNvSpPr txBox="1"/>
          <p:nvPr/>
        </p:nvSpPr>
        <p:spPr>
          <a:xfrm>
            <a:off x="1179513" y="5103614"/>
            <a:ext cx="6858000" cy="369332"/>
          </a:xfrm>
          <a:prstGeom prst="rect">
            <a:avLst/>
          </a:prstGeom>
          <a:noFill/>
        </p:spPr>
        <p:txBody>
          <a:bodyPr wrap="square" rtlCol="0">
            <a:spAutoFit/>
          </a:bodyPr>
          <a:lstStyle/>
          <a:p>
            <a:pPr algn="ctr"/>
            <a:r>
              <a:rPr lang="en-US" b="1" dirty="0" smtClean="0"/>
              <a:t>$140,000 / 10,000 units sold = $14 target profit per unit</a:t>
            </a:r>
            <a:endParaRPr lang="en-US" b="1" dirty="0"/>
          </a:p>
        </p:txBody>
      </p:sp>
    </p:spTree>
    <p:extLst>
      <p:ext uri="{BB962C8B-B14F-4D97-AF65-F5344CB8AC3E}">
        <p14:creationId xmlns:p14="http://schemas.microsoft.com/office/powerpoint/2010/main" val="200631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14"/>
          <p:cNvSpPr>
            <a:spLocks noGrp="1" noChangeArrowheads="1"/>
          </p:cNvSpPr>
          <p:nvPr>
            <p:ph type="title"/>
          </p:nvPr>
        </p:nvSpPr>
        <p:spPr>
          <a:xfrm>
            <a:off x="493713" y="298450"/>
            <a:ext cx="8229600" cy="1143000"/>
          </a:xfrm>
        </p:spPr>
        <p:txBody>
          <a:bodyPr/>
          <a:lstStyle/>
          <a:p>
            <a:r>
              <a:rPr lang="en-US" altLang="en-US" sz="4000" b="1" dirty="0" smtClean="0">
                <a:ea typeface="ＭＳ Ｐゴシック" pitchFamily="34" charset="-128"/>
              </a:rPr>
              <a:t>Variable Cost Method</a:t>
            </a:r>
          </a:p>
        </p:txBody>
      </p:sp>
      <p:sp>
        <p:nvSpPr>
          <p:cNvPr id="54280"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6FA3F56D-3526-438B-B823-B2496A41ABAA}" type="slidenum">
              <a:rPr lang="en-US" altLang="en-US" sz="1200">
                <a:solidFill>
                  <a:srgbClr val="898989"/>
                </a:solidFill>
                <a:latin typeface="Arial" charset="0"/>
              </a:rPr>
              <a:pPr>
                <a:spcBef>
                  <a:spcPct val="0"/>
                </a:spcBef>
                <a:buFontTx/>
                <a:buNone/>
              </a:pPr>
              <a:t>72</a:t>
            </a:fld>
            <a:endParaRPr lang="en-US" altLang="en-US" sz="1200" dirty="0">
              <a:solidFill>
                <a:srgbClr val="898989"/>
              </a:solidFill>
              <a:latin typeface="Arial" charset="0"/>
            </a:endParaRPr>
          </a:p>
        </p:txBody>
      </p:sp>
      <p:sp>
        <p:nvSpPr>
          <p:cNvPr id="10" name="Rounded Rectangle 9"/>
          <p:cNvSpPr/>
          <p:nvPr/>
        </p:nvSpPr>
        <p:spPr>
          <a:xfrm>
            <a:off x="1" y="6602412"/>
            <a:ext cx="5029199" cy="22416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A3</a:t>
            </a:r>
            <a:r>
              <a:rPr lang="en-US" altLang="en-US" sz="1100" b="1" kern="0" noProof="0" dirty="0" smtClean="0">
                <a:solidFill>
                  <a:prstClr val="black"/>
                </a:solidFill>
                <a:latin typeface="Arial Narrow" pitchFamily="34" charset="0"/>
                <a:cs typeface="+mn-cs"/>
              </a:rPr>
              <a:t>:</a:t>
            </a:r>
            <a:r>
              <a:rPr lang="en-US" sz="1100" dirty="0" smtClean="0">
                <a:solidFill>
                  <a:prstClr val="black"/>
                </a:solidFill>
                <a:latin typeface="Calibri"/>
              </a:rPr>
              <a:t> Determine product selling price using cost data.</a:t>
            </a:r>
            <a:endParaRPr lang="en-US" sz="1100" b="1" dirty="0">
              <a:solidFill>
                <a:prstClr val="black"/>
              </a:solidFill>
              <a:latin typeface="Calibri"/>
            </a:endParaRPr>
          </a:p>
        </p:txBody>
      </p:sp>
      <p:sp>
        <p:nvSpPr>
          <p:cNvPr id="9" name="Rectangle 4"/>
          <p:cNvSpPr txBox="1">
            <a:spLocks noChangeArrowheads="1"/>
          </p:cNvSpPr>
          <p:nvPr/>
        </p:nvSpPr>
        <p:spPr bwMode="auto">
          <a:xfrm>
            <a:off x="381001" y="1207762"/>
            <a:ext cx="8153400" cy="1764038"/>
          </a:xfrm>
          <a:prstGeom prst="rect">
            <a:avLst/>
          </a:prstGeom>
          <a:solidFill>
            <a:schemeClr val="accent6">
              <a:lumMod val="40000"/>
              <a:lumOff val="60000"/>
              <a:alpha val="91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ct val="35000"/>
              </a:spcBef>
              <a:tabLst>
                <a:tab pos="909638" algn="l"/>
                <a:tab pos="1079500" algn="l"/>
                <a:tab pos="1249363" algn="l"/>
                <a:tab pos="1376363" algn="l"/>
              </a:tabLst>
            </a:pPr>
            <a:r>
              <a:rPr lang="en-US" altLang="en-US" sz="2400" dirty="0" smtClean="0">
                <a:latin typeface="Arial" charset="0"/>
                <a:ea typeface="ＭＳ Ｐゴシック" pitchFamily="34" charset="-128"/>
                <a:cs typeface="Arial" charset="0"/>
              </a:rPr>
              <a:t>Cost-plus pricing method </a:t>
            </a:r>
          </a:p>
          <a:p>
            <a:pPr>
              <a:lnSpc>
                <a:spcPct val="90000"/>
              </a:lnSpc>
              <a:spcBef>
                <a:spcPct val="35000"/>
              </a:spcBef>
              <a:tabLst>
                <a:tab pos="909638" algn="l"/>
                <a:tab pos="1079500" algn="l"/>
                <a:tab pos="1249363" algn="l"/>
                <a:tab pos="1376363" algn="l"/>
              </a:tabLst>
            </a:pPr>
            <a:r>
              <a:rPr lang="en-US" altLang="en-US" sz="2400" dirty="0" smtClean="0">
                <a:latin typeface="Arial" charset="0"/>
                <a:ea typeface="ＭＳ Ｐゴシック" pitchFamily="34" charset="-128"/>
                <a:cs typeface="Arial" charset="0"/>
              </a:rPr>
              <a:t>Factors that determine price include consumer preferences and competition. </a:t>
            </a:r>
          </a:p>
          <a:p>
            <a:pPr>
              <a:lnSpc>
                <a:spcPct val="90000"/>
              </a:lnSpc>
              <a:spcBef>
                <a:spcPct val="35000"/>
              </a:spcBef>
              <a:tabLst>
                <a:tab pos="909638" algn="l"/>
                <a:tab pos="1079500" algn="l"/>
                <a:tab pos="1249363" algn="l"/>
                <a:tab pos="1376363" algn="l"/>
              </a:tabLst>
            </a:pPr>
            <a:r>
              <a:rPr lang="en-US" altLang="en-US" sz="2400" dirty="0" smtClean="0">
                <a:latin typeface="Arial" charset="0"/>
                <a:ea typeface="ＭＳ Ｐゴシック" pitchFamily="34" charset="-128"/>
                <a:cs typeface="Arial" charset="0"/>
              </a:rPr>
              <a:t>Target costing = expected selling price – desired profit.</a:t>
            </a:r>
          </a:p>
          <a:p>
            <a:pPr marL="338138" indent="-338138" algn="ctr">
              <a:lnSpc>
                <a:spcPct val="90000"/>
              </a:lnSpc>
              <a:spcBef>
                <a:spcPct val="35000"/>
              </a:spcBef>
              <a:buFont typeface="Wingdings" pitchFamily="2" charset="2"/>
              <a:buNone/>
              <a:tabLst>
                <a:tab pos="909638" algn="l"/>
                <a:tab pos="1079500" algn="l"/>
                <a:tab pos="1249363" algn="l"/>
                <a:tab pos="1376363" algn="l"/>
              </a:tabLst>
            </a:pPr>
            <a:endParaRPr lang="en-US" altLang="en-US" dirty="0" smtClean="0">
              <a:solidFill>
                <a:srgbClr val="4C2E00"/>
              </a:solidFill>
              <a:latin typeface="Arial" charset="0"/>
              <a:ea typeface="ＭＳ Ｐゴシック" pitchFamily="34" charset="-128"/>
              <a:cs typeface="Arial" charset="0"/>
            </a:endParaRPr>
          </a:p>
        </p:txBody>
      </p:sp>
      <p:grpSp>
        <p:nvGrpSpPr>
          <p:cNvPr id="11" name="Group 10"/>
          <p:cNvGrpSpPr/>
          <p:nvPr/>
        </p:nvGrpSpPr>
        <p:grpSpPr>
          <a:xfrm>
            <a:off x="781051" y="4237406"/>
            <a:ext cx="7353300" cy="958333"/>
            <a:chOff x="914400" y="2044561"/>
            <a:chExt cx="7239000" cy="958333"/>
          </a:xfrm>
        </p:grpSpPr>
        <p:sp>
          <p:nvSpPr>
            <p:cNvPr id="12" name="TextBox 11"/>
            <p:cNvSpPr txBox="1"/>
            <p:nvPr/>
          </p:nvSpPr>
          <p:spPr>
            <a:xfrm>
              <a:off x="914400" y="2044561"/>
              <a:ext cx="7239000" cy="958333"/>
            </a:xfrm>
            <a:prstGeom prst="rect">
              <a:avLst/>
            </a:prstGeom>
            <a:solidFill>
              <a:srgbClr val="FFFF89"/>
            </a:solidFill>
          </p:spPr>
          <p:txBody>
            <a:bodyPr wrap="square" rtlCol="0">
              <a:spAutoFit/>
            </a:bodyPr>
            <a:lstStyle/>
            <a:p>
              <a:endParaRPr lang="en-US" dirty="0"/>
            </a:p>
          </p:txBody>
        </p:sp>
        <p:grpSp>
          <p:nvGrpSpPr>
            <p:cNvPr id="13" name="Group 12"/>
            <p:cNvGrpSpPr/>
            <p:nvPr/>
          </p:nvGrpSpPr>
          <p:grpSpPr>
            <a:xfrm>
              <a:off x="1371601" y="2146011"/>
              <a:ext cx="5849794" cy="737775"/>
              <a:chOff x="482012" y="2363152"/>
              <a:chExt cx="5849794" cy="737775"/>
            </a:xfrm>
          </p:grpSpPr>
          <p:sp>
            <p:nvSpPr>
              <p:cNvPr id="14" name="TextBox 13"/>
              <p:cNvSpPr txBox="1"/>
              <p:nvPr/>
            </p:nvSpPr>
            <p:spPr>
              <a:xfrm>
                <a:off x="482012" y="2514589"/>
                <a:ext cx="1682305" cy="369343"/>
              </a:xfrm>
              <a:prstGeom prst="rect">
                <a:avLst/>
              </a:prstGeom>
              <a:noFill/>
            </p:spPr>
            <p:txBody>
              <a:bodyPr wrap="square" rtlCol="0">
                <a:spAutoFit/>
              </a:bodyPr>
              <a:lstStyle/>
              <a:p>
                <a:r>
                  <a:rPr lang="en-US" b="1" dirty="0" smtClean="0"/>
                  <a:t>Markup % =</a:t>
                </a:r>
                <a:endParaRPr lang="en-US" b="1" dirty="0"/>
              </a:p>
            </p:txBody>
          </p:sp>
          <p:sp>
            <p:nvSpPr>
              <p:cNvPr id="15" name="TextBox 14"/>
              <p:cNvSpPr txBox="1"/>
              <p:nvPr/>
            </p:nvSpPr>
            <p:spPr>
              <a:xfrm>
                <a:off x="1928186" y="2363152"/>
                <a:ext cx="4403620" cy="369332"/>
              </a:xfrm>
              <a:prstGeom prst="rect">
                <a:avLst/>
              </a:prstGeom>
              <a:noFill/>
            </p:spPr>
            <p:txBody>
              <a:bodyPr wrap="square" rtlCol="0">
                <a:spAutoFit/>
              </a:bodyPr>
              <a:lstStyle/>
              <a:p>
                <a:pPr algn="ctr"/>
                <a:r>
                  <a:rPr lang="en-US" b="1" u="sng" dirty="0" smtClean="0"/>
                  <a:t>$140,000 + $140,000 + $60,000</a:t>
                </a:r>
                <a:endParaRPr lang="en-US" b="1" u="sng" dirty="0"/>
              </a:p>
            </p:txBody>
          </p:sp>
          <p:sp>
            <p:nvSpPr>
              <p:cNvPr id="16" name="TextBox 15"/>
              <p:cNvSpPr txBox="1"/>
              <p:nvPr/>
            </p:nvSpPr>
            <p:spPr>
              <a:xfrm>
                <a:off x="2598006" y="2731595"/>
                <a:ext cx="3260826" cy="369332"/>
              </a:xfrm>
              <a:prstGeom prst="rect">
                <a:avLst/>
              </a:prstGeom>
              <a:noFill/>
            </p:spPr>
            <p:txBody>
              <a:bodyPr wrap="square" rtlCol="0">
                <a:spAutoFit/>
              </a:bodyPr>
              <a:lstStyle/>
              <a:p>
                <a:pPr algn="ctr"/>
                <a:r>
                  <a:rPr lang="en-US" b="1" dirty="0" smtClean="0"/>
                  <a:t>[($44 + $6) x 10,000]</a:t>
                </a:r>
                <a:endParaRPr lang="en-US" b="1" dirty="0"/>
              </a:p>
            </p:txBody>
          </p:sp>
        </p:grpSp>
      </p:grpSp>
      <p:grpSp>
        <p:nvGrpSpPr>
          <p:cNvPr id="17" name="Group 16"/>
          <p:cNvGrpSpPr/>
          <p:nvPr/>
        </p:nvGrpSpPr>
        <p:grpSpPr>
          <a:xfrm>
            <a:off x="781051" y="3121640"/>
            <a:ext cx="7353300" cy="958333"/>
            <a:chOff x="914400" y="2044561"/>
            <a:chExt cx="7239000" cy="958333"/>
          </a:xfrm>
        </p:grpSpPr>
        <p:sp>
          <p:nvSpPr>
            <p:cNvPr id="18" name="TextBox 17"/>
            <p:cNvSpPr txBox="1"/>
            <p:nvPr/>
          </p:nvSpPr>
          <p:spPr>
            <a:xfrm>
              <a:off x="914400" y="2044561"/>
              <a:ext cx="7239000" cy="958333"/>
            </a:xfrm>
            <a:prstGeom prst="rect">
              <a:avLst/>
            </a:prstGeom>
            <a:solidFill>
              <a:srgbClr val="FFFF89"/>
            </a:solidFill>
          </p:spPr>
          <p:txBody>
            <a:bodyPr wrap="square" rtlCol="0">
              <a:spAutoFit/>
            </a:bodyPr>
            <a:lstStyle/>
            <a:p>
              <a:endParaRPr lang="en-US" dirty="0"/>
            </a:p>
          </p:txBody>
        </p:sp>
        <p:grpSp>
          <p:nvGrpSpPr>
            <p:cNvPr id="19" name="Group 18"/>
            <p:cNvGrpSpPr/>
            <p:nvPr/>
          </p:nvGrpSpPr>
          <p:grpSpPr>
            <a:xfrm>
              <a:off x="1371601" y="2146011"/>
              <a:ext cx="6633331" cy="737775"/>
              <a:chOff x="482012" y="2363152"/>
              <a:chExt cx="6633331" cy="737775"/>
            </a:xfrm>
          </p:grpSpPr>
          <p:sp>
            <p:nvSpPr>
              <p:cNvPr id="20" name="TextBox 19"/>
              <p:cNvSpPr txBox="1"/>
              <p:nvPr/>
            </p:nvSpPr>
            <p:spPr>
              <a:xfrm>
                <a:off x="482012" y="2514589"/>
                <a:ext cx="1682305" cy="369343"/>
              </a:xfrm>
              <a:prstGeom prst="rect">
                <a:avLst/>
              </a:prstGeom>
              <a:noFill/>
            </p:spPr>
            <p:txBody>
              <a:bodyPr wrap="square" rtlCol="0">
                <a:spAutoFit/>
              </a:bodyPr>
              <a:lstStyle/>
              <a:p>
                <a:r>
                  <a:rPr lang="en-US" b="1" dirty="0" smtClean="0"/>
                  <a:t>Markup % =</a:t>
                </a:r>
                <a:endParaRPr lang="en-US" b="1" dirty="0"/>
              </a:p>
            </p:txBody>
          </p:sp>
          <p:sp>
            <p:nvSpPr>
              <p:cNvPr id="21" name="TextBox 20"/>
              <p:cNvSpPr txBox="1"/>
              <p:nvPr/>
            </p:nvSpPr>
            <p:spPr>
              <a:xfrm>
                <a:off x="1928186" y="2363152"/>
                <a:ext cx="5187157" cy="369332"/>
              </a:xfrm>
              <a:prstGeom prst="rect">
                <a:avLst/>
              </a:prstGeom>
              <a:noFill/>
            </p:spPr>
            <p:txBody>
              <a:bodyPr wrap="square" rtlCol="0">
                <a:spAutoFit/>
              </a:bodyPr>
              <a:lstStyle/>
              <a:p>
                <a:pPr algn="ctr"/>
                <a:r>
                  <a:rPr lang="en-US" b="1" u="sng" dirty="0" smtClean="0"/>
                  <a:t>Target profit + Fixed OH + Fixed S&amp;A</a:t>
                </a:r>
                <a:endParaRPr lang="en-US" b="1" u="sng" dirty="0"/>
              </a:p>
            </p:txBody>
          </p:sp>
          <p:sp>
            <p:nvSpPr>
              <p:cNvPr id="22" name="TextBox 21"/>
              <p:cNvSpPr txBox="1"/>
              <p:nvPr/>
            </p:nvSpPr>
            <p:spPr>
              <a:xfrm>
                <a:off x="2598006" y="2731595"/>
                <a:ext cx="3733800" cy="369332"/>
              </a:xfrm>
              <a:prstGeom prst="rect">
                <a:avLst/>
              </a:prstGeom>
              <a:noFill/>
            </p:spPr>
            <p:txBody>
              <a:bodyPr wrap="square" rtlCol="0">
                <a:spAutoFit/>
              </a:bodyPr>
              <a:lstStyle/>
              <a:p>
                <a:pPr algn="ctr"/>
                <a:r>
                  <a:rPr lang="en-US" b="1" dirty="0" smtClean="0"/>
                  <a:t>Total variable costs</a:t>
                </a:r>
                <a:endParaRPr lang="en-US" b="1" dirty="0"/>
              </a:p>
            </p:txBody>
          </p:sp>
        </p:grpSp>
      </p:grpSp>
      <p:sp>
        <p:nvSpPr>
          <p:cNvPr id="23" name="TextBox 22"/>
          <p:cNvSpPr txBox="1"/>
          <p:nvPr/>
        </p:nvSpPr>
        <p:spPr>
          <a:xfrm>
            <a:off x="6460976" y="4443911"/>
            <a:ext cx="1373495" cy="369343"/>
          </a:xfrm>
          <a:prstGeom prst="rect">
            <a:avLst/>
          </a:prstGeom>
          <a:noFill/>
        </p:spPr>
        <p:txBody>
          <a:bodyPr wrap="square" rtlCol="0">
            <a:spAutoFit/>
          </a:bodyPr>
          <a:lstStyle/>
          <a:p>
            <a:r>
              <a:rPr lang="en-US" dirty="0" smtClean="0"/>
              <a:t>    </a:t>
            </a:r>
            <a:r>
              <a:rPr lang="en-US" b="1" dirty="0" smtClean="0"/>
              <a:t>= 68%</a:t>
            </a:r>
            <a:endParaRPr lang="en-US" b="1" dirty="0"/>
          </a:p>
        </p:txBody>
      </p:sp>
      <p:grpSp>
        <p:nvGrpSpPr>
          <p:cNvPr id="24" name="Group 23"/>
          <p:cNvGrpSpPr/>
          <p:nvPr/>
        </p:nvGrpSpPr>
        <p:grpSpPr>
          <a:xfrm>
            <a:off x="814484" y="5419909"/>
            <a:ext cx="7353300" cy="958333"/>
            <a:chOff x="914400" y="2044561"/>
            <a:chExt cx="7239000" cy="958333"/>
          </a:xfrm>
        </p:grpSpPr>
        <p:sp>
          <p:nvSpPr>
            <p:cNvPr id="25" name="TextBox 24"/>
            <p:cNvSpPr txBox="1"/>
            <p:nvPr/>
          </p:nvSpPr>
          <p:spPr>
            <a:xfrm>
              <a:off x="914400" y="2044561"/>
              <a:ext cx="7239000" cy="958333"/>
            </a:xfrm>
            <a:prstGeom prst="rect">
              <a:avLst/>
            </a:prstGeom>
            <a:solidFill>
              <a:srgbClr val="FFFF89"/>
            </a:solidFill>
          </p:spPr>
          <p:txBody>
            <a:bodyPr wrap="square" rtlCol="0">
              <a:spAutoFit/>
            </a:bodyPr>
            <a:lstStyle/>
            <a:p>
              <a:endParaRPr lang="en-US" dirty="0"/>
            </a:p>
          </p:txBody>
        </p:sp>
        <p:grpSp>
          <p:nvGrpSpPr>
            <p:cNvPr id="26" name="Group 25"/>
            <p:cNvGrpSpPr/>
            <p:nvPr/>
          </p:nvGrpSpPr>
          <p:grpSpPr>
            <a:xfrm>
              <a:off x="2031220" y="2280839"/>
              <a:ext cx="4804808" cy="385941"/>
              <a:chOff x="1141631" y="2497980"/>
              <a:chExt cx="4804808" cy="385941"/>
            </a:xfrm>
          </p:grpSpPr>
          <p:sp>
            <p:nvSpPr>
              <p:cNvPr id="27" name="TextBox 26"/>
              <p:cNvSpPr txBox="1"/>
              <p:nvPr/>
            </p:nvSpPr>
            <p:spPr>
              <a:xfrm>
                <a:off x="1141631" y="2497980"/>
                <a:ext cx="1907149" cy="369332"/>
              </a:xfrm>
              <a:prstGeom prst="rect">
                <a:avLst/>
              </a:prstGeom>
              <a:noFill/>
            </p:spPr>
            <p:txBody>
              <a:bodyPr wrap="square" rtlCol="0">
                <a:spAutoFit/>
              </a:bodyPr>
              <a:lstStyle/>
              <a:p>
                <a:r>
                  <a:rPr lang="en-US" b="1" dirty="0" smtClean="0"/>
                  <a:t>Selling price   =</a:t>
                </a:r>
                <a:endParaRPr lang="en-US" b="1" dirty="0"/>
              </a:p>
            </p:txBody>
          </p:sp>
          <p:sp>
            <p:nvSpPr>
              <p:cNvPr id="28" name="TextBox 27"/>
              <p:cNvSpPr txBox="1"/>
              <p:nvPr/>
            </p:nvSpPr>
            <p:spPr>
              <a:xfrm>
                <a:off x="2917543" y="2514589"/>
                <a:ext cx="3028896" cy="369332"/>
              </a:xfrm>
              <a:prstGeom prst="rect">
                <a:avLst/>
              </a:prstGeom>
              <a:noFill/>
            </p:spPr>
            <p:txBody>
              <a:bodyPr wrap="square" rtlCol="0">
                <a:spAutoFit/>
              </a:bodyPr>
              <a:lstStyle/>
              <a:p>
                <a:pPr algn="ctr"/>
                <a:r>
                  <a:rPr lang="en-US" b="1" dirty="0" smtClean="0"/>
                  <a:t>$50 + ($50 </a:t>
                </a:r>
                <a:r>
                  <a:rPr lang="en-US" b="1" dirty="0"/>
                  <a:t>x</a:t>
                </a:r>
                <a:r>
                  <a:rPr lang="en-US" b="1" dirty="0" smtClean="0"/>
                  <a:t> 68%) = $84</a:t>
                </a:r>
                <a:endParaRPr lang="en-US" b="1" dirty="0"/>
              </a:p>
            </p:txBody>
          </p:sp>
        </p:grpSp>
      </p:grpSp>
    </p:spTree>
    <p:extLst>
      <p:ext uri="{BB962C8B-B14F-4D97-AF65-F5344CB8AC3E}">
        <p14:creationId xmlns:p14="http://schemas.microsoft.com/office/powerpoint/2010/main" val="210397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3"/>
          <p:cNvSpPr>
            <a:spLocks noGrp="1"/>
          </p:cNvSpPr>
          <p:nvPr>
            <p:ph type="title"/>
          </p:nvPr>
        </p:nvSpPr>
        <p:spPr>
          <a:xfrm>
            <a:off x="533400" y="2743200"/>
            <a:ext cx="8229600" cy="1143000"/>
          </a:xfrm>
        </p:spPr>
        <p:txBody>
          <a:bodyPr/>
          <a:lstStyle/>
          <a:p>
            <a:r>
              <a:rPr lang="en-US" altLang="en-US" sz="4400" dirty="0" smtClean="0">
                <a:ea typeface="ＭＳ Ｐゴシック" pitchFamily="34" charset="-128"/>
              </a:rPr>
              <a:t>End of Chapter 25</a:t>
            </a:r>
          </a:p>
        </p:txBody>
      </p:sp>
      <p:sp>
        <p:nvSpPr>
          <p:cNvPr id="1321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BEDD54CF-94BE-49C6-84A1-450665D7701E}" type="slidenum">
              <a:rPr lang="en-US" altLang="en-US" sz="1200">
                <a:solidFill>
                  <a:srgbClr val="898989"/>
                </a:solidFill>
                <a:latin typeface="Arial" charset="0"/>
              </a:rPr>
              <a:pPr>
                <a:spcBef>
                  <a:spcPct val="0"/>
                </a:spcBef>
                <a:buFontTx/>
                <a:buNone/>
              </a:pPr>
              <a:t>73</a:t>
            </a:fld>
            <a:endParaRPr lang="en-US" altLang="en-US" sz="1200" dirty="0">
              <a:solidFill>
                <a:srgbClr val="898989"/>
              </a:solidFill>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876300" y="4238625"/>
            <a:ext cx="6018213" cy="942975"/>
            <a:chOff x="665" y="2670"/>
            <a:chExt cx="3791" cy="594"/>
          </a:xfrm>
        </p:grpSpPr>
        <p:sp>
          <p:nvSpPr>
            <p:cNvPr id="15373" name="Rectangle 5"/>
            <p:cNvSpPr>
              <a:spLocks noChangeArrowheads="1"/>
            </p:cNvSpPr>
            <p:nvPr/>
          </p:nvSpPr>
          <p:spPr bwMode="auto">
            <a:xfrm>
              <a:off x="665" y="2670"/>
              <a:ext cx="1025"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800" b="1" dirty="0">
                  <a:solidFill>
                    <a:srgbClr val="3333FF"/>
                  </a:solidFill>
                  <a:latin typeface="Arial" charset="0"/>
                </a:rPr>
                <a:t>Payback</a:t>
              </a:r>
            </a:p>
            <a:p>
              <a:pPr algn="ctr" eaLnBrk="1" hangingPunct="1">
                <a:spcBef>
                  <a:spcPct val="0"/>
                </a:spcBef>
                <a:buFontTx/>
                <a:buNone/>
              </a:pPr>
              <a:r>
                <a:rPr lang="en-US" altLang="en-US" sz="2800" b="1" dirty="0">
                  <a:solidFill>
                    <a:srgbClr val="3333FF"/>
                  </a:solidFill>
                  <a:latin typeface="Arial" charset="0"/>
                </a:rPr>
                <a:t>period</a:t>
              </a:r>
            </a:p>
          </p:txBody>
        </p:sp>
        <p:sp>
          <p:nvSpPr>
            <p:cNvPr id="15374" name="Rectangle 6"/>
            <p:cNvSpPr>
              <a:spLocks noChangeArrowheads="1"/>
            </p:cNvSpPr>
            <p:nvPr/>
          </p:nvSpPr>
          <p:spPr bwMode="auto">
            <a:xfrm>
              <a:off x="1691" y="2805"/>
              <a:ext cx="245"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800" b="1" dirty="0">
                  <a:solidFill>
                    <a:srgbClr val="3333FF"/>
                  </a:solidFill>
                  <a:latin typeface="Arial" charset="0"/>
                </a:rPr>
                <a:t>=</a:t>
              </a:r>
            </a:p>
          </p:txBody>
        </p:sp>
        <p:sp>
          <p:nvSpPr>
            <p:cNvPr id="15375" name="Rectangle 7"/>
            <p:cNvSpPr>
              <a:spLocks noChangeArrowheads="1"/>
            </p:cNvSpPr>
            <p:nvPr/>
          </p:nvSpPr>
          <p:spPr bwMode="auto">
            <a:xfrm>
              <a:off x="1727" y="2670"/>
              <a:ext cx="2729"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800" b="1" dirty="0">
                  <a:solidFill>
                    <a:srgbClr val="3333FF"/>
                  </a:solidFill>
                  <a:latin typeface="Arial" charset="0"/>
                </a:rPr>
                <a:t>    </a:t>
              </a:r>
              <a:r>
                <a:rPr lang="en-US" altLang="en-US" sz="2800" b="1" u="sng" dirty="0">
                  <a:solidFill>
                    <a:srgbClr val="3333FF"/>
                  </a:solidFill>
                  <a:latin typeface="Arial" charset="0"/>
                </a:rPr>
                <a:t>  Cost of Investment   </a:t>
              </a:r>
              <a:endParaRPr lang="en-US" altLang="en-US" sz="2800" b="1" dirty="0">
                <a:solidFill>
                  <a:srgbClr val="3333FF"/>
                </a:solidFill>
                <a:latin typeface="Arial" charset="0"/>
              </a:endParaRPr>
            </a:p>
            <a:p>
              <a:pPr algn="ctr" eaLnBrk="1" hangingPunct="1">
                <a:spcBef>
                  <a:spcPct val="0"/>
                </a:spcBef>
                <a:buFontTx/>
                <a:buNone/>
              </a:pPr>
              <a:r>
                <a:rPr lang="en-US" altLang="en-US" sz="2800" b="1" dirty="0">
                  <a:solidFill>
                    <a:srgbClr val="3333FF"/>
                  </a:solidFill>
                  <a:latin typeface="Arial" charset="0"/>
                </a:rPr>
                <a:t>    Annual Net Cash Flow</a:t>
              </a:r>
            </a:p>
          </p:txBody>
        </p:sp>
      </p:grpSp>
      <p:grpSp>
        <p:nvGrpSpPr>
          <p:cNvPr id="3" name="Group 8"/>
          <p:cNvGrpSpPr>
            <a:grpSpLocks/>
          </p:cNvGrpSpPr>
          <p:nvPr/>
        </p:nvGrpSpPr>
        <p:grpSpPr bwMode="auto">
          <a:xfrm>
            <a:off x="876300" y="5457825"/>
            <a:ext cx="6880225" cy="942975"/>
            <a:chOff x="665" y="3438"/>
            <a:chExt cx="4334" cy="594"/>
          </a:xfrm>
        </p:grpSpPr>
        <p:sp>
          <p:nvSpPr>
            <p:cNvPr id="15369" name="Rectangle 9"/>
            <p:cNvSpPr>
              <a:spLocks noChangeArrowheads="1"/>
            </p:cNvSpPr>
            <p:nvPr/>
          </p:nvSpPr>
          <p:spPr bwMode="auto">
            <a:xfrm>
              <a:off x="665" y="3438"/>
              <a:ext cx="1025"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800" b="1" dirty="0">
                  <a:solidFill>
                    <a:srgbClr val="3333FF"/>
                  </a:solidFill>
                  <a:latin typeface="Arial" charset="0"/>
                </a:rPr>
                <a:t>Payback</a:t>
              </a:r>
            </a:p>
            <a:p>
              <a:pPr algn="ctr" eaLnBrk="1" hangingPunct="1">
                <a:spcBef>
                  <a:spcPct val="0"/>
                </a:spcBef>
                <a:buFontTx/>
                <a:buNone/>
              </a:pPr>
              <a:r>
                <a:rPr lang="en-US" altLang="en-US" sz="2800" b="1" dirty="0">
                  <a:solidFill>
                    <a:srgbClr val="3333FF"/>
                  </a:solidFill>
                  <a:latin typeface="Arial" charset="0"/>
                </a:rPr>
                <a:t>period</a:t>
              </a:r>
            </a:p>
          </p:txBody>
        </p:sp>
        <p:sp>
          <p:nvSpPr>
            <p:cNvPr id="15370" name="Rectangle 10"/>
            <p:cNvSpPr>
              <a:spLocks noChangeArrowheads="1"/>
            </p:cNvSpPr>
            <p:nvPr/>
          </p:nvSpPr>
          <p:spPr bwMode="auto">
            <a:xfrm>
              <a:off x="1691" y="3573"/>
              <a:ext cx="245"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800" b="1" dirty="0">
                  <a:solidFill>
                    <a:srgbClr val="3333FF"/>
                  </a:solidFill>
                  <a:latin typeface="Arial" charset="0"/>
                </a:rPr>
                <a:t>=</a:t>
              </a:r>
            </a:p>
          </p:txBody>
        </p:sp>
        <p:sp>
          <p:nvSpPr>
            <p:cNvPr id="15371" name="Rectangle 11"/>
            <p:cNvSpPr>
              <a:spLocks noChangeArrowheads="1"/>
            </p:cNvSpPr>
            <p:nvPr/>
          </p:nvSpPr>
          <p:spPr bwMode="auto">
            <a:xfrm>
              <a:off x="1773" y="3438"/>
              <a:ext cx="1484"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2800" b="1" dirty="0">
                  <a:solidFill>
                    <a:srgbClr val="3333FF"/>
                  </a:solidFill>
                  <a:latin typeface="Arial" charset="0"/>
                </a:rPr>
                <a:t>    </a:t>
              </a:r>
              <a:r>
                <a:rPr lang="en-US" altLang="en-US" sz="2800" b="1" u="sng" dirty="0">
                  <a:solidFill>
                    <a:srgbClr val="3333FF"/>
                  </a:solidFill>
                  <a:latin typeface="Arial" charset="0"/>
                </a:rPr>
                <a:t>  $16,000   </a:t>
              </a:r>
              <a:endParaRPr lang="en-US" altLang="en-US" sz="2800" b="1" dirty="0">
                <a:solidFill>
                  <a:srgbClr val="3333FF"/>
                </a:solidFill>
                <a:latin typeface="Arial" charset="0"/>
              </a:endParaRPr>
            </a:p>
            <a:p>
              <a:pPr algn="ctr" eaLnBrk="1" hangingPunct="1">
                <a:spcBef>
                  <a:spcPct val="0"/>
                </a:spcBef>
                <a:buFontTx/>
                <a:buNone/>
              </a:pPr>
              <a:r>
                <a:rPr lang="en-US" altLang="en-US" sz="2800" b="1" dirty="0">
                  <a:solidFill>
                    <a:srgbClr val="3333FF"/>
                  </a:solidFill>
                  <a:latin typeface="Arial" charset="0"/>
                </a:rPr>
                <a:t>    $4,100</a:t>
              </a:r>
            </a:p>
          </p:txBody>
        </p:sp>
        <p:sp>
          <p:nvSpPr>
            <p:cNvPr id="15372" name="Rectangle 12"/>
            <p:cNvSpPr>
              <a:spLocks noChangeArrowheads="1"/>
            </p:cNvSpPr>
            <p:nvPr/>
          </p:nvSpPr>
          <p:spPr bwMode="auto">
            <a:xfrm>
              <a:off x="3323" y="3573"/>
              <a:ext cx="1676"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800" b="1" dirty="0">
                  <a:solidFill>
                    <a:srgbClr val="3333FF"/>
                  </a:solidFill>
                  <a:latin typeface="Arial" charset="0"/>
                </a:rPr>
                <a:t>=   3.9 years</a:t>
              </a:r>
            </a:p>
          </p:txBody>
        </p:sp>
      </p:grpSp>
      <p:sp>
        <p:nvSpPr>
          <p:cNvPr id="15364" name="Rectangle 13"/>
          <p:cNvSpPr>
            <a:spLocks noGrp="1" noChangeArrowheads="1"/>
          </p:cNvSpPr>
          <p:nvPr>
            <p:ph type="title"/>
          </p:nvPr>
        </p:nvSpPr>
        <p:spPr>
          <a:xfrm>
            <a:off x="-152400" y="533400"/>
            <a:ext cx="9091612" cy="718174"/>
          </a:xfrm>
        </p:spPr>
        <p:txBody>
          <a:bodyPr/>
          <a:lstStyle/>
          <a:p>
            <a:r>
              <a:rPr lang="en-US" altLang="en-US" sz="4000" dirty="0" smtClean="0">
                <a:ea typeface="ＭＳ Ｐゴシック" pitchFamily="34" charset="-128"/>
              </a:rPr>
              <a:t>Payback Period with </a:t>
            </a:r>
            <a:r>
              <a:rPr lang="en-US" altLang="en-US" sz="4000" u="sng" dirty="0" smtClean="0">
                <a:ea typeface="ＭＳ Ｐゴシック" pitchFamily="34" charset="-128"/>
              </a:rPr>
              <a:t>Even</a:t>
            </a:r>
            <a:r>
              <a:rPr lang="en-US" altLang="en-US" sz="4000" dirty="0" smtClean="0">
                <a:ea typeface="ＭＳ Ｐゴシック" pitchFamily="34" charset="-128"/>
              </a:rPr>
              <a:t> Cash Flows</a:t>
            </a:r>
          </a:p>
        </p:txBody>
      </p:sp>
      <p:sp>
        <p:nvSpPr>
          <p:cNvPr id="15365" name="TextBox 15"/>
          <p:cNvSpPr txBox="1">
            <a:spLocks noChangeArrowheads="1"/>
          </p:cNvSpPr>
          <p:nvPr/>
        </p:nvSpPr>
        <p:spPr bwMode="auto">
          <a:xfrm>
            <a:off x="517525" y="1358011"/>
            <a:ext cx="8421687" cy="2868478"/>
          </a:xfrm>
          <a:prstGeom prst="rect">
            <a:avLst/>
          </a:prstGeom>
          <a:solidFill>
            <a:schemeClr val="bg2"/>
          </a:solidFill>
          <a:ln w="28575">
            <a:solidFill>
              <a:schemeClr val="tx1"/>
            </a:solidFill>
            <a:miter lim="800000"/>
            <a:headEnd/>
            <a:tailEnd/>
          </a:ln>
        </p:spPr>
        <p:txBody>
          <a:bodyPr wrap="square">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90000"/>
              </a:spcBef>
              <a:buFont typeface="Wingdings" pitchFamily="2" charset="2"/>
              <a:buNone/>
            </a:pPr>
            <a:r>
              <a:rPr lang="en-US" altLang="en-US" sz="2400" b="1" dirty="0"/>
              <a:t>FasTrac is considering buying a new </a:t>
            </a:r>
            <a:r>
              <a:rPr lang="en-US" altLang="en-US" sz="2400" b="1" dirty="0" smtClean="0"/>
              <a:t>machine:</a:t>
            </a:r>
          </a:p>
          <a:p>
            <a:pPr>
              <a:spcBef>
                <a:spcPts val="0"/>
              </a:spcBef>
            </a:pPr>
            <a:r>
              <a:rPr lang="en-US" sz="2400" dirty="0">
                <a:ea typeface="ＭＳ Ｐゴシック" pitchFamily="-84" charset="-128"/>
                <a:cs typeface="ＭＳ Ｐゴシック" pitchFamily="-84" charset="-128"/>
              </a:rPr>
              <a:t>Cost……………………………………        $16,000</a:t>
            </a:r>
          </a:p>
          <a:p>
            <a:pPr>
              <a:spcBef>
                <a:spcPts val="0"/>
              </a:spcBef>
            </a:pPr>
            <a:r>
              <a:rPr lang="en-US" sz="2400" dirty="0">
                <a:ea typeface="ＭＳ Ｐゴシック" pitchFamily="-84" charset="-128"/>
                <a:cs typeface="ＭＳ Ｐゴシック" pitchFamily="-84" charset="-128"/>
              </a:rPr>
              <a:t>Useful life………………………………      8 years</a:t>
            </a:r>
          </a:p>
          <a:p>
            <a:pPr>
              <a:spcBef>
                <a:spcPts val="0"/>
              </a:spcBef>
            </a:pPr>
            <a:r>
              <a:rPr lang="en-US" sz="2400" dirty="0">
                <a:ea typeface="ＭＳ Ｐゴシック" pitchFamily="-84" charset="-128"/>
                <a:cs typeface="ＭＳ Ｐゴシック" pitchFamily="-84" charset="-128"/>
              </a:rPr>
              <a:t>Salvage value………………………….    $ 0</a:t>
            </a:r>
          </a:p>
          <a:p>
            <a:pPr>
              <a:spcBef>
                <a:spcPts val="0"/>
              </a:spcBef>
            </a:pPr>
            <a:r>
              <a:rPr lang="en-US" sz="2400" dirty="0">
                <a:ea typeface="ＭＳ Ｐゴシック" pitchFamily="-84" charset="-128"/>
                <a:cs typeface="ＭＳ Ｐゴシック" pitchFamily="-84" charset="-128"/>
              </a:rPr>
              <a:t>Expected production</a:t>
            </a:r>
            <a:r>
              <a:rPr lang="en-US" sz="2400" dirty="0" smtClean="0">
                <a:ea typeface="ＭＳ Ｐゴシック" pitchFamily="-84" charset="-128"/>
                <a:cs typeface="ＭＳ Ｐゴシック" pitchFamily="-84" charset="-128"/>
              </a:rPr>
              <a:t>…………………1,000 </a:t>
            </a:r>
            <a:r>
              <a:rPr lang="en-US" sz="2400" dirty="0">
                <a:ea typeface="ＭＳ Ｐゴシック" pitchFamily="-84" charset="-128"/>
                <a:cs typeface="ＭＳ Ｐゴシック" pitchFamily="-84" charset="-128"/>
              </a:rPr>
              <a:t>units   </a:t>
            </a:r>
          </a:p>
          <a:p>
            <a:pPr>
              <a:spcBef>
                <a:spcPts val="0"/>
              </a:spcBef>
            </a:pPr>
            <a:r>
              <a:rPr lang="en-US" sz="2400" dirty="0">
                <a:ea typeface="ＭＳ Ｐゴシック" pitchFamily="-84" charset="-128"/>
                <a:cs typeface="ＭＳ Ｐゴシック" pitchFamily="-84" charset="-128"/>
              </a:rPr>
              <a:t>Product selling price per unit…… $ </a:t>
            </a:r>
            <a:r>
              <a:rPr lang="en-US" sz="2400" dirty="0" smtClean="0">
                <a:ea typeface="ＭＳ Ｐゴシック" pitchFamily="-84" charset="-128"/>
                <a:cs typeface="ＭＳ Ｐゴシック" pitchFamily="-84" charset="-128"/>
              </a:rPr>
              <a:t>30</a:t>
            </a:r>
            <a:endParaRPr lang="en-US" altLang="en-US" sz="2400" b="1" dirty="0"/>
          </a:p>
          <a:p>
            <a:pPr algn="ctr" eaLnBrk="1" hangingPunct="1">
              <a:spcBef>
                <a:spcPct val="30000"/>
              </a:spcBef>
              <a:buFont typeface="Wingdings" pitchFamily="2" charset="2"/>
              <a:buNone/>
            </a:pPr>
            <a:r>
              <a:rPr lang="en-US" altLang="en-US" sz="2800" b="1" dirty="0">
                <a:solidFill>
                  <a:srgbClr val="C00000"/>
                </a:solidFill>
              </a:rPr>
              <a:t>Calculate the payback period.</a:t>
            </a:r>
            <a:endParaRPr lang="en-US" altLang="en-US" sz="1800" dirty="0">
              <a:solidFill>
                <a:srgbClr val="C00000"/>
              </a:solidFill>
            </a:endParaRPr>
          </a:p>
        </p:txBody>
      </p:sp>
      <p:sp>
        <p:nvSpPr>
          <p:cNvPr id="1536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1EE7F95E-B41B-45CA-BC5E-50FD9636B4E6}" type="slidenum">
              <a:rPr lang="en-US" altLang="en-US" sz="1200">
                <a:solidFill>
                  <a:srgbClr val="898989"/>
                </a:solidFill>
                <a:latin typeface="Arial" charset="0"/>
              </a:rPr>
              <a:pPr>
                <a:spcBef>
                  <a:spcPct val="0"/>
                </a:spcBef>
                <a:buFontTx/>
                <a:buNone/>
              </a:pPr>
              <a:t>8</a:t>
            </a:fld>
            <a:endParaRPr lang="en-US" altLang="en-US" sz="1200" dirty="0">
              <a:solidFill>
                <a:srgbClr val="898989"/>
              </a:solidFill>
              <a:latin typeface="Arial" charset="0"/>
            </a:endParaRPr>
          </a:p>
        </p:txBody>
      </p:sp>
      <p:sp>
        <p:nvSpPr>
          <p:cNvPr id="16" name="Rounded Rectangle 15"/>
          <p:cNvSpPr/>
          <p:nvPr/>
        </p:nvSpPr>
        <p:spPr>
          <a:xfrm>
            <a:off x="1" y="6553200"/>
            <a:ext cx="4495799"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P1:</a:t>
            </a:r>
            <a:r>
              <a:rPr lang="en-US" sz="1100" dirty="0" smtClean="0">
                <a:solidFill>
                  <a:prstClr val="black"/>
                </a:solidFill>
                <a:latin typeface="Calibri"/>
              </a:rPr>
              <a:t> </a:t>
            </a:r>
            <a:r>
              <a:rPr lang="en-US" sz="1100" dirty="0">
                <a:solidFill>
                  <a:prstClr val="black"/>
                </a:solidFill>
                <a:latin typeface="Calibri"/>
              </a:rPr>
              <a:t>Compute payback period and describe its use</a:t>
            </a:r>
            <a:r>
              <a:rPr lang="en-US" sz="1100" dirty="0" smtClean="0">
                <a:solidFill>
                  <a:prstClr val="black"/>
                </a:solidFill>
                <a:latin typeface="Calibri"/>
              </a:rPr>
              <a:t>.</a:t>
            </a:r>
            <a:r>
              <a:rPr lang="en-US" sz="1100" dirty="0" smtClean="0">
                <a:solidFill>
                  <a:prstClr val="black"/>
                </a:solidFill>
              </a:rPr>
              <a:t>.</a:t>
            </a:r>
            <a:endParaRPr lang="en-US" sz="1100" dirty="0"/>
          </a:p>
        </p:txBody>
      </p:sp>
      <p:sp>
        <p:nvSpPr>
          <p:cNvPr id="15" name="TextBox 14"/>
          <p:cNvSpPr txBox="1"/>
          <p:nvPr/>
        </p:nvSpPr>
        <p:spPr>
          <a:xfrm>
            <a:off x="7627483" y="483870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25.4</a:t>
            </a:r>
            <a:endParaRPr lang="en-US" kern="0" dirty="0">
              <a:latin typeface="Berlin Sans FB" panose="020E0602020502020306"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3"/>
          <p:cNvGrpSpPr>
            <a:grpSpLocks/>
          </p:cNvGrpSpPr>
          <p:nvPr/>
        </p:nvGrpSpPr>
        <p:grpSpPr bwMode="auto">
          <a:xfrm>
            <a:off x="2654300" y="4343400"/>
            <a:ext cx="3898900" cy="2260600"/>
            <a:chOff x="1872" y="2568"/>
            <a:chExt cx="2456" cy="1424"/>
          </a:xfrm>
        </p:grpSpPr>
        <p:graphicFrame>
          <p:nvGraphicFramePr>
            <p:cNvPr id="17417" name="Object 2"/>
            <p:cNvGraphicFramePr>
              <a:graphicFrameLocks/>
            </p:cNvGraphicFramePr>
            <p:nvPr/>
          </p:nvGraphicFramePr>
          <p:xfrm>
            <a:off x="1872" y="2568"/>
            <a:ext cx="2456" cy="1424"/>
          </p:xfrm>
          <a:graphic>
            <a:graphicData uri="http://schemas.openxmlformats.org/presentationml/2006/ole">
              <mc:AlternateContent xmlns:mc="http://schemas.openxmlformats.org/markup-compatibility/2006">
                <mc:Choice xmlns:v="urn:schemas-microsoft-com:vml" Requires="v">
                  <p:oleObj spid="_x0000_s17564" name="Clip" r:id="rId4" imgW="3898900" imgH="2260600" progId="">
                    <p:embed/>
                  </p:oleObj>
                </mc:Choice>
                <mc:Fallback>
                  <p:oleObj name="Clip" r:id="rId4" imgW="3898900" imgH="2260600" progId="">
                    <p:embed/>
                    <p:pic>
                      <p:nvPicPr>
                        <p:cNvPr id="0" name="Picture 2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2" y="2568"/>
                          <a:ext cx="2456" cy="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8" name="Rectangle 5"/>
            <p:cNvSpPr>
              <a:spLocks noChangeArrowheads="1"/>
            </p:cNvSpPr>
            <p:nvPr/>
          </p:nvSpPr>
          <p:spPr bwMode="auto">
            <a:xfrm>
              <a:off x="1951" y="2954"/>
              <a:ext cx="55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800" b="1" dirty="0">
                  <a:solidFill>
                    <a:srgbClr val="3333FF"/>
                  </a:solidFill>
                  <a:latin typeface="Arial" charset="0"/>
                </a:rPr>
                <a:t>$4,100</a:t>
              </a:r>
            </a:p>
          </p:txBody>
        </p:sp>
        <p:sp>
          <p:nvSpPr>
            <p:cNvPr id="17419" name="Rectangle 6"/>
            <p:cNvSpPr>
              <a:spLocks noChangeArrowheads="1"/>
            </p:cNvSpPr>
            <p:nvPr/>
          </p:nvSpPr>
          <p:spPr bwMode="auto">
            <a:xfrm>
              <a:off x="3679" y="2570"/>
              <a:ext cx="55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800" b="1" dirty="0">
                  <a:solidFill>
                    <a:srgbClr val="3333FF"/>
                  </a:solidFill>
                  <a:latin typeface="Arial" charset="0"/>
                </a:rPr>
                <a:t>$3,000</a:t>
              </a:r>
            </a:p>
          </p:txBody>
        </p:sp>
        <p:sp>
          <p:nvSpPr>
            <p:cNvPr id="17420" name="Line 7"/>
            <p:cNvSpPr>
              <a:spLocks noChangeShapeType="1"/>
            </p:cNvSpPr>
            <p:nvPr/>
          </p:nvSpPr>
          <p:spPr bwMode="auto">
            <a:xfrm>
              <a:off x="4320" y="2601"/>
              <a:ext cx="0" cy="89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grpSp>
      <p:sp>
        <p:nvSpPr>
          <p:cNvPr id="17411" name="Rectangle 8"/>
          <p:cNvSpPr>
            <a:spLocks noGrp="1" noChangeArrowheads="1"/>
          </p:cNvSpPr>
          <p:nvPr>
            <p:ph type="title"/>
          </p:nvPr>
        </p:nvSpPr>
        <p:spPr>
          <a:xfrm>
            <a:off x="260350" y="444169"/>
            <a:ext cx="8686800" cy="1143000"/>
          </a:xfrm>
        </p:spPr>
        <p:txBody>
          <a:bodyPr/>
          <a:lstStyle/>
          <a:p>
            <a:r>
              <a:rPr lang="en-US" altLang="en-US" sz="4000" b="1" dirty="0" smtClean="0">
                <a:ea typeface="ＭＳ Ｐゴシック" pitchFamily="34" charset="-128"/>
              </a:rPr>
              <a:t>Payback Period with </a:t>
            </a:r>
            <a:r>
              <a:rPr lang="en-US" altLang="en-US" sz="4000" b="1" u="sng" dirty="0" smtClean="0">
                <a:ea typeface="ＭＳ Ｐゴシック" pitchFamily="34" charset="-128"/>
              </a:rPr>
              <a:t>Uneven</a:t>
            </a:r>
            <a:r>
              <a:rPr lang="en-US" altLang="en-US" sz="4000" b="1" dirty="0" smtClean="0">
                <a:ea typeface="ＭＳ Ｐゴシック" pitchFamily="34" charset="-128"/>
              </a:rPr>
              <a:t> Cash Flows</a:t>
            </a:r>
          </a:p>
        </p:txBody>
      </p:sp>
      <p:sp>
        <p:nvSpPr>
          <p:cNvPr id="17412" name="TextBox 10"/>
          <p:cNvSpPr txBox="1">
            <a:spLocks noChangeArrowheads="1"/>
          </p:cNvSpPr>
          <p:nvPr/>
        </p:nvSpPr>
        <p:spPr bwMode="auto">
          <a:xfrm>
            <a:off x="636588" y="1828800"/>
            <a:ext cx="7772400" cy="1816100"/>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dist="38100" dir="2700000" algn="br" rotWithShape="0">
              <a:srgbClr val="808080">
                <a:alpha val="42998"/>
              </a:srgbClr>
            </a:outerShdw>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dirty="0">
                <a:solidFill>
                  <a:srgbClr val="000000"/>
                </a:solidFill>
                <a:latin typeface="Calibri" pitchFamily="34" charset="0"/>
                <a:ea typeface="ＭＳ Ｐゴシック" pitchFamily="34" charset="-128"/>
              </a:rPr>
              <a:t>In the previous example, we assumed that the increase in cash flows would be the same each year.  Now, let’s look at an example where the cash flows vary each year.</a:t>
            </a:r>
          </a:p>
        </p:txBody>
      </p:sp>
      <p:sp>
        <p:nvSpPr>
          <p:cNvPr id="17414" name="Rectangle 6"/>
          <p:cNvSpPr>
            <a:spLocks noChangeArrowheads="1"/>
          </p:cNvSpPr>
          <p:nvPr/>
        </p:nvSpPr>
        <p:spPr bwMode="auto">
          <a:xfrm>
            <a:off x="5521325" y="4741863"/>
            <a:ext cx="8874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800" b="1" dirty="0">
                <a:solidFill>
                  <a:srgbClr val="3333FF"/>
                </a:solidFill>
                <a:latin typeface="Arial" charset="0"/>
              </a:rPr>
              <a:t>$4,000</a:t>
            </a:r>
          </a:p>
        </p:txBody>
      </p:sp>
      <p:sp>
        <p:nvSpPr>
          <p:cNvPr id="17415" name="Rectangle 6"/>
          <p:cNvSpPr>
            <a:spLocks noChangeArrowheads="1"/>
          </p:cNvSpPr>
          <p:nvPr/>
        </p:nvSpPr>
        <p:spPr bwMode="auto">
          <a:xfrm>
            <a:off x="5522913" y="5122863"/>
            <a:ext cx="8794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800" b="1" dirty="0">
                <a:solidFill>
                  <a:srgbClr val="3333FF"/>
                </a:solidFill>
                <a:latin typeface="Arial" charset="0"/>
              </a:rPr>
              <a:t>$5,000</a:t>
            </a:r>
          </a:p>
        </p:txBody>
      </p:sp>
      <p:sp>
        <p:nvSpPr>
          <p:cNvPr id="17416" name="Slide Number Placeholder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68D65B34-D7DF-485B-8F0B-B71DCCB6A8BC}" type="slidenum">
              <a:rPr lang="en-US" altLang="en-US" sz="1200">
                <a:solidFill>
                  <a:srgbClr val="898989"/>
                </a:solidFill>
                <a:latin typeface="Arial" charset="0"/>
              </a:rPr>
              <a:pPr>
                <a:spcBef>
                  <a:spcPct val="0"/>
                </a:spcBef>
                <a:buFontTx/>
                <a:buNone/>
              </a:pPr>
              <a:t>9</a:t>
            </a:fld>
            <a:endParaRPr lang="en-US" altLang="en-US" sz="1200" dirty="0">
              <a:solidFill>
                <a:srgbClr val="898989"/>
              </a:solidFill>
              <a:latin typeface="Arial" charset="0"/>
            </a:endParaRPr>
          </a:p>
        </p:txBody>
      </p:sp>
      <p:sp>
        <p:nvSpPr>
          <p:cNvPr id="14" name="Rounded Rectangle 13"/>
          <p:cNvSpPr/>
          <p:nvPr/>
        </p:nvSpPr>
        <p:spPr>
          <a:xfrm>
            <a:off x="1" y="6553200"/>
            <a:ext cx="4495799"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smtClean="0">
                <a:solidFill>
                  <a:prstClr val="black"/>
                </a:solidFill>
                <a:latin typeface="Arial Narrow" pitchFamily="34" charset="0"/>
                <a:cs typeface="+mn-cs"/>
              </a:rPr>
              <a:t>P1:</a:t>
            </a:r>
            <a:r>
              <a:rPr lang="en-US" sz="1100" dirty="0" smtClean="0">
                <a:solidFill>
                  <a:prstClr val="black"/>
                </a:solidFill>
                <a:latin typeface="Calibri"/>
              </a:rPr>
              <a:t> </a:t>
            </a:r>
            <a:r>
              <a:rPr lang="en-US" sz="1100" dirty="0">
                <a:solidFill>
                  <a:prstClr val="black"/>
                </a:solidFill>
                <a:latin typeface="Calibri"/>
              </a:rPr>
              <a:t>Compute payback period and describe its use</a:t>
            </a:r>
            <a:r>
              <a:rPr lang="en-US" sz="1100" dirty="0" smtClean="0">
                <a:solidFill>
                  <a:prstClr val="black"/>
                </a:solidFill>
                <a:latin typeface="Calibri"/>
              </a:rPr>
              <a:t>.</a:t>
            </a:r>
            <a:r>
              <a:rPr lang="en-US" sz="1100" dirty="0" smtClean="0">
                <a:solidFill>
                  <a:prstClr val="black"/>
                </a:solidFill>
              </a:rPr>
              <a:t>.</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9337</TotalTime>
  <Words>15602</Words>
  <Application>Microsoft Office PowerPoint</Application>
  <PresentationFormat>On-screen Show (4:3)</PresentationFormat>
  <Paragraphs>1378</Paragraphs>
  <Slides>73</Slides>
  <Notes>73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73</vt:i4>
      </vt:variant>
    </vt:vector>
  </HeadingPairs>
  <TitlesOfParts>
    <vt:vector size="84" baseType="lpstr">
      <vt:lpstr>ＭＳ Ｐゴシック</vt:lpstr>
      <vt:lpstr>Arial</vt:lpstr>
      <vt:lpstr>Arial Narrow</vt:lpstr>
      <vt:lpstr>Berlin Sans FB</vt:lpstr>
      <vt:lpstr>Calibri</vt:lpstr>
      <vt:lpstr>Palatino Linotype</vt:lpstr>
      <vt:lpstr>Proxima Nova</vt:lpstr>
      <vt:lpstr>Wingdings</vt:lpstr>
      <vt:lpstr>Office Theme</vt:lpstr>
      <vt:lpstr>Clip</vt:lpstr>
      <vt:lpstr>Worksheet</vt:lpstr>
      <vt:lpstr>Capital Budgeting and Managerial Decisions</vt:lpstr>
      <vt:lpstr>PowerPoint Presentation</vt:lpstr>
      <vt:lpstr>Capital Budgeting</vt:lpstr>
      <vt:lpstr>Capital Budgeting</vt:lpstr>
      <vt:lpstr>Capital Budgeting Cash  Outlows and InFlows</vt:lpstr>
      <vt:lpstr>     P1:  Compute payback period and describe its use.</vt:lpstr>
      <vt:lpstr>Payback Period</vt:lpstr>
      <vt:lpstr>Payback Period with Even Cash Flows</vt:lpstr>
      <vt:lpstr>Payback Period with Uneven Cash Flows</vt:lpstr>
      <vt:lpstr>Payback Period with Uneven Cash Flows</vt:lpstr>
      <vt:lpstr>Evaluating the Payback Period</vt:lpstr>
      <vt:lpstr>PowerPoint Presentation</vt:lpstr>
      <vt:lpstr>     P2:  Compute accounting rate of return and explain  its use.</vt:lpstr>
      <vt:lpstr>Accounting Rate of Return</vt:lpstr>
      <vt:lpstr>Accounting Rate of Return</vt:lpstr>
      <vt:lpstr>Evaluating Accounting Rate of Return</vt:lpstr>
      <vt:lpstr>PowerPoint Presentation</vt:lpstr>
      <vt:lpstr>     P3:  Compute net present value and describe its use.</vt:lpstr>
      <vt:lpstr>Net Present Value</vt:lpstr>
      <vt:lpstr>Net Present Value with Equal Cash Flows</vt:lpstr>
      <vt:lpstr>Net Present Value Decision Rule</vt:lpstr>
      <vt:lpstr>Net Present Value with Uneven Cash Flows</vt:lpstr>
      <vt:lpstr>Comparing Positive NPV Projects</vt:lpstr>
      <vt:lpstr>Capital Rationing</vt:lpstr>
      <vt:lpstr>PowerPoint Presentation</vt:lpstr>
      <vt:lpstr>PowerPoint Presentation</vt:lpstr>
      <vt:lpstr>     P4:  Compute internal rate of return and explain its use.</vt:lpstr>
      <vt:lpstr>Internal Rate of Return (IRR)</vt:lpstr>
      <vt:lpstr>Internal Rate of Return (IRR)</vt:lpstr>
      <vt:lpstr>Internal Rate of Return (IRR)</vt:lpstr>
      <vt:lpstr>Internal Rate of Return (IRR)</vt:lpstr>
      <vt:lpstr>PowerPoint Presentation</vt:lpstr>
      <vt:lpstr>Comparison of Capital  Budgeting Methods</vt:lpstr>
      <vt:lpstr>     C1:  Describe the importance of relevant costs for short-term decisions.</vt:lpstr>
      <vt:lpstr>Decision Making</vt:lpstr>
      <vt:lpstr>Relevant Costs</vt:lpstr>
      <vt:lpstr>Relevant Costs</vt:lpstr>
      <vt:lpstr>PowerPoint Presentation</vt:lpstr>
      <vt:lpstr>     A1:  Evaluate short-term managerial decisions using relevant costs.</vt:lpstr>
      <vt:lpstr>Additional Business</vt:lpstr>
      <vt:lpstr>Additional Business</vt:lpstr>
      <vt:lpstr>Additional Business</vt:lpstr>
      <vt:lpstr>PowerPoint Presentation</vt:lpstr>
      <vt:lpstr>PowerPoint Presentation</vt:lpstr>
      <vt:lpstr>Make or Buy</vt:lpstr>
      <vt:lpstr>Make or Buy</vt:lpstr>
      <vt:lpstr>Make or Buy </vt:lpstr>
      <vt:lpstr>PowerPoint Presentation</vt:lpstr>
      <vt:lpstr>Scrap or Rework</vt:lpstr>
      <vt:lpstr>Scrap or Rework</vt:lpstr>
      <vt:lpstr>Scrap or Rework</vt:lpstr>
      <vt:lpstr>Sell or Process Further</vt:lpstr>
      <vt:lpstr>Sell or Process Further </vt:lpstr>
      <vt:lpstr>PowerPoint Presentation</vt:lpstr>
      <vt:lpstr>PowerPoint Presentation</vt:lpstr>
      <vt:lpstr>Sales Mix Selection</vt:lpstr>
      <vt:lpstr>Sales Mix Selection With Limited Resources</vt:lpstr>
      <vt:lpstr>PowerPoint Presentation</vt:lpstr>
      <vt:lpstr>PowerPoint Presentation</vt:lpstr>
      <vt:lpstr>Segment Elimination</vt:lpstr>
      <vt:lpstr>Segment Elimination</vt:lpstr>
      <vt:lpstr>Segment Elimination</vt:lpstr>
      <vt:lpstr>PowerPoint Presentation</vt:lpstr>
      <vt:lpstr>Keep or Replace Equipment</vt:lpstr>
      <vt:lpstr>     A2:  Analyze a capital investment project using break-even time.</vt:lpstr>
      <vt:lpstr>Break-Even Time</vt:lpstr>
      <vt:lpstr>     25A-Appendix:   Using Excel to Compute Net Present Value and Internal Rate of Return.</vt:lpstr>
      <vt:lpstr>Appendix 25A: Using Excel to  Compute NPV and IRR</vt:lpstr>
      <vt:lpstr>     A3: Appendix B  Determine product selling price using cost data.</vt:lpstr>
      <vt:lpstr>Target Costing</vt:lpstr>
      <vt:lpstr>Other Pricing Methods</vt:lpstr>
      <vt:lpstr>Variable Cost Method</vt:lpstr>
      <vt:lpstr>End of Chapter 25</vt:lpstr>
    </vt:vector>
  </TitlesOfParts>
  <Company>Jon A. Booker, Ph.D., CPA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Richard Snapp</cp:lastModifiedBy>
  <cp:revision>408</cp:revision>
  <dcterms:created xsi:type="dcterms:W3CDTF">2012-08-27T17:59:49Z</dcterms:created>
  <dcterms:modified xsi:type="dcterms:W3CDTF">2018-04-01T02:22:31Z</dcterms:modified>
</cp:coreProperties>
</file>