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 id="2147483724" r:id="rId2"/>
  </p:sldMasterIdLst>
  <p:notesMasterIdLst>
    <p:notesMasterId r:id="rId40"/>
  </p:notesMasterIdLst>
  <p:handoutMasterIdLst>
    <p:handoutMasterId r:id="rId41"/>
  </p:handoutMasterIdLst>
  <p:sldIdLst>
    <p:sldId id="296" r:id="rId3"/>
    <p:sldId id="257" r:id="rId4"/>
    <p:sldId id="258" r:id="rId5"/>
    <p:sldId id="259" r:id="rId6"/>
    <p:sldId id="260" r:id="rId7"/>
    <p:sldId id="261" r:id="rId8"/>
    <p:sldId id="285" r:id="rId9"/>
    <p:sldId id="262" r:id="rId10"/>
    <p:sldId id="263" r:id="rId11"/>
    <p:sldId id="28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 id="288" r:id="rId34"/>
    <p:sldId id="289" r:id="rId35"/>
    <p:sldId id="290" r:id="rId36"/>
    <p:sldId id="291" r:id="rId37"/>
    <p:sldId id="292" r:id="rId38"/>
    <p:sldId id="293" r:id="rId39"/>
  </p:sldIdLst>
  <p:sldSz cx="9144000" cy="6858000" type="screen4x3"/>
  <p:notesSz cx="6858000" cy="9144000"/>
  <p:custDataLst>
    <p:tags r:id="rId42"/>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6499" autoAdjust="0"/>
  </p:normalViewPr>
  <p:slideViewPr>
    <p:cSldViewPr>
      <p:cViewPr varScale="1">
        <p:scale>
          <a:sx n="61" d="100"/>
          <a:sy n="61" d="100"/>
        </p:scale>
        <p:origin x="1200"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D18C679-32CB-473E-B89D-934F224F042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143A7FAA-AC7B-4EE3-9239-172674A62561}"/>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8603E06-F1A8-469F-A577-33FAFA22D344}"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EE1634CE-353B-4A01-B09B-1C137290FDD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AAB651C2-81A2-4956-B80D-AA74DAF1416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101978D-4E23-424C-B691-067E89739574}" type="slidenum">
              <a:rPr lang="en-US" altLang="en-US"/>
              <a:pPr/>
              <a:t>‹#›</a:t>
            </a:fld>
            <a:endParaRPr lang="en-US" altLang="en-US"/>
          </a:p>
        </p:txBody>
      </p:sp>
    </p:spTree>
    <p:extLst>
      <p:ext uri="{BB962C8B-B14F-4D97-AF65-F5344CB8AC3E}">
        <p14:creationId xmlns:p14="http://schemas.microsoft.com/office/powerpoint/2010/main" val="3270822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EEDF1F7-AF0F-4D41-A361-2C7E3B3C13E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66D7FD7A-A991-42ED-812B-9FFF1BE64CB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45E6AB6C-6DCB-4906-8AC8-5AB3C1ECFD2C}"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49C03A5E-3F13-46F0-9108-39FDC8A601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6F2976D7-168E-4015-AA4C-2E1C86E3675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2BE4286-0CBA-4C2B-B131-D02C877BFA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F21417E3-7417-4E97-9E5D-4A028388343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881ED6C-7CAA-4035-95D3-D9E3BB555DF8}" type="slidenum">
              <a:rPr lang="en-US" altLang="en-US"/>
              <a:pPr/>
              <a:t>‹#›</a:t>
            </a:fld>
            <a:endParaRPr lang="en-US" altLang="en-US"/>
          </a:p>
        </p:txBody>
      </p:sp>
    </p:spTree>
    <p:extLst>
      <p:ext uri="{BB962C8B-B14F-4D97-AF65-F5344CB8AC3E}">
        <p14:creationId xmlns:p14="http://schemas.microsoft.com/office/powerpoint/2010/main" val="277030162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19: </a:t>
            </a:r>
            <a:r>
              <a:rPr lang="en-US" sz="1200" dirty="0">
                <a:solidFill>
                  <a:schemeClr val="tx1"/>
                </a:solidFill>
              </a:rPr>
              <a:t>Secured Transactions and Bankruptcy</a:t>
            </a:r>
            <a:endParaRPr lang="en-US" altLang="en-US"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3329461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6DB0DB2F-46D4-4DA1-92B2-95634F4209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EFC4DD5D-CA51-4170-A630-BB3AB0A0E3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termination statement is an amendment to a financing statement stating the debtor has no further obligation to the secured party.</a:t>
            </a:r>
          </a:p>
        </p:txBody>
      </p:sp>
      <p:sp>
        <p:nvSpPr>
          <p:cNvPr id="23555" name="Slide Number Placeholder 3">
            <a:extLst>
              <a:ext uri="{FF2B5EF4-FFF2-40B4-BE49-F238E27FC236}">
                <a16:creationId xmlns:a16="http://schemas.microsoft.com/office/drawing/2014/main" xmlns="" id="{94CE0B40-7742-4A3F-B669-9F7BE22499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EBA37B-743F-4731-AB58-3B0FF3CD087E}" type="slidenum">
              <a:rPr lang="en-US" altLang="en-US" sz="1200"/>
              <a:pPr/>
              <a:t>12</a:t>
            </a:fld>
            <a:endParaRPr lang="en-US" altLang="en-US" sz="1200"/>
          </a:p>
        </p:txBody>
      </p:sp>
    </p:spTree>
    <p:extLst>
      <p:ext uri="{BB962C8B-B14F-4D97-AF65-F5344CB8AC3E}">
        <p14:creationId xmlns:p14="http://schemas.microsoft.com/office/powerpoint/2010/main" val="3090286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D9709F2C-13C6-439E-B05C-CCE6130586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FEEC2CA1-61F7-45A3-A2FB-59826590F2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“Priority disputes” occur when two corporations or individuals claim rights to the same collateral.  In a priority dispute between a secured creditor versus an unsecured creditor, the secured interest prevails.  In a priority dispute between a secured creditor and another secured creditor, the individual who perfected his or her interest first prevails.  If a party with a perfected purchase money security interest disputes another party, the “PMSI” party will almost always have right to the collateral, regardless of when the agreement was perfected.</a:t>
            </a:r>
          </a:p>
        </p:txBody>
      </p:sp>
      <p:sp>
        <p:nvSpPr>
          <p:cNvPr id="25603" name="Slide Number Placeholder 3">
            <a:extLst>
              <a:ext uri="{FF2B5EF4-FFF2-40B4-BE49-F238E27FC236}">
                <a16:creationId xmlns:a16="http://schemas.microsoft.com/office/drawing/2014/main" xmlns="" id="{328CDA0A-39AE-4C60-AE30-D376A3AF60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CAEF93-67AA-4540-A3D9-E9F6B77A1216}" type="slidenum">
              <a:rPr lang="en-US" altLang="en-US" sz="1200"/>
              <a:pPr/>
              <a:t>13</a:t>
            </a:fld>
            <a:endParaRPr lang="en-US" altLang="en-US" sz="1200"/>
          </a:p>
        </p:txBody>
      </p:sp>
    </p:spTree>
    <p:extLst>
      <p:ext uri="{BB962C8B-B14F-4D97-AF65-F5344CB8AC3E}">
        <p14:creationId xmlns:p14="http://schemas.microsoft.com/office/powerpoint/2010/main" val="337823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D4D9A012-5BDF-43E2-8373-56481E9F87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F08AB69C-7884-429E-B24C-82B91DA2C0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If the debtor sells his collateral, a secured creditor may contest the buyer’s entitlement to the property.  If a person buys the collateral in the ordinary course of business without realizing that it is collateral, he or she has a right to the property.  If a purchaser of consumer goods does not know the product is secured collateral, the buyer’s product is free from a security interest.  If a buyer purchases chattel paper and/or instruments, he or she is also free from a security interest.</a:t>
            </a:r>
          </a:p>
        </p:txBody>
      </p:sp>
      <p:sp>
        <p:nvSpPr>
          <p:cNvPr id="27651" name="Slide Number Placeholder 3">
            <a:extLst>
              <a:ext uri="{FF2B5EF4-FFF2-40B4-BE49-F238E27FC236}">
                <a16:creationId xmlns:a16="http://schemas.microsoft.com/office/drawing/2014/main" xmlns="" id="{7D57D4AF-8201-4D9D-BDE9-9410F6674C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21D128-B977-4214-A27A-9E41FE7C2C8E}" type="slidenum">
              <a:rPr lang="en-US" altLang="en-US" sz="1200"/>
              <a:pPr/>
              <a:t>14</a:t>
            </a:fld>
            <a:endParaRPr lang="en-US" altLang="en-US" sz="1200"/>
          </a:p>
        </p:txBody>
      </p:sp>
    </p:spTree>
    <p:extLst>
      <p:ext uri="{BB962C8B-B14F-4D97-AF65-F5344CB8AC3E}">
        <p14:creationId xmlns:p14="http://schemas.microsoft.com/office/powerpoint/2010/main" val="2987225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74F42F2C-BE18-4DB1-BF76-FB588F239A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03DDDC66-5FED-4D56-B579-9E0F223208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“Default” occurs when the debtor fails to fulfill his or her loan.  Remedies for default include taking possession of the collateral, and proceeding to judgment.  If a debtor defaults on a loan, the secured party can take possession of collateral.  Upon taking possession of the collateral, the creditor may sell, lease, or transfer the collateral, or the creditor may choose to keep the collateral as payment for the debt.  Instead of seizing the collateral, the secured party may sue the debtor for the entire amount of the debt.</a:t>
            </a:r>
          </a:p>
        </p:txBody>
      </p:sp>
      <p:sp>
        <p:nvSpPr>
          <p:cNvPr id="29699" name="Slide Number Placeholder 3">
            <a:extLst>
              <a:ext uri="{FF2B5EF4-FFF2-40B4-BE49-F238E27FC236}">
                <a16:creationId xmlns:a16="http://schemas.microsoft.com/office/drawing/2014/main" xmlns="" id="{1C8EF98F-1E69-4A82-AD93-B64D0635C6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19F9ED-1582-425A-944F-293AC17835B5}" type="slidenum">
              <a:rPr lang="en-US" altLang="en-US" sz="1200"/>
              <a:pPr/>
              <a:t>15</a:t>
            </a:fld>
            <a:endParaRPr lang="en-US" altLang="en-US" sz="1200"/>
          </a:p>
        </p:txBody>
      </p:sp>
    </p:spTree>
    <p:extLst>
      <p:ext uri="{BB962C8B-B14F-4D97-AF65-F5344CB8AC3E}">
        <p14:creationId xmlns:p14="http://schemas.microsoft.com/office/powerpoint/2010/main" val="2633774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25B82B98-BE8A-44B4-B32B-E239B13521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BD7EB4EC-6A4C-4F40-9237-ED8220A5A6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Bankruptcy and Reorganization</a:t>
            </a:r>
          </a:p>
        </p:txBody>
      </p:sp>
      <p:sp>
        <p:nvSpPr>
          <p:cNvPr id="31747" name="Slide Number Placeholder 3">
            <a:extLst>
              <a:ext uri="{FF2B5EF4-FFF2-40B4-BE49-F238E27FC236}">
                <a16:creationId xmlns:a16="http://schemas.microsoft.com/office/drawing/2014/main" xmlns="" id="{5F40A960-17E8-4670-9ABE-CAF5172541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6E00CD-D776-4A57-9BD0-416EB70C4246}" type="slidenum">
              <a:rPr lang="en-US" altLang="en-US" sz="1200"/>
              <a:pPr/>
              <a:t>16</a:t>
            </a:fld>
            <a:endParaRPr lang="en-US" altLang="en-US" sz="1200"/>
          </a:p>
        </p:txBody>
      </p:sp>
    </p:spTree>
    <p:extLst>
      <p:ext uri="{BB962C8B-B14F-4D97-AF65-F5344CB8AC3E}">
        <p14:creationId xmlns:p14="http://schemas.microsoft.com/office/powerpoint/2010/main" val="1714094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007DBD58-4B9C-475A-AC1D-5A31B6453C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DE1C8A71-E848-4CDB-96AD-D49E590548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purpose of The Bankruptcy Act is to provide protection to creditors, and to provide opportunities for debtors to gain a “fresh financial start.”</a:t>
            </a:r>
          </a:p>
        </p:txBody>
      </p:sp>
      <p:sp>
        <p:nvSpPr>
          <p:cNvPr id="33795" name="Slide Number Placeholder 3">
            <a:extLst>
              <a:ext uri="{FF2B5EF4-FFF2-40B4-BE49-F238E27FC236}">
                <a16:creationId xmlns:a16="http://schemas.microsoft.com/office/drawing/2014/main" xmlns="" id="{DE29815E-0624-4D10-A7F0-D17D9B015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3FEE05-8484-4223-A93A-8E84811A83E6}" type="slidenum">
              <a:rPr lang="en-US" altLang="en-US" sz="1200"/>
              <a:pPr/>
              <a:t>17</a:t>
            </a:fld>
            <a:endParaRPr lang="en-US" altLang="en-US" sz="1200"/>
          </a:p>
        </p:txBody>
      </p:sp>
    </p:spTree>
    <p:extLst>
      <p:ext uri="{BB962C8B-B14F-4D97-AF65-F5344CB8AC3E}">
        <p14:creationId xmlns:p14="http://schemas.microsoft.com/office/powerpoint/2010/main" val="3519668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8D4C5A33-C562-4F45-AA70-FEBEDA99ED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1C1188B4-F680-4E17-8786-4C48641962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Bankruptcy law is a matter of federal jurisdiction.  According to Article I, Section 8 of the United States Constitution, “Congress shall have the power…To establish…uniform laws on the subject of bankruptcies throughout the United States.”</a:t>
            </a:r>
          </a:p>
        </p:txBody>
      </p:sp>
      <p:sp>
        <p:nvSpPr>
          <p:cNvPr id="35843" name="Slide Number Placeholder 3">
            <a:extLst>
              <a:ext uri="{FF2B5EF4-FFF2-40B4-BE49-F238E27FC236}">
                <a16:creationId xmlns:a16="http://schemas.microsoft.com/office/drawing/2014/main" xmlns="" id="{D8157A16-C844-47FE-A4E9-ECB3628939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92D38A-A5ED-4042-B19E-3E0AF5374953}" type="slidenum">
              <a:rPr lang="en-US" altLang="en-US" sz="1200"/>
              <a:pPr/>
              <a:t>18</a:t>
            </a:fld>
            <a:endParaRPr lang="en-US" altLang="en-US" sz="1200"/>
          </a:p>
        </p:txBody>
      </p:sp>
    </p:spTree>
    <p:extLst>
      <p:ext uri="{BB962C8B-B14F-4D97-AF65-F5344CB8AC3E}">
        <p14:creationId xmlns:p14="http://schemas.microsoft.com/office/powerpoint/2010/main" val="3358368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29ECFBD2-59A5-44A2-9A56-6D4FBD4051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FA1DF17E-7945-4696-B4E7-6CE89AE20F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Bankruptcy Abuse Prevention and Consumer Protection Act of 2005 is the most comprehensive change to bankruptcy law in over 25 years.  The principle effect of the Act is that it is now substantially more difficult for an individual debtor to qualify for Chapter 7 (“liquidation”) bankruptcy.</a:t>
            </a:r>
          </a:p>
        </p:txBody>
      </p:sp>
      <p:sp>
        <p:nvSpPr>
          <p:cNvPr id="37891" name="Slide Number Placeholder 3">
            <a:extLst>
              <a:ext uri="{FF2B5EF4-FFF2-40B4-BE49-F238E27FC236}">
                <a16:creationId xmlns:a16="http://schemas.microsoft.com/office/drawing/2014/main" xmlns="" id="{CEE72FCB-EBDA-44A4-ABC5-3554FC2C44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89DF58-335F-4C5D-BB80-643FD04AACB9}" type="slidenum">
              <a:rPr lang="en-US" altLang="en-US" sz="1200"/>
              <a:pPr/>
              <a:t>19</a:t>
            </a:fld>
            <a:endParaRPr lang="en-US" altLang="en-US" sz="1200"/>
          </a:p>
        </p:txBody>
      </p:sp>
    </p:spTree>
    <p:extLst>
      <p:ext uri="{BB962C8B-B14F-4D97-AF65-F5344CB8AC3E}">
        <p14:creationId xmlns:p14="http://schemas.microsoft.com/office/powerpoint/2010/main" val="1468167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1ECFBC3D-D746-4215-9544-2781DD2453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A458D040-6928-48D2-A363-58455210A9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Types of bankruptcy relief include Chapter 7, Chapter 9, Chapter 11, Chapter 12, Chapter 13, and Chapter 15 bankruptcy.  Chapter 7 involves the sale of a debtor’s non-exempt assets by a trustee, and distribution of the sale proceeds to creditors.  Chapter 9 involves the adjustment of municipal debts. With Chapter 11, the debtor’s financial affairs are “reorganized” under the supervision of the bankruptcy court.  Chapter 12 bankruptcy is the reorganization of a family farmer/fisherman’s debts, while Chapter 13 bankruptcy is the reorganization of an individual’s debts.  Finally, Chapter 15 bankruptcy recognizes insolvency proceedings pending in foreign countries, and relief for foreign debtors.</a:t>
            </a:r>
          </a:p>
        </p:txBody>
      </p:sp>
      <p:sp>
        <p:nvSpPr>
          <p:cNvPr id="39939" name="Slide Number Placeholder 3">
            <a:extLst>
              <a:ext uri="{FF2B5EF4-FFF2-40B4-BE49-F238E27FC236}">
                <a16:creationId xmlns:a16="http://schemas.microsoft.com/office/drawing/2014/main" xmlns="" id="{C53BFC67-A8DA-4B49-98FE-78403E0AF9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C0F117-9A7F-4652-82DD-436DFC5DB58D}" type="slidenum">
              <a:rPr lang="en-US" altLang="en-US" sz="1200"/>
              <a:pPr/>
              <a:t>20</a:t>
            </a:fld>
            <a:endParaRPr lang="en-US" altLang="en-US" sz="1200"/>
          </a:p>
        </p:txBody>
      </p:sp>
    </p:spTree>
    <p:extLst>
      <p:ext uri="{BB962C8B-B14F-4D97-AF65-F5344CB8AC3E}">
        <p14:creationId xmlns:p14="http://schemas.microsoft.com/office/powerpoint/2010/main" val="961025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449AEE91-E76D-40EC-9AFB-3394A94AF8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B89DB0F0-D385-4361-9EEA-EB39F09232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Most bankruptcy cases share a set of procedures that must be taken in every bankruptcy case.  First, each bankruptcy case begins with the filing of a bankruptcy petition.  Second, once a petition is filed, the bankruptcy court grants an automatic stay “freezing” creditor actions against the debtors’ estate (in other words, creditors’ legal actions against the debtor outside of the bankruptcy court must cease.)</a:t>
            </a:r>
          </a:p>
          <a:p>
            <a:pPr eaLnBrk="1" hangingPunct="1"/>
            <a:endParaRPr lang="en-US" altLang="en-US"/>
          </a:p>
        </p:txBody>
      </p:sp>
      <p:sp>
        <p:nvSpPr>
          <p:cNvPr id="41987" name="Slide Number Placeholder 3">
            <a:extLst>
              <a:ext uri="{FF2B5EF4-FFF2-40B4-BE49-F238E27FC236}">
                <a16:creationId xmlns:a16="http://schemas.microsoft.com/office/drawing/2014/main" xmlns="" id="{735996BE-DC9F-49CB-9033-A341FB9BFB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B5B042-3947-40D9-8439-355E5F350F00}" type="slidenum">
              <a:rPr lang="en-US" altLang="en-US" sz="1200"/>
              <a:pPr/>
              <a:t>21</a:t>
            </a:fld>
            <a:endParaRPr lang="en-US" altLang="en-US" sz="1200"/>
          </a:p>
        </p:txBody>
      </p:sp>
    </p:spTree>
    <p:extLst>
      <p:ext uri="{BB962C8B-B14F-4D97-AF65-F5344CB8AC3E}">
        <p14:creationId xmlns:p14="http://schemas.microsoft.com/office/powerpoint/2010/main" val="342340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57C3B182-BA4C-4837-AE98-364FE6C8C8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D0265E34-0922-4D32-B98C-04CA8B25A8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With regard to secured transactions, a “secured interest” is an interest in personal property or fixtures which secures payment or performance of an obligation.  A “secured party” is a person or party that holds an interest in secured property.  A “debtor” is a person or party that has an obligation to the secured party.  A “security agreement” is an agreement in which the debtor gives a secured interest to the secured party.  “Collateral” is property that is subject to a security interest.</a:t>
            </a:r>
          </a:p>
        </p:txBody>
      </p:sp>
      <p:sp>
        <p:nvSpPr>
          <p:cNvPr id="5123" name="Slide Number Placeholder 3">
            <a:extLst>
              <a:ext uri="{FF2B5EF4-FFF2-40B4-BE49-F238E27FC236}">
                <a16:creationId xmlns:a16="http://schemas.microsoft.com/office/drawing/2014/main" xmlns="" id="{7D8D4520-FE27-4C7F-8E5A-05909967E0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FB4648E-63AC-45FA-A60A-B05468DFDE4D}" type="slidenum">
              <a:rPr lang="en-US" altLang="en-US" sz="1200"/>
              <a:pPr/>
              <a:t>2</a:t>
            </a:fld>
            <a:endParaRPr lang="en-US" altLang="en-US" sz="1200"/>
          </a:p>
        </p:txBody>
      </p:sp>
    </p:spTree>
    <p:extLst>
      <p:ext uri="{BB962C8B-B14F-4D97-AF65-F5344CB8AC3E}">
        <p14:creationId xmlns:p14="http://schemas.microsoft.com/office/powerpoint/2010/main" val="2638068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59B2FC48-DCFE-4BFE-A01E-541F321010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A79624E0-DDE0-42D0-A41A-B558FF8F08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Chapter 7 bankruptcy can be either “voluntary” or “involuntary.”  The debtor files a voluntary petition.  A creditor or creditors file an involuntary petition, effectively forcing the debtor into bankruptcy.</a:t>
            </a:r>
          </a:p>
        </p:txBody>
      </p:sp>
      <p:sp>
        <p:nvSpPr>
          <p:cNvPr id="44035" name="Slide Number Placeholder 3">
            <a:extLst>
              <a:ext uri="{FF2B5EF4-FFF2-40B4-BE49-F238E27FC236}">
                <a16:creationId xmlns:a16="http://schemas.microsoft.com/office/drawing/2014/main" xmlns="" id="{7826E021-B618-4F18-848C-52026BA521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256A9C1-E03D-4DBC-B5D2-03500B6636BB}" type="slidenum">
              <a:rPr lang="en-US" altLang="en-US" sz="1200"/>
              <a:pPr/>
              <a:t>22</a:t>
            </a:fld>
            <a:endParaRPr lang="en-US" altLang="en-US" sz="1200"/>
          </a:p>
        </p:txBody>
      </p:sp>
    </p:spTree>
    <p:extLst>
      <p:ext uri="{BB962C8B-B14F-4D97-AF65-F5344CB8AC3E}">
        <p14:creationId xmlns:p14="http://schemas.microsoft.com/office/powerpoint/2010/main" val="891903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A530184F-F62F-40F6-A509-6F20E839D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2F9D51AF-DBBF-42C9-B0A3-B3B9DD59C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“automatic stay” takes effect when either a voluntary or an involuntary Chapter 7 bankruptcy petition is filed, and serves as a moratorium on creditor litigation against the debtor outside of the bankruptcy case.  An “order of relief” is a court order allowing bankruptcy proceedings to continue.  A “creditors’ meeting” convenes all creditors listed in the Chapter 7 schedules for liquidation, with the primary purpose of protecting creditors’ rights.  A bankruptcy “trustee” is the party responsible for collecting the debtor’s non-exempt, pre-filing assets, and liquidating the property to cash that will be distributed among the creditors.  “Exempt” property is property the debtor is allowed to retain pursuant to state and/or federal law.</a:t>
            </a:r>
          </a:p>
        </p:txBody>
      </p:sp>
      <p:sp>
        <p:nvSpPr>
          <p:cNvPr id="46083" name="Slide Number Placeholder 3">
            <a:extLst>
              <a:ext uri="{FF2B5EF4-FFF2-40B4-BE49-F238E27FC236}">
                <a16:creationId xmlns:a16="http://schemas.microsoft.com/office/drawing/2014/main" xmlns="" id="{D7C91867-C541-4D66-B8B5-C7DC13E100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6AE970-0AED-43CA-AD6E-6D387DB883E5}" type="slidenum">
              <a:rPr lang="en-US" altLang="en-US" sz="1200"/>
              <a:pPr/>
              <a:t>23</a:t>
            </a:fld>
            <a:endParaRPr lang="en-US" altLang="en-US" sz="1200"/>
          </a:p>
        </p:txBody>
      </p:sp>
    </p:spTree>
    <p:extLst>
      <p:ext uri="{BB962C8B-B14F-4D97-AF65-F5344CB8AC3E}">
        <p14:creationId xmlns:p14="http://schemas.microsoft.com/office/powerpoint/2010/main" val="1218257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xmlns="" id="{D5833A4F-B85F-4C0D-A0DD-E46EF606EA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xmlns="" id="{E38A9D83-1F05-49EF-A6B1-A64DDF136B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Federal bankruptcy exemptions allow a debtor to keep certain property in Chapter 7 liquidation bankruptcy.  Exemptions include up to $21,625 for a residence (known as the “homestead exemption;”) an interest in a motor vehicle up to $3,450; an interest, up to $550 for a particular item, in personal and household goods (with an aggregate total limited to $11,525;) an interest in jewelry up to $1,450; and $1,150 of any property the debtor chooses (referred to as the “wild-card” exemption.)</a:t>
            </a:r>
          </a:p>
        </p:txBody>
      </p:sp>
      <p:sp>
        <p:nvSpPr>
          <p:cNvPr id="48131" name="Slide Number Placeholder 3">
            <a:extLst>
              <a:ext uri="{FF2B5EF4-FFF2-40B4-BE49-F238E27FC236}">
                <a16:creationId xmlns:a16="http://schemas.microsoft.com/office/drawing/2014/main" xmlns="" id="{8A3D6482-E0B4-49AB-AB03-DA6D9279FD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6C74927-F8D6-47BB-B0C4-F99FF9AAE67D}" type="slidenum">
              <a:rPr lang="en-US" altLang="en-US" sz="1200"/>
              <a:pPr/>
              <a:t>24</a:t>
            </a:fld>
            <a:endParaRPr lang="en-US" altLang="en-US" sz="1200"/>
          </a:p>
        </p:txBody>
      </p:sp>
    </p:spTree>
    <p:extLst>
      <p:ext uri="{BB962C8B-B14F-4D97-AF65-F5344CB8AC3E}">
        <p14:creationId xmlns:p14="http://schemas.microsoft.com/office/powerpoint/2010/main" val="2208037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xmlns="" id="{17A26A5A-E5DC-4435-8847-77A2AE25B0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xmlns="" id="{A69F7ADB-A602-405C-AD7B-51736B3273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Other federal bankruptcy exemptions include up to $2,175 in “tools of the trade” and professional books; any unmatured life insurance contract owned by the debtor; professionally prescribed health aids; the right to receive certain personal injury awards up to $21,625; and retirement funds in IRA and/or SEP accounts up to $1,171,650 per person.</a:t>
            </a:r>
          </a:p>
        </p:txBody>
      </p:sp>
      <p:sp>
        <p:nvSpPr>
          <p:cNvPr id="50179" name="Slide Number Placeholder 3">
            <a:extLst>
              <a:ext uri="{FF2B5EF4-FFF2-40B4-BE49-F238E27FC236}">
                <a16:creationId xmlns:a16="http://schemas.microsoft.com/office/drawing/2014/main" xmlns="" id="{AED1E167-9234-45D2-BAAD-1998AE767E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721C906-A904-4364-A5F1-2326A1095B97}" type="slidenum">
              <a:rPr lang="en-US" altLang="en-US" sz="1200"/>
              <a:pPr/>
              <a:t>25</a:t>
            </a:fld>
            <a:endParaRPr lang="en-US" altLang="en-US" sz="1200"/>
          </a:p>
        </p:txBody>
      </p:sp>
    </p:spTree>
    <p:extLst>
      <p:ext uri="{BB962C8B-B14F-4D97-AF65-F5344CB8AC3E}">
        <p14:creationId xmlns:p14="http://schemas.microsoft.com/office/powerpoint/2010/main" val="847077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9D3ADDFD-F1E6-498D-A7FD-9C88C5B266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xmlns="" id="{A469DE7B-B06A-49A2-B0F6-D25630B103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Preferential payments and fraudulent transfers are referred to as “voidable transfers.”  In terms of “preferential payments,” the bankruptcy trustee can recover (and include in the bankruptcy estate) payments made by the insolvent debtor that give preferential treatment to one creditor over another, if the debtor made such payments within ninety days of the bankruptcy filing.  With “fraudulent transfers,” the trustee can recover (and include in the bankruptcy estate) transfers made with the intent to defraud creditors, if the debtor made such transfers within two years of the bankruptcy filing.</a:t>
            </a:r>
          </a:p>
        </p:txBody>
      </p:sp>
      <p:sp>
        <p:nvSpPr>
          <p:cNvPr id="52227" name="Slide Number Placeholder 3">
            <a:extLst>
              <a:ext uri="{FF2B5EF4-FFF2-40B4-BE49-F238E27FC236}">
                <a16:creationId xmlns:a16="http://schemas.microsoft.com/office/drawing/2014/main" xmlns="" id="{B16E1C71-6DD5-41B1-844F-68FD5C5603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807666-329E-4B14-98E8-06B19B10AD98}" type="slidenum">
              <a:rPr lang="en-US" altLang="en-US" sz="1200"/>
              <a:pPr/>
              <a:t>26</a:t>
            </a:fld>
            <a:endParaRPr lang="en-US" altLang="en-US" sz="1200"/>
          </a:p>
        </p:txBody>
      </p:sp>
    </p:spTree>
    <p:extLst>
      <p:ext uri="{BB962C8B-B14F-4D97-AF65-F5344CB8AC3E}">
        <p14:creationId xmlns:p14="http://schemas.microsoft.com/office/powerpoint/2010/main" val="725806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xmlns="" id="{9C88DAF1-0AB2-480A-99B3-A3E92B787E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xmlns="" id="{BC35B5DD-4477-4F34-BEDE-1E727D7925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Classes of priority claims among unsecured creditors are arranged in the following order, in descending order of priority:  Class 1:  Alimony and child support obligations; Class 2: Court costs, trustee fees, attorney, fees, and other costs associated with administration of the bankruptcy estate; Class 3:  Unsecured claims in involuntary bankruptcy that arise through the debtor’s ordinary business expenses, from the date of the filing of the petition to the date of trustee appointment; Class 4:  Unsecured claims for unpaid wages, salaries, and commissions earned within 180 days of the filing of the petition; Class 5:  Unsecured claims for contributions to employee retirement plans.</a:t>
            </a:r>
          </a:p>
        </p:txBody>
      </p:sp>
      <p:sp>
        <p:nvSpPr>
          <p:cNvPr id="54275" name="Slide Number Placeholder 3">
            <a:extLst>
              <a:ext uri="{FF2B5EF4-FFF2-40B4-BE49-F238E27FC236}">
                <a16:creationId xmlns:a16="http://schemas.microsoft.com/office/drawing/2014/main" xmlns="" id="{8CDEEF63-BEE8-42A2-97E2-EC05819674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E28A0A-2360-4555-A27C-5613A551E891}" type="slidenum">
              <a:rPr lang="en-US" altLang="en-US" sz="1200"/>
              <a:pPr/>
              <a:t>27</a:t>
            </a:fld>
            <a:endParaRPr lang="en-US" altLang="en-US" sz="1200"/>
          </a:p>
        </p:txBody>
      </p:sp>
    </p:spTree>
    <p:extLst>
      <p:ext uri="{BB962C8B-B14F-4D97-AF65-F5344CB8AC3E}">
        <p14:creationId xmlns:p14="http://schemas.microsoft.com/office/powerpoint/2010/main" val="277689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xmlns="" id="{FEAD1A4E-E3C4-486D-B966-EE625AD302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xmlns="" id="{0D439D80-19B9-4973-9C01-13941FDE8F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Continuing with the classes of priority claims among unsecured creditors, (again, in descending order of priority,) Class 6 includes unsecured claims by farmers and fishers against grain operators of grain storage facilities, or fish storage or processing facilities; Class 7 represents claims for deposits given to a debtor in connection with property or services never provided by the debtor.  Class 8 includes certain taxes and penalties due the government, while Class 9 involves claims in bankruptcies related to federal depository institutions.  Finally, Class 10 involves unsecured claims for personal injuries and deaths caused by the debtor’s operation of a motor vehicle while under the influence of alcohol or drugs.</a:t>
            </a:r>
          </a:p>
        </p:txBody>
      </p:sp>
      <p:sp>
        <p:nvSpPr>
          <p:cNvPr id="56323" name="Slide Number Placeholder 3">
            <a:extLst>
              <a:ext uri="{FF2B5EF4-FFF2-40B4-BE49-F238E27FC236}">
                <a16:creationId xmlns:a16="http://schemas.microsoft.com/office/drawing/2014/main" xmlns="" id="{0BD2DA08-00F5-4C5E-8F03-410E95E27A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FECE99A-B50D-49BE-823F-2D00E3AF2FCD}" type="slidenum">
              <a:rPr lang="en-US" altLang="en-US" sz="1200"/>
              <a:pPr/>
              <a:t>28</a:t>
            </a:fld>
            <a:endParaRPr lang="en-US" altLang="en-US" sz="1200"/>
          </a:p>
        </p:txBody>
      </p:sp>
    </p:spTree>
    <p:extLst>
      <p:ext uri="{BB962C8B-B14F-4D97-AF65-F5344CB8AC3E}">
        <p14:creationId xmlns:p14="http://schemas.microsoft.com/office/powerpoint/2010/main" val="25887840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xmlns="" id="{9396C455-6CDF-432C-9D3B-2881D0DEA1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xmlns="" id="{51CDD818-4772-4E76-9606-53AD0CD64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Non-dischargeable debts under the federal bankruptcy code include claims for back taxes or government fines incurred within three years of the bankruptcy filing; claims for liabilities against the debtor for his or her receipt of money or property under false pretenses, false representation, or fraud; claims by creditors, not listed on the schedule, who did not have notification of the bankruptcy proceedings; claims based on fraud, embezzlement, and larceny by the debtor while he or she was acting in a fiduciary capacity; and alimony, child support, and certain property settlements.</a:t>
            </a:r>
          </a:p>
        </p:txBody>
      </p:sp>
      <p:sp>
        <p:nvSpPr>
          <p:cNvPr id="58371" name="Slide Number Placeholder 3">
            <a:extLst>
              <a:ext uri="{FF2B5EF4-FFF2-40B4-BE49-F238E27FC236}">
                <a16:creationId xmlns:a16="http://schemas.microsoft.com/office/drawing/2014/main" xmlns="" id="{D4E152FB-AAEA-4A78-B1D0-055446F556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D13F13D-6777-4C04-9C01-68FBB310708C}" type="slidenum">
              <a:rPr lang="en-US" altLang="en-US" sz="1200"/>
              <a:pPr/>
              <a:t>29</a:t>
            </a:fld>
            <a:endParaRPr lang="en-US" altLang="en-US" sz="1200"/>
          </a:p>
        </p:txBody>
      </p:sp>
    </p:spTree>
    <p:extLst>
      <p:ext uri="{BB962C8B-B14F-4D97-AF65-F5344CB8AC3E}">
        <p14:creationId xmlns:p14="http://schemas.microsoft.com/office/powerpoint/2010/main" val="675596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a:extLst>
              <a:ext uri="{FF2B5EF4-FFF2-40B4-BE49-F238E27FC236}">
                <a16:creationId xmlns:a16="http://schemas.microsoft.com/office/drawing/2014/main" xmlns="" id="{1B5797C0-9818-4362-B732-85EA5956FA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a:extLst>
              <a:ext uri="{FF2B5EF4-FFF2-40B4-BE49-F238E27FC236}">
                <a16:creationId xmlns:a16="http://schemas.microsoft.com/office/drawing/2014/main" xmlns="" id="{CFAA4ED1-4814-40B3-ACA4-0C7A1824C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Non-dischargeable debts under the bankruptcy code also include claims of willful or malicious conduct by the debtor that caused injury to another person or property; specific student loans, unless payment of such loans would impose an “undue hardship” on the debtor; judgments against the debtor for claims resulting from the debtor’s driving under the influence; debts not discharged in previous bankruptcies; claims for money borrowed to pay taxes to the federal government that would be non-dischargeable; and cash advances over $1,500 on a credit card. </a:t>
            </a:r>
          </a:p>
          <a:p>
            <a:pPr eaLnBrk="1" hangingPunct="1"/>
            <a:endParaRPr lang="en-US" altLang="en-US"/>
          </a:p>
        </p:txBody>
      </p:sp>
      <p:sp>
        <p:nvSpPr>
          <p:cNvPr id="60419" name="Slide Number Placeholder 3">
            <a:extLst>
              <a:ext uri="{FF2B5EF4-FFF2-40B4-BE49-F238E27FC236}">
                <a16:creationId xmlns:a16="http://schemas.microsoft.com/office/drawing/2014/main" xmlns="" id="{4D247C19-C171-4939-A509-B15E275ADB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0CC293-A651-4240-AEC3-A74B555F91F9}" type="slidenum">
              <a:rPr lang="en-US" altLang="en-US" sz="1200"/>
              <a:pPr/>
              <a:t>30</a:t>
            </a:fld>
            <a:endParaRPr lang="en-US" altLang="en-US" sz="1200"/>
          </a:p>
        </p:txBody>
      </p:sp>
    </p:spTree>
    <p:extLst>
      <p:ext uri="{BB962C8B-B14F-4D97-AF65-F5344CB8AC3E}">
        <p14:creationId xmlns:p14="http://schemas.microsoft.com/office/powerpoint/2010/main" val="176328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0627FBFE-E554-4E9C-B2F6-7AC0CF24F3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85E291ED-EBDB-487A-B361-6CA3BD4DC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Types of collateral recognized by the UCC include goods (consumer goods, farm products, inventory, equipment, fixtures, and accessories;) indispensable paper (documents of title, negotiable instruments, investment property, and chattel paper;) intangibles (accounts, goodwill, and literary rights;) and proceeds.</a:t>
            </a:r>
          </a:p>
        </p:txBody>
      </p:sp>
      <p:sp>
        <p:nvSpPr>
          <p:cNvPr id="7171" name="Slide Number Placeholder 3">
            <a:extLst>
              <a:ext uri="{FF2B5EF4-FFF2-40B4-BE49-F238E27FC236}">
                <a16:creationId xmlns:a16="http://schemas.microsoft.com/office/drawing/2014/main" xmlns="" id="{0556062D-72A9-44CF-AAA4-E940DCD3ED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A6ABBC-F586-4098-B73A-843069DA2221}" type="slidenum">
              <a:rPr lang="en-US" altLang="en-US" sz="1200"/>
              <a:pPr/>
              <a:t>3</a:t>
            </a:fld>
            <a:endParaRPr lang="en-US" altLang="en-US" sz="1200"/>
          </a:p>
        </p:txBody>
      </p:sp>
    </p:spTree>
    <p:extLst>
      <p:ext uri="{BB962C8B-B14F-4D97-AF65-F5344CB8AC3E}">
        <p14:creationId xmlns:p14="http://schemas.microsoft.com/office/powerpoint/2010/main" val="426007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51A02EA4-E79B-4794-9872-497C80EBF3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7E4008B3-9340-40D5-B187-9794F4A13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creation or attachment of a security interest requires a written agreement (an agreement that describes the collateral and is signed by the debtor;) value (an item of value given from the creditor to the debtor;) and debtor rights in the collateral (rights of the debtor over the collateral.)</a:t>
            </a:r>
          </a:p>
        </p:txBody>
      </p:sp>
      <p:sp>
        <p:nvSpPr>
          <p:cNvPr id="9219" name="Slide Number Placeholder 3">
            <a:extLst>
              <a:ext uri="{FF2B5EF4-FFF2-40B4-BE49-F238E27FC236}">
                <a16:creationId xmlns:a16="http://schemas.microsoft.com/office/drawing/2014/main" xmlns="" id="{370216FB-3F48-4539-8B88-14224D77BA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8A7494-1BC3-4B7F-824F-4A62022F9880}" type="slidenum">
              <a:rPr lang="en-US" altLang="en-US" sz="1200"/>
              <a:pPr/>
              <a:t>4</a:t>
            </a:fld>
            <a:endParaRPr lang="en-US" altLang="en-US" sz="1200"/>
          </a:p>
        </p:txBody>
      </p:sp>
    </p:spTree>
    <p:extLst>
      <p:ext uri="{BB962C8B-B14F-4D97-AF65-F5344CB8AC3E}">
        <p14:creationId xmlns:p14="http://schemas.microsoft.com/office/powerpoint/2010/main" val="100888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8F254C2D-0AA0-4989-B673-9B2F4476C7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CEBB1A44-4A12-41BD-890B-1E2D566673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“purchase-money” security interest is an interest formed when the debtor uses borrowed money (for example, buying on credit) from the secured party to buy collateral.</a:t>
            </a:r>
          </a:p>
        </p:txBody>
      </p:sp>
      <p:sp>
        <p:nvSpPr>
          <p:cNvPr id="11267" name="Slide Number Placeholder 3">
            <a:extLst>
              <a:ext uri="{FF2B5EF4-FFF2-40B4-BE49-F238E27FC236}">
                <a16:creationId xmlns:a16="http://schemas.microsoft.com/office/drawing/2014/main" xmlns="" id="{4F40EAEB-3205-4A43-AE53-B2A51ECC1B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33AB967-AB14-49DE-B84F-42930A497D9B}" type="slidenum">
              <a:rPr lang="en-US" altLang="en-US" sz="1200"/>
              <a:pPr/>
              <a:t>5</a:t>
            </a:fld>
            <a:endParaRPr lang="en-US" altLang="en-US" sz="1200"/>
          </a:p>
        </p:txBody>
      </p:sp>
    </p:spTree>
    <p:extLst>
      <p:ext uri="{BB962C8B-B14F-4D97-AF65-F5344CB8AC3E}">
        <p14:creationId xmlns:p14="http://schemas.microsoft.com/office/powerpoint/2010/main" val="272456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841C555D-4D8D-4303-855B-82A0C1CF9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C4CAD1A3-6C98-408C-A9EA-6A1058D231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“perfected” security interest is a security interest in which the creditor has legally protected his or her claim to the collateral.</a:t>
            </a:r>
          </a:p>
        </p:txBody>
      </p:sp>
      <p:sp>
        <p:nvSpPr>
          <p:cNvPr id="13315" name="Slide Number Placeholder 3">
            <a:extLst>
              <a:ext uri="{FF2B5EF4-FFF2-40B4-BE49-F238E27FC236}">
                <a16:creationId xmlns:a16="http://schemas.microsoft.com/office/drawing/2014/main" xmlns="" id="{8430A5DA-A223-44A1-8BBB-4D591F7EAA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49E592-8E04-4619-976E-62DB6F2EE396}" type="slidenum">
              <a:rPr lang="en-US" altLang="en-US" sz="1200"/>
              <a:pPr/>
              <a:t>6</a:t>
            </a:fld>
            <a:endParaRPr lang="en-US" altLang="en-US" sz="1200"/>
          </a:p>
        </p:txBody>
      </p:sp>
    </p:spTree>
    <p:extLst>
      <p:ext uri="{BB962C8B-B14F-4D97-AF65-F5344CB8AC3E}">
        <p14:creationId xmlns:p14="http://schemas.microsoft.com/office/powerpoint/2010/main" val="3110677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A8FF5C97-EFA9-49D7-B096-34ADB7FA6B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D3F16BA4-37AE-4340-BBBB-FD5D80D8C0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Methods of perfection include perfection by filing, and perfection by possession.  “Perfection by filing” is perfection of a security interest by filing a financing statement with the appropriate state agency; generally, a financial statement for consumer goods must be filed with the county clerk, and is valid for five years.  “Perfection by possession” is perfection of a security interest by holding the debtor’s collateral until the loan is paid in full.</a:t>
            </a:r>
          </a:p>
        </p:txBody>
      </p:sp>
      <p:sp>
        <p:nvSpPr>
          <p:cNvPr id="16387" name="Slide Number Placeholder 3">
            <a:extLst>
              <a:ext uri="{FF2B5EF4-FFF2-40B4-BE49-F238E27FC236}">
                <a16:creationId xmlns:a16="http://schemas.microsoft.com/office/drawing/2014/main" xmlns="" id="{BFC31001-93C4-4A64-9D9E-682B42A9DC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D98B43-885B-4928-AAFC-2CDA79787DE3}" type="slidenum">
              <a:rPr lang="en-US" altLang="en-US" sz="1200"/>
              <a:pPr/>
              <a:t>8</a:t>
            </a:fld>
            <a:endParaRPr lang="en-US" altLang="en-US" sz="1200"/>
          </a:p>
        </p:txBody>
      </p:sp>
    </p:spTree>
    <p:extLst>
      <p:ext uri="{BB962C8B-B14F-4D97-AF65-F5344CB8AC3E}">
        <p14:creationId xmlns:p14="http://schemas.microsoft.com/office/powerpoint/2010/main" val="3812579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E8F1718B-9CF2-4BE2-8E43-3073FDED8E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xmlns="" id="{15CA963C-DE13-48AF-B10E-1297A3E61F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Methods of perfection also include automatic perfection, and “re-perfecting” a security interest in “movable” collateral (collateral that is transferred to another state.)  “Automatic perfection” automatically occurs when a retailer sells a consumer good.  Collateral that moves to another state must be “re-perfected” after four months.</a:t>
            </a:r>
          </a:p>
        </p:txBody>
      </p:sp>
      <p:sp>
        <p:nvSpPr>
          <p:cNvPr id="18435" name="Slide Number Placeholder 3">
            <a:extLst>
              <a:ext uri="{FF2B5EF4-FFF2-40B4-BE49-F238E27FC236}">
                <a16:creationId xmlns:a16="http://schemas.microsoft.com/office/drawing/2014/main" xmlns="" id="{980343E2-6E88-4A86-8338-8B6F3A33BE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ACDFA9D-F471-494B-A9E3-3CFB743189C5}" type="slidenum">
              <a:rPr lang="en-US" altLang="en-US" sz="1200"/>
              <a:pPr/>
              <a:t>9</a:t>
            </a:fld>
            <a:endParaRPr lang="en-US" altLang="en-US" sz="1200"/>
          </a:p>
        </p:txBody>
      </p:sp>
    </p:spTree>
    <p:extLst>
      <p:ext uri="{BB962C8B-B14F-4D97-AF65-F5344CB8AC3E}">
        <p14:creationId xmlns:p14="http://schemas.microsoft.com/office/powerpoint/2010/main" val="381549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71704EB5-9E34-424C-84DB-699B5D9E63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322C6455-B8DA-4281-8DEE-78F0D7498C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creditor has a security interest in property acquired by the debtor after the security agreement is made if a clause to this effect is included in the agreement.  A creditor automatically has rights to proceeds from the sale of collateral for ten days.</a:t>
            </a:r>
          </a:p>
        </p:txBody>
      </p:sp>
      <p:sp>
        <p:nvSpPr>
          <p:cNvPr id="21507" name="Slide Number Placeholder 3">
            <a:extLst>
              <a:ext uri="{FF2B5EF4-FFF2-40B4-BE49-F238E27FC236}">
                <a16:creationId xmlns:a16="http://schemas.microsoft.com/office/drawing/2014/main" xmlns="" id="{C0A651F5-2880-4C7B-8B54-7D10A7D4C9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1ED565-C561-4FE8-BDE0-2EA8A8A82B88}" type="slidenum">
              <a:rPr lang="en-US" altLang="en-US" sz="1200"/>
              <a:pPr/>
              <a:t>11</a:t>
            </a:fld>
            <a:endParaRPr lang="en-US" altLang="en-US" sz="1200"/>
          </a:p>
        </p:txBody>
      </p:sp>
    </p:spTree>
    <p:extLst>
      <p:ext uri="{BB962C8B-B14F-4D97-AF65-F5344CB8AC3E}">
        <p14:creationId xmlns:p14="http://schemas.microsoft.com/office/powerpoint/2010/main" val="2435793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5A8C39D7-110C-4EE8-89FC-96F2385C3178}" type="slidenum">
              <a:rPr lang="en-US" altLang="en-US" smtClean="0"/>
              <a:pPr/>
              <a:t>‹#›</a:t>
            </a:fld>
            <a:endParaRPr lang="en-US" altLang="en-US"/>
          </a:p>
        </p:txBody>
      </p:sp>
      <p:sp>
        <p:nvSpPr>
          <p:cNvPr id="5" name="Text Placeholder 4"/>
          <p:cNvSpPr>
            <a:spLocks noGrp="1"/>
          </p:cNvSpPr>
          <p:nvPr>
            <p:ph type="body" sz="quarter" idx="13" hasCustomPrompt="1"/>
          </p:nvPr>
        </p:nvSpPr>
        <p:spPr>
          <a:xfrm>
            <a:off x="1371600" y="6468536"/>
            <a:ext cx="6172200" cy="220133"/>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262116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5763976-2920-47B5-B718-D2DEAA64AB0D}" type="slidenum">
              <a:rPr lang="en-US" altLang="en-US" smtClean="0"/>
              <a:pPr/>
              <a:t>‹#›</a:t>
            </a:fld>
            <a:endParaRPr lang="en-US" altLang="en-US"/>
          </a:p>
        </p:txBody>
      </p:sp>
    </p:spTree>
    <p:extLst>
      <p:ext uri="{BB962C8B-B14F-4D97-AF65-F5344CB8AC3E}">
        <p14:creationId xmlns:p14="http://schemas.microsoft.com/office/powerpoint/2010/main" val="58053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51858D49-BA23-4105-8E5F-E2F18B0A63E0}" type="slidenum">
              <a:rPr lang="en-US" altLang="en-US" smtClean="0"/>
              <a:pPr/>
              <a:t>‹#›</a:t>
            </a:fld>
            <a:endParaRPr lang="en-US" altLang="en-US"/>
          </a:p>
        </p:txBody>
      </p:sp>
    </p:spTree>
    <p:extLst>
      <p:ext uri="{BB962C8B-B14F-4D97-AF65-F5344CB8AC3E}">
        <p14:creationId xmlns:p14="http://schemas.microsoft.com/office/powerpoint/2010/main" val="989100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1D495413-5436-41D1-A2D0-9916230119E9}" type="slidenum">
              <a:rPr lang="en-US" altLang="en-US" smtClean="0"/>
              <a:pPr/>
              <a:t>‹#›</a:t>
            </a:fld>
            <a:endParaRPr lang="en-US" altLang="en-US"/>
          </a:p>
        </p:txBody>
      </p:sp>
    </p:spTree>
    <p:extLst>
      <p:ext uri="{BB962C8B-B14F-4D97-AF65-F5344CB8AC3E}">
        <p14:creationId xmlns:p14="http://schemas.microsoft.com/office/powerpoint/2010/main" val="291332834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5A8C39D7-110C-4EE8-89FC-96F2385C3178}" type="slidenum">
              <a:rPr lang="en-US" altLang="en-US" smtClean="0"/>
              <a:pPr/>
              <a:t>‹#›</a:t>
            </a:fld>
            <a:endParaRPr lang="en-US" altLang="en-US"/>
          </a:p>
        </p:txBody>
      </p:sp>
      <p:sp>
        <p:nvSpPr>
          <p:cNvPr id="9" name="Content Placeholder 8"/>
          <p:cNvSpPr>
            <a:spLocks noGrp="1"/>
          </p:cNvSpPr>
          <p:nvPr>
            <p:ph sz="quarter" idx="13"/>
          </p:nvPr>
        </p:nvSpPr>
        <p:spPr>
          <a:xfrm>
            <a:off x="1143000" y="6384925"/>
            <a:ext cx="6477000" cy="32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4120735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8887FD93-C0DB-448D-AB6C-58DC3A3912EF}" type="slidenum">
              <a:rPr lang="en-US" altLang="en-US" smtClean="0"/>
              <a:pPr/>
              <a:t>‹#›</a:t>
            </a:fld>
            <a:endParaRPr lang="en-US" altLang="en-US"/>
          </a:p>
        </p:txBody>
      </p:sp>
    </p:spTree>
    <p:extLst>
      <p:ext uri="{BB962C8B-B14F-4D97-AF65-F5344CB8AC3E}">
        <p14:creationId xmlns:p14="http://schemas.microsoft.com/office/powerpoint/2010/main" val="2361555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69768B1C-5DC2-47C9-B6FF-D77EAE93E41A}"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29704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C29007D9-A04A-4C69-8B97-5177DE3E3805}" type="slidenum">
              <a:rPr lang="en-US" altLang="en-US" smtClean="0"/>
              <a:pPr/>
              <a:t>‹#›</a:t>
            </a:fld>
            <a:endParaRPr lang="en-US" altLang="en-US"/>
          </a:p>
        </p:txBody>
      </p:sp>
    </p:spTree>
    <p:extLst>
      <p:ext uri="{BB962C8B-B14F-4D97-AF65-F5344CB8AC3E}">
        <p14:creationId xmlns:p14="http://schemas.microsoft.com/office/powerpoint/2010/main" val="715749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E35D8EAF-D9EF-48D8-A076-AEEBB22FC816}" type="slidenum">
              <a:rPr lang="en-US" altLang="en-US" smtClean="0"/>
              <a:pPr/>
              <a:t>‹#›</a:t>
            </a:fld>
            <a:endParaRPr lang="en-US" altLang="en-US"/>
          </a:p>
        </p:txBody>
      </p:sp>
    </p:spTree>
    <p:extLst>
      <p:ext uri="{BB962C8B-B14F-4D97-AF65-F5344CB8AC3E}">
        <p14:creationId xmlns:p14="http://schemas.microsoft.com/office/powerpoint/2010/main" val="2694836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30982C42-409C-4321-B369-9BD88F354148}" type="slidenum">
              <a:rPr lang="en-US" altLang="en-US" smtClean="0"/>
              <a:pPr/>
              <a:t>‹#›</a:t>
            </a:fld>
            <a:endParaRPr lang="en-US" altLang="en-US"/>
          </a:p>
        </p:txBody>
      </p:sp>
    </p:spTree>
    <p:extLst>
      <p:ext uri="{BB962C8B-B14F-4D97-AF65-F5344CB8AC3E}">
        <p14:creationId xmlns:p14="http://schemas.microsoft.com/office/powerpoint/2010/main" val="3605279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356BDC9F-CD9B-4392-B989-76394253EDFE}" type="slidenum">
              <a:rPr lang="en-US" altLang="en-US" smtClean="0"/>
              <a:pPr/>
              <a:t>‹#›</a:t>
            </a:fld>
            <a:endParaRPr lang="en-US" altLang="en-US"/>
          </a:p>
        </p:txBody>
      </p:sp>
    </p:spTree>
    <p:extLst>
      <p:ext uri="{BB962C8B-B14F-4D97-AF65-F5344CB8AC3E}">
        <p14:creationId xmlns:p14="http://schemas.microsoft.com/office/powerpoint/2010/main" val="273576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887FD93-C0DB-448D-AB6C-58DC3A3912EF}" type="slidenum">
              <a:rPr lang="en-US" altLang="en-US" smtClean="0"/>
              <a:pPr/>
              <a:t>‹#›</a:t>
            </a:fld>
            <a:endParaRPr lang="en-US" altLang="en-US"/>
          </a:p>
        </p:txBody>
      </p:sp>
    </p:spTree>
    <p:extLst>
      <p:ext uri="{BB962C8B-B14F-4D97-AF65-F5344CB8AC3E}">
        <p14:creationId xmlns:p14="http://schemas.microsoft.com/office/powerpoint/2010/main" val="32642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5BA032DF-7B44-4F55-AF6B-C4AB6C552D72}"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7664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A0C89C45-F2E0-4209-ACA5-FB4A961A3440}"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179025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05763976-2920-47B5-B718-D2DEAA64AB0D}" type="slidenum">
              <a:rPr lang="en-US" altLang="en-US" smtClean="0"/>
              <a:pPr/>
              <a:t>‹#›</a:t>
            </a:fld>
            <a:endParaRPr lang="en-US" altLang="en-US"/>
          </a:p>
        </p:txBody>
      </p:sp>
    </p:spTree>
    <p:extLst>
      <p:ext uri="{BB962C8B-B14F-4D97-AF65-F5344CB8AC3E}">
        <p14:creationId xmlns:p14="http://schemas.microsoft.com/office/powerpoint/2010/main" val="2743071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51858D49-BA23-4105-8E5F-E2F18B0A63E0}" type="slidenum">
              <a:rPr lang="en-US" altLang="en-US" smtClean="0"/>
              <a:pPr/>
              <a:t>‹#›</a:t>
            </a:fld>
            <a:endParaRPr lang="en-US" altLang="en-US"/>
          </a:p>
        </p:txBody>
      </p:sp>
    </p:spTree>
    <p:extLst>
      <p:ext uri="{BB962C8B-B14F-4D97-AF65-F5344CB8AC3E}">
        <p14:creationId xmlns:p14="http://schemas.microsoft.com/office/powerpoint/2010/main" val="4349887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p:cNvSpPr>
            <a:spLocks noGrp="1"/>
          </p:cNvSpPr>
          <p:nvPr>
            <p:ph type="ftr" sz="quarter" idx="10"/>
          </p:nvPr>
        </p:nvSpPr>
        <p:spPr>
          <a:xfrm>
            <a:off x="0" y="6400800"/>
            <a:ext cx="7620000" cy="436563"/>
          </a:xfrm>
          <a:prstGeom prst="rect">
            <a:avLst/>
          </a:prstGeom>
        </p:spPr>
        <p:txBody>
          <a:bodyPr/>
          <a:lstStyle>
            <a:lvl1pPr>
              <a:defRPr smtClean="0">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6"/>
          <p:cNvSpPr>
            <a:spLocks noGrp="1"/>
          </p:cNvSpPr>
          <p:nvPr>
            <p:ph type="sldNum" sz="quarter" idx="11"/>
          </p:nvPr>
        </p:nvSpPr>
        <p:spPr/>
        <p:txBody>
          <a:bodyPr/>
          <a:lstStyle>
            <a:lvl1pPr>
              <a:defRPr/>
            </a:lvl1pPr>
          </a:lstStyle>
          <a:p>
            <a:fld id="{1D495413-5436-41D1-A2D0-9916230119E9}" type="slidenum">
              <a:rPr lang="en-US" altLang="en-US" smtClean="0"/>
              <a:pPr/>
              <a:t>‹#›</a:t>
            </a:fld>
            <a:endParaRPr lang="en-US" altLang="en-US"/>
          </a:p>
        </p:txBody>
      </p:sp>
    </p:spTree>
    <p:extLst>
      <p:ext uri="{BB962C8B-B14F-4D97-AF65-F5344CB8AC3E}">
        <p14:creationId xmlns:p14="http://schemas.microsoft.com/office/powerpoint/2010/main" val="251524317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69768B1C-5DC2-47C9-B6FF-D77EAE93E41A}" type="slidenum">
              <a:rPr lang="en-US" altLang="en-US" smtClean="0"/>
              <a:pPr/>
              <a:t>‹#›</a:t>
            </a:fld>
            <a:endParaRPr lang="en-US" altLang="en-US"/>
          </a:p>
        </p:txBody>
      </p:sp>
    </p:spTree>
    <p:extLst>
      <p:ext uri="{BB962C8B-B14F-4D97-AF65-F5344CB8AC3E}">
        <p14:creationId xmlns:p14="http://schemas.microsoft.com/office/powerpoint/2010/main" val="427049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C29007D9-A04A-4C69-8B97-5177DE3E3805}" type="slidenum">
              <a:rPr lang="en-US" altLang="en-US" smtClean="0"/>
              <a:pPr/>
              <a:t>‹#›</a:t>
            </a:fld>
            <a:endParaRPr lang="en-US" altLang="en-US"/>
          </a:p>
        </p:txBody>
      </p:sp>
    </p:spTree>
    <p:extLst>
      <p:ext uri="{BB962C8B-B14F-4D97-AF65-F5344CB8AC3E}">
        <p14:creationId xmlns:p14="http://schemas.microsoft.com/office/powerpoint/2010/main" val="148915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E35D8EAF-D9EF-48D8-A076-AEEBB22FC816}" type="slidenum">
              <a:rPr lang="en-US" altLang="en-US" smtClean="0"/>
              <a:pPr/>
              <a:t>‹#›</a:t>
            </a:fld>
            <a:endParaRPr lang="en-US" altLang="en-US"/>
          </a:p>
        </p:txBody>
      </p:sp>
    </p:spTree>
    <p:extLst>
      <p:ext uri="{BB962C8B-B14F-4D97-AF65-F5344CB8AC3E}">
        <p14:creationId xmlns:p14="http://schemas.microsoft.com/office/powerpoint/2010/main" val="400147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0982C42-409C-4321-B369-9BD88F354148}" type="slidenum">
              <a:rPr lang="en-US" altLang="en-US" smtClean="0"/>
              <a:pPr/>
              <a:t>‹#›</a:t>
            </a:fld>
            <a:endParaRPr lang="en-US" altLang="en-US"/>
          </a:p>
        </p:txBody>
      </p:sp>
    </p:spTree>
    <p:extLst>
      <p:ext uri="{BB962C8B-B14F-4D97-AF65-F5344CB8AC3E}">
        <p14:creationId xmlns:p14="http://schemas.microsoft.com/office/powerpoint/2010/main" val="301160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6BDC9F-CD9B-4392-B989-76394253EDFE}" type="slidenum">
              <a:rPr lang="en-US" altLang="en-US" smtClean="0"/>
              <a:pPr/>
              <a:t>‹#›</a:t>
            </a:fld>
            <a:endParaRPr lang="en-US" altLang="en-US"/>
          </a:p>
        </p:txBody>
      </p:sp>
    </p:spTree>
    <p:extLst>
      <p:ext uri="{BB962C8B-B14F-4D97-AF65-F5344CB8AC3E}">
        <p14:creationId xmlns:p14="http://schemas.microsoft.com/office/powerpoint/2010/main" val="220516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5BA032DF-7B44-4F55-AF6B-C4AB6C552D72}"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090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A0C89C45-F2E0-4209-ACA5-FB4A961A3440}" type="slidenum">
              <a:rPr lang="en-US" altLang="en-US" smtClean="0"/>
              <a:pPr/>
              <a:t>‹#›</a:t>
            </a:fld>
            <a:endParaRPr lang="en-US" altLang="en-US"/>
          </a:p>
        </p:txBody>
      </p:sp>
    </p:spTree>
    <p:extLst>
      <p:ext uri="{BB962C8B-B14F-4D97-AF65-F5344CB8AC3E}">
        <p14:creationId xmlns:p14="http://schemas.microsoft.com/office/powerpoint/2010/main" val="417447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defRPr>
            </a:lvl1pPr>
          </a:lstStyle>
          <a:p>
            <a:fld id="{50CE78D6-DF76-4791-B5F5-A5E0443DEAA8}" type="slidenum">
              <a:rPr lang="en-US" altLang="en-US" smtClean="0"/>
              <a:pPr/>
              <a:t>‹#›</a:t>
            </a:fld>
            <a:endParaRPr lang="en-US" altLang="en-US" dirty="0"/>
          </a:p>
        </p:txBody>
      </p:sp>
      <p:sp>
        <p:nvSpPr>
          <p:cNvPr id="7" name="Text Placeholder 4"/>
          <p:cNvSpPr txBox="1">
            <a:spLocks/>
          </p:cNvSpPr>
          <p:nvPr userDrawn="1"/>
        </p:nvSpPr>
        <p:spPr>
          <a:xfrm>
            <a:off x="1371600" y="6468536"/>
            <a:ext cx="6172200" cy="220133"/>
          </a:xfrm>
          <a:prstGeom prst="rect">
            <a:avLst/>
          </a:prstGeom>
        </p:spPr>
        <p:txBody>
          <a:bodyPr>
            <a:normAutofit lnSpcReduction="10000"/>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dirty="0"/>
              <a:t>© 2019 McGraw-Hill Education.</a:t>
            </a:r>
          </a:p>
        </p:txBody>
      </p:sp>
    </p:spTree>
    <p:extLst>
      <p:ext uri="{BB962C8B-B14F-4D97-AF65-F5344CB8AC3E}">
        <p14:creationId xmlns:p14="http://schemas.microsoft.com/office/powerpoint/2010/main" val="192889227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defRPr>
            </a:lvl1pPr>
          </a:lstStyle>
          <a:p>
            <a:fld id="{50CE78D6-DF76-4791-B5F5-A5E0443DEAA8}" type="slidenum">
              <a:rPr lang="en-US" altLang="en-US" smtClean="0"/>
              <a:pPr/>
              <a:t>‹#›</a:t>
            </a:fld>
            <a:endParaRPr lang="en-US" altLang="en-US" dirty="0"/>
          </a:p>
        </p:txBody>
      </p:sp>
    </p:spTree>
    <p:extLst>
      <p:ext uri="{BB962C8B-B14F-4D97-AF65-F5344CB8AC3E}">
        <p14:creationId xmlns:p14="http://schemas.microsoft.com/office/powerpoint/2010/main" val="127407975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7229" y="2859365"/>
            <a:ext cx="3962400" cy="990600"/>
          </a:xfrm>
        </p:spPr>
        <p:txBody>
          <a:bodyPr/>
          <a:lstStyle/>
          <a:p>
            <a:r>
              <a:rPr lang="en-US" altLang="en-US" dirty="0">
                <a:solidFill>
                  <a:srgbClr val="4F4837"/>
                </a:solidFill>
                <a:latin typeface="+mn-lt"/>
              </a:rPr>
              <a:t>Chapter 19</a:t>
            </a:r>
            <a:endParaRPr lang="en-IN" dirty="0">
              <a:latin typeface="+mn-lt"/>
            </a:endParaRPr>
          </a:p>
        </p:txBody>
      </p:sp>
      <p:sp>
        <p:nvSpPr>
          <p:cNvPr id="3" name="Subtitle 2"/>
          <p:cNvSpPr>
            <a:spLocks noGrp="1"/>
          </p:cNvSpPr>
          <p:nvPr>
            <p:ph type="subTitle" idx="1"/>
          </p:nvPr>
        </p:nvSpPr>
        <p:spPr>
          <a:xfrm>
            <a:off x="4755335" y="4095179"/>
            <a:ext cx="3810000" cy="1371600"/>
          </a:xfrm>
        </p:spPr>
        <p:txBody>
          <a:bodyPr>
            <a:noAutofit/>
          </a:bodyPr>
          <a:lstStyle/>
          <a:p>
            <a:pPr fontAlgn="auto">
              <a:spcBef>
                <a:spcPct val="0"/>
              </a:spcBef>
              <a:spcAft>
                <a:spcPts val="0"/>
              </a:spcAft>
              <a:defRPr/>
            </a:pPr>
            <a:r>
              <a:rPr lang="en-US" sz="3300" dirty="0">
                <a:solidFill>
                  <a:schemeClr val="tx1"/>
                </a:solidFill>
              </a:rPr>
              <a:t>Secured Transactions and Bankruptcy</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mn-lt"/>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1136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EB839143-473F-4D5E-ACBA-A8048BD2598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Refiling When an Item Is Moved</a:t>
            </a:r>
          </a:p>
        </p:txBody>
      </p:sp>
      <p:sp>
        <p:nvSpPr>
          <p:cNvPr id="19458" name="Content Placeholder 2">
            <a:extLst>
              <a:ext uri="{FF2B5EF4-FFF2-40B4-BE49-F238E27FC236}">
                <a16:creationId xmlns:a16="http://schemas.microsoft.com/office/drawing/2014/main" xmlns="" id="{71D76A07-DDC7-4206-AFA3-E1FF8AC6852D}"/>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If an item covered by a security interest is moved to another state, the original filing is good for a period of four months. </a:t>
            </a:r>
            <a:r>
              <a:rPr lang="en-US" altLang="en-US" sz="2400" dirty="0" smtClean="0"/>
              <a:t>The </a:t>
            </a:r>
            <a:r>
              <a:rPr lang="en-US" altLang="en-US" sz="2400" dirty="0"/>
              <a:t>secured part must then refile in the new state in order to continue its perfected security interest.</a:t>
            </a:r>
          </a:p>
          <a:p>
            <a:pPr marL="291600" indent="-291600">
              <a:lnSpc>
                <a:spcPct val="80000"/>
              </a:lnSpc>
              <a:spcBef>
                <a:spcPts val="1000"/>
              </a:spcBef>
              <a:buClr>
                <a:schemeClr val="tx2"/>
              </a:buClr>
              <a:defRPr/>
            </a:pPr>
            <a:r>
              <a:rPr lang="en-US" altLang="en-US" sz="2400" dirty="0"/>
              <a:t>In most situations the original filing is good for five years, but may be refiled at the end of that period.</a:t>
            </a:r>
          </a:p>
        </p:txBody>
      </p:sp>
      <p:sp>
        <p:nvSpPr>
          <p:cNvPr id="19460" name="Slide Number Placeholder 3">
            <a:extLst>
              <a:ext uri="{FF2B5EF4-FFF2-40B4-BE49-F238E27FC236}">
                <a16:creationId xmlns:a16="http://schemas.microsoft.com/office/drawing/2014/main" xmlns="" id="{CC0BA949-1F09-44D4-B356-A32EAFE5031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D7CBA2-D501-45E1-A21A-0543BF35EE8C}"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C055C2A4-721A-4218-8549-00B264726A17}"/>
              </a:ext>
            </a:extLst>
          </p:cNvPr>
          <p:cNvSpPr>
            <a:spLocks noGrp="1" noChangeArrowheads="1"/>
          </p:cNvSpPr>
          <p:nvPr>
            <p:ph type="title"/>
          </p:nvPr>
        </p:nvSpPr>
        <p:spPr/>
        <p:txBody>
          <a:bodyPr/>
          <a:lstStyle/>
          <a:p>
            <a:pPr fontAlgn="auto">
              <a:spcAft>
                <a:spcPts val="0"/>
              </a:spcAft>
              <a:defRPr/>
            </a:pPr>
            <a:r>
              <a:rPr lang="en-US" sz="4200" dirty="0">
                <a:latin typeface="+mn-lt"/>
                <a:ea typeface="+mj-ea"/>
              </a:rPr>
              <a:t>Scope of Security Interest</a:t>
            </a:r>
          </a:p>
        </p:txBody>
      </p:sp>
      <p:sp>
        <p:nvSpPr>
          <p:cNvPr id="21507" name="Content Placeholder  3">
            <a:extLst>
              <a:ext uri="{FF2B5EF4-FFF2-40B4-BE49-F238E27FC236}">
                <a16:creationId xmlns:a16="http://schemas.microsoft.com/office/drawing/2014/main" xmlns="" id="{BE0FDDFE-3684-43BC-9C3F-D8B41BC22A20}"/>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After-Acquired Property: Creditor has security interest in property acquired by debtor after security agreement made, if clause to this effect included in agreement.</a:t>
            </a:r>
          </a:p>
          <a:p>
            <a:pPr marL="291600" indent="-291600" fontAlgn="auto">
              <a:lnSpc>
                <a:spcPct val="80000"/>
              </a:lnSpc>
              <a:spcBef>
                <a:spcPts val="1000"/>
              </a:spcBef>
              <a:spcAft>
                <a:spcPts val="0"/>
              </a:spcAft>
              <a:buClr>
                <a:schemeClr val="tx2"/>
              </a:buClr>
              <a:defRPr/>
            </a:pPr>
            <a:r>
              <a:rPr lang="en-US" sz="2400" dirty="0"/>
              <a:t>Proceeds: Creditor automatically has rights to proceeds from sale of collateral for ten (10) days.</a:t>
            </a:r>
          </a:p>
        </p:txBody>
      </p:sp>
      <p:sp>
        <p:nvSpPr>
          <p:cNvPr id="20483" name="Slide Number Placeholder 3">
            <a:extLst>
              <a:ext uri="{FF2B5EF4-FFF2-40B4-BE49-F238E27FC236}">
                <a16:creationId xmlns:a16="http://schemas.microsoft.com/office/drawing/2014/main" xmlns="" id="{796450A3-2A84-4EFA-A742-CF115C482DC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AE9B8A-4C0D-421C-8C12-1A8CCC5591EE}"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6CAA0633-AF0A-4EB7-85DE-7D89D49C3662}"/>
              </a:ext>
            </a:extLst>
          </p:cNvPr>
          <p:cNvSpPr>
            <a:spLocks noGrp="1" noChangeArrowheads="1"/>
          </p:cNvSpPr>
          <p:nvPr>
            <p:ph type="title"/>
          </p:nvPr>
        </p:nvSpPr>
        <p:spPr/>
        <p:txBody>
          <a:bodyPr/>
          <a:lstStyle/>
          <a:p>
            <a:pPr fontAlgn="auto">
              <a:spcAft>
                <a:spcPts val="0"/>
              </a:spcAft>
              <a:defRPr/>
            </a:pPr>
            <a:r>
              <a:rPr lang="en-US" dirty="0">
                <a:latin typeface="+mn-lt"/>
                <a:ea typeface="+mj-ea"/>
              </a:rPr>
              <a:t>Termination Statement</a:t>
            </a:r>
          </a:p>
        </p:txBody>
      </p:sp>
      <p:sp>
        <p:nvSpPr>
          <p:cNvPr id="23555" name="Content Placeholder 3">
            <a:extLst>
              <a:ext uri="{FF2B5EF4-FFF2-40B4-BE49-F238E27FC236}">
                <a16:creationId xmlns:a16="http://schemas.microsoft.com/office/drawing/2014/main" xmlns="" id="{94B53BCD-C25D-4C4D-93DD-B4163FDE186C}"/>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Definition: An amendment to a financing statement stating a debtor has no further obligation to the secured party.</a:t>
            </a:r>
          </a:p>
        </p:txBody>
      </p:sp>
      <p:sp>
        <p:nvSpPr>
          <p:cNvPr id="22531" name="Slide Number Placeholder 3">
            <a:extLst>
              <a:ext uri="{FF2B5EF4-FFF2-40B4-BE49-F238E27FC236}">
                <a16:creationId xmlns:a16="http://schemas.microsoft.com/office/drawing/2014/main" xmlns="" id="{B11968E3-4D33-4CDE-83E2-2BF67837C1F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97AB3C-7044-40D9-83E8-D146BB6E7C63}"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072F23DF-1917-434F-8FF5-A1BB814C03D3}"/>
              </a:ext>
            </a:extLst>
          </p:cNvPr>
          <p:cNvSpPr>
            <a:spLocks noGrp="1" noChangeArrowheads="1"/>
          </p:cNvSpPr>
          <p:nvPr>
            <p:ph type="title"/>
          </p:nvPr>
        </p:nvSpPr>
        <p:spPr/>
        <p:txBody>
          <a:bodyPr/>
          <a:lstStyle/>
          <a:p>
            <a:pPr fontAlgn="auto">
              <a:spcAft>
                <a:spcPts val="0"/>
              </a:spcAft>
              <a:defRPr/>
            </a:pPr>
            <a:r>
              <a:rPr lang="en-US" sz="4400" dirty="0">
                <a:latin typeface="+mn-lt"/>
                <a:ea typeface="+mj-ea"/>
              </a:rPr>
              <a:t>Priority Disputes </a:t>
            </a:r>
            <a:r>
              <a:rPr lang="en-US" sz="2400" dirty="0">
                <a:latin typeface="+mn-lt"/>
                <a:ea typeface="+mj-ea"/>
              </a:rPr>
              <a:t>1</a:t>
            </a:r>
          </a:p>
        </p:txBody>
      </p:sp>
      <p:sp>
        <p:nvSpPr>
          <p:cNvPr id="25603" name="Content Placeholder 3">
            <a:extLst>
              <a:ext uri="{FF2B5EF4-FFF2-40B4-BE49-F238E27FC236}">
                <a16:creationId xmlns:a16="http://schemas.microsoft.com/office/drawing/2014/main" xmlns="" id="{4E54CBE2-9AEC-4080-B87D-9F16D5E489C8}"/>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Occur when two corporations/individuals claim rights to same collateral.</a:t>
            </a:r>
          </a:p>
          <a:p>
            <a:pPr marL="291600" indent="-291600">
              <a:lnSpc>
                <a:spcPct val="80000"/>
              </a:lnSpc>
              <a:spcBef>
                <a:spcPts val="1000"/>
              </a:spcBef>
              <a:buClr>
                <a:schemeClr val="tx2"/>
              </a:buClr>
              <a:defRPr/>
            </a:pPr>
            <a:r>
              <a:rPr lang="en-US" altLang="en-US" sz="2400" dirty="0"/>
              <a:t>Secured Versus Unsecured: Secured interest prevails.</a:t>
            </a:r>
          </a:p>
          <a:p>
            <a:pPr marL="291600" indent="-291600">
              <a:lnSpc>
                <a:spcPct val="80000"/>
              </a:lnSpc>
              <a:spcBef>
                <a:spcPts val="1000"/>
              </a:spcBef>
              <a:buClr>
                <a:schemeClr val="tx2"/>
              </a:buClr>
              <a:defRPr/>
            </a:pPr>
            <a:r>
              <a:rPr lang="en-US" altLang="en-US" sz="2400" dirty="0"/>
              <a:t>Secured Versus Secured: Individual who perfected his/her interest first prevails.</a:t>
            </a:r>
          </a:p>
          <a:p>
            <a:pPr marL="291600" indent="-291600">
              <a:lnSpc>
                <a:spcPct val="80000"/>
              </a:lnSpc>
              <a:spcBef>
                <a:spcPts val="1000"/>
              </a:spcBef>
              <a:buClr>
                <a:schemeClr val="tx2"/>
              </a:buClr>
              <a:defRPr/>
            </a:pPr>
            <a:r>
              <a:rPr lang="en-US" altLang="en-US" sz="2400" dirty="0"/>
              <a:t>“Purchase Money Security Interest” (P</a:t>
            </a:r>
            <a:r>
              <a:rPr lang="en-US" altLang="en-US" sz="100" dirty="0"/>
              <a:t> </a:t>
            </a:r>
            <a:r>
              <a:rPr lang="en-US" altLang="en-US" sz="2400" dirty="0"/>
              <a:t>M</a:t>
            </a:r>
            <a:r>
              <a:rPr lang="en-US" altLang="en-US" sz="100" dirty="0"/>
              <a:t> </a:t>
            </a:r>
            <a:r>
              <a:rPr lang="en-US" altLang="en-US" sz="2400" dirty="0"/>
              <a:t>S</a:t>
            </a:r>
            <a:r>
              <a:rPr lang="en-US" altLang="en-US" sz="100" dirty="0"/>
              <a:t> </a:t>
            </a:r>
            <a:r>
              <a:rPr lang="en-US" altLang="en-US" sz="2400" dirty="0"/>
              <a:t>I) Conflicts: If party with perfected purchase money security interest disputes another party, P</a:t>
            </a:r>
            <a:r>
              <a:rPr lang="en-US" altLang="en-US" sz="100" dirty="0"/>
              <a:t> </a:t>
            </a:r>
            <a:r>
              <a:rPr lang="en-US" altLang="en-US" sz="2400" dirty="0"/>
              <a:t>M</a:t>
            </a:r>
            <a:r>
              <a:rPr lang="en-US" altLang="en-US" sz="100" dirty="0"/>
              <a:t> </a:t>
            </a:r>
            <a:r>
              <a:rPr lang="en-US" altLang="en-US" sz="2400" dirty="0"/>
              <a:t>S</a:t>
            </a:r>
            <a:r>
              <a:rPr lang="en-US" altLang="en-US" sz="100" dirty="0"/>
              <a:t> </a:t>
            </a:r>
            <a:r>
              <a:rPr lang="en-US" altLang="en-US" sz="2400" dirty="0"/>
              <a:t>I party will almost always have right to collateral, regardless of when agreement perfected.</a:t>
            </a:r>
          </a:p>
        </p:txBody>
      </p:sp>
      <p:sp>
        <p:nvSpPr>
          <p:cNvPr id="24579" name="Slide Number Placeholder 3">
            <a:extLst>
              <a:ext uri="{FF2B5EF4-FFF2-40B4-BE49-F238E27FC236}">
                <a16:creationId xmlns:a16="http://schemas.microsoft.com/office/drawing/2014/main" xmlns="" id="{9A0B7705-5258-4900-9C17-7FBB9C097BD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A2A851-C3ED-4CED-9F01-4E32E4FF90F1}"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A6204F75-B8FA-40DA-9EAE-767D7A8C1EF7}"/>
              </a:ext>
            </a:extLst>
          </p:cNvPr>
          <p:cNvSpPr>
            <a:spLocks noGrp="1" noChangeArrowheads="1"/>
          </p:cNvSpPr>
          <p:nvPr>
            <p:ph type="title"/>
          </p:nvPr>
        </p:nvSpPr>
        <p:spPr/>
        <p:txBody>
          <a:bodyPr/>
          <a:lstStyle/>
          <a:p>
            <a:pPr fontAlgn="auto">
              <a:spcAft>
                <a:spcPts val="0"/>
              </a:spcAft>
              <a:defRPr/>
            </a:pPr>
            <a:r>
              <a:rPr lang="en-US" sz="4400" dirty="0">
                <a:latin typeface="+mn-lt"/>
              </a:rPr>
              <a:t>Priority Disputes</a:t>
            </a:r>
            <a:r>
              <a:rPr lang="en-US" sz="4000" dirty="0">
                <a:latin typeface="+mn-lt"/>
                <a:ea typeface="+mj-ea"/>
              </a:rPr>
              <a:t> </a:t>
            </a:r>
            <a:r>
              <a:rPr lang="en-US" sz="2400" dirty="0">
                <a:latin typeface="+mn-lt"/>
                <a:ea typeface="+mj-ea"/>
              </a:rPr>
              <a:t>2</a:t>
            </a:r>
          </a:p>
        </p:txBody>
      </p:sp>
      <p:sp>
        <p:nvSpPr>
          <p:cNvPr id="27651" name="Content Placeholder 3">
            <a:extLst>
              <a:ext uri="{FF2B5EF4-FFF2-40B4-BE49-F238E27FC236}">
                <a16:creationId xmlns:a16="http://schemas.microsoft.com/office/drawing/2014/main" xmlns="" id="{D1CBA52D-69EA-4DBD-970F-C3BFBD1DD4F5}"/>
              </a:ext>
            </a:extLst>
          </p:cNvPr>
          <p:cNvSpPr>
            <a:spLocks noGrp="1" noChangeArrowheads="1"/>
          </p:cNvSpPr>
          <p:nvPr>
            <p:ph idx="1"/>
          </p:nvPr>
        </p:nvSpPr>
        <p:spPr>
          <a:xfrm>
            <a:off x="457200" y="1600200"/>
            <a:ext cx="7620000" cy="4572000"/>
          </a:xfrm>
        </p:spPr>
        <p:txBody>
          <a:bodyPr>
            <a:noAutofit/>
          </a:bodyPr>
          <a:lstStyle/>
          <a:p>
            <a:pPr marL="0" indent="0">
              <a:lnSpc>
                <a:spcPct val="90000"/>
              </a:lnSpc>
              <a:buNone/>
            </a:pPr>
            <a:r>
              <a:rPr lang="en-US" altLang="en-US" dirty="0"/>
              <a:t>Secured Party Versus Buyer: If debtor sells his collateral, creditor may dispute with buyer over collateral.</a:t>
            </a:r>
          </a:p>
          <a:p>
            <a:pPr marL="291600" lvl="1" indent="-291600">
              <a:lnSpc>
                <a:spcPct val="80000"/>
              </a:lnSpc>
              <a:spcBef>
                <a:spcPts val="1000"/>
              </a:spcBef>
              <a:buClr>
                <a:schemeClr val="tx2"/>
              </a:buClr>
              <a:defRPr/>
            </a:pPr>
            <a:r>
              <a:rPr lang="en-US" altLang="en-US" sz="2400" dirty="0"/>
              <a:t>Buyer in “Ordinary Course of Business”: If person buys collateral in ordinary course of business without realizing that it is collateral, he/she has right to good.</a:t>
            </a:r>
          </a:p>
          <a:p>
            <a:pPr marL="291600" lvl="1" indent="-291600">
              <a:lnSpc>
                <a:spcPct val="80000"/>
              </a:lnSpc>
              <a:spcBef>
                <a:spcPts val="1000"/>
              </a:spcBef>
              <a:buClr>
                <a:schemeClr val="tx2"/>
              </a:buClr>
              <a:defRPr/>
            </a:pPr>
            <a:r>
              <a:rPr lang="en-US" altLang="en-US" sz="2400" dirty="0"/>
              <a:t>Buyers of Consumer Goods: If consumer does not know product secured, buyer’s new product is free from security interest.</a:t>
            </a:r>
          </a:p>
          <a:p>
            <a:pPr marL="291600" lvl="1" indent="-291600">
              <a:lnSpc>
                <a:spcPct val="80000"/>
              </a:lnSpc>
              <a:spcBef>
                <a:spcPts val="1000"/>
              </a:spcBef>
              <a:buClr>
                <a:schemeClr val="tx2"/>
              </a:buClr>
              <a:defRPr/>
            </a:pPr>
            <a:r>
              <a:rPr lang="en-US" altLang="en-US" sz="2400" dirty="0"/>
              <a:t>Buyers of Chattel Paper and Instruments: If buyer purchases chattel paper and instruments, he/she is free from security interest.</a:t>
            </a:r>
          </a:p>
        </p:txBody>
      </p:sp>
      <p:sp>
        <p:nvSpPr>
          <p:cNvPr id="26627" name="Slide Number Placeholder 3">
            <a:extLst>
              <a:ext uri="{FF2B5EF4-FFF2-40B4-BE49-F238E27FC236}">
                <a16:creationId xmlns:a16="http://schemas.microsoft.com/office/drawing/2014/main" xmlns="" id="{74A95C02-4F18-4A06-BD4F-67FCBFC7A47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088760-FF59-44AE-961D-55C624646B1A}"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30B5D77B-F682-49C8-9710-87151625E8E3}"/>
              </a:ext>
            </a:extLst>
          </p:cNvPr>
          <p:cNvSpPr>
            <a:spLocks noGrp="1" noChangeArrowheads="1"/>
          </p:cNvSpPr>
          <p:nvPr>
            <p:ph type="title"/>
          </p:nvPr>
        </p:nvSpPr>
        <p:spPr/>
        <p:txBody>
          <a:bodyPr/>
          <a:lstStyle/>
          <a:p>
            <a:pPr fontAlgn="auto">
              <a:spcAft>
                <a:spcPts val="0"/>
              </a:spcAft>
              <a:defRPr/>
            </a:pPr>
            <a:r>
              <a:rPr lang="en-US" sz="4000" dirty="0">
                <a:latin typeface="+mn-lt"/>
                <a:ea typeface="+mj-ea"/>
              </a:rPr>
              <a:t>Default</a:t>
            </a:r>
          </a:p>
        </p:txBody>
      </p:sp>
      <p:sp>
        <p:nvSpPr>
          <p:cNvPr id="29699" name="Content Placeholder 3">
            <a:extLst>
              <a:ext uri="{FF2B5EF4-FFF2-40B4-BE49-F238E27FC236}">
                <a16:creationId xmlns:a16="http://schemas.microsoft.com/office/drawing/2014/main" xmlns="" id="{E39D2F56-631B-4FC5-8D68-6451F6FF1FC0}"/>
              </a:ext>
            </a:extLst>
          </p:cNvPr>
          <p:cNvSpPr>
            <a:spLocks noGrp="1" noChangeArrowheads="1"/>
          </p:cNvSpPr>
          <p:nvPr>
            <p:ph idx="1"/>
          </p:nvPr>
        </p:nvSpPr>
        <p:spPr>
          <a:xfrm>
            <a:off x="457200" y="1600200"/>
            <a:ext cx="7620000" cy="4648200"/>
          </a:xfrm>
        </p:spPr>
        <p:txBody>
          <a:bodyPr rtlCol="0">
            <a:normAutofit/>
          </a:bodyPr>
          <a:lstStyle/>
          <a:p>
            <a:pPr marL="0" indent="0" fontAlgn="auto">
              <a:lnSpc>
                <a:spcPct val="80000"/>
              </a:lnSpc>
              <a:spcBef>
                <a:spcPts val="1500"/>
              </a:spcBef>
              <a:spcAft>
                <a:spcPts val="0"/>
              </a:spcAft>
              <a:buClr>
                <a:schemeClr val="tx2"/>
              </a:buClr>
              <a:buNone/>
              <a:defRPr/>
            </a:pPr>
            <a:r>
              <a:rPr lang="en-US" sz="2400" dirty="0"/>
              <a:t>Occurs when debtor fails to fulfill his/her loan; remedies include:</a:t>
            </a:r>
          </a:p>
          <a:p>
            <a:pPr marL="291600" indent="-291600" fontAlgn="auto">
              <a:lnSpc>
                <a:spcPct val="80000"/>
              </a:lnSpc>
              <a:spcBef>
                <a:spcPts val="1500"/>
              </a:spcBef>
              <a:spcAft>
                <a:spcPts val="0"/>
              </a:spcAft>
              <a:buClr>
                <a:schemeClr val="tx2"/>
              </a:buClr>
              <a:defRPr/>
            </a:pPr>
            <a:r>
              <a:rPr lang="en-US" sz="2400" dirty="0"/>
              <a:t>Taking possession of collateral: If debtor defaults on loan, secured party can take possession of </a:t>
            </a:r>
            <a:r>
              <a:rPr lang="en-US" sz="2400" dirty="0" smtClean="0"/>
              <a:t>collateral</a:t>
            </a:r>
          </a:p>
          <a:p>
            <a:pPr marL="588780" lvl="1" indent="-291600">
              <a:lnSpc>
                <a:spcPct val="80000"/>
              </a:lnSpc>
              <a:spcBef>
                <a:spcPts val="1500"/>
              </a:spcBef>
              <a:buClr>
                <a:schemeClr val="tx2"/>
              </a:buClr>
              <a:defRPr/>
            </a:pPr>
            <a:r>
              <a:rPr lang="en-US" sz="2200" dirty="0" smtClean="0"/>
              <a:t>Disposition </a:t>
            </a:r>
            <a:r>
              <a:rPr lang="en-US" sz="2200" dirty="0"/>
              <a:t>of Collateral: Creditor may sell, lease, or transfer </a:t>
            </a:r>
            <a:r>
              <a:rPr lang="en-US" sz="2200" dirty="0" smtClean="0"/>
              <a:t>collateral.</a:t>
            </a:r>
          </a:p>
          <a:p>
            <a:pPr marL="588780" lvl="1" indent="-291600">
              <a:lnSpc>
                <a:spcPct val="80000"/>
              </a:lnSpc>
              <a:spcBef>
                <a:spcPts val="1500"/>
              </a:spcBef>
              <a:buClr>
                <a:schemeClr val="tx2"/>
              </a:buClr>
              <a:defRPr/>
            </a:pPr>
            <a:r>
              <a:rPr lang="en-US" sz="2400" dirty="0" smtClean="0"/>
              <a:t>Retention </a:t>
            </a:r>
            <a:r>
              <a:rPr lang="en-US" sz="2400" dirty="0"/>
              <a:t>of Collateral: Creditor may choose to keep collateral as payment of debt.</a:t>
            </a:r>
          </a:p>
          <a:p>
            <a:pPr marL="291600" indent="-291600" fontAlgn="auto">
              <a:lnSpc>
                <a:spcPct val="80000"/>
              </a:lnSpc>
              <a:spcBef>
                <a:spcPts val="1000"/>
              </a:spcBef>
              <a:spcAft>
                <a:spcPts val="0"/>
              </a:spcAft>
              <a:buClr>
                <a:schemeClr val="tx2"/>
              </a:buClr>
              <a:defRPr/>
            </a:pPr>
            <a:r>
              <a:rPr lang="en-US" sz="2400" dirty="0"/>
              <a:t>Proceeding to Judgment: Secured party may sue debtor for entire amount of debt, instead of dealing with collateral</a:t>
            </a:r>
          </a:p>
        </p:txBody>
      </p:sp>
      <p:sp>
        <p:nvSpPr>
          <p:cNvPr id="28675" name="Slide Number Placeholder 3">
            <a:extLst>
              <a:ext uri="{FF2B5EF4-FFF2-40B4-BE49-F238E27FC236}">
                <a16:creationId xmlns:a16="http://schemas.microsoft.com/office/drawing/2014/main" xmlns="" id="{7BCDA961-60B5-4134-A91C-1F90F5C627C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352FFF-1A86-4CBF-8375-C0B76B13068A}"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7911E0AA-1EDB-4BE0-BBD1-9975AFD381ED}"/>
              </a:ext>
            </a:extLst>
          </p:cNvPr>
          <p:cNvSpPr>
            <a:spLocks noGrp="1" noChangeArrowheads="1"/>
          </p:cNvSpPr>
          <p:nvPr>
            <p:ph type="title"/>
          </p:nvPr>
        </p:nvSpPr>
        <p:spPr>
          <a:xfrm>
            <a:off x="457200" y="1447800"/>
            <a:ext cx="8229600" cy="2133600"/>
          </a:xfrm>
        </p:spPr>
        <p:txBody>
          <a:bodyPr/>
          <a:lstStyle/>
          <a:p>
            <a:pPr fontAlgn="auto">
              <a:spcAft>
                <a:spcPts val="0"/>
              </a:spcAft>
              <a:defRPr/>
            </a:pPr>
            <a:r>
              <a:rPr lang="en-US" dirty="0">
                <a:latin typeface="+mn-lt"/>
                <a:ea typeface="+mj-ea"/>
              </a:rPr>
              <a:t>Bankruptcy and Reorganization</a:t>
            </a:r>
          </a:p>
        </p:txBody>
      </p:sp>
      <p:sp>
        <p:nvSpPr>
          <p:cNvPr id="30723" name="Slide Number Placeholder 3">
            <a:extLst>
              <a:ext uri="{FF2B5EF4-FFF2-40B4-BE49-F238E27FC236}">
                <a16:creationId xmlns:a16="http://schemas.microsoft.com/office/drawing/2014/main" xmlns="" id="{839C36EB-F368-41E5-AED6-396A551D097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A05221B-D1D7-4B6E-9AF7-747D6704DEB0}"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DB8029E7-D09E-4D69-A82A-24651CACA31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The Purpose of The Bankruptcy Act and Its Goals</a:t>
            </a:r>
          </a:p>
        </p:txBody>
      </p:sp>
      <p:sp>
        <p:nvSpPr>
          <p:cNvPr id="33795" name="Content Placeholder 3">
            <a:extLst>
              <a:ext uri="{FF2B5EF4-FFF2-40B4-BE49-F238E27FC236}">
                <a16:creationId xmlns:a16="http://schemas.microsoft.com/office/drawing/2014/main" xmlns="" id="{4A1618D6-0DB8-48CD-83BD-043B01F64EA4}"/>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Provide protection to creditors.</a:t>
            </a:r>
          </a:p>
          <a:p>
            <a:pPr marL="291600" indent="-291600">
              <a:lnSpc>
                <a:spcPct val="80000"/>
              </a:lnSpc>
              <a:spcBef>
                <a:spcPts val="1000"/>
              </a:spcBef>
              <a:buClr>
                <a:schemeClr val="tx2"/>
              </a:buClr>
              <a:defRPr/>
            </a:pPr>
            <a:r>
              <a:rPr lang="en-US" altLang="en-US" sz="2400" dirty="0"/>
              <a:t>Provide opportunities for debtors to gain a “fresh financial start.”</a:t>
            </a:r>
          </a:p>
        </p:txBody>
      </p:sp>
      <p:sp>
        <p:nvSpPr>
          <p:cNvPr id="32771" name="Slide Number Placeholder 3">
            <a:extLst>
              <a:ext uri="{FF2B5EF4-FFF2-40B4-BE49-F238E27FC236}">
                <a16:creationId xmlns:a16="http://schemas.microsoft.com/office/drawing/2014/main" xmlns="" id="{01C001CF-6AC7-4C53-8FE4-60FFC282245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22F4CE-85EA-4421-BE8F-35B2E3AC078B}"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DC374F16-743A-4F0D-908D-EF6223396E7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Bankruptcy Law Is A Matter Of Federal Jurisdiction</a:t>
            </a:r>
          </a:p>
        </p:txBody>
      </p:sp>
      <p:sp>
        <p:nvSpPr>
          <p:cNvPr id="35843" name="Content Placeholder 3">
            <a:extLst>
              <a:ext uri="{FF2B5EF4-FFF2-40B4-BE49-F238E27FC236}">
                <a16:creationId xmlns:a16="http://schemas.microsoft.com/office/drawing/2014/main" xmlns="" id="{30704BEE-C922-4A7C-AD60-EEA145F6C73B}"/>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United States Constitution Article I, Section 8:  “Congress shall have the power…To establish…uniform laws on the subject of bankruptcies throughout the United States.”</a:t>
            </a:r>
          </a:p>
        </p:txBody>
      </p:sp>
      <p:sp>
        <p:nvSpPr>
          <p:cNvPr id="34819" name="Slide Number Placeholder 3">
            <a:extLst>
              <a:ext uri="{FF2B5EF4-FFF2-40B4-BE49-F238E27FC236}">
                <a16:creationId xmlns:a16="http://schemas.microsoft.com/office/drawing/2014/main" xmlns="" id="{47E45E93-95E3-4CAE-A180-4DD12CE1E19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065B98F-8232-4A29-8940-9C6AF7A79914}"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A410476-CCBC-47AE-8049-033B71C090C4}"/>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The Bankruptcy Abuse Prevention and Consumer Protection Act of 2005 (B</a:t>
            </a:r>
            <a:r>
              <a:rPr lang="en-US" sz="100" dirty="0">
                <a:latin typeface="+mn-lt"/>
                <a:ea typeface="+mj-ea"/>
              </a:rPr>
              <a:t> </a:t>
            </a:r>
            <a:r>
              <a:rPr lang="en-US" sz="3200" dirty="0">
                <a:latin typeface="+mn-lt"/>
                <a:ea typeface="+mj-ea"/>
              </a:rPr>
              <a:t>A</a:t>
            </a:r>
            <a:r>
              <a:rPr lang="en-US" sz="100" dirty="0">
                <a:latin typeface="+mn-lt"/>
                <a:ea typeface="+mj-ea"/>
              </a:rPr>
              <a:t> </a:t>
            </a:r>
            <a:r>
              <a:rPr lang="en-US" sz="3200" dirty="0">
                <a:latin typeface="+mn-lt"/>
                <a:ea typeface="+mj-ea"/>
              </a:rPr>
              <a:t>P</a:t>
            </a:r>
            <a:r>
              <a:rPr lang="en-US" sz="100" dirty="0">
                <a:latin typeface="+mn-lt"/>
                <a:ea typeface="+mj-ea"/>
              </a:rPr>
              <a:t> </a:t>
            </a:r>
            <a:r>
              <a:rPr lang="en-US" sz="3200" dirty="0">
                <a:latin typeface="+mn-lt"/>
                <a:ea typeface="+mj-ea"/>
              </a:rPr>
              <a:t>C</a:t>
            </a:r>
            <a:r>
              <a:rPr lang="en-US" sz="100" dirty="0">
                <a:latin typeface="+mn-lt"/>
                <a:ea typeface="+mj-ea"/>
              </a:rPr>
              <a:t> </a:t>
            </a:r>
            <a:r>
              <a:rPr lang="en-US" sz="3200" dirty="0">
                <a:latin typeface="+mn-lt"/>
                <a:ea typeface="+mj-ea"/>
              </a:rPr>
              <a:t>P</a:t>
            </a:r>
            <a:r>
              <a:rPr lang="en-US" sz="100" dirty="0">
                <a:latin typeface="+mn-lt"/>
                <a:ea typeface="+mj-ea"/>
              </a:rPr>
              <a:t> </a:t>
            </a:r>
            <a:r>
              <a:rPr lang="en-US" sz="3200" dirty="0">
                <a:latin typeface="+mn-lt"/>
                <a:ea typeface="+mj-ea"/>
              </a:rPr>
              <a:t>A)</a:t>
            </a:r>
          </a:p>
        </p:txBody>
      </p:sp>
      <p:sp>
        <p:nvSpPr>
          <p:cNvPr id="37891" name="Content Placeholder 3">
            <a:extLst>
              <a:ext uri="{FF2B5EF4-FFF2-40B4-BE49-F238E27FC236}">
                <a16:creationId xmlns:a16="http://schemas.microsoft.com/office/drawing/2014/main" xmlns="" id="{97444C79-BD2D-43B7-8D3B-65C08DE715BF}"/>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Most comprehensive change to bankruptcy law in over 25 years.</a:t>
            </a:r>
          </a:p>
          <a:p>
            <a:pPr marL="291600" indent="-291600" fontAlgn="auto">
              <a:lnSpc>
                <a:spcPct val="80000"/>
              </a:lnSpc>
              <a:spcBef>
                <a:spcPts val="1000"/>
              </a:spcBef>
              <a:spcAft>
                <a:spcPts val="0"/>
              </a:spcAft>
              <a:buClr>
                <a:schemeClr val="tx2"/>
              </a:buClr>
              <a:defRPr/>
            </a:pPr>
            <a:r>
              <a:rPr lang="en-US" sz="2400" dirty="0"/>
              <a:t>B</a:t>
            </a:r>
            <a:r>
              <a:rPr lang="en-US" sz="100" dirty="0"/>
              <a:t> </a:t>
            </a:r>
            <a:r>
              <a:rPr lang="en-US" sz="2400" dirty="0"/>
              <a:t>A</a:t>
            </a:r>
            <a:r>
              <a:rPr lang="en-US" sz="100" dirty="0"/>
              <a:t> </a:t>
            </a:r>
            <a:r>
              <a:rPr lang="en-US" sz="2400" dirty="0"/>
              <a:t>P</a:t>
            </a:r>
            <a:r>
              <a:rPr lang="en-US" sz="100" dirty="0"/>
              <a:t> </a:t>
            </a:r>
            <a:r>
              <a:rPr lang="en-US" sz="2400" dirty="0"/>
              <a:t>C</a:t>
            </a:r>
            <a:r>
              <a:rPr lang="en-US" sz="100" dirty="0"/>
              <a:t> </a:t>
            </a:r>
            <a:r>
              <a:rPr lang="en-US" sz="2400" dirty="0"/>
              <a:t>P</a:t>
            </a:r>
            <a:r>
              <a:rPr lang="en-US" sz="100" dirty="0"/>
              <a:t> </a:t>
            </a:r>
            <a:r>
              <a:rPr lang="en-US" sz="2400" dirty="0"/>
              <a:t>A Effect: More difficult for individual debtor to qualify for Chapter 7 (Liquidation) bankruptcy.</a:t>
            </a:r>
          </a:p>
        </p:txBody>
      </p:sp>
      <p:sp>
        <p:nvSpPr>
          <p:cNvPr id="36867" name="Slide Number Placeholder 3">
            <a:extLst>
              <a:ext uri="{FF2B5EF4-FFF2-40B4-BE49-F238E27FC236}">
                <a16:creationId xmlns:a16="http://schemas.microsoft.com/office/drawing/2014/main" xmlns="" id="{8E3D22A0-E5D4-4C50-9417-89E3A327966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7453828-1F55-4018-8CA5-70405E4FC258}"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DD22D1E-3A7B-42EC-A9DC-A101097B1FB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Secured Transactions: Definitions</a:t>
            </a:r>
          </a:p>
        </p:txBody>
      </p:sp>
      <p:sp>
        <p:nvSpPr>
          <p:cNvPr id="5123" name="Content Placeholder 3">
            <a:extLst>
              <a:ext uri="{FF2B5EF4-FFF2-40B4-BE49-F238E27FC236}">
                <a16:creationId xmlns:a16="http://schemas.microsoft.com/office/drawing/2014/main" xmlns="" id="{1878D6CA-A2BE-4609-984A-EB9079BDFFC4}"/>
              </a:ext>
            </a:extLst>
          </p:cNvPr>
          <p:cNvSpPr>
            <a:spLocks noGrp="1" noChangeArrowheads="1"/>
          </p:cNvSpPr>
          <p:nvPr>
            <p:ph idx="1"/>
          </p:nvPr>
        </p:nvSpPr>
        <p:spPr/>
        <p:txBody>
          <a:bodyPr rtlCol="0">
            <a:normAutofit/>
          </a:bodyPr>
          <a:lstStyle/>
          <a:p>
            <a:pPr marL="291600" indent="-291600">
              <a:lnSpc>
                <a:spcPct val="80000"/>
              </a:lnSpc>
              <a:spcBef>
                <a:spcPts val="1000"/>
              </a:spcBef>
              <a:buClr>
                <a:schemeClr val="tx2"/>
              </a:buClr>
              <a:defRPr/>
            </a:pPr>
            <a:r>
              <a:rPr lang="en-US" sz="2400" dirty="0">
                <a:ea typeface="+mn-ea"/>
              </a:rPr>
              <a:t>Secured Interest: Interest in personal property/fixtures which secures payment/performance of obligation.</a:t>
            </a:r>
          </a:p>
          <a:p>
            <a:pPr marL="291600" indent="-291600">
              <a:lnSpc>
                <a:spcPct val="80000"/>
              </a:lnSpc>
              <a:spcBef>
                <a:spcPts val="1000"/>
              </a:spcBef>
              <a:buClr>
                <a:schemeClr val="tx2"/>
              </a:buClr>
              <a:defRPr/>
            </a:pPr>
            <a:r>
              <a:rPr lang="en-US" sz="2400" dirty="0">
                <a:ea typeface="+mn-ea"/>
              </a:rPr>
              <a:t>Secured Party: Person/party that holds interest in secured property.</a:t>
            </a:r>
          </a:p>
          <a:p>
            <a:pPr marL="291600" indent="-291600">
              <a:lnSpc>
                <a:spcPct val="80000"/>
              </a:lnSpc>
              <a:spcBef>
                <a:spcPts val="1000"/>
              </a:spcBef>
              <a:buClr>
                <a:schemeClr val="tx2"/>
              </a:buClr>
              <a:defRPr/>
            </a:pPr>
            <a:r>
              <a:rPr lang="en-US" sz="2400" dirty="0">
                <a:ea typeface="+mn-ea"/>
              </a:rPr>
              <a:t>Debtor: Person/party that has obligation to secured party.</a:t>
            </a:r>
          </a:p>
          <a:p>
            <a:pPr marL="291600" indent="-291600">
              <a:lnSpc>
                <a:spcPct val="80000"/>
              </a:lnSpc>
              <a:spcBef>
                <a:spcPts val="1000"/>
              </a:spcBef>
              <a:buClr>
                <a:schemeClr val="tx2"/>
              </a:buClr>
              <a:defRPr/>
            </a:pPr>
            <a:r>
              <a:rPr lang="en-US" sz="2400" dirty="0">
                <a:ea typeface="+mn-ea"/>
              </a:rPr>
              <a:t>Security Agreement: Agreement in which debtor gives secured interest to secured party.</a:t>
            </a:r>
          </a:p>
          <a:p>
            <a:pPr marL="291600" indent="-291600">
              <a:lnSpc>
                <a:spcPct val="80000"/>
              </a:lnSpc>
              <a:spcBef>
                <a:spcPts val="1000"/>
              </a:spcBef>
              <a:buClr>
                <a:schemeClr val="tx2"/>
              </a:buClr>
              <a:defRPr/>
            </a:pPr>
            <a:r>
              <a:rPr lang="en-US" sz="2400" dirty="0">
                <a:ea typeface="+mn-ea"/>
              </a:rPr>
              <a:t>Collateral: Property that is subject to security interest.</a:t>
            </a:r>
          </a:p>
        </p:txBody>
      </p:sp>
      <p:sp>
        <p:nvSpPr>
          <p:cNvPr id="4099" name="Slide Number Placeholder 3">
            <a:extLst>
              <a:ext uri="{FF2B5EF4-FFF2-40B4-BE49-F238E27FC236}">
                <a16:creationId xmlns:a16="http://schemas.microsoft.com/office/drawing/2014/main" xmlns="" id="{B239F872-C994-4DAB-996B-3AFCF7C4D3B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61A919-9AD5-4C00-BC9D-77C5F0F419C1}" type="slidenum">
              <a:rPr lang="en-US" altLang="en-US" sz="1400">
                <a:latin typeface="+mn-lt"/>
              </a:rPr>
              <a:pPr/>
              <a:t>2</a:t>
            </a:fld>
            <a:endParaRPr lang="en-US" altLang="en-US" sz="140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E3A986B3-FE21-43B5-8ADA-839C3E7BCF4D}"/>
              </a:ext>
            </a:extLst>
          </p:cNvPr>
          <p:cNvSpPr>
            <a:spLocks noGrp="1" noChangeArrowheads="1"/>
          </p:cNvSpPr>
          <p:nvPr>
            <p:ph type="title"/>
          </p:nvPr>
        </p:nvSpPr>
        <p:spPr/>
        <p:txBody>
          <a:bodyPr/>
          <a:lstStyle/>
          <a:p>
            <a:pPr fontAlgn="auto">
              <a:spcAft>
                <a:spcPts val="0"/>
              </a:spcAft>
              <a:defRPr/>
            </a:pPr>
            <a:r>
              <a:rPr lang="en-US" sz="3400" dirty="0">
                <a:latin typeface="+mn-lt"/>
                <a:ea typeface="+mj-ea"/>
              </a:rPr>
              <a:t>Types of Bankruptcy Relief</a:t>
            </a:r>
          </a:p>
        </p:txBody>
      </p:sp>
      <p:sp>
        <p:nvSpPr>
          <p:cNvPr id="39939" name="Content Placeholder 3">
            <a:extLst>
              <a:ext uri="{FF2B5EF4-FFF2-40B4-BE49-F238E27FC236}">
                <a16:creationId xmlns:a16="http://schemas.microsoft.com/office/drawing/2014/main" xmlns="" id="{5C70EB7E-740B-4C22-AEB1-05D24755CFE8}"/>
              </a:ext>
            </a:extLst>
          </p:cNvPr>
          <p:cNvSpPr>
            <a:spLocks noGrp="1" noChangeArrowheads="1"/>
          </p:cNvSpPr>
          <p:nvPr>
            <p:ph idx="1"/>
          </p:nvPr>
        </p:nvSpPr>
        <p:spPr>
          <a:xfrm>
            <a:off x="457200" y="1447800"/>
            <a:ext cx="7620000" cy="4572000"/>
          </a:xfrm>
        </p:spPr>
        <p:txBody>
          <a:bodyPr>
            <a:normAutofit/>
          </a:bodyPr>
          <a:lstStyle/>
          <a:p>
            <a:pPr marL="291600" indent="-291600">
              <a:lnSpc>
                <a:spcPct val="80000"/>
              </a:lnSpc>
              <a:spcBef>
                <a:spcPts val="1000"/>
              </a:spcBef>
              <a:buClr>
                <a:schemeClr val="tx2"/>
              </a:buClr>
              <a:defRPr/>
            </a:pPr>
            <a:r>
              <a:rPr lang="en-US" altLang="en-US" sz="2400" dirty="0"/>
              <a:t>Chapter 7 Bankruptcy: Sale of debtor’s non-exempt assets by trustee, and distribution of money to creditors.</a:t>
            </a:r>
          </a:p>
          <a:p>
            <a:pPr marL="291600" indent="-291600">
              <a:lnSpc>
                <a:spcPct val="80000"/>
              </a:lnSpc>
              <a:spcBef>
                <a:spcPts val="1000"/>
              </a:spcBef>
              <a:buClr>
                <a:schemeClr val="tx2"/>
              </a:buClr>
              <a:defRPr/>
            </a:pPr>
            <a:r>
              <a:rPr lang="en-US" altLang="en-US" sz="2400" dirty="0"/>
              <a:t>Chapter 9: Adjustment of municipalities’ debts.</a:t>
            </a:r>
          </a:p>
          <a:p>
            <a:pPr marL="291600" indent="-291600">
              <a:lnSpc>
                <a:spcPct val="80000"/>
              </a:lnSpc>
              <a:spcBef>
                <a:spcPts val="1000"/>
              </a:spcBef>
              <a:buClr>
                <a:schemeClr val="tx2"/>
              </a:buClr>
              <a:defRPr/>
            </a:pPr>
            <a:r>
              <a:rPr lang="en-US" altLang="en-US" sz="2400" dirty="0"/>
              <a:t>Chapter 11 Bankruptcy: Reorganization of debtor’s financial affairs under supervision of bankruptcy court.</a:t>
            </a:r>
          </a:p>
          <a:p>
            <a:pPr marL="291600" indent="-291600">
              <a:lnSpc>
                <a:spcPct val="80000"/>
              </a:lnSpc>
              <a:spcBef>
                <a:spcPts val="1000"/>
              </a:spcBef>
              <a:buClr>
                <a:schemeClr val="tx2"/>
              </a:buClr>
              <a:defRPr/>
            </a:pPr>
            <a:r>
              <a:rPr lang="en-US" altLang="en-US" sz="2400" dirty="0"/>
              <a:t>Chapter 12 Bankruptcy: Reorganization of family farmer/fisherman’s debts.</a:t>
            </a:r>
          </a:p>
          <a:p>
            <a:pPr marL="291600" indent="-291600">
              <a:lnSpc>
                <a:spcPct val="80000"/>
              </a:lnSpc>
              <a:spcBef>
                <a:spcPts val="1000"/>
              </a:spcBef>
              <a:buClr>
                <a:schemeClr val="tx2"/>
              </a:buClr>
              <a:defRPr/>
            </a:pPr>
            <a:r>
              <a:rPr lang="en-US" altLang="en-US" sz="2400" dirty="0"/>
              <a:t>Chapter 13 Bankruptcy: Reorganization of individual’s debts.</a:t>
            </a:r>
          </a:p>
          <a:p>
            <a:pPr marL="291600" indent="-291600">
              <a:lnSpc>
                <a:spcPct val="80000"/>
              </a:lnSpc>
              <a:spcBef>
                <a:spcPts val="1000"/>
              </a:spcBef>
              <a:buClr>
                <a:schemeClr val="tx2"/>
              </a:buClr>
              <a:defRPr/>
            </a:pPr>
            <a:r>
              <a:rPr lang="en-US" altLang="en-US" sz="2400" dirty="0"/>
              <a:t>Chapter 15: Recognition of insolvency proceedings pending in foreign country, and relief for foreign debtors.</a:t>
            </a:r>
          </a:p>
        </p:txBody>
      </p:sp>
      <p:sp>
        <p:nvSpPr>
          <p:cNvPr id="38915" name="Slide Number Placeholder 3">
            <a:extLst>
              <a:ext uri="{FF2B5EF4-FFF2-40B4-BE49-F238E27FC236}">
                <a16:creationId xmlns:a16="http://schemas.microsoft.com/office/drawing/2014/main" xmlns="" id="{9ECA123B-1187-4D6E-A5D0-02857B35147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666B61-CA4F-4D84-B94B-883297411F96}"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E621586E-63C7-4E7E-97E4-0AEA09CD8C0E}"/>
              </a:ext>
            </a:extLst>
          </p:cNvPr>
          <p:cNvSpPr>
            <a:spLocks noGrp="1" noChangeArrowheads="1"/>
          </p:cNvSpPr>
          <p:nvPr>
            <p:ph type="title"/>
          </p:nvPr>
        </p:nvSpPr>
        <p:spPr/>
        <p:txBody>
          <a:bodyPr/>
          <a:lstStyle/>
          <a:p>
            <a:pPr fontAlgn="auto">
              <a:spcAft>
                <a:spcPts val="0"/>
              </a:spcAft>
              <a:defRPr/>
            </a:pPr>
            <a:r>
              <a:rPr lang="en-US" sz="4200" dirty="0">
                <a:latin typeface="+mn-lt"/>
                <a:ea typeface="+mj-ea"/>
              </a:rPr>
              <a:t>Bankruptcy Proceedings</a:t>
            </a:r>
          </a:p>
        </p:txBody>
      </p:sp>
      <p:sp>
        <p:nvSpPr>
          <p:cNvPr id="41987" name="Content Placeholder 3">
            <a:extLst>
              <a:ext uri="{FF2B5EF4-FFF2-40B4-BE49-F238E27FC236}">
                <a16:creationId xmlns:a16="http://schemas.microsoft.com/office/drawing/2014/main" xmlns="" id="{F5F603C2-FC90-4133-907D-071B519205C6}"/>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Each bankruptcy case begins with filing of bankruptcy petition.</a:t>
            </a:r>
          </a:p>
          <a:p>
            <a:pPr marL="291600" indent="-291600">
              <a:lnSpc>
                <a:spcPct val="80000"/>
              </a:lnSpc>
              <a:spcBef>
                <a:spcPts val="1000"/>
              </a:spcBef>
              <a:buClr>
                <a:schemeClr val="tx2"/>
              </a:buClr>
              <a:defRPr/>
            </a:pPr>
            <a:r>
              <a:rPr lang="en-US" altLang="en-US" sz="2400" dirty="0"/>
              <a:t>Once petition filed, bankruptcy court grants automatic stay “freezing” creditor actions against debtor’s estate (i.e., creditors’ legal actions against debtor outside of bankruptcy court must cease).</a:t>
            </a:r>
          </a:p>
        </p:txBody>
      </p:sp>
      <p:sp>
        <p:nvSpPr>
          <p:cNvPr id="40963" name="Slide Number Placeholder 3">
            <a:extLst>
              <a:ext uri="{FF2B5EF4-FFF2-40B4-BE49-F238E27FC236}">
                <a16:creationId xmlns:a16="http://schemas.microsoft.com/office/drawing/2014/main" xmlns="" id="{82E393E0-0BFC-43EE-8544-A6327302E75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D5366CF-C584-4F80-B401-C1F985CD9AF5}"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D23B4E30-6EED-45BC-A5FC-9A5E8F2FA4C4}"/>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Chapter 7 Bankruptcy:  “Voluntary” Versus “Involuntary” Petition</a:t>
            </a:r>
          </a:p>
        </p:txBody>
      </p:sp>
      <p:sp>
        <p:nvSpPr>
          <p:cNvPr id="44035" name="Content Placeholder 3">
            <a:extLst>
              <a:ext uri="{FF2B5EF4-FFF2-40B4-BE49-F238E27FC236}">
                <a16:creationId xmlns:a16="http://schemas.microsoft.com/office/drawing/2014/main" xmlns="" id="{A3FAABFC-3B27-4654-B11F-E1F0F834CB87}"/>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Voluntary Petition: Debtor files.</a:t>
            </a:r>
          </a:p>
          <a:p>
            <a:pPr marL="291600" indent="-291600" fontAlgn="auto">
              <a:lnSpc>
                <a:spcPct val="80000"/>
              </a:lnSpc>
              <a:spcBef>
                <a:spcPts val="1000"/>
              </a:spcBef>
              <a:spcAft>
                <a:spcPts val="0"/>
              </a:spcAft>
              <a:buClr>
                <a:schemeClr val="tx2"/>
              </a:buClr>
              <a:defRPr/>
            </a:pPr>
            <a:r>
              <a:rPr lang="en-US" sz="2400" dirty="0"/>
              <a:t>Involuntary Petition: Creditor(s) file, forcing debtor into bankruptcy.</a:t>
            </a:r>
          </a:p>
        </p:txBody>
      </p:sp>
      <p:sp>
        <p:nvSpPr>
          <p:cNvPr id="43011" name="Slide Number Placeholder 3">
            <a:extLst>
              <a:ext uri="{FF2B5EF4-FFF2-40B4-BE49-F238E27FC236}">
                <a16:creationId xmlns:a16="http://schemas.microsoft.com/office/drawing/2014/main" xmlns="" id="{9D61A1E7-B200-4A8C-A16E-AA79A3342CE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86AA36-B3E4-4740-BEBB-BCBF3B40F1C9}"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C763CDD1-28ED-45E0-B02F-E82D8EE441E4}"/>
              </a:ext>
            </a:extLst>
          </p:cNvPr>
          <p:cNvSpPr>
            <a:spLocks noGrp="1" noChangeArrowheads="1"/>
          </p:cNvSpPr>
          <p:nvPr>
            <p:ph type="title"/>
          </p:nvPr>
        </p:nvSpPr>
        <p:spPr/>
        <p:txBody>
          <a:bodyPr/>
          <a:lstStyle/>
          <a:p>
            <a:pPr fontAlgn="auto">
              <a:spcAft>
                <a:spcPts val="0"/>
              </a:spcAft>
              <a:defRPr/>
            </a:pPr>
            <a:r>
              <a:rPr lang="en-US" sz="3000" dirty="0">
                <a:latin typeface="+mn-lt"/>
                <a:ea typeface="+mj-ea"/>
              </a:rPr>
              <a:t>Chapter 7 Bankruptcy Terminology</a:t>
            </a:r>
          </a:p>
        </p:txBody>
      </p:sp>
      <p:sp>
        <p:nvSpPr>
          <p:cNvPr id="46083" name="Content Placeholder 3">
            <a:extLst>
              <a:ext uri="{FF2B5EF4-FFF2-40B4-BE49-F238E27FC236}">
                <a16:creationId xmlns:a16="http://schemas.microsoft.com/office/drawing/2014/main" xmlns="" id="{8D00BB40-025D-4F63-804E-A54832050150}"/>
              </a:ext>
            </a:extLst>
          </p:cNvPr>
          <p:cNvSpPr>
            <a:spLocks noGrp="1" noChangeArrowheads="1"/>
          </p:cNvSpPr>
          <p:nvPr>
            <p:ph idx="1"/>
          </p:nvPr>
        </p:nvSpPr>
        <p:spPr>
          <a:xfrm>
            <a:off x="457200" y="1417638"/>
            <a:ext cx="7620000" cy="4830762"/>
          </a:xfrm>
        </p:spPr>
        <p:txBody>
          <a:bodyPr>
            <a:noAutofit/>
          </a:bodyPr>
          <a:lstStyle/>
          <a:p>
            <a:pPr marL="291600" indent="-291600">
              <a:lnSpc>
                <a:spcPct val="80000"/>
              </a:lnSpc>
              <a:spcBef>
                <a:spcPts val="1000"/>
              </a:spcBef>
              <a:buClr>
                <a:schemeClr val="tx2"/>
              </a:buClr>
              <a:defRPr/>
            </a:pPr>
            <a:r>
              <a:rPr lang="en-US" altLang="en-US" sz="2400" dirty="0"/>
              <a:t>Automatic Stay: Moratorium on creditor litigation against debtor outside bankruptcy case.</a:t>
            </a:r>
          </a:p>
          <a:p>
            <a:pPr marL="291600" indent="-291600">
              <a:lnSpc>
                <a:spcPct val="80000"/>
              </a:lnSpc>
              <a:spcBef>
                <a:spcPts val="1000"/>
              </a:spcBef>
              <a:buClr>
                <a:schemeClr val="tx2"/>
              </a:buClr>
              <a:defRPr/>
            </a:pPr>
            <a:r>
              <a:rPr lang="en-US" altLang="en-US" sz="2400" dirty="0"/>
              <a:t>Order of Relief: Court order allowing bankruptcy proceedings to continue.</a:t>
            </a:r>
          </a:p>
          <a:p>
            <a:pPr marL="291600" indent="-291600">
              <a:lnSpc>
                <a:spcPct val="80000"/>
              </a:lnSpc>
              <a:spcBef>
                <a:spcPts val="1000"/>
              </a:spcBef>
              <a:buClr>
                <a:schemeClr val="tx2"/>
              </a:buClr>
              <a:defRPr/>
            </a:pPr>
            <a:r>
              <a:rPr lang="en-US" altLang="en-US" sz="2400" dirty="0"/>
              <a:t>Creditors’ Meeting: Meeting of all creditors listed in Chapter 7 schedules for liquidation.</a:t>
            </a:r>
          </a:p>
          <a:p>
            <a:pPr marL="291600" indent="-291600">
              <a:lnSpc>
                <a:spcPct val="80000"/>
              </a:lnSpc>
              <a:spcBef>
                <a:spcPts val="1000"/>
              </a:spcBef>
              <a:buClr>
                <a:schemeClr val="tx2"/>
              </a:buClr>
              <a:defRPr/>
            </a:pPr>
            <a:r>
              <a:rPr lang="en-US" altLang="en-US" sz="2400" dirty="0"/>
              <a:t>Trustee: Party responsible for collecting debtor’s non-exempt, pre-filing assets, and liquidating property to cash that will be distributed among creditors.</a:t>
            </a:r>
          </a:p>
          <a:p>
            <a:pPr marL="291600" indent="-291600">
              <a:lnSpc>
                <a:spcPct val="80000"/>
              </a:lnSpc>
              <a:spcBef>
                <a:spcPts val="1000"/>
              </a:spcBef>
              <a:buClr>
                <a:schemeClr val="tx2"/>
              </a:buClr>
              <a:defRPr/>
            </a:pPr>
            <a:r>
              <a:rPr lang="en-US" altLang="en-US" sz="2400" dirty="0"/>
              <a:t>Exempt Property: Property debtor allowed to retain pursuant to state and/or federal law.</a:t>
            </a:r>
          </a:p>
        </p:txBody>
      </p:sp>
      <p:sp>
        <p:nvSpPr>
          <p:cNvPr id="45059" name="Slide Number Placeholder 3">
            <a:extLst>
              <a:ext uri="{FF2B5EF4-FFF2-40B4-BE49-F238E27FC236}">
                <a16:creationId xmlns:a16="http://schemas.microsoft.com/office/drawing/2014/main" xmlns="" id="{A1A5AD2F-F79F-4F43-9905-C37FE6ABFD5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A560A07-4396-499E-B7FD-4664FDED0928}"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D2D86FB9-5081-4E3A-95AA-487F7A333771}"/>
              </a:ext>
            </a:extLst>
          </p:cNvPr>
          <p:cNvSpPr>
            <a:spLocks noGrp="1" noChangeArrowheads="1"/>
          </p:cNvSpPr>
          <p:nvPr>
            <p:ph type="title"/>
          </p:nvPr>
        </p:nvSpPr>
        <p:spPr/>
        <p:txBody>
          <a:bodyPr/>
          <a:lstStyle/>
          <a:p>
            <a:pPr fontAlgn="auto">
              <a:spcAft>
                <a:spcPts val="0"/>
              </a:spcAft>
              <a:defRPr/>
            </a:pPr>
            <a:r>
              <a:rPr lang="en-US" sz="4000" dirty="0">
                <a:latin typeface="+mn-lt"/>
                <a:ea typeface="+mj-ea"/>
              </a:rPr>
              <a:t>Federal Bankruptcy Exemptions </a:t>
            </a:r>
            <a:r>
              <a:rPr lang="en-US" sz="2400" dirty="0">
                <a:latin typeface="+mn-lt"/>
                <a:ea typeface="+mj-ea"/>
              </a:rPr>
              <a:t>1</a:t>
            </a:r>
          </a:p>
        </p:txBody>
      </p:sp>
      <p:sp>
        <p:nvSpPr>
          <p:cNvPr id="48131" name="Content Placeholder 3">
            <a:extLst>
              <a:ext uri="{FF2B5EF4-FFF2-40B4-BE49-F238E27FC236}">
                <a16:creationId xmlns:a16="http://schemas.microsoft.com/office/drawing/2014/main" xmlns="" id="{87AE1B15-2FD1-46B3-B475-4D8AAEAD89F6}"/>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Up to $21,625 for residence (“homestead” exemption).</a:t>
            </a:r>
          </a:p>
          <a:p>
            <a:pPr marL="291600" indent="-291600">
              <a:lnSpc>
                <a:spcPct val="80000"/>
              </a:lnSpc>
              <a:spcBef>
                <a:spcPts val="1000"/>
              </a:spcBef>
              <a:buClr>
                <a:schemeClr val="tx2"/>
              </a:buClr>
              <a:defRPr/>
            </a:pPr>
            <a:r>
              <a:rPr lang="en-US" altLang="en-US" sz="2400" dirty="0"/>
              <a:t>Interest in motor vehicle up to $3,450.</a:t>
            </a:r>
          </a:p>
          <a:p>
            <a:pPr marL="291600" indent="-291600">
              <a:lnSpc>
                <a:spcPct val="80000"/>
              </a:lnSpc>
              <a:spcBef>
                <a:spcPts val="1000"/>
              </a:spcBef>
              <a:buClr>
                <a:schemeClr val="tx2"/>
              </a:buClr>
              <a:defRPr/>
            </a:pPr>
            <a:r>
              <a:rPr lang="en-US" altLang="en-US" sz="2400" dirty="0"/>
              <a:t>Interest, up to $550 for particular item, in personal and household goods (aggregate total limited to $11,525).</a:t>
            </a:r>
          </a:p>
          <a:p>
            <a:pPr marL="291600" indent="-291600">
              <a:lnSpc>
                <a:spcPct val="80000"/>
              </a:lnSpc>
              <a:spcBef>
                <a:spcPts val="1000"/>
              </a:spcBef>
              <a:buClr>
                <a:schemeClr val="tx2"/>
              </a:buClr>
              <a:defRPr/>
            </a:pPr>
            <a:r>
              <a:rPr lang="en-US" altLang="en-US" sz="2400" dirty="0"/>
              <a:t>Interest in jewelry up to $1,450.</a:t>
            </a:r>
          </a:p>
          <a:p>
            <a:pPr marL="291600" indent="-291600">
              <a:lnSpc>
                <a:spcPct val="80000"/>
              </a:lnSpc>
              <a:spcBef>
                <a:spcPts val="1000"/>
              </a:spcBef>
              <a:buClr>
                <a:schemeClr val="tx2"/>
              </a:buClr>
              <a:defRPr/>
            </a:pPr>
            <a:r>
              <a:rPr lang="en-US" altLang="en-US" sz="2400" dirty="0"/>
              <a:t>$1,150 of any property debtor chooses (“wild-card” exemption).</a:t>
            </a:r>
          </a:p>
        </p:txBody>
      </p:sp>
      <p:sp>
        <p:nvSpPr>
          <p:cNvPr id="47107" name="Slide Number Placeholder 3">
            <a:extLst>
              <a:ext uri="{FF2B5EF4-FFF2-40B4-BE49-F238E27FC236}">
                <a16:creationId xmlns:a16="http://schemas.microsoft.com/office/drawing/2014/main" xmlns="" id="{77FB8B5A-4052-4D9D-9600-C95D26A8591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E2F92BD-C256-4C16-9AA9-91786D6730F2}" type="slidenum">
              <a:rPr lang="en-US" altLang="en-US" sz="1400">
                <a:latin typeface="+mn-lt"/>
              </a:rPr>
              <a:pPr/>
              <a:t>24</a:t>
            </a:fld>
            <a:endParaRPr lang="en-US" altLang="en-US" sz="140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3AC130E8-6118-4A09-852F-A6A031F3B97F}"/>
              </a:ext>
            </a:extLst>
          </p:cNvPr>
          <p:cNvSpPr>
            <a:spLocks noGrp="1" noChangeArrowheads="1"/>
          </p:cNvSpPr>
          <p:nvPr>
            <p:ph type="title"/>
          </p:nvPr>
        </p:nvSpPr>
        <p:spPr/>
        <p:txBody>
          <a:bodyPr/>
          <a:lstStyle/>
          <a:p>
            <a:pPr fontAlgn="auto">
              <a:spcAft>
                <a:spcPts val="0"/>
              </a:spcAft>
              <a:defRPr/>
            </a:pPr>
            <a:r>
              <a:rPr lang="en-US" sz="4000" dirty="0">
                <a:latin typeface="+mn-lt"/>
                <a:ea typeface="+mj-ea"/>
              </a:rPr>
              <a:t>Federal </a:t>
            </a:r>
            <a:r>
              <a:rPr lang="en-US" sz="4000" kern="1200" cap="none" spc="-100" baseline="0" dirty="0">
                <a:ln>
                  <a:noFill/>
                </a:ln>
                <a:solidFill>
                  <a:schemeClr val="tx2"/>
                </a:solidFill>
                <a:effectLst/>
                <a:latin typeface="+mn-lt"/>
                <a:ea typeface="+mj-ea"/>
              </a:rPr>
              <a:t>Bankruptcy</a:t>
            </a:r>
            <a:r>
              <a:rPr lang="en-US" sz="4000" dirty="0">
                <a:latin typeface="+mn-lt"/>
                <a:ea typeface="+mj-ea"/>
              </a:rPr>
              <a:t> Exemptions</a:t>
            </a:r>
            <a:r>
              <a:rPr lang="en-US" sz="3000" dirty="0">
                <a:latin typeface="+mn-lt"/>
                <a:ea typeface="+mj-ea"/>
              </a:rPr>
              <a:t> </a:t>
            </a:r>
            <a:r>
              <a:rPr lang="en-US" sz="2400" dirty="0">
                <a:latin typeface="+mn-lt"/>
                <a:ea typeface="+mj-ea"/>
              </a:rPr>
              <a:t>2</a:t>
            </a:r>
          </a:p>
        </p:txBody>
      </p:sp>
      <p:sp>
        <p:nvSpPr>
          <p:cNvPr id="50179" name="Content Placeholder 3">
            <a:extLst>
              <a:ext uri="{FF2B5EF4-FFF2-40B4-BE49-F238E27FC236}">
                <a16:creationId xmlns:a16="http://schemas.microsoft.com/office/drawing/2014/main" xmlns="" id="{DF50B033-1B65-4568-BDC5-3E901CCD7D3C}"/>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Up to $2,175 in “tools of trade” and professional books.</a:t>
            </a:r>
          </a:p>
          <a:p>
            <a:pPr marL="291600" indent="-291600">
              <a:lnSpc>
                <a:spcPct val="80000"/>
              </a:lnSpc>
              <a:spcBef>
                <a:spcPts val="1000"/>
              </a:spcBef>
              <a:buClr>
                <a:schemeClr val="tx2"/>
              </a:buClr>
              <a:defRPr/>
            </a:pPr>
            <a:r>
              <a:rPr lang="en-US" altLang="en-US" sz="2400" dirty="0"/>
              <a:t>Any unmatured life insurance contract owned by debtor.</a:t>
            </a:r>
          </a:p>
          <a:p>
            <a:pPr marL="291600" indent="-291600">
              <a:lnSpc>
                <a:spcPct val="80000"/>
              </a:lnSpc>
              <a:spcBef>
                <a:spcPts val="1000"/>
              </a:spcBef>
              <a:buClr>
                <a:schemeClr val="tx2"/>
              </a:buClr>
              <a:defRPr/>
            </a:pPr>
            <a:r>
              <a:rPr lang="en-US" altLang="en-US" sz="2400" dirty="0"/>
              <a:t>Professionally prescribed health aids.</a:t>
            </a:r>
          </a:p>
          <a:p>
            <a:pPr marL="291600" indent="-291600">
              <a:lnSpc>
                <a:spcPct val="80000"/>
              </a:lnSpc>
              <a:spcBef>
                <a:spcPts val="1000"/>
              </a:spcBef>
              <a:buClr>
                <a:schemeClr val="tx2"/>
              </a:buClr>
              <a:defRPr/>
            </a:pPr>
            <a:r>
              <a:rPr lang="en-US" altLang="en-US" sz="2400" dirty="0"/>
              <a:t>Right to receive certain personal injury awards up to $21,625.</a:t>
            </a:r>
          </a:p>
          <a:p>
            <a:pPr marL="291600" indent="-291600">
              <a:lnSpc>
                <a:spcPct val="80000"/>
              </a:lnSpc>
              <a:spcBef>
                <a:spcPts val="1000"/>
              </a:spcBef>
              <a:buClr>
                <a:schemeClr val="tx2"/>
              </a:buClr>
              <a:defRPr/>
            </a:pPr>
            <a:r>
              <a:rPr lang="en-US" altLang="en-US" sz="2400" dirty="0"/>
              <a:t>Retirement funds in I</a:t>
            </a:r>
            <a:r>
              <a:rPr lang="en-US" altLang="en-US" sz="100" dirty="0"/>
              <a:t> </a:t>
            </a:r>
            <a:r>
              <a:rPr lang="en-US" altLang="en-US" sz="2400" dirty="0"/>
              <a:t>R</a:t>
            </a:r>
            <a:r>
              <a:rPr lang="en-US" altLang="en-US" sz="100" dirty="0"/>
              <a:t> </a:t>
            </a:r>
            <a:r>
              <a:rPr lang="en-US" altLang="en-US" sz="2400" dirty="0"/>
              <a:t>A/S</a:t>
            </a:r>
            <a:r>
              <a:rPr lang="en-US" altLang="en-US" sz="100" dirty="0"/>
              <a:t> </a:t>
            </a:r>
            <a:r>
              <a:rPr lang="en-US" altLang="en-US" sz="2400" dirty="0"/>
              <a:t>E</a:t>
            </a:r>
            <a:r>
              <a:rPr lang="en-US" altLang="en-US" sz="100" dirty="0"/>
              <a:t> </a:t>
            </a:r>
            <a:r>
              <a:rPr lang="en-US" altLang="en-US" sz="2400" dirty="0"/>
              <a:t>P up to $1,171,650 per person.</a:t>
            </a:r>
          </a:p>
        </p:txBody>
      </p:sp>
      <p:sp>
        <p:nvSpPr>
          <p:cNvPr id="49155" name="Slide Number Placeholder 3">
            <a:extLst>
              <a:ext uri="{FF2B5EF4-FFF2-40B4-BE49-F238E27FC236}">
                <a16:creationId xmlns:a16="http://schemas.microsoft.com/office/drawing/2014/main" xmlns="" id="{BDEDBE38-E975-427D-A15B-9486FD0AD5F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77401A-6126-4AEB-B821-D88C2FC4D116}" type="slidenum">
              <a:rPr lang="en-US" altLang="en-US" sz="1400">
                <a:latin typeface="+mn-lt"/>
              </a:rPr>
              <a:pPr/>
              <a:t>25</a:t>
            </a:fld>
            <a:endParaRPr lang="en-US" altLang="en-US" sz="140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97784050-2F35-42E6-AEA5-FE9B4AD30105}"/>
              </a:ext>
            </a:extLst>
          </p:cNvPr>
          <p:cNvSpPr>
            <a:spLocks noGrp="1" noChangeArrowheads="1"/>
          </p:cNvSpPr>
          <p:nvPr>
            <p:ph type="title"/>
          </p:nvPr>
        </p:nvSpPr>
        <p:spPr/>
        <p:txBody>
          <a:bodyPr/>
          <a:lstStyle/>
          <a:p>
            <a:pPr fontAlgn="auto">
              <a:spcAft>
                <a:spcPts val="0"/>
              </a:spcAft>
              <a:defRPr/>
            </a:pPr>
            <a:r>
              <a:rPr lang="en-US" dirty="0">
                <a:latin typeface="+mn-lt"/>
                <a:ea typeface="+mj-ea"/>
              </a:rPr>
              <a:t>Voidable Transfers</a:t>
            </a:r>
          </a:p>
        </p:txBody>
      </p:sp>
      <p:sp>
        <p:nvSpPr>
          <p:cNvPr id="52227" name="Content Placeholder 3">
            <a:extLst>
              <a:ext uri="{FF2B5EF4-FFF2-40B4-BE49-F238E27FC236}">
                <a16:creationId xmlns:a16="http://schemas.microsoft.com/office/drawing/2014/main" xmlns="" id="{1920215D-D39C-443A-9E50-D505FFC90C49}"/>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Preferential Payments: Trustee can recover (and include in bankruptcy estate) payments made by insolvent debtor that give preferential treatment to one creditor over another, if debtor made such payments within 90 days of bankruptcy filing.</a:t>
            </a:r>
          </a:p>
          <a:p>
            <a:pPr marL="291600" indent="-291600" fontAlgn="auto">
              <a:lnSpc>
                <a:spcPct val="80000"/>
              </a:lnSpc>
              <a:spcBef>
                <a:spcPts val="1000"/>
              </a:spcBef>
              <a:spcAft>
                <a:spcPts val="0"/>
              </a:spcAft>
              <a:buClr>
                <a:schemeClr val="tx2"/>
              </a:buClr>
              <a:defRPr/>
            </a:pPr>
            <a:r>
              <a:rPr lang="en-US" sz="2400" dirty="0"/>
              <a:t>Fraudulent Transfers: Trustee can recover (and include in bankruptcy estate) transfers made with intent to defraud creditors, if debtor made such transfers within two years of bankruptcy filing.</a:t>
            </a:r>
          </a:p>
        </p:txBody>
      </p:sp>
      <p:sp>
        <p:nvSpPr>
          <p:cNvPr id="51203" name="Slide Number Placeholder 3">
            <a:extLst>
              <a:ext uri="{FF2B5EF4-FFF2-40B4-BE49-F238E27FC236}">
                <a16:creationId xmlns:a16="http://schemas.microsoft.com/office/drawing/2014/main" xmlns="" id="{466AB9C1-B334-4684-9936-1D0F04360F6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B56E90-AC9F-479C-B411-86708059B72E}" type="slidenum">
              <a:rPr lang="en-US" altLang="en-US" sz="1400">
                <a:latin typeface="+mn-lt"/>
              </a:rPr>
              <a:pPr/>
              <a:t>26</a:t>
            </a:fld>
            <a:endParaRPr lang="en-US" altLang="en-US" sz="140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938CAB71-8F8E-43CF-8F3E-7606491B9D7C}"/>
              </a:ext>
            </a:extLst>
          </p:cNvPr>
          <p:cNvSpPr>
            <a:spLocks noGrp="1" noChangeArrowheads="1"/>
          </p:cNvSpPr>
          <p:nvPr>
            <p:ph type="title"/>
          </p:nvPr>
        </p:nvSpPr>
        <p:spPr/>
        <p:txBody>
          <a:bodyPr/>
          <a:lstStyle/>
          <a:p>
            <a:pPr fontAlgn="auto">
              <a:spcAft>
                <a:spcPts val="0"/>
              </a:spcAft>
              <a:defRPr/>
            </a:pPr>
            <a:r>
              <a:rPr lang="en-US" sz="3000" dirty="0">
                <a:latin typeface="+mn-lt"/>
                <a:ea typeface="+mj-ea"/>
              </a:rPr>
              <a:t>Classes of Priority Claims Among Unsecured Creditors </a:t>
            </a:r>
            <a:r>
              <a:rPr lang="en-US" sz="2400" dirty="0">
                <a:latin typeface="+mn-lt"/>
                <a:ea typeface="+mj-ea"/>
              </a:rPr>
              <a:t>1</a:t>
            </a:r>
          </a:p>
        </p:txBody>
      </p:sp>
      <p:sp>
        <p:nvSpPr>
          <p:cNvPr id="54275" name="Content Placeholder 3">
            <a:extLst>
              <a:ext uri="{FF2B5EF4-FFF2-40B4-BE49-F238E27FC236}">
                <a16:creationId xmlns:a16="http://schemas.microsoft.com/office/drawing/2014/main" xmlns="" id="{D0B9767F-C5F6-4FBD-A678-8ADAAFA670CA}"/>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Class 1: Alimony/child support.</a:t>
            </a:r>
          </a:p>
          <a:p>
            <a:pPr marL="291600" indent="-291600">
              <a:lnSpc>
                <a:spcPct val="80000"/>
              </a:lnSpc>
              <a:spcBef>
                <a:spcPts val="1000"/>
              </a:spcBef>
              <a:buClr>
                <a:schemeClr val="tx2"/>
              </a:buClr>
              <a:defRPr/>
            </a:pPr>
            <a:r>
              <a:rPr lang="en-US" altLang="en-US" sz="2400" dirty="0"/>
              <a:t>Class 2: Court costs, trustee fees, attorney, fees, other costs associated with administration of bankruptcy estate.</a:t>
            </a:r>
          </a:p>
          <a:p>
            <a:pPr marL="291600" indent="-291600">
              <a:lnSpc>
                <a:spcPct val="80000"/>
              </a:lnSpc>
              <a:spcBef>
                <a:spcPts val="1000"/>
              </a:spcBef>
              <a:buClr>
                <a:schemeClr val="tx2"/>
              </a:buClr>
              <a:defRPr/>
            </a:pPr>
            <a:r>
              <a:rPr lang="en-US" altLang="en-US" sz="2400" dirty="0"/>
              <a:t>Class 3: Unsecured claims in involuntary bankruptcy that arise through debtor’s ordinary business expenses, from date of filing petition to date of trustee appointment.</a:t>
            </a:r>
          </a:p>
          <a:p>
            <a:pPr marL="291600" indent="-291600">
              <a:lnSpc>
                <a:spcPct val="80000"/>
              </a:lnSpc>
              <a:spcBef>
                <a:spcPts val="1000"/>
              </a:spcBef>
              <a:buClr>
                <a:schemeClr val="tx2"/>
              </a:buClr>
              <a:defRPr/>
            </a:pPr>
            <a:r>
              <a:rPr lang="en-US" altLang="en-US" sz="2400" dirty="0"/>
              <a:t>Class 4: Unsecured claims for unpaid wages, salaries, and commissions earned within 180 days of filing of petition.</a:t>
            </a:r>
          </a:p>
          <a:p>
            <a:pPr marL="291600" indent="-291600">
              <a:lnSpc>
                <a:spcPct val="80000"/>
              </a:lnSpc>
              <a:spcBef>
                <a:spcPts val="1000"/>
              </a:spcBef>
              <a:buClr>
                <a:schemeClr val="tx2"/>
              </a:buClr>
              <a:defRPr/>
            </a:pPr>
            <a:r>
              <a:rPr lang="en-US" altLang="en-US" sz="2400" dirty="0"/>
              <a:t>Class 5: Unsecured claims for contributions to employee retirement plans.</a:t>
            </a:r>
          </a:p>
        </p:txBody>
      </p:sp>
      <p:sp>
        <p:nvSpPr>
          <p:cNvPr id="53251" name="Slide Number Placeholder 3">
            <a:extLst>
              <a:ext uri="{FF2B5EF4-FFF2-40B4-BE49-F238E27FC236}">
                <a16:creationId xmlns:a16="http://schemas.microsoft.com/office/drawing/2014/main" xmlns="" id="{B5D956B1-E48D-4B1E-A174-222C43AD742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E416A58-B29D-4A49-BCA3-79AF5FDFCDEE}" type="slidenum">
              <a:rPr lang="en-US" altLang="en-US" sz="1400">
                <a:latin typeface="+mn-lt"/>
              </a:rPr>
              <a:pPr/>
              <a:t>27</a:t>
            </a:fld>
            <a:endParaRPr lang="en-US" altLang="en-US" sz="140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38E5DF4D-E516-44E3-B762-0FCFA184F1BD}"/>
              </a:ext>
            </a:extLst>
          </p:cNvPr>
          <p:cNvSpPr>
            <a:spLocks noGrp="1" noChangeArrowheads="1"/>
          </p:cNvSpPr>
          <p:nvPr>
            <p:ph type="title"/>
          </p:nvPr>
        </p:nvSpPr>
        <p:spPr/>
        <p:txBody>
          <a:bodyPr/>
          <a:lstStyle/>
          <a:p>
            <a:pPr fontAlgn="auto">
              <a:spcAft>
                <a:spcPts val="0"/>
              </a:spcAft>
              <a:defRPr/>
            </a:pPr>
            <a:r>
              <a:rPr lang="en-US" sz="3000" dirty="0">
                <a:latin typeface="+mn-lt"/>
                <a:ea typeface="+mj-ea"/>
              </a:rPr>
              <a:t>Classes of Priority Claims Among Unsecured Creditors </a:t>
            </a:r>
            <a:r>
              <a:rPr lang="en-US" sz="2400" dirty="0">
                <a:latin typeface="+mn-lt"/>
                <a:ea typeface="+mj-ea"/>
              </a:rPr>
              <a:t>2</a:t>
            </a:r>
          </a:p>
        </p:txBody>
      </p:sp>
      <p:sp>
        <p:nvSpPr>
          <p:cNvPr id="56323" name="Content Placeholder 3">
            <a:extLst>
              <a:ext uri="{FF2B5EF4-FFF2-40B4-BE49-F238E27FC236}">
                <a16:creationId xmlns:a16="http://schemas.microsoft.com/office/drawing/2014/main" xmlns="" id="{68B82DB3-344B-4FD9-B00A-C2C504DB97BC}"/>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Class 6: Unsecured claims by farmers and fishers against grain operators of grain storage facilities/fish storage/processing facilities.</a:t>
            </a:r>
          </a:p>
          <a:p>
            <a:pPr marL="291600" indent="-291600">
              <a:lnSpc>
                <a:spcPct val="80000"/>
              </a:lnSpc>
              <a:spcBef>
                <a:spcPts val="1000"/>
              </a:spcBef>
              <a:buClr>
                <a:schemeClr val="tx2"/>
              </a:buClr>
              <a:defRPr/>
            </a:pPr>
            <a:r>
              <a:rPr lang="en-US" altLang="en-US" sz="2400" dirty="0"/>
              <a:t>Class 7: Claims for deposits given to debtor in connection with property/services never given.</a:t>
            </a:r>
          </a:p>
          <a:p>
            <a:pPr marL="291600" indent="-291600">
              <a:lnSpc>
                <a:spcPct val="80000"/>
              </a:lnSpc>
              <a:spcBef>
                <a:spcPts val="1000"/>
              </a:spcBef>
              <a:buClr>
                <a:schemeClr val="tx2"/>
              </a:buClr>
              <a:defRPr/>
            </a:pPr>
            <a:r>
              <a:rPr lang="en-US" altLang="en-US" sz="2400" dirty="0"/>
              <a:t>Class 8: Certain taxes and penalties due government.</a:t>
            </a:r>
          </a:p>
          <a:p>
            <a:pPr marL="291600" indent="-291600">
              <a:lnSpc>
                <a:spcPct val="80000"/>
              </a:lnSpc>
              <a:spcBef>
                <a:spcPts val="1000"/>
              </a:spcBef>
              <a:buClr>
                <a:schemeClr val="tx2"/>
              </a:buClr>
              <a:defRPr/>
            </a:pPr>
            <a:r>
              <a:rPr lang="en-US" altLang="en-US" sz="2400" dirty="0"/>
              <a:t>Class 9: Claims in bankruptcies related to federal depository institutions.</a:t>
            </a:r>
          </a:p>
          <a:p>
            <a:pPr marL="291600" indent="-291600">
              <a:lnSpc>
                <a:spcPct val="80000"/>
              </a:lnSpc>
              <a:spcBef>
                <a:spcPts val="1000"/>
              </a:spcBef>
              <a:buClr>
                <a:schemeClr val="tx2"/>
              </a:buClr>
              <a:defRPr/>
            </a:pPr>
            <a:r>
              <a:rPr lang="en-US" altLang="en-US" sz="2400" dirty="0"/>
              <a:t>Class 10: Unsecured claims for personal injuries and deaths caused by debtor’s operation of motor vehicle under influence of alcohol/drugs.</a:t>
            </a:r>
          </a:p>
        </p:txBody>
      </p:sp>
      <p:sp>
        <p:nvSpPr>
          <p:cNvPr id="55299" name="Slide Number Placeholder 3">
            <a:extLst>
              <a:ext uri="{FF2B5EF4-FFF2-40B4-BE49-F238E27FC236}">
                <a16:creationId xmlns:a16="http://schemas.microsoft.com/office/drawing/2014/main" xmlns="" id="{D38DD348-2CE1-434D-BB30-718F5196B86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DC48AF-FA0F-4175-95E3-09E53493B635}" type="slidenum">
              <a:rPr lang="en-US" altLang="en-US" sz="1400">
                <a:latin typeface="+mn-lt"/>
              </a:rPr>
              <a:pPr/>
              <a:t>28</a:t>
            </a:fld>
            <a:endParaRPr lang="en-US" altLang="en-US" sz="140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FB3A501B-82DD-4B55-ABBD-AF70262C39CF}"/>
              </a:ext>
            </a:extLst>
          </p:cNvPr>
          <p:cNvSpPr>
            <a:spLocks noGrp="1" noChangeArrowheads="1"/>
          </p:cNvSpPr>
          <p:nvPr>
            <p:ph type="title"/>
          </p:nvPr>
        </p:nvSpPr>
        <p:spPr/>
        <p:txBody>
          <a:bodyPr/>
          <a:lstStyle/>
          <a:p>
            <a:pPr fontAlgn="auto">
              <a:spcAft>
                <a:spcPts val="0"/>
              </a:spcAft>
              <a:defRPr/>
            </a:pPr>
            <a:r>
              <a:rPr lang="en-US" sz="3200" dirty="0">
                <a:latin typeface="+mn-lt"/>
                <a:ea typeface="+mj-ea"/>
              </a:rPr>
              <a:t>Non-Dischargeable Debts Under The Bankruptcy Code </a:t>
            </a:r>
            <a:r>
              <a:rPr lang="en-US" sz="2400" dirty="0">
                <a:latin typeface="+mn-lt"/>
                <a:ea typeface="+mj-ea"/>
              </a:rPr>
              <a:t>1</a:t>
            </a:r>
          </a:p>
        </p:txBody>
      </p:sp>
      <p:sp>
        <p:nvSpPr>
          <p:cNvPr id="58371" name="Content Placeholder 3">
            <a:extLst>
              <a:ext uri="{FF2B5EF4-FFF2-40B4-BE49-F238E27FC236}">
                <a16:creationId xmlns:a16="http://schemas.microsoft.com/office/drawing/2014/main" xmlns="" id="{AE63B7D8-555A-4319-9F60-092EAE5DB442}"/>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Claims for back taxes/government fines within 3 years of bankruptcy filing.</a:t>
            </a:r>
          </a:p>
          <a:p>
            <a:pPr marL="291600" indent="-291600" fontAlgn="auto">
              <a:lnSpc>
                <a:spcPct val="80000"/>
              </a:lnSpc>
              <a:spcBef>
                <a:spcPts val="1000"/>
              </a:spcBef>
              <a:spcAft>
                <a:spcPts val="0"/>
              </a:spcAft>
              <a:buClr>
                <a:schemeClr val="tx2"/>
              </a:buClr>
              <a:defRPr/>
            </a:pPr>
            <a:r>
              <a:rPr lang="en-US" sz="2400" dirty="0"/>
              <a:t>Claims for liabilities against debtor for his/her obtaining money/property under false pretenses, false representation, or fraud.</a:t>
            </a:r>
          </a:p>
          <a:p>
            <a:pPr marL="291600" indent="-291600" fontAlgn="auto">
              <a:lnSpc>
                <a:spcPct val="80000"/>
              </a:lnSpc>
              <a:spcBef>
                <a:spcPts val="1000"/>
              </a:spcBef>
              <a:spcAft>
                <a:spcPts val="0"/>
              </a:spcAft>
              <a:buClr>
                <a:schemeClr val="tx2"/>
              </a:buClr>
              <a:defRPr/>
            </a:pPr>
            <a:r>
              <a:rPr lang="en-US" sz="2400" dirty="0"/>
              <a:t>Claims by creditors not listed on schedule and who did not have notification of bankruptcy proceedings.</a:t>
            </a:r>
          </a:p>
          <a:p>
            <a:pPr marL="291600" indent="-291600" fontAlgn="auto">
              <a:lnSpc>
                <a:spcPct val="80000"/>
              </a:lnSpc>
              <a:spcBef>
                <a:spcPts val="1000"/>
              </a:spcBef>
              <a:spcAft>
                <a:spcPts val="0"/>
              </a:spcAft>
              <a:buClr>
                <a:schemeClr val="tx2"/>
              </a:buClr>
              <a:defRPr/>
            </a:pPr>
            <a:r>
              <a:rPr lang="en-US" sz="2400" dirty="0"/>
              <a:t>Claims based on fraud, embezzlement, and larceny by debtor while he/she acting in fiduciary capacity.</a:t>
            </a:r>
          </a:p>
          <a:p>
            <a:pPr marL="291600" indent="-291600" fontAlgn="auto">
              <a:lnSpc>
                <a:spcPct val="80000"/>
              </a:lnSpc>
              <a:spcBef>
                <a:spcPts val="1000"/>
              </a:spcBef>
              <a:spcAft>
                <a:spcPts val="0"/>
              </a:spcAft>
              <a:buClr>
                <a:schemeClr val="tx2"/>
              </a:buClr>
              <a:defRPr/>
            </a:pPr>
            <a:r>
              <a:rPr lang="en-US" sz="2400" dirty="0"/>
              <a:t>Alimony, child support, and certain property settlements.</a:t>
            </a:r>
          </a:p>
        </p:txBody>
      </p:sp>
      <p:sp>
        <p:nvSpPr>
          <p:cNvPr id="57347" name="Slide Number Placeholder 3">
            <a:extLst>
              <a:ext uri="{FF2B5EF4-FFF2-40B4-BE49-F238E27FC236}">
                <a16:creationId xmlns:a16="http://schemas.microsoft.com/office/drawing/2014/main" xmlns="" id="{EDF12580-0E41-4DCF-8183-79440FF6EE0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404E1F1-BC26-4529-8DC3-3568E2800509}" type="slidenum">
              <a:rPr lang="en-US" altLang="en-US" sz="1400">
                <a:latin typeface="+mn-lt"/>
              </a:rPr>
              <a:pPr/>
              <a:t>29</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708FFD82-6728-4D29-AB5C-DB1BD74A36D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Collateral Under U</a:t>
            </a:r>
            <a:r>
              <a:rPr lang="en-US" sz="100" dirty="0">
                <a:latin typeface="+mn-lt"/>
                <a:ea typeface="+mj-ea"/>
              </a:rPr>
              <a:t> </a:t>
            </a:r>
            <a:r>
              <a:rPr lang="en-US" sz="4000" dirty="0">
                <a:latin typeface="+mn-lt"/>
                <a:ea typeface="+mj-ea"/>
              </a:rPr>
              <a:t>C</a:t>
            </a:r>
            <a:r>
              <a:rPr lang="en-US" sz="100" dirty="0">
                <a:latin typeface="+mn-lt"/>
                <a:ea typeface="+mj-ea"/>
              </a:rPr>
              <a:t> </a:t>
            </a:r>
            <a:r>
              <a:rPr lang="en-US" sz="4000" dirty="0">
                <a:latin typeface="+mn-lt"/>
                <a:ea typeface="+mj-ea"/>
              </a:rPr>
              <a:t>C</a:t>
            </a:r>
          </a:p>
        </p:txBody>
      </p:sp>
      <p:sp>
        <p:nvSpPr>
          <p:cNvPr id="7171" name="Content Placeholder 3">
            <a:extLst>
              <a:ext uri="{FF2B5EF4-FFF2-40B4-BE49-F238E27FC236}">
                <a16:creationId xmlns:a16="http://schemas.microsoft.com/office/drawing/2014/main" xmlns="" id="{6CBD0CA8-B31C-464D-A007-BC141CE7CEBC}"/>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Goods (Consumer goods, farm products, inventory, equipment, fixtures, and accessories).</a:t>
            </a:r>
          </a:p>
          <a:p>
            <a:pPr marL="291600" indent="-291600" fontAlgn="auto">
              <a:lnSpc>
                <a:spcPct val="80000"/>
              </a:lnSpc>
              <a:spcBef>
                <a:spcPts val="1000"/>
              </a:spcBef>
              <a:spcAft>
                <a:spcPts val="0"/>
              </a:spcAft>
              <a:buClr>
                <a:schemeClr val="tx2"/>
              </a:buClr>
              <a:defRPr/>
            </a:pPr>
            <a:r>
              <a:rPr lang="en-US" sz="2400" dirty="0"/>
              <a:t>Indispensable Paper (Documents of title, negotiable instruments, investment property, and chattel paper).</a:t>
            </a:r>
          </a:p>
          <a:p>
            <a:pPr marL="291600" indent="-291600" fontAlgn="auto">
              <a:lnSpc>
                <a:spcPct val="80000"/>
              </a:lnSpc>
              <a:spcBef>
                <a:spcPts val="1000"/>
              </a:spcBef>
              <a:spcAft>
                <a:spcPts val="0"/>
              </a:spcAft>
              <a:buClr>
                <a:schemeClr val="tx2"/>
              </a:buClr>
              <a:defRPr/>
            </a:pPr>
            <a:r>
              <a:rPr lang="en-US" sz="2400" dirty="0"/>
              <a:t>Intangibles (Accounts, goodwill, literary rights).</a:t>
            </a:r>
          </a:p>
          <a:p>
            <a:pPr marL="291600" indent="-291600" fontAlgn="auto">
              <a:lnSpc>
                <a:spcPct val="80000"/>
              </a:lnSpc>
              <a:spcBef>
                <a:spcPts val="1000"/>
              </a:spcBef>
              <a:spcAft>
                <a:spcPts val="0"/>
              </a:spcAft>
              <a:buClr>
                <a:schemeClr val="tx2"/>
              </a:buClr>
              <a:defRPr/>
            </a:pPr>
            <a:r>
              <a:rPr lang="en-US" sz="2400" dirty="0"/>
              <a:t>Proceeds.</a:t>
            </a:r>
          </a:p>
        </p:txBody>
      </p:sp>
      <p:sp>
        <p:nvSpPr>
          <p:cNvPr id="6147" name="Slide Number Placeholder 3">
            <a:extLst>
              <a:ext uri="{FF2B5EF4-FFF2-40B4-BE49-F238E27FC236}">
                <a16:creationId xmlns:a16="http://schemas.microsoft.com/office/drawing/2014/main" xmlns="" id="{400E6CFE-88B6-4561-A53E-625EAFD2D23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6C62324-5E31-4363-958D-442AEDD1365D}" type="slidenum">
              <a:rPr lang="en-US" altLang="en-US" sz="1400">
                <a:latin typeface="+mn-lt"/>
              </a:rPr>
              <a:pPr/>
              <a:t>3</a:t>
            </a:fld>
            <a:endParaRPr lang="en-US" altLang="en-US" sz="140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70185F6C-7165-41BC-861A-A89B352E7280}"/>
              </a:ext>
            </a:extLst>
          </p:cNvPr>
          <p:cNvSpPr>
            <a:spLocks noGrp="1" noChangeArrowheads="1"/>
          </p:cNvSpPr>
          <p:nvPr>
            <p:ph type="title"/>
          </p:nvPr>
        </p:nvSpPr>
        <p:spPr/>
        <p:txBody>
          <a:bodyPr/>
          <a:lstStyle/>
          <a:p>
            <a:pPr fontAlgn="auto">
              <a:spcAft>
                <a:spcPts val="0"/>
              </a:spcAft>
              <a:defRPr/>
            </a:pPr>
            <a:r>
              <a:rPr lang="en-US" sz="3200" dirty="0">
                <a:latin typeface="+mn-lt"/>
                <a:ea typeface="+mj-ea"/>
              </a:rPr>
              <a:t>Non-Dischargeable Debts Under The Bankruptcy Code </a:t>
            </a:r>
            <a:r>
              <a:rPr lang="en-US" sz="2400" dirty="0">
                <a:latin typeface="+mn-lt"/>
                <a:ea typeface="+mj-ea"/>
              </a:rPr>
              <a:t>2</a:t>
            </a:r>
          </a:p>
        </p:txBody>
      </p:sp>
      <p:sp>
        <p:nvSpPr>
          <p:cNvPr id="60419" name="Content Placeholder 3">
            <a:extLst>
              <a:ext uri="{FF2B5EF4-FFF2-40B4-BE49-F238E27FC236}">
                <a16:creationId xmlns:a16="http://schemas.microsoft.com/office/drawing/2014/main" xmlns="" id="{454F3201-4C9E-46C2-A318-93EC884537D5}"/>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Claims of willful/malicious conduct by debtor that caused injury to another person/property.</a:t>
            </a:r>
          </a:p>
          <a:p>
            <a:pPr marL="291600" indent="-291600">
              <a:lnSpc>
                <a:spcPct val="80000"/>
              </a:lnSpc>
              <a:spcBef>
                <a:spcPts val="1000"/>
              </a:spcBef>
              <a:buClr>
                <a:schemeClr val="tx2"/>
              </a:buClr>
              <a:defRPr/>
            </a:pPr>
            <a:r>
              <a:rPr lang="en-US" altLang="en-US" sz="2400" dirty="0"/>
              <a:t>Specific student loans, unless payment of loans would impose “undue hardship” on debtor.</a:t>
            </a:r>
          </a:p>
          <a:p>
            <a:pPr marL="291600" indent="-291600">
              <a:lnSpc>
                <a:spcPct val="80000"/>
              </a:lnSpc>
              <a:spcBef>
                <a:spcPts val="1000"/>
              </a:spcBef>
              <a:buClr>
                <a:schemeClr val="tx2"/>
              </a:buClr>
              <a:defRPr/>
            </a:pPr>
            <a:r>
              <a:rPr lang="en-US" altLang="en-US" sz="2400" dirty="0"/>
              <a:t>Judgments against debtor for claims resulting from debtor’s driving under the influence.</a:t>
            </a:r>
          </a:p>
          <a:p>
            <a:pPr marL="291600" indent="-291600">
              <a:lnSpc>
                <a:spcPct val="80000"/>
              </a:lnSpc>
              <a:spcBef>
                <a:spcPts val="1000"/>
              </a:spcBef>
              <a:buClr>
                <a:schemeClr val="tx2"/>
              </a:buClr>
              <a:defRPr/>
            </a:pPr>
            <a:r>
              <a:rPr lang="en-US" altLang="en-US" sz="2400" dirty="0"/>
              <a:t>Debts not discharged in previous bankruptcies.</a:t>
            </a:r>
          </a:p>
          <a:p>
            <a:pPr marL="291600" indent="-291600">
              <a:lnSpc>
                <a:spcPct val="80000"/>
              </a:lnSpc>
              <a:spcBef>
                <a:spcPts val="1000"/>
              </a:spcBef>
              <a:buClr>
                <a:schemeClr val="tx2"/>
              </a:buClr>
              <a:defRPr/>
            </a:pPr>
            <a:r>
              <a:rPr lang="en-US" altLang="en-US" sz="2400" dirty="0"/>
              <a:t>Claims for money borrowed to pay tax to federal government that would be non-dischargeable.</a:t>
            </a:r>
          </a:p>
          <a:p>
            <a:pPr marL="291600" indent="-291600">
              <a:lnSpc>
                <a:spcPct val="80000"/>
              </a:lnSpc>
              <a:spcBef>
                <a:spcPts val="1000"/>
              </a:spcBef>
              <a:buClr>
                <a:schemeClr val="tx2"/>
              </a:buClr>
              <a:defRPr/>
            </a:pPr>
            <a:r>
              <a:rPr lang="en-US" altLang="en-US" sz="2400" dirty="0"/>
              <a:t>Cash advances beyond $1,500 on credit card.</a:t>
            </a:r>
          </a:p>
        </p:txBody>
      </p:sp>
      <p:sp>
        <p:nvSpPr>
          <p:cNvPr id="59395" name="Slide Number Placeholder 3">
            <a:extLst>
              <a:ext uri="{FF2B5EF4-FFF2-40B4-BE49-F238E27FC236}">
                <a16:creationId xmlns:a16="http://schemas.microsoft.com/office/drawing/2014/main" xmlns="" id="{B100221A-621A-456E-8227-9AF247E76ED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D4F19BC-B8A9-4269-81E4-82E1E871890B}" type="slidenum">
              <a:rPr lang="en-US" altLang="en-US" sz="1400">
                <a:latin typeface="+mn-lt"/>
              </a:rPr>
              <a:pPr/>
              <a:t>30</a:t>
            </a:fld>
            <a:endParaRPr lang="en-US" altLang="en-US" sz="140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A4390AC2-0C24-47D6-B9E2-EEE363518A4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1</a:t>
            </a:r>
          </a:p>
        </p:txBody>
      </p:sp>
      <p:sp>
        <p:nvSpPr>
          <p:cNvPr id="61442" name="Content Placeholder 2">
            <a:extLst>
              <a:ext uri="{FF2B5EF4-FFF2-40B4-BE49-F238E27FC236}">
                <a16:creationId xmlns:a16="http://schemas.microsoft.com/office/drawing/2014/main" xmlns="" id="{91158AF2-7AF3-4C3B-B5B4-C15C0FA2B17A}"/>
              </a:ext>
            </a:extLst>
          </p:cNvPr>
          <p:cNvSpPr>
            <a:spLocks noGrp="1" noChangeArrowheads="1"/>
          </p:cNvSpPr>
          <p:nvPr>
            <p:ph idx="1"/>
          </p:nvPr>
        </p:nvSpPr>
        <p:spPr>
          <a:xfrm>
            <a:off x="457200" y="1447800"/>
            <a:ext cx="7620000" cy="4800600"/>
          </a:xfrm>
        </p:spPr>
        <p:txBody>
          <a:bodyPr>
            <a:normAutofit/>
          </a:bodyPr>
          <a:lstStyle/>
          <a:p>
            <a:pPr marL="291600" indent="-291600">
              <a:lnSpc>
                <a:spcPct val="80000"/>
              </a:lnSpc>
              <a:spcBef>
                <a:spcPts val="1000"/>
              </a:spcBef>
              <a:buClr>
                <a:schemeClr val="tx2"/>
              </a:buClr>
              <a:defRPr/>
            </a:pPr>
            <a:r>
              <a:rPr lang="en-US" altLang="en-US" sz="2400" dirty="0"/>
              <a:t>Rachel is planning to marry Randy at a wedding in June. She has paid Bob’s Bridal Shop $2,000 for a bridal gown and has an appointment for a fitting and alterations in three weeks. The day before her appointment Bob’s Bridal Shop files for Chapter 7 bankruptcy. What type of creditor is Rachel? Does she have a security interest in the bridal gown? Does she have priority under the Bankruptcy Code? Is she likely to get the gown in the bankruptcy proceeding?</a:t>
            </a:r>
          </a:p>
        </p:txBody>
      </p:sp>
      <p:sp>
        <p:nvSpPr>
          <p:cNvPr id="61444" name="Slide Number Placeholder 3">
            <a:extLst>
              <a:ext uri="{FF2B5EF4-FFF2-40B4-BE49-F238E27FC236}">
                <a16:creationId xmlns:a16="http://schemas.microsoft.com/office/drawing/2014/main" xmlns="" id="{FCF2519C-F779-450A-A085-A14CA166D35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6AF9B4D-B53B-4C84-B7D7-D0A7C9133722}" type="slidenum">
              <a:rPr lang="en-US" altLang="en-US" sz="1400">
                <a:latin typeface="+mn-lt"/>
              </a:rPr>
              <a:pPr/>
              <a:t>31</a:t>
            </a:fld>
            <a:endParaRPr lang="en-US" altLang="en-US" sz="140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xmlns="" id="{F38D41FC-3496-4D04-BAE1-ED521B827BF9}"/>
              </a:ext>
            </a:extLst>
          </p:cNvPr>
          <p:cNvSpPr>
            <a:spLocks noGrp="1" noChangeArrowheads="1"/>
          </p:cNvSpPr>
          <p:nvPr>
            <p:ph type="title"/>
          </p:nvPr>
        </p:nvSpPr>
        <p:spPr/>
        <p:txBody>
          <a:bodyPr/>
          <a:lstStyle/>
          <a:p>
            <a:r>
              <a:rPr lang="en-US" sz="3600" dirty="0">
                <a:latin typeface="+mn-lt"/>
              </a:rPr>
              <a:t>Question for Discussion </a:t>
            </a:r>
            <a:r>
              <a:rPr lang="en-US" sz="2400" dirty="0">
                <a:latin typeface="+mn-lt"/>
              </a:rPr>
              <a:t>2</a:t>
            </a:r>
            <a:endParaRPr lang="en-US" altLang="en-US" sz="2400" dirty="0">
              <a:latin typeface="+mn-lt"/>
            </a:endParaRPr>
          </a:p>
        </p:txBody>
      </p:sp>
      <p:sp>
        <p:nvSpPr>
          <p:cNvPr id="63491" name="Content Placeholder 2">
            <a:extLst>
              <a:ext uri="{FF2B5EF4-FFF2-40B4-BE49-F238E27FC236}">
                <a16:creationId xmlns:a16="http://schemas.microsoft.com/office/drawing/2014/main" xmlns="" id="{9D170386-C870-437D-AAB3-AB88C435784B}"/>
              </a:ext>
            </a:extLst>
          </p:cNvPr>
          <p:cNvSpPr>
            <a:spLocks noGrp="1" noChangeArrowheads="1"/>
          </p:cNvSpPr>
          <p:nvPr>
            <p:ph idx="1"/>
          </p:nvPr>
        </p:nvSpPr>
        <p:spPr>
          <a:xfrm>
            <a:off x="457200" y="1447800"/>
            <a:ext cx="7620000" cy="4800600"/>
          </a:xfrm>
        </p:spPr>
        <p:txBody>
          <a:bodyPr>
            <a:normAutofit/>
          </a:bodyPr>
          <a:lstStyle/>
          <a:p>
            <a:pPr marL="291600" indent="-291600">
              <a:lnSpc>
                <a:spcPct val="80000"/>
              </a:lnSpc>
              <a:spcBef>
                <a:spcPts val="1000"/>
              </a:spcBef>
              <a:buClr>
                <a:schemeClr val="tx2"/>
              </a:buClr>
              <a:defRPr/>
            </a:pPr>
            <a:r>
              <a:rPr lang="en-US" altLang="en-US" sz="2400" dirty="0"/>
              <a:t>First Bank loans Tax Accountants </a:t>
            </a:r>
            <a:r>
              <a:rPr lang="en-US" altLang="en-US" sz="2400" dirty="0" smtClean="0"/>
              <a:t>L</a:t>
            </a:r>
            <a:r>
              <a:rPr lang="en-US" altLang="en-US" sz="100" dirty="0" smtClean="0"/>
              <a:t> </a:t>
            </a:r>
            <a:r>
              <a:rPr lang="en-US" altLang="en-US" sz="2400" dirty="0" smtClean="0"/>
              <a:t>L</a:t>
            </a:r>
            <a:r>
              <a:rPr lang="en-US" altLang="en-US" sz="100" dirty="0" smtClean="0"/>
              <a:t> </a:t>
            </a:r>
            <a:r>
              <a:rPr lang="en-US" altLang="en-US" sz="2400" dirty="0" smtClean="0"/>
              <a:t>P </a:t>
            </a:r>
            <a:r>
              <a:rPr lang="en-US" altLang="en-US" sz="2400" dirty="0"/>
              <a:t>$10,000 on January 2 to purchase five computers for use in its Tax Accounting business. Tax Accountants buys the computers using the loan. </a:t>
            </a:r>
            <a:r>
              <a:rPr lang="en-US" altLang="en-US" sz="2400" dirty="0" smtClean="0"/>
              <a:t>First </a:t>
            </a:r>
            <a:r>
              <a:rPr lang="en-US" altLang="en-US" sz="2400" dirty="0"/>
              <a:t>Bank files a financing statement in the appropriate government office on January 15 that covers the five computers. On February 1 Tax Accountants takes out a loan for $5,000 from Second  Bank and gives the computers as collateral for the loan.</a:t>
            </a:r>
          </a:p>
          <a:p>
            <a:pPr marL="291600" indent="-291600">
              <a:lnSpc>
                <a:spcPct val="80000"/>
              </a:lnSpc>
              <a:spcBef>
                <a:spcPts val="1000"/>
              </a:spcBef>
              <a:buClr>
                <a:schemeClr val="tx2"/>
              </a:buClr>
              <a:defRPr/>
            </a:pPr>
            <a:r>
              <a:rPr lang="en-US" altLang="en-US" sz="2400" dirty="0"/>
              <a:t>When does First Bank’s security interest attach? </a:t>
            </a:r>
          </a:p>
        </p:txBody>
      </p:sp>
      <p:sp>
        <p:nvSpPr>
          <p:cNvPr id="62468" name="Slide Number Placeholder 3">
            <a:extLst>
              <a:ext uri="{FF2B5EF4-FFF2-40B4-BE49-F238E27FC236}">
                <a16:creationId xmlns:a16="http://schemas.microsoft.com/office/drawing/2014/main" xmlns="" id="{5C0240F5-D841-41B8-BD32-119AFE1A81E3}"/>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B11C6B-E787-4564-A1DC-21A3EB9718CB}" type="slidenum">
              <a:rPr lang="en-US" altLang="en-US" sz="1400">
                <a:latin typeface="+mn-lt"/>
              </a:rPr>
              <a:pPr/>
              <a:t>32</a:t>
            </a:fld>
            <a:endParaRPr lang="en-US" altLang="en-US" sz="1400">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F704F04A-3C8B-48FF-A6C3-052E4F8F7D21}"/>
              </a:ext>
            </a:extLst>
          </p:cNvPr>
          <p:cNvSpPr>
            <a:spLocks noGrp="1" noChangeArrowheads="1"/>
          </p:cNvSpPr>
          <p:nvPr>
            <p:ph type="title"/>
          </p:nvPr>
        </p:nvSpPr>
        <p:spPr/>
        <p:txBody>
          <a:bodyPr/>
          <a:lstStyle/>
          <a:p>
            <a:pPr fontAlgn="auto">
              <a:spcAft>
                <a:spcPts val="0"/>
              </a:spcAft>
              <a:defRPr/>
            </a:pPr>
            <a:r>
              <a:rPr lang="en-US" sz="3600" dirty="0">
                <a:latin typeface="+mn-lt"/>
              </a:rPr>
              <a:t>Question for Discussion </a:t>
            </a:r>
            <a:r>
              <a:rPr lang="en-US" sz="2400" dirty="0">
                <a:latin typeface="+mn-lt"/>
              </a:rPr>
              <a:t>3</a:t>
            </a:r>
          </a:p>
        </p:txBody>
      </p:sp>
      <p:sp>
        <p:nvSpPr>
          <p:cNvPr id="63490" name="Content Placeholder 2">
            <a:extLst>
              <a:ext uri="{FF2B5EF4-FFF2-40B4-BE49-F238E27FC236}">
                <a16:creationId xmlns:a16="http://schemas.microsoft.com/office/drawing/2014/main" xmlns="" id="{EE02B81E-CA8D-4D20-9742-CD9619F48A57}"/>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When is First Bank’s security interest perfected?</a:t>
            </a:r>
          </a:p>
          <a:p>
            <a:pPr marL="291600" indent="-291600">
              <a:lnSpc>
                <a:spcPct val="80000"/>
              </a:lnSpc>
              <a:spcBef>
                <a:spcPts val="1000"/>
              </a:spcBef>
              <a:buClr>
                <a:schemeClr val="tx2"/>
              </a:buClr>
              <a:defRPr/>
            </a:pPr>
            <a:r>
              <a:rPr lang="en-US" altLang="en-US" sz="2400" dirty="0"/>
              <a:t>As between First Bank and Second Bank which security interest has priority? Why? Explain.</a:t>
            </a:r>
          </a:p>
        </p:txBody>
      </p:sp>
      <p:sp>
        <p:nvSpPr>
          <p:cNvPr id="63492" name="Slide Number Placeholder 3">
            <a:extLst>
              <a:ext uri="{FF2B5EF4-FFF2-40B4-BE49-F238E27FC236}">
                <a16:creationId xmlns:a16="http://schemas.microsoft.com/office/drawing/2014/main" xmlns="" id="{D5C5A818-C383-4F9E-93A6-84D036104EC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4DDFCA-9173-4987-84F8-A529CFC1C05D}" type="slidenum">
              <a:rPr lang="en-US" altLang="en-US" sz="1400">
                <a:latin typeface="+mn-lt"/>
              </a:rPr>
              <a:pPr/>
              <a:t>33</a:t>
            </a:fld>
            <a:endParaRPr lang="en-US" altLang="en-US" sz="1400">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xmlns="" id="{4B5C3FAA-A344-4FFE-BCE9-52466C4CEC3C}"/>
              </a:ext>
            </a:extLst>
          </p:cNvPr>
          <p:cNvSpPr>
            <a:spLocks noGrp="1" noChangeArrowheads="1"/>
          </p:cNvSpPr>
          <p:nvPr>
            <p:ph type="title"/>
          </p:nvPr>
        </p:nvSpPr>
        <p:spPr/>
        <p:txBody>
          <a:bodyPr/>
          <a:lstStyle/>
          <a:p>
            <a:pPr fontAlgn="auto">
              <a:spcAft>
                <a:spcPts val="0"/>
              </a:spcAft>
              <a:defRPr/>
            </a:pPr>
            <a:r>
              <a:rPr lang="en-US" sz="3600" dirty="0">
                <a:latin typeface="+mn-lt"/>
              </a:rPr>
              <a:t>Question for Discussion</a:t>
            </a:r>
            <a:r>
              <a:rPr lang="en-US" sz="3200" dirty="0">
                <a:latin typeface="+mn-lt"/>
              </a:rPr>
              <a:t> </a:t>
            </a:r>
            <a:r>
              <a:rPr lang="en-US" sz="2400" dirty="0">
                <a:latin typeface="+mn-lt"/>
              </a:rPr>
              <a:t>4</a:t>
            </a:r>
          </a:p>
        </p:txBody>
      </p:sp>
      <p:sp>
        <p:nvSpPr>
          <p:cNvPr id="65539" name="Content Placeholder 2">
            <a:extLst>
              <a:ext uri="{FF2B5EF4-FFF2-40B4-BE49-F238E27FC236}">
                <a16:creationId xmlns:a16="http://schemas.microsoft.com/office/drawing/2014/main" xmlns="" id="{455013F1-3595-4A83-91F6-41B3FC8A8373}"/>
              </a:ext>
            </a:extLst>
          </p:cNvPr>
          <p:cNvSpPr>
            <a:spLocks noGrp="1" noChangeArrowheads="1"/>
          </p:cNvSpPr>
          <p:nvPr>
            <p:ph idx="1"/>
          </p:nvPr>
        </p:nvSpPr>
        <p:spPr>
          <a:xfrm>
            <a:off x="457200" y="1447800"/>
            <a:ext cx="7620000" cy="5029200"/>
          </a:xfrm>
        </p:spPr>
        <p:txBody>
          <a:bodyPr>
            <a:noAutofit/>
          </a:bodyPr>
          <a:lstStyle/>
          <a:p>
            <a:pPr marL="0" indent="0">
              <a:lnSpc>
                <a:spcPct val="90000"/>
              </a:lnSpc>
              <a:buNone/>
            </a:pPr>
            <a:r>
              <a:rPr lang="en-US" altLang="en-US" sz="2800" dirty="0"/>
              <a:t>David loaned Edward $2500 to purchase a high definition television for his business. Edward signed a financing statement which David filed in his personal files, but not with the appropriate government office. Edward buys the television.</a:t>
            </a:r>
            <a:endParaRPr lang="en-US" altLang="en-US" sz="1600" dirty="0"/>
          </a:p>
          <a:p>
            <a:pPr marL="291600" indent="-291600">
              <a:lnSpc>
                <a:spcPct val="80000"/>
              </a:lnSpc>
              <a:spcBef>
                <a:spcPts val="1000"/>
              </a:spcBef>
              <a:buClr>
                <a:schemeClr val="tx2"/>
              </a:buClr>
              <a:defRPr/>
            </a:pPr>
            <a:r>
              <a:rPr lang="en-US" altLang="en-US" sz="2400" dirty="0"/>
              <a:t>Has the security interest attached? Explain.</a:t>
            </a:r>
          </a:p>
          <a:p>
            <a:pPr marL="291600" indent="-291600">
              <a:lnSpc>
                <a:spcPct val="80000"/>
              </a:lnSpc>
              <a:spcBef>
                <a:spcPts val="1000"/>
              </a:spcBef>
              <a:buClr>
                <a:schemeClr val="tx2"/>
              </a:buClr>
              <a:defRPr/>
            </a:pPr>
            <a:r>
              <a:rPr lang="en-US" altLang="en-US" sz="2400" dirty="0"/>
              <a:t>Has the security interest been perfected? Explain.</a:t>
            </a:r>
          </a:p>
          <a:p>
            <a:pPr marL="291600" indent="-291600">
              <a:lnSpc>
                <a:spcPct val="80000"/>
              </a:lnSpc>
              <a:spcBef>
                <a:spcPts val="1000"/>
              </a:spcBef>
              <a:buClr>
                <a:schemeClr val="tx2"/>
              </a:buClr>
              <a:defRPr/>
            </a:pPr>
            <a:r>
              <a:rPr lang="en-US" altLang="en-US" sz="2400" dirty="0"/>
              <a:t>Does David’s security interest protect him against other creditors?</a:t>
            </a:r>
          </a:p>
        </p:txBody>
      </p:sp>
      <p:sp>
        <p:nvSpPr>
          <p:cNvPr id="64516" name="Slide Number Placeholder 3">
            <a:extLst>
              <a:ext uri="{FF2B5EF4-FFF2-40B4-BE49-F238E27FC236}">
                <a16:creationId xmlns:a16="http://schemas.microsoft.com/office/drawing/2014/main" xmlns="" id="{B15F6F59-A942-4543-BE08-15EB420EA8B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C74EE1F-0F52-4F09-B0B5-2BAB79BD97E4}" type="slidenum">
              <a:rPr lang="en-US" altLang="en-US" sz="1400">
                <a:latin typeface="+mn-lt"/>
              </a:rPr>
              <a:pPr/>
              <a:t>34</a:t>
            </a:fld>
            <a:endParaRPr lang="en-US" altLang="en-US" sz="1400">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xmlns="" id="{53BD6F99-C342-4588-99CC-5DE64C4C5162}"/>
              </a:ext>
            </a:extLst>
          </p:cNvPr>
          <p:cNvSpPr>
            <a:spLocks noGrp="1" noChangeArrowheads="1"/>
          </p:cNvSpPr>
          <p:nvPr>
            <p:ph type="title"/>
          </p:nvPr>
        </p:nvSpPr>
        <p:spPr>
          <a:xfrm>
            <a:off x="457200" y="274638"/>
            <a:ext cx="7620000" cy="1020762"/>
          </a:xfrm>
        </p:spPr>
        <p:txBody>
          <a:bodyPr/>
          <a:lstStyle/>
          <a:p>
            <a:pPr fontAlgn="auto">
              <a:spcAft>
                <a:spcPts val="0"/>
              </a:spcAft>
              <a:defRPr/>
            </a:pPr>
            <a:r>
              <a:rPr lang="en-US" sz="3600" dirty="0">
                <a:latin typeface="+mn-lt"/>
              </a:rPr>
              <a:t>Question for Discussion</a:t>
            </a:r>
            <a:r>
              <a:rPr lang="en-US" sz="3200" dirty="0">
                <a:latin typeface="+mn-lt"/>
              </a:rPr>
              <a:t> </a:t>
            </a:r>
            <a:r>
              <a:rPr lang="en-US" sz="2400" dirty="0">
                <a:latin typeface="+mn-lt"/>
              </a:rPr>
              <a:t>5</a:t>
            </a:r>
          </a:p>
        </p:txBody>
      </p:sp>
      <p:sp>
        <p:nvSpPr>
          <p:cNvPr id="65538" name="Content Placeholder 5">
            <a:extLst>
              <a:ext uri="{FF2B5EF4-FFF2-40B4-BE49-F238E27FC236}">
                <a16:creationId xmlns:a16="http://schemas.microsoft.com/office/drawing/2014/main" xmlns="" id="{E797C27A-24A0-4C74-B37F-C6CFBBFA9CB5}"/>
              </a:ext>
            </a:extLst>
          </p:cNvPr>
          <p:cNvSpPr>
            <a:spLocks noGrp="1" noChangeArrowheads="1"/>
          </p:cNvSpPr>
          <p:nvPr>
            <p:ph idx="1"/>
          </p:nvPr>
        </p:nvSpPr>
        <p:spPr>
          <a:xfrm>
            <a:off x="457200" y="1295400"/>
            <a:ext cx="7848600" cy="4953000"/>
          </a:xfrm>
        </p:spPr>
        <p:txBody>
          <a:bodyPr>
            <a:noAutofit/>
          </a:bodyPr>
          <a:lstStyle/>
          <a:p>
            <a:pPr marL="0" indent="0">
              <a:buNone/>
            </a:pPr>
            <a:r>
              <a:rPr lang="en-US" altLang="en-US" sz="2800" dirty="0"/>
              <a:t>David loans Edward $2,500 to purchase a high definition television for his home theater. Edward signs a financing statement and purchases the television. </a:t>
            </a:r>
            <a:r>
              <a:rPr lang="en-US" altLang="en-US" sz="2800" dirty="0" smtClean="0"/>
              <a:t>David </a:t>
            </a:r>
            <a:r>
              <a:rPr lang="en-US" altLang="en-US" sz="2800" dirty="0"/>
              <a:t>files the financing statement in his personal files but not in the appropriate government office.</a:t>
            </a:r>
            <a:endParaRPr lang="en-US" altLang="en-US" sz="1200" dirty="0"/>
          </a:p>
          <a:p>
            <a:pPr marL="291600" indent="-291600">
              <a:lnSpc>
                <a:spcPct val="80000"/>
              </a:lnSpc>
              <a:spcBef>
                <a:spcPts val="1000"/>
              </a:spcBef>
              <a:buClr>
                <a:schemeClr val="tx2"/>
              </a:buClr>
              <a:defRPr/>
            </a:pPr>
            <a:r>
              <a:rPr lang="en-US" altLang="en-US" sz="2400" dirty="0"/>
              <a:t>Has the security interest attached?</a:t>
            </a:r>
          </a:p>
          <a:p>
            <a:pPr marL="291600" indent="-291600">
              <a:lnSpc>
                <a:spcPct val="80000"/>
              </a:lnSpc>
              <a:spcBef>
                <a:spcPts val="1000"/>
              </a:spcBef>
              <a:buClr>
                <a:schemeClr val="tx2"/>
              </a:buClr>
              <a:defRPr/>
            </a:pPr>
            <a:r>
              <a:rPr lang="en-US" altLang="en-US" sz="2400" dirty="0"/>
              <a:t>Has the security interest been perfected?</a:t>
            </a:r>
          </a:p>
          <a:p>
            <a:pPr marL="291600" indent="-291600">
              <a:lnSpc>
                <a:spcPct val="80000"/>
              </a:lnSpc>
              <a:spcBef>
                <a:spcPts val="1000"/>
              </a:spcBef>
              <a:buClr>
                <a:schemeClr val="tx2"/>
              </a:buClr>
              <a:defRPr/>
            </a:pPr>
            <a:r>
              <a:rPr lang="en-US" altLang="en-US" sz="2400" dirty="0"/>
              <a:t>Why is this situation different from the previous one?</a:t>
            </a:r>
          </a:p>
        </p:txBody>
      </p:sp>
      <p:sp>
        <p:nvSpPr>
          <p:cNvPr id="65540" name="Slide Number Placeholder 3">
            <a:extLst>
              <a:ext uri="{FF2B5EF4-FFF2-40B4-BE49-F238E27FC236}">
                <a16:creationId xmlns:a16="http://schemas.microsoft.com/office/drawing/2014/main" xmlns="" id="{1D72FD5C-4C1F-4218-B93E-7DD49F6E344C}"/>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E980A70-ABEE-4451-9E5B-FE1A5453592C}" type="slidenum">
              <a:rPr lang="en-US" altLang="en-US" sz="1400">
                <a:latin typeface="+mn-lt"/>
              </a:rPr>
              <a:pPr/>
              <a:t>35</a:t>
            </a:fld>
            <a:endParaRPr lang="en-US" altLang="en-US" sz="1400">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xmlns="" id="{7FF3E8A5-524C-4401-8CC7-0099310DD7F6}"/>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6</a:t>
            </a:r>
          </a:p>
        </p:txBody>
      </p:sp>
      <p:sp>
        <p:nvSpPr>
          <p:cNvPr id="67587" name="Content Placeholder 2">
            <a:extLst>
              <a:ext uri="{FF2B5EF4-FFF2-40B4-BE49-F238E27FC236}">
                <a16:creationId xmlns:a16="http://schemas.microsoft.com/office/drawing/2014/main" xmlns="" id="{F5A6F6F1-B78E-4C45-801B-D326442A7622}"/>
              </a:ext>
            </a:extLst>
          </p:cNvPr>
          <p:cNvSpPr>
            <a:spLocks noGrp="1" noChangeArrowheads="1"/>
          </p:cNvSpPr>
          <p:nvPr>
            <p:ph idx="1"/>
          </p:nvPr>
        </p:nvSpPr>
        <p:spPr>
          <a:xfrm>
            <a:off x="457200" y="1417638"/>
            <a:ext cx="7620000" cy="4983162"/>
          </a:xfrm>
        </p:spPr>
        <p:txBody>
          <a:bodyPr rtlCol="0">
            <a:normAutofit/>
          </a:bodyPr>
          <a:lstStyle/>
          <a:p>
            <a:pPr marL="0" indent="0" fontAlgn="auto">
              <a:spcAft>
                <a:spcPts val="0"/>
              </a:spcAft>
              <a:buNone/>
              <a:defRPr/>
            </a:pPr>
            <a:r>
              <a:rPr lang="en-US" sz="2800" dirty="0"/>
              <a:t>Ace Corporation files for Chapter 7 bankruptcy. </a:t>
            </a:r>
            <a:r>
              <a:rPr lang="en-US" sz="2800" dirty="0" smtClean="0"/>
              <a:t>Its </a:t>
            </a:r>
            <a:r>
              <a:rPr lang="en-US" sz="2800" dirty="0"/>
              <a:t>only non-exempt asset is a piece of equipment valued at $25,000. The claims that have been approved by the trustee are as follows:</a:t>
            </a:r>
          </a:p>
          <a:p>
            <a:pPr marL="291600" lvl="1" indent="-291600">
              <a:lnSpc>
                <a:spcPct val="80000"/>
              </a:lnSpc>
              <a:spcBef>
                <a:spcPts val="1000"/>
              </a:spcBef>
              <a:buClr>
                <a:schemeClr val="tx2"/>
              </a:buClr>
              <a:defRPr/>
            </a:pPr>
            <a:r>
              <a:rPr lang="en-US" sz="2400" dirty="0"/>
              <a:t>$10,000 in wages, salaries and commissions earned by employees within ninety days before the filing.</a:t>
            </a:r>
          </a:p>
          <a:p>
            <a:pPr marL="291600" lvl="1" indent="-291600">
              <a:lnSpc>
                <a:spcPct val="80000"/>
              </a:lnSpc>
              <a:spcBef>
                <a:spcPts val="1000"/>
              </a:spcBef>
              <a:buClr>
                <a:schemeClr val="tx2"/>
              </a:buClr>
              <a:defRPr/>
            </a:pPr>
            <a:r>
              <a:rPr lang="en-US" sz="2400" dirty="0"/>
              <a:t>$3,000 in expenses of the trustee and administration of the estate.</a:t>
            </a:r>
          </a:p>
          <a:p>
            <a:pPr marL="291600" lvl="1" indent="-291600">
              <a:lnSpc>
                <a:spcPct val="80000"/>
              </a:lnSpc>
              <a:spcBef>
                <a:spcPts val="1000"/>
              </a:spcBef>
              <a:buClr>
                <a:schemeClr val="tx2"/>
              </a:buClr>
              <a:defRPr/>
            </a:pPr>
            <a:r>
              <a:rPr lang="en-US" sz="2400" dirty="0"/>
              <a:t>Unsecured claims in the amount of $10,000.</a:t>
            </a:r>
          </a:p>
        </p:txBody>
      </p:sp>
      <p:sp>
        <p:nvSpPr>
          <p:cNvPr id="66564" name="Slide Number Placeholder 3">
            <a:extLst>
              <a:ext uri="{FF2B5EF4-FFF2-40B4-BE49-F238E27FC236}">
                <a16:creationId xmlns:a16="http://schemas.microsoft.com/office/drawing/2014/main" xmlns="" id="{3DD3EB3D-ACDF-4D9C-946C-F699E085CC04}"/>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EBFABFD-AD98-418F-B2AD-65BDF71B515E}" type="slidenum">
              <a:rPr lang="en-US" altLang="en-US" sz="1400">
                <a:latin typeface="+mn-lt"/>
              </a:rPr>
              <a:pPr/>
              <a:t>36</a:t>
            </a:fld>
            <a:endParaRPr lang="en-US" altLang="en-US" sz="1400" dirty="0">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6171F899-F8A4-4949-BE92-B430678BBA8B}"/>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a:t>
            </a:r>
            <a:r>
              <a:rPr lang="en-US" sz="3200" dirty="0">
                <a:latin typeface="+mn-lt"/>
                <a:ea typeface="+mj-ea"/>
              </a:rPr>
              <a:t> </a:t>
            </a:r>
            <a:r>
              <a:rPr lang="en-US" sz="2400" dirty="0">
                <a:latin typeface="+mn-lt"/>
                <a:ea typeface="+mj-ea"/>
              </a:rPr>
              <a:t>7</a:t>
            </a:r>
          </a:p>
        </p:txBody>
      </p:sp>
      <p:sp>
        <p:nvSpPr>
          <p:cNvPr id="67586" name="Content Placeholder 2">
            <a:extLst>
              <a:ext uri="{FF2B5EF4-FFF2-40B4-BE49-F238E27FC236}">
                <a16:creationId xmlns:a16="http://schemas.microsoft.com/office/drawing/2014/main" xmlns="" id="{376CE074-AE87-4C1A-8315-07C404C1B685}"/>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A claim of $15,000 by First Bank and secured by the piece of equipment where the bank has filed a financing statement.</a:t>
            </a:r>
          </a:p>
          <a:p>
            <a:pPr marL="291600" indent="-291600">
              <a:lnSpc>
                <a:spcPct val="80000"/>
              </a:lnSpc>
              <a:spcBef>
                <a:spcPts val="1000"/>
              </a:spcBef>
              <a:buClr>
                <a:schemeClr val="tx2"/>
              </a:buClr>
              <a:defRPr/>
            </a:pPr>
            <a:r>
              <a:rPr lang="en-US" altLang="en-US" sz="2400" dirty="0"/>
              <a:t>In what order will the claims be paid? Explain.</a:t>
            </a:r>
          </a:p>
          <a:p>
            <a:pPr marL="291600" indent="-291600">
              <a:lnSpc>
                <a:spcPct val="80000"/>
              </a:lnSpc>
              <a:spcBef>
                <a:spcPts val="1000"/>
              </a:spcBef>
              <a:buClr>
                <a:schemeClr val="tx2"/>
              </a:buClr>
              <a:defRPr/>
            </a:pPr>
            <a:r>
              <a:rPr lang="en-US" altLang="en-US" sz="2400" dirty="0"/>
              <a:t>How much money will be available to pay the unsecured creditors?</a:t>
            </a:r>
          </a:p>
        </p:txBody>
      </p:sp>
      <p:sp>
        <p:nvSpPr>
          <p:cNvPr id="67588" name="Slide Number Placeholder 3">
            <a:extLst>
              <a:ext uri="{FF2B5EF4-FFF2-40B4-BE49-F238E27FC236}">
                <a16:creationId xmlns:a16="http://schemas.microsoft.com/office/drawing/2014/main" xmlns="" id="{F6E68EE2-D3D6-4D04-8373-60A13B68179D}"/>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0D854BD-43C7-4C5F-B704-717CDE29B0DE}" type="slidenum">
              <a:rPr lang="en-US" altLang="en-US" sz="1400">
                <a:latin typeface="+mn-lt"/>
              </a:rPr>
              <a:pPr/>
              <a:t>37</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7456CFAE-4A97-4FFA-AFEF-D1798592E4D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Attachment of Security Interest</a:t>
            </a:r>
          </a:p>
        </p:txBody>
      </p:sp>
      <p:sp>
        <p:nvSpPr>
          <p:cNvPr id="9219" name="Content Placeholder 3">
            <a:extLst>
              <a:ext uri="{FF2B5EF4-FFF2-40B4-BE49-F238E27FC236}">
                <a16:creationId xmlns:a16="http://schemas.microsoft.com/office/drawing/2014/main" xmlns="" id="{6C821811-5E5F-4434-BB17-2B04D9CAADDD}"/>
              </a:ext>
            </a:extLst>
          </p:cNvPr>
          <p:cNvSpPr>
            <a:spLocks noGrp="1" noChangeArrowheads="1"/>
          </p:cNvSpPr>
          <p:nvPr>
            <p:ph idx="1"/>
          </p:nvPr>
        </p:nvSpPr>
        <p:spPr/>
        <p:txBody>
          <a:bodyPr rtlCol="0">
            <a:normAutofit/>
          </a:bodyPr>
          <a:lstStyle/>
          <a:p>
            <a:pPr marL="0" indent="0" fontAlgn="auto">
              <a:lnSpc>
                <a:spcPct val="80000"/>
              </a:lnSpc>
              <a:spcBef>
                <a:spcPts val="1000"/>
              </a:spcBef>
              <a:spcAft>
                <a:spcPts val="0"/>
              </a:spcAft>
              <a:buClr>
                <a:schemeClr val="tx2"/>
              </a:buClr>
              <a:buNone/>
              <a:defRPr/>
            </a:pPr>
            <a:r>
              <a:rPr lang="en-US" sz="2400" dirty="0"/>
              <a:t>Attachment means the security agreement is enforceable as between the debtor and creditor. It requires:</a:t>
            </a:r>
          </a:p>
          <a:p>
            <a:pPr marL="291600" indent="-291600" fontAlgn="auto">
              <a:lnSpc>
                <a:spcPct val="80000"/>
              </a:lnSpc>
              <a:spcBef>
                <a:spcPts val="1000"/>
              </a:spcBef>
              <a:spcAft>
                <a:spcPts val="0"/>
              </a:spcAft>
              <a:buClr>
                <a:schemeClr val="tx2"/>
              </a:buClr>
              <a:defRPr/>
            </a:pPr>
            <a:r>
              <a:rPr lang="en-US" sz="2400" dirty="0"/>
              <a:t>Written Agreement: Agreement that describes collateral and is signed by debtor.</a:t>
            </a:r>
          </a:p>
          <a:p>
            <a:pPr marL="291600" indent="-291600" fontAlgn="auto">
              <a:lnSpc>
                <a:spcPct val="80000"/>
              </a:lnSpc>
              <a:spcBef>
                <a:spcPts val="1000"/>
              </a:spcBef>
              <a:spcAft>
                <a:spcPts val="0"/>
              </a:spcAft>
              <a:buClr>
                <a:schemeClr val="tx2"/>
              </a:buClr>
              <a:defRPr/>
            </a:pPr>
            <a:r>
              <a:rPr lang="en-US" sz="2400" dirty="0"/>
              <a:t>Value: Item of value given from creditor to debtor.</a:t>
            </a:r>
          </a:p>
          <a:p>
            <a:pPr marL="291600" indent="-291600" fontAlgn="auto">
              <a:lnSpc>
                <a:spcPct val="80000"/>
              </a:lnSpc>
              <a:spcBef>
                <a:spcPts val="1000"/>
              </a:spcBef>
              <a:spcAft>
                <a:spcPts val="0"/>
              </a:spcAft>
              <a:buClr>
                <a:schemeClr val="tx2"/>
              </a:buClr>
              <a:defRPr/>
            </a:pPr>
            <a:r>
              <a:rPr lang="en-US" sz="2400" dirty="0"/>
              <a:t>Debtor Rights in Collateral: Rights of debtor over collateral.</a:t>
            </a:r>
          </a:p>
        </p:txBody>
      </p:sp>
      <p:sp>
        <p:nvSpPr>
          <p:cNvPr id="8195" name="Slide Number Placeholder 3">
            <a:extLst>
              <a:ext uri="{FF2B5EF4-FFF2-40B4-BE49-F238E27FC236}">
                <a16:creationId xmlns:a16="http://schemas.microsoft.com/office/drawing/2014/main" xmlns="" id="{7785CA92-A4E7-4B21-9864-DBEFFD93224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4662D51-EBC2-4A1D-AC2C-2AC088B6BCF3}"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EADEEF87-4281-416C-B288-335D07968F6B}"/>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“Purchase-Money” Security Interest</a:t>
            </a:r>
          </a:p>
        </p:txBody>
      </p:sp>
      <p:sp>
        <p:nvSpPr>
          <p:cNvPr id="11267" name="Content Placeholder 3">
            <a:extLst>
              <a:ext uri="{FF2B5EF4-FFF2-40B4-BE49-F238E27FC236}">
                <a16:creationId xmlns:a16="http://schemas.microsoft.com/office/drawing/2014/main" xmlns="" id="{B8CF400C-DFDD-43AD-BB28-4A80128F2A22}"/>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400" dirty="0"/>
              <a:t>A purchase-money security interest is one that is formed when a debtor uses money borrowed from the secured party to buy the collateral.</a:t>
            </a:r>
          </a:p>
        </p:txBody>
      </p:sp>
      <p:sp>
        <p:nvSpPr>
          <p:cNvPr id="10243" name="Slide Number Placeholder 3">
            <a:extLst>
              <a:ext uri="{FF2B5EF4-FFF2-40B4-BE49-F238E27FC236}">
                <a16:creationId xmlns:a16="http://schemas.microsoft.com/office/drawing/2014/main" xmlns="" id="{610C97FC-072E-41A7-A240-5756AF94C3E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54E777-6B16-49CA-8F5A-B2E531841CC1}"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21AB3958-714C-4E08-9CE3-038334A1A58B}"/>
              </a:ext>
            </a:extLst>
          </p:cNvPr>
          <p:cNvSpPr>
            <a:spLocks noGrp="1" noChangeArrowheads="1"/>
          </p:cNvSpPr>
          <p:nvPr>
            <p:ph type="title"/>
          </p:nvPr>
        </p:nvSpPr>
        <p:spPr/>
        <p:txBody>
          <a:bodyPr wrap="square" numCol="1" anchorCtr="0" compatLnSpc="1">
            <a:prstTxWarp prst="textNoShape">
              <a:avLst/>
            </a:prstTxWarp>
          </a:bodyPr>
          <a:lstStyle/>
          <a:p>
            <a:r>
              <a:rPr lang="en-US" altLang="en-US" dirty="0">
                <a:latin typeface="+mn-lt"/>
              </a:rPr>
              <a:t>“Perfected” Security Interest</a:t>
            </a:r>
          </a:p>
        </p:txBody>
      </p:sp>
      <p:sp>
        <p:nvSpPr>
          <p:cNvPr id="13315" name="Content Placeholder 3">
            <a:extLst>
              <a:ext uri="{FF2B5EF4-FFF2-40B4-BE49-F238E27FC236}">
                <a16:creationId xmlns:a16="http://schemas.microsoft.com/office/drawing/2014/main" xmlns="" id="{191B680D-467D-4DE9-9FB4-476FC30DB9EF}"/>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A perfected security interest is one where the secured party has taken a series of steps to protect its rights in the collateral against other creditors of the debtor claiming rights in the same collateral. The first creditor to file or perfect has priority over the others.</a:t>
            </a:r>
          </a:p>
        </p:txBody>
      </p:sp>
      <p:sp>
        <p:nvSpPr>
          <p:cNvPr id="12291" name="Slide Number Placeholder 3">
            <a:extLst>
              <a:ext uri="{FF2B5EF4-FFF2-40B4-BE49-F238E27FC236}">
                <a16:creationId xmlns:a16="http://schemas.microsoft.com/office/drawing/2014/main" xmlns="" id="{333C96BE-B34C-42BD-B8EE-65AD09D5EBE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BDFEF0-0761-469F-9DA9-8DCC5F77010F}"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C11F0D70-5B65-4407-8C92-5A29097BAEBE}"/>
              </a:ext>
            </a:extLst>
          </p:cNvPr>
          <p:cNvSpPr>
            <a:spLocks noGrp="1" noChangeArrowheads="1"/>
          </p:cNvSpPr>
          <p:nvPr>
            <p:ph type="title"/>
          </p:nvPr>
        </p:nvSpPr>
        <p:spPr/>
        <p:txBody>
          <a:bodyPr/>
          <a:lstStyle/>
          <a:p>
            <a:pPr fontAlgn="auto">
              <a:spcAft>
                <a:spcPts val="0"/>
              </a:spcAft>
              <a:defRPr/>
            </a:pPr>
            <a:r>
              <a:rPr lang="en-US" sz="3600" dirty="0">
                <a:latin typeface="+mn-lt"/>
                <a:ea typeface="+mj-ea"/>
              </a:rPr>
              <a:t>Relationship of Attachment and Perfection</a:t>
            </a:r>
          </a:p>
        </p:txBody>
      </p:sp>
      <p:sp>
        <p:nvSpPr>
          <p:cNvPr id="14338" name="Content Placeholder 2">
            <a:extLst>
              <a:ext uri="{FF2B5EF4-FFF2-40B4-BE49-F238E27FC236}">
                <a16:creationId xmlns:a16="http://schemas.microsoft.com/office/drawing/2014/main" xmlns="" id="{85C7D26D-E836-4A1F-AE89-2EAE0FD3282D}"/>
              </a:ext>
            </a:extLst>
          </p:cNvPr>
          <p:cNvSpPr>
            <a:spLocks noGrp="1" noChangeArrowheads="1"/>
          </p:cNvSpPr>
          <p:nvPr>
            <p:ph idx="1"/>
          </p:nvPr>
        </p:nvSpPr>
        <p:spPr/>
        <p:txBody>
          <a:bodyPr/>
          <a:lstStyle/>
          <a:p>
            <a:pPr marL="291600" indent="-291600">
              <a:spcBef>
                <a:spcPts val="1500"/>
              </a:spcBef>
              <a:buClr>
                <a:schemeClr val="tx2"/>
              </a:buClr>
            </a:pPr>
            <a:r>
              <a:rPr lang="en-US" altLang="en-US" sz="2400" dirty="0"/>
              <a:t>Attachment is a prerequisite to perfection. A security interest must attach before it can be perfected. Usually this is not an issue, but it can be in situations where the creditor puts up the purchase money before the </a:t>
            </a:r>
            <a:r>
              <a:rPr lang="en-US" altLang="en-US" sz="2400" dirty="0" smtClean="0"/>
              <a:t>debtor has </a:t>
            </a:r>
            <a:r>
              <a:rPr lang="en-US" altLang="en-US" sz="2400" dirty="0"/>
              <a:t>purchased or otherwise acquired the collateral</a:t>
            </a:r>
            <a:r>
              <a:rPr lang="en-US" altLang="en-US" sz="2800" dirty="0"/>
              <a:t>.</a:t>
            </a:r>
          </a:p>
        </p:txBody>
      </p:sp>
      <p:sp>
        <p:nvSpPr>
          <p:cNvPr id="14340" name="Slide Number Placeholder 3">
            <a:extLst>
              <a:ext uri="{FF2B5EF4-FFF2-40B4-BE49-F238E27FC236}">
                <a16:creationId xmlns:a16="http://schemas.microsoft.com/office/drawing/2014/main" xmlns="" id="{EC286744-D8D6-4FD7-B0E0-54F394566617}"/>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88C333A-1867-4E73-96BA-924092F4E3F9}"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8B92E78-67FB-444D-9D85-907BA680D585}"/>
              </a:ext>
            </a:extLst>
          </p:cNvPr>
          <p:cNvSpPr>
            <a:spLocks noGrp="1" noChangeArrowheads="1"/>
          </p:cNvSpPr>
          <p:nvPr>
            <p:ph type="title"/>
          </p:nvPr>
        </p:nvSpPr>
        <p:spPr/>
        <p:txBody>
          <a:bodyPr/>
          <a:lstStyle/>
          <a:p>
            <a:pPr fontAlgn="auto">
              <a:spcAft>
                <a:spcPts val="0"/>
              </a:spcAft>
              <a:defRPr/>
            </a:pPr>
            <a:r>
              <a:rPr lang="en-US" sz="4200" dirty="0">
                <a:latin typeface="+mn-lt"/>
                <a:ea typeface="+mj-ea"/>
              </a:rPr>
              <a:t>Methods of Perfection</a:t>
            </a:r>
          </a:p>
        </p:txBody>
      </p:sp>
      <p:sp>
        <p:nvSpPr>
          <p:cNvPr id="16387" name="Content Placeholder 3">
            <a:extLst>
              <a:ext uri="{FF2B5EF4-FFF2-40B4-BE49-F238E27FC236}">
                <a16:creationId xmlns:a16="http://schemas.microsoft.com/office/drawing/2014/main" xmlns="" id="{A42ABC3D-5BD9-44FB-8B32-AADB2199A28A}"/>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Perfection By Filing: Perfection of an interest by filing a financing statement with state agency in the state where the debtor resides is the most common method of financing.</a:t>
            </a:r>
          </a:p>
          <a:p>
            <a:pPr marL="291600" indent="-291600">
              <a:lnSpc>
                <a:spcPct val="80000"/>
              </a:lnSpc>
              <a:spcBef>
                <a:spcPts val="1000"/>
              </a:spcBef>
              <a:buClr>
                <a:schemeClr val="tx2"/>
              </a:buClr>
              <a:defRPr/>
            </a:pPr>
            <a:r>
              <a:rPr lang="en-US" altLang="en-US" sz="2400" dirty="0"/>
              <a:t>Perfection By Possession: Perfection by possession of an item may also occur. When an item is pawned, the pawn broker’s security interest in the item is perfected by possession.</a:t>
            </a:r>
          </a:p>
          <a:p>
            <a:pPr marL="291600" indent="-291600">
              <a:lnSpc>
                <a:spcPct val="80000"/>
              </a:lnSpc>
              <a:spcBef>
                <a:spcPts val="1000"/>
              </a:spcBef>
              <a:buClr>
                <a:schemeClr val="tx2"/>
              </a:buClr>
              <a:defRPr/>
            </a:pPr>
            <a:r>
              <a:rPr lang="en-US" altLang="en-US" sz="2400" dirty="0"/>
              <a:t>A purchase money security interest in a consumer good is automatically perfected.</a:t>
            </a:r>
          </a:p>
        </p:txBody>
      </p:sp>
      <p:sp>
        <p:nvSpPr>
          <p:cNvPr id="15363" name="Slide Number Placeholder 3">
            <a:extLst>
              <a:ext uri="{FF2B5EF4-FFF2-40B4-BE49-F238E27FC236}">
                <a16:creationId xmlns:a16="http://schemas.microsoft.com/office/drawing/2014/main" xmlns="" id="{1F10E45C-F2A8-4645-AB8F-1B3150CE30E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3EB9E6-27EC-4E0F-9704-8E53B6F32592}"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5BE9578B-CB77-43ED-BC33-F9FCE3C69A4B}"/>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Automobiles and Boats</a:t>
            </a:r>
          </a:p>
        </p:txBody>
      </p:sp>
      <p:sp>
        <p:nvSpPr>
          <p:cNvPr id="18435" name="Content Placeholder 3">
            <a:extLst>
              <a:ext uri="{FF2B5EF4-FFF2-40B4-BE49-F238E27FC236}">
                <a16:creationId xmlns:a16="http://schemas.microsoft.com/office/drawing/2014/main" xmlns="" id="{3EE78CB1-18A4-49F9-9877-8B717D927F61}"/>
              </a:ext>
            </a:extLst>
          </p:cNvPr>
          <p:cNvSpPr>
            <a:spLocks noGrp="1" noChangeArrowheads="1"/>
          </p:cNvSpPr>
          <p:nvPr>
            <p:ph idx="1"/>
          </p:nvPr>
        </p:nvSpPr>
        <p:spPr/>
        <p:txBody>
          <a:bodyPr>
            <a:normAutofit/>
          </a:bodyPr>
          <a:lstStyle/>
          <a:p>
            <a:pPr marL="291600" indent="-291600">
              <a:lnSpc>
                <a:spcPct val="80000"/>
              </a:lnSpc>
              <a:spcBef>
                <a:spcPts val="1000"/>
              </a:spcBef>
              <a:buClr>
                <a:schemeClr val="tx2"/>
              </a:buClr>
              <a:defRPr/>
            </a:pPr>
            <a:r>
              <a:rPr lang="en-US" altLang="en-US" sz="2400" dirty="0"/>
              <a:t>Because states issue title certificates for automobiles and boats, security interests in these items are normally noted on the certificate of title issued by the state. Security interests are perfected by filing with the office that issues these title certificates.</a:t>
            </a:r>
          </a:p>
        </p:txBody>
      </p:sp>
      <p:sp>
        <p:nvSpPr>
          <p:cNvPr id="17411" name="Slide Number Placeholder 3">
            <a:extLst>
              <a:ext uri="{FF2B5EF4-FFF2-40B4-BE49-F238E27FC236}">
                <a16:creationId xmlns:a16="http://schemas.microsoft.com/office/drawing/2014/main" xmlns="" id="{46810626-9778-4B2E-9826-1CF0930AFD0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E5FA73-47F1-4F8A-8ADF-63993FCFC09D}"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4b3ec86a47a987941c3f478ee5f4afb8c13a2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2.xml><?xml version="1.0" encoding="utf-8"?>
<a:theme xmlns:a="http://schemas.openxmlformats.org/drawingml/2006/main" name="1_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Themekubbaaaa</Template>
  <TotalTime>644</TotalTime>
  <Words>4290</Words>
  <Application>Microsoft Office PowerPoint</Application>
  <PresentationFormat>On-screen Show (4:3)</PresentationFormat>
  <Paragraphs>243</Paragraphs>
  <Slides>37</Slides>
  <Notes>28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ＭＳ Ｐゴシック</vt:lpstr>
      <vt:lpstr>ＭＳ Ｐゴシック</vt:lpstr>
      <vt:lpstr>Arial</vt:lpstr>
      <vt:lpstr>Calibri</vt:lpstr>
      <vt:lpstr>Cambria</vt:lpstr>
      <vt:lpstr>Verdana</vt:lpstr>
      <vt:lpstr>Themekubbaaaa</vt:lpstr>
      <vt:lpstr>1_Themekubbaaaa</vt:lpstr>
      <vt:lpstr>Chapter 19</vt:lpstr>
      <vt:lpstr>Secured Transactions: Definitions</vt:lpstr>
      <vt:lpstr>Collateral Under U C C</vt:lpstr>
      <vt:lpstr>Attachment of Security Interest</vt:lpstr>
      <vt:lpstr>“Purchase-Money” Security Interest</vt:lpstr>
      <vt:lpstr>“Perfected” Security Interest</vt:lpstr>
      <vt:lpstr>Relationship of Attachment and Perfection</vt:lpstr>
      <vt:lpstr>Methods of Perfection</vt:lpstr>
      <vt:lpstr>Automobiles and Boats</vt:lpstr>
      <vt:lpstr>Refiling When an Item Is Moved</vt:lpstr>
      <vt:lpstr>Scope of Security Interest</vt:lpstr>
      <vt:lpstr>Termination Statement</vt:lpstr>
      <vt:lpstr>Priority Disputes 1</vt:lpstr>
      <vt:lpstr>Priority Disputes 2</vt:lpstr>
      <vt:lpstr>Default</vt:lpstr>
      <vt:lpstr>Bankruptcy and Reorganization</vt:lpstr>
      <vt:lpstr>The Purpose of The Bankruptcy Act and Its Goals</vt:lpstr>
      <vt:lpstr>Bankruptcy Law Is A Matter Of Federal Jurisdiction</vt:lpstr>
      <vt:lpstr>The Bankruptcy Abuse Prevention and Consumer Protection Act of 2005 (B A P C P A)</vt:lpstr>
      <vt:lpstr>Types of Bankruptcy Relief</vt:lpstr>
      <vt:lpstr>Bankruptcy Proceedings</vt:lpstr>
      <vt:lpstr>Chapter 7 Bankruptcy:  “Voluntary” Versus “Involuntary” Petition</vt:lpstr>
      <vt:lpstr>Chapter 7 Bankruptcy Terminology</vt:lpstr>
      <vt:lpstr>Federal Bankruptcy Exemptions 1</vt:lpstr>
      <vt:lpstr>Federal Bankruptcy Exemptions 2</vt:lpstr>
      <vt:lpstr>Voidable Transfers</vt:lpstr>
      <vt:lpstr>Classes of Priority Claims Among Unsecured Creditors 1</vt:lpstr>
      <vt:lpstr>Classes of Priority Claims Among Unsecured Creditors 2</vt:lpstr>
      <vt:lpstr>Non-Dischargeable Debts Under The Bankruptcy Code 1</vt:lpstr>
      <vt:lpstr>Non-Dischargeable Debts Under The Bankruptcy Code 2</vt:lpstr>
      <vt:lpstr>Question for Discussion 1</vt:lpstr>
      <vt:lpstr>Question for Discussion 2</vt:lpstr>
      <vt:lpstr>Question for Discussion 3</vt:lpstr>
      <vt:lpstr>Question for Discussion 4</vt:lpstr>
      <vt:lpstr>Question for Discussion 5</vt:lpstr>
      <vt:lpstr>Question for Discussion 6</vt:lpstr>
      <vt:lpstr>Question for Discussion 7</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77</cp:revision>
  <dcterms:created xsi:type="dcterms:W3CDTF">2011-05-16T15:56:06Z</dcterms:created>
  <dcterms:modified xsi:type="dcterms:W3CDTF">2018-09-16T19:55:00Z</dcterms:modified>
</cp:coreProperties>
</file>