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29" r:id="rId2"/>
    <p:sldMasterId id="2147484141" r:id="rId3"/>
    <p:sldMasterId id="2147484217" r:id="rId4"/>
    <p:sldMasterId id="2147484229" r:id="rId5"/>
    <p:sldMasterId id="2147484241" r:id="rId6"/>
  </p:sldMasterIdLst>
  <p:notesMasterIdLst>
    <p:notesMasterId r:id="rId69"/>
  </p:notesMasterIdLst>
  <p:handoutMasterIdLst>
    <p:handoutMasterId r:id="rId70"/>
  </p:handoutMasterIdLst>
  <p:sldIdLst>
    <p:sldId id="417" r:id="rId7"/>
    <p:sldId id="447" r:id="rId8"/>
    <p:sldId id="427" r:id="rId9"/>
    <p:sldId id="375" r:id="rId10"/>
    <p:sldId id="376" r:id="rId11"/>
    <p:sldId id="416" r:id="rId12"/>
    <p:sldId id="378" r:id="rId13"/>
    <p:sldId id="379" r:id="rId14"/>
    <p:sldId id="380" r:id="rId15"/>
    <p:sldId id="381" r:id="rId16"/>
    <p:sldId id="382" r:id="rId17"/>
    <p:sldId id="448" r:id="rId18"/>
    <p:sldId id="429" r:id="rId19"/>
    <p:sldId id="383" r:id="rId20"/>
    <p:sldId id="384" r:id="rId21"/>
    <p:sldId id="449" r:id="rId22"/>
    <p:sldId id="450" r:id="rId23"/>
    <p:sldId id="385" r:id="rId24"/>
    <p:sldId id="418" r:id="rId25"/>
    <p:sldId id="431" r:id="rId26"/>
    <p:sldId id="386" r:id="rId27"/>
    <p:sldId id="387" r:id="rId28"/>
    <p:sldId id="388" r:id="rId29"/>
    <p:sldId id="389" r:id="rId30"/>
    <p:sldId id="390" r:id="rId31"/>
    <p:sldId id="391" r:id="rId32"/>
    <p:sldId id="392" r:id="rId33"/>
    <p:sldId id="393" r:id="rId34"/>
    <p:sldId id="419" r:id="rId35"/>
    <p:sldId id="394" r:id="rId36"/>
    <p:sldId id="395" r:id="rId37"/>
    <p:sldId id="420" r:id="rId38"/>
    <p:sldId id="421" r:id="rId39"/>
    <p:sldId id="422" r:id="rId40"/>
    <p:sldId id="433" r:id="rId41"/>
    <p:sldId id="396" r:id="rId42"/>
    <p:sldId id="397" r:id="rId43"/>
    <p:sldId id="398" r:id="rId44"/>
    <p:sldId id="399" r:id="rId45"/>
    <p:sldId id="423" r:id="rId46"/>
    <p:sldId id="424" r:id="rId47"/>
    <p:sldId id="435" r:id="rId48"/>
    <p:sldId id="400" r:id="rId49"/>
    <p:sldId id="401" r:id="rId50"/>
    <p:sldId id="402" r:id="rId51"/>
    <p:sldId id="403" r:id="rId52"/>
    <p:sldId id="404" r:id="rId53"/>
    <p:sldId id="425" r:id="rId54"/>
    <p:sldId id="426" r:id="rId55"/>
    <p:sldId id="437" r:id="rId56"/>
    <p:sldId id="405" r:id="rId57"/>
    <p:sldId id="407" r:id="rId58"/>
    <p:sldId id="408" r:id="rId59"/>
    <p:sldId id="439" r:id="rId60"/>
    <p:sldId id="410" r:id="rId61"/>
    <p:sldId id="441" r:id="rId62"/>
    <p:sldId id="411" r:id="rId63"/>
    <p:sldId id="443" r:id="rId64"/>
    <p:sldId id="412" r:id="rId65"/>
    <p:sldId id="445" r:id="rId66"/>
    <p:sldId id="413" r:id="rId67"/>
    <p:sldId id="258" r:id="rId6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4" clrIdx="0"/>
  <p:cmAuthor id="1" name="Reviewer" initials="R"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CC"/>
    <a:srgbClr val="66CCFF"/>
    <a:srgbClr val="FFFF99"/>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78003" autoAdjust="0"/>
  </p:normalViewPr>
  <p:slideViewPr>
    <p:cSldViewPr>
      <p:cViewPr varScale="1">
        <p:scale>
          <a:sx n="69" d="100"/>
          <a:sy n="69" d="100"/>
        </p:scale>
        <p:origin x="18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11-</a:t>
            </a:r>
            <a:fld id="{B2C71D05-9DD3-4D06-8528-16224236E7EA}" type="slidenum">
              <a:rPr lang="en-US" smtClean="0"/>
              <a:pPr>
                <a:defRPr/>
              </a:pPr>
              <a:t>‹#›</a:t>
            </a:fld>
            <a:endParaRPr lang="en-US" dirty="0"/>
          </a:p>
        </p:txBody>
      </p:sp>
    </p:spTree>
    <p:extLst>
      <p:ext uri="{BB962C8B-B14F-4D97-AF65-F5344CB8AC3E}">
        <p14:creationId xmlns:p14="http://schemas.microsoft.com/office/powerpoint/2010/main" val="22566173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13 - </a:t>
            </a:r>
            <a:fld id="{FF4CB321-6ACB-4949-92CE-42C23B05255C}"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318155372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Chapter 13: Accounting for Corporations</a:t>
            </a:r>
          </a:p>
        </p:txBody>
      </p:sp>
    </p:spTree>
    <p:extLst>
      <p:ext uri="{BB962C8B-B14F-4D97-AF65-F5344CB8AC3E}">
        <p14:creationId xmlns:p14="http://schemas.microsoft.com/office/powerpoint/2010/main" val="32941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b="1" dirty="0"/>
              <a:t>Capital stock </a:t>
            </a:r>
            <a:r>
              <a:rPr lang="en-US" altLang="en-US" dirty="0"/>
              <a:t>is a phrase for any shares issued to obtain capital (owner financing). This section introduces terminology and accounting for capital stock.</a:t>
            </a:r>
          </a:p>
          <a:p>
            <a:r>
              <a:rPr lang="en-US" altLang="en-US" dirty="0"/>
              <a:t> </a:t>
            </a:r>
          </a:p>
          <a:p>
            <a:r>
              <a:rPr lang="en-US" altLang="en-US" b="1" dirty="0"/>
              <a:t>Authorized Stock Authorized stock </a:t>
            </a:r>
            <a:r>
              <a:rPr lang="en-US" altLang="en-US" dirty="0"/>
              <a:t>is the number of shares that a corporation’s charter allows it to sell. The number of authorized shares usually exceeds the number of shares issued (and outstanding), often by a large amount. (</a:t>
            </a:r>
            <a:r>
              <a:rPr lang="en-US" altLang="en-US" i="1" dirty="0"/>
              <a:t>Outstanding stock </a:t>
            </a:r>
            <a:r>
              <a:rPr lang="en-US" altLang="en-US" dirty="0"/>
              <a:t>refers to issued stock held by stockholders.) No formal journal entry is required for stock authorization. A corporation discloses the number of shares authorized in the equity section of its balance sheet or notes.</a:t>
            </a:r>
          </a:p>
          <a:p>
            <a:endParaRPr lang="en-US" altLang="en-US" dirty="0"/>
          </a:p>
          <a:p>
            <a:r>
              <a:rPr lang="en-US" altLang="en-US" dirty="0"/>
              <a:t>In our example, the company has a total of 92,556,295 shares issued and outstanding. Notice that this common stock has a par value of $0.01. Low par values are normal in business. </a:t>
            </a:r>
          </a:p>
          <a:p>
            <a:endParaRPr lang="en-US" altLang="en-US" dirty="0"/>
          </a:p>
        </p:txBody>
      </p:sp>
    </p:spTree>
    <p:extLst>
      <p:ext uri="{BB962C8B-B14F-4D97-AF65-F5344CB8AC3E}">
        <p14:creationId xmlns:p14="http://schemas.microsoft.com/office/powerpoint/2010/main" val="55504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lnSpcReduction="10000"/>
          </a:bodyPr>
          <a:lstStyle/>
          <a:p>
            <a:r>
              <a:rPr lang="en-US" altLang="en-US" b="1" dirty="0"/>
              <a:t>Par value stock </a:t>
            </a:r>
            <a:r>
              <a:rPr lang="en-US" altLang="en-US" dirty="0"/>
              <a:t>is stock that is assigned a </a:t>
            </a:r>
            <a:r>
              <a:rPr lang="en-US" altLang="en-US" b="1" dirty="0"/>
              <a:t>par value, </a:t>
            </a:r>
            <a:r>
              <a:rPr lang="en-US" altLang="en-US" dirty="0"/>
              <a:t>which is an amount assigned per share by the corporation in its charter. There is no restriction on the assigned par value. In many states, the par value of a stock establishes </a:t>
            </a:r>
            <a:r>
              <a:rPr lang="en-US" altLang="en-US" b="1" dirty="0"/>
              <a:t>minimum legal capital, </a:t>
            </a:r>
            <a:r>
              <a:rPr lang="en-US" altLang="en-US" dirty="0"/>
              <a:t>which refers to the least amount that the buyers of stock must contribute to the corporation or be subject to paying at a future date. For example, if a corporation issues 1,000 shares of $10 par value stock, the corporation’s minimum legal capital in these states would be $10,000. </a:t>
            </a:r>
          </a:p>
          <a:p>
            <a:endParaRPr lang="en-US" altLang="en-US" dirty="0"/>
          </a:p>
          <a:p>
            <a:r>
              <a:rPr lang="en-US" altLang="en-US" b="1" dirty="0"/>
              <a:t>Market value per share </a:t>
            </a:r>
            <a:r>
              <a:rPr lang="en-US" altLang="en-US" dirty="0"/>
              <a:t>is the price at which a stock is bought and sold. Expected future earnings, dividends, growth, and other company and economic factors influence market value. Traded stocks’ market values are available daily in newspapers such as </a:t>
            </a:r>
            <a:r>
              <a:rPr lang="en-US" altLang="en-US" i="1" dirty="0"/>
              <a:t>The Wall Street Journal </a:t>
            </a:r>
            <a:r>
              <a:rPr lang="en-US" altLang="en-US" dirty="0"/>
              <a:t>and online. The current market value of previously issued shares (for example, the price of stock in trades between investors) does not impact the issuing corporation’s stockholders’ equity.</a:t>
            </a:r>
          </a:p>
          <a:p>
            <a:endParaRPr lang="en-US" altLang="en-US" dirty="0"/>
          </a:p>
          <a:p>
            <a:r>
              <a:rPr lang="en-US" altLang="en-US" b="1" dirty="0"/>
              <a:t>No-par value stock, </a:t>
            </a:r>
            <a:r>
              <a:rPr lang="en-US" altLang="en-US" dirty="0"/>
              <a:t>or simply </a:t>
            </a:r>
            <a:r>
              <a:rPr lang="en-US" altLang="en-US" i="1" dirty="0"/>
              <a:t>no-par stock, </a:t>
            </a:r>
            <a:r>
              <a:rPr lang="en-US" altLang="en-US" dirty="0"/>
              <a:t>is stock </a:t>
            </a:r>
            <a:r>
              <a:rPr lang="en-US" altLang="en-US" i="1" dirty="0"/>
              <a:t>not </a:t>
            </a:r>
            <a:r>
              <a:rPr lang="en-US" altLang="en-US" dirty="0"/>
              <a:t>assigned a value per share by the corporate charter. Its advantage is that it can be issued at any price without the possibility of a minimum legal capital deficiency.</a:t>
            </a:r>
          </a:p>
          <a:p>
            <a:endParaRPr lang="en-US" altLang="en-US" dirty="0"/>
          </a:p>
          <a:p>
            <a:r>
              <a:rPr lang="en-US" altLang="en-US" b="1" dirty="0"/>
              <a:t>Stated value stock </a:t>
            </a:r>
            <a:r>
              <a:rPr lang="en-US" altLang="en-US" dirty="0"/>
              <a:t>is no-par stock to which the directors assign a “stated” value per share. Stated value per share becomes the minimum legal capital per share in this case.</a:t>
            </a:r>
          </a:p>
        </p:txBody>
      </p:sp>
    </p:spTree>
    <p:extLst>
      <p:ext uri="{BB962C8B-B14F-4D97-AF65-F5344CB8AC3E}">
        <p14:creationId xmlns:p14="http://schemas.microsoft.com/office/powerpoint/2010/main" val="7208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a:bodyPr>
          <a:lstStyle/>
          <a:p>
            <a:pPr>
              <a:lnSpc>
                <a:spcPct val="150000"/>
              </a:lnSpc>
            </a:pPr>
            <a:r>
              <a:rPr lang="en-US" altLang="en-US" sz="1200" b="0" dirty="0"/>
              <a:t>Corporations’ equity also known as shareholders’ equity or corporate equity consists of:</a:t>
            </a:r>
          </a:p>
          <a:p>
            <a:pPr>
              <a:lnSpc>
                <a:spcPct val="150000"/>
              </a:lnSpc>
              <a:buFont typeface="Wingdings" pitchFamily="2" charset="2"/>
              <a:buChar char="§"/>
            </a:pPr>
            <a:r>
              <a:rPr lang="en-US" altLang="en-US" sz="1200" b="0" dirty="0"/>
              <a:t> paid-in (contributed) capital – cash and other assets corporation receives in exchange for stock</a:t>
            </a:r>
          </a:p>
          <a:p>
            <a:pPr>
              <a:lnSpc>
                <a:spcPct val="150000"/>
              </a:lnSpc>
              <a:buFont typeface="Wingdings" pitchFamily="2" charset="2"/>
              <a:buChar char="§"/>
            </a:pPr>
            <a:r>
              <a:rPr lang="en-US" altLang="en-US" sz="1200" b="0" dirty="0"/>
              <a:t> retained earnings – cumulative net income (loss) not distributed as dividends.</a:t>
            </a:r>
          </a:p>
          <a:p>
            <a:endParaRPr lang="en-US" altLang="en-US" dirty="0"/>
          </a:p>
        </p:txBody>
      </p:sp>
    </p:spTree>
    <p:extLst>
      <p:ext uri="{BB962C8B-B14F-4D97-AF65-F5344CB8AC3E}">
        <p14:creationId xmlns:p14="http://schemas.microsoft.com/office/powerpoint/2010/main" val="229184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200741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1075" name="Rectangle 4"/>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Par value stock can be issued at par, at a premium (above par), or at a discount (below par). In each case, stock can be exchanged for either cash or noncash assets.</a:t>
            </a:r>
          </a:p>
          <a:p>
            <a:endParaRPr lang="en-US" altLang="en-US" dirty="0"/>
          </a:p>
          <a:p>
            <a:r>
              <a:rPr lang="en-US" altLang="en-US" dirty="0"/>
              <a:t>A </a:t>
            </a:r>
            <a:r>
              <a:rPr lang="en-US" altLang="en-US" b="1" dirty="0"/>
              <a:t>premium on stock </a:t>
            </a:r>
            <a:r>
              <a:rPr lang="en-US" altLang="en-US" dirty="0"/>
              <a:t>occurs when a corporation sells its stock for more than par (or stated) value. To illustrate, if Dillon Snowboards issues its $10 par value common stock at $12 per share, its stock is sold at a $2 per share premium. The premium, known as </a:t>
            </a:r>
            <a:r>
              <a:rPr lang="en-US" altLang="en-US" b="1" dirty="0"/>
              <a:t>paid-in capital in excess of par value, </a:t>
            </a:r>
            <a:r>
              <a:rPr lang="en-US" altLang="en-US" dirty="0"/>
              <a:t>is reported as part of equity; it is not revenue and is not listed on the income statement. The entry to record Dillon Snowboards’s issuance of 30,000 shares of $10 par value stock for $12 per share on June 5, 2015, is shown.</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25379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The Paid-In Capital in Excess of Par Value account is added to the par value of the stock in the equity section of the balance sheet as shown in this slide.</a:t>
            </a:r>
          </a:p>
          <a:p>
            <a:endParaRPr lang="en-US" altLang="en-US" dirty="0"/>
          </a:p>
          <a:p>
            <a:endParaRPr lang="en-US" altLang="en-US" dirty="0"/>
          </a:p>
        </p:txBody>
      </p:sp>
    </p:spTree>
    <p:extLst>
      <p:ext uri="{BB962C8B-B14F-4D97-AF65-F5344CB8AC3E}">
        <p14:creationId xmlns:p14="http://schemas.microsoft.com/office/powerpoint/2010/main" val="242986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1075" name="Rectangle 4"/>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No-par value stock can be issued.  With no-par value stock, there would not be an entry</a:t>
            </a:r>
            <a:r>
              <a:rPr lang="en-US" altLang="en-US" baseline="0" dirty="0"/>
              <a:t> to the Paid in capital in excess of par account.  The total amount debited to Cash is the same amount that is credited to the Common Stock, no-par value account.</a:t>
            </a:r>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23225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1075" name="Rectangle 4"/>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Stated value stock can be issued.  With stated value stock, the difference between the stated value and the selling price is credited (or debited) </a:t>
            </a:r>
            <a:r>
              <a:rPr lang="en-US" altLang="en-US" baseline="0" dirty="0"/>
              <a:t>to the Paid in capital in excess of par account.  </a:t>
            </a:r>
          </a:p>
          <a:p>
            <a:endParaRPr lang="en-US" altLang="en-US" baseline="0" dirty="0"/>
          </a:p>
          <a:p>
            <a:r>
              <a:rPr lang="en-US" altLang="en-US" baseline="0" dirty="0"/>
              <a:t>If 1,000 shares of $40 stated value stock is issued for $50 per share, Cash is debited for $50 x 1,000, or $50,000, Common Stock, $40 stated value is credited for 1,000 x $40, or $40,000 and Paid in capital in Excess of Stated Value is credited for $10,000.</a:t>
            </a:r>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003986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753578" y="4447461"/>
            <a:ext cx="5566644" cy="4213384"/>
          </a:xfrm>
          <a:solidFill>
            <a:srgbClr val="FFFFFF"/>
          </a:solidFill>
        </p:spPr>
        <p:txBody>
          <a:bodyPr wrap="square" numCol="1" anchor="t" anchorCtr="0" compatLnSpc="1">
            <a:prstTxWarp prst="textNoShape">
              <a:avLst/>
            </a:prstTxWarp>
          </a:bodyPr>
          <a:lstStyle/>
          <a:p>
            <a:r>
              <a:rPr lang="en-US" altLang="en-US" dirty="0"/>
              <a:t>A corporation can receive assets other than cash in exchange for its stock. (It can also assume liabilities on the assets received such as a mortgage on property received.) The corporation records the assets received at their market values as of the date of the transaction. The stock given in exchange is recorded at its par (or stated) value with any excess recorded in the Paid-In Capital in Excess of Par (or Stated) Value account. (If no-par stock is issued, the stock is recorded at the assets’ market value.) To illustrate, the entry to record receipt of land valued at $105,000 in return for issuance of 4,000 shares of $20 par value common stock on June 10 is shown in this slide.</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a:t>
            </a:r>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191969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altLang="en-US" dirty="0"/>
              <a:t>Prepare journal entries to record the following four separate issuances of stock:</a:t>
            </a:r>
          </a:p>
          <a:p>
            <a:r>
              <a:rPr lang="en-US" altLang="en-US" dirty="0"/>
              <a:t>1) A corporation issued 80 shares of $5 par value common stock for $700 cash. This transaction increases both assets and equity. We debit Cash for the amount received, $700, and increase equity by crediting Common stock for the par value of the 80 shares issued, $400, and credit Paid-in Capital in excess of par value - Common stock for the difference. Both the Common stock account and Paid-in Capital in excess of par value - Common stock represent the investment by our shareholders. Both are reported in the Paid-in Capital section of stockholders' equity, and do not affect the income statement.</a:t>
            </a:r>
          </a:p>
          <a:p>
            <a:r>
              <a:rPr lang="en-US" altLang="en-US" dirty="0"/>
              <a:t>2) A corporation issued 40 shares of no-par common stock to its promoters in exchange for their efforts, estimated to be worth $800. The stock has a $1 per share stated value. This transaction affects both net income and the stockholders' equity section of the balance sheet. We debit Organization expenses for the fair market value of the services, $800, credit the Common stock account for the stated value of 40 shares, $40, and credit Paid-in Capital in excess of stated value - Common stock for the difference.</a:t>
            </a:r>
          </a:p>
          <a:p>
            <a:r>
              <a:rPr lang="en-US" altLang="en-US" dirty="0"/>
              <a:t>3) A corporation issued 40 shares of no-par common stock in exchange for land, estimated to be worth $800. The stock has no stated value. This transaction increases both assets and equity. We debit the Land account for the fair market value of the land, $800, and credit Common stock, No-par value for the entire $800. When the stock has neither a par value nor a stated value, there is no Paid-in Capital in excess account.</a:t>
            </a:r>
          </a:p>
          <a:p>
            <a:r>
              <a:rPr lang="en-US" altLang="en-US" dirty="0"/>
              <a:t>4) A corporation issued 20 shares of $30 par value preferred stock for $900 cash. This transaction increases both assets and equity. We debit the asset account, Cash, for the amount received, $900; credit the Preferred stock account for the par value of the 20 shares issued, $600; and credit Paid-in Capital in excess of par value - Preferred stock, $300.</a:t>
            </a:r>
          </a:p>
          <a:p>
            <a:endParaRPr lang="en-US" altLang="en-US" dirty="0"/>
          </a:p>
        </p:txBody>
      </p:sp>
    </p:spTree>
    <p:extLst>
      <p:ext uri="{BB962C8B-B14F-4D97-AF65-F5344CB8AC3E}">
        <p14:creationId xmlns:p14="http://schemas.microsoft.com/office/powerpoint/2010/main" val="5707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916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800496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The decision to pay cash dividends rests with the board of directors and involves more than evaluating the amounts of retained earnings and cash. The directors, for instance, may decide to keep the cash to invest in the corporation’s growth, to meet emergencies, to take advantage of unexpected opportunities, or to pay off debt. Alternatively, many corporations pay cash dividends to their stockholders at regular dates. These cash flows provide a return to investors and almost always affect the stock’s market value.</a:t>
            </a:r>
          </a:p>
          <a:p>
            <a:endParaRPr lang="en-US" altLang="en-US" dirty="0"/>
          </a:p>
          <a:p>
            <a:endParaRPr lang="en-US" altLang="en-US" dirty="0"/>
          </a:p>
        </p:txBody>
      </p:sp>
    </p:spTree>
    <p:extLst>
      <p:ext uri="{BB962C8B-B14F-4D97-AF65-F5344CB8AC3E}">
        <p14:creationId xmlns:p14="http://schemas.microsoft.com/office/powerpoint/2010/main" val="136476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Dividend payment involves three important dates: declaration, record, and payment. </a:t>
            </a:r>
            <a:r>
              <a:rPr lang="en-US" altLang="en-US" b="1" dirty="0"/>
              <a:t>Date of declaration </a:t>
            </a:r>
            <a:r>
              <a:rPr lang="en-US" altLang="en-US" dirty="0"/>
              <a:t>is the date the directors vote to declare and pay a dividend. This creates a legal liability of the corporation to its stockholders. </a:t>
            </a:r>
            <a:r>
              <a:rPr lang="en-US" altLang="en-US" b="1" dirty="0"/>
              <a:t>Date of record </a:t>
            </a:r>
            <a:r>
              <a:rPr lang="en-US" altLang="en-US" dirty="0"/>
              <a:t>is the future date for identifying those stockholders listed in the corporation’s records to receive dividends. Persons who own stock on the date of record receive dividends. </a:t>
            </a:r>
            <a:r>
              <a:rPr lang="en-US" altLang="en-US" b="1" dirty="0"/>
              <a:t>Date of payment </a:t>
            </a:r>
            <a:r>
              <a:rPr lang="en-US" altLang="en-US" dirty="0"/>
              <a:t>is the date when the corporation makes payment.</a:t>
            </a:r>
          </a:p>
          <a:p>
            <a:endParaRPr lang="en-US" altLang="en-US" dirty="0"/>
          </a:p>
          <a:p>
            <a:endParaRPr lang="en-US" altLang="en-US" dirty="0"/>
          </a:p>
          <a:p>
            <a:pPr>
              <a:buFont typeface="Wingdings" pitchFamily="2" charset="2"/>
              <a:buNone/>
            </a:pPr>
            <a:endParaRPr lang="en-US" altLang="en-US" dirty="0"/>
          </a:p>
        </p:txBody>
      </p:sp>
    </p:spTree>
    <p:extLst>
      <p:ext uri="{BB962C8B-B14F-4D97-AF65-F5344CB8AC3E}">
        <p14:creationId xmlns:p14="http://schemas.microsoft.com/office/powerpoint/2010/main" val="381728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To illustrate, the entry to record a January 9 declaration of a $1 per share cash dividend by the directors of Z-Tech, Inc., with 5,000 outstanding shares is shown above.</a:t>
            </a:r>
          </a:p>
          <a:p>
            <a:endParaRPr lang="en-US" altLang="en-US" dirty="0"/>
          </a:p>
          <a:p>
            <a:r>
              <a:rPr lang="en-US" altLang="en-US" dirty="0"/>
              <a:t>Common Dividend Payable is a current liability. The date of record for the Z-Tech dividend is January 22. </a:t>
            </a:r>
          </a:p>
          <a:p>
            <a:endParaRPr lang="en-US" altLang="en-US" dirty="0"/>
          </a:p>
        </p:txBody>
      </p:sp>
    </p:spTree>
    <p:extLst>
      <p:ext uri="{BB962C8B-B14F-4D97-AF65-F5344CB8AC3E}">
        <p14:creationId xmlns:p14="http://schemas.microsoft.com/office/powerpoint/2010/main" val="246193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i="1" dirty="0"/>
              <a:t>No formal journal entry is needed on the date of record</a:t>
            </a:r>
            <a:r>
              <a:rPr lang="en-US" altLang="en-US" dirty="0"/>
              <a:t>. The February 1 date of payment requires an entry to record both the settlement of the liability and the reduction of the cash balance, as shown.</a:t>
            </a:r>
          </a:p>
          <a:p>
            <a:endParaRPr lang="en-US" altLang="en-US" dirty="0"/>
          </a:p>
          <a:p>
            <a:endParaRPr lang="en-US" altLang="en-US" dirty="0"/>
          </a:p>
        </p:txBody>
      </p:sp>
    </p:spTree>
    <p:extLst>
      <p:ext uri="{BB962C8B-B14F-4D97-AF65-F5344CB8AC3E}">
        <p14:creationId xmlns:p14="http://schemas.microsoft.com/office/powerpoint/2010/main" val="2016547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A corporation with a debit (abnormal) balance for Retained Earnings has a </a:t>
            </a:r>
            <a:r>
              <a:rPr lang="en-US" altLang="en-US" b="1" dirty="0"/>
              <a:t>retained earnings deficit, </a:t>
            </a:r>
            <a:r>
              <a:rPr lang="en-US" altLang="en-US" dirty="0"/>
              <a:t>which occurs when a company has cumulative losses and/or pays more dividends than total earnings from current and prior years. A deficit is reported as a deduction on the balance sheet, as shown in this slide. Most states prohibit a corporation with a deficit from paying a cash dividend to its stockholders. This legal restriction is designed to protect creditors by preventing distribution of assets to stockholders when the company may be in financial difficulty.</a:t>
            </a:r>
          </a:p>
          <a:p>
            <a:r>
              <a:rPr lang="en-US" altLang="en-US" dirty="0"/>
              <a:t> </a:t>
            </a:r>
          </a:p>
          <a:p>
            <a:r>
              <a:rPr lang="en-US" altLang="en-US" dirty="0"/>
              <a:t>Some state laws allow cash dividends to be paid by returning a portion of the capital contributed by stockholders. This type of dividend is called a </a:t>
            </a:r>
            <a:r>
              <a:rPr lang="en-US" altLang="en-US" b="1" dirty="0"/>
              <a:t>liquidating cash dividend, </a:t>
            </a:r>
            <a:r>
              <a:rPr lang="en-US" altLang="en-US" dirty="0"/>
              <a:t>or simply </a:t>
            </a:r>
            <a:r>
              <a:rPr lang="en-US" altLang="en-US" i="1" dirty="0"/>
              <a:t>liquidating dividend, </a:t>
            </a:r>
            <a:r>
              <a:rPr lang="en-US" altLang="en-US" dirty="0"/>
              <a:t>because it returns a part of the original investment back to the stockholders. This requires a debit entry to one of the contributed capital accounts instead of Retained Earnings at the declaration date.</a:t>
            </a:r>
          </a:p>
          <a:p>
            <a:endParaRPr lang="en-US" altLang="en-US" dirty="0"/>
          </a:p>
          <a:p>
            <a:endParaRPr lang="en-US" altLang="en-US" dirty="0"/>
          </a:p>
        </p:txBody>
      </p:sp>
    </p:spTree>
    <p:extLst>
      <p:ext uri="{BB962C8B-B14F-4D97-AF65-F5344CB8AC3E}">
        <p14:creationId xmlns:p14="http://schemas.microsoft.com/office/powerpoint/2010/main" val="428392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altLang="en-US" dirty="0"/>
              <a:t>A </a:t>
            </a:r>
            <a:r>
              <a:rPr lang="en-US" altLang="en-US" b="1" dirty="0"/>
              <a:t>stock dividend, </a:t>
            </a:r>
            <a:r>
              <a:rPr lang="en-US" altLang="en-US" dirty="0"/>
              <a:t>declared by a corporation’s directors, is a distribution of additional shares of the corporation’s own stock to its stockholders without the receipt of any payment in return. Stock dividends and cash dividends are different. A stock dividend does not reduce assets and equity but instead transfers a portion of equity from retained earnings to contributed capital.</a:t>
            </a:r>
          </a:p>
          <a:p>
            <a:endParaRPr lang="en-US" altLang="en-US" dirty="0"/>
          </a:p>
          <a:p>
            <a:r>
              <a:rPr lang="en-US" altLang="en-US" dirty="0"/>
              <a:t>Stock dividends exist for at least two reasons. First, directors use stock dividends to keep the market price of the stock affordable. When a corporation has a stock dividend, it increases the number of outstanding shares and lowers the per share stock price. Another reason for a stock dividend is to show management’s confidence that the company is doing well and will continue to do well.</a:t>
            </a:r>
          </a:p>
          <a:p>
            <a:endParaRPr lang="en-US" altLang="en-US" dirty="0"/>
          </a:p>
          <a:p>
            <a:r>
              <a:rPr lang="en-US" altLang="en-US" dirty="0"/>
              <a:t>A stock dividend transfers part of retained earnings to contributed capital accounts, sometimes described as </a:t>
            </a:r>
            <a:r>
              <a:rPr lang="en-US" altLang="en-US" i="1" dirty="0"/>
              <a:t>capitalizing </a:t>
            </a:r>
            <a:r>
              <a:rPr lang="en-US" altLang="en-US" dirty="0"/>
              <a:t>retained earnings. Accounting for a stock dividend depends on whether it is a small or large stock dividend. A </a:t>
            </a:r>
            <a:r>
              <a:rPr lang="en-US" altLang="en-US" b="1" dirty="0"/>
              <a:t>small stock dividend </a:t>
            </a:r>
            <a:r>
              <a:rPr lang="en-US" altLang="en-US" dirty="0"/>
              <a:t>is a distribution of 25% or less of previously outstanding shares. It is recorded by capitalizing retained earnings for an amount equal to the market value of the shares to be distributed. A </a:t>
            </a:r>
            <a:r>
              <a:rPr lang="en-US" altLang="en-US" b="1" dirty="0"/>
              <a:t>large stock dividend </a:t>
            </a:r>
            <a:r>
              <a:rPr lang="en-US" altLang="en-US" dirty="0"/>
              <a:t>is a distribution of more than 25% of previously outstanding shares. A large stock dividend is recorded by capitalizing retained earnings for the minimum amount required by state law governing the corporation. Most states require capitalizing retained earnings equal to the par or stated value of the stock.</a:t>
            </a:r>
          </a:p>
          <a:p>
            <a:endParaRPr lang="en-US" altLang="en-US" dirty="0"/>
          </a:p>
        </p:txBody>
      </p:sp>
    </p:spTree>
    <p:extLst>
      <p:ext uri="{BB962C8B-B14F-4D97-AF65-F5344CB8AC3E}">
        <p14:creationId xmlns:p14="http://schemas.microsoft.com/office/powerpoint/2010/main" val="471619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Assume that Quest’s directors declare a 10% stock dividend on December 31. This stock dividend of 1,000 shares, computed as 10% of its 10,000 outstanding shares, is to be distributed on January 20 to the stockholders of record on January 15. Since the market price of Quest’s stock on December 31 is $15 per share, this small stock dividend declaration is recorded as shown.</a:t>
            </a:r>
          </a:p>
          <a:p>
            <a:endParaRPr lang="en-US" altLang="en-US" dirty="0"/>
          </a:p>
          <a:p>
            <a:r>
              <a:rPr lang="en-US" altLang="en-US" dirty="0"/>
              <a:t>The $10,000 credit in the declaration entry equals the par value of the shares and is recorded in </a:t>
            </a:r>
            <a:r>
              <a:rPr lang="en-US" altLang="en-US" i="1" dirty="0"/>
              <a:t>Common Stock Dividend Distributable, </a:t>
            </a:r>
            <a:r>
              <a:rPr lang="en-US" altLang="en-US" dirty="0"/>
              <a:t>an equity account. Its balance exists only until the shares are issued. The $5,000 credit equals the amount by which market value exceeds par value. This amount increases the Paid-In Capital in Excess of Par Value account in anticipation of the issuance of shares.</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186994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In general, the balance sheet changes in three ways when a stock dividend is declared. First, the amount of equity attributed to common stock increases; for Quest, from $100,000 to $110,000 for 1,000 additional declared shares. Second, paid-in capital in excess of par increases by the excess of market value over par value for the declared shares. Third, retained earnings decreases, reflecting the transfer of amounts to both common stock and paid-in capital in excess of par. The impact on stockholders’ equity of Quest is shown in Exhibit 13.8 when its 10% stock dividend is declared on December 31.</a:t>
            </a:r>
          </a:p>
          <a:p>
            <a:endParaRPr lang="en-US" altLang="en-US" dirty="0"/>
          </a:p>
          <a:p>
            <a:r>
              <a:rPr lang="en-US" sz="1200" b="0" i="0" u="none" strike="noStrike" kern="1200" baseline="0" dirty="0">
                <a:solidFill>
                  <a:schemeClr val="tx1"/>
                </a:solidFill>
                <a:latin typeface="+mn-lt"/>
                <a:ea typeface="+mn-ea"/>
                <a:cs typeface="+mn-cs"/>
              </a:rPr>
              <a:t>The combined effect of these stock dividend entries is to transfer (or capitalize) $15,000 of retained earnings to paid-in capital accounts (see far-right column of Exhibit 13.8). The amount of capitalized retained earnings equals the market value of the 1,000 issued shares ($15 × 1,000 shares). A stock dividend has no effect on the ownership percentage of individual stockholders. </a:t>
            </a:r>
            <a:endParaRPr lang="en-US" altLang="en-US" dirty="0"/>
          </a:p>
          <a:p>
            <a:endParaRPr lang="en-US" altLang="en-US" dirty="0"/>
          </a:p>
        </p:txBody>
      </p:sp>
    </p:spTree>
    <p:extLst>
      <p:ext uri="{BB962C8B-B14F-4D97-AF65-F5344CB8AC3E}">
        <p14:creationId xmlns:p14="http://schemas.microsoft.com/office/powerpoint/2010/main" val="4038425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No entry is made on the date of record for a stock dividend. On January 20, the date of payment, Quest distributes the new shares to stockholders and records this entry shown (this entry is reflected in the “issuance” column of the prior slide).</a:t>
            </a:r>
          </a:p>
          <a:p>
            <a:endParaRPr lang="en-US" altLang="en-US" dirty="0"/>
          </a:p>
        </p:txBody>
      </p:sp>
    </p:spTree>
    <p:extLst>
      <p:ext uri="{BB962C8B-B14F-4D97-AF65-F5344CB8AC3E}">
        <p14:creationId xmlns:p14="http://schemas.microsoft.com/office/powerpoint/2010/main" val="384733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3752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A corporation capitalizes retained earnings equal to the minimum amount required by state law for a large stock dividend. For most states, this amount is the par or stated value of the newly issued shares. To illustrate, suppose Quest’s board declares a stock dividend of 30% instead of 10% on December 31. Since this dividend is more than 25%, it is treated as a large stock dividend. Thus, the par value of the 3,000 (computed as 10,000 outstanding shares x 30%) dividend shares is capitalized at the date of declaration with this entry shown. This transaction decreases retained earnings and increases contributed capital by $30,000. On the date of payment the company debits Common Stock Dividend Distributable and credits Common Stock for $30,000. The effects from a large stock dividend on balance sheet accounts are similar to those for a small stock dividend except for the absence of any effect on paid-in capital in excess of par.</a:t>
            </a:r>
          </a:p>
          <a:p>
            <a:endParaRPr lang="en-US" altLang="en-US" dirty="0"/>
          </a:p>
        </p:txBody>
      </p:sp>
    </p:spTree>
    <p:extLst>
      <p:ext uri="{BB962C8B-B14F-4D97-AF65-F5344CB8AC3E}">
        <p14:creationId xmlns:p14="http://schemas.microsoft.com/office/powerpoint/2010/main" val="2188744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dirty="0"/>
              <a:t>A </a:t>
            </a:r>
            <a:r>
              <a:rPr lang="en-US" b="1" dirty="0"/>
              <a:t>stock split </a:t>
            </a:r>
            <a:r>
              <a:rPr lang="en-US" dirty="0"/>
              <a:t>is the distribution of additional shares to stockholders according to their percent ownership. When a stock split occurs, the corporation “calls in” its outstanding shares and issues more than one new share in exchange for each old share. Splits can be done in any ratio, including 2-for-1, 3-for-1, or higher. </a:t>
            </a:r>
          </a:p>
          <a:p>
            <a:endParaRPr lang="en-US" dirty="0"/>
          </a:p>
          <a:p>
            <a:r>
              <a:rPr lang="en-US" dirty="0"/>
              <a:t>To illustrate, CompTec has 100,000 outstanding shares of $20 par value common stock with a current market value of $88 per share. A 2-for-1 stock split cuts par value in half as it replaces 100,000 shares of $20 par value stock with 200,000 shares of $10 par value stock. Market value is reduced from $88 per share to about $44 per share. The split does not affect any equity amounts reported on the balance sheet or any individual stockholder’s percent ownership. Both the Paid-In Capital and Retained Earnings accounts are unchanged by a split, and </a:t>
            </a:r>
            <a:r>
              <a:rPr lang="en-US" i="1" dirty="0"/>
              <a:t>no journal entry is made</a:t>
            </a:r>
            <a:r>
              <a:rPr lang="en-US" dirty="0"/>
              <a:t>. The only effect on the accounts is a change in the stock account description. CompTec’s 2-for-1 split on its $20 par value stock means that after the split, it changes its stock account title to </a:t>
            </a:r>
            <a:r>
              <a:rPr lang="en-US" i="1" dirty="0"/>
              <a:t>Common Stock, $10 Par Value</a:t>
            </a:r>
            <a:r>
              <a:rPr lang="en-US" dirty="0"/>
              <a:t>. This stock’s description on the balance sheet also changes to reflect the additional authorized, issued, and outstanding shares and the new par value.</a:t>
            </a:r>
          </a:p>
          <a:p>
            <a:endParaRPr lang="en-US" altLang="en-US" dirty="0"/>
          </a:p>
          <a:p>
            <a:r>
              <a:rPr lang="en-US" altLang="en-US" dirty="0"/>
              <a:t>A stock split is the distribution of additional shares of stock to stockholders according to their percent ownership. When a stock split occurs, the corporation calls in the outstanding shares and issues new shares of stock. In the process of a stock split, the par value of the stock changes.</a:t>
            </a:r>
          </a:p>
          <a:p>
            <a:endParaRPr lang="en-US" altLang="en-US" dirty="0"/>
          </a:p>
          <a:p>
            <a:r>
              <a:rPr lang="en-US" altLang="en-US" dirty="0"/>
              <a:t>After the split, the number of shares doubled and the par value was cut in half. There is no change in total par value. The old shares had a total par value of $1,000 (100 shares times $10 per hare par value). The new shares have a total par value of $1,000 (200 shares times $5 par value per share). Notice that an accounting entry is not required, and that Retained Earnings is not reduced. </a:t>
            </a:r>
          </a:p>
          <a:p>
            <a:endParaRPr lang="en-US" altLang="en-US" dirty="0"/>
          </a:p>
          <a:p>
            <a:r>
              <a:rPr lang="en-US" altLang="en-US" dirty="0"/>
              <a:t>In many respects, a 100 percent stock dividend and a two-for-one stock split result in similar impacts in the market price of the share outstanding. The stock split usually requires more administrative tasks to call in and reissue stock certificates. However, sometimes corporations do not reissue certificates in a stock split, saving some of the administrative costs.</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a:p>
            <a:r>
              <a:rPr lang="en-US" altLang="en-US" dirty="0"/>
              <a:t> </a:t>
            </a:r>
          </a:p>
          <a:p>
            <a:endParaRPr lang="en-US" altLang="en-US" dirty="0"/>
          </a:p>
        </p:txBody>
      </p:sp>
    </p:spTree>
    <p:extLst>
      <p:ext uri="{BB962C8B-B14F-4D97-AF65-F5344CB8AC3E}">
        <p14:creationId xmlns:p14="http://schemas.microsoft.com/office/powerpoint/2010/main" val="2492985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company began the current year with the following balances in its stockholders’ equity accounts. All outstanding common stock was issued for $15 per share when the company was created. Prepare journal entries to account for the following transactions during the current year.</a:t>
            </a:r>
          </a:p>
          <a:p>
            <a:endParaRPr lang="en-US" dirty="0"/>
          </a:p>
          <a:p>
            <a:endParaRPr lang="en-US" dirty="0"/>
          </a:p>
        </p:txBody>
      </p:sp>
    </p:spTree>
    <p:extLst>
      <p:ext uri="{BB962C8B-B14F-4D97-AF65-F5344CB8AC3E}">
        <p14:creationId xmlns:p14="http://schemas.microsoft.com/office/powerpoint/2010/main" val="1674633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Jan. 10 - The board declared a $0.10 cash dividend per share to shareholders of record on Jan. 28. The journal entry is a debit to Retained earnings, 200 shares outstanding x $0.10 per share, a total of $20, and we credit the liability account, Common dividend payable. On the date of record, January 28, there is no journal entry. </a:t>
            </a:r>
          </a:p>
          <a:p>
            <a:r>
              <a:rPr lang="en-US" dirty="0"/>
              <a:t>Feb. 15 - Paid the cash dividend declared on January 10. The payment of the liability is a debit to Common dividend payable, and a credit to Cash.</a:t>
            </a:r>
          </a:p>
          <a:p>
            <a:r>
              <a:rPr lang="en-US" dirty="0"/>
              <a:t>Mar. 31 - Declared a 20% stock dividend. The market value of the stock is $18 per share. A stock dividend increases the number of shares by a certain percentage, in this case 20%. Each shareholder will increase their number of shares by 20%. A small stock dividend is defined as less than a 25% stock dividend, and is valued at the market price. There are 200 shares issued and outstanding prior to the stock dividend. The journal entry is a debit to Retained earnings, 200 shares multiplied by 20%; 40 new shares to be issued, at the market value of $18 per share, a total dividend of $720. The shares will not be issued on March 31; therefore we don't credit the Common stock account yet. Instead, we credit the equity account, Common stock dividend distributable, for the par value of the 40 new shares, $400, and credit Paid-in capital in excess of par value - Common stock for the difference, $320. The Common stock dividend distributable account holds the par value of the shares to be issued between the date of declaration and the date of issuance, May 1.</a:t>
            </a:r>
          </a:p>
          <a:p>
            <a:endParaRPr lang="en-US" dirty="0"/>
          </a:p>
        </p:txBody>
      </p:sp>
    </p:spTree>
    <p:extLst>
      <p:ext uri="{BB962C8B-B14F-4D97-AF65-F5344CB8AC3E}">
        <p14:creationId xmlns:p14="http://schemas.microsoft.com/office/powerpoint/2010/main" val="3521272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May 1 - Distributed the stock dividend declared on March 31. The journal entry records the issuance of the shares, debiting Common stock dividend distributable, $400, and we credit common stock for the number of shares issued at par value, $400. As of May 1, there are 240 shares issued and outstanding.</a:t>
            </a:r>
          </a:p>
          <a:p>
            <a:r>
              <a:rPr lang="en-US" dirty="0"/>
              <a:t>Dec. 1 - Declared a 40% stock dividend. The market value of the stock is $25 per share. A stock dividend of greater than 25% is referred to as a large stock dividend; large stock dividends are valued at par. On December 1, debit Retained earnings for the number of shares issued, 240 shares currently outstanding, multiplied by 40% is 96 new shares, multiplied by the par value of $10 per share; a total dividend of $960, and we credit the Common stock dividend distributable account for the 96 shares multiplied by par, $960. Remember the Common stock dividend distributable account holds the par value of shares between the date of declaration of a stock dividend and the date the shares are issued.</a:t>
            </a:r>
          </a:p>
          <a:p>
            <a:r>
              <a:rPr lang="en-US" dirty="0"/>
              <a:t>Dec. 31 - Distributed the stock dividend declared on December 1. Debit Common stock dividend distributable, $960, and credit Common stock, $10 par value, for the 96 shares, $960.</a:t>
            </a:r>
          </a:p>
          <a:p>
            <a:endParaRPr lang="en-US" dirty="0"/>
          </a:p>
        </p:txBody>
      </p:sp>
    </p:spTree>
    <p:extLst>
      <p:ext uri="{BB962C8B-B14F-4D97-AF65-F5344CB8AC3E}">
        <p14:creationId xmlns:p14="http://schemas.microsoft.com/office/powerpoint/2010/main" val="1090126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047952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dirty="0"/>
              <a:t>A corporation can issue two basic kinds of stock, common and preferred. </a:t>
            </a:r>
            <a:r>
              <a:rPr lang="en-US" b="1" dirty="0"/>
              <a:t>Preferred stock </a:t>
            </a:r>
            <a:r>
              <a:rPr lang="en-US" dirty="0"/>
              <a:t>has special rights that give it priority (or senior status) over common stock in one or more areas. Special rights typically include a preference for receiving dividends and for the distribution of assets if the corporation is liquidated. Preferred stock carries all rights of common stock unless the corporate charter nullifies them. Most preferred stock, for instance, does not confer the right to vote.</a:t>
            </a:r>
          </a:p>
          <a:p>
            <a:endParaRPr lang="en-US" altLang="en-US" dirty="0"/>
          </a:p>
          <a:p>
            <a:r>
              <a:rPr lang="en-US" dirty="0"/>
              <a:t>The graph on this slide shows that preferred stock is issued by about one-fourth of corporations. All corporations issue common stock. </a:t>
            </a:r>
            <a:endParaRPr lang="en-US" altLang="en-US" dirty="0"/>
          </a:p>
        </p:txBody>
      </p:sp>
    </p:spTree>
    <p:extLst>
      <p:ext uri="{BB962C8B-B14F-4D97-AF65-F5344CB8AC3E}">
        <p14:creationId xmlns:p14="http://schemas.microsoft.com/office/powerpoint/2010/main" val="1081462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lnSpcReduction="10000"/>
          </a:bodyPr>
          <a:lstStyle/>
          <a:p>
            <a:r>
              <a:rPr lang="en-US" dirty="0"/>
              <a:t>Preferred stock usually carries a preference for dividends, meaning that preferred stockholders are allocated their dividends before any dividends are allocated to common stockholders. The dividends allocated to preferred stockholders are usually expressed as a dollar amount per share or a percent applied to par value. A preference for dividends does </a:t>
            </a:r>
            <a:r>
              <a:rPr lang="en-US" i="1" dirty="0"/>
              <a:t>not </a:t>
            </a:r>
            <a:r>
              <a:rPr lang="en-US" dirty="0"/>
              <a:t>ensure dividends. If the directors do not declare a dividend, neither the preferred nor the common stockholders receive one.</a:t>
            </a:r>
          </a:p>
          <a:p>
            <a:endParaRPr lang="en-US" altLang="en-US" dirty="0"/>
          </a:p>
          <a:p>
            <a:r>
              <a:rPr lang="en-US" dirty="0"/>
              <a:t>Most preferred stocks carry a cumulative dividend right. </a:t>
            </a:r>
            <a:r>
              <a:rPr lang="en-US" b="1" dirty="0"/>
              <a:t>Cumulative preferred stock </a:t>
            </a:r>
            <a:r>
              <a:rPr lang="en-US" dirty="0"/>
              <a:t>gives its owners a right to be paid both the current and all prior periods’ unpaid dividends before any dividend is paid to common stockholders. When preferred stock is cumulative and the directors either do not declare a dividend to preferred stockholders or declare one that does not cover the total amount of cumulative dividend, the unpaid dividend amount is called </a:t>
            </a:r>
            <a:r>
              <a:rPr lang="en-US" b="1" dirty="0"/>
              <a:t>dividend in arrears. </a:t>
            </a:r>
            <a:r>
              <a:rPr lang="en-US" dirty="0"/>
              <a:t>Accumulation of dividends in arrears on cumulative preferred stock does not guarantee they will be paid. </a:t>
            </a:r>
            <a:r>
              <a:rPr lang="en-US" b="1" dirty="0"/>
              <a:t>Noncumulative preferred stock </a:t>
            </a:r>
            <a:r>
              <a:rPr lang="en-US" dirty="0"/>
              <a:t>offers no right to prior periods’ unpaid dividends if they were not declared in those prior periods.</a:t>
            </a:r>
          </a:p>
          <a:p>
            <a:endParaRPr lang="en-US" dirty="0"/>
          </a:p>
          <a:p>
            <a:r>
              <a:rPr lang="en-US" dirty="0"/>
              <a:t>To illustrate the difference between cumulative and noncumulative preferred stock, assume that a corporation’s outstanding stock includes (1) 1,000 shares of $100 par, 9% preferred stock— yielding $9,000 per year (1,000 shares x $100 par x 9%) in potential dividends, and (2) 4,000 shares of $50 par value common stock. During 2016, the first year of operations, the directors declare cash dividends of $5,000. In year 2017, they declare cash dividends of $42,000. </a:t>
            </a:r>
          </a:p>
          <a:p>
            <a:endParaRPr lang="en-US" altLang="en-US" dirty="0"/>
          </a:p>
        </p:txBody>
      </p:sp>
    </p:spTree>
    <p:extLst>
      <p:ext uri="{BB962C8B-B14F-4D97-AF65-F5344CB8AC3E}">
        <p14:creationId xmlns:p14="http://schemas.microsoft.com/office/powerpoint/2010/main" val="2173235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753578" y="4447461"/>
            <a:ext cx="5566644" cy="4213384"/>
          </a:xfrm>
          <a:solidFill>
            <a:srgbClr val="FFFFFF"/>
          </a:solidFill>
        </p:spPr>
        <p:txBody>
          <a:bodyPr wrap="square" numCol="1" anchor="t" anchorCtr="0" compatLnSpc="1">
            <a:prstTxWarp prst="textNoShape">
              <a:avLst/>
            </a:prstTxWarp>
          </a:bodyPr>
          <a:lstStyle/>
          <a:p>
            <a:r>
              <a:rPr lang="en-US" dirty="0"/>
              <a:t>This slide shows the allocation of dividends for these two years. Allocation of year 2016 dividends depends on whether the preferred stock is noncumulative or cumulative. With noncumulative preferred, the preferred stockholders never receive the $4,000 skipped in 2016. If the preferred stock is cumulative, the $4,000 in arrears is paid in 2017 before any other dividends are paid.</a:t>
            </a:r>
          </a:p>
          <a:p>
            <a:r>
              <a:rPr lang="en-US" dirty="0"/>
              <a:t/>
            </a:r>
            <a:br>
              <a:rPr lang="en-US" dirty="0"/>
            </a:br>
            <a:r>
              <a:rPr lang="en-US" dirty="0"/>
              <a:t>A liability for a dividend does not exist until the directors declare a dividend. If a preferred dividend date passes and the corporation’s board fails to declare the dividend on its cumulative preferred stock, the dividend in arrears is not a liability. The </a:t>
            </a:r>
            <a:r>
              <a:rPr lang="en-US" i="1" dirty="0"/>
              <a:t>full disclosure principle </a:t>
            </a:r>
            <a:r>
              <a:rPr lang="en-US" dirty="0"/>
              <a:t>requires a corporation to report (usually in a note) the amount of preferred dividends in arrears as of the balance sheet date.</a:t>
            </a:r>
            <a:endParaRPr lang="en-US" altLang="en-US" dirty="0"/>
          </a:p>
        </p:txBody>
      </p:sp>
    </p:spTree>
    <p:extLst>
      <p:ext uri="{BB962C8B-B14F-4D97-AF65-F5344CB8AC3E}">
        <p14:creationId xmlns:p14="http://schemas.microsoft.com/office/powerpoint/2010/main" val="3443005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b="1" dirty="0"/>
              <a:t>Nonparticipating preferred stock </a:t>
            </a:r>
            <a:r>
              <a:rPr lang="en-US" dirty="0"/>
              <a:t>has a feature that limits dividends to a maximum amount each year. Once preferred stockholders receive this amount, the common stockholders receive any and all additional dividends. </a:t>
            </a:r>
            <a:r>
              <a:rPr lang="en-US" b="1" dirty="0"/>
              <a:t>Participating preferred stock </a:t>
            </a:r>
            <a:r>
              <a:rPr lang="en-US" dirty="0"/>
              <a:t>has a feature allowing preferred stockholders to share with common stockholders in any dividends paid in excess of the percent or dollar amount stated on the preferred stock. This participation feature does not apply until common stockholders receive dividends equal to the preferred stock’s dividend percent. Many corporations are authorized to issue participating preferred stock but rarely do, and most managers never expect to issue it.</a:t>
            </a:r>
          </a:p>
          <a:p>
            <a:endParaRPr lang="en-US" dirty="0"/>
          </a:p>
          <a:p>
            <a:pPr>
              <a:buFont typeface="Calibri" pitchFamily="34" charset="0"/>
              <a:buNone/>
            </a:pPr>
            <a:r>
              <a:rPr lang="en-US" altLang="en-US" b="1" dirty="0"/>
              <a:t>Review what you have learned in the following NEED-TO-KNOW Slides.</a:t>
            </a:r>
            <a:endParaRPr lang="en-US" altLang="en-US" dirty="0"/>
          </a:p>
          <a:p>
            <a:r>
              <a:rPr lang="en-US" dirty="0"/>
              <a:t/>
            </a:r>
            <a:br>
              <a:rPr lang="en-US" dirty="0"/>
            </a:br>
            <a:endParaRPr lang="en-US" altLang="en-US" dirty="0"/>
          </a:p>
        </p:txBody>
      </p:sp>
    </p:spTree>
    <p:extLst>
      <p:ext uri="{BB962C8B-B14F-4D97-AF65-F5344CB8AC3E}">
        <p14:creationId xmlns:p14="http://schemas.microsoft.com/office/powerpoint/2010/main" val="3758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A </a:t>
            </a:r>
            <a:r>
              <a:rPr lang="en-US" altLang="en-US" b="1" dirty="0"/>
              <a:t>corporation </a:t>
            </a:r>
            <a:r>
              <a:rPr lang="en-US" altLang="en-US" dirty="0"/>
              <a:t>is an entity created by law that is separate from its owners. It has most of the rights and privileges granted to individuals. Owners of corporations are called </a:t>
            </a:r>
            <a:r>
              <a:rPr lang="en-US" altLang="en-US" i="1" dirty="0"/>
              <a:t>stockholders </a:t>
            </a:r>
            <a:r>
              <a:rPr lang="en-US" altLang="en-US" dirty="0"/>
              <a:t>or </a:t>
            </a:r>
            <a:r>
              <a:rPr lang="en-US" altLang="en-US" i="1" dirty="0"/>
              <a:t>shareholders. </a:t>
            </a:r>
            <a:r>
              <a:rPr lang="en-US" altLang="en-US" dirty="0"/>
              <a:t>Corporations can be separated into two types. A </a:t>
            </a:r>
            <a:r>
              <a:rPr lang="en-US" altLang="en-US" i="1" dirty="0"/>
              <a:t>privately held </a:t>
            </a:r>
            <a:r>
              <a:rPr lang="en-US" altLang="en-US" dirty="0"/>
              <a:t>(or </a:t>
            </a:r>
            <a:r>
              <a:rPr lang="en-US" altLang="en-US" i="1" dirty="0"/>
              <a:t>closely held</a:t>
            </a:r>
            <a:r>
              <a:rPr lang="en-US" altLang="en-US" dirty="0"/>
              <a:t>) corporation does not offer its stock for public sale and usually has few stockholders. A </a:t>
            </a:r>
            <a:r>
              <a:rPr lang="en-US" altLang="en-US" i="1" dirty="0"/>
              <a:t>publicly held </a:t>
            </a:r>
            <a:r>
              <a:rPr lang="en-US" altLang="en-US" dirty="0"/>
              <a:t>corporation offers its stock for public sale and can have thousands of stockholders. </a:t>
            </a:r>
            <a:r>
              <a:rPr lang="en-US" altLang="en-US" i="1" dirty="0"/>
              <a:t>Public sale </a:t>
            </a:r>
            <a:r>
              <a:rPr lang="en-US" altLang="en-US" dirty="0"/>
              <a:t>usually refers to issuance of stock and trading on an organized stock market.</a:t>
            </a:r>
          </a:p>
          <a:p>
            <a:endParaRPr lang="en-US" altLang="en-US" dirty="0"/>
          </a:p>
        </p:txBody>
      </p:sp>
    </p:spTree>
    <p:extLst>
      <p:ext uri="{BB962C8B-B14F-4D97-AF65-F5344CB8AC3E}">
        <p14:creationId xmlns:p14="http://schemas.microsoft.com/office/powerpoint/2010/main" val="641796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a:t>A company’s outstanding stock consists of 80 shares of noncumulative 5% preferred stock with a $5 par value and also 200 shares of common stock with a $1 par value. During its first three years of operation, the corporation declared and paid the following total cash dividends:</a:t>
            </a:r>
          </a:p>
          <a:p>
            <a:r>
              <a:rPr lang="en-US" dirty="0"/>
              <a:t> </a:t>
            </a:r>
          </a:p>
          <a:p>
            <a:r>
              <a:rPr lang="en-US" dirty="0"/>
              <a:t>Part 1 - Determine the amount of dividends paid each year to each of the two classes of stockholders: preferred and common. Also compute the total dividends paid to each class for the three years. First, let's calculate the annual preferred dividend. The par value per preferred share is $5. To calculate the dividend, we multiply by the dividend percentage, 5%. The annual dividend per preferred share is $0.25. When we multiply by the number of preferred shares, 80, the annual preferred dividend is $20. Preferred shareholders must receive their annual preferred dividend in full before the common shareholders receive any dividend. </a:t>
            </a:r>
          </a:p>
          <a:p>
            <a:r>
              <a:rPr lang="en-US" dirty="0"/>
              <a:t>In 2015, a total of only $15 of dividends are declared and paid. This is less than the annual preferred dividend; the preferred shareholders will receive all $15 with common shareholders receiving $0. </a:t>
            </a:r>
          </a:p>
          <a:p>
            <a:r>
              <a:rPr lang="en-US" dirty="0"/>
              <a:t>In 2016, only $5 of dividends are declared and paid. Again, this is less than the annual preferred dividend of $20. The preferred shareholders receive all $5, and common shareholders receive $0.</a:t>
            </a:r>
          </a:p>
          <a:p>
            <a:r>
              <a:rPr lang="en-US" dirty="0"/>
              <a:t>In 2017, a total of $200 of dividends are declared and paid. The preferred shareholders receive their annual maximum, $20, and the common shareholders receive the remainder; $180 of dividends are received by the common shareholders. Over the three-year period, preferred shareholders receive a total of $40 of dividends, and the common shareholders receive $180 of dividends. When the stock is noncumulative, the maximum the preferred shareholders can receive in any one year is the preferred dividend of $20. If the amount is not received in full, the unpaid dividend is lost entirely.</a:t>
            </a:r>
          </a:p>
          <a:p>
            <a:endParaRPr lang="en-US" dirty="0"/>
          </a:p>
        </p:txBody>
      </p:sp>
    </p:spTree>
    <p:extLst>
      <p:ext uri="{BB962C8B-B14F-4D97-AF65-F5344CB8AC3E}">
        <p14:creationId xmlns:p14="http://schemas.microsoft.com/office/powerpoint/2010/main" val="1699476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Part 2 - Determine the amount of dividends paid each year to each of the two classes of stockholders assuming that the preferred stock is cumulative. Also determine the total dividends paid to each class for the three years combined. When preferred stock is cumulative, their cumulative dividends must equal $20 per year before the common stockholders receive anything.</a:t>
            </a:r>
          </a:p>
          <a:p>
            <a:r>
              <a:rPr lang="en-US" sz="1100" dirty="0"/>
              <a:t>In 2015, only $15 of dividends are paid. All $15 is paid to the preferred shareholders, but the unpaid amount, $20 - $15, is not lost; instead the $5 will carry forward and is called a "dividend in arrears." The common shareholders will not receive any dividend in 2015.</a:t>
            </a:r>
          </a:p>
          <a:p>
            <a:r>
              <a:rPr lang="en-US" sz="1100" dirty="0"/>
              <a:t>In 2016, a total of $5 of dividends is paid. On a cumulative basis, the preferred shareholders need to have received $40, two years at $20 per year, before the common shareholders receive any dividend at all; all $5 is paid to the preferred shareholders. On a cumulative basis, they have received $20 of dividends. They should have received a total of $40 of dividends, two years at $20 per year. At the end of 2016, dividends in arrears are $20. Because there are dividends in arrears, common shareholders will not receive any dividend. </a:t>
            </a:r>
          </a:p>
          <a:p>
            <a:r>
              <a:rPr lang="en-US" sz="1100" dirty="0"/>
              <a:t>In 2017, a total of $200 of dividends is paid. On a cumulative basis, three years at $20 per year is $60. The preferred shareholders have already received $20 of dividends, so they must receive a total of $40 of dividends in 2017; $20 for the arrearage plus $20 for the current year's dividend. At this point in time the preferred shareholders are paid in full; there are no dividends in arrears. The remaining dividend, $200 -$40, is paid to the common shareholders. Of the $220 paid in total over the three-year period, Preferred shareholders received a total of $60, and the remaining $160 is received by the common shareholders.</a:t>
            </a:r>
          </a:p>
        </p:txBody>
      </p:sp>
    </p:spTree>
    <p:extLst>
      <p:ext uri="{BB962C8B-B14F-4D97-AF65-F5344CB8AC3E}">
        <p14:creationId xmlns:p14="http://schemas.microsoft.com/office/powerpoint/2010/main" val="436737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525834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Corporations acquire shares of their own stock for several reasons: (1) to use their shares to acquire another corporation, (2) to purchase shares to avoid a hostile takeover of the company, (3) to reissue them to employees as compensation, and (4) to maintain a strong market for their stock or to show management confidence in the current price.</a:t>
            </a:r>
          </a:p>
          <a:p>
            <a:endParaRPr lang="en-US" dirty="0"/>
          </a:p>
          <a:p>
            <a:r>
              <a:rPr lang="en-US" dirty="0"/>
              <a:t>A corporation’s reacquired shares are called </a:t>
            </a:r>
            <a:r>
              <a:rPr lang="en-US" b="1" dirty="0"/>
              <a:t>treasury stock, </a:t>
            </a:r>
            <a:r>
              <a:rPr lang="en-US" dirty="0"/>
              <a:t>which is similar to unissued stock in several ways: (1) neither treasury stock nor unissued stock is an asset, (2) neither receives cash dividends or stock dividends, and (3) neither allows the exercise of voting rights. </a:t>
            </a:r>
          </a:p>
          <a:p>
            <a:endParaRPr lang="en-US" dirty="0"/>
          </a:p>
          <a:p>
            <a:r>
              <a:rPr lang="en-US" altLang="en-US" dirty="0"/>
              <a:t>As this graph indicates, the majority of corporations have some treasury stock.</a:t>
            </a:r>
          </a:p>
          <a:p>
            <a:endParaRPr lang="en-US" altLang="en-US" dirty="0"/>
          </a:p>
        </p:txBody>
      </p:sp>
    </p:spTree>
    <p:extLst>
      <p:ext uri="{BB962C8B-B14F-4D97-AF65-F5344CB8AC3E}">
        <p14:creationId xmlns:p14="http://schemas.microsoft.com/office/powerpoint/2010/main" val="2146808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Cyber purchases 1,000 of its own shares for $11,500 on May 1, which is recorded as shown.</a:t>
            </a:r>
          </a:p>
          <a:p>
            <a:endParaRPr lang="en-US" altLang="en-US" dirty="0"/>
          </a:p>
          <a:p>
            <a:r>
              <a:rPr lang="en-US" dirty="0"/>
              <a:t>This entry reduces equity through the debit to the Treasury Stock account, which is a contra equity account. </a:t>
            </a:r>
            <a:endParaRPr lang="en-US" altLang="en-US" dirty="0"/>
          </a:p>
          <a:p>
            <a:endParaRPr lang="en-US" altLang="en-US" dirty="0"/>
          </a:p>
        </p:txBody>
      </p:sp>
    </p:spTree>
    <p:extLst>
      <p:ext uri="{BB962C8B-B14F-4D97-AF65-F5344CB8AC3E}">
        <p14:creationId xmlns:p14="http://schemas.microsoft.com/office/powerpoint/2010/main" val="2262554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If treasury stock is reissued at cost, the entry is the reverse of the one made to record the purchase. For instance, if on May 21 Cyber reissues 100 of the treasury shares purchased on May 1 at the same $11.50 per share cost, the entry is shown above.</a:t>
            </a:r>
          </a:p>
        </p:txBody>
      </p:sp>
    </p:spTree>
    <p:extLst>
      <p:ext uri="{BB962C8B-B14F-4D97-AF65-F5344CB8AC3E}">
        <p14:creationId xmlns:p14="http://schemas.microsoft.com/office/powerpoint/2010/main" val="1151920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If treasury stock is sold for more than cost, the amount received in excess of cost is credited to the Paid-In Capital, Treasury Stock account. This account is reported as a separate item in the stockholders’ equity section. No gain is ever reported from the sale of treasury stock. To illustrate, if Cyber receives $12 cash per share for 400 treasury shares costing $11.50 per share on June 3, the entry is shown.</a:t>
            </a:r>
          </a:p>
          <a:p>
            <a:endParaRPr lang="en-US" altLang="en-US" dirty="0"/>
          </a:p>
        </p:txBody>
      </p:sp>
    </p:spTree>
    <p:extLst>
      <p:ext uri="{BB962C8B-B14F-4D97-AF65-F5344CB8AC3E}">
        <p14:creationId xmlns:p14="http://schemas.microsoft.com/office/powerpoint/2010/main" val="2708757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treasury stock is sold below cost, the entry to record the sale depends on whether the Paid-In Capital, Treasury Stock account has a credit balance. If it has a zero balance, the excess of cost over the sales price is debited to Retained Earnings. If the Paid-In Capital, Treasury Stock account has a credit balance, it is debited for the excess of the cost over the selling price but not to exceed the balance in this account. When the credit balance in this paid-in capital account is eliminated, any remaining difference between the cost and selling price is debited to Retained Earnings. To illustrate, if Cyber sells its remaining 500 shares of treasury stock at $10 per share on July 10, equity is reduced by $750 (500 shares x $1.50 per share excess of cost over selling price), as shown in this entry.</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a:p>
            <a:r>
              <a:rPr lang="en-US" dirty="0"/>
              <a:t/>
            </a:r>
            <a:br>
              <a:rPr lang="en-US" dirty="0"/>
            </a:br>
            <a:endParaRPr lang="en-US" dirty="0"/>
          </a:p>
          <a:p>
            <a:endParaRPr lang="en-US" altLang="en-US" dirty="0"/>
          </a:p>
        </p:txBody>
      </p:sp>
    </p:spTree>
    <p:extLst>
      <p:ext uri="{BB962C8B-B14F-4D97-AF65-F5344CB8AC3E}">
        <p14:creationId xmlns:p14="http://schemas.microsoft.com/office/powerpoint/2010/main" val="115543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company began the current year with the following balances in its stockholders’ equity accounts. All outstanding common stock was issued for $15 per share when the company was created. Prepare journal entries to account for the following transactions during the current year.</a:t>
            </a:r>
          </a:p>
          <a:p>
            <a:endParaRPr lang="en-US" dirty="0"/>
          </a:p>
        </p:txBody>
      </p:sp>
    </p:spTree>
    <p:extLst>
      <p:ext uri="{BB962C8B-B14F-4D97-AF65-F5344CB8AC3E}">
        <p14:creationId xmlns:p14="http://schemas.microsoft.com/office/powerpoint/2010/main" val="2571338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Jul. 1 - Purchased 30 shares of treasury stock at $20 per share. When a company reacquires its own stock from the open market, and holds it temporarily, it's referred to as treasury stock. The journal entry to record the purchase of the 30 shares is a debit to the contra equity account, Treasury stock, 30 shares multiplied by the $20 cost per share,$600, and a credit to Cash. This is the cost method; the par value of the shares is not considered when accounting for treasury stock. </a:t>
            </a:r>
          </a:p>
          <a:p>
            <a:r>
              <a:rPr lang="en-US" sz="1100" dirty="0"/>
              <a:t>Sep. 1 - Sold 20 treasury shares at $26 cash per share. The company reissues the shares, debiting Cash, 20 shares multiplied by $26 per share, $520. We credit Treasury stock, always at the original cost; 20 shares multiplied by the original cost of $20 per share is $400. The difference of $6 per share is not an income statement gain. Instead, we credit the equity account, Paid-in capital - Treasury stock for the difference, $120. </a:t>
            </a:r>
          </a:p>
          <a:p>
            <a:r>
              <a:rPr lang="en-US" sz="1100" dirty="0"/>
              <a:t>Dec. 1 - Sold the remaining ten shares of treasury stock at $7 cash per share. Debit Cash for the amount received, ten shares at $7 per share, $70. Credit the Treasury stock account for the cost of the ten shares, $20 per share, $200. And now we have a $130 difference to absorb. Since the assets are only increasing by $70, total equity can only increase by $70. Since we're crediting Treasury stock for $200, we need to debit other equity accounts for a total of $130. The Paid-in capital - Treasury stock account can be debited, but it can never have an ending debit balance. We debit the Paid-in capital - Treasury stock account for its available balance. There was no balance at the beginning of the year, and we credited the account for $120 on September 1; The Paid-in capital - Treasury stock account can absorb $120 of the $130 decrease to equity. The remaining $10 is debited to Retained earnings, and is presumed to be a dividend.</a:t>
            </a:r>
          </a:p>
          <a:p>
            <a:endParaRPr lang="en-US" dirty="0"/>
          </a:p>
        </p:txBody>
      </p:sp>
    </p:spTree>
    <p:extLst>
      <p:ext uri="{BB962C8B-B14F-4D97-AF65-F5344CB8AC3E}">
        <p14:creationId xmlns:p14="http://schemas.microsoft.com/office/powerpoint/2010/main" val="252275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fontScale="85000" lnSpcReduction="20000"/>
          </a:bodyPr>
          <a:lstStyle/>
          <a:p>
            <a:r>
              <a:rPr lang="en-US" altLang="en-US" dirty="0"/>
              <a:t>Corporations represent an important type of organization. Their unique characteristics offer advantages and disadvantages.</a:t>
            </a:r>
          </a:p>
          <a:p>
            <a:r>
              <a:rPr lang="en-US" altLang="en-US" b="1" dirty="0"/>
              <a:t>Advantages of Corporate Form</a:t>
            </a:r>
            <a:endParaRPr lang="en-US" altLang="en-US" dirty="0"/>
          </a:p>
          <a:p>
            <a:r>
              <a:rPr lang="en-US" altLang="en-US" b="1" dirty="0"/>
              <a:t>Separate legal entity: </a:t>
            </a:r>
            <a:r>
              <a:rPr lang="en-US" altLang="en-US" dirty="0"/>
              <a:t>A corporation operates with the same rights, duties, and responsibilities of a person. It takes actions through its agents, who are its officers and managers. </a:t>
            </a:r>
          </a:p>
          <a:p>
            <a:r>
              <a:rPr lang="en-US" altLang="en-US" b="1" dirty="0"/>
              <a:t>Limited liability of stockholders: </a:t>
            </a:r>
            <a:r>
              <a:rPr lang="en-US" altLang="en-US" dirty="0"/>
              <a:t>Stockholders are not liable for corporate acts or debt.</a:t>
            </a:r>
          </a:p>
          <a:p>
            <a:r>
              <a:rPr lang="en-US" altLang="en-US" b="1" dirty="0"/>
              <a:t>Transferable ownership rights: </a:t>
            </a:r>
            <a:r>
              <a:rPr lang="en-US" altLang="en-US" dirty="0"/>
              <a:t>The transfer of shares from one stockholder to another usually has no effect on the corporation or its operations except when this causes a change in the directors who control or manage the corporation.</a:t>
            </a:r>
          </a:p>
          <a:p>
            <a:r>
              <a:rPr lang="en-US" altLang="en-US" b="1" dirty="0"/>
              <a:t>Continuous life: </a:t>
            </a:r>
            <a:r>
              <a:rPr lang="en-US" altLang="en-US" dirty="0"/>
              <a:t>A corporation’s life continues indefinitely because it is not tied to the physical lives of its owners.</a:t>
            </a:r>
          </a:p>
          <a:p>
            <a:r>
              <a:rPr lang="en-US" altLang="en-US" b="1" dirty="0"/>
              <a:t>Lack of mutual agency for stockholders: </a:t>
            </a:r>
            <a:r>
              <a:rPr lang="en-US" altLang="en-US" dirty="0"/>
              <a:t>A corporation acts through its agents, who are its officers and managers. Stockholders, who are not its officers and managers, do not have the power to bind the corporation to contracts—referred to as </a:t>
            </a:r>
            <a:r>
              <a:rPr lang="en-US" altLang="en-US" i="1" dirty="0"/>
              <a:t>lack of mutual agency.</a:t>
            </a:r>
            <a:endParaRPr lang="en-US" altLang="en-US" dirty="0"/>
          </a:p>
          <a:p>
            <a:r>
              <a:rPr lang="en-US" altLang="en-US" b="1" dirty="0"/>
              <a:t>Ease of capital accumulation: </a:t>
            </a:r>
            <a:r>
              <a:rPr lang="en-US" altLang="en-US" dirty="0"/>
              <a:t>Buying stock is attractive to investors because (1) stockholders are not liable for the corporation’s acts and debts, (2) stocks usually are transferred easily, (3) the life of the corporation is unlimited, and (4) stockholders are not corporate agents. These advantages enable corporations to accumulate large amounts of capital from the combined investments of many stockholders.</a:t>
            </a:r>
          </a:p>
          <a:p>
            <a:endParaRPr lang="en-US" altLang="en-US" dirty="0"/>
          </a:p>
          <a:p>
            <a:r>
              <a:rPr lang="en-US" altLang="en-US" b="1" dirty="0"/>
              <a:t>Disadvantages of Corporate Form</a:t>
            </a:r>
            <a:endParaRPr lang="en-US" altLang="en-US" dirty="0"/>
          </a:p>
          <a:p>
            <a:r>
              <a:rPr lang="en-US" altLang="en-US" b="1" dirty="0"/>
              <a:t>Government regulation: </a:t>
            </a:r>
            <a:r>
              <a:rPr lang="en-US" altLang="en-US" dirty="0"/>
              <a:t>A corporation must meet requirements of a state’s incorporation laws. Proprietorships and partnerships avoid many of these.</a:t>
            </a:r>
          </a:p>
          <a:p>
            <a:r>
              <a:rPr lang="en-US" altLang="en-US" b="1" dirty="0"/>
              <a:t>Corporate taxation: </a:t>
            </a:r>
            <a:r>
              <a:rPr lang="en-US" altLang="en-US" dirty="0"/>
              <a:t>Corporations are subject to the same property and payroll taxes as proprietorships and partnerships plus </a:t>
            </a:r>
            <a:r>
              <a:rPr lang="en-US" altLang="en-US" i="1" dirty="0"/>
              <a:t>additional </a:t>
            </a:r>
            <a:r>
              <a:rPr lang="en-US" altLang="en-US" dirty="0"/>
              <a:t>taxes. The most burdensome  are federal and state income taxes that together can take 40% or more of pretax income. Moreover, corporate income is usually taxed a second time as part of stockholders’ personal income when they receive cash dividends. This is called </a:t>
            </a:r>
            <a:r>
              <a:rPr lang="en-US" altLang="en-US" i="1" dirty="0"/>
              <a:t>double taxation. </a:t>
            </a:r>
            <a:endParaRPr lang="en-US" altLang="en-US" dirty="0"/>
          </a:p>
        </p:txBody>
      </p:sp>
    </p:spTree>
    <p:extLst>
      <p:ext uri="{BB962C8B-B14F-4D97-AF65-F5344CB8AC3E}">
        <p14:creationId xmlns:p14="http://schemas.microsoft.com/office/powerpoint/2010/main" val="2298911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465278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Retained earnings generally consist of a company’s cumulative net income less any net losses and dividends declared since its inception. Retained earnings are part of stockholders’ claims on the company’s net assets, but this does </a:t>
            </a:r>
            <a:r>
              <a:rPr lang="en-US" i="1" dirty="0"/>
              <a:t>not </a:t>
            </a:r>
            <a:r>
              <a:rPr lang="en-US" dirty="0"/>
              <a:t>imply that a certain amount of cash or other assets is available to pay stockholders.</a:t>
            </a:r>
          </a:p>
          <a:p>
            <a:endParaRPr lang="en-US" altLang="en-US" dirty="0"/>
          </a:p>
          <a:p>
            <a:r>
              <a:rPr lang="en-US" dirty="0"/>
              <a:t>The term </a:t>
            </a:r>
            <a:r>
              <a:rPr lang="en-US" b="1" dirty="0"/>
              <a:t>restricted retained earnings </a:t>
            </a:r>
            <a:r>
              <a:rPr lang="en-US" dirty="0"/>
              <a:t>refers to both statutory and contractual restrictions. A common </a:t>
            </a:r>
            <a:r>
              <a:rPr lang="en-US" i="1" dirty="0"/>
              <a:t>statutory </a:t>
            </a:r>
            <a:r>
              <a:rPr lang="en-US" dirty="0"/>
              <a:t>(or </a:t>
            </a:r>
            <a:r>
              <a:rPr lang="en-US" i="1" dirty="0"/>
              <a:t>legal</a:t>
            </a:r>
            <a:r>
              <a:rPr lang="en-US" dirty="0"/>
              <a:t>) </a:t>
            </a:r>
            <a:r>
              <a:rPr lang="en-US" i="1" dirty="0"/>
              <a:t>restriction </a:t>
            </a:r>
            <a:r>
              <a:rPr lang="en-US" dirty="0"/>
              <a:t>is to limit treasury stock purchases to the amount of retained earnings. The balance sheet in Exhibit 11.14 provides an example. A common </a:t>
            </a:r>
            <a:r>
              <a:rPr lang="en-US" i="1" dirty="0"/>
              <a:t>contractual restriction </a:t>
            </a:r>
            <a:r>
              <a:rPr lang="en-US" dirty="0"/>
              <a:t>involves loan agreements that restrict paying dividends beyond a specified amount or percent of retained earnings. Restrictions are usually described in the notes. The term </a:t>
            </a:r>
            <a:r>
              <a:rPr lang="en-US" b="1" dirty="0"/>
              <a:t>appropriated retained earnings </a:t>
            </a:r>
            <a:r>
              <a:rPr lang="en-US" dirty="0"/>
              <a:t>refers to a voluntary transfer of amounts from the Retained Earnings account to the Appropriated Retained Earnings account to inform users of special activities that require funds.</a:t>
            </a:r>
          </a:p>
        </p:txBody>
      </p:sp>
    </p:spTree>
    <p:extLst>
      <p:ext uri="{BB962C8B-B14F-4D97-AF65-F5344CB8AC3E}">
        <p14:creationId xmlns:p14="http://schemas.microsoft.com/office/powerpoint/2010/main" val="2156087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a:t>Prior period adjustments </a:t>
            </a:r>
            <a:r>
              <a:rPr lang="en-US" dirty="0"/>
              <a:t>are corrections of material errors in prior period financial statements. These errors include arithmetic mistakes, unacceptable accounting, and missed facts. Prior period adjustments are reported in the </a:t>
            </a:r>
            <a:r>
              <a:rPr lang="en-US" i="1" dirty="0"/>
              <a:t>statement of retained earnings </a:t>
            </a:r>
            <a:r>
              <a:rPr lang="en-US" dirty="0"/>
              <a:t>(or the statement of stockholders’ equity), net of any income tax effects. Prior period adjustments result in changing the beginning balance of retained earnings for events occurring prior to the earliest period reported in the current set of financial statements. To illustrate, assume that ComUS makes an error in </a:t>
            </a:r>
            <a:r>
              <a:rPr lang="en-US"/>
              <a:t>a 2015 </a:t>
            </a:r>
            <a:r>
              <a:rPr lang="en-US" dirty="0"/>
              <a:t>journal entry for the purchase of land by incorrectly debiting an expense account. When this is discovered in 2017, the statement of retained earnings includes a prior period adjustment, as shown in this slide. This exhibit also shows the usual format of the statement of retained earnings.</a:t>
            </a:r>
          </a:p>
          <a:p>
            <a:endParaRPr lang="en-US" altLang="en-US" dirty="0"/>
          </a:p>
        </p:txBody>
      </p:sp>
    </p:spTree>
    <p:extLst>
      <p:ext uri="{BB962C8B-B14F-4D97-AF65-F5344CB8AC3E}">
        <p14:creationId xmlns:p14="http://schemas.microsoft.com/office/powerpoint/2010/main" val="3389712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Instead of a separate statement of retained earnings, companies commonly report a statement of stockholders’ equity that includes changes in retained earnings. A </a:t>
            </a:r>
            <a:r>
              <a:rPr lang="en-US" b="1" dirty="0"/>
              <a:t>statement of stockholders’ equity </a:t>
            </a:r>
            <a:r>
              <a:rPr lang="en-US" dirty="0"/>
              <a:t>lists the beginning and ending balances of key equity accounts and describes the changes that occur during the period. The usual format is to provide a column for each component of equity and use the rows to describe events occurring in the period. This slide shows a condensed statement for </a:t>
            </a:r>
            <a:r>
              <a:rPr lang="en-US" b="1" dirty="0"/>
              <a:t>Apple.</a:t>
            </a:r>
          </a:p>
          <a:p>
            <a:endParaRPr lang="en-US" altLang="en-US" b="1" dirty="0"/>
          </a:p>
          <a:p>
            <a:endParaRPr lang="en-US" altLang="en-US" dirty="0"/>
          </a:p>
        </p:txBody>
      </p:sp>
    </p:spTree>
    <p:extLst>
      <p:ext uri="{BB962C8B-B14F-4D97-AF65-F5344CB8AC3E}">
        <p14:creationId xmlns:p14="http://schemas.microsoft.com/office/powerpoint/2010/main" val="954038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751359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income statement reports </a:t>
            </a:r>
            <a:r>
              <a:rPr lang="en-US" b="1" dirty="0"/>
              <a:t>earnings per share, </a:t>
            </a:r>
            <a:r>
              <a:rPr lang="en-US" dirty="0"/>
              <a:t>also called </a:t>
            </a:r>
            <a:r>
              <a:rPr lang="en-US" i="1" dirty="0"/>
              <a:t>EPS </a:t>
            </a:r>
            <a:r>
              <a:rPr lang="en-US" dirty="0"/>
              <a:t>or </a:t>
            </a:r>
            <a:r>
              <a:rPr lang="en-US" i="1" dirty="0"/>
              <a:t>net income per share, </a:t>
            </a:r>
            <a:r>
              <a:rPr lang="en-US" dirty="0"/>
              <a:t>which is the amount of income earned per share of a company’s outstanding common stock. The </a:t>
            </a:r>
            <a:r>
              <a:rPr lang="en-US" b="1" dirty="0"/>
              <a:t>basic earnings per share </a:t>
            </a:r>
            <a:r>
              <a:rPr lang="en-US" dirty="0"/>
              <a:t>formula is shown. When a company has no preferred stock, then preferred dividends are zero. The weighted-average common shares outstanding is measured over the income reporting period; its computation is explained in advanced courses.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7454527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5668384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A stock’s market value is determined by its </a:t>
            </a:r>
            <a:r>
              <a:rPr lang="en-US" i="1" dirty="0"/>
              <a:t>expected </a:t>
            </a:r>
            <a:r>
              <a:rPr lang="en-US" dirty="0"/>
              <a:t>future cash flows. A comparison of a company’s EPS and its market value per share reveals information about market expectations. This comparison is traditionally made using a </a:t>
            </a:r>
            <a:r>
              <a:rPr lang="en-US" b="1" dirty="0"/>
              <a:t>price-earnings (</a:t>
            </a:r>
            <a:r>
              <a:rPr lang="en-US" dirty="0"/>
              <a:t>or </a:t>
            </a:r>
            <a:r>
              <a:rPr lang="en-US" b="1" dirty="0"/>
              <a:t>PE) ratio, </a:t>
            </a:r>
            <a:r>
              <a:rPr lang="en-US" dirty="0"/>
              <a:t>expressed also as </a:t>
            </a:r>
            <a:r>
              <a:rPr lang="en-US" i="1" dirty="0"/>
              <a:t>price earnings, price to earnings, </a:t>
            </a:r>
            <a:r>
              <a:rPr lang="en-US" dirty="0"/>
              <a:t>or </a:t>
            </a:r>
            <a:r>
              <a:rPr lang="en-US" i="1" dirty="0"/>
              <a:t>PE</a:t>
            </a:r>
            <a:r>
              <a:rPr lang="en-US" dirty="0"/>
              <a:t>. Some analysts interpret this ratio as what price the market is willing to pay for a company’s current earnings stream. Price-earnings ratios can differ across companies that have similar earnings because of either higher or lower expectations of future earnings. The price-earnings ratio is defined in this slide.</a:t>
            </a:r>
          </a:p>
          <a:p>
            <a:endParaRPr lang="en-US" altLang="en-US" dirty="0"/>
          </a:p>
        </p:txBody>
      </p:sp>
    </p:spTree>
    <p:extLst>
      <p:ext uri="{BB962C8B-B14F-4D97-AF65-F5344CB8AC3E}">
        <p14:creationId xmlns:p14="http://schemas.microsoft.com/office/powerpoint/2010/main" val="329446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1384477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Investors buy shares of a company’s stock in anticipation of receiving a return from either or both cash dividends and stock price increases. Stocks that pay large dividends on a regular basis, called </a:t>
            </a:r>
            <a:r>
              <a:rPr lang="en-US" i="1" dirty="0"/>
              <a:t>income stocks, </a:t>
            </a:r>
            <a:r>
              <a:rPr lang="en-US" dirty="0"/>
              <a:t>are attractive to investors who want recurring cash flows from their investments. In contrast, some stocks pay little or no dividends but are still attractive to investors because of their expected stock price increases. The stocks of companies that distribute little or no cash but use their cash to finance expansion are called </a:t>
            </a:r>
            <a:r>
              <a:rPr lang="en-US" i="1" dirty="0"/>
              <a:t>growth stocks</a:t>
            </a:r>
            <a:r>
              <a:rPr lang="en-US" dirty="0"/>
              <a:t>. One way to help identify whether a stock is an income stock or a growth stock is to analyze its dividend yield. </a:t>
            </a:r>
            <a:r>
              <a:rPr lang="en-US" b="1" dirty="0"/>
              <a:t>Dividend yield, </a:t>
            </a:r>
            <a:r>
              <a:rPr lang="en-US" dirty="0"/>
              <a:t>defined in this slide, shows the annual amount of cash dividends distributed to common shares relative to their market value.</a:t>
            </a:r>
          </a:p>
          <a:p>
            <a:endParaRPr lang="en-US" altLang="en-US" dirty="0"/>
          </a:p>
          <a:p>
            <a:endParaRPr lang="en-US" altLang="en-US" dirty="0"/>
          </a:p>
        </p:txBody>
      </p:sp>
    </p:spTree>
    <p:extLst>
      <p:ext uri="{BB962C8B-B14F-4D97-AF65-F5344CB8AC3E}">
        <p14:creationId xmlns:p14="http://schemas.microsoft.com/office/powerpoint/2010/main" val="11648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A corporation is created by obtaining a charter from a state. Organization expenses are the costs to organize a corporation; they include legal fees, promoters’ fees, and amounts paid to obtain the corporate charter. Ultimate control of a corporation rests with the stockholders who elect the board of directors. In turn, the members of the board of directors hire the executive officers of the corporation. Finally, officers of the corporation empower others to hire needed employees. Employees, officers, and members of the board of directors may also be owners of the corporation.</a:t>
            </a:r>
          </a:p>
          <a:p>
            <a:endParaRPr lang="en-US" altLang="en-US" dirty="0"/>
          </a:p>
        </p:txBody>
      </p:sp>
    </p:spTree>
    <p:extLst>
      <p:ext uri="{BB962C8B-B14F-4D97-AF65-F5344CB8AC3E}">
        <p14:creationId xmlns:p14="http://schemas.microsoft.com/office/powerpoint/2010/main" val="22521309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334823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The book value per common share reflects the amount of stockholders’ equity applicable to common shares on a per share basis. It is calculated as stockholders’ equity applicable to common shares divided by the number of common shares outstanding. </a:t>
            </a:r>
          </a:p>
          <a:p>
            <a:endParaRPr lang="en-US" altLang="en-US" dirty="0"/>
          </a:p>
        </p:txBody>
      </p:sp>
    </p:spTree>
    <p:extLst>
      <p:ext uri="{BB962C8B-B14F-4D97-AF65-F5344CB8AC3E}">
        <p14:creationId xmlns:p14="http://schemas.microsoft.com/office/powerpoint/2010/main" val="3708729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96558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A corporation usually holds a stockholder meeting at least once a year to elect directors and transact business as its bylaws require. A group of stockholders owning or controlling votes of more than a 50% share of a corporation’s stock can elect the board and control the corporation. Stockholders who do not attend stockholders’ meetings must have an opportunity to delegate their voting rights to an agent by signing a </a:t>
            </a:r>
            <a:r>
              <a:rPr lang="en-US" altLang="en-US" b="1" dirty="0"/>
              <a:t>proxy, </a:t>
            </a:r>
            <a:r>
              <a:rPr lang="en-US" altLang="en-US" dirty="0"/>
              <a:t>a document that gives a designated agent the right to vote the stock.</a:t>
            </a:r>
          </a:p>
          <a:p>
            <a:endParaRPr lang="en-US" altLang="en-US" dirty="0"/>
          </a:p>
          <a:p>
            <a:r>
              <a:rPr lang="en-US" altLang="en-US" dirty="0"/>
              <a:t>Day-to-day direction of corporate business is delegated to executive officers appointed by the board. A corporation’s chief executive officer (CEO) is often its president. Several vice presidents, who report to the president, are commonly assigned specific areas of management responsibility such as finance, production, and marketing. One person often has the dual role of chairperson of the board of directors and CEO. In this case, the president is usually designated the chief operating officer (COO).</a:t>
            </a:r>
          </a:p>
          <a:p>
            <a:endParaRPr lang="en-US" altLang="en-US" dirty="0"/>
          </a:p>
        </p:txBody>
      </p:sp>
    </p:spTree>
    <p:extLst>
      <p:ext uri="{BB962C8B-B14F-4D97-AF65-F5344CB8AC3E}">
        <p14:creationId xmlns:p14="http://schemas.microsoft.com/office/powerpoint/2010/main" val="395328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When investors buy stock, they acquire all </a:t>
            </a:r>
            <a:r>
              <a:rPr lang="en-US" altLang="en-US" i="1" dirty="0"/>
              <a:t>specific </a:t>
            </a:r>
            <a:r>
              <a:rPr lang="en-US" altLang="en-US" dirty="0"/>
              <a:t>rights the corporation’s charter grants to stockholders. They also acquire </a:t>
            </a:r>
            <a:r>
              <a:rPr lang="en-US" altLang="en-US" i="1" dirty="0"/>
              <a:t>general </a:t>
            </a:r>
            <a:r>
              <a:rPr lang="en-US" altLang="en-US" dirty="0"/>
              <a:t>rights granted stockholders by the laws of the state in which the company is incorporated. When a corporation has only one </a:t>
            </a:r>
            <a:r>
              <a:rPr lang="en-US" altLang="en-US" dirty="0">
                <a:solidFill>
                  <a:srgbClr val="231F20"/>
                </a:solidFill>
                <a:latin typeface="Times New Roman" pitchFamily="18" charset="0"/>
                <a:cs typeface="Times New Roman" pitchFamily="18" charset="0"/>
              </a:rPr>
              <a:t>class of stock, it is identified as </a:t>
            </a:r>
            <a:r>
              <a:rPr lang="en-US" altLang="en-US" b="1" dirty="0">
                <a:solidFill>
                  <a:srgbClr val="231F20"/>
                </a:solidFill>
                <a:latin typeface="Times New Roman" pitchFamily="18" charset="0"/>
                <a:cs typeface="Times New Roman" pitchFamily="18" charset="0"/>
              </a:rPr>
              <a:t>common stock. </a:t>
            </a:r>
            <a:r>
              <a:rPr lang="en-US" altLang="en-US" dirty="0">
                <a:solidFill>
                  <a:srgbClr val="231F20"/>
                </a:solidFill>
                <a:latin typeface="Times New Roman" pitchFamily="18" charset="0"/>
                <a:cs typeface="Times New Roman" pitchFamily="18" charset="0"/>
              </a:rPr>
              <a:t>State laws vary, but common stockholders usually have the general right to:</a:t>
            </a:r>
            <a:endParaRPr lang="en-US" altLang="en-US" dirty="0">
              <a:latin typeface="Times New Roman" pitchFamily="18" charset="0"/>
              <a:cs typeface="Times New Roman" pitchFamily="18" charset="0"/>
            </a:endParaRPr>
          </a:p>
          <a:p>
            <a:pPr>
              <a:spcBef>
                <a:spcPts val="604"/>
              </a:spcBef>
              <a:buClr>
                <a:srgbClr val="231F20"/>
              </a:buClr>
              <a:buSzPts val="1100"/>
              <a:buFont typeface="Times New Roman" pitchFamily="18" charset="0"/>
              <a:buAutoNum type="arabicPeriod"/>
            </a:pPr>
            <a:r>
              <a:rPr lang="en-US" altLang="en-US" dirty="0">
                <a:solidFill>
                  <a:srgbClr val="231F20"/>
                </a:solidFill>
                <a:latin typeface="Times New Roman" pitchFamily="18" charset="0"/>
                <a:cs typeface="Times New Roman" pitchFamily="18" charset="0"/>
              </a:rPr>
              <a:t> Vote at stockholders’ meetings (or register proxy votes electronically).</a:t>
            </a:r>
            <a:endParaRPr lang="en-US" altLang="en-US" sz="1400" dirty="0">
              <a:cs typeface="Times New Roman" pitchFamily="18" charset="0"/>
            </a:endParaRPr>
          </a:p>
          <a:p>
            <a:pPr>
              <a:spcBef>
                <a:spcPts val="193"/>
              </a:spcBef>
              <a:buClr>
                <a:srgbClr val="231F20"/>
              </a:buClr>
              <a:buSzPts val="1100"/>
              <a:buFont typeface="Times New Roman" pitchFamily="18" charset="0"/>
              <a:buAutoNum type="arabicPeriod"/>
            </a:pPr>
            <a:r>
              <a:rPr lang="en-US" altLang="en-US" dirty="0">
                <a:solidFill>
                  <a:srgbClr val="231F20"/>
                </a:solidFill>
                <a:latin typeface="Times New Roman" pitchFamily="18" charset="0"/>
                <a:cs typeface="Times New Roman" pitchFamily="18" charset="0"/>
              </a:rPr>
              <a:t> Sell or otherwise dispose of their stock.</a:t>
            </a:r>
            <a:endParaRPr lang="en-US" altLang="en-US" sz="1400" dirty="0">
              <a:cs typeface="Times New Roman" pitchFamily="18" charset="0"/>
            </a:endParaRPr>
          </a:p>
          <a:p>
            <a:pPr algn="just">
              <a:spcBef>
                <a:spcPts val="193"/>
              </a:spcBef>
              <a:buClr>
                <a:srgbClr val="231F20"/>
              </a:buClr>
              <a:buSzPts val="1100"/>
              <a:buFont typeface="Times New Roman" pitchFamily="18" charset="0"/>
              <a:buAutoNum type="arabicPeriod"/>
            </a:pPr>
            <a:r>
              <a:rPr lang="en-US" altLang="en-US" dirty="0">
                <a:solidFill>
                  <a:srgbClr val="231F20"/>
                </a:solidFill>
                <a:latin typeface="Times New Roman" pitchFamily="18" charset="0"/>
                <a:cs typeface="Times New Roman" pitchFamily="18" charset="0"/>
              </a:rPr>
              <a:t> Purchase their proportional share of any common stock later issued by the corporation. This </a:t>
            </a:r>
            <a:r>
              <a:rPr lang="en-US" altLang="en-US" b="1" dirty="0">
                <a:solidFill>
                  <a:srgbClr val="231F20"/>
                </a:solidFill>
                <a:latin typeface="Times New Roman" pitchFamily="18" charset="0"/>
                <a:cs typeface="Times New Roman" pitchFamily="18" charset="0"/>
              </a:rPr>
              <a:t>preemptive right </a:t>
            </a:r>
            <a:r>
              <a:rPr lang="en-US" altLang="en-US" dirty="0">
                <a:solidFill>
                  <a:srgbClr val="231F20"/>
                </a:solidFill>
                <a:latin typeface="Times New Roman" pitchFamily="18" charset="0"/>
                <a:cs typeface="Times New Roman" pitchFamily="18" charset="0"/>
              </a:rPr>
              <a:t>protects stockholders’ proportionate interest in the corporation. For example, a stockholder who owns 25% of a corporation’s common stock has the first opportunity to buy 25% of any new common stock issued.</a:t>
            </a:r>
            <a:endParaRPr lang="en-US" altLang="en-US" sz="1400" dirty="0">
              <a:cs typeface="Times New Roman" pitchFamily="18" charset="0"/>
            </a:endParaRPr>
          </a:p>
          <a:p>
            <a:pPr>
              <a:spcBef>
                <a:spcPts val="193"/>
              </a:spcBef>
              <a:buClr>
                <a:srgbClr val="231F20"/>
              </a:buClr>
              <a:buSzPts val="1100"/>
              <a:buFont typeface="Times New Roman" pitchFamily="18" charset="0"/>
              <a:buAutoNum type="arabicPeriod"/>
            </a:pPr>
            <a:r>
              <a:rPr lang="en-US" altLang="en-US" dirty="0">
                <a:solidFill>
                  <a:srgbClr val="231F20"/>
                </a:solidFill>
                <a:latin typeface="Times New Roman" pitchFamily="18" charset="0"/>
                <a:cs typeface="Times New Roman" pitchFamily="18" charset="0"/>
              </a:rPr>
              <a:t> Receive the same dividend, if any, on each common share of the corporation.</a:t>
            </a:r>
            <a:endParaRPr lang="en-US" altLang="en-US" sz="1400" dirty="0">
              <a:cs typeface="Times New Roman" pitchFamily="18" charset="0"/>
            </a:endParaRPr>
          </a:p>
          <a:p>
            <a:pPr>
              <a:spcBef>
                <a:spcPts val="193"/>
              </a:spcBef>
              <a:buClr>
                <a:srgbClr val="231F20"/>
              </a:buClr>
              <a:buSzPts val="1100"/>
              <a:buFont typeface="Times New Roman" pitchFamily="18" charset="0"/>
              <a:buAutoNum type="arabicPeriod"/>
            </a:pPr>
            <a:r>
              <a:rPr lang="en-US" altLang="en-US" dirty="0">
                <a:solidFill>
                  <a:srgbClr val="231F20"/>
                </a:solidFill>
                <a:latin typeface="Times New Roman" pitchFamily="18" charset="0"/>
                <a:cs typeface="Times New Roman" pitchFamily="18" charset="0"/>
              </a:rPr>
              <a:t> Share in any assets remaining after creditors and preferred stockholders are paid when, and if, the corporation is liquidated. Each common share receives the same amount.</a:t>
            </a:r>
            <a:endParaRPr lang="en-US" altLang="en-US" sz="1400" dirty="0">
              <a:cs typeface="Times New Roman" pitchFamily="18" charset="0"/>
            </a:endParaRPr>
          </a:p>
          <a:p>
            <a:pPr>
              <a:spcBef>
                <a:spcPts val="193"/>
              </a:spcBef>
              <a:buClr>
                <a:srgbClr val="231F20"/>
              </a:buClr>
              <a:buSzPts val="1100"/>
              <a:buFont typeface="Times New Roman" pitchFamily="18" charset="0"/>
              <a:buAutoNum type="arabicPeriod"/>
            </a:pPr>
            <a:endParaRPr lang="en-US" altLang="en-US" sz="1400" dirty="0">
              <a:ea typeface="Calibri" pitchFamily="34" charset="0"/>
              <a:cs typeface="Times New Roman" pitchFamily="18" charset="0"/>
            </a:endParaRPr>
          </a:p>
          <a:p>
            <a:pPr>
              <a:spcBef>
                <a:spcPts val="193"/>
              </a:spcBef>
              <a:buClr>
                <a:srgbClr val="231F20"/>
              </a:buClr>
              <a:buSzPts val="1100"/>
            </a:pPr>
            <a:r>
              <a:rPr lang="en-US" altLang="en-US" dirty="0">
                <a:solidFill>
                  <a:srgbClr val="231F20"/>
                </a:solidFill>
                <a:latin typeface="Times New Roman" pitchFamily="18" charset="0"/>
                <a:ea typeface="Calibri" pitchFamily="34" charset="0"/>
                <a:cs typeface="Times New Roman" pitchFamily="18" charset="0"/>
              </a:rPr>
              <a:t>Stockholders also have the right to receive timely financial reports.</a:t>
            </a:r>
            <a:endParaRPr lang="en-US" altLang="en-US" sz="1400" dirty="0">
              <a:ea typeface="Calibri" pitchFamily="34" charset="0"/>
              <a:cs typeface="Times New Roman" pitchFamily="18" charset="0"/>
            </a:endParaRPr>
          </a:p>
          <a:p>
            <a:endParaRPr lang="en-US" altLang="en-US" dirty="0"/>
          </a:p>
        </p:txBody>
      </p:sp>
    </p:spTree>
    <p:extLst>
      <p:ext uri="{BB962C8B-B14F-4D97-AF65-F5344CB8AC3E}">
        <p14:creationId xmlns:p14="http://schemas.microsoft.com/office/powerpoint/2010/main" val="27532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Investors who buy a corporation’s stock sometimes receive a </a:t>
            </a:r>
            <a:r>
              <a:rPr lang="en-US" altLang="en-US" i="1" dirty="0"/>
              <a:t>stock certificate </a:t>
            </a:r>
            <a:r>
              <a:rPr lang="en-US" altLang="en-US" dirty="0"/>
              <a:t>as proof of share ownership. Many corporations issue only one certificate for each block of stock purchased. A certificate can be for any number of shares. This slide shows a stock certificate of the </a:t>
            </a:r>
            <a:r>
              <a:rPr lang="en-US" altLang="en-US" b="1" dirty="0"/>
              <a:t>Green Bay Packers</a:t>
            </a:r>
            <a:r>
              <a:rPr lang="en-US" altLang="en-US" dirty="0"/>
              <a:t>. A certificate shows the company name, stockholder name, number of shares, and other crucial information. Issuance of certificates is becoming less common. </a:t>
            </a:r>
          </a:p>
        </p:txBody>
      </p:sp>
    </p:spTree>
    <p:extLst>
      <p:ext uri="{BB962C8B-B14F-4D97-AF65-F5344CB8AC3E}">
        <p14:creationId xmlns:p14="http://schemas.microsoft.com/office/powerpoint/2010/main" val="1276758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85752EB1-B2AC-40A9-86E1-B122AAC3AF26}"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8825C4B7-AC25-438E-B356-7D36C1F9479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2A0834-E462-4F1F-8779-EA1B8478676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F9C7BED4-F6A6-4C6D-87DE-EA5F62160DC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B34368-392C-4015-AB42-4F25B96A758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526D1B2A-9438-4F61-9D52-DB97B9EABC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8333344-FF64-478E-BAB7-DA63A13DE8D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619B10FC-B416-4867-9208-B0E13DA74465}"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3FB3A5-6EA5-410A-BBB5-9324D1AB33B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152ABCD4-A948-45C4-8DAE-5C45738971EC}"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7DFA6F3-FB20-4085-AD59-DD5E0AFC4A5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2447CBD-1201-4C31-ABF1-15CDB1ED3FE0}"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6212CDE9-EAA6-47C0-82F9-84BC2600BB3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a:defRPr/>
            </a:lvl1pPr>
          </a:lstStyle>
          <a:p>
            <a:pPr>
              <a:defRPr/>
            </a:pPr>
            <a:fld id="{4F15CFEA-F671-406B-8C37-D9C4C57162A1}"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EAB8FD67-562F-45E9-958A-AEC0B24311D6}"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a:defRPr/>
            </a:lvl1pPr>
          </a:lstStyle>
          <a:p>
            <a:pPr>
              <a:defRPr/>
            </a:pPr>
            <a:fld id="{1AC2E3D5-C074-497B-B9DE-F931DC1EBAC9}"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4DF0DBD-3429-43E0-BD4D-2A8DD1EADCBF}"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a:defRPr/>
            </a:lvl1pPr>
          </a:lstStyle>
          <a:p>
            <a:pPr>
              <a:defRPr/>
            </a:pPr>
            <a:fld id="{12896AC7-D154-4CB0-940C-64684C080873}"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0C45FC9-68F6-41BD-82A6-782E107BF986}"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a:defRPr/>
            </a:lvl1pPr>
          </a:lstStyle>
          <a:p>
            <a:pPr>
              <a:defRPr/>
            </a:pPr>
            <a:fld id="{13DBB4EF-5324-43FD-8F6A-4723A84B8D32}"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F1B7D7-21EA-4204-AE1A-D466EA3E95D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91DBA833-4D79-457C-9AC1-717700496ED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6539190-7B8E-4E05-B312-545C1A196D6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a:defRPr/>
            </a:lvl1pPr>
          </a:lstStyle>
          <a:p>
            <a:pPr>
              <a:defRPr/>
            </a:pPr>
            <a:fld id="{2C940B0C-1EEC-4B95-82D3-6926629B412A}"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4E8676F-B56A-418F-8A3E-95BAC3E7552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a:defRPr/>
            </a:lvl1pPr>
          </a:lstStyle>
          <a:p>
            <a:pPr>
              <a:defRPr/>
            </a:pPr>
            <a:fld id="{431BC632-9310-44B3-A9B7-04197223BCF4}"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B5342D-B95F-4D95-B535-50272BD99B0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F7B81E-1E05-4486-BA33-702B55AAC73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5FAE0E-74F7-4398-93F4-47C1D1043D7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4A5BA350-4B16-47FF-9E70-DD8B395A5D5F}"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DA6F46-36FA-44A0-B735-5C8C5C82FD2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628CA07-E2B0-4B27-8EF0-7F4015C7FE60}"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58792E-B416-4790-97B0-66E0322820D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C60936-A9C5-437C-9CE8-B59FF24BFAEF}"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8B41D8-D7C8-49A7-A9B7-D5A9F599027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68846EB-A9EC-4439-BB0A-67FC5BC5B7A8}"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AFD194-C7A1-496D-AC4E-2BA6CE98714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78D744E-891C-4511-ACA1-595C6E2E898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EAEDCB-55C6-4CA4-9975-5DA3DEBFA8B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7A90C8B-8E7C-43AE-BA38-69E8461F4B7A}"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E871EB-A9A4-4F20-99CD-E6311B178B79}"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C2F02C-930E-422E-9B19-1618EE687B52}"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CC5BBF8-DDF3-438B-BDB3-67EF7CA0A47B}"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660A68-86E6-4109-9F88-8166A5E34B9B}"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99921AE-D15C-4EE3-87AA-CB67E34CF9CE}"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0C482C-6E8C-4267-ABB3-1385063E9C7A}"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6C270DC-917A-40DB-BFB4-B9408E2909E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8A0EC7-9555-4F50-B934-1E2D449CAB98}"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F6D0A4-BF1F-4D5E-A2A9-E656E43E39C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669CC5-7130-49E0-8EE8-F4173D66CF7D}"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11ADA0D-DEAF-4CB3-B469-01F5FA57250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1CBC77-0691-44F6-A60D-D182EDBF1899}"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1A233B2-DAA4-4549-8C98-16482EF7F8E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B633ED-C05A-4F0C-9DD7-7941D5A39110}"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B91DE76-D4FB-4FE0-BEF3-0A9335D28A4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3995E96-BDCC-4B73-BC4D-04F7994662ED}"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59FBD8-7EE6-476F-8998-BB133A53D77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228996E-3C26-413C-A614-6ED758699690}"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A009BA0-3EE5-4980-BC54-4B57292A20C3}"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002B473-4733-4CCF-9A91-A2833390F06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957145-5981-4C76-94A9-476432B5381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D94B77-CFED-4F01-BEF4-E1DC822FC4B0}"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369D688-18AE-409B-AD21-4C0F2AC34B3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1BFFF9-503A-4D5C-83E7-9B46B235FC0E}"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2EFEF9C-4C04-4BF9-858F-33D1E5CCFF1D}"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A611B35-6997-41BB-9D58-7B987A5043F4}"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9B16C0-297B-4054-BABD-496755004B2A}"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6FFD1D-BA2F-4E4C-A8F5-147F825FA987}"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C87B39-8E5E-49EF-BFFF-A9C6AACB3090}"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58B064-26E6-479A-806C-7C5A7106D1F1}"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1AFF09-E371-402D-BED2-3BC91D7B83A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B519A5-1C80-44C0-B64E-10168C4CEDFA}"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935438-F09A-40F4-B40D-D6013DCB171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BC23DB8-4CC3-492C-A2E2-8334910273BE}"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24F571-C1F5-4009-BED9-2AE7A513804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F82A76-4901-407B-8122-1E25D92B7092}"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B1E88D9-1B5D-4F2F-8DFE-8E6FFDDB851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D931A3C-B12C-4595-B85B-19FD58369860}"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7505D6-8247-4725-92D7-1CA3D9B1578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113296B-D0E6-41A9-810F-055DE4B8938A}"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DC3109-0A37-43D1-9AD6-2548E8752772}"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546652AC-B025-4228-B24A-799B52A6499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C22ED4-834F-42F5-8775-D39FA0C9383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61251D-474C-42B6-984C-B27E05659C16}"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2AD1615-6E6F-4F69-B453-F9C288F034B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1DC65C-E9D7-4C60-BB39-7FA4971B1BCB}"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F695C2-B843-4477-890D-30DBD919AA2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6DCBCF6-7AAB-4143-B023-1EB7386B930F}"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C4D86A-F65F-4395-908F-DAB47E73B387}"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9346B0-F0A9-4E2B-9ACD-95700F04D68D}"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C1A3E4B-269C-47BE-8468-EE5C185D2757}"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A291A8C-B51A-43FA-B878-68D01402DC75}"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F0825E1-6576-4EAE-BD34-A461B9336ED1}"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5077D7E-B85E-473D-9032-51A8C6C37CA8}"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19C5204-3C98-40C6-A1EA-88EF1B89575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434F12-95F8-4358-B152-FEE155ADFFAB}"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D1E1C4-C3D7-4877-A1A0-49E51BB8049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32F64D0-F5D7-4D3C-BED5-C6604E66D5FE}"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5B5277-98EA-450A-8E65-43CF0161BED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07DA6C-FBA9-4D71-BF7F-BC60750EE075}"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548D88F-234F-4448-8B4B-30FC609CE9C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B761767-EBD3-4871-950F-55983F206C52}"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A66AACA-E153-4672-B95F-924A0A371BA2}"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1A5A71D3-A0CD-4B00-AE32-74591D9E59F1}"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A0A5891-FD2B-4864-AC6F-A26CF9663E9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42A6B55-3499-41AC-B200-2133536126E2}"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14E29A0-5825-42FA-86ED-D200522A8C2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30D58B5-AB27-42E8-B6E9-F19EBAFDD9E2}"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CD9927A-EF24-4CEE-9180-3592765979F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952AE86-BA9A-4590-8155-F7A7E9BD67CF}"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D6AF37-5F7A-459E-A387-666E6F77717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849E6B-F16F-404A-9E09-0425AEA193F9}"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E71DA36-FE81-49CB-83D6-A21CB9057531}"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C4958A-7D23-4089-9EF9-F33B1F085189}"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6D7C0A9-AFD0-4572-8081-B2E3ED03343B}"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FEDF63-111E-4987-BE9C-61127C00609F}"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0CFE4E9-BCE1-446E-9D01-B9ACFCEFDF24}"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CC41FF-F67B-4397-B7DB-837EA0A1A829}"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E2EB5A4-A6DD-436E-8BD8-D732F00A022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BFEDD3-5253-4D5E-ACA2-A547C3AF60C6}"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CC7291-CA7F-44DF-81E2-01269AEFF90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D91BD12-DF49-43F4-AF46-F77C2E98CB73}"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A93A3D9-D249-41D0-9996-0768A807FFB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C43B10-8E54-4743-BE81-2F85E9CD493D}"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C41A45-BC91-419E-94C0-4C6B2B0C20B7}"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13999508-9DE6-43E5-89DE-0D5A72B2EEED}"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B65A86-54E7-4523-9FCD-068B0554B85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F09C87-303E-4D1D-B3F8-215F06BFC164}"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6D2FA5-9AFB-4317-8AB8-7A6D3D5A1F90}"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EF9B45C-7AA7-4D02-A017-BC2CB0ADCA8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526BE9-BF70-4316-B086-26F229429518}"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CFF6938E-B77F-406D-8A66-4D998A60F25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D9CC2227-BC96-46FB-8A6F-E8A350DDF703}"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DCD6D3AB-BA6A-4A92-AE38-3C8CA3DB5CB9}" type="slidenum">
              <a:rPr lang="en-US"/>
              <a:pPr>
                <a:defRPr/>
              </a:pPr>
              <a:t>‹#›</a:t>
            </a:fld>
            <a:endParaRPr 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13 - </a:t>
            </a:r>
            <a:fld id="{BD974784-2AA9-427B-9CAD-F7DB90D4AD82}"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23"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245C2CF-C0A4-4A53-93C3-D98F24F980EA}"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C56F8A-87B6-4CFF-80DE-E66ACA4A2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5B05CC0-BCC6-4D1D-B8DC-FAE341A9BFA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2863C2F-93BE-4D91-B4A7-491A9ED7BD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FC6FC563-C7B0-4780-A13A-F2F3EC7226C9}"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E25035E-7F4B-4AD9-B3E2-B5B1906609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17B142AC-3FA9-4900-9A4C-4D3D5885E080}"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F787594A-DB99-4B6F-8E2E-5F30B9E672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87946F8-13E6-48BF-B1DD-53724FEAD459}"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E1D3307-8225-45FD-A593-7E0B93460F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21.xml"/><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4.jpe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13.wmf"/><Relationship Id="rId5" Type="http://schemas.openxmlformats.org/officeDocument/2006/relationships/oleObject" Target="../embeddings/oleObject15.bin"/><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5.png"/><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6.e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8.emf"/><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22.bin"/><Relationship Id="rId5" Type="http://schemas.openxmlformats.org/officeDocument/2006/relationships/image" Target="../media/image31.emf"/><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47.xml"/><Relationship Id="rId7"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image" Target="../media/image33.emf"/><Relationship Id="rId4"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ctrTitle"/>
          </p:nvPr>
        </p:nvSpPr>
        <p:spPr>
          <a:xfrm>
            <a:off x="287215" y="351905"/>
            <a:ext cx="7772400" cy="1524000"/>
          </a:xfrm>
        </p:spPr>
        <p:txBody>
          <a:bodyPr/>
          <a:lstStyle/>
          <a:p>
            <a:pPr eaLnBrk="1" hangingPunct="1"/>
            <a:r>
              <a:rPr lang="en-US" altLang="en-US" b="1" dirty="0"/>
              <a:t>Accounting for Corporations</a:t>
            </a:r>
          </a:p>
        </p:txBody>
      </p:sp>
      <p:sp>
        <p:nvSpPr>
          <p:cNvPr id="68611" name="Subtitle 2"/>
          <p:cNvSpPr>
            <a:spLocks noGrp="1"/>
          </p:cNvSpPr>
          <p:nvPr>
            <p:ph type="subTitle" idx="1"/>
          </p:nvPr>
        </p:nvSpPr>
        <p:spPr>
          <a:xfrm>
            <a:off x="867507" y="1808710"/>
            <a:ext cx="3276600" cy="838200"/>
          </a:xfrm>
        </p:spPr>
        <p:txBody>
          <a:bodyPr/>
          <a:lstStyle/>
          <a:p>
            <a:pPr algn="l" eaLnBrk="1" hangingPunct="1">
              <a:buFont typeface="Wingdings" pitchFamily="2" charset="2"/>
              <a:buNone/>
            </a:pPr>
            <a:r>
              <a:rPr lang="en-US" altLang="en-US" dirty="0">
                <a:solidFill>
                  <a:srgbClr val="898989"/>
                </a:solidFill>
              </a:rPr>
              <a:t>Chapter 13</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660114" y="4191000"/>
            <a:ext cx="7493285" cy="1447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2" name="Rectangle 4"/>
          <p:cNvSpPr>
            <a:spLocks noGrp="1" noChangeArrowheads="1"/>
          </p:cNvSpPr>
          <p:nvPr>
            <p:ph type="ftr" sz="quarter" idx="10"/>
          </p:nvPr>
        </p:nvSpPr>
        <p:spPr bwMode="auto">
          <a:xfrm>
            <a:off x="6858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t>Copyright © 2017 McGraw-Hill Education.  All rights reserved.</a:t>
            </a:r>
          </a:p>
          <a:p>
            <a:pPr>
              <a:defRPr/>
            </a:pPr>
            <a:r>
              <a:rPr lang="en-US" dirty="0"/>
              <a:t>No reproduction or distribution without the prior written consent of McGraw-Hill Education.</a:t>
            </a:r>
          </a:p>
          <a:p>
            <a:pPr>
              <a:defRPr/>
            </a:pPr>
            <a:endParaRPr lang="en-US" sz="1600" dirty="0"/>
          </a:p>
        </p:txBody>
      </p:sp>
      <p:pic>
        <p:nvPicPr>
          <p:cNvPr id="7" name="Picture 6"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521" y="1676400"/>
            <a:ext cx="2251075" cy="2896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p:cNvGraphicFramePr>
          <p:nvPr/>
        </p:nvGraphicFramePr>
        <p:xfrm>
          <a:off x="152400" y="2819400"/>
          <a:ext cx="7226300" cy="2119313"/>
        </p:xfrm>
        <a:graphic>
          <a:graphicData uri="http://schemas.openxmlformats.org/presentationml/2006/ole">
            <mc:AlternateContent xmlns:mc="http://schemas.openxmlformats.org/markup-compatibility/2006">
              <mc:Choice xmlns:v="urn:schemas-microsoft-com:vml" Requires="v">
                <p:oleObj spid="_x0000_s75893" name="Worksheet" r:id="rId4" imgW="3324256" imgH="981180" progId="Excel.Sheet.8">
                  <p:embed/>
                </p:oleObj>
              </mc:Choice>
              <mc:Fallback>
                <p:oleObj name="Worksheet" r:id="rId4" imgW="3324256" imgH="981180" progId="Excel.Sheet.8">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l="2185" r="3986"/>
                      <a:stretch>
                        <a:fillRect/>
                      </a:stretch>
                    </p:blipFill>
                    <p:spPr bwMode="auto">
                      <a:xfrm>
                        <a:off x="152400" y="2819400"/>
                        <a:ext cx="7226300" cy="2119313"/>
                      </a:xfrm>
                      <a:prstGeom prst="rect">
                        <a:avLst/>
                      </a:prstGeom>
                      <a:solidFill>
                        <a:srgbClr val="006600"/>
                      </a:solidFill>
                      <a:ln w="19050">
                        <a:solidFill>
                          <a:srgbClr val="CC6600"/>
                        </a:solidFill>
                        <a:miter lim="800000"/>
                        <a:headEnd/>
                        <a:tailEnd/>
                      </a:ln>
                      <a:effectLst>
                        <a:outerShdw dist="71842" dir="2700000" algn="ctr" rotWithShape="0">
                          <a:schemeClr val="hlink"/>
                        </a:outerShdw>
                      </a:effectLst>
                    </p:spPr>
                  </p:pic>
                </p:oleObj>
              </mc:Fallback>
            </mc:AlternateContent>
          </a:graphicData>
        </a:graphic>
      </p:graphicFrame>
      <p:sp>
        <p:nvSpPr>
          <p:cNvPr id="75779" name="Line 3"/>
          <p:cNvSpPr>
            <a:spLocks noChangeShapeType="1"/>
          </p:cNvSpPr>
          <p:nvPr/>
        </p:nvSpPr>
        <p:spPr bwMode="auto">
          <a:xfrm flipH="1">
            <a:off x="1600200" y="2514600"/>
            <a:ext cx="1219200" cy="1447800"/>
          </a:xfrm>
          <a:prstGeom prst="line">
            <a:avLst/>
          </a:prstGeom>
          <a:noFill/>
          <a:ln w="57150">
            <a:solidFill>
              <a:srgbClr val="FF0000"/>
            </a:solidFill>
            <a:round/>
            <a:headEnd/>
            <a:tailEnd type="triangle" w="med" len="med"/>
          </a:ln>
        </p:spPr>
        <p:txBody>
          <a:bodyPr/>
          <a:lstStyle/>
          <a:p>
            <a:endParaRPr lang="en-US" dirty="0"/>
          </a:p>
        </p:txBody>
      </p:sp>
      <p:sp>
        <p:nvSpPr>
          <p:cNvPr id="75780" name="Rectangle 4"/>
          <p:cNvSpPr>
            <a:spLocks noGrp="1" noChangeArrowheads="1"/>
          </p:cNvSpPr>
          <p:nvPr>
            <p:ph type="title"/>
          </p:nvPr>
        </p:nvSpPr>
        <p:spPr>
          <a:xfrm>
            <a:off x="293688" y="609600"/>
            <a:ext cx="8534400" cy="914400"/>
          </a:xfrm>
        </p:spPr>
        <p:txBody>
          <a:bodyPr/>
          <a:lstStyle/>
          <a:p>
            <a:r>
              <a:rPr lang="en-US" altLang="en-US" b="1" dirty="0"/>
              <a:t>Basics of Capital Stock</a:t>
            </a:r>
          </a:p>
        </p:txBody>
      </p:sp>
      <p:sp>
        <p:nvSpPr>
          <p:cNvPr id="75781" name="Rectangle 5"/>
          <p:cNvSpPr>
            <a:spLocks noChangeArrowheads="1"/>
          </p:cNvSpPr>
          <p:nvPr/>
        </p:nvSpPr>
        <p:spPr bwMode="auto">
          <a:xfrm>
            <a:off x="228600" y="1747838"/>
            <a:ext cx="6710363" cy="895350"/>
          </a:xfrm>
          <a:prstGeom prst="rect">
            <a:avLst/>
          </a:prstGeom>
          <a:solidFill>
            <a:schemeClr val="bg2"/>
          </a:solidFill>
          <a:ln w="19050">
            <a:solidFill>
              <a:srgbClr val="414141"/>
            </a:solidFill>
            <a:miter lim="800000"/>
            <a:headEnd/>
            <a:tailEnd/>
          </a:ln>
        </p:spPr>
        <p:txBody>
          <a:bodyPr lIns="90488" tIns="44450" rIns="90488" bIns="44450">
            <a:spAutoFit/>
          </a:bodyPr>
          <a:lstStyle/>
          <a:p>
            <a:pPr algn="ctr">
              <a:spcBef>
                <a:spcPct val="50000"/>
              </a:spcBef>
            </a:pPr>
            <a:r>
              <a:rPr lang="en-US" altLang="en-US" sz="2600" b="1" dirty="0">
                <a:solidFill>
                  <a:srgbClr val="0000CC"/>
                </a:solidFill>
              </a:rPr>
              <a:t>Total amount of stock that a corporation’s charter authorizes it to sell.</a:t>
            </a:r>
          </a:p>
        </p:txBody>
      </p:sp>
      <p:grpSp>
        <p:nvGrpSpPr>
          <p:cNvPr id="75782" name="Group 8"/>
          <p:cNvGrpSpPr>
            <a:grpSpLocks/>
          </p:cNvGrpSpPr>
          <p:nvPr/>
        </p:nvGrpSpPr>
        <p:grpSpPr bwMode="auto">
          <a:xfrm>
            <a:off x="2667000" y="4114800"/>
            <a:ext cx="6257925" cy="2209800"/>
            <a:chOff x="1395" y="1293"/>
            <a:chExt cx="3942" cy="1392"/>
          </a:xfrm>
        </p:grpSpPr>
        <p:sp>
          <p:nvSpPr>
            <p:cNvPr id="75784" name="Line 5"/>
            <p:cNvSpPr>
              <a:spLocks noChangeShapeType="1"/>
            </p:cNvSpPr>
            <p:nvPr/>
          </p:nvSpPr>
          <p:spPr bwMode="auto">
            <a:xfrm flipH="1" flipV="1">
              <a:off x="3027" y="1293"/>
              <a:ext cx="816" cy="864"/>
            </a:xfrm>
            <a:prstGeom prst="line">
              <a:avLst/>
            </a:prstGeom>
            <a:noFill/>
            <a:ln w="57150">
              <a:solidFill>
                <a:srgbClr val="FF0000"/>
              </a:solidFill>
              <a:round/>
              <a:headEnd/>
              <a:tailEnd type="triangle" w="med" len="med"/>
            </a:ln>
          </p:spPr>
          <p:txBody>
            <a:bodyPr/>
            <a:lstStyle/>
            <a:p>
              <a:endParaRPr lang="en-US" dirty="0"/>
            </a:p>
          </p:txBody>
        </p:sp>
        <p:sp>
          <p:nvSpPr>
            <p:cNvPr id="75785" name="Rectangle 6"/>
            <p:cNvSpPr>
              <a:spLocks noChangeArrowheads="1"/>
            </p:cNvSpPr>
            <p:nvPr/>
          </p:nvSpPr>
          <p:spPr bwMode="auto">
            <a:xfrm>
              <a:off x="1395" y="2161"/>
              <a:ext cx="3942" cy="524"/>
            </a:xfrm>
            <a:prstGeom prst="rect">
              <a:avLst/>
            </a:prstGeom>
            <a:solidFill>
              <a:srgbClr val="F6E9B4"/>
            </a:solidFill>
            <a:ln w="19050">
              <a:solidFill>
                <a:schemeClr val="tx1"/>
              </a:solidFill>
              <a:miter lim="800000"/>
              <a:headEnd/>
              <a:tailEnd/>
            </a:ln>
          </p:spPr>
          <p:txBody>
            <a:bodyPr lIns="90488" tIns="44450" rIns="90488" bIns="44450">
              <a:spAutoFit/>
            </a:bodyPr>
            <a:lstStyle/>
            <a:p>
              <a:pPr algn="ctr">
                <a:spcBef>
                  <a:spcPct val="50000"/>
                </a:spcBef>
              </a:pPr>
              <a:r>
                <a:rPr lang="en-US" altLang="en-US" sz="2400" b="1" dirty="0"/>
                <a:t>Total amount of stock that has been issued or sold to stockholders.</a:t>
              </a:r>
            </a:p>
          </p:txBody>
        </p:sp>
      </p:gr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1A5A71D3-A0CD-4B00-AE32-74591D9E59F1}" type="slidenum">
              <a:rPr lang="en-US" smtClean="0"/>
              <a:pPr>
                <a:defRPr/>
              </a:pPr>
              <a:t>10</a:t>
            </a:fld>
            <a:endParaRPr lang="en-US" dirty="0"/>
          </a:p>
        </p:txBody>
      </p:sp>
      <p:sp>
        <p:nvSpPr>
          <p:cNvPr id="12" name="Rounded Rectangle 11"/>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153988" y="1366838"/>
            <a:ext cx="3503612" cy="2022475"/>
          </a:xfrm>
          <a:prstGeom prst="rect">
            <a:avLst/>
          </a:prstGeom>
          <a:solidFill>
            <a:srgbClr val="CCECFF"/>
          </a:solidFill>
          <a:ln w="19050">
            <a:solidFill>
              <a:schemeClr val="tx1"/>
            </a:solidFill>
            <a:miter lim="800000"/>
            <a:headEnd/>
            <a:tailEnd/>
          </a:ln>
        </p:spPr>
        <p:txBody>
          <a:bodyPr lIns="90488" tIns="44450" rIns="90488" bIns="44450">
            <a:spAutoFit/>
          </a:bodyPr>
          <a:lstStyle/>
          <a:p>
            <a:pPr algn="ctr">
              <a:lnSpc>
                <a:spcPct val="90000"/>
              </a:lnSpc>
              <a:spcBef>
                <a:spcPct val="50000"/>
              </a:spcBef>
            </a:pPr>
            <a:r>
              <a:rPr lang="en-US" altLang="en-US" sz="2800" dirty="0">
                <a:solidFill>
                  <a:srgbClr val="FF0000"/>
                </a:solidFill>
              </a:rPr>
              <a:t>Par value</a:t>
            </a:r>
            <a:r>
              <a:rPr lang="en-US" altLang="en-US" sz="2800" dirty="0">
                <a:solidFill>
                  <a:srgbClr val="CCFFCC"/>
                </a:solidFill>
              </a:rPr>
              <a:t> </a:t>
            </a:r>
            <a:r>
              <a:rPr lang="en-US" altLang="en-US" sz="2800" dirty="0"/>
              <a:t>is an arbitrary amount assigned to each share of stock when it is authorized.</a:t>
            </a:r>
          </a:p>
        </p:txBody>
      </p:sp>
      <p:sp>
        <p:nvSpPr>
          <p:cNvPr id="76803" name="Rectangle 4"/>
          <p:cNvSpPr>
            <a:spLocks noChangeArrowheads="1"/>
          </p:cNvSpPr>
          <p:nvPr/>
        </p:nvSpPr>
        <p:spPr bwMode="auto">
          <a:xfrm>
            <a:off x="5334000" y="1557338"/>
            <a:ext cx="3522663" cy="1638300"/>
          </a:xfrm>
          <a:prstGeom prst="rect">
            <a:avLst/>
          </a:prstGeom>
          <a:solidFill>
            <a:srgbClr val="C8FEC8"/>
          </a:solidFill>
          <a:ln w="19050">
            <a:solidFill>
              <a:srgbClr val="414141"/>
            </a:solidFill>
            <a:miter lim="800000"/>
            <a:headEnd/>
            <a:tailEnd/>
          </a:ln>
        </p:spPr>
        <p:txBody>
          <a:bodyPr lIns="90488" tIns="44450" rIns="90488" bIns="44450">
            <a:spAutoFit/>
          </a:bodyPr>
          <a:lstStyle/>
          <a:p>
            <a:pPr algn="ctr">
              <a:lnSpc>
                <a:spcPct val="90000"/>
              </a:lnSpc>
              <a:spcBef>
                <a:spcPct val="50000"/>
              </a:spcBef>
            </a:pPr>
            <a:r>
              <a:rPr lang="en-US" altLang="en-US" sz="2800" dirty="0">
                <a:solidFill>
                  <a:srgbClr val="FF0000"/>
                </a:solidFill>
              </a:rPr>
              <a:t>Market price</a:t>
            </a:r>
            <a:r>
              <a:rPr lang="en-US" altLang="en-US" sz="2800" dirty="0">
                <a:solidFill>
                  <a:srgbClr val="006600"/>
                </a:solidFill>
              </a:rPr>
              <a:t> </a:t>
            </a:r>
            <a:r>
              <a:rPr lang="en-US" altLang="en-US" sz="2800" dirty="0"/>
              <a:t>is the amount that each share of stock will sell for in the market.</a:t>
            </a:r>
          </a:p>
        </p:txBody>
      </p:sp>
      <p:sp>
        <p:nvSpPr>
          <p:cNvPr id="76804" name="Text Box 6"/>
          <p:cNvSpPr txBox="1">
            <a:spLocks noChangeArrowheads="1"/>
          </p:cNvSpPr>
          <p:nvPr/>
        </p:nvSpPr>
        <p:spPr bwMode="auto">
          <a:xfrm>
            <a:off x="2857500" y="1020763"/>
            <a:ext cx="3276600" cy="2255837"/>
          </a:xfrm>
          <a:prstGeom prst="rect">
            <a:avLst/>
          </a:prstGeom>
          <a:noFill/>
          <a:ln w="12700">
            <a:noFill/>
            <a:miter lim="800000"/>
            <a:headEnd/>
            <a:tailEnd/>
          </a:ln>
        </p:spPr>
        <p:txBody>
          <a:bodyPr>
            <a:spAutoFit/>
          </a:bodyPr>
          <a:lstStyle/>
          <a:p>
            <a:pPr algn="ctr">
              <a:spcBef>
                <a:spcPct val="50000"/>
              </a:spcBef>
            </a:pPr>
            <a:r>
              <a:rPr lang="en-US" altLang="en-US" sz="14200" dirty="0">
                <a:solidFill>
                  <a:srgbClr val="FF0000"/>
                </a:solidFill>
                <a:latin typeface="Times New Roman" pitchFamily="18" charset="0"/>
                <a:sym typeface="Symbol" pitchFamily="18" charset="2"/>
              </a:rPr>
              <a:t></a:t>
            </a:r>
            <a:endParaRPr lang="en-US" altLang="en-US" sz="14200" dirty="0">
              <a:solidFill>
                <a:srgbClr val="FF0000"/>
              </a:solidFill>
              <a:latin typeface="Times New Roman" pitchFamily="18" charset="0"/>
            </a:endParaRPr>
          </a:p>
        </p:txBody>
      </p:sp>
      <p:sp>
        <p:nvSpPr>
          <p:cNvPr id="76805" name="Rectangle 4"/>
          <p:cNvSpPr>
            <a:spLocks noGrp="1" noChangeArrowheads="1"/>
          </p:cNvSpPr>
          <p:nvPr>
            <p:ph type="title"/>
          </p:nvPr>
        </p:nvSpPr>
        <p:spPr>
          <a:xfrm>
            <a:off x="293688" y="609600"/>
            <a:ext cx="8534400" cy="685800"/>
          </a:xfrm>
        </p:spPr>
        <p:txBody>
          <a:bodyPr/>
          <a:lstStyle/>
          <a:p>
            <a:r>
              <a:rPr lang="en-US" altLang="en-US" b="1" dirty="0"/>
              <a:t>Basics of Capital Stock</a:t>
            </a:r>
          </a:p>
        </p:txBody>
      </p:sp>
      <p:grpSp>
        <p:nvGrpSpPr>
          <p:cNvPr id="76806" name="Group 13"/>
          <p:cNvGrpSpPr>
            <a:grpSpLocks/>
          </p:cNvGrpSpPr>
          <p:nvPr/>
        </p:nvGrpSpPr>
        <p:grpSpPr bwMode="auto">
          <a:xfrm>
            <a:off x="347663" y="3581400"/>
            <a:ext cx="8262937" cy="2286000"/>
            <a:chOff x="304800" y="3429001"/>
            <a:chExt cx="8458200" cy="2344615"/>
          </a:xfrm>
        </p:grpSpPr>
        <p:sp>
          <p:nvSpPr>
            <p:cNvPr id="12" name="Rectangle 11"/>
            <p:cNvSpPr/>
            <p:nvPr/>
          </p:nvSpPr>
          <p:spPr>
            <a:xfrm>
              <a:off x="304800" y="3429001"/>
              <a:ext cx="8458200" cy="2344615"/>
            </a:xfrm>
            <a:prstGeom prst="rect">
              <a:avLst/>
            </a:prstGeom>
            <a:solidFill>
              <a:schemeClr val="accent4">
                <a:lumMod val="40000"/>
                <a:lumOff val="60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6809" name="Rectangle 2"/>
            <p:cNvSpPr>
              <a:spLocks noChangeArrowheads="1"/>
            </p:cNvSpPr>
            <p:nvPr/>
          </p:nvSpPr>
          <p:spPr bwMode="auto">
            <a:xfrm>
              <a:off x="1142999" y="3507155"/>
              <a:ext cx="4267200" cy="2110154"/>
            </a:xfrm>
            <a:prstGeom prst="rect">
              <a:avLst/>
            </a:prstGeom>
            <a:noFill/>
            <a:ln w="12700">
              <a:noFill/>
              <a:miter lim="800000"/>
              <a:headEnd/>
              <a:tailEnd/>
            </a:ln>
          </p:spPr>
          <p:txBody>
            <a:bodyPr lIns="90488" tIns="44450" rIns="90488" bIns="44450" anchor="ctr"/>
            <a:lstStyle/>
            <a:p>
              <a:pPr>
                <a:lnSpc>
                  <a:spcPct val="150000"/>
                </a:lnSpc>
              </a:pPr>
              <a:r>
                <a:rPr lang="en-US" altLang="en-US" sz="2400" b="1" u="sng" dirty="0"/>
                <a:t>Classes of Stock</a:t>
              </a:r>
            </a:p>
            <a:p>
              <a:pPr>
                <a:lnSpc>
                  <a:spcPct val="150000"/>
                </a:lnSpc>
                <a:buFont typeface="Wingdings" pitchFamily="2" charset="2"/>
                <a:buChar char="§"/>
              </a:pPr>
              <a:r>
                <a:rPr lang="en-US" altLang="en-US" sz="2400" b="1" dirty="0"/>
                <a:t> Par Value</a:t>
              </a:r>
            </a:p>
            <a:p>
              <a:pPr>
                <a:lnSpc>
                  <a:spcPct val="150000"/>
                </a:lnSpc>
                <a:buFont typeface="Wingdings" pitchFamily="2" charset="2"/>
                <a:buChar char="§"/>
              </a:pPr>
              <a:r>
                <a:rPr lang="en-US" altLang="en-US" sz="2400" b="1" dirty="0"/>
                <a:t> No-Par Value</a:t>
              </a:r>
            </a:p>
            <a:p>
              <a:pPr>
                <a:lnSpc>
                  <a:spcPct val="150000"/>
                </a:lnSpc>
                <a:buFont typeface="Wingdings" pitchFamily="2" charset="2"/>
                <a:buChar char="§"/>
              </a:pPr>
              <a:r>
                <a:rPr lang="en-US" altLang="en-US" sz="2400" b="1" dirty="0"/>
                <a:t> Stated Value</a:t>
              </a:r>
            </a:p>
          </p:txBody>
        </p:sp>
      </p:gr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1A5A71D3-A0CD-4B00-AE32-74591D9E59F1}" type="slidenum">
              <a:rPr lang="en-US" smtClean="0"/>
              <a:pPr>
                <a:defRPr/>
              </a:pPr>
              <a:t>11</a:t>
            </a:fld>
            <a:endParaRPr lang="en-US" dirty="0"/>
          </a:p>
        </p:txBody>
      </p:sp>
      <p:sp>
        <p:nvSpPr>
          <p:cNvPr id="13" name="Rounded Rectangle 12"/>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4"/>
          <p:cNvSpPr>
            <a:spLocks noGrp="1" noChangeArrowheads="1"/>
          </p:cNvSpPr>
          <p:nvPr>
            <p:ph type="title"/>
          </p:nvPr>
        </p:nvSpPr>
        <p:spPr>
          <a:xfrm>
            <a:off x="293688" y="609600"/>
            <a:ext cx="8534400" cy="685800"/>
          </a:xfrm>
        </p:spPr>
        <p:txBody>
          <a:bodyPr/>
          <a:lstStyle/>
          <a:p>
            <a:r>
              <a:rPr lang="en-US" altLang="en-US" b="1" dirty="0"/>
              <a:t>Stockholders’ Equity</a:t>
            </a:r>
          </a:p>
        </p:txBody>
      </p:sp>
      <p:grpSp>
        <p:nvGrpSpPr>
          <p:cNvPr id="76806" name="Group 13"/>
          <p:cNvGrpSpPr>
            <a:grpSpLocks/>
          </p:cNvGrpSpPr>
          <p:nvPr/>
        </p:nvGrpSpPr>
        <p:grpSpPr bwMode="auto">
          <a:xfrm>
            <a:off x="422178" y="1676400"/>
            <a:ext cx="8262937" cy="3581400"/>
            <a:chOff x="304800" y="3429001"/>
            <a:chExt cx="8458200" cy="2344615"/>
          </a:xfrm>
        </p:grpSpPr>
        <p:sp>
          <p:nvSpPr>
            <p:cNvPr id="12" name="Rectangle 11"/>
            <p:cNvSpPr/>
            <p:nvPr/>
          </p:nvSpPr>
          <p:spPr>
            <a:xfrm>
              <a:off x="304800" y="3429001"/>
              <a:ext cx="8458200" cy="2344615"/>
            </a:xfrm>
            <a:prstGeom prst="rect">
              <a:avLst/>
            </a:prstGeom>
            <a:solidFill>
              <a:schemeClr val="accent4">
                <a:lumMod val="40000"/>
                <a:lumOff val="60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6809" name="Rectangle 2"/>
            <p:cNvSpPr>
              <a:spLocks noChangeArrowheads="1"/>
            </p:cNvSpPr>
            <p:nvPr/>
          </p:nvSpPr>
          <p:spPr bwMode="auto">
            <a:xfrm>
              <a:off x="496651" y="3510239"/>
              <a:ext cx="8112072" cy="2110154"/>
            </a:xfrm>
            <a:prstGeom prst="rect">
              <a:avLst/>
            </a:prstGeom>
            <a:noFill/>
            <a:ln w="12700">
              <a:noFill/>
              <a:miter lim="800000"/>
              <a:headEnd/>
              <a:tailEnd/>
            </a:ln>
          </p:spPr>
          <p:txBody>
            <a:bodyPr lIns="90488" tIns="44450" rIns="90488" bIns="44450" anchor="ctr"/>
            <a:lstStyle/>
            <a:p>
              <a:pPr>
                <a:lnSpc>
                  <a:spcPct val="150000"/>
                </a:lnSpc>
              </a:pPr>
              <a:r>
                <a:rPr lang="en-US" altLang="en-US" sz="2400" b="1" dirty="0"/>
                <a:t>Corporations’ equity: shareholders’ equity or corporate equity consists of:</a:t>
              </a:r>
            </a:p>
            <a:p>
              <a:pPr>
                <a:lnSpc>
                  <a:spcPct val="150000"/>
                </a:lnSpc>
                <a:buFont typeface="Wingdings" pitchFamily="2" charset="2"/>
                <a:buChar char="§"/>
              </a:pPr>
              <a:r>
                <a:rPr lang="en-US" altLang="en-US" sz="2400" b="1" dirty="0"/>
                <a:t> paid-in (contributed) capital – cash and other assets received in exchange for stock</a:t>
              </a:r>
            </a:p>
            <a:p>
              <a:pPr>
                <a:lnSpc>
                  <a:spcPct val="150000"/>
                </a:lnSpc>
                <a:buFont typeface="Wingdings" pitchFamily="2" charset="2"/>
                <a:buChar char="§"/>
              </a:pPr>
              <a:r>
                <a:rPr lang="en-US" altLang="en-US" sz="2400" b="1" dirty="0"/>
                <a:t> retained earnings – cumulative net income (loss) not distributed as dividends.</a:t>
              </a:r>
            </a:p>
          </p:txBody>
        </p:sp>
      </p:gr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1A5A71D3-A0CD-4B00-AE32-74591D9E59F1}" type="slidenum">
              <a:rPr lang="en-US" smtClean="0"/>
              <a:pPr>
                <a:defRPr/>
              </a:pPr>
              <a:t>12</a:t>
            </a:fld>
            <a:endParaRPr lang="en-US" dirty="0"/>
          </a:p>
        </p:txBody>
      </p:sp>
      <p:sp>
        <p:nvSpPr>
          <p:cNvPr id="13" name="Rounded Rectangle 12"/>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Tree>
    <p:extLst>
      <p:ext uri="{BB962C8B-B14F-4D97-AF65-F5344CB8AC3E}">
        <p14:creationId xmlns:p14="http://schemas.microsoft.com/office/powerpoint/2010/main" val="86764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P1:	</a:t>
            </a:r>
            <a:br>
              <a:rPr lang="en-US" altLang="en-US" dirty="0"/>
            </a:br>
            <a:r>
              <a:rPr lang="en-US" dirty="0"/>
              <a:t>Record the issuance of corporate stock.</a:t>
            </a:r>
            <a:br>
              <a:rPr lang="en-US" dirty="0"/>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09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762000" y="1501775"/>
            <a:ext cx="7477125" cy="1812925"/>
          </a:xfrm>
          <a:prstGeom prst="rect">
            <a:avLst/>
          </a:prstGeom>
          <a:solidFill>
            <a:srgbClr val="C8FEC8"/>
          </a:solidFill>
          <a:ln w="12700">
            <a:solidFill>
              <a:schemeClr val="tx1"/>
            </a:solidFill>
            <a:miter lim="800000"/>
            <a:headEnd/>
            <a:tailEnd/>
          </a:ln>
        </p:spPr>
        <p:txBody>
          <a:bodyPr lIns="90488" tIns="44450" rIns="90488" bIns="44450">
            <a:spAutoFit/>
          </a:bodyPr>
          <a:lstStyle/>
          <a:p>
            <a:pPr algn="ctr">
              <a:spcBef>
                <a:spcPct val="50000"/>
              </a:spcBef>
            </a:pPr>
            <a:r>
              <a:rPr lang="en-US" altLang="en-US" sz="2800" b="1" dirty="0"/>
              <a:t>Par Value Stock</a:t>
            </a:r>
          </a:p>
          <a:p>
            <a:pPr algn="ctr">
              <a:spcBef>
                <a:spcPct val="50000"/>
              </a:spcBef>
            </a:pPr>
            <a:r>
              <a:rPr lang="en-US" altLang="en-US" sz="2400" b="1" dirty="0"/>
              <a:t>On June 5, Dillon Snowboard’s, Inc. issued 30,000 shares of $10 par value stock for $12 per share. Let’s record this transaction. </a:t>
            </a:r>
          </a:p>
        </p:txBody>
      </p:sp>
      <p:sp>
        <p:nvSpPr>
          <p:cNvPr id="77827" name="Rectangle 4"/>
          <p:cNvSpPr>
            <a:spLocks noGrp="1" noChangeArrowheads="1"/>
          </p:cNvSpPr>
          <p:nvPr>
            <p:ph type="title"/>
          </p:nvPr>
        </p:nvSpPr>
        <p:spPr>
          <a:xfrm>
            <a:off x="86518" y="613568"/>
            <a:ext cx="8828088" cy="808038"/>
          </a:xfrm>
        </p:spPr>
        <p:txBody>
          <a:bodyPr/>
          <a:lstStyle/>
          <a:p>
            <a:r>
              <a:rPr lang="en-US" altLang="en-US" b="1" dirty="0"/>
              <a:t>Issuing Par Value Stock at a Premium</a:t>
            </a:r>
          </a:p>
        </p:txBody>
      </p:sp>
      <p:graphicFrame>
        <p:nvGraphicFramePr>
          <p:cNvPr id="189440" name="Object 3"/>
          <p:cNvGraphicFramePr>
            <a:graphicFrameLocks noChangeAspect="1"/>
          </p:cNvGraphicFramePr>
          <p:nvPr>
            <p:extLst>
              <p:ext uri="{D42A27DB-BD31-4B8C-83A1-F6EECF244321}">
                <p14:modId xmlns:p14="http://schemas.microsoft.com/office/powerpoint/2010/main" val="634762362"/>
              </p:ext>
            </p:extLst>
          </p:nvPr>
        </p:nvGraphicFramePr>
        <p:xfrm>
          <a:off x="293688" y="3597275"/>
          <a:ext cx="8339137" cy="2193925"/>
        </p:xfrm>
        <a:graphic>
          <a:graphicData uri="http://schemas.openxmlformats.org/presentationml/2006/ole">
            <mc:AlternateContent xmlns:mc="http://schemas.openxmlformats.org/markup-compatibility/2006">
              <mc:Choice xmlns:v="urn:schemas-microsoft-com:vml" Requires="v">
                <p:oleObj spid="_x0000_s77944" name="Worksheet" r:id="rId4" imgW="4495655" imgH="1028653" progId="Excel.Sheet.8">
                  <p:embed/>
                </p:oleObj>
              </mc:Choice>
              <mc:Fallback>
                <p:oleObj name="Worksheet" r:id="rId4" imgW="4495655" imgH="1028653" progId="Excel.Sheet.8">
                  <p:embed/>
                  <p:pic>
                    <p:nvPicPr>
                      <p:cNvPr id="0" name="Picture 10"/>
                      <p:cNvPicPr>
                        <a:picLocks noChangeAspect="1" noChangeArrowheads="1"/>
                      </p:cNvPicPr>
                      <p:nvPr/>
                    </p:nvPicPr>
                    <p:blipFill>
                      <a:blip r:embed="rId5"/>
                      <a:srcRect/>
                      <a:stretch>
                        <a:fillRect/>
                      </a:stretch>
                    </p:blipFill>
                    <p:spPr bwMode="auto">
                      <a:xfrm>
                        <a:off x="293688" y="3597275"/>
                        <a:ext cx="8339137" cy="2193925"/>
                      </a:xfrm>
                      <a:prstGeom prst="rect">
                        <a:avLst/>
                      </a:prstGeom>
                      <a:noFill/>
                      <a:ln w="19050">
                        <a:solidFill>
                          <a:schemeClr val="tx2"/>
                        </a:solidFill>
                        <a:miter lim="800000"/>
                        <a:headEnd/>
                        <a:tailEnd/>
                      </a:ln>
                      <a:extLst/>
                    </p:spPr>
                  </p:pic>
                </p:oleObj>
              </mc:Fallback>
            </mc:AlternateContent>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1A5A71D3-A0CD-4B00-AE32-74591D9E59F1}" type="slidenum">
              <a:rPr lang="en-US" smtClean="0"/>
              <a:pPr>
                <a:defRPr/>
              </a:pPr>
              <a:t>14</a:t>
            </a:fld>
            <a:endParaRPr lang="en-US" dirty="0"/>
          </a:p>
        </p:txBody>
      </p:sp>
      <p:sp>
        <p:nvSpPr>
          <p:cNvPr id="8" name="Rounded Rectangle 7"/>
          <p:cNvSpPr/>
          <p:nvPr/>
        </p:nvSpPr>
        <p:spPr>
          <a:xfrm>
            <a:off x="138114" y="6629400"/>
            <a:ext cx="3976686" cy="1497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189440"/>
                                        </p:tgtEl>
                                        <p:attrNameLst>
                                          <p:attrName>style.visibility</p:attrName>
                                        </p:attrNameLst>
                                      </p:cBhvr>
                                      <p:to>
                                        <p:strVal val="visible"/>
                                      </p:to>
                                    </p:set>
                                    <p:animEffect transition="in" filter="wipe(left)">
                                      <p:cBhvr>
                                        <p:cTn id="7" dur="1000"/>
                                        <p:tgtEl>
                                          <p:spTgt spid="189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p:cNvGraphicFramePr>
          <p:nvPr/>
        </p:nvGraphicFramePr>
        <p:xfrm>
          <a:off x="238125" y="1600200"/>
          <a:ext cx="8429625" cy="3878263"/>
        </p:xfrm>
        <a:graphic>
          <a:graphicData uri="http://schemas.openxmlformats.org/presentationml/2006/ole">
            <mc:AlternateContent xmlns:mc="http://schemas.openxmlformats.org/markup-compatibility/2006">
              <mc:Choice xmlns:v="urn:schemas-microsoft-com:vml" Requires="v">
                <p:oleObj spid="_x0000_s78966" name="Worksheet" r:id="rId4" imgW="4286190" imgH="2009553" progId="Excel.Sheet.8">
                  <p:embed/>
                </p:oleObj>
              </mc:Choice>
              <mc:Fallback>
                <p:oleObj name="Worksheet" r:id="rId4" imgW="4286190" imgH="2009553" progId="Excel.Sheet.8">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l="3615" t="3517" r="4083" b="23454"/>
                      <a:stretch>
                        <a:fillRect/>
                      </a:stretch>
                    </p:blipFill>
                    <p:spPr bwMode="auto">
                      <a:xfrm>
                        <a:off x="238125" y="1600200"/>
                        <a:ext cx="8429625" cy="3878263"/>
                      </a:xfrm>
                      <a:prstGeom prst="rect">
                        <a:avLst/>
                      </a:prstGeom>
                      <a:solidFill>
                        <a:srgbClr val="CCECFF"/>
                      </a:solidFill>
                      <a:ln w="28575">
                        <a:solidFill>
                          <a:srgbClr val="414141"/>
                        </a:solidFill>
                        <a:miter lim="800000"/>
                        <a:headEnd/>
                        <a:tailEnd/>
                      </a:ln>
                      <a:effectLst>
                        <a:outerShdw dist="71842" dir="2700000" algn="ctr" rotWithShape="0">
                          <a:schemeClr val="hlink"/>
                        </a:outerShdw>
                      </a:effectLst>
                    </p:spPr>
                  </p:pic>
                </p:oleObj>
              </mc:Fallback>
            </mc:AlternateContent>
          </a:graphicData>
        </a:graphic>
      </p:graphicFrame>
      <p:sp>
        <p:nvSpPr>
          <p:cNvPr id="78851" name="Rectangle 3"/>
          <p:cNvSpPr>
            <a:spLocks noGrp="1" noChangeArrowheads="1"/>
          </p:cNvSpPr>
          <p:nvPr>
            <p:ph type="title"/>
          </p:nvPr>
        </p:nvSpPr>
        <p:spPr>
          <a:xfrm>
            <a:off x="293688" y="685800"/>
            <a:ext cx="8534400" cy="731838"/>
          </a:xfrm>
        </p:spPr>
        <p:txBody>
          <a:bodyPr/>
          <a:lstStyle/>
          <a:p>
            <a:r>
              <a:rPr lang="en-US" altLang="en-US" b="1" dirty="0"/>
              <a:t>Issuing Par Value Stock</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1A5A71D3-A0CD-4B00-AE32-74591D9E59F1}" type="slidenum">
              <a:rPr lang="en-US" smtClean="0"/>
              <a:pPr>
                <a:defRPr/>
              </a:pPr>
              <a:t>15</a:t>
            </a:fld>
            <a:endParaRPr lang="en-US" dirty="0"/>
          </a:p>
        </p:txBody>
      </p:sp>
      <p:sp>
        <p:nvSpPr>
          <p:cNvPr id="8" name="Rounded Rectangle 7"/>
          <p:cNvSpPr/>
          <p:nvPr/>
        </p:nvSpPr>
        <p:spPr>
          <a:xfrm>
            <a:off x="138114" y="6553200"/>
            <a:ext cx="3976686" cy="2259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762000" y="1501775"/>
            <a:ext cx="7477125" cy="1812925"/>
          </a:xfrm>
          <a:prstGeom prst="rect">
            <a:avLst/>
          </a:prstGeom>
          <a:solidFill>
            <a:srgbClr val="C8FEC8"/>
          </a:solidFill>
          <a:ln w="12700">
            <a:solidFill>
              <a:schemeClr val="tx1"/>
            </a:solidFill>
            <a:miter lim="800000"/>
            <a:headEnd/>
            <a:tailEnd/>
          </a:ln>
        </p:spPr>
        <p:txBody>
          <a:bodyPr lIns="90488" tIns="44450" rIns="90488" bIns="44450">
            <a:spAutoFit/>
          </a:bodyPr>
          <a:lstStyle/>
          <a:p>
            <a:pPr algn="ctr">
              <a:spcBef>
                <a:spcPct val="50000"/>
              </a:spcBef>
            </a:pPr>
            <a:r>
              <a:rPr lang="en-US" altLang="en-US" sz="2800" b="1" dirty="0"/>
              <a:t>No-Par Value Stock</a:t>
            </a:r>
          </a:p>
          <a:p>
            <a:pPr algn="ctr">
              <a:spcBef>
                <a:spcPct val="50000"/>
              </a:spcBef>
            </a:pPr>
            <a:r>
              <a:rPr lang="en-US" altLang="en-US" sz="2400" b="1" dirty="0"/>
              <a:t>On June 5, Dillon Snowboard’s, Inc. issued 1,000 shares of no-par value stock for $40 per share. Let’s record this transaction. </a:t>
            </a:r>
          </a:p>
        </p:txBody>
      </p:sp>
      <p:sp>
        <p:nvSpPr>
          <p:cNvPr id="77827" name="Rectangle 4"/>
          <p:cNvSpPr>
            <a:spLocks noGrp="1" noChangeArrowheads="1"/>
          </p:cNvSpPr>
          <p:nvPr>
            <p:ph type="title"/>
          </p:nvPr>
        </p:nvSpPr>
        <p:spPr>
          <a:xfrm>
            <a:off x="293688" y="609600"/>
            <a:ext cx="8534400" cy="808038"/>
          </a:xfrm>
        </p:spPr>
        <p:txBody>
          <a:bodyPr/>
          <a:lstStyle/>
          <a:p>
            <a:r>
              <a:rPr lang="en-US" altLang="en-US" b="1" dirty="0"/>
              <a:t>Issuing No-Par Value Stock</a:t>
            </a:r>
          </a:p>
        </p:txBody>
      </p:sp>
      <p:graphicFrame>
        <p:nvGraphicFramePr>
          <p:cNvPr id="189440" name="Object 3"/>
          <p:cNvGraphicFramePr>
            <a:graphicFrameLocks noChangeAspect="1"/>
          </p:cNvGraphicFramePr>
          <p:nvPr>
            <p:extLst>
              <p:ext uri="{D42A27DB-BD31-4B8C-83A1-F6EECF244321}">
                <p14:modId xmlns:p14="http://schemas.microsoft.com/office/powerpoint/2010/main" val="2159057253"/>
              </p:ext>
            </p:extLst>
          </p:nvPr>
        </p:nvGraphicFramePr>
        <p:xfrm>
          <a:off x="293688" y="3597275"/>
          <a:ext cx="8356600" cy="1462088"/>
        </p:xfrm>
        <a:graphic>
          <a:graphicData uri="http://schemas.openxmlformats.org/presentationml/2006/ole">
            <mc:AlternateContent xmlns:mc="http://schemas.openxmlformats.org/markup-compatibility/2006">
              <mc:Choice xmlns:v="urn:schemas-microsoft-com:vml" Requires="v">
                <p:oleObj spid="_x0000_s107613" name="Worksheet" r:id="rId4" imgW="4505489" imgH="685894" progId="Excel.Sheet.8">
                  <p:embed/>
                </p:oleObj>
              </mc:Choice>
              <mc:Fallback>
                <p:oleObj name="Worksheet" r:id="rId4" imgW="4505489" imgH="685894" progId="Excel.Sheet.8">
                  <p:embed/>
                  <p:pic>
                    <p:nvPicPr>
                      <p:cNvPr id="0" name=""/>
                      <p:cNvPicPr>
                        <a:picLocks noChangeAspect="1" noChangeArrowheads="1"/>
                      </p:cNvPicPr>
                      <p:nvPr/>
                    </p:nvPicPr>
                    <p:blipFill>
                      <a:blip r:embed="rId5"/>
                      <a:srcRect/>
                      <a:stretch>
                        <a:fillRect/>
                      </a:stretch>
                    </p:blipFill>
                    <p:spPr bwMode="auto">
                      <a:xfrm>
                        <a:off x="293688" y="3597275"/>
                        <a:ext cx="8356600" cy="1462088"/>
                      </a:xfrm>
                      <a:prstGeom prst="rect">
                        <a:avLst/>
                      </a:prstGeom>
                      <a:noFill/>
                      <a:ln w="19050">
                        <a:solidFill>
                          <a:schemeClr val="tx2"/>
                        </a:solidFill>
                        <a:miter lim="800000"/>
                        <a:headEnd/>
                        <a:tailEnd/>
                      </a:ln>
                      <a:extLst/>
                    </p:spPr>
                  </p:pic>
                </p:oleObj>
              </mc:Fallback>
            </mc:AlternateContent>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1A5A71D3-A0CD-4B00-AE32-74591D9E59F1}" type="slidenum">
              <a:rPr lang="en-US" smtClean="0"/>
              <a:pPr>
                <a:defRPr/>
              </a:pPr>
              <a:t>16</a:t>
            </a:fld>
            <a:endParaRPr lang="en-US" dirty="0"/>
          </a:p>
        </p:txBody>
      </p:sp>
      <p:sp>
        <p:nvSpPr>
          <p:cNvPr id="8" name="Rounded Rectangle 7"/>
          <p:cNvSpPr/>
          <p:nvPr/>
        </p:nvSpPr>
        <p:spPr>
          <a:xfrm>
            <a:off x="138114" y="6629400"/>
            <a:ext cx="3976686" cy="1497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Tree>
    <p:extLst>
      <p:ext uri="{BB962C8B-B14F-4D97-AF65-F5344CB8AC3E}">
        <p14:creationId xmlns:p14="http://schemas.microsoft.com/office/powerpoint/2010/main" val="76291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189440"/>
                                        </p:tgtEl>
                                        <p:attrNameLst>
                                          <p:attrName>style.visibility</p:attrName>
                                        </p:attrNameLst>
                                      </p:cBhvr>
                                      <p:to>
                                        <p:strVal val="visible"/>
                                      </p:to>
                                    </p:set>
                                    <p:animEffect transition="in" filter="wipe(left)">
                                      <p:cBhvr>
                                        <p:cTn id="7" dur="1000"/>
                                        <p:tgtEl>
                                          <p:spTgt spid="189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762000" y="1501775"/>
            <a:ext cx="7477125" cy="1812925"/>
          </a:xfrm>
          <a:prstGeom prst="rect">
            <a:avLst/>
          </a:prstGeom>
          <a:solidFill>
            <a:srgbClr val="C8FEC8"/>
          </a:solidFill>
          <a:ln w="12700">
            <a:solidFill>
              <a:schemeClr val="tx1"/>
            </a:solidFill>
            <a:miter lim="800000"/>
            <a:headEnd/>
            <a:tailEnd/>
          </a:ln>
        </p:spPr>
        <p:txBody>
          <a:bodyPr lIns="90488" tIns="44450" rIns="90488" bIns="44450">
            <a:spAutoFit/>
          </a:bodyPr>
          <a:lstStyle/>
          <a:p>
            <a:pPr algn="ctr">
              <a:spcBef>
                <a:spcPct val="50000"/>
              </a:spcBef>
            </a:pPr>
            <a:r>
              <a:rPr lang="en-US" altLang="en-US" sz="2800" b="1" dirty="0"/>
              <a:t>Stated Value Stock</a:t>
            </a:r>
          </a:p>
          <a:p>
            <a:pPr algn="ctr">
              <a:spcBef>
                <a:spcPct val="50000"/>
              </a:spcBef>
            </a:pPr>
            <a:r>
              <a:rPr lang="en-US" altLang="en-US" sz="2400" b="1" dirty="0"/>
              <a:t>On June 5, Dillon Snowboard’s, Inc. issued 1,000 shares of $40 stated value stock for $50 per share. Let’s record this transaction. </a:t>
            </a:r>
          </a:p>
        </p:txBody>
      </p:sp>
      <p:sp>
        <p:nvSpPr>
          <p:cNvPr id="77827" name="Rectangle 4"/>
          <p:cNvSpPr>
            <a:spLocks noGrp="1" noChangeArrowheads="1"/>
          </p:cNvSpPr>
          <p:nvPr>
            <p:ph type="title"/>
          </p:nvPr>
        </p:nvSpPr>
        <p:spPr>
          <a:xfrm>
            <a:off x="293688" y="609600"/>
            <a:ext cx="8534400" cy="808038"/>
          </a:xfrm>
        </p:spPr>
        <p:txBody>
          <a:bodyPr/>
          <a:lstStyle/>
          <a:p>
            <a:r>
              <a:rPr lang="en-US" altLang="en-US" b="1" dirty="0"/>
              <a:t>Issuing Stated Value Stock</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1A5A71D3-A0CD-4B00-AE32-74591D9E59F1}" type="slidenum">
              <a:rPr lang="en-US" smtClean="0"/>
              <a:pPr>
                <a:defRPr/>
              </a:pPr>
              <a:t>17</a:t>
            </a:fld>
            <a:endParaRPr lang="en-US" dirty="0"/>
          </a:p>
        </p:txBody>
      </p:sp>
      <p:sp>
        <p:nvSpPr>
          <p:cNvPr id="8" name="Rounded Rectangle 7"/>
          <p:cNvSpPr/>
          <p:nvPr/>
        </p:nvSpPr>
        <p:spPr>
          <a:xfrm>
            <a:off x="138114" y="6629400"/>
            <a:ext cx="3976686" cy="1497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graphicFrame>
        <p:nvGraphicFramePr>
          <p:cNvPr id="9" name="Object 3"/>
          <p:cNvGraphicFramePr>
            <a:graphicFrameLocks noChangeAspect="1"/>
          </p:cNvGraphicFramePr>
          <p:nvPr>
            <p:extLst>
              <p:ext uri="{D42A27DB-BD31-4B8C-83A1-F6EECF244321}">
                <p14:modId xmlns:p14="http://schemas.microsoft.com/office/powerpoint/2010/main" val="2878968806"/>
              </p:ext>
            </p:extLst>
          </p:nvPr>
        </p:nvGraphicFramePr>
        <p:xfrm>
          <a:off x="293688" y="3597275"/>
          <a:ext cx="8534400" cy="2279138"/>
        </p:xfrm>
        <a:graphic>
          <a:graphicData uri="http://schemas.openxmlformats.org/presentationml/2006/ole">
            <mc:AlternateContent xmlns:mc="http://schemas.openxmlformats.org/markup-compatibility/2006">
              <mc:Choice xmlns:v="urn:schemas-microsoft-com:vml" Requires="v">
                <p:oleObj spid="_x0000_s108636" name="Worksheet" r:id="rId4" imgW="4429086" imgH="1028653" progId="Excel.Sheet.8">
                  <p:embed/>
                </p:oleObj>
              </mc:Choice>
              <mc:Fallback>
                <p:oleObj name="Worksheet" r:id="rId4" imgW="4429086" imgH="1028653" progId="Excel.Sheet.8">
                  <p:embed/>
                  <p:pic>
                    <p:nvPicPr>
                      <p:cNvPr id="0" name=""/>
                      <p:cNvPicPr>
                        <a:picLocks noChangeAspect="1" noChangeArrowheads="1"/>
                      </p:cNvPicPr>
                      <p:nvPr/>
                    </p:nvPicPr>
                    <p:blipFill>
                      <a:blip r:embed="rId5"/>
                      <a:srcRect/>
                      <a:stretch>
                        <a:fillRect/>
                      </a:stretch>
                    </p:blipFill>
                    <p:spPr bwMode="auto">
                      <a:xfrm>
                        <a:off x="293688" y="3597275"/>
                        <a:ext cx="8534400" cy="2279138"/>
                      </a:xfrm>
                      <a:prstGeom prst="rect">
                        <a:avLst/>
                      </a:prstGeom>
                      <a:noFill/>
                      <a:ln w="19050">
                        <a:solidFill>
                          <a:schemeClr val="tx2"/>
                        </a:solidFill>
                        <a:miter lim="800000"/>
                        <a:headEnd/>
                        <a:tailEnd/>
                      </a:ln>
                      <a:extLst/>
                    </p:spPr>
                  </p:pic>
                </p:oleObj>
              </mc:Fallback>
            </mc:AlternateContent>
          </a:graphicData>
        </a:graphic>
      </p:graphicFrame>
    </p:spTree>
    <p:extLst>
      <p:ext uri="{BB962C8B-B14F-4D97-AF65-F5344CB8AC3E}">
        <p14:creationId xmlns:p14="http://schemas.microsoft.com/office/powerpoint/2010/main" val="297204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title"/>
          </p:nvPr>
        </p:nvSpPr>
        <p:spPr>
          <a:xfrm>
            <a:off x="293688" y="609600"/>
            <a:ext cx="8534400" cy="808038"/>
          </a:xfrm>
        </p:spPr>
        <p:txBody>
          <a:bodyPr/>
          <a:lstStyle/>
          <a:p>
            <a:r>
              <a:rPr lang="en-US" altLang="en-US" b="1" dirty="0"/>
              <a:t>Issuing Stock for Noncash Assets</a:t>
            </a:r>
          </a:p>
        </p:txBody>
      </p:sp>
      <p:sp>
        <p:nvSpPr>
          <p:cNvPr id="79875" name="Rectangle 5"/>
          <p:cNvSpPr>
            <a:spLocks noChangeArrowheads="1"/>
          </p:cNvSpPr>
          <p:nvPr/>
        </p:nvSpPr>
        <p:spPr bwMode="auto">
          <a:xfrm>
            <a:off x="685800" y="1524000"/>
            <a:ext cx="7696200" cy="1813317"/>
          </a:xfrm>
          <a:prstGeom prst="rect">
            <a:avLst/>
          </a:prstGeom>
          <a:solidFill>
            <a:srgbClr val="C8FEC8"/>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t>Par Value Stock</a:t>
            </a:r>
          </a:p>
          <a:p>
            <a:pPr algn="ctr">
              <a:spcBef>
                <a:spcPct val="50000"/>
              </a:spcBef>
            </a:pPr>
            <a:r>
              <a:rPr lang="en-US" altLang="en-US" sz="2400" b="1" dirty="0"/>
              <a:t>On June 10, 4,000 shares of $20 par value stock for land valued at $105,000. Let’s record this transaction. </a:t>
            </a:r>
          </a:p>
        </p:txBody>
      </p:sp>
      <p:graphicFrame>
        <p:nvGraphicFramePr>
          <p:cNvPr id="39939" name="Object 3"/>
          <p:cNvGraphicFramePr>
            <a:graphicFrameLocks noChangeAspect="1"/>
          </p:cNvGraphicFramePr>
          <p:nvPr>
            <p:extLst>
              <p:ext uri="{D42A27DB-BD31-4B8C-83A1-F6EECF244321}">
                <p14:modId xmlns:p14="http://schemas.microsoft.com/office/powerpoint/2010/main" val="2672710604"/>
              </p:ext>
            </p:extLst>
          </p:nvPr>
        </p:nvGraphicFramePr>
        <p:xfrm>
          <a:off x="76200" y="3581400"/>
          <a:ext cx="9007475" cy="2133600"/>
        </p:xfrm>
        <a:graphic>
          <a:graphicData uri="http://schemas.openxmlformats.org/presentationml/2006/ole">
            <mc:AlternateContent xmlns:mc="http://schemas.openxmlformats.org/markup-compatibility/2006">
              <mc:Choice xmlns:v="urn:schemas-microsoft-com:vml" Requires="v">
                <p:oleObj spid="_x0000_s79992" name="Worksheet" r:id="rId4" imgW="4686240" imgH="1028700" progId="Excel.Sheet.8">
                  <p:embed/>
                </p:oleObj>
              </mc:Choice>
              <mc:Fallback>
                <p:oleObj name="Worksheet" r:id="rId4" imgW="4686240" imgH="1028700" progId="Excel.Sheet.8">
                  <p:embed/>
                  <p:pic>
                    <p:nvPicPr>
                      <p:cNvPr id="0" name="Picture 10"/>
                      <p:cNvPicPr>
                        <a:picLocks noChangeAspect="1" noChangeArrowheads="1"/>
                      </p:cNvPicPr>
                      <p:nvPr/>
                    </p:nvPicPr>
                    <p:blipFill>
                      <a:blip r:embed="rId5"/>
                      <a:srcRect/>
                      <a:stretch>
                        <a:fillRect/>
                      </a:stretch>
                    </p:blipFill>
                    <p:spPr bwMode="auto">
                      <a:xfrm>
                        <a:off x="76200" y="3581400"/>
                        <a:ext cx="9007475" cy="21336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1A5A71D3-A0CD-4B00-AE32-74591D9E59F1}" type="slidenum">
              <a:rPr lang="en-US" smtClean="0"/>
              <a:pPr>
                <a:defRPr/>
              </a:pPr>
              <a:t>18</a:t>
            </a:fld>
            <a:endParaRPr lang="en-US" dirty="0"/>
          </a:p>
        </p:txBody>
      </p:sp>
      <p:sp>
        <p:nvSpPr>
          <p:cNvPr id="9" name="Rounded Rectangle 8"/>
          <p:cNvSpPr/>
          <p:nvPr/>
        </p:nvSpPr>
        <p:spPr>
          <a:xfrm>
            <a:off x="138114" y="6553200"/>
            <a:ext cx="3976686" cy="2259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223963" y="2525713"/>
            <a:ext cx="7069137"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890588" y="611188"/>
            <a:ext cx="57578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Prepare journal entries to record the following four separate issuances of stock.</a:t>
            </a:r>
            <a:endParaRPr lang="en-US" dirty="0">
              <a:solidFill>
                <a:prstClr val="black"/>
              </a:solidFill>
              <a:cs typeface="+mn-cs"/>
            </a:endParaRPr>
          </a:p>
        </p:txBody>
      </p:sp>
      <p:sp>
        <p:nvSpPr>
          <p:cNvPr id="21" name="Rectangle 7"/>
          <p:cNvSpPr>
            <a:spLocks noChangeArrowheads="1"/>
          </p:cNvSpPr>
          <p:nvPr/>
        </p:nvSpPr>
        <p:spPr bwMode="auto">
          <a:xfrm>
            <a:off x="1052513" y="957263"/>
            <a:ext cx="211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a:t>
            </a:r>
            <a:endParaRPr lang="en-US" dirty="0">
              <a:solidFill>
                <a:prstClr val="black"/>
              </a:solidFill>
              <a:cs typeface="+mn-cs"/>
            </a:endParaRPr>
          </a:p>
        </p:txBody>
      </p:sp>
      <p:sp>
        <p:nvSpPr>
          <p:cNvPr id="22" name="Rectangle 8"/>
          <p:cNvSpPr>
            <a:spLocks noChangeArrowheads="1"/>
          </p:cNvSpPr>
          <p:nvPr/>
        </p:nvSpPr>
        <p:spPr bwMode="auto">
          <a:xfrm>
            <a:off x="1263650" y="957263"/>
            <a:ext cx="5676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corporation issued 80 shares of $5 par value common stock for $700 cash.</a:t>
            </a:r>
            <a:endParaRPr lang="en-US" dirty="0">
              <a:solidFill>
                <a:prstClr val="black"/>
              </a:solidFill>
              <a:cs typeface="+mn-cs"/>
            </a:endParaRPr>
          </a:p>
        </p:txBody>
      </p:sp>
      <p:sp>
        <p:nvSpPr>
          <p:cNvPr id="23" name="Rectangle 9"/>
          <p:cNvSpPr>
            <a:spLocks noChangeArrowheads="1"/>
          </p:cNvSpPr>
          <p:nvPr/>
        </p:nvSpPr>
        <p:spPr bwMode="auto">
          <a:xfrm>
            <a:off x="1052513" y="1219200"/>
            <a:ext cx="211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a:t>
            </a:r>
            <a:endParaRPr lang="en-US" dirty="0">
              <a:solidFill>
                <a:prstClr val="black"/>
              </a:solidFill>
              <a:cs typeface="+mn-cs"/>
            </a:endParaRPr>
          </a:p>
        </p:txBody>
      </p:sp>
      <p:sp>
        <p:nvSpPr>
          <p:cNvPr id="24" name="Rectangle 10"/>
          <p:cNvSpPr>
            <a:spLocks noChangeArrowheads="1"/>
          </p:cNvSpPr>
          <p:nvPr/>
        </p:nvSpPr>
        <p:spPr bwMode="auto">
          <a:xfrm>
            <a:off x="1263650" y="1219200"/>
            <a:ext cx="7467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corporation issued 40 shares of no-par common stock to its promoters in exchange for their efforts,</a:t>
            </a:r>
            <a:endParaRPr lang="en-US" dirty="0">
              <a:solidFill>
                <a:prstClr val="black"/>
              </a:solidFill>
              <a:cs typeface="+mn-cs"/>
            </a:endParaRPr>
          </a:p>
        </p:txBody>
      </p:sp>
      <p:sp>
        <p:nvSpPr>
          <p:cNvPr id="25" name="Rectangle 11"/>
          <p:cNvSpPr>
            <a:spLocks noChangeArrowheads="1"/>
          </p:cNvSpPr>
          <p:nvPr/>
        </p:nvSpPr>
        <p:spPr bwMode="auto">
          <a:xfrm>
            <a:off x="1263650" y="1425575"/>
            <a:ext cx="5173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estimated to be worth $800. The stock has a $1 per share stated value.</a:t>
            </a:r>
            <a:endParaRPr lang="en-US" dirty="0">
              <a:solidFill>
                <a:prstClr val="black"/>
              </a:solidFill>
              <a:cs typeface="+mn-cs"/>
            </a:endParaRPr>
          </a:p>
        </p:txBody>
      </p:sp>
      <p:sp>
        <p:nvSpPr>
          <p:cNvPr id="26" name="Rectangle 12"/>
          <p:cNvSpPr>
            <a:spLocks noChangeArrowheads="1"/>
          </p:cNvSpPr>
          <p:nvPr/>
        </p:nvSpPr>
        <p:spPr bwMode="auto">
          <a:xfrm>
            <a:off x="1052513" y="1676400"/>
            <a:ext cx="211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a:t>
            </a:r>
            <a:endParaRPr lang="en-US" dirty="0">
              <a:solidFill>
                <a:prstClr val="black"/>
              </a:solidFill>
              <a:cs typeface="+mn-cs"/>
            </a:endParaRPr>
          </a:p>
        </p:txBody>
      </p:sp>
      <p:sp>
        <p:nvSpPr>
          <p:cNvPr id="27" name="Rectangle 13"/>
          <p:cNvSpPr>
            <a:spLocks noChangeArrowheads="1"/>
          </p:cNvSpPr>
          <p:nvPr/>
        </p:nvSpPr>
        <p:spPr bwMode="auto">
          <a:xfrm>
            <a:off x="1263650" y="1676400"/>
            <a:ext cx="73961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corporation issued 40 shares of no-par common stock in exchange for land, estimated to be worth</a:t>
            </a:r>
            <a:endParaRPr lang="en-US" dirty="0">
              <a:solidFill>
                <a:prstClr val="black"/>
              </a:solidFill>
              <a:cs typeface="+mn-cs"/>
            </a:endParaRPr>
          </a:p>
        </p:txBody>
      </p:sp>
      <p:sp>
        <p:nvSpPr>
          <p:cNvPr id="28" name="Rectangle 14"/>
          <p:cNvSpPr>
            <a:spLocks noChangeArrowheads="1"/>
          </p:cNvSpPr>
          <p:nvPr/>
        </p:nvSpPr>
        <p:spPr bwMode="auto">
          <a:xfrm>
            <a:off x="1263650" y="1881188"/>
            <a:ext cx="2722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 The stock has no stated value.</a:t>
            </a:r>
            <a:endParaRPr lang="en-US" dirty="0">
              <a:solidFill>
                <a:prstClr val="black"/>
              </a:solidFill>
              <a:cs typeface="+mn-cs"/>
            </a:endParaRPr>
          </a:p>
        </p:txBody>
      </p:sp>
      <p:sp>
        <p:nvSpPr>
          <p:cNvPr id="29" name="Rectangle 15"/>
          <p:cNvSpPr>
            <a:spLocks noChangeArrowheads="1"/>
          </p:cNvSpPr>
          <p:nvPr/>
        </p:nvSpPr>
        <p:spPr bwMode="auto">
          <a:xfrm>
            <a:off x="1052513" y="2133600"/>
            <a:ext cx="211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a:t>
            </a:r>
            <a:endParaRPr lang="en-US" dirty="0">
              <a:solidFill>
                <a:prstClr val="black"/>
              </a:solidFill>
              <a:cs typeface="+mn-cs"/>
            </a:endParaRPr>
          </a:p>
        </p:txBody>
      </p:sp>
      <p:sp>
        <p:nvSpPr>
          <p:cNvPr id="30" name="Rectangle 16"/>
          <p:cNvSpPr>
            <a:spLocks noChangeArrowheads="1"/>
          </p:cNvSpPr>
          <p:nvPr/>
        </p:nvSpPr>
        <p:spPr bwMode="auto">
          <a:xfrm>
            <a:off x="1263650" y="2133600"/>
            <a:ext cx="5707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corporation issued 20 shares of $30 par value preferred stock for $900 cash.</a:t>
            </a:r>
            <a:endParaRPr lang="en-US" dirty="0">
              <a:solidFill>
                <a:prstClr val="black"/>
              </a:solidFill>
              <a:cs typeface="+mn-cs"/>
            </a:endParaRPr>
          </a:p>
        </p:txBody>
      </p:sp>
      <p:sp>
        <p:nvSpPr>
          <p:cNvPr id="31" name="Rectangle 17"/>
          <p:cNvSpPr>
            <a:spLocks noChangeArrowheads="1"/>
          </p:cNvSpPr>
          <p:nvPr/>
        </p:nvSpPr>
        <p:spPr bwMode="auto">
          <a:xfrm>
            <a:off x="6680200" y="25463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24" name="Rectangle 18"/>
          <p:cNvSpPr>
            <a:spLocks noChangeArrowheads="1"/>
          </p:cNvSpPr>
          <p:nvPr/>
        </p:nvSpPr>
        <p:spPr bwMode="auto">
          <a:xfrm>
            <a:off x="7586663" y="2546350"/>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225" name="Rectangle 19"/>
          <p:cNvSpPr>
            <a:spLocks noChangeArrowheads="1"/>
          </p:cNvSpPr>
          <p:nvPr/>
        </p:nvSpPr>
        <p:spPr bwMode="auto">
          <a:xfrm>
            <a:off x="1416050" y="277336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200" dirty="0">
                <a:solidFill>
                  <a:srgbClr val="000000"/>
                </a:solidFill>
                <a:cs typeface="+mn-cs"/>
              </a:rPr>
              <a:t>1)</a:t>
            </a:r>
            <a:endParaRPr lang="en-US" dirty="0">
              <a:solidFill>
                <a:prstClr val="black"/>
              </a:solidFill>
              <a:cs typeface="+mn-cs"/>
            </a:endParaRPr>
          </a:p>
        </p:txBody>
      </p:sp>
      <p:sp>
        <p:nvSpPr>
          <p:cNvPr id="226" name="Rectangle 20"/>
          <p:cNvSpPr>
            <a:spLocks noChangeArrowheads="1"/>
          </p:cNvSpPr>
          <p:nvPr/>
        </p:nvSpPr>
        <p:spPr bwMode="auto">
          <a:xfrm>
            <a:off x="1849438" y="277336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Cash</a:t>
            </a:r>
            <a:endParaRPr lang="en-US" dirty="0">
              <a:solidFill>
                <a:prstClr val="black"/>
              </a:solidFill>
              <a:cs typeface="+mn-cs"/>
            </a:endParaRPr>
          </a:p>
        </p:txBody>
      </p:sp>
      <p:sp>
        <p:nvSpPr>
          <p:cNvPr id="227" name="Rectangle 21"/>
          <p:cNvSpPr>
            <a:spLocks noChangeArrowheads="1"/>
          </p:cNvSpPr>
          <p:nvPr/>
        </p:nvSpPr>
        <p:spPr bwMode="auto">
          <a:xfrm>
            <a:off x="6992938" y="27733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700</a:t>
            </a:r>
            <a:endParaRPr lang="en-US" dirty="0">
              <a:solidFill>
                <a:prstClr val="black"/>
              </a:solidFill>
              <a:cs typeface="+mn-cs"/>
            </a:endParaRPr>
          </a:p>
        </p:txBody>
      </p:sp>
      <p:sp>
        <p:nvSpPr>
          <p:cNvPr id="228" name="Rectangle 22"/>
          <p:cNvSpPr>
            <a:spLocks noChangeArrowheads="1"/>
          </p:cNvSpPr>
          <p:nvPr/>
        </p:nvSpPr>
        <p:spPr bwMode="auto">
          <a:xfrm>
            <a:off x="2030413" y="2979738"/>
            <a:ext cx="21542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$5 par value</a:t>
            </a:r>
            <a:endParaRPr lang="en-US" dirty="0">
              <a:solidFill>
                <a:prstClr val="black"/>
              </a:solidFill>
              <a:cs typeface="+mn-cs"/>
            </a:endParaRPr>
          </a:p>
        </p:txBody>
      </p:sp>
      <p:sp>
        <p:nvSpPr>
          <p:cNvPr id="229" name="Rectangle 23"/>
          <p:cNvSpPr>
            <a:spLocks noChangeArrowheads="1"/>
          </p:cNvSpPr>
          <p:nvPr/>
        </p:nvSpPr>
        <p:spPr bwMode="auto">
          <a:xfrm>
            <a:off x="4572000" y="2979738"/>
            <a:ext cx="1239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 shares x $5)</a:t>
            </a:r>
            <a:endParaRPr lang="en-US" dirty="0">
              <a:solidFill>
                <a:prstClr val="black"/>
              </a:solidFill>
              <a:cs typeface="+mn-cs"/>
            </a:endParaRPr>
          </a:p>
        </p:txBody>
      </p:sp>
      <p:sp>
        <p:nvSpPr>
          <p:cNvPr id="230" name="Rectangle 24"/>
          <p:cNvSpPr>
            <a:spLocks noChangeArrowheads="1"/>
          </p:cNvSpPr>
          <p:nvPr/>
        </p:nvSpPr>
        <p:spPr bwMode="auto">
          <a:xfrm>
            <a:off x="7929563" y="29797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231" name="Rectangle 25"/>
          <p:cNvSpPr>
            <a:spLocks noChangeArrowheads="1"/>
          </p:cNvSpPr>
          <p:nvPr/>
        </p:nvSpPr>
        <p:spPr bwMode="auto">
          <a:xfrm>
            <a:off x="2030413" y="3184525"/>
            <a:ext cx="3981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par value, Common stock</a:t>
            </a:r>
            <a:endParaRPr lang="en-US" dirty="0">
              <a:solidFill>
                <a:prstClr val="black"/>
              </a:solidFill>
              <a:cs typeface="+mn-cs"/>
            </a:endParaRPr>
          </a:p>
        </p:txBody>
      </p:sp>
      <p:sp>
        <p:nvSpPr>
          <p:cNvPr id="254" name="Rectangle 26"/>
          <p:cNvSpPr>
            <a:spLocks noChangeArrowheads="1"/>
          </p:cNvSpPr>
          <p:nvPr/>
        </p:nvSpPr>
        <p:spPr bwMode="auto">
          <a:xfrm>
            <a:off x="7929563" y="3184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a:t>
            </a:r>
            <a:endParaRPr lang="en-US" dirty="0">
              <a:solidFill>
                <a:prstClr val="black"/>
              </a:solidFill>
              <a:cs typeface="+mn-cs"/>
            </a:endParaRPr>
          </a:p>
        </p:txBody>
      </p:sp>
      <p:sp>
        <p:nvSpPr>
          <p:cNvPr id="255" name="Rectangle 27"/>
          <p:cNvSpPr>
            <a:spLocks noChangeArrowheads="1"/>
          </p:cNvSpPr>
          <p:nvPr/>
        </p:nvSpPr>
        <p:spPr bwMode="auto">
          <a:xfrm>
            <a:off x="1416050" y="359727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200" dirty="0">
                <a:solidFill>
                  <a:srgbClr val="000000"/>
                </a:solidFill>
                <a:cs typeface="+mn-cs"/>
              </a:rPr>
              <a:t>2)</a:t>
            </a:r>
            <a:endParaRPr lang="en-US" dirty="0">
              <a:solidFill>
                <a:prstClr val="black"/>
              </a:solidFill>
              <a:cs typeface="+mn-cs"/>
            </a:endParaRPr>
          </a:p>
        </p:txBody>
      </p:sp>
      <p:sp>
        <p:nvSpPr>
          <p:cNvPr id="256" name="Rectangle 28"/>
          <p:cNvSpPr>
            <a:spLocks noChangeArrowheads="1"/>
          </p:cNvSpPr>
          <p:nvPr/>
        </p:nvSpPr>
        <p:spPr bwMode="auto">
          <a:xfrm>
            <a:off x="1849438" y="3597275"/>
            <a:ext cx="1735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Organization expenses</a:t>
            </a:r>
            <a:endParaRPr lang="en-US" dirty="0">
              <a:solidFill>
                <a:prstClr val="black"/>
              </a:solidFill>
              <a:cs typeface="+mn-cs"/>
            </a:endParaRPr>
          </a:p>
        </p:txBody>
      </p:sp>
      <p:sp>
        <p:nvSpPr>
          <p:cNvPr id="257" name="Rectangle 29"/>
          <p:cNvSpPr>
            <a:spLocks noChangeArrowheads="1"/>
          </p:cNvSpPr>
          <p:nvPr/>
        </p:nvSpPr>
        <p:spPr bwMode="auto">
          <a:xfrm>
            <a:off x="6992938" y="35972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a:t>
            </a:r>
            <a:endParaRPr lang="en-US" dirty="0">
              <a:solidFill>
                <a:prstClr val="black"/>
              </a:solidFill>
              <a:cs typeface="+mn-cs"/>
            </a:endParaRPr>
          </a:p>
        </p:txBody>
      </p:sp>
      <p:sp>
        <p:nvSpPr>
          <p:cNvPr id="258" name="Rectangle 30"/>
          <p:cNvSpPr>
            <a:spLocks noChangeArrowheads="1"/>
          </p:cNvSpPr>
          <p:nvPr/>
        </p:nvSpPr>
        <p:spPr bwMode="auto">
          <a:xfrm>
            <a:off x="2030413" y="3803650"/>
            <a:ext cx="23669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$1 stated value</a:t>
            </a:r>
            <a:endParaRPr lang="en-US" dirty="0">
              <a:solidFill>
                <a:prstClr val="black"/>
              </a:solidFill>
              <a:cs typeface="+mn-cs"/>
            </a:endParaRPr>
          </a:p>
        </p:txBody>
      </p:sp>
      <p:sp>
        <p:nvSpPr>
          <p:cNvPr id="259" name="Rectangle 31"/>
          <p:cNvSpPr>
            <a:spLocks noChangeArrowheads="1"/>
          </p:cNvSpPr>
          <p:nvPr/>
        </p:nvSpPr>
        <p:spPr bwMode="auto">
          <a:xfrm>
            <a:off x="4572000" y="3803650"/>
            <a:ext cx="1239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 shares x $1)</a:t>
            </a:r>
            <a:endParaRPr lang="en-US" dirty="0">
              <a:solidFill>
                <a:prstClr val="black"/>
              </a:solidFill>
              <a:cs typeface="+mn-cs"/>
            </a:endParaRPr>
          </a:p>
        </p:txBody>
      </p:sp>
      <p:sp>
        <p:nvSpPr>
          <p:cNvPr id="260" name="Rectangle 32"/>
          <p:cNvSpPr>
            <a:spLocks noChangeArrowheads="1"/>
          </p:cNvSpPr>
          <p:nvPr/>
        </p:nvSpPr>
        <p:spPr bwMode="auto">
          <a:xfrm>
            <a:off x="8021638" y="38036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a:t>
            </a:r>
            <a:endParaRPr lang="en-US" dirty="0">
              <a:solidFill>
                <a:prstClr val="black"/>
              </a:solidFill>
              <a:cs typeface="+mn-cs"/>
            </a:endParaRPr>
          </a:p>
        </p:txBody>
      </p:sp>
      <p:sp>
        <p:nvSpPr>
          <p:cNvPr id="261" name="Rectangle 33"/>
          <p:cNvSpPr>
            <a:spLocks noChangeArrowheads="1"/>
          </p:cNvSpPr>
          <p:nvPr/>
        </p:nvSpPr>
        <p:spPr bwMode="auto">
          <a:xfrm>
            <a:off x="2030413" y="4008438"/>
            <a:ext cx="4195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stated value, Common stock</a:t>
            </a:r>
            <a:endParaRPr lang="en-US" dirty="0">
              <a:solidFill>
                <a:prstClr val="black"/>
              </a:solidFill>
              <a:cs typeface="+mn-cs"/>
            </a:endParaRPr>
          </a:p>
        </p:txBody>
      </p:sp>
      <p:sp>
        <p:nvSpPr>
          <p:cNvPr id="262" name="Rectangle 34"/>
          <p:cNvSpPr>
            <a:spLocks noChangeArrowheads="1"/>
          </p:cNvSpPr>
          <p:nvPr/>
        </p:nvSpPr>
        <p:spPr bwMode="auto">
          <a:xfrm>
            <a:off x="7929563" y="40084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760</a:t>
            </a:r>
            <a:endParaRPr lang="en-US" dirty="0">
              <a:solidFill>
                <a:prstClr val="black"/>
              </a:solidFill>
              <a:cs typeface="+mn-cs"/>
            </a:endParaRPr>
          </a:p>
        </p:txBody>
      </p:sp>
      <p:sp>
        <p:nvSpPr>
          <p:cNvPr id="263" name="Rectangle 35"/>
          <p:cNvSpPr>
            <a:spLocks noChangeArrowheads="1"/>
          </p:cNvSpPr>
          <p:nvPr/>
        </p:nvSpPr>
        <p:spPr bwMode="auto">
          <a:xfrm>
            <a:off x="1416050" y="442118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200" dirty="0">
                <a:solidFill>
                  <a:srgbClr val="000000"/>
                </a:solidFill>
                <a:cs typeface="+mn-cs"/>
              </a:rPr>
              <a:t>3)</a:t>
            </a:r>
            <a:endParaRPr lang="en-US" dirty="0">
              <a:solidFill>
                <a:prstClr val="black"/>
              </a:solidFill>
              <a:cs typeface="+mn-cs"/>
            </a:endParaRPr>
          </a:p>
        </p:txBody>
      </p:sp>
      <p:sp>
        <p:nvSpPr>
          <p:cNvPr id="264" name="Rectangle 36"/>
          <p:cNvSpPr>
            <a:spLocks noChangeArrowheads="1"/>
          </p:cNvSpPr>
          <p:nvPr/>
        </p:nvSpPr>
        <p:spPr bwMode="auto">
          <a:xfrm>
            <a:off x="1849438" y="4421188"/>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Land</a:t>
            </a:r>
            <a:endParaRPr lang="en-US" dirty="0">
              <a:solidFill>
                <a:prstClr val="black"/>
              </a:solidFill>
              <a:cs typeface="+mn-cs"/>
            </a:endParaRPr>
          </a:p>
        </p:txBody>
      </p:sp>
      <p:sp>
        <p:nvSpPr>
          <p:cNvPr id="265" name="Rectangle 37"/>
          <p:cNvSpPr>
            <a:spLocks noChangeArrowheads="1"/>
          </p:cNvSpPr>
          <p:nvPr/>
        </p:nvSpPr>
        <p:spPr bwMode="auto">
          <a:xfrm>
            <a:off x="6992938" y="44211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a:t>
            </a:r>
            <a:endParaRPr lang="en-US" dirty="0">
              <a:solidFill>
                <a:prstClr val="black"/>
              </a:solidFill>
              <a:cs typeface="+mn-cs"/>
            </a:endParaRPr>
          </a:p>
        </p:txBody>
      </p:sp>
      <p:sp>
        <p:nvSpPr>
          <p:cNvPr id="266" name="Rectangle 38"/>
          <p:cNvSpPr>
            <a:spLocks noChangeArrowheads="1"/>
          </p:cNvSpPr>
          <p:nvPr/>
        </p:nvSpPr>
        <p:spPr bwMode="auto">
          <a:xfrm>
            <a:off x="2030413" y="4627563"/>
            <a:ext cx="21907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No-par value</a:t>
            </a:r>
            <a:endParaRPr lang="en-US" dirty="0">
              <a:solidFill>
                <a:prstClr val="black"/>
              </a:solidFill>
              <a:cs typeface="+mn-cs"/>
            </a:endParaRPr>
          </a:p>
        </p:txBody>
      </p:sp>
      <p:sp>
        <p:nvSpPr>
          <p:cNvPr id="267" name="Rectangle 39"/>
          <p:cNvSpPr>
            <a:spLocks noChangeArrowheads="1"/>
          </p:cNvSpPr>
          <p:nvPr/>
        </p:nvSpPr>
        <p:spPr bwMode="auto">
          <a:xfrm>
            <a:off x="7929563" y="46275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a:t>
            </a:r>
            <a:endParaRPr lang="en-US" dirty="0">
              <a:solidFill>
                <a:prstClr val="black"/>
              </a:solidFill>
              <a:cs typeface="+mn-cs"/>
            </a:endParaRPr>
          </a:p>
        </p:txBody>
      </p:sp>
      <p:sp>
        <p:nvSpPr>
          <p:cNvPr id="268" name="Rectangle 40"/>
          <p:cNvSpPr>
            <a:spLocks noChangeArrowheads="1"/>
          </p:cNvSpPr>
          <p:nvPr/>
        </p:nvSpPr>
        <p:spPr bwMode="auto">
          <a:xfrm>
            <a:off x="1416050" y="503872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200" dirty="0">
                <a:solidFill>
                  <a:srgbClr val="000000"/>
                </a:solidFill>
                <a:cs typeface="+mn-cs"/>
              </a:rPr>
              <a:t>4)</a:t>
            </a:r>
            <a:endParaRPr lang="en-US" dirty="0">
              <a:solidFill>
                <a:prstClr val="black"/>
              </a:solidFill>
              <a:cs typeface="+mn-cs"/>
            </a:endParaRPr>
          </a:p>
        </p:txBody>
      </p:sp>
      <p:sp>
        <p:nvSpPr>
          <p:cNvPr id="269" name="Rectangle 41"/>
          <p:cNvSpPr>
            <a:spLocks noChangeArrowheads="1"/>
          </p:cNvSpPr>
          <p:nvPr/>
        </p:nvSpPr>
        <p:spPr bwMode="auto">
          <a:xfrm>
            <a:off x="1849438" y="503872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Cash</a:t>
            </a:r>
            <a:endParaRPr lang="en-US" dirty="0">
              <a:solidFill>
                <a:prstClr val="black"/>
              </a:solidFill>
              <a:cs typeface="+mn-cs"/>
            </a:endParaRPr>
          </a:p>
        </p:txBody>
      </p:sp>
      <p:sp>
        <p:nvSpPr>
          <p:cNvPr id="270" name="Rectangle 42"/>
          <p:cNvSpPr>
            <a:spLocks noChangeArrowheads="1"/>
          </p:cNvSpPr>
          <p:nvPr/>
        </p:nvSpPr>
        <p:spPr bwMode="auto">
          <a:xfrm>
            <a:off x="6992938" y="50387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900</a:t>
            </a:r>
            <a:endParaRPr lang="en-US" dirty="0">
              <a:solidFill>
                <a:prstClr val="black"/>
              </a:solidFill>
              <a:cs typeface="+mn-cs"/>
            </a:endParaRPr>
          </a:p>
        </p:txBody>
      </p:sp>
      <p:sp>
        <p:nvSpPr>
          <p:cNvPr id="272" name="Rectangle 43"/>
          <p:cNvSpPr>
            <a:spLocks noChangeArrowheads="1"/>
          </p:cNvSpPr>
          <p:nvPr/>
        </p:nvSpPr>
        <p:spPr bwMode="auto">
          <a:xfrm>
            <a:off x="2030413" y="5245100"/>
            <a:ext cx="22685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Preferred Stock, $30 par value</a:t>
            </a:r>
            <a:endParaRPr lang="en-US" dirty="0">
              <a:solidFill>
                <a:prstClr val="black"/>
              </a:solidFill>
              <a:cs typeface="+mn-cs"/>
            </a:endParaRPr>
          </a:p>
        </p:txBody>
      </p:sp>
      <p:sp>
        <p:nvSpPr>
          <p:cNvPr id="69" name="Rectangle 44"/>
          <p:cNvSpPr>
            <a:spLocks noChangeArrowheads="1"/>
          </p:cNvSpPr>
          <p:nvPr/>
        </p:nvSpPr>
        <p:spPr bwMode="auto">
          <a:xfrm>
            <a:off x="4572000" y="5245100"/>
            <a:ext cx="1331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 shares x $30)</a:t>
            </a:r>
            <a:endParaRPr lang="en-US" dirty="0">
              <a:solidFill>
                <a:prstClr val="black"/>
              </a:solidFill>
              <a:cs typeface="+mn-cs"/>
            </a:endParaRPr>
          </a:p>
        </p:txBody>
      </p:sp>
      <p:sp>
        <p:nvSpPr>
          <p:cNvPr id="70" name="Rectangle 45"/>
          <p:cNvSpPr>
            <a:spLocks noChangeArrowheads="1"/>
          </p:cNvSpPr>
          <p:nvPr/>
        </p:nvSpPr>
        <p:spPr bwMode="auto">
          <a:xfrm>
            <a:off x="7929563" y="52451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600</a:t>
            </a:r>
            <a:endParaRPr lang="en-US" dirty="0">
              <a:solidFill>
                <a:prstClr val="black"/>
              </a:solidFill>
              <a:cs typeface="+mn-cs"/>
            </a:endParaRPr>
          </a:p>
        </p:txBody>
      </p:sp>
      <p:sp>
        <p:nvSpPr>
          <p:cNvPr id="71" name="Rectangle 46"/>
          <p:cNvSpPr>
            <a:spLocks noChangeArrowheads="1"/>
          </p:cNvSpPr>
          <p:nvPr/>
        </p:nvSpPr>
        <p:spPr bwMode="auto">
          <a:xfrm>
            <a:off x="2030413" y="5451475"/>
            <a:ext cx="39322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par value, Preferred stock</a:t>
            </a:r>
            <a:endParaRPr lang="en-US" dirty="0">
              <a:solidFill>
                <a:prstClr val="black"/>
              </a:solidFill>
              <a:cs typeface="+mn-cs"/>
            </a:endParaRPr>
          </a:p>
        </p:txBody>
      </p:sp>
      <p:sp>
        <p:nvSpPr>
          <p:cNvPr id="74" name="Rectangle 47"/>
          <p:cNvSpPr>
            <a:spLocks noChangeArrowheads="1"/>
          </p:cNvSpPr>
          <p:nvPr/>
        </p:nvSpPr>
        <p:spPr bwMode="auto">
          <a:xfrm>
            <a:off x="7929563" y="54514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300</a:t>
            </a:r>
            <a:endParaRPr lang="en-US" dirty="0">
              <a:solidFill>
                <a:prstClr val="black"/>
              </a:solidFill>
              <a:cs typeface="+mn-cs"/>
            </a:endParaRPr>
          </a:p>
        </p:txBody>
      </p:sp>
      <p:sp>
        <p:nvSpPr>
          <p:cNvPr id="75" name="Rectangle 48"/>
          <p:cNvSpPr>
            <a:spLocks noChangeArrowheads="1"/>
          </p:cNvSpPr>
          <p:nvPr/>
        </p:nvSpPr>
        <p:spPr bwMode="auto">
          <a:xfrm>
            <a:off x="3482975" y="2546350"/>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76" name="Rectangle 49"/>
          <p:cNvSpPr>
            <a:spLocks noChangeArrowheads="1"/>
          </p:cNvSpPr>
          <p:nvPr/>
        </p:nvSpPr>
        <p:spPr bwMode="auto">
          <a:xfrm>
            <a:off x="1214438" y="25146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Line 50"/>
          <p:cNvSpPr>
            <a:spLocks noChangeShapeType="1"/>
          </p:cNvSpPr>
          <p:nvPr/>
        </p:nvSpPr>
        <p:spPr bwMode="auto">
          <a:xfrm>
            <a:off x="1717675" y="25352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9" name="Rectangle 51"/>
          <p:cNvSpPr>
            <a:spLocks noChangeArrowheads="1"/>
          </p:cNvSpPr>
          <p:nvPr/>
        </p:nvSpPr>
        <p:spPr bwMode="auto">
          <a:xfrm>
            <a:off x="1717675" y="25352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Line 52"/>
          <p:cNvSpPr>
            <a:spLocks noChangeShapeType="1"/>
          </p:cNvSpPr>
          <p:nvPr/>
        </p:nvSpPr>
        <p:spPr bwMode="auto">
          <a:xfrm>
            <a:off x="6407150" y="25352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Rectangle 53"/>
          <p:cNvSpPr>
            <a:spLocks noChangeArrowheads="1"/>
          </p:cNvSpPr>
          <p:nvPr/>
        </p:nvSpPr>
        <p:spPr bwMode="auto">
          <a:xfrm>
            <a:off x="6407150" y="25352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2" name="Line 54"/>
          <p:cNvSpPr>
            <a:spLocks noChangeShapeType="1"/>
          </p:cNvSpPr>
          <p:nvPr/>
        </p:nvSpPr>
        <p:spPr bwMode="auto">
          <a:xfrm>
            <a:off x="7345363" y="25352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3" name="Rectangle 55"/>
          <p:cNvSpPr>
            <a:spLocks noChangeArrowheads="1"/>
          </p:cNvSpPr>
          <p:nvPr/>
        </p:nvSpPr>
        <p:spPr bwMode="auto">
          <a:xfrm>
            <a:off x="7345363" y="25352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6" name="Rectangle 56"/>
          <p:cNvSpPr>
            <a:spLocks noChangeArrowheads="1"/>
          </p:cNvSpPr>
          <p:nvPr/>
        </p:nvSpPr>
        <p:spPr bwMode="auto">
          <a:xfrm>
            <a:off x="8272463" y="253523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7" name="Line 57"/>
          <p:cNvSpPr>
            <a:spLocks noChangeShapeType="1"/>
          </p:cNvSpPr>
          <p:nvPr/>
        </p:nvSpPr>
        <p:spPr bwMode="auto">
          <a:xfrm>
            <a:off x="1223963" y="27622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8" name="Rectangle 58"/>
          <p:cNvSpPr>
            <a:spLocks noChangeArrowheads="1"/>
          </p:cNvSpPr>
          <p:nvPr/>
        </p:nvSpPr>
        <p:spPr bwMode="auto">
          <a:xfrm>
            <a:off x="1223963" y="27622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9" name="Line 59"/>
          <p:cNvSpPr>
            <a:spLocks noChangeShapeType="1"/>
          </p:cNvSpPr>
          <p:nvPr/>
        </p:nvSpPr>
        <p:spPr bwMode="auto">
          <a:xfrm>
            <a:off x="1717675" y="27622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0" name="Rectangle 60"/>
          <p:cNvSpPr>
            <a:spLocks noChangeArrowheads="1"/>
          </p:cNvSpPr>
          <p:nvPr/>
        </p:nvSpPr>
        <p:spPr bwMode="auto">
          <a:xfrm>
            <a:off x="1717675" y="2762250"/>
            <a:ext cx="11113"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1" name="Line 61"/>
          <p:cNvSpPr>
            <a:spLocks noChangeShapeType="1"/>
          </p:cNvSpPr>
          <p:nvPr/>
        </p:nvSpPr>
        <p:spPr bwMode="auto">
          <a:xfrm>
            <a:off x="6407150" y="27622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2" name="Rectangle 62"/>
          <p:cNvSpPr>
            <a:spLocks noChangeArrowheads="1"/>
          </p:cNvSpPr>
          <p:nvPr/>
        </p:nvSpPr>
        <p:spPr bwMode="auto">
          <a:xfrm>
            <a:off x="6407150" y="2762250"/>
            <a:ext cx="11113"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3" name="Line 63"/>
          <p:cNvSpPr>
            <a:spLocks noChangeShapeType="1"/>
          </p:cNvSpPr>
          <p:nvPr/>
        </p:nvSpPr>
        <p:spPr bwMode="auto">
          <a:xfrm>
            <a:off x="7345363" y="27622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4" name="Rectangle 64"/>
          <p:cNvSpPr>
            <a:spLocks noChangeArrowheads="1"/>
          </p:cNvSpPr>
          <p:nvPr/>
        </p:nvSpPr>
        <p:spPr bwMode="auto">
          <a:xfrm>
            <a:off x="7345363" y="27622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5" name="Line 65"/>
          <p:cNvSpPr>
            <a:spLocks noChangeShapeType="1"/>
          </p:cNvSpPr>
          <p:nvPr/>
        </p:nvSpPr>
        <p:spPr bwMode="auto">
          <a:xfrm>
            <a:off x="8283575" y="2762250"/>
            <a:ext cx="0" cy="30908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6" name="Rectangle 66"/>
          <p:cNvSpPr>
            <a:spLocks noChangeArrowheads="1"/>
          </p:cNvSpPr>
          <p:nvPr/>
        </p:nvSpPr>
        <p:spPr bwMode="auto">
          <a:xfrm>
            <a:off x="8283575" y="2762250"/>
            <a:ext cx="9525" cy="30908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7" name="Rectangle 67"/>
          <p:cNvSpPr>
            <a:spLocks noChangeArrowheads="1"/>
          </p:cNvSpPr>
          <p:nvPr/>
        </p:nvSpPr>
        <p:spPr bwMode="auto">
          <a:xfrm>
            <a:off x="1233488" y="2514600"/>
            <a:ext cx="70596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8" name="Rectangle 68"/>
          <p:cNvSpPr>
            <a:spLocks noChangeArrowheads="1"/>
          </p:cNvSpPr>
          <p:nvPr/>
        </p:nvSpPr>
        <p:spPr bwMode="auto">
          <a:xfrm>
            <a:off x="1233488" y="2741613"/>
            <a:ext cx="70596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9" name="Line 69"/>
          <p:cNvSpPr>
            <a:spLocks noChangeShapeType="1"/>
          </p:cNvSpPr>
          <p:nvPr/>
        </p:nvSpPr>
        <p:spPr bwMode="auto">
          <a:xfrm>
            <a:off x="1233488" y="2959100"/>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0" name="Rectangle 70"/>
          <p:cNvSpPr>
            <a:spLocks noChangeArrowheads="1"/>
          </p:cNvSpPr>
          <p:nvPr/>
        </p:nvSpPr>
        <p:spPr bwMode="auto">
          <a:xfrm>
            <a:off x="1233488" y="2959100"/>
            <a:ext cx="70596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Line 71"/>
          <p:cNvSpPr>
            <a:spLocks noChangeShapeType="1"/>
          </p:cNvSpPr>
          <p:nvPr/>
        </p:nvSpPr>
        <p:spPr bwMode="auto">
          <a:xfrm>
            <a:off x="1233488" y="3163888"/>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2" name="Rectangle 72"/>
          <p:cNvSpPr>
            <a:spLocks noChangeArrowheads="1"/>
          </p:cNvSpPr>
          <p:nvPr/>
        </p:nvSpPr>
        <p:spPr bwMode="auto">
          <a:xfrm>
            <a:off x="1233488" y="3163888"/>
            <a:ext cx="70596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3" name="Line 73"/>
          <p:cNvSpPr>
            <a:spLocks noChangeShapeType="1"/>
          </p:cNvSpPr>
          <p:nvPr/>
        </p:nvSpPr>
        <p:spPr bwMode="auto">
          <a:xfrm>
            <a:off x="1233488" y="3370263"/>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Rectangle 74"/>
          <p:cNvSpPr>
            <a:spLocks noChangeArrowheads="1"/>
          </p:cNvSpPr>
          <p:nvPr/>
        </p:nvSpPr>
        <p:spPr bwMode="auto">
          <a:xfrm>
            <a:off x="1233488" y="3370263"/>
            <a:ext cx="70596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Line 75"/>
          <p:cNvSpPr>
            <a:spLocks noChangeShapeType="1"/>
          </p:cNvSpPr>
          <p:nvPr/>
        </p:nvSpPr>
        <p:spPr bwMode="auto">
          <a:xfrm>
            <a:off x="1233488" y="3576638"/>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Rectangle 76"/>
          <p:cNvSpPr>
            <a:spLocks noChangeArrowheads="1"/>
          </p:cNvSpPr>
          <p:nvPr/>
        </p:nvSpPr>
        <p:spPr bwMode="auto">
          <a:xfrm>
            <a:off x="1233488" y="3576638"/>
            <a:ext cx="70596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7" name="Line 77"/>
          <p:cNvSpPr>
            <a:spLocks noChangeShapeType="1"/>
          </p:cNvSpPr>
          <p:nvPr/>
        </p:nvSpPr>
        <p:spPr bwMode="auto">
          <a:xfrm>
            <a:off x="1233488" y="3783013"/>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78"/>
          <p:cNvSpPr>
            <a:spLocks noChangeArrowheads="1"/>
          </p:cNvSpPr>
          <p:nvPr/>
        </p:nvSpPr>
        <p:spPr bwMode="auto">
          <a:xfrm>
            <a:off x="1233488" y="3783013"/>
            <a:ext cx="70596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79"/>
          <p:cNvSpPr>
            <a:spLocks noChangeShapeType="1"/>
          </p:cNvSpPr>
          <p:nvPr/>
        </p:nvSpPr>
        <p:spPr bwMode="auto">
          <a:xfrm>
            <a:off x="1233488" y="3987800"/>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80"/>
          <p:cNvSpPr>
            <a:spLocks noChangeArrowheads="1"/>
          </p:cNvSpPr>
          <p:nvPr/>
        </p:nvSpPr>
        <p:spPr bwMode="auto">
          <a:xfrm>
            <a:off x="1233488" y="3987800"/>
            <a:ext cx="70596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81"/>
          <p:cNvSpPr>
            <a:spLocks noChangeShapeType="1"/>
          </p:cNvSpPr>
          <p:nvPr/>
        </p:nvSpPr>
        <p:spPr bwMode="auto">
          <a:xfrm>
            <a:off x="1233488" y="4194175"/>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82"/>
          <p:cNvSpPr>
            <a:spLocks noChangeArrowheads="1"/>
          </p:cNvSpPr>
          <p:nvPr/>
        </p:nvSpPr>
        <p:spPr bwMode="auto">
          <a:xfrm>
            <a:off x="1233488" y="4194175"/>
            <a:ext cx="70596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83"/>
          <p:cNvSpPr>
            <a:spLocks noChangeShapeType="1"/>
          </p:cNvSpPr>
          <p:nvPr/>
        </p:nvSpPr>
        <p:spPr bwMode="auto">
          <a:xfrm>
            <a:off x="1233488" y="4400550"/>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84"/>
          <p:cNvSpPr>
            <a:spLocks noChangeArrowheads="1"/>
          </p:cNvSpPr>
          <p:nvPr/>
        </p:nvSpPr>
        <p:spPr bwMode="auto">
          <a:xfrm>
            <a:off x="1233488" y="4400550"/>
            <a:ext cx="705961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85"/>
          <p:cNvSpPr>
            <a:spLocks noChangeShapeType="1"/>
          </p:cNvSpPr>
          <p:nvPr/>
        </p:nvSpPr>
        <p:spPr bwMode="auto">
          <a:xfrm>
            <a:off x="1233488" y="4606925"/>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86"/>
          <p:cNvSpPr>
            <a:spLocks noChangeArrowheads="1"/>
          </p:cNvSpPr>
          <p:nvPr/>
        </p:nvSpPr>
        <p:spPr bwMode="auto">
          <a:xfrm>
            <a:off x="1233488" y="4606925"/>
            <a:ext cx="70596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Line 87"/>
          <p:cNvSpPr>
            <a:spLocks noChangeShapeType="1"/>
          </p:cNvSpPr>
          <p:nvPr/>
        </p:nvSpPr>
        <p:spPr bwMode="auto">
          <a:xfrm>
            <a:off x="1233488" y="4813300"/>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0" name="Rectangle 88"/>
          <p:cNvSpPr>
            <a:spLocks noChangeArrowheads="1"/>
          </p:cNvSpPr>
          <p:nvPr/>
        </p:nvSpPr>
        <p:spPr bwMode="auto">
          <a:xfrm>
            <a:off x="1233488" y="4813300"/>
            <a:ext cx="70596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1" name="Line 89"/>
          <p:cNvSpPr>
            <a:spLocks noChangeShapeType="1"/>
          </p:cNvSpPr>
          <p:nvPr/>
        </p:nvSpPr>
        <p:spPr bwMode="auto">
          <a:xfrm>
            <a:off x="1233488" y="5018088"/>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90"/>
          <p:cNvSpPr>
            <a:spLocks noChangeArrowheads="1"/>
          </p:cNvSpPr>
          <p:nvPr/>
        </p:nvSpPr>
        <p:spPr bwMode="auto">
          <a:xfrm>
            <a:off x="1233488" y="5018088"/>
            <a:ext cx="70596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Line 91"/>
          <p:cNvSpPr>
            <a:spLocks noChangeShapeType="1"/>
          </p:cNvSpPr>
          <p:nvPr/>
        </p:nvSpPr>
        <p:spPr bwMode="auto">
          <a:xfrm>
            <a:off x="1233488" y="5224463"/>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92"/>
          <p:cNvSpPr>
            <a:spLocks noChangeArrowheads="1"/>
          </p:cNvSpPr>
          <p:nvPr/>
        </p:nvSpPr>
        <p:spPr bwMode="auto">
          <a:xfrm>
            <a:off x="1233488" y="5224463"/>
            <a:ext cx="7059612"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Line 93"/>
          <p:cNvSpPr>
            <a:spLocks noChangeShapeType="1"/>
          </p:cNvSpPr>
          <p:nvPr/>
        </p:nvSpPr>
        <p:spPr bwMode="auto">
          <a:xfrm>
            <a:off x="1233488" y="5430838"/>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Rectangle 94"/>
          <p:cNvSpPr>
            <a:spLocks noChangeArrowheads="1"/>
          </p:cNvSpPr>
          <p:nvPr/>
        </p:nvSpPr>
        <p:spPr bwMode="auto">
          <a:xfrm>
            <a:off x="1233488" y="5430838"/>
            <a:ext cx="70596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Line 95"/>
          <p:cNvSpPr>
            <a:spLocks noChangeShapeType="1"/>
          </p:cNvSpPr>
          <p:nvPr/>
        </p:nvSpPr>
        <p:spPr bwMode="auto">
          <a:xfrm>
            <a:off x="1233488" y="5637213"/>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96"/>
          <p:cNvSpPr>
            <a:spLocks noChangeArrowheads="1"/>
          </p:cNvSpPr>
          <p:nvPr/>
        </p:nvSpPr>
        <p:spPr bwMode="auto">
          <a:xfrm>
            <a:off x="1233488" y="5637213"/>
            <a:ext cx="70596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Line 97"/>
          <p:cNvSpPr>
            <a:spLocks noChangeShapeType="1"/>
          </p:cNvSpPr>
          <p:nvPr/>
        </p:nvSpPr>
        <p:spPr bwMode="auto">
          <a:xfrm>
            <a:off x="1233488" y="5843588"/>
            <a:ext cx="705961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Rectangle 98"/>
          <p:cNvSpPr>
            <a:spLocks noChangeArrowheads="1"/>
          </p:cNvSpPr>
          <p:nvPr/>
        </p:nvSpPr>
        <p:spPr bwMode="auto">
          <a:xfrm>
            <a:off x="1233488" y="5843588"/>
            <a:ext cx="705961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13-1</a:t>
            </a:r>
          </a:p>
        </p:txBody>
      </p:sp>
      <p:sp>
        <p:nvSpPr>
          <p:cNvPr id="98" name="Slide Number Placeholder 97"/>
          <p:cNvSpPr>
            <a:spLocks noGrp="1"/>
          </p:cNvSpPr>
          <p:nvPr>
            <p:ph type="sldNum" sz="quarter" idx="12"/>
          </p:nvPr>
        </p:nvSpPr>
        <p:spPr/>
        <p:txBody>
          <a:bodyPr/>
          <a:lstStyle/>
          <a:p>
            <a:pPr>
              <a:defRPr/>
            </a:pPr>
            <a:fld id="{5628CA07-E2B0-4B27-8EF0-7F4015C7FE60}" type="slidenum">
              <a:rPr lang="en-US" smtClean="0"/>
              <a:pPr>
                <a:defRPr/>
              </a:pPr>
              <a:t>19</a:t>
            </a:fld>
            <a:endParaRPr lang="en-US" dirty="0"/>
          </a:p>
        </p:txBody>
      </p:sp>
      <p:sp>
        <p:nvSpPr>
          <p:cNvPr id="99" name="Rounded Rectangle 98"/>
          <p:cNvSpPr/>
          <p:nvPr/>
        </p:nvSpPr>
        <p:spPr>
          <a:xfrm>
            <a:off x="138114" y="6553200"/>
            <a:ext cx="3976686" cy="2259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fade">
                                      <p:cBhvr>
                                        <p:cTn id="10" dur="500"/>
                                        <p:tgtEl>
                                          <p:spTgt spid="2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fade">
                                      <p:cBhvr>
                                        <p:cTn id="13" dur="500"/>
                                        <p:tgtEl>
                                          <p:spTgt spid="2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8"/>
                                        </p:tgtEl>
                                        <p:attrNameLst>
                                          <p:attrName>style.visibility</p:attrName>
                                        </p:attrNameLst>
                                      </p:cBhvr>
                                      <p:to>
                                        <p:strVal val="visible"/>
                                      </p:to>
                                    </p:set>
                                    <p:animEffect transition="in" filter="fade">
                                      <p:cBhvr>
                                        <p:cTn id="16" dur="500"/>
                                        <p:tgtEl>
                                          <p:spTgt spid="2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fade">
                                      <p:cBhvr>
                                        <p:cTn id="19" dur="500"/>
                                        <p:tgtEl>
                                          <p:spTgt spid="2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fade">
                                      <p:cBhvr>
                                        <p:cTn id="22" dur="500"/>
                                        <p:tgtEl>
                                          <p:spTgt spid="2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1"/>
                                        </p:tgtEl>
                                        <p:attrNameLst>
                                          <p:attrName>style.visibility</p:attrName>
                                        </p:attrNameLst>
                                      </p:cBhvr>
                                      <p:to>
                                        <p:strVal val="visible"/>
                                      </p:to>
                                    </p:set>
                                    <p:animEffect transition="in" filter="fade">
                                      <p:cBhvr>
                                        <p:cTn id="25" dur="500"/>
                                        <p:tgtEl>
                                          <p:spTgt spid="2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fade">
                                      <p:cBhvr>
                                        <p:cTn id="28" dur="500"/>
                                        <p:tgtEl>
                                          <p:spTgt spid="2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fade">
                                      <p:cBhvr>
                                        <p:cTn id="33" dur="500"/>
                                        <p:tgtEl>
                                          <p:spTgt spid="2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6"/>
                                        </p:tgtEl>
                                        <p:attrNameLst>
                                          <p:attrName>style.visibility</p:attrName>
                                        </p:attrNameLst>
                                      </p:cBhvr>
                                      <p:to>
                                        <p:strVal val="visible"/>
                                      </p:to>
                                    </p:set>
                                    <p:animEffect transition="in" filter="fade">
                                      <p:cBhvr>
                                        <p:cTn id="36" dur="500"/>
                                        <p:tgtEl>
                                          <p:spTgt spid="2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7"/>
                                        </p:tgtEl>
                                        <p:attrNameLst>
                                          <p:attrName>style.visibility</p:attrName>
                                        </p:attrNameLst>
                                      </p:cBhvr>
                                      <p:to>
                                        <p:strVal val="visible"/>
                                      </p:to>
                                    </p:set>
                                    <p:animEffect transition="in" filter="fade">
                                      <p:cBhvr>
                                        <p:cTn id="39" dur="500"/>
                                        <p:tgtEl>
                                          <p:spTgt spid="2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8"/>
                                        </p:tgtEl>
                                        <p:attrNameLst>
                                          <p:attrName>style.visibility</p:attrName>
                                        </p:attrNameLst>
                                      </p:cBhvr>
                                      <p:to>
                                        <p:strVal val="visible"/>
                                      </p:to>
                                    </p:set>
                                    <p:animEffect transition="in" filter="fade">
                                      <p:cBhvr>
                                        <p:cTn id="42" dur="500"/>
                                        <p:tgtEl>
                                          <p:spTgt spid="25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9"/>
                                        </p:tgtEl>
                                        <p:attrNameLst>
                                          <p:attrName>style.visibility</p:attrName>
                                        </p:attrNameLst>
                                      </p:cBhvr>
                                      <p:to>
                                        <p:strVal val="visible"/>
                                      </p:to>
                                    </p:set>
                                    <p:animEffect transition="in" filter="fade">
                                      <p:cBhvr>
                                        <p:cTn id="45" dur="500"/>
                                        <p:tgtEl>
                                          <p:spTgt spid="25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0"/>
                                        </p:tgtEl>
                                        <p:attrNameLst>
                                          <p:attrName>style.visibility</p:attrName>
                                        </p:attrNameLst>
                                      </p:cBhvr>
                                      <p:to>
                                        <p:strVal val="visible"/>
                                      </p:to>
                                    </p:set>
                                    <p:animEffect transition="in" filter="fade">
                                      <p:cBhvr>
                                        <p:cTn id="48" dur="500"/>
                                        <p:tgtEl>
                                          <p:spTgt spid="2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1"/>
                                        </p:tgtEl>
                                        <p:attrNameLst>
                                          <p:attrName>style.visibility</p:attrName>
                                        </p:attrNameLst>
                                      </p:cBhvr>
                                      <p:to>
                                        <p:strVal val="visible"/>
                                      </p:to>
                                    </p:set>
                                    <p:animEffect transition="in" filter="fade">
                                      <p:cBhvr>
                                        <p:cTn id="51" dur="500"/>
                                        <p:tgtEl>
                                          <p:spTgt spid="26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2"/>
                                        </p:tgtEl>
                                        <p:attrNameLst>
                                          <p:attrName>style.visibility</p:attrName>
                                        </p:attrNameLst>
                                      </p:cBhvr>
                                      <p:to>
                                        <p:strVal val="visible"/>
                                      </p:to>
                                    </p:set>
                                    <p:animEffect transition="in" filter="fade">
                                      <p:cBhvr>
                                        <p:cTn id="54" dur="500"/>
                                        <p:tgtEl>
                                          <p:spTgt spid="26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3"/>
                                        </p:tgtEl>
                                        <p:attrNameLst>
                                          <p:attrName>style.visibility</p:attrName>
                                        </p:attrNameLst>
                                      </p:cBhvr>
                                      <p:to>
                                        <p:strVal val="visible"/>
                                      </p:to>
                                    </p:set>
                                    <p:animEffect transition="in" filter="fade">
                                      <p:cBhvr>
                                        <p:cTn id="59" dur="500"/>
                                        <p:tgtEl>
                                          <p:spTgt spid="2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4"/>
                                        </p:tgtEl>
                                        <p:attrNameLst>
                                          <p:attrName>style.visibility</p:attrName>
                                        </p:attrNameLst>
                                      </p:cBhvr>
                                      <p:to>
                                        <p:strVal val="visible"/>
                                      </p:to>
                                    </p:set>
                                    <p:animEffect transition="in" filter="fade">
                                      <p:cBhvr>
                                        <p:cTn id="62" dur="500"/>
                                        <p:tgtEl>
                                          <p:spTgt spid="2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5"/>
                                        </p:tgtEl>
                                        <p:attrNameLst>
                                          <p:attrName>style.visibility</p:attrName>
                                        </p:attrNameLst>
                                      </p:cBhvr>
                                      <p:to>
                                        <p:strVal val="visible"/>
                                      </p:to>
                                    </p:set>
                                    <p:animEffect transition="in" filter="fade">
                                      <p:cBhvr>
                                        <p:cTn id="65" dur="500"/>
                                        <p:tgtEl>
                                          <p:spTgt spid="26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6"/>
                                        </p:tgtEl>
                                        <p:attrNameLst>
                                          <p:attrName>style.visibility</p:attrName>
                                        </p:attrNameLst>
                                      </p:cBhvr>
                                      <p:to>
                                        <p:strVal val="visible"/>
                                      </p:to>
                                    </p:set>
                                    <p:animEffect transition="in" filter="fade">
                                      <p:cBhvr>
                                        <p:cTn id="68" dur="500"/>
                                        <p:tgtEl>
                                          <p:spTgt spid="26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7"/>
                                        </p:tgtEl>
                                        <p:attrNameLst>
                                          <p:attrName>style.visibility</p:attrName>
                                        </p:attrNameLst>
                                      </p:cBhvr>
                                      <p:to>
                                        <p:strVal val="visible"/>
                                      </p:to>
                                    </p:set>
                                    <p:animEffect transition="in" filter="fade">
                                      <p:cBhvr>
                                        <p:cTn id="71" dur="500"/>
                                        <p:tgtEl>
                                          <p:spTgt spid="26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8"/>
                                        </p:tgtEl>
                                        <p:attrNameLst>
                                          <p:attrName>style.visibility</p:attrName>
                                        </p:attrNameLst>
                                      </p:cBhvr>
                                      <p:to>
                                        <p:strVal val="visible"/>
                                      </p:to>
                                    </p:set>
                                    <p:animEffect transition="in" filter="fade">
                                      <p:cBhvr>
                                        <p:cTn id="76" dur="500"/>
                                        <p:tgtEl>
                                          <p:spTgt spid="2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9"/>
                                        </p:tgtEl>
                                        <p:attrNameLst>
                                          <p:attrName>style.visibility</p:attrName>
                                        </p:attrNameLst>
                                      </p:cBhvr>
                                      <p:to>
                                        <p:strVal val="visible"/>
                                      </p:to>
                                    </p:set>
                                    <p:animEffect transition="in" filter="fade">
                                      <p:cBhvr>
                                        <p:cTn id="79" dur="500"/>
                                        <p:tgtEl>
                                          <p:spTgt spid="26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0"/>
                                        </p:tgtEl>
                                        <p:attrNameLst>
                                          <p:attrName>style.visibility</p:attrName>
                                        </p:attrNameLst>
                                      </p:cBhvr>
                                      <p:to>
                                        <p:strVal val="visible"/>
                                      </p:to>
                                    </p:set>
                                    <p:animEffect transition="in" filter="fade">
                                      <p:cBhvr>
                                        <p:cTn id="82" dur="500"/>
                                        <p:tgtEl>
                                          <p:spTgt spid="27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2"/>
                                        </p:tgtEl>
                                        <p:attrNameLst>
                                          <p:attrName>style.visibility</p:attrName>
                                        </p:attrNameLst>
                                      </p:cBhvr>
                                      <p:to>
                                        <p:strVal val="visible"/>
                                      </p:to>
                                    </p:set>
                                    <p:animEffect transition="in" filter="fade">
                                      <p:cBhvr>
                                        <p:cTn id="85" dur="500"/>
                                        <p:tgtEl>
                                          <p:spTgt spid="27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P spid="227" grpId="0"/>
      <p:bldP spid="228" grpId="0"/>
      <p:bldP spid="229" grpId="0"/>
      <p:bldP spid="230" grpId="0"/>
      <p:bldP spid="231"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69" grpId="0"/>
      <p:bldP spid="270" grpId="0"/>
      <p:bldP spid="272" grpId="0"/>
      <p:bldP spid="69" grpId="0"/>
      <p:bldP spid="70" grpId="0"/>
      <p:bldP spid="71"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3999508-9DE6-43E5-89DE-0D5A72B2EEED}" type="slidenum">
              <a:rPr lang="en-US" smtClean="0"/>
              <a:pPr>
                <a:defRPr/>
              </a:pPr>
              <a:t>2</a:t>
            </a:fld>
            <a:endParaRPr lang="en-US" dirty="0"/>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
            </a:r>
            <a:br>
              <a:rPr lang="en-US" altLang="en-US"/>
            </a:br>
            <a:r>
              <a:rPr lang="en-US" altLang="en-US"/>
              <a:t/>
            </a:r>
            <a:br>
              <a:rPr lang="en-US" altLang="en-US"/>
            </a:br>
            <a:r>
              <a:rPr lang="en-US"/>
              <a:t/>
            </a:r>
            <a:br>
              <a:rPr lang="en-US"/>
            </a:br>
            <a:r>
              <a:rPr lang="en-US" altLang="en-US"/>
              <a:t/>
            </a:r>
            <a:br>
              <a:rPr lang="en-US" altLang="en-US"/>
            </a:br>
            <a:endParaRPr lang="en-US" alt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6" name="TextBox 5"/>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13 Learning Objectives</a:t>
            </a:r>
            <a:endParaRPr lang="en-US" sz="4400" dirty="0">
              <a:latin typeface="+mj-lt"/>
            </a:endParaRPr>
          </a:p>
        </p:txBody>
      </p:sp>
      <p:sp>
        <p:nvSpPr>
          <p:cNvPr id="7" name="Rectangle 6"/>
          <p:cNvSpPr/>
          <p:nvPr/>
        </p:nvSpPr>
        <p:spPr>
          <a:xfrm>
            <a:off x="228600" y="1964722"/>
            <a:ext cx="8610600" cy="3785652"/>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Identify characteristics of corporations and their organization.</a:t>
            </a:r>
          </a:p>
          <a:p>
            <a:r>
              <a:rPr lang="en-US" sz="1600" b="1" dirty="0">
                <a:latin typeface="+mn-lt"/>
              </a:rPr>
              <a:t>C2  </a:t>
            </a:r>
            <a:r>
              <a:rPr lang="en-US" sz="1600" dirty="0">
                <a:latin typeface="+mn-lt"/>
              </a:rPr>
              <a:t>Explain characteristics of, and distribute dividends between, common and preferred stock.</a:t>
            </a:r>
          </a:p>
          <a:p>
            <a:r>
              <a:rPr lang="en-US" sz="1600" b="1" dirty="0">
                <a:latin typeface="+mn-lt"/>
              </a:rPr>
              <a:t>C3</a:t>
            </a:r>
            <a:r>
              <a:rPr lang="en-US" sz="1600" dirty="0">
                <a:latin typeface="+mn-lt"/>
              </a:rPr>
              <a:t>  Explain the items reported in retained earnings.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Compute earnings per share and describe its use.</a:t>
            </a:r>
          </a:p>
          <a:p>
            <a:r>
              <a:rPr lang="en-US" sz="1600" b="1" dirty="0">
                <a:latin typeface="+mn-lt"/>
              </a:rPr>
              <a:t>A2</a:t>
            </a:r>
            <a:r>
              <a:rPr lang="en-US" sz="1600" b="1" dirty="0"/>
              <a:t>  </a:t>
            </a:r>
            <a:r>
              <a:rPr lang="en-US" sz="1600" dirty="0">
                <a:latin typeface="+mn-lt"/>
              </a:rPr>
              <a:t>Compute price-earnings ratio and describe its use in analysis.</a:t>
            </a:r>
          </a:p>
          <a:p>
            <a:r>
              <a:rPr lang="en-US" sz="1600" b="1" dirty="0">
                <a:latin typeface="+mn-lt"/>
              </a:rPr>
              <a:t>A3</a:t>
            </a:r>
            <a:r>
              <a:rPr lang="en-US" sz="1600" dirty="0">
                <a:latin typeface="+mn-lt"/>
              </a:rPr>
              <a:t>  Compute dividend yield and explain its use in analysis.</a:t>
            </a:r>
          </a:p>
          <a:p>
            <a:r>
              <a:rPr lang="en-US" sz="1600" b="1" dirty="0">
                <a:latin typeface="+mn-lt"/>
              </a:rPr>
              <a:t>A4</a:t>
            </a:r>
            <a:r>
              <a:rPr lang="en-US" sz="1600" dirty="0">
                <a:latin typeface="+mn-lt"/>
              </a:rPr>
              <a:t>  Compute book value and explain its use in analysis.</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Record the issuance of corporate stock.</a:t>
            </a:r>
          </a:p>
          <a:p>
            <a:r>
              <a:rPr lang="en-US" sz="1600" b="1" dirty="0">
                <a:latin typeface="+mn-lt"/>
              </a:rPr>
              <a:t>P2  </a:t>
            </a:r>
            <a:r>
              <a:rPr lang="en-US" sz="1600" dirty="0">
                <a:latin typeface="+mn-lt"/>
              </a:rPr>
              <a:t>Record transactions involving cash dividends, stock dividends, and stock splits. </a:t>
            </a:r>
          </a:p>
          <a:p>
            <a:r>
              <a:rPr lang="en-US" sz="1600" b="1" dirty="0">
                <a:latin typeface="+mn-lt"/>
              </a:rPr>
              <a:t>P3  </a:t>
            </a:r>
            <a:r>
              <a:rPr lang="en-US" sz="1600" dirty="0">
                <a:latin typeface="+mn-lt"/>
              </a:rPr>
              <a:t>Record purchases and sales of treasury stock.</a:t>
            </a:r>
          </a:p>
        </p:txBody>
      </p:sp>
    </p:spTree>
    <p:extLst>
      <p:ext uri="{BB962C8B-B14F-4D97-AF65-F5344CB8AC3E}">
        <p14:creationId xmlns:p14="http://schemas.microsoft.com/office/powerpoint/2010/main" val="402915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P2:	</a:t>
            </a:r>
            <a:br>
              <a:rPr lang="en-US" altLang="en-US" dirty="0"/>
            </a:br>
            <a:r>
              <a:rPr lang="en-US" dirty="0"/>
              <a:t>Record transactions involving cash dividends, stock dividends, and stock splits.</a:t>
            </a:r>
            <a:br>
              <a:rPr 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20</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5610"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2468" y="477837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0" descr="View Details"/>
          <p:cNvPicPr>
            <a:picLocks noChangeAspect="1" noChangeArrowheads="1"/>
          </p:cNvPicPr>
          <p:nvPr/>
        </p:nvPicPr>
        <p:blipFill>
          <a:blip r:embed="rId4" cstate="print"/>
          <a:srcRect/>
          <a:stretch>
            <a:fillRect/>
          </a:stretch>
        </p:blipFill>
        <p:spPr bwMode="auto">
          <a:xfrm>
            <a:off x="381000" y="1981200"/>
            <a:ext cx="1752600" cy="1676400"/>
          </a:xfrm>
          <a:prstGeom prst="rect">
            <a:avLst/>
          </a:prstGeom>
          <a:noFill/>
          <a:ln w="9525">
            <a:noFill/>
            <a:miter lim="800000"/>
            <a:headEnd/>
            <a:tailEnd/>
          </a:ln>
        </p:spPr>
      </p:pic>
      <p:grpSp>
        <p:nvGrpSpPr>
          <p:cNvPr id="2" name="Group 18"/>
          <p:cNvGrpSpPr>
            <a:grpSpLocks/>
          </p:cNvGrpSpPr>
          <p:nvPr/>
        </p:nvGrpSpPr>
        <p:grpSpPr bwMode="auto">
          <a:xfrm>
            <a:off x="3521075" y="2057401"/>
            <a:ext cx="2270125" cy="1676399"/>
            <a:chOff x="2160" y="3350"/>
            <a:chExt cx="1430" cy="851"/>
          </a:xfrm>
        </p:grpSpPr>
        <p:graphicFrame>
          <p:nvGraphicFramePr>
            <p:cNvPr id="81936" name="Object 4"/>
            <p:cNvGraphicFramePr>
              <a:graphicFrameLocks/>
            </p:cNvGraphicFramePr>
            <p:nvPr/>
          </p:nvGraphicFramePr>
          <p:xfrm>
            <a:off x="2160" y="3350"/>
            <a:ext cx="1430" cy="609"/>
          </p:xfrm>
          <a:graphic>
            <a:graphicData uri="http://schemas.openxmlformats.org/presentationml/2006/ole">
              <mc:AlternateContent xmlns:mc="http://schemas.openxmlformats.org/markup-compatibility/2006">
                <mc:Choice xmlns:v="urn:schemas-microsoft-com:vml" Requires="v">
                  <p:oleObj spid="_x0000_s82265" name="Clip" r:id="rId5" imgW="2285301" imgH="983609" progId="">
                    <p:embed/>
                  </p:oleObj>
                </mc:Choice>
                <mc:Fallback>
                  <p:oleObj name="Clip" r:id="rId5" imgW="2285301" imgH="983609" progId="">
                    <p:embed/>
                    <p:pic>
                      <p:nvPicPr>
                        <p:cNvPr id="0"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3350"/>
                          <a:ext cx="1430" cy="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37" name="Rectangle 5"/>
            <p:cNvSpPr>
              <a:spLocks noChangeArrowheads="1"/>
            </p:cNvSpPr>
            <p:nvPr/>
          </p:nvSpPr>
          <p:spPr bwMode="auto">
            <a:xfrm>
              <a:off x="2448" y="3970"/>
              <a:ext cx="810" cy="231"/>
            </a:xfrm>
            <a:prstGeom prst="rect">
              <a:avLst/>
            </a:prstGeom>
            <a:noFill/>
            <a:ln w="12700">
              <a:noFill/>
              <a:miter lim="800000"/>
              <a:headEnd/>
              <a:tailEnd/>
            </a:ln>
          </p:spPr>
          <p:txBody>
            <a:bodyPr wrap="none" lIns="90488" tIns="44450" rIns="90488" bIns="44450">
              <a:spAutoFit/>
            </a:bodyPr>
            <a:lstStyle/>
            <a:p>
              <a:r>
                <a:rPr lang="en-US" altLang="en-US" b="1" dirty="0"/>
                <a:t>Dividends</a:t>
              </a:r>
            </a:p>
          </p:txBody>
        </p:sp>
      </p:grpSp>
      <p:grpSp>
        <p:nvGrpSpPr>
          <p:cNvPr id="3" name="Group 20"/>
          <p:cNvGrpSpPr>
            <a:grpSpLocks/>
          </p:cNvGrpSpPr>
          <p:nvPr/>
        </p:nvGrpSpPr>
        <p:grpSpPr bwMode="auto">
          <a:xfrm>
            <a:off x="5730875" y="2133601"/>
            <a:ext cx="3032125" cy="1600199"/>
            <a:chOff x="3552" y="3218"/>
            <a:chExt cx="1910" cy="1065"/>
          </a:xfrm>
        </p:grpSpPr>
        <p:sp>
          <p:nvSpPr>
            <p:cNvPr id="81932" name="Line 3"/>
            <p:cNvSpPr>
              <a:spLocks noChangeShapeType="1"/>
            </p:cNvSpPr>
            <p:nvPr/>
          </p:nvSpPr>
          <p:spPr bwMode="auto">
            <a:xfrm>
              <a:off x="3552" y="3696"/>
              <a:ext cx="480" cy="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grpSp>
          <p:nvGrpSpPr>
            <p:cNvPr id="81933" name="Group 19"/>
            <p:cNvGrpSpPr>
              <a:grpSpLocks/>
            </p:cNvGrpSpPr>
            <p:nvPr/>
          </p:nvGrpSpPr>
          <p:grpSpPr bwMode="auto">
            <a:xfrm>
              <a:off x="4060" y="3218"/>
              <a:ext cx="1402" cy="1065"/>
              <a:chOff x="4060" y="3218"/>
              <a:chExt cx="1402" cy="1065"/>
            </a:xfrm>
          </p:grpSpPr>
          <p:graphicFrame>
            <p:nvGraphicFramePr>
              <p:cNvPr id="81934" name="Object 3"/>
              <p:cNvGraphicFramePr>
                <a:graphicFrameLocks/>
              </p:cNvGraphicFramePr>
              <p:nvPr/>
            </p:nvGraphicFramePr>
            <p:xfrm>
              <a:off x="4060" y="3218"/>
              <a:ext cx="1402" cy="873"/>
            </p:xfrm>
            <a:graphic>
              <a:graphicData uri="http://schemas.openxmlformats.org/presentationml/2006/ole">
                <mc:AlternateContent xmlns:mc="http://schemas.openxmlformats.org/markup-compatibility/2006">
                  <mc:Choice xmlns:v="urn:schemas-microsoft-com:vml" Requires="v">
                    <p:oleObj spid="_x0000_s82266" name="Clip" r:id="rId7" imgW="2285105" imgH="1430651" progId="">
                      <p:embed/>
                    </p:oleObj>
                  </mc:Choice>
                  <mc:Fallback>
                    <p:oleObj name="Clip" r:id="rId7" imgW="2285105" imgH="1430651" progId="">
                      <p:embed/>
                      <p:pic>
                        <p:nvPicPr>
                          <p:cNvPr id="0" name="Picture 3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0" y="3218"/>
                            <a:ext cx="1402"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35" name="Rectangle 7"/>
              <p:cNvSpPr>
                <a:spLocks noChangeArrowheads="1"/>
              </p:cNvSpPr>
              <p:nvPr/>
            </p:nvSpPr>
            <p:spPr bwMode="auto">
              <a:xfrm>
                <a:off x="4272" y="4052"/>
                <a:ext cx="1036" cy="231"/>
              </a:xfrm>
              <a:prstGeom prst="rect">
                <a:avLst/>
              </a:prstGeom>
              <a:noFill/>
              <a:ln w="12700">
                <a:noFill/>
                <a:miter lim="800000"/>
                <a:headEnd/>
                <a:tailEnd/>
              </a:ln>
            </p:spPr>
            <p:txBody>
              <a:bodyPr wrap="none" lIns="90488" tIns="44450" rIns="90488" bIns="44450">
                <a:spAutoFit/>
              </a:bodyPr>
              <a:lstStyle/>
              <a:p>
                <a:r>
                  <a:rPr lang="en-US" altLang="en-US" b="1" dirty="0"/>
                  <a:t>Stockholders</a:t>
                </a:r>
              </a:p>
            </p:txBody>
          </p:sp>
        </p:grpSp>
      </p:grpSp>
      <p:sp>
        <p:nvSpPr>
          <p:cNvPr id="81925" name="Rectangle 11"/>
          <p:cNvSpPr>
            <a:spLocks noGrp="1" noChangeArrowheads="1"/>
          </p:cNvSpPr>
          <p:nvPr>
            <p:ph type="title"/>
          </p:nvPr>
        </p:nvSpPr>
        <p:spPr>
          <a:xfrm>
            <a:off x="293688" y="274638"/>
            <a:ext cx="8534400" cy="1143000"/>
          </a:xfrm>
        </p:spPr>
        <p:txBody>
          <a:bodyPr/>
          <a:lstStyle/>
          <a:p>
            <a:r>
              <a:rPr lang="en-US" altLang="en-US" b="1" dirty="0"/>
              <a:t>Cash Dividends</a:t>
            </a:r>
          </a:p>
        </p:txBody>
      </p:sp>
      <p:sp>
        <p:nvSpPr>
          <p:cNvPr id="81926" name="Rectangle 13"/>
          <p:cNvSpPr>
            <a:spLocks noChangeArrowheads="1"/>
          </p:cNvSpPr>
          <p:nvPr/>
        </p:nvSpPr>
        <p:spPr bwMode="auto">
          <a:xfrm>
            <a:off x="533400" y="3505200"/>
            <a:ext cx="1503363" cy="366767"/>
          </a:xfrm>
          <a:prstGeom prst="rect">
            <a:avLst/>
          </a:prstGeom>
          <a:noFill/>
          <a:ln w="12700">
            <a:noFill/>
            <a:miter lim="800000"/>
            <a:headEnd/>
            <a:tailEnd/>
          </a:ln>
        </p:spPr>
        <p:txBody>
          <a:bodyPr wrap="square" lIns="90488" tIns="44450" rIns="90488" bIns="44450">
            <a:spAutoFit/>
          </a:bodyPr>
          <a:lstStyle/>
          <a:p>
            <a:r>
              <a:rPr lang="en-US" altLang="en-US" b="1" dirty="0"/>
              <a:t>Corporation</a:t>
            </a:r>
          </a:p>
        </p:txBody>
      </p:sp>
      <p:sp>
        <p:nvSpPr>
          <p:cNvPr id="81927" name="Line 3"/>
          <p:cNvSpPr>
            <a:spLocks noChangeShapeType="1"/>
          </p:cNvSpPr>
          <p:nvPr/>
        </p:nvSpPr>
        <p:spPr bwMode="auto">
          <a:xfrm>
            <a:off x="2438400" y="2895600"/>
            <a:ext cx="762000" cy="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22" name="Rectangle 2"/>
          <p:cNvSpPr txBox="1">
            <a:spLocks noChangeArrowheads="1"/>
          </p:cNvSpPr>
          <p:nvPr/>
        </p:nvSpPr>
        <p:spPr bwMode="auto">
          <a:xfrm>
            <a:off x="152400" y="4114800"/>
            <a:ext cx="4343400" cy="1828800"/>
          </a:xfrm>
          <a:prstGeom prst="rect">
            <a:avLst/>
          </a:prstGeom>
          <a:solidFill>
            <a:srgbClr val="CCFFFF"/>
          </a:solidFill>
          <a:ln w="12700">
            <a:solidFill>
              <a:schemeClr val="tx1"/>
            </a:solidFill>
            <a:miter lim="800000"/>
            <a:headEnd/>
            <a:tailEnd/>
          </a:ln>
        </p:spPr>
        <p:txBody>
          <a:bodyPr lIns="90488" tIns="44450" rIns="90488" bIns="44450"/>
          <a:lstStyle/>
          <a:p>
            <a:pPr marL="495300" indent="-495300" eaLnBrk="0" hangingPunct="0">
              <a:lnSpc>
                <a:spcPct val="90000"/>
              </a:lnSpc>
              <a:spcBef>
                <a:spcPts val="600"/>
              </a:spcBef>
              <a:buClr>
                <a:schemeClr val="accent1"/>
              </a:buClr>
              <a:buSzPct val="70000"/>
              <a:buFont typeface="Wingdings" pitchFamily="2" charset="2"/>
              <a:buNone/>
            </a:pPr>
            <a:r>
              <a:rPr lang="en-US" altLang="en-US" sz="2000" b="1" dirty="0">
                <a:solidFill>
                  <a:srgbClr val="800080"/>
                </a:solidFill>
              </a:rPr>
              <a:t>To pay a cash dividend, the corporation must have:</a:t>
            </a:r>
          </a:p>
          <a:p>
            <a:pPr marL="862013" lvl="1" indent="-495300" eaLnBrk="0" hangingPunct="0">
              <a:lnSpc>
                <a:spcPct val="90000"/>
              </a:lnSpc>
              <a:spcBef>
                <a:spcPct val="20000"/>
              </a:spcBef>
              <a:buClr>
                <a:schemeClr val="tx1"/>
              </a:buClr>
              <a:buFont typeface="Wingdings" pitchFamily="2" charset="2"/>
              <a:buAutoNum type="arabicPeriod"/>
            </a:pPr>
            <a:r>
              <a:rPr lang="en-US" altLang="en-US" sz="2000" dirty="0"/>
              <a:t>A sufficient balance in retained earnings; and </a:t>
            </a:r>
          </a:p>
          <a:p>
            <a:pPr marL="862013" lvl="1" indent="-495300" eaLnBrk="0" hangingPunct="0">
              <a:lnSpc>
                <a:spcPct val="90000"/>
              </a:lnSpc>
              <a:spcBef>
                <a:spcPct val="20000"/>
              </a:spcBef>
              <a:buClr>
                <a:schemeClr val="tx1"/>
              </a:buClr>
              <a:buFont typeface="Wingdings" pitchFamily="2" charset="2"/>
              <a:buAutoNum type="arabicPeriod"/>
            </a:pPr>
            <a:r>
              <a:rPr lang="en-US" altLang="en-US" sz="2000" dirty="0"/>
              <a:t>The cash necessary to pay the dividend.</a:t>
            </a:r>
          </a:p>
        </p:txBody>
      </p:sp>
      <p:sp>
        <p:nvSpPr>
          <p:cNvPr id="81930" name="TextBox 18"/>
          <p:cNvSpPr txBox="1">
            <a:spLocks noChangeArrowheads="1"/>
          </p:cNvSpPr>
          <p:nvPr/>
        </p:nvSpPr>
        <p:spPr bwMode="auto">
          <a:xfrm>
            <a:off x="304800" y="1143000"/>
            <a:ext cx="8458200" cy="830997"/>
          </a:xfrm>
          <a:prstGeom prst="rect">
            <a:avLst/>
          </a:prstGeom>
          <a:noFill/>
          <a:ln w="9525">
            <a:noFill/>
            <a:miter lim="800000"/>
            <a:headEnd/>
            <a:tailEnd/>
          </a:ln>
        </p:spPr>
        <p:txBody>
          <a:bodyPr wrap="square">
            <a:spAutoFit/>
          </a:bodyPr>
          <a:lstStyle/>
          <a:p>
            <a:pPr algn="ctr"/>
            <a:r>
              <a:rPr lang="en-US" altLang="en-US" sz="2400" dirty="0"/>
              <a:t>Regular cash dividends provide a return to investors and almost always affect the stock’s market value.</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1A5A71D3-A0CD-4B00-AE32-74591D9E59F1}" type="slidenum">
              <a:rPr lang="en-US" smtClean="0"/>
              <a:pPr>
                <a:defRPr/>
              </a:pPr>
              <a:t>21</a:t>
            </a:fld>
            <a:endParaRPr lang="en-US" dirty="0"/>
          </a:p>
        </p:txBody>
      </p:sp>
      <p:sp>
        <p:nvSpPr>
          <p:cNvPr id="20" name="Rounded Rectangle 19"/>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pic>
        <p:nvPicPr>
          <p:cNvPr id="21" name="Picture 20"/>
          <p:cNvPicPr>
            <a:picLocks noChangeAspect="1"/>
          </p:cNvPicPr>
          <p:nvPr/>
        </p:nvPicPr>
        <p:blipFill>
          <a:blip r:embed="rId9"/>
          <a:stretch>
            <a:fillRect/>
          </a:stretch>
        </p:blipFill>
        <p:spPr>
          <a:xfrm>
            <a:off x="5096324" y="4114800"/>
            <a:ext cx="3590476" cy="15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nodeType="afterGroup">
                            <p:stCondLst>
                              <p:cond delay="1000"/>
                            </p:stCondLst>
                            <p:childTnLst>
                              <p:par>
                                <p:cTn id="13" presetID="12" presetClass="entr" presetSubtype="8" fill="hold" grpId="0" nodeType="afterEffect">
                                  <p:stCondLst>
                                    <p:cond delay="1500"/>
                                  </p:stCondLst>
                                  <p:childTnLst>
                                    <p:set>
                                      <p:cBhvr>
                                        <p:cTn id="14" dur="1" fill="hold">
                                          <p:stCondLst>
                                            <p:cond delay="0"/>
                                          </p:stCondLst>
                                        </p:cTn>
                                        <p:tgtEl>
                                          <p:spTgt spid="22"/>
                                        </p:tgtEl>
                                        <p:attrNameLst>
                                          <p:attrName>style.visibility</p:attrName>
                                        </p:attrNameLst>
                                      </p:cBhvr>
                                      <p:to>
                                        <p:strVal val="visible"/>
                                      </p:to>
                                    </p:set>
                                    <p:animEffect transition="in" filter="slide(from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title"/>
          </p:nvPr>
        </p:nvSpPr>
        <p:spPr>
          <a:xfrm>
            <a:off x="293688" y="533400"/>
            <a:ext cx="8534400" cy="990600"/>
          </a:xfrm>
        </p:spPr>
        <p:txBody>
          <a:bodyPr/>
          <a:lstStyle/>
          <a:p>
            <a:r>
              <a:rPr lang="en-US" altLang="en-US" b="1" dirty="0"/>
              <a:t>Accounting for Cash Dividends</a:t>
            </a:r>
          </a:p>
        </p:txBody>
      </p:sp>
      <p:sp>
        <p:nvSpPr>
          <p:cNvPr id="55298" name="Rectangle 2"/>
          <p:cNvSpPr>
            <a:spLocks noGrp="1" noChangeArrowheads="1"/>
          </p:cNvSpPr>
          <p:nvPr>
            <p:ph type="body" idx="4294967295"/>
          </p:nvPr>
        </p:nvSpPr>
        <p:spPr>
          <a:xfrm>
            <a:off x="0" y="1828800"/>
            <a:ext cx="8458200" cy="762000"/>
          </a:xfrm>
        </p:spPr>
        <p:txBody>
          <a:bodyPr lIns="90488" tIns="44450" rIns="90488" bIns="44450"/>
          <a:lstStyle/>
          <a:p>
            <a:pPr algn="ctr">
              <a:buFont typeface="Wingdings" pitchFamily="2" charset="2"/>
              <a:buNone/>
              <a:defRPr/>
            </a:pPr>
            <a:r>
              <a:rPr lang="en-US" sz="4000" dirty="0">
                <a:effectLst>
                  <a:outerShdw blurRad="38100" dist="38100" dir="2700000" algn="tl">
                    <a:srgbClr val="C0C0C0"/>
                  </a:outerShdw>
                </a:effectLst>
              </a:rPr>
              <a:t>Three Important Dates</a:t>
            </a:r>
          </a:p>
        </p:txBody>
      </p:sp>
      <p:sp>
        <p:nvSpPr>
          <p:cNvPr id="82948" name="Rectangle 3"/>
          <p:cNvSpPr>
            <a:spLocks noChangeArrowheads="1"/>
          </p:cNvSpPr>
          <p:nvPr/>
        </p:nvSpPr>
        <p:spPr bwMode="auto">
          <a:xfrm>
            <a:off x="415925" y="2895600"/>
            <a:ext cx="2263775" cy="363538"/>
          </a:xfrm>
          <a:prstGeom prst="rect">
            <a:avLst/>
          </a:prstGeom>
          <a:noFill/>
          <a:ln w="12700">
            <a:noFill/>
            <a:miter lim="800000"/>
            <a:headEnd/>
            <a:tailEnd/>
          </a:ln>
        </p:spPr>
        <p:txBody>
          <a:bodyPr wrap="none" lIns="90488" tIns="44450" rIns="90488" bIns="44450">
            <a:spAutoFit/>
          </a:bodyPr>
          <a:lstStyle/>
          <a:p>
            <a:r>
              <a:rPr lang="en-US" altLang="en-US" b="1" dirty="0"/>
              <a:t>Date of Declaration</a:t>
            </a:r>
          </a:p>
        </p:txBody>
      </p:sp>
      <p:sp>
        <p:nvSpPr>
          <p:cNvPr id="82949" name="Rectangle 4"/>
          <p:cNvSpPr>
            <a:spLocks noChangeArrowheads="1"/>
          </p:cNvSpPr>
          <p:nvPr/>
        </p:nvSpPr>
        <p:spPr bwMode="auto">
          <a:xfrm>
            <a:off x="522288" y="3429000"/>
            <a:ext cx="2011362" cy="711200"/>
          </a:xfrm>
          <a:prstGeom prst="rect">
            <a:avLst/>
          </a:prstGeom>
          <a:solidFill>
            <a:srgbClr val="FFFFCC"/>
          </a:solidFill>
          <a:ln w="12700">
            <a:solidFill>
              <a:srgbClr val="9A2F6F"/>
            </a:solidFill>
            <a:miter lim="800000"/>
            <a:headEnd/>
            <a:tailEnd/>
          </a:ln>
        </p:spPr>
        <p:txBody>
          <a:bodyPr wrap="none" lIns="90488" tIns="44450" rIns="90488" bIns="44450">
            <a:spAutoFit/>
          </a:bodyPr>
          <a:lstStyle/>
          <a:p>
            <a:pPr algn="ctr"/>
            <a:r>
              <a:rPr lang="en-US" altLang="en-US" sz="2000" b="1" dirty="0">
                <a:solidFill>
                  <a:srgbClr val="9A2F6F"/>
                </a:solidFill>
              </a:rPr>
              <a:t>Record liability</a:t>
            </a:r>
          </a:p>
          <a:p>
            <a:pPr algn="ctr"/>
            <a:r>
              <a:rPr lang="en-US" altLang="en-US" sz="2000" b="1" dirty="0">
                <a:solidFill>
                  <a:srgbClr val="9A2F6F"/>
                </a:solidFill>
              </a:rPr>
              <a:t>for dividend.</a:t>
            </a:r>
          </a:p>
        </p:txBody>
      </p:sp>
      <p:sp>
        <p:nvSpPr>
          <p:cNvPr id="82950" name="Rectangle 7"/>
          <p:cNvSpPr>
            <a:spLocks noChangeArrowheads="1"/>
          </p:cNvSpPr>
          <p:nvPr/>
        </p:nvSpPr>
        <p:spPr bwMode="auto">
          <a:xfrm>
            <a:off x="3381375" y="2914650"/>
            <a:ext cx="1806575" cy="363538"/>
          </a:xfrm>
          <a:prstGeom prst="rect">
            <a:avLst/>
          </a:prstGeom>
          <a:noFill/>
          <a:ln w="12700">
            <a:noFill/>
            <a:miter lim="800000"/>
            <a:headEnd/>
            <a:tailEnd/>
          </a:ln>
        </p:spPr>
        <p:txBody>
          <a:bodyPr wrap="none" lIns="90488" tIns="44450" rIns="90488" bIns="44450">
            <a:spAutoFit/>
          </a:bodyPr>
          <a:lstStyle/>
          <a:p>
            <a:r>
              <a:rPr lang="en-US" altLang="en-US" b="1" dirty="0"/>
              <a:t>Date of Record</a:t>
            </a:r>
          </a:p>
        </p:txBody>
      </p:sp>
      <p:sp>
        <p:nvSpPr>
          <p:cNvPr id="82951" name="Rectangle 8"/>
          <p:cNvSpPr>
            <a:spLocks noChangeArrowheads="1"/>
          </p:cNvSpPr>
          <p:nvPr/>
        </p:nvSpPr>
        <p:spPr bwMode="auto">
          <a:xfrm>
            <a:off x="3644900" y="3429000"/>
            <a:ext cx="1279525" cy="711200"/>
          </a:xfrm>
          <a:prstGeom prst="rect">
            <a:avLst/>
          </a:prstGeom>
          <a:solidFill>
            <a:srgbClr val="FFFFCC"/>
          </a:solidFill>
          <a:ln w="12700">
            <a:solidFill>
              <a:srgbClr val="9A2F6F"/>
            </a:solidFill>
            <a:miter lim="800000"/>
            <a:headEnd/>
            <a:tailEnd/>
          </a:ln>
        </p:spPr>
        <p:txBody>
          <a:bodyPr wrap="none" lIns="90488" tIns="44450" rIns="90488" bIns="44450">
            <a:spAutoFit/>
          </a:bodyPr>
          <a:lstStyle/>
          <a:p>
            <a:pPr algn="ctr"/>
            <a:r>
              <a:rPr lang="en-US" altLang="en-US" sz="2000" b="1" dirty="0">
                <a:solidFill>
                  <a:srgbClr val="9A2F6F"/>
                </a:solidFill>
              </a:rPr>
              <a:t>No entry</a:t>
            </a:r>
          </a:p>
          <a:p>
            <a:pPr algn="ctr"/>
            <a:r>
              <a:rPr lang="en-US" altLang="en-US" sz="2000" b="1" dirty="0">
                <a:solidFill>
                  <a:srgbClr val="9A2F6F"/>
                </a:solidFill>
              </a:rPr>
              <a:t>required.</a:t>
            </a:r>
          </a:p>
        </p:txBody>
      </p:sp>
      <p:sp>
        <p:nvSpPr>
          <p:cNvPr id="82952" name="Rectangle 10"/>
          <p:cNvSpPr>
            <a:spLocks noChangeArrowheads="1"/>
          </p:cNvSpPr>
          <p:nvPr/>
        </p:nvSpPr>
        <p:spPr bwMode="auto">
          <a:xfrm>
            <a:off x="6324600" y="2952750"/>
            <a:ext cx="1971675" cy="363538"/>
          </a:xfrm>
          <a:prstGeom prst="rect">
            <a:avLst/>
          </a:prstGeom>
          <a:noFill/>
          <a:ln w="12700">
            <a:noFill/>
            <a:miter lim="800000"/>
            <a:headEnd/>
            <a:tailEnd/>
          </a:ln>
        </p:spPr>
        <p:txBody>
          <a:bodyPr wrap="none" lIns="90488" tIns="44450" rIns="90488" bIns="44450">
            <a:spAutoFit/>
          </a:bodyPr>
          <a:lstStyle/>
          <a:p>
            <a:r>
              <a:rPr lang="en-US" altLang="en-US" b="1" dirty="0"/>
              <a:t>Date of Payment</a:t>
            </a:r>
          </a:p>
        </p:txBody>
      </p:sp>
      <p:sp>
        <p:nvSpPr>
          <p:cNvPr id="82953" name="Rectangle 11"/>
          <p:cNvSpPr>
            <a:spLocks noChangeArrowheads="1"/>
          </p:cNvSpPr>
          <p:nvPr/>
        </p:nvSpPr>
        <p:spPr bwMode="auto">
          <a:xfrm>
            <a:off x="6011863" y="3429000"/>
            <a:ext cx="2803525" cy="711200"/>
          </a:xfrm>
          <a:prstGeom prst="rect">
            <a:avLst/>
          </a:prstGeom>
          <a:solidFill>
            <a:srgbClr val="FFFFCC"/>
          </a:solidFill>
          <a:ln w="12700">
            <a:solidFill>
              <a:srgbClr val="9A2F6F"/>
            </a:solidFill>
            <a:miter lim="800000"/>
            <a:headEnd/>
            <a:tailEnd/>
          </a:ln>
        </p:spPr>
        <p:txBody>
          <a:bodyPr wrap="none" lIns="90488" tIns="44450" rIns="90488" bIns="44450">
            <a:spAutoFit/>
          </a:bodyPr>
          <a:lstStyle/>
          <a:p>
            <a:pPr algn="ctr"/>
            <a:r>
              <a:rPr lang="en-US" altLang="en-US" sz="2000" b="1" dirty="0">
                <a:solidFill>
                  <a:srgbClr val="9A2F6F"/>
                </a:solidFill>
              </a:rPr>
              <a:t>Record payment of</a:t>
            </a:r>
          </a:p>
          <a:p>
            <a:pPr algn="ctr"/>
            <a:r>
              <a:rPr lang="en-US" altLang="en-US" sz="2000" b="1" dirty="0">
                <a:solidFill>
                  <a:srgbClr val="9A2F6F"/>
                </a:solidFill>
              </a:rPr>
              <a:t>cash to stockholders.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1A5A71D3-A0CD-4B00-AE32-74591D9E59F1}" type="slidenum">
              <a:rPr lang="en-US" smtClean="0"/>
              <a:pPr>
                <a:defRPr/>
              </a:pPr>
              <a:t>22</a:t>
            </a:fld>
            <a:endParaRPr lang="en-US" dirty="0"/>
          </a:p>
        </p:txBody>
      </p:sp>
      <p:sp>
        <p:nvSpPr>
          <p:cNvPr id="14" name="Rounded Rectangle 13"/>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2400" y="2895600"/>
            <a:ext cx="8805863" cy="3200401"/>
            <a:chOff x="152155" y="3037741"/>
            <a:chExt cx="8804733" cy="3466870"/>
          </a:xfrm>
        </p:grpSpPr>
        <p:sp>
          <p:nvSpPr>
            <p:cNvPr id="83974" name="Rectangle 2"/>
            <p:cNvSpPr>
              <a:spLocks noChangeArrowheads="1"/>
            </p:cNvSpPr>
            <p:nvPr/>
          </p:nvSpPr>
          <p:spPr bwMode="auto">
            <a:xfrm>
              <a:off x="3064490" y="3037741"/>
              <a:ext cx="2987998" cy="509455"/>
            </a:xfrm>
            <a:prstGeom prst="rect">
              <a:avLst/>
            </a:prstGeom>
            <a:noFill/>
            <a:ln w="12700">
              <a:noFill/>
              <a:miter lim="800000"/>
              <a:headEnd/>
              <a:tailEnd/>
            </a:ln>
          </p:spPr>
          <p:txBody>
            <a:bodyPr wrap="square" lIns="90488" tIns="44450" rIns="90488" bIns="44450">
              <a:spAutoFit/>
            </a:bodyPr>
            <a:lstStyle/>
            <a:p>
              <a:r>
                <a:rPr lang="en-US" altLang="en-US" sz="2400" b="1" dirty="0"/>
                <a:t>Date of Declaration</a:t>
              </a:r>
            </a:p>
          </p:txBody>
        </p:sp>
        <p:sp>
          <p:nvSpPr>
            <p:cNvPr id="83975" name="Rectangle 3"/>
            <p:cNvSpPr>
              <a:spLocks noChangeArrowheads="1"/>
            </p:cNvSpPr>
            <p:nvPr/>
          </p:nvSpPr>
          <p:spPr bwMode="auto">
            <a:xfrm>
              <a:off x="3275954" y="3533008"/>
              <a:ext cx="2386873" cy="897408"/>
            </a:xfrm>
            <a:prstGeom prst="rect">
              <a:avLst/>
            </a:prstGeom>
            <a:solidFill>
              <a:srgbClr val="FFFFCC"/>
            </a:solidFill>
            <a:ln w="12700">
              <a:solidFill>
                <a:srgbClr val="9A2F6F"/>
              </a:solidFill>
              <a:miter lim="800000"/>
              <a:headEnd/>
              <a:tailEnd/>
            </a:ln>
          </p:spPr>
          <p:txBody>
            <a:bodyPr wrap="square" lIns="90488" tIns="44450" rIns="90488" bIns="44450">
              <a:spAutoFit/>
            </a:bodyPr>
            <a:lstStyle/>
            <a:p>
              <a:pPr algn="ctr"/>
              <a:r>
                <a:rPr lang="en-US" altLang="en-US" sz="2400" b="1" dirty="0">
                  <a:solidFill>
                    <a:srgbClr val="9A2F6F"/>
                  </a:solidFill>
                </a:rPr>
                <a:t>Record liability</a:t>
              </a:r>
            </a:p>
            <a:p>
              <a:pPr algn="ctr"/>
              <a:r>
                <a:rPr lang="en-US" altLang="en-US" sz="2400" b="1" dirty="0">
                  <a:solidFill>
                    <a:srgbClr val="9A2F6F"/>
                  </a:solidFill>
                </a:rPr>
                <a:t>for dividend.</a:t>
              </a:r>
            </a:p>
          </p:txBody>
        </p:sp>
        <p:graphicFrame>
          <p:nvGraphicFramePr>
            <p:cNvPr id="83976" name="Object 3"/>
            <p:cNvGraphicFramePr>
              <a:graphicFrameLocks noChangeAspect="1"/>
            </p:cNvGraphicFramePr>
            <p:nvPr/>
          </p:nvGraphicFramePr>
          <p:xfrm>
            <a:off x="152155" y="4644339"/>
            <a:ext cx="8804733" cy="1860272"/>
          </p:xfrm>
          <a:graphic>
            <a:graphicData uri="http://schemas.openxmlformats.org/presentationml/2006/ole">
              <mc:AlternateContent xmlns:mc="http://schemas.openxmlformats.org/markup-compatibility/2006">
                <mc:Choice xmlns:v="urn:schemas-microsoft-com:vml" Requires="v">
                  <p:oleObj spid="_x0000_s84091" name="Worksheet" r:id="rId4" imgW="3809840" imgH="657411" progId="Excel.Sheet.8">
                    <p:embed/>
                  </p:oleObj>
                </mc:Choice>
                <mc:Fallback>
                  <p:oleObj name="Worksheet" r:id="rId4" imgW="3809840" imgH="657411" progId="Excel.Sheet.8">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55" y="4644339"/>
                          <a:ext cx="8804733" cy="18602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71" name="Rectangle 11"/>
          <p:cNvSpPr>
            <a:spLocks noGrp="1" noChangeArrowheads="1"/>
          </p:cNvSpPr>
          <p:nvPr>
            <p:ph type="title"/>
          </p:nvPr>
        </p:nvSpPr>
        <p:spPr>
          <a:xfrm>
            <a:off x="293688" y="274638"/>
            <a:ext cx="8534400" cy="1143000"/>
          </a:xfrm>
        </p:spPr>
        <p:txBody>
          <a:bodyPr/>
          <a:lstStyle/>
          <a:p>
            <a:r>
              <a:rPr lang="en-US" altLang="en-US" b="1" dirty="0"/>
              <a:t>Accounting for Cash Dividends</a:t>
            </a:r>
          </a:p>
        </p:txBody>
      </p:sp>
      <p:sp>
        <p:nvSpPr>
          <p:cNvPr id="83972" name="TextBox 8"/>
          <p:cNvSpPr txBox="1">
            <a:spLocks noChangeArrowheads="1"/>
          </p:cNvSpPr>
          <p:nvPr/>
        </p:nvSpPr>
        <p:spPr bwMode="auto">
          <a:xfrm>
            <a:off x="258763" y="1219201"/>
            <a:ext cx="8601075" cy="1569660"/>
          </a:xfrm>
          <a:prstGeom prst="rect">
            <a:avLst/>
          </a:prstGeom>
          <a:solidFill>
            <a:schemeClr val="bg2"/>
          </a:solidFill>
          <a:ln w="9525">
            <a:solidFill>
              <a:schemeClr val="tx1"/>
            </a:solidFill>
            <a:miter lim="800000"/>
            <a:headEnd/>
            <a:tailEnd/>
          </a:ln>
        </p:spPr>
        <p:txBody>
          <a:bodyPr wrap="square">
            <a:spAutoFit/>
          </a:bodyPr>
          <a:lstStyle/>
          <a:p>
            <a:pPr algn="ctr"/>
            <a:r>
              <a:rPr lang="en-US" altLang="en-US" sz="2400" dirty="0"/>
              <a:t>On January 9, a $1 per share cash dividend is declared</a:t>
            </a:r>
            <a:br>
              <a:rPr lang="en-US" altLang="en-US" sz="2400" dirty="0"/>
            </a:br>
            <a:r>
              <a:rPr lang="en-US" altLang="en-US" sz="2400" dirty="0"/>
              <a:t>on Z-Tech, Inc.’s 5,000 common shares outstanding. The</a:t>
            </a:r>
            <a:br>
              <a:rPr lang="en-US" altLang="en-US" sz="2400" dirty="0"/>
            </a:br>
            <a:r>
              <a:rPr lang="en-US" altLang="en-US" sz="2400" dirty="0"/>
              <a:t>dividend will be paid on February 1 to stockholders of</a:t>
            </a:r>
            <a:br>
              <a:rPr lang="en-US" altLang="en-US" sz="2400" dirty="0"/>
            </a:br>
            <a:r>
              <a:rPr lang="en-US" altLang="en-US" sz="2400" dirty="0"/>
              <a:t>record on January 22.</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1A5A71D3-A0CD-4B00-AE32-74591D9E59F1}" type="slidenum">
              <a:rPr lang="en-US" smtClean="0"/>
              <a:pPr>
                <a:defRPr/>
              </a:pPr>
              <a:t>23</a:t>
            </a:fld>
            <a:endParaRPr lang="en-US" dirty="0"/>
          </a:p>
        </p:txBody>
      </p:sp>
      <p:sp>
        <p:nvSpPr>
          <p:cNvPr id="12" name="Rounded Rectangle 11"/>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7"/>
          <p:cNvSpPr txBox="1">
            <a:spLocks noChangeArrowheads="1"/>
          </p:cNvSpPr>
          <p:nvPr/>
        </p:nvSpPr>
        <p:spPr bwMode="auto">
          <a:xfrm>
            <a:off x="533400" y="2819401"/>
            <a:ext cx="7924800" cy="461665"/>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0033CC"/>
                </a:solidFill>
              </a:rPr>
              <a:t>No entry required on January 22, the date of record.</a:t>
            </a:r>
          </a:p>
        </p:txBody>
      </p:sp>
      <p:grpSp>
        <p:nvGrpSpPr>
          <p:cNvPr id="2" name="Group 13"/>
          <p:cNvGrpSpPr>
            <a:grpSpLocks/>
          </p:cNvGrpSpPr>
          <p:nvPr/>
        </p:nvGrpSpPr>
        <p:grpSpPr bwMode="auto">
          <a:xfrm>
            <a:off x="152400" y="3429000"/>
            <a:ext cx="8763000" cy="2667000"/>
            <a:chOff x="152408" y="3430051"/>
            <a:chExt cx="8769821" cy="2568367"/>
          </a:xfrm>
        </p:grpSpPr>
        <p:graphicFrame>
          <p:nvGraphicFramePr>
            <p:cNvPr id="84999" name="Object 3"/>
            <p:cNvGraphicFramePr>
              <a:graphicFrameLocks noChangeAspect="1"/>
            </p:cNvGraphicFramePr>
            <p:nvPr/>
          </p:nvGraphicFramePr>
          <p:xfrm>
            <a:off x="152408" y="4384016"/>
            <a:ext cx="8769821" cy="1614402"/>
          </p:xfrm>
          <a:graphic>
            <a:graphicData uri="http://schemas.openxmlformats.org/presentationml/2006/ole">
              <mc:AlternateContent xmlns:mc="http://schemas.openxmlformats.org/markup-compatibility/2006">
                <mc:Choice xmlns:v="urn:schemas-microsoft-com:vml" Requires="v">
                  <p:oleObj spid="_x0000_s85114" name="Worksheet" r:id="rId4" imgW="3933835" imgH="657411" progId="Excel.Sheet.8">
                    <p:embed/>
                  </p:oleObj>
                </mc:Choice>
                <mc:Fallback>
                  <p:oleObj name="Worksheet" r:id="rId4" imgW="3933835" imgH="657411" progId="Excel.Sheet.8">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8" y="4384016"/>
                          <a:ext cx="8769821" cy="161440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00" name="Rectangle 2"/>
            <p:cNvSpPr>
              <a:spLocks noChangeArrowheads="1"/>
            </p:cNvSpPr>
            <p:nvPr/>
          </p:nvSpPr>
          <p:spPr bwMode="auto">
            <a:xfrm>
              <a:off x="3198410" y="3430051"/>
              <a:ext cx="2595263" cy="442121"/>
            </a:xfrm>
            <a:prstGeom prst="rect">
              <a:avLst/>
            </a:prstGeom>
            <a:noFill/>
            <a:ln w="12700">
              <a:noFill/>
              <a:miter lim="800000"/>
              <a:headEnd/>
              <a:tailEnd/>
            </a:ln>
          </p:spPr>
          <p:txBody>
            <a:bodyPr wrap="square" lIns="90488" tIns="44450" rIns="90488" bIns="44450">
              <a:spAutoFit/>
            </a:bodyPr>
            <a:lstStyle/>
            <a:p>
              <a:r>
                <a:rPr lang="en-US" altLang="en-US" sz="2400" b="1" dirty="0">
                  <a:solidFill>
                    <a:srgbClr val="000000"/>
                  </a:solidFill>
                </a:rPr>
                <a:t>Date of Payment</a:t>
              </a:r>
            </a:p>
          </p:txBody>
        </p:sp>
        <p:sp>
          <p:nvSpPr>
            <p:cNvPr id="85001" name="Rectangle 3"/>
            <p:cNvSpPr>
              <a:spLocks noChangeArrowheads="1"/>
            </p:cNvSpPr>
            <p:nvPr/>
          </p:nvSpPr>
          <p:spPr bwMode="auto">
            <a:xfrm>
              <a:off x="1830113" y="3870342"/>
              <a:ext cx="5490671" cy="382843"/>
            </a:xfrm>
            <a:prstGeom prst="rect">
              <a:avLst/>
            </a:prstGeom>
            <a:solidFill>
              <a:srgbClr val="FFFFCC"/>
            </a:solidFill>
            <a:ln w="12700">
              <a:solidFill>
                <a:srgbClr val="9A2F6F"/>
              </a:solidFill>
              <a:miter lim="800000"/>
              <a:headEnd/>
              <a:tailEnd/>
            </a:ln>
          </p:spPr>
          <p:txBody>
            <a:bodyPr wrap="square" lIns="90488" tIns="44450" rIns="90488" bIns="44450">
              <a:spAutoFit/>
            </a:bodyPr>
            <a:lstStyle/>
            <a:p>
              <a:pPr algn="ctr"/>
              <a:r>
                <a:rPr lang="en-US" altLang="en-US" sz="2000" b="1" dirty="0">
                  <a:solidFill>
                    <a:srgbClr val="9A2F6F"/>
                  </a:solidFill>
                </a:rPr>
                <a:t>Record payment of cash to stockholders.</a:t>
              </a:r>
            </a:p>
          </p:txBody>
        </p:sp>
      </p:grpSp>
      <p:sp>
        <p:nvSpPr>
          <p:cNvPr id="84996" name="Rectangle 11"/>
          <p:cNvSpPr>
            <a:spLocks noGrp="1" noChangeArrowheads="1"/>
          </p:cNvSpPr>
          <p:nvPr>
            <p:ph type="title"/>
          </p:nvPr>
        </p:nvSpPr>
        <p:spPr>
          <a:xfrm>
            <a:off x="293688" y="274638"/>
            <a:ext cx="8534400" cy="1143000"/>
          </a:xfrm>
        </p:spPr>
        <p:txBody>
          <a:bodyPr/>
          <a:lstStyle/>
          <a:p>
            <a:r>
              <a:rPr lang="en-US" altLang="en-US" b="1" dirty="0"/>
              <a:t>Accounting for Cash Dividends</a:t>
            </a:r>
          </a:p>
        </p:txBody>
      </p:sp>
      <p:sp>
        <p:nvSpPr>
          <p:cNvPr id="84997" name="TextBox 8"/>
          <p:cNvSpPr txBox="1">
            <a:spLocks noChangeArrowheads="1"/>
          </p:cNvSpPr>
          <p:nvPr/>
        </p:nvSpPr>
        <p:spPr bwMode="auto">
          <a:xfrm>
            <a:off x="588694" y="1219200"/>
            <a:ext cx="7941213" cy="1569660"/>
          </a:xfrm>
          <a:prstGeom prst="rect">
            <a:avLst/>
          </a:prstGeom>
          <a:solidFill>
            <a:schemeClr val="bg2"/>
          </a:solidFill>
          <a:ln w="9525">
            <a:solidFill>
              <a:schemeClr val="tx1"/>
            </a:solidFill>
            <a:miter lim="800000"/>
            <a:headEnd/>
            <a:tailEnd/>
          </a:ln>
        </p:spPr>
        <p:txBody>
          <a:bodyPr wrap="square">
            <a:spAutoFit/>
          </a:bodyPr>
          <a:lstStyle/>
          <a:p>
            <a:pPr algn="ctr"/>
            <a:r>
              <a:rPr lang="en-US" altLang="en-US" sz="2400" dirty="0"/>
              <a:t>On January 9, a $1 per share cash dividend is declared</a:t>
            </a:r>
            <a:br>
              <a:rPr lang="en-US" altLang="en-US" sz="2400" dirty="0"/>
            </a:br>
            <a:r>
              <a:rPr lang="en-US" altLang="en-US" sz="2400" dirty="0"/>
              <a:t>on Z-Tech, Inc.’s 5,000 common shares outstanding. The</a:t>
            </a:r>
            <a:br>
              <a:rPr lang="en-US" altLang="en-US" sz="2400" dirty="0"/>
            </a:br>
            <a:r>
              <a:rPr lang="en-US" altLang="en-US" sz="2400" dirty="0"/>
              <a:t>dividend will be paid on February 1 to stockholders of</a:t>
            </a:r>
            <a:br>
              <a:rPr lang="en-US" altLang="en-US" sz="2400" dirty="0"/>
            </a:br>
            <a:r>
              <a:rPr lang="en-US" altLang="en-US" sz="2400" dirty="0"/>
              <a:t>record on January 22.</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1A5A71D3-A0CD-4B00-AE32-74591D9E59F1}" type="slidenum">
              <a:rPr lang="en-US" smtClean="0"/>
              <a:pPr>
                <a:defRPr/>
              </a:pPr>
              <a:t>24</a:t>
            </a:fld>
            <a:endParaRPr lang="en-US" dirty="0"/>
          </a:p>
        </p:txBody>
      </p:sp>
      <p:sp>
        <p:nvSpPr>
          <p:cNvPr id="12" name="Rounded Rectangle 11"/>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p:cNvGraphicFramePr>
          <p:nvPr/>
        </p:nvGraphicFramePr>
        <p:xfrm>
          <a:off x="457200" y="3048000"/>
          <a:ext cx="8148637" cy="2887662"/>
        </p:xfrm>
        <a:graphic>
          <a:graphicData uri="http://schemas.openxmlformats.org/presentationml/2006/ole">
            <mc:AlternateContent xmlns:mc="http://schemas.openxmlformats.org/markup-compatibility/2006">
              <mc:Choice xmlns:v="urn:schemas-microsoft-com:vml" Requires="v">
                <p:oleObj spid="_x0000_s86133" name="Worksheet" r:id="rId4" imgW="3838565" imgH="1399989" progId="Excel.Sheet.8">
                  <p:embed/>
                </p:oleObj>
              </mc:Choice>
              <mc:Fallback>
                <p:oleObj name="Worksheet" r:id="rId4" imgW="3838565" imgH="1399989" progId="Excel.Sheet.8">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b="6763"/>
                      <a:stretch>
                        <a:fillRect/>
                      </a:stretch>
                    </p:blipFill>
                    <p:spPr bwMode="auto">
                      <a:xfrm>
                        <a:off x="457200" y="3048000"/>
                        <a:ext cx="8148637" cy="2887662"/>
                      </a:xfrm>
                      <a:prstGeom prst="rect">
                        <a:avLst/>
                      </a:prstGeom>
                      <a:noFill/>
                      <a:ln w="50800">
                        <a:solidFill>
                          <a:srgbClr val="438E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19" name="Rectangle 4"/>
          <p:cNvSpPr>
            <a:spLocks noGrp="1" noChangeArrowheads="1"/>
          </p:cNvSpPr>
          <p:nvPr>
            <p:ph type="title"/>
          </p:nvPr>
        </p:nvSpPr>
        <p:spPr>
          <a:xfrm>
            <a:off x="293688" y="609600"/>
            <a:ext cx="8534400" cy="685800"/>
          </a:xfrm>
        </p:spPr>
        <p:txBody>
          <a:bodyPr/>
          <a:lstStyle/>
          <a:p>
            <a:r>
              <a:rPr lang="en-US" altLang="en-US" b="1" dirty="0"/>
              <a:t>Deficits and Cash Dividends</a:t>
            </a:r>
          </a:p>
        </p:txBody>
      </p:sp>
      <p:sp>
        <p:nvSpPr>
          <p:cNvPr id="86020" name="TextBox 5"/>
          <p:cNvSpPr txBox="1">
            <a:spLocks noChangeArrowheads="1"/>
          </p:cNvSpPr>
          <p:nvPr/>
        </p:nvSpPr>
        <p:spPr bwMode="auto">
          <a:xfrm>
            <a:off x="381000" y="1371600"/>
            <a:ext cx="8305800" cy="1384995"/>
          </a:xfrm>
          <a:prstGeom prst="rect">
            <a:avLst/>
          </a:prstGeom>
          <a:noFill/>
          <a:ln w="9525">
            <a:noFill/>
            <a:miter lim="800000"/>
            <a:headEnd/>
            <a:tailEnd/>
          </a:ln>
        </p:spPr>
        <p:txBody>
          <a:bodyPr wrap="square">
            <a:spAutoFit/>
          </a:bodyPr>
          <a:lstStyle/>
          <a:p>
            <a:pPr algn="ctr"/>
            <a:r>
              <a:rPr lang="en-US" altLang="en-US" sz="2800" dirty="0"/>
              <a:t>A deficit is created when a company incurs cumulative losses or pays dividends greater</a:t>
            </a:r>
            <a:br>
              <a:rPr lang="en-US" altLang="en-US" sz="2800" dirty="0"/>
            </a:br>
            <a:r>
              <a:rPr lang="en-US" altLang="en-US" sz="2800" dirty="0"/>
              <a:t>than total profits earned in other years.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1A5A71D3-A0CD-4B00-AE32-74591D9E59F1}" type="slidenum">
              <a:rPr lang="en-US" smtClean="0"/>
              <a:pPr>
                <a:defRPr/>
              </a:pPr>
              <a:t>25</a:t>
            </a:fld>
            <a:endParaRPr lang="en-US" dirty="0"/>
          </a:p>
        </p:txBody>
      </p:sp>
      <p:sp>
        <p:nvSpPr>
          <p:cNvPr id="8" name="Rounded Rectangle 7"/>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title"/>
          </p:nvPr>
        </p:nvSpPr>
        <p:spPr>
          <a:xfrm>
            <a:off x="293688" y="274638"/>
            <a:ext cx="8534400" cy="1143000"/>
          </a:xfrm>
        </p:spPr>
        <p:txBody>
          <a:bodyPr/>
          <a:lstStyle/>
          <a:p>
            <a:r>
              <a:rPr lang="en-US" altLang="en-US" b="1" dirty="0"/>
              <a:t>Stock Dividends</a:t>
            </a:r>
          </a:p>
        </p:txBody>
      </p:sp>
      <p:sp>
        <p:nvSpPr>
          <p:cNvPr id="60424" name="Rectangle 8"/>
          <p:cNvSpPr>
            <a:spLocks noChangeArrowheads="1"/>
          </p:cNvSpPr>
          <p:nvPr/>
        </p:nvSpPr>
        <p:spPr bwMode="auto">
          <a:xfrm>
            <a:off x="219075" y="1920875"/>
            <a:ext cx="8686800" cy="14478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lstStyle/>
          <a:p>
            <a:pPr algn="ctr">
              <a:defRPr/>
            </a:pPr>
            <a:r>
              <a:rPr lang="en-US" sz="2400" b="1" u="sng" dirty="0">
                <a:solidFill>
                  <a:srgbClr val="3333CC"/>
                </a:solidFill>
                <a:cs typeface="Arial" pitchFamily="34" charset="0"/>
              </a:rPr>
              <a:t>Why a stock dividend?</a:t>
            </a:r>
          </a:p>
          <a:p>
            <a:pPr>
              <a:buFont typeface="Wingdings" pitchFamily="2" charset="2"/>
              <a:buChar char="§"/>
              <a:defRPr/>
            </a:pPr>
            <a:r>
              <a:rPr lang="en-US" sz="2200" b="1" dirty="0">
                <a:solidFill>
                  <a:srgbClr val="3333CC"/>
                </a:solidFill>
                <a:cs typeface="Arial" pitchFamily="34" charset="0"/>
              </a:rPr>
              <a:t> Can be used to keep the market price on the stock affordable.</a:t>
            </a:r>
          </a:p>
          <a:p>
            <a:pPr>
              <a:buFont typeface="Wingdings" pitchFamily="2" charset="2"/>
              <a:buChar char="§"/>
              <a:defRPr/>
            </a:pPr>
            <a:r>
              <a:rPr lang="en-US" sz="2200" b="1" dirty="0">
                <a:solidFill>
                  <a:srgbClr val="3333CC"/>
                </a:solidFill>
                <a:cs typeface="Arial" pitchFamily="34" charset="0"/>
              </a:rPr>
              <a:t> Can provide evidence of management’s confidence that</a:t>
            </a:r>
            <a:br>
              <a:rPr lang="en-US" sz="2200" b="1" dirty="0">
                <a:solidFill>
                  <a:srgbClr val="3333CC"/>
                </a:solidFill>
                <a:cs typeface="Arial" pitchFamily="34" charset="0"/>
              </a:rPr>
            </a:br>
            <a:r>
              <a:rPr lang="en-US" sz="2200" b="1" dirty="0">
                <a:solidFill>
                  <a:srgbClr val="3333CC"/>
                </a:solidFill>
                <a:cs typeface="Arial" pitchFamily="34" charset="0"/>
              </a:rPr>
              <a:t> the company is doing well.</a:t>
            </a:r>
          </a:p>
        </p:txBody>
      </p:sp>
      <p:sp>
        <p:nvSpPr>
          <p:cNvPr id="12" name="TextBox 11"/>
          <p:cNvSpPr txBox="1"/>
          <p:nvPr/>
        </p:nvSpPr>
        <p:spPr>
          <a:xfrm>
            <a:off x="219075" y="1158875"/>
            <a:ext cx="8686800" cy="769938"/>
          </a:xfrm>
          <a:prstGeom prst="rect">
            <a:avLst/>
          </a:prstGeom>
          <a:solidFill>
            <a:schemeClr val="bg2">
              <a:lumMod val="90000"/>
            </a:schemeClr>
          </a:solidFill>
          <a:ln>
            <a:solidFill>
              <a:schemeClr val="tx1"/>
            </a:solidFill>
          </a:ln>
        </p:spPr>
        <p:txBody>
          <a:bodyPr anchor="ctr">
            <a:spAutoFit/>
          </a:bodyPr>
          <a:lstStyle/>
          <a:p>
            <a:pPr algn="ctr">
              <a:defRPr/>
            </a:pPr>
            <a:r>
              <a:rPr lang="en-US" sz="2200" b="1" dirty="0">
                <a:cs typeface="Arial" pitchFamily="34" charset="0"/>
              </a:rPr>
              <a:t>A distribution of a corporation’s own shares to its stockholders without receiving any payment in return.</a:t>
            </a:r>
            <a:endParaRPr lang="en-US" sz="2200" dirty="0">
              <a:cs typeface="Arial" pitchFamily="34" charset="0"/>
            </a:endParaRPr>
          </a:p>
        </p:txBody>
      </p:sp>
      <p:sp>
        <p:nvSpPr>
          <p:cNvPr id="13" name="Rectangle 2"/>
          <p:cNvSpPr txBox="1">
            <a:spLocks noChangeArrowheads="1"/>
          </p:cNvSpPr>
          <p:nvPr/>
        </p:nvSpPr>
        <p:spPr bwMode="auto">
          <a:xfrm>
            <a:off x="219075" y="3387725"/>
            <a:ext cx="8686800" cy="822325"/>
          </a:xfrm>
          <a:prstGeom prst="rect">
            <a:avLst/>
          </a:prstGeom>
          <a:solidFill>
            <a:schemeClr val="accent3">
              <a:lumMod val="20000"/>
              <a:lumOff val="80000"/>
            </a:schemeClr>
          </a:solidFill>
          <a:ln w="19050" cap="flat">
            <a:solidFill>
              <a:schemeClr val="tx1"/>
            </a:solidFill>
            <a:miter lim="800000"/>
            <a:headEnd/>
            <a:tailEnd/>
          </a:ln>
          <a:effectLst/>
        </p:spPr>
        <p:txBody>
          <a:bodyPr lIns="90488" tIns="44450" rIns="90488" bIns="44450" anchor="ctr"/>
          <a:lstStyle/>
          <a:p>
            <a:pPr marL="273050" indent="-273050" algn="ctr" eaLnBrk="0" hangingPunct="0">
              <a:lnSpc>
                <a:spcPct val="90000"/>
              </a:lnSpc>
              <a:spcBef>
                <a:spcPts val="600"/>
              </a:spcBef>
              <a:buClr>
                <a:schemeClr val="accent1"/>
              </a:buClr>
              <a:buSzPct val="75000"/>
              <a:buFont typeface="Wingdings" pitchFamily="2" charset="2"/>
              <a:buNone/>
              <a:defRPr/>
            </a:pPr>
            <a:r>
              <a:rPr lang="en-US" sz="2400" b="1" u="sng" dirty="0">
                <a:latin typeface="Arial" pitchFamily="34" charset="0"/>
                <a:cs typeface="Arial" pitchFamily="34" charset="0"/>
              </a:rPr>
              <a:t>Small Stock Dividend</a:t>
            </a:r>
            <a:endParaRPr lang="en-US" sz="2400" b="1" dirty="0">
              <a:latin typeface="Arial" pitchFamily="34" charset="0"/>
              <a:cs typeface="Arial" pitchFamily="34" charset="0"/>
            </a:endParaRPr>
          </a:p>
          <a:p>
            <a:pPr marL="273050" indent="-273050" algn="ctr" eaLnBrk="0" hangingPunct="0">
              <a:lnSpc>
                <a:spcPct val="90000"/>
              </a:lnSpc>
              <a:spcBef>
                <a:spcPts val="600"/>
              </a:spcBef>
              <a:buSzPct val="100000"/>
              <a:defRPr/>
            </a:pPr>
            <a:r>
              <a:rPr lang="en-US" sz="2200" b="1" dirty="0">
                <a:latin typeface="Arial" pitchFamily="34" charset="0"/>
                <a:cs typeface="Arial" pitchFamily="34" charset="0"/>
              </a:rPr>
              <a:t>Distribution is </a:t>
            </a:r>
            <a:r>
              <a:rPr lang="en-US" sz="2200" b="1" dirty="0">
                <a:latin typeface="Symbol" pitchFamily="18" charset="2"/>
                <a:cs typeface="Arial" pitchFamily="34" charset="0"/>
              </a:rPr>
              <a:t>£</a:t>
            </a:r>
            <a:r>
              <a:rPr lang="en-US" sz="2200" b="1" dirty="0">
                <a:latin typeface="Arial" pitchFamily="34" charset="0"/>
                <a:cs typeface="Arial" pitchFamily="34" charset="0"/>
              </a:rPr>
              <a:t> 25% of the previously outstanding shares.</a:t>
            </a:r>
          </a:p>
        </p:txBody>
      </p:sp>
      <p:sp>
        <p:nvSpPr>
          <p:cNvPr id="14" name="Rectangle 4"/>
          <p:cNvSpPr>
            <a:spLocks noChangeArrowheads="1"/>
          </p:cNvSpPr>
          <p:nvPr/>
        </p:nvSpPr>
        <p:spPr bwMode="auto">
          <a:xfrm>
            <a:off x="219075" y="4206875"/>
            <a:ext cx="8686800" cy="822325"/>
          </a:xfrm>
          <a:prstGeom prst="rect">
            <a:avLst/>
          </a:prstGeom>
          <a:solidFill>
            <a:schemeClr val="accent2">
              <a:lumMod val="20000"/>
              <a:lumOff val="80000"/>
            </a:schemeClr>
          </a:solidFill>
          <a:ln w="19050">
            <a:solidFill>
              <a:schemeClr val="tx1"/>
            </a:solidFill>
            <a:miter lim="800000"/>
            <a:headEnd/>
            <a:tailEnd/>
          </a:ln>
          <a:effectLst/>
        </p:spPr>
        <p:txBody>
          <a:bodyPr lIns="90488" tIns="44450" rIns="90488" bIns="44450" anchor="ctr"/>
          <a:lstStyle/>
          <a:p>
            <a:pPr marL="342900" indent="-342900" algn="ctr">
              <a:lnSpc>
                <a:spcPct val="90000"/>
              </a:lnSpc>
              <a:spcBef>
                <a:spcPct val="20000"/>
              </a:spcBef>
              <a:buClr>
                <a:srgbClr val="9900CC"/>
              </a:buClr>
              <a:buSzPct val="75000"/>
              <a:buFont typeface="Wingdings" pitchFamily="2" charset="2"/>
              <a:buNone/>
              <a:defRPr/>
            </a:pPr>
            <a:r>
              <a:rPr lang="en-US" sz="2400" b="1" u="sng" dirty="0">
                <a:solidFill>
                  <a:srgbClr val="3333CC"/>
                </a:solidFill>
                <a:cs typeface="Arial" pitchFamily="34" charset="0"/>
              </a:rPr>
              <a:t>Large Stock Dividend</a:t>
            </a:r>
            <a:endParaRPr lang="en-US" sz="2400" b="1" dirty="0">
              <a:solidFill>
                <a:srgbClr val="3333CC"/>
              </a:solidFill>
              <a:cs typeface="Arial" pitchFamily="34" charset="0"/>
            </a:endParaRPr>
          </a:p>
          <a:p>
            <a:pPr marL="285750" indent="-285750" algn="ctr">
              <a:lnSpc>
                <a:spcPct val="90000"/>
              </a:lnSpc>
              <a:spcBef>
                <a:spcPct val="20000"/>
              </a:spcBef>
              <a:buClr>
                <a:srgbClr val="3333CC"/>
              </a:buClr>
              <a:buSzPct val="100000"/>
              <a:defRPr/>
            </a:pPr>
            <a:r>
              <a:rPr lang="en-US" sz="2200" b="1" dirty="0">
                <a:solidFill>
                  <a:srgbClr val="3333CC"/>
                </a:solidFill>
                <a:cs typeface="Arial" pitchFamily="34" charset="0"/>
              </a:rPr>
              <a:t>Distribution is &gt; 25% of the previously outstanding shares.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1A5A71D3-A0CD-4B00-AE32-74591D9E59F1}" type="slidenum">
              <a:rPr lang="en-US" smtClean="0"/>
              <a:pPr>
                <a:defRPr/>
              </a:pPr>
              <a:t>26</a:t>
            </a:fld>
            <a:endParaRPr lang="en-US" dirty="0"/>
          </a:p>
        </p:txBody>
      </p:sp>
      <p:sp>
        <p:nvSpPr>
          <p:cNvPr id="10" name="Rounded Rectangle 9"/>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1000"/>
                                        <p:tgtEl>
                                          <p:spTgt spid="13"/>
                                        </p:tgtEl>
                                      </p:cBhvr>
                                    </p:animEffect>
                                  </p:childTnLst>
                                </p:cTn>
                              </p:par>
                            </p:childTnLst>
                          </p:cTn>
                        </p:par>
                        <p:par>
                          <p:cTn id="8" fill="hold" nodeType="afterGroup">
                            <p:stCondLst>
                              <p:cond delay="2500"/>
                            </p:stCondLst>
                            <p:childTnLst>
                              <p:par>
                                <p:cTn id="9" presetID="1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title"/>
          </p:nvPr>
        </p:nvSpPr>
        <p:spPr>
          <a:xfrm>
            <a:off x="342987" y="472906"/>
            <a:ext cx="8562888" cy="792162"/>
          </a:xfrm>
        </p:spPr>
        <p:txBody>
          <a:bodyPr/>
          <a:lstStyle/>
          <a:p>
            <a:r>
              <a:rPr lang="en-US" altLang="en-US" b="1" dirty="0"/>
              <a:t>Recording a Small Stock Dividend</a:t>
            </a:r>
          </a:p>
        </p:txBody>
      </p:sp>
      <p:sp>
        <p:nvSpPr>
          <p:cNvPr id="13" name="TextBox 12"/>
          <p:cNvSpPr txBox="1"/>
          <p:nvPr/>
        </p:nvSpPr>
        <p:spPr>
          <a:xfrm>
            <a:off x="219075" y="1262063"/>
            <a:ext cx="8686800" cy="1323975"/>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2000" dirty="0">
                <a:cs typeface="Arial" pitchFamily="34" charset="0"/>
              </a:rPr>
              <a:t>Quest has 10,000 shares of $10 par value stock outstanding. On December 31, Quest declared a 10% stock dividend, when the stock was selling for $15 per share. The stock will be distributed to stockholders on January 20. Let’s prepare the December 31 entry.</a:t>
            </a:r>
          </a:p>
        </p:txBody>
      </p:sp>
      <p:grpSp>
        <p:nvGrpSpPr>
          <p:cNvPr id="2" name="Group 10"/>
          <p:cNvGrpSpPr>
            <a:grpSpLocks/>
          </p:cNvGrpSpPr>
          <p:nvPr/>
        </p:nvGrpSpPr>
        <p:grpSpPr bwMode="auto">
          <a:xfrm>
            <a:off x="52388" y="2667001"/>
            <a:ext cx="8866187" cy="3429000"/>
            <a:chOff x="52756" y="2846388"/>
            <a:chExt cx="8865222" cy="3514911"/>
          </a:xfrm>
        </p:grpSpPr>
        <p:graphicFrame>
          <p:nvGraphicFramePr>
            <p:cNvPr id="88070" name="Object 2"/>
            <p:cNvGraphicFramePr>
              <a:graphicFrameLocks noChangeAspect="1"/>
            </p:cNvGraphicFramePr>
            <p:nvPr/>
          </p:nvGraphicFramePr>
          <p:xfrm>
            <a:off x="52756" y="4389520"/>
            <a:ext cx="8803230" cy="1971779"/>
          </p:xfrm>
          <a:graphic>
            <a:graphicData uri="http://schemas.openxmlformats.org/presentationml/2006/ole">
              <mc:AlternateContent xmlns:mc="http://schemas.openxmlformats.org/markup-compatibility/2006">
                <mc:Choice xmlns:v="urn:schemas-microsoft-com:vml" Requires="v">
                  <p:oleObj spid="_x0000_s88185" name="Worksheet" r:id="rId4" imgW="4438431" imgH="990423" progId="Excel.Sheet.8">
                    <p:embed/>
                  </p:oleObj>
                </mc:Choice>
                <mc:Fallback>
                  <p:oleObj name="Worksheet" r:id="rId4" imgW="4438431" imgH="990423" progId="Excel.Sheet.8">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6" y="4389520"/>
                          <a:ext cx="8803230" cy="197177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Arrow Connector 16"/>
            <p:cNvCxnSpPr/>
            <p:nvPr/>
          </p:nvCxnSpPr>
          <p:spPr>
            <a:xfrm>
              <a:off x="7314778" y="4191071"/>
              <a:ext cx="761917" cy="5299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072" name="Rectangle 4"/>
            <p:cNvSpPr>
              <a:spLocks noChangeArrowheads="1"/>
            </p:cNvSpPr>
            <p:nvPr/>
          </p:nvSpPr>
          <p:spPr bwMode="auto">
            <a:xfrm>
              <a:off x="6717314" y="3762375"/>
              <a:ext cx="2200664" cy="428345"/>
            </a:xfrm>
            <a:prstGeom prst="rect">
              <a:avLst/>
            </a:prstGeom>
            <a:solidFill>
              <a:srgbClr val="FDC0E5"/>
            </a:solidFill>
            <a:ln w="19050">
              <a:solidFill>
                <a:schemeClr val="tx1"/>
              </a:solidFill>
              <a:miter lim="800000"/>
              <a:headEnd/>
              <a:tailEnd/>
            </a:ln>
          </p:spPr>
          <p:txBody>
            <a:bodyPr wrap="none" lIns="90488" tIns="44450" rIns="90488" bIns="44450">
              <a:spAutoFit/>
            </a:bodyPr>
            <a:lstStyle/>
            <a:p>
              <a:pPr algn="ctr"/>
              <a:r>
                <a:rPr lang="en-US" altLang="en-US" sz="2200" b="1" dirty="0"/>
                <a:t>1,000 × $10 par</a:t>
              </a:r>
            </a:p>
          </p:txBody>
        </p:sp>
        <p:cxnSp>
          <p:nvCxnSpPr>
            <p:cNvPr id="20" name="Straight Arrow Connector 19"/>
            <p:cNvCxnSpPr/>
            <p:nvPr/>
          </p:nvCxnSpPr>
          <p:spPr>
            <a:xfrm>
              <a:off x="5638561" y="3810051"/>
              <a:ext cx="914301" cy="6766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8949" y="2846388"/>
              <a:ext cx="6019145" cy="1135756"/>
            </a:xfrm>
            <a:prstGeom prst="rect">
              <a:avLst/>
            </a:prstGeom>
            <a:solidFill>
              <a:schemeClr val="bg2">
                <a:lumMod val="90000"/>
              </a:schemeClr>
            </a:solidFill>
            <a:ln w="19050">
              <a:solidFill>
                <a:schemeClr val="tx1"/>
              </a:solidFill>
            </a:ln>
          </p:spPr>
          <p:txBody>
            <a:bodyPr>
              <a:spAutoFit/>
            </a:bodyPr>
            <a:lstStyle/>
            <a:p>
              <a:pPr algn="ctr">
                <a:defRPr/>
              </a:pPr>
              <a:r>
                <a:rPr lang="en-US" sz="2200" b="1" dirty="0">
                  <a:solidFill>
                    <a:prstClr val="black"/>
                  </a:solidFill>
                  <a:latin typeface="Arial" pitchFamily="34" charset="0"/>
                  <a:cs typeface="Arial" pitchFamily="34" charset="0"/>
                </a:rPr>
                <a:t>Capitalize retained earnings for the market value of the shares to be distributed.</a:t>
              </a:r>
              <a:r>
                <a:rPr lang="en-US" sz="2200" b="1" dirty="0">
                  <a:solidFill>
                    <a:prstClr val="black"/>
                  </a:solidFill>
                  <a:cs typeface="Arial" pitchFamily="34" charset="0"/>
                </a:rPr>
                <a:t> (10,000 × 10% = 1,000 × $15 = $15,000)</a:t>
              </a:r>
              <a:endParaRPr lang="en-US" dirty="0">
                <a:solidFill>
                  <a:prstClr val="black"/>
                </a:solidFill>
                <a:cs typeface="Arial" pitchFamily="34" charset="0"/>
              </a:endParaRPr>
            </a:p>
          </p:txBody>
        </p:sp>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1A5A71D3-A0CD-4B00-AE32-74591D9E59F1}" type="slidenum">
              <a:rPr lang="en-US" smtClean="0"/>
              <a:pPr>
                <a:defRPr/>
              </a:pPr>
              <a:t>27</a:t>
            </a:fld>
            <a:endParaRPr lang="en-US" dirty="0"/>
          </a:p>
        </p:txBody>
      </p:sp>
      <p:sp>
        <p:nvSpPr>
          <p:cNvPr id="14" name="Rounded Rectangle 13"/>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10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371" y="3138409"/>
            <a:ext cx="6918325" cy="131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10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900" y="1488702"/>
            <a:ext cx="6667500" cy="157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Rectangle 2"/>
          <p:cNvSpPr>
            <a:spLocks noChangeArrowheads="1"/>
          </p:cNvSpPr>
          <p:nvPr/>
        </p:nvSpPr>
        <p:spPr bwMode="auto">
          <a:xfrm>
            <a:off x="228600" y="1587500"/>
            <a:ext cx="1824038" cy="1370013"/>
          </a:xfrm>
          <a:prstGeom prst="rect">
            <a:avLst/>
          </a:prstGeom>
          <a:noFill/>
          <a:ln w="12700">
            <a:noFill/>
            <a:miter lim="800000"/>
            <a:headEnd/>
            <a:tailEnd/>
          </a:ln>
          <a:effectLst/>
        </p:spPr>
        <p:txBody>
          <a:bodyPr wrap="none" lIns="90488" tIns="44450" rIns="90488" bIns="44450">
            <a:spAutoFit/>
          </a:bodyPr>
          <a:lstStyle/>
          <a:p>
            <a:pPr algn="ctr">
              <a:defRPr/>
            </a:pPr>
            <a:r>
              <a:rPr lang="en-US" sz="2800" dirty="0">
                <a:effectLst>
                  <a:outerShdw blurRad="38100" dist="38100" dir="2700000" algn="tl">
                    <a:srgbClr val="C0C0C0"/>
                  </a:outerShdw>
                </a:effectLst>
                <a:cs typeface="Arial" pitchFamily="34" charset="0"/>
              </a:rPr>
              <a:t>Before the</a:t>
            </a:r>
          </a:p>
          <a:p>
            <a:pPr algn="ctr">
              <a:defRPr/>
            </a:pPr>
            <a:r>
              <a:rPr lang="en-US" sz="2800" dirty="0">
                <a:effectLst>
                  <a:outerShdw blurRad="38100" dist="38100" dir="2700000" algn="tl">
                    <a:srgbClr val="C0C0C0"/>
                  </a:outerShdw>
                </a:effectLst>
                <a:cs typeface="Arial" pitchFamily="34" charset="0"/>
              </a:rPr>
              <a:t>stock</a:t>
            </a:r>
          </a:p>
          <a:p>
            <a:pPr algn="ctr">
              <a:defRPr/>
            </a:pPr>
            <a:r>
              <a:rPr lang="en-US" sz="2800" dirty="0">
                <a:effectLst>
                  <a:outerShdw blurRad="38100" dist="38100" dir="2700000" algn="tl">
                    <a:srgbClr val="C0C0C0"/>
                  </a:outerShdw>
                </a:effectLst>
                <a:cs typeface="Arial" pitchFamily="34" charset="0"/>
              </a:rPr>
              <a:t>dividend.</a:t>
            </a:r>
          </a:p>
        </p:txBody>
      </p:sp>
      <p:sp>
        <p:nvSpPr>
          <p:cNvPr id="89091" name="Line 3"/>
          <p:cNvSpPr>
            <a:spLocks noChangeShapeType="1"/>
          </p:cNvSpPr>
          <p:nvPr/>
        </p:nvSpPr>
        <p:spPr bwMode="auto">
          <a:xfrm>
            <a:off x="1828800" y="2262188"/>
            <a:ext cx="533400" cy="0"/>
          </a:xfrm>
          <a:prstGeom prst="line">
            <a:avLst/>
          </a:prstGeom>
          <a:noFill/>
          <a:ln w="50800">
            <a:solidFill>
              <a:srgbClr val="FF0000"/>
            </a:solidFill>
            <a:round/>
            <a:headEnd/>
            <a:tailEnd type="triangle" w="med" len="med"/>
          </a:ln>
          <a:effectLst>
            <a:outerShdw dist="35921" dir="2700000" algn="ctr" rotWithShape="0">
              <a:schemeClr val="hlink"/>
            </a:outerShdw>
          </a:effectLst>
        </p:spPr>
        <p:txBody>
          <a:bodyPr/>
          <a:lstStyle/>
          <a:p>
            <a:endParaRPr lang="en-US" dirty="0"/>
          </a:p>
        </p:txBody>
      </p:sp>
      <p:sp>
        <p:nvSpPr>
          <p:cNvPr id="64516" name="Rectangle 4"/>
          <p:cNvSpPr>
            <a:spLocks noChangeArrowheads="1"/>
          </p:cNvSpPr>
          <p:nvPr/>
        </p:nvSpPr>
        <p:spPr bwMode="auto">
          <a:xfrm>
            <a:off x="7561262" y="4807288"/>
            <a:ext cx="1608138" cy="1370012"/>
          </a:xfrm>
          <a:prstGeom prst="rect">
            <a:avLst/>
          </a:prstGeom>
          <a:noFill/>
          <a:ln w="12700">
            <a:noFill/>
            <a:miter lim="800000"/>
            <a:headEnd/>
            <a:tailEnd/>
          </a:ln>
          <a:effectLst/>
        </p:spPr>
        <p:txBody>
          <a:bodyPr wrap="none" lIns="90488" tIns="44450" rIns="90488" bIns="44450">
            <a:spAutoFit/>
          </a:bodyPr>
          <a:lstStyle/>
          <a:p>
            <a:pPr algn="ctr">
              <a:defRPr/>
            </a:pPr>
            <a:r>
              <a:rPr lang="en-US" sz="2800" dirty="0">
                <a:effectLst>
                  <a:outerShdw blurRad="38100" dist="38100" dir="2700000" algn="tl">
                    <a:srgbClr val="C0C0C0"/>
                  </a:outerShdw>
                </a:effectLst>
                <a:cs typeface="Arial" pitchFamily="34" charset="0"/>
              </a:rPr>
              <a:t>After the</a:t>
            </a:r>
          </a:p>
          <a:p>
            <a:pPr algn="ctr">
              <a:defRPr/>
            </a:pPr>
            <a:r>
              <a:rPr lang="en-US" sz="2800" dirty="0">
                <a:effectLst>
                  <a:outerShdw blurRad="38100" dist="38100" dir="2700000" algn="tl">
                    <a:srgbClr val="C0C0C0"/>
                  </a:outerShdw>
                </a:effectLst>
                <a:cs typeface="Arial" pitchFamily="34" charset="0"/>
              </a:rPr>
              <a:t>stock</a:t>
            </a:r>
          </a:p>
          <a:p>
            <a:pPr algn="ctr">
              <a:defRPr/>
            </a:pPr>
            <a:r>
              <a:rPr lang="en-US" sz="2800" dirty="0">
                <a:effectLst>
                  <a:outerShdw blurRad="38100" dist="38100" dir="2700000" algn="tl">
                    <a:srgbClr val="C0C0C0"/>
                  </a:outerShdw>
                </a:effectLst>
                <a:cs typeface="Arial" pitchFamily="34" charset="0"/>
              </a:rPr>
              <a:t>dividend.</a:t>
            </a:r>
          </a:p>
        </p:txBody>
      </p:sp>
      <p:sp>
        <p:nvSpPr>
          <p:cNvPr id="89093" name="Line 5"/>
          <p:cNvSpPr>
            <a:spLocks noChangeShapeType="1"/>
          </p:cNvSpPr>
          <p:nvPr/>
        </p:nvSpPr>
        <p:spPr bwMode="auto">
          <a:xfrm>
            <a:off x="7027862" y="5517435"/>
            <a:ext cx="533400" cy="0"/>
          </a:xfrm>
          <a:prstGeom prst="line">
            <a:avLst/>
          </a:prstGeom>
          <a:noFill/>
          <a:ln w="50800">
            <a:solidFill>
              <a:srgbClr val="FF0000"/>
            </a:solidFill>
            <a:round/>
            <a:headEnd type="triangle" w="med" len="med"/>
            <a:tailEnd/>
          </a:ln>
          <a:effectLst>
            <a:outerShdw dist="35921" dir="2700000" algn="ctr" rotWithShape="0">
              <a:schemeClr val="hlink"/>
            </a:outerShdw>
          </a:effectLst>
        </p:spPr>
        <p:txBody>
          <a:bodyPr/>
          <a:lstStyle/>
          <a:p>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13999508-9DE6-43E5-89DE-0D5A72B2EEED}" type="slidenum">
              <a:rPr lang="en-US" smtClean="0"/>
              <a:pPr>
                <a:defRPr/>
              </a:pPr>
              <a:t>28</a:t>
            </a:fld>
            <a:endParaRPr lang="en-US" dirty="0"/>
          </a:p>
        </p:txBody>
      </p:sp>
      <p:sp>
        <p:nvSpPr>
          <p:cNvPr id="11" name="Rounded Rectangle 10"/>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2" name="TextBox 11"/>
          <p:cNvSpPr txBox="1"/>
          <p:nvPr/>
        </p:nvSpPr>
        <p:spPr>
          <a:xfrm>
            <a:off x="607219" y="10215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13.7</a:t>
            </a:r>
          </a:p>
        </p:txBody>
      </p:sp>
      <p:sp>
        <p:nvSpPr>
          <p:cNvPr id="13" name="Rectangle 3"/>
          <p:cNvSpPr txBox="1">
            <a:spLocks noChangeArrowheads="1"/>
          </p:cNvSpPr>
          <p:nvPr/>
        </p:nvSpPr>
        <p:spPr>
          <a:xfrm>
            <a:off x="389919" y="408595"/>
            <a:ext cx="8562888" cy="7921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t>Recording a Small Stock Dividend</a:t>
            </a:r>
          </a:p>
        </p:txBody>
      </p:sp>
      <p:pic>
        <p:nvPicPr>
          <p:cNvPr id="2" name="Picture 1"/>
          <p:cNvPicPr>
            <a:picLocks noChangeAspect="1"/>
          </p:cNvPicPr>
          <p:nvPr/>
        </p:nvPicPr>
        <p:blipFill>
          <a:blip r:embed="rId5"/>
          <a:stretch>
            <a:fillRect/>
          </a:stretch>
        </p:blipFill>
        <p:spPr>
          <a:xfrm>
            <a:off x="316819" y="4633494"/>
            <a:ext cx="6711043" cy="1664076"/>
          </a:xfrm>
          <a:prstGeom prst="rect">
            <a:avLst/>
          </a:prstGeom>
        </p:spPr>
      </p:pic>
      <p:sp>
        <p:nvSpPr>
          <p:cNvPr id="14" name="TextBox 13"/>
          <p:cNvSpPr txBox="1"/>
          <p:nvPr/>
        </p:nvSpPr>
        <p:spPr>
          <a:xfrm>
            <a:off x="7800888" y="42811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title"/>
          </p:nvPr>
        </p:nvSpPr>
        <p:spPr>
          <a:xfrm>
            <a:off x="293688" y="609600"/>
            <a:ext cx="8534400" cy="808038"/>
          </a:xfrm>
        </p:spPr>
        <p:txBody>
          <a:bodyPr/>
          <a:lstStyle/>
          <a:p>
            <a:r>
              <a:rPr lang="en-US" altLang="en-US" b="1" dirty="0"/>
              <a:t>Recording a Small Stock Dividend</a:t>
            </a:r>
          </a:p>
        </p:txBody>
      </p:sp>
      <p:sp>
        <p:nvSpPr>
          <p:cNvPr id="13" name="TextBox 12"/>
          <p:cNvSpPr txBox="1"/>
          <p:nvPr/>
        </p:nvSpPr>
        <p:spPr>
          <a:xfrm>
            <a:off x="219075" y="1600200"/>
            <a:ext cx="8686800" cy="1323439"/>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000" dirty="0">
                <a:solidFill>
                  <a:prstClr val="black"/>
                </a:solidFill>
                <a:cs typeface="Arial" pitchFamily="34" charset="0"/>
              </a:rPr>
              <a:t>Quest has 10,000 shares of $1 par value stock outstanding. On December 31, Quest declared a 10% stock dividend, when the stock was selling for $15 per share. The stock will be distributed to stockholders on January 20. Let’s prepare the January 20 entry.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1A5A71D3-A0CD-4B00-AE32-74591D9E59F1}" type="slidenum">
              <a:rPr lang="en-US" smtClean="0"/>
              <a:pPr>
                <a:defRPr/>
              </a:pPr>
              <a:t>29</a:t>
            </a:fld>
            <a:endParaRPr lang="en-US" dirty="0"/>
          </a:p>
        </p:txBody>
      </p:sp>
      <p:sp>
        <p:nvSpPr>
          <p:cNvPr id="8" name="Rounded Rectangle 7"/>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pic>
        <p:nvPicPr>
          <p:cNvPr id="9" name="Picture 8" descr="This Jan. 20 journal entry shows:&#10;Debit Common Stock Dividend Distributable, 10,000;&#10;Credit Common Stock $10 Par Value, 10,000;&#10;Explanation: Record issuance of common stock dividend." title="Journal entry to record a small stock dividend"/>
          <p:cNvPicPr>
            <a:picLocks noChangeAspect="1"/>
          </p:cNvPicPr>
          <p:nvPr/>
        </p:nvPicPr>
        <p:blipFill>
          <a:blip r:embed="rId3"/>
          <a:stretch>
            <a:fillRect/>
          </a:stretch>
        </p:blipFill>
        <p:spPr>
          <a:xfrm>
            <a:off x="228601" y="3200400"/>
            <a:ext cx="8762999" cy="1121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altLang="en-US" dirty="0"/>
              <a:t> C1:	</a:t>
            </a:r>
            <a:br>
              <a:rPr lang="en-US" altLang="en-US" dirty="0"/>
            </a:br>
            <a:r>
              <a:rPr lang="en-US" dirty="0"/>
              <a:t>Identify characteristics of corporations and their organization.</a:t>
            </a:r>
            <a:br>
              <a:rPr lang="en-US" dirty="0"/>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48965" y="195317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4220" y="480561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a:xfrm>
            <a:off x="293688" y="381000"/>
            <a:ext cx="8534400" cy="1036638"/>
          </a:xfrm>
        </p:spPr>
        <p:txBody>
          <a:bodyPr/>
          <a:lstStyle/>
          <a:p>
            <a:r>
              <a:rPr lang="en-US" altLang="en-US" b="1" dirty="0"/>
              <a:t>Recording a Large Stock Dividend</a:t>
            </a:r>
          </a:p>
        </p:txBody>
      </p:sp>
      <p:grpSp>
        <p:nvGrpSpPr>
          <p:cNvPr id="2" name="Group 10"/>
          <p:cNvGrpSpPr>
            <a:grpSpLocks/>
          </p:cNvGrpSpPr>
          <p:nvPr/>
        </p:nvGrpSpPr>
        <p:grpSpPr bwMode="auto">
          <a:xfrm>
            <a:off x="152400" y="3048000"/>
            <a:ext cx="8839200" cy="3048001"/>
            <a:chOff x="152679" y="3505200"/>
            <a:chExt cx="8837633" cy="2909424"/>
          </a:xfrm>
        </p:grpSpPr>
        <p:graphicFrame>
          <p:nvGraphicFramePr>
            <p:cNvPr id="91142" name="Object 2"/>
            <p:cNvGraphicFramePr>
              <a:graphicFrameLocks noChangeAspect="1"/>
            </p:cNvGraphicFramePr>
            <p:nvPr/>
          </p:nvGraphicFramePr>
          <p:xfrm>
            <a:off x="152679" y="4814441"/>
            <a:ext cx="8837633" cy="1600183"/>
          </p:xfrm>
          <a:graphic>
            <a:graphicData uri="http://schemas.openxmlformats.org/presentationml/2006/ole">
              <mc:AlternateContent xmlns:mc="http://schemas.openxmlformats.org/markup-compatibility/2006">
                <mc:Choice xmlns:v="urn:schemas-microsoft-com:vml" Requires="v">
                  <p:oleObj spid="_x0000_s91258" name="Worksheet" r:id="rId4" imgW="4457580" imgH="685641" progId="Excel.Sheet.8">
                    <p:embed/>
                  </p:oleObj>
                </mc:Choice>
                <mc:Fallback>
                  <p:oleObj name="Worksheet" r:id="rId4" imgW="4457580" imgH="685641" progId="Excel.Sheet.8">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79" y="4814441"/>
                          <a:ext cx="8837633" cy="160018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p:cNvCxnSpPr/>
            <p:nvPr/>
          </p:nvCxnSpPr>
          <p:spPr>
            <a:xfrm>
              <a:off x="5714293" y="4495641"/>
              <a:ext cx="914240" cy="7552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9342" y="3505200"/>
              <a:ext cx="8685260" cy="1057621"/>
            </a:xfrm>
            <a:prstGeom prst="rect">
              <a:avLst/>
            </a:prstGeom>
            <a:solidFill>
              <a:schemeClr val="bg2">
                <a:lumMod val="90000"/>
              </a:schemeClr>
            </a:solidFill>
            <a:ln w="19050">
              <a:solidFill>
                <a:schemeClr val="tx1"/>
              </a:solidFill>
            </a:ln>
          </p:spPr>
          <p:txBody>
            <a:bodyPr>
              <a:spAutoFit/>
            </a:bodyPr>
            <a:lstStyle/>
            <a:p>
              <a:pPr algn="ctr">
                <a:defRPr/>
              </a:pPr>
              <a:r>
                <a:rPr lang="en-US" sz="2200" b="1" dirty="0">
                  <a:solidFill>
                    <a:srgbClr val="0033CC"/>
                  </a:solidFill>
                  <a:cs typeface="Arial" pitchFamily="34" charset="0"/>
                </a:rPr>
                <a:t>Capitalize retained earnings for the minimum amount required by state law, usually par or stated value of the shares.</a:t>
              </a:r>
              <a:br>
                <a:rPr lang="en-US" sz="2200" b="1" dirty="0">
                  <a:solidFill>
                    <a:srgbClr val="0033CC"/>
                  </a:solidFill>
                  <a:cs typeface="Arial" pitchFamily="34" charset="0"/>
                </a:rPr>
              </a:br>
              <a:r>
                <a:rPr lang="en-US" sz="2200" b="1" dirty="0">
                  <a:solidFill>
                    <a:srgbClr val="0033CC"/>
                  </a:solidFill>
                  <a:cs typeface="Arial" pitchFamily="34" charset="0"/>
                </a:rPr>
                <a:t>(10,000 × 30% = 3,000 shares × $10 par value = $30,000)</a:t>
              </a:r>
            </a:p>
          </p:txBody>
        </p:sp>
      </p:grpSp>
      <p:sp>
        <p:nvSpPr>
          <p:cNvPr id="10" name="TextBox 9"/>
          <p:cNvSpPr txBox="1"/>
          <p:nvPr/>
        </p:nvSpPr>
        <p:spPr>
          <a:xfrm>
            <a:off x="219075" y="1295400"/>
            <a:ext cx="8686800" cy="1570038"/>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sz="2400" dirty="0">
                <a:solidFill>
                  <a:srgbClr val="0033CC"/>
                </a:solidFill>
                <a:cs typeface="Arial" pitchFamily="34" charset="0"/>
              </a:rPr>
              <a:t>Quest, Inc. has 10,000 shares of $1 par value stock outstanding. On December 31, Quest declared a 30% stock dividend. The stock will be distributed to stockholders on January 20, 2014. Let’s prepare the December 31 entry.</a:t>
            </a:r>
            <a:endParaRPr lang="en-US" sz="2400" dirty="0">
              <a:cs typeface="Arial" pitchFamily="34" charset="0"/>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1A5A71D3-A0CD-4B00-AE32-74591D9E59F1}" type="slidenum">
              <a:rPr lang="en-US" smtClean="0"/>
              <a:pPr>
                <a:defRPr/>
              </a:pPr>
              <a:t>30</a:t>
            </a:fld>
            <a:endParaRPr lang="en-US" dirty="0"/>
          </a:p>
        </p:txBody>
      </p:sp>
      <p:sp>
        <p:nvSpPr>
          <p:cNvPr id="13" name="Rounded Rectangle 12"/>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0" descr="View Details"/>
          <p:cNvPicPr>
            <a:picLocks noChangeAspect="1" noChangeArrowheads="1"/>
          </p:cNvPicPr>
          <p:nvPr/>
        </p:nvPicPr>
        <p:blipFill>
          <a:blip r:embed="rId4" cstate="print"/>
          <a:srcRect/>
          <a:stretch>
            <a:fillRect/>
          </a:stretch>
        </p:blipFill>
        <p:spPr bwMode="auto">
          <a:xfrm>
            <a:off x="914400" y="4603750"/>
            <a:ext cx="2590800" cy="2030627"/>
          </a:xfrm>
          <a:prstGeom prst="rect">
            <a:avLst/>
          </a:prstGeom>
          <a:noFill/>
          <a:ln w="9525">
            <a:noFill/>
            <a:miter lim="800000"/>
            <a:headEnd/>
            <a:tailEnd/>
          </a:ln>
        </p:spPr>
      </p:pic>
      <p:sp>
        <p:nvSpPr>
          <p:cNvPr id="92163" name="Rectangle 3"/>
          <p:cNvSpPr>
            <a:spLocks noChangeArrowheads="1"/>
          </p:cNvSpPr>
          <p:nvPr/>
        </p:nvSpPr>
        <p:spPr bwMode="auto">
          <a:xfrm>
            <a:off x="687388" y="2695575"/>
            <a:ext cx="2959100" cy="1435100"/>
          </a:xfrm>
          <a:prstGeom prst="rect">
            <a:avLst/>
          </a:prstGeom>
          <a:solidFill>
            <a:srgbClr val="FFFFCC"/>
          </a:solidFill>
          <a:ln w="12700">
            <a:solidFill>
              <a:schemeClr val="tx1"/>
            </a:solidFill>
            <a:miter lim="800000"/>
            <a:headEnd/>
            <a:tailEnd/>
          </a:ln>
        </p:spPr>
        <p:txBody>
          <a:bodyPr wrap="none" anchor="ctr"/>
          <a:lstStyle/>
          <a:p>
            <a:endParaRPr lang="en-US" altLang="en-US" dirty="0"/>
          </a:p>
        </p:txBody>
      </p:sp>
      <p:sp>
        <p:nvSpPr>
          <p:cNvPr id="92164" name="Rectangle 4"/>
          <p:cNvSpPr>
            <a:spLocks noChangeArrowheads="1"/>
          </p:cNvSpPr>
          <p:nvPr/>
        </p:nvSpPr>
        <p:spPr bwMode="auto">
          <a:xfrm>
            <a:off x="1123950" y="3208338"/>
            <a:ext cx="2265363" cy="454025"/>
          </a:xfrm>
          <a:prstGeom prst="rect">
            <a:avLst/>
          </a:prstGeom>
          <a:noFill/>
          <a:ln w="12700">
            <a:noFill/>
            <a:miter lim="800000"/>
            <a:headEnd/>
            <a:tailEnd/>
          </a:ln>
        </p:spPr>
        <p:txBody>
          <a:bodyPr wrap="none" lIns="90488" tIns="44450" rIns="90488" bIns="44450">
            <a:spAutoFit/>
          </a:bodyPr>
          <a:lstStyle/>
          <a:p>
            <a:r>
              <a:rPr lang="en-US" altLang="en-US" sz="2400" dirty="0">
                <a:solidFill>
                  <a:srgbClr val="0033CC"/>
                </a:solidFill>
              </a:rPr>
              <a:t>Common Stock</a:t>
            </a:r>
          </a:p>
        </p:txBody>
      </p:sp>
      <p:sp>
        <p:nvSpPr>
          <p:cNvPr id="92165" name="Rectangle 5"/>
          <p:cNvSpPr>
            <a:spLocks noChangeArrowheads="1"/>
          </p:cNvSpPr>
          <p:nvPr/>
        </p:nvSpPr>
        <p:spPr bwMode="auto">
          <a:xfrm>
            <a:off x="638175" y="2667000"/>
            <a:ext cx="1644650" cy="366713"/>
          </a:xfrm>
          <a:prstGeom prst="rect">
            <a:avLst/>
          </a:prstGeom>
          <a:noFill/>
          <a:ln w="12700">
            <a:noFill/>
            <a:miter lim="800000"/>
            <a:headEnd/>
            <a:tailEnd/>
          </a:ln>
        </p:spPr>
        <p:txBody>
          <a:bodyPr wrap="none" lIns="90488" tIns="44450" rIns="90488" bIns="44450">
            <a:spAutoFit/>
          </a:bodyPr>
          <a:lstStyle/>
          <a:p>
            <a:r>
              <a:rPr lang="en-US" altLang="en-US" b="1" dirty="0">
                <a:solidFill>
                  <a:srgbClr val="0033CC"/>
                </a:solidFill>
              </a:rPr>
              <a:t>$20 par value</a:t>
            </a:r>
          </a:p>
        </p:txBody>
      </p:sp>
      <p:sp>
        <p:nvSpPr>
          <p:cNvPr id="92166" name="Rectangle 6"/>
          <p:cNvSpPr>
            <a:spLocks noChangeArrowheads="1"/>
          </p:cNvSpPr>
          <p:nvPr/>
        </p:nvSpPr>
        <p:spPr bwMode="auto">
          <a:xfrm>
            <a:off x="1822450" y="3763963"/>
            <a:ext cx="1824038" cy="366712"/>
          </a:xfrm>
          <a:prstGeom prst="rect">
            <a:avLst/>
          </a:prstGeom>
          <a:noFill/>
          <a:ln w="12700">
            <a:noFill/>
            <a:miter lim="800000"/>
            <a:headEnd/>
            <a:tailEnd/>
          </a:ln>
        </p:spPr>
        <p:txBody>
          <a:bodyPr wrap="none" lIns="90488" tIns="44450" rIns="90488" bIns="44450">
            <a:spAutoFit/>
          </a:bodyPr>
          <a:lstStyle/>
          <a:p>
            <a:r>
              <a:rPr lang="en-US" altLang="en-US" b="1" dirty="0">
                <a:solidFill>
                  <a:srgbClr val="0033CC"/>
                </a:solidFill>
              </a:rPr>
              <a:t>100,000 shares</a:t>
            </a:r>
          </a:p>
        </p:txBody>
      </p:sp>
      <p:grpSp>
        <p:nvGrpSpPr>
          <p:cNvPr id="92168" name="Group 8"/>
          <p:cNvGrpSpPr>
            <a:grpSpLocks/>
          </p:cNvGrpSpPr>
          <p:nvPr/>
        </p:nvGrpSpPr>
        <p:grpSpPr bwMode="auto">
          <a:xfrm>
            <a:off x="3733800" y="2709863"/>
            <a:ext cx="4562475" cy="1420812"/>
            <a:chOff x="2352" y="1692"/>
            <a:chExt cx="2874" cy="895"/>
          </a:xfrm>
        </p:grpSpPr>
        <p:graphicFrame>
          <p:nvGraphicFramePr>
            <p:cNvPr id="92182" name="Object 4"/>
            <p:cNvGraphicFramePr>
              <a:graphicFrameLocks/>
            </p:cNvGraphicFramePr>
            <p:nvPr/>
          </p:nvGraphicFramePr>
          <p:xfrm>
            <a:off x="3792" y="1692"/>
            <a:ext cx="1434" cy="895"/>
          </p:xfrm>
          <a:graphic>
            <a:graphicData uri="http://schemas.openxmlformats.org/presentationml/2006/ole">
              <mc:AlternateContent xmlns:mc="http://schemas.openxmlformats.org/markup-compatibility/2006">
                <mc:Choice xmlns:v="urn:schemas-microsoft-com:vml" Requires="v">
                  <p:oleObj spid="_x0000_s92302" name="Clip" r:id="rId5" imgW="2285105" imgH="1430651" progId="">
                    <p:embed/>
                  </p:oleObj>
                </mc:Choice>
                <mc:Fallback>
                  <p:oleObj name="Clip" r:id="rId5" imgW="2285105" imgH="1430651" progId="">
                    <p:embed/>
                    <p:pic>
                      <p:nvPicPr>
                        <p:cNvPr id="0"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1692"/>
                          <a:ext cx="1434" cy="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83" name="Line 10"/>
            <p:cNvSpPr>
              <a:spLocks noChangeShapeType="1"/>
            </p:cNvSpPr>
            <p:nvPr/>
          </p:nvSpPr>
          <p:spPr bwMode="auto">
            <a:xfrm flipH="1">
              <a:off x="2352" y="2160"/>
              <a:ext cx="1392" cy="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grpSp>
      <p:sp>
        <p:nvSpPr>
          <p:cNvPr id="92169" name="Line 11"/>
          <p:cNvSpPr>
            <a:spLocks noChangeShapeType="1"/>
          </p:cNvSpPr>
          <p:nvPr/>
        </p:nvSpPr>
        <p:spPr bwMode="auto">
          <a:xfrm>
            <a:off x="2133600" y="4138613"/>
            <a:ext cx="0" cy="68580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92170" name="Rectangle 12"/>
          <p:cNvSpPr>
            <a:spLocks noChangeArrowheads="1"/>
          </p:cNvSpPr>
          <p:nvPr/>
        </p:nvSpPr>
        <p:spPr bwMode="auto">
          <a:xfrm>
            <a:off x="4405313" y="3057525"/>
            <a:ext cx="1147762" cy="819150"/>
          </a:xfrm>
          <a:prstGeom prst="rect">
            <a:avLst/>
          </a:prstGeom>
          <a:noFill/>
          <a:ln w="12700">
            <a:noFill/>
            <a:miter lim="800000"/>
            <a:headEnd/>
            <a:tailEnd/>
          </a:ln>
        </p:spPr>
        <p:txBody>
          <a:bodyPr wrap="none" lIns="90488" tIns="44450" rIns="90488" bIns="44450">
            <a:spAutoFit/>
          </a:bodyPr>
          <a:lstStyle/>
          <a:p>
            <a:pPr algn="ctr"/>
            <a:r>
              <a:rPr lang="en-US" altLang="en-US" sz="2400" dirty="0"/>
              <a:t>Old</a:t>
            </a:r>
          </a:p>
          <a:p>
            <a:pPr algn="ctr"/>
            <a:r>
              <a:rPr lang="en-US" altLang="en-US" sz="2400" dirty="0"/>
              <a:t>Shares</a:t>
            </a:r>
          </a:p>
        </p:txBody>
      </p:sp>
      <p:sp>
        <p:nvSpPr>
          <p:cNvPr id="92171" name="Line 15"/>
          <p:cNvSpPr>
            <a:spLocks noChangeShapeType="1"/>
          </p:cNvSpPr>
          <p:nvPr/>
        </p:nvSpPr>
        <p:spPr bwMode="auto">
          <a:xfrm>
            <a:off x="3624263" y="5738813"/>
            <a:ext cx="2193925" cy="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92172" name="Rectangle 16"/>
          <p:cNvSpPr>
            <a:spLocks noChangeArrowheads="1"/>
          </p:cNvSpPr>
          <p:nvPr/>
        </p:nvSpPr>
        <p:spPr bwMode="auto">
          <a:xfrm>
            <a:off x="4176713" y="5327650"/>
            <a:ext cx="1158875" cy="828675"/>
          </a:xfrm>
          <a:prstGeom prst="rect">
            <a:avLst/>
          </a:prstGeom>
          <a:noFill/>
          <a:ln w="12700">
            <a:noFill/>
            <a:miter lim="800000"/>
            <a:headEnd/>
            <a:tailEnd/>
          </a:ln>
        </p:spPr>
        <p:txBody>
          <a:bodyPr wrap="none" lIns="90488" tIns="44450" rIns="90488" bIns="44450">
            <a:spAutoFit/>
          </a:bodyPr>
          <a:lstStyle/>
          <a:p>
            <a:pPr algn="ctr"/>
            <a:r>
              <a:rPr lang="en-US" altLang="en-US" sz="2400" dirty="0"/>
              <a:t>New</a:t>
            </a:r>
          </a:p>
          <a:p>
            <a:pPr algn="ctr"/>
            <a:r>
              <a:rPr lang="en-US" altLang="en-US" sz="2400" dirty="0"/>
              <a:t>Shares</a:t>
            </a:r>
          </a:p>
        </p:txBody>
      </p:sp>
      <p:sp>
        <p:nvSpPr>
          <p:cNvPr id="92173" name="Rectangle 17"/>
          <p:cNvSpPr>
            <a:spLocks noChangeArrowheads="1"/>
          </p:cNvSpPr>
          <p:nvPr/>
        </p:nvSpPr>
        <p:spPr bwMode="auto">
          <a:xfrm>
            <a:off x="5866015" y="5052898"/>
            <a:ext cx="2959100" cy="1435100"/>
          </a:xfrm>
          <a:prstGeom prst="rect">
            <a:avLst/>
          </a:prstGeom>
          <a:solidFill>
            <a:srgbClr val="CCECFF"/>
          </a:solidFill>
          <a:ln w="12700">
            <a:solidFill>
              <a:srgbClr val="9A2F6F"/>
            </a:solidFill>
            <a:miter lim="800000"/>
            <a:headEnd/>
            <a:tailEnd/>
          </a:ln>
        </p:spPr>
        <p:txBody>
          <a:bodyPr wrap="none" anchor="ctr"/>
          <a:lstStyle/>
          <a:p>
            <a:pPr algn="ctr"/>
            <a:endParaRPr lang="en-US" altLang="en-US" sz="2600" dirty="0">
              <a:solidFill>
                <a:schemeClr val="folHlink"/>
              </a:solidFill>
              <a:latin typeface="Times New Roman" pitchFamily="18" charset="0"/>
            </a:endParaRPr>
          </a:p>
        </p:txBody>
      </p:sp>
      <p:sp>
        <p:nvSpPr>
          <p:cNvPr id="92174" name="Rectangle 18"/>
          <p:cNvSpPr>
            <a:spLocks noChangeArrowheads="1"/>
          </p:cNvSpPr>
          <p:nvPr/>
        </p:nvSpPr>
        <p:spPr bwMode="auto">
          <a:xfrm>
            <a:off x="6305550" y="5602288"/>
            <a:ext cx="2265363" cy="454025"/>
          </a:xfrm>
          <a:prstGeom prst="rect">
            <a:avLst/>
          </a:prstGeom>
          <a:noFill/>
          <a:ln w="12700">
            <a:noFill/>
            <a:miter lim="800000"/>
            <a:headEnd/>
            <a:tailEnd/>
          </a:ln>
        </p:spPr>
        <p:txBody>
          <a:bodyPr wrap="none" lIns="90488" tIns="44450" rIns="90488" bIns="44450">
            <a:spAutoFit/>
          </a:bodyPr>
          <a:lstStyle/>
          <a:p>
            <a:r>
              <a:rPr lang="en-US" altLang="en-US" sz="2400" dirty="0">
                <a:solidFill>
                  <a:srgbClr val="9900CC"/>
                </a:solidFill>
              </a:rPr>
              <a:t>Common Stock</a:t>
            </a:r>
          </a:p>
        </p:txBody>
      </p:sp>
      <p:sp>
        <p:nvSpPr>
          <p:cNvPr id="92175" name="Rectangle 19"/>
          <p:cNvSpPr>
            <a:spLocks noChangeArrowheads="1"/>
          </p:cNvSpPr>
          <p:nvPr/>
        </p:nvSpPr>
        <p:spPr bwMode="auto">
          <a:xfrm>
            <a:off x="5819775" y="5060950"/>
            <a:ext cx="1644650" cy="366713"/>
          </a:xfrm>
          <a:prstGeom prst="rect">
            <a:avLst/>
          </a:prstGeom>
          <a:noFill/>
          <a:ln w="12700">
            <a:noFill/>
            <a:miter lim="800000"/>
            <a:headEnd/>
            <a:tailEnd/>
          </a:ln>
        </p:spPr>
        <p:txBody>
          <a:bodyPr wrap="none" lIns="90488" tIns="44450" rIns="90488" bIns="44450">
            <a:spAutoFit/>
          </a:bodyPr>
          <a:lstStyle/>
          <a:p>
            <a:r>
              <a:rPr lang="en-US" altLang="en-US" b="1" dirty="0">
                <a:solidFill>
                  <a:srgbClr val="9900CC"/>
                </a:solidFill>
              </a:rPr>
              <a:t>$10 par value</a:t>
            </a:r>
          </a:p>
        </p:txBody>
      </p:sp>
      <p:sp>
        <p:nvSpPr>
          <p:cNvPr id="92176" name="Rectangle 20"/>
          <p:cNvSpPr>
            <a:spLocks noChangeArrowheads="1"/>
          </p:cNvSpPr>
          <p:nvPr/>
        </p:nvSpPr>
        <p:spPr bwMode="auto">
          <a:xfrm>
            <a:off x="7002463" y="6203950"/>
            <a:ext cx="1824037" cy="366713"/>
          </a:xfrm>
          <a:prstGeom prst="rect">
            <a:avLst/>
          </a:prstGeom>
          <a:noFill/>
          <a:ln w="12700">
            <a:noFill/>
            <a:miter lim="800000"/>
            <a:headEnd/>
            <a:tailEnd/>
          </a:ln>
        </p:spPr>
        <p:txBody>
          <a:bodyPr wrap="none" lIns="90488" tIns="44450" rIns="90488" bIns="44450">
            <a:spAutoFit/>
          </a:bodyPr>
          <a:lstStyle/>
          <a:p>
            <a:r>
              <a:rPr lang="en-US" altLang="en-US" b="1" dirty="0">
                <a:solidFill>
                  <a:srgbClr val="9900CC"/>
                </a:solidFill>
              </a:rPr>
              <a:t>200,000 shares</a:t>
            </a:r>
          </a:p>
        </p:txBody>
      </p:sp>
      <p:sp>
        <p:nvSpPr>
          <p:cNvPr id="92178" name="Line 22"/>
          <p:cNvSpPr>
            <a:spLocks noChangeShapeType="1"/>
          </p:cNvSpPr>
          <p:nvPr/>
        </p:nvSpPr>
        <p:spPr bwMode="auto">
          <a:xfrm flipV="1">
            <a:off x="7239000" y="4214813"/>
            <a:ext cx="0" cy="91440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92179" name="Rectangle 23"/>
          <p:cNvSpPr>
            <a:spLocks noGrp="1" noChangeArrowheads="1"/>
          </p:cNvSpPr>
          <p:nvPr>
            <p:ph type="title"/>
          </p:nvPr>
        </p:nvSpPr>
        <p:spPr>
          <a:xfrm>
            <a:off x="293688" y="533400"/>
            <a:ext cx="8534400" cy="884238"/>
          </a:xfrm>
        </p:spPr>
        <p:txBody>
          <a:bodyPr/>
          <a:lstStyle/>
          <a:p>
            <a:r>
              <a:rPr lang="en-US" altLang="en-US" b="1" dirty="0"/>
              <a:t>Stock Splits</a:t>
            </a:r>
          </a:p>
        </p:txBody>
      </p:sp>
      <p:sp>
        <p:nvSpPr>
          <p:cNvPr id="92180" name="TextBox 24"/>
          <p:cNvSpPr txBox="1">
            <a:spLocks noChangeArrowheads="1"/>
          </p:cNvSpPr>
          <p:nvPr/>
        </p:nvSpPr>
        <p:spPr bwMode="auto">
          <a:xfrm>
            <a:off x="304800" y="1524000"/>
            <a:ext cx="8382000" cy="830997"/>
          </a:xfrm>
          <a:prstGeom prst="rect">
            <a:avLst/>
          </a:prstGeom>
          <a:solidFill>
            <a:schemeClr val="bg2"/>
          </a:solidFill>
          <a:ln w="19050">
            <a:solidFill>
              <a:schemeClr val="tx1"/>
            </a:solidFill>
            <a:miter lim="800000"/>
            <a:headEnd/>
            <a:tailEnd/>
          </a:ln>
        </p:spPr>
        <p:txBody>
          <a:bodyPr wrap="square">
            <a:spAutoFit/>
          </a:bodyPr>
          <a:lstStyle/>
          <a:p>
            <a:pPr algn="ctr"/>
            <a:r>
              <a:rPr lang="en-US" altLang="en-US" sz="2400" b="1" dirty="0">
                <a:solidFill>
                  <a:srgbClr val="9900CC"/>
                </a:solidFill>
              </a:rPr>
              <a:t>A distribution of additional shares of stock to stockholders according to their percent ownership.</a:t>
            </a:r>
            <a:endParaRPr lang="en-US" altLang="en-US" sz="2400" dirty="0"/>
          </a:p>
        </p:txBody>
      </p:sp>
      <p:sp>
        <p:nvSpPr>
          <p:cNvPr id="24" name="Rectangle 2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5" name="Slide Number Placeholder 24"/>
          <p:cNvSpPr>
            <a:spLocks noGrp="1"/>
          </p:cNvSpPr>
          <p:nvPr>
            <p:ph type="sldNum" sz="quarter" idx="12"/>
          </p:nvPr>
        </p:nvSpPr>
        <p:spPr/>
        <p:txBody>
          <a:bodyPr/>
          <a:lstStyle/>
          <a:p>
            <a:pPr>
              <a:defRPr/>
            </a:pPr>
            <a:fld id="{1A5A71D3-A0CD-4B00-AE32-74591D9E59F1}" type="slidenum">
              <a:rPr lang="en-US" smtClean="0"/>
              <a:pPr>
                <a:defRPr/>
              </a:pPr>
              <a:t>31</a:t>
            </a:fld>
            <a:endParaRPr lang="en-US" dirty="0"/>
          </a:p>
        </p:txBody>
      </p:sp>
      <p:sp>
        <p:nvSpPr>
          <p:cNvPr id="26" name="Rounded Rectangle 25"/>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13-2</a:t>
            </a:r>
          </a:p>
        </p:txBody>
      </p:sp>
      <p:sp>
        <p:nvSpPr>
          <p:cNvPr id="9" name="Rectangle 6"/>
          <p:cNvSpPr>
            <a:spLocks noChangeArrowheads="1"/>
          </p:cNvSpPr>
          <p:nvPr/>
        </p:nvSpPr>
        <p:spPr bwMode="auto">
          <a:xfrm>
            <a:off x="552450" y="688975"/>
            <a:ext cx="7261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company began the current year with the following balances in its Stockholders’ Equity accounts.</a:t>
            </a:r>
            <a:endParaRPr lang="en-US" dirty="0">
              <a:solidFill>
                <a:prstClr val="black"/>
              </a:solidFill>
              <a:cs typeface="+mn-cs"/>
            </a:endParaRPr>
          </a:p>
        </p:txBody>
      </p:sp>
      <p:sp>
        <p:nvSpPr>
          <p:cNvPr id="10" name="Rectangle 7"/>
          <p:cNvSpPr>
            <a:spLocks noChangeArrowheads="1"/>
          </p:cNvSpPr>
          <p:nvPr/>
        </p:nvSpPr>
        <p:spPr bwMode="auto">
          <a:xfrm>
            <a:off x="552450" y="1100138"/>
            <a:ext cx="6234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$10 par, 500 shares authorized, 200 shares issued and outstanding</a:t>
            </a:r>
            <a:endParaRPr lang="en-US" dirty="0">
              <a:solidFill>
                <a:prstClr val="black"/>
              </a:solidFill>
              <a:cs typeface="+mn-cs"/>
            </a:endParaRPr>
          </a:p>
        </p:txBody>
      </p:sp>
      <p:sp>
        <p:nvSpPr>
          <p:cNvPr id="11" name="Rectangle 8"/>
          <p:cNvSpPr>
            <a:spLocks noChangeArrowheads="1"/>
          </p:cNvSpPr>
          <p:nvPr/>
        </p:nvSpPr>
        <p:spPr bwMode="auto">
          <a:xfrm>
            <a:off x="7145338" y="1100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$2,000</a:t>
            </a:r>
            <a:endParaRPr lang="en-US" dirty="0">
              <a:solidFill>
                <a:prstClr val="black"/>
              </a:solidFill>
              <a:cs typeface="+mn-cs"/>
            </a:endParaRPr>
          </a:p>
        </p:txBody>
      </p:sp>
      <p:sp>
        <p:nvSpPr>
          <p:cNvPr id="12" name="Rectangle 9"/>
          <p:cNvSpPr>
            <a:spLocks noChangeArrowheads="1"/>
          </p:cNvSpPr>
          <p:nvPr/>
        </p:nvSpPr>
        <p:spPr bwMode="auto">
          <a:xfrm>
            <a:off x="552450" y="1306513"/>
            <a:ext cx="3490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par, Common Stock</a:t>
            </a:r>
            <a:endParaRPr lang="en-US" dirty="0">
              <a:solidFill>
                <a:prstClr val="black"/>
              </a:solidFill>
              <a:cs typeface="+mn-cs"/>
            </a:endParaRPr>
          </a:p>
        </p:txBody>
      </p:sp>
      <p:sp>
        <p:nvSpPr>
          <p:cNvPr id="13" name="Rectangle 10"/>
          <p:cNvSpPr>
            <a:spLocks noChangeArrowheads="1"/>
          </p:cNvSpPr>
          <p:nvPr/>
        </p:nvSpPr>
        <p:spPr bwMode="auto">
          <a:xfrm>
            <a:off x="7235825" y="13065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4" name="Rectangle 11"/>
          <p:cNvSpPr>
            <a:spLocks noChangeArrowheads="1"/>
          </p:cNvSpPr>
          <p:nvPr/>
        </p:nvSpPr>
        <p:spPr bwMode="auto">
          <a:xfrm>
            <a:off x="552450" y="1512888"/>
            <a:ext cx="1392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15" name="Rectangle 12"/>
          <p:cNvSpPr>
            <a:spLocks noChangeArrowheads="1"/>
          </p:cNvSpPr>
          <p:nvPr/>
        </p:nvSpPr>
        <p:spPr bwMode="auto">
          <a:xfrm>
            <a:off x="7235825" y="15128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6" name="Rectangle 13"/>
          <p:cNvSpPr>
            <a:spLocks noChangeArrowheads="1"/>
          </p:cNvSpPr>
          <p:nvPr/>
        </p:nvSpPr>
        <p:spPr bwMode="auto">
          <a:xfrm>
            <a:off x="735013" y="17192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a:t>
            </a:r>
            <a:endParaRPr lang="en-US" dirty="0">
              <a:solidFill>
                <a:prstClr val="black"/>
              </a:solidFill>
              <a:cs typeface="+mn-cs"/>
            </a:endParaRPr>
          </a:p>
        </p:txBody>
      </p:sp>
      <p:sp>
        <p:nvSpPr>
          <p:cNvPr id="17" name="Rectangle 14"/>
          <p:cNvSpPr>
            <a:spLocks noChangeArrowheads="1"/>
          </p:cNvSpPr>
          <p:nvPr/>
        </p:nvSpPr>
        <p:spPr bwMode="auto">
          <a:xfrm>
            <a:off x="7145338" y="17192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18" name="Rectangle 15"/>
          <p:cNvSpPr>
            <a:spLocks noChangeArrowheads="1"/>
          </p:cNvSpPr>
          <p:nvPr/>
        </p:nvSpPr>
        <p:spPr bwMode="auto">
          <a:xfrm>
            <a:off x="552450" y="276860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Jan. 10</a:t>
            </a:r>
            <a:endParaRPr lang="en-US" dirty="0">
              <a:solidFill>
                <a:prstClr val="black"/>
              </a:solidFill>
              <a:cs typeface="+mn-cs"/>
            </a:endParaRPr>
          </a:p>
        </p:txBody>
      </p:sp>
      <p:sp>
        <p:nvSpPr>
          <p:cNvPr id="19" name="Rectangle 16"/>
          <p:cNvSpPr>
            <a:spLocks noChangeArrowheads="1"/>
          </p:cNvSpPr>
          <p:nvPr/>
        </p:nvSpPr>
        <p:spPr bwMode="auto">
          <a:xfrm>
            <a:off x="1238250" y="2768600"/>
            <a:ext cx="66563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board declared a $0.10 cash dividend per share to shareholders of record on Jan. 28.</a:t>
            </a:r>
            <a:endParaRPr lang="en-US" dirty="0">
              <a:solidFill>
                <a:prstClr val="black"/>
              </a:solidFill>
              <a:cs typeface="+mn-cs"/>
            </a:endParaRPr>
          </a:p>
        </p:txBody>
      </p:sp>
      <p:sp>
        <p:nvSpPr>
          <p:cNvPr id="20" name="Rectangle 17"/>
          <p:cNvSpPr>
            <a:spLocks noChangeArrowheads="1"/>
          </p:cNvSpPr>
          <p:nvPr/>
        </p:nvSpPr>
        <p:spPr bwMode="auto">
          <a:xfrm>
            <a:off x="552450" y="2974975"/>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Feb. 15</a:t>
            </a:r>
            <a:endParaRPr lang="en-US" dirty="0">
              <a:solidFill>
                <a:prstClr val="black"/>
              </a:solidFill>
              <a:cs typeface="+mn-cs"/>
            </a:endParaRPr>
          </a:p>
        </p:txBody>
      </p:sp>
      <p:sp>
        <p:nvSpPr>
          <p:cNvPr id="232" name="Rectangle 18"/>
          <p:cNvSpPr>
            <a:spLocks noChangeArrowheads="1"/>
          </p:cNvSpPr>
          <p:nvPr/>
        </p:nvSpPr>
        <p:spPr bwMode="auto">
          <a:xfrm>
            <a:off x="1238250" y="2974975"/>
            <a:ext cx="3489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 the cash dividend declared on January 10.</a:t>
            </a:r>
            <a:endParaRPr lang="en-US" dirty="0">
              <a:solidFill>
                <a:prstClr val="black"/>
              </a:solidFill>
              <a:cs typeface="+mn-cs"/>
            </a:endParaRPr>
          </a:p>
        </p:txBody>
      </p:sp>
      <p:sp>
        <p:nvSpPr>
          <p:cNvPr id="233" name="Rectangle 19"/>
          <p:cNvSpPr>
            <a:spLocks noChangeArrowheads="1"/>
          </p:cNvSpPr>
          <p:nvPr/>
        </p:nvSpPr>
        <p:spPr bwMode="auto">
          <a:xfrm>
            <a:off x="552450" y="3181350"/>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Mar. 31</a:t>
            </a:r>
            <a:endParaRPr lang="en-US" dirty="0">
              <a:solidFill>
                <a:prstClr val="black"/>
              </a:solidFill>
              <a:cs typeface="+mn-cs"/>
            </a:endParaRPr>
          </a:p>
        </p:txBody>
      </p:sp>
      <p:sp>
        <p:nvSpPr>
          <p:cNvPr id="234" name="Rectangle 20"/>
          <p:cNvSpPr>
            <a:spLocks noChangeArrowheads="1"/>
          </p:cNvSpPr>
          <p:nvPr/>
        </p:nvSpPr>
        <p:spPr bwMode="auto">
          <a:xfrm>
            <a:off x="1238250" y="3181350"/>
            <a:ext cx="5768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Declared a 20% stock dividend. The market value of the stock is $18 per share.</a:t>
            </a:r>
            <a:endParaRPr lang="en-US" dirty="0">
              <a:solidFill>
                <a:prstClr val="black"/>
              </a:solidFill>
              <a:cs typeface="+mn-cs"/>
            </a:endParaRPr>
          </a:p>
        </p:txBody>
      </p:sp>
      <p:sp>
        <p:nvSpPr>
          <p:cNvPr id="235" name="Rectangle 21"/>
          <p:cNvSpPr>
            <a:spLocks noChangeArrowheads="1"/>
          </p:cNvSpPr>
          <p:nvPr/>
        </p:nvSpPr>
        <p:spPr bwMode="auto">
          <a:xfrm>
            <a:off x="552450" y="3387725"/>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May 1</a:t>
            </a:r>
            <a:endParaRPr lang="en-US" dirty="0">
              <a:solidFill>
                <a:prstClr val="black"/>
              </a:solidFill>
              <a:cs typeface="+mn-cs"/>
            </a:endParaRPr>
          </a:p>
        </p:txBody>
      </p:sp>
      <p:sp>
        <p:nvSpPr>
          <p:cNvPr id="236" name="Rectangle 22"/>
          <p:cNvSpPr>
            <a:spLocks noChangeArrowheads="1"/>
          </p:cNvSpPr>
          <p:nvPr/>
        </p:nvSpPr>
        <p:spPr bwMode="auto">
          <a:xfrm>
            <a:off x="1238250" y="3387725"/>
            <a:ext cx="3852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Distributed the stock dividend declared on March 31.</a:t>
            </a:r>
            <a:endParaRPr lang="en-US" dirty="0">
              <a:solidFill>
                <a:prstClr val="black"/>
              </a:solidFill>
              <a:cs typeface="+mn-cs"/>
            </a:endParaRPr>
          </a:p>
        </p:txBody>
      </p:sp>
      <p:sp>
        <p:nvSpPr>
          <p:cNvPr id="237" name="Rectangle 23"/>
          <p:cNvSpPr>
            <a:spLocks noChangeArrowheads="1"/>
          </p:cNvSpPr>
          <p:nvPr/>
        </p:nvSpPr>
        <p:spPr bwMode="auto">
          <a:xfrm>
            <a:off x="552450" y="3592513"/>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1</a:t>
            </a:r>
            <a:endParaRPr lang="en-US" dirty="0">
              <a:solidFill>
                <a:prstClr val="black"/>
              </a:solidFill>
              <a:cs typeface="+mn-cs"/>
            </a:endParaRPr>
          </a:p>
        </p:txBody>
      </p:sp>
      <p:sp>
        <p:nvSpPr>
          <p:cNvPr id="238" name="Rectangle 24"/>
          <p:cNvSpPr>
            <a:spLocks noChangeArrowheads="1"/>
          </p:cNvSpPr>
          <p:nvPr/>
        </p:nvSpPr>
        <p:spPr bwMode="auto">
          <a:xfrm>
            <a:off x="1238250" y="3592513"/>
            <a:ext cx="5768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Declared a 40% stock dividend. The market value of the stock is $25 per share.</a:t>
            </a:r>
            <a:endParaRPr lang="en-US" dirty="0">
              <a:solidFill>
                <a:prstClr val="black"/>
              </a:solidFill>
              <a:cs typeface="+mn-cs"/>
            </a:endParaRPr>
          </a:p>
        </p:txBody>
      </p:sp>
      <p:sp>
        <p:nvSpPr>
          <p:cNvPr id="239" name="Rectangle 25"/>
          <p:cNvSpPr>
            <a:spLocks noChangeArrowheads="1"/>
          </p:cNvSpPr>
          <p:nvPr/>
        </p:nvSpPr>
        <p:spPr bwMode="auto">
          <a:xfrm>
            <a:off x="552450" y="37988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40" name="Rectangle 26"/>
          <p:cNvSpPr>
            <a:spLocks noChangeArrowheads="1"/>
          </p:cNvSpPr>
          <p:nvPr/>
        </p:nvSpPr>
        <p:spPr bwMode="auto">
          <a:xfrm>
            <a:off x="1238250" y="3798888"/>
            <a:ext cx="4054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Distributed the stock dividend declared on December 1.</a:t>
            </a:r>
            <a:endParaRPr lang="en-US" dirty="0">
              <a:solidFill>
                <a:prstClr val="black"/>
              </a:solidFill>
              <a:cs typeface="+mn-cs"/>
            </a:endParaRPr>
          </a:p>
        </p:txBody>
      </p:sp>
      <p:sp>
        <p:nvSpPr>
          <p:cNvPr id="86" name="Rectangle 72"/>
          <p:cNvSpPr>
            <a:spLocks noChangeArrowheads="1"/>
          </p:cNvSpPr>
          <p:nvPr/>
        </p:nvSpPr>
        <p:spPr bwMode="auto">
          <a:xfrm>
            <a:off x="552450" y="2151063"/>
            <a:ext cx="7496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All outstanding common stock was issued for $15 per share when the company was created. Prepare</a:t>
            </a:r>
            <a:endParaRPr lang="en-US" dirty="0">
              <a:solidFill>
                <a:prstClr val="black"/>
              </a:solidFill>
              <a:cs typeface="+mn-cs"/>
            </a:endParaRPr>
          </a:p>
        </p:txBody>
      </p:sp>
      <p:sp>
        <p:nvSpPr>
          <p:cNvPr id="87" name="Rectangle 73"/>
          <p:cNvSpPr>
            <a:spLocks noChangeArrowheads="1"/>
          </p:cNvSpPr>
          <p:nvPr/>
        </p:nvSpPr>
        <p:spPr bwMode="auto">
          <a:xfrm>
            <a:off x="552450" y="2346325"/>
            <a:ext cx="5799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journal entries to account for the following transactions during the current year.</a:t>
            </a:r>
            <a:endParaRPr lang="en-US" dirty="0">
              <a:solidFill>
                <a:prstClr val="black"/>
              </a:solidFill>
              <a:cs typeface="+mn-cs"/>
            </a:endParaRPr>
          </a:p>
        </p:txBody>
      </p:sp>
      <p:sp>
        <p:nvSpPr>
          <p:cNvPr id="303" name="Line 93"/>
          <p:cNvSpPr>
            <a:spLocks noChangeShapeType="1"/>
          </p:cNvSpPr>
          <p:nvPr/>
        </p:nvSpPr>
        <p:spPr bwMode="auto">
          <a:xfrm>
            <a:off x="6781800" y="1698625"/>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4" name="Rectangle 94"/>
          <p:cNvSpPr>
            <a:spLocks noChangeArrowheads="1"/>
          </p:cNvSpPr>
          <p:nvPr/>
        </p:nvSpPr>
        <p:spPr bwMode="auto">
          <a:xfrm>
            <a:off x="6781800" y="1698625"/>
            <a:ext cx="9477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5" name="Line 95"/>
          <p:cNvSpPr>
            <a:spLocks noChangeShapeType="1"/>
          </p:cNvSpPr>
          <p:nvPr/>
        </p:nvSpPr>
        <p:spPr bwMode="auto">
          <a:xfrm>
            <a:off x="6781800" y="1903413"/>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6" name="Rectangle 96"/>
          <p:cNvSpPr>
            <a:spLocks noChangeArrowheads="1"/>
          </p:cNvSpPr>
          <p:nvPr/>
        </p:nvSpPr>
        <p:spPr bwMode="auto">
          <a:xfrm>
            <a:off x="6781800" y="1903413"/>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7" name="Line 97"/>
          <p:cNvSpPr>
            <a:spLocks noChangeShapeType="1"/>
          </p:cNvSpPr>
          <p:nvPr/>
        </p:nvSpPr>
        <p:spPr bwMode="auto">
          <a:xfrm>
            <a:off x="6781800" y="1924050"/>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8" name="Rectangle 98"/>
          <p:cNvSpPr>
            <a:spLocks noChangeArrowheads="1"/>
          </p:cNvSpPr>
          <p:nvPr/>
        </p:nvSpPr>
        <p:spPr bwMode="auto">
          <a:xfrm>
            <a:off x="6781800" y="1924050"/>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 name="Slide Number Placeholder 32"/>
          <p:cNvSpPr>
            <a:spLocks noGrp="1"/>
          </p:cNvSpPr>
          <p:nvPr>
            <p:ph type="sldNum" sz="quarter" idx="12"/>
          </p:nvPr>
        </p:nvSpPr>
        <p:spPr/>
        <p:txBody>
          <a:bodyPr/>
          <a:lstStyle/>
          <a:p>
            <a:pPr>
              <a:defRPr/>
            </a:pPr>
            <a:fld id="{23995E96-BDCC-4B73-BC4D-04F7994662ED}" type="slidenum">
              <a:rPr lang="en-US" smtClean="0"/>
              <a:pPr>
                <a:defRPr/>
              </a:pPr>
              <a:t>32</a:t>
            </a:fld>
            <a:endParaRPr lang="en-US" dirty="0"/>
          </a:p>
        </p:txBody>
      </p:sp>
      <p:sp>
        <p:nvSpPr>
          <p:cNvPr id="34" name="Rounded Rectangle 33"/>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13-2 SOLUTION</a:t>
            </a:r>
          </a:p>
        </p:txBody>
      </p:sp>
      <p:sp>
        <p:nvSpPr>
          <p:cNvPr id="10" name="Rectangle 7"/>
          <p:cNvSpPr>
            <a:spLocks noChangeArrowheads="1"/>
          </p:cNvSpPr>
          <p:nvPr/>
        </p:nvSpPr>
        <p:spPr bwMode="auto">
          <a:xfrm>
            <a:off x="552450" y="677863"/>
            <a:ext cx="6235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$10 par, 500 shares authorized, 200 shares issued and outstanding</a:t>
            </a:r>
            <a:endParaRPr lang="en-US" dirty="0">
              <a:solidFill>
                <a:prstClr val="black"/>
              </a:solidFill>
              <a:cs typeface="+mn-cs"/>
            </a:endParaRPr>
          </a:p>
        </p:txBody>
      </p:sp>
      <p:sp>
        <p:nvSpPr>
          <p:cNvPr id="11" name="Rectangle 8"/>
          <p:cNvSpPr>
            <a:spLocks noChangeArrowheads="1"/>
          </p:cNvSpPr>
          <p:nvPr/>
        </p:nvSpPr>
        <p:spPr bwMode="auto">
          <a:xfrm>
            <a:off x="6916738" y="677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$2,000</a:t>
            </a:r>
            <a:endParaRPr lang="en-US" dirty="0">
              <a:solidFill>
                <a:prstClr val="black"/>
              </a:solidFill>
              <a:cs typeface="+mn-cs"/>
            </a:endParaRPr>
          </a:p>
        </p:txBody>
      </p:sp>
      <p:sp>
        <p:nvSpPr>
          <p:cNvPr id="12" name="Rectangle 9"/>
          <p:cNvSpPr>
            <a:spLocks noChangeArrowheads="1"/>
          </p:cNvSpPr>
          <p:nvPr/>
        </p:nvSpPr>
        <p:spPr bwMode="auto">
          <a:xfrm>
            <a:off x="552450" y="884238"/>
            <a:ext cx="35925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par, Common Stock</a:t>
            </a:r>
            <a:endParaRPr lang="en-US" dirty="0">
              <a:solidFill>
                <a:prstClr val="black"/>
              </a:solidFill>
              <a:cs typeface="+mn-cs"/>
            </a:endParaRPr>
          </a:p>
        </p:txBody>
      </p:sp>
      <p:sp>
        <p:nvSpPr>
          <p:cNvPr id="13" name="Rectangle 10"/>
          <p:cNvSpPr>
            <a:spLocks noChangeArrowheads="1"/>
          </p:cNvSpPr>
          <p:nvPr/>
        </p:nvSpPr>
        <p:spPr bwMode="auto">
          <a:xfrm>
            <a:off x="7007225" y="8842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4" name="Rectangle 11"/>
          <p:cNvSpPr>
            <a:spLocks noChangeArrowheads="1"/>
          </p:cNvSpPr>
          <p:nvPr/>
        </p:nvSpPr>
        <p:spPr bwMode="auto">
          <a:xfrm>
            <a:off x="552450" y="1090613"/>
            <a:ext cx="1392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15" name="Rectangle 12"/>
          <p:cNvSpPr>
            <a:spLocks noChangeArrowheads="1"/>
          </p:cNvSpPr>
          <p:nvPr/>
        </p:nvSpPr>
        <p:spPr bwMode="auto">
          <a:xfrm>
            <a:off x="7007225" y="10906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6" name="Rectangle 13"/>
          <p:cNvSpPr>
            <a:spLocks noChangeArrowheads="1"/>
          </p:cNvSpPr>
          <p:nvPr/>
        </p:nvSpPr>
        <p:spPr bwMode="auto">
          <a:xfrm>
            <a:off x="735013" y="1296988"/>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a:t>
            </a:r>
            <a:endParaRPr lang="en-US" dirty="0">
              <a:solidFill>
                <a:prstClr val="black"/>
              </a:solidFill>
              <a:cs typeface="+mn-cs"/>
            </a:endParaRPr>
          </a:p>
        </p:txBody>
      </p:sp>
      <p:sp>
        <p:nvSpPr>
          <p:cNvPr id="17" name="Rectangle 14"/>
          <p:cNvSpPr>
            <a:spLocks noChangeArrowheads="1"/>
          </p:cNvSpPr>
          <p:nvPr/>
        </p:nvSpPr>
        <p:spPr bwMode="auto">
          <a:xfrm>
            <a:off x="6916738" y="12969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18" name="Rectangle 15"/>
          <p:cNvSpPr>
            <a:spLocks noChangeArrowheads="1"/>
          </p:cNvSpPr>
          <p:nvPr/>
        </p:nvSpPr>
        <p:spPr bwMode="auto">
          <a:xfrm>
            <a:off x="552450" y="167640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Jan. 10</a:t>
            </a:r>
            <a:endParaRPr lang="en-US" dirty="0">
              <a:solidFill>
                <a:prstClr val="black"/>
              </a:solidFill>
              <a:cs typeface="+mn-cs"/>
            </a:endParaRPr>
          </a:p>
        </p:txBody>
      </p:sp>
      <p:sp>
        <p:nvSpPr>
          <p:cNvPr id="19" name="Rectangle 16"/>
          <p:cNvSpPr>
            <a:spLocks noChangeArrowheads="1"/>
          </p:cNvSpPr>
          <p:nvPr/>
        </p:nvSpPr>
        <p:spPr bwMode="auto">
          <a:xfrm>
            <a:off x="1238250" y="1676400"/>
            <a:ext cx="6608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board declared a $0.10 cash dividend per share to shareholders of record on Jan. 28.</a:t>
            </a:r>
            <a:endParaRPr lang="en-US" dirty="0">
              <a:solidFill>
                <a:prstClr val="black"/>
              </a:solidFill>
              <a:cs typeface="+mn-cs"/>
            </a:endParaRPr>
          </a:p>
        </p:txBody>
      </p:sp>
      <p:sp>
        <p:nvSpPr>
          <p:cNvPr id="20" name="Rectangle 17"/>
          <p:cNvSpPr>
            <a:spLocks noChangeArrowheads="1"/>
          </p:cNvSpPr>
          <p:nvPr/>
        </p:nvSpPr>
        <p:spPr bwMode="auto">
          <a:xfrm>
            <a:off x="552450" y="1882775"/>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Feb. 15</a:t>
            </a:r>
            <a:endParaRPr lang="en-US" dirty="0">
              <a:solidFill>
                <a:prstClr val="black"/>
              </a:solidFill>
              <a:cs typeface="+mn-cs"/>
            </a:endParaRPr>
          </a:p>
        </p:txBody>
      </p:sp>
      <p:sp>
        <p:nvSpPr>
          <p:cNvPr id="232" name="Rectangle 18"/>
          <p:cNvSpPr>
            <a:spLocks noChangeArrowheads="1"/>
          </p:cNvSpPr>
          <p:nvPr/>
        </p:nvSpPr>
        <p:spPr bwMode="auto">
          <a:xfrm>
            <a:off x="1238250" y="1882775"/>
            <a:ext cx="3489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 the cash dividend declared on January 10.</a:t>
            </a:r>
            <a:endParaRPr lang="en-US" dirty="0">
              <a:solidFill>
                <a:prstClr val="black"/>
              </a:solidFill>
              <a:cs typeface="+mn-cs"/>
            </a:endParaRPr>
          </a:p>
        </p:txBody>
      </p:sp>
      <p:sp>
        <p:nvSpPr>
          <p:cNvPr id="233" name="Rectangle 19"/>
          <p:cNvSpPr>
            <a:spLocks noChangeArrowheads="1"/>
          </p:cNvSpPr>
          <p:nvPr/>
        </p:nvSpPr>
        <p:spPr bwMode="auto">
          <a:xfrm>
            <a:off x="552450" y="2089150"/>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Mar. 31</a:t>
            </a:r>
            <a:endParaRPr lang="en-US" dirty="0">
              <a:solidFill>
                <a:prstClr val="black"/>
              </a:solidFill>
              <a:cs typeface="+mn-cs"/>
            </a:endParaRPr>
          </a:p>
        </p:txBody>
      </p:sp>
      <p:sp>
        <p:nvSpPr>
          <p:cNvPr id="234" name="Rectangle 20"/>
          <p:cNvSpPr>
            <a:spLocks noChangeArrowheads="1"/>
          </p:cNvSpPr>
          <p:nvPr/>
        </p:nvSpPr>
        <p:spPr bwMode="auto">
          <a:xfrm>
            <a:off x="1238250" y="2089150"/>
            <a:ext cx="5768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Declared a 20% stock dividend. The market value of the stock is $18 per share.</a:t>
            </a:r>
            <a:endParaRPr lang="en-US" dirty="0">
              <a:solidFill>
                <a:prstClr val="black"/>
              </a:solidFill>
              <a:cs typeface="+mn-cs"/>
            </a:endParaRPr>
          </a:p>
        </p:txBody>
      </p:sp>
      <p:sp>
        <p:nvSpPr>
          <p:cNvPr id="235" name="Rectangle 21"/>
          <p:cNvSpPr>
            <a:spLocks noChangeArrowheads="1"/>
          </p:cNvSpPr>
          <p:nvPr/>
        </p:nvSpPr>
        <p:spPr bwMode="auto">
          <a:xfrm>
            <a:off x="552450" y="2295525"/>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May 1</a:t>
            </a:r>
            <a:endParaRPr lang="en-US" dirty="0">
              <a:solidFill>
                <a:prstClr val="black"/>
              </a:solidFill>
              <a:cs typeface="+mn-cs"/>
            </a:endParaRPr>
          </a:p>
        </p:txBody>
      </p:sp>
      <p:sp>
        <p:nvSpPr>
          <p:cNvPr id="236" name="Rectangle 22"/>
          <p:cNvSpPr>
            <a:spLocks noChangeArrowheads="1"/>
          </p:cNvSpPr>
          <p:nvPr/>
        </p:nvSpPr>
        <p:spPr bwMode="auto">
          <a:xfrm>
            <a:off x="1238250" y="2295525"/>
            <a:ext cx="3852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Distributed the stock dividend declared on March 31.</a:t>
            </a:r>
            <a:endParaRPr lang="en-US" dirty="0">
              <a:solidFill>
                <a:prstClr val="black"/>
              </a:solidFill>
              <a:cs typeface="+mn-cs"/>
            </a:endParaRPr>
          </a:p>
        </p:txBody>
      </p:sp>
      <p:sp>
        <p:nvSpPr>
          <p:cNvPr id="237" name="Rectangle 23"/>
          <p:cNvSpPr>
            <a:spLocks noChangeArrowheads="1"/>
          </p:cNvSpPr>
          <p:nvPr/>
        </p:nvSpPr>
        <p:spPr bwMode="auto">
          <a:xfrm>
            <a:off x="552450" y="2500313"/>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1</a:t>
            </a:r>
            <a:endParaRPr lang="en-US" dirty="0">
              <a:solidFill>
                <a:prstClr val="black"/>
              </a:solidFill>
              <a:cs typeface="+mn-cs"/>
            </a:endParaRPr>
          </a:p>
        </p:txBody>
      </p:sp>
      <p:sp>
        <p:nvSpPr>
          <p:cNvPr id="238" name="Rectangle 24"/>
          <p:cNvSpPr>
            <a:spLocks noChangeArrowheads="1"/>
          </p:cNvSpPr>
          <p:nvPr/>
        </p:nvSpPr>
        <p:spPr bwMode="auto">
          <a:xfrm>
            <a:off x="1238250" y="2500313"/>
            <a:ext cx="5768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Declared a 40% stock dividend. The market value of the stock is $25 per share.</a:t>
            </a:r>
            <a:endParaRPr lang="en-US" dirty="0">
              <a:solidFill>
                <a:prstClr val="black"/>
              </a:solidFill>
              <a:cs typeface="+mn-cs"/>
            </a:endParaRPr>
          </a:p>
        </p:txBody>
      </p:sp>
      <p:sp>
        <p:nvSpPr>
          <p:cNvPr id="239" name="Rectangle 25"/>
          <p:cNvSpPr>
            <a:spLocks noChangeArrowheads="1"/>
          </p:cNvSpPr>
          <p:nvPr/>
        </p:nvSpPr>
        <p:spPr bwMode="auto">
          <a:xfrm>
            <a:off x="552450" y="27066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40" name="Rectangle 26"/>
          <p:cNvSpPr>
            <a:spLocks noChangeArrowheads="1"/>
          </p:cNvSpPr>
          <p:nvPr/>
        </p:nvSpPr>
        <p:spPr bwMode="auto">
          <a:xfrm>
            <a:off x="1238250" y="2706688"/>
            <a:ext cx="4054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Distributed the stock dividend declared on December 1.</a:t>
            </a:r>
            <a:endParaRPr lang="en-US" dirty="0">
              <a:solidFill>
                <a:prstClr val="black"/>
              </a:solidFill>
              <a:cs typeface="+mn-cs"/>
            </a:endParaRPr>
          </a:p>
        </p:txBody>
      </p:sp>
      <p:sp>
        <p:nvSpPr>
          <p:cNvPr id="303" name="Line 93"/>
          <p:cNvSpPr>
            <a:spLocks noChangeShapeType="1"/>
          </p:cNvSpPr>
          <p:nvPr/>
        </p:nvSpPr>
        <p:spPr bwMode="auto">
          <a:xfrm>
            <a:off x="6553200" y="1276350"/>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4" name="Rectangle 94"/>
          <p:cNvSpPr>
            <a:spLocks noChangeArrowheads="1"/>
          </p:cNvSpPr>
          <p:nvPr/>
        </p:nvSpPr>
        <p:spPr bwMode="auto">
          <a:xfrm>
            <a:off x="6553200" y="1276350"/>
            <a:ext cx="9477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5" name="Line 95"/>
          <p:cNvSpPr>
            <a:spLocks noChangeShapeType="1"/>
          </p:cNvSpPr>
          <p:nvPr/>
        </p:nvSpPr>
        <p:spPr bwMode="auto">
          <a:xfrm>
            <a:off x="6553200" y="1481138"/>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6" name="Rectangle 96"/>
          <p:cNvSpPr>
            <a:spLocks noChangeArrowheads="1"/>
          </p:cNvSpPr>
          <p:nvPr/>
        </p:nvSpPr>
        <p:spPr bwMode="auto">
          <a:xfrm>
            <a:off x="6553200" y="1481138"/>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7" name="Line 97"/>
          <p:cNvSpPr>
            <a:spLocks noChangeShapeType="1"/>
          </p:cNvSpPr>
          <p:nvPr/>
        </p:nvSpPr>
        <p:spPr bwMode="auto">
          <a:xfrm>
            <a:off x="6553200" y="1501775"/>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8" name="Rectangle 98"/>
          <p:cNvSpPr>
            <a:spLocks noChangeArrowheads="1"/>
          </p:cNvSpPr>
          <p:nvPr/>
        </p:nvSpPr>
        <p:spPr bwMode="auto">
          <a:xfrm>
            <a:off x="6553200" y="1501775"/>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 name="AutoShape 3"/>
          <p:cNvSpPr>
            <a:spLocks noChangeAspect="1" noChangeArrowheads="1" noTextEdit="1"/>
          </p:cNvSpPr>
          <p:nvPr/>
        </p:nvSpPr>
        <p:spPr bwMode="auto">
          <a:xfrm>
            <a:off x="855663" y="3044825"/>
            <a:ext cx="74326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5"/>
          <p:cNvSpPr>
            <a:spLocks noChangeArrowheads="1"/>
          </p:cNvSpPr>
          <p:nvPr/>
        </p:nvSpPr>
        <p:spPr bwMode="auto">
          <a:xfrm>
            <a:off x="855663" y="3044825"/>
            <a:ext cx="74326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6675438" y="3065463"/>
            <a:ext cx="4841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1" name="Rectangle 7"/>
          <p:cNvSpPr>
            <a:spLocks noChangeArrowheads="1"/>
          </p:cNvSpPr>
          <p:nvPr/>
        </p:nvSpPr>
        <p:spPr bwMode="auto">
          <a:xfrm>
            <a:off x="7581900" y="3065463"/>
            <a:ext cx="5445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94241" name="Rectangle 8"/>
          <p:cNvSpPr>
            <a:spLocks noChangeArrowheads="1"/>
          </p:cNvSpPr>
          <p:nvPr/>
        </p:nvSpPr>
        <p:spPr bwMode="auto">
          <a:xfrm>
            <a:off x="914400" y="3292475"/>
            <a:ext cx="547688" cy="200025"/>
          </a:xfrm>
          <a:prstGeom prst="rect">
            <a:avLst/>
          </a:prstGeom>
          <a:noFill/>
          <a:ln w="9525">
            <a:noFill/>
            <a:miter lim="800000"/>
            <a:headEnd/>
            <a:tailEnd/>
          </a:ln>
        </p:spPr>
        <p:txBody>
          <a:bodyPr wrap="none" lIns="0" tIns="0" rIns="0" bIns="0">
            <a:spAutoFit/>
          </a:bodyPr>
          <a:lstStyle/>
          <a:p>
            <a:pPr eaLnBrk="0" hangingPunct="0"/>
            <a:r>
              <a:rPr lang="en-US" sz="1300" dirty="0">
                <a:solidFill>
                  <a:srgbClr val="000000"/>
                </a:solidFill>
              </a:rPr>
              <a:t>Jan. 10</a:t>
            </a:r>
          </a:p>
        </p:txBody>
      </p:sp>
      <p:sp>
        <p:nvSpPr>
          <p:cNvPr id="23" name="Rectangle 9"/>
          <p:cNvSpPr>
            <a:spLocks noChangeArrowheads="1"/>
          </p:cNvSpPr>
          <p:nvPr/>
        </p:nvSpPr>
        <p:spPr bwMode="auto">
          <a:xfrm>
            <a:off x="1722438" y="3292475"/>
            <a:ext cx="13922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24" name="Rectangle 10"/>
          <p:cNvSpPr>
            <a:spLocks noChangeArrowheads="1"/>
          </p:cNvSpPr>
          <p:nvPr/>
        </p:nvSpPr>
        <p:spPr bwMode="auto">
          <a:xfrm>
            <a:off x="3508375" y="3292475"/>
            <a:ext cx="1552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 shares x $0.10)</a:t>
            </a:r>
            <a:endParaRPr lang="en-US" dirty="0">
              <a:solidFill>
                <a:prstClr val="black"/>
              </a:solidFill>
              <a:cs typeface="+mn-cs"/>
            </a:endParaRPr>
          </a:p>
        </p:txBody>
      </p:sp>
      <p:sp>
        <p:nvSpPr>
          <p:cNvPr id="25" name="Rectangle 11"/>
          <p:cNvSpPr>
            <a:spLocks noChangeArrowheads="1"/>
          </p:cNvSpPr>
          <p:nvPr/>
        </p:nvSpPr>
        <p:spPr bwMode="auto">
          <a:xfrm>
            <a:off x="7078663" y="32924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a:t>
            </a:r>
            <a:endParaRPr lang="en-US" dirty="0">
              <a:solidFill>
                <a:prstClr val="black"/>
              </a:solidFill>
              <a:cs typeface="+mn-cs"/>
            </a:endParaRPr>
          </a:p>
        </p:txBody>
      </p:sp>
      <p:sp>
        <p:nvSpPr>
          <p:cNvPr id="26" name="Rectangle 12"/>
          <p:cNvSpPr>
            <a:spLocks noChangeArrowheads="1"/>
          </p:cNvSpPr>
          <p:nvPr/>
        </p:nvSpPr>
        <p:spPr bwMode="auto">
          <a:xfrm>
            <a:off x="1905000" y="3498850"/>
            <a:ext cx="1997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dividend payable</a:t>
            </a:r>
            <a:endParaRPr lang="en-US" dirty="0">
              <a:solidFill>
                <a:prstClr val="black"/>
              </a:solidFill>
              <a:cs typeface="+mn-cs"/>
            </a:endParaRPr>
          </a:p>
        </p:txBody>
      </p:sp>
      <p:sp>
        <p:nvSpPr>
          <p:cNvPr id="27" name="Rectangle 13"/>
          <p:cNvSpPr>
            <a:spLocks noChangeArrowheads="1"/>
          </p:cNvSpPr>
          <p:nvPr/>
        </p:nvSpPr>
        <p:spPr bwMode="auto">
          <a:xfrm>
            <a:off x="8016875" y="34988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a:t>
            </a:r>
            <a:endParaRPr lang="en-US" dirty="0">
              <a:solidFill>
                <a:prstClr val="black"/>
              </a:solidFill>
              <a:cs typeface="+mn-cs"/>
            </a:endParaRPr>
          </a:p>
        </p:txBody>
      </p:sp>
      <p:sp>
        <p:nvSpPr>
          <p:cNvPr id="28" name="Rectangle 14"/>
          <p:cNvSpPr>
            <a:spLocks noChangeArrowheads="1"/>
          </p:cNvSpPr>
          <p:nvPr/>
        </p:nvSpPr>
        <p:spPr bwMode="auto">
          <a:xfrm>
            <a:off x="914400" y="3911600"/>
            <a:ext cx="547688" cy="200025"/>
          </a:xfrm>
          <a:prstGeom prst="rect">
            <a:avLst/>
          </a:prstGeom>
          <a:noFill/>
          <a:ln w="9525">
            <a:noFill/>
            <a:miter lim="800000"/>
            <a:headEnd/>
            <a:tailEnd/>
          </a:ln>
        </p:spPr>
        <p:txBody>
          <a:bodyPr wrap="none" lIns="0" tIns="0" rIns="0" bIns="0">
            <a:spAutoFit/>
          </a:bodyPr>
          <a:lstStyle/>
          <a:p>
            <a:pPr eaLnBrk="0" hangingPunct="0"/>
            <a:r>
              <a:rPr lang="en-US" sz="1300" i="1" dirty="0">
                <a:solidFill>
                  <a:srgbClr val="000000"/>
                </a:solidFill>
              </a:rPr>
              <a:t>Jan</a:t>
            </a:r>
            <a:r>
              <a:rPr lang="en-US" sz="1300" dirty="0">
                <a:solidFill>
                  <a:srgbClr val="000000"/>
                </a:solidFill>
              </a:rPr>
              <a:t>. 28</a:t>
            </a:r>
          </a:p>
        </p:txBody>
      </p:sp>
      <p:sp>
        <p:nvSpPr>
          <p:cNvPr id="29" name="Rectangle 15"/>
          <p:cNvSpPr>
            <a:spLocks noChangeArrowheads="1"/>
          </p:cNvSpPr>
          <p:nvPr/>
        </p:nvSpPr>
        <p:spPr bwMode="auto">
          <a:xfrm>
            <a:off x="1722438" y="3911600"/>
            <a:ext cx="2770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i="1" dirty="0">
                <a:solidFill>
                  <a:srgbClr val="000000"/>
                </a:solidFill>
                <a:cs typeface="+mn-cs"/>
              </a:rPr>
              <a:t>No journal entry on the date of record</a:t>
            </a:r>
            <a:endParaRPr lang="en-US" i="1" dirty="0">
              <a:solidFill>
                <a:prstClr val="black"/>
              </a:solidFill>
              <a:cs typeface="+mn-cs"/>
            </a:endParaRPr>
          </a:p>
        </p:txBody>
      </p:sp>
      <p:sp>
        <p:nvSpPr>
          <p:cNvPr id="30" name="Rectangle 16"/>
          <p:cNvSpPr>
            <a:spLocks noChangeArrowheads="1"/>
          </p:cNvSpPr>
          <p:nvPr/>
        </p:nvSpPr>
        <p:spPr bwMode="auto">
          <a:xfrm>
            <a:off x="914400" y="4324350"/>
            <a:ext cx="566738" cy="200025"/>
          </a:xfrm>
          <a:prstGeom prst="rect">
            <a:avLst/>
          </a:prstGeom>
          <a:noFill/>
          <a:ln w="9525">
            <a:noFill/>
            <a:miter lim="800000"/>
            <a:headEnd/>
            <a:tailEnd/>
          </a:ln>
        </p:spPr>
        <p:txBody>
          <a:bodyPr wrap="none" lIns="0" tIns="0" rIns="0" bIns="0">
            <a:spAutoFit/>
          </a:bodyPr>
          <a:lstStyle/>
          <a:p>
            <a:pPr eaLnBrk="0" hangingPunct="0"/>
            <a:r>
              <a:rPr lang="en-US" sz="1300" dirty="0">
                <a:solidFill>
                  <a:srgbClr val="000000"/>
                </a:solidFill>
              </a:rPr>
              <a:t>Feb. 15</a:t>
            </a:r>
          </a:p>
        </p:txBody>
      </p:sp>
      <p:sp>
        <p:nvSpPr>
          <p:cNvPr id="31" name="Rectangle 17"/>
          <p:cNvSpPr>
            <a:spLocks noChangeArrowheads="1"/>
          </p:cNvSpPr>
          <p:nvPr/>
        </p:nvSpPr>
        <p:spPr bwMode="auto">
          <a:xfrm>
            <a:off x="1722438" y="4324350"/>
            <a:ext cx="1997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dividend payable</a:t>
            </a:r>
            <a:endParaRPr lang="en-US" dirty="0">
              <a:solidFill>
                <a:prstClr val="black"/>
              </a:solidFill>
              <a:cs typeface="+mn-cs"/>
            </a:endParaRPr>
          </a:p>
        </p:txBody>
      </p:sp>
      <p:sp>
        <p:nvSpPr>
          <p:cNvPr id="224" name="Rectangle 18"/>
          <p:cNvSpPr>
            <a:spLocks noChangeArrowheads="1"/>
          </p:cNvSpPr>
          <p:nvPr/>
        </p:nvSpPr>
        <p:spPr bwMode="auto">
          <a:xfrm>
            <a:off x="7078663" y="43243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a:t>
            </a:r>
            <a:endParaRPr lang="en-US" dirty="0">
              <a:solidFill>
                <a:prstClr val="black"/>
              </a:solidFill>
              <a:cs typeface="+mn-cs"/>
            </a:endParaRPr>
          </a:p>
        </p:txBody>
      </p:sp>
      <p:sp>
        <p:nvSpPr>
          <p:cNvPr id="225" name="Rectangle 19"/>
          <p:cNvSpPr>
            <a:spLocks noChangeArrowheads="1"/>
          </p:cNvSpPr>
          <p:nvPr/>
        </p:nvSpPr>
        <p:spPr bwMode="auto">
          <a:xfrm>
            <a:off x="1905000" y="4530725"/>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Cash</a:t>
            </a:r>
            <a:endParaRPr lang="en-US" dirty="0">
              <a:solidFill>
                <a:prstClr val="black"/>
              </a:solidFill>
              <a:cs typeface="+mn-cs"/>
            </a:endParaRPr>
          </a:p>
        </p:txBody>
      </p:sp>
      <p:sp>
        <p:nvSpPr>
          <p:cNvPr id="226" name="Rectangle 20"/>
          <p:cNvSpPr>
            <a:spLocks noChangeArrowheads="1"/>
          </p:cNvSpPr>
          <p:nvPr/>
        </p:nvSpPr>
        <p:spPr bwMode="auto">
          <a:xfrm>
            <a:off x="8016875" y="45307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a:t>
            </a:r>
            <a:endParaRPr lang="en-US" dirty="0">
              <a:solidFill>
                <a:prstClr val="black"/>
              </a:solidFill>
              <a:cs typeface="+mn-cs"/>
            </a:endParaRPr>
          </a:p>
        </p:txBody>
      </p:sp>
      <p:sp>
        <p:nvSpPr>
          <p:cNvPr id="227" name="Rectangle 21"/>
          <p:cNvSpPr>
            <a:spLocks noChangeArrowheads="1"/>
          </p:cNvSpPr>
          <p:nvPr/>
        </p:nvSpPr>
        <p:spPr bwMode="auto">
          <a:xfrm>
            <a:off x="914400" y="4943475"/>
            <a:ext cx="558800" cy="200025"/>
          </a:xfrm>
          <a:prstGeom prst="rect">
            <a:avLst/>
          </a:prstGeom>
          <a:noFill/>
          <a:ln w="9525">
            <a:noFill/>
            <a:miter lim="800000"/>
            <a:headEnd/>
            <a:tailEnd/>
          </a:ln>
        </p:spPr>
        <p:txBody>
          <a:bodyPr wrap="none" lIns="0" tIns="0" rIns="0" bIns="0">
            <a:spAutoFit/>
          </a:bodyPr>
          <a:lstStyle/>
          <a:p>
            <a:pPr eaLnBrk="0" hangingPunct="0"/>
            <a:r>
              <a:rPr lang="en-US" sz="1300" dirty="0">
                <a:solidFill>
                  <a:srgbClr val="000000"/>
                </a:solidFill>
              </a:rPr>
              <a:t>Mar. 31</a:t>
            </a:r>
          </a:p>
        </p:txBody>
      </p:sp>
      <p:sp>
        <p:nvSpPr>
          <p:cNvPr id="228" name="Rectangle 22"/>
          <p:cNvSpPr>
            <a:spLocks noChangeArrowheads="1"/>
          </p:cNvSpPr>
          <p:nvPr/>
        </p:nvSpPr>
        <p:spPr bwMode="auto">
          <a:xfrm>
            <a:off x="1722438" y="4943475"/>
            <a:ext cx="13922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229" name="Rectangle 23"/>
          <p:cNvSpPr>
            <a:spLocks noChangeArrowheads="1"/>
          </p:cNvSpPr>
          <p:nvPr/>
        </p:nvSpPr>
        <p:spPr bwMode="auto">
          <a:xfrm>
            <a:off x="3200400" y="4943475"/>
            <a:ext cx="315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 shares x 20% = 40 shares x $18 mkt.)</a:t>
            </a:r>
            <a:endParaRPr lang="en-US" dirty="0">
              <a:solidFill>
                <a:prstClr val="black"/>
              </a:solidFill>
              <a:cs typeface="+mn-cs"/>
            </a:endParaRPr>
          </a:p>
        </p:txBody>
      </p:sp>
      <p:sp>
        <p:nvSpPr>
          <p:cNvPr id="230" name="Rectangle 24"/>
          <p:cNvSpPr>
            <a:spLocks noChangeArrowheads="1"/>
          </p:cNvSpPr>
          <p:nvPr/>
        </p:nvSpPr>
        <p:spPr bwMode="auto">
          <a:xfrm>
            <a:off x="6988175" y="49434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720</a:t>
            </a:r>
            <a:endParaRPr lang="en-US" dirty="0">
              <a:solidFill>
                <a:prstClr val="black"/>
              </a:solidFill>
              <a:cs typeface="+mn-cs"/>
            </a:endParaRPr>
          </a:p>
        </p:txBody>
      </p:sp>
      <p:sp>
        <p:nvSpPr>
          <p:cNvPr id="231" name="Rectangle 25"/>
          <p:cNvSpPr>
            <a:spLocks noChangeArrowheads="1"/>
          </p:cNvSpPr>
          <p:nvPr/>
        </p:nvSpPr>
        <p:spPr bwMode="auto">
          <a:xfrm>
            <a:off x="1905000" y="5149850"/>
            <a:ext cx="2757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dividend distributable</a:t>
            </a:r>
            <a:endParaRPr lang="en-US" dirty="0">
              <a:solidFill>
                <a:prstClr val="black"/>
              </a:solidFill>
              <a:cs typeface="+mn-cs"/>
            </a:endParaRPr>
          </a:p>
        </p:txBody>
      </p:sp>
      <p:sp>
        <p:nvSpPr>
          <p:cNvPr id="241" name="Rectangle 26"/>
          <p:cNvSpPr>
            <a:spLocks noChangeArrowheads="1"/>
          </p:cNvSpPr>
          <p:nvPr/>
        </p:nvSpPr>
        <p:spPr bwMode="auto">
          <a:xfrm>
            <a:off x="4789488" y="5149850"/>
            <a:ext cx="161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 shares x $10 par)</a:t>
            </a:r>
            <a:endParaRPr lang="en-US" dirty="0">
              <a:solidFill>
                <a:prstClr val="black"/>
              </a:solidFill>
              <a:cs typeface="+mn-cs"/>
            </a:endParaRPr>
          </a:p>
        </p:txBody>
      </p:sp>
      <p:sp>
        <p:nvSpPr>
          <p:cNvPr id="242" name="Rectangle 27"/>
          <p:cNvSpPr>
            <a:spLocks noChangeArrowheads="1"/>
          </p:cNvSpPr>
          <p:nvPr/>
        </p:nvSpPr>
        <p:spPr bwMode="auto">
          <a:xfrm>
            <a:off x="7924800" y="5149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243" name="Rectangle 28"/>
          <p:cNvSpPr>
            <a:spLocks noChangeArrowheads="1"/>
          </p:cNvSpPr>
          <p:nvPr/>
        </p:nvSpPr>
        <p:spPr bwMode="auto">
          <a:xfrm>
            <a:off x="1905000" y="5356225"/>
            <a:ext cx="3981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par value, Common Stock</a:t>
            </a:r>
            <a:endParaRPr lang="en-US" dirty="0">
              <a:solidFill>
                <a:prstClr val="black"/>
              </a:solidFill>
              <a:cs typeface="+mn-cs"/>
            </a:endParaRPr>
          </a:p>
        </p:txBody>
      </p:sp>
      <p:sp>
        <p:nvSpPr>
          <p:cNvPr id="244" name="Rectangle 29"/>
          <p:cNvSpPr>
            <a:spLocks noChangeArrowheads="1"/>
          </p:cNvSpPr>
          <p:nvPr/>
        </p:nvSpPr>
        <p:spPr bwMode="auto">
          <a:xfrm>
            <a:off x="7924800" y="53562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320</a:t>
            </a:r>
            <a:endParaRPr lang="en-US" dirty="0">
              <a:solidFill>
                <a:prstClr val="black"/>
              </a:solidFill>
              <a:cs typeface="+mn-cs"/>
            </a:endParaRPr>
          </a:p>
        </p:txBody>
      </p:sp>
      <p:sp>
        <p:nvSpPr>
          <p:cNvPr id="245" name="Rectangle 30"/>
          <p:cNvSpPr>
            <a:spLocks noChangeArrowheads="1"/>
          </p:cNvSpPr>
          <p:nvPr/>
        </p:nvSpPr>
        <p:spPr bwMode="auto">
          <a:xfrm>
            <a:off x="914400" y="5768975"/>
            <a:ext cx="455253" cy="200055"/>
          </a:xfrm>
          <a:prstGeom prst="rect">
            <a:avLst/>
          </a:prstGeom>
          <a:noFill/>
          <a:ln w="9525">
            <a:noFill/>
            <a:miter lim="800000"/>
            <a:headEnd/>
            <a:tailEnd/>
          </a:ln>
        </p:spPr>
        <p:txBody>
          <a:bodyPr wrap="none" lIns="0" tIns="0" rIns="0" bIns="0">
            <a:spAutoFit/>
          </a:bodyPr>
          <a:lstStyle/>
          <a:p>
            <a:pPr eaLnBrk="0" hangingPunct="0"/>
            <a:r>
              <a:rPr lang="en-US" sz="1300" dirty="0">
                <a:solidFill>
                  <a:srgbClr val="000000"/>
                </a:solidFill>
              </a:rPr>
              <a:t>May 1</a:t>
            </a:r>
          </a:p>
        </p:txBody>
      </p:sp>
      <p:sp>
        <p:nvSpPr>
          <p:cNvPr id="246" name="Rectangle 31"/>
          <p:cNvSpPr>
            <a:spLocks noChangeArrowheads="1"/>
          </p:cNvSpPr>
          <p:nvPr/>
        </p:nvSpPr>
        <p:spPr bwMode="auto">
          <a:xfrm>
            <a:off x="1722438" y="5768975"/>
            <a:ext cx="27574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dividend distributable</a:t>
            </a:r>
            <a:endParaRPr lang="en-US" dirty="0">
              <a:solidFill>
                <a:prstClr val="black"/>
              </a:solidFill>
              <a:cs typeface="+mn-cs"/>
            </a:endParaRPr>
          </a:p>
        </p:txBody>
      </p:sp>
      <p:sp>
        <p:nvSpPr>
          <p:cNvPr id="247" name="Rectangle 32"/>
          <p:cNvSpPr>
            <a:spLocks noChangeArrowheads="1"/>
          </p:cNvSpPr>
          <p:nvPr/>
        </p:nvSpPr>
        <p:spPr bwMode="auto">
          <a:xfrm>
            <a:off x="4789488" y="5768975"/>
            <a:ext cx="161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 shares x $10 par)</a:t>
            </a:r>
            <a:endParaRPr lang="en-US" dirty="0">
              <a:solidFill>
                <a:prstClr val="black"/>
              </a:solidFill>
              <a:cs typeface="+mn-cs"/>
            </a:endParaRPr>
          </a:p>
        </p:txBody>
      </p:sp>
      <p:sp>
        <p:nvSpPr>
          <p:cNvPr id="248" name="Rectangle 33"/>
          <p:cNvSpPr>
            <a:spLocks noChangeArrowheads="1"/>
          </p:cNvSpPr>
          <p:nvPr/>
        </p:nvSpPr>
        <p:spPr bwMode="auto">
          <a:xfrm>
            <a:off x="6988175" y="57689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249" name="Rectangle 34"/>
          <p:cNvSpPr>
            <a:spLocks noChangeArrowheads="1"/>
          </p:cNvSpPr>
          <p:nvPr/>
        </p:nvSpPr>
        <p:spPr bwMode="auto">
          <a:xfrm>
            <a:off x="1905000" y="5975350"/>
            <a:ext cx="2247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$10 par value</a:t>
            </a:r>
            <a:endParaRPr lang="en-US" dirty="0">
              <a:solidFill>
                <a:prstClr val="black"/>
              </a:solidFill>
              <a:cs typeface="+mn-cs"/>
            </a:endParaRPr>
          </a:p>
        </p:txBody>
      </p:sp>
      <p:sp>
        <p:nvSpPr>
          <p:cNvPr id="250" name="Rectangle 35"/>
          <p:cNvSpPr>
            <a:spLocks noChangeArrowheads="1"/>
          </p:cNvSpPr>
          <p:nvPr/>
        </p:nvSpPr>
        <p:spPr bwMode="auto">
          <a:xfrm>
            <a:off x="4789488" y="5975350"/>
            <a:ext cx="161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 shares x $10 par)</a:t>
            </a:r>
            <a:endParaRPr lang="en-US" dirty="0">
              <a:solidFill>
                <a:prstClr val="black"/>
              </a:solidFill>
              <a:cs typeface="+mn-cs"/>
            </a:endParaRPr>
          </a:p>
        </p:txBody>
      </p:sp>
      <p:sp>
        <p:nvSpPr>
          <p:cNvPr id="251" name="Rectangle 36"/>
          <p:cNvSpPr>
            <a:spLocks noChangeArrowheads="1"/>
          </p:cNvSpPr>
          <p:nvPr/>
        </p:nvSpPr>
        <p:spPr bwMode="auto">
          <a:xfrm>
            <a:off x="7924800" y="59753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252" name="Rectangle 37"/>
          <p:cNvSpPr>
            <a:spLocks noChangeArrowheads="1"/>
          </p:cNvSpPr>
          <p:nvPr/>
        </p:nvSpPr>
        <p:spPr bwMode="auto">
          <a:xfrm>
            <a:off x="3417888" y="306546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253" name="Rectangle 38"/>
          <p:cNvSpPr>
            <a:spLocks noChangeArrowheads="1"/>
          </p:cNvSpPr>
          <p:nvPr/>
        </p:nvSpPr>
        <p:spPr bwMode="auto">
          <a:xfrm>
            <a:off x="846138" y="30353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Line 39"/>
          <p:cNvSpPr>
            <a:spLocks noChangeShapeType="1"/>
          </p:cNvSpPr>
          <p:nvPr/>
        </p:nvSpPr>
        <p:spPr bwMode="auto">
          <a:xfrm>
            <a:off x="1592263" y="3055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5" name="Rectangle 40"/>
          <p:cNvSpPr>
            <a:spLocks noChangeArrowheads="1"/>
          </p:cNvSpPr>
          <p:nvPr/>
        </p:nvSpPr>
        <p:spPr bwMode="auto">
          <a:xfrm>
            <a:off x="1592263" y="30559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 name="Line 41"/>
          <p:cNvSpPr>
            <a:spLocks noChangeShapeType="1"/>
          </p:cNvSpPr>
          <p:nvPr/>
        </p:nvSpPr>
        <p:spPr bwMode="auto">
          <a:xfrm>
            <a:off x="6402388" y="3055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 name="Rectangle 42"/>
          <p:cNvSpPr>
            <a:spLocks noChangeArrowheads="1"/>
          </p:cNvSpPr>
          <p:nvPr/>
        </p:nvSpPr>
        <p:spPr bwMode="auto">
          <a:xfrm>
            <a:off x="6402388" y="30559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 name="Line 43"/>
          <p:cNvSpPr>
            <a:spLocks noChangeShapeType="1"/>
          </p:cNvSpPr>
          <p:nvPr/>
        </p:nvSpPr>
        <p:spPr bwMode="auto">
          <a:xfrm>
            <a:off x="7340600" y="3055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 name="Rectangle 44"/>
          <p:cNvSpPr>
            <a:spLocks noChangeArrowheads="1"/>
          </p:cNvSpPr>
          <p:nvPr/>
        </p:nvSpPr>
        <p:spPr bwMode="auto">
          <a:xfrm>
            <a:off x="7340600" y="30559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8" name="Rectangle 45"/>
          <p:cNvSpPr>
            <a:spLocks noChangeArrowheads="1"/>
          </p:cNvSpPr>
          <p:nvPr/>
        </p:nvSpPr>
        <p:spPr bwMode="auto">
          <a:xfrm>
            <a:off x="8267700" y="30559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Line 46"/>
          <p:cNvSpPr>
            <a:spLocks noChangeShapeType="1"/>
          </p:cNvSpPr>
          <p:nvPr/>
        </p:nvSpPr>
        <p:spPr bwMode="auto">
          <a:xfrm>
            <a:off x="855663" y="3282950"/>
            <a:ext cx="1587" cy="2889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 name="Rectangle 47"/>
          <p:cNvSpPr>
            <a:spLocks noChangeArrowheads="1"/>
          </p:cNvSpPr>
          <p:nvPr/>
        </p:nvSpPr>
        <p:spPr bwMode="auto">
          <a:xfrm>
            <a:off x="855663" y="3282950"/>
            <a:ext cx="9525" cy="29003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Line 48"/>
          <p:cNvSpPr>
            <a:spLocks noChangeShapeType="1"/>
          </p:cNvSpPr>
          <p:nvPr/>
        </p:nvSpPr>
        <p:spPr bwMode="auto">
          <a:xfrm>
            <a:off x="1592263" y="3282950"/>
            <a:ext cx="1587" cy="2889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2" name="Rectangle 49"/>
          <p:cNvSpPr>
            <a:spLocks noChangeArrowheads="1"/>
          </p:cNvSpPr>
          <p:nvPr/>
        </p:nvSpPr>
        <p:spPr bwMode="auto">
          <a:xfrm>
            <a:off x="1592263" y="3282950"/>
            <a:ext cx="9525" cy="29003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3" name="Line 50"/>
          <p:cNvSpPr>
            <a:spLocks noChangeShapeType="1"/>
          </p:cNvSpPr>
          <p:nvPr/>
        </p:nvSpPr>
        <p:spPr bwMode="auto">
          <a:xfrm>
            <a:off x="6402388" y="3282950"/>
            <a:ext cx="1587" cy="2889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4" name="Rectangle 51"/>
          <p:cNvSpPr>
            <a:spLocks noChangeArrowheads="1"/>
          </p:cNvSpPr>
          <p:nvPr/>
        </p:nvSpPr>
        <p:spPr bwMode="auto">
          <a:xfrm>
            <a:off x="6402388" y="3282950"/>
            <a:ext cx="9525" cy="29003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Line 52"/>
          <p:cNvSpPr>
            <a:spLocks noChangeShapeType="1"/>
          </p:cNvSpPr>
          <p:nvPr/>
        </p:nvSpPr>
        <p:spPr bwMode="auto">
          <a:xfrm>
            <a:off x="7340600" y="3282950"/>
            <a:ext cx="1588" cy="2889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6" name="Rectangle 53"/>
          <p:cNvSpPr>
            <a:spLocks noChangeArrowheads="1"/>
          </p:cNvSpPr>
          <p:nvPr/>
        </p:nvSpPr>
        <p:spPr bwMode="auto">
          <a:xfrm>
            <a:off x="7340600" y="3282950"/>
            <a:ext cx="9525" cy="29003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7" name="Line 54"/>
          <p:cNvSpPr>
            <a:spLocks noChangeShapeType="1"/>
          </p:cNvSpPr>
          <p:nvPr/>
        </p:nvSpPr>
        <p:spPr bwMode="auto">
          <a:xfrm>
            <a:off x="8278813" y="3282950"/>
            <a:ext cx="1587" cy="2889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8" name="Rectangle 55"/>
          <p:cNvSpPr>
            <a:spLocks noChangeArrowheads="1"/>
          </p:cNvSpPr>
          <p:nvPr/>
        </p:nvSpPr>
        <p:spPr bwMode="auto">
          <a:xfrm>
            <a:off x="8278813" y="3282950"/>
            <a:ext cx="9525" cy="29003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Rectangle 56"/>
          <p:cNvSpPr>
            <a:spLocks noChangeArrowheads="1"/>
          </p:cNvSpPr>
          <p:nvPr/>
        </p:nvSpPr>
        <p:spPr bwMode="auto">
          <a:xfrm>
            <a:off x="865188" y="3035300"/>
            <a:ext cx="74231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Rectangle 57"/>
          <p:cNvSpPr>
            <a:spLocks noChangeArrowheads="1"/>
          </p:cNvSpPr>
          <p:nvPr/>
        </p:nvSpPr>
        <p:spPr bwMode="auto">
          <a:xfrm>
            <a:off x="865188" y="3262313"/>
            <a:ext cx="74231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1" name="Line 58"/>
          <p:cNvSpPr>
            <a:spLocks noChangeShapeType="1"/>
          </p:cNvSpPr>
          <p:nvPr/>
        </p:nvSpPr>
        <p:spPr bwMode="auto">
          <a:xfrm>
            <a:off x="865188" y="347821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2" name="Rectangle 59"/>
          <p:cNvSpPr>
            <a:spLocks noChangeArrowheads="1"/>
          </p:cNvSpPr>
          <p:nvPr/>
        </p:nvSpPr>
        <p:spPr bwMode="auto">
          <a:xfrm>
            <a:off x="865188" y="347821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3" name="Line 60"/>
          <p:cNvSpPr>
            <a:spLocks noChangeShapeType="1"/>
          </p:cNvSpPr>
          <p:nvPr/>
        </p:nvSpPr>
        <p:spPr bwMode="auto">
          <a:xfrm>
            <a:off x="865188" y="368458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4" name="Rectangle 61"/>
          <p:cNvSpPr>
            <a:spLocks noChangeArrowheads="1"/>
          </p:cNvSpPr>
          <p:nvPr/>
        </p:nvSpPr>
        <p:spPr bwMode="auto">
          <a:xfrm>
            <a:off x="865188" y="368458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Line 62"/>
          <p:cNvSpPr>
            <a:spLocks noChangeShapeType="1"/>
          </p:cNvSpPr>
          <p:nvPr/>
        </p:nvSpPr>
        <p:spPr bwMode="auto">
          <a:xfrm>
            <a:off x="865188" y="389096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Rectangle 63"/>
          <p:cNvSpPr>
            <a:spLocks noChangeArrowheads="1"/>
          </p:cNvSpPr>
          <p:nvPr/>
        </p:nvSpPr>
        <p:spPr bwMode="auto">
          <a:xfrm>
            <a:off x="865188" y="389096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Line 64"/>
          <p:cNvSpPr>
            <a:spLocks noChangeShapeType="1"/>
          </p:cNvSpPr>
          <p:nvPr/>
        </p:nvSpPr>
        <p:spPr bwMode="auto">
          <a:xfrm>
            <a:off x="865188" y="409733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65"/>
          <p:cNvSpPr>
            <a:spLocks noChangeArrowheads="1"/>
          </p:cNvSpPr>
          <p:nvPr/>
        </p:nvSpPr>
        <p:spPr bwMode="auto">
          <a:xfrm>
            <a:off x="865188" y="409733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Line 66"/>
          <p:cNvSpPr>
            <a:spLocks noChangeShapeType="1"/>
          </p:cNvSpPr>
          <p:nvPr/>
        </p:nvSpPr>
        <p:spPr bwMode="auto">
          <a:xfrm>
            <a:off x="865188" y="430371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67"/>
          <p:cNvSpPr>
            <a:spLocks noChangeArrowheads="1"/>
          </p:cNvSpPr>
          <p:nvPr/>
        </p:nvSpPr>
        <p:spPr bwMode="auto">
          <a:xfrm>
            <a:off x="865188" y="430371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Line 68"/>
          <p:cNvSpPr>
            <a:spLocks noChangeShapeType="1"/>
          </p:cNvSpPr>
          <p:nvPr/>
        </p:nvSpPr>
        <p:spPr bwMode="auto">
          <a:xfrm>
            <a:off x="865188" y="451008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69"/>
          <p:cNvSpPr>
            <a:spLocks noChangeArrowheads="1"/>
          </p:cNvSpPr>
          <p:nvPr/>
        </p:nvSpPr>
        <p:spPr bwMode="auto">
          <a:xfrm>
            <a:off x="865188" y="451008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Line 70"/>
          <p:cNvSpPr>
            <a:spLocks noChangeShapeType="1"/>
          </p:cNvSpPr>
          <p:nvPr/>
        </p:nvSpPr>
        <p:spPr bwMode="auto">
          <a:xfrm>
            <a:off x="865188" y="471646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Rectangle 71"/>
          <p:cNvSpPr>
            <a:spLocks noChangeArrowheads="1"/>
          </p:cNvSpPr>
          <p:nvPr/>
        </p:nvSpPr>
        <p:spPr bwMode="auto">
          <a:xfrm>
            <a:off x="865188" y="471646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9" name="Line 72"/>
          <p:cNvSpPr>
            <a:spLocks noChangeShapeType="1"/>
          </p:cNvSpPr>
          <p:nvPr/>
        </p:nvSpPr>
        <p:spPr bwMode="auto">
          <a:xfrm>
            <a:off x="865188" y="492283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Rectangle 73"/>
          <p:cNvSpPr>
            <a:spLocks noChangeArrowheads="1"/>
          </p:cNvSpPr>
          <p:nvPr/>
        </p:nvSpPr>
        <p:spPr bwMode="auto">
          <a:xfrm>
            <a:off x="865188" y="492283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Line 74"/>
          <p:cNvSpPr>
            <a:spLocks noChangeShapeType="1"/>
          </p:cNvSpPr>
          <p:nvPr/>
        </p:nvSpPr>
        <p:spPr bwMode="auto">
          <a:xfrm>
            <a:off x="865188" y="512921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Rectangle 75"/>
          <p:cNvSpPr>
            <a:spLocks noChangeArrowheads="1"/>
          </p:cNvSpPr>
          <p:nvPr/>
        </p:nvSpPr>
        <p:spPr bwMode="auto">
          <a:xfrm>
            <a:off x="865188" y="512921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Line 76"/>
          <p:cNvSpPr>
            <a:spLocks noChangeShapeType="1"/>
          </p:cNvSpPr>
          <p:nvPr/>
        </p:nvSpPr>
        <p:spPr bwMode="auto">
          <a:xfrm>
            <a:off x="865188" y="533558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Rectangle 77"/>
          <p:cNvSpPr>
            <a:spLocks noChangeArrowheads="1"/>
          </p:cNvSpPr>
          <p:nvPr/>
        </p:nvSpPr>
        <p:spPr bwMode="auto">
          <a:xfrm>
            <a:off x="865188" y="533558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Line 78"/>
          <p:cNvSpPr>
            <a:spLocks noChangeShapeType="1"/>
          </p:cNvSpPr>
          <p:nvPr/>
        </p:nvSpPr>
        <p:spPr bwMode="auto">
          <a:xfrm>
            <a:off x="865188" y="554196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 name="Rectangle 79"/>
          <p:cNvSpPr>
            <a:spLocks noChangeArrowheads="1"/>
          </p:cNvSpPr>
          <p:nvPr/>
        </p:nvSpPr>
        <p:spPr bwMode="auto">
          <a:xfrm>
            <a:off x="865188" y="554196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 name="Line 80"/>
          <p:cNvSpPr>
            <a:spLocks noChangeShapeType="1"/>
          </p:cNvSpPr>
          <p:nvPr/>
        </p:nvSpPr>
        <p:spPr bwMode="auto">
          <a:xfrm>
            <a:off x="865188" y="574833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 name="Rectangle 81"/>
          <p:cNvSpPr>
            <a:spLocks noChangeArrowheads="1"/>
          </p:cNvSpPr>
          <p:nvPr/>
        </p:nvSpPr>
        <p:spPr bwMode="auto">
          <a:xfrm>
            <a:off x="865188" y="574833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315" name="Line 82"/>
          <p:cNvSpPr>
            <a:spLocks noChangeShapeType="1"/>
          </p:cNvSpPr>
          <p:nvPr/>
        </p:nvSpPr>
        <p:spPr bwMode="auto">
          <a:xfrm>
            <a:off x="865188" y="5954713"/>
            <a:ext cx="7423150" cy="0"/>
          </a:xfrm>
          <a:prstGeom prst="line">
            <a:avLst/>
          </a:prstGeom>
          <a:noFill/>
          <a:ln w="0">
            <a:solidFill>
              <a:srgbClr val="A6A6A6"/>
            </a:solidFill>
            <a:round/>
            <a:headEnd/>
            <a:tailEnd/>
          </a:ln>
        </p:spPr>
        <p:txBody>
          <a:bodyPr/>
          <a:lstStyle/>
          <a:p>
            <a:endParaRPr lang="en-US" dirty="0"/>
          </a:p>
        </p:txBody>
      </p:sp>
      <p:sp>
        <p:nvSpPr>
          <p:cNvPr id="300" name="Rectangle 83"/>
          <p:cNvSpPr>
            <a:spLocks noChangeArrowheads="1"/>
          </p:cNvSpPr>
          <p:nvPr/>
        </p:nvSpPr>
        <p:spPr bwMode="auto">
          <a:xfrm>
            <a:off x="865188" y="595471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1" name="Line 84"/>
          <p:cNvSpPr>
            <a:spLocks noChangeShapeType="1"/>
          </p:cNvSpPr>
          <p:nvPr/>
        </p:nvSpPr>
        <p:spPr bwMode="auto">
          <a:xfrm>
            <a:off x="865188" y="6162675"/>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2" name="Rectangle 85"/>
          <p:cNvSpPr>
            <a:spLocks noChangeArrowheads="1"/>
          </p:cNvSpPr>
          <p:nvPr/>
        </p:nvSpPr>
        <p:spPr bwMode="auto">
          <a:xfrm>
            <a:off x="865188" y="6162675"/>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2" name="Slide Number Placeholder 111"/>
          <p:cNvSpPr>
            <a:spLocks noGrp="1"/>
          </p:cNvSpPr>
          <p:nvPr>
            <p:ph type="sldNum" sz="quarter" idx="12"/>
          </p:nvPr>
        </p:nvSpPr>
        <p:spPr/>
        <p:txBody>
          <a:bodyPr/>
          <a:lstStyle/>
          <a:p>
            <a:pPr>
              <a:defRPr/>
            </a:pPr>
            <a:fld id="{23995E96-BDCC-4B73-BC4D-04F7994662ED}" type="slidenum">
              <a:rPr lang="en-US" smtClean="0"/>
              <a:pPr>
                <a:defRPr/>
              </a:pPr>
              <a:t>33</a:t>
            </a:fld>
            <a:endParaRPr lang="en-US" dirty="0"/>
          </a:p>
        </p:txBody>
      </p:sp>
      <p:sp>
        <p:nvSpPr>
          <p:cNvPr id="113" name="Rounded Rectangle 112"/>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4"/>
                                        </p:tgtEl>
                                        <p:attrNameLst>
                                          <p:attrName>style.visibility</p:attrName>
                                        </p:attrNameLst>
                                      </p:cBhvr>
                                      <p:to>
                                        <p:strVal val="visible"/>
                                      </p:to>
                                    </p:set>
                                    <p:animEffect transition="in" filter="fade">
                                      <p:cBhvr>
                                        <p:cTn id="34" dur="500"/>
                                        <p:tgtEl>
                                          <p:spTgt spid="2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5"/>
                                        </p:tgtEl>
                                        <p:attrNameLst>
                                          <p:attrName>style.visibility</p:attrName>
                                        </p:attrNameLst>
                                      </p:cBhvr>
                                      <p:to>
                                        <p:strVal val="visible"/>
                                      </p:to>
                                    </p:set>
                                    <p:animEffect transition="in" filter="fade">
                                      <p:cBhvr>
                                        <p:cTn id="37" dur="500"/>
                                        <p:tgtEl>
                                          <p:spTgt spid="2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6"/>
                                        </p:tgtEl>
                                        <p:attrNameLst>
                                          <p:attrName>style.visibility</p:attrName>
                                        </p:attrNameLst>
                                      </p:cBhvr>
                                      <p:to>
                                        <p:strVal val="visible"/>
                                      </p:to>
                                    </p:set>
                                    <p:animEffect transition="in" filter="fade">
                                      <p:cBhvr>
                                        <p:cTn id="40" dur="500"/>
                                        <p:tgtEl>
                                          <p:spTgt spid="2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7"/>
                                        </p:tgtEl>
                                        <p:attrNameLst>
                                          <p:attrName>style.visibility</p:attrName>
                                        </p:attrNameLst>
                                      </p:cBhvr>
                                      <p:to>
                                        <p:strVal val="visible"/>
                                      </p:to>
                                    </p:set>
                                    <p:animEffect transition="in" filter="fade">
                                      <p:cBhvr>
                                        <p:cTn id="43" dur="500"/>
                                        <p:tgtEl>
                                          <p:spTgt spid="2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8"/>
                                        </p:tgtEl>
                                        <p:attrNameLst>
                                          <p:attrName>style.visibility</p:attrName>
                                        </p:attrNameLst>
                                      </p:cBhvr>
                                      <p:to>
                                        <p:strVal val="visible"/>
                                      </p:to>
                                    </p:set>
                                    <p:animEffect transition="in" filter="fade">
                                      <p:cBhvr>
                                        <p:cTn id="46" dur="500"/>
                                        <p:tgtEl>
                                          <p:spTgt spid="2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9"/>
                                        </p:tgtEl>
                                        <p:attrNameLst>
                                          <p:attrName>style.visibility</p:attrName>
                                        </p:attrNameLst>
                                      </p:cBhvr>
                                      <p:to>
                                        <p:strVal val="visible"/>
                                      </p:to>
                                    </p:set>
                                    <p:animEffect transition="in" filter="fade">
                                      <p:cBhvr>
                                        <p:cTn id="49" dur="500"/>
                                        <p:tgtEl>
                                          <p:spTgt spid="2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500"/>
                                        <p:tgtEl>
                                          <p:spTgt spid="2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1"/>
                                        </p:tgtEl>
                                        <p:attrNameLst>
                                          <p:attrName>style.visibility</p:attrName>
                                        </p:attrNameLst>
                                      </p:cBhvr>
                                      <p:to>
                                        <p:strVal val="visible"/>
                                      </p:to>
                                    </p:set>
                                    <p:animEffect transition="in" filter="fade">
                                      <p:cBhvr>
                                        <p:cTn id="55" dur="500"/>
                                        <p:tgtEl>
                                          <p:spTgt spid="2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1"/>
                                        </p:tgtEl>
                                        <p:attrNameLst>
                                          <p:attrName>style.visibility</p:attrName>
                                        </p:attrNameLst>
                                      </p:cBhvr>
                                      <p:to>
                                        <p:strVal val="visible"/>
                                      </p:to>
                                    </p:set>
                                    <p:animEffect transition="in" filter="fade">
                                      <p:cBhvr>
                                        <p:cTn id="58" dur="500"/>
                                        <p:tgtEl>
                                          <p:spTgt spid="2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2"/>
                                        </p:tgtEl>
                                        <p:attrNameLst>
                                          <p:attrName>style.visibility</p:attrName>
                                        </p:attrNameLst>
                                      </p:cBhvr>
                                      <p:to>
                                        <p:strVal val="visible"/>
                                      </p:to>
                                    </p:set>
                                    <p:animEffect transition="in" filter="fade">
                                      <p:cBhvr>
                                        <p:cTn id="61" dur="500"/>
                                        <p:tgtEl>
                                          <p:spTgt spid="2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3"/>
                                        </p:tgtEl>
                                        <p:attrNameLst>
                                          <p:attrName>style.visibility</p:attrName>
                                        </p:attrNameLst>
                                      </p:cBhvr>
                                      <p:to>
                                        <p:strVal val="visible"/>
                                      </p:to>
                                    </p:set>
                                    <p:animEffect transition="in" filter="fade">
                                      <p:cBhvr>
                                        <p:cTn id="64" dur="500"/>
                                        <p:tgtEl>
                                          <p:spTgt spid="2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4"/>
                                        </p:tgtEl>
                                        <p:attrNameLst>
                                          <p:attrName>style.visibility</p:attrName>
                                        </p:attrNameLst>
                                      </p:cBhvr>
                                      <p:to>
                                        <p:strVal val="visible"/>
                                      </p:to>
                                    </p:set>
                                    <p:animEffect transition="in" filter="fade">
                                      <p:cBhvr>
                                        <p:cTn id="67" dur="500"/>
                                        <p:tgtEl>
                                          <p:spTgt spid="2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5"/>
                                        </p:tgtEl>
                                        <p:attrNameLst>
                                          <p:attrName>style.visibility</p:attrName>
                                        </p:attrNameLst>
                                      </p:cBhvr>
                                      <p:to>
                                        <p:strVal val="visible"/>
                                      </p:to>
                                    </p:set>
                                    <p:animEffect transition="in" filter="fade">
                                      <p:cBhvr>
                                        <p:cTn id="70" dur="500"/>
                                        <p:tgtEl>
                                          <p:spTgt spid="2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6"/>
                                        </p:tgtEl>
                                        <p:attrNameLst>
                                          <p:attrName>style.visibility</p:attrName>
                                        </p:attrNameLst>
                                      </p:cBhvr>
                                      <p:to>
                                        <p:strVal val="visible"/>
                                      </p:to>
                                    </p:set>
                                    <p:animEffect transition="in" filter="fade">
                                      <p:cBhvr>
                                        <p:cTn id="73" dur="500"/>
                                        <p:tgtEl>
                                          <p:spTgt spid="2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7"/>
                                        </p:tgtEl>
                                        <p:attrNameLst>
                                          <p:attrName>style.visibility</p:attrName>
                                        </p:attrNameLst>
                                      </p:cBhvr>
                                      <p:to>
                                        <p:strVal val="visible"/>
                                      </p:to>
                                    </p:set>
                                    <p:animEffect transition="in" filter="fade">
                                      <p:cBhvr>
                                        <p:cTn id="76" dur="500"/>
                                        <p:tgtEl>
                                          <p:spTgt spid="2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8"/>
                                        </p:tgtEl>
                                        <p:attrNameLst>
                                          <p:attrName>style.visibility</p:attrName>
                                        </p:attrNameLst>
                                      </p:cBhvr>
                                      <p:to>
                                        <p:strVal val="visible"/>
                                      </p:to>
                                    </p:set>
                                    <p:animEffect transition="in" filter="fade">
                                      <p:cBhvr>
                                        <p:cTn id="79" dur="500"/>
                                        <p:tgtEl>
                                          <p:spTgt spid="2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9"/>
                                        </p:tgtEl>
                                        <p:attrNameLst>
                                          <p:attrName>style.visibility</p:attrName>
                                        </p:attrNameLst>
                                      </p:cBhvr>
                                      <p:to>
                                        <p:strVal val="visible"/>
                                      </p:to>
                                    </p:set>
                                    <p:animEffect transition="in" filter="fade">
                                      <p:cBhvr>
                                        <p:cTn id="82" dur="500"/>
                                        <p:tgtEl>
                                          <p:spTgt spid="2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0"/>
                                        </p:tgtEl>
                                        <p:attrNameLst>
                                          <p:attrName>style.visibility</p:attrName>
                                        </p:attrNameLst>
                                      </p:cBhvr>
                                      <p:to>
                                        <p:strVal val="visible"/>
                                      </p:to>
                                    </p:set>
                                    <p:animEffect transition="in" filter="fade">
                                      <p:cBhvr>
                                        <p:cTn id="85" dur="500"/>
                                        <p:tgtEl>
                                          <p:spTgt spid="25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fade">
                                      <p:cBhvr>
                                        <p:cTn id="88" dur="500"/>
                                        <p:tgtEl>
                                          <p:spTgt spid="25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4241"/>
                                        </p:tgtEl>
                                        <p:attrNameLst>
                                          <p:attrName>style.visibility</p:attrName>
                                        </p:attrNameLst>
                                      </p:cBhvr>
                                      <p:to>
                                        <p:strVal val="visible"/>
                                      </p:to>
                                    </p:set>
                                    <p:animEffect transition="in" filter="fade">
                                      <p:cBhvr>
                                        <p:cTn id="91" dur="500"/>
                                        <p:tgtEl>
                                          <p:spTgt spid="94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41" grpId="0"/>
      <p:bldP spid="23" grpId="0"/>
      <p:bldP spid="24" grpId="0"/>
      <p:bldP spid="25" grpId="0"/>
      <p:bldP spid="26" grpId="0"/>
      <p:bldP spid="27" grpId="0"/>
      <p:bldP spid="28" grpId="0"/>
      <p:bldP spid="29" grpId="0"/>
      <p:bldP spid="30" grpId="0"/>
      <p:bldP spid="31" grpId="0"/>
      <p:bldP spid="224" grpId="0"/>
      <p:bldP spid="225" grpId="0"/>
      <p:bldP spid="226" grpId="0"/>
      <p:bldP spid="227" grpId="0"/>
      <p:bldP spid="228" grpId="0"/>
      <p:bldP spid="229" grpId="0"/>
      <p:bldP spid="230" grpId="0"/>
      <p:bldP spid="231" grpId="0"/>
      <p:bldP spid="241" grpId="0"/>
      <p:bldP spid="242" grpId="0"/>
      <p:bldP spid="243" grpId="0"/>
      <p:bldP spid="244" grpId="0"/>
      <p:bldP spid="245" grpId="0"/>
      <p:bldP spid="246" grpId="0"/>
      <p:bldP spid="247" grpId="0"/>
      <p:bldP spid="248" grpId="0"/>
      <p:bldP spid="249" grpId="0"/>
      <p:bldP spid="250" grpId="0"/>
      <p:bldP spid="2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13-2 SOLUTION</a:t>
            </a:r>
          </a:p>
        </p:txBody>
      </p:sp>
      <p:sp>
        <p:nvSpPr>
          <p:cNvPr id="10" name="Rectangle 7"/>
          <p:cNvSpPr>
            <a:spLocks noChangeArrowheads="1"/>
          </p:cNvSpPr>
          <p:nvPr/>
        </p:nvSpPr>
        <p:spPr bwMode="auto">
          <a:xfrm>
            <a:off x="552450" y="677863"/>
            <a:ext cx="6235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$10 par, 500 shares authorized, 200 shares issued and outstanding</a:t>
            </a:r>
            <a:endParaRPr lang="en-US" dirty="0">
              <a:solidFill>
                <a:prstClr val="black"/>
              </a:solidFill>
              <a:cs typeface="+mn-cs"/>
            </a:endParaRPr>
          </a:p>
        </p:txBody>
      </p:sp>
      <p:sp>
        <p:nvSpPr>
          <p:cNvPr id="11" name="Rectangle 8"/>
          <p:cNvSpPr>
            <a:spLocks noChangeArrowheads="1"/>
          </p:cNvSpPr>
          <p:nvPr/>
        </p:nvSpPr>
        <p:spPr bwMode="auto">
          <a:xfrm>
            <a:off x="6916738" y="677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$2,000</a:t>
            </a:r>
            <a:endParaRPr lang="en-US" dirty="0">
              <a:solidFill>
                <a:prstClr val="black"/>
              </a:solidFill>
              <a:cs typeface="+mn-cs"/>
            </a:endParaRPr>
          </a:p>
        </p:txBody>
      </p:sp>
      <p:sp>
        <p:nvSpPr>
          <p:cNvPr id="12" name="Rectangle 9"/>
          <p:cNvSpPr>
            <a:spLocks noChangeArrowheads="1"/>
          </p:cNvSpPr>
          <p:nvPr/>
        </p:nvSpPr>
        <p:spPr bwMode="auto">
          <a:xfrm>
            <a:off x="552450" y="884238"/>
            <a:ext cx="3490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par, Common Stock</a:t>
            </a:r>
            <a:endParaRPr lang="en-US" dirty="0">
              <a:solidFill>
                <a:prstClr val="black"/>
              </a:solidFill>
              <a:cs typeface="+mn-cs"/>
            </a:endParaRPr>
          </a:p>
        </p:txBody>
      </p:sp>
      <p:sp>
        <p:nvSpPr>
          <p:cNvPr id="13" name="Rectangle 10"/>
          <p:cNvSpPr>
            <a:spLocks noChangeArrowheads="1"/>
          </p:cNvSpPr>
          <p:nvPr/>
        </p:nvSpPr>
        <p:spPr bwMode="auto">
          <a:xfrm>
            <a:off x="7007225" y="8842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4" name="Rectangle 11"/>
          <p:cNvSpPr>
            <a:spLocks noChangeArrowheads="1"/>
          </p:cNvSpPr>
          <p:nvPr/>
        </p:nvSpPr>
        <p:spPr bwMode="auto">
          <a:xfrm>
            <a:off x="552450" y="1090613"/>
            <a:ext cx="13922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15" name="Rectangle 12"/>
          <p:cNvSpPr>
            <a:spLocks noChangeArrowheads="1"/>
          </p:cNvSpPr>
          <p:nvPr/>
        </p:nvSpPr>
        <p:spPr bwMode="auto">
          <a:xfrm>
            <a:off x="7007225" y="10906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6" name="Rectangle 13"/>
          <p:cNvSpPr>
            <a:spLocks noChangeArrowheads="1"/>
          </p:cNvSpPr>
          <p:nvPr/>
        </p:nvSpPr>
        <p:spPr bwMode="auto">
          <a:xfrm>
            <a:off x="735013" y="1296988"/>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a:t>
            </a:r>
            <a:endParaRPr lang="en-US" dirty="0">
              <a:solidFill>
                <a:prstClr val="black"/>
              </a:solidFill>
              <a:cs typeface="+mn-cs"/>
            </a:endParaRPr>
          </a:p>
        </p:txBody>
      </p:sp>
      <p:sp>
        <p:nvSpPr>
          <p:cNvPr id="17" name="Rectangle 14"/>
          <p:cNvSpPr>
            <a:spLocks noChangeArrowheads="1"/>
          </p:cNvSpPr>
          <p:nvPr/>
        </p:nvSpPr>
        <p:spPr bwMode="auto">
          <a:xfrm>
            <a:off x="6916738" y="12969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18" name="Rectangle 15"/>
          <p:cNvSpPr>
            <a:spLocks noChangeArrowheads="1"/>
          </p:cNvSpPr>
          <p:nvPr/>
        </p:nvSpPr>
        <p:spPr bwMode="auto">
          <a:xfrm>
            <a:off x="552450" y="167640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Jan. 10</a:t>
            </a:r>
            <a:endParaRPr lang="en-US" dirty="0">
              <a:solidFill>
                <a:prstClr val="black"/>
              </a:solidFill>
              <a:cs typeface="+mn-cs"/>
            </a:endParaRPr>
          </a:p>
        </p:txBody>
      </p:sp>
      <p:sp>
        <p:nvSpPr>
          <p:cNvPr id="19" name="Rectangle 16"/>
          <p:cNvSpPr>
            <a:spLocks noChangeArrowheads="1"/>
          </p:cNvSpPr>
          <p:nvPr/>
        </p:nvSpPr>
        <p:spPr bwMode="auto">
          <a:xfrm>
            <a:off x="1238250" y="1676400"/>
            <a:ext cx="6302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The board declared a $0.10 cash dividend per share to shareholders of record Jan. 28.</a:t>
            </a:r>
            <a:endParaRPr lang="en-US" dirty="0">
              <a:solidFill>
                <a:prstClr val="black"/>
              </a:solidFill>
              <a:cs typeface="+mn-cs"/>
            </a:endParaRPr>
          </a:p>
        </p:txBody>
      </p:sp>
      <p:sp>
        <p:nvSpPr>
          <p:cNvPr id="20" name="Rectangle 17"/>
          <p:cNvSpPr>
            <a:spLocks noChangeArrowheads="1"/>
          </p:cNvSpPr>
          <p:nvPr/>
        </p:nvSpPr>
        <p:spPr bwMode="auto">
          <a:xfrm>
            <a:off x="552450" y="1882775"/>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Feb. 15</a:t>
            </a:r>
            <a:endParaRPr lang="en-US" dirty="0">
              <a:solidFill>
                <a:prstClr val="black"/>
              </a:solidFill>
              <a:cs typeface="+mn-cs"/>
            </a:endParaRPr>
          </a:p>
        </p:txBody>
      </p:sp>
      <p:sp>
        <p:nvSpPr>
          <p:cNvPr id="232" name="Rectangle 18"/>
          <p:cNvSpPr>
            <a:spLocks noChangeArrowheads="1"/>
          </p:cNvSpPr>
          <p:nvPr/>
        </p:nvSpPr>
        <p:spPr bwMode="auto">
          <a:xfrm>
            <a:off x="1238250" y="1882775"/>
            <a:ext cx="3489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 the cash dividend declared on January 10.</a:t>
            </a:r>
            <a:endParaRPr lang="en-US" dirty="0">
              <a:solidFill>
                <a:prstClr val="black"/>
              </a:solidFill>
              <a:cs typeface="+mn-cs"/>
            </a:endParaRPr>
          </a:p>
        </p:txBody>
      </p:sp>
      <p:sp>
        <p:nvSpPr>
          <p:cNvPr id="233" name="Rectangle 19"/>
          <p:cNvSpPr>
            <a:spLocks noChangeArrowheads="1"/>
          </p:cNvSpPr>
          <p:nvPr/>
        </p:nvSpPr>
        <p:spPr bwMode="auto">
          <a:xfrm>
            <a:off x="552450" y="2089150"/>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Mar. 31</a:t>
            </a:r>
            <a:endParaRPr lang="en-US" dirty="0">
              <a:solidFill>
                <a:prstClr val="black"/>
              </a:solidFill>
              <a:cs typeface="+mn-cs"/>
            </a:endParaRPr>
          </a:p>
        </p:txBody>
      </p:sp>
      <p:sp>
        <p:nvSpPr>
          <p:cNvPr id="234" name="Rectangle 20"/>
          <p:cNvSpPr>
            <a:spLocks noChangeArrowheads="1"/>
          </p:cNvSpPr>
          <p:nvPr/>
        </p:nvSpPr>
        <p:spPr bwMode="auto">
          <a:xfrm>
            <a:off x="1238250" y="2089150"/>
            <a:ext cx="5768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Declared a 20% stock dividend. The market value of the stock is $18 per share.</a:t>
            </a:r>
            <a:endParaRPr lang="en-US" dirty="0">
              <a:solidFill>
                <a:prstClr val="black"/>
              </a:solidFill>
              <a:cs typeface="+mn-cs"/>
            </a:endParaRPr>
          </a:p>
        </p:txBody>
      </p:sp>
      <p:sp>
        <p:nvSpPr>
          <p:cNvPr id="235" name="Rectangle 21"/>
          <p:cNvSpPr>
            <a:spLocks noChangeArrowheads="1"/>
          </p:cNvSpPr>
          <p:nvPr/>
        </p:nvSpPr>
        <p:spPr bwMode="auto">
          <a:xfrm>
            <a:off x="552450" y="2295525"/>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May 1</a:t>
            </a:r>
            <a:endParaRPr lang="en-US" dirty="0">
              <a:solidFill>
                <a:prstClr val="black"/>
              </a:solidFill>
              <a:cs typeface="+mn-cs"/>
            </a:endParaRPr>
          </a:p>
        </p:txBody>
      </p:sp>
      <p:sp>
        <p:nvSpPr>
          <p:cNvPr id="236" name="Rectangle 22"/>
          <p:cNvSpPr>
            <a:spLocks noChangeArrowheads="1"/>
          </p:cNvSpPr>
          <p:nvPr/>
        </p:nvSpPr>
        <p:spPr bwMode="auto">
          <a:xfrm>
            <a:off x="1238250" y="2295525"/>
            <a:ext cx="3852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Distributed the stock dividend declared on March 31.</a:t>
            </a:r>
            <a:endParaRPr lang="en-US" dirty="0">
              <a:solidFill>
                <a:prstClr val="black"/>
              </a:solidFill>
              <a:cs typeface="+mn-cs"/>
            </a:endParaRPr>
          </a:p>
        </p:txBody>
      </p:sp>
      <p:sp>
        <p:nvSpPr>
          <p:cNvPr id="237" name="Rectangle 23"/>
          <p:cNvSpPr>
            <a:spLocks noChangeArrowheads="1"/>
          </p:cNvSpPr>
          <p:nvPr/>
        </p:nvSpPr>
        <p:spPr bwMode="auto">
          <a:xfrm>
            <a:off x="552450" y="2500313"/>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1</a:t>
            </a:r>
            <a:endParaRPr lang="en-US" dirty="0">
              <a:solidFill>
                <a:prstClr val="black"/>
              </a:solidFill>
              <a:cs typeface="+mn-cs"/>
            </a:endParaRPr>
          </a:p>
        </p:txBody>
      </p:sp>
      <p:sp>
        <p:nvSpPr>
          <p:cNvPr id="238" name="Rectangle 24"/>
          <p:cNvSpPr>
            <a:spLocks noChangeArrowheads="1"/>
          </p:cNvSpPr>
          <p:nvPr/>
        </p:nvSpPr>
        <p:spPr bwMode="auto">
          <a:xfrm>
            <a:off x="1238250" y="2500313"/>
            <a:ext cx="5768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Declared a 40% stock dividend. The market value of the stock is $25 per share.</a:t>
            </a:r>
            <a:endParaRPr lang="en-US" dirty="0">
              <a:solidFill>
                <a:prstClr val="black"/>
              </a:solidFill>
              <a:cs typeface="+mn-cs"/>
            </a:endParaRPr>
          </a:p>
        </p:txBody>
      </p:sp>
      <p:sp>
        <p:nvSpPr>
          <p:cNvPr id="239" name="Rectangle 25"/>
          <p:cNvSpPr>
            <a:spLocks noChangeArrowheads="1"/>
          </p:cNvSpPr>
          <p:nvPr/>
        </p:nvSpPr>
        <p:spPr bwMode="auto">
          <a:xfrm>
            <a:off x="552450" y="27066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240" name="Rectangle 26"/>
          <p:cNvSpPr>
            <a:spLocks noChangeArrowheads="1"/>
          </p:cNvSpPr>
          <p:nvPr/>
        </p:nvSpPr>
        <p:spPr bwMode="auto">
          <a:xfrm>
            <a:off x="1238250" y="2706688"/>
            <a:ext cx="4054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Distributed the stock dividend declared on December 1.</a:t>
            </a:r>
            <a:endParaRPr lang="en-US" dirty="0">
              <a:solidFill>
                <a:prstClr val="black"/>
              </a:solidFill>
              <a:cs typeface="+mn-cs"/>
            </a:endParaRPr>
          </a:p>
        </p:txBody>
      </p:sp>
      <p:sp>
        <p:nvSpPr>
          <p:cNvPr id="303" name="Line 93"/>
          <p:cNvSpPr>
            <a:spLocks noChangeShapeType="1"/>
          </p:cNvSpPr>
          <p:nvPr/>
        </p:nvSpPr>
        <p:spPr bwMode="auto">
          <a:xfrm>
            <a:off x="6553200" y="1276350"/>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4" name="Rectangle 94"/>
          <p:cNvSpPr>
            <a:spLocks noChangeArrowheads="1"/>
          </p:cNvSpPr>
          <p:nvPr/>
        </p:nvSpPr>
        <p:spPr bwMode="auto">
          <a:xfrm>
            <a:off x="6553200" y="1276350"/>
            <a:ext cx="9477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5" name="Line 95"/>
          <p:cNvSpPr>
            <a:spLocks noChangeShapeType="1"/>
          </p:cNvSpPr>
          <p:nvPr/>
        </p:nvSpPr>
        <p:spPr bwMode="auto">
          <a:xfrm>
            <a:off x="6553200" y="1481138"/>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6" name="Rectangle 96"/>
          <p:cNvSpPr>
            <a:spLocks noChangeArrowheads="1"/>
          </p:cNvSpPr>
          <p:nvPr/>
        </p:nvSpPr>
        <p:spPr bwMode="auto">
          <a:xfrm>
            <a:off x="6553200" y="1481138"/>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7" name="Line 97"/>
          <p:cNvSpPr>
            <a:spLocks noChangeShapeType="1"/>
          </p:cNvSpPr>
          <p:nvPr/>
        </p:nvSpPr>
        <p:spPr bwMode="auto">
          <a:xfrm>
            <a:off x="6553200" y="1501775"/>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8" name="Rectangle 98"/>
          <p:cNvSpPr>
            <a:spLocks noChangeArrowheads="1"/>
          </p:cNvSpPr>
          <p:nvPr/>
        </p:nvSpPr>
        <p:spPr bwMode="auto">
          <a:xfrm>
            <a:off x="6553200" y="1501775"/>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 name="AutoShape 3"/>
          <p:cNvSpPr>
            <a:spLocks noChangeAspect="1" noChangeArrowheads="1" noTextEdit="1"/>
          </p:cNvSpPr>
          <p:nvPr/>
        </p:nvSpPr>
        <p:spPr bwMode="auto">
          <a:xfrm>
            <a:off x="855663" y="3006725"/>
            <a:ext cx="74326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5"/>
          <p:cNvSpPr>
            <a:spLocks noChangeArrowheads="1"/>
          </p:cNvSpPr>
          <p:nvPr/>
        </p:nvSpPr>
        <p:spPr bwMode="auto">
          <a:xfrm>
            <a:off x="855663" y="3006725"/>
            <a:ext cx="74326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9" name="Rectangle 6"/>
          <p:cNvSpPr>
            <a:spLocks noChangeArrowheads="1"/>
          </p:cNvSpPr>
          <p:nvPr/>
        </p:nvSpPr>
        <p:spPr bwMode="auto">
          <a:xfrm>
            <a:off x="6675438" y="3027363"/>
            <a:ext cx="4841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310" name="Rectangle 7"/>
          <p:cNvSpPr>
            <a:spLocks noChangeArrowheads="1"/>
          </p:cNvSpPr>
          <p:nvPr/>
        </p:nvSpPr>
        <p:spPr bwMode="auto">
          <a:xfrm>
            <a:off x="7581900" y="3027363"/>
            <a:ext cx="5445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311" name="Rectangle 8"/>
          <p:cNvSpPr>
            <a:spLocks noChangeArrowheads="1"/>
          </p:cNvSpPr>
          <p:nvPr/>
        </p:nvSpPr>
        <p:spPr bwMode="auto">
          <a:xfrm>
            <a:off x="895350" y="3254375"/>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May 1</a:t>
            </a:r>
            <a:endParaRPr lang="en-US" dirty="0">
              <a:solidFill>
                <a:prstClr val="black"/>
              </a:solidFill>
              <a:cs typeface="+mn-cs"/>
            </a:endParaRPr>
          </a:p>
        </p:txBody>
      </p:sp>
      <p:sp>
        <p:nvSpPr>
          <p:cNvPr id="312" name="Rectangle 9"/>
          <p:cNvSpPr>
            <a:spLocks noChangeArrowheads="1"/>
          </p:cNvSpPr>
          <p:nvPr/>
        </p:nvSpPr>
        <p:spPr bwMode="auto">
          <a:xfrm>
            <a:off x="1722438" y="3254375"/>
            <a:ext cx="27574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dividend distributable</a:t>
            </a:r>
            <a:endParaRPr lang="en-US" dirty="0">
              <a:solidFill>
                <a:prstClr val="black"/>
              </a:solidFill>
              <a:cs typeface="+mn-cs"/>
            </a:endParaRPr>
          </a:p>
        </p:txBody>
      </p:sp>
      <p:sp>
        <p:nvSpPr>
          <p:cNvPr id="313" name="Rectangle 10"/>
          <p:cNvSpPr>
            <a:spLocks noChangeArrowheads="1"/>
          </p:cNvSpPr>
          <p:nvPr/>
        </p:nvSpPr>
        <p:spPr bwMode="auto">
          <a:xfrm>
            <a:off x="4789488" y="3254375"/>
            <a:ext cx="1593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 shares x $10 par)</a:t>
            </a:r>
            <a:endParaRPr lang="en-US" dirty="0">
              <a:solidFill>
                <a:prstClr val="black"/>
              </a:solidFill>
              <a:cs typeface="+mn-cs"/>
            </a:endParaRPr>
          </a:p>
        </p:txBody>
      </p:sp>
      <p:sp>
        <p:nvSpPr>
          <p:cNvPr id="314" name="Rectangle 11"/>
          <p:cNvSpPr>
            <a:spLocks noChangeArrowheads="1"/>
          </p:cNvSpPr>
          <p:nvPr/>
        </p:nvSpPr>
        <p:spPr bwMode="auto">
          <a:xfrm>
            <a:off x="6988175" y="3254375"/>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315" name="Rectangle 12"/>
          <p:cNvSpPr>
            <a:spLocks noChangeArrowheads="1"/>
          </p:cNvSpPr>
          <p:nvPr/>
        </p:nvSpPr>
        <p:spPr bwMode="auto">
          <a:xfrm>
            <a:off x="1905000" y="3462338"/>
            <a:ext cx="2247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$10 par value</a:t>
            </a:r>
            <a:endParaRPr lang="en-US" dirty="0">
              <a:solidFill>
                <a:prstClr val="black"/>
              </a:solidFill>
              <a:cs typeface="+mn-cs"/>
            </a:endParaRPr>
          </a:p>
        </p:txBody>
      </p:sp>
      <p:sp>
        <p:nvSpPr>
          <p:cNvPr id="316" name="Rectangle 13"/>
          <p:cNvSpPr>
            <a:spLocks noChangeArrowheads="1"/>
          </p:cNvSpPr>
          <p:nvPr/>
        </p:nvSpPr>
        <p:spPr bwMode="auto">
          <a:xfrm>
            <a:off x="4789488" y="3462338"/>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 shares x $10 par)</a:t>
            </a:r>
            <a:endParaRPr lang="en-US" dirty="0">
              <a:solidFill>
                <a:prstClr val="black"/>
              </a:solidFill>
              <a:cs typeface="+mn-cs"/>
            </a:endParaRPr>
          </a:p>
        </p:txBody>
      </p:sp>
      <p:sp>
        <p:nvSpPr>
          <p:cNvPr id="317" name="Rectangle 14"/>
          <p:cNvSpPr>
            <a:spLocks noChangeArrowheads="1"/>
          </p:cNvSpPr>
          <p:nvPr/>
        </p:nvSpPr>
        <p:spPr bwMode="auto">
          <a:xfrm>
            <a:off x="7924800" y="3462338"/>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318" name="Rectangle 15"/>
          <p:cNvSpPr>
            <a:spLocks noChangeArrowheads="1"/>
          </p:cNvSpPr>
          <p:nvPr/>
        </p:nvSpPr>
        <p:spPr bwMode="auto">
          <a:xfrm>
            <a:off x="895350" y="3875088"/>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1</a:t>
            </a:r>
            <a:endParaRPr lang="en-US" dirty="0">
              <a:solidFill>
                <a:prstClr val="black"/>
              </a:solidFill>
              <a:cs typeface="+mn-cs"/>
            </a:endParaRPr>
          </a:p>
        </p:txBody>
      </p:sp>
      <p:sp>
        <p:nvSpPr>
          <p:cNvPr id="319" name="Rectangle 16"/>
          <p:cNvSpPr>
            <a:spLocks noChangeArrowheads="1"/>
          </p:cNvSpPr>
          <p:nvPr/>
        </p:nvSpPr>
        <p:spPr bwMode="auto">
          <a:xfrm>
            <a:off x="1722438" y="3875088"/>
            <a:ext cx="1371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86" name="Rectangle 17"/>
          <p:cNvSpPr>
            <a:spLocks noChangeArrowheads="1"/>
          </p:cNvSpPr>
          <p:nvPr/>
        </p:nvSpPr>
        <p:spPr bwMode="auto">
          <a:xfrm>
            <a:off x="3276600" y="3875088"/>
            <a:ext cx="30654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(240 shares x 40% = 96 shares x $10 par)</a:t>
            </a:r>
            <a:endParaRPr lang="en-US" dirty="0">
              <a:solidFill>
                <a:prstClr val="black"/>
              </a:solidFill>
              <a:cs typeface="+mn-cs"/>
            </a:endParaRPr>
          </a:p>
        </p:txBody>
      </p:sp>
      <p:sp>
        <p:nvSpPr>
          <p:cNvPr id="87" name="Rectangle 18"/>
          <p:cNvSpPr>
            <a:spLocks noChangeArrowheads="1"/>
          </p:cNvSpPr>
          <p:nvPr/>
        </p:nvSpPr>
        <p:spPr bwMode="auto">
          <a:xfrm>
            <a:off x="6988175" y="3875088"/>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960</a:t>
            </a:r>
            <a:endParaRPr lang="en-US" dirty="0">
              <a:solidFill>
                <a:prstClr val="black"/>
              </a:solidFill>
              <a:cs typeface="+mn-cs"/>
            </a:endParaRPr>
          </a:p>
        </p:txBody>
      </p:sp>
      <p:sp>
        <p:nvSpPr>
          <p:cNvPr id="352" name="Rectangle 19"/>
          <p:cNvSpPr>
            <a:spLocks noChangeArrowheads="1"/>
          </p:cNvSpPr>
          <p:nvPr/>
        </p:nvSpPr>
        <p:spPr bwMode="auto">
          <a:xfrm>
            <a:off x="1905000" y="4081463"/>
            <a:ext cx="2757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dividend distributable</a:t>
            </a:r>
            <a:endParaRPr lang="en-US" dirty="0">
              <a:solidFill>
                <a:prstClr val="black"/>
              </a:solidFill>
              <a:cs typeface="+mn-cs"/>
            </a:endParaRPr>
          </a:p>
        </p:txBody>
      </p:sp>
      <p:sp>
        <p:nvSpPr>
          <p:cNvPr id="353" name="Rectangle 20"/>
          <p:cNvSpPr>
            <a:spLocks noChangeArrowheads="1"/>
          </p:cNvSpPr>
          <p:nvPr/>
        </p:nvSpPr>
        <p:spPr bwMode="auto">
          <a:xfrm>
            <a:off x="4789488" y="4081463"/>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(96 shares x $10 par)</a:t>
            </a:r>
            <a:endParaRPr lang="en-US" dirty="0">
              <a:solidFill>
                <a:prstClr val="black"/>
              </a:solidFill>
              <a:cs typeface="+mn-cs"/>
            </a:endParaRPr>
          </a:p>
        </p:txBody>
      </p:sp>
      <p:sp>
        <p:nvSpPr>
          <p:cNvPr id="354" name="Rectangle 21"/>
          <p:cNvSpPr>
            <a:spLocks noChangeArrowheads="1"/>
          </p:cNvSpPr>
          <p:nvPr/>
        </p:nvSpPr>
        <p:spPr bwMode="auto">
          <a:xfrm>
            <a:off x="7924800" y="408146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960</a:t>
            </a:r>
            <a:endParaRPr lang="en-US" dirty="0">
              <a:solidFill>
                <a:prstClr val="black"/>
              </a:solidFill>
              <a:cs typeface="+mn-cs"/>
            </a:endParaRPr>
          </a:p>
        </p:txBody>
      </p:sp>
      <p:sp>
        <p:nvSpPr>
          <p:cNvPr id="355" name="Rectangle 22"/>
          <p:cNvSpPr>
            <a:spLocks noChangeArrowheads="1"/>
          </p:cNvSpPr>
          <p:nvPr/>
        </p:nvSpPr>
        <p:spPr bwMode="auto">
          <a:xfrm>
            <a:off x="895350" y="44958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31</a:t>
            </a:r>
            <a:endParaRPr lang="en-US" dirty="0">
              <a:solidFill>
                <a:prstClr val="black"/>
              </a:solidFill>
              <a:cs typeface="+mn-cs"/>
            </a:endParaRPr>
          </a:p>
        </p:txBody>
      </p:sp>
      <p:sp>
        <p:nvSpPr>
          <p:cNvPr id="356" name="Rectangle 23"/>
          <p:cNvSpPr>
            <a:spLocks noChangeArrowheads="1"/>
          </p:cNvSpPr>
          <p:nvPr/>
        </p:nvSpPr>
        <p:spPr bwMode="auto">
          <a:xfrm>
            <a:off x="1722438" y="4495800"/>
            <a:ext cx="27574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dividend distributable</a:t>
            </a:r>
            <a:endParaRPr lang="en-US" dirty="0">
              <a:solidFill>
                <a:prstClr val="black"/>
              </a:solidFill>
              <a:cs typeface="+mn-cs"/>
            </a:endParaRPr>
          </a:p>
        </p:txBody>
      </p:sp>
      <p:sp>
        <p:nvSpPr>
          <p:cNvPr id="357" name="Rectangle 24"/>
          <p:cNvSpPr>
            <a:spLocks noChangeArrowheads="1"/>
          </p:cNvSpPr>
          <p:nvPr/>
        </p:nvSpPr>
        <p:spPr bwMode="auto">
          <a:xfrm>
            <a:off x="4789488" y="4495800"/>
            <a:ext cx="1593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(96 shares x $10 par)</a:t>
            </a:r>
            <a:endParaRPr lang="en-US" dirty="0">
              <a:solidFill>
                <a:prstClr val="black"/>
              </a:solidFill>
              <a:cs typeface="+mn-cs"/>
            </a:endParaRPr>
          </a:p>
        </p:txBody>
      </p:sp>
      <p:sp>
        <p:nvSpPr>
          <p:cNvPr id="358" name="Rectangle 25"/>
          <p:cNvSpPr>
            <a:spLocks noChangeArrowheads="1"/>
          </p:cNvSpPr>
          <p:nvPr/>
        </p:nvSpPr>
        <p:spPr bwMode="auto">
          <a:xfrm>
            <a:off x="6988175" y="4495800"/>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960</a:t>
            </a:r>
            <a:endParaRPr lang="en-US" dirty="0">
              <a:solidFill>
                <a:prstClr val="black"/>
              </a:solidFill>
              <a:cs typeface="+mn-cs"/>
            </a:endParaRPr>
          </a:p>
        </p:txBody>
      </p:sp>
      <p:sp>
        <p:nvSpPr>
          <p:cNvPr id="359" name="Rectangle 26"/>
          <p:cNvSpPr>
            <a:spLocks noChangeArrowheads="1"/>
          </p:cNvSpPr>
          <p:nvPr/>
        </p:nvSpPr>
        <p:spPr bwMode="auto">
          <a:xfrm>
            <a:off x="1905000" y="4702175"/>
            <a:ext cx="2247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$10 par value</a:t>
            </a:r>
            <a:endParaRPr lang="en-US" dirty="0">
              <a:solidFill>
                <a:prstClr val="black"/>
              </a:solidFill>
              <a:cs typeface="+mn-cs"/>
            </a:endParaRPr>
          </a:p>
        </p:txBody>
      </p:sp>
      <p:sp>
        <p:nvSpPr>
          <p:cNvPr id="360" name="Rectangle 27"/>
          <p:cNvSpPr>
            <a:spLocks noChangeArrowheads="1"/>
          </p:cNvSpPr>
          <p:nvPr/>
        </p:nvSpPr>
        <p:spPr bwMode="auto">
          <a:xfrm>
            <a:off x="4789488" y="4702175"/>
            <a:ext cx="1593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(96 shares x $10 par)</a:t>
            </a:r>
            <a:endParaRPr lang="en-US" dirty="0">
              <a:solidFill>
                <a:prstClr val="black"/>
              </a:solidFill>
              <a:cs typeface="+mn-cs"/>
            </a:endParaRPr>
          </a:p>
        </p:txBody>
      </p:sp>
      <p:sp>
        <p:nvSpPr>
          <p:cNvPr id="361" name="Rectangle 28"/>
          <p:cNvSpPr>
            <a:spLocks noChangeArrowheads="1"/>
          </p:cNvSpPr>
          <p:nvPr/>
        </p:nvSpPr>
        <p:spPr bwMode="auto">
          <a:xfrm>
            <a:off x="7924800" y="4702175"/>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960</a:t>
            </a:r>
            <a:endParaRPr lang="en-US" dirty="0">
              <a:solidFill>
                <a:prstClr val="black"/>
              </a:solidFill>
              <a:cs typeface="+mn-cs"/>
            </a:endParaRPr>
          </a:p>
        </p:txBody>
      </p:sp>
      <p:sp>
        <p:nvSpPr>
          <p:cNvPr id="363" name="Rectangle 29"/>
          <p:cNvSpPr>
            <a:spLocks noChangeArrowheads="1"/>
          </p:cNvSpPr>
          <p:nvPr/>
        </p:nvSpPr>
        <p:spPr bwMode="auto">
          <a:xfrm>
            <a:off x="3417888" y="302736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364" name="Rectangle 30"/>
          <p:cNvSpPr>
            <a:spLocks noChangeArrowheads="1"/>
          </p:cNvSpPr>
          <p:nvPr/>
        </p:nvSpPr>
        <p:spPr bwMode="auto">
          <a:xfrm>
            <a:off x="846138" y="2997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5" name="Line 31"/>
          <p:cNvSpPr>
            <a:spLocks noChangeShapeType="1"/>
          </p:cNvSpPr>
          <p:nvPr/>
        </p:nvSpPr>
        <p:spPr bwMode="auto">
          <a:xfrm>
            <a:off x="1592263" y="3017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6" name="Rectangle 32"/>
          <p:cNvSpPr>
            <a:spLocks noChangeArrowheads="1"/>
          </p:cNvSpPr>
          <p:nvPr/>
        </p:nvSpPr>
        <p:spPr bwMode="auto">
          <a:xfrm>
            <a:off x="1592263" y="30178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7" name="Line 33"/>
          <p:cNvSpPr>
            <a:spLocks noChangeShapeType="1"/>
          </p:cNvSpPr>
          <p:nvPr/>
        </p:nvSpPr>
        <p:spPr bwMode="auto">
          <a:xfrm>
            <a:off x="6402388" y="3017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8" name="Rectangle 34"/>
          <p:cNvSpPr>
            <a:spLocks noChangeArrowheads="1"/>
          </p:cNvSpPr>
          <p:nvPr/>
        </p:nvSpPr>
        <p:spPr bwMode="auto">
          <a:xfrm>
            <a:off x="6402388" y="30178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9" name="Line 35"/>
          <p:cNvSpPr>
            <a:spLocks noChangeShapeType="1"/>
          </p:cNvSpPr>
          <p:nvPr/>
        </p:nvSpPr>
        <p:spPr bwMode="auto">
          <a:xfrm>
            <a:off x="7340600" y="3017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0" name="Rectangle 36"/>
          <p:cNvSpPr>
            <a:spLocks noChangeArrowheads="1"/>
          </p:cNvSpPr>
          <p:nvPr/>
        </p:nvSpPr>
        <p:spPr bwMode="auto">
          <a:xfrm>
            <a:off x="7340600" y="30178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1" name="Rectangle 37"/>
          <p:cNvSpPr>
            <a:spLocks noChangeArrowheads="1"/>
          </p:cNvSpPr>
          <p:nvPr/>
        </p:nvSpPr>
        <p:spPr bwMode="auto">
          <a:xfrm>
            <a:off x="8267700" y="30178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2" name="Line 38"/>
          <p:cNvSpPr>
            <a:spLocks noChangeShapeType="1"/>
          </p:cNvSpPr>
          <p:nvPr/>
        </p:nvSpPr>
        <p:spPr bwMode="auto">
          <a:xfrm>
            <a:off x="855663" y="3244850"/>
            <a:ext cx="0" cy="18605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3" name="Rectangle 39"/>
          <p:cNvSpPr>
            <a:spLocks noChangeArrowheads="1"/>
          </p:cNvSpPr>
          <p:nvPr/>
        </p:nvSpPr>
        <p:spPr bwMode="auto">
          <a:xfrm>
            <a:off x="855663" y="3244850"/>
            <a:ext cx="9525" cy="18605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4" name="Line 40"/>
          <p:cNvSpPr>
            <a:spLocks noChangeShapeType="1"/>
          </p:cNvSpPr>
          <p:nvPr/>
        </p:nvSpPr>
        <p:spPr bwMode="auto">
          <a:xfrm>
            <a:off x="1592263" y="3244850"/>
            <a:ext cx="0" cy="18605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5" name="Rectangle 41"/>
          <p:cNvSpPr>
            <a:spLocks noChangeArrowheads="1"/>
          </p:cNvSpPr>
          <p:nvPr/>
        </p:nvSpPr>
        <p:spPr bwMode="auto">
          <a:xfrm>
            <a:off x="1592263" y="3244850"/>
            <a:ext cx="9525" cy="18605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6" name="Line 42"/>
          <p:cNvSpPr>
            <a:spLocks noChangeShapeType="1"/>
          </p:cNvSpPr>
          <p:nvPr/>
        </p:nvSpPr>
        <p:spPr bwMode="auto">
          <a:xfrm>
            <a:off x="6402388" y="3244850"/>
            <a:ext cx="0" cy="18605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7" name="Rectangle 43"/>
          <p:cNvSpPr>
            <a:spLocks noChangeArrowheads="1"/>
          </p:cNvSpPr>
          <p:nvPr/>
        </p:nvSpPr>
        <p:spPr bwMode="auto">
          <a:xfrm>
            <a:off x="6402388" y="3244850"/>
            <a:ext cx="9525" cy="18605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8" name="Line 44"/>
          <p:cNvSpPr>
            <a:spLocks noChangeShapeType="1"/>
          </p:cNvSpPr>
          <p:nvPr/>
        </p:nvSpPr>
        <p:spPr bwMode="auto">
          <a:xfrm>
            <a:off x="7340600" y="3244850"/>
            <a:ext cx="0" cy="18605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79" name="Rectangle 45"/>
          <p:cNvSpPr>
            <a:spLocks noChangeArrowheads="1"/>
          </p:cNvSpPr>
          <p:nvPr/>
        </p:nvSpPr>
        <p:spPr bwMode="auto">
          <a:xfrm>
            <a:off x="7340600" y="3244850"/>
            <a:ext cx="9525" cy="18605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0" name="Line 46"/>
          <p:cNvSpPr>
            <a:spLocks noChangeShapeType="1"/>
          </p:cNvSpPr>
          <p:nvPr/>
        </p:nvSpPr>
        <p:spPr bwMode="auto">
          <a:xfrm>
            <a:off x="8278813" y="3244850"/>
            <a:ext cx="0" cy="18605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1" name="Rectangle 47"/>
          <p:cNvSpPr>
            <a:spLocks noChangeArrowheads="1"/>
          </p:cNvSpPr>
          <p:nvPr/>
        </p:nvSpPr>
        <p:spPr bwMode="auto">
          <a:xfrm>
            <a:off x="8278813" y="3244850"/>
            <a:ext cx="9525" cy="18605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2" name="Rectangle 48"/>
          <p:cNvSpPr>
            <a:spLocks noChangeArrowheads="1"/>
          </p:cNvSpPr>
          <p:nvPr/>
        </p:nvSpPr>
        <p:spPr bwMode="auto">
          <a:xfrm>
            <a:off x="865188" y="2997200"/>
            <a:ext cx="74231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3" name="Rectangle 49"/>
          <p:cNvSpPr>
            <a:spLocks noChangeArrowheads="1"/>
          </p:cNvSpPr>
          <p:nvPr/>
        </p:nvSpPr>
        <p:spPr bwMode="auto">
          <a:xfrm>
            <a:off x="865188" y="3224213"/>
            <a:ext cx="74231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4" name="Line 50"/>
          <p:cNvSpPr>
            <a:spLocks noChangeShapeType="1"/>
          </p:cNvSpPr>
          <p:nvPr/>
        </p:nvSpPr>
        <p:spPr bwMode="auto">
          <a:xfrm>
            <a:off x="865188" y="3441700"/>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5" name="Rectangle 51"/>
          <p:cNvSpPr>
            <a:spLocks noChangeArrowheads="1"/>
          </p:cNvSpPr>
          <p:nvPr/>
        </p:nvSpPr>
        <p:spPr bwMode="auto">
          <a:xfrm>
            <a:off x="865188" y="3441700"/>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6" name="Line 52"/>
          <p:cNvSpPr>
            <a:spLocks noChangeShapeType="1"/>
          </p:cNvSpPr>
          <p:nvPr/>
        </p:nvSpPr>
        <p:spPr bwMode="auto">
          <a:xfrm>
            <a:off x="865188" y="3648075"/>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7" name="Rectangle 53"/>
          <p:cNvSpPr>
            <a:spLocks noChangeArrowheads="1"/>
          </p:cNvSpPr>
          <p:nvPr/>
        </p:nvSpPr>
        <p:spPr bwMode="auto">
          <a:xfrm>
            <a:off x="865188" y="3648075"/>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8" name="Line 54"/>
          <p:cNvSpPr>
            <a:spLocks noChangeShapeType="1"/>
          </p:cNvSpPr>
          <p:nvPr/>
        </p:nvSpPr>
        <p:spPr bwMode="auto">
          <a:xfrm>
            <a:off x="865188" y="3854450"/>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9" name="Rectangle 55"/>
          <p:cNvSpPr>
            <a:spLocks noChangeArrowheads="1"/>
          </p:cNvSpPr>
          <p:nvPr/>
        </p:nvSpPr>
        <p:spPr bwMode="auto">
          <a:xfrm>
            <a:off x="865188" y="3854450"/>
            <a:ext cx="74231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0" name="Line 56"/>
          <p:cNvSpPr>
            <a:spLocks noChangeShapeType="1"/>
          </p:cNvSpPr>
          <p:nvPr/>
        </p:nvSpPr>
        <p:spPr bwMode="auto">
          <a:xfrm>
            <a:off x="865188" y="4060825"/>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1" name="Rectangle 57"/>
          <p:cNvSpPr>
            <a:spLocks noChangeArrowheads="1"/>
          </p:cNvSpPr>
          <p:nvPr/>
        </p:nvSpPr>
        <p:spPr bwMode="auto">
          <a:xfrm>
            <a:off x="865188" y="4060825"/>
            <a:ext cx="74231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2" name="Line 58"/>
          <p:cNvSpPr>
            <a:spLocks noChangeShapeType="1"/>
          </p:cNvSpPr>
          <p:nvPr/>
        </p:nvSpPr>
        <p:spPr bwMode="auto">
          <a:xfrm>
            <a:off x="865188" y="426878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3" name="Rectangle 59"/>
          <p:cNvSpPr>
            <a:spLocks noChangeArrowheads="1"/>
          </p:cNvSpPr>
          <p:nvPr/>
        </p:nvSpPr>
        <p:spPr bwMode="auto">
          <a:xfrm>
            <a:off x="865188" y="4268788"/>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4" name="Line 60"/>
          <p:cNvSpPr>
            <a:spLocks noChangeShapeType="1"/>
          </p:cNvSpPr>
          <p:nvPr/>
        </p:nvSpPr>
        <p:spPr bwMode="auto">
          <a:xfrm>
            <a:off x="865188" y="447516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5" name="Rectangle 61"/>
          <p:cNvSpPr>
            <a:spLocks noChangeArrowheads="1"/>
          </p:cNvSpPr>
          <p:nvPr/>
        </p:nvSpPr>
        <p:spPr bwMode="auto">
          <a:xfrm>
            <a:off x="865188" y="4475163"/>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6" name="Line 62"/>
          <p:cNvSpPr>
            <a:spLocks noChangeShapeType="1"/>
          </p:cNvSpPr>
          <p:nvPr/>
        </p:nvSpPr>
        <p:spPr bwMode="auto">
          <a:xfrm>
            <a:off x="865188" y="468153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7" name="Rectangle 63"/>
          <p:cNvSpPr>
            <a:spLocks noChangeArrowheads="1"/>
          </p:cNvSpPr>
          <p:nvPr/>
        </p:nvSpPr>
        <p:spPr bwMode="auto">
          <a:xfrm>
            <a:off x="865188" y="468153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8" name="Line 64"/>
          <p:cNvSpPr>
            <a:spLocks noChangeShapeType="1"/>
          </p:cNvSpPr>
          <p:nvPr/>
        </p:nvSpPr>
        <p:spPr bwMode="auto">
          <a:xfrm>
            <a:off x="865188" y="488791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9" name="Rectangle 65"/>
          <p:cNvSpPr>
            <a:spLocks noChangeArrowheads="1"/>
          </p:cNvSpPr>
          <p:nvPr/>
        </p:nvSpPr>
        <p:spPr bwMode="auto">
          <a:xfrm>
            <a:off x="865188" y="488791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0" name="Line 66"/>
          <p:cNvSpPr>
            <a:spLocks noChangeShapeType="1"/>
          </p:cNvSpPr>
          <p:nvPr/>
        </p:nvSpPr>
        <p:spPr bwMode="auto">
          <a:xfrm>
            <a:off x="865188" y="509428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1" name="Rectangle 67"/>
          <p:cNvSpPr>
            <a:spLocks noChangeArrowheads="1"/>
          </p:cNvSpPr>
          <p:nvPr/>
        </p:nvSpPr>
        <p:spPr bwMode="auto">
          <a:xfrm>
            <a:off x="865188" y="509428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Slide Number Placeholder 93"/>
          <p:cNvSpPr>
            <a:spLocks noGrp="1"/>
          </p:cNvSpPr>
          <p:nvPr>
            <p:ph type="sldNum" sz="quarter" idx="12"/>
          </p:nvPr>
        </p:nvSpPr>
        <p:spPr/>
        <p:txBody>
          <a:bodyPr/>
          <a:lstStyle/>
          <a:p>
            <a:pPr>
              <a:defRPr/>
            </a:pPr>
            <a:fld id="{23995E96-BDCC-4B73-BC4D-04F7994662ED}" type="slidenum">
              <a:rPr lang="en-US" smtClean="0"/>
              <a:pPr>
                <a:defRPr/>
              </a:pPr>
              <a:t>34</a:t>
            </a:fld>
            <a:endParaRPr lang="en-US" dirty="0"/>
          </a:p>
        </p:txBody>
      </p:sp>
      <p:sp>
        <p:nvSpPr>
          <p:cNvPr id="95" name="Rounded Rectangle 94"/>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9"/>
                                        </p:tgtEl>
                                        <p:attrNameLst>
                                          <p:attrName>style.visibility</p:attrName>
                                        </p:attrNameLst>
                                      </p:cBhvr>
                                      <p:to>
                                        <p:strVal val="visible"/>
                                      </p:to>
                                    </p:set>
                                    <p:animEffect transition="in" filter="fade">
                                      <p:cBhvr>
                                        <p:cTn id="10" dur="500"/>
                                        <p:tgtEl>
                                          <p:spTgt spid="3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2"/>
                                        </p:tgtEl>
                                        <p:attrNameLst>
                                          <p:attrName>style.visibility</p:attrName>
                                        </p:attrNameLst>
                                      </p:cBhvr>
                                      <p:to>
                                        <p:strVal val="visible"/>
                                      </p:to>
                                    </p:set>
                                    <p:animEffect transition="in" filter="fade">
                                      <p:cBhvr>
                                        <p:cTn id="19" dur="500"/>
                                        <p:tgtEl>
                                          <p:spTgt spid="3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3"/>
                                        </p:tgtEl>
                                        <p:attrNameLst>
                                          <p:attrName>style.visibility</p:attrName>
                                        </p:attrNameLst>
                                      </p:cBhvr>
                                      <p:to>
                                        <p:strVal val="visible"/>
                                      </p:to>
                                    </p:set>
                                    <p:animEffect transition="in" filter="fade">
                                      <p:cBhvr>
                                        <p:cTn id="22" dur="500"/>
                                        <p:tgtEl>
                                          <p:spTgt spid="3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4"/>
                                        </p:tgtEl>
                                        <p:attrNameLst>
                                          <p:attrName>style.visibility</p:attrName>
                                        </p:attrNameLst>
                                      </p:cBhvr>
                                      <p:to>
                                        <p:strVal val="visible"/>
                                      </p:to>
                                    </p:set>
                                    <p:animEffect transition="in" filter="fade">
                                      <p:cBhvr>
                                        <p:cTn id="25" dur="500"/>
                                        <p:tgtEl>
                                          <p:spTgt spid="3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5"/>
                                        </p:tgtEl>
                                        <p:attrNameLst>
                                          <p:attrName>style.visibility</p:attrName>
                                        </p:attrNameLst>
                                      </p:cBhvr>
                                      <p:to>
                                        <p:strVal val="visible"/>
                                      </p:to>
                                    </p:set>
                                    <p:animEffect transition="in" filter="fade">
                                      <p:cBhvr>
                                        <p:cTn id="28" dur="500"/>
                                        <p:tgtEl>
                                          <p:spTgt spid="3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6"/>
                                        </p:tgtEl>
                                        <p:attrNameLst>
                                          <p:attrName>style.visibility</p:attrName>
                                        </p:attrNameLst>
                                      </p:cBhvr>
                                      <p:to>
                                        <p:strVal val="visible"/>
                                      </p:to>
                                    </p:set>
                                    <p:animEffect transition="in" filter="fade">
                                      <p:cBhvr>
                                        <p:cTn id="31" dur="500"/>
                                        <p:tgtEl>
                                          <p:spTgt spid="3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7"/>
                                        </p:tgtEl>
                                        <p:attrNameLst>
                                          <p:attrName>style.visibility</p:attrName>
                                        </p:attrNameLst>
                                      </p:cBhvr>
                                      <p:to>
                                        <p:strVal val="visible"/>
                                      </p:to>
                                    </p:set>
                                    <p:animEffect transition="in" filter="fade">
                                      <p:cBhvr>
                                        <p:cTn id="34" dur="500"/>
                                        <p:tgtEl>
                                          <p:spTgt spid="3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8"/>
                                        </p:tgtEl>
                                        <p:attrNameLst>
                                          <p:attrName>style.visibility</p:attrName>
                                        </p:attrNameLst>
                                      </p:cBhvr>
                                      <p:to>
                                        <p:strVal val="visible"/>
                                      </p:to>
                                    </p:set>
                                    <p:animEffect transition="in" filter="fade">
                                      <p:cBhvr>
                                        <p:cTn id="37" dur="500"/>
                                        <p:tgtEl>
                                          <p:spTgt spid="3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9"/>
                                        </p:tgtEl>
                                        <p:attrNameLst>
                                          <p:attrName>style.visibility</p:attrName>
                                        </p:attrNameLst>
                                      </p:cBhvr>
                                      <p:to>
                                        <p:strVal val="visible"/>
                                      </p:to>
                                    </p:set>
                                    <p:animEffect transition="in" filter="fade">
                                      <p:cBhvr>
                                        <p:cTn id="40" dur="500"/>
                                        <p:tgtEl>
                                          <p:spTgt spid="3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0"/>
                                        </p:tgtEl>
                                        <p:attrNameLst>
                                          <p:attrName>style.visibility</p:attrName>
                                        </p:attrNameLst>
                                      </p:cBhvr>
                                      <p:to>
                                        <p:strVal val="visible"/>
                                      </p:to>
                                    </p:set>
                                    <p:animEffect transition="in" filter="fade">
                                      <p:cBhvr>
                                        <p:cTn id="43" dur="500"/>
                                        <p:tgtEl>
                                          <p:spTgt spid="3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1"/>
                                        </p:tgtEl>
                                        <p:attrNameLst>
                                          <p:attrName>style.visibility</p:attrName>
                                        </p:attrNameLst>
                                      </p:cBhvr>
                                      <p:to>
                                        <p:strVal val="visible"/>
                                      </p:to>
                                    </p:set>
                                    <p:animEffect transition="in" filter="fade">
                                      <p:cBhvr>
                                        <p:cTn id="46"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P spid="319" grpId="0"/>
      <p:bldP spid="86" grpId="0"/>
      <p:bldP spid="87" grpId="0"/>
      <p:bldP spid="352" grpId="0"/>
      <p:bldP spid="353" grpId="0"/>
      <p:bldP spid="354" grpId="0"/>
      <p:bldP spid="355" grpId="0"/>
      <p:bldP spid="356" grpId="0"/>
      <p:bldP spid="357" grpId="0"/>
      <p:bldP spid="358" grpId="0"/>
      <p:bldP spid="359" grpId="0"/>
      <p:bldP spid="360" grpId="0"/>
      <p:bldP spid="3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altLang="en-US" dirty="0"/>
              <a:t> C2:	</a:t>
            </a:r>
            <a:br>
              <a:rPr lang="en-US" altLang="en-US" dirty="0"/>
            </a:br>
            <a:r>
              <a:rPr lang="en-US" dirty="0"/>
              <a:t>Explain characteristics of, and distribute dividends between, common and preferred stock.</a:t>
            </a:r>
            <a:br>
              <a:rPr lang="en-US" dirty="0"/>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35</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6872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5105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title"/>
          </p:nvPr>
        </p:nvSpPr>
        <p:spPr>
          <a:xfrm>
            <a:off x="293688" y="457200"/>
            <a:ext cx="8469312" cy="685800"/>
          </a:xfrm>
        </p:spPr>
        <p:txBody>
          <a:bodyPr/>
          <a:lstStyle/>
          <a:p>
            <a:r>
              <a:rPr lang="en-US" altLang="en-US" b="1" dirty="0"/>
              <a:t>Preferred Stock</a:t>
            </a:r>
          </a:p>
        </p:txBody>
      </p:sp>
      <p:sp>
        <p:nvSpPr>
          <p:cNvPr id="96259" name="Rectangle 2"/>
          <p:cNvSpPr>
            <a:spLocks noGrp="1" noChangeArrowheads="1"/>
          </p:cNvSpPr>
          <p:nvPr>
            <p:ph type="body" idx="4294967295"/>
          </p:nvPr>
        </p:nvSpPr>
        <p:spPr>
          <a:xfrm>
            <a:off x="265113" y="1219200"/>
            <a:ext cx="8597900" cy="1828800"/>
          </a:xfrm>
          <a:solidFill>
            <a:srgbClr val="F6E9B4"/>
          </a:solidFill>
          <a:ln w="19050" cap="flat">
            <a:solidFill>
              <a:schemeClr val="tx1"/>
            </a:solidFill>
          </a:ln>
        </p:spPr>
        <p:txBody>
          <a:bodyPr lIns="90488" tIns="44450" rIns="90488" bIns="44450"/>
          <a:lstStyle/>
          <a:p>
            <a:pPr>
              <a:lnSpc>
                <a:spcPct val="90000"/>
              </a:lnSpc>
              <a:spcBef>
                <a:spcPct val="40000"/>
              </a:spcBef>
              <a:buFont typeface="Wingdings" pitchFamily="2" charset="2"/>
              <a:buNone/>
            </a:pPr>
            <a:r>
              <a:rPr lang="en-US" altLang="en-US" sz="2600" b="1" dirty="0"/>
              <a:t>    A separate class of stock, typically having priority over common shares in . . .</a:t>
            </a:r>
          </a:p>
          <a:p>
            <a:pPr lvl="1">
              <a:lnSpc>
                <a:spcPct val="90000"/>
              </a:lnSpc>
              <a:spcBef>
                <a:spcPct val="30000"/>
              </a:spcBef>
              <a:buClr>
                <a:schemeClr val="tx1"/>
              </a:buClr>
            </a:pPr>
            <a:r>
              <a:rPr lang="en-US" altLang="en-US" b="1" dirty="0"/>
              <a:t>Dividend distributions</a:t>
            </a:r>
          </a:p>
          <a:p>
            <a:pPr lvl="1">
              <a:lnSpc>
                <a:spcPct val="90000"/>
              </a:lnSpc>
              <a:spcBef>
                <a:spcPct val="30000"/>
              </a:spcBef>
              <a:buClr>
                <a:schemeClr val="tx1"/>
              </a:buClr>
            </a:pPr>
            <a:r>
              <a:rPr lang="en-US" altLang="en-US" b="1" dirty="0"/>
              <a:t>Distribution of assets in case of liquidation</a:t>
            </a:r>
          </a:p>
        </p:txBody>
      </p:sp>
      <p:sp>
        <p:nvSpPr>
          <p:cNvPr id="96260" name="Rectangle 3"/>
          <p:cNvSpPr>
            <a:spLocks noChangeArrowheads="1"/>
          </p:cNvSpPr>
          <p:nvPr/>
        </p:nvSpPr>
        <p:spPr bwMode="auto">
          <a:xfrm>
            <a:off x="228600" y="3276600"/>
            <a:ext cx="4038600" cy="1066800"/>
          </a:xfrm>
          <a:prstGeom prst="rect">
            <a:avLst/>
          </a:prstGeom>
          <a:solidFill>
            <a:srgbClr val="C0FEF9"/>
          </a:solidFill>
          <a:ln w="19050">
            <a:solidFill>
              <a:schemeClr val="tx1"/>
            </a:solidFill>
            <a:miter lim="800000"/>
            <a:headEnd/>
            <a:tailEnd/>
          </a:ln>
        </p:spPr>
        <p:txBody>
          <a:bodyPr lIns="90488" tIns="44450" rIns="90488" bIns="44450" anchor="ctr"/>
          <a:lstStyle/>
          <a:p>
            <a:pPr algn="ctr"/>
            <a:r>
              <a:rPr lang="en-US" altLang="en-US" sz="2600" b="1" dirty="0">
                <a:solidFill>
                  <a:srgbClr val="0000CC"/>
                </a:solidFill>
              </a:rPr>
              <a:t>Usually has a stated dividend rate</a:t>
            </a:r>
          </a:p>
        </p:txBody>
      </p:sp>
      <p:sp>
        <p:nvSpPr>
          <p:cNvPr id="96261" name="Rectangle 4"/>
          <p:cNvSpPr>
            <a:spLocks noChangeArrowheads="1"/>
          </p:cNvSpPr>
          <p:nvPr/>
        </p:nvSpPr>
        <p:spPr bwMode="auto">
          <a:xfrm>
            <a:off x="4876800" y="3276600"/>
            <a:ext cx="4038600" cy="1066800"/>
          </a:xfrm>
          <a:prstGeom prst="rect">
            <a:avLst/>
          </a:prstGeom>
          <a:solidFill>
            <a:srgbClr val="C0FEF9"/>
          </a:solidFill>
          <a:ln w="19050">
            <a:solidFill>
              <a:schemeClr val="tx1"/>
            </a:solidFill>
            <a:miter lim="800000"/>
            <a:headEnd/>
            <a:tailEnd/>
          </a:ln>
        </p:spPr>
        <p:txBody>
          <a:bodyPr lIns="90488" tIns="44450" rIns="90488" bIns="44450" anchor="ctr"/>
          <a:lstStyle/>
          <a:p>
            <a:pPr algn="ctr"/>
            <a:r>
              <a:rPr lang="en-US" altLang="en-US" sz="2600" b="1" dirty="0">
                <a:solidFill>
                  <a:srgbClr val="0000CC"/>
                </a:solidFill>
              </a:rPr>
              <a:t>Normally has no</a:t>
            </a:r>
            <a:br>
              <a:rPr lang="en-US" altLang="en-US" sz="2600" b="1" dirty="0">
                <a:solidFill>
                  <a:srgbClr val="0000CC"/>
                </a:solidFill>
              </a:rPr>
            </a:br>
            <a:r>
              <a:rPr lang="en-US" altLang="en-US" sz="2600" b="1" dirty="0">
                <a:solidFill>
                  <a:srgbClr val="0000CC"/>
                </a:solidFill>
              </a:rPr>
              <a:t>voting rights</a:t>
            </a:r>
          </a:p>
        </p:txBody>
      </p:sp>
      <p:graphicFrame>
        <p:nvGraphicFramePr>
          <p:cNvPr id="96262" name="Object 2"/>
          <p:cNvGraphicFramePr>
            <a:graphicFrameLocks/>
          </p:cNvGraphicFramePr>
          <p:nvPr>
            <p:extLst>
              <p:ext uri="{D42A27DB-BD31-4B8C-83A1-F6EECF244321}">
                <p14:modId xmlns:p14="http://schemas.microsoft.com/office/powerpoint/2010/main" val="960622868"/>
              </p:ext>
            </p:extLst>
          </p:nvPr>
        </p:nvGraphicFramePr>
        <p:xfrm>
          <a:off x="1964531" y="4425156"/>
          <a:ext cx="5824537" cy="2732088"/>
        </p:xfrm>
        <a:graphic>
          <a:graphicData uri="http://schemas.openxmlformats.org/presentationml/2006/ole">
            <mc:AlternateContent xmlns:mc="http://schemas.openxmlformats.org/markup-compatibility/2006">
              <mc:Choice xmlns:v="urn:schemas-microsoft-com:vml" Requires="v">
                <p:oleObj spid="_x0000_s96378" r:id="rId4" imgW="6419644" imgH="3115326" progId="Excel.Sheet.8">
                  <p:embed/>
                </p:oleObj>
              </mc:Choice>
              <mc:Fallback>
                <p:oleObj r:id="rId4" imgW="6419644" imgH="3115326" progId="Excel.Sheet.8">
                  <p:embed/>
                  <p:pic>
                    <p:nvPicPr>
                      <p:cNvPr id="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4531" y="4425156"/>
                        <a:ext cx="5824537" cy="2732088"/>
                      </a:xfrm>
                      <a:prstGeom prst="rect">
                        <a:avLst/>
                      </a:prstGeom>
                      <a:noFill/>
                      <a:extLst/>
                    </p:spPr>
                  </p:pic>
                </p:oleObj>
              </mc:Fallback>
            </mc:AlternateContent>
          </a:graphicData>
        </a:graphic>
      </p:graphicFrame>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1A5A71D3-A0CD-4B00-AE32-74591D9E59F1}" type="slidenum">
              <a:rPr lang="en-US" smtClean="0"/>
              <a:pPr>
                <a:defRPr/>
              </a:pPr>
              <a:t>36</a:t>
            </a:fld>
            <a:endParaRPr lang="en-US" dirty="0"/>
          </a:p>
        </p:txBody>
      </p:sp>
      <p:sp>
        <p:nvSpPr>
          <p:cNvPr id="10" name="Rounded Rectangle 9"/>
          <p:cNvSpPr/>
          <p:nvPr/>
        </p:nvSpPr>
        <p:spPr>
          <a:xfrm>
            <a:off x="138113" y="6553200"/>
            <a:ext cx="717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
        <p:nvSpPr>
          <p:cNvPr id="12" name="TextBox 11"/>
          <p:cNvSpPr txBox="1"/>
          <p:nvPr/>
        </p:nvSpPr>
        <p:spPr>
          <a:xfrm>
            <a:off x="7994650" y="481773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16"/>
          <p:cNvGrpSpPr>
            <a:grpSpLocks/>
          </p:cNvGrpSpPr>
          <p:nvPr/>
        </p:nvGrpSpPr>
        <p:grpSpPr bwMode="auto">
          <a:xfrm>
            <a:off x="215899" y="1075795"/>
            <a:ext cx="8689976" cy="2015908"/>
            <a:chOff x="228600" y="990600"/>
            <a:chExt cx="8689976" cy="2054661"/>
          </a:xfrm>
        </p:grpSpPr>
        <p:sp>
          <p:nvSpPr>
            <p:cNvPr id="12" name="Rectangle 11"/>
            <p:cNvSpPr/>
            <p:nvPr/>
          </p:nvSpPr>
          <p:spPr>
            <a:xfrm>
              <a:off x="228600" y="990600"/>
              <a:ext cx="8686800" cy="609641"/>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7289" name="Group 2"/>
            <p:cNvGrpSpPr>
              <a:grpSpLocks/>
            </p:cNvGrpSpPr>
            <p:nvPr/>
          </p:nvGrpSpPr>
          <p:grpSpPr bwMode="auto">
            <a:xfrm>
              <a:off x="663575" y="1028700"/>
              <a:ext cx="7693025" cy="490538"/>
              <a:chOff x="481" y="1177"/>
              <a:chExt cx="4846" cy="309"/>
            </a:xfrm>
          </p:grpSpPr>
          <p:sp>
            <p:nvSpPr>
              <p:cNvPr id="97292" name="Rectangle 3"/>
              <p:cNvSpPr>
                <a:spLocks noChangeArrowheads="1"/>
              </p:cNvSpPr>
              <p:nvPr/>
            </p:nvSpPr>
            <p:spPr bwMode="auto">
              <a:xfrm>
                <a:off x="2545" y="1177"/>
                <a:ext cx="718" cy="30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b="1" dirty="0"/>
                  <a:t>vs.</a:t>
                </a:r>
              </a:p>
            </p:txBody>
          </p:sp>
          <p:grpSp>
            <p:nvGrpSpPr>
              <p:cNvPr id="97293" name="Group 4"/>
              <p:cNvGrpSpPr>
                <a:grpSpLocks/>
              </p:cNvGrpSpPr>
              <p:nvPr/>
            </p:nvGrpSpPr>
            <p:grpSpPr bwMode="auto">
              <a:xfrm>
                <a:off x="481" y="1177"/>
                <a:ext cx="4846" cy="309"/>
                <a:chOff x="481" y="1177"/>
                <a:chExt cx="4846" cy="309"/>
              </a:xfrm>
            </p:grpSpPr>
            <p:sp>
              <p:nvSpPr>
                <p:cNvPr id="97294" name="Rectangle 5"/>
                <p:cNvSpPr>
                  <a:spLocks noChangeArrowheads="1"/>
                </p:cNvSpPr>
                <p:nvPr/>
              </p:nvSpPr>
              <p:spPr bwMode="auto">
                <a:xfrm>
                  <a:off x="3265" y="1177"/>
                  <a:ext cx="2062" cy="30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b="1" dirty="0"/>
                    <a:t>Noncumulative</a:t>
                  </a:r>
                </a:p>
              </p:txBody>
            </p:sp>
            <p:sp>
              <p:nvSpPr>
                <p:cNvPr id="97295" name="Rectangle 6"/>
                <p:cNvSpPr>
                  <a:spLocks noChangeArrowheads="1"/>
                </p:cNvSpPr>
                <p:nvPr/>
              </p:nvSpPr>
              <p:spPr bwMode="auto">
                <a:xfrm>
                  <a:off x="481" y="1177"/>
                  <a:ext cx="2062" cy="30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b="1" dirty="0"/>
                    <a:t>Cumulative</a:t>
                  </a:r>
                </a:p>
              </p:txBody>
            </p:sp>
          </p:grpSp>
        </p:grpSp>
        <p:sp>
          <p:nvSpPr>
            <p:cNvPr id="97290" name="Rectangle 7"/>
            <p:cNvSpPr>
              <a:spLocks noChangeArrowheads="1"/>
            </p:cNvSpPr>
            <p:nvPr/>
          </p:nvSpPr>
          <p:spPr bwMode="auto">
            <a:xfrm>
              <a:off x="228600" y="1598613"/>
              <a:ext cx="4125121" cy="1446648"/>
            </a:xfrm>
            <a:prstGeom prst="rect">
              <a:avLst/>
            </a:prstGeom>
            <a:solidFill>
              <a:srgbClr val="C8FEC8"/>
            </a:solidFill>
            <a:ln w="19050">
              <a:solidFill>
                <a:srgbClr val="414141"/>
              </a:solidFill>
              <a:miter lim="800000"/>
              <a:headEnd/>
              <a:tailEnd/>
            </a:ln>
          </p:spPr>
          <p:txBody>
            <a:bodyPr wrap="square" lIns="90488" tIns="44450" rIns="90488" bIns="44450">
              <a:spAutoFit/>
            </a:bodyPr>
            <a:lstStyle/>
            <a:p>
              <a:pPr algn="ctr">
                <a:lnSpc>
                  <a:spcPct val="90000"/>
                </a:lnSpc>
                <a:spcBef>
                  <a:spcPct val="30000"/>
                </a:spcBef>
              </a:pPr>
              <a:r>
                <a:rPr lang="en-US" altLang="en-US" sz="2400" dirty="0">
                  <a:solidFill>
                    <a:srgbClr val="FF0000"/>
                  </a:solidFill>
                </a:rPr>
                <a:t>Dividends in arrears</a:t>
              </a:r>
              <a:r>
                <a:rPr lang="en-US" altLang="en-US" sz="2400" dirty="0">
                  <a:solidFill>
                    <a:srgbClr val="006600"/>
                  </a:solidFill>
                </a:rPr>
                <a:t> must be paid before dividends may be paid on common stock. (Normal case).</a:t>
              </a:r>
            </a:p>
          </p:txBody>
        </p:sp>
        <p:sp>
          <p:nvSpPr>
            <p:cNvPr id="97291" name="Rectangle 8"/>
            <p:cNvSpPr>
              <a:spLocks noChangeArrowheads="1"/>
            </p:cNvSpPr>
            <p:nvPr/>
          </p:nvSpPr>
          <p:spPr bwMode="auto">
            <a:xfrm>
              <a:off x="4584702" y="1598612"/>
              <a:ext cx="4333874" cy="1446648"/>
            </a:xfrm>
            <a:prstGeom prst="rect">
              <a:avLst/>
            </a:prstGeom>
            <a:solidFill>
              <a:srgbClr val="C0FEF9"/>
            </a:solidFill>
            <a:ln w="19050">
              <a:solidFill>
                <a:srgbClr val="414141"/>
              </a:solidFill>
              <a:miter lim="800000"/>
              <a:headEnd/>
              <a:tailEnd/>
            </a:ln>
          </p:spPr>
          <p:txBody>
            <a:bodyPr wrap="square" lIns="90488" tIns="44450" rIns="90488" bIns="44450">
              <a:spAutoFit/>
            </a:bodyPr>
            <a:lstStyle/>
            <a:p>
              <a:pPr algn="ctr">
                <a:lnSpc>
                  <a:spcPct val="90000"/>
                </a:lnSpc>
                <a:spcBef>
                  <a:spcPct val="30000"/>
                </a:spcBef>
              </a:pPr>
              <a:r>
                <a:rPr lang="en-US" altLang="en-US" sz="2400" dirty="0">
                  <a:solidFill>
                    <a:srgbClr val="0000CC"/>
                  </a:solidFill>
                </a:rPr>
                <a:t>Undeclared dividends from current and prior years do not have to be paid in future years.</a:t>
              </a:r>
            </a:p>
          </p:txBody>
        </p:sp>
      </p:grpSp>
      <p:sp>
        <p:nvSpPr>
          <p:cNvPr id="97283" name="Rectangle 5"/>
          <p:cNvSpPr>
            <a:spLocks noGrp="1" noChangeArrowheads="1"/>
          </p:cNvSpPr>
          <p:nvPr>
            <p:ph type="title"/>
          </p:nvPr>
        </p:nvSpPr>
        <p:spPr>
          <a:xfrm>
            <a:off x="293688" y="274638"/>
            <a:ext cx="8534400" cy="1143000"/>
          </a:xfrm>
        </p:spPr>
        <p:txBody>
          <a:bodyPr/>
          <a:lstStyle/>
          <a:p>
            <a:r>
              <a:rPr lang="en-US" altLang="en-US" b="1" dirty="0"/>
              <a:t>Issuance of Preferred Stock</a:t>
            </a:r>
          </a:p>
        </p:txBody>
      </p:sp>
      <p:sp>
        <p:nvSpPr>
          <p:cNvPr id="97287" name="Rectangle 3"/>
          <p:cNvSpPr>
            <a:spLocks noChangeArrowheads="1"/>
          </p:cNvSpPr>
          <p:nvPr/>
        </p:nvSpPr>
        <p:spPr bwMode="auto">
          <a:xfrm>
            <a:off x="457993" y="3034902"/>
            <a:ext cx="8228013" cy="1013098"/>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000" dirty="0"/>
              <a:t>Consider the following Stockholders’ Equity section of the Balance Sheet. The Board of Directors declares $5,000 of dividends in 2016. In 2017, the Board declared and paid cash dividends of </a:t>
            </a:r>
            <a:r>
              <a:rPr lang="en-US" altLang="en-US" sz="2000" dirty="0">
                <a:solidFill>
                  <a:srgbClr val="FF0000"/>
                </a:solidFill>
              </a:rPr>
              <a:t>$42,000</a:t>
            </a:r>
            <a:r>
              <a:rPr lang="en-US" altLang="en-US" sz="2000" dirty="0"/>
              <a:t>.</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Slide Number Placeholder 16"/>
          <p:cNvSpPr>
            <a:spLocks noGrp="1"/>
          </p:cNvSpPr>
          <p:nvPr>
            <p:ph type="sldNum" sz="quarter" idx="12"/>
          </p:nvPr>
        </p:nvSpPr>
        <p:spPr/>
        <p:txBody>
          <a:bodyPr/>
          <a:lstStyle/>
          <a:p>
            <a:pPr>
              <a:defRPr/>
            </a:pPr>
            <a:fld id="{1A5A71D3-A0CD-4B00-AE32-74591D9E59F1}" type="slidenum">
              <a:rPr lang="en-US" smtClean="0"/>
              <a:pPr>
                <a:defRPr/>
              </a:pPr>
              <a:t>37</a:t>
            </a:fld>
            <a:endParaRPr lang="en-US" dirty="0"/>
          </a:p>
        </p:txBody>
      </p:sp>
      <p:sp>
        <p:nvSpPr>
          <p:cNvPr id="18" name="Rounded Rectangle 17"/>
          <p:cNvSpPr/>
          <p:nvPr/>
        </p:nvSpPr>
        <p:spPr>
          <a:xfrm>
            <a:off x="138113" y="6553200"/>
            <a:ext cx="717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graphicFrame>
        <p:nvGraphicFramePr>
          <p:cNvPr id="20" name="Object 2"/>
          <p:cNvGraphicFramePr>
            <a:graphicFrameLocks/>
          </p:cNvGraphicFramePr>
          <p:nvPr>
            <p:extLst>
              <p:ext uri="{D42A27DB-BD31-4B8C-83A1-F6EECF244321}">
                <p14:modId xmlns:p14="http://schemas.microsoft.com/office/powerpoint/2010/main" val="1067190147"/>
              </p:ext>
            </p:extLst>
          </p:nvPr>
        </p:nvGraphicFramePr>
        <p:xfrm>
          <a:off x="1220788" y="4079875"/>
          <a:ext cx="6553200" cy="2265363"/>
        </p:xfrm>
        <a:graphic>
          <a:graphicData uri="http://schemas.openxmlformats.org/presentationml/2006/ole">
            <mc:AlternateContent xmlns:mc="http://schemas.openxmlformats.org/markup-compatibility/2006">
              <mc:Choice xmlns:v="urn:schemas-microsoft-com:vml" Requires="v">
                <p:oleObj spid="_x0000_s97402" name="Worksheet" r:id="rId4" imgW="3886080" imgH="1543050" progId="Excel.Sheet.8">
                  <p:embed/>
                </p:oleObj>
              </mc:Choice>
              <mc:Fallback>
                <p:oleObj name="Worksheet" r:id="rId4" imgW="3886080" imgH="1543050" progId="Excel.Sheet.8">
                  <p:embed/>
                  <p:pic>
                    <p:nvPicPr>
                      <p:cNvPr id="97286" name="Object 2"/>
                      <p:cNvPicPr>
                        <a:picLocks noChangeArrowheads="1"/>
                      </p:cNvPicPr>
                      <p:nvPr/>
                    </p:nvPicPr>
                    <p:blipFill>
                      <a:blip r:embed="rId5"/>
                      <a:srcRect t="4233" b="24480"/>
                      <a:stretch>
                        <a:fillRect/>
                      </a:stretch>
                    </p:blipFill>
                    <p:spPr bwMode="auto">
                      <a:xfrm>
                        <a:off x="1220788" y="4079875"/>
                        <a:ext cx="6553200" cy="2265363"/>
                      </a:xfrm>
                      <a:prstGeom prst="rect">
                        <a:avLst/>
                      </a:prstGeom>
                      <a:solidFill>
                        <a:schemeClr val="hlink"/>
                      </a:solidFill>
                      <a:ln w="12700">
                        <a:solidFill>
                          <a:srgbClr val="414141"/>
                        </a:solidFill>
                        <a:miter lim="800000"/>
                        <a:headEnd/>
                        <a:tailEnd/>
                      </a:ln>
                      <a:effectLst>
                        <a:outerShdw dist="53882" dir="2700000" algn="ctr" rotWithShape="0">
                          <a:schemeClr val="bg2"/>
                        </a:outerShdw>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5"/>
          <p:cNvSpPr>
            <a:spLocks noGrp="1" noChangeArrowheads="1"/>
          </p:cNvSpPr>
          <p:nvPr>
            <p:ph type="title"/>
          </p:nvPr>
        </p:nvSpPr>
        <p:spPr>
          <a:xfrm>
            <a:off x="293688" y="764128"/>
            <a:ext cx="8393112" cy="685800"/>
          </a:xfrm>
        </p:spPr>
        <p:txBody>
          <a:bodyPr/>
          <a:lstStyle/>
          <a:p>
            <a:r>
              <a:rPr lang="en-US" altLang="en-US" b="1" dirty="0"/>
              <a:t>Dividend Preference of </a:t>
            </a:r>
            <a:br>
              <a:rPr lang="en-US" altLang="en-US" b="1" dirty="0"/>
            </a:br>
            <a:r>
              <a:rPr lang="en-US" altLang="en-US" b="1" dirty="0"/>
              <a:t>Preferred Stock</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1A5A71D3-A0CD-4B00-AE32-74591D9E59F1}" type="slidenum">
              <a:rPr lang="en-US" smtClean="0"/>
              <a:pPr>
                <a:defRPr/>
              </a:pPr>
              <a:t>38</a:t>
            </a:fld>
            <a:endParaRPr lang="en-US" dirty="0"/>
          </a:p>
        </p:txBody>
      </p:sp>
      <p:sp>
        <p:nvSpPr>
          <p:cNvPr id="7" name="Rounded Rectangle 6"/>
          <p:cNvSpPr/>
          <p:nvPr/>
        </p:nvSpPr>
        <p:spPr>
          <a:xfrm>
            <a:off x="138113" y="6553200"/>
            <a:ext cx="717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
        <p:nvSpPr>
          <p:cNvPr id="11" name="TextBox 10"/>
          <p:cNvSpPr txBox="1"/>
          <p:nvPr/>
        </p:nvSpPr>
        <p:spPr>
          <a:xfrm>
            <a:off x="7696200" y="7662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13.11</a:t>
            </a:r>
          </a:p>
        </p:txBody>
      </p:sp>
      <p:pic>
        <p:nvPicPr>
          <p:cNvPr id="3" name="Picture 2"/>
          <p:cNvPicPr>
            <a:picLocks noChangeAspect="1"/>
          </p:cNvPicPr>
          <p:nvPr/>
        </p:nvPicPr>
        <p:blipFill>
          <a:blip r:embed="rId3"/>
          <a:stretch>
            <a:fillRect/>
          </a:stretch>
        </p:blipFill>
        <p:spPr>
          <a:xfrm>
            <a:off x="914400" y="1905000"/>
            <a:ext cx="7180275" cy="426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14"/>
          <p:cNvGrpSpPr>
            <a:grpSpLocks/>
          </p:cNvGrpSpPr>
          <p:nvPr/>
        </p:nvGrpSpPr>
        <p:grpSpPr bwMode="auto">
          <a:xfrm>
            <a:off x="169862" y="1659011"/>
            <a:ext cx="8804275" cy="2103413"/>
            <a:chOff x="133350" y="1314450"/>
            <a:chExt cx="8804275" cy="2103413"/>
          </a:xfrm>
        </p:grpSpPr>
        <p:sp>
          <p:nvSpPr>
            <p:cNvPr id="14" name="Rectangle 13"/>
            <p:cNvSpPr/>
            <p:nvPr/>
          </p:nvSpPr>
          <p:spPr>
            <a:xfrm>
              <a:off x="133350" y="1314450"/>
              <a:ext cx="8778875" cy="609600"/>
            </a:xfrm>
            <a:prstGeom prst="rect">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9335" name="Group 2"/>
            <p:cNvGrpSpPr>
              <a:grpSpLocks/>
            </p:cNvGrpSpPr>
            <p:nvPr/>
          </p:nvGrpSpPr>
          <p:grpSpPr bwMode="auto">
            <a:xfrm>
              <a:off x="546100" y="1412875"/>
              <a:ext cx="8051800" cy="458788"/>
              <a:chOff x="344" y="837"/>
              <a:chExt cx="5072" cy="289"/>
            </a:xfrm>
          </p:grpSpPr>
          <p:sp>
            <p:nvSpPr>
              <p:cNvPr id="99338" name="Rectangle 3"/>
              <p:cNvSpPr>
                <a:spLocks noChangeArrowheads="1"/>
              </p:cNvSpPr>
              <p:nvPr/>
            </p:nvSpPr>
            <p:spPr bwMode="auto">
              <a:xfrm>
                <a:off x="2460" y="837"/>
                <a:ext cx="718" cy="28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t>vs.</a:t>
                </a:r>
              </a:p>
            </p:txBody>
          </p:sp>
          <p:sp>
            <p:nvSpPr>
              <p:cNvPr id="99339" name="Rectangle 4"/>
              <p:cNvSpPr>
                <a:spLocks noChangeArrowheads="1"/>
              </p:cNvSpPr>
              <p:nvPr/>
            </p:nvSpPr>
            <p:spPr bwMode="auto">
              <a:xfrm>
                <a:off x="3168" y="837"/>
                <a:ext cx="2248" cy="28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t>Nonparticipating</a:t>
                </a:r>
              </a:p>
            </p:txBody>
          </p:sp>
          <p:sp>
            <p:nvSpPr>
              <p:cNvPr id="99340" name="Rectangle 5"/>
              <p:cNvSpPr>
                <a:spLocks noChangeArrowheads="1"/>
              </p:cNvSpPr>
              <p:nvPr/>
            </p:nvSpPr>
            <p:spPr bwMode="auto">
              <a:xfrm>
                <a:off x="344" y="837"/>
                <a:ext cx="2104" cy="28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t>Participating</a:t>
                </a:r>
              </a:p>
            </p:txBody>
          </p:sp>
        </p:grpSp>
        <p:sp>
          <p:nvSpPr>
            <p:cNvPr id="99336" name="Rectangle 6"/>
            <p:cNvSpPr>
              <a:spLocks noChangeArrowheads="1"/>
            </p:cNvSpPr>
            <p:nvPr/>
          </p:nvSpPr>
          <p:spPr bwMode="auto">
            <a:xfrm>
              <a:off x="138978" y="1943100"/>
              <a:ext cx="4185372" cy="1474763"/>
            </a:xfrm>
            <a:prstGeom prst="rect">
              <a:avLst/>
            </a:prstGeom>
            <a:solidFill>
              <a:srgbClr val="C8FEC8"/>
            </a:solidFill>
            <a:ln w="12700">
              <a:solidFill>
                <a:srgbClr val="414141"/>
              </a:solidFill>
              <a:miter lim="800000"/>
              <a:headEnd/>
              <a:tailEnd/>
            </a:ln>
          </p:spPr>
          <p:txBody>
            <a:bodyPr lIns="90488" tIns="44450" rIns="90488" bIns="44450">
              <a:spAutoFit/>
            </a:bodyPr>
            <a:lstStyle/>
            <a:p>
              <a:pPr algn="ctr">
                <a:lnSpc>
                  <a:spcPct val="90000"/>
                </a:lnSpc>
                <a:spcBef>
                  <a:spcPct val="30000"/>
                </a:spcBef>
              </a:pPr>
              <a:r>
                <a:rPr lang="en-US" altLang="en-US" sz="2000" b="1" dirty="0"/>
                <a:t>Dividends may exceed a stated amount once common stockholders receive a dividend equal to the preferred stated rate.</a:t>
              </a:r>
            </a:p>
          </p:txBody>
        </p:sp>
        <p:sp>
          <p:nvSpPr>
            <p:cNvPr id="99337" name="Rectangle 7"/>
            <p:cNvSpPr>
              <a:spLocks noChangeArrowheads="1"/>
            </p:cNvSpPr>
            <p:nvPr/>
          </p:nvSpPr>
          <p:spPr bwMode="auto">
            <a:xfrm>
              <a:off x="4552950" y="1943100"/>
              <a:ext cx="4384675" cy="1474763"/>
            </a:xfrm>
            <a:prstGeom prst="rect">
              <a:avLst/>
            </a:prstGeom>
            <a:solidFill>
              <a:srgbClr val="C0FEF9"/>
            </a:solidFill>
            <a:ln w="12700">
              <a:solidFill>
                <a:srgbClr val="414141"/>
              </a:solidFill>
              <a:miter lim="800000"/>
              <a:headEnd/>
              <a:tailEnd/>
            </a:ln>
          </p:spPr>
          <p:txBody>
            <a:bodyPr lIns="90488" tIns="44450" rIns="90488" bIns="44450">
              <a:spAutoFit/>
            </a:bodyPr>
            <a:lstStyle/>
            <a:p>
              <a:pPr algn="ctr">
                <a:lnSpc>
                  <a:spcPct val="90000"/>
                </a:lnSpc>
                <a:spcBef>
                  <a:spcPct val="30000"/>
                </a:spcBef>
              </a:pPr>
              <a:r>
                <a:rPr lang="en-US" altLang="en-US" sz="2000" b="1" dirty="0">
                  <a:solidFill>
                    <a:srgbClr val="0000CC"/>
                  </a:solidFill>
                </a:rPr>
                <a:t>Dividends are limited to a maximum amount each year. The maximum is usually the stated dividend rate.</a:t>
              </a:r>
              <a:br>
                <a:rPr lang="en-US" altLang="en-US" sz="2000" b="1" dirty="0">
                  <a:solidFill>
                    <a:srgbClr val="0000CC"/>
                  </a:solidFill>
                </a:rPr>
              </a:br>
              <a:r>
                <a:rPr lang="en-US" altLang="en-US" sz="2000" b="1" dirty="0">
                  <a:solidFill>
                    <a:srgbClr val="0000CC"/>
                  </a:solidFill>
                </a:rPr>
                <a:t>(Normal case)</a:t>
              </a:r>
            </a:p>
          </p:txBody>
        </p:sp>
      </p:grpSp>
      <p:sp>
        <p:nvSpPr>
          <p:cNvPr id="99331" name="Rectangle 5"/>
          <p:cNvSpPr>
            <a:spLocks noGrp="1" noChangeArrowheads="1"/>
          </p:cNvSpPr>
          <p:nvPr>
            <p:ph type="title"/>
          </p:nvPr>
        </p:nvSpPr>
        <p:spPr>
          <a:xfrm>
            <a:off x="292099" y="493750"/>
            <a:ext cx="8534400" cy="1143000"/>
          </a:xfrm>
        </p:spPr>
        <p:txBody>
          <a:bodyPr/>
          <a:lstStyle/>
          <a:p>
            <a:r>
              <a:rPr lang="en-US" altLang="en-US" b="1" dirty="0"/>
              <a:t>Participating or </a:t>
            </a:r>
            <a:br>
              <a:rPr lang="en-US" altLang="en-US" b="1" dirty="0"/>
            </a:br>
            <a:r>
              <a:rPr lang="en-US" altLang="en-US" b="1" dirty="0"/>
              <a:t>Nonparticipating Dividend</a:t>
            </a:r>
          </a:p>
        </p:txBody>
      </p:sp>
      <p:sp>
        <p:nvSpPr>
          <p:cNvPr id="99332" name="Rectangle 3"/>
          <p:cNvSpPr txBox="1">
            <a:spLocks noChangeArrowheads="1"/>
          </p:cNvSpPr>
          <p:nvPr/>
        </p:nvSpPr>
        <p:spPr bwMode="auto">
          <a:xfrm>
            <a:off x="410368" y="3877594"/>
            <a:ext cx="8202612" cy="2438400"/>
          </a:xfrm>
          <a:prstGeom prst="rect">
            <a:avLst/>
          </a:prstGeom>
          <a:solidFill>
            <a:srgbClr val="FFFFCC"/>
          </a:solidFill>
          <a:ln w="9525">
            <a:solidFill>
              <a:srgbClr val="9900CC"/>
            </a:solidFill>
            <a:miter lim="800000"/>
            <a:headEnd/>
            <a:tailEnd/>
          </a:ln>
        </p:spPr>
        <p:txBody>
          <a:bodyPr/>
          <a:lstStyle/>
          <a:p>
            <a:pPr marL="273050" indent="-273050" eaLnBrk="0" hangingPunct="0">
              <a:lnSpc>
                <a:spcPct val="90000"/>
              </a:lnSpc>
              <a:spcBef>
                <a:spcPct val="50000"/>
              </a:spcBef>
              <a:buClr>
                <a:schemeClr val="tx1"/>
              </a:buClr>
            </a:pPr>
            <a:r>
              <a:rPr lang="en-US" altLang="en-US" sz="2000" b="1" u="sng" dirty="0"/>
              <a:t>Reasons for Issuing Preferred Stock</a:t>
            </a:r>
          </a:p>
          <a:p>
            <a:pPr marL="273050" indent="-273050" eaLnBrk="0" hangingPunct="0">
              <a:lnSpc>
                <a:spcPct val="90000"/>
              </a:lnSpc>
              <a:spcBef>
                <a:spcPct val="50000"/>
              </a:spcBef>
              <a:buClr>
                <a:schemeClr val="tx1"/>
              </a:buClr>
              <a:buFont typeface="Wingdings" pitchFamily="2" charset="2"/>
              <a:buChar char="§"/>
            </a:pPr>
            <a:r>
              <a:rPr lang="en-US" altLang="en-US" sz="2000" b="1" dirty="0"/>
              <a:t>To raise capital without sacrificing control</a:t>
            </a:r>
          </a:p>
          <a:p>
            <a:pPr marL="273050" indent="-273050" eaLnBrk="0" hangingPunct="0">
              <a:lnSpc>
                <a:spcPct val="90000"/>
              </a:lnSpc>
              <a:spcBef>
                <a:spcPts val="600"/>
              </a:spcBef>
              <a:buClr>
                <a:schemeClr val="tx1"/>
              </a:buClr>
              <a:buFont typeface="Wingdings" pitchFamily="2" charset="2"/>
              <a:buChar char="§"/>
            </a:pPr>
            <a:r>
              <a:rPr lang="en-US" altLang="en-US" sz="2000" b="1" dirty="0"/>
              <a:t>To boost the return earned by common stockholders through </a:t>
            </a:r>
            <a:r>
              <a:rPr lang="en-US" altLang="en-US" sz="2000" b="1" dirty="0">
                <a:solidFill>
                  <a:srgbClr val="FF0000"/>
                </a:solidFill>
              </a:rPr>
              <a:t>financial leverage</a:t>
            </a:r>
          </a:p>
          <a:p>
            <a:pPr marL="273050" indent="-273050" eaLnBrk="0" hangingPunct="0">
              <a:lnSpc>
                <a:spcPct val="90000"/>
              </a:lnSpc>
              <a:spcBef>
                <a:spcPts val="600"/>
              </a:spcBef>
              <a:buClr>
                <a:schemeClr val="tx1"/>
              </a:buClr>
              <a:buFont typeface="Wingdings" pitchFamily="2" charset="2"/>
              <a:buChar char="§"/>
            </a:pPr>
            <a:r>
              <a:rPr lang="en-US" altLang="en-US" sz="2000" b="1" dirty="0"/>
              <a:t>To appeal to investors who may believe the common stock is too risky or that the expected return on common stock is too low</a:t>
            </a:r>
            <a:endParaRPr lang="en-US" altLang="en-US" sz="2000"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1A5A71D3-A0CD-4B00-AE32-74591D9E59F1}" type="slidenum">
              <a:rPr lang="en-US" smtClean="0"/>
              <a:pPr>
                <a:defRPr/>
              </a:pPr>
              <a:t>39</a:t>
            </a:fld>
            <a:endParaRPr lang="en-US" dirty="0"/>
          </a:p>
        </p:txBody>
      </p:sp>
      <p:sp>
        <p:nvSpPr>
          <p:cNvPr id="16" name="Rounded Rectangle 15"/>
          <p:cNvSpPr/>
          <p:nvPr/>
        </p:nvSpPr>
        <p:spPr>
          <a:xfrm>
            <a:off x="138113" y="6553200"/>
            <a:ext cx="717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6402388" y="2971800"/>
            <a:ext cx="2282825" cy="466725"/>
          </a:xfrm>
          <a:prstGeom prst="rect">
            <a:avLst/>
          </a:prstGeom>
          <a:solidFill>
            <a:srgbClr val="F6E9B4"/>
          </a:solidFill>
          <a:ln w="12700">
            <a:solidFill>
              <a:schemeClr val="tx1"/>
            </a:solidFill>
            <a:miter lim="800000"/>
            <a:headEnd/>
            <a:tailEnd/>
          </a:ln>
          <a:effectLst>
            <a:outerShdw dist="35921" dir="2700000" algn="ctr" rotWithShape="0">
              <a:schemeClr val="hlink"/>
            </a:outerShdw>
          </a:effectLst>
        </p:spPr>
        <p:txBody>
          <a:bodyPr lIns="90488" tIns="44450" rIns="90488" bIns="44450">
            <a:spAutoFit/>
          </a:bodyPr>
          <a:lstStyle/>
          <a:p>
            <a:pPr algn="ctr">
              <a:spcBef>
                <a:spcPct val="50000"/>
              </a:spcBef>
            </a:pPr>
            <a:r>
              <a:rPr lang="en-US" altLang="en-US" sz="2400" b="1" dirty="0"/>
              <a:t>Privately Held</a:t>
            </a:r>
          </a:p>
        </p:txBody>
      </p:sp>
      <p:sp>
        <p:nvSpPr>
          <p:cNvPr id="69635" name="Rectangle 5"/>
          <p:cNvSpPr>
            <a:spLocks noChangeArrowheads="1"/>
          </p:cNvSpPr>
          <p:nvPr/>
        </p:nvSpPr>
        <p:spPr bwMode="auto">
          <a:xfrm>
            <a:off x="6402388" y="4114800"/>
            <a:ext cx="2282825" cy="466725"/>
          </a:xfrm>
          <a:prstGeom prst="rect">
            <a:avLst/>
          </a:prstGeom>
          <a:solidFill>
            <a:srgbClr val="F6E9B4"/>
          </a:solidFill>
          <a:ln w="12700">
            <a:solidFill>
              <a:schemeClr val="tx1"/>
            </a:solidFill>
            <a:miter lim="800000"/>
            <a:headEnd/>
            <a:tailEnd/>
          </a:ln>
          <a:effectLst>
            <a:outerShdw dist="35921" dir="2700000" algn="ctr" rotWithShape="0">
              <a:schemeClr val="hlink"/>
            </a:outerShdw>
          </a:effectLst>
        </p:spPr>
        <p:txBody>
          <a:bodyPr lIns="90488" tIns="44450" rIns="90488" bIns="44450">
            <a:spAutoFit/>
          </a:bodyPr>
          <a:lstStyle/>
          <a:p>
            <a:pPr algn="ctr">
              <a:spcBef>
                <a:spcPct val="50000"/>
              </a:spcBef>
            </a:pPr>
            <a:r>
              <a:rPr lang="en-US" altLang="en-US" sz="2400" b="1" dirty="0"/>
              <a:t>Publicly Held</a:t>
            </a:r>
          </a:p>
        </p:txBody>
      </p:sp>
      <p:grpSp>
        <p:nvGrpSpPr>
          <p:cNvPr id="69636" name="Group 6"/>
          <p:cNvGrpSpPr>
            <a:grpSpLocks/>
          </p:cNvGrpSpPr>
          <p:nvPr/>
        </p:nvGrpSpPr>
        <p:grpSpPr bwMode="auto">
          <a:xfrm>
            <a:off x="3124200" y="2174875"/>
            <a:ext cx="3127375" cy="3124200"/>
            <a:chOff x="1968" y="1536"/>
            <a:chExt cx="1970" cy="1968"/>
          </a:xfrm>
        </p:grpSpPr>
        <p:sp>
          <p:nvSpPr>
            <p:cNvPr id="69642" name="Line 7"/>
            <p:cNvSpPr>
              <a:spLocks noChangeShapeType="1"/>
            </p:cNvSpPr>
            <p:nvPr/>
          </p:nvSpPr>
          <p:spPr bwMode="auto">
            <a:xfrm>
              <a:off x="2256" y="1536"/>
              <a:ext cx="0" cy="1968"/>
            </a:xfrm>
            <a:prstGeom prst="line">
              <a:avLst/>
            </a:prstGeom>
            <a:noFill/>
            <a:ln w="38100">
              <a:solidFill>
                <a:srgbClr val="FF0000"/>
              </a:solidFill>
              <a:round/>
              <a:headEnd/>
              <a:tailEnd/>
            </a:ln>
            <a:effectLst>
              <a:outerShdw dist="17961" dir="2700000" algn="ctr" rotWithShape="0">
                <a:schemeClr val="hlink"/>
              </a:outerShdw>
            </a:effectLst>
          </p:spPr>
          <p:txBody>
            <a:bodyPr/>
            <a:lstStyle/>
            <a:p>
              <a:endParaRPr lang="en-US" dirty="0"/>
            </a:p>
          </p:txBody>
        </p:sp>
        <p:sp>
          <p:nvSpPr>
            <p:cNvPr id="69643" name="Line 8"/>
            <p:cNvSpPr>
              <a:spLocks noChangeShapeType="1"/>
            </p:cNvSpPr>
            <p:nvPr/>
          </p:nvSpPr>
          <p:spPr bwMode="auto">
            <a:xfrm>
              <a:off x="1968" y="1536"/>
              <a:ext cx="288" cy="0"/>
            </a:xfrm>
            <a:prstGeom prst="line">
              <a:avLst/>
            </a:prstGeom>
            <a:noFill/>
            <a:ln w="38100">
              <a:solidFill>
                <a:srgbClr val="FF0000"/>
              </a:solidFill>
              <a:round/>
              <a:headEnd/>
              <a:tailEnd/>
            </a:ln>
            <a:effectLst>
              <a:outerShdw dist="17961" dir="2700000" algn="ctr" rotWithShape="0">
                <a:schemeClr val="hlink"/>
              </a:outerShdw>
            </a:effectLst>
          </p:spPr>
          <p:txBody>
            <a:bodyPr/>
            <a:lstStyle/>
            <a:p>
              <a:endParaRPr lang="en-US" dirty="0"/>
            </a:p>
          </p:txBody>
        </p:sp>
        <p:sp>
          <p:nvSpPr>
            <p:cNvPr id="69644" name="Line 9"/>
            <p:cNvSpPr>
              <a:spLocks noChangeShapeType="1"/>
            </p:cNvSpPr>
            <p:nvPr/>
          </p:nvSpPr>
          <p:spPr bwMode="auto">
            <a:xfrm>
              <a:off x="1968" y="3504"/>
              <a:ext cx="288" cy="0"/>
            </a:xfrm>
            <a:prstGeom prst="line">
              <a:avLst/>
            </a:prstGeom>
            <a:noFill/>
            <a:ln w="38100">
              <a:solidFill>
                <a:srgbClr val="FF0000"/>
              </a:solidFill>
              <a:round/>
              <a:headEnd/>
              <a:tailEnd/>
            </a:ln>
            <a:effectLst>
              <a:outerShdw dist="17961" dir="2700000" algn="ctr" rotWithShape="0">
                <a:schemeClr val="hlink"/>
              </a:outerShdw>
            </a:effectLst>
          </p:spPr>
          <p:txBody>
            <a:bodyPr/>
            <a:lstStyle/>
            <a:p>
              <a:endParaRPr lang="en-US" dirty="0"/>
            </a:p>
          </p:txBody>
        </p:sp>
        <p:sp>
          <p:nvSpPr>
            <p:cNvPr id="69645" name="Line 10"/>
            <p:cNvSpPr>
              <a:spLocks noChangeShapeType="1"/>
            </p:cNvSpPr>
            <p:nvPr/>
          </p:nvSpPr>
          <p:spPr bwMode="auto">
            <a:xfrm>
              <a:off x="1968" y="2544"/>
              <a:ext cx="1440" cy="0"/>
            </a:xfrm>
            <a:prstGeom prst="line">
              <a:avLst/>
            </a:prstGeom>
            <a:noFill/>
            <a:ln w="38100">
              <a:solidFill>
                <a:srgbClr val="FF0000"/>
              </a:solidFill>
              <a:round/>
              <a:headEnd/>
              <a:tailEnd/>
            </a:ln>
            <a:effectLst>
              <a:outerShdw dist="17961" dir="2700000" algn="ctr" rotWithShape="0">
                <a:schemeClr val="hlink"/>
              </a:outerShdw>
            </a:effectLst>
          </p:spPr>
          <p:txBody>
            <a:bodyPr/>
            <a:lstStyle/>
            <a:p>
              <a:endParaRPr lang="en-US" dirty="0"/>
            </a:p>
          </p:txBody>
        </p:sp>
        <p:sp>
          <p:nvSpPr>
            <p:cNvPr id="69646" name="Line 11"/>
            <p:cNvSpPr>
              <a:spLocks noChangeShapeType="1"/>
            </p:cNvSpPr>
            <p:nvPr/>
          </p:nvSpPr>
          <p:spPr bwMode="auto">
            <a:xfrm flipV="1">
              <a:off x="3408" y="2194"/>
              <a:ext cx="528" cy="346"/>
            </a:xfrm>
            <a:prstGeom prst="line">
              <a:avLst/>
            </a:prstGeom>
            <a:noFill/>
            <a:ln w="381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69647" name="Line 12"/>
            <p:cNvSpPr>
              <a:spLocks noChangeShapeType="1"/>
            </p:cNvSpPr>
            <p:nvPr/>
          </p:nvSpPr>
          <p:spPr bwMode="auto">
            <a:xfrm>
              <a:off x="3408" y="2544"/>
              <a:ext cx="530" cy="380"/>
            </a:xfrm>
            <a:prstGeom prst="line">
              <a:avLst/>
            </a:prstGeom>
            <a:noFill/>
            <a:ln w="381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69648" name="Rectangle 13"/>
            <p:cNvSpPr>
              <a:spLocks noChangeArrowheads="1"/>
            </p:cNvSpPr>
            <p:nvPr/>
          </p:nvSpPr>
          <p:spPr bwMode="auto">
            <a:xfrm>
              <a:off x="2272" y="2272"/>
              <a:ext cx="1198" cy="516"/>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414141"/>
                  </a:solidFill>
                </a:rPr>
                <a:t>Ownership can be </a:t>
              </a:r>
            </a:p>
          </p:txBody>
        </p:sp>
      </p:grpSp>
      <p:sp>
        <p:nvSpPr>
          <p:cNvPr id="69637" name="Rectangle 14"/>
          <p:cNvSpPr>
            <a:spLocks noGrp="1" noChangeArrowheads="1"/>
          </p:cNvSpPr>
          <p:nvPr>
            <p:ph type="title"/>
          </p:nvPr>
        </p:nvSpPr>
        <p:spPr>
          <a:xfrm>
            <a:off x="293688" y="457200"/>
            <a:ext cx="8534400" cy="1066800"/>
          </a:xfrm>
        </p:spPr>
        <p:txBody>
          <a:bodyPr/>
          <a:lstStyle/>
          <a:p>
            <a:r>
              <a:rPr lang="en-US" altLang="en-US" b="1" dirty="0"/>
              <a:t>Corporate Form of Organization</a:t>
            </a:r>
          </a:p>
        </p:txBody>
      </p:sp>
      <p:sp>
        <p:nvSpPr>
          <p:cNvPr id="69638" name="Rectangle 15"/>
          <p:cNvSpPr>
            <a:spLocks noChangeArrowheads="1"/>
          </p:cNvSpPr>
          <p:nvPr/>
        </p:nvSpPr>
        <p:spPr bwMode="auto">
          <a:xfrm>
            <a:off x="500063" y="3138488"/>
            <a:ext cx="2581275" cy="1196975"/>
          </a:xfrm>
          <a:prstGeom prst="rect">
            <a:avLst/>
          </a:prstGeom>
          <a:solidFill>
            <a:srgbClr val="C8FEC8"/>
          </a:solidFill>
          <a:ln w="12700">
            <a:solidFill>
              <a:srgbClr val="414141"/>
            </a:solidFill>
            <a:miter lim="800000"/>
            <a:headEnd/>
            <a:tailEnd/>
          </a:ln>
          <a:effectLst>
            <a:outerShdw dist="71842" dir="2700000" algn="ctr" rotWithShape="0">
              <a:schemeClr val="hlink"/>
            </a:outerShdw>
          </a:effectLst>
        </p:spPr>
        <p:txBody>
          <a:bodyPr lIns="90488" tIns="44450" rIns="90488" bIns="44450" anchor="ctr">
            <a:spAutoFit/>
          </a:bodyPr>
          <a:lstStyle/>
          <a:p>
            <a:pPr algn="ctr"/>
            <a:r>
              <a:rPr lang="en-US" altLang="en-US" sz="2400" b="1" dirty="0">
                <a:solidFill>
                  <a:srgbClr val="414141"/>
                </a:solidFill>
              </a:rPr>
              <a:t>Existence is separate from owners</a:t>
            </a:r>
          </a:p>
        </p:txBody>
      </p:sp>
      <p:sp>
        <p:nvSpPr>
          <p:cNvPr id="69639" name="Rectangle 16"/>
          <p:cNvSpPr>
            <a:spLocks noChangeArrowheads="1"/>
          </p:cNvSpPr>
          <p:nvPr/>
        </p:nvSpPr>
        <p:spPr bwMode="auto">
          <a:xfrm>
            <a:off x="500063" y="1758950"/>
            <a:ext cx="2581275" cy="831850"/>
          </a:xfrm>
          <a:prstGeom prst="rect">
            <a:avLst/>
          </a:prstGeom>
          <a:solidFill>
            <a:srgbClr val="C8FEC8"/>
          </a:solidFill>
          <a:ln w="12700">
            <a:solidFill>
              <a:srgbClr val="414141"/>
            </a:solidFill>
            <a:miter lim="800000"/>
            <a:headEnd/>
            <a:tailEnd/>
          </a:ln>
          <a:effectLst>
            <a:outerShdw dist="71842" dir="2700000" algn="ctr" rotWithShape="0">
              <a:schemeClr val="hlink"/>
            </a:outerShdw>
          </a:effectLst>
        </p:spPr>
        <p:txBody>
          <a:bodyPr lIns="90488" tIns="44450" rIns="90488" bIns="44450" anchor="ctr">
            <a:spAutoFit/>
          </a:bodyPr>
          <a:lstStyle/>
          <a:p>
            <a:pPr algn="ctr"/>
            <a:r>
              <a:rPr lang="en-US" altLang="en-US" sz="2400" b="1" dirty="0">
                <a:solidFill>
                  <a:srgbClr val="414141"/>
                </a:solidFill>
              </a:rPr>
              <a:t>An entity created by law</a:t>
            </a:r>
          </a:p>
        </p:txBody>
      </p:sp>
      <p:sp>
        <p:nvSpPr>
          <p:cNvPr id="69640" name="Rectangle 17"/>
          <p:cNvSpPr>
            <a:spLocks noChangeArrowheads="1"/>
          </p:cNvSpPr>
          <p:nvPr/>
        </p:nvSpPr>
        <p:spPr bwMode="auto">
          <a:xfrm>
            <a:off x="500063" y="4883150"/>
            <a:ext cx="2581275" cy="831850"/>
          </a:xfrm>
          <a:prstGeom prst="rect">
            <a:avLst/>
          </a:prstGeom>
          <a:solidFill>
            <a:srgbClr val="C8FEC8"/>
          </a:solidFill>
          <a:ln w="12700">
            <a:solidFill>
              <a:srgbClr val="414141"/>
            </a:solidFill>
            <a:miter lim="800000"/>
            <a:headEnd/>
            <a:tailEnd/>
          </a:ln>
          <a:effectLst>
            <a:outerShdw dist="71842" dir="2700000" algn="ctr" rotWithShape="0">
              <a:schemeClr val="hlink"/>
            </a:outerShdw>
          </a:effectLst>
        </p:spPr>
        <p:txBody>
          <a:bodyPr lIns="90488" tIns="44450" rIns="90488" bIns="44450" anchor="ctr">
            <a:spAutoFit/>
          </a:bodyPr>
          <a:lstStyle/>
          <a:p>
            <a:pPr algn="ctr"/>
            <a:r>
              <a:rPr lang="en-US" altLang="en-US" sz="2400" b="1" dirty="0">
                <a:solidFill>
                  <a:srgbClr val="414141"/>
                </a:solidFill>
              </a:rPr>
              <a:t>Has rights and privileges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Slide Number Placeholder 17"/>
          <p:cNvSpPr>
            <a:spLocks noGrp="1"/>
          </p:cNvSpPr>
          <p:nvPr>
            <p:ph type="sldNum" sz="quarter" idx="12"/>
          </p:nvPr>
        </p:nvSpPr>
        <p:spPr/>
        <p:txBody>
          <a:bodyPr/>
          <a:lstStyle/>
          <a:p>
            <a:pPr>
              <a:defRPr/>
            </a:pPr>
            <a:fld id="{1A5A71D3-A0CD-4B00-AE32-74591D9E59F1}" type="slidenum">
              <a:rPr lang="en-US" smtClean="0"/>
              <a:pPr>
                <a:defRPr/>
              </a:pPr>
              <a:t>4</a:t>
            </a:fld>
            <a:endParaRPr lang="en-US" dirty="0"/>
          </a:p>
        </p:txBody>
      </p:sp>
      <p:sp>
        <p:nvSpPr>
          <p:cNvPr id="19" name="Rounded Rectangle 18"/>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13-3 Part 1</a:t>
            </a:r>
          </a:p>
        </p:txBody>
      </p:sp>
      <p:sp>
        <p:nvSpPr>
          <p:cNvPr id="7" name="Rectangle 5"/>
          <p:cNvSpPr>
            <a:spLocks noChangeArrowheads="1"/>
          </p:cNvSpPr>
          <p:nvPr/>
        </p:nvSpPr>
        <p:spPr bwMode="auto">
          <a:xfrm>
            <a:off x="1666875" y="1376363"/>
            <a:ext cx="1684338"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1666875" y="3282950"/>
            <a:ext cx="356076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 name="Rectangle 7"/>
          <p:cNvSpPr>
            <a:spLocks noChangeArrowheads="1"/>
          </p:cNvSpPr>
          <p:nvPr/>
        </p:nvSpPr>
        <p:spPr bwMode="auto">
          <a:xfrm>
            <a:off x="1666875" y="4775200"/>
            <a:ext cx="3560763"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 name="Rectangle 9"/>
          <p:cNvSpPr>
            <a:spLocks noChangeArrowheads="1"/>
          </p:cNvSpPr>
          <p:nvPr/>
        </p:nvSpPr>
        <p:spPr bwMode="auto">
          <a:xfrm>
            <a:off x="2686050" y="1397000"/>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Total</a:t>
            </a:r>
            <a:endParaRPr lang="en-US" dirty="0">
              <a:solidFill>
                <a:prstClr val="black"/>
              </a:solidFill>
              <a:cs typeface="+mn-cs"/>
            </a:endParaRPr>
          </a:p>
        </p:txBody>
      </p:sp>
      <p:sp>
        <p:nvSpPr>
          <p:cNvPr id="24" name="Rectangle 10"/>
          <p:cNvSpPr>
            <a:spLocks noChangeArrowheads="1"/>
          </p:cNvSpPr>
          <p:nvPr/>
        </p:nvSpPr>
        <p:spPr bwMode="auto">
          <a:xfrm>
            <a:off x="1706563" y="1624013"/>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2015</a:t>
            </a:r>
            <a:endParaRPr lang="en-US" dirty="0">
              <a:solidFill>
                <a:prstClr val="black"/>
              </a:solidFill>
              <a:cs typeface="+mn-cs"/>
            </a:endParaRPr>
          </a:p>
        </p:txBody>
      </p:sp>
      <p:sp>
        <p:nvSpPr>
          <p:cNvPr id="25" name="Rectangle 11"/>
          <p:cNvSpPr>
            <a:spLocks noChangeArrowheads="1"/>
          </p:cNvSpPr>
          <p:nvPr/>
        </p:nvSpPr>
        <p:spPr bwMode="auto">
          <a:xfrm>
            <a:off x="3038475" y="1624013"/>
            <a:ext cx="3825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$15 </a:t>
            </a:r>
            <a:endParaRPr lang="en-US" dirty="0">
              <a:solidFill>
                <a:prstClr val="black"/>
              </a:solidFill>
              <a:cs typeface="+mn-cs"/>
            </a:endParaRPr>
          </a:p>
        </p:txBody>
      </p:sp>
      <p:sp>
        <p:nvSpPr>
          <p:cNvPr id="26" name="Rectangle 12"/>
          <p:cNvSpPr>
            <a:spLocks noChangeArrowheads="1"/>
          </p:cNvSpPr>
          <p:nvPr/>
        </p:nvSpPr>
        <p:spPr bwMode="auto">
          <a:xfrm>
            <a:off x="1706563" y="1830388"/>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2016</a:t>
            </a:r>
            <a:endParaRPr lang="en-US" dirty="0">
              <a:solidFill>
                <a:prstClr val="black"/>
              </a:solidFill>
              <a:cs typeface="+mn-cs"/>
            </a:endParaRPr>
          </a:p>
        </p:txBody>
      </p:sp>
      <p:sp>
        <p:nvSpPr>
          <p:cNvPr id="27" name="Rectangle 13"/>
          <p:cNvSpPr>
            <a:spLocks noChangeArrowheads="1"/>
          </p:cNvSpPr>
          <p:nvPr/>
        </p:nvSpPr>
        <p:spPr bwMode="auto">
          <a:xfrm>
            <a:off x="3221038" y="1830388"/>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 </a:t>
            </a:r>
            <a:endParaRPr lang="en-US" dirty="0">
              <a:solidFill>
                <a:prstClr val="black"/>
              </a:solidFill>
              <a:cs typeface="+mn-cs"/>
            </a:endParaRPr>
          </a:p>
        </p:txBody>
      </p:sp>
      <p:sp>
        <p:nvSpPr>
          <p:cNvPr id="28" name="Rectangle 14"/>
          <p:cNvSpPr>
            <a:spLocks noChangeArrowheads="1"/>
          </p:cNvSpPr>
          <p:nvPr/>
        </p:nvSpPr>
        <p:spPr bwMode="auto">
          <a:xfrm>
            <a:off x="1706563" y="2036763"/>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2017</a:t>
            </a:r>
            <a:endParaRPr lang="en-US" dirty="0">
              <a:solidFill>
                <a:prstClr val="black"/>
              </a:solidFill>
              <a:cs typeface="+mn-cs"/>
            </a:endParaRPr>
          </a:p>
        </p:txBody>
      </p:sp>
      <p:sp>
        <p:nvSpPr>
          <p:cNvPr id="29" name="Rectangle 15"/>
          <p:cNvSpPr>
            <a:spLocks noChangeArrowheads="1"/>
          </p:cNvSpPr>
          <p:nvPr/>
        </p:nvSpPr>
        <p:spPr bwMode="auto">
          <a:xfrm>
            <a:off x="3038475" y="2036763"/>
            <a:ext cx="3825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 </a:t>
            </a:r>
            <a:endParaRPr lang="en-US" dirty="0">
              <a:solidFill>
                <a:prstClr val="black"/>
              </a:solidFill>
              <a:cs typeface="+mn-cs"/>
            </a:endParaRPr>
          </a:p>
        </p:txBody>
      </p:sp>
      <p:sp>
        <p:nvSpPr>
          <p:cNvPr id="30" name="Rectangle 16"/>
          <p:cNvSpPr>
            <a:spLocks noChangeArrowheads="1"/>
          </p:cNvSpPr>
          <p:nvPr/>
        </p:nvSpPr>
        <p:spPr bwMode="auto">
          <a:xfrm>
            <a:off x="1706563" y="2241550"/>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a:t>
            </a:r>
            <a:endParaRPr lang="en-US" dirty="0">
              <a:solidFill>
                <a:prstClr val="black"/>
              </a:solidFill>
              <a:cs typeface="+mn-cs"/>
            </a:endParaRPr>
          </a:p>
        </p:txBody>
      </p:sp>
      <p:sp>
        <p:nvSpPr>
          <p:cNvPr id="31" name="Rectangle 17"/>
          <p:cNvSpPr>
            <a:spLocks noChangeArrowheads="1"/>
          </p:cNvSpPr>
          <p:nvPr/>
        </p:nvSpPr>
        <p:spPr bwMode="auto">
          <a:xfrm>
            <a:off x="2947988" y="22415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$220 </a:t>
            </a:r>
            <a:endParaRPr lang="en-US" dirty="0">
              <a:solidFill>
                <a:prstClr val="black"/>
              </a:solidFill>
              <a:cs typeface="+mn-cs"/>
            </a:endParaRPr>
          </a:p>
        </p:txBody>
      </p:sp>
      <p:sp>
        <p:nvSpPr>
          <p:cNvPr id="224" name="Rectangle 18"/>
          <p:cNvSpPr>
            <a:spLocks noChangeArrowheads="1"/>
          </p:cNvSpPr>
          <p:nvPr/>
        </p:nvSpPr>
        <p:spPr bwMode="auto">
          <a:xfrm>
            <a:off x="1706563" y="3529013"/>
            <a:ext cx="21891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Par value per preferred share</a:t>
            </a:r>
            <a:endParaRPr lang="en-US" dirty="0">
              <a:solidFill>
                <a:prstClr val="black"/>
              </a:solidFill>
              <a:cs typeface="+mn-cs"/>
            </a:endParaRPr>
          </a:p>
        </p:txBody>
      </p:sp>
      <p:sp>
        <p:nvSpPr>
          <p:cNvPr id="225" name="Rectangle 19"/>
          <p:cNvSpPr>
            <a:spLocks noChangeArrowheads="1"/>
          </p:cNvSpPr>
          <p:nvPr/>
        </p:nvSpPr>
        <p:spPr bwMode="auto">
          <a:xfrm>
            <a:off x="4954588" y="35290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a:t>
            </a:r>
            <a:endParaRPr lang="en-US" dirty="0">
              <a:solidFill>
                <a:prstClr val="black"/>
              </a:solidFill>
              <a:cs typeface="+mn-cs"/>
            </a:endParaRPr>
          </a:p>
        </p:txBody>
      </p:sp>
      <p:sp>
        <p:nvSpPr>
          <p:cNvPr id="226" name="Rectangle 20"/>
          <p:cNvSpPr>
            <a:spLocks noChangeArrowheads="1"/>
          </p:cNvSpPr>
          <p:nvPr/>
        </p:nvSpPr>
        <p:spPr bwMode="auto">
          <a:xfrm>
            <a:off x="1706563" y="3735388"/>
            <a:ext cx="89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Dividend %</a:t>
            </a:r>
            <a:endParaRPr lang="en-US" dirty="0">
              <a:solidFill>
                <a:prstClr val="black"/>
              </a:solidFill>
              <a:cs typeface="+mn-cs"/>
            </a:endParaRPr>
          </a:p>
        </p:txBody>
      </p:sp>
      <p:sp>
        <p:nvSpPr>
          <p:cNvPr id="227" name="Rectangle 21"/>
          <p:cNvSpPr>
            <a:spLocks noChangeArrowheads="1"/>
          </p:cNvSpPr>
          <p:nvPr/>
        </p:nvSpPr>
        <p:spPr bwMode="auto">
          <a:xfrm>
            <a:off x="4954588" y="3735388"/>
            <a:ext cx="303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a:t>
            </a:r>
            <a:endParaRPr lang="en-US" dirty="0">
              <a:solidFill>
                <a:prstClr val="black"/>
              </a:solidFill>
              <a:cs typeface="+mn-cs"/>
            </a:endParaRPr>
          </a:p>
        </p:txBody>
      </p:sp>
      <p:sp>
        <p:nvSpPr>
          <p:cNvPr id="228" name="Rectangle 22"/>
          <p:cNvSpPr>
            <a:spLocks noChangeArrowheads="1"/>
          </p:cNvSpPr>
          <p:nvPr/>
        </p:nvSpPr>
        <p:spPr bwMode="auto">
          <a:xfrm>
            <a:off x="1706563" y="3941763"/>
            <a:ext cx="21383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Dividend per preferred share</a:t>
            </a:r>
            <a:endParaRPr lang="en-US" dirty="0">
              <a:solidFill>
                <a:prstClr val="black"/>
              </a:solidFill>
              <a:cs typeface="+mn-cs"/>
            </a:endParaRPr>
          </a:p>
        </p:txBody>
      </p:sp>
      <p:sp>
        <p:nvSpPr>
          <p:cNvPr id="229" name="Rectangle 23"/>
          <p:cNvSpPr>
            <a:spLocks noChangeArrowheads="1"/>
          </p:cNvSpPr>
          <p:nvPr/>
        </p:nvSpPr>
        <p:spPr bwMode="auto">
          <a:xfrm>
            <a:off x="4733925" y="39417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$0.25</a:t>
            </a:r>
            <a:endParaRPr lang="en-US" dirty="0">
              <a:solidFill>
                <a:prstClr val="black"/>
              </a:solidFill>
              <a:cs typeface="+mn-cs"/>
            </a:endParaRPr>
          </a:p>
        </p:txBody>
      </p:sp>
      <p:sp>
        <p:nvSpPr>
          <p:cNvPr id="230" name="Rectangle 24"/>
          <p:cNvSpPr>
            <a:spLocks noChangeArrowheads="1"/>
          </p:cNvSpPr>
          <p:nvPr/>
        </p:nvSpPr>
        <p:spPr bwMode="auto">
          <a:xfrm>
            <a:off x="1706563" y="4148138"/>
            <a:ext cx="2068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Number of preferred shares</a:t>
            </a:r>
            <a:endParaRPr lang="en-US" dirty="0">
              <a:solidFill>
                <a:prstClr val="black"/>
              </a:solidFill>
              <a:cs typeface="+mn-cs"/>
            </a:endParaRPr>
          </a:p>
        </p:txBody>
      </p:sp>
      <p:sp>
        <p:nvSpPr>
          <p:cNvPr id="231" name="Rectangle 25"/>
          <p:cNvSpPr>
            <a:spLocks noChangeArrowheads="1"/>
          </p:cNvSpPr>
          <p:nvPr/>
        </p:nvSpPr>
        <p:spPr bwMode="auto">
          <a:xfrm>
            <a:off x="4954588" y="41481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a:t>
            </a:r>
            <a:endParaRPr lang="en-US" dirty="0">
              <a:solidFill>
                <a:prstClr val="black"/>
              </a:solidFill>
              <a:cs typeface="+mn-cs"/>
            </a:endParaRPr>
          </a:p>
        </p:txBody>
      </p:sp>
      <p:sp>
        <p:nvSpPr>
          <p:cNvPr id="241" name="Rectangle 26"/>
          <p:cNvSpPr>
            <a:spLocks noChangeArrowheads="1"/>
          </p:cNvSpPr>
          <p:nvPr/>
        </p:nvSpPr>
        <p:spPr bwMode="auto">
          <a:xfrm>
            <a:off x="1706563" y="4352925"/>
            <a:ext cx="1927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Annual preferred dividend</a:t>
            </a:r>
            <a:endParaRPr lang="en-US" dirty="0">
              <a:solidFill>
                <a:prstClr val="black"/>
              </a:solidFill>
              <a:cs typeface="+mn-cs"/>
            </a:endParaRPr>
          </a:p>
        </p:txBody>
      </p:sp>
      <p:sp>
        <p:nvSpPr>
          <p:cNvPr id="242" name="Rectangle 27"/>
          <p:cNvSpPr>
            <a:spLocks noChangeArrowheads="1"/>
          </p:cNvSpPr>
          <p:nvPr/>
        </p:nvSpPr>
        <p:spPr bwMode="auto">
          <a:xfrm>
            <a:off x="4864100" y="43529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a:t>
            </a:r>
            <a:endParaRPr lang="en-US" dirty="0">
              <a:solidFill>
                <a:prstClr val="black"/>
              </a:solidFill>
              <a:cs typeface="+mn-cs"/>
            </a:endParaRPr>
          </a:p>
        </p:txBody>
      </p:sp>
      <p:sp>
        <p:nvSpPr>
          <p:cNvPr id="243" name="Rectangle 28"/>
          <p:cNvSpPr>
            <a:spLocks noChangeArrowheads="1"/>
          </p:cNvSpPr>
          <p:nvPr/>
        </p:nvSpPr>
        <p:spPr bwMode="auto">
          <a:xfrm>
            <a:off x="2686050" y="4795838"/>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Total</a:t>
            </a:r>
            <a:endParaRPr lang="en-US" dirty="0">
              <a:solidFill>
                <a:prstClr val="black"/>
              </a:solidFill>
              <a:cs typeface="+mn-cs"/>
            </a:endParaRPr>
          </a:p>
        </p:txBody>
      </p:sp>
      <p:sp>
        <p:nvSpPr>
          <p:cNvPr id="244" name="Rectangle 29"/>
          <p:cNvSpPr>
            <a:spLocks noChangeArrowheads="1"/>
          </p:cNvSpPr>
          <p:nvPr/>
        </p:nvSpPr>
        <p:spPr bwMode="auto">
          <a:xfrm>
            <a:off x="3452813" y="4795838"/>
            <a:ext cx="80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Preferred</a:t>
            </a:r>
            <a:endParaRPr lang="en-US" dirty="0">
              <a:solidFill>
                <a:prstClr val="black"/>
              </a:solidFill>
              <a:cs typeface="+mn-cs"/>
            </a:endParaRPr>
          </a:p>
        </p:txBody>
      </p:sp>
      <p:sp>
        <p:nvSpPr>
          <p:cNvPr id="245" name="Rectangle 30"/>
          <p:cNvSpPr>
            <a:spLocks noChangeArrowheads="1"/>
          </p:cNvSpPr>
          <p:nvPr/>
        </p:nvSpPr>
        <p:spPr bwMode="auto">
          <a:xfrm>
            <a:off x="4400550" y="4795838"/>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Common</a:t>
            </a:r>
            <a:endParaRPr lang="en-US" dirty="0">
              <a:solidFill>
                <a:prstClr val="black"/>
              </a:solidFill>
              <a:cs typeface="+mn-cs"/>
            </a:endParaRPr>
          </a:p>
        </p:txBody>
      </p:sp>
      <p:sp>
        <p:nvSpPr>
          <p:cNvPr id="246" name="Rectangle 31"/>
          <p:cNvSpPr>
            <a:spLocks noChangeArrowheads="1"/>
          </p:cNvSpPr>
          <p:nvPr/>
        </p:nvSpPr>
        <p:spPr bwMode="auto">
          <a:xfrm>
            <a:off x="1706563" y="5022850"/>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2015</a:t>
            </a:r>
            <a:endParaRPr lang="en-US" dirty="0">
              <a:solidFill>
                <a:prstClr val="black"/>
              </a:solidFill>
              <a:cs typeface="+mn-cs"/>
            </a:endParaRPr>
          </a:p>
        </p:txBody>
      </p:sp>
      <p:sp>
        <p:nvSpPr>
          <p:cNvPr id="247" name="Rectangle 32"/>
          <p:cNvSpPr>
            <a:spLocks noChangeArrowheads="1"/>
          </p:cNvSpPr>
          <p:nvPr/>
        </p:nvSpPr>
        <p:spPr bwMode="auto">
          <a:xfrm>
            <a:off x="3038475" y="5022850"/>
            <a:ext cx="382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$15 </a:t>
            </a:r>
            <a:endParaRPr lang="en-US" dirty="0">
              <a:solidFill>
                <a:prstClr val="black"/>
              </a:solidFill>
              <a:cs typeface="+mn-cs"/>
            </a:endParaRPr>
          </a:p>
        </p:txBody>
      </p:sp>
      <p:sp>
        <p:nvSpPr>
          <p:cNvPr id="248" name="Rectangle 33"/>
          <p:cNvSpPr>
            <a:spLocks noChangeArrowheads="1"/>
          </p:cNvSpPr>
          <p:nvPr/>
        </p:nvSpPr>
        <p:spPr bwMode="auto">
          <a:xfrm>
            <a:off x="3976688" y="5022850"/>
            <a:ext cx="3825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$15 </a:t>
            </a:r>
            <a:endParaRPr lang="en-US" dirty="0">
              <a:solidFill>
                <a:prstClr val="black"/>
              </a:solidFill>
              <a:cs typeface="+mn-cs"/>
            </a:endParaRPr>
          </a:p>
        </p:txBody>
      </p:sp>
      <p:sp>
        <p:nvSpPr>
          <p:cNvPr id="249" name="Rectangle 34"/>
          <p:cNvSpPr>
            <a:spLocks noChangeArrowheads="1"/>
          </p:cNvSpPr>
          <p:nvPr/>
        </p:nvSpPr>
        <p:spPr bwMode="auto">
          <a:xfrm>
            <a:off x="5005388" y="5022850"/>
            <a:ext cx="292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 </a:t>
            </a:r>
            <a:endParaRPr lang="en-US" dirty="0">
              <a:solidFill>
                <a:prstClr val="black"/>
              </a:solidFill>
              <a:cs typeface="+mn-cs"/>
            </a:endParaRPr>
          </a:p>
        </p:txBody>
      </p:sp>
      <p:sp>
        <p:nvSpPr>
          <p:cNvPr id="250" name="Rectangle 35"/>
          <p:cNvSpPr>
            <a:spLocks noChangeArrowheads="1"/>
          </p:cNvSpPr>
          <p:nvPr/>
        </p:nvSpPr>
        <p:spPr bwMode="auto">
          <a:xfrm>
            <a:off x="1706563" y="5229225"/>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2016</a:t>
            </a:r>
            <a:endParaRPr lang="en-US" dirty="0">
              <a:solidFill>
                <a:prstClr val="black"/>
              </a:solidFill>
              <a:cs typeface="+mn-cs"/>
            </a:endParaRPr>
          </a:p>
        </p:txBody>
      </p:sp>
      <p:sp>
        <p:nvSpPr>
          <p:cNvPr id="251" name="Rectangle 36"/>
          <p:cNvSpPr>
            <a:spLocks noChangeArrowheads="1"/>
          </p:cNvSpPr>
          <p:nvPr/>
        </p:nvSpPr>
        <p:spPr bwMode="auto">
          <a:xfrm>
            <a:off x="3221038" y="5229225"/>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 </a:t>
            </a:r>
            <a:endParaRPr lang="en-US" dirty="0">
              <a:solidFill>
                <a:prstClr val="black"/>
              </a:solidFill>
              <a:cs typeface="+mn-cs"/>
            </a:endParaRPr>
          </a:p>
        </p:txBody>
      </p:sp>
      <p:sp>
        <p:nvSpPr>
          <p:cNvPr id="252" name="Rectangle 37"/>
          <p:cNvSpPr>
            <a:spLocks noChangeArrowheads="1"/>
          </p:cNvSpPr>
          <p:nvPr/>
        </p:nvSpPr>
        <p:spPr bwMode="auto">
          <a:xfrm>
            <a:off x="4157663" y="5229225"/>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 </a:t>
            </a:r>
            <a:endParaRPr lang="en-US" dirty="0">
              <a:solidFill>
                <a:prstClr val="black"/>
              </a:solidFill>
              <a:cs typeface="+mn-cs"/>
            </a:endParaRPr>
          </a:p>
        </p:txBody>
      </p:sp>
      <p:sp>
        <p:nvSpPr>
          <p:cNvPr id="253" name="Rectangle 38"/>
          <p:cNvSpPr>
            <a:spLocks noChangeArrowheads="1"/>
          </p:cNvSpPr>
          <p:nvPr/>
        </p:nvSpPr>
        <p:spPr bwMode="auto">
          <a:xfrm>
            <a:off x="5095875" y="5229225"/>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 </a:t>
            </a:r>
            <a:endParaRPr lang="en-US" dirty="0">
              <a:solidFill>
                <a:prstClr val="black"/>
              </a:solidFill>
              <a:cs typeface="+mn-cs"/>
            </a:endParaRPr>
          </a:p>
        </p:txBody>
      </p:sp>
      <p:sp>
        <p:nvSpPr>
          <p:cNvPr id="254" name="Rectangle 39"/>
          <p:cNvSpPr>
            <a:spLocks noChangeArrowheads="1"/>
          </p:cNvSpPr>
          <p:nvPr/>
        </p:nvSpPr>
        <p:spPr bwMode="auto">
          <a:xfrm>
            <a:off x="1706563" y="5435600"/>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2017</a:t>
            </a:r>
            <a:endParaRPr lang="en-US" dirty="0">
              <a:solidFill>
                <a:prstClr val="black"/>
              </a:solidFill>
              <a:cs typeface="+mn-cs"/>
            </a:endParaRPr>
          </a:p>
        </p:txBody>
      </p:sp>
      <p:sp>
        <p:nvSpPr>
          <p:cNvPr id="255" name="Rectangle 40"/>
          <p:cNvSpPr>
            <a:spLocks noChangeArrowheads="1"/>
          </p:cNvSpPr>
          <p:nvPr/>
        </p:nvSpPr>
        <p:spPr bwMode="auto">
          <a:xfrm>
            <a:off x="3038475" y="5435600"/>
            <a:ext cx="382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 </a:t>
            </a:r>
            <a:endParaRPr lang="en-US" dirty="0">
              <a:solidFill>
                <a:prstClr val="black"/>
              </a:solidFill>
              <a:cs typeface="+mn-cs"/>
            </a:endParaRPr>
          </a:p>
        </p:txBody>
      </p:sp>
      <p:sp>
        <p:nvSpPr>
          <p:cNvPr id="288" name="Rectangle 41"/>
          <p:cNvSpPr>
            <a:spLocks noChangeArrowheads="1"/>
          </p:cNvSpPr>
          <p:nvPr/>
        </p:nvSpPr>
        <p:spPr bwMode="auto">
          <a:xfrm>
            <a:off x="4067175" y="5435600"/>
            <a:ext cx="292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 </a:t>
            </a:r>
            <a:endParaRPr lang="en-US" dirty="0">
              <a:solidFill>
                <a:prstClr val="black"/>
              </a:solidFill>
              <a:cs typeface="+mn-cs"/>
            </a:endParaRPr>
          </a:p>
        </p:txBody>
      </p:sp>
      <p:sp>
        <p:nvSpPr>
          <p:cNvPr id="289" name="Rectangle 42"/>
          <p:cNvSpPr>
            <a:spLocks noChangeArrowheads="1"/>
          </p:cNvSpPr>
          <p:nvPr/>
        </p:nvSpPr>
        <p:spPr bwMode="auto">
          <a:xfrm>
            <a:off x="4914900" y="5435600"/>
            <a:ext cx="382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180 </a:t>
            </a:r>
            <a:endParaRPr lang="en-US" dirty="0">
              <a:solidFill>
                <a:prstClr val="black"/>
              </a:solidFill>
              <a:cs typeface="+mn-cs"/>
            </a:endParaRPr>
          </a:p>
        </p:txBody>
      </p:sp>
      <p:sp>
        <p:nvSpPr>
          <p:cNvPr id="290" name="Rectangle 43"/>
          <p:cNvSpPr>
            <a:spLocks noChangeArrowheads="1"/>
          </p:cNvSpPr>
          <p:nvPr/>
        </p:nvSpPr>
        <p:spPr bwMode="auto">
          <a:xfrm>
            <a:off x="1706563" y="5640388"/>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a:t>
            </a:r>
            <a:endParaRPr lang="en-US" dirty="0">
              <a:solidFill>
                <a:prstClr val="black"/>
              </a:solidFill>
              <a:cs typeface="+mn-cs"/>
            </a:endParaRPr>
          </a:p>
        </p:txBody>
      </p:sp>
      <p:sp>
        <p:nvSpPr>
          <p:cNvPr id="291" name="Rectangle 44"/>
          <p:cNvSpPr>
            <a:spLocks noChangeArrowheads="1"/>
          </p:cNvSpPr>
          <p:nvPr/>
        </p:nvSpPr>
        <p:spPr bwMode="auto">
          <a:xfrm>
            <a:off x="2947988" y="56403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$220 </a:t>
            </a:r>
            <a:endParaRPr lang="en-US" dirty="0">
              <a:solidFill>
                <a:prstClr val="black"/>
              </a:solidFill>
              <a:cs typeface="+mn-cs"/>
            </a:endParaRPr>
          </a:p>
        </p:txBody>
      </p:sp>
      <p:sp>
        <p:nvSpPr>
          <p:cNvPr id="292" name="Rectangle 45"/>
          <p:cNvSpPr>
            <a:spLocks noChangeArrowheads="1"/>
          </p:cNvSpPr>
          <p:nvPr/>
        </p:nvSpPr>
        <p:spPr bwMode="auto">
          <a:xfrm>
            <a:off x="3976688" y="5640388"/>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 </a:t>
            </a:r>
            <a:endParaRPr lang="en-US" dirty="0">
              <a:solidFill>
                <a:prstClr val="black"/>
              </a:solidFill>
              <a:cs typeface="+mn-cs"/>
            </a:endParaRPr>
          </a:p>
        </p:txBody>
      </p:sp>
      <p:sp>
        <p:nvSpPr>
          <p:cNvPr id="293" name="Rectangle 46"/>
          <p:cNvSpPr>
            <a:spLocks noChangeArrowheads="1"/>
          </p:cNvSpPr>
          <p:nvPr/>
        </p:nvSpPr>
        <p:spPr bwMode="auto">
          <a:xfrm>
            <a:off x="4824413" y="56403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$180 </a:t>
            </a:r>
            <a:endParaRPr lang="en-US" dirty="0">
              <a:solidFill>
                <a:prstClr val="black"/>
              </a:solidFill>
              <a:cs typeface="+mn-cs"/>
            </a:endParaRPr>
          </a:p>
        </p:txBody>
      </p:sp>
      <p:sp>
        <p:nvSpPr>
          <p:cNvPr id="78" name="Rectangle 70"/>
          <p:cNvSpPr>
            <a:spLocks noChangeArrowheads="1"/>
          </p:cNvSpPr>
          <p:nvPr/>
        </p:nvSpPr>
        <p:spPr bwMode="auto">
          <a:xfrm>
            <a:off x="1020763" y="2674938"/>
            <a:ext cx="7551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Part 1. Determine the amount of dividends paid each year to each of the two classes of stockholders: </a:t>
            </a:r>
            <a:endParaRPr lang="en-US" dirty="0">
              <a:solidFill>
                <a:prstClr val="black"/>
              </a:solidFill>
              <a:cs typeface="+mn-cs"/>
            </a:endParaRPr>
          </a:p>
        </p:txBody>
      </p:sp>
      <p:sp>
        <p:nvSpPr>
          <p:cNvPr id="79" name="Rectangle 71"/>
          <p:cNvSpPr>
            <a:spLocks noChangeArrowheads="1"/>
          </p:cNvSpPr>
          <p:nvPr/>
        </p:nvSpPr>
        <p:spPr bwMode="auto">
          <a:xfrm>
            <a:off x="1020763" y="2870200"/>
            <a:ext cx="7181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preferred and common. Also compute the total dividends paid to each class for the three years. </a:t>
            </a:r>
            <a:endParaRPr lang="en-US" dirty="0">
              <a:solidFill>
                <a:prstClr val="black"/>
              </a:solidFill>
              <a:cs typeface="+mn-cs"/>
            </a:endParaRPr>
          </a:p>
        </p:txBody>
      </p:sp>
      <p:sp>
        <p:nvSpPr>
          <p:cNvPr id="80" name="Rectangle 72"/>
          <p:cNvSpPr>
            <a:spLocks noChangeArrowheads="1"/>
          </p:cNvSpPr>
          <p:nvPr/>
        </p:nvSpPr>
        <p:spPr bwMode="auto">
          <a:xfrm>
            <a:off x="1020763" y="641350"/>
            <a:ext cx="7283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company’s outstanding stock consists of 80 shares of noncumulative 5% preferred stock with a $5 </a:t>
            </a:r>
            <a:endParaRPr lang="en-US" dirty="0">
              <a:solidFill>
                <a:prstClr val="black"/>
              </a:solidFill>
              <a:cs typeface="+mn-cs"/>
            </a:endParaRPr>
          </a:p>
        </p:txBody>
      </p:sp>
      <p:sp>
        <p:nvSpPr>
          <p:cNvPr id="81" name="Rectangle 73"/>
          <p:cNvSpPr>
            <a:spLocks noChangeArrowheads="1"/>
          </p:cNvSpPr>
          <p:nvPr/>
        </p:nvSpPr>
        <p:spPr bwMode="auto">
          <a:xfrm>
            <a:off x="1020763" y="836613"/>
            <a:ext cx="72913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par value and also 200 shares of common stock with a $1 par value. During its first three years of </a:t>
            </a:r>
            <a:endParaRPr lang="en-US" dirty="0">
              <a:solidFill>
                <a:prstClr val="black"/>
              </a:solidFill>
              <a:cs typeface="+mn-cs"/>
            </a:endParaRPr>
          </a:p>
        </p:txBody>
      </p:sp>
      <p:sp>
        <p:nvSpPr>
          <p:cNvPr id="82" name="Rectangle 74"/>
          <p:cNvSpPr>
            <a:spLocks noChangeArrowheads="1"/>
          </p:cNvSpPr>
          <p:nvPr/>
        </p:nvSpPr>
        <p:spPr bwMode="auto">
          <a:xfrm>
            <a:off x="1020763" y="1042988"/>
            <a:ext cx="58150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operation, the corporation declared and paid the following total cash dividends:</a:t>
            </a:r>
            <a:endParaRPr lang="en-US" dirty="0">
              <a:solidFill>
                <a:prstClr val="black"/>
              </a:solidFill>
              <a:cs typeface="+mn-cs"/>
            </a:endParaRPr>
          </a:p>
        </p:txBody>
      </p:sp>
      <p:sp>
        <p:nvSpPr>
          <p:cNvPr id="88" name="Rectangle 78"/>
          <p:cNvSpPr>
            <a:spLocks noChangeArrowheads="1"/>
          </p:cNvSpPr>
          <p:nvPr/>
        </p:nvSpPr>
        <p:spPr bwMode="auto">
          <a:xfrm>
            <a:off x="2454275" y="3303588"/>
            <a:ext cx="209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Annual preferred dividend</a:t>
            </a:r>
            <a:endParaRPr lang="en-US" dirty="0">
              <a:solidFill>
                <a:prstClr val="black"/>
              </a:solidFill>
              <a:cs typeface="+mn-cs"/>
            </a:endParaRPr>
          </a:p>
        </p:txBody>
      </p:sp>
      <p:sp>
        <p:nvSpPr>
          <p:cNvPr id="89" name="Rectangle 79"/>
          <p:cNvSpPr>
            <a:spLocks noChangeArrowheads="1"/>
          </p:cNvSpPr>
          <p:nvPr/>
        </p:nvSpPr>
        <p:spPr bwMode="auto">
          <a:xfrm>
            <a:off x="1657350" y="13668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80"/>
          <p:cNvSpPr>
            <a:spLocks noChangeArrowheads="1"/>
          </p:cNvSpPr>
          <p:nvPr/>
        </p:nvSpPr>
        <p:spPr bwMode="auto">
          <a:xfrm>
            <a:off x="1657350" y="32718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81"/>
          <p:cNvSpPr>
            <a:spLocks noChangeArrowheads="1"/>
          </p:cNvSpPr>
          <p:nvPr/>
        </p:nvSpPr>
        <p:spPr bwMode="auto">
          <a:xfrm>
            <a:off x="5207000" y="32924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82"/>
          <p:cNvSpPr>
            <a:spLocks noChangeArrowheads="1"/>
          </p:cNvSpPr>
          <p:nvPr/>
        </p:nvSpPr>
        <p:spPr bwMode="auto">
          <a:xfrm>
            <a:off x="1657350" y="47656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6" name="Rectangle 90"/>
          <p:cNvSpPr>
            <a:spLocks noChangeArrowheads="1"/>
          </p:cNvSpPr>
          <p:nvPr/>
        </p:nvSpPr>
        <p:spPr bwMode="auto">
          <a:xfrm>
            <a:off x="3330575" y="13874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7" name="Rectangle 91"/>
          <p:cNvSpPr>
            <a:spLocks noChangeArrowheads="1"/>
          </p:cNvSpPr>
          <p:nvPr/>
        </p:nvSpPr>
        <p:spPr bwMode="auto">
          <a:xfrm>
            <a:off x="5207000" y="478631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9" name="Rectangle 93"/>
          <p:cNvSpPr>
            <a:spLocks noChangeArrowheads="1"/>
          </p:cNvSpPr>
          <p:nvPr/>
        </p:nvSpPr>
        <p:spPr bwMode="auto">
          <a:xfrm>
            <a:off x="1676400" y="1366838"/>
            <a:ext cx="1674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0" name="Rectangle 94"/>
          <p:cNvSpPr>
            <a:spLocks noChangeArrowheads="1"/>
          </p:cNvSpPr>
          <p:nvPr/>
        </p:nvSpPr>
        <p:spPr bwMode="auto">
          <a:xfrm>
            <a:off x="1676400" y="1593850"/>
            <a:ext cx="1674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1" name="Line 95"/>
          <p:cNvSpPr>
            <a:spLocks noChangeShapeType="1"/>
          </p:cNvSpPr>
          <p:nvPr/>
        </p:nvSpPr>
        <p:spPr bwMode="auto">
          <a:xfrm>
            <a:off x="2403475" y="2220913"/>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2" name="Rectangle 96"/>
          <p:cNvSpPr>
            <a:spLocks noChangeArrowheads="1"/>
          </p:cNvSpPr>
          <p:nvPr/>
        </p:nvSpPr>
        <p:spPr bwMode="auto">
          <a:xfrm>
            <a:off x="2403475" y="2220913"/>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3" name="Line 97"/>
          <p:cNvSpPr>
            <a:spLocks noChangeShapeType="1"/>
          </p:cNvSpPr>
          <p:nvPr/>
        </p:nvSpPr>
        <p:spPr bwMode="auto">
          <a:xfrm>
            <a:off x="2403475" y="2427288"/>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4" name="Rectangle 98"/>
          <p:cNvSpPr>
            <a:spLocks noChangeArrowheads="1"/>
          </p:cNvSpPr>
          <p:nvPr/>
        </p:nvSpPr>
        <p:spPr bwMode="auto">
          <a:xfrm>
            <a:off x="2403475" y="2427288"/>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5" name="Line 99"/>
          <p:cNvSpPr>
            <a:spLocks noChangeShapeType="1"/>
          </p:cNvSpPr>
          <p:nvPr/>
        </p:nvSpPr>
        <p:spPr bwMode="auto">
          <a:xfrm>
            <a:off x="2403475" y="2447925"/>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6" name="Rectangle 100"/>
          <p:cNvSpPr>
            <a:spLocks noChangeArrowheads="1"/>
          </p:cNvSpPr>
          <p:nvPr/>
        </p:nvSpPr>
        <p:spPr bwMode="auto">
          <a:xfrm>
            <a:off x="2403475" y="2447925"/>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7" name="Rectangle 101"/>
          <p:cNvSpPr>
            <a:spLocks noChangeArrowheads="1"/>
          </p:cNvSpPr>
          <p:nvPr/>
        </p:nvSpPr>
        <p:spPr bwMode="auto">
          <a:xfrm>
            <a:off x="1676400" y="3271838"/>
            <a:ext cx="35512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8" name="Rectangle 102"/>
          <p:cNvSpPr>
            <a:spLocks noChangeArrowheads="1"/>
          </p:cNvSpPr>
          <p:nvPr/>
        </p:nvSpPr>
        <p:spPr bwMode="auto">
          <a:xfrm>
            <a:off x="1676400" y="3498850"/>
            <a:ext cx="35512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19" name="Line 103"/>
          <p:cNvSpPr>
            <a:spLocks noChangeShapeType="1"/>
          </p:cNvSpPr>
          <p:nvPr/>
        </p:nvSpPr>
        <p:spPr bwMode="auto">
          <a:xfrm>
            <a:off x="4279900" y="3921125"/>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0" name="Rectangle 104"/>
          <p:cNvSpPr>
            <a:spLocks noChangeArrowheads="1"/>
          </p:cNvSpPr>
          <p:nvPr/>
        </p:nvSpPr>
        <p:spPr bwMode="auto">
          <a:xfrm>
            <a:off x="4279900" y="3921125"/>
            <a:ext cx="9477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1" name="Line 105"/>
          <p:cNvSpPr>
            <a:spLocks noChangeShapeType="1"/>
          </p:cNvSpPr>
          <p:nvPr/>
        </p:nvSpPr>
        <p:spPr bwMode="auto">
          <a:xfrm>
            <a:off x="4279900" y="4332288"/>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2" name="Rectangle 106"/>
          <p:cNvSpPr>
            <a:spLocks noChangeArrowheads="1"/>
          </p:cNvSpPr>
          <p:nvPr/>
        </p:nvSpPr>
        <p:spPr bwMode="auto">
          <a:xfrm>
            <a:off x="4279900" y="4332288"/>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3" name="Line 107"/>
          <p:cNvSpPr>
            <a:spLocks noChangeShapeType="1"/>
          </p:cNvSpPr>
          <p:nvPr/>
        </p:nvSpPr>
        <p:spPr bwMode="auto">
          <a:xfrm>
            <a:off x="4279900" y="4538663"/>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4" name="Rectangle 108"/>
          <p:cNvSpPr>
            <a:spLocks noChangeArrowheads="1"/>
          </p:cNvSpPr>
          <p:nvPr/>
        </p:nvSpPr>
        <p:spPr bwMode="auto">
          <a:xfrm>
            <a:off x="4279900" y="4538663"/>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5" name="Line 109"/>
          <p:cNvSpPr>
            <a:spLocks noChangeShapeType="1"/>
          </p:cNvSpPr>
          <p:nvPr/>
        </p:nvSpPr>
        <p:spPr bwMode="auto">
          <a:xfrm>
            <a:off x="4279900" y="4559300"/>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6" name="Rectangle 110"/>
          <p:cNvSpPr>
            <a:spLocks noChangeArrowheads="1"/>
          </p:cNvSpPr>
          <p:nvPr/>
        </p:nvSpPr>
        <p:spPr bwMode="auto">
          <a:xfrm>
            <a:off x="4279900" y="4559300"/>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7" name="Rectangle 111"/>
          <p:cNvSpPr>
            <a:spLocks noChangeArrowheads="1"/>
          </p:cNvSpPr>
          <p:nvPr/>
        </p:nvSpPr>
        <p:spPr bwMode="auto">
          <a:xfrm>
            <a:off x="1676400" y="4765675"/>
            <a:ext cx="35512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8" name="Rectangle 112"/>
          <p:cNvSpPr>
            <a:spLocks noChangeArrowheads="1"/>
          </p:cNvSpPr>
          <p:nvPr/>
        </p:nvSpPr>
        <p:spPr bwMode="auto">
          <a:xfrm>
            <a:off x="1676400" y="4992688"/>
            <a:ext cx="35512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29" name="Line 113"/>
          <p:cNvSpPr>
            <a:spLocks noChangeShapeType="1"/>
          </p:cNvSpPr>
          <p:nvPr/>
        </p:nvSpPr>
        <p:spPr bwMode="auto">
          <a:xfrm>
            <a:off x="2403475" y="5619750"/>
            <a:ext cx="2824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0" name="Rectangle 114"/>
          <p:cNvSpPr>
            <a:spLocks noChangeArrowheads="1"/>
          </p:cNvSpPr>
          <p:nvPr/>
        </p:nvSpPr>
        <p:spPr bwMode="auto">
          <a:xfrm>
            <a:off x="2403475" y="5619750"/>
            <a:ext cx="28241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1" name="Line 115"/>
          <p:cNvSpPr>
            <a:spLocks noChangeShapeType="1"/>
          </p:cNvSpPr>
          <p:nvPr/>
        </p:nvSpPr>
        <p:spPr bwMode="auto">
          <a:xfrm>
            <a:off x="2403475" y="5826125"/>
            <a:ext cx="2824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2" name="Rectangle 116"/>
          <p:cNvSpPr>
            <a:spLocks noChangeArrowheads="1"/>
          </p:cNvSpPr>
          <p:nvPr/>
        </p:nvSpPr>
        <p:spPr bwMode="auto">
          <a:xfrm>
            <a:off x="2403475" y="5826125"/>
            <a:ext cx="28241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3" name="Line 117"/>
          <p:cNvSpPr>
            <a:spLocks noChangeShapeType="1"/>
          </p:cNvSpPr>
          <p:nvPr/>
        </p:nvSpPr>
        <p:spPr bwMode="auto">
          <a:xfrm>
            <a:off x="2403475" y="5846763"/>
            <a:ext cx="2824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4" name="Rectangle 118"/>
          <p:cNvSpPr>
            <a:spLocks noChangeArrowheads="1"/>
          </p:cNvSpPr>
          <p:nvPr/>
        </p:nvSpPr>
        <p:spPr bwMode="auto">
          <a:xfrm>
            <a:off x="2403475" y="5846763"/>
            <a:ext cx="28241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4" name="Slide Number Placeholder 83"/>
          <p:cNvSpPr>
            <a:spLocks noGrp="1"/>
          </p:cNvSpPr>
          <p:nvPr>
            <p:ph type="sldNum" sz="quarter" idx="12"/>
          </p:nvPr>
        </p:nvSpPr>
        <p:spPr/>
        <p:txBody>
          <a:bodyPr/>
          <a:lstStyle/>
          <a:p>
            <a:pPr>
              <a:defRPr/>
            </a:pPr>
            <a:fld id="{1113296B-D0E6-41A9-810F-055DE4B8938A}" type="slidenum">
              <a:rPr lang="en-US" smtClean="0"/>
              <a:pPr>
                <a:defRPr/>
              </a:pPr>
              <a:t>40</a:t>
            </a:fld>
            <a:endParaRPr lang="en-US" dirty="0"/>
          </a:p>
        </p:txBody>
      </p:sp>
      <p:sp>
        <p:nvSpPr>
          <p:cNvPr id="85" name="Rounded Rectangle 84"/>
          <p:cNvSpPr/>
          <p:nvPr/>
        </p:nvSpPr>
        <p:spPr>
          <a:xfrm>
            <a:off x="138113" y="6553200"/>
            <a:ext cx="717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7"/>
                                        </p:tgtEl>
                                        <p:attrNameLst>
                                          <p:attrName>style.visibility</p:attrName>
                                        </p:attrNameLst>
                                      </p:cBhvr>
                                      <p:to>
                                        <p:strVal val="visible"/>
                                      </p:to>
                                    </p:set>
                                    <p:animEffect transition="in" filter="fade">
                                      <p:cBhvr>
                                        <p:cTn id="19" dur="500"/>
                                        <p:tgtEl>
                                          <p:spTgt spid="4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8"/>
                                        </p:tgtEl>
                                        <p:attrNameLst>
                                          <p:attrName>style.visibility</p:attrName>
                                        </p:attrNameLst>
                                      </p:cBhvr>
                                      <p:to>
                                        <p:strVal val="visible"/>
                                      </p:to>
                                    </p:set>
                                    <p:animEffect transition="in" filter="fade">
                                      <p:cBhvr>
                                        <p:cTn id="22" dur="500"/>
                                        <p:tgtEl>
                                          <p:spTgt spid="4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fade">
                                      <p:cBhvr>
                                        <p:cTn id="25" dur="500"/>
                                        <p:tgtEl>
                                          <p:spTgt spid="2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
                                        </p:tgtEl>
                                        <p:attrNameLst>
                                          <p:attrName>style.visibility</p:attrName>
                                        </p:attrNameLst>
                                      </p:cBhvr>
                                      <p:to>
                                        <p:strVal val="visible"/>
                                      </p:to>
                                    </p:set>
                                    <p:animEffect transition="in" filter="fade">
                                      <p:cBhvr>
                                        <p:cTn id="28" dur="500"/>
                                        <p:tgtEl>
                                          <p:spTgt spid="2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6"/>
                                        </p:tgtEl>
                                        <p:attrNameLst>
                                          <p:attrName>style.visibility</p:attrName>
                                        </p:attrNameLst>
                                      </p:cBhvr>
                                      <p:to>
                                        <p:strVal val="visible"/>
                                      </p:to>
                                    </p:set>
                                    <p:animEffect transition="in" filter="fade">
                                      <p:cBhvr>
                                        <p:cTn id="31" dur="500"/>
                                        <p:tgtEl>
                                          <p:spTgt spid="2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7"/>
                                        </p:tgtEl>
                                        <p:attrNameLst>
                                          <p:attrName>style.visibility</p:attrName>
                                        </p:attrNameLst>
                                      </p:cBhvr>
                                      <p:to>
                                        <p:strVal val="visible"/>
                                      </p:to>
                                    </p:set>
                                    <p:animEffect transition="in" filter="fade">
                                      <p:cBhvr>
                                        <p:cTn id="34" dur="500"/>
                                        <p:tgtEl>
                                          <p:spTgt spid="2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8"/>
                                        </p:tgtEl>
                                        <p:attrNameLst>
                                          <p:attrName>style.visibility</p:attrName>
                                        </p:attrNameLst>
                                      </p:cBhvr>
                                      <p:to>
                                        <p:strVal val="visible"/>
                                      </p:to>
                                    </p:set>
                                    <p:animEffect transition="in" filter="fade">
                                      <p:cBhvr>
                                        <p:cTn id="37" dur="500"/>
                                        <p:tgtEl>
                                          <p:spTgt spid="2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9"/>
                                        </p:tgtEl>
                                        <p:attrNameLst>
                                          <p:attrName>style.visibility</p:attrName>
                                        </p:attrNameLst>
                                      </p:cBhvr>
                                      <p:to>
                                        <p:strVal val="visible"/>
                                      </p:to>
                                    </p:set>
                                    <p:animEffect transition="in" filter="fade">
                                      <p:cBhvr>
                                        <p:cTn id="40" dur="500"/>
                                        <p:tgtEl>
                                          <p:spTgt spid="229"/>
                                        </p:tgtEl>
                                      </p:cBhvr>
                                    </p:animEffect>
                                  </p:childTnLst>
                                </p:cTn>
                              </p:par>
                              <p:par>
                                <p:cTn id="41" presetID="10" presetClass="entr" presetSubtype="0" fill="hold" nodeType="withEffect">
                                  <p:stCondLst>
                                    <p:cond delay="0"/>
                                  </p:stCondLst>
                                  <p:childTnLst>
                                    <p:set>
                                      <p:cBhvr>
                                        <p:cTn id="42" dur="1" fill="hold">
                                          <p:stCondLst>
                                            <p:cond delay="0"/>
                                          </p:stCondLst>
                                        </p:cTn>
                                        <p:tgtEl>
                                          <p:spTgt spid="419"/>
                                        </p:tgtEl>
                                        <p:attrNameLst>
                                          <p:attrName>style.visibility</p:attrName>
                                        </p:attrNameLst>
                                      </p:cBhvr>
                                      <p:to>
                                        <p:strVal val="visible"/>
                                      </p:to>
                                    </p:set>
                                    <p:animEffect transition="in" filter="fade">
                                      <p:cBhvr>
                                        <p:cTn id="43" dur="500"/>
                                        <p:tgtEl>
                                          <p:spTgt spid="4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0"/>
                                        </p:tgtEl>
                                        <p:attrNameLst>
                                          <p:attrName>style.visibility</p:attrName>
                                        </p:attrNameLst>
                                      </p:cBhvr>
                                      <p:to>
                                        <p:strVal val="visible"/>
                                      </p:to>
                                    </p:set>
                                    <p:animEffect transition="in" filter="fade">
                                      <p:cBhvr>
                                        <p:cTn id="46" dur="500"/>
                                        <p:tgtEl>
                                          <p:spTgt spid="4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0"/>
                                        </p:tgtEl>
                                        <p:attrNameLst>
                                          <p:attrName>style.visibility</p:attrName>
                                        </p:attrNameLst>
                                      </p:cBhvr>
                                      <p:to>
                                        <p:strVal val="visible"/>
                                      </p:to>
                                    </p:set>
                                    <p:animEffect transition="in" filter="fade">
                                      <p:cBhvr>
                                        <p:cTn id="49" dur="500"/>
                                        <p:tgtEl>
                                          <p:spTgt spid="2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1"/>
                                        </p:tgtEl>
                                        <p:attrNameLst>
                                          <p:attrName>style.visibility</p:attrName>
                                        </p:attrNameLst>
                                      </p:cBhvr>
                                      <p:to>
                                        <p:strVal val="visible"/>
                                      </p:to>
                                    </p:set>
                                    <p:animEffect transition="in" filter="fade">
                                      <p:cBhvr>
                                        <p:cTn id="52" dur="500"/>
                                        <p:tgtEl>
                                          <p:spTgt spid="2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1"/>
                                        </p:tgtEl>
                                        <p:attrNameLst>
                                          <p:attrName>style.visibility</p:attrName>
                                        </p:attrNameLst>
                                      </p:cBhvr>
                                      <p:to>
                                        <p:strVal val="visible"/>
                                      </p:to>
                                    </p:set>
                                    <p:animEffect transition="in" filter="fade">
                                      <p:cBhvr>
                                        <p:cTn id="55" dur="500"/>
                                        <p:tgtEl>
                                          <p:spTgt spid="2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2"/>
                                        </p:tgtEl>
                                        <p:attrNameLst>
                                          <p:attrName>style.visibility</p:attrName>
                                        </p:attrNameLst>
                                      </p:cBhvr>
                                      <p:to>
                                        <p:strVal val="visible"/>
                                      </p:to>
                                    </p:set>
                                    <p:animEffect transition="in" filter="fade">
                                      <p:cBhvr>
                                        <p:cTn id="58" dur="500"/>
                                        <p:tgtEl>
                                          <p:spTgt spid="242"/>
                                        </p:tgtEl>
                                      </p:cBhvr>
                                    </p:animEffect>
                                  </p:childTnLst>
                                </p:cTn>
                              </p:par>
                              <p:par>
                                <p:cTn id="59" presetID="10" presetClass="entr" presetSubtype="0" fill="hold" nodeType="withEffect">
                                  <p:stCondLst>
                                    <p:cond delay="0"/>
                                  </p:stCondLst>
                                  <p:childTnLst>
                                    <p:set>
                                      <p:cBhvr>
                                        <p:cTn id="60" dur="1" fill="hold">
                                          <p:stCondLst>
                                            <p:cond delay="0"/>
                                          </p:stCondLst>
                                        </p:cTn>
                                        <p:tgtEl>
                                          <p:spTgt spid="421"/>
                                        </p:tgtEl>
                                        <p:attrNameLst>
                                          <p:attrName>style.visibility</p:attrName>
                                        </p:attrNameLst>
                                      </p:cBhvr>
                                      <p:to>
                                        <p:strVal val="visible"/>
                                      </p:to>
                                    </p:set>
                                    <p:animEffect transition="in" filter="fade">
                                      <p:cBhvr>
                                        <p:cTn id="61" dur="500"/>
                                        <p:tgtEl>
                                          <p:spTgt spid="4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2"/>
                                        </p:tgtEl>
                                        <p:attrNameLst>
                                          <p:attrName>style.visibility</p:attrName>
                                        </p:attrNameLst>
                                      </p:cBhvr>
                                      <p:to>
                                        <p:strVal val="visible"/>
                                      </p:to>
                                    </p:set>
                                    <p:animEffect transition="in" filter="fade">
                                      <p:cBhvr>
                                        <p:cTn id="64" dur="500"/>
                                        <p:tgtEl>
                                          <p:spTgt spid="422"/>
                                        </p:tgtEl>
                                      </p:cBhvr>
                                    </p:animEffect>
                                  </p:childTnLst>
                                </p:cTn>
                              </p:par>
                              <p:par>
                                <p:cTn id="65" presetID="10" presetClass="entr" presetSubtype="0" fill="hold" nodeType="withEffect">
                                  <p:stCondLst>
                                    <p:cond delay="0"/>
                                  </p:stCondLst>
                                  <p:childTnLst>
                                    <p:set>
                                      <p:cBhvr>
                                        <p:cTn id="66" dur="1" fill="hold">
                                          <p:stCondLst>
                                            <p:cond delay="0"/>
                                          </p:stCondLst>
                                        </p:cTn>
                                        <p:tgtEl>
                                          <p:spTgt spid="423"/>
                                        </p:tgtEl>
                                        <p:attrNameLst>
                                          <p:attrName>style.visibility</p:attrName>
                                        </p:attrNameLst>
                                      </p:cBhvr>
                                      <p:to>
                                        <p:strVal val="visible"/>
                                      </p:to>
                                    </p:set>
                                    <p:animEffect transition="in" filter="fade">
                                      <p:cBhvr>
                                        <p:cTn id="67" dur="500"/>
                                        <p:tgtEl>
                                          <p:spTgt spid="4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4"/>
                                        </p:tgtEl>
                                        <p:attrNameLst>
                                          <p:attrName>style.visibility</p:attrName>
                                        </p:attrNameLst>
                                      </p:cBhvr>
                                      <p:to>
                                        <p:strVal val="visible"/>
                                      </p:to>
                                    </p:set>
                                    <p:animEffect transition="in" filter="fade">
                                      <p:cBhvr>
                                        <p:cTn id="70" dur="500"/>
                                        <p:tgtEl>
                                          <p:spTgt spid="424"/>
                                        </p:tgtEl>
                                      </p:cBhvr>
                                    </p:animEffect>
                                  </p:childTnLst>
                                </p:cTn>
                              </p:par>
                              <p:par>
                                <p:cTn id="71" presetID="10" presetClass="entr" presetSubtype="0" fill="hold" nodeType="withEffect">
                                  <p:stCondLst>
                                    <p:cond delay="0"/>
                                  </p:stCondLst>
                                  <p:childTnLst>
                                    <p:set>
                                      <p:cBhvr>
                                        <p:cTn id="72" dur="1" fill="hold">
                                          <p:stCondLst>
                                            <p:cond delay="0"/>
                                          </p:stCondLst>
                                        </p:cTn>
                                        <p:tgtEl>
                                          <p:spTgt spid="425"/>
                                        </p:tgtEl>
                                        <p:attrNameLst>
                                          <p:attrName>style.visibility</p:attrName>
                                        </p:attrNameLst>
                                      </p:cBhvr>
                                      <p:to>
                                        <p:strVal val="visible"/>
                                      </p:to>
                                    </p:set>
                                    <p:animEffect transition="in" filter="fade">
                                      <p:cBhvr>
                                        <p:cTn id="73" dur="500"/>
                                        <p:tgtEl>
                                          <p:spTgt spid="4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26"/>
                                        </p:tgtEl>
                                        <p:attrNameLst>
                                          <p:attrName>style.visibility</p:attrName>
                                        </p:attrNameLst>
                                      </p:cBhvr>
                                      <p:to>
                                        <p:strVal val="visible"/>
                                      </p:to>
                                    </p:set>
                                    <p:animEffect transition="in" filter="fade">
                                      <p:cBhvr>
                                        <p:cTn id="76" dur="500"/>
                                        <p:tgtEl>
                                          <p:spTgt spid="4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3"/>
                                        </p:tgtEl>
                                        <p:attrNameLst>
                                          <p:attrName>style.visibility</p:attrName>
                                        </p:attrNameLst>
                                      </p:cBhvr>
                                      <p:to>
                                        <p:strVal val="visible"/>
                                      </p:to>
                                    </p:set>
                                    <p:animEffect transition="in" filter="fade">
                                      <p:cBhvr>
                                        <p:cTn id="84" dur="500"/>
                                        <p:tgtEl>
                                          <p:spTgt spid="2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4"/>
                                        </p:tgtEl>
                                        <p:attrNameLst>
                                          <p:attrName>style.visibility</p:attrName>
                                        </p:attrNameLst>
                                      </p:cBhvr>
                                      <p:to>
                                        <p:strVal val="visible"/>
                                      </p:to>
                                    </p:set>
                                    <p:animEffect transition="in" filter="fade">
                                      <p:cBhvr>
                                        <p:cTn id="87" dur="500"/>
                                        <p:tgtEl>
                                          <p:spTgt spid="2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6"/>
                                        </p:tgtEl>
                                        <p:attrNameLst>
                                          <p:attrName>style.visibility</p:attrName>
                                        </p:attrNameLst>
                                      </p:cBhvr>
                                      <p:to>
                                        <p:strVal val="visible"/>
                                      </p:to>
                                    </p:set>
                                    <p:animEffect transition="in" filter="fade">
                                      <p:cBhvr>
                                        <p:cTn id="90" dur="500"/>
                                        <p:tgtEl>
                                          <p:spTgt spid="24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7"/>
                                        </p:tgtEl>
                                        <p:attrNameLst>
                                          <p:attrName>style.visibility</p:attrName>
                                        </p:attrNameLst>
                                      </p:cBhvr>
                                      <p:to>
                                        <p:strVal val="visible"/>
                                      </p:to>
                                    </p:set>
                                    <p:animEffect transition="in" filter="fade">
                                      <p:cBhvr>
                                        <p:cTn id="93" dur="500"/>
                                        <p:tgtEl>
                                          <p:spTgt spid="2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0"/>
                                        </p:tgtEl>
                                        <p:attrNameLst>
                                          <p:attrName>style.visibility</p:attrName>
                                        </p:attrNameLst>
                                      </p:cBhvr>
                                      <p:to>
                                        <p:strVal val="visible"/>
                                      </p:to>
                                    </p:set>
                                    <p:animEffect transition="in" filter="fade">
                                      <p:cBhvr>
                                        <p:cTn id="96" dur="500"/>
                                        <p:tgtEl>
                                          <p:spTgt spid="25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51"/>
                                        </p:tgtEl>
                                        <p:attrNameLst>
                                          <p:attrName>style.visibility</p:attrName>
                                        </p:attrNameLst>
                                      </p:cBhvr>
                                      <p:to>
                                        <p:strVal val="visible"/>
                                      </p:to>
                                    </p:set>
                                    <p:animEffect transition="in" filter="fade">
                                      <p:cBhvr>
                                        <p:cTn id="99" dur="500"/>
                                        <p:tgtEl>
                                          <p:spTgt spid="25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54"/>
                                        </p:tgtEl>
                                        <p:attrNameLst>
                                          <p:attrName>style.visibility</p:attrName>
                                        </p:attrNameLst>
                                      </p:cBhvr>
                                      <p:to>
                                        <p:strVal val="visible"/>
                                      </p:to>
                                    </p:set>
                                    <p:animEffect transition="in" filter="fade">
                                      <p:cBhvr>
                                        <p:cTn id="102" dur="500"/>
                                        <p:tgtEl>
                                          <p:spTgt spid="25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55"/>
                                        </p:tgtEl>
                                        <p:attrNameLst>
                                          <p:attrName>style.visibility</p:attrName>
                                        </p:attrNameLst>
                                      </p:cBhvr>
                                      <p:to>
                                        <p:strVal val="visible"/>
                                      </p:to>
                                    </p:set>
                                    <p:animEffect transition="in" filter="fade">
                                      <p:cBhvr>
                                        <p:cTn id="105" dur="500"/>
                                        <p:tgtEl>
                                          <p:spTgt spid="25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90"/>
                                        </p:tgtEl>
                                        <p:attrNameLst>
                                          <p:attrName>style.visibility</p:attrName>
                                        </p:attrNameLst>
                                      </p:cBhvr>
                                      <p:to>
                                        <p:strVal val="visible"/>
                                      </p:to>
                                    </p:set>
                                    <p:animEffect transition="in" filter="fade">
                                      <p:cBhvr>
                                        <p:cTn id="108" dur="500"/>
                                        <p:tgtEl>
                                          <p:spTgt spid="29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91"/>
                                        </p:tgtEl>
                                        <p:attrNameLst>
                                          <p:attrName>style.visibility</p:attrName>
                                        </p:attrNameLst>
                                      </p:cBhvr>
                                      <p:to>
                                        <p:strVal val="visible"/>
                                      </p:to>
                                    </p:set>
                                    <p:animEffect transition="in" filter="fade">
                                      <p:cBhvr>
                                        <p:cTn id="111" dur="500"/>
                                        <p:tgtEl>
                                          <p:spTgt spid="29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500"/>
                                        <p:tgtEl>
                                          <p:spTgt spid="9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07"/>
                                        </p:tgtEl>
                                        <p:attrNameLst>
                                          <p:attrName>style.visibility</p:attrName>
                                        </p:attrNameLst>
                                      </p:cBhvr>
                                      <p:to>
                                        <p:strVal val="visible"/>
                                      </p:to>
                                    </p:set>
                                    <p:animEffect transition="in" filter="fade">
                                      <p:cBhvr>
                                        <p:cTn id="117" dur="500"/>
                                        <p:tgtEl>
                                          <p:spTgt spid="40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27"/>
                                        </p:tgtEl>
                                        <p:attrNameLst>
                                          <p:attrName>style.visibility</p:attrName>
                                        </p:attrNameLst>
                                      </p:cBhvr>
                                      <p:to>
                                        <p:strVal val="visible"/>
                                      </p:to>
                                    </p:set>
                                    <p:animEffect transition="in" filter="fade">
                                      <p:cBhvr>
                                        <p:cTn id="120" dur="500"/>
                                        <p:tgtEl>
                                          <p:spTgt spid="42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28"/>
                                        </p:tgtEl>
                                        <p:attrNameLst>
                                          <p:attrName>style.visibility</p:attrName>
                                        </p:attrNameLst>
                                      </p:cBhvr>
                                      <p:to>
                                        <p:strVal val="visible"/>
                                      </p:to>
                                    </p:set>
                                    <p:animEffect transition="in" filter="fade">
                                      <p:cBhvr>
                                        <p:cTn id="123" dur="500"/>
                                        <p:tgtEl>
                                          <p:spTgt spid="428"/>
                                        </p:tgtEl>
                                      </p:cBhvr>
                                    </p:animEffect>
                                  </p:childTnLst>
                                </p:cTn>
                              </p:par>
                              <p:par>
                                <p:cTn id="124" presetID="10" presetClass="entr" presetSubtype="0" fill="hold" nodeType="withEffect">
                                  <p:stCondLst>
                                    <p:cond delay="0"/>
                                  </p:stCondLst>
                                  <p:childTnLst>
                                    <p:set>
                                      <p:cBhvr>
                                        <p:cTn id="125" dur="1" fill="hold">
                                          <p:stCondLst>
                                            <p:cond delay="0"/>
                                          </p:stCondLst>
                                        </p:cTn>
                                        <p:tgtEl>
                                          <p:spTgt spid="429"/>
                                        </p:tgtEl>
                                        <p:attrNameLst>
                                          <p:attrName>style.visibility</p:attrName>
                                        </p:attrNameLst>
                                      </p:cBhvr>
                                      <p:to>
                                        <p:strVal val="visible"/>
                                      </p:to>
                                    </p:set>
                                    <p:animEffect transition="in" filter="fade">
                                      <p:cBhvr>
                                        <p:cTn id="126" dur="500"/>
                                        <p:tgtEl>
                                          <p:spTgt spid="4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30"/>
                                        </p:tgtEl>
                                        <p:attrNameLst>
                                          <p:attrName>style.visibility</p:attrName>
                                        </p:attrNameLst>
                                      </p:cBhvr>
                                      <p:to>
                                        <p:strVal val="visible"/>
                                      </p:to>
                                    </p:set>
                                    <p:animEffect transition="in" filter="fade">
                                      <p:cBhvr>
                                        <p:cTn id="129" dur="500"/>
                                        <p:tgtEl>
                                          <p:spTgt spid="430"/>
                                        </p:tgtEl>
                                      </p:cBhvr>
                                    </p:animEffect>
                                  </p:childTnLst>
                                </p:cTn>
                              </p:par>
                              <p:par>
                                <p:cTn id="130" presetID="10" presetClass="entr" presetSubtype="0" fill="hold" nodeType="withEffect">
                                  <p:stCondLst>
                                    <p:cond delay="0"/>
                                  </p:stCondLst>
                                  <p:childTnLst>
                                    <p:set>
                                      <p:cBhvr>
                                        <p:cTn id="131" dur="1" fill="hold">
                                          <p:stCondLst>
                                            <p:cond delay="0"/>
                                          </p:stCondLst>
                                        </p:cTn>
                                        <p:tgtEl>
                                          <p:spTgt spid="431"/>
                                        </p:tgtEl>
                                        <p:attrNameLst>
                                          <p:attrName>style.visibility</p:attrName>
                                        </p:attrNameLst>
                                      </p:cBhvr>
                                      <p:to>
                                        <p:strVal val="visible"/>
                                      </p:to>
                                    </p:set>
                                    <p:animEffect transition="in" filter="fade">
                                      <p:cBhvr>
                                        <p:cTn id="132" dur="500"/>
                                        <p:tgtEl>
                                          <p:spTgt spid="43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32"/>
                                        </p:tgtEl>
                                        <p:attrNameLst>
                                          <p:attrName>style.visibility</p:attrName>
                                        </p:attrNameLst>
                                      </p:cBhvr>
                                      <p:to>
                                        <p:strVal val="visible"/>
                                      </p:to>
                                    </p:set>
                                    <p:animEffect transition="in" filter="fade">
                                      <p:cBhvr>
                                        <p:cTn id="135" dur="500"/>
                                        <p:tgtEl>
                                          <p:spTgt spid="432"/>
                                        </p:tgtEl>
                                      </p:cBhvr>
                                    </p:animEffect>
                                  </p:childTnLst>
                                </p:cTn>
                              </p:par>
                              <p:par>
                                <p:cTn id="136" presetID="10" presetClass="entr" presetSubtype="0" fill="hold" nodeType="withEffect">
                                  <p:stCondLst>
                                    <p:cond delay="0"/>
                                  </p:stCondLst>
                                  <p:childTnLst>
                                    <p:set>
                                      <p:cBhvr>
                                        <p:cTn id="137" dur="1" fill="hold">
                                          <p:stCondLst>
                                            <p:cond delay="0"/>
                                          </p:stCondLst>
                                        </p:cTn>
                                        <p:tgtEl>
                                          <p:spTgt spid="433"/>
                                        </p:tgtEl>
                                        <p:attrNameLst>
                                          <p:attrName>style.visibility</p:attrName>
                                        </p:attrNameLst>
                                      </p:cBhvr>
                                      <p:to>
                                        <p:strVal val="visible"/>
                                      </p:to>
                                    </p:set>
                                    <p:animEffect transition="in" filter="fade">
                                      <p:cBhvr>
                                        <p:cTn id="138" dur="500"/>
                                        <p:tgtEl>
                                          <p:spTgt spid="43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4"/>
                                        </p:tgtEl>
                                        <p:attrNameLst>
                                          <p:attrName>style.visibility</p:attrName>
                                        </p:attrNameLst>
                                      </p:cBhvr>
                                      <p:to>
                                        <p:strVal val="visible"/>
                                      </p:to>
                                    </p:set>
                                    <p:animEffect transition="in" filter="fade">
                                      <p:cBhvr>
                                        <p:cTn id="141" dur="500"/>
                                        <p:tgtEl>
                                          <p:spTgt spid="43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48"/>
                                        </p:tgtEl>
                                        <p:attrNameLst>
                                          <p:attrName>style.visibility</p:attrName>
                                        </p:attrNameLst>
                                      </p:cBhvr>
                                      <p:to>
                                        <p:strVal val="visible"/>
                                      </p:to>
                                    </p:set>
                                    <p:animEffect transition="in" filter="fade">
                                      <p:cBhvr>
                                        <p:cTn id="144" dur="500"/>
                                        <p:tgtEl>
                                          <p:spTgt spid="24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45"/>
                                        </p:tgtEl>
                                        <p:attrNameLst>
                                          <p:attrName>style.visibility</p:attrName>
                                        </p:attrNameLst>
                                      </p:cBhvr>
                                      <p:to>
                                        <p:strVal val="visible"/>
                                      </p:to>
                                    </p:set>
                                    <p:animEffect transition="in" filter="fade">
                                      <p:cBhvr>
                                        <p:cTn id="147" dur="500"/>
                                        <p:tgtEl>
                                          <p:spTgt spid="24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49"/>
                                        </p:tgtEl>
                                        <p:attrNameLst>
                                          <p:attrName>style.visibility</p:attrName>
                                        </p:attrNameLst>
                                      </p:cBhvr>
                                      <p:to>
                                        <p:strVal val="visible"/>
                                      </p:to>
                                    </p:set>
                                    <p:animEffect transition="in" filter="fade">
                                      <p:cBhvr>
                                        <p:cTn id="150" dur="500"/>
                                        <p:tgtEl>
                                          <p:spTgt spid="2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52"/>
                                        </p:tgtEl>
                                        <p:attrNameLst>
                                          <p:attrName>style.visibility</p:attrName>
                                        </p:attrNameLst>
                                      </p:cBhvr>
                                      <p:to>
                                        <p:strVal val="visible"/>
                                      </p:to>
                                    </p:set>
                                    <p:animEffect transition="in" filter="fade">
                                      <p:cBhvr>
                                        <p:cTn id="153" dur="500"/>
                                        <p:tgtEl>
                                          <p:spTgt spid="25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53"/>
                                        </p:tgtEl>
                                        <p:attrNameLst>
                                          <p:attrName>style.visibility</p:attrName>
                                        </p:attrNameLst>
                                      </p:cBhvr>
                                      <p:to>
                                        <p:strVal val="visible"/>
                                      </p:to>
                                    </p:set>
                                    <p:animEffect transition="in" filter="fade">
                                      <p:cBhvr>
                                        <p:cTn id="156" dur="500"/>
                                        <p:tgtEl>
                                          <p:spTgt spid="25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88"/>
                                        </p:tgtEl>
                                        <p:attrNameLst>
                                          <p:attrName>style.visibility</p:attrName>
                                        </p:attrNameLst>
                                      </p:cBhvr>
                                      <p:to>
                                        <p:strVal val="visible"/>
                                      </p:to>
                                    </p:set>
                                    <p:animEffect transition="in" filter="fade">
                                      <p:cBhvr>
                                        <p:cTn id="159" dur="500"/>
                                        <p:tgtEl>
                                          <p:spTgt spid="28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89"/>
                                        </p:tgtEl>
                                        <p:attrNameLst>
                                          <p:attrName>style.visibility</p:attrName>
                                        </p:attrNameLst>
                                      </p:cBhvr>
                                      <p:to>
                                        <p:strVal val="visible"/>
                                      </p:to>
                                    </p:set>
                                    <p:animEffect transition="in" filter="fade">
                                      <p:cBhvr>
                                        <p:cTn id="162" dur="500"/>
                                        <p:tgtEl>
                                          <p:spTgt spid="28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92"/>
                                        </p:tgtEl>
                                        <p:attrNameLst>
                                          <p:attrName>style.visibility</p:attrName>
                                        </p:attrNameLst>
                                      </p:cBhvr>
                                      <p:to>
                                        <p:strVal val="visible"/>
                                      </p:to>
                                    </p:set>
                                    <p:animEffect transition="in" filter="fade">
                                      <p:cBhvr>
                                        <p:cTn id="165" dur="500"/>
                                        <p:tgtEl>
                                          <p:spTgt spid="29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93"/>
                                        </p:tgtEl>
                                        <p:attrNameLst>
                                          <p:attrName>style.visibility</p:attrName>
                                        </p:attrNameLst>
                                      </p:cBhvr>
                                      <p:to>
                                        <p:strVal val="visible"/>
                                      </p:to>
                                    </p:set>
                                    <p:animEffect transition="in" filter="fade">
                                      <p:cBhvr>
                                        <p:cTn id="168"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4" grpId="0"/>
      <p:bldP spid="225" grpId="0"/>
      <p:bldP spid="226" grpId="0"/>
      <p:bldP spid="227" grpId="0"/>
      <p:bldP spid="228" grpId="0"/>
      <p:bldP spid="229" grpId="0"/>
      <p:bldP spid="230" grpId="0"/>
      <p:bldP spid="231" grpId="0"/>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p:bldP spid="255" grpId="0"/>
      <p:bldP spid="288" grpId="0"/>
      <p:bldP spid="289" grpId="0"/>
      <p:bldP spid="290" grpId="0"/>
      <p:bldP spid="291" grpId="0"/>
      <p:bldP spid="292" grpId="0"/>
      <p:bldP spid="293" grpId="0"/>
      <p:bldP spid="88" grpId="0"/>
      <p:bldP spid="90" grpId="0" animBg="1"/>
      <p:bldP spid="91" grpId="0" animBg="1"/>
      <p:bldP spid="92" grpId="0" animBg="1"/>
      <p:bldP spid="407" grpId="0" animBg="1"/>
      <p:bldP spid="417" grpId="0" animBg="1"/>
      <p:bldP spid="418" grpId="0" animBg="1"/>
      <p:bldP spid="420" grpId="0" animBg="1"/>
      <p:bldP spid="422" grpId="0" animBg="1"/>
      <p:bldP spid="424" grpId="0" animBg="1"/>
      <p:bldP spid="426" grpId="0" animBg="1"/>
      <p:bldP spid="427" grpId="0" animBg="1"/>
      <p:bldP spid="428" grpId="0" animBg="1"/>
      <p:bldP spid="430" grpId="0" animBg="1"/>
      <p:bldP spid="432" grpId="0" animBg="1"/>
      <p:bldP spid="4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13-3 Part 2</a:t>
            </a:r>
          </a:p>
        </p:txBody>
      </p:sp>
      <p:sp>
        <p:nvSpPr>
          <p:cNvPr id="22" name="Rectangle 8"/>
          <p:cNvSpPr>
            <a:spLocks noChangeArrowheads="1"/>
          </p:cNvSpPr>
          <p:nvPr/>
        </p:nvSpPr>
        <p:spPr bwMode="auto">
          <a:xfrm>
            <a:off x="1666875" y="3556000"/>
            <a:ext cx="44989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Rectangle 47"/>
          <p:cNvSpPr>
            <a:spLocks noChangeArrowheads="1"/>
          </p:cNvSpPr>
          <p:nvPr/>
        </p:nvSpPr>
        <p:spPr bwMode="auto">
          <a:xfrm>
            <a:off x="2686050" y="3576638"/>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Total</a:t>
            </a:r>
            <a:endParaRPr lang="en-US" dirty="0">
              <a:solidFill>
                <a:prstClr val="black"/>
              </a:solidFill>
              <a:cs typeface="+mn-cs"/>
            </a:endParaRPr>
          </a:p>
        </p:txBody>
      </p:sp>
      <p:sp>
        <p:nvSpPr>
          <p:cNvPr id="295" name="Rectangle 48"/>
          <p:cNvSpPr>
            <a:spLocks noChangeArrowheads="1"/>
          </p:cNvSpPr>
          <p:nvPr/>
        </p:nvSpPr>
        <p:spPr bwMode="auto">
          <a:xfrm>
            <a:off x="3452813" y="3576638"/>
            <a:ext cx="80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Preferred</a:t>
            </a:r>
            <a:endParaRPr lang="en-US" dirty="0">
              <a:solidFill>
                <a:prstClr val="black"/>
              </a:solidFill>
              <a:cs typeface="+mn-cs"/>
            </a:endParaRPr>
          </a:p>
        </p:txBody>
      </p:sp>
      <p:sp>
        <p:nvSpPr>
          <p:cNvPr id="296" name="Rectangle 49"/>
          <p:cNvSpPr>
            <a:spLocks noChangeArrowheads="1"/>
          </p:cNvSpPr>
          <p:nvPr/>
        </p:nvSpPr>
        <p:spPr bwMode="auto">
          <a:xfrm>
            <a:off x="4470400" y="3576638"/>
            <a:ext cx="655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Arrears</a:t>
            </a:r>
            <a:endParaRPr lang="en-US" dirty="0">
              <a:solidFill>
                <a:prstClr val="black"/>
              </a:solidFill>
              <a:cs typeface="+mn-cs"/>
            </a:endParaRPr>
          </a:p>
        </p:txBody>
      </p:sp>
      <p:sp>
        <p:nvSpPr>
          <p:cNvPr id="297" name="Rectangle 50"/>
          <p:cNvSpPr>
            <a:spLocks noChangeArrowheads="1"/>
          </p:cNvSpPr>
          <p:nvPr/>
        </p:nvSpPr>
        <p:spPr bwMode="auto">
          <a:xfrm>
            <a:off x="5338763" y="3576638"/>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Common</a:t>
            </a:r>
            <a:endParaRPr lang="en-US" dirty="0">
              <a:solidFill>
                <a:prstClr val="black"/>
              </a:solidFill>
              <a:cs typeface="+mn-cs"/>
            </a:endParaRPr>
          </a:p>
        </p:txBody>
      </p:sp>
      <p:sp>
        <p:nvSpPr>
          <p:cNvPr id="298" name="Rectangle 51"/>
          <p:cNvSpPr>
            <a:spLocks noChangeArrowheads="1"/>
          </p:cNvSpPr>
          <p:nvPr/>
        </p:nvSpPr>
        <p:spPr bwMode="auto">
          <a:xfrm>
            <a:off x="1706563" y="3803650"/>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2015</a:t>
            </a:r>
            <a:endParaRPr lang="en-US" dirty="0">
              <a:solidFill>
                <a:prstClr val="black"/>
              </a:solidFill>
              <a:cs typeface="+mn-cs"/>
            </a:endParaRPr>
          </a:p>
        </p:txBody>
      </p:sp>
      <p:sp>
        <p:nvSpPr>
          <p:cNvPr id="299" name="Rectangle 52"/>
          <p:cNvSpPr>
            <a:spLocks noChangeArrowheads="1"/>
          </p:cNvSpPr>
          <p:nvPr/>
        </p:nvSpPr>
        <p:spPr bwMode="auto">
          <a:xfrm>
            <a:off x="2947988" y="3803650"/>
            <a:ext cx="3825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$15 </a:t>
            </a:r>
            <a:endParaRPr lang="en-US" dirty="0">
              <a:solidFill>
                <a:prstClr val="black"/>
              </a:solidFill>
              <a:cs typeface="+mn-cs"/>
            </a:endParaRPr>
          </a:p>
        </p:txBody>
      </p:sp>
      <p:sp>
        <p:nvSpPr>
          <p:cNvPr id="300" name="Rectangle 53"/>
          <p:cNvSpPr>
            <a:spLocks noChangeArrowheads="1"/>
          </p:cNvSpPr>
          <p:nvPr/>
        </p:nvSpPr>
        <p:spPr bwMode="auto">
          <a:xfrm>
            <a:off x="3886200" y="3803650"/>
            <a:ext cx="382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$15 </a:t>
            </a:r>
            <a:endParaRPr lang="en-US" dirty="0">
              <a:solidFill>
                <a:prstClr val="black"/>
              </a:solidFill>
              <a:cs typeface="+mn-cs"/>
            </a:endParaRPr>
          </a:p>
        </p:txBody>
      </p:sp>
      <p:sp>
        <p:nvSpPr>
          <p:cNvPr id="301" name="Rectangle 54"/>
          <p:cNvSpPr>
            <a:spLocks noChangeArrowheads="1"/>
          </p:cNvSpPr>
          <p:nvPr/>
        </p:nvSpPr>
        <p:spPr bwMode="auto">
          <a:xfrm>
            <a:off x="4914900" y="3803650"/>
            <a:ext cx="292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 </a:t>
            </a:r>
            <a:endParaRPr lang="en-US" dirty="0">
              <a:solidFill>
                <a:prstClr val="black"/>
              </a:solidFill>
              <a:cs typeface="+mn-cs"/>
            </a:endParaRPr>
          </a:p>
        </p:txBody>
      </p:sp>
      <p:sp>
        <p:nvSpPr>
          <p:cNvPr id="302" name="Rectangle 55"/>
          <p:cNvSpPr>
            <a:spLocks noChangeArrowheads="1"/>
          </p:cNvSpPr>
          <p:nvPr/>
        </p:nvSpPr>
        <p:spPr bwMode="auto">
          <a:xfrm>
            <a:off x="5853113" y="3803650"/>
            <a:ext cx="292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 </a:t>
            </a:r>
            <a:endParaRPr lang="en-US" dirty="0">
              <a:solidFill>
                <a:prstClr val="black"/>
              </a:solidFill>
              <a:cs typeface="+mn-cs"/>
            </a:endParaRPr>
          </a:p>
        </p:txBody>
      </p:sp>
      <p:sp>
        <p:nvSpPr>
          <p:cNvPr id="64" name="Rectangle 56"/>
          <p:cNvSpPr>
            <a:spLocks noChangeArrowheads="1"/>
          </p:cNvSpPr>
          <p:nvPr/>
        </p:nvSpPr>
        <p:spPr bwMode="auto">
          <a:xfrm>
            <a:off x="1706563" y="4010025"/>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2016</a:t>
            </a:r>
            <a:endParaRPr lang="en-US" dirty="0">
              <a:solidFill>
                <a:prstClr val="black"/>
              </a:solidFill>
              <a:cs typeface="+mn-cs"/>
            </a:endParaRPr>
          </a:p>
        </p:txBody>
      </p:sp>
      <p:sp>
        <p:nvSpPr>
          <p:cNvPr id="65" name="Rectangle 57"/>
          <p:cNvSpPr>
            <a:spLocks noChangeArrowheads="1"/>
          </p:cNvSpPr>
          <p:nvPr/>
        </p:nvSpPr>
        <p:spPr bwMode="auto">
          <a:xfrm>
            <a:off x="3128963" y="4010025"/>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 </a:t>
            </a:r>
            <a:endParaRPr lang="en-US" dirty="0">
              <a:solidFill>
                <a:prstClr val="black"/>
              </a:solidFill>
              <a:cs typeface="+mn-cs"/>
            </a:endParaRPr>
          </a:p>
        </p:txBody>
      </p:sp>
      <p:sp>
        <p:nvSpPr>
          <p:cNvPr id="66" name="Rectangle 58"/>
          <p:cNvSpPr>
            <a:spLocks noChangeArrowheads="1"/>
          </p:cNvSpPr>
          <p:nvPr/>
        </p:nvSpPr>
        <p:spPr bwMode="auto">
          <a:xfrm>
            <a:off x="4067175" y="4010025"/>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 </a:t>
            </a:r>
            <a:endParaRPr lang="en-US" dirty="0">
              <a:solidFill>
                <a:prstClr val="black"/>
              </a:solidFill>
              <a:cs typeface="+mn-cs"/>
            </a:endParaRPr>
          </a:p>
        </p:txBody>
      </p:sp>
      <p:sp>
        <p:nvSpPr>
          <p:cNvPr id="67" name="Rectangle 59"/>
          <p:cNvSpPr>
            <a:spLocks noChangeArrowheads="1"/>
          </p:cNvSpPr>
          <p:nvPr/>
        </p:nvSpPr>
        <p:spPr bwMode="auto">
          <a:xfrm>
            <a:off x="4914900" y="4010025"/>
            <a:ext cx="292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 </a:t>
            </a:r>
            <a:endParaRPr lang="en-US" dirty="0">
              <a:solidFill>
                <a:prstClr val="black"/>
              </a:solidFill>
              <a:cs typeface="+mn-cs"/>
            </a:endParaRPr>
          </a:p>
        </p:txBody>
      </p:sp>
      <p:sp>
        <p:nvSpPr>
          <p:cNvPr id="68" name="Rectangle 60"/>
          <p:cNvSpPr>
            <a:spLocks noChangeArrowheads="1"/>
          </p:cNvSpPr>
          <p:nvPr/>
        </p:nvSpPr>
        <p:spPr bwMode="auto">
          <a:xfrm>
            <a:off x="5943600" y="4010025"/>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 </a:t>
            </a:r>
            <a:endParaRPr lang="en-US" dirty="0">
              <a:solidFill>
                <a:prstClr val="black"/>
              </a:solidFill>
              <a:cs typeface="+mn-cs"/>
            </a:endParaRPr>
          </a:p>
        </p:txBody>
      </p:sp>
      <p:sp>
        <p:nvSpPr>
          <p:cNvPr id="69" name="Rectangle 61"/>
          <p:cNvSpPr>
            <a:spLocks noChangeArrowheads="1"/>
          </p:cNvSpPr>
          <p:nvPr/>
        </p:nvSpPr>
        <p:spPr bwMode="auto">
          <a:xfrm>
            <a:off x="1706563" y="4214813"/>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2017</a:t>
            </a:r>
            <a:endParaRPr lang="en-US" dirty="0">
              <a:solidFill>
                <a:prstClr val="black"/>
              </a:solidFill>
              <a:cs typeface="+mn-cs"/>
            </a:endParaRPr>
          </a:p>
        </p:txBody>
      </p:sp>
      <p:sp>
        <p:nvSpPr>
          <p:cNvPr id="70" name="Rectangle 62"/>
          <p:cNvSpPr>
            <a:spLocks noChangeArrowheads="1"/>
          </p:cNvSpPr>
          <p:nvPr/>
        </p:nvSpPr>
        <p:spPr bwMode="auto">
          <a:xfrm>
            <a:off x="2947988" y="4214813"/>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 </a:t>
            </a:r>
            <a:endParaRPr lang="en-US" dirty="0">
              <a:solidFill>
                <a:prstClr val="black"/>
              </a:solidFill>
              <a:cs typeface="+mn-cs"/>
            </a:endParaRPr>
          </a:p>
        </p:txBody>
      </p:sp>
      <p:sp>
        <p:nvSpPr>
          <p:cNvPr id="71" name="Rectangle 63"/>
          <p:cNvSpPr>
            <a:spLocks noChangeArrowheads="1"/>
          </p:cNvSpPr>
          <p:nvPr/>
        </p:nvSpPr>
        <p:spPr bwMode="auto">
          <a:xfrm>
            <a:off x="3976688" y="4214813"/>
            <a:ext cx="292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 </a:t>
            </a:r>
            <a:endParaRPr lang="en-US" dirty="0">
              <a:solidFill>
                <a:prstClr val="black"/>
              </a:solidFill>
              <a:cs typeface="+mn-cs"/>
            </a:endParaRPr>
          </a:p>
        </p:txBody>
      </p:sp>
      <p:sp>
        <p:nvSpPr>
          <p:cNvPr id="72" name="Rectangle 64"/>
          <p:cNvSpPr>
            <a:spLocks noChangeArrowheads="1"/>
          </p:cNvSpPr>
          <p:nvPr/>
        </p:nvSpPr>
        <p:spPr bwMode="auto">
          <a:xfrm>
            <a:off x="5005388" y="4214813"/>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 </a:t>
            </a:r>
            <a:endParaRPr lang="en-US" dirty="0">
              <a:solidFill>
                <a:prstClr val="black"/>
              </a:solidFill>
              <a:cs typeface="+mn-cs"/>
            </a:endParaRPr>
          </a:p>
        </p:txBody>
      </p:sp>
      <p:sp>
        <p:nvSpPr>
          <p:cNvPr id="73" name="Rectangle 65"/>
          <p:cNvSpPr>
            <a:spLocks noChangeArrowheads="1"/>
          </p:cNvSpPr>
          <p:nvPr/>
        </p:nvSpPr>
        <p:spPr bwMode="auto">
          <a:xfrm>
            <a:off x="5762625" y="4214813"/>
            <a:ext cx="3825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160 </a:t>
            </a:r>
            <a:endParaRPr lang="en-US" dirty="0">
              <a:solidFill>
                <a:prstClr val="black"/>
              </a:solidFill>
              <a:cs typeface="+mn-cs"/>
            </a:endParaRPr>
          </a:p>
        </p:txBody>
      </p:sp>
      <p:sp>
        <p:nvSpPr>
          <p:cNvPr id="74" name="Rectangle 66"/>
          <p:cNvSpPr>
            <a:spLocks noChangeArrowheads="1"/>
          </p:cNvSpPr>
          <p:nvPr/>
        </p:nvSpPr>
        <p:spPr bwMode="auto">
          <a:xfrm>
            <a:off x="1706563" y="4421188"/>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a:t>
            </a:r>
            <a:endParaRPr lang="en-US" dirty="0">
              <a:solidFill>
                <a:prstClr val="black"/>
              </a:solidFill>
              <a:cs typeface="+mn-cs"/>
            </a:endParaRPr>
          </a:p>
        </p:txBody>
      </p:sp>
      <p:sp>
        <p:nvSpPr>
          <p:cNvPr id="75" name="Rectangle 67"/>
          <p:cNvSpPr>
            <a:spLocks noChangeArrowheads="1"/>
          </p:cNvSpPr>
          <p:nvPr/>
        </p:nvSpPr>
        <p:spPr bwMode="auto">
          <a:xfrm>
            <a:off x="2857500" y="44211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$220 </a:t>
            </a:r>
            <a:endParaRPr lang="en-US" dirty="0">
              <a:solidFill>
                <a:prstClr val="black"/>
              </a:solidFill>
              <a:cs typeface="+mn-cs"/>
            </a:endParaRPr>
          </a:p>
        </p:txBody>
      </p:sp>
      <p:sp>
        <p:nvSpPr>
          <p:cNvPr id="76" name="Rectangle 68"/>
          <p:cNvSpPr>
            <a:spLocks noChangeArrowheads="1"/>
          </p:cNvSpPr>
          <p:nvPr/>
        </p:nvSpPr>
        <p:spPr bwMode="auto">
          <a:xfrm>
            <a:off x="3886200" y="4421188"/>
            <a:ext cx="3825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$60 </a:t>
            </a:r>
            <a:endParaRPr lang="en-US" dirty="0">
              <a:solidFill>
                <a:prstClr val="black"/>
              </a:solidFill>
              <a:cs typeface="+mn-cs"/>
            </a:endParaRPr>
          </a:p>
        </p:txBody>
      </p:sp>
      <p:sp>
        <p:nvSpPr>
          <p:cNvPr id="77" name="Rectangle 69"/>
          <p:cNvSpPr>
            <a:spLocks noChangeArrowheads="1"/>
          </p:cNvSpPr>
          <p:nvPr/>
        </p:nvSpPr>
        <p:spPr bwMode="auto">
          <a:xfrm>
            <a:off x="5672138" y="44211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$160 </a:t>
            </a:r>
            <a:endParaRPr lang="en-US" dirty="0">
              <a:solidFill>
                <a:prstClr val="black"/>
              </a:solidFill>
              <a:cs typeface="+mn-cs"/>
            </a:endParaRPr>
          </a:p>
        </p:txBody>
      </p:sp>
      <p:sp>
        <p:nvSpPr>
          <p:cNvPr id="80" name="Rectangle 72"/>
          <p:cNvSpPr>
            <a:spLocks noChangeArrowheads="1"/>
          </p:cNvSpPr>
          <p:nvPr/>
        </p:nvSpPr>
        <p:spPr bwMode="auto">
          <a:xfrm>
            <a:off x="1020763" y="641350"/>
            <a:ext cx="74257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company’s outstanding stock consists of 80 shares of noncumulative 5% preferred stock with a $5 </a:t>
            </a:r>
            <a:endParaRPr lang="en-US" dirty="0">
              <a:solidFill>
                <a:prstClr val="black"/>
              </a:solidFill>
              <a:cs typeface="+mn-cs"/>
            </a:endParaRPr>
          </a:p>
        </p:txBody>
      </p:sp>
      <p:sp>
        <p:nvSpPr>
          <p:cNvPr id="81" name="Rectangle 73"/>
          <p:cNvSpPr>
            <a:spLocks noChangeArrowheads="1"/>
          </p:cNvSpPr>
          <p:nvPr/>
        </p:nvSpPr>
        <p:spPr bwMode="auto">
          <a:xfrm>
            <a:off x="1020763" y="836613"/>
            <a:ext cx="7227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par value and also 200 shares of common stock with a $1 par value. During its first three years of </a:t>
            </a:r>
            <a:endParaRPr lang="en-US" dirty="0">
              <a:solidFill>
                <a:prstClr val="black"/>
              </a:solidFill>
              <a:cs typeface="+mn-cs"/>
            </a:endParaRPr>
          </a:p>
        </p:txBody>
      </p:sp>
      <p:sp>
        <p:nvSpPr>
          <p:cNvPr id="82" name="Rectangle 74"/>
          <p:cNvSpPr>
            <a:spLocks noChangeArrowheads="1"/>
          </p:cNvSpPr>
          <p:nvPr/>
        </p:nvSpPr>
        <p:spPr bwMode="auto">
          <a:xfrm>
            <a:off x="1020763" y="1042988"/>
            <a:ext cx="602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operation, the corporation declared and paid the following total cash dividends:</a:t>
            </a:r>
            <a:endParaRPr lang="en-US" dirty="0">
              <a:solidFill>
                <a:prstClr val="black"/>
              </a:solidFill>
              <a:cs typeface="+mn-cs"/>
            </a:endParaRPr>
          </a:p>
        </p:txBody>
      </p:sp>
      <p:sp>
        <p:nvSpPr>
          <p:cNvPr id="83" name="Rectangle 75"/>
          <p:cNvSpPr>
            <a:spLocks noChangeArrowheads="1"/>
          </p:cNvSpPr>
          <p:nvPr/>
        </p:nvSpPr>
        <p:spPr bwMode="auto">
          <a:xfrm>
            <a:off x="1020763" y="2800350"/>
            <a:ext cx="7505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Part 2. Determine the amount of dividends paid each year to each of the two classes of stockholders </a:t>
            </a:r>
            <a:endParaRPr lang="en-US" dirty="0">
              <a:solidFill>
                <a:prstClr val="black"/>
              </a:solidFill>
              <a:cs typeface="+mn-cs"/>
            </a:endParaRPr>
          </a:p>
        </p:txBody>
      </p:sp>
      <p:sp>
        <p:nvSpPr>
          <p:cNvPr id="84" name="Rectangle 76"/>
          <p:cNvSpPr>
            <a:spLocks noChangeArrowheads="1"/>
          </p:cNvSpPr>
          <p:nvPr/>
        </p:nvSpPr>
        <p:spPr bwMode="auto">
          <a:xfrm>
            <a:off x="1020763" y="2995613"/>
            <a:ext cx="75596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assuming that the preferred stock is cumulative. Also determine the total dividends paid to each class </a:t>
            </a:r>
            <a:endParaRPr lang="en-US" dirty="0">
              <a:solidFill>
                <a:prstClr val="black"/>
              </a:solidFill>
              <a:cs typeface="+mn-cs"/>
            </a:endParaRPr>
          </a:p>
        </p:txBody>
      </p:sp>
      <p:sp>
        <p:nvSpPr>
          <p:cNvPr id="85" name="Rectangle 77"/>
          <p:cNvSpPr>
            <a:spLocks noChangeArrowheads="1"/>
          </p:cNvSpPr>
          <p:nvPr/>
        </p:nvSpPr>
        <p:spPr bwMode="auto">
          <a:xfrm>
            <a:off x="1020763" y="3201988"/>
            <a:ext cx="217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for the three years combined.</a:t>
            </a:r>
            <a:endParaRPr lang="en-US" dirty="0">
              <a:solidFill>
                <a:prstClr val="black"/>
              </a:solidFill>
              <a:cs typeface="+mn-cs"/>
            </a:endParaRPr>
          </a:p>
        </p:txBody>
      </p:sp>
      <p:sp>
        <p:nvSpPr>
          <p:cNvPr id="93" name="Line 83"/>
          <p:cNvSpPr>
            <a:spLocks noChangeShapeType="1"/>
          </p:cNvSpPr>
          <p:nvPr/>
        </p:nvSpPr>
        <p:spPr bwMode="auto">
          <a:xfrm>
            <a:off x="2403475" y="4400550"/>
            <a:ext cx="18859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84"/>
          <p:cNvSpPr>
            <a:spLocks noChangeArrowheads="1"/>
          </p:cNvSpPr>
          <p:nvPr/>
        </p:nvSpPr>
        <p:spPr bwMode="auto">
          <a:xfrm>
            <a:off x="2403475" y="4400550"/>
            <a:ext cx="18859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Line 85"/>
          <p:cNvSpPr>
            <a:spLocks noChangeShapeType="1"/>
          </p:cNvSpPr>
          <p:nvPr/>
        </p:nvSpPr>
        <p:spPr bwMode="auto">
          <a:xfrm>
            <a:off x="2403475" y="4606925"/>
            <a:ext cx="18859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2" name="Rectangle 86"/>
          <p:cNvSpPr>
            <a:spLocks noChangeArrowheads="1"/>
          </p:cNvSpPr>
          <p:nvPr/>
        </p:nvSpPr>
        <p:spPr bwMode="auto">
          <a:xfrm>
            <a:off x="2403475" y="4606925"/>
            <a:ext cx="18859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3" name="Line 87"/>
          <p:cNvSpPr>
            <a:spLocks noChangeShapeType="1"/>
          </p:cNvSpPr>
          <p:nvPr/>
        </p:nvSpPr>
        <p:spPr bwMode="auto">
          <a:xfrm>
            <a:off x="2403475" y="4627563"/>
            <a:ext cx="18859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4" name="Rectangle 88"/>
          <p:cNvSpPr>
            <a:spLocks noChangeArrowheads="1"/>
          </p:cNvSpPr>
          <p:nvPr/>
        </p:nvSpPr>
        <p:spPr bwMode="auto">
          <a:xfrm>
            <a:off x="2403475" y="4627563"/>
            <a:ext cx="18859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5" name="Rectangle 89"/>
          <p:cNvSpPr>
            <a:spLocks noChangeArrowheads="1"/>
          </p:cNvSpPr>
          <p:nvPr/>
        </p:nvSpPr>
        <p:spPr bwMode="auto">
          <a:xfrm>
            <a:off x="1657350" y="3546475"/>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8" name="Rectangle 92"/>
          <p:cNvSpPr>
            <a:spLocks noChangeArrowheads="1"/>
          </p:cNvSpPr>
          <p:nvPr/>
        </p:nvSpPr>
        <p:spPr bwMode="auto">
          <a:xfrm>
            <a:off x="6145213" y="3567113"/>
            <a:ext cx="20637"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5" name="Rectangle 119"/>
          <p:cNvSpPr>
            <a:spLocks noChangeArrowheads="1"/>
          </p:cNvSpPr>
          <p:nvPr/>
        </p:nvSpPr>
        <p:spPr bwMode="auto">
          <a:xfrm>
            <a:off x="1676400" y="3546475"/>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6" name="Rectangle 120"/>
          <p:cNvSpPr>
            <a:spLocks noChangeArrowheads="1"/>
          </p:cNvSpPr>
          <p:nvPr/>
        </p:nvSpPr>
        <p:spPr bwMode="auto">
          <a:xfrm>
            <a:off x="1676400" y="3773488"/>
            <a:ext cx="44894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7" name="Line 121"/>
          <p:cNvSpPr>
            <a:spLocks noChangeShapeType="1"/>
          </p:cNvSpPr>
          <p:nvPr/>
        </p:nvSpPr>
        <p:spPr bwMode="auto">
          <a:xfrm>
            <a:off x="5218113" y="4400550"/>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8" name="Rectangle 122"/>
          <p:cNvSpPr>
            <a:spLocks noChangeArrowheads="1"/>
          </p:cNvSpPr>
          <p:nvPr/>
        </p:nvSpPr>
        <p:spPr bwMode="auto">
          <a:xfrm>
            <a:off x="5218113" y="4400550"/>
            <a:ext cx="9477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39" name="Line 123"/>
          <p:cNvSpPr>
            <a:spLocks noChangeShapeType="1"/>
          </p:cNvSpPr>
          <p:nvPr/>
        </p:nvSpPr>
        <p:spPr bwMode="auto">
          <a:xfrm>
            <a:off x="5218113" y="4606925"/>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0" name="Rectangle 124"/>
          <p:cNvSpPr>
            <a:spLocks noChangeArrowheads="1"/>
          </p:cNvSpPr>
          <p:nvPr/>
        </p:nvSpPr>
        <p:spPr bwMode="auto">
          <a:xfrm>
            <a:off x="5218113" y="4606925"/>
            <a:ext cx="9477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1" name="Line 125"/>
          <p:cNvSpPr>
            <a:spLocks noChangeShapeType="1"/>
          </p:cNvSpPr>
          <p:nvPr/>
        </p:nvSpPr>
        <p:spPr bwMode="auto">
          <a:xfrm>
            <a:off x="5218113" y="4627563"/>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42" name="Rectangle 126"/>
          <p:cNvSpPr>
            <a:spLocks noChangeArrowheads="1"/>
          </p:cNvSpPr>
          <p:nvPr/>
        </p:nvSpPr>
        <p:spPr bwMode="auto">
          <a:xfrm>
            <a:off x="5218113" y="4627563"/>
            <a:ext cx="9477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6"/>
          <p:cNvSpPr>
            <a:spLocks noChangeArrowheads="1"/>
          </p:cNvSpPr>
          <p:nvPr/>
        </p:nvSpPr>
        <p:spPr bwMode="auto">
          <a:xfrm>
            <a:off x="2447925" y="1382713"/>
            <a:ext cx="35607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Rectangle 18"/>
          <p:cNvSpPr>
            <a:spLocks noChangeArrowheads="1"/>
          </p:cNvSpPr>
          <p:nvPr/>
        </p:nvSpPr>
        <p:spPr bwMode="auto">
          <a:xfrm>
            <a:off x="2487613" y="1628775"/>
            <a:ext cx="21891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Par value per preferred share</a:t>
            </a:r>
            <a:endParaRPr lang="en-US" dirty="0">
              <a:solidFill>
                <a:prstClr val="black"/>
              </a:solidFill>
              <a:cs typeface="+mn-cs"/>
            </a:endParaRPr>
          </a:p>
        </p:txBody>
      </p:sp>
      <p:sp>
        <p:nvSpPr>
          <p:cNvPr id="128" name="Rectangle 19"/>
          <p:cNvSpPr>
            <a:spLocks noChangeArrowheads="1"/>
          </p:cNvSpPr>
          <p:nvPr/>
        </p:nvSpPr>
        <p:spPr bwMode="auto">
          <a:xfrm>
            <a:off x="5735638" y="16287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a:t>
            </a:r>
            <a:endParaRPr lang="en-US" dirty="0">
              <a:solidFill>
                <a:prstClr val="black"/>
              </a:solidFill>
              <a:cs typeface="+mn-cs"/>
            </a:endParaRPr>
          </a:p>
        </p:txBody>
      </p:sp>
      <p:sp>
        <p:nvSpPr>
          <p:cNvPr id="129" name="Rectangle 20"/>
          <p:cNvSpPr>
            <a:spLocks noChangeArrowheads="1"/>
          </p:cNvSpPr>
          <p:nvPr/>
        </p:nvSpPr>
        <p:spPr bwMode="auto">
          <a:xfrm>
            <a:off x="2487613" y="1835150"/>
            <a:ext cx="89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Dividend %</a:t>
            </a:r>
            <a:endParaRPr lang="en-US" dirty="0">
              <a:solidFill>
                <a:prstClr val="black"/>
              </a:solidFill>
              <a:cs typeface="+mn-cs"/>
            </a:endParaRPr>
          </a:p>
        </p:txBody>
      </p:sp>
      <p:sp>
        <p:nvSpPr>
          <p:cNvPr id="130" name="Rectangle 21"/>
          <p:cNvSpPr>
            <a:spLocks noChangeArrowheads="1"/>
          </p:cNvSpPr>
          <p:nvPr/>
        </p:nvSpPr>
        <p:spPr bwMode="auto">
          <a:xfrm>
            <a:off x="5735638" y="1835150"/>
            <a:ext cx="303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a:t>
            </a:r>
            <a:endParaRPr lang="en-US" dirty="0">
              <a:solidFill>
                <a:prstClr val="black"/>
              </a:solidFill>
              <a:cs typeface="+mn-cs"/>
            </a:endParaRPr>
          </a:p>
        </p:txBody>
      </p:sp>
      <p:sp>
        <p:nvSpPr>
          <p:cNvPr id="131" name="Rectangle 22"/>
          <p:cNvSpPr>
            <a:spLocks noChangeArrowheads="1"/>
          </p:cNvSpPr>
          <p:nvPr/>
        </p:nvSpPr>
        <p:spPr bwMode="auto">
          <a:xfrm>
            <a:off x="2487613" y="2041525"/>
            <a:ext cx="21383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Dividend per preferred share</a:t>
            </a:r>
            <a:endParaRPr lang="en-US" dirty="0">
              <a:solidFill>
                <a:prstClr val="black"/>
              </a:solidFill>
              <a:cs typeface="+mn-cs"/>
            </a:endParaRPr>
          </a:p>
        </p:txBody>
      </p:sp>
      <p:sp>
        <p:nvSpPr>
          <p:cNvPr id="132" name="Rectangle 23"/>
          <p:cNvSpPr>
            <a:spLocks noChangeArrowheads="1"/>
          </p:cNvSpPr>
          <p:nvPr/>
        </p:nvSpPr>
        <p:spPr bwMode="auto">
          <a:xfrm>
            <a:off x="5514975" y="20415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$0.25</a:t>
            </a:r>
            <a:endParaRPr lang="en-US" dirty="0">
              <a:solidFill>
                <a:prstClr val="black"/>
              </a:solidFill>
              <a:cs typeface="+mn-cs"/>
            </a:endParaRPr>
          </a:p>
        </p:txBody>
      </p:sp>
      <p:sp>
        <p:nvSpPr>
          <p:cNvPr id="133" name="Rectangle 24"/>
          <p:cNvSpPr>
            <a:spLocks noChangeArrowheads="1"/>
          </p:cNvSpPr>
          <p:nvPr/>
        </p:nvSpPr>
        <p:spPr bwMode="auto">
          <a:xfrm>
            <a:off x="2487613" y="2247900"/>
            <a:ext cx="2068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Number of preferred shares</a:t>
            </a:r>
            <a:endParaRPr lang="en-US" dirty="0">
              <a:solidFill>
                <a:prstClr val="black"/>
              </a:solidFill>
              <a:cs typeface="+mn-cs"/>
            </a:endParaRPr>
          </a:p>
        </p:txBody>
      </p:sp>
      <p:sp>
        <p:nvSpPr>
          <p:cNvPr id="134" name="Rectangle 25"/>
          <p:cNvSpPr>
            <a:spLocks noChangeArrowheads="1"/>
          </p:cNvSpPr>
          <p:nvPr/>
        </p:nvSpPr>
        <p:spPr bwMode="auto">
          <a:xfrm>
            <a:off x="5735638" y="224790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a:t>
            </a:r>
            <a:endParaRPr lang="en-US" dirty="0">
              <a:solidFill>
                <a:prstClr val="black"/>
              </a:solidFill>
              <a:cs typeface="+mn-cs"/>
            </a:endParaRPr>
          </a:p>
        </p:txBody>
      </p:sp>
      <p:sp>
        <p:nvSpPr>
          <p:cNvPr id="135" name="Rectangle 26"/>
          <p:cNvSpPr>
            <a:spLocks noChangeArrowheads="1"/>
          </p:cNvSpPr>
          <p:nvPr/>
        </p:nvSpPr>
        <p:spPr bwMode="auto">
          <a:xfrm>
            <a:off x="2487613" y="2452688"/>
            <a:ext cx="1927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Annual preferred dividend</a:t>
            </a:r>
            <a:endParaRPr lang="en-US" dirty="0">
              <a:solidFill>
                <a:prstClr val="black"/>
              </a:solidFill>
              <a:cs typeface="+mn-cs"/>
            </a:endParaRPr>
          </a:p>
        </p:txBody>
      </p:sp>
      <p:sp>
        <p:nvSpPr>
          <p:cNvPr id="136" name="Rectangle 27"/>
          <p:cNvSpPr>
            <a:spLocks noChangeArrowheads="1"/>
          </p:cNvSpPr>
          <p:nvPr/>
        </p:nvSpPr>
        <p:spPr bwMode="auto">
          <a:xfrm>
            <a:off x="5645150" y="24526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a:t>
            </a:r>
            <a:endParaRPr lang="en-US" dirty="0">
              <a:solidFill>
                <a:prstClr val="black"/>
              </a:solidFill>
              <a:cs typeface="+mn-cs"/>
            </a:endParaRPr>
          </a:p>
        </p:txBody>
      </p:sp>
      <p:sp>
        <p:nvSpPr>
          <p:cNvPr id="137" name="Rectangle 78"/>
          <p:cNvSpPr>
            <a:spLocks noChangeArrowheads="1"/>
          </p:cNvSpPr>
          <p:nvPr/>
        </p:nvSpPr>
        <p:spPr bwMode="auto">
          <a:xfrm>
            <a:off x="3235325" y="1403350"/>
            <a:ext cx="209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Annual preferred dividend</a:t>
            </a:r>
            <a:endParaRPr lang="en-US" dirty="0">
              <a:solidFill>
                <a:prstClr val="black"/>
              </a:solidFill>
              <a:cs typeface="+mn-cs"/>
            </a:endParaRPr>
          </a:p>
        </p:txBody>
      </p:sp>
      <p:sp>
        <p:nvSpPr>
          <p:cNvPr id="138" name="Rectangle 80"/>
          <p:cNvSpPr>
            <a:spLocks noChangeArrowheads="1"/>
          </p:cNvSpPr>
          <p:nvPr/>
        </p:nvSpPr>
        <p:spPr bwMode="auto">
          <a:xfrm>
            <a:off x="2438400" y="13716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81"/>
          <p:cNvSpPr>
            <a:spLocks noChangeArrowheads="1"/>
          </p:cNvSpPr>
          <p:nvPr/>
        </p:nvSpPr>
        <p:spPr bwMode="auto">
          <a:xfrm>
            <a:off x="5988050" y="13922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0" name="Rectangle 101"/>
          <p:cNvSpPr>
            <a:spLocks noChangeArrowheads="1"/>
          </p:cNvSpPr>
          <p:nvPr/>
        </p:nvSpPr>
        <p:spPr bwMode="auto">
          <a:xfrm>
            <a:off x="2457450" y="1371600"/>
            <a:ext cx="35512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1" name="Rectangle 102"/>
          <p:cNvSpPr>
            <a:spLocks noChangeArrowheads="1"/>
          </p:cNvSpPr>
          <p:nvPr/>
        </p:nvSpPr>
        <p:spPr bwMode="auto">
          <a:xfrm>
            <a:off x="2457450" y="1598613"/>
            <a:ext cx="35512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2" name="Line 103"/>
          <p:cNvSpPr>
            <a:spLocks noChangeShapeType="1"/>
          </p:cNvSpPr>
          <p:nvPr/>
        </p:nvSpPr>
        <p:spPr bwMode="auto">
          <a:xfrm>
            <a:off x="5060950" y="2020888"/>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104"/>
          <p:cNvSpPr>
            <a:spLocks noChangeArrowheads="1"/>
          </p:cNvSpPr>
          <p:nvPr/>
        </p:nvSpPr>
        <p:spPr bwMode="auto">
          <a:xfrm>
            <a:off x="5060950" y="2020888"/>
            <a:ext cx="9477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Line 105"/>
          <p:cNvSpPr>
            <a:spLocks noChangeShapeType="1"/>
          </p:cNvSpPr>
          <p:nvPr/>
        </p:nvSpPr>
        <p:spPr bwMode="auto">
          <a:xfrm>
            <a:off x="5060950" y="2432050"/>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106"/>
          <p:cNvSpPr>
            <a:spLocks noChangeArrowheads="1"/>
          </p:cNvSpPr>
          <p:nvPr/>
        </p:nvSpPr>
        <p:spPr bwMode="auto">
          <a:xfrm>
            <a:off x="5060950" y="2432050"/>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107"/>
          <p:cNvSpPr>
            <a:spLocks noChangeShapeType="1"/>
          </p:cNvSpPr>
          <p:nvPr/>
        </p:nvSpPr>
        <p:spPr bwMode="auto">
          <a:xfrm>
            <a:off x="5060950" y="2638425"/>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108"/>
          <p:cNvSpPr>
            <a:spLocks noChangeArrowheads="1"/>
          </p:cNvSpPr>
          <p:nvPr/>
        </p:nvSpPr>
        <p:spPr bwMode="auto">
          <a:xfrm>
            <a:off x="5060950" y="2638425"/>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Line 109"/>
          <p:cNvSpPr>
            <a:spLocks noChangeShapeType="1"/>
          </p:cNvSpPr>
          <p:nvPr/>
        </p:nvSpPr>
        <p:spPr bwMode="auto">
          <a:xfrm>
            <a:off x="5060950" y="2659063"/>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110"/>
          <p:cNvSpPr>
            <a:spLocks noChangeArrowheads="1"/>
          </p:cNvSpPr>
          <p:nvPr/>
        </p:nvSpPr>
        <p:spPr bwMode="auto">
          <a:xfrm>
            <a:off x="5060950" y="2659063"/>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Slide Number Placeholder 78"/>
          <p:cNvSpPr>
            <a:spLocks noGrp="1"/>
          </p:cNvSpPr>
          <p:nvPr>
            <p:ph type="sldNum" sz="quarter" idx="12"/>
          </p:nvPr>
        </p:nvSpPr>
        <p:spPr/>
        <p:txBody>
          <a:bodyPr/>
          <a:lstStyle/>
          <a:p>
            <a:pPr>
              <a:defRPr/>
            </a:pPr>
            <a:fld id="{1113296B-D0E6-41A9-810F-055DE4B8938A}" type="slidenum">
              <a:rPr lang="en-US" smtClean="0"/>
              <a:pPr>
                <a:defRPr/>
              </a:pPr>
              <a:t>41</a:t>
            </a:fld>
            <a:endParaRPr lang="en-US" dirty="0"/>
          </a:p>
        </p:txBody>
      </p:sp>
      <p:sp>
        <p:nvSpPr>
          <p:cNvPr id="86" name="Rounded Rectangle 85"/>
          <p:cNvSpPr/>
          <p:nvPr/>
        </p:nvSpPr>
        <p:spPr>
          <a:xfrm>
            <a:off x="138113" y="6553200"/>
            <a:ext cx="7177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4"/>
                                        </p:tgtEl>
                                        <p:attrNameLst>
                                          <p:attrName>style.visibility</p:attrName>
                                        </p:attrNameLst>
                                      </p:cBhvr>
                                      <p:to>
                                        <p:strVal val="visible"/>
                                      </p:to>
                                    </p:set>
                                    <p:animEffect transition="in" filter="fade">
                                      <p:cBhvr>
                                        <p:cTn id="10" dur="500"/>
                                        <p:tgtEl>
                                          <p:spTgt spid="2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500"/>
                                        <p:tgtEl>
                                          <p:spTgt spid="2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8"/>
                                        </p:tgtEl>
                                        <p:attrNameLst>
                                          <p:attrName>style.visibility</p:attrName>
                                        </p:attrNameLst>
                                      </p:cBhvr>
                                      <p:to>
                                        <p:strVal val="visible"/>
                                      </p:to>
                                    </p:set>
                                    <p:animEffect transition="in" filter="fade">
                                      <p:cBhvr>
                                        <p:cTn id="16" dur="500"/>
                                        <p:tgtEl>
                                          <p:spTgt spid="29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fade">
                                      <p:cBhvr>
                                        <p:cTn id="19" dur="500"/>
                                        <p:tgtEl>
                                          <p:spTgt spid="29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par>
                                <p:cTn id="41" presetID="10"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2"/>
                                        </p:tgtEl>
                                        <p:attrNameLst>
                                          <p:attrName>style.visibility</p:attrName>
                                        </p:attrNameLst>
                                      </p:cBhvr>
                                      <p:to>
                                        <p:strVal val="visible"/>
                                      </p:to>
                                    </p:set>
                                    <p:animEffect transition="in" filter="fade">
                                      <p:cBhvr>
                                        <p:cTn id="46" dur="500"/>
                                        <p:tgtEl>
                                          <p:spTgt spid="402"/>
                                        </p:tgtEl>
                                      </p:cBhvr>
                                    </p:animEffect>
                                  </p:childTnLst>
                                </p:cTn>
                              </p:par>
                              <p:par>
                                <p:cTn id="47" presetID="10" presetClass="entr" presetSubtype="0" fill="hold" nodeType="withEffect">
                                  <p:stCondLst>
                                    <p:cond delay="0"/>
                                  </p:stCondLst>
                                  <p:childTnLst>
                                    <p:set>
                                      <p:cBhvr>
                                        <p:cTn id="48" dur="1" fill="hold">
                                          <p:stCondLst>
                                            <p:cond delay="0"/>
                                          </p:stCondLst>
                                        </p:cTn>
                                        <p:tgtEl>
                                          <p:spTgt spid="403"/>
                                        </p:tgtEl>
                                        <p:attrNameLst>
                                          <p:attrName>style.visibility</p:attrName>
                                        </p:attrNameLst>
                                      </p:cBhvr>
                                      <p:to>
                                        <p:strVal val="visible"/>
                                      </p:to>
                                    </p:set>
                                    <p:animEffect transition="in" filter="fade">
                                      <p:cBhvr>
                                        <p:cTn id="49" dur="500"/>
                                        <p:tgtEl>
                                          <p:spTgt spid="40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4"/>
                                        </p:tgtEl>
                                        <p:attrNameLst>
                                          <p:attrName>style.visibility</p:attrName>
                                        </p:attrNameLst>
                                      </p:cBhvr>
                                      <p:to>
                                        <p:strVal val="visible"/>
                                      </p:to>
                                    </p:set>
                                    <p:animEffect transition="in" filter="fade">
                                      <p:cBhvr>
                                        <p:cTn id="52" dur="500"/>
                                        <p:tgtEl>
                                          <p:spTgt spid="40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5"/>
                                        </p:tgtEl>
                                        <p:attrNameLst>
                                          <p:attrName>style.visibility</p:attrName>
                                        </p:attrNameLst>
                                      </p:cBhvr>
                                      <p:to>
                                        <p:strVal val="visible"/>
                                      </p:to>
                                    </p:set>
                                    <p:animEffect transition="in" filter="fade">
                                      <p:cBhvr>
                                        <p:cTn id="55" dur="500"/>
                                        <p:tgtEl>
                                          <p:spTgt spid="40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8"/>
                                        </p:tgtEl>
                                        <p:attrNameLst>
                                          <p:attrName>style.visibility</p:attrName>
                                        </p:attrNameLst>
                                      </p:cBhvr>
                                      <p:to>
                                        <p:strVal val="visible"/>
                                      </p:to>
                                    </p:set>
                                    <p:animEffect transition="in" filter="fade">
                                      <p:cBhvr>
                                        <p:cTn id="58" dur="500"/>
                                        <p:tgtEl>
                                          <p:spTgt spid="40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5"/>
                                        </p:tgtEl>
                                        <p:attrNameLst>
                                          <p:attrName>style.visibility</p:attrName>
                                        </p:attrNameLst>
                                      </p:cBhvr>
                                      <p:to>
                                        <p:strVal val="visible"/>
                                      </p:to>
                                    </p:set>
                                    <p:animEffect transition="in" filter="fade">
                                      <p:cBhvr>
                                        <p:cTn id="61" dur="500"/>
                                        <p:tgtEl>
                                          <p:spTgt spid="4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6"/>
                                        </p:tgtEl>
                                        <p:attrNameLst>
                                          <p:attrName>style.visibility</p:attrName>
                                        </p:attrNameLst>
                                      </p:cBhvr>
                                      <p:to>
                                        <p:strVal val="visible"/>
                                      </p:to>
                                    </p:set>
                                    <p:animEffect transition="in" filter="fade">
                                      <p:cBhvr>
                                        <p:cTn id="64" dur="500"/>
                                        <p:tgtEl>
                                          <p:spTgt spid="4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0"/>
                                        </p:tgtEl>
                                        <p:attrNameLst>
                                          <p:attrName>style.visibility</p:attrName>
                                        </p:attrNameLst>
                                      </p:cBhvr>
                                      <p:to>
                                        <p:strVal val="visible"/>
                                      </p:to>
                                    </p:set>
                                    <p:animEffect transition="in" filter="fade">
                                      <p:cBhvr>
                                        <p:cTn id="67" dur="500"/>
                                        <p:tgtEl>
                                          <p:spTgt spid="30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6"/>
                                        </p:tgtEl>
                                        <p:attrNameLst>
                                          <p:attrName>style.visibility</p:attrName>
                                        </p:attrNameLst>
                                      </p:cBhvr>
                                      <p:to>
                                        <p:strVal val="visible"/>
                                      </p:to>
                                    </p:set>
                                    <p:animEffect transition="in" filter="fade">
                                      <p:cBhvr>
                                        <p:cTn id="70" dur="500"/>
                                        <p:tgtEl>
                                          <p:spTgt spid="29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1"/>
                                        </p:tgtEl>
                                        <p:attrNameLst>
                                          <p:attrName>style.visibility</p:attrName>
                                        </p:attrNameLst>
                                      </p:cBhvr>
                                      <p:to>
                                        <p:strVal val="visible"/>
                                      </p:to>
                                    </p:set>
                                    <p:animEffect transition="in" filter="fade">
                                      <p:cBhvr>
                                        <p:cTn id="73" dur="500"/>
                                        <p:tgtEl>
                                          <p:spTgt spid="30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7"/>
                                        </p:tgtEl>
                                        <p:attrNameLst>
                                          <p:attrName>style.visibility</p:attrName>
                                        </p:attrNameLst>
                                      </p:cBhvr>
                                      <p:to>
                                        <p:strVal val="visible"/>
                                      </p:to>
                                    </p:set>
                                    <p:animEffect transition="in" filter="fade">
                                      <p:cBhvr>
                                        <p:cTn id="76" dur="500"/>
                                        <p:tgtEl>
                                          <p:spTgt spid="29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2"/>
                                        </p:tgtEl>
                                        <p:attrNameLst>
                                          <p:attrName>style.visibility</p:attrName>
                                        </p:attrNameLst>
                                      </p:cBhvr>
                                      <p:to>
                                        <p:strVal val="visible"/>
                                      </p:to>
                                    </p:set>
                                    <p:animEffect transition="in" filter="fade">
                                      <p:cBhvr>
                                        <p:cTn id="79" dur="500"/>
                                        <p:tgtEl>
                                          <p:spTgt spid="30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fade">
                                      <p:cBhvr>
                                        <p:cTn id="97" dur="500"/>
                                        <p:tgtEl>
                                          <p:spTgt spid="9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fade">
                                      <p:cBhvr>
                                        <p:cTn id="100" dur="500"/>
                                        <p:tgtEl>
                                          <p:spTgt spid="7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500"/>
                                        <p:tgtEl>
                                          <p:spTgt spid="7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500"/>
                                        <p:tgtEl>
                                          <p:spTgt spid="77"/>
                                        </p:tgtEl>
                                      </p:cBhvr>
                                    </p:animEffect>
                                  </p:childTnLst>
                                </p:cTn>
                              </p:par>
                              <p:par>
                                <p:cTn id="107" presetID="10" presetClass="entr" presetSubtype="0" fill="hold" nodeType="withEffect">
                                  <p:stCondLst>
                                    <p:cond delay="0"/>
                                  </p:stCondLst>
                                  <p:childTnLst>
                                    <p:set>
                                      <p:cBhvr>
                                        <p:cTn id="108" dur="1" fill="hold">
                                          <p:stCondLst>
                                            <p:cond delay="0"/>
                                          </p:stCondLst>
                                        </p:cTn>
                                        <p:tgtEl>
                                          <p:spTgt spid="437"/>
                                        </p:tgtEl>
                                        <p:attrNameLst>
                                          <p:attrName>style.visibility</p:attrName>
                                        </p:attrNameLst>
                                      </p:cBhvr>
                                      <p:to>
                                        <p:strVal val="visible"/>
                                      </p:to>
                                    </p:set>
                                    <p:animEffect transition="in" filter="fade">
                                      <p:cBhvr>
                                        <p:cTn id="109" dur="500"/>
                                        <p:tgtEl>
                                          <p:spTgt spid="4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8"/>
                                        </p:tgtEl>
                                        <p:attrNameLst>
                                          <p:attrName>style.visibility</p:attrName>
                                        </p:attrNameLst>
                                      </p:cBhvr>
                                      <p:to>
                                        <p:strVal val="visible"/>
                                      </p:to>
                                    </p:set>
                                    <p:animEffect transition="in" filter="fade">
                                      <p:cBhvr>
                                        <p:cTn id="112" dur="500"/>
                                        <p:tgtEl>
                                          <p:spTgt spid="438"/>
                                        </p:tgtEl>
                                      </p:cBhvr>
                                    </p:animEffect>
                                  </p:childTnLst>
                                </p:cTn>
                              </p:par>
                              <p:par>
                                <p:cTn id="113" presetID="10" presetClass="entr" presetSubtype="0" fill="hold" nodeType="withEffect">
                                  <p:stCondLst>
                                    <p:cond delay="0"/>
                                  </p:stCondLst>
                                  <p:childTnLst>
                                    <p:set>
                                      <p:cBhvr>
                                        <p:cTn id="114" dur="1" fill="hold">
                                          <p:stCondLst>
                                            <p:cond delay="0"/>
                                          </p:stCondLst>
                                        </p:cTn>
                                        <p:tgtEl>
                                          <p:spTgt spid="439"/>
                                        </p:tgtEl>
                                        <p:attrNameLst>
                                          <p:attrName>style.visibility</p:attrName>
                                        </p:attrNameLst>
                                      </p:cBhvr>
                                      <p:to>
                                        <p:strVal val="visible"/>
                                      </p:to>
                                    </p:set>
                                    <p:animEffect transition="in" filter="fade">
                                      <p:cBhvr>
                                        <p:cTn id="115" dur="500"/>
                                        <p:tgtEl>
                                          <p:spTgt spid="43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40"/>
                                        </p:tgtEl>
                                        <p:attrNameLst>
                                          <p:attrName>style.visibility</p:attrName>
                                        </p:attrNameLst>
                                      </p:cBhvr>
                                      <p:to>
                                        <p:strVal val="visible"/>
                                      </p:to>
                                    </p:set>
                                    <p:animEffect transition="in" filter="fade">
                                      <p:cBhvr>
                                        <p:cTn id="118" dur="500"/>
                                        <p:tgtEl>
                                          <p:spTgt spid="440"/>
                                        </p:tgtEl>
                                      </p:cBhvr>
                                    </p:animEffect>
                                  </p:childTnLst>
                                </p:cTn>
                              </p:par>
                              <p:par>
                                <p:cTn id="119" presetID="10" presetClass="entr" presetSubtype="0" fill="hold" nodeType="withEffect">
                                  <p:stCondLst>
                                    <p:cond delay="0"/>
                                  </p:stCondLst>
                                  <p:childTnLst>
                                    <p:set>
                                      <p:cBhvr>
                                        <p:cTn id="120" dur="1" fill="hold">
                                          <p:stCondLst>
                                            <p:cond delay="0"/>
                                          </p:stCondLst>
                                        </p:cTn>
                                        <p:tgtEl>
                                          <p:spTgt spid="441"/>
                                        </p:tgtEl>
                                        <p:attrNameLst>
                                          <p:attrName>style.visibility</p:attrName>
                                        </p:attrNameLst>
                                      </p:cBhvr>
                                      <p:to>
                                        <p:strVal val="visible"/>
                                      </p:to>
                                    </p:set>
                                    <p:animEffect transition="in" filter="fade">
                                      <p:cBhvr>
                                        <p:cTn id="121" dur="500"/>
                                        <p:tgtEl>
                                          <p:spTgt spid="44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42"/>
                                        </p:tgtEl>
                                        <p:attrNameLst>
                                          <p:attrName>style.visibility</p:attrName>
                                        </p:attrNameLst>
                                      </p:cBhvr>
                                      <p:to>
                                        <p:strVal val="visible"/>
                                      </p:to>
                                    </p:set>
                                    <p:animEffect transition="in" filter="fade">
                                      <p:cBhvr>
                                        <p:cTn id="124"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4" grpId="0"/>
      <p:bldP spid="295" grpId="0"/>
      <p:bldP spid="296" grpId="0"/>
      <p:bldP spid="297" grpId="0"/>
      <p:bldP spid="298" grpId="0"/>
      <p:bldP spid="299" grpId="0"/>
      <p:bldP spid="300" grpId="0"/>
      <p:bldP spid="301" grpId="0"/>
      <p:bldP spid="302"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94" grpId="0" animBg="1"/>
      <p:bldP spid="402" grpId="0" animBg="1"/>
      <p:bldP spid="404" grpId="0" animBg="1"/>
      <p:bldP spid="405" grpId="0" animBg="1"/>
      <p:bldP spid="408" grpId="0" animBg="1"/>
      <p:bldP spid="435" grpId="0" animBg="1"/>
      <p:bldP spid="436" grpId="0" animBg="1"/>
      <p:bldP spid="438" grpId="0" animBg="1"/>
      <p:bldP spid="440" grpId="0" animBg="1"/>
      <p:bldP spid="4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36749"/>
            <a:ext cx="7315200" cy="3124200"/>
          </a:xfrm>
        </p:spPr>
        <p:txBody>
          <a:bodyPr/>
          <a:lstStyle/>
          <a:p>
            <a:r>
              <a:rPr lang="en-US" altLang="en-US" dirty="0"/>
              <a:t/>
            </a:r>
            <a:br>
              <a:rPr lang="en-US" altLang="en-US" dirty="0"/>
            </a:br>
            <a:r>
              <a:rPr lang="en-US" altLang="en-US" dirty="0"/>
              <a:t/>
            </a:r>
            <a:br>
              <a:rPr lang="en-US" altLang="en-US" dirty="0"/>
            </a:br>
            <a:r>
              <a:rPr lang="en-US" altLang="en-US" dirty="0"/>
              <a:t> P3:	</a:t>
            </a:r>
            <a:br>
              <a:rPr lang="en-US" altLang="en-US" dirty="0"/>
            </a:br>
            <a:r>
              <a:rPr lang="en-US" dirty="0"/>
              <a:t>Record purchases and sales of treasury stock and the retirement of stock.</a:t>
            </a:r>
            <a:br>
              <a:rPr 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42</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44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31861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293688" y="274638"/>
            <a:ext cx="8534400" cy="1143000"/>
          </a:xfrm>
        </p:spPr>
        <p:txBody>
          <a:bodyPr/>
          <a:lstStyle/>
          <a:p>
            <a:r>
              <a:rPr lang="en-US" altLang="en-US" b="1" dirty="0"/>
              <a:t>Treasury Stock</a:t>
            </a:r>
          </a:p>
        </p:txBody>
      </p:sp>
      <p:sp>
        <p:nvSpPr>
          <p:cNvPr id="5" name="TextBox 4"/>
          <p:cNvSpPr txBox="1"/>
          <p:nvPr/>
        </p:nvSpPr>
        <p:spPr>
          <a:xfrm>
            <a:off x="484188" y="1121569"/>
            <a:ext cx="8153400" cy="2667000"/>
          </a:xfrm>
          <a:prstGeom prst="rect">
            <a:avLst/>
          </a:prstGeom>
          <a:solidFill>
            <a:schemeClr val="accent1">
              <a:lumMod val="40000"/>
              <a:lumOff val="60000"/>
            </a:schemeClr>
          </a:solidFill>
          <a:ln w="19050">
            <a:solidFill>
              <a:schemeClr val="tx1"/>
            </a:solidFill>
          </a:ln>
        </p:spPr>
        <p:txBody>
          <a:bodyPr>
            <a:spAutoFit/>
          </a:bodyPr>
          <a:lstStyle/>
          <a:p>
            <a:pPr>
              <a:defRPr/>
            </a:pPr>
            <a:r>
              <a:rPr lang="en-US" sz="2400" dirty="0">
                <a:cs typeface="Arial" pitchFamily="34" charset="0"/>
              </a:rPr>
              <a:t>Treasury stock represents shares of a company’s own stock that has been acquired. A corporation might acquire its own stock to:</a:t>
            </a:r>
          </a:p>
          <a:p>
            <a:pPr>
              <a:buFont typeface="Century Schoolbook" pitchFamily="18" charset="0"/>
              <a:buAutoNum type="arabicPeriod"/>
              <a:defRPr/>
            </a:pPr>
            <a:r>
              <a:rPr lang="en-US" sz="2400" dirty="0">
                <a:cs typeface="Arial" pitchFamily="34" charset="0"/>
              </a:rPr>
              <a:t> Use its shares to buy other companies.</a:t>
            </a:r>
          </a:p>
          <a:p>
            <a:pPr>
              <a:buFont typeface="Century Schoolbook" pitchFamily="18" charset="0"/>
              <a:buAutoNum type="arabicPeriod"/>
              <a:defRPr/>
            </a:pPr>
            <a:r>
              <a:rPr lang="en-US" sz="2400" dirty="0">
                <a:cs typeface="Arial" pitchFamily="34" charset="0"/>
              </a:rPr>
              <a:t> Avoid a hostile takeover.</a:t>
            </a:r>
          </a:p>
          <a:p>
            <a:pPr>
              <a:buFont typeface="Century Schoolbook" pitchFamily="18" charset="0"/>
              <a:buAutoNum type="arabicPeriod"/>
              <a:defRPr/>
            </a:pPr>
            <a:r>
              <a:rPr lang="en-US" sz="2400" dirty="0">
                <a:cs typeface="Arial" pitchFamily="34" charset="0"/>
              </a:rPr>
              <a:t> Reissue to employees as compensation.</a:t>
            </a:r>
          </a:p>
          <a:p>
            <a:pPr>
              <a:buFont typeface="Century Schoolbook" pitchFamily="18" charset="0"/>
              <a:buAutoNum type="arabicPeriod"/>
              <a:defRPr/>
            </a:pPr>
            <a:r>
              <a:rPr lang="en-US" sz="2400" dirty="0">
                <a:cs typeface="Arial" pitchFamily="34" charset="0"/>
              </a:rPr>
              <a:t> Support the market price.</a:t>
            </a:r>
          </a:p>
        </p:txBody>
      </p:sp>
      <p:graphicFrame>
        <p:nvGraphicFramePr>
          <p:cNvPr id="102404" name="Object 2"/>
          <p:cNvGraphicFramePr>
            <a:graphicFrameLocks/>
          </p:cNvGraphicFramePr>
          <p:nvPr>
            <p:extLst>
              <p:ext uri="{D42A27DB-BD31-4B8C-83A1-F6EECF244321}">
                <p14:modId xmlns:p14="http://schemas.microsoft.com/office/powerpoint/2010/main" val="2058406750"/>
              </p:ext>
            </p:extLst>
          </p:nvPr>
        </p:nvGraphicFramePr>
        <p:xfrm>
          <a:off x="2019300" y="3862388"/>
          <a:ext cx="5105400" cy="2690812"/>
        </p:xfrm>
        <a:graphic>
          <a:graphicData uri="http://schemas.openxmlformats.org/presentationml/2006/ole">
            <mc:AlternateContent xmlns:mc="http://schemas.openxmlformats.org/markup-compatibility/2006">
              <mc:Choice xmlns:v="urn:schemas-microsoft-com:vml" Requires="v">
                <p:oleObj spid="_x0000_s102520" name="Worksheet" r:id="rId4" imgW="7800872" imgH="4705251" progId="Excel.Sheet.8">
                  <p:embed/>
                </p:oleObj>
              </mc:Choice>
              <mc:Fallback>
                <p:oleObj name="Worksheet" r:id="rId4" imgW="7800872" imgH="4705251" progId="Excel.Sheet.8">
                  <p:embed/>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l="12088" t="17195" r="14174" b="16891"/>
                      <a:stretch>
                        <a:fillRect/>
                      </a:stretch>
                    </p:blipFill>
                    <p:spPr bwMode="auto">
                      <a:xfrm>
                        <a:off x="2019300" y="3862388"/>
                        <a:ext cx="5105400" cy="2690812"/>
                      </a:xfrm>
                      <a:prstGeom prst="rect">
                        <a:avLst/>
                      </a:prstGeom>
                      <a:solidFill>
                        <a:schemeClr val="bg2"/>
                      </a:solidFill>
                      <a:ln w="19050">
                        <a:solidFill>
                          <a:srgbClr val="000000"/>
                        </a:solidFill>
                        <a:miter lim="800000"/>
                        <a:headEnd/>
                        <a:tailEnd/>
                      </a:ln>
                      <a:effectLst>
                        <a:outerShdw dist="107763" dir="2700000" algn="ctr" rotWithShape="0">
                          <a:schemeClr val="bg2"/>
                        </a:outerShdw>
                      </a:effectLst>
                    </p:spPr>
                  </p:pic>
                </p:oleObj>
              </mc:Fallback>
            </mc:AlternateContent>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1A5A71D3-A0CD-4B00-AE32-74591D9E59F1}" type="slidenum">
              <a:rPr lang="en-US" smtClean="0"/>
              <a:pPr>
                <a:defRPr/>
              </a:pPr>
              <a:t>43</a:t>
            </a:fld>
            <a:endParaRPr lang="en-US" dirty="0"/>
          </a:p>
        </p:txBody>
      </p:sp>
      <p:sp>
        <p:nvSpPr>
          <p:cNvPr id="8" name="Rounded Rectangle 7"/>
          <p:cNvSpPr/>
          <p:nvPr/>
        </p:nvSpPr>
        <p:spPr>
          <a:xfrm>
            <a:off x="138113" y="6553200"/>
            <a:ext cx="6110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 and the retirement of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title"/>
          </p:nvPr>
        </p:nvSpPr>
        <p:spPr>
          <a:xfrm>
            <a:off x="293688" y="457200"/>
            <a:ext cx="8534400" cy="960438"/>
          </a:xfrm>
        </p:spPr>
        <p:txBody>
          <a:bodyPr/>
          <a:lstStyle/>
          <a:p>
            <a:r>
              <a:rPr lang="en-US" altLang="en-US" b="1" dirty="0"/>
              <a:t>Purchasing Treasury Stock</a:t>
            </a:r>
          </a:p>
        </p:txBody>
      </p:sp>
      <p:sp>
        <p:nvSpPr>
          <p:cNvPr id="72708" name="Rectangle 4"/>
          <p:cNvSpPr>
            <a:spLocks noChangeArrowheads="1"/>
          </p:cNvSpPr>
          <p:nvPr/>
        </p:nvSpPr>
        <p:spPr bwMode="auto">
          <a:xfrm>
            <a:off x="749300" y="4648200"/>
            <a:ext cx="7486650" cy="1295400"/>
          </a:xfrm>
          <a:prstGeom prst="rect">
            <a:avLst/>
          </a:prstGeom>
          <a:solidFill>
            <a:srgbClr val="006600"/>
          </a:solidFill>
          <a:ln w="12700">
            <a:solidFill>
              <a:schemeClr val="hlink"/>
            </a:solidFill>
            <a:miter lim="800000"/>
            <a:headEnd/>
            <a:tailEnd/>
          </a:ln>
          <a:effectLst>
            <a:outerShdw dist="35921" dir="2700000" algn="ctr" rotWithShape="0">
              <a:schemeClr val="hlink"/>
            </a:outerShdw>
          </a:effectLst>
        </p:spPr>
        <p:txBody>
          <a:bodyPr wrap="none" lIns="90488" tIns="44450" rIns="90488" bIns="44450" anchor="ctr"/>
          <a:lstStyle/>
          <a:p>
            <a:pPr algn="ctr">
              <a:defRPr/>
            </a:pPr>
            <a:r>
              <a:rPr lang="en-US" sz="2600" b="1" dirty="0">
                <a:solidFill>
                  <a:srgbClr val="CCFFCC"/>
                </a:solidFill>
                <a:effectLst>
                  <a:outerShdw blurRad="38100" dist="38100" dir="2700000" algn="tl">
                    <a:srgbClr val="000000">
                      <a:alpha val="43137"/>
                    </a:srgbClr>
                  </a:outerShdw>
                </a:effectLst>
                <a:cs typeface="Arial" pitchFamily="34" charset="0"/>
              </a:rPr>
              <a:t>Treasury stock is shown as a reduction in total</a:t>
            </a:r>
          </a:p>
          <a:p>
            <a:pPr algn="ctr">
              <a:defRPr/>
            </a:pPr>
            <a:r>
              <a:rPr lang="en-US" sz="2600" b="1" dirty="0">
                <a:solidFill>
                  <a:srgbClr val="CCFFCC"/>
                </a:solidFill>
                <a:effectLst>
                  <a:outerShdw blurRad="38100" dist="38100" dir="2700000" algn="tl">
                    <a:srgbClr val="000000">
                      <a:alpha val="43137"/>
                    </a:srgbClr>
                  </a:outerShdw>
                </a:effectLst>
                <a:cs typeface="Arial" pitchFamily="34" charset="0"/>
              </a:rPr>
              <a:t>stockholders’ equity on the balance sheet.</a:t>
            </a:r>
          </a:p>
        </p:txBody>
      </p:sp>
      <p:graphicFrame>
        <p:nvGraphicFramePr>
          <p:cNvPr id="103428" name="Object 2"/>
          <p:cNvGraphicFramePr>
            <a:graphicFrameLocks noChangeAspect="1"/>
          </p:cNvGraphicFramePr>
          <p:nvPr/>
        </p:nvGraphicFramePr>
        <p:xfrm>
          <a:off x="152400" y="2819400"/>
          <a:ext cx="8789988" cy="1570038"/>
        </p:xfrm>
        <a:graphic>
          <a:graphicData uri="http://schemas.openxmlformats.org/presentationml/2006/ole">
            <mc:AlternateContent xmlns:mc="http://schemas.openxmlformats.org/markup-compatibility/2006">
              <mc:Choice xmlns:v="urn:schemas-microsoft-com:vml" Requires="v">
                <p:oleObj spid="_x0000_s103543" name="Worksheet" r:id="rId4" imgW="3610204" imgH="657411" progId="Excel.Sheet.8">
                  <p:embed/>
                </p:oleObj>
              </mc:Choice>
              <mc:Fallback>
                <p:oleObj name="Worksheet" r:id="rId4" imgW="3610204" imgH="657411" progId="Excel.Shee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19400"/>
                        <a:ext cx="8789988" cy="1570038"/>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9" name="TextBox 6"/>
          <p:cNvSpPr txBox="1">
            <a:spLocks noChangeArrowheads="1"/>
          </p:cNvSpPr>
          <p:nvPr/>
        </p:nvSpPr>
        <p:spPr bwMode="auto">
          <a:xfrm>
            <a:off x="533400" y="1447801"/>
            <a:ext cx="7943850" cy="1200329"/>
          </a:xfrm>
          <a:prstGeom prst="rect">
            <a:avLst/>
          </a:prstGeom>
          <a:noFill/>
          <a:ln w="9525">
            <a:noFill/>
            <a:miter lim="800000"/>
            <a:headEnd/>
            <a:tailEnd/>
          </a:ln>
        </p:spPr>
        <p:txBody>
          <a:bodyPr wrap="square">
            <a:spAutoFit/>
          </a:bodyPr>
          <a:lstStyle/>
          <a:p>
            <a:pPr algn="ctr"/>
            <a:r>
              <a:rPr lang="en-US" altLang="en-US" sz="2400" b="1" dirty="0">
                <a:solidFill>
                  <a:srgbClr val="3333CC"/>
                </a:solidFill>
              </a:rPr>
              <a:t>On May 1, Cyber, Inc. purchased 1,000 of its own</a:t>
            </a:r>
            <a:br>
              <a:rPr lang="en-US" altLang="en-US" sz="2400" b="1" dirty="0">
                <a:solidFill>
                  <a:srgbClr val="3333CC"/>
                </a:solidFill>
              </a:rPr>
            </a:br>
            <a:r>
              <a:rPr lang="en-US" altLang="en-US" sz="2400" b="1" dirty="0">
                <a:solidFill>
                  <a:srgbClr val="3333CC"/>
                </a:solidFill>
              </a:rPr>
              <a:t>shares of stock in the open market for $11.50 per share. </a:t>
            </a:r>
            <a:endParaRPr lang="en-US" altLang="en-US" sz="24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1A5A71D3-A0CD-4B00-AE32-74591D9E59F1}" type="slidenum">
              <a:rPr lang="en-US" smtClean="0"/>
              <a:pPr>
                <a:defRPr/>
              </a:pPr>
              <a:t>44</a:t>
            </a:fld>
            <a:endParaRPr lang="en-US" dirty="0"/>
          </a:p>
        </p:txBody>
      </p:sp>
      <p:sp>
        <p:nvSpPr>
          <p:cNvPr id="9" name="Rounded Rectangle 8"/>
          <p:cNvSpPr/>
          <p:nvPr/>
        </p:nvSpPr>
        <p:spPr>
          <a:xfrm>
            <a:off x="138113" y="6553200"/>
            <a:ext cx="6110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 and the retirement of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title"/>
          </p:nvPr>
        </p:nvSpPr>
        <p:spPr>
          <a:xfrm>
            <a:off x="293688" y="457200"/>
            <a:ext cx="8534400" cy="960438"/>
          </a:xfrm>
        </p:spPr>
        <p:txBody>
          <a:bodyPr/>
          <a:lstStyle/>
          <a:p>
            <a:r>
              <a:rPr lang="en-US" altLang="en-US" b="1" dirty="0"/>
              <a:t>Selling Treasury Stock at Cost</a:t>
            </a:r>
          </a:p>
        </p:txBody>
      </p:sp>
      <p:graphicFrame>
        <p:nvGraphicFramePr>
          <p:cNvPr id="104451" name="Object 2"/>
          <p:cNvGraphicFramePr>
            <a:graphicFrameLocks noChangeAspect="1"/>
          </p:cNvGraphicFramePr>
          <p:nvPr>
            <p:extLst>
              <p:ext uri="{D42A27DB-BD31-4B8C-83A1-F6EECF244321}">
                <p14:modId xmlns:p14="http://schemas.microsoft.com/office/powerpoint/2010/main" val="92390914"/>
              </p:ext>
            </p:extLst>
          </p:nvPr>
        </p:nvGraphicFramePr>
        <p:xfrm>
          <a:off x="152400" y="3429000"/>
          <a:ext cx="8774113" cy="1631950"/>
        </p:xfrm>
        <a:graphic>
          <a:graphicData uri="http://schemas.openxmlformats.org/presentationml/2006/ole">
            <mc:AlternateContent xmlns:mc="http://schemas.openxmlformats.org/markup-compatibility/2006">
              <mc:Choice xmlns:v="urn:schemas-microsoft-com:vml" Requires="v">
                <p:oleObj spid="_x0000_s104566" name="Worksheet" r:id="rId4" imgW="3714570" imgH="657411" progId="Excel.Sheet.8">
                  <p:embed/>
                </p:oleObj>
              </mc:Choice>
              <mc:Fallback>
                <p:oleObj name="Worksheet" r:id="rId4" imgW="3714570" imgH="657411" progId="Excel.Shee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29000"/>
                        <a:ext cx="8774113" cy="16319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685800" y="2209800"/>
            <a:ext cx="7620000" cy="830997"/>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400" b="1" dirty="0">
                <a:cs typeface="Arial" pitchFamily="34" charset="0"/>
              </a:rPr>
              <a:t>On May 21, Cyber sold 100 shares of</a:t>
            </a:r>
            <a:br>
              <a:rPr lang="en-US" sz="2400" b="1" dirty="0">
                <a:cs typeface="Arial" pitchFamily="34" charset="0"/>
              </a:rPr>
            </a:br>
            <a:r>
              <a:rPr lang="en-US" sz="2400" b="1" dirty="0">
                <a:cs typeface="Arial" pitchFamily="34" charset="0"/>
              </a:rPr>
              <a:t>its treasury stock for $11.50 per share.</a:t>
            </a:r>
            <a:endParaRPr lang="en-US" sz="2400" dirty="0">
              <a:cs typeface="Arial" pitchFamily="34"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1A5A71D3-A0CD-4B00-AE32-74591D9E59F1}" type="slidenum">
              <a:rPr lang="en-US" smtClean="0"/>
              <a:pPr>
                <a:defRPr/>
              </a:pPr>
              <a:t>45</a:t>
            </a:fld>
            <a:endParaRPr lang="en-US" dirty="0"/>
          </a:p>
        </p:txBody>
      </p:sp>
      <p:sp>
        <p:nvSpPr>
          <p:cNvPr id="10" name="Rounded Rectangle 9"/>
          <p:cNvSpPr/>
          <p:nvPr/>
        </p:nvSpPr>
        <p:spPr>
          <a:xfrm>
            <a:off x="138113" y="6553200"/>
            <a:ext cx="6110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 and the retirement of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p:cNvGraphicFramePr>
          <p:nvPr>
            <p:extLst>
              <p:ext uri="{D42A27DB-BD31-4B8C-83A1-F6EECF244321}">
                <p14:modId xmlns:p14="http://schemas.microsoft.com/office/powerpoint/2010/main" val="2547016335"/>
              </p:ext>
            </p:extLst>
          </p:nvPr>
        </p:nvGraphicFramePr>
        <p:xfrm>
          <a:off x="2590800" y="4945856"/>
          <a:ext cx="4514850" cy="1460500"/>
        </p:xfrm>
        <a:graphic>
          <a:graphicData uri="http://schemas.openxmlformats.org/presentationml/2006/ole">
            <mc:AlternateContent xmlns:mc="http://schemas.openxmlformats.org/markup-compatibility/2006">
              <mc:Choice xmlns:v="urn:schemas-microsoft-com:vml" Requires="v">
                <p:oleObj spid="_x0000_s105705" name="Worksheet" r:id="rId4" imgW="2085885" imgH="943055" progId="Excel.Sheet.8">
                  <p:embed/>
                </p:oleObj>
              </mc:Choice>
              <mc:Fallback>
                <p:oleObj name="Worksheet" r:id="rId4" imgW="2085885" imgH="943055" progId="Excel.Sheet.8">
                  <p:embed/>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t="6525" b="12346"/>
                      <a:stretch>
                        <a:fillRect/>
                      </a:stretch>
                    </p:blipFill>
                    <p:spPr bwMode="auto">
                      <a:xfrm>
                        <a:off x="2590800" y="4945856"/>
                        <a:ext cx="4514850" cy="1460500"/>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5" name="Rectangle 4"/>
          <p:cNvSpPr>
            <a:spLocks noGrp="1" noChangeArrowheads="1"/>
          </p:cNvSpPr>
          <p:nvPr>
            <p:ph type="title"/>
          </p:nvPr>
        </p:nvSpPr>
        <p:spPr>
          <a:xfrm>
            <a:off x="293688" y="533400"/>
            <a:ext cx="8534400" cy="1295400"/>
          </a:xfrm>
        </p:spPr>
        <p:txBody>
          <a:bodyPr/>
          <a:lstStyle/>
          <a:p>
            <a:r>
              <a:rPr lang="en-US" altLang="en-US" b="1" dirty="0"/>
              <a:t>Selling Treasury Stock</a:t>
            </a:r>
            <a:br>
              <a:rPr lang="en-US" altLang="en-US" b="1" dirty="0"/>
            </a:br>
            <a:r>
              <a:rPr lang="en-US" altLang="en-US" b="1" dirty="0"/>
              <a:t>Above Cost</a:t>
            </a:r>
          </a:p>
        </p:txBody>
      </p:sp>
      <p:graphicFrame>
        <p:nvGraphicFramePr>
          <p:cNvPr id="105476" name="Object 3"/>
          <p:cNvGraphicFramePr>
            <a:graphicFrameLocks noChangeAspect="1"/>
          </p:cNvGraphicFramePr>
          <p:nvPr/>
        </p:nvGraphicFramePr>
        <p:xfrm>
          <a:off x="152400" y="3048000"/>
          <a:ext cx="8802688" cy="1751013"/>
        </p:xfrm>
        <a:graphic>
          <a:graphicData uri="http://schemas.openxmlformats.org/presentationml/2006/ole">
            <mc:AlternateContent xmlns:mc="http://schemas.openxmlformats.org/markup-compatibility/2006">
              <mc:Choice xmlns:v="urn:schemas-microsoft-com:vml" Requires="v">
                <p:oleObj spid="_x0000_s105706" name="Worksheet" r:id="rId6" imgW="4038680" imgH="819132" progId="Excel.Sheet.8">
                  <p:embed/>
                </p:oleObj>
              </mc:Choice>
              <mc:Fallback>
                <p:oleObj name="Worksheet" r:id="rId6" imgW="4038680" imgH="819132" progId="Excel.Sheet.8">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048000"/>
                        <a:ext cx="8802688" cy="17510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914400" y="1981200"/>
            <a:ext cx="7315200" cy="830997"/>
          </a:xfrm>
          <a:prstGeom prst="rect">
            <a:avLst/>
          </a:prstGeom>
          <a:solidFill>
            <a:schemeClr val="accent2">
              <a:lumMod val="40000"/>
              <a:lumOff val="60000"/>
            </a:schemeClr>
          </a:solidFill>
          <a:ln w="19050">
            <a:solidFill>
              <a:schemeClr val="tx1"/>
            </a:solidFill>
          </a:ln>
        </p:spPr>
        <p:txBody>
          <a:bodyPr wrap="square">
            <a:spAutoFit/>
          </a:bodyPr>
          <a:lstStyle/>
          <a:p>
            <a:pPr algn="ctr">
              <a:defRPr/>
            </a:pPr>
            <a:r>
              <a:rPr lang="en-US" sz="2400" b="1" dirty="0">
                <a:cs typeface="Arial" pitchFamily="34" charset="0"/>
              </a:rPr>
              <a:t>On June 3, Cyber, Inc. sold an additional 400</a:t>
            </a:r>
            <a:br>
              <a:rPr lang="en-US" sz="2400" b="1" dirty="0">
                <a:cs typeface="Arial" pitchFamily="34" charset="0"/>
              </a:rPr>
            </a:br>
            <a:r>
              <a:rPr lang="en-US" sz="2400" b="1" dirty="0">
                <a:cs typeface="Arial" pitchFamily="34" charset="0"/>
              </a:rPr>
              <a:t>shares of its treasury stock for $12 per share.</a:t>
            </a:r>
            <a:endParaRPr lang="en-US" sz="2400" dirty="0">
              <a:cs typeface="Arial" pitchFamily="34"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1A5A71D3-A0CD-4B00-AE32-74591D9E59F1}" type="slidenum">
              <a:rPr lang="en-US" smtClean="0"/>
              <a:pPr>
                <a:defRPr/>
              </a:pPr>
              <a:t>46</a:t>
            </a:fld>
            <a:endParaRPr lang="en-US" dirty="0"/>
          </a:p>
        </p:txBody>
      </p:sp>
      <p:sp>
        <p:nvSpPr>
          <p:cNvPr id="10" name="Rounded Rectangle 9"/>
          <p:cNvSpPr/>
          <p:nvPr/>
        </p:nvSpPr>
        <p:spPr>
          <a:xfrm>
            <a:off x="138113" y="6553200"/>
            <a:ext cx="6110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 and the retirement of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title"/>
          </p:nvPr>
        </p:nvSpPr>
        <p:spPr>
          <a:xfrm>
            <a:off x="293688" y="609600"/>
            <a:ext cx="8534400" cy="1143000"/>
          </a:xfrm>
        </p:spPr>
        <p:txBody>
          <a:bodyPr/>
          <a:lstStyle/>
          <a:p>
            <a:r>
              <a:rPr lang="en-US" altLang="en-US" b="1" dirty="0"/>
              <a:t>Selling Treasury Stock </a:t>
            </a:r>
            <a:br>
              <a:rPr lang="en-US" altLang="en-US" b="1" dirty="0"/>
            </a:br>
            <a:r>
              <a:rPr lang="en-US" altLang="en-US" b="1" dirty="0"/>
              <a:t>Below Cost</a:t>
            </a:r>
          </a:p>
        </p:txBody>
      </p:sp>
      <p:graphicFrame>
        <p:nvGraphicFramePr>
          <p:cNvPr id="106499" name="Object 2"/>
          <p:cNvGraphicFramePr>
            <a:graphicFrameLocks/>
          </p:cNvGraphicFramePr>
          <p:nvPr>
            <p:extLst>
              <p:ext uri="{D42A27DB-BD31-4B8C-83A1-F6EECF244321}">
                <p14:modId xmlns:p14="http://schemas.microsoft.com/office/powerpoint/2010/main" val="2701821066"/>
              </p:ext>
            </p:extLst>
          </p:nvPr>
        </p:nvGraphicFramePr>
        <p:xfrm>
          <a:off x="2743200" y="4980781"/>
          <a:ext cx="4451350" cy="1468437"/>
        </p:xfrm>
        <a:graphic>
          <a:graphicData uri="http://schemas.openxmlformats.org/presentationml/2006/ole">
            <mc:AlternateContent xmlns:mc="http://schemas.openxmlformats.org/markup-compatibility/2006">
              <mc:Choice xmlns:v="urn:schemas-microsoft-com:vml" Requires="v">
                <p:oleObj spid="_x0000_s106730" name="Worksheet" r:id="rId4" imgW="2162005" imgH="943055" progId="Excel.Sheet.8">
                  <p:embed/>
                </p:oleObj>
              </mc:Choice>
              <mc:Fallback>
                <p:oleObj name="Worksheet" r:id="rId4" imgW="2162005" imgH="943055" progId="Excel.Sheet.8">
                  <p:embed/>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t="6525" b="12346"/>
                      <a:stretch>
                        <a:fillRect/>
                      </a:stretch>
                    </p:blipFill>
                    <p:spPr bwMode="auto">
                      <a:xfrm>
                        <a:off x="2743200" y="4980781"/>
                        <a:ext cx="4451350" cy="1468437"/>
                      </a:xfrm>
                      <a:prstGeom prst="rect">
                        <a:avLst/>
                      </a:prstGeom>
                      <a:noFill/>
                      <a:ln w="25400">
                        <a:solidFill>
                          <a:srgbClr val="438E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928688" y="1905000"/>
            <a:ext cx="7239000" cy="830997"/>
          </a:xfrm>
          <a:prstGeom prst="rect">
            <a:avLst/>
          </a:prstGeom>
          <a:solidFill>
            <a:schemeClr val="bg2">
              <a:lumMod val="90000"/>
            </a:schemeClr>
          </a:solidFill>
          <a:ln w="19050">
            <a:solidFill>
              <a:schemeClr val="tx1"/>
            </a:solidFill>
          </a:ln>
        </p:spPr>
        <p:txBody>
          <a:bodyPr wrap="square">
            <a:spAutoFit/>
          </a:bodyPr>
          <a:lstStyle/>
          <a:p>
            <a:pPr>
              <a:defRPr/>
            </a:pPr>
            <a:r>
              <a:rPr lang="en-US" sz="2400" b="1" dirty="0">
                <a:cs typeface="Arial" pitchFamily="34" charset="0"/>
              </a:rPr>
              <a:t>On July 10, Cyber sold an additional 500 shares of its treasury stock for $10 per share.</a:t>
            </a:r>
            <a:endParaRPr lang="en-US" sz="2400" dirty="0">
              <a:cs typeface="Arial" pitchFamily="34"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1A5A71D3-A0CD-4B00-AE32-74591D9E59F1}" type="slidenum">
              <a:rPr lang="en-US" smtClean="0"/>
              <a:pPr>
                <a:defRPr/>
              </a:pPr>
              <a:t>47</a:t>
            </a:fld>
            <a:endParaRPr lang="en-US" dirty="0"/>
          </a:p>
        </p:txBody>
      </p:sp>
      <p:sp>
        <p:nvSpPr>
          <p:cNvPr id="10" name="Rounded Rectangle 9"/>
          <p:cNvSpPr/>
          <p:nvPr/>
        </p:nvSpPr>
        <p:spPr>
          <a:xfrm>
            <a:off x="138113" y="6553200"/>
            <a:ext cx="6110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 and the retirement of stock.</a:t>
            </a:r>
          </a:p>
        </p:txBody>
      </p:sp>
      <p:graphicFrame>
        <p:nvGraphicFramePr>
          <p:cNvPr id="2" name="Object 1"/>
          <p:cNvGraphicFramePr>
            <a:graphicFrameLocks noChangeAspect="1"/>
          </p:cNvGraphicFramePr>
          <p:nvPr>
            <p:extLst>
              <p:ext uri="{D42A27DB-BD31-4B8C-83A1-F6EECF244321}">
                <p14:modId xmlns:p14="http://schemas.microsoft.com/office/powerpoint/2010/main" val="444641922"/>
              </p:ext>
            </p:extLst>
          </p:nvPr>
        </p:nvGraphicFramePr>
        <p:xfrm>
          <a:off x="168275" y="2905125"/>
          <a:ext cx="8542338" cy="1905000"/>
        </p:xfrm>
        <a:graphic>
          <a:graphicData uri="http://schemas.openxmlformats.org/presentationml/2006/ole">
            <mc:AlternateContent xmlns:mc="http://schemas.openxmlformats.org/markup-compatibility/2006">
              <mc:Choice xmlns:v="urn:schemas-microsoft-com:vml" Requires="v">
                <p:oleObj spid="_x0000_s106731" name="Worksheet" r:id="rId7" imgW="3991200" imgH="895546" progId="Excel.Sheet.8">
                  <p:embed/>
                </p:oleObj>
              </mc:Choice>
              <mc:Fallback>
                <p:oleObj name="Worksheet" r:id="rId7" imgW="3991200" imgH="895546"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2905125"/>
                        <a:ext cx="8542338" cy="1905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13-4</a:t>
            </a:r>
          </a:p>
        </p:txBody>
      </p:sp>
      <p:sp>
        <p:nvSpPr>
          <p:cNvPr id="7" name="Rectangle 6"/>
          <p:cNvSpPr>
            <a:spLocks noChangeArrowheads="1"/>
          </p:cNvSpPr>
          <p:nvPr/>
        </p:nvSpPr>
        <p:spPr bwMode="auto">
          <a:xfrm>
            <a:off x="552450" y="636588"/>
            <a:ext cx="7199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 company began the current year with the following balances in its stockholders’ equity accounts.</a:t>
            </a:r>
            <a:endParaRPr lang="en-US" dirty="0">
              <a:solidFill>
                <a:prstClr val="black"/>
              </a:solidFill>
              <a:cs typeface="+mn-cs"/>
            </a:endParaRPr>
          </a:p>
        </p:txBody>
      </p:sp>
      <p:sp>
        <p:nvSpPr>
          <p:cNvPr id="8" name="Rectangle 7"/>
          <p:cNvSpPr>
            <a:spLocks noChangeArrowheads="1"/>
          </p:cNvSpPr>
          <p:nvPr/>
        </p:nvSpPr>
        <p:spPr bwMode="auto">
          <a:xfrm>
            <a:off x="735013" y="1049338"/>
            <a:ext cx="62341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 $10 par, 500 shares authorized, 200 shares issued and outstanding</a:t>
            </a:r>
            <a:endParaRPr lang="en-US" dirty="0">
              <a:solidFill>
                <a:prstClr val="black"/>
              </a:solidFill>
              <a:cs typeface="+mn-cs"/>
            </a:endParaRPr>
          </a:p>
        </p:txBody>
      </p:sp>
      <p:sp>
        <p:nvSpPr>
          <p:cNvPr id="9" name="Rectangle 8"/>
          <p:cNvSpPr>
            <a:spLocks noChangeArrowheads="1"/>
          </p:cNvSpPr>
          <p:nvPr/>
        </p:nvSpPr>
        <p:spPr bwMode="auto">
          <a:xfrm>
            <a:off x="7108825" y="10493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$2,000</a:t>
            </a:r>
            <a:endParaRPr lang="en-US" dirty="0">
              <a:solidFill>
                <a:prstClr val="black"/>
              </a:solidFill>
              <a:cs typeface="+mn-cs"/>
            </a:endParaRPr>
          </a:p>
        </p:txBody>
      </p:sp>
      <p:sp>
        <p:nvSpPr>
          <p:cNvPr id="10" name="Rectangle 9"/>
          <p:cNvSpPr>
            <a:spLocks noChangeArrowheads="1"/>
          </p:cNvSpPr>
          <p:nvPr/>
        </p:nvSpPr>
        <p:spPr bwMode="auto">
          <a:xfrm>
            <a:off x="735013" y="1254125"/>
            <a:ext cx="3527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par, Common Stock</a:t>
            </a:r>
            <a:endParaRPr lang="en-US" dirty="0">
              <a:solidFill>
                <a:prstClr val="black"/>
              </a:solidFill>
              <a:cs typeface="+mn-cs"/>
            </a:endParaRPr>
          </a:p>
        </p:txBody>
      </p:sp>
      <p:sp>
        <p:nvSpPr>
          <p:cNvPr id="11" name="Rectangle 10"/>
          <p:cNvSpPr>
            <a:spLocks noChangeArrowheads="1"/>
          </p:cNvSpPr>
          <p:nvPr/>
        </p:nvSpPr>
        <p:spPr bwMode="auto">
          <a:xfrm>
            <a:off x="7199313" y="12541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2" name="Rectangle 11"/>
          <p:cNvSpPr>
            <a:spLocks noChangeArrowheads="1"/>
          </p:cNvSpPr>
          <p:nvPr/>
        </p:nvSpPr>
        <p:spPr bwMode="auto">
          <a:xfrm>
            <a:off x="735013" y="1460500"/>
            <a:ext cx="13922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13" name="Rectangle 12"/>
          <p:cNvSpPr>
            <a:spLocks noChangeArrowheads="1"/>
          </p:cNvSpPr>
          <p:nvPr/>
        </p:nvSpPr>
        <p:spPr bwMode="auto">
          <a:xfrm>
            <a:off x="7199313" y="14605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4" name="Rectangle 13"/>
          <p:cNvSpPr>
            <a:spLocks noChangeArrowheads="1"/>
          </p:cNvSpPr>
          <p:nvPr/>
        </p:nvSpPr>
        <p:spPr bwMode="auto">
          <a:xfrm>
            <a:off x="915988" y="1666875"/>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a:t>
            </a:r>
            <a:endParaRPr lang="en-US" dirty="0">
              <a:solidFill>
                <a:prstClr val="black"/>
              </a:solidFill>
              <a:cs typeface="+mn-cs"/>
            </a:endParaRPr>
          </a:p>
        </p:txBody>
      </p:sp>
      <p:sp>
        <p:nvSpPr>
          <p:cNvPr id="15" name="Rectangle 14"/>
          <p:cNvSpPr>
            <a:spLocks noChangeArrowheads="1"/>
          </p:cNvSpPr>
          <p:nvPr/>
        </p:nvSpPr>
        <p:spPr bwMode="auto">
          <a:xfrm>
            <a:off x="7108825" y="1666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16" name="Rectangle 15"/>
          <p:cNvSpPr>
            <a:spLocks noChangeArrowheads="1"/>
          </p:cNvSpPr>
          <p:nvPr/>
        </p:nvSpPr>
        <p:spPr bwMode="auto">
          <a:xfrm>
            <a:off x="552450" y="259080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Jul. 1</a:t>
            </a:r>
            <a:endParaRPr lang="en-US" dirty="0">
              <a:solidFill>
                <a:prstClr val="black"/>
              </a:solidFill>
              <a:cs typeface="+mn-cs"/>
            </a:endParaRPr>
          </a:p>
        </p:txBody>
      </p:sp>
      <p:sp>
        <p:nvSpPr>
          <p:cNvPr id="17" name="Rectangle 16"/>
          <p:cNvSpPr>
            <a:spLocks noChangeArrowheads="1"/>
          </p:cNvSpPr>
          <p:nvPr/>
        </p:nvSpPr>
        <p:spPr bwMode="auto">
          <a:xfrm>
            <a:off x="1238250" y="2590800"/>
            <a:ext cx="4105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Purchased 30 shares of treasury stock at $20 per share.</a:t>
            </a:r>
            <a:endParaRPr lang="en-US" dirty="0">
              <a:solidFill>
                <a:prstClr val="black"/>
              </a:solidFill>
              <a:cs typeface="+mn-cs"/>
            </a:endParaRPr>
          </a:p>
        </p:txBody>
      </p:sp>
      <p:sp>
        <p:nvSpPr>
          <p:cNvPr id="18" name="Rectangle 17"/>
          <p:cNvSpPr>
            <a:spLocks noChangeArrowheads="1"/>
          </p:cNvSpPr>
          <p:nvPr/>
        </p:nvSpPr>
        <p:spPr bwMode="auto">
          <a:xfrm>
            <a:off x="552450" y="2797175"/>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Sep. 1</a:t>
            </a:r>
            <a:endParaRPr lang="en-US" dirty="0">
              <a:solidFill>
                <a:prstClr val="black"/>
              </a:solidFill>
              <a:cs typeface="+mn-cs"/>
            </a:endParaRPr>
          </a:p>
        </p:txBody>
      </p:sp>
      <p:sp>
        <p:nvSpPr>
          <p:cNvPr id="19" name="Rectangle 18"/>
          <p:cNvSpPr>
            <a:spLocks noChangeArrowheads="1"/>
          </p:cNvSpPr>
          <p:nvPr/>
        </p:nvSpPr>
        <p:spPr bwMode="auto">
          <a:xfrm>
            <a:off x="1238250" y="2797175"/>
            <a:ext cx="343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Sold 20 treasury shares at $26 cash per share.</a:t>
            </a:r>
            <a:endParaRPr lang="en-US" dirty="0">
              <a:solidFill>
                <a:prstClr val="black"/>
              </a:solidFill>
              <a:cs typeface="+mn-cs"/>
            </a:endParaRPr>
          </a:p>
        </p:txBody>
      </p:sp>
      <p:sp>
        <p:nvSpPr>
          <p:cNvPr id="20" name="Rectangle 19"/>
          <p:cNvSpPr>
            <a:spLocks noChangeArrowheads="1"/>
          </p:cNvSpPr>
          <p:nvPr/>
        </p:nvSpPr>
        <p:spPr bwMode="auto">
          <a:xfrm>
            <a:off x="552450" y="3003550"/>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1</a:t>
            </a:r>
            <a:endParaRPr lang="en-US" dirty="0">
              <a:solidFill>
                <a:prstClr val="black"/>
              </a:solidFill>
              <a:cs typeface="+mn-cs"/>
            </a:endParaRPr>
          </a:p>
        </p:txBody>
      </p:sp>
      <p:sp>
        <p:nvSpPr>
          <p:cNvPr id="21" name="Rectangle 20"/>
          <p:cNvSpPr>
            <a:spLocks noChangeArrowheads="1"/>
          </p:cNvSpPr>
          <p:nvPr/>
        </p:nvSpPr>
        <p:spPr bwMode="auto">
          <a:xfrm>
            <a:off x="1238250" y="3003550"/>
            <a:ext cx="4981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Sold the remaining 10 shares of treasury stock at $7 cash per share.</a:t>
            </a:r>
            <a:endParaRPr lang="en-US" dirty="0">
              <a:solidFill>
                <a:prstClr val="black"/>
              </a:solidFill>
              <a:cs typeface="+mn-cs"/>
            </a:endParaRPr>
          </a:p>
        </p:txBody>
      </p:sp>
      <p:sp>
        <p:nvSpPr>
          <p:cNvPr id="317" name="Rectangle 50"/>
          <p:cNvSpPr>
            <a:spLocks noChangeArrowheads="1"/>
          </p:cNvSpPr>
          <p:nvPr/>
        </p:nvSpPr>
        <p:spPr bwMode="auto">
          <a:xfrm>
            <a:off x="552450" y="2100263"/>
            <a:ext cx="7496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All outstanding common stock was issued for $15 per share when the company was created. Prepare</a:t>
            </a:r>
            <a:endParaRPr lang="en-US" dirty="0">
              <a:solidFill>
                <a:prstClr val="black"/>
              </a:solidFill>
              <a:cs typeface="+mn-cs"/>
            </a:endParaRPr>
          </a:p>
        </p:txBody>
      </p:sp>
      <p:sp>
        <p:nvSpPr>
          <p:cNvPr id="318" name="Rectangle 51"/>
          <p:cNvSpPr>
            <a:spLocks noChangeArrowheads="1"/>
          </p:cNvSpPr>
          <p:nvPr/>
        </p:nvSpPr>
        <p:spPr bwMode="auto">
          <a:xfrm>
            <a:off x="552450" y="2295525"/>
            <a:ext cx="5799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journal entries to account for the following transactions during the current year.</a:t>
            </a:r>
            <a:endParaRPr lang="en-US" dirty="0">
              <a:solidFill>
                <a:prstClr val="black"/>
              </a:solidFill>
              <a:cs typeface="+mn-cs"/>
            </a:endParaRPr>
          </a:p>
        </p:txBody>
      </p:sp>
      <p:sp>
        <p:nvSpPr>
          <p:cNvPr id="105" name="Line 71"/>
          <p:cNvSpPr>
            <a:spLocks noChangeShapeType="1"/>
          </p:cNvSpPr>
          <p:nvPr/>
        </p:nvSpPr>
        <p:spPr bwMode="auto">
          <a:xfrm>
            <a:off x="6745288" y="1646238"/>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6" name="Rectangle 72"/>
          <p:cNvSpPr>
            <a:spLocks noChangeArrowheads="1"/>
          </p:cNvSpPr>
          <p:nvPr/>
        </p:nvSpPr>
        <p:spPr bwMode="auto">
          <a:xfrm>
            <a:off x="6745288" y="1646238"/>
            <a:ext cx="947737"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7" name="Line 73"/>
          <p:cNvSpPr>
            <a:spLocks noChangeShapeType="1"/>
          </p:cNvSpPr>
          <p:nvPr/>
        </p:nvSpPr>
        <p:spPr bwMode="auto">
          <a:xfrm>
            <a:off x="6745288" y="1852613"/>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8" name="Rectangle 74"/>
          <p:cNvSpPr>
            <a:spLocks noChangeArrowheads="1"/>
          </p:cNvSpPr>
          <p:nvPr/>
        </p:nvSpPr>
        <p:spPr bwMode="auto">
          <a:xfrm>
            <a:off x="6745288" y="1852613"/>
            <a:ext cx="9477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9" name="Line 75"/>
          <p:cNvSpPr>
            <a:spLocks noChangeShapeType="1"/>
          </p:cNvSpPr>
          <p:nvPr/>
        </p:nvSpPr>
        <p:spPr bwMode="auto">
          <a:xfrm>
            <a:off x="6745288" y="1873250"/>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0" name="Rectangle 76"/>
          <p:cNvSpPr>
            <a:spLocks noChangeArrowheads="1"/>
          </p:cNvSpPr>
          <p:nvPr/>
        </p:nvSpPr>
        <p:spPr bwMode="auto">
          <a:xfrm>
            <a:off x="6745288" y="1873250"/>
            <a:ext cx="9477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 name="Slide Number Placeholder 26"/>
          <p:cNvSpPr>
            <a:spLocks noGrp="1"/>
          </p:cNvSpPr>
          <p:nvPr>
            <p:ph type="sldNum" sz="quarter" idx="12"/>
          </p:nvPr>
        </p:nvSpPr>
        <p:spPr/>
        <p:txBody>
          <a:bodyPr/>
          <a:lstStyle/>
          <a:p>
            <a:pPr>
              <a:defRPr/>
            </a:pPr>
            <a:fld id="{C42A6B55-3499-41AC-B200-2133536126E2}" type="slidenum">
              <a:rPr lang="en-US" smtClean="0"/>
              <a:pPr>
                <a:defRPr/>
              </a:pPr>
              <a:t>48</a:t>
            </a:fld>
            <a:endParaRPr lang="en-US" dirty="0"/>
          </a:p>
        </p:txBody>
      </p:sp>
      <p:sp>
        <p:nvSpPr>
          <p:cNvPr id="28" name="Rounded Rectangle 27"/>
          <p:cNvSpPr/>
          <p:nvPr/>
        </p:nvSpPr>
        <p:spPr>
          <a:xfrm>
            <a:off x="138113" y="6553200"/>
            <a:ext cx="6110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 and the retirement of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13-4 SOLUTION</a:t>
            </a:r>
          </a:p>
        </p:txBody>
      </p:sp>
      <p:sp>
        <p:nvSpPr>
          <p:cNvPr id="6" name="Rectangle 5"/>
          <p:cNvSpPr>
            <a:spLocks noChangeArrowheads="1"/>
          </p:cNvSpPr>
          <p:nvPr/>
        </p:nvSpPr>
        <p:spPr bwMode="auto">
          <a:xfrm>
            <a:off x="1198563" y="2319338"/>
            <a:ext cx="743267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735013" y="609600"/>
            <a:ext cx="6235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Common Stock - $10 par, 500 shares authorized, 200 shares issued and outstanding</a:t>
            </a:r>
            <a:endParaRPr lang="en-US" dirty="0">
              <a:solidFill>
                <a:prstClr val="black"/>
              </a:solidFill>
              <a:cs typeface="+mn-cs"/>
            </a:endParaRPr>
          </a:p>
        </p:txBody>
      </p:sp>
      <p:sp>
        <p:nvSpPr>
          <p:cNvPr id="9" name="Rectangle 8"/>
          <p:cNvSpPr>
            <a:spLocks noChangeArrowheads="1"/>
          </p:cNvSpPr>
          <p:nvPr/>
        </p:nvSpPr>
        <p:spPr bwMode="auto">
          <a:xfrm>
            <a:off x="7108825" y="6096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$2,000</a:t>
            </a:r>
            <a:endParaRPr lang="en-US" dirty="0">
              <a:solidFill>
                <a:prstClr val="black"/>
              </a:solidFill>
              <a:cs typeface="+mn-cs"/>
            </a:endParaRPr>
          </a:p>
        </p:txBody>
      </p:sp>
      <p:sp>
        <p:nvSpPr>
          <p:cNvPr id="10" name="Rectangle 9"/>
          <p:cNvSpPr>
            <a:spLocks noChangeArrowheads="1"/>
          </p:cNvSpPr>
          <p:nvPr/>
        </p:nvSpPr>
        <p:spPr bwMode="auto">
          <a:xfrm>
            <a:off x="735013" y="814388"/>
            <a:ext cx="3490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in excess of par, Common Stock</a:t>
            </a:r>
            <a:endParaRPr lang="en-US" dirty="0">
              <a:solidFill>
                <a:prstClr val="black"/>
              </a:solidFill>
              <a:cs typeface="+mn-cs"/>
            </a:endParaRPr>
          </a:p>
        </p:txBody>
      </p:sp>
      <p:sp>
        <p:nvSpPr>
          <p:cNvPr id="11" name="Rectangle 10"/>
          <p:cNvSpPr>
            <a:spLocks noChangeArrowheads="1"/>
          </p:cNvSpPr>
          <p:nvPr/>
        </p:nvSpPr>
        <p:spPr bwMode="auto">
          <a:xfrm>
            <a:off x="7199313" y="8143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1,000</a:t>
            </a:r>
            <a:endParaRPr lang="en-US" dirty="0">
              <a:solidFill>
                <a:prstClr val="black"/>
              </a:solidFill>
              <a:cs typeface="+mn-cs"/>
            </a:endParaRPr>
          </a:p>
        </p:txBody>
      </p:sp>
      <p:sp>
        <p:nvSpPr>
          <p:cNvPr id="12" name="Rectangle 11"/>
          <p:cNvSpPr>
            <a:spLocks noChangeArrowheads="1"/>
          </p:cNvSpPr>
          <p:nvPr/>
        </p:nvSpPr>
        <p:spPr bwMode="auto">
          <a:xfrm>
            <a:off x="735013" y="1020763"/>
            <a:ext cx="13922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13" name="Rectangle 12"/>
          <p:cNvSpPr>
            <a:spLocks noChangeArrowheads="1"/>
          </p:cNvSpPr>
          <p:nvPr/>
        </p:nvSpPr>
        <p:spPr bwMode="auto">
          <a:xfrm>
            <a:off x="7199313" y="10207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5,000</a:t>
            </a:r>
            <a:endParaRPr lang="en-US" dirty="0">
              <a:solidFill>
                <a:prstClr val="black"/>
              </a:solidFill>
              <a:cs typeface="+mn-cs"/>
            </a:endParaRPr>
          </a:p>
        </p:txBody>
      </p:sp>
      <p:sp>
        <p:nvSpPr>
          <p:cNvPr id="14" name="Rectangle 13"/>
          <p:cNvSpPr>
            <a:spLocks noChangeArrowheads="1"/>
          </p:cNvSpPr>
          <p:nvPr/>
        </p:nvSpPr>
        <p:spPr bwMode="auto">
          <a:xfrm>
            <a:off x="915988" y="1227138"/>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Total</a:t>
            </a:r>
            <a:endParaRPr lang="en-US" dirty="0">
              <a:solidFill>
                <a:prstClr val="black"/>
              </a:solidFill>
              <a:cs typeface="+mn-cs"/>
            </a:endParaRPr>
          </a:p>
        </p:txBody>
      </p:sp>
      <p:sp>
        <p:nvSpPr>
          <p:cNvPr id="15" name="Rectangle 14"/>
          <p:cNvSpPr>
            <a:spLocks noChangeArrowheads="1"/>
          </p:cNvSpPr>
          <p:nvPr/>
        </p:nvSpPr>
        <p:spPr bwMode="auto">
          <a:xfrm>
            <a:off x="7108825" y="1227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$8,000</a:t>
            </a:r>
            <a:endParaRPr lang="en-US" dirty="0">
              <a:solidFill>
                <a:prstClr val="black"/>
              </a:solidFill>
              <a:cs typeface="+mn-cs"/>
            </a:endParaRPr>
          </a:p>
        </p:txBody>
      </p:sp>
      <p:sp>
        <p:nvSpPr>
          <p:cNvPr id="16" name="Rectangle 15"/>
          <p:cNvSpPr>
            <a:spLocks noChangeArrowheads="1"/>
          </p:cNvSpPr>
          <p:nvPr/>
        </p:nvSpPr>
        <p:spPr bwMode="auto">
          <a:xfrm>
            <a:off x="552450" y="15049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Jul. 1</a:t>
            </a:r>
            <a:endParaRPr lang="en-US" dirty="0">
              <a:solidFill>
                <a:prstClr val="black"/>
              </a:solidFill>
              <a:cs typeface="+mn-cs"/>
            </a:endParaRPr>
          </a:p>
        </p:txBody>
      </p:sp>
      <p:sp>
        <p:nvSpPr>
          <p:cNvPr id="17" name="Rectangle 16"/>
          <p:cNvSpPr>
            <a:spLocks noChangeArrowheads="1"/>
          </p:cNvSpPr>
          <p:nvPr/>
        </p:nvSpPr>
        <p:spPr bwMode="auto">
          <a:xfrm>
            <a:off x="1238250" y="1504950"/>
            <a:ext cx="4105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Purchased 30 shares of treasury stock at $20 per share.</a:t>
            </a:r>
            <a:endParaRPr lang="en-US" dirty="0">
              <a:solidFill>
                <a:prstClr val="black"/>
              </a:solidFill>
              <a:cs typeface="+mn-cs"/>
            </a:endParaRPr>
          </a:p>
        </p:txBody>
      </p:sp>
      <p:sp>
        <p:nvSpPr>
          <p:cNvPr id="18" name="Rectangle 17"/>
          <p:cNvSpPr>
            <a:spLocks noChangeArrowheads="1"/>
          </p:cNvSpPr>
          <p:nvPr/>
        </p:nvSpPr>
        <p:spPr bwMode="auto">
          <a:xfrm>
            <a:off x="552450" y="1711325"/>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Sep. 1</a:t>
            </a:r>
            <a:endParaRPr lang="en-US" dirty="0">
              <a:solidFill>
                <a:prstClr val="black"/>
              </a:solidFill>
              <a:cs typeface="+mn-cs"/>
            </a:endParaRPr>
          </a:p>
        </p:txBody>
      </p:sp>
      <p:sp>
        <p:nvSpPr>
          <p:cNvPr id="19" name="Rectangle 18"/>
          <p:cNvSpPr>
            <a:spLocks noChangeArrowheads="1"/>
          </p:cNvSpPr>
          <p:nvPr/>
        </p:nvSpPr>
        <p:spPr bwMode="auto">
          <a:xfrm>
            <a:off x="1238250" y="1711325"/>
            <a:ext cx="343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Sold 20 treasury shares at $26 cash per share.</a:t>
            </a:r>
            <a:endParaRPr lang="en-US" dirty="0">
              <a:solidFill>
                <a:prstClr val="black"/>
              </a:solidFill>
              <a:cs typeface="+mn-cs"/>
            </a:endParaRPr>
          </a:p>
        </p:txBody>
      </p:sp>
      <p:sp>
        <p:nvSpPr>
          <p:cNvPr id="20" name="Rectangle 19"/>
          <p:cNvSpPr>
            <a:spLocks noChangeArrowheads="1"/>
          </p:cNvSpPr>
          <p:nvPr/>
        </p:nvSpPr>
        <p:spPr bwMode="auto">
          <a:xfrm>
            <a:off x="552450" y="1917700"/>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1</a:t>
            </a:r>
            <a:endParaRPr lang="en-US" dirty="0">
              <a:solidFill>
                <a:prstClr val="black"/>
              </a:solidFill>
              <a:cs typeface="+mn-cs"/>
            </a:endParaRPr>
          </a:p>
        </p:txBody>
      </p:sp>
      <p:sp>
        <p:nvSpPr>
          <p:cNvPr id="21" name="Rectangle 20"/>
          <p:cNvSpPr>
            <a:spLocks noChangeArrowheads="1"/>
          </p:cNvSpPr>
          <p:nvPr/>
        </p:nvSpPr>
        <p:spPr bwMode="auto">
          <a:xfrm>
            <a:off x="1238250" y="1917700"/>
            <a:ext cx="4981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Sold the remaining 10 shares of treasury stock at $7 cash per share.</a:t>
            </a:r>
            <a:endParaRPr lang="en-US" dirty="0">
              <a:solidFill>
                <a:prstClr val="black"/>
              </a:solidFill>
              <a:cs typeface="+mn-cs"/>
            </a:endParaRPr>
          </a:p>
        </p:txBody>
      </p:sp>
      <p:sp>
        <p:nvSpPr>
          <p:cNvPr id="23" name="Rectangle 21"/>
          <p:cNvSpPr>
            <a:spLocks noChangeArrowheads="1"/>
          </p:cNvSpPr>
          <p:nvPr/>
        </p:nvSpPr>
        <p:spPr bwMode="auto">
          <a:xfrm>
            <a:off x="7018338" y="2339975"/>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Debit</a:t>
            </a:r>
            <a:endParaRPr lang="en-US" dirty="0">
              <a:solidFill>
                <a:prstClr val="black"/>
              </a:solidFill>
              <a:cs typeface="+mn-cs"/>
            </a:endParaRPr>
          </a:p>
        </p:txBody>
      </p:sp>
      <p:sp>
        <p:nvSpPr>
          <p:cNvPr id="24" name="Rectangle 22"/>
          <p:cNvSpPr>
            <a:spLocks noChangeArrowheads="1"/>
          </p:cNvSpPr>
          <p:nvPr/>
        </p:nvSpPr>
        <p:spPr bwMode="auto">
          <a:xfrm>
            <a:off x="7924800" y="233997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Credit</a:t>
            </a:r>
            <a:endParaRPr lang="en-US" dirty="0">
              <a:solidFill>
                <a:prstClr val="black"/>
              </a:solidFill>
              <a:cs typeface="+mn-cs"/>
            </a:endParaRPr>
          </a:p>
        </p:txBody>
      </p:sp>
      <p:sp>
        <p:nvSpPr>
          <p:cNvPr id="25" name="Rectangle 23"/>
          <p:cNvSpPr>
            <a:spLocks noChangeArrowheads="1"/>
          </p:cNvSpPr>
          <p:nvPr/>
        </p:nvSpPr>
        <p:spPr bwMode="auto">
          <a:xfrm>
            <a:off x="1238250" y="2566988"/>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Jul. 1</a:t>
            </a:r>
            <a:endParaRPr lang="en-US" dirty="0">
              <a:solidFill>
                <a:prstClr val="black"/>
              </a:solidFill>
              <a:cs typeface="+mn-cs"/>
            </a:endParaRPr>
          </a:p>
        </p:txBody>
      </p:sp>
      <p:sp>
        <p:nvSpPr>
          <p:cNvPr id="26" name="Rectangle 24"/>
          <p:cNvSpPr>
            <a:spLocks noChangeArrowheads="1"/>
          </p:cNvSpPr>
          <p:nvPr/>
        </p:nvSpPr>
        <p:spPr bwMode="auto">
          <a:xfrm>
            <a:off x="2065338" y="2566988"/>
            <a:ext cx="11604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Treasury Stock</a:t>
            </a:r>
            <a:endParaRPr lang="en-US" dirty="0">
              <a:solidFill>
                <a:prstClr val="black"/>
              </a:solidFill>
              <a:cs typeface="+mn-cs"/>
            </a:endParaRPr>
          </a:p>
        </p:txBody>
      </p:sp>
      <p:sp>
        <p:nvSpPr>
          <p:cNvPr id="27" name="Rectangle 25"/>
          <p:cNvSpPr>
            <a:spLocks noChangeArrowheads="1"/>
          </p:cNvSpPr>
          <p:nvPr/>
        </p:nvSpPr>
        <p:spPr bwMode="auto">
          <a:xfrm>
            <a:off x="4876800" y="2566988"/>
            <a:ext cx="16748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(30 shares x $20 cost)</a:t>
            </a:r>
            <a:endParaRPr lang="en-US" dirty="0">
              <a:solidFill>
                <a:prstClr val="black"/>
              </a:solidFill>
              <a:cs typeface="+mn-cs"/>
            </a:endParaRPr>
          </a:p>
        </p:txBody>
      </p:sp>
      <p:sp>
        <p:nvSpPr>
          <p:cNvPr id="28" name="Rectangle 26"/>
          <p:cNvSpPr>
            <a:spLocks noChangeArrowheads="1"/>
          </p:cNvSpPr>
          <p:nvPr/>
        </p:nvSpPr>
        <p:spPr bwMode="auto">
          <a:xfrm>
            <a:off x="7329488" y="25669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600</a:t>
            </a:r>
            <a:endParaRPr lang="en-US" dirty="0">
              <a:solidFill>
                <a:prstClr val="black"/>
              </a:solidFill>
              <a:cs typeface="+mn-cs"/>
            </a:endParaRPr>
          </a:p>
        </p:txBody>
      </p:sp>
      <p:sp>
        <p:nvSpPr>
          <p:cNvPr id="29" name="Rectangle 27"/>
          <p:cNvSpPr>
            <a:spLocks noChangeArrowheads="1"/>
          </p:cNvSpPr>
          <p:nvPr/>
        </p:nvSpPr>
        <p:spPr bwMode="auto">
          <a:xfrm>
            <a:off x="2247900" y="2773363"/>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Cash</a:t>
            </a:r>
            <a:endParaRPr lang="en-US" dirty="0">
              <a:solidFill>
                <a:prstClr val="black"/>
              </a:solidFill>
              <a:cs typeface="+mn-cs"/>
            </a:endParaRPr>
          </a:p>
        </p:txBody>
      </p:sp>
      <p:sp>
        <p:nvSpPr>
          <p:cNvPr id="30" name="Rectangle 28"/>
          <p:cNvSpPr>
            <a:spLocks noChangeArrowheads="1"/>
          </p:cNvSpPr>
          <p:nvPr/>
        </p:nvSpPr>
        <p:spPr bwMode="auto">
          <a:xfrm>
            <a:off x="8267700" y="27733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600</a:t>
            </a:r>
            <a:endParaRPr lang="en-US" dirty="0">
              <a:solidFill>
                <a:prstClr val="black"/>
              </a:solidFill>
              <a:cs typeface="+mn-cs"/>
            </a:endParaRPr>
          </a:p>
        </p:txBody>
      </p:sp>
      <p:sp>
        <p:nvSpPr>
          <p:cNvPr id="31" name="Rectangle 29"/>
          <p:cNvSpPr>
            <a:spLocks noChangeArrowheads="1"/>
          </p:cNvSpPr>
          <p:nvPr/>
        </p:nvSpPr>
        <p:spPr bwMode="auto">
          <a:xfrm>
            <a:off x="1238250" y="3184525"/>
            <a:ext cx="53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Sep. 1</a:t>
            </a:r>
            <a:endParaRPr lang="en-US" dirty="0">
              <a:solidFill>
                <a:prstClr val="black"/>
              </a:solidFill>
              <a:cs typeface="+mn-cs"/>
            </a:endParaRPr>
          </a:p>
        </p:txBody>
      </p:sp>
      <p:sp>
        <p:nvSpPr>
          <p:cNvPr id="288" name="Rectangle 30"/>
          <p:cNvSpPr>
            <a:spLocks noChangeArrowheads="1"/>
          </p:cNvSpPr>
          <p:nvPr/>
        </p:nvSpPr>
        <p:spPr bwMode="auto">
          <a:xfrm>
            <a:off x="2065338" y="318452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Cash</a:t>
            </a:r>
            <a:endParaRPr lang="en-US" dirty="0">
              <a:solidFill>
                <a:prstClr val="black"/>
              </a:solidFill>
              <a:cs typeface="+mn-cs"/>
            </a:endParaRPr>
          </a:p>
        </p:txBody>
      </p:sp>
      <p:sp>
        <p:nvSpPr>
          <p:cNvPr id="289" name="Rectangle 31"/>
          <p:cNvSpPr>
            <a:spLocks noChangeArrowheads="1"/>
          </p:cNvSpPr>
          <p:nvPr/>
        </p:nvSpPr>
        <p:spPr bwMode="auto">
          <a:xfrm>
            <a:off x="4876800" y="3184525"/>
            <a:ext cx="1331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 shares x $26)</a:t>
            </a:r>
            <a:endParaRPr lang="en-US" dirty="0">
              <a:solidFill>
                <a:prstClr val="black"/>
              </a:solidFill>
              <a:cs typeface="+mn-cs"/>
            </a:endParaRPr>
          </a:p>
        </p:txBody>
      </p:sp>
      <p:sp>
        <p:nvSpPr>
          <p:cNvPr id="290" name="Rectangle 32"/>
          <p:cNvSpPr>
            <a:spLocks noChangeArrowheads="1"/>
          </p:cNvSpPr>
          <p:nvPr/>
        </p:nvSpPr>
        <p:spPr bwMode="auto">
          <a:xfrm>
            <a:off x="7329488" y="3184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520</a:t>
            </a:r>
            <a:endParaRPr lang="en-US" dirty="0">
              <a:solidFill>
                <a:prstClr val="black"/>
              </a:solidFill>
              <a:cs typeface="+mn-cs"/>
            </a:endParaRPr>
          </a:p>
        </p:txBody>
      </p:sp>
      <p:sp>
        <p:nvSpPr>
          <p:cNvPr id="291" name="Rectangle 33"/>
          <p:cNvSpPr>
            <a:spLocks noChangeArrowheads="1"/>
          </p:cNvSpPr>
          <p:nvPr/>
        </p:nvSpPr>
        <p:spPr bwMode="auto">
          <a:xfrm>
            <a:off x="2247900" y="3390900"/>
            <a:ext cx="1160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Treasury Stock</a:t>
            </a:r>
            <a:endParaRPr lang="en-US" dirty="0">
              <a:solidFill>
                <a:prstClr val="black"/>
              </a:solidFill>
              <a:cs typeface="+mn-cs"/>
            </a:endParaRPr>
          </a:p>
        </p:txBody>
      </p:sp>
      <p:sp>
        <p:nvSpPr>
          <p:cNvPr id="292" name="Rectangle 34"/>
          <p:cNvSpPr>
            <a:spLocks noChangeArrowheads="1"/>
          </p:cNvSpPr>
          <p:nvPr/>
        </p:nvSpPr>
        <p:spPr bwMode="auto">
          <a:xfrm>
            <a:off x="4876800" y="3390900"/>
            <a:ext cx="1674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 shares x $20 cost)</a:t>
            </a:r>
            <a:endParaRPr lang="en-US" dirty="0">
              <a:solidFill>
                <a:prstClr val="black"/>
              </a:solidFill>
              <a:cs typeface="+mn-cs"/>
            </a:endParaRPr>
          </a:p>
        </p:txBody>
      </p:sp>
      <p:sp>
        <p:nvSpPr>
          <p:cNvPr id="293" name="Rectangle 35"/>
          <p:cNvSpPr>
            <a:spLocks noChangeArrowheads="1"/>
          </p:cNvSpPr>
          <p:nvPr/>
        </p:nvSpPr>
        <p:spPr bwMode="auto">
          <a:xfrm>
            <a:off x="8267700" y="3390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400</a:t>
            </a:r>
            <a:endParaRPr lang="en-US" dirty="0">
              <a:solidFill>
                <a:prstClr val="black"/>
              </a:solidFill>
              <a:cs typeface="+mn-cs"/>
            </a:endParaRPr>
          </a:p>
        </p:txBody>
      </p:sp>
      <p:sp>
        <p:nvSpPr>
          <p:cNvPr id="303" name="Rectangle 36"/>
          <p:cNvSpPr>
            <a:spLocks noChangeArrowheads="1"/>
          </p:cNvSpPr>
          <p:nvPr/>
        </p:nvSpPr>
        <p:spPr bwMode="auto">
          <a:xfrm>
            <a:off x="2247900" y="3597275"/>
            <a:ext cx="2309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Treasury Stock</a:t>
            </a:r>
            <a:endParaRPr lang="en-US" dirty="0">
              <a:solidFill>
                <a:prstClr val="black"/>
              </a:solidFill>
              <a:cs typeface="+mn-cs"/>
            </a:endParaRPr>
          </a:p>
        </p:txBody>
      </p:sp>
      <p:sp>
        <p:nvSpPr>
          <p:cNvPr id="304" name="Rectangle 37"/>
          <p:cNvSpPr>
            <a:spLocks noChangeArrowheads="1"/>
          </p:cNvSpPr>
          <p:nvPr/>
        </p:nvSpPr>
        <p:spPr bwMode="auto">
          <a:xfrm>
            <a:off x="8267700" y="35972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120</a:t>
            </a:r>
            <a:endParaRPr lang="en-US" dirty="0">
              <a:solidFill>
                <a:prstClr val="black"/>
              </a:solidFill>
              <a:cs typeface="+mn-cs"/>
            </a:endParaRPr>
          </a:p>
        </p:txBody>
      </p:sp>
      <p:sp>
        <p:nvSpPr>
          <p:cNvPr id="305" name="Rectangle 38"/>
          <p:cNvSpPr>
            <a:spLocks noChangeArrowheads="1"/>
          </p:cNvSpPr>
          <p:nvPr/>
        </p:nvSpPr>
        <p:spPr bwMode="auto">
          <a:xfrm>
            <a:off x="1238250" y="4008438"/>
            <a:ext cx="534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Dec. 1</a:t>
            </a:r>
            <a:endParaRPr lang="en-US" dirty="0">
              <a:solidFill>
                <a:prstClr val="black"/>
              </a:solidFill>
              <a:cs typeface="+mn-cs"/>
            </a:endParaRPr>
          </a:p>
        </p:txBody>
      </p:sp>
      <p:sp>
        <p:nvSpPr>
          <p:cNvPr id="306" name="Rectangle 39"/>
          <p:cNvSpPr>
            <a:spLocks noChangeArrowheads="1"/>
          </p:cNvSpPr>
          <p:nvPr/>
        </p:nvSpPr>
        <p:spPr bwMode="auto">
          <a:xfrm>
            <a:off x="2065338" y="4008438"/>
            <a:ext cx="454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Cash</a:t>
            </a:r>
            <a:endParaRPr lang="en-US" dirty="0">
              <a:solidFill>
                <a:prstClr val="black"/>
              </a:solidFill>
              <a:cs typeface="+mn-cs"/>
            </a:endParaRPr>
          </a:p>
        </p:txBody>
      </p:sp>
      <p:sp>
        <p:nvSpPr>
          <p:cNvPr id="307" name="Rectangle 40"/>
          <p:cNvSpPr>
            <a:spLocks noChangeArrowheads="1"/>
          </p:cNvSpPr>
          <p:nvPr/>
        </p:nvSpPr>
        <p:spPr bwMode="auto">
          <a:xfrm>
            <a:off x="4876800" y="4008438"/>
            <a:ext cx="1239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 shares x $7)</a:t>
            </a:r>
            <a:endParaRPr lang="en-US" dirty="0">
              <a:solidFill>
                <a:prstClr val="black"/>
              </a:solidFill>
              <a:cs typeface="+mn-cs"/>
            </a:endParaRPr>
          </a:p>
        </p:txBody>
      </p:sp>
      <p:sp>
        <p:nvSpPr>
          <p:cNvPr id="308" name="Rectangle 41"/>
          <p:cNvSpPr>
            <a:spLocks noChangeArrowheads="1"/>
          </p:cNvSpPr>
          <p:nvPr/>
        </p:nvSpPr>
        <p:spPr bwMode="auto">
          <a:xfrm>
            <a:off x="7421563" y="400843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70</a:t>
            </a:r>
            <a:endParaRPr lang="en-US" dirty="0">
              <a:solidFill>
                <a:prstClr val="black"/>
              </a:solidFill>
              <a:cs typeface="+mn-cs"/>
            </a:endParaRPr>
          </a:p>
        </p:txBody>
      </p:sp>
      <p:sp>
        <p:nvSpPr>
          <p:cNvPr id="309" name="Rectangle 42"/>
          <p:cNvSpPr>
            <a:spLocks noChangeArrowheads="1"/>
          </p:cNvSpPr>
          <p:nvPr/>
        </p:nvSpPr>
        <p:spPr bwMode="auto">
          <a:xfrm>
            <a:off x="2065338" y="4214813"/>
            <a:ext cx="23098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Paid-in Capital, Treasury Stock</a:t>
            </a:r>
            <a:endParaRPr lang="en-US" dirty="0">
              <a:solidFill>
                <a:prstClr val="black"/>
              </a:solidFill>
              <a:cs typeface="+mn-cs"/>
            </a:endParaRPr>
          </a:p>
        </p:txBody>
      </p:sp>
      <p:sp>
        <p:nvSpPr>
          <p:cNvPr id="310" name="Rectangle 43"/>
          <p:cNvSpPr>
            <a:spLocks noChangeArrowheads="1"/>
          </p:cNvSpPr>
          <p:nvPr/>
        </p:nvSpPr>
        <p:spPr bwMode="auto">
          <a:xfrm>
            <a:off x="4876800" y="4214813"/>
            <a:ext cx="1452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(Available balance)</a:t>
            </a:r>
            <a:endParaRPr lang="en-US" dirty="0">
              <a:solidFill>
                <a:prstClr val="black"/>
              </a:solidFill>
              <a:cs typeface="+mn-cs"/>
            </a:endParaRPr>
          </a:p>
        </p:txBody>
      </p:sp>
      <p:sp>
        <p:nvSpPr>
          <p:cNvPr id="311" name="Rectangle 44"/>
          <p:cNvSpPr>
            <a:spLocks noChangeArrowheads="1"/>
          </p:cNvSpPr>
          <p:nvPr/>
        </p:nvSpPr>
        <p:spPr bwMode="auto">
          <a:xfrm>
            <a:off x="7329488" y="42148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120</a:t>
            </a:r>
            <a:endParaRPr lang="en-US" dirty="0">
              <a:solidFill>
                <a:prstClr val="black"/>
              </a:solidFill>
              <a:cs typeface="+mn-cs"/>
            </a:endParaRPr>
          </a:p>
        </p:txBody>
      </p:sp>
      <p:sp>
        <p:nvSpPr>
          <p:cNvPr id="312" name="Rectangle 45"/>
          <p:cNvSpPr>
            <a:spLocks noChangeArrowheads="1"/>
          </p:cNvSpPr>
          <p:nvPr/>
        </p:nvSpPr>
        <p:spPr bwMode="auto">
          <a:xfrm>
            <a:off x="2065338" y="4421188"/>
            <a:ext cx="14112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Retained Earnings</a:t>
            </a:r>
            <a:endParaRPr lang="en-US" dirty="0">
              <a:solidFill>
                <a:prstClr val="black"/>
              </a:solidFill>
              <a:cs typeface="+mn-cs"/>
            </a:endParaRPr>
          </a:p>
        </p:txBody>
      </p:sp>
      <p:sp>
        <p:nvSpPr>
          <p:cNvPr id="313" name="Rectangle 46"/>
          <p:cNvSpPr>
            <a:spLocks noChangeArrowheads="1"/>
          </p:cNvSpPr>
          <p:nvPr/>
        </p:nvSpPr>
        <p:spPr bwMode="auto">
          <a:xfrm>
            <a:off x="7421563" y="4421188"/>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a:t>
            </a:r>
            <a:endParaRPr lang="en-US" dirty="0">
              <a:solidFill>
                <a:prstClr val="black"/>
              </a:solidFill>
              <a:cs typeface="+mn-cs"/>
            </a:endParaRPr>
          </a:p>
        </p:txBody>
      </p:sp>
      <p:sp>
        <p:nvSpPr>
          <p:cNvPr id="314" name="Rectangle 47"/>
          <p:cNvSpPr>
            <a:spLocks noChangeArrowheads="1"/>
          </p:cNvSpPr>
          <p:nvPr/>
        </p:nvSpPr>
        <p:spPr bwMode="auto">
          <a:xfrm>
            <a:off x="2247900" y="4627563"/>
            <a:ext cx="11604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Treasury Stock</a:t>
            </a:r>
            <a:endParaRPr lang="en-US" dirty="0">
              <a:solidFill>
                <a:prstClr val="black"/>
              </a:solidFill>
              <a:cs typeface="+mn-cs"/>
            </a:endParaRPr>
          </a:p>
        </p:txBody>
      </p:sp>
      <p:sp>
        <p:nvSpPr>
          <p:cNvPr id="315" name="Rectangle 48"/>
          <p:cNvSpPr>
            <a:spLocks noChangeArrowheads="1"/>
          </p:cNvSpPr>
          <p:nvPr/>
        </p:nvSpPr>
        <p:spPr bwMode="auto">
          <a:xfrm>
            <a:off x="4876800" y="4627563"/>
            <a:ext cx="16748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(10 shares x $20 cost)</a:t>
            </a:r>
            <a:endParaRPr lang="en-US" dirty="0">
              <a:solidFill>
                <a:prstClr val="black"/>
              </a:solidFill>
              <a:cs typeface="+mn-cs"/>
            </a:endParaRPr>
          </a:p>
        </p:txBody>
      </p:sp>
      <p:sp>
        <p:nvSpPr>
          <p:cNvPr id="316" name="Rectangle 49"/>
          <p:cNvSpPr>
            <a:spLocks noChangeArrowheads="1"/>
          </p:cNvSpPr>
          <p:nvPr/>
        </p:nvSpPr>
        <p:spPr bwMode="auto">
          <a:xfrm>
            <a:off x="8267700" y="46275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200</a:t>
            </a:r>
            <a:endParaRPr lang="en-US" dirty="0">
              <a:solidFill>
                <a:prstClr val="black"/>
              </a:solidFill>
              <a:cs typeface="+mn-cs"/>
            </a:endParaRPr>
          </a:p>
        </p:txBody>
      </p:sp>
      <p:sp>
        <p:nvSpPr>
          <p:cNvPr id="319" name="Rectangle 52"/>
          <p:cNvSpPr>
            <a:spLocks noChangeArrowheads="1"/>
          </p:cNvSpPr>
          <p:nvPr/>
        </p:nvSpPr>
        <p:spPr bwMode="auto">
          <a:xfrm>
            <a:off x="3760788" y="2339975"/>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General Journal</a:t>
            </a:r>
            <a:endParaRPr lang="en-US" dirty="0">
              <a:solidFill>
                <a:prstClr val="black"/>
              </a:solidFill>
              <a:cs typeface="+mn-cs"/>
            </a:endParaRPr>
          </a:p>
        </p:txBody>
      </p:sp>
      <p:sp>
        <p:nvSpPr>
          <p:cNvPr id="78" name="Rectangle 53"/>
          <p:cNvSpPr>
            <a:spLocks noChangeArrowheads="1"/>
          </p:cNvSpPr>
          <p:nvPr/>
        </p:nvSpPr>
        <p:spPr bwMode="auto">
          <a:xfrm>
            <a:off x="1189038" y="23082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Line 54"/>
          <p:cNvSpPr>
            <a:spLocks noChangeShapeType="1"/>
          </p:cNvSpPr>
          <p:nvPr/>
        </p:nvSpPr>
        <p:spPr bwMode="auto">
          <a:xfrm>
            <a:off x="1935163" y="2328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Rectangle 55"/>
          <p:cNvSpPr>
            <a:spLocks noChangeArrowheads="1"/>
          </p:cNvSpPr>
          <p:nvPr/>
        </p:nvSpPr>
        <p:spPr bwMode="auto">
          <a:xfrm>
            <a:off x="1935163" y="2328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Line 56"/>
          <p:cNvSpPr>
            <a:spLocks noChangeShapeType="1"/>
          </p:cNvSpPr>
          <p:nvPr/>
        </p:nvSpPr>
        <p:spPr bwMode="auto">
          <a:xfrm>
            <a:off x="6745288" y="2328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Rectangle 57"/>
          <p:cNvSpPr>
            <a:spLocks noChangeArrowheads="1"/>
          </p:cNvSpPr>
          <p:nvPr/>
        </p:nvSpPr>
        <p:spPr bwMode="auto">
          <a:xfrm>
            <a:off x="6745288" y="2328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Line 58"/>
          <p:cNvSpPr>
            <a:spLocks noChangeShapeType="1"/>
          </p:cNvSpPr>
          <p:nvPr/>
        </p:nvSpPr>
        <p:spPr bwMode="auto">
          <a:xfrm>
            <a:off x="7683500" y="2328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59"/>
          <p:cNvSpPr>
            <a:spLocks noChangeArrowheads="1"/>
          </p:cNvSpPr>
          <p:nvPr/>
        </p:nvSpPr>
        <p:spPr bwMode="auto">
          <a:xfrm>
            <a:off x="7683500" y="2328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60"/>
          <p:cNvSpPr>
            <a:spLocks noChangeArrowheads="1"/>
          </p:cNvSpPr>
          <p:nvPr/>
        </p:nvSpPr>
        <p:spPr bwMode="auto">
          <a:xfrm>
            <a:off x="8610600" y="232886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Line 61"/>
          <p:cNvSpPr>
            <a:spLocks noChangeShapeType="1"/>
          </p:cNvSpPr>
          <p:nvPr/>
        </p:nvSpPr>
        <p:spPr bwMode="auto">
          <a:xfrm>
            <a:off x="1198563" y="2555875"/>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6" name="Rectangle 62"/>
          <p:cNvSpPr>
            <a:spLocks noChangeArrowheads="1"/>
          </p:cNvSpPr>
          <p:nvPr/>
        </p:nvSpPr>
        <p:spPr bwMode="auto">
          <a:xfrm>
            <a:off x="1198563" y="2555875"/>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7" name="Line 63"/>
          <p:cNvSpPr>
            <a:spLocks noChangeShapeType="1"/>
          </p:cNvSpPr>
          <p:nvPr/>
        </p:nvSpPr>
        <p:spPr bwMode="auto">
          <a:xfrm>
            <a:off x="1935163" y="2555875"/>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8" name="Rectangle 64"/>
          <p:cNvSpPr>
            <a:spLocks noChangeArrowheads="1"/>
          </p:cNvSpPr>
          <p:nvPr/>
        </p:nvSpPr>
        <p:spPr bwMode="auto">
          <a:xfrm>
            <a:off x="1935163" y="2555875"/>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9" name="Line 65"/>
          <p:cNvSpPr>
            <a:spLocks noChangeShapeType="1"/>
          </p:cNvSpPr>
          <p:nvPr/>
        </p:nvSpPr>
        <p:spPr bwMode="auto">
          <a:xfrm>
            <a:off x="6745288" y="2555875"/>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0" name="Rectangle 66"/>
          <p:cNvSpPr>
            <a:spLocks noChangeArrowheads="1"/>
          </p:cNvSpPr>
          <p:nvPr/>
        </p:nvSpPr>
        <p:spPr bwMode="auto">
          <a:xfrm>
            <a:off x="6745288" y="2555875"/>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1" name="Line 67"/>
          <p:cNvSpPr>
            <a:spLocks noChangeShapeType="1"/>
          </p:cNvSpPr>
          <p:nvPr/>
        </p:nvSpPr>
        <p:spPr bwMode="auto">
          <a:xfrm>
            <a:off x="7683500" y="2555875"/>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2" name="Rectangle 68"/>
          <p:cNvSpPr>
            <a:spLocks noChangeArrowheads="1"/>
          </p:cNvSpPr>
          <p:nvPr/>
        </p:nvSpPr>
        <p:spPr bwMode="auto">
          <a:xfrm>
            <a:off x="7683500" y="2555875"/>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3" name="Line 69"/>
          <p:cNvSpPr>
            <a:spLocks noChangeShapeType="1"/>
          </p:cNvSpPr>
          <p:nvPr/>
        </p:nvSpPr>
        <p:spPr bwMode="auto">
          <a:xfrm>
            <a:off x="8621713" y="2555875"/>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4" name="Rectangle 70"/>
          <p:cNvSpPr>
            <a:spLocks noChangeArrowheads="1"/>
          </p:cNvSpPr>
          <p:nvPr/>
        </p:nvSpPr>
        <p:spPr bwMode="auto">
          <a:xfrm>
            <a:off x="8621713" y="2555875"/>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5" name="Line 71"/>
          <p:cNvSpPr>
            <a:spLocks noChangeShapeType="1"/>
          </p:cNvSpPr>
          <p:nvPr/>
        </p:nvSpPr>
        <p:spPr bwMode="auto">
          <a:xfrm>
            <a:off x="6745288" y="1206500"/>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6" name="Rectangle 72"/>
          <p:cNvSpPr>
            <a:spLocks noChangeArrowheads="1"/>
          </p:cNvSpPr>
          <p:nvPr/>
        </p:nvSpPr>
        <p:spPr bwMode="auto">
          <a:xfrm>
            <a:off x="6745288" y="1206500"/>
            <a:ext cx="9477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7" name="Line 73"/>
          <p:cNvSpPr>
            <a:spLocks noChangeShapeType="1"/>
          </p:cNvSpPr>
          <p:nvPr/>
        </p:nvSpPr>
        <p:spPr bwMode="auto">
          <a:xfrm>
            <a:off x="6745288" y="1412875"/>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8" name="Rectangle 74"/>
          <p:cNvSpPr>
            <a:spLocks noChangeArrowheads="1"/>
          </p:cNvSpPr>
          <p:nvPr/>
        </p:nvSpPr>
        <p:spPr bwMode="auto">
          <a:xfrm>
            <a:off x="6745288" y="1412875"/>
            <a:ext cx="9477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9" name="Line 75"/>
          <p:cNvSpPr>
            <a:spLocks noChangeShapeType="1"/>
          </p:cNvSpPr>
          <p:nvPr/>
        </p:nvSpPr>
        <p:spPr bwMode="auto">
          <a:xfrm>
            <a:off x="6745288" y="1433513"/>
            <a:ext cx="9477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0" name="Rectangle 76"/>
          <p:cNvSpPr>
            <a:spLocks noChangeArrowheads="1"/>
          </p:cNvSpPr>
          <p:nvPr/>
        </p:nvSpPr>
        <p:spPr bwMode="auto">
          <a:xfrm>
            <a:off x="6745288" y="1433513"/>
            <a:ext cx="9477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Rectangle 77"/>
          <p:cNvSpPr>
            <a:spLocks noChangeArrowheads="1"/>
          </p:cNvSpPr>
          <p:nvPr/>
        </p:nvSpPr>
        <p:spPr bwMode="auto">
          <a:xfrm>
            <a:off x="1208088" y="2308225"/>
            <a:ext cx="74231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2" name="Rectangle 78"/>
          <p:cNvSpPr>
            <a:spLocks noChangeArrowheads="1"/>
          </p:cNvSpPr>
          <p:nvPr/>
        </p:nvSpPr>
        <p:spPr bwMode="auto">
          <a:xfrm>
            <a:off x="1208088" y="2535238"/>
            <a:ext cx="74231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3" name="Line 79"/>
          <p:cNvSpPr>
            <a:spLocks noChangeShapeType="1"/>
          </p:cNvSpPr>
          <p:nvPr/>
        </p:nvSpPr>
        <p:spPr bwMode="auto">
          <a:xfrm>
            <a:off x="1208088" y="2752725"/>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Rectangle 80"/>
          <p:cNvSpPr>
            <a:spLocks noChangeArrowheads="1"/>
          </p:cNvSpPr>
          <p:nvPr/>
        </p:nvSpPr>
        <p:spPr bwMode="auto">
          <a:xfrm>
            <a:off x="1208088" y="2752725"/>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Line 81"/>
          <p:cNvSpPr>
            <a:spLocks noChangeShapeType="1"/>
          </p:cNvSpPr>
          <p:nvPr/>
        </p:nvSpPr>
        <p:spPr bwMode="auto">
          <a:xfrm>
            <a:off x="1208088" y="295751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Rectangle 82"/>
          <p:cNvSpPr>
            <a:spLocks noChangeArrowheads="1"/>
          </p:cNvSpPr>
          <p:nvPr/>
        </p:nvSpPr>
        <p:spPr bwMode="auto">
          <a:xfrm>
            <a:off x="1208088" y="2957513"/>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7" name="Line 83"/>
          <p:cNvSpPr>
            <a:spLocks noChangeShapeType="1"/>
          </p:cNvSpPr>
          <p:nvPr/>
        </p:nvSpPr>
        <p:spPr bwMode="auto">
          <a:xfrm>
            <a:off x="1208088" y="316388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84"/>
          <p:cNvSpPr>
            <a:spLocks noChangeArrowheads="1"/>
          </p:cNvSpPr>
          <p:nvPr/>
        </p:nvSpPr>
        <p:spPr bwMode="auto">
          <a:xfrm>
            <a:off x="1208088" y="3163888"/>
            <a:ext cx="742315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85"/>
          <p:cNvSpPr>
            <a:spLocks noChangeShapeType="1"/>
          </p:cNvSpPr>
          <p:nvPr/>
        </p:nvSpPr>
        <p:spPr bwMode="auto">
          <a:xfrm>
            <a:off x="1208088" y="337026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86"/>
          <p:cNvSpPr>
            <a:spLocks noChangeArrowheads="1"/>
          </p:cNvSpPr>
          <p:nvPr/>
        </p:nvSpPr>
        <p:spPr bwMode="auto">
          <a:xfrm>
            <a:off x="1208088" y="3370263"/>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87"/>
          <p:cNvSpPr>
            <a:spLocks noChangeShapeType="1"/>
          </p:cNvSpPr>
          <p:nvPr/>
        </p:nvSpPr>
        <p:spPr bwMode="auto">
          <a:xfrm>
            <a:off x="1208088" y="3576638"/>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88"/>
          <p:cNvSpPr>
            <a:spLocks noChangeArrowheads="1"/>
          </p:cNvSpPr>
          <p:nvPr/>
        </p:nvSpPr>
        <p:spPr bwMode="auto">
          <a:xfrm>
            <a:off x="1208088" y="3576638"/>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89"/>
          <p:cNvSpPr>
            <a:spLocks noChangeShapeType="1"/>
          </p:cNvSpPr>
          <p:nvPr/>
        </p:nvSpPr>
        <p:spPr bwMode="auto">
          <a:xfrm>
            <a:off x="1208088" y="3783013"/>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90"/>
          <p:cNvSpPr>
            <a:spLocks noChangeArrowheads="1"/>
          </p:cNvSpPr>
          <p:nvPr/>
        </p:nvSpPr>
        <p:spPr bwMode="auto">
          <a:xfrm>
            <a:off x="1208088" y="3783013"/>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91"/>
          <p:cNvSpPr>
            <a:spLocks noChangeShapeType="1"/>
          </p:cNvSpPr>
          <p:nvPr/>
        </p:nvSpPr>
        <p:spPr bwMode="auto">
          <a:xfrm>
            <a:off x="1208088" y="3987800"/>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52" name="Rectangle 92"/>
          <p:cNvSpPr>
            <a:spLocks noChangeArrowheads="1"/>
          </p:cNvSpPr>
          <p:nvPr/>
        </p:nvSpPr>
        <p:spPr bwMode="auto">
          <a:xfrm>
            <a:off x="1208088" y="3987800"/>
            <a:ext cx="74231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53" name="Line 93"/>
          <p:cNvSpPr>
            <a:spLocks noChangeShapeType="1"/>
          </p:cNvSpPr>
          <p:nvPr/>
        </p:nvSpPr>
        <p:spPr bwMode="auto">
          <a:xfrm>
            <a:off x="1208088" y="4194175"/>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54" name="Rectangle 94"/>
          <p:cNvSpPr>
            <a:spLocks noChangeArrowheads="1"/>
          </p:cNvSpPr>
          <p:nvPr/>
        </p:nvSpPr>
        <p:spPr bwMode="auto">
          <a:xfrm>
            <a:off x="1208088" y="4194175"/>
            <a:ext cx="74231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55" name="Line 95"/>
          <p:cNvSpPr>
            <a:spLocks noChangeShapeType="1"/>
          </p:cNvSpPr>
          <p:nvPr/>
        </p:nvSpPr>
        <p:spPr bwMode="auto">
          <a:xfrm>
            <a:off x="1208088" y="4400550"/>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56" name="Rectangle 96"/>
          <p:cNvSpPr>
            <a:spLocks noChangeArrowheads="1"/>
          </p:cNvSpPr>
          <p:nvPr/>
        </p:nvSpPr>
        <p:spPr bwMode="auto">
          <a:xfrm>
            <a:off x="1208088" y="4400550"/>
            <a:ext cx="74231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57" name="Line 97"/>
          <p:cNvSpPr>
            <a:spLocks noChangeShapeType="1"/>
          </p:cNvSpPr>
          <p:nvPr/>
        </p:nvSpPr>
        <p:spPr bwMode="auto">
          <a:xfrm>
            <a:off x="1208088" y="4606925"/>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58" name="Rectangle 98"/>
          <p:cNvSpPr>
            <a:spLocks noChangeArrowheads="1"/>
          </p:cNvSpPr>
          <p:nvPr/>
        </p:nvSpPr>
        <p:spPr bwMode="auto">
          <a:xfrm>
            <a:off x="1208088" y="4606925"/>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59" name="Line 99"/>
          <p:cNvSpPr>
            <a:spLocks noChangeShapeType="1"/>
          </p:cNvSpPr>
          <p:nvPr/>
        </p:nvSpPr>
        <p:spPr bwMode="auto">
          <a:xfrm>
            <a:off x="1208088" y="4813300"/>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0" name="Rectangle 100"/>
          <p:cNvSpPr>
            <a:spLocks noChangeArrowheads="1"/>
          </p:cNvSpPr>
          <p:nvPr/>
        </p:nvSpPr>
        <p:spPr bwMode="auto">
          <a:xfrm>
            <a:off x="1208088" y="4813300"/>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1" name="Line 101"/>
          <p:cNvSpPr>
            <a:spLocks noChangeShapeType="1"/>
          </p:cNvSpPr>
          <p:nvPr/>
        </p:nvSpPr>
        <p:spPr bwMode="auto">
          <a:xfrm>
            <a:off x="1208088" y="5019675"/>
            <a:ext cx="74231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63" name="Rectangle 102"/>
          <p:cNvSpPr>
            <a:spLocks noChangeArrowheads="1"/>
          </p:cNvSpPr>
          <p:nvPr/>
        </p:nvSpPr>
        <p:spPr bwMode="auto">
          <a:xfrm>
            <a:off x="1208088" y="5019675"/>
            <a:ext cx="74231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Slide Number Placeholder 126"/>
          <p:cNvSpPr>
            <a:spLocks noGrp="1"/>
          </p:cNvSpPr>
          <p:nvPr>
            <p:ph type="sldNum" sz="quarter" idx="12"/>
          </p:nvPr>
        </p:nvSpPr>
        <p:spPr/>
        <p:txBody>
          <a:bodyPr/>
          <a:lstStyle/>
          <a:p>
            <a:pPr>
              <a:defRPr/>
            </a:pPr>
            <a:fld id="{C42A6B55-3499-41AC-B200-2133536126E2}" type="slidenum">
              <a:rPr lang="en-US" smtClean="0"/>
              <a:pPr>
                <a:defRPr/>
              </a:pPr>
              <a:t>49</a:t>
            </a:fld>
            <a:endParaRPr lang="en-US" dirty="0"/>
          </a:p>
        </p:txBody>
      </p:sp>
      <p:sp>
        <p:nvSpPr>
          <p:cNvPr id="128" name="Rounded Rectangle 127"/>
          <p:cNvSpPr/>
          <p:nvPr/>
        </p:nvSpPr>
        <p:spPr>
          <a:xfrm>
            <a:off x="138113" y="6553200"/>
            <a:ext cx="6110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 and the retirement of 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8"/>
                                        </p:tgtEl>
                                        <p:attrNameLst>
                                          <p:attrName>style.visibility</p:attrName>
                                        </p:attrNameLst>
                                      </p:cBhvr>
                                      <p:to>
                                        <p:strVal val="visible"/>
                                      </p:to>
                                    </p:set>
                                    <p:animEffect transition="in" filter="fade">
                                      <p:cBhvr>
                                        <p:cTn id="28" dur="500"/>
                                        <p:tgtEl>
                                          <p:spTgt spid="28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9"/>
                                        </p:tgtEl>
                                        <p:attrNameLst>
                                          <p:attrName>style.visibility</p:attrName>
                                        </p:attrNameLst>
                                      </p:cBhvr>
                                      <p:to>
                                        <p:strVal val="visible"/>
                                      </p:to>
                                    </p:set>
                                    <p:animEffect transition="in" filter="fade">
                                      <p:cBhvr>
                                        <p:cTn id="31" dur="500"/>
                                        <p:tgtEl>
                                          <p:spTgt spid="2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0"/>
                                        </p:tgtEl>
                                        <p:attrNameLst>
                                          <p:attrName>style.visibility</p:attrName>
                                        </p:attrNameLst>
                                      </p:cBhvr>
                                      <p:to>
                                        <p:strVal val="visible"/>
                                      </p:to>
                                    </p:set>
                                    <p:animEffect transition="in" filter="fade">
                                      <p:cBhvr>
                                        <p:cTn id="34" dur="500"/>
                                        <p:tgtEl>
                                          <p:spTgt spid="2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1"/>
                                        </p:tgtEl>
                                        <p:attrNameLst>
                                          <p:attrName>style.visibility</p:attrName>
                                        </p:attrNameLst>
                                      </p:cBhvr>
                                      <p:to>
                                        <p:strVal val="visible"/>
                                      </p:to>
                                    </p:set>
                                    <p:animEffect transition="in" filter="fade">
                                      <p:cBhvr>
                                        <p:cTn id="37" dur="500"/>
                                        <p:tgtEl>
                                          <p:spTgt spid="2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2"/>
                                        </p:tgtEl>
                                        <p:attrNameLst>
                                          <p:attrName>style.visibility</p:attrName>
                                        </p:attrNameLst>
                                      </p:cBhvr>
                                      <p:to>
                                        <p:strVal val="visible"/>
                                      </p:to>
                                    </p:set>
                                    <p:animEffect transition="in" filter="fade">
                                      <p:cBhvr>
                                        <p:cTn id="40" dur="500"/>
                                        <p:tgtEl>
                                          <p:spTgt spid="2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3"/>
                                        </p:tgtEl>
                                        <p:attrNameLst>
                                          <p:attrName>style.visibility</p:attrName>
                                        </p:attrNameLst>
                                      </p:cBhvr>
                                      <p:to>
                                        <p:strVal val="visible"/>
                                      </p:to>
                                    </p:set>
                                    <p:animEffect transition="in" filter="fade">
                                      <p:cBhvr>
                                        <p:cTn id="43" dur="500"/>
                                        <p:tgtEl>
                                          <p:spTgt spid="2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3"/>
                                        </p:tgtEl>
                                        <p:attrNameLst>
                                          <p:attrName>style.visibility</p:attrName>
                                        </p:attrNameLst>
                                      </p:cBhvr>
                                      <p:to>
                                        <p:strVal val="visible"/>
                                      </p:to>
                                    </p:set>
                                    <p:animEffect transition="in" filter="fade">
                                      <p:cBhvr>
                                        <p:cTn id="46" dur="500"/>
                                        <p:tgtEl>
                                          <p:spTgt spid="30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4"/>
                                        </p:tgtEl>
                                        <p:attrNameLst>
                                          <p:attrName>style.visibility</p:attrName>
                                        </p:attrNameLst>
                                      </p:cBhvr>
                                      <p:to>
                                        <p:strVal val="visible"/>
                                      </p:to>
                                    </p:set>
                                    <p:animEffect transition="in" filter="fade">
                                      <p:cBhvr>
                                        <p:cTn id="49" dur="500"/>
                                        <p:tgtEl>
                                          <p:spTgt spid="30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5"/>
                                        </p:tgtEl>
                                        <p:attrNameLst>
                                          <p:attrName>style.visibility</p:attrName>
                                        </p:attrNameLst>
                                      </p:cBhvr>
                                      <p:to>
                                        <p:strVal val="visible"/>
                                      </p:to>
                                    </p:set>
                                    <p:animEffect transition="in" filter="fade">
                                      <p:cBhvr>
                                        <p:cTn id="52" dur="500"/>
                                        <p:tgtEl>
                                          <p:spTgt spid="30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6"/>
                                        </p:tgtEl>
                                        <p:attrNameLst>
                                          <p:attrName>style.visibility</p:attrName>
                                        </p:attrNameLst>
                                      </p:cBhvr>
                                      <p:to>
                                        <p:strVal val="visible"/>
                                      </p:to>
                                    </p:set>
                                    <p:animEffect transition="in" filter="fade">
                                      <p:cBhvr>
                                        <p:cTn id="55" dur="500"/>
                                        <p:tgtEl>
                                          <p:spTgt spid="30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7"/>
                                        </p:tgtEl>
                                        <p:attrNameLst>
                                          <p:attrName>style.visibility</p:attrName>
                                        </p:attrNameLst>
                                      </p:cBhvr>
                                      <p:to>
                                        <p:strVal val="visible"/>
                                      </p:to>
                                    </p:set>
                                    <p:animEffect transition="in" filter="fade">
                                      <p:cBhvr>
                                        <p:cTn id="58" dur="500"/>
                                        <p:tgtEl>
                                          <p:spTgt spid="30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8"/>
                                        </p:tgtEl>
                                        <p:attrNameLst>
                                          <p:attrName>style.visibility</p:attrName>
                                        </p:attrNameLst>
                                      </p:cBhvr>
                                      <p:to>
                                        <p:strVal val="visible"/>
                                      </p:to>
                                    </p:set>
                                    <p:animEffect transition="in" filter="fade">
                                      <p:cBhvr>
                                        <p:cTn id="61" dur="500"/>
                                        <p:tgtEl>
                                          <p:spTgt spid="3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4"/>
                                        </p:tgtEl>
                                        <p:attrNameLst>
                                          <p:attrName>style.visibility</p:attrName>
                                        </p:attrNameLst>
                                      </p:cBhvr>
                                      <p:to>
                                        <p:strVal val="visible"/>
                                      </p:to>
                                    </p:set>
                                    <p:animEffect transition="in" filter="fade">
                                      <p:cBhvr>
                                        <p:cTn id="64" dur="500"/>
                                        <p:tgtEl>
                                          <p:spTgt spid="3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5"/>
                                        </p:tgtEl>
                                        <p:attrNameLst>
                                          <p:attrName>style.visibility</p:attrName>
                                        </p:attrNameLst>
                                      </p:cBhvr>
                                      <p:to>
                                        <p:strVal val="visible"/>
                                      </p:to>
                                    </p:set>
                                    <p:animEffect transition="in" filter="fade">
                                      <p:cBhvr>
                                        <p:cTn id="67" dur="500"/>
                                        <p:tgtEl>
                                          <p:spTgt spid="3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6"/>
                                        </p:tgtEl>
                                        <p:attrNameLst>
                                          <p:attrName>style.visibility</p:attrName>
                                        </p:attrNameLst>
                                      </p:cBhvr>
                                      <p:to>
                                        <p:strVal val="visible"/>
                                      </p:to>
                                    </p:set>
                                    <p:animEffect transition="in" filter="fade">
                                      <p:cBhvr>
                                        <p:cTn id="70" dur="500"/>
                                        <p:tgtEl>
                                          <p:spTgt spid="3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9"/>
                                        </p:tgtEl>
                                        <p:attrNameLst>
                                          <p:attrName>style.visibility</p:attrName>
                                        </p:attrNameLst>
                                      </p:cBhvr>
                                      <p:to>
                                        <p:strVal val="visible"/>
                                      </p:to>
                                    </p:set>
                                    <p:animEffect transition="in" filter="fade">
                                      <p:cBhvr>
                                        <p:cTn id="73" dur="500"/>
                                        <p:tgtEl>
                                          <p:spTgt spid="30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0"/>
                                        </p:tgtEl>
                                        <p:attrNameLst>
                                          <p:attrName>style.visibility</p:attrName>
                                        </p:attrNameLst>
                                      </p:cBhvr>
                                      <p:to>
                                        <p:strVal val="visible"/>
                                      </p:to>
                                    </p:set>
                                    <p:animEffect transition="in" filter="fade">
                                      <p:cBhvr>
                                        <p:cTn id="76" dur="500"/>
                                        <p:tgtEl>
                                          <p:spTgt spid="31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1"/>
                                        </p:tgtEl>
                                        <p:attrNameLst>
                                          <p:attrName>style.visibility</p:attrName>
                                        </p:attrNameLst>
                                      </p:cBhvr>
                                      <p:to>
                                        <p:strVal val="visible"/>
                                      </p:to>
                                    </p:set>
                                    <p:animEffect transition="in" filter="fade">
                                      <p:cBhvr>
                                        <p:cTn id="79" dur="500"/>
                                        <p:tgtEl>
                                          <p:spTgt spid="3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2"/>
                                        </p:tgtEl>
                                        <p:attrNameLst>
                                          <p:attrName>style.visibility</p:attrName>
                                        </p:attrNameLst>
                                      </p:cBhvr>
                                      <p:to>
                                        <p:strVal val="visible"/>
                                      </p:to>
                                    </p:set>
                                    <p:animEffect transition="in" filter="fade">
                                      <p:cBhvr>
                                        <p:cTn id="82" dur="500"/>
                                        <p:tgtEl>
                                          <p:spTgt spid="3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3"/>
                                        </p:tgtEl>
                                        <p:attrNameLst>
                                          <p:attrName>style.visibility</p:attrName>
                                        </p:attrNameLst>
                                      </p:cBhvr>
                                      <p:to>
                                        <p:strVal val="visible"/>
                                      </p:to>
                                    </p:set>
                                    <p:animEffect transition="in" filter="fade">
                                      <p:cBhvr>
                                        <p:cTn id="85"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288" grpId="0"/>
      <p:bldP spid="289" grpId="0"/>
      <p:bldP spid="290" grpId="0"/>
      <p:bldP spid="291" grpId="0"/>
      <p:bldP spid="292" grpId="0"/>
      <p:bldP spid="293" grpId="0"/>
      <p:bldP spid="303" grpId="0"/>
      <p:bldP spid="304" grpId="0"/>
      <p:bldP spid="305" grpId="0"/>
      <p:bldP spid="306" grpId="0"/>
      <p:bldP spid="307" grpId="0"/>
      <p:bldP spid="308" grpId="0"/>
      <p:bldP spid="309" grpId="0"/>
      <p:bldP spid="310" grpId="0"/>
      <p:bldP spid="311" grpId="0"/>
      <p:bldP spid="312" grpId="0"/>
      <p:bldP spid="313" grpId="0"/>
      <p:bldP spid="314" grpId="0"/>
      <p:bldP spid="315" grpId="0"/>
      <p:bldP spid="3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293688" y="533400"/>
            <a:ext cx="8534400" cy="990600"/>
          </a:xfrm>
        </p:spPr>
        <p:txBody>
          <a:bodyPr/>
          <a:lstStyle/>
          <a:p>
            <a:r>
              <a:rPr lang="en-US" altLang="en-US" b="1" dirty="0"/>
              <a:t>Characteristics of Corporations</a:t>
            </a:r>
          </a:p>
        </p:txBody>
      </p:sp>
      <p:sp>
        <p:nvSpPr>
          <p:cNvPr id="70659" name="Rectangle 2"/>
          <p:cNvSpPr>
            <a:spLocks noGrp="1" noChangeArrowheads="1"/>
          </p:cNvSpPr>
          <p:nvPr>
            <p:ph type="body" idx="4294967295"/>
          </p:nvPr>
        </p:nvSpPr>
        <p:spPr>
          <a:xfrm>
            <a:off x="1263650" y="1600200"/>
            <a:ext cx="6599238" cy="4724400"/>
          </a:xfrm>
          <a:solidFill>
            <a:srgbClr val="CCECFF"/>
          </a:solidFill>
          <a:ln w="28575">
            <a:solidFill>
              <a:schemeClr val="tx1"/>
            </a:solidFill>
          </a:ln>
        </p:spPr>
        <p:txBody>
          <a:bodyPr lIns="90488" tIns="44450" rIns="90488" bIns="44450"/>
          <a:lstStyle/>
          <a:p>
            <a:pPr algn="ctr">
              <a:lnSpc>
                <a:spcPct val="90000"/>
              </a:lnSpc>
              <a:spcBef>
                <a:spcPct val="40000"/>
              </a:spcBef>
              <a:buClr>
                <a:schemeClr val="hlink"/>
              </a:buClr>
              <a:buSzPct val="95000"/>
              <a:buFont typeface="Wingdings" pitchFamily="2" charset="2"/>
              <a:buNone/>
            </a:pPr>
            <a:r>
              <a:rPr lang="en-US" altLang="en-US" sz="2400" b="1" u="sng" dirty="0">
                <a:solidFill>
                  <a:srgbClr val="0033CC"/>
                </a:solidFill>
              </a:rPr>
              <a:t>Advantages</a:t>
            </a:r>
          </a:p>
          <a:p>
            <a:pPr>
              <a:lnSpc>
                <a:spcPct val="90000"/>
              </a:lnSpc>
              <a:spcBef>
                <a:spcPct val="40000"/>
              </a:spcBef>
              <a:buClr>
                <a:srgbClr val="3333CC"/>
              </a:buClr>
              <a:buFont typeface="Wingdings" pitchFamily="2" charset="2"/>
              <a:buChar char="§"/>
            </a:pPr>
            <a:r>
              <a:rPr lang="en-US" altLang="en-US" sz="2400" b="1" dirty="0">
                <a:solidFill>
                  <a:srgbClr val="0033CC"/>
                </a:solidFill>
              </a:rPr>
              <a:t>Separate legal entity</a:t>
            </a:r>
          </a:p>
          <a:p>
            <a:pPr>
              <a:lnSpc>
                <a:spcPct val="90000"/>
              </a:lnSpc>
              <a:spcBef>
                <a:spcPct val="40000"/>
              </a:spcBef>
              <a:buClr>
                <a:srgbClr val="3333CC"/>
              </a:buClr>
              <a:buFont typeface="Wingdings" pitchFamily="2" charset="2"/>
              <a:buChar char="§"/>
            </a:pPr>
            <a:r>
              <a:rPr lang="en-US" altLang="en-US" sz="2400" b="1" dirty="0">
                <a:solidFill>
                  <a:srgbClr val="0033CC"/>
                </a:solidFill>
              </a:rPr>
              <a:t>Limited liability of stockholders</a:t>
            </a:r>
          </a:p>
          <a:p>
            <a:pPr>
              <a:lnSpc>
                <a:spcPct val="90000"/>
              </a:lnSpc>
              <a:spcBef>
                <a:spcPct val="40000"/>
              </a:spcBef>
              <a:buClr>
                <a:srgbClr val="3333CC"/>
              </a:buClr>
              <a:buFont typeface="Wingdings" pitchFamily="2" charset="2"/>
              <a:buChar char="§"/>
            </a:pPr>
            <a:r>
              <a:rPr lang="en-US" altLang="en-US" sz="2400" b="1" dirty="0">
                <a:solidFill>
                  <a:srgbClr val="0033CC"/>
                </a:solidFill>
              </a:rPr>
              <a:t>Transferable ownership rights </a:t>
            </a:r>
          </a:p>
          <a:p>
            <a:pPr>
              <a:lnSpc>
                <a:spcPct val="90000"/>
              </a:lnSpc>
              <a:spcBef>
                <a:spcPct val="40000"/>
              </a:spcBef>
              <a:buClr>
                <a:srgbClr val="3333CC"/>
              </a:buClr>
              <a:buFont typeface="Wingdings" pitchFamily="2" charset="2"/>
              <a:buChar char="§"/>
            </a:pPr>
            <a:r>
              <a:rPr lang="en-US" altLang="en-US" sz="2400" b="1" dirty="0">
                <a:solidFill>
                  <a:srgbClr val="0033CC"/>
                </a:solidFill>
              </a:rPr>
              <a:t>Continuous life</a:t>
            </a:r>
          </a:p>
          <a:p>
            <a:pPr>
              <a:lnSpc>
                <a:spcPct val="90000"/>
              </a:lnSpc>
              <a:spcBef>
                <a:spcPct val="40000"/>
              </a:spcBef>
              <a:buClr>
                <a:srgbClr val="3333CC"/>
              </a:buClr>
              <a:buFont typeface="Wingdings" pitchFamily="2" charset="2"/>
              <a:buChar char="§"/>
            </a:pPr>
            <a:r>
              <a:rPr lang="en-US" altLang="en-US" sz="2400" b="1" dirty="0">
                <a:solidFill>
                  <a:srgbClr val="0033CC"/>
                </a:solidFill>
              </a:rPr>
              <a:t>Lack of mutual agency for stockholders</a:t>
            </a:r>
          </a:p>
          <a:p>
            <a:pPr>
              <a:lnSpc>
                <a:spcPct val="90000"/>
              </a:lnSpc>
              <a:spcBef>
                <a:spcPct val="40000"/>
              </a:spcBef>
              <a:buClr>
                <a:srgbClr val="3333CC"/>
              </a:buClr>
              <a:buFont typeface="Wingdings" pitchFamily="2" charset="2"/>
              <a:buChar char="§"/>
            </a:pPr>
            <a:r>
              <a:rPr lang="en-US" altLang="en-US" sz="2400" b="1" dirty="0">
                <a:solidFill>
                  <a:srgbClr val="0033CC"/>
                </a:solidFill>
              </a:rPr>
              <a:t>Ease of capital accumulation</a:t>
            </a:r>
          </a:p>
          <a:p>
            <a:pPr algn="ctr">
              <a:lnSpc>
                <a:spcPct val="90000"/>
              </a:lnSpc>
              <a:spcBef>
                <a:spcPct val="40000"/>
              </a:spcBef>
              <a:buClr>
                <a:srgbClr val="FF0000"/>
              </a:buClr>
              <a:buSzPct val="95000"/>
              <a:buFont typeface="Wingdings" pitchFamily="2" charset="2"/>
              <a:buNone/>
            </a:pPr>
            <a:r>
              <a:rPr lang="en-US" altLang="en-US" sz="2400" b="1" u="sng" dirty="0">
                <a:solidFill>
                  <a:srgbClr val="FF0000"/>
                </a:solidFill>
              </a:rPr>
              <a:t>Disadvantages</a:t>
            </a:r>
          </a:p>
          <a:p>
            <a:pPr>
              <a:lnSpc>
                <a:spcPct val="90000"/>
              </a:lnSpc>
              <a:spcBef>
                <a:spcPct val="40000"/>
              </a:spcBef>
              <a:buClr>
                <a:srgbClr val="FF0000"/>
              </a:buClr>
              <a:buFont typeface="Wingdings" pitchFamily="2" charset="2"/>
              <a:buChar char="§"/>
            </a:pPr>
            <a:r>
              <a:rPr lang="en-US" altLang="en-US" sz="2400" b="1" dirty="0">
                <a:solidFill>
                  <a:srgbClr val="FF0000"/>
                </a:solidFill>
              </a:rPr>
              <a:t>Governmental regulation</a:t>
            </a:r>
          </a:p>
          <a:p>
            <a:pPr>
              <a:lnSpc>
                <a:spcPct val="90000"/>
              </a:lnSpc>
              <a:spcBef>
                <a:spcPct val="40000"/>
              </a:spcBef>
              <a:buClr>
                <a:srgbClr val="FF0000"/>
              </a:buClr>
              <a:buFont typeface="Wingdings" pitchFamily="2" charset="2"/>
              <a:buChar char="§"/>
            </a:pPr>
            <a:r>
              <a:rPr lang="en-US" altLang="en-US" sz="2400" b="1" dirty="0">
                <a:solidFill>
                  <a:srgbClr val="FF0000"/>
                </a:solidFill>
              </a:rPr>
              <a:t>Corporate taxation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1A5A71D3-A0CD-4B00-AE32-74591D9E59F1}" type="slidenum">
              <a:rPr lang="en-US" smtClean="0"/>
              <a:pPr>
                <a:defRPr/>
              </a:pPr>
              <a:t>5</a:t>
            </a:fld>
            <a:endParaRPr lang="en-US" dirty="0"/>
          </a:p>
        </p:txBody>
      </p:sp>
      <p:sp>
        <p:nvSpPr>
          <p:cNvPr id="7" name="Rounded Rectangle 6"/>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C3:	</a:t>
            </a:r>
            <a:br>
              <a:rPr lang="en-US" altLang="en-US" dirty="0"/>
            </a:br>
            <a:r>
              <a:rPr lang="en-US" dirty="0"/>
              <a:t>Explain the items reported in retained earnings.</a:t>
            </a:r>
            <a:br>
              <a:rPr lang="en-US" dirty="0"/>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50</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841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293688" y="533400"/>
            <a:ext cx="8534400" cy="838200"/>
          </a:xfrm>
        </p:spPr>
        <p:txBody>
          <a:bodyPr/>
          <a:lstStyle/>
          <a:p>
            <a:r>
              <a:rPr lang="en-US" altLang="en-US" b="1" dirty="0"/>
              <a:t>Statement of Retained Earnings</a:t>
            </a:r>
          </a:p>
        </p:txBody>
      </p:sp>
      <p:sp>
        <p:nvSpPr>
          <p:cNvPr id="109571" name="TextBox 5"/>
          <p:cNvSpPr txBox="1">
            <a:spLocks noChangeArrowheads="1"/>
          </p:cNvSpPr>
          <p:nvPr/>
        </p:nvSpPr>
        <p:spPr bwMode="auto">
          <a:xfrm>
            <a:off x="414338" y="1460500"/>
            <a:ext cx="8305800" cy="1206500"/>
          </a:xfrm>
          <a:prstGeom prst="rect">
            <a:avLst/>
          </a:prstGeom>
          <a:solidFill>
            <a:schemeClr val="bg2"/>
          </a:solidFill>
          <a:ln w="19050">
            <a:solidFill>
              <a:schemeClr val="tx1"/>
            </a:solidFill>
            <a:miter lim="800000"/>
            <a:headEnd/>
            <a:tailEnd/>
          </a:ln>
        </p:spPr>
        <p:txBody>
          <a:bodyPr>
            <a:spAutoFit/>
          </a:bodyPr>
          <a:lstStyle/>
          <a:p>
            <a:pPr algn="ctr"/>
            <a:r>
              <a:rPr lang="en-US" altLang="en-US" sz="2400" b="1" dirty="0">
                <a:solidFill>
                  <a:srgbClr val="0033CC"/>
                </a:solidFill>
              </a:rPr>
              <a:t>Retained earnings is the total cumulative amount of reported net income less any net losses and dividends declared since the company started operating.</a:t>
            </a:r>
            <a:endParaRPr lang="en-US" altLang="en-US" sz="2400" dirty="0">
              <a:solidFill>
                <a:srgbClr val="0033CC"/>
              </a:solidFill>
            </a:endParaRPr>
          </a:p>
        </p:txBody>
      </p:sp>
      <p:grpSp>
        <p:nvGrpSpPr>
          <p:cNvPr id="109572" name="Group 11"/>
          <p:cNvGrpSpPr>
            <a:grpSpLocks/>
          </p:cNvGrpSpPr>
          <p:nvPr/>
        </p:nvGrpSpPr>
        <p:grpSpPr bwMode="auto">
          <a:xfrm>
            <a:off x="228600" y="2819401"/>
            <a:ext cx="8686800" cy="3276599"/>
            <a:chOff x="152400" y="2918460"/>
            <a:chExt cx="8686800" cy="3329940"/>
          </a:xfrm>
        </p:grpSpPr>
        <p:sp>
          <p:nvSpPr>
            <p:cNvPr id="109574" name="Rectangle 4"/>
            <p:cNvSpPr>
              <a:spLocks noChangeArrowheads="1"/>
            </p:cNvSpPr>
            <p:nvPr/>
          </p:nvSpPr>
          <p:spPr bwMode="auto">
            <a:xfrm>
              <a:off x="152400" y="3413760"/>
              <a:ext cx="4114800" cy="283464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a:r>
                <a:rPr lang="en-US" altLang="en-US" sz="2400" b="1" u="sng" dirty="0">
                  <a:solidFill>
                    <a:srgbClr val="3333CC"/>
                  </a:solidFill>
                </a:rPr>
                <a:t>Legal Restriction</a:t>
              </a:r>
              <a:r>
                <a:rPr lang="en-US" altLang="en-US" sz="2400" b="1" dirty="0">
                  <a:solidFill>
                    <a:srgbClr val="3333CC"/>
                  </a:solidFill>
                </a:rPr>
                <a:t/>
              </a:r>
              <a:br>
                <a:rPr lang="en-US" altLang="en-US" sz="2400" b="1" dirty="0">
                  <a:solidFill>
                    <a:srgbClr val="3333CC"/>
                  </a:solidFill>
                </a:rPr>
              </a:br>
              <a:r>
                <a:rPr lang="en-US" altLang="en-US" sz="2400" b="1" dirty="0">
                  <a:solidFill>
                    <a:srgbClr val="3333CC"/>
                  </a:solidFill>
                </a:rPr>
                <a:t>Most states restrict</a:t>
              </a:r>
            </a:p>
            <a:p>
              <a:pPr algn="ctr"/>
              <a:r>
                <a:rPr lang="en-US" altLang="en-US" sz="2400" b="1" dirty="0">
                  <a:solidFill>
                    <a:srgbClr val="3333CC"/>
                  </a:solidFill>
                </a:rPr>
                <a:t>the amount of</a:t>
              </a:r>
            </a:p>
            <a:p>
              <a:pPr algn="ctr"/>
              <a:r>
                <a:rPr lang="en-US" altLang="en-US" sz="2400" b="1" dirty="0">
                  <a:solidFill>
                    <a:srgbClr val="3333CC"/>
                  </a:solidFill>
                </a:rPr>
                <a:t>treasury stock</a:t>
              </a:r>
            </a:p>
            <a:p>
              <a:pPr algn="ctr"/>
              <a:r>
                <a:rPr lang="en-US" altLang="en-US" sz="2400" b="1" dirty="0">
                  <a:solidFill>
                    <a:srgbClr val="3333CC"/>
                  </a:solidFill>
                </a:rPr>
                <a:t>purchases to the</a:t>
              </a:r>
            </a:p>
            <a:p>
              <a:pPr algn="ctr"/>
              <a:r>
                <a:rPr lang="en-US" altLang="en-US" sz="2400" b="1" dirty="0">
                  <a:solidFill>
                    <a:srgbClr val="3333CC"/>
                  </a:solidFill>
                </a:rPr>
                <a:t>amount of retained</a:t>
              </a:r>
            </a:p>
            <a:p>
              <a:pPr algn="ctr"/>
              <a:r>
                <a:rPr lang="en-US" altLang="en-US" sz="2400" b="1" dirty="0">
                  <a:solidFill>
                    <a:srgbClr val="3333CC"/>
                  </a:solidFill>
                </a:rPr>
                <a:t>earnings.</a:t>
              </a:r>
            </a:p>
          </p:txBody>
        </p:sp>
        <p:sp>
          <p:nvSpPr>
            <p:cNvPr id="109575" name="Rectangle 5"/>
            <p:cNvSpPr>
              <a:spLocks noChangeArrowheads="1"/>
            </p:cNvSpPr>
            <p:nvPr/>
          </p:nvSpPr>
          <p:spPr bwMode="auto">
            <a:xfrm>
              <a:off x="4724400" y="3413760"/>
              <a:ext cx="4114800" cy="2834640"/>
            </a:xfrm>
            <a:prstGeom prst="rect">
              <a:avLst/>
            </a:prstGeom>
            <a:solidFill>
              <a:srgbClr val="EAEAEA"/>
            </a:solidFill>
            <a:ln w="12700">
              <a:solidFill>
                <a:srgbClr val="9900CC"/>
              </a:solidFill>
              <a:miter lim="800000"/>
              <a:headEnd/>
              <a:tailEnd/>
            </a:ln>
          </p:spPr>
          <p:txBody>
            <a:bodyPr lIns="90488" tIns="44450" rIns="90488" bIns="44450" anchor="ctr"/>
            <a:lstStyle/>
            <a:p>
              <a:pPr algn="ctr"/>
              <a:r>
                <a:rPr lang="en-US" altLang="en-US" sz="2400" b="1" u="sng" dirty="0">
                  <a:solidFill>
                    <a:srgbClr val="9900CC"/>
                  </a:solidFill>
                </a:rPr>
                <a:t>Contractual Restriction</a:t>
              </a:r>
              <a:r>
                <a:rPr lang="en-US" altLang="en-US" sz="2400" b="1" dirty="0">
                  <a:solidFill>
                    <a:srgbClr val="9900CC"/>
                  </a:solidFill>
                </a:rPr>
                <a:t/>
              </a:r>
              <a:br>
                <a:rPr lang="en-US" altLang="en-US" sz="2400" b="1" dirty="0">
                  <a:solidFill>
                    <a:srgbClr val="9900CC"/>
                  </a:solidFill>
                </a:rPr>
              </a:br>
              <a:r>
                <a:rPr lang="en-US" altLang="en-US" sz="2400" b="1" dirty="0">
                  <a:solidFill>
                    <a:srgbClr val="9900CC"/>
                  </a:solidFill>
                </a:rPr>
                <a:t>Loan agreements</a:t>
              </a:r>
            </a:p>
            <a:p>
              <a:pPr algn="ctr"/>
              <a:r>
                <a:rPr lang="en-US" altLang="en-US" sz="2400" b="1" dirty="0">
                  <a:solidFill>
                    <a:srgbClr val="9900CC"/>
                  </a:solidFill>
                </a:rPr>
                <a:t>can include</a:t>
              </a:r>
            </a:p>
            <a:p>
              <a:pPr algn="ctr"/>
              <a:r>
                <a:rPr lang="en-US" altLang="en-US" sz="2400" b="1" dirty="0">
                  <a:solidFill>
                    <a:srgbClr val="9900CC"/>
                  </a:solidFill>
                </a:rPr>
                <a:t>restrictions on paying</a:t>
              </a:r>
            </a:p>
            <a:p>
              <a:pPr algn="ctr"/>
              <a:r>
                <a:rPr lang="en-US" altLang="en-US" sz="2400" b="1" dirty="0">
                  <a:solidFill>
                    <a:srgbClr val="9900CC"/>
                  </a:solidFill>
                </a:rPr>
                <a:t>dividends below a</a:t>
              </a:r>
            </a:p>
            <a:p>
              <a:pPr algn="ctr"/>
              <a:r>
                <a:rPr lang="en-US" altLang="en-US" sz="2400" b="1" dirty="0">
                  <a:solidFill>
                    <a:srgbClr val="9900CC"/>
                  </a:solidFill>
                </a:rPr>
                <a:t>certain amount of</a:t>
              </a:r>
            </a:p>
            <a:p>
              <a:pPr algn="ctr"/>
              <a:r>
                <a:rPr lang="en-US" altLang="en-US" sz="2400" b="1" dirty="0">
                  <a:solidFill>
                    <a:srgbClr val="9900CC"/>
                  </a:solidFill>
                </a:rPr>
                <a:t>retained earnings.</a:t>
              </a:r>
            </a:p>
          </p:txBody>
        </p:sp>
        <p:sp>
          <p:nvSpPr>
            <p:cNvPr id="11" name="Rectangle 10"/>
            <p:cNvSpPr/>
            <p:nvPr/>
          </p:nvSpPr>
          <p:spPr>
            <a:xfrm>
              <a:off x="152400" y="2918460"/>
              <a:ext cx="8686800" cy="5332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33CC"/>
                  </a:solidFill>
                  <a:latin typeface="Arial" pitchFamily="34" charset="0"/>
                  <a:cs typeface="Arial" pitchFamily="34" charset="0"/>
                </a:rPr>
                <a:t>Restricted Retained Earnings</a:t>
              </a:r>
            </a:p>
          </p:txBody>
        </p: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1A5A71D3-A0CD-4B00-AE32-74591D9E59F1}" type="slidenum">
              <a:rPr lang="en-US" smtClean="0"/>
              <a:pPr>
                <a:defRPr/>
              </a:pPr>
              <a:t>51</a:t>
            </a:fld>
            <a:endParaRPr lang="en-US" dirty="0"/>
          </a:p>
        </p:txBody>
      </p:sp>
      <p:sp>
        <p:nvSpPr>
          <p:cNvPr id="12" name="Rounded Rectangle 11"/>
          <p:cNvSpPr/>
          <p:nvPr/>
        </p:nvSpPr>
        <p:spPr>
          <a:xfrm>
            <a:off x="138113" y="6583366"/>
            <a:ext cx="4510087" cy="1957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items reported in retained earnings.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4"/>
          <p:cNvSpPr>
            <a:spLocks noGrp="1" noChangeArrowheads="1"/>
          </p:cNvSpPr>
          <p:nvPr>
            <p:ph type="title"/>
          </p:nvPr>
        </p:nvSpPr>
        <p:spPr>
          <a:xfrm>
            <a:off x="293688" y="609600"/>
            <a:ext cx="8469312" cy="533400"/>
          </a:xfrm>
        </p:spPr>
        <p:txBody>
          <a:bodyPr/>
          <a:lstStyle/>
          <a:p>
            <a:r>
              <a:rPr lang="en-US" altLang="en-US" b="1" dirty="0"/>
              <a:t>Prior Period Adjustments</a:t>
            </a:r>
          </a:p>
        </p:txBody>
      </p:sp>
      <p:sp>
        <p:nvSpPr>
          <p:cNvPr id="6" name="TextBox 5"/>
          <p:cNvSpPr txBox="1"/>
          <p:nvPr/>
        </p:nvSpPr>
        <p:spPr>
          <a:xfrm>
            <a:off x="327025" y="1575137"/>
            <a:ext cx="8458200" cy="1015663"/>
          </a:xfrm>
          <a:prstGeom prst="rect">
            <a:avLst/>
          </a:prstGeom>
          <a:solidFill>
            <a:schemeClr val="accent2">
              <a:lumMod val="20000"/>
              <a:lumOff val="80000"/>
            </a:schemeClr>
          </a:solidFill>
          <a:ln w="19050">
            <a:solidFill>
              <a:schemeClr val="tx2"/>
            </a:solidFill>
          </a:ln>
        </p:spPr>
        <p:txBody>
          <a:bodyPr wrap="square">
            <a:spAutoFit/>
          </a:bodyPr>
          <a:lstStyle/>
          <a:p>
            <a:pPr algn="ctr">
              <a:defRPr/>
            </a:pPr>
            <a:r>
              <a:rPr lang="en-US" sz="2000" b="1" dirty="0">
                <a:solidFill>
                  <a:srgbClr val="3333CC"/>
                </a:solidFill>
              </a:rPr>
              <a:t>Prior period adjustments are corrections of material errors in past years’ financial statements that result in a change in the beginning balance of retained earnings. </a:t>
            </a:r>
            <a:endParaRPr lang="en-US" sz="2000" dirty="0">
              <a:cs typeface="Arial" pitchFamily="34"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1A5A71D3-A0CD-4B00-AE32-74591D9E59F1}" type="slidenum">
              <a:rPr lang="en-US" smtClean="0"/>
              <a:pPr>
                <a:defRPr/>
              </a:pPr>
              <a:t>52</a:t>
            </a:fld>
            <a:endParaRPr lang="en-US" dirty="0"/>
          </a:p>
        </p:txBody>
      </p:sp>
      <p:sp>
        <p:nvSpPr>
          <p:cNvPr id="9" name="Rounded Rectangle 8"/>
          <p:cNvSpPr/>
          <p:nvPr/>
        </p:nvSpPr>
        <p:spPr>
          <a:xfrm>
            <a:off x="138113" y="6583366"/>
            <a:ext cx="4510087" cy="1957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items reported in retained earnings.</a:t>
            </a:r>
          </a:p>
        </p:txBody>
      </p:sp>
      <p:sp>
        <p:nvSpPr>
          <p:cNvPr id="11" name="TextBox 10"/>
          <p:cNvSpPr txBox="1"/>
          <p:nvPr/>
        </p:nvSpPr>
        <p:spPr>
          <a:xfrm>
            <a:off x="7696200" y="7662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13.15</a:t>
            </a:r>
          </a:p>
        </p:txBody>
      </p:sp>
      <p:pic>
        <p:nvPicPr>
          <p:cNvPr id="3" name="Picture 2"/>
          <p:cNvPicPr>
            <a:picLocks noChangeAspect="1"/>
          </p:cNvPicPr>
          <p:nvPr/>
        </p:nvPicPr>
        <p:blipFill>
          <a:blip r:embed="rId3"/>
          <a:stretch>
            <a:fillRect/>
          </a:stretch>
        </p:blipFill>
        <p:spPr>
          <a:xfrm>
            <a:off x="528877" y="2876718"/>
            <a:ext cx="8157923" cy="2844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title"/>
          </p:nvPr>
        </p:nvSpPr>
        <p:spPr>
          <a:xfrm>
            <a:off x="293688" y="609600"/>
            <a:ext cx="8534400" cy="609600"/>
          </a:xfrm>
        </p:spPr>
        <p:txBody>
          <a:bodyPr/>
          <a:lstStyle/>
          <a:p>
            <a:r>
              <a:rPr lang="en-US" altLang="en-US" sz="4000" b="1" dirty="0"/>
              <a:t>Statement of Stockholders’ Equity</a:t>
            </a:r>
          </a:p>
        </p:txBody>
      </p:sp>
      <p:sp>
        <p:nvSpPr>
          <p:cNvPr id="111620" name="Text Box 4"/>
          <p:cNvSpPr txBox="1">
            <a:spLocks noChangeArrowheads="1"/>
          </p:cNvSpPr>
          <p:nvPr/>
        </p:nvSpPr>
        <p:spPr bwMode="auto">
          <a:xfrm>
            <a:off x="228600" y="5181601"/>
            <a:ext cx="8686800" cy="830997"/>
          </a:xfrm>
          <a:prstGeom prst="rect">
            <a:avLst/>
          </a:prstGeom>
          <a:solidFill>
            <a:srgbClr val="EAEAEA"/>
          </a:solidFill>
          <a:ln w="12700">
            <a:solidFill>
              <a:schemeClr val="tx1"/>
            </a:solidFill>
            <a:miter lim="800000"/>
            <a:headEnd/>
            <a:tailEnd/>
          </a:ln>
        </p:spPr>
        <p:txBody>
          <a:bodyPr wrap="square">
            <a:spAutoFit/>
          </a:bodyPr>
          <a:lstStyle/>
          <a:p>
            <a:pPr algn="ctr">
              <a:spcBef>
                <a:spcPct val="50000"/>
              </a:spcBef>
            </a:pPr>
            <a:r>
              <a:rPr lang="en-US" altLang="en-US" sz="2400" b="1" dirty="0">
                <a:solidFill>
                  <a:srgbClr val="3333CC"/>
                </a:solidFill>
              </a:rPr>
              <a:t>This is a more inclusive statement than the statement of retained earnings.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1A5A71D3-A0CD-4B00-AE32-74591D9E59F1}" type="slidenum">
              <a:rPr lang="en-US" smtClean="0"/>
              <a:pPr>
                <a:defRPr/>
              </a:pPr>
              <a:t>53</a:t>
            </a:fld>
            <a:endParaRPr lang="en-US" dirty="0"/>
          </a:p>
        </p:txBody>
      </p:sp>
      <p:sp>
        <p:nvSpPr>
          <p:cNvPr id="8" name="Rounded Rectangle 7"/>
          <p:cNvSpPr/>
          <p:nvPr/>
        </p:nvSpPr>
        <p:spPr>
          <a:xfrm>
            <a:off x="138113" y="6583366"/>
            <a:ext cx="4510087" cy="1957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items reported in retained earnings.</a:t>
            </a:r>
          </a:p>
        </p:txBody>
      </p:sp>
      <p:sp>
        <p:nvSpPr>
          <p:cNvPr id="10" name="TextBox 9"/>
          <p:cNvSpPr txBox="1"/>
          <p:nvPr/>
        </p:nvSpPr>
        <p:spPr>
          <a:xfrm>
            <a:off x="7771120" y="1219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13.16</a:t>
            </a:r>
          </a:p>
        </p:txBody>
      </p:sp>
      <p:pic>
        <p:nvPicPr>
          <p:cNvPr id="9" name="Picture 8"/>
          <p:cNvPicPr>
            <a:picLocks noChangeAspect="1"/>
          </p:cNvPicPr>
          <p:nvPr/>
        </p:nvPicPr>
        <p:blipFill>
          <a:blip r:embed="rId3"/>
          <a:stretch>
            <a:fillRect/>
          </a:stretch>
        </p:blipFill>
        <p:spPr>
          <a:xfrm>
            <a:off x="439013" y="1905000"/>
            <a:ext cx="7953692" cy="2932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A1:	</a:t>
            </a:r>
            <a:br>
              <a:rPr lang="en-US" altLang="en-US" dirty="0"/>
            </a:br>
            <a:r>
              <a:rPr lang="en-US" dirty="0"/>
              <a:t>Compute earnings per share and describe its use.</a:t>
            </a:r>
            <a:br>
              <a:rPr lang="en-US" dirty="0"/>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54</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293688" y="533400"/>
            <a:ext cx="8534400" cy="884238"/>
          </a:xfrm>
        </p:spPr>
        <p:txBody>
          <a:bodyPr/>
          <a:lstStyle/>
          <a:p>
            <a:r>
              <a:rPr lang="en-US" altLang="en-US" b="1" dirty="0"/>
              <a:t>Earnings Per Share</a:t>
            </a:r>
          </a:p>
        </p:txBody>
      </p:sp>
      <p:grpSp>
        <p:nvGrpSpPr>
          <p:cNvPr id="114691" name="Group 11"/>
          <p:cNvGrpSpPr>
            <a:grpSpLocks/>
          </p:cNvGrpSpPr>
          <p:nvPr/>
        </p:nvGrpSpPr>
        <p:grpSpPr bwMode="auto">
          <a:xfrm>
            <a:off x="228600" y="3249612"/>
            <a:ext cx="8686800" cy="1093788"/>
            <a:chOff x="228600" y="2743200"/>
            <a:chExt cx="8686800" cy="1093788"/>
          </a:xfrm>
        </p:grpSpPr>
        <p:sp>
          <p:nvSpPr>
            <p:cNvPr id="114694" name="Rectangle 6"/>
            <p:cNvSpPr>
              <a:spLocks noChangeArrowheads="1"/>
            </p:cNvSpPr>
            <p:nvPr/>
          </p:nvSpPr>
          <p:spPr bwMode="auto">
            <a:xfrm>
              <a:off x="228600" y="2743200"/>
              <a:ext cx="1439863" cy="1093788"/>
            </a:xfrm>
            <a:prstGeom prst="rect">
              <a:avLst/>
            </a:prstGeom>
            <a:noFill/>
            <a:ln w="12700">
              <a:noFill/>
              <a:miter lim="800000"/>
              <a:headEnd/>
              <a:tailEnd/>
            </a:ln>
          </p:spPr>
          <p:txBody>
            <a:bodyPr wrap="none" lIns="90488" tIns="44450" rIns="90488" bIns="44450">
              <a:spAutoFit/>
            </a:bodyPr>
            <a:lstStyle/>
            <a:p>
              <a:pPr algn="ctr"/>
              <a:r>
                <a:rPr lang="en-US" altLang="en-US" sz="2200" b="1" dirty="0"/>
                <a:t>Basic</a:t>
              </a:r>
              <a:br>
                <a:rPr lang="en-US" altLang="en-US" sz="2200" b="1" dirty="0"/>
              </a:br>
              <a:r>
                <a:rPr lang="en-US" altLang="en-US" sz="2200" b="1" dirty="0"/>
                <a:t>earnings</a:t>
              </a:r>
            </a:p>
            <a:p>
              <a:pPr algn="ctr"/>
              <a:r>
                <a:rPr lang="en-US" altLang="en-US" sz="2200" b="1" dirty="0"/>
                <a:t>per share</a:t>
              </a:r>
            </a:p>
          </p:txBody>
        </p:sp>
        <p:sp>
          <p:nvSpPr>
            <p:cNvPr id="114695" name="Rectangle 7"/>
            <p:cNvSpPr>
              <a:spLocks noChangeArrowheads="1"/>
            </p:cNvSpPr>
            <p:nvPr/>
          </p:nvSpPr>
          <p:spPr bwMode="auto">
            <a:xfrm>
              <a:off x="1752600" y="3125788"/>
              <a:ext cx="361950" cy="458788"/>
            </a:xfrm>
            <a:prstGeom prst="rect">
              <a:avLst/>
            </a:prstGeom>
            <a:noFill/>
            <a:ln w="12700">
              <a:noFill/>
              <a:miter lim="800000"/>
              <a:headEnd/>
              <a:tailEnd/>
            </a:ln>
          </p:spPr>
          <p:txBody>
            <a:bodyPr wrap="none" lIns="90488" tIns="44450" rIns="90488" bIns="44450">
              <a:spAutoFit/>
            </a:bodyPr>
            <a:lstStyle/>
            <a:p>
              <a:r>
                <a:rPr lang="en-US" altLang="en-US" sz="2400" b="1" dirty="0"/>
                <a:t>=</a:t>
              </a:r>
            </a:p>
          </p:txBody>
        </p:sp>
        <p:sp>
          <p:nvSpPr>
            <p:cNvPr id="114696" name="Rectangle 8"/>
            <p:cNvSpPr>
              <a:spLocks noChangeArrowheads="1"/>
            </p:cNvSpPr>
            <p:nvPr/>
          </p:nvSpPr>
          <p:spPr bwMode="auto">
            <a:xfrm>
              <a:off x="2359373" y="2971800"/>
              <a:ext cx="6556027" cy="804772"/>
            </a:xfrm>
            <a:prstGeom prst="rect">
              <a:avLst/>
            </a:prstGeom>
            <a:noFill/>
            <a:ln w="12700">
              <a:noFill/>
              <a:miter lim="800000"/>
              <a:headEnd/>
              <a:tailEnd/>
            </a:ln>
          </p:spPr>
          <p:txBody>
            <a:bodyPr wrap="none" lIns="90488" tIns="44450" rIns="90488" bIns="44450">
              <a:spAutoFit/>
            </a:bodyPr>
            <a:lstStyle/>
            <a:p>
              <a:pPr algn="ctr">
                <a:lnSpc>
                  <a:spcPts val="2900"/>
                </a:lnSpc>
              </a:pPr>
              <a:r>
                <a:rPr lang="en-US" altLang="en-US" sz="2200" b="1" dirty="0"/>
                <a:t>Net income - Preferred dividends</a:t>
              </a:r>
            </a:p>
            <a:p>
              <a:pPr algn="ctr">
                <a:lnSpc>
                  <a:spcPts val="2900"/>
                </a:lnSpc>
              </a:pPr>
              <a:r>
                <a:rPr lang="en-US" altLang="en-US" sz="2200" b="1" dirty="0"/>
                <a:t>Weighted-average common shares outstanding</a:t>
              </a:r>
            </a:p>
          </p:txBody>
        </p:sp>
        <p:sp>
          <p:nvSpPr>
            <p:cNvPr id="114697" name="Line 9"/>
            <p:cNvSpPr>
              <a:spLocks noChangeShapeType="1"/>
            </p:cNvSpPr>
            <p:nvPr/>
          </p:nvSpPr>
          <p:spPr bwMode="auto">
            <a:xfrm>
              <a:off x="2438400" y="3352800"/>
              <a:ext cx="6400800" cy="0"/>
            </a:xfrm>
            <a:prstGeom prst="line">
              <a:avLst/>
            </a:prstGeom>
            <a:noFill/>
            <a:ln w="19050">
              <a:solidFill>
                <a:schemeClr val="tx1"/>
              </a:solidFill>
              <a:round/>
              <a:headEnd/>
              <a:tailEnd/>
            </a:ln>
          </p:spPr>
          <p:txBody>
            <a:bodyPr/>
            <a:lstStyle/>
            <a:p>
              <a:endParaRPr lang="en-US" dirty="0"/>
            </a:p>
          </p:txBody>
        </p:sp>
      </p:grpSp>
      <p:sp>
        <p:nvSpPr>
          <p:cNvPr id="11" name="TextBox 10"/>
          <p:cNvSpPr txBox="1"/>
          <p:nvPr/>
        </p:nvSpPr>
        <p:spPr>
          <a:xfrm>
            <a:off x="1089025" y="1885950"/>
            <a:ext cx="6934200" cy="830262"/>
          </a:xfrm>
          <a:prstGeom prst="rect">
            <a:avLst/>
          </a:prstGeom>
          <a:solidFill>
            <a:schemeClr val="accent1">
              <a:lumMod val="20000"/>
              <a:lumOff val="80000"/>
            </a:schemeClr>
          </a:solidFill>
          <a:ln>
            <a:solidFill>
              <a:schemeClr val="tx1"/>
            </a:solidFill>
          </a:ln>
        </p:spPr>
        <p:txBody>
          <a:bodyPr>
            <a:spAutoFit/>
          </a:bodyPr>
          <a:lstStyle/>
          <a:p>
            <a:pPr algn="ctr">
              <a:defRPr/>
            </a:pPr>
            <a:r>
              <a:rPr lang="en-US" sz="2400" b="1" dirty="0">
                <a:solidFill>
                  <a:srgbClr val="0033CC"/>
                </a:solidFill>
                <a:cs typeface="Arial" pitchFamily="34" charset="0"/>
              </a:rPr>
              <a:t>Earnings per share is one of the most widely cited accounting statistics.</a:t>
            </a:r>
            <a:endParaRPr lang="en-US" sz="2400" dirty="0">
              <a:solidFill>
                <a:srgbClr val="0033CC"/>
              </a:solidFill>
              <a:cs typeface="Arial"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1A5A71D3-A0CD-4B00-AE32-74591D9E59F1}" type="slidenum">
              <a:rPr lang="en-US" smtClean="0"/>
              <a:pPr>
                <a:defRPr/>
              </a:pPr>
              <a:t>55</a:t>
            </a:fld>
            <a:endParaRPr lang="en-US" dirty="0"/>
          </a:p>
        </p:txBody>
      </p:sp>
      <p:sp>
        <p:nvSpPr>
          <p:cNvPr id="13" name="Rounded Rectangle 12"/>
          <p:cNvSpPr/>
          <p:nvPr/>
        </p:nvSpPr>
        <p:spPr>
          <a:xfrm>
            <a:off x="114300" y="6477000"/>
            <a:ext cx="46482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earnings per share and describe its 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A2:	</a:t>
            </a:r>
            <a:r>
              <a:rPr lang="en-US" dirty="0"/>
              <a:t> </a:t>
            </a:r>
            <a:br>
              <a:rPr lang="en-US" dirty="0"/>
            </a:br>
            <a:r>
              <a:rPr lang="en-US" dirty="0"/>
              <a:t>Compute price-earnings ratio and describe its use in analysis.</a:t>
            </a: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56</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7181" y="2057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6568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title"/>
          </p:nvPr>
        </p:nvSpPr>
        <p:spPr>
          <a:xfrm>
            <a:off x="293688" y="457200"/>
            <a:ext cx="8534400" cy="960438"/>
          </a:xfrm>
        </p:spPr>
        <p:txBody>
          <a:bodyPr/>
          <a:lstStyle/>
          <a:p>
            <a:r>
              <a:rPr lang="en-US" altLang="en-US" b="1" dirty="0"/>
              <a:t>Price-Earnings Ratio</a:t>
            </a:r>
          </a:p>
        </p:txBody>
      </p:sp>
      <p:grpSp>
        <p:nvGrpSpPr>
          <p:cNvPr id="115715" name="Group 11"/>
          <p:cNvGrpSpPr>
            <a:grpSpLocks/>
          </p:cNvGrpSpPr>
          <p:nvPr/>
        </p:nvGrpSpPr>
        <p:grpSpPr bwMode="auto">
          <a:xfrm>
            <a:off x="1001995" y="2895600"/>
            <a:ext cx="7477054" cy="1382430"/>
            <a:chOff x="628930" y="2895600"/>
            <a:chExt cx="7476208" cy="1382147"/>
          </a:xfrm>
        </p:grpSpPr>
        <p:sp>
          <p:nvSpPr>
            <p:cNvPr id="115718" name="Rectangle 7"/>
            <p:cNvSpPr>
              <a:spLocks noChangeArrowheads="1"/>
            </p:cNvSpPr>
            <p:nvPr/>
          </p:nvSpPr>
          <p:spPr bwMode="auto">
            <a:xfrm>
              <a:off x="628930" y="2895600"/>
              <a:ext cx="1681362" cy="1382147"/>
            </a:xfrm>
            <a:prstGeom prst="rect">
              <a:avLst/>
            </a:prstGeom>
            <a:noFill/>
            <a:ln w="12700">
              <a:noFill/>
              <a:miter lim="800000"/>
              <a:headEnd/>
              <a:tailEnd/>
            </a:ln>
          </p:spPr>
          <p:txBody>
            <a:bodyPr wrap="none" lIns="90488" tIns="44450" rIns="90488" bIns="44450">
              <a:spAutoFit/>
            </a:bodyPr>
            <a:lstStyle/>
            <a:p>
              <a:pPr algn="ctr"/>
              <a:r>
                <a:rPr lang="en-US" altLang="en-US" sz="2800" b="1" dirty="0"/>
                <a:t>Price–</a:t>
              </a:r>
            </a:p>
            <a:p>
              <a:pPr algn="ctr"/>
              <a:r>
                <a:rPr lang="en-US" altLang="en-US" sz="2800" b="1" dirty="0"/>
                <a:t>earnings</a:t>
              </a:r>
              <a:br>
                <a:rPr lang="en-US" altLang="en-US" sz="2800" b="1" dirty="0"/>
              </a:br>
              <a:r>
                <a:rPr lang="en-US" altLang="en-US" sz="2800" b="1" dirty="0"/>
                <a:t>ratio</a:t>
              </a:r>
            </a:p>
          </p:txBody>
        </p:sp>
        <p:sp>
          <p:nvSpPr>
            <p:cNvPr id="115719" name="Rectangle 8"/>
            <p:cNvSpPr>
              <a:spLocks noChangeArrowheads="1"/>
            </p:cNvSpPr>
            <p:nvPr/>
          </p:nvSpPr>
          <p:spPr bwMode="auto">
            <a:xfrm>
              <a:off x="2522320" y="3389000"/>
              <a:ext cx="362280" cy="459100"/>
            </a:xfrm>
            <a:prstGeom prst="rect">
              <a:avLst/>
            </a:prstGeom>
            <a:noFill/>
            <a:ln w="12700">
              <a:noFill/>
              <a:miter lim="800000"/>
              <a:headEnd/>
              <a:tailEnd/>
            </a:ln>
          </p:spPr>
          <p:txBody>
            <a:bodyPr wrap="none" lIns="90488" tIns="44450" rIns="90488" bIns="44450">
              <a:spAutoFit/>
            </a:bodyPr>
            <a:lstStyle/>
            <a:p>
              <a:r>
                <a:rPr lang="en-US" altLang="en-US" sz="2400" b="1" dirty="0"/>
                <a:t>=</a:t>
              </a:r>
            </a:p>
          </p:txBody>
        </p:sp>
        <p:sp>
          <p:nvSpPr>
            <p:cNvPr id="164873" name="Rectangle 9"/>
            <p:cNvSpPr>
              <a:spLocks noChangeArrowheads="1"/>
            </p:cNvSpPr>
            <p:nvPr/>
          </p:nvSpPr>
          <p:spPr bwMode="auto">
            <a:xfrm>
              <a:off x="2645926" y="3095584"/>
              <a:ext cx="5459212" cy="1012891"/>
            </a:xfrm>
            <a:prstGeom prst="rect">
              <a:avLst/>
            </a:prstGeom>
            <a:noFill/>
            <a:ln w="12700">
              <a:noFill/>
              <a:miter lim="800000"/>
              <a:headEnd/>
              <a:tailEnd/>
            </a:ln>
            <a:effectLst/>
          </p:spPr>
          <p:txBody>
            <a:bodyPr wrap="none" lIns="90488" tIns="44450" rIns="90488" bIns="44450">
              <a:spAutoFit/>
            </a:bodyPr>
            <a:lstStyle/>
            <a:p>
              <a:pPr algn="ctr">
                <a:lnSpc>
                  <a:spcPts val="3600"/>
                </a:lnSpc>
                <a:defRPr/>
              </a:pPr>
              <a:r>
                <a:rPr lang="en-US" sz="2800" b="1" dirty="0">
                  <a:effectLst>
                    <a:outerShdw blurRad="38100" dist="38100" dir="2700000" algn="tl">
                      <a:srgbClr val="C0C0C0"/>
                    </a:outerShdw>
                  </a:effectLst>
                  <a:latin typeface="Times New Roman" pitchFamily="18" charset="0"/>
                  <a:cs typeface="Arial" pitchFamily="34" charset="0"/>
                </a:rPr>
                <a:t>  </a:t>
              </a:r>
              <a:r>
                <a:rPr lang="en-US" sz="2800" b="1" dirty="0">
                  <a:latin typeface="Arial" pitchFamily="34" charset="0"/>
                  <a:cs typeface="Arial" pitchFamily="34" charset="0"/>
                </a:rPr>
                <a:t>Market value (price) per share</a:t>
              </a:r>
            </a:p>
            <a:p>
              <a:pPr algn="ctr">
                <a:lnSpc>
                  <a:spcPts val="3600"/>
                </a:lnSpc>
                <a:defRPr/>
              </a:pPr>
              <a:r>
                <a:rPr lang="en-US" sz="2800" b="1" dirty="0">
                  <a:latin typeface="Arial" pitchFamily="34" charset="0"/>
                  <a:cs typeface="Arial" pitchFamily="34" charset="0"/>
                </a:rPr>
                <a:t>Earnings per share</a:t>
              </a:r>
            </a:p>
          </p:txBody>
        </p:sp>
        <p:sp>
          <p:nvSpPr>
            <p:cNvPr id="115721" name="Line 10"/>
            <p:cNvSpPr>
              <a:spLocks noChangeShapeType="1"/>
            </p:cNvSpPr>
            <p:nvPr/>
          </p:nvSpPr>
          <p:spPr bwMode="auto">
            <a:xfrm flipV="1">
              <a:off x="2903277" y="3581260"/>
              <a:ext cx="5104822" cy="0"/>
            </a:xfrm>
            <a:prstGeom prst="line">
              <a:avLst/>
            </a:prstGeom>
            <a:noFill/>
            <a:ln w="38100">
              <a:solidFill>
                <a:schemeClr val="tx1"/>
              </a:solidFill>
              <a:round/>
              <a:headEnd/>
              <a:tailEnd/>
            </a:ln>
          </p:spPr>
          <p:txBody>
            <a:bodyPr/>
            <a:lstStyle/>
            <a:p>
              <a:endParaRPr lang="en-US" dirty="0"/>
            </a:p>
          </p:txBody>
        </p:sp>
      </p:grpSp>
      <p:sp>
        <p:nvSpPr>
          <p:cNvPr id="11" name="TextBox 10"/>
          <p:cNvSpPr txBox="1"/>
          <p:nvPr/>
        </p:nvSpPr>
        <p:spPr>
          <a:xfrm>
            <a:off x="550863" y="1503363"/>
            <a:ext cx="8001000" cy="1200150"/>
          </a:xfrm>
          <a:prstGeom prst="rect">
            <a:avLst/>
          </a:prstGeom>
          <a:solidFill>
            <a:schemeClr val="accent5">
              <a:lumMod val="20000"/>
              <a:lumOff val="80000"/>
            </a:schemeClr>
          </a:solidFill>
          <a:ln w="19050">
            <a:solidFill>
              <a:schemeClr val="tx1"/>
            </a:solidFill>
          </a:ln>
        </p:spPr>
        <p:txBody>
          <a:bodyPr>
            <a:spAutoFit/>
          </a:bodyPr>
          <a:lstStyle/>
          <a:p>
            <a:pPr algn="ctr">
              <a:defRPr/>
            </a:pPr>
            <a:r>
              <a:rPr lang="en-US" sz="2400" b="1" dirty="0">
                <a:cs typeface="Arial" pitchFamily="34" charset="0"/>
              </a:rPr>
              <a:t>This ratio reveals information about the stock market’s expectations for a company’s future growth in earnings, dividends, and opportunities.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1A5A71D3-A0CD-4B00-AE32-74591D9E59F1}" type="slidenum">
              <a:rPr lang="en-US" smtClean="0"/>
              <a:pPr>
                <a:defRPr/>
              </a:pPr>
              <a:t>57</a:t>
            </a:fld>
            <a:endParaRPr lang="en-US" dirty="0"/>
          </a:p>
        </p:txBody>
      </p:sp>
      <p:sp>
        <p:nvSpPr>
          <p:cNvPr id="13" name="Rounded Rectangle 12"/>
          <p:cNvSpPr/>
          <p:nvPr/>
        </p:nvSpPr>
        <p:spPr>
          <a:xfrm>
            <a:off x="114300" y="6477000"/>
            <a:ext cx="52959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 </a:t>
            </a:r>
            <a:r>
              <a:rPr lang="en-US" sz="1100" dirty="0"/>
              <a:t>Compute price-earnings ratio and describe its use in analysis.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lstStyle/>
          <a:p>
            <a:r>
              <a:rPr lang="en-US" altLang="en-US" dirty="0"/>
              <a:t/>
            </a:r>
            <a:br>
              <a:rPr lang="en-US" altLang="en-US" dirty="0"/>
            </a:br>
            <a:r>
              <a:rPr lang="en-US" altLang="en-US" dirty="0"/>
              <a:t/>
            </a:r>
            <a:br>
              <a:rPr lang="en-US" altLang="en-US" dirty="0"/>
            </a:br>
            <a:r>
              <a:rPr lang="en-US" altLang="en-US" dirty="0"/>
              <a:t> A3:	</a:t>
            </a:r>
            <a:br>
              <a:rPr lang="en-US" altLang="en-US" dirty="0"/>
            </a:br>
            <a:r>
              <a:rPr lang="en-US" dirty="0"/>
              <a:t>Compute dividend yield and explain its use in analysis.</a:t>
            </a:r>
            <a:br>
              <a:rPr lang="en-US" dirty="0"/>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58</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6757" y="19476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0536" y="477536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title"/>
          </p:nvPr>
        </p:nvSpPr>
        <p:spPr>
          <a:xfrm>
            <a:off x="293688" y="685800"/>
            <a:ext cx="8534400" cy="838200"/>
          </a:xfrm>
        </p:spPr>
        <p:txBody>
          <a:bodyPr/>
          <a:lstStyle/>
          <a:p>
            <a:r>
              <a:rPr lang="en-US" altLang="en-US" b="1" dirty="0"/>
              <a:t>Dividend Yield</a:t>
            </a:r>
          </a:p>
        </p:txBody>
      </p:sp>
      <p:grpSp>
        <p:nvGrpSpPr>
          <p:cNvPr id="116739" name="Group 11"/>
          <p:cNvGrpSpPr>
            <a:grpSpLocks/>
          </p:cNvGrpSpPr>
          <p:nvPr/>
        </p:nvGrpSpPr>
        <p:grpSpPr bwMode="auto">
          <a:xfrm>
            <a:off x="190500" y="3516312"/>
            <a:ext cx="8616950" cy="979488"/>
            <a:chOff x="304800" y="3457575"/>
            <a:chExt cx="8616786" cy="979435"/>
          </a:xfrm>
        </p:grpSpPr>
        <p:sp>
          <p:nvSpPr>
            <p:cNvPr id="116742" name="Rectangle 5"/>
            <p:cNvSpPr>
              <a:spLocks noChangeArrowheads="1"/>
            </p:cNvSpPr>
            <p:nvPr/>
          </p:nvSpPr>
          <p:spPr bwMode="auto">
            <a:xfrm>
              <a:off x="304800" y="3476625"/>
              <a:ext cx="1700788" cy="951543"/>
            </a:xfrm>
            <a:prstGeom prst="rect">
              <a:avLst/>
            </a:prstGeom>
            <a:noFill/>
            <a:ln w="12700">
              <a:noFill/>
              <a:miter lim="800000"/>
              <a:headEnd/>
              <a:tailEnd/>
            </a:ln>
          </p:spPr>
          <p:txBody>
            <a:bodyPr wrap="none" lIns="90488" tIns="44450" rIns="90488" bIns="44450">
              <a:spAutoFit/>
            </a:bodyPr>
            <a:lstStyle/>
            <a:p>
              <a:pPr algn="ctr"/>
              <a:r>
                <a:rPr lang="en-US" altLang="en-US" sz="2800" b="1" dirty="0"/>
                <a:t>Dividend</a:t>
              </a:r>
            </a:p>
            <a:p>
              <a:pPr algn="ctr"/>
              <a:r>
                <a:rPr lang="en-US" altLang="en-US" sz="2800" b="1" dirty="0"/>
                <a:t>yield</a:t>
              </a:r>
            </a:p>
          </p:txBody>
        </p:sp>
        <p:sp>
          <p:nvSpPr>
            <p:cNvPr id="116743" name="Rectangle 6"/>
            <p:cNvSpPr>
              <a:spLocks noChangeArrowheads="1"/>
            </p:cNvSpPr>
            <p:nvPr/>
          </p:nvSpPr>
          <p:spPr bwMode="auto">
            <a:xfrm>
              <a:off x="2209800" y="3690938"/>
              <a:ext cx="392737" cy="520655"/>
            </a:xfrm>
            <a:prstGeom prst="rect">
              <a:avLst/>
            </a:prstGeom>
            <a:noFill/>
            <a:ln w="12700">
              <a:noFill/>
              <a:miter lim="800000"/>
              <a:headEnd/>
              <a:tailEnd/>
            </a:ln>
          </p:spPr>
          <p:txBody>
            <a:bodyPr wrap="none" lIns="90488" tIns="44450" rIns="90488" bIns="44450">
              <a:spAutoFit/>
            </a:bodyPr>
            <a:lstStyle/>
            <a:p>
              <a:r>
                <a:rPr lang="en-US" altLang="en-US" sz="2800" b="1" dirty="0"/>
                <a:t>=</a:t>
              </a:r>
            </a:p>
          </p:txBody>
        </p:sp>
        <p:sp>
          <p:nvSpPr>
            <p:cNvPr id="116744" name="Rectangle 7"/>
            <p:cNvSpPr>
              <a:spLocks noChangeArrowheads="1"/>
            </p:cNvSpPr>
            <p:nvPr/>
          </p:nvSpPr>
          <p:spPr bwMode="auto">
            <a:xfrm>
              <a:off x="2536825" y="3457575"/>
              <a:ext cx="6384761" cy="979435"/>
            </a:xfrm>
            <a:prstGeom prst="rect">
              <a:avLst/>
            </a:prstGeom>
            <a:noFill/>
            <a:ln w="12700">
              <a:noFill/>
              <a:miter lim="800000"/>
              <a:headEnd/>
              <a:tailEnd/>
            </a:ln>
          </p:spPr>
          <p:txBody>
            <a:bodyPr wrap="none" lIns="90488" tIns="44450" rIns="90488" bIns="44450">
              <a:spAutoFit/>
            </a:bodyPr>
            <a:lstStyle/>
            <a:p>
              <a:pPr algn="ctr">
                <a:lnSpc>
                  <a:spcPts val="3600"/>
                </a:lnSpc>
              </a:pPr>
              <a:r>
                <a:rPr lang="en-US" altLang="en-US" sz="2800" b="1" dirty="0">
                  <a:solidFill>
                    <a:srgbClr val="3333CC"/>
                  </a:solidFill>
                  <a:latin typeface="Times New Roman" pitchFamily="18" charset="0"/>
                </a:rPr>
                <a:t>  </a:t>
              </a:r>
              <a:r>
                <a:rPr lang="en-US" altLang="en-US" sz="2800" b="1" dirty="0"/>
                <a:t>Annual cash dividends per share  </a:t>
              </a:r>
            </a:p>
            <a:p>
              <a:pPr algn="ctr">
                <a:lnSpc>
                  <a:spcPts val="3600"/>
                </a:lnSpc>
              </a:pPr>
              <a:r>
                <a:rPr lang="en-US" altLang="en-US" sz="2800" b="1" dirty="0"/>
                <a:t>Market value per share</a:t>
              </a:r>
            </a:p>
          </p:txBody>
        </p:sp>
        <p:sp>
          <p:nvSpPr>
            <p:cNvPr id="116745" name="Line 8"/>
            <p:cNvSpPr>
              <a:spLocks noChangeShapeType="1"/>
            </p:cNvSpPr>
            <p:nvPr/>
          </p:nvSpPr>
          <p:spPr bwMode="auto">
            <a:xfrm>
              <a:off x="2895600" y="3962400"/>
              <a:ext cx="5638800" cy="0"/>
            </a:xfrm>
            <a:prstGeom prst="line">
              <a:avLst/>
            </a:prstGeom>
            <a:noFill/>
            <a:ln w="38100">
              <a:solidFill>
                <a:schemeClr val="tx1"/>
              </a:solidFill>
              <a:round/>
              <a:headEnd/>
              <a:tailEnd/>
            </a:ln>
          </p:spPr>
          <p:txBody>
            <a:bodyPr/>
            <a:lstStyle/>
            <a:p>
              <a:endParaRPr lang="en-US" dirty="0"/>
            </a:p>
          </p:txBody>
        </p:sp>
      </p:grpSp>
      <p:sp>
        <p:nvSpPr>
          <p:cNvPr id="11" name="TextBox 10"/>
          <p:cNvSpPr txBox="1"/>
          <p:nvPr/>
        </p:nvSpPr>
        <p:spPr>
          <a:xfrm>
            <a:off x="665163" y="1916112"/>
            <a:ext cx="7772400" cy="1200150"/>
          </a:xfrm>
          <a:prstGeom prst="rect">
            <a:avLst/>
          </a:prstGeom>
          <a:solidFill>
            <a:schemeClr val="accent4">
              <a:lumMod val="40000"/>
              <a:lumOff val="60000"/>
            </a:schemeClr>
          </a:solidFill>
          <a:ln w="19050">
            <a:solidFill>
              <a:schemeClr val="tx1"/>
            </a:solidFill>
          </a:ln>
        </p:spPr>
        <p:txBody>
          <a:bodyPr>
            <a:spAutoFit/>
          </a:bodyPr>
          <a:lstStyle/>
          <a:p>
            <a:pPr algn="ctr">
              <a:defRPr/>
            </a:pPr>
            <a:r>
              <a:rPr lang="en-US" sz="2400" b="1" dirty="0">
                <a:solidFill>
                  <a:srgbClr val="0033CC"/>
                </a:solidFill>
                <a:cs typeface="Arial" pitchFamily="34" charset="0"/>
              </a:rPr>
              <a:t>Tells us the annual amount of cash dividends distributed to common stockholders relative to</a:t>
            </a:r>
            <a:br>
              <a:rPr lang="en-US" sz="2400" b="1" dirty="0">
                <a:solidFill>
                  <a:srgbClr val="0033CC"/>
                </a:solidFill>
                <a:cs typeface="Arial" pitchFamily="34" charset="0"/>
              </a:rPr>
            </a:br>
            <a:r>
              <a:rPr lang="en-US" sz="2400" b="1" dirty="0">
                <a:solidFill>
                  <a:srgbClr val="0033CC"/>
                </a:solidFill>
                <a:cs typeface="Arial" pitchFamily="34" charset="0"/>
              </a:rPr>
              <a:t>the stock’s market price.</a:t>
            </a:r>
            <a:endParaRPr lang="en-US" sz="2400" dirty="0">
              <a:cs typeface="Arial"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1A5A71D3-A0CD-4B00-AE32-74591D9E59F1}" type="slidenum">
              <a:rPr lang="en-US" smtClean="0"/>
              <a:pPr>
                <a:defRPr/>
              </a:pPr>
              <a:t>59</a:t>
            </a:fld>
            <a:endParaRPr lang="en-US" dirty="0"/>
          </a:p>
        </p:txBody>
      </p:sp>
      <p:sp>
        <p:nvSpPr>
          <p:cNvPr id="13" name="Rounded Rectangle 12"/>
          <p:cNvSpPr/>
          <p:nvPr/>
        </p:nvSpPr>
        <p:spPr>
          <a:xfrm>
            <a:off x="114300" y="6477000"/>
            <a:ext cx="50673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A3:  </a:t>
            </a:r>
            <a:r>
              <a:rPr lang="en-US" sz="1100" dirty="0"/>
              <a:t>Compute dividend yield and explain its use in analysis.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
          <p:cNvSpPr>
            <a:spLocks noGrp="1" noChangeArrowheads="1"/>
          </p:cNvSpPr>
          <p:nvPr>
            <p:ph type="title"/>
          </p:nvPr>
        </p:nvSpPr>
        <p:spPr>
          <a:xfrm>
            <a:off x="304800" y="561959"/>
            <a:ext cx="8534400" cy="1295400"/>
          </a:xfrm>
        </p:spPr>
        <p:txBody>
          <a:bodyPr/>
          <a:lstStyle/>
          <a:p>
            <a:r>
              <a:rPr lang="en-US" altLang="en-US" b="1" dirty="0"/>
              <a:t>Corporate Organization and Management</a:t>
            </a:r>
          </a:p>
        </p:txBody>
      </p:sp>
      <p:grpSp>
        <p:nvGrpSpPr>
          <p:cNvPr id="71684" name="Group 8"/>
          <p:cNvGrpSpPr>
            <a:grpSpLocks/>
          </p:cNvGrpSpPr>
          <p:nvPr/>
        </p:nvGrpSpPr>
        <p:grpSpPr bwMode="auto">
          <a:xfrm>
            <a:off x="4854575" y="3170238"/>
            <a:ext cx="3733800" cy="1981200"/>
            <a:chOff x="5181600" y="3429000"/>
            <a:chExt cx="3733800" cy="1981200"/>
          </a:xfrm>
        </p:grpSpPr>
        <p:sp>
          <p:nvSpPr>
            <p:cNvPr id="6" name="Rectangle 5"/>
            <p:cNvSpPr/>
            <p:nvPr/>
          </p:nvSpPr>
          <p:spPr>
            <a:xfrm>
              <a:off x="5638800" y="3429000"/>
              <a:ext cx="3276600" cy="1981200"/>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Corporate governance is the system by which companies are directed and controlled.</a:t>
              </a:r>
            </a:p>
          </p:txBody>
        </p:sp>
        <p:cxnSp>
          <p:nvCxnSpPr>
            <p:cNvPr id="8" name="Straight Arrow Connector 7"/>
            <p:cNvCxnSpPr>
              <a:stCxn id="6" idx="1"/>
            </p:cNvCxnSpPr>
            <p:nvPr/>
          </p:nvCxnSpPr>
          <p:spPr>
            <a:xfrm flipH="1">
              <a:off x="5181600" y="44196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71685" name="Group 28"/>
          <p:cNvGrpSpPr>
            <a:grpSpLocks/>
          </p:cNvGrpSpPr>
          <p:nvPr/>
        </p:nvGrpSpPr>
        <p:grpSpPr bwMode="auto">
          <a:xfrm>
            <a:off x="910101" y="1784350"/>
            <a:ext cx="3462337" cy="4572000"/>
            <a:chOff x="990600" y="2057400"/>
            <a:chExt cx="3462337" cy="4572000"/>
          </a:xfrm>
        </p:grpSpPr>
        <p:cxnSp>
          <p:nvCxnSpPr>
            <p:cNvPr id="19" name="Straight Arrow Connector 18"/>
            <p:cNvCxnSpPr/>
            <p:nvPr/>
          </p:nvCxnSpPr>
          <p:spPr>
            <a:xfrm rot="10800000" flipV="1">
              <a:off x="2590800" y="5287963"/>
              <a:ext cx="0" cy="549275"/>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2590800" y="4271963"/>
              <a:ext cx="0" cy="549275"/>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2590800" y="3205163"/>
              <a:ext cx="0" cy="549275"/>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Trapezoid 8"/>
            <p:cNvSpPr/>
            <p:nvPr/>
          </p:nvSpPr>
          <p:spPr>
            <a:xfrm>
              <a:off x="1401762" y="3754438"/>
              <a:ext cx="2378075" cy="639762"/>
            </a:xfrm>
            <a:prstGeom prst="trapezoid">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Board of Directors</a:t>
              </a:r>
            </a:p>
          </p:txBody>
        </p:sp>
        <p:grpSp>
          <p:nvGrpSpPr>
            <p:cNvPr id="71693" name="Group 12"/>
            <p:cNvGrpSpPr>
              <a:grpSpLocks/>
            </p:cNvGrpSpPr>
            <p:nvPr/>
          </p:nvGrpSpPr>
          <p:grpSpPr bwMode="auto">
            <a:xfrm>
              <a:off x="1630680" y="2057400"/>
              <a:ext cx="1920240" cy="1295400"/>
              <a:chOff x="534294" y="1676400"/>
              <a:chExt cx="1752600" cy="1295400"/>
            </a:xfrm>
          </p:grpSpPr>
          <p:sp>
            <p:nvSpPr>
              <p:cNvPr id="10" name="Isosceles Triangle 9"/>
              <p:cNvSpPr/>
              <p:nvPr/>
            </p:nvSpPr>
            <p:spPr>
              <a:xfrm>
                <a:off x="610796" y="1676400"/>
                <a:ext cx="1599595" cy="1279525"/>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2" name="Rectangle 11"/>
              <p:cNvSpPr/>
              <p:nvPr/>
            </p:nvSpPr>
            <p:spPr>
              <a:xfrm>
                <a:off x="534004" y="2667000"/>
                <a:ext cx="175318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Stockholders</a:t>
                </a:r>
              </a:p>
            </p:txBody>
          </p:sp>
        </p:grpSp>
        <p:sp>
          <p:nvSpPr>
            <p:cNvPr id="14" name="Trapezoid 13"/>
            <p:cNvSpPr/>
            <p:nvPr/>
          </p:nvSpPr>
          <p:spPr>
            <a:xfrm>
              <a:off x="990600" y="4795520"/>
              <a:ext cx="3200400" cy="640080"/>
            </a:xfrm>
            <a:prstGeom prst="trapezoid">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President, Vice President, and other Officers</a:t>
              </a:r>
            </a:p>
          </p:txBody>
        </p:sp>
        <p:sp>
          <p:nvSpPr>
            <p:cNvPr id="15" name="Trapezoid 14"/>
            <p:cNvSpPr/>
            <p:nvPr/>
          </p:nvSpPr>
          <p:spPr>
            <a:xfrm>
              <a:off x="1023936" y="5837238"/>
              <a:ext cx="3429001" cy="792162"/>
            </a:xfrm>
            <a:prstGeom prst="trapezoid">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Employees of the Corporation</a:t>
              </a:r>
            </a:p>
          </p:txBody>
        </p:sp>
      </p:grpSp>
      <p:cxnSp>
        <p:nvCxnSpPr>
          <p:cNvPr id="23" name="Straight Connector 22"/>
          <p:cNvCxnSpPr/>
          <p:nvPr/>
        </p:nvCxnSpPr>
        <p:spPr>
          <a:xfrm flipV="1">
            <a:off x="4854575" y="2057400"/>
            <a:ext cx="0" cy="44196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87863" y="2057400"/>
            <a:ext cx="36671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3575" y="6465888"/>
            <a:ext cx="36512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4" name="Slide Number Placeholder 23"/>
          <p:cNvSpPr>
            <a:spLocks noGrp="1"/>
          </p:cNvSpPr>
          <p:nvPr>
            <p:ph type="sldNum" sz="quarter" idx="12"/>
          </p:nvPr>
        </p:nvSpPr>
        <p:spPr/>
        <p:txBody>
          <a:bodyPr/>
          <a:lstStyle/>
          <a:p>
            <a:pPr>
              <a:defRPr/>
            </a:pPr>
            <a:fld id="{1A5A71D3-A0CD-4B00-AE32-74591D9E59F1}" type="slidenum">
              <a:rPr lang="en-US" smtClean="0"/>
              <a:pPr>
                <a:defRPr/>
              </a:pPr>
              <a:t>6</a:t>
            </a:fld>
            <a:endParaRPr lang="en-US" dirty="0"/>
          </a:p>
        </p:txBody>
      </p:sp>
      <p:sp>
        <p:nvSpPr>
          <p:cNvPr id="25" name="Rounded Rectangle 24"/>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26" name="TextBox 25"/>
          <p:cNvSpPr txBox="1"/>
          <p:nvPr/>
        </p:nvSpPr>
        <p:spPr>
          <a:xfrm>
            <a:off x="7508220" y="18134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altLang="en-US" dirty="0"/>
              <a:t> A4:	</a:t>
            </a:r>
            <a:br>
              <a:rPr lang="en-US" altLang="en-US" dirty="0"/>
            </a:br>
            <a:r>
              <a:rPr lang="en-US" dirty="0"/>
              <a:t>Compute book value and explain its use in analysis.</a:t>
            </a:r>
            <a:br>
              <a:rPr lang="en-US" dirty="0"/>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60</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700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title"/>
          </p:nvPr>
        </p:nvSpPr>
        <p:spPr>
          <a:xfrm>
            <a:off x="293688" y="533400"/>
            <a:ext cx="8534400" cy="1066800"/>
          </a:xfrm>
        </p:spPr>
        <p:txBody>
          <a:bodyPr/>
          <a:lstStyle/>
          <a:p>
            <a:r>
              <a:rPr lang="en-US" altLang="en-US" b="1" dirty="0"/>
              <a:t>Book Value per Common Share</a:t>
            </a:r>
          </a:p>
        </p:txBody>
      </p:sp>
      <p:sp>
        <p:nvSpPr>
          <p:cNvPr id="95237" name="Rectangle 5"/>
          <p:cNvSpPr>
            <a:spLocks noChangeArrowheads="1"/>
          </p:cNvSpPr>
          <p:nvPr/>
        </p:nvSpPr>
        <p:spPr bwMode="auto">
          <a:xfrm>
            <a:off x="152400" y="3475038"/>
            <a:ext cx="2668588" cy="890587"/>
          </a:xfrm>
          <a:prstGeom prst="rect">
            <a:avLst/>
          </a:prstGeom>
          <a:noFill/>
          <a:ln w="12700">
            <a:noFill/>
            <a:miter lim="800000"/>
            <a:headEnd/>
            <a:tailEnd/>
          </a:ln>
          <a:effectLst/>
        </p:spPr>
        <p:txBody>
          <a:bodyPr wrap="none" lIns="90488" tIns="44450" rIns="90488" bIns="44450">
            <a:spAutoFit/>
          </a:bodyPr>
          <a:lstStyle/>
          <a:p>
            <a:pPr algn="ctr">
              <a:defRPr/>
            </a:pPr>
            <a:r>
              <a:rPr lang="en-US" sz="2600" b="1" dirty="0">
                <a:effectLst>
                  <a:outerShdw blurRad="38100" dist="38100" dir="2700000" algn="tl">
                    <a:srgbClr val="C0C0C0"/>
                  </a:outerShdw>
                </a:effectLst>
                <a:latin typeface="Arial" pitchFamily="34" charset="0"/>
                <a:cs typeface="Arial" pitchFamily="34" charset="0"/>
              </a:rPr>
              <a:t>Book value per</a:t>
            </a:r>
            <a:br>
              <a:rPr lang="en-US" sz="2600" b="1" dirty="0">
                <a:effectLst>
                  <a:outerShdw blurRad="38100" dist="38100" dir="2700000" algn="tl">
                    <a:srgbClr val="C0C0C0"/>
                  </a:outerShdw>
                </a:effectLst>
                <a:latin typeface="Arial" pitchFamily="34" charset="0"/>
                <a:cs typeface="Arial" pitchFamily="34" charset="0"/>
              </a:rPr>
            </a:br>
            <a:r>
              <a:rPr lang="en-US" sz="2600" b="1" dirty="0">
                <a:solidFill>
                  <a:srgbClr val="FF0000"/>
                </a:solidFill>
                <a:effectLst>
                  <a:outerShdw blurRad="38100" dist="38100" dir="2700000" algn="tl">
                    <a:srgbClr val="C0C0C0"/>
                  </a:outerShdw>
                </a:effectLst>
                <a:latin typeface="Arial" pitchFamily="34" charset="0"/>
                <a:cs typeface="Arial" pitchFamily="34" charset="0"/>
              </a:rPr>
              <a:t>common</a:t>
            </a:r>
            <a:r>
              <a:rPr lang="en-US" sz="2600" b="1" dirty="0">
                <a:effectLst>
                  <a:outerShdw blurRad="38100" dist="38100" dir="2700000" algn="tl">
                    <a:srgbClr val="C0C0C0"/>
                  </a:outerShdw>
                </a:effectLst>
                <a:latin typeface="Arial" pitchFamily="34" charset="0"/>
                <a:cs typeface="Arial" pitchFamily="34" charset="0"/>
              </a:rPr>
              <a:t> share</a:t>
            </a:r>
          </a:p>
        </p:txBody>
      </p:sp>
      <p:sp>
        <p:nvSpPr>
          <p:cNvPr id="117764" name="Rectangle 6"/>
          <p:cNvSpPr>
            <a:spLocks noChangeArrowheads="1"/>
          </p:cNvSpPr>
          <p:nvPr/>
        </p:nvSpPr>
        <p:spPr bwMode="auto">
          <a:xfrm>
            <a:off x="2819400" y="3687763"/>
            <a:ext cx="376238" cy="490537"/>
          </a:xfrm>
          <a:prstGeom prst="rect">
            <a:avLst/>
          </a:prstGeom>
          <a:noFill/>
          <a:ln w="12700">
            <a:noFill/>
            <a:miter lim="800000"/>
            <a:headEnd/>
            <a:tailEnd/>
          </a:ln>
        </p:spPr>
        <p:txBody>
          <a:bodyPr wrap="none" lIns="90488" tIns="44450" rIns="90488" bIns="44450">
            <a:spAutoFit/>
          </a:bodyPr>
          <a:lstStyle/>
          <a:p>
            <a:r>
              <a:rPr lang="en-US" altLang="en-US" sz="2600" b="1" dirty="0"/>
              <a:t>=</a:t>
            </a:r>
          </a:p>
        </p:txBody>
      </p:sp>
      <p:sp>
        <p:nvSpPr>
          <p:cNvPr id="117765" name="Rectangle 7"/>
          <p:cNvSpPr>
            <a:spLocks noChangeArrowheads="1"/>
          </p:cNvSpPr>
          <p:nvPr/>
        </p:nvSpPr>
        <p:spPr bwMode="auto">
          <a:xfrm>
            <a:off x="3267075" y="3105150"/>
            <a:ext cx="5267325" cy="1690688"/>
          </a:xfrm>
          <a:prstGeom prst="rect">
            <a:avLst/>
          </a:prstGeom>
          <a:noFill/>
          <a:ln w="12700">
            <a:noFill/>
            <a:miter lim="800000"/>
            <a:headEnd/>
            <a:tailEnd/>
          </a:ln>
        </p:spPr>
        <p:txBody>
          <a:bodyPr wrap="none" lIns="90488" tIns="44450" rIns="90488" bIns="44450">
            <a:spAutoFit/>
          </a:bodyPr>
          <a:lstStyle/>
          <a:p>
            <a:pPr algn="ctr"/>
            <a:r>
              <a:rPr lang="en-US" altLang="en-US" sz="2600" b="1" dirty="0"/>
              <a:t>Stockholders’ equity applicable </a:t>
            </a:r>
            <a:br>
              <a:rPr lang="en-US" altLang="en-US" sz="2600" b="1" dirty="0"/>
            </a:br>
            <a:r>
              <a:rPr lang="en-US" altLang="en-US" sz="2600" b="1" dirty="0"/>
              <a:t>to </a:t>
            </a:r>
            <a:r>
              <a:rPr lang="en-US" altLang="en-US" sz="2600" b="1" dirty="0">
                <a:solidFill>
                  <a:srgbClr val="FF0000"/>
                </a:solidFill>
              </a:rPr>
              <a:t>common</a:t>
            </a:r>
            <a:r>
              <a:rPr lang="en-US" altLang="en-US" sz="2600" b="1" dirty="0"/>
              <a:t> shares</a:t>
            </a:r>
          </a:p>
          <a:p>
            <a:pPr algn="ctr"/>
            <a:r>
              <a:rPr lang="en-US" altLang="en-US" sz="2600" b="1" dirty="0"/>
              <a:t>Number of </a:t>
            </a:r>
            <a:r>
              <a:rPr lang="en-US" altLang="en-US" sz="2600" b="1" dirty="0">
                <a:solidFill>
                  <a:srgbClr val="FF0000"/>
                </a:solidFill>
              </a:rPr>
              <a:t>common</a:t>
            </a:r>
            <a:r>
              <a:rPr lang="en-US" altLang="en-US" sz="2600" b="1" dirty="0"/>
              <a:t/>
            </a:r>
            <a:br>
              <a:rPr lang="en-US" altLang="en-US" sz="2600" b="1" dirty="0"/>
            </a:br>
            <a:r>
              <a:rPr lang="en-US" altLang="en-US" sz="2600" b="1" dirty="0"/>
              <a:t>shares outstanding</a:t>
            </a:r>
          </a:p>
        </p:txBody>
      </p:sp>
      <p:sp>
        <p:nvSpPr>
          <p:cNvPr id="117766" name="Line 8"/>
          <p:cNvSpPr>
            <a:spLocks noChangeShapeType="1"/>
          </p:cNvSpPr>
          <p:nvPr/>
        </p:nvSpPr>
        <p:spPr bwMode="auto">
          <a:xfrm>
            <a:off x="3367088" y="3967163"/>
            <a:ext cx="4953000" cy="0"/>
          </a:xfrm>
          <a:prstGeom prst="line">
            <a:avLst/>
          </a:prstGeom>
          <a:noFill/>
          <a:ln w="38100">
            <a:solidFill>
              <a:schemeClr val="tx1"/>
            </a:solidFill>
            <a:round/>
            <a:headEnd/>
            <a:tailEnd/>
          </a:ln>
        </p:spPr>
        <p:txBody>
          <a:bodyPr/>
          <a:lstStyle/>
          <a:p>
            <a:endParaRPr lang="en-US" dirty="0"/>
          </a:p>
        </p:txBody>
      </p:sp>
      <p:sp>
        <p:nvSpPr>
          <p:cNvPr id="117767" name="TextBox 11"/>
          <p:cNvSpPr txBox="1">
            <a:spLocks noChangeArrowheads="1"/>
          </p:cNvSpPr>
          <p:nvPr/>
        </p:nvSpPr>
        <p:spPr bwMode="auto">
          <a:xfrm>
            <a:off x="263525" y="1684338"/>
            <a:ext cx="8610600" cy="830262"/>
          </a:xfrm>
          <a:prstGeom prst="rect">
            <a:avLst/>
          </a:prstGeom>
          <a:solidFill>
            <a:schemeClr val="bg2"/>
          </a:solidFill>
          <a:ln w="19050">
            <a:solidFill>
              <a:schemeClr val="tx1"/>
            </a:solidFill>
            <a:miter lim="800000"/>
            <a:headEnd/>
            <a:tailEnd/>
          </a:ln>
        </p:spPr>
        <p:txBody>
          <a:bodyPr>
            <a:spAutoFit/>
          </a:bodyPr>
          <a:lstStyle/>
          <a:p>
            <a:pPr algn="ctr"/>
            <a:r>
              <a:rPr lang="en-US" altLang="en-US" sz="2400" b="1" dirty="0">
                <a:solidFill>
                  <a:srgbClr val="9900CC"/>
                </a:solidFill>
              </a:rPr>
              <a:t>Reflects the amount of stockholders’ equity</a:t>
            </a:r>
            <a:br>
              <a:rPr lang="en-US" altLang="en-US" sz="2400" b="1" dirty="0">
                <a:solidFill>
                  <a:srgbClr val="9900CC"/>
                </a:solidFill>
              </a:rPr>
            </a:br>
            <a:r>
              <a:rPr lang="en-US" altLang="en-US" sz="2400" b="1" dirty="0">
                <a:solidFill>
                  <a:srgbClr val="9900CC"/>
                </a:solidFill>
              </a:rPr>
              <a:t>applicable to </a:t>
            </a:r>
            <a:r>
              <a:rPr lang="en-US" altLang="en-US" sz="2400" b="1" dirty="0">
                <a:solidFill>
                  <a:srgbClr val="FF0000"/>
                </a:solidFill>
              </a:rPr>
              <a:t>common</a:t>
            </a:r>
            <a:r>
              <a:rPr lang="en-US" altLang="en-US" sz="2400" b="1" dirty="0">
                <a:solidFill>
                  <a:srgbClr val="9900CC"/>
                </a:solidFill>
              </a:rPr>
              <a:t> shares on a per share basis.</a:t>
            </a:r>
            <a:endParaRPr lang="en-US" altLang="en-US" sz="24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1A5A71D3-A0CD-4B00-AE32-74591D9E59F1}" type="slidenum">
              <a:rPr lang="en-US" smtClean="0"/>
              <a:pPr>
                <a:defRPr/>
              </a:pPr>
              <a:t>61</a:t>
            </a:fld>
            <a:endParaRPr lang="en-US" dirty="0"/>
          </a:p>
        </p:txBody>
      </p:sp>
      <p:sp>
        <p:nvSpPr>
          <p:cNvPr id="12" name="Rounded Rectangle 11"/>
          <p:cNvSpPr/>
          <p:nvPr/>
        </p:nvSpPr>
        <p:spPr>
          <a:xfrm>
            <a:off x="114300" y="6477000"/>
            <a:ext cx="4991100"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A4:  </a:t>
            </a:r>
            <a:r>
              <a:rPr lang="en-US" sz="1100" dirty="0"/>
              <a:t>Compute book value and explain its use in analysis.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title"/>
          </p:nvPr>
        </p:nvSpPr>
        <p:spPr>
          <a:xfrm>
            <a:off x="457200" y="1752600"/>
            <a:ext cx="8229600" cy="1143000"/>
          </a:xfrm>
        </p:spPr>
        <p:txBody>
          <a:bodyPr/>
          <a:lstStyle/>
          <a:p>
            <a:r>
              <a:rPr lang="en-US" altLang="en-US" b="1" dirty="0"/>
              <a:t>End of Chapter 13</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1A5A71D3-A0CD-4B00-AE32-74591D9E59F1}" type="slidenum">
              <a:rPr lang="en-US" smtClean="0"/>
              <a:pPr>
                <a:defRPr/>
              </a:pPr>
              <a:t>62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p:cNvGraphicFramePr>
          <p:nvPr/>
        </p:nvGraphicFramePr>
        <p:xfrm>
          <a:off x="228600" y="1676401"/>
          <a:ext cx="8648700" cy="4419599"/>
        </p:xfrm>
        <a:graphic>
          <a:graphicData uri="http://schemas.openxmlformats.org/presentationml/2006/ole">
            <mc:AlternateContent xmlns:mc="http://schemas.openxmlformats.org/markup-compatibility/2006">
              <mc:Choice xmlns:v="urn:schemas-microsoft-com:vml" Requires="v">
                <p:oleObj spid="_x0000_s72821" name="MS Org Chart" r:id="rId4" imgW="5567680" imgH="2870200" progId="">
                  <p:embed followColorScheme="full"/>
                </p:oleObj>
              </mc:Choice>
              <mc:Fallback>
                <p:oleObj name="MS Org Chart" r:id="rId4" imgW="5567680" imgH="2870200" progId="">
                  <p:embed followColorScheme="full"/>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1"/>
                        <a:ext cx="8648700" cy="441959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676275" y="2506665"/>
            <a:ext cx="2524125" cy="828676"/>
            <a:chOff x="426" y="1219"/>
            <a:chExt cx="1590" cy="522"/>
          </a:xfrm>
        </p:grpSpPr>
        <p:sp>
          <p:nvSpPr>
            <p:cNvPr id="72718" name="Rectangle 4"/>
            <p:cNvSpPr>
              <a:spLocks noChangeArrowheads="1"/>
            </p:cNvSpPr>
            <p:nvPr/>
          </p:nvSpPr>
          <p:spPr bwMode="auto">
            <a:xfrm>
              <a:off x="426" y="1219"/>
              <a:ext cx="1206" cy="522"/>
            </a:xfrm>
            <a:prstGeom prst="rect">
              <a:avLst/>
            </a:prstGeom>
            <a:solidFill>
              <a:srgbClr val="C8FEC8"/>
            </a:solidFill>
            <a:ln w="12700">
              <a:solidFill>
                <a:srgbClr val="414141"/>
              </a:solidFill>
              <a:miter lim="800000"/>
              <a:headEnd/>
              <a:tailEnd/>
            </a:ln>
          </p:spPr>
          <p:txBody>
            <a:bodyPr wrap="square" lIns="90488" tIns="44450" rIns="90488" bIns="44450">
              <a:spAutoFit/>
            </a:bodyPr>
            <a:lstStyle/>
            <a:p>
              <a:pPr algn="ctr">
                <a:spcBef>
                  <a:spcPct val="50000"/>
                </a:spcBef>
              </a:pPr>
              <a:r>
                <a:rPr lang="en-US" altLang="en-US" sz="2400" b="1" dirty="0">
                  <a:solidFill>
                    <a:srgbClr val="006600"/>
                  </a:solidFill>
                </a:rPr>
                <a:t>Control corporation</a:t>
              </a:r>
            </a:p>
          </p:txBody>
        </p:sp>
        <p:sp>
          <p:nvSpPr>
            <p:cNvPr id="72719" name="Line 5"/>
            <p:cNvSpPr>
              <a:spLocks noChangeShapeType="1"/>
            </p:cNvSpPr>
            <p:nvPr/>
          </p:nvSpPr>
          <p:spPr bwMode="auto">
            <a:xfrm>
              <a:off x="1536" y="1481"/>
              <a:ext cx="480" cy="0"/>
            </a:xfrm>
            <a:prstGeom prst="line">
              <a:avLst/>
            </a:prstGeom>
            <a:noFill/>
            <a:ln w="38100">
              <a:solidFill>
                <a:srgbClr val="FF0000"/>
              </a:solidFill>
              <a:round/>
              <a:headEnd/>
              <a:tailEnd type="triangle" w="med" len="med"/>
            </a:ln>
            <a:effectLst>
              <a:outerShdw dist="12700" dir="5400000" algn="ctr" rotWithShape="0">
                <a:schemeClr val="bg2"/>
              </a:outerShdw>
            </a:effectLst>
          </p:spPr>
          <p:txBody>
            <a:bodyPr/>
            <a:lstStyle/>
            <a:p>
              <a:endParaRPr lang="en-US" dirty="0"/>
            </a:p>
          </p:txBody>
        </p:sp>
      </p:grpSp>
      <p:sp>
        <p:nvSpPr>
          <p:cNvPr id="72708" name="Line 8"/>
          <p:cNvSpPr>
            <a:spLocks noChangeShapeType="1"/>
          </p:cNvSpPr>
          <p:nvPr/>
        </p:nvSpPr>
        <p:spPr bwMode="auto">
          <a:xfrm flipH="1">
            <a:off x="5943600" y="2922588"/>
            <a:ext cx="762000" cy="0"/>
          </a:xfrm>
          <a:prstGeom prst="line">
            <a:avLst/>
          </a:prstGeom>
          <a:noFill/>
          <a:ln w="38100">
            <a:solidFill>
              <a:srgbClr val="FF0000"/>
            </a:solidFill>
            <a:round/>
            <a:headEnd/>
            <a:tailEnd type="triangle" w="med" len="med"/>
          </a:ln>
          <a:effectLst>
            <a:outerShdw dist="12700" dir="5400000" algn="ctr" rotWithShape="0">
              <a:schemeClr val="bg2"/>
            </a:outerShdw>
          </a:effectLst>
        </p:spPr>
        <p:txBody>
          <a:bodyPr/>
          <a:lstStyle/>
          <a:p>
            <a:endParaRPr lang="en-US" dirty="0"/>
          </a:p>
        </p:txBody>
      </p:sp>
      <p:grpSp>
        <p:nvGrpSpPr>
          <p:cNvPr id="3" name="Group 10"/>
          <p:cNvGrpSpPr>
            <a:grpSpLocks/>
          </p:cNvGrpSpPr>
          <p:nvPr/>
        </p:nvGrpSpPr>
        <p:grpSpPr bwMode="auto">
          <a:xfrm>
            <a:off x="295275" y="3451225"/>
            <a:ext cx="2981325" cy="1196975"/>
            <a:chOff x="186" y="1699"/>
            <a:chExt cx="1878" cy="754"/>
          </a:xfrm>
        </p:grpSpPr>
        <p:sp>
          <p:nvSpPr>
            <p:cNvPr id="72716" name="Line 11"/>
            <p:cNvSpPr>
              <a:spLocks noChangeShapeType="1"/>
            </p:cNvSpPr>
            <p:nvPr/>
          </p:nvSpPr>
          <p:spPr bwMode="auto">
            <a:xfrm>
              <a:off x="1632" y="1973"/>
              <a:ext cx="432" cy="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a:lstStyle/>
            <a:p>
              <a:endParaRPr lang="en-US" dirty="0"/>
            </a:p>
          </p:txBody>
        </p:sp>
        <p:sp>
          <p:nvSpPr>
            <p:cNvPr id="72717" name="Rectangle 12"/>
            <p:cNvSpPr>
              <a:spLocks noChangeArrowheads="1"/>
            </p:cNvSpPr>
            <p:nvPr/>
          </p:nvSpPr>
          <p:spPr bwMode="auto">
            <a:xfrm>
              <a:off x="186" y="1699"/>
              <a:ext cx="1446" cy="754"/>
            </a:xfrm>
            <a:prstGeom prst="rect">
              <a:avLst/>
            </a:prstGeom>
            <a:solidFill>
              <a:srgbClr val="FDC0E5"/>
            </a:solidFill>
            <a:ln w="12700">
              <a:solidFill>
                <a:srgbClr val="414141"/>
              </a:solidFill>
              <a:miter lim="800000"/>
              <a:headEnd/>
              <a:tailEnd/>
            </a:ln>
          </p:spPr>
          <p:txBody>
            <a:bodyPr lIns="90488" tIns="44450" rIns="90488" bIns="44450">
              <a:spAutoFit/>
            </a:bodyPr>
            <a:lstStyle/>
            <a:p>
              <a:pPr algn="ctr">
                <a:spcBef>
                  <a:spcPct val="50000"/>
                </a:spcBef>
              </a:pPr>
              <a:r>
                <a:rPr lang="en-US" altLang="en-US" sz="2400" b="1" dirty="0"/>
                <a:t>Selected by a vote of the stockholders</a:t>
              </a:r>
            </a:p>
          </p:txBody>
        </p:sp>
      </p:grpSp>
      <p:grpSp>
        <p:nvGrpSpPr>
          <p:cNvPr id="4" name="Group 13"/>
          <p:cNvGrpSpPr>
            <a:grpSpLocks/>
          </p:cNvGrpSpPr>
          <p:nvPr/>
        </p:nvGrpSpPr>
        <p:grpSpPr bwMode="auto">
          <a:xfrm>
            <a:off x="5867400" y="3619500"/>
            <a:ext cx="2971800" cy="1562100"/>
            <a:chOff x="3696" y="2088"/>
            <a:chExt cx="1872" cy="984"/>
          </a:xfrm>
        </p:grpSpPr>
        <p:sp>
          <p:nvSpPr>
            <p:cNvPr id="72714" name="Line 14"/>
            <p:cNvSpPr>
              <a:spLocks noChangeShapeType="1"/>
            </p:cNvSpPr>
            <p:nvPr/>
          </p:nvSpPr>
          <p:spPr bwMode="auto">
            <a:xfrm flipH="1">
              <a:off x="3696" y="2256"/>
              <a:ext cx="432" cy="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a:lstStyle/>
            <a:p>
              <a:endParaRPr lang="en-US" dirty="0"/>
            </a:p>
          </p:txBody>
        </p:sp>
        <p:sp>
          <p:nvSpPr>
            <p:cNvPr id="72715" name="Rectangle 15"/>
            <p:cNvSpPr>
              <a:spLocks noChangeArrowheads="1"/>
            </p:cNvSpPr>
            <p:nvPr/>
          </p:nvSpPr>
          <p:spPr bwMode="auto">
            <a:xfrm>
              <a:off x="4080" y="2088"/>
              <a:ext cx="1488" cy="984"/>
            </a:xfrm>
            <a:prstGeom prst="rect">
              <a:avLst/>
            </a:prstGeom>
            <a:solidFill>
              <a:srgbClr val="FDC0E5"/>
            </a:solidFill>
            <a:ln w="12700">
              <a:solidFill>
                <a:srgbClr val="414141"/>
              </a:solidFill>
              <a:miter lim="800000"/>
              <a:headEnd/>
              <a:tailEnd/>
            </a:ln>
          </p:spPr>
          <p:txBody>
            <a:bodyPr lIns="90488" tIns="44450" rIns="90488" bIns="44450">
              <a:spAutoFit/>
            </a:bodyPr>
            <a:lstStyle/>
            <a:p>
              <a:pPr algn="ctr">
                <a:spcBef>
                  <a:spcPct val="50000"/>
                </a:spcBef>
              </a:pPr>
              <a:r>
                <a:rPr lang="en-US" altLang="en-US" sz="2400" b="1" dirty="0"/>
                <a:t>Overall responsibility for managing the company</a:t>
              </a:r>
            </a:p>
          </p:txBody>
        </p:sp>
      </p:grpSp>
      <p:sp>
        <p:nvSpPr>
          <p:cNvPr id="72711" name="Rectangle 10"/>
          <p:cNvSpPr>
            <a:spLocks noGrp="1" noChangeArrowheads="1"/>
          </p:cNvSpPr>
          <p:nvPr>
            <p:ph type="title"/>
          </p:nvPr>
        </p:nvSpPr>
        <p:spPr>
          <a:xfrm>
            <a:off x="293688" y="685800"/>
            <a:ext cx="8534400" cy="731838"/>
          </a:xfrm>
        </p:spPr>
        <p:txBody>
          <a:bodyPr/>
          <a:lstStyle/>
          <a:p>
            <a:r>
              <a:rPr lang="en-US" altLang="en-US" sz="4000" b="1" dirty="0"/>
              <a:t>Corporate Organization and Management</a:t>
            </a:r>
          </a:p>
        </p:txBody>
      </p:sp>
      <p:sp>
        <p:nvSpPr>
          <p:cNvPr id="72713" name="Rectangle 7"/>
          <p:cNvSpPr>
            <a:spLocks noChangeArrowheads="1"/>
          </p:cNvSpPr>
          <p:nvPr/>
        </p:nvSpPr>
        <p:spPr bwMode="auto">
          <a:xfrm>
            <a:off x="6629400" y="2324100"/>
            <a:ext cx="2133600" cy="1196975"/>
          </a:xfrm>
          <a:prstGeom prst="rect">
            <a:avLst/>
          </a:prstGeom>
          <a:solidFill>
            <a:srgbClr val="C8FEC8"/>
          </a:solidFill>
          <a:ln w="12700">
            <a:solidFill>
              <a:srgbClr val="414141"/>
            </a:solidFill>
            <a:miter lim="800000"/>
            <a:headEnd/>
            <a:tailEnd/>
          </a:ln>
        </p:spPr>
        <p:txBody>
          <a:bodyPr lIns="90488" tIns="44450" rIns="90488" bIns="44450">
            <a:spAutoFit/>
          </a:bodyPr>
          <a:lstStyle/>
          <a:p>
            <a:pPr algn="ctr">
              <a:spcBef>
                <a:spcPct val="50000"/>
              </a:spcBef>
            </a:pPr>
            <a:r>
              <a:rPr lang="en-US" altLang="en-US" sz="2400" b="1" dirty="0">
                <a:solidFill>
                  <a:srgbClr val="006600"/>
                </a:solidFill>
              </a:rPr>
              <a:t>Stockholders usually meet once a year</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Slide Number Placeholder 16"/>
          <p:cNvSpPr>
            <a:spLocks noGrp="1"/>
          </p:cNvSpPr>
          <p:nvPr>
            <p:ph type="sldNum" sz="quarter" idx="12"/>
          </p:nvPr>
        </p:nvSpPr>
        <p:spPr/>
        <p:txBody>
          <a:bodyPr/>
          <a:lstStyle/>
          <a:p>
            <a:pPr>
              <a:defRPr/>
            </a:pPr>
            <a:fld id="{1A5A71D3-A0CD-4B00-AE32-74591D9E59F1}" type="slidenum">
              <a:rPr lang="en-US" smtClean="0"/>
              <a:pPr>
                <a:defRPr/>
              </a:pPr>
              <a:t>7</a:t>
            </a:fld>
            <a:endParaRPr lang="en-US" dirty="0"/>
          </a:p>
        </p:txBody>
      </p:sp>
      <p:sp>
        <p:nvSpPr>
          <p:cNvPr id="18" name="Rounded Rectangle 17"/>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nodeType="afterGroup">
                            <p:stCondLst>
                              <p:cond delay="1000"/>
                            </p:stCondLst>
                            <p:childTnLst>
                              <p:par>
                                <p:cTn id="13" presetID="1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a:xfrm>
            <a:off x="293688" y="609600"/>
            <a:ext cx="8534400" cy="808038"/>
          </a:xfrm>
        </p:spPr>
        <p:txBody>
          <a:bodyPr/>
          <a:lstStyle/>
          <a:p>
            <a:r>
              <a:rPr lang="en-US" altLang="en-US" b="1" dirty="0"/>
              <a:t>Rights of Stockholders</a:t>
            </a:r>
          </a:p>
        </p:txBody>
      </p:sp>
      <p:sp>
        <p:nvSpPr>
          <p:cNvPr id="73731" name="Rectangle 2"/>
          <p:cNvSpPr>
            <a:spLocks noGrp="1" noChangeArrowheads="1"/>
          </p:cNvSpPr>
          <p:nvPr>
            <p:ph type="body" idx="4294967295"/>
          </p:nvPr>
        </p:nvSpPr>
        <p:spPr>
          <a:xfrm>
            <a:off x="990600" y="1447800"/>
            <a:ext cx="7239000" cy="3886200"/>
          </a:xfrm>
          <a:solidFill>
            <a:srgbClr val="CCECFF"/>
          </a:solidFill>
          <a:ln w="28575" cap="flat">
            <a:solidFill>
              <a:schemeClr val="tx1"/>
            </a:solidFill>
          </a:ln>
        </p:spPr>
        <p:txBody>
          <a:bodyPr lIns="90488" tIns="44450" rIns="90488" bIns="44450"/>
          <a:lstStyle/>
          <a:p>
            <a:pPr marL="514350" indent="-514350">
              <a:buClr>
                <a:schemeClr val="tx1"/>
              </a:buClr>
              <a:buFont typeface="+mj-lt"/>
              <a:buAutoNum type="arabicPeriod"/>
            </a:pPr>
            <a:r>
              <a:rPr lang="en-US" altLang="en-US" dirty="0"/>
              <a:t> Vote at stockholders’ meetings (or</a:t>
            </a:r>
            <a:br>
              <a:rPr lang="en-US" altLang="en-US" dirty="0"/>
            </a:br>
            <a:r>
              <a:rPr lang="en-US" altLang="en-US" dirty="0"/>
              <a:t> register proxy votes electronically)</a:t>
            </a:r>
          </a:p>
          <a:p>
            <a:pPr marL="514350" indent="-514350">
              <a:buClr>
                <a:schemeClr val="tx1"/>
              </a:buClr>
              <a:buFont typeface="+mj-lt"/>
              <a:buAutoNum type="arabicPeriod"/>
            </a:pPr>
            <a:r>
              <a:rPr lang="en-US" altLang="en-US" dirty="0"/>
              <a:t> Sell stock</a:t>
            </a:r>
          </a:p>
          <a:p>
            <a:pPr marL="514350" indent="-514350">
              <a:buClr>
                <a:schemeClr val="tx1"/>
              </a:buClr>
              <a:buFont typeface="+mj-lt"/>
              <a:buAutoNum type="arabicPeriod"/>
            </a:pPr>
            <a:r>
              <a:rPr lang="en-US" altLang="en-US" dirty="0"/>
              <a:t> Purchase additional shares of stock</a:t>
            </a:r>
          </a:p>
          <a:p>
            <a:pPr marL="514350" indent="-514350">
              <a:buClr>
                <a:schemeClr val="tx1"/>
              </a:buClr>
              <a:buFont typeface="+mj-lt"/>
              <a:buAutoNum type="arabicPeriod"/>
            </a:pPr>
            <a:r>
              <a:rPr lang="en-US" altLang="en-US" dirty="0"/>
              <a:t> Receive dividends, if any</a:t>
            </a:r>
          </a:p>
          <a:p>
            <a:pPr marL="514350" indent="-514350">
              <a:buClr>
                <a:schemeClr val="tx1"/>
              </a:buClr>
              <a:buFont typeface="+mj-lt"/>
              <a:buAutoNum type="arabicPeriod"/>
            </a:pPr>
            <a:r>
              <a:rPr lang="en-US" altLang="en-US" dirty="0"/>
              <a:t> Share equally in any assets remaining</a:t>
            </a:r>
            <a:br>
              <a:rPr lang="en-US" altLang="en-US" dirty="0"/>
            </a:br>
            <a:r>
              <a:rPr lang="en-US" altLang="en-US" dirty="0"/>
              <a:t> after creditors are paid in a liquidation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1A5A71D3-A0CD-4B00-AE32-74591D9E59F1}" type="slidenum">
              <a:rPr lang="en-US" smtClean="0"/>
              <a:pPr>
                <a:defRPr/>
              </a:pPr>
              <a:t>8</a:t>
            </a:fld>
            <a:endParaRPr lang="en-US" dirty="0"/>
          </a:p>
        </p:txBody>
      </p:sp>
      <p:sp>
        <p:nvSpPr>
          <p:cNvPr id="7" name="Rounded Rectangle 6"/>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7"/>
          <p:cNvSpPr>
            <a:spLocks noChangeArrowheads="1"/>
          </p:cNvSpPr>
          <p:nvPr/>
        </p:nvSpPr>
        <p:spPr bwMode="auto">
          <a:xfrm>
            <a:off x="77788" y="1447800"/>
            <a:ext cx="2894012" cy="3563821"/>
          </a:xfrm>
          <a:prstGeom prst="rect">
            <a:avLst/>
          </a:prstGeom>
          <a:solidFill>
            <a:srgbClr val="FFFFCC"/>
          </a:solidFill>
          <a:ln w="12700">
            <a:solidFill>
              <a:schemeClr val="tx1"/>
            </a:solidFill>
            <a:miter lim="800000"/>
            <a:headEnd/>
            <a:tailEnd/>
          </a:ln>
        </p:spPr>
        <p:txBody>
          <a:bodyPr wrap="square" lIns="90488" tIns="44450" rIns="90488" bIns="44450">
            <a:spAutoFit/>
          </a:bodyPr>
          <a:lstStyle/>
          <a:p>
            <a:pPr algn="ctr">
              <a:spcBef>
                <a:spcPct val="20000"/>
              </a:spcBef>
            </a:pPr>
            <a:r>
              <a:rPr lang="en-US" altLang="en-US" sz="2400" b="1" dirty="0"/>
              <a:t>Each unit of ownership is called a</a:t>
            </a:r>
            <a:r>
              <a:rPr lang="en-US" altLang="en-US" sz="2400" b="1" dirty="0">
                <a:solidFill>
                  <a:schemeClr val="hlink"/>
                </a:solidFill>
              </a:rPr>
              <a:t> </a:t>
            </a:r>
            <a:r>
              <a:rPr lang="en-US" altLang="en-US" sz="2400" b="1" dirty="0">
                <a:solidFill>
                  <a:srgbClr val="FF0000"/>
                </a:solidFill>
              </a:rPr>
              <a:t>share of stock</a:t>
            </a:r>
            <a:r>
              <a:rPr lang="en-US" altLang="en-US" sz="2400" b="1" dirty="0"/>
              <a:t>.</a:t>
            </a:r>
          </a:p>
          <a:p>
            <a:pPr algn="ctr">
              <a:spcBef>
                <a:spcPct val="20000"/>
              </a:spcBef>
            </a:pPr>
            <a:r>
              <a:rPr lang="en-US" altLang="en-US" sz="2400" b="1" dirty="0"/>
              <a:t>A stock certificate serves as proof that a stockholder has purchased shares.</a:t>
            </a:r>
          </a:p>
        </p:txBody>
      </p:sp>
      <p:sp>
        <p:nvSpPr>
          <p:cNvPr id="74755" name="Rectangle 1028"/>
          <p:cNvSpPr>
            <a:spLocks noGrp="1" noChangeArrowheads="1"/>
          </p:cNvSpPr>
          <p:nvPr>
            <p:ph type="title"/>
          </p:nvPr>
        </p:nvSpPr>
        <p:spPr>
          <a:xfrm>
            <a:off x="293688" y="533400"/>
            <a:ext cx="8534400" cy="884238"/>
          </a:xfrm>
        </p:spPr>
        <p:txBody>
          <a:bodyPr/>
          <a:lstStyle/>
          <a:p>
            <a:r>
              <a:rPr lang="en-US" altLang="en-US" b="1" dirty="0"/>
              <a:t>Stock Certificates and </a:t>
            </a:r>
            <a:r>
              <a:rPr lang="en-US" altLang="en-US" sz="3800" b="1" dirty="0"/>
              <a:t>Transfer</a:t>
            </a:r>
          </a:p>
        </p:txBody>
      </p:sp>
      <p:sp>
        <p:nvSpPr>
          <p:cNvPr id="74756" name="Rectangle 1029"/>
          <p:cNvSpPr>
            <a:spLocks noChangeArrowheads="1"/>
          </p:cNvSpPr>
          <p:nvPr/>
        </p:nvSpPr>
        <p:spPr bwMode="auto">
          <a:xfrm>
            <a:off x="330200" y="5257800"/>
            <a:ext cx="8480425" cy="828432"/>
          </a:xfrm>
          <a:prstGeom prst="rect">
            <a:avLst/>
          </a:prstGeom>
          <a:solidFill>
            <a:srgbClr val="CCECFF"/>
          </a:solidFill>
          <a:ln w="12700">
            <a:solidFill>
              <a:schemeClr val="tx1"/>
            </a:solidFill>
            <a:miter lim="800000"/>
            <a:headEnd/>
            <a:tailEnd/>
          </a:ln>
        </p:spPr>
        <p:txBody>
          <a:bodyPr wrap="square" lIns="90488" tIns="44450" rIns="90488" bIns="44450">
            <a:spAutoFit/>
          </a:bodyPr>
          <a:lstStyle/>
          <a:p>
            <a:pPr>
              <a:spcBef>
                <a:spcPct val="20000"/>
              </a:spcBef>
            </a:pPr>
            <a:r>
              <a:rPr lang="en-US" altLang="en-US" sz="2400" b="1" dirty="0"/>
              <a:t>When the stock is sold, the stockholder signs a</a:t>
            </a:r>
            <a:r>
              <a:rPr lang="en-US" altLang="en-US" sz="2400" b="1" dirty="0">
                <a:solidFill>
                  <a:schemeClr val="folHlink"/>
                </a:solidFill>
              </a:rPr>
              <a:t> </a:t>
            </a:r>
            <a:r>
              <a:rPr lang="en-US" altLang="en-US" sz="2400" b="1" dirty="0">
                <a:solidFill>
                  <a:srgbClr val="FF0000"/>
                </a:solidFill>
              </a:rPr>
              <a:t>transfer endorsement</a:t>
            </a:r>
            <a:r>
              <a:rPr lang="en-US" altLang="en-US" sz="2400" b="1" dirty="0">
                <a:solidFill>
                  <a:schemeClr val="folHlink"/>
                </a:solidFill>
              </a:rPr>
              <a:t> </a:t>
            </a:r>
            <a:r>
              <a:rPr lang="en-US" altLang="en-US" sz="2400" b="1" dirty="0"/>
              <a:t>on the back of the stock certificate.</a:t>
            </a:r>
          </a:p>
        </p:txBody>
      </p:sp>
      <p:pic>
        <p:nvPicPr>
          <p:cNvPr id="74757" name="Picture 7"/>
          <p:cNvPicPr>
            <a:picLocks noChangeAspect="1" noChangeArrowheads="1"/>
          </p:cNvPicPr>
          <p:nvPr/>
        </p:nvPicPr>
        <p:blipFill>
          <a:blip r:embed="rId3" cstate="print"/>
          <a:srcRect/>
          <a:stretch>
            <a:fillRect/>
          </a:stretch>
        </p:blipFill>
        <p:spPr bwMode="auto">
          <a:xfrm>
            <a:off x="3048000" y="1295401"/>
            <a:ext cx="6011863" cy="3886199"/>
          </a:xfrm>
          <a:prstGeom prst="rect">
            <a:avLst/>
          </a:prstGeom>
          <a:noFill/>
          <a:ln w="9525">
            <a:no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1A5A71D3-A0CD-4B00-AE32-74591D9E59F1}" type="slidenum">
              <a:rPr lang="en-US" smtClean="0"/>
              <a:pPr>
                <a:defRPr/>
              </a:pPr>
              <a:t>9</a:t>
            </a:fld>
            <a:endParaRPr lang="en-US" dirty="0"/>
          </a:p>
        </p:txBody>
      </p:sp>
      <p:sp>
        <p:nvSpPr>
          <p:cNvPr id="9" name="Rounded Rectangle 8"/>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10" name="TextBox 9"/>
          <p:cNvSpPr txBox="1"/>
          <p:nvPr/>
        </p:nvSpPr>
        <p:spPr>
          <a:xfrm>
            <a:off x="8015844" y="62440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9796</TotalTime>
  <Words>11333</Words>
  <Application>Microsoft Office PowerPoint</Application>
  <PresentationFormat>On-screen Show (4:3)</PresentationFormat>
  <Paragraphs>866</Paragraphs>
  <Slides>62</Slides>
  <Notes>62</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4</vt:i4>
      </vt:variant>
      <vt:variant>
        <vt:lpstr>Slide Titles</vt:lpstr>
      </vt:variant>
      <vt:variant>
        <vt:i4>62</vt:i4>
      </vt:variant>
    </vt:vector>
  </HeadingPairs>
  <TitlesOfParts>
    <vt:vector size="83" baseType="lpstr">
      <vt:lpstr>ＭＳ Ｐゴシック</vt:lpstr>
      <vt:lpstr>Arial</vt:lpstr>
      <vt:lpstr>Arial Narrow</vt:lpstr>
      <vt:lpstr>Berlin Sans FB</vt:lpstr>
      <vt:lpstr>Calibri</vt:lpstr>
      <vt:lpstr>Century Schoolbook</vt:lpstr>
      <vt:lpstr>Palatino Linotype</vt:lpstr>
      <vt:lpstr>Symbol</vt:lpstr>
      <vt:lpstr>Times</vt:lpstr>
      <vt:lpstr>Times New Roman</vt:lpstr>
      <vt:lpstr>Wingdings</vt:lpstr>
      <vt:lpstr>Office Theme</vt:lpstr>
      <vt:lpstr>1_Office Theme</vt:lpstr>
      <vt:lpstr>2_Office Theme</vt:lpstr>
      <vt:lpstr>3_Office Theme</vt:lpstr>
      <vt:lpstr>4_Office Theme</vt:lpstr>
      <vt:lpstr>5_Office Theme</vt:lpstr>
      <vt:lpstr>MS Org Chart</vt:lpstr>
      <vt:lpstr>Worksheet</vt:lpstr>
      <vt:lpstr>Clip</vt:lpstr>
      <vt:lpstr>Microsoft Excel 97-2003 Worksheet</vt:lpstr>
      <vt:lpstr>Accounting for Corporations</vt:lpstr>
      <vt:lpstr>PowerPoint Presentation</vt:lpstr>
      <vt:lpstr>   C1:  Identify characteristics of corporations and their organization.   </vt:lpstr>
      <vt:lpstr>Corporate Form of Organization</vt:lpstr>
      <vt:lpstr>Characteristics of Corporations</vt:lpstr>
      <vt:lpstr>Corporate Organization and Management</vt:lpstr>
      <vt:lpstr>Corporate Organization and Management</vt:lpstr>
      <vt:lpstr>Rights of Stockholders</vt:lpstr>
      <vt:lpstr>Stock Certificates and Transfer</vt:lpstr>
      <vt:lpstr>Basics of Capital Stock</vt:lpstr>
      <vt:lpstr>Basics of Capital Stock</vt:lpstr>
      <vt:lpstr>Stockholders’ Equity</vt:lpstr>
      <vt:lpstr>   P1:  Record the issuance of corporate stock.   </vt:lpstr>
      <vt:lpstr>Issuing Par Value Stock at a Premium</vt:lpstr>
      <vt:lpstr>Issuing Par Value Stock</vt:lpstr>
      <vt:lpstr>Issuing No-Par Value Stock</vt:lpstr>
      <vt:lpstr>Issuing Stated Value Stock</vt:lpstr>
      <vt:lpstr>Issuing Stock for Noncash Assets</vt:lpstr>
      <vt:lpstr>PowerPoint Presentation</vt:lpstr>
      <vt:lpstr>   P2:  Record transactions involving cash dividends, stock dividends, and stock splits.  </vt:lpstr>
      <vt:lpstr>Cash Dividends</vt:lpstr>
      <vt:lpstr>Accounting for Cash Dividends</vt:lpstr>
      <vt:lpstr>Accounting for Cash Dividends</vt:lpstr>
      <vt:lpstr>Accounting for Cash Dividends</vt:lpstr>
      <vt:lpstr>Deficits and Cash Dividends</vt:lpstr>
      <vt:lpstr>Stock Dividends</vt:lpstr>
      <vt:lpstr>Recording a Small Stock Dividend</vt:lpstr>
      <vt:lpstr>PowerPoint Presentation</vt:lpstr>
      <vt:lpstr>Recording a Small Stock Dividend</vt:lpstr>
      <vt:lpstr>Recording a Large Stock Dividend</vt:lpstr>
      <vt:lpstr>Stock Splits</vt:lpstr>
      <vt:lpstr>PowerPoint Presentation</vt:lpstr>
      <vt:lpstr>PowerPoint Presentation</vt:lpstr>
      <vt:lpstr>PowerPoint Presentation</vt:lpstr>
      <vt:lpstr>   C2:  Explain characteristics of, and distribute dividends between, common and preferred stock.   </vt:lpstr>
      <vt:lpstr>Preferred Stock</vt:lpstr>
      <vt:lpstr>Issuance of Preferred Stock</vt:lpstr>
      <vt:lpstr>Dividend Preference of  Preferred Stock</vt:lpstr>
      <vt:lpstr>Participating or  Nonparticipating Dividend</vt:lpstr>
      <vt:lpstr>PowerPoint Presentation</vt:lpstr>
      <vt:lpstr>PowerPoint Presentation</vt:lpstr>
      <vt:lpstr>   P3:  Record purchases and sales of treasury stock and the retirement of stock. </vt:lpstr>
      <vt:lpstr>Treasury Stock</vt:lpstr>
      <vt:lpstr>Purchasing Treasury Stock</vt:lpstr>
      <vt:lpstr>Selling Treasury Stock at Cost</vt:lpstr>
      <vt:lpstr>Selling Treasury Stock Above Cost</vt:lpstr>
      <vt:lpstr>Selling Treasury Stock  Below Cost</vt:lpstr>
      <vt:lpstr>PowerPoint Presentation</vt:lpstr>
      <vt:lpstr>PowerPoint Presentation</vt:lpstr>
      <vt:lpstr>   C3:  Explain the items reported in retained earnings.   </vt:lpstr>
      <vt:lpstr>Statement of Retained Earnings</vt:lpstr>
      <vt:lpstr>Prior Period Adjustments</vt:lpstr>
      <vt:lpstr>Statement of Stockholders’ Equity</vt:lpstr>
      <vt:lpstr>   A1:  Compute earnings per share and describe its use.   </vt:lpstr>
      <vt:lpstr>Earnings Per Share</vt:lpstr>
      <vt:lpstr>   A2:   Compute price-earnings ratio and describe its use in analysis.  </vt:lpstr>
      <vt:lpstr>Price-Earnings Ratio</vt:lpstr>
      <vt:lpstr>   A3:  Compute dividend yield and explain its use in analysis.   </vt:lpstr>
      <vt:lpstr>Dividend Yield</vt:lpstr>
      <vt:lpstr>   A4:  Compute book value and explain its use in analysis.   </vt:lpstr>
      <vt:lpstr>Book Value per Common Share</vt:lpstr>
      <vt:lpstr>End of Chapter 13</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841</cp:revision>
  <dcterms:created xsi:type="dcterms:W3CDTF">2008-06-11T19:43:46Z</dcterms:created>
  <dcterms:modified xsi:type="dcterms:W3CDTF">2018-01-02T00:02:26Z</dcterms:modified>
</cp:coreProperties>
</file>