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 id="2147483763" r:id="rId2"/>
  </p:sldMasterIdLst>
  <p:notesMasterIdLst>
    <p:notesMasterId r:id="rId32"/>
  </p:notesMasterIdLst>
  <p:handoutMasterIdLst>
    <p:handoutMasterId r:id="rId33"/>
  </p:handoutMasterIdLst>
  <p:sldIdLst>
    <p:sldId id="288" r:id="rId3"/>
    <p:sldId id="257" r:id="rId4"/>
    <p:sldId id="258" r:id="rId5"/>
    <p:sldId id="259" r:id="rId6"/>
    <p:sldId id="260" r:id="rId7"/>
    <p:sldId id="261" r:id="rId8"/>
    <p:sldId id="262" r:id="rId9"/>
    <p:sldId id="287" r:id="rId10"/>
    <p:sldId id="279" r:id="rId11"/>
    <p:sldId id="264" r:id="rId12"/>
    <p:sldId id="265" r:id="rId13"/>
    <p:sldId id="266" r:id="rId14"/>
    <p:sldId id="267" r:id="rId15"/>
    <p:sldId id="268" r:id="rId16"/>
    <p:sldId id="269" r:id="rId17"/>
    <p:sldId id="270" r:id="rId18"/>
    <p:sldId id="280" r:id="rId19"/>
    <p:sldId id="271" r:id="rId20"/>
    <p:sldId id="272" r:id="rId21"/>
    <p:sldId id="273" r:id="rId22"/>
    <p:sldId id="274" r:id="rId23"/>
    <p:sldId id="275" r:id="rId24"/>
    <p:sldId id="276" r:id="rId25"/>
    <p:sldId id="277" r:id="rId26"/>
    <p:sldId id="278" r:id="rId27"/>
    <p:sldId id="281" r:id="rId28"/>
    <p:sldId id="282" r:id="rId29"/>
    <p:sldId id="283" r:id="rId30"/>
    <p:sldId id="284" r:id="rId31"/>
  </p:sldIdLst>
  <p:sldSz cx="9144000" cy="6858000" type="screen4x3"/>
  <p:notesSz cx="6858000" cy="9144000"/>
  <p:custDataLst>
    <p:tags r:id="rId34"/>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21" autoAdjust="0"/>
  </p:normalViewPr>
  <p:slideViewPr>
    <p:cSldViewPr>
      <p:cViewPr varScale="1">
        <p:scale>
          <a:sx n="60" d="100"/>
          <a:sy n="60" d="100"/>
        </p:scale>
        <p:origin x="78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45AC1266-E073-41C3-B547-E4F6E875ADF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ea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xmlns="" id="{28576AE5-60B7-4B8F-A8B2-39B23094CE15}"/>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3D60D7DC-59B9-4C37-B650-544F7C7C1303}" type="datetimeFigureOut">
              <a:rPr lang="en-US" altLang="en-US"/>
              <a:pPr/>
              <a:t>9/16/2018</a:t>
            </a:fld>
            <a:endParaRPr lang="en-US" altLang="en-US"/>
          </a:p>
        </p:txBody>
      </p:sp>
      <p:sp>
        <p:nvSpPr>
          <p:cNvPr id="4" name="Footer Placeholder 3">
            <a:extLst>
              <a:ext uri="{FF2B5EF4-FFF2-40B4-BE49-F238E27FC236}">
                <a16:creationId xmlns:a16="http://schemas.microsoft.com/office/drawing/2014/main" xmlns="" id="{325400FC-3185-4564-ACF1-F57DFA4E8D04}"/>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atin typeface="Arial" charset="0"/>
                <a:ea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xmlns="" id="{84C771EC-0296-45BA-8F47-9507EDB3AF57}"/>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A6F2484-AE6A-4C72-BAE8-0836AC35469E}" type="slidenum">
              <a:rPr lang="en-US" altLang="en-US"/>
              <a:pPr/>
              <a:t>‹#›</a:t>
            </a:fld>
            <a:endParaRPr lang="en-US" altLang="en-US"/>
          </a:p>
        </p:txBody>
      </p:sp>
    </p:spTree>
    <p:extLst>
      <p:ext uri="{BB962C8B-B14F-4D97-AF65-F5344CB8AC3E}">
        <p14:creationId xmlns:p14="http://schemas.microsoft.com/office/powerpoint/2010/main" val="22185423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B31E260C-EBCE-4B1A-BE8C-A833F8D1153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mn-ea"/>
              </a:defRPr>
            </a:lvl1pPr>
          </a:lstStyle>
          <a:p>
            <a:pPr>
              <a:defRPr/>
            </a:pPr>
            <a:endParaRPr lang="en-US"/>
          </a:p>
        </p:txBody>
      </p:sp>
      <p:sp>
        <p:nvSpPr>
          <p:cNvPr id="3" name="Date Placeholder 2">
            <a:extLst>
              <a:ext uri="{FF2B5EF4-FFF2-40B4-BE49-F238E27FC236}">
                <a16:creationId xmlns:a16="http://schemas.microsoft.com/office/drawing/2014/main" xmlns="" id="{1DD9F0B7-8E11-4EE7-8BE1-166BEF172BA5}"/>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2016CEBA-D3C2-44D6-BEC4-B663F61F93E8}" type="datetimeFigureOut">
              <a:rPr lang="en-US" altLang="en-US"/>
              <a:pPr/>
              <a:t>9/16/2018</a:t>
            </a:fld>
            <a:endParaRPr lang="en-US" altLang="en-US"/>
          </a:p>
        </p:txBody>
      </p:sp>
      <p:sp>
        <p:nvSpPr>
          <p:cNvPr id="4" name="Slide Image Placeholder 3">
            <a:extLst>
              <a:ext uri="{FF2B5EF4-FFF2-40B4-BE49-F238E27FC236}">
                <a16:creationId xmlns:a16="http://schemas.microsoft.com/office/drawing/2014/main" xmlns="" id="{2034132D-DFE4-4598-8F95-58C33AD8D73E}"/>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2D814FD3-9680-404D-A36B-41E1854EF16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C8F15FC0-3FDD-41C8-BACF-7CEEF633B2A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mn-ea"/>
              </a:defRPr>
            </a:lvl1pPr>
          </a:lstStyle>
          <a:p>
            <a:pPr>
              <a:defRPr/>
            </a:pPr>
            <a:endParaRPr lang="en-US"/>
          </a:p>
        </p:txBody>
      </p:sp>
      <p:sp>
        <p:nvSpPr>
          <p:cNvPr id="7" name="Slide Number Placeholder 6">
            <a:extLst>
              <a:ext uri="{FF2B5EF4-FFF2-40B4-BE49-F238E27FC236}">
                <a16:creationId xmlns:a16="http://schemas.microsoft.com/office/drawing/2014/main" xmlns="" id="{7C93F1C2-147F-440E-9CEB-B71F9F54A916}"/>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990F3B38-084F-4A7E-A697-359AAC95F0B8}" type="slidenum">
              <a:rPr lang="en-US" altLang="en-US"/>
              <a:pPr/>
              <a:t>‹#›</a:t>
            </a:fld>
            <a:endParaRPr lang="en-US" altLang="en-US"/>
          </a:p>
        </p:txBody>
      </p:sp>
    </p:spTree>
    <p:extLst>
      <p:ext uri="{BB962C8B-B14F-4D97-AF65-F5344CB8AC3E}">
        <p14:creationId xmlns:p14="http://schemas.microsoft.com/office/powerpoint/2010/main" val="306098080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a:t>Chapter 25: </a:t>
            </a:r>
            <a:r>
              <a:rPr lang="en-US" altLang="en-US" sz="1200" dirty="0">
                <a:solidFill>
                  <a:schemeClr val="tx1"/>
                </a:solidFill>
              </a:rPr>
              <a:t>Consumer Law</a:t>
            </a:r>
          </a:p>
        </p:txBody>
      </p:sp>
      <p:sp>
        <p:nvSpPr>
          <p:cNvPr id="4" name="Slide Number Placeholder 3"/>
          <p:cNvSpPr>
            <a:spLocks noGrp="1"/>
          </p:cNvSpPr>
          <p:nvPr>
            <p:ph type="sldNum" sz="quarter" idx="10"/>
          </p:nvPr>
        </p:nvSpPr>
        <p:spPr/>
        <p:txBody>
          <a:bodyPr/>
          <a:lstStyle/>
          <a:p>
            <a:pPr>
              <a:defRPr/>
            </a:pPr>
            <a:fld id="{4AAD8207-AC3C-4131-9A02-6C330612A112}" type="slidenum">
              <a:rPr lang="en-US" altLang="en-US" smtClean="0"/>
              <a:pPr>
                <a:defRPr/>
              </a:pPr>
              <a:t>1</a:t>
            </a:fld>
            <a:endParaRPr lang="en-US" altLang="en-US"/>
          </a:p>
        </p:txBody>
      </p:sp>
    </p:spTree>
    <p:extLst>
      <p:ext uri="{BB962C8B-B14F-4D97-AF65-F5344CB8AC3E}">
        <p14:creationId xmlns:p14="http://schemas.microsoft.com/office/powerpoint/2010/main" val="24067294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xmlns="" id="{9AE31B0C-8E08-4C85-B107-E00FB46439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a:extLst>
              <a:ext uri="{FF2B5EF4-FFF2-40B4-BE49-F238E27FC236}">
                <a16:creationId xmlns:a16="http://schemas.microsoft.com/office/drawing/2014/main" xmlns="" id="{8FCF89F2-7947-4A6D-81E2-76169363DF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Others parties signing a negotiable instrument include a drawer and an endorser.  A drawer is a person who orders a drawee to pay the amount indicated on the negotiable instrument.  An endorser is a person who signs the negotiable instrument to restrict payment of it, negotiate it, or incur liability. </a:t>
            </a:r>
          </a:p>
        </p:txBody>
      </p:sp>
      <p:sp>
        <p:nvSpPr>
          <p:cNvPr id="25603" name="Slide Number Placeholder 3">
            <a:extLst>
              <a:ext uri="{FF2B5EF4-FFF2-40B4-BE49-F238E27FC236}">
                <a16:creationId xmlns:a16="http://schemas.microsoft.com/office/drawing/2014/main" xmlns="" id="{B21DE890-A978-4F09-8205-21005631F8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A973D39-3C37-413F-9D56-534A8E3C3E00}" type="slidenum">
              <a:rPr lang="en-US" altLang="en-US" sz="1200"/>
              <a:pPr/>
              <a:t>12</a:t>
            </a:fld>
            <a:endParaRPr lang="en-US" altLang="en-US" sz="1200"/>
          </a:p>
        </p:txBody>
      </p:sp>
    </p:spTree>
    <p:extLst>
      <p:ext uri="{BB962C8B-B14F-4D97-AF65-F5344CB8AC3E}">
        <p14:creationId xmlns:p14="http://schemas.microsoft.com/office/powerpoint/2010/main" val="2229011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a:extLst>
              <a:ext uri="{FF2B5EF4-FFF2-40B4-BE49-F238E27FC236}">
                <a16:creationId xmlns:a16="http://schemas.microsoft.com/office/drawing/2014/main" xmlns="" id="{7B1FFB03-AA08-4CDF-9F1A-23C86069DD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a:extLst>
              <a:ext uri="{FF2B5EF4-FFF2-40B4-BE49-F238E27FC236}">
                <a16:creationId xmlns:a16="http://schemas.microsoft.com/office/drawing/2014/main" xmlns="" id="{059F52A0-F8B4-49F6-B7C5-59F9CE56F1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Makers and acceptors have “primary” liability on an instrument.  This means they must pay the stated amount on the instrument when it is presented for payment.  Drawers and endorsers have “secondary” liability on an instrument.  This means they must pay the amount due on the instrument if the following conditions are met:  Presentment (on the party with primary liability;) dishonor (by the party with primary liability;) and notice of dishonor (given to the party with secondary liability.)</a:t>
            </a:r>
          </a:p>
        </p:txBody>
      </p:sp>
      <p:sp>
        <p:nvSpPr>
          <p:cNvPr id="27651" name="Slide Number Placeholder 3">
            <a:extLst>
              <a:ext uri="{FF2B5EF4-FFF2-40B4-BE49-F238E27FC236}">
                <a16:creationId xmlns:a16="http://schemas.microsoft.com/office/drawing/2014/main" xmlns="" id="{D49BBD0C-E1A8-4413-802C-288A6FB342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F647B10-6B8F-4294-A621-8331D0CF0443}" type="slidenum">
              <a:rPr lang="en-US" altLang="en-US" sz="1200"/>
              <a:pPr/>
              <a:t>13</a:t>
            </a:fld>
            <a:endParaRPr lang="en-US" altLang="en-US" sz="1200"/>
          </a:p>
        </p:txBody>
      </p:sp>
    </p:spTree>
    <p:extLst>
      <p:ext uri="{BB962C8B-B14F-4D97-AF65-F5344CB8AC3E}">
        <p14:creationId xmlns:p14="http://schemas.microsoft.com/office/powerpoint/2010/main" val="21860085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a:extLst>
              <a:ext uri="{FF2B5EF4-FFF2-40B4-BE49-F238E27FC236}">
                <a16:creationId xmlns:a16="http://schemas.microsoft.com/office/drawing/2014/main" xmlns="" id="{01C8B655-D9BF-4764-A323-99E9A0493F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Notes Placeholder 2">
            <a:extLst>
              <a:ext uri="{FF2B5EF4-FFF2-40B4-BE49-F238E27FC236}">
                <a16:creationId xmlns:a16="http://schemas.microsoft.com/office/drawing/2014/main" xmlns="" id="{3A3CAC7E-A4D0-45F9-9C72-01F27A8DCE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Proper presentment of a negotiable instrument includes presenting the instrument to the proper party, in the proper way, and in a timely manner.</a:t>
            </a:r>
          </a:p>
        </p:txBody>
      </p:sp>
      <p:sp>
        <p:nvSpPr>
          <p:cNvPr id="29699" name="Slide Number Placeholder 3">
            <a:extLst>
              <a:ext uri="{FF2B5EF4-FFF2-40B4-BE49-F238E27FC236}">
                <a16:creationId xmlns:a16="http://schemas.microsoft.com/office/drawing/2014/main" xmlns="" id="{D5FB4EAC-07A0-4297-9920-6BA432CF539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048883B-EAF2-4731-AF1F-BCD1F7FC1B4B}" type="slidenum">
              <a:rPr lang="en-US" altLang="en-US" sz="1200"/>
              <a:pPr/>
              <a:t>14</a:t>
            </a:fld>
            <a:endParaRPr lang="en-US" altLang="en-US" sz="1200"/>
          </a:p>
        </p:txBody>
      </p:sp>
    </p:spTree>
    <p:extLst>
      <p:ext uri="{BB962C8B-B14F-4D97-AF65-F5344CB8AC3E}">
        <p14:creationId xmlns:p14="http://schemas.microsoft.com/office/powerpoint/2010/main" val="34259846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a:extLst>
              <a:ext uri="{FF2B5EF4-FFF2-40B4-BE49-F238E27FC236}">
                <a16:creationId xmlns:a16="http://schemas.microsoft.com/office/drawing/2014/main" xmlns="" id="{855EEDF1-A35D-44D8-8EC1-481A0731FB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a:extLst>
              <a:ext uri="{FF2B5EF4-FFF2-40B4-BE49-F238E27FC236}">
                <a16:creationId xmlns:a16="http://schemas.microsoft.com/office/drawing/2014/main" xmlns="" id="{404D517B-2440-46B9-AD21-B532B51948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An accommodation party is a party who signs an instrument to provide credit for another party who has also signed the instrument.</a:t>
            </a:r>
          </a:p>
        </p:txBody>
      </p:sp>
      <p:sp>
        <p:nvSpPr>
          <p:cNvPr id="31747" name="Slide Number Placeholder 3">
            <a:extLst>
              <a:ext uri="{FF2B5EF4-FFF2-40B4-BE49-F238E27FC236}">
                <a16:creationId xmlns:a16="http://schemas.microsoft.com/office/drawing/2014/main" xmlns="" id="{43FD1D9C-F97D-4573-85B4-1370CF78F3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45F61CA-9BAC-4164-97A2-8D45C6CF6735}" type="slidenum">
              <a:rPr lang="en-US" altLang="en-US" sz="1200"/>
              <a:pPr/>
              <a:t>15</a:t>
            </a:fld>
            <a:endParaRPr lang="en-US" altLang="en-US" sz="1200"/>
          </a:p>
        </p:txBody>
      </p:sp>
    </p:spTree>
    <p:extLst>
      <p:ext uri="{BB962C8B-B14F-4D97-AF65-F5344CB8AC3E}">
        <p14:creationId xmlns:p14="http://schemas.microsoft.com/office/powerpoint/2010/main" val="24722250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xmlns="" id="{787BF5E6-8C55-4E55-BFF1-44C4F0D57F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a:extLst>
              <a:ext uri="{FF2B5EF4-FFF2-40B4-BE49-F238E27FC236}">
                <a16:creationId xmlns:a16="http://schemas.microsoft.com/office/drawing/2014/main" xmlns="" id="{2F617675-B1F7-4731-B80E-FEAC4A91E7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As a general rule, if a signature to a negotiable instrument is unauthorized, the signature will not impose liability on the named party.</a:t>
            </a:r>
          </a:p>
        </p:txBody>
      </p:sp>
      <p:sp>
        <p:nvSpPr>
          <p:cNvPr id="33795" name="Slide Number Placeholder 3">
            <a:extLst>
              <a:ext uri="{FF2B5EF4-FFF2-40B4-BE49-F238E27FC236}">
                <a16:creationId xmlns:a16="http://schemas.microsoft.com/office/drawing/2014/main" xmlns="" id="{B0C05CC5-417F-475E-B3B7-1E006F1F1B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1755F23-E0E1-4411-ACE9-49BECA46F5F5}" type="slidenum">
              <a:rPr lang="en-US" altLang="en-US" sz="1200"/>
              <a:pPr/>
              <a:t>16</a:t>
            </a:fld>
            <a:endParaRPr lang="en-US" altLang="en-US" sz="1200"/>
          </a:p>
        </p:txBody>
      </p:sp>
    </p:spTree>
    <p:extLst>
      <p:ext uri="{BB962C8B-B14F-4D97-AF65-F5344CB8AC3E}">
        <p14:creationId xmlns:p14="http://schemas.microsoft.com/office/powerpoint/2010/main" val="37056524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a:extLst>
              <a:ext uri="{FF2B5EF4-FFF2-40B4-BE49-F238E27FC236}">
                <a16:creationId xmlns:a16="http://schemas.microsoft.com/office/drawing/2014/main" xmlns="" id="{FD8EE25A-6992-4BA5-A4EF-A7E71292A3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6" name="Notes Placeholder 2">
            <a:extLst>
              <a:ext uri="{FF2B5EF4-FFF2-40B4-BE49-F238E27FC236}">
                <a16:creationId xmlns:a16="http://schemas.microsoft.com/office/drawing/2014/main" xmlns="" id="{ACEFD69B-B84A-4E85-BCFF-0B514D5C19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Negotiable instrument warranty liability includes “transfer” warranty liability, and “presentment” warranty liability.  In terms of “transfer” warranty liability, when a party transfers an instrument to another party for consideration, the party makes certain guarantees or warranties regarding the instrument and the transfer itself.  With respect to “presentment” warranty liability, when a party properly presents an instrument for acceptance, the party makes certain guarantees or warranties regarding the instrument and the transfer itself.</a:t>
            </a:r>
          </a:p>
        </p:txBody>
      </p:sp>
      <p:sp>
        <p:nvSpPr>
          <p:cNvPr id="36867" name="Slide Number Placeholder 3">
            <a:extLst>
              <a:ext uri="{FF2B5EF4-FFF2-40B4-BE49-F238E27FC236}">
                <a16:creationId xmlns:a16="http://schemas.microsoft.com/office/drawing/2014/main" xmlns="" id="{FD12F01F-D393-4DF8-962A-D92AE23FBB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074A6BD-79F6-47DD-981C-63DC9F5D8A4A}" type="slidenum">
              <a:rPr lang="en-US" altLang="en-US" sz="1200"/>
              <a:pPr/>
              <a:t>18</a:t>
            </a:fld>
            <a:endParaRPr lang="en-US" altLang="en-US" sz="1200"/>
          </a:p>
        </p:txBody>
      </p:sp>
    </p:spTree>
    <p:extLst>
      <p:ext uri="{BB962C8B-B14F-4D97-AF65-F5344CB8AC3E}">
        <p14:creationId xmlns:p14="http://schemas.microsoft.com/office/powerpoint/2010/main" val="22854964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a:extLst>
              <a:ext uri="{FF2B5EF4-FFF2-40B4-BE49-F238E27FC236}">
                <a16:creationId xmlns:a16="http://schemas.microsoft.com/office/drawing/2014/main" xmlns="" id="{B6788486-CD11-4AE1-8987-FFC7D480EB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4" name="Notes Placeholder 2">
            <a:extLst>
              <a:ext uri="{FF2B5EF4-FFF2-40B4-BE49-F238E27FC236}">
                <a16:creationId xmlns:a16="http://schemas.microsoft.com/office/drawing/2014/main" xmlns="" id="{5FD9EDDD-65C3-477F-9034-E436C1EDFE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Transfer warranties include guarantees that the transferor of the instrument is entitled to enforce the instrument, that the signatures on the instrument are authentic and authorized, that the instrument has not been altered, that the instrument is not subject to any defense or claim in recoupment, and that the transferor has no knowledge of any insolvency proceedings against the maker, acceptor, or drawer of the instrument.</a:t>
            </a:r>
          </a:p>
        </p:txBody>
      </p:sp>
      <p:sp>
        <p:nvSpPr>
          <p:cNvPr id="38915" name="Slide Number Placeholder 3">
            <a:extLst>
              <a:ext uri="{FF2B5EF4-FFF2-40B4-BE49-F238E27FC236}">
                <a16:creationId xmlns:a16="http://schemas.microsoft.com/office/drawing/2014/main" xmlns="" id="{CD8BCB65-6745-479F-9311-00A248A560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48E637D-4272-416E-B9A3-7E2FEBCD1C6E}" type="slidenum">
              <a:rPr lang="en-US" altLang="en-US" sz="1200"/>
              <a:pPr/>
              <a:t>19</a:t>
            </a:fld>
            <a:endParaRPr lang="en-US" altLang="en-US" sz="1200"/>
          </a:p>
        </p:txBody>
      </p:sp>
    </p:spTree>
    <p:extLst>
      <p:ext uri="{BB962C8B-B14F-4D97-AF65-F5344CB8AC3E}">
        <p14:creationId xmlns:p14="http://schemas.microsoft.com/office/powerpoint/2010/main" val="27995387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a:extLst>
              <a:ext uri="{FF2B5EF4-FFF2-40B4-BE49-F238E27FC236}">
                <a16:creationId xmlns:a16="http://schemas.microsoft.com/office/drawing/2014/main" xmlns="" id="{0FA01391-F6F8-429C-846B-E2D562609E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2" name="Notes Placeholder 2">
            <a:extLst>
              <a:ext uri="{FF2B5EF4-FFF2-40B4-BE49-F238E27FC236}">
                <a16:creationId xmlns:a16="http://schemas.microsoft.com/office/drawing/2014/main" xmlns="" id="{25B195D4-8CDA-4694-914A-1EF940AA87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Presentment warranties include guarantees that the warrantor of the instrument is entitled to enforce instrument, that the instrument has not been altered, and that the warrantor has no knowledge that the drawer’s signature or draft is unauthorized.</a:t>
            </a:r>
          </a:p>
        </p:txBody>
      </p:sp>
      <p:sp>
        <p:nvSpPr>
          <p:cNvPr id="40963" name="Slide Number Placeholder 3">
            <a:extLst>
              <a:ext uri="{FF2B5EF4-FFF2-40B4-BE49-F238E27FC236}">
                <a16:creationId xmlns:a16="http://schemas.microsoft.com/office/drawing/2014/main" xmlns="" id="{2041F296-B4E5-4EFD-8906-C19D774B57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407C310-4F7E-4CAA-8681-D9CAF8CBE44E}" type="slidenum">
              <a:rPr lang="en-US" altLang="en-US" sz="1200"/>
              <a:pPr/>
              <a:t>20</a:t>
            </a:fld>
            <a:endParaRPr lang="en-US" altLang="en-US" sz="1200"/>
          </a:p>
        </p:txBody>
      </p:sp>
    </p:spTree>
    <p:extLst>
      <p:ext uri="{BB962C8B-B14F-4D97-AF65-F5344CB8AC3E}">
        <p14:creationId xmlns:p14="http://schemas.microsoft.com/office/powerpoint/2010/main" val="35973216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a:extLst>
              <a:ext uri="{FF2B5EF4-FFF2-40B4-BE49-F238E27FC236}">
                <a16:creationId xmlns:a16="http://schemas.microsoft.com/office/drawing/2014/main" xmlns="" id="{E58A7FFE-1D23-4E7A-B3FD-AA0BDDB56D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a:extLst>
              <a:ext uri="{FF2B5EF4-FFF2-40B4-BE49-F238E27FC236}">
                <a16:creationId xmlns:a16="http://schemas.microsoft.com/office/drawing/2014/main" xmlns="" id="{A9797610-F497-4A21-A6B1-5E72D94BF59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Defenses to liability for negotiable instruments include “real” defenses, and “personal” defenses.</a:t>
            </a:r>
          </a:p>
        </p:txBody>
      </p:sp>
      <p:sp>
        <p:nvSpPr>
          <p:cNvPr id="43011" name="Slide Number Placeholder 3">
            <a:extLst>
              <a:ext uri="{FF2B5EF4-FFF2-40B4-BE49-F238E27FC236}">
                <a16:creationId xmlns:a16="http://schemas.microsoft.com/office/drawing/2014/main" xmlns="" id="{196BC537-1FBC-46C3-B3F0-C3B0B4F5A9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C404B9A-5900-46EF-BADB-F8344D04D668}" type="slidenum">
              <a:rPr lang="en-US" altLang="en-US" sz="1200"/>
              <a:pPr/>
              <a:t>21</a:t>
            </a:fld>
            <a:endParaRPr lang="en-US" altLang="en-US" sz="1200"/>
          </a:p>
        </p:txBody>
      </p:sp>
    </p:spTree>
    <p:extLst>
      <p:ext uri="{BB962C8B-B14F-4D97-AF65-F5344CB8AC3E}">
        <p14:creationId xmlns:p14="http://schemas.microsoft.com/office/powerpoint/2010/main" val="2361143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a:extLst>
              <a:ext uri="{FF2B5EF4-FFF2-40B4-BE49-F238E27FC236}">
                <a16:creationId xmlns:a16="http://schemas.microsoft.com/office/drawing/2014/main" xmlns="" id="{EA381761-C0CA-406B-B983-95FEBD6F46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8" name="Notes Placeholder 2">
            <a:extLst>
              <a:ext uri="{FF2B5EF4-FFF2-40B4-BE49-F238E27FC236}">
                <a16:creationId xmlns:a16="http://schemas.microsoft.com/office/drawing/2014/main" xmlns="" id="{5E8AA270-DDF4-4A42-B753-5C8CD5E2D0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“Real defenses,” applicable to all parties, include infancy (a party is below the legal age of consent,) duress, lack of legal capacity, illegality of the transaction, “fraud in the factum” (in other words, fraud in the execution and/or essence of the instrument,) discharge through bankruptcy, forgery, and significant alterations of the instrument.</a:t>
            </a:r>
          </a:p>
        </p:txBody>
      </p:sp>
      <p:sp>
        <p:nvSpPr>
          <p:cNvPr id="45059" name="Slide Number Placeholder 3">
            <a:extLst>
              <a:ext uri="{FF2B5EF4-FFF2-40B4-BE49-F238E27FC236}">
                <a16:creationId xmlns:a16="http://schemas.microsoft.com/office/drawing/2014/main" xmlns="" id="{81E4F395-6E40-45ED-B98A-DC6C29D4F4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AAB0775-2265-4DD3-94E1-0A051C8BBDAB}" type="slidenum">
              <a:rPr lang="en-US" altLang="en-US" sz="1200"/>
              <a:pPr/>
              <a:t>22</a:t>
            </a:fld>
            <a:endParaRPr lang="en-US" altLang="en-US" sz="1200"/>
          </a:p>
        </p:txBody>
      </p:sp>
    </p:spTree>
    <p:extLst>
      <p:ext uri="{BB962C8B-B14F-4D97-AF65-F5344CB8AC3E}">
        <p14:creationId xmlns:p14="http://schemas.microsoft.com/office/powerpoint/2010/main" val="1091321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xmlns="" id="{F3B241E5-6CF7-4B54-91A3-1304C55A64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6" name="Notes Placeholder 2">
            <a:extLst>
              <a:ext uri="{FF2B5EF4-FFF2-40B4-BE49-F238E27FC236}">
                <a16:creationId xmlns:a16="http://schemas.microsoft.com/office/drawing/2014/main" xmlns="" id="{C3DFE18D-BFA3-4DA2-B712-879AEE8CAB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“holder in due course” doctrine provides an incentive for financial intermediaries to engage in transactions, because they receive greater legal protection by virtue of “holder in due course” status.</a:t>
            </a:r>
          </a:p>
          <a:p>
            <a:pPr eaLnBrk="1" hangingPunct="1"/>
            <a:endParaRPr lang="en-US" altLang="en-US"/>
          </a:p>
        </p:txBody>
      </p:sp>
      <p:sp>
        <p:nvSpPr>
          <p:cNvPr id="6147" name="Slide Number Placeholder 3">
            <a:extLst>
              <a:ext uri="{FF2B5EF4-FFF2-40B4-BE49-F238E27FC236}">
                <a16:creationId xmlns:a16="http://schemas.microsoft.com/office/drawing/2014/main" xmlns="" id="{3816AD79-652F-4C06-814F-5545F3E5DC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CC05F0A-EA5B-456F-8BB9-0F6C454D0E71}" type="slidenum">
              <a:rPr lang="en-US" altLang="en-US" sz="1200"/>
              <a:pPr/>
              <a:t>2</a:t>
            </a:fld>
            <a:endParaRPr lang="en-US" altLang="en-US" sz="1200"/>
          </a:p>
        </p:txBody>
      </p:sp>
    </p:spTree>
    <p:extLst>
      <p:ext uri="{BB962C8B-B14F-4D97-AF65-F5344CB8AC3E}">
        <p14:creationId xmlns:p14="http://schemas.microsoft.com/office/powerpoint/2010/main" val="27505859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a:extLst>
              <a:ext uri="{FF2B5EF4-FFF2-40B4-BE49-F238E27FC236}">
                <a16:creationId xmlns:a16="http://schemas.microsoft.com/office/drawing/2014/main" xmlns="" id="{C14F6642-5950-493A-9CFF-243D3C23DA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a:extLst>
              <a:ext uri="{FF2B5EF4-FFF2-40B4-BE49-F238E27FC236}">
                <a16:creationId xmlns:a16="http://schemas.microsoft.com/office/drawing/2014/main" xmlns="" id="{E74323B4-DCEF-4E12-B97B-CCEF4B65CA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In terms of ordinary contract theory, “personal defenses” applicable to holders (but not holders in due course) include breach of contract or warranty, lack or failure of consideration, fraud in the inducement, illegality, and mental incapacity.</a:t>
            </a:r>
          </a:p>
        </p:txBody>
      </p:sp>
      <p:sp>
        <p:nvSpPr>
          <p:cNvPr id="47107" name="Slide Number Placeholder 3">
            <a:extLst>
              <a:ext uri="{FF2B5EF4-FFF2-40B4-BE49-F238E27FC236}">
                <a16:creationId xmlns:a16="http://schemas.microsoft.com/office/drawing/2014/main" xmlns="" id="{BE8AB27E-375D-4E4F-82E6-6DBAD5E46D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60CB4EA-1F7D-45BF-BB63-71547551FC60}" type="slidenum">
              <a:rPr lang="en-US" altLang="en-US" sz="1200"/>
              <a:pPr/>
              <a:t>23</a:t>
            </a:fld>
            <a:endParaRPr lang="en-US" altLang="en-US" sz="1200"/>
          </a:p>
        </p:txBody>
      </p:sp>
    </p:spTree>
    <p:extLst>
      <p:ext uri="{BB962C8B-B14F-4D97-AF65-F5344CB8AC3E}">
        <p14:creationId xmlns:p14="http://schemas.microsoft.com/office/powerpoint/2010/main" val="40550035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a:extLst>
              <a:ext uri="{FF2B5EF4-FFF2-40B4-BE49-F238E27FC236}">
                <a16:creationId xmlns:a16="http://schemas.microsoft.com/office/drawing/2014/main" xmlns="" id="{47D4E742-95BD-45A0-A782-A87B2F3CD3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a:extLst>
              <a:ext uri="{FF2B5EF4-FFF2-40B4-BE49-F238E27FC236}">
                <a16:creationId xmlns:a16="http://schemas.microsoft.com/office/drawing/2014/main" xmlns="" id="{333ADC60-763C-40DC-BC62-21D71D39F0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Article 3 of the Uniform Commercial Code also lists specific personal defenses, including:  non-issuance, conditional issuance, or issuance for a special purpose; modification or nullification of an obligation by subsequent agreement; non-delivery of an instrument; and the unauthorized, non-fraudulent completion of an instrument.</a:t>
            </a:r>
          </a:p>
        </p:txBody>
      </p:sp>
      <p:sp>
        <p:nvSpPr>
          <p:cNvPr id="49155" name="Slide Number Placeholder 3">
            <a:extLst>
              <a:ext uri="{FF2B5EF4-FFF2-40B4-BE49-F238E27FC236}">
                <a16:creationId xmlns:a16="http://schemas.microsoft.com/office/drawing/2014/main" xmlns="" id="{CB0AC194-6B23-4FD3-BC33-F6C1BA7423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EEEE8C9-75C5-4532-9418-39D9174C287D}" type="slidenum">
              <a:rPr lang="en-US" altLang="en-US" sz="1200"/>
              <a:pPr/>
              <a:t>24</a:t>
            </a:fld>
            <a:endParaRPr lang="en-US" altLang="en-US" sz="1200"/>
          </a:p>
        </p:txBody>
      </p:sp>
    </p:spTree>
    <p:extLst>
      <p:ext uri="{BB962C8B-B14F-4D97-AF65-F5344CB8AC3E}">
        <p14:creationId xmlns:p14="http://schemas.microsoft.com/office/powerpoint/2010/main" val="19570523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a:extLst>
              <a:ext uri="{FF2B5EF4-FFF2-40B4-BE49-F238E27FC236}">
                <a16:creationId xmlns:a16="http://schemas.microsoft.com/office/drawing/2014/main" xmlns="" id="{472B11BF-81B8-4151-B577-48F9D913F0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a:extLst>
              <a:ext uri="{FF2B5EF4-FFF2-40B4-BE49-F238E27FC236}">
                <a16:creationId xmlns:a16="http://schemas.microsoft.com/office/drawing/2014/main" xmlns="" id="{8BDA7A57-E7B3-4E2B-8E7C-49DEF942D1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Liability for a negotiable instrument is discharged through payment or tender of payment, cancellation or renunciation, reacquisition, impairment of recourse, or impairment of collateral.</a:t>
            </a:r>
          </a:p>
        </p:txBody>
      </p:sp>
      <p:sp>
        <p:nvSpPr>
          <p:cNvPr id="51203" name="Slide Number Placeholder 3">
            <a:extLst>
              <a:ext uri="{FF2B5EF4-FFF2-40B4-BE49-F238E27FC236}">
                <a16:creationId xmlns:a16="http://schemas.microsoft.com/office/drawing/2014/main" xmlns="" id="{39FB96FF-3425-46B3-9C8A-F82B5A1A00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32E13E8-8E38-404D-8072-35E031E98FFD}" type="slidenum">
              <a:rPr lang="en-US" altLang="en-US" sz="1200"/>
              <a:pPr/>
              <a:t>25</a:t>
            </a:fld>
            <a:endParaRPr lang="en-US" altLang="en-US" sz="1200"/>
          </a:p>
        </p:txBody>
      </p:sp>
    </p:spTree>
    <p:extLst>
      <p:ext uri="{BB962C8B-B14F-4D97-AF65-F5344CB8AC3E}">
        <p14:creationId xmlns:p14="http://schemas.microsoft.com/office/powerpoint/2010/main" val="2615302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a:extLst>
              <a:ext uri="{FF2B5EF4-FFF2-40B4-BE49-F238E27FC236}">
                <a16:creationId xmlns:a16="http://schemas.microsoft.com/office/drawing/2014/main" xmlns="" id="{61FA2E7E-C7B3-4D62-B77E-8EA8BD62BF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a:extLst>
              <a:ext uri="{FF2B5EF4-FFF2-40B4-BE49-F238E27FC236}">
                <a16:creationId xmlns:a16="http://schemas.microsoft.com/office/drawing/2014/main" xmlns="" id="{63486646-39E8-4026-AF5C-2BCC5A77BA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In order to achieve “holder in due course” status, an individual in possession of a negotiable instrument must be the holder of a complete and authentic negotiable instrument, take the instrument for value, take the instrument in good faith, and take the instrument without notice that it is overdue or dishonored, that it has been altered or has an unauthorized signature, or that it is subject to adverse claims or defenses to the enforceability of the instrument.</a:t>
            </a:r>
          </a:p>
        </p:txBody>
      </p:sp>
      <p:sp>
        <p:nvSpPr>
          <p:cNvPr id="8195" name="Slide Number Placeholder 3">
            <a:extLst>
              <a:ext uri="{FF2B5EF4-FFF2-40B4-BE49-F238E27FC236}">
                <a16:creationId xmlns:a16="http://schemas.microsoft.com/office/drawing/2014/main" xmlns="" id="{8114D1F4-8FB5-4175-A2B0-283FF8F6D0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A824207-A712-47DB-82FB-F38496837A3D}" type="slidenum">
              <a:rPr lang="en-US" altLang="en-US" sz="1200"/>
              <a:pPr/>
              <a:t>3</a:t>
            </a:fld>
            <a:endParaRPr lang="en-US" altLang="en-US" sz="1200"/>
          </a:p>
        </p:txBody>
      </p:sp>
    </p:spTree>
    <p:extLst>
      <p:ext uri="{BB962C8B-B14F-4D97-AF65-F5344CB8AC3E}">
        <p14:creationId xmlns:p14="http://schemas.microsoft.com/office/powerpoint/2010/main" val="545981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a:extLst>
              <a:ext uri="{FF2B5EF4-FFF2-40B4-BE49-F238E27FC236}">
                <a16:creationId xmlns:a16="http://schemas.microsoft.com/office/drawing/2014/main" xmlns="" id="{FF7E962C-A5D8-44B9-BB71-54F2CBB321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2" name="Notes Placeholder 2">
            <a:extLst>
              <a:ext uri="{FF2B5EF4-FFF2-40B4-BE49-F238E27FC236}">
                <a16:creationId xmlns:a16="http://schemas.microsoft.com/office/drawing/2014/main" xmlns="" id="{F4D07630-54E9-4E5C-848A-6B60964C77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 holder takes an instrument “for value” if the holder performs a promise for which the instrument is issued, acquires a security interest or other lien in the instrument, takes the instrument for payment of a preceding claim, exchanges the instrument for another negotiable instrument, or exchanges the instrument for an irrevocable obligation to a third party.</a:t>
            </a:r>
          </a:p>
        </p:txBody>
      </p:sp>
      <p:sp>
        <p:nvSpPr>
          <p:cNvPr id="10243" name="Slide Number Placeholder 3">
            <a:extLst>
              <a:ext uri="{FF2B5EF4-FFF2-40B4-BE49-F238E27FC236}">
                <a16:creationId xmlns:a16="http://schemas.microsoft.com/office/drawing/2014/main" xmlns="" id="{4C0BD0EF-0D08-4A26-8F67-2997AB39B5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8541833-EAD3-440A-879B-41C5E9F00B82}" type="slidenum">
              <a:rPr lang="en-US" altLang="en-US" sz="1200"/>
              <a:pPr/>
              <a:t>4</a:t>
            </a:fld>
            <a:endParaRPr lang="en-US" altLang="en-US" sz="1200"/>
          </a:p>
        </p:txBody>
      </p:sp>
    </p:spTree>
    <p:extLst>
      <p:ext uri="{BB962C8B-B14F-4D97-AF65-F5344CB8AC3E}">
        <p14:creationId xmlns:p14="http://schemas.microsoft.com/office/powerpoint/2010/main" val="488534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a:extLst>
              <a:ext uri="{FF2B5EF4-FFF2-40B4-BE49-F238E27FC236}">
                <a16:creationId xmlns:a16="http://schemas.microsoft.com/office/drawing/2014/main" xmlns="" id="{C2DB12FB-9E3C-4A8A-88AD-51B870EC7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0" name="Notes Placeholder 2">
            <a:extLst>
              <a:ext uri="{FF2B5EF4-FFF2-40B4-BE49-F238E27FC236}">
                <a16:creationId xmlns:a16="http://schemas.microsoft.com/office/drawing/2014/main" xmlns="" id="{6A5EEAA3-9A5F-4121-B867-009003D147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 clear advantage of achieving holder in due course status is that the holder in due course is generally free from “personal” defenses, including lack or failure of consideration, breach of contract, fraud in the inducement (in the underlying contract,) incapacity, illegality, duress, unauthorized completion or material alteration of an instrument, and unauthorized acquisition of an instrument.</a:t>
            </a:r>
          </a:p>
        </p:txBody>
      </p:sp>
      <p:sp>
        <p:nvSpPr>
          <p:cNvPr id="12291" name="Slide Number Placeholder 3">
            <a:extLst>
              <a:ext uri="{FF2B5EF4-FFF2-40B4-BE49-F238E27FC236}">
                <a16:creationId xmlns:a16="http://schemas.microsoft.com/office/drawing/2014/main" xmlns="" id="{F7A854B3-75C1-4C40-B241-85B37867FA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BD6F36E-536D-4842-9B50-E739BCC91678}" type="slidenum">
              <a:rPr lang="en-US" altLang="en-US" sz="1200"/>
              <a:pPr/>
              <a:t>5</a:t>
            </a:fld>
            <a:endParaRPr lang="en-US" altLang="en-US" sz="1200"/>
          </a:p>
        </p:txBody>
      </p:sp>
    </p:spTree>
    <p:extLst>
      <p:ext uri="{BB962C8B-B14F-4D97-AF65-F5344CB8AC3E}">
        <p14:creationId xmlns:p14="http://schemas.microsoft.com/office/powerpoint/2010/main" val="1714216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a:extLst>
              <a:ext uri="{FF2B5EF4-FFF2-40B4-BE49-F238E27FC236}">
                <a16:creationId xmlns:a16="http://schemas.microsoft.com/office/drawing/2014/main" xmlns="" id="{F10EE30F-0B5E-4124-BDA0-92C1409949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8" name="Notes Placeholder 2">
            <a:extLst>
              <a:ext uri="{FF2B5EF4-FFF2-40B4-BE49-F238E27FC236}">
                <a16:creationId xmlns:a16="http://schemas.microsoft.com/office/drawing/2014/main" xmlns="" id="{9D5AE5C7-69BB-4C33-AAF1-471A05CAF8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 holder in due course is subject to the “real” defenses of fraud in the essence, discharge of a party liable through bankruptcy, forgery, material alteration of a completed instrument, and infancy (when a party is below the legal age of consent.)</a:t>
            </a:r>
          </a:p>
        </p:txBody>
      </p:sp>
      <p:sp>
        <p:nvSpPr>
          <p:cNvPr id="14339" name="Slide Number Placeholder 3">
            <a:extLst>
              <a:ext uri="{FF2B5EF4-FFF2-40B4-BE49-F238E27FC236}">
                <a16:creationId xmlns:a16="http://schemas.microsoft.com/office/drawing/2014/main" xmlns="" id="{64D6E0B2-B2F6-4525-A498-50354A6F82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306F795-3792-400B-9125-9CCF0ECAEF63}" type="slidenum">
              <a:rPr lang="en-US" altLang="en-US" sz="1200"/>
              <a:pPr/>
              <a:t>6</a:t>
            </a:fld>
            <a:endParaRPr lang="en-US" altLang="en-US" sz="1200"/>
          </a:p>
        </p:txBody>
      </p:sp>
    </p:spTree>
    <p:extLst>
      <p:ext uri="{BB962C8B-B14F-4D97-AF65-F5344CB8AC3E}">
        <p14:creationId xmlns:p14="http://schemas.microsoft.com/office/powerpoint/2010/main" val="4244656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xmlns="" id="{73E7E946-1BB0-49B6-A8F0-8408CB1B0F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a16="http://schemas.microsoft.com/office/drawing/2014/main" xmlns="" id="{6590DDED-D65A-4817-9D06-4A861BE12D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According to the “shelter” principle, if a holder cannot attain holder in due course status, the holder can acquire the rights and privileges of a holder in due course, if the item is transferred from a holder in due course.</a:t>
            </a:r>
          </a:p>
        </p:txBody>
      </p:sp>
      <p:sp>
        <p:nvSpPr>
          <p:cNvPr id="16387" name="Slide Number Placeholder 3">
            <a:extLst>
              <a:ext uri="{FF2B5EF4-FFF2-40B4-BE49-F238E27FC236}">
                <a16:creationId xmlns:a16="http://schemas.microsoft.com/office/drawing/2014/main" xmlns="" id="{FD7EABA5-B5AC-4552-84DC-09E91DD8FF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E27CC85-49C2-4DB3-850E-7DEBEFA16C47}" type="slidenum">
              <a:rPr lang="en-US" altLang="en-US" sz="1200"/>
              <a:pPr/>
              <a:t>7</a:t>
            </a:fld>
            <a:endParaRPr lang="en-US" altLang="en-US" sz="1200"/>
          </a:p>
        </p:txBody>
      </p:sp>
    </p:spTree>
    <p:extLst>
      <p:ext uri="{BB962C8B-B14F-4D97-AF65-F5344CB8AC3E}">
        <p14:creationId xmlns:p14="http://schemas.microsoft.com/office/powerpoint/2010/main" val="29285394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a:extLst>
              <a:ext uri="{FF2B5EF4-FFF2-40B4-BE49-F238E27FC236}">
                <a16:creationId xmlns:a16="http://schemas.microsoft.com/office/drawing/2014/main" xmlns="" id="{29953FDF-4C7A-48A7-9F3D-00F4AA1E2D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a:extLst>
              <a:ext uri="{FF2B5EF4-FFF2-40B4-BE49-F238E27FC236}">
                <a16:creationId xmlns:a16="http://schemas.microsoft.com/office/drawing/2014/main" xmlns="" id="{2DD39A0C-5A89-47C6-B4EC-366F37B0A7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As a general rule, a party is liable for an instrument only if the party has signed the instrument.</a:t>
            </a:r>
          </a:p>
        </p:txBody>
      </p:sp>
      <p:sp>
        <p:nvSpPr>
          <p:cNvPr id="21507" name="Slide Number Placeholder 3">
            <a:extLst>
              <a:ext uri="{FF2B5EF4-FFF2-40B4-BE49-F238E27FC236}">
                <a16:creationId xmlns:a16="http://schemas.microsoft.com/office/drawing/2014/main" xmlns="" id="{F0282D17-C7BB-4508-B59E-6AA41F271D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1F52878-F526-48F9-BCEB-DBA06BE16D48}" type="slidenum">
              <a:rPr lang="en-US" altLang="en-US" sz="1200"/>
              <a:pPr/>
              <a:t>10</a:t>
            </a:fld>
            <a:endParaRPr lang="en-US" altLang="en-US" sz="1200"/>
          </a:p>
        </p:txBody>
      </p:sp>
    </p:spTree>
    <p:extLst>
      <p:ext uri="{BB962C8B-B14F-4D97-AF65-F5344CB8AC3E}">
        <p14:creationId xmlns:p14="http://schemas.microsoft.com/office/powerpoint/2010/main" val="2400726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a:extLst>
              <a:ext uri="{FF2B5EF4-FFF2-40B4-BE49-F238E27FC236}">
                <a16:creationId xmlns:a16="http://schemas.microsoft.com/office/drawing/2014/main" xmlns="" id="{54E0CFD5-0478-46DA-9A89-88CD62E060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a:extLst>
              <a:ext uri="{FF2B5EF4-FFF2-40B4-BE49-F238E27FC236}">
                <a16:creationId xmlns:a16="http://schemas.microsoft.com/office/drawing/2014/main" xmlns="" id="{67B66477-08E0-47F9-8062-ACA642F6F1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Parties signing a negotiable instrument include a maker and an acceptor.  A “maker” is a person promising to pay a certain sum of money to the holder of a promissory note or certificate of deposit.  An “acceptor” is a party (namely, a drawee) who accepts and signs a draft to agree to pay the draft when it is presented for payment.</a:t>
            </a:r>
          </a:p>
        </p:txBody>
      </p:sp>
      <p:sp>
        <p:nvSpPr>
          <p:cNvPr id="23555" name="Slide Number Placeholder 3">
            <a:extLst>
              <a:ext uri="{FF2B5EF4-FFF2-40B4-BE49-F238E27FC236}">
                <a16:creationId xmlns:a16="http://schemas.microsoft.com/office/drawing/2014/main" xmlns="" id="{F5985489-B978-4D75-90C7-A2FA245264B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599205D-3A87-4C90-89FB-189DFFE4B4DE}" type="slidenum">
              <a:rPr lang="en-US" altLang="en-US" sz="1200"/>
              <a:pPr/>
              <a:t>11</a:t>
            </a:fld>
            <a:endParaRPr lang="en-US" altLang="en-US" sz="1200"/>
          </a:p>
        </p:txBody>
      </p:sp>
    </p:spTree>
    <p:extLst>
      <p:ext uri="{BB962C8B-B14F-4D97-AF65-F5344CB8AC3E}">
        <p14:creationId xmlns:p14="http://schemas.microsoft.com/office/powerpoint/2010/main" val="1622283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91BCAEAD-7A92-41B9-B801-BE7FAEBBEC9F}" type="slidenum">
              <a:rPr lang="en-US" altLang="en-US" smtClean="0"/>
              <a:pPr/>
              <a:t>‹#›</a:t>
            </a:fld>
            <a:endParaRPr lang="en-US" altLang="en-US"/>
          </a:p>
        </p:txBody>
      </p:sp>
      <p:sp>
        <p:nvSpPr>
          <p:cNvPr id="5" name="Text Placeholder 4"/>
          <p:cNvSpPr>
            <a:spLocks noGrp="1"/>
          </p:cNvSpPr>
          <p:nvPr>
            <p:ph type="body" sz="quarter" idx="13" hasCustomPrompt="1"/>
          </p:nvPr>
        </p:nvSpPr>
        <p:spPr>
          <a:xfrm>
            <a:off x="1540931" y="6461129"/>
            <a:ext cx="6400800" cy="278340"/>
          </a:xfrm>
        </p:spPr>
        <p:txBody>
          <a:bodyPr>
            <a:normAutofit/>
          </a:bodyPr>
          <a:lstStyle>
            <a:lvl1pPr marL="114300" indent="0" algn="ctr">
              <a:buNone/>
              <a:defRPr sz="900"/>
            </a:lvl1pPr>
          </a:lstStyle>
          <a:p>
            <a:pPr lvl="0"/>
            <a:r>
              <a:rPr lang="en-IN" dirty="0"/>
              <a:t>© 2019 McGraw-Hill Education.</a:t>
            </a:r>
          </a:p>
        </p:txBody>
      </p:sp>
    </p:spTree>
    <p:extLst>
      <p:ext uri="{BB962C8B-B14F-4D97-AF65-F5344CB8AC3E}">
        <p14:creationId xmlns:p14="http://schemas.microsoft.com/office/powerpoint/2010/main" val="4276988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4AFADF11-ED88-41C8-AE15-A0096B55804F}" type="slidenum">
              <a:rPr lang="en-US" altLang="en-US" smtClean="0"/>
              <a:pPr/>
              <a:t>‹#›</a:t>
            </a:fld>
            <a:endParaRPr lang="en-US" altLang="en-US"/>
          </a:p>
        </p:txBody>
      </p:sp>
    </p:spTree>
    <p:extLst>
      <p:ext uri="{BB962C8B-B14F-4D97-AF65-F5344CB8AC3E}">
        <p14:creationId xmlns:p14="http://schemas.microsoft.com/office/powerpoint/2010/main" val="1836796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BC38CB4C-6397-4F29-8CEE-03214B214E62}" type="slidenum">
              <a:rPr lang="en-US" altLang="en-US" smtClean="0"/>
              <a:pPr/>
              <a:t>‹#›</a:t>
            </a:fld>
            <a:endParaRPr lang="en-US" altLang="en-US"/>
          </a:p>
        </p:txBody>
      </p:sp>
    </p:spTree>
    <p:extLst>
      <p:ext uri="{BB962C8B-B14F-4D97-AF65-F5344CB8AC3E}">
        <p14:creationId xmlns:p14="http://schemas.microsoft.com/office/powerpoint/2010/main" val="253210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6" name="Slide Number Placeholder 6"/>
          <p:cNvSpPr>
            <a:spLocks noGrp="1"/>
          </p:cNvSpPr>
          <p:nvPr>
            <p:ph type="sldNum" sz="quarter" idx="11"/>
          </p:nvPr>
        </p:nvSpPr>
        <p:spPr/>
        <p:txBody>
          <a:bodyPr/>
          <a:lstStyle>
            <a:lvl1pPr>
              <a:defRPr/>
            </a:lvl1pPr>
          </a:lstStyle>
          <a:p>
            <a:fld id="{DD7D2B6E-CC3D-4302-A8CA-020191B919A6}" type="slidenum">
              <a:rPr lang="en-US" altLang="en-US" smtClean="0"/>
              <a:pPr/>
              <a:t>‹#›</a:t>
            </a:fld>
            <a:endParaRPr lang="en-US" altLang="en-US"/>
          </a:p>
        </p:txBody>
      </p:sp>
    </p:spTree>
    <p:extLst>
      <p:ext uri="{BB962C8B-B14F-4D97-AF65-F5344CB8AC3E}">
        <p14:creationId xmlns:p14="http://schemas.microsoft.com/office/powerpoint/2010/main" val="338980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91BCAEAD-7A92-41B9-B801-BE7FAEBBEC9F}" type="slidenum">
              <a:rPr lang="en-US" altLang="en-US" smtClean="0"/>
              <a:pPr/>
              <a:t>‹#›</a:t>
            </a:fld>
            <a:endParaRPr lang="en-US" altLang="en-US"/>
          </a:p>
        </p:txBody>
      </p:sp>
      <p:sp>
        <p:nvSpPr>
          <p:cNvPr id="5" name="Content Placeholder 4"/>
          <p:cNvSpPr>
            <a:spLocks noGrp="1"/>
          </p:cNvSpPr>
          <p:nvPr>
            <p:ph sz="quarter" idx="13"/>
          </p:nvPr>
        </p:nvSpPr>
        <p:spPr>
          <a:xfrm>
            <a:off x="1430866" y="6444194"/>
            <a:ext cx="6629400" cy="2444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1034062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0" y="6400800"/>
            <a:ext cx="7620000" cy="436903"/>
          </a:xfrm>
          <a:prstGeom prst="rect">
            <a:avLst/>
          </a:prstGeom>
        </p:spPr>
        <p:txBody>
          <a:bodyPr anchor="ct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6" name="Slide Number Placeholder 5"/>
          <p:cNvSpPr>
            <a:spLocks noGrp="1"/>
          </p:cNvSpPr>
          <p:nvPr>
            <p:ph type="sldNum" sz="quarter" idx="12"/>
          </p:nvPr>
        </p:nvSpPr>
        <p:spPr/>
        <p:txBody>
          <a:bodyPr/>
          <a:lstStyle/>
          <a:p>
            <a:fld id="{D9F758CF-A4A2-4BA4-9C1B-E928C5FA23D4}" type="slidenum">
              <a:rPr lang="en-US" altLang="en-US" smtClean="0"/>
              <a:pPr/>
              <a:t>‹#›</a:t>
            </a:fld>
            <a:endParaRPr lang="en-US" altLang="en-US"/>
          </a:p>
        </p:txBody>
      </p:sp>
    </p:spTree>
    <p:extLst>
      <p:ext uri="{BB962C8B-B14F-4D97-AF65-F5344CB8AC3E}">
        <p14:creationId xmlns:p14="http://schemas.microsoft.com/office/powerpoint/2010/main" val="10718243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5CF445CB-AFC0-48F8-A106-1B855DCA6514}" type="slidenum">
              <a:rPr lang="en-US" altLang="en-US" smtClean="0"/>
              <a:pPr/>
              <a:t>‹#›</a:t>
            </a:fld>
            <a:endParaRPr lang="en-US" altLang="en-US"/>
          </a:p>
        </p:txBody>
      </p:sp>
      <p:sp>
        <p:nvSpPr>
          <p:cNvPr id="7" name="Footer Placeholder 5"/>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12732791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7" name="Slide Number Placeholder 6"/>
          <p:cNvSpPr>
            <a:spLocks noGrp="1"/>
          </p:cNvSpPr>
          <p:nvPr>
            <p:ph type="sldNum" sz="quarter" idx="12"/>
          </p:nvPr>
        </p:nvSpPr>
        <p:spPr/>
        <p:txBody>
          <a:bodyPr/>
          <a:lstStyle/>
          <a:p>
            <a:fld id="{391CE270-0E70-4905-8546-6CE55B51DB0E}" type="slidenum">
              <a:rPr lang="en-US" altLang="en-US" smtClean="0"/>
              <a:pPr/>
              <a:t>‹#›</a:t>
            </a:fld>
            <a:endParaRPr lang="en-US" altLang="en-US"/>
          </a:p>
        </p:txBody>
      </p:sp>
    </p:spTree>
    <p:extLst>
      <p:ext uri="{BB962C8B-B14F-4D97-AF65-F5344CB8AC3E}">
        <p14:creationId xmlns:p14="http://schemas.microsoft.com/office/powerpoint/2010/main" val="15888699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9" name="Slide Number Placeholder 8"/>
          <p:cNvSpPr>
            <a:spLocks noGrp="1"/>
          </p:cNvSpPr>
          <p:nvPr>
            <p:ph type="sldNum" sz="quarter" idx="12"/>
          </p:nvPr>
        </p:nvSpPr>
        <p:spPr/>
        <p:txBody>
          <a:bodyPr/>
          <a:lstStyle/>
          <a:p>
            <a:fld id="{C51153F2-F9CA-42D0-B890-F2777304247E}" type="slidenum">
              <a:rPr lang="en-US" altLang="en-US" smtClean="0"/>
              <a:pPr/>
              <a:t>‹#›</a:t>
            </a:fld>
            <a:endParaRPr lang="en-US" altLang="en-US"/>
          </a:p>
        </p:txBody>
      </p:sp>
    </p:spTree>
    <p:extLst>
      <p:ext uri="{BB962C8B-B14F-4D97-AF65-F5344CB8AC3E}">
        <p14:creationId xmlns:p14="http://schemas.microsoft.com/office/powerpoint/2010/main" val="14503956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5" name="Slide Number Placeholder 4"/>
          <p:cNvSpPr>
            <a:spLocks noGrp="1"/>
          </p:cNvSpPr>
          <p:nvPr>
            <p:ph type="sldNum" sz="quarter" idx="12"/>
          </p:nvPr>
        </p:nvSpPr>
        <p:spPr/>
        <p:txBody>
          <a:bodyPr/>
          <a:lstStyle/>
          <a:p>
            <a:fld id="{D31DC45A-0EDE-4BFD-A283-4EE0BBC6AAEA}" type="slidenum">
              <a:rPr lang="en-US" altLang="en-US" smtClean="0"/>
              <a:pPr/>
              <a:t>‹#›</a:t>
            </a:fld>
            <a:endParaRPr lang="en-US" altLang="en-US"/>
          </a:p>
        </p:txBody>
      </p:sp>
    </p:spTree>
    <p:extLst>
      <p:ext uri="{BB962C8B-B14F-4D97-AF65-F5344CB8AC3E}">
        <p14:creationId xmlns:p14="http://schemas.microsoft.com/office/powerpoint/2010/main" val="11389482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4" name="Slide Number Placeholder 3"/>
          <p:cNvSpPr>
            <a:spLocks noGrp="1"/>
          </p:cNvSpPr>
          <p:nvPr>
            <p:ph type="sldNum" sz="quarter" idx="12"/>
          </p:nvPr>
        </p:nvSpPr>
        <p:spPr/>
        <p:txBody>
          <a:bodyPr/>
          <a:lstStyle/>
          <a:p>
            <a:fld id="{B13710BB-B614-45A1-8AB5-F1D8FF60A1B8}" type="slidenum">
              <a:rPr lang="en-US" altLang="en-US" smtClean="0"/>
              <a:pPr/>
              <a:t>‹#›</a:t>
            </a:fld>
            <a:endParaRPr lang="en-US" altLang="en-US"/>
          </a:p>
        </p:txBody>
      </p:sp>
    </p:spTree>
    <p:extLst>
      <p:ext uri="{BB962C8B-B14F-4D97-AF65-F5344CB8AC3E}">
        <p14:creationId xmlns:p14="http://schemas.microsoft.com/office/powerpoint/2010/main" val="2545933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D9F758CF-A4A2-4BA4-9C1B-E928C5FA23D4}" type="slidenum">
              <a:rPr lang="en-US" altLang="en-US" smtClean="0"/>
              <a:pPr/>
              <a:t>‹#›</a:t>
            </a:fld>
            <a:endParaRPr lang="en-US" altLang="en-US"/>
          </a:p>
        </p:txBody>
      </p:sp>
    </p:spTree>
    <p:extLst>
      <p:ext uri="{BB962C8B-B14F-4D97-AF65-F5344CB8AC3E}">
        <p14:creationId xmlns:p14="http://schemas.microsoft.com/office/powerpoint/2010/main" val="20222508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7" name="Slide Number Placeholder 6"/>
          <p:cNvSpPr>
            <a:spLocks noGrp="1"/>
          </p:cNvSpPr>
          <p:nvPr>
            <p:ph type="sldNum" sz="quarter" idx="12"/>
          </p:nvPr>
        </p:nvSpPr>
        <p:spPr/>
        <p:txBody>
          <a:bodyPr/>
          <a:lstStyle/>
          <a:p>
            <a:fld id="{DA06FA8C-2D3F-4085-BCD0-2B32B613ACF4}" type="slidenum">
              <a:rPr lang="en-US" altLang="en-US" smtClean="0"/>
              <a:pPr/>
              <a:t>‹#›</a:t>
            </a:fld>
            <a:endParaRPr lang="en-US" altLang="en-US"/>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124191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Slide Number Placeholder 8"/>
          <p:cNvSpPr>
            <a:spLocks noGrp="1"/>
          </p:cNvSpPr>
          <p:nvPr>
            <p:ph type="sldNum" sz="quarter" idx="11"/>
          </p:nvPr>
        </p:nvSpPr>
        <p:spPr/>
        <p:txBody>
          <a:bodyPr/>
          <a:lstStyle/>
          <a:p>
            <a:fld id="{4314ECDB-8F85-4B73-929F-BDC68AA2D3A6}" type="slidenum">
              <a:rPr lang="en-US" altLang="en-US" smtClean="0"/>
              <a:pPr/>
              <a:t>‹#›</a:t>
            </a:fld>
            <a:endParaRPr lang="en-US" altLang="en-US"/>
          </a:p>
        </p:txBody>
      </p:sp>
      <p:sp>
        <p:nvSpPr>
          <p:cNvPr id="10" name="Footer Placeholder 9"/>
          <p:cNvSpPr>
            <a:spLocks noGrp="1"/>
          </p:cNvSpPr>
          <p:nvPr>
            <p:ph type="ftr" sz="quarter" idx="12"/>
          </p:nvPr>
        </p:nvSpPr>
        <p:spPr>
          <a:xfrm>
            <a:off x="0" y="6400800"/>
            <a:ext cx="7620000" cy="436903"/>
          </a:xfrm>
          <a:prstGeom prst="rect">
            <a:avLst/>
          </a:prstGeom>
        </p:spPr>
        <p:txBody>
          <a:body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22195850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0" y="6400800"/>
            <a:ext cx="7620000" cy="436903"/>
          </a:xfrm>
          <a:prstGeom prst="rect">
            <a:avLst/>
          </a:prstGeom>
        </p:spPr>
        <p:txBody>
          <a:bodyPr/>
          <a:lstStyle/>
          <a:p>
            <a:r>
              <a:rPr lang="en-US" altLang="en-US"/>
              <a:t>© 2019 McGraw-Hill Education. All rights reserved. No reproduction or distribution without the prior written consent of McGraw-Hill Education.  </a:t>
            </a:r>
          </a:p>
        </p:txBody>
      </p:sp>
      <p:sp>
        <p:nvSpPr>
          <p:cNvPr id="6" name="Slide Number Placeholder 5"/>
          <p:cNvSpPr>
            <a:spLocks noGrp="1"/>
          </p:cNvSpPr>
          <p:nvPr>
            <p:ph type="sldNum" sz="quarter" idx="12"/>
          </p:nvPr>
        </p:nvSpPr>
        <p:spPr/>
        <p:txBody>
          <a:bodyPr/>
          <a:lstStyle/>
          <a:p>
            <a:fld id="{4AFADF11-ED88-41C8-AE15-A0096B55804F}" type="slidenum">
              <a:rPr lang="en-US" altLang="en-US" smtClean="0"/>
              <a:pPr/>
              <a:t>‹#›</a:t>
            </a:fld>
            <a:endParaRPr lang="en-US" altLang="en-US"/>
          </a:p>
        </p:txBody>
      </p:sp>
    </p:spTree>
    <p:extLst>
      <p:ext uri="{BB962C8B-B14F-4D97-AF65-F5344CB8AC3E}">
        <p14:creationId xmlns:p14="http://schemas.microsoft.com/office/powerpoint/2010/main" val="25432219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0" y="6400800"/>
            <a:ext cx="7620000" cy="436903"/>
          </a:xfrm>
          <a:prstGeom prst="rect">
            <a:avLst/>
          </a:prstGeom>
        </p:spPr>
        <p:txBody>
          <a:bodyPr/>
          <a:lstStyle/>
          <a:p>
            <a:r>
              <a:rPr lang="en-US" altLang="en-US"/>
              <a:t>© 2019 McGraw-Hill Education. All rights reserved. No reproduction or distribution without the prior written consent of McGraw-Hill Education.  </a:t>
            </a:r>
          </a:p>
        </p:txBody>
      </p:sp>
      <p:sp>
        <p:nvSpPr>
          <p:cNvPr id="6" name="Slide Number Placeholder 5"/>
          <p:cNvSpPr>
            <a:spLocks noGrp="1"/>
          </p:cNvSpPr>
          <p:nvPr>
            <p:ph type="sldNum" sz="quarter" idx="12"/>
          </p:nvPr>
        </p:nvSpPr>
        <p:spPr/>
        <p:txBody>
          <a:bodyPr/>
          <a:lstStyle/>
          <a:p>
            <a:fld id="{BC38CB4C-6397-4F29-8CEE-03214B214E62}" type="slidenum">
              <a:rPr lang="en-US" altLang="en-US" smtClean="0"/>
              <a:pPr/>
              <a:t>‹#›</a:t>
            </a:fld>
            <a:endParaRPr lang="en-US" altLang="en-US"/>
          </a:p>
        </p:txBody>
      </p:sp>
    </p:spTree>
    <p:extLst>
      <p:ext uri="{BB962C8B-B14F-4D97-AF65-F5344CB8AC3E}">
        <p14:creationId xmlns:p14="http://schemas.microsoft.com/office/powerpoint/2010/main" val="9548374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5" name="Footer Placeholder 5"/>
          <p:cNvSpPr>
            <a:spLocks noGrp="1"/>
          </p:cNvSpPr>
          <p:nvPr>
            <p:ph type="ftr" sz="quarter" idx="10"/>
          </p:nvPr>
        </p:nvSpPr>
        <p:spPr>
          <a:xfrm>
            <a:off x="0" y="6400800"/>
            <a:ext cx="7620000" cy="436563"/>
          </a:xfrm>
          <a:prstGeom prst="rect">
            <a:avLst/>
          </a:prstGeom>
        </p:spPr>
        <p:txBody>
          <a:bodyPr/>
          <a:lstStyle>
            <a:lvl1pPr>
              <a:defRPr smtClean="0">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6" name="Slide Number Placeholder 6"/>
          <p:cNvSpPr>
            <a:spLocks noGrp="1"/>
          </p:cNvSpPr>
          <p:nvPr>
            <p:ph type="sldNum" sz="quarter" idx="11"/>
          </p:nvPr>
        </p:nvSpPr>
        <p:spPr/>
        <p:txBody>
          <a:bodyPr/>
          <a:lstStyle>
            <a:lvl1pPr>
              <a:defRPr/>
            </a:lvl1pPr>
          </a:lstStyle>
          <a:p>
            <a:fld id="{DD7D2B6E-CC3D-4302-A8CA-020191B919A6}" type="slidenum">
              <a:rPr lang="en-US" altLang="en-US" smtClean="0"/>
              <a:pPr/>
              <a:t>‹#›</a:t>
            </a:fld>
            <a:endParaRPr lang="en-US" altLang="en-US"/>
          </a:p>
        </p:txBody>
      </p:sp>
    </p:spTree>
    <p:extLst>
      <p:ext uri="{BB962C8B-B14F-4D97-AF65-F5344CB8AC3E}">
        <p14:creationId xmlns:p14="http://schemas.microsoft.com/office/powerpoint/2010/main" val="2029978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5CF445CB-AFC0-48F8-A106-1B855DCA6514}" type="slidenum">
              <a:rPr lang="en-US" altLang="en-US" smtClean="0"/>
              <a:pPr/>
              <a:t>‹#›</a:t>
            </a:fld>
            <a:endParaRPr lang="en-US" altLang="en-US"/>
          </a:p>
        </p:txBody>
      </p:sp>
    </p:spTree>
    <p:extLst>
      <p:ext uri="{BB962C8B-B14F-4D97-AF65-F5344CB8AC3E}">
        <p14:creationId xmlns:p14="http://schemas.microsoft.com/office/powerpoint/2010/main" val="3128167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391CE270-0E70-4905-8546-6CE55B51DB0E}" type="slidenum">
              <a:rPr lang="en-US" altLang="en-US" smtClean="0"/>
              <a:pPr/>
              <a:t>‹#›</a:t>
            </a:fld>
            <a:endParaRPr lang="en-US" altLang="en-US"/>
          </a:p>
        </p:txBody>
      </p:sp>
    </p:spTree>
    <p:extLst>
      <p:ext uri="{BB962C8B-B14F-4D97-AF65-F5344CB8AC3E}">
        <p14:creationId xmlns:p14="http://schemas.microsoft.com/office/powerpoint/2010/main" val="3622198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C51153F2-F9CA-42D0-B890-F2777304247E}" type="slidenum">
              <a:rPr lang="en-US" altLang="en-US" smtClean="0"/>
              <a:pPr/>
              <a:t>‹#›</a:t>
            </a:fld>
            <a:endParaRPr lang="en-US" altLang="en-US"/>
          </a:p>
        </p:txBody>
      </p:sp>
    </p:spTree>
    <p:extLst>
      <p:ext uri="{BB962C8B-B14F-4D97-AF65-F5344CB8AC3E}">
        <p14:creationId xmlns:p14="http://schemas.microsoft.com/office/powerpoint/2010/main" val="2541509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D31DC45A-0EDE-4BFD-A283-4EE0BBC6AAEA}" type="slidenum">
              <a:rPr lang="en-US" altLang="en-US" smtClean="0"/>
              <a:pPr/>
              <a:t>‹#›</a:t>
            </a:fld>
            <a:endParaRPr lang="en-US" altLang="en-US"/>
          </a:p>
        </p:txBody>
      </p:sp>
    </p:spTree>
    <p:extLst>
      <p:ext uri="{BB962C8B-B14F-4D97-AF65-F5344CB8AC3E}">
        <p14:creationId xmlns:p14="http://schemas.microsoft.com/office/powerpoint/2010/main" val="2108364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13710BB-B614-45A1-8AB5-F1D8FF60A1B8}" type="slidenum">
              <a:rPr lang="en-US" altLang="en-US" smtClean="0"/>
              <a:pPr/>
              <a:t>‹#›</a:t>
            </a:fld>
            <a:endParaRPr lang="en-US" altLang="en-US"/>
          </a:p>
        </p:txBody>
      </p:sp>
    </p:spTree>
    <p:extLst>
      <p:ext uri="{BB962C8B-B14F-4D97-AF65-F5344CB8AC3E}">
        <p14:creationId xmlns:p14="http://schemas.microsoft.com/office/powerpoint/2010/main" val="3178188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p:txBody>
          <a:bodyPr/>
          <a:lstStyle/>
          <a:p>
            <a:fld id="{DA06FA8C-2D3F-4085-BCD0-2B32B613ACF4}" type="slidenum">
              <a:rPr lang="en-US" altLang="en-US" smtClean="0"/>
              <a:pPr/>
              <a:t>‹#›</a:t>
            </a:fld>
            <a:endParaRPr lang="en-US" altLang="en-US"/>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079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Slide Number Placeholder 8"/>
          <p:cNvSpPr>
            <a:spLocks noGrp="1"/>
          </p:cNvSpPr>
          <p:nvPr>
            <p:ph type="sldNum" sz="quarter" idx="11"/>
          </p:nvPr>
        </p:nvSpPr>
        <p:spPr/>
        <p:txBody>
          <a:bodyPr/>
          <a:lstStyle/>
          <a:p>
            <a:fld id="{4314ECDB-8F85-4B73-929F-BDC68AA2D3A6}" type="slidenum">
              <a:rPr lang="en-US" altLang="en-US" smtClean="0"/>
              <a:pPr/>
              <a:t>‹#›</a:t>
            </a:fld>
            <a:endParaRPr lang="en-US" altLang="en-US"/>
          </a:p>
        </p:txBody>
      </p:sp>
    </p:spTree>
    <p:extLst>
      <p:ext uri="{BB962C8B-B14F-4D97-AF65-F5344CB8AC3E}">
        <p14:creationId xmlns:p14="http://schemas.microsoft.com/office/powerpoint/2010/main" val="534135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531788" y="6385560"/>
            <a:ext cx="548640" cy="396240"/>
          </a:xfrm>
          <a:prstGeom prst="bracketPair">
            <a:avLst>
              <a:gd name="adj" fmla="val 17949"/>
            </a:avLst>
          </a:prstGeom>
          <a:ln w="19050">
            <a:solidFill>
              <a:srgbClr val="FFFFFF"/>
            </a:solidFill>
          </a:ln>
        </p:spPr>
        <p:txBody>
          <a:bodyPr vert="horz" lIns="0" tIns="0" rIns="0" bIns="0" rtlCol="0" anchor="ctr"/>
          <a:lstStyle>
            <a:lvl1pPr algn="ctr">
              <a:defRPr sz="1400">
                <a:solidFill>
                  <a:schemeClr val="tx1"/>
                </a:solidFill>
                <a:latin typeface="+mn-lt"/>
                <a:cs typeface="Arial" panose="020B0604020202020204" pitchFamily="34" charset="0"/>
              </a:defRPr>
            </a:lvl1pPr>
          </a:lstStyle>
          <a:p>
            <a:fld id="{30CD9FF6-359F-49B5-BD4F-4FBA63D2681F}" type="slidenum">
              <a:rPr lang="en-US" altLang="en-US" smtClean="0"/>
              <a:pPr/>
              <a:t>‹#›</a:t>
            </a:fld>
            <a:endParaRPr lang="en-US" altLang="en-US" dirty="0"/>
          </a:p>
        </p:txBody>
      </p:sp>
      <p:sp>
        <p:nvSpPr>
          <p:cNvPr id="7" name="Text Placeholder 4"/>
          <p:cNvSpPr txBox="1">
            <a:spLocks/>
          </p:cNvSpPr>
          <p:nvPr userDrawn="1"/>
        </p:nvSpPr>
        <p:spPr>
          <a:xfrm>
            <a:off x="1540931" y="6461129"/>
            <a:ext cx="6400800" cy="278340"/>
          </a:xfrm>
          <a:prstGeom prst="rect">
            <a:avLst/>
          </a:prstGeom>
        </p:spPr>
        <p:txBody>
          <a:bodyPr>
            <a:normAutofit/>
          </a:bodyPr>
          <a:lstStyle>
            <a:lvl1pPr marL="114300" indent="0" algn="ctr" defTabSz="914400" rtl="0" eaLnBrk="1" latinLnBrk="0" hangingPunct="1">
              <a:spcBef>
                <a:spcPct val="20000"/>
              </a:spcBef>
              <a:buClr>
                <a:schemeClr val="accent1"/>
              </a:buClr>
              <a:buFont typeface="Arial" pitchFamily="34" charset="0"/>
              <a:buNone/>
              <a:defRPr sz="9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fontAlgn="auto">
              <a:spcAft>
                <a:spcPts val="0"/>
              </a:spcAft>
            </a:pPr>
            <a:r>
              <a:rPr lang="en-IN"/>
              <a:t>© 2019 McGraw-Hill Education.</a:t>
            </a:r>
            <a:endParaRPr lang="en-IN" dirty="0"/>
          </a:p>
        </p:txBody>
      </p:sp>
    </p:spTree>
    <p:extLst>
      <p:ext uri="{BB962C8B-B14F-4D97-AF65-F5344CB8AC3E}">
        <p14:creationId xmlns:p14="http://schemas.microsoft.com/office/powerpoint/2010/main" val="1915613720"/>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Cambria"/>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531788" y="6385560"/>
            <a:ext cx="548640" cy="396240"/>
          </a:xfrm>
          <a:prstGeom prst="bracketPair">
            <a:avLst>
              <a:gd name="adj" fmla="val 17949"/>
            </a:avLst>
          </a:prstGeom>
          <a:ln w="19050">
            <a:solidFill>
              <a:srgbClr val="FFFFFF"/>
            </a:solidFill>
          </a:ln>
        </p:spPr>
        <p:txBody>
          <a:bodyPr vert="horz" lIns="0" tIns="0" rIns="0" bIns="0" rtlCol="0" anchor="ctr"/>
          <a:lstStyle>
            <a:lvl1pPr algn="ctr">
              <a:defRPr sz="1400">
                <a:solidFill>
                  <a:schemeClr val="tx1"/>
                </a:solidFill>
                <a:latin typeface="+mn-lt"/>
                <a:cs typeface="Arial" panose="020B0604020202020204" pitchFamily="34" charset="0"/>
              </a:defRPr>
            </a:lvl1pPr>
          </a:lstStyle>
          <a:p>
            <a:fld id="{30CD9FF6-359F-49B5-BD4F-4FBA63D2681F}" type="slidenum">
              <a:rPr lang="en-US" altLang="en-US" smtClean="0"/>
              <a:pPr/>
              <a:t>‹#›</a:t>
            </a:fld>
            <a:endParaRPr lang="en-US" altLang="en-US" dirty="0"/>
          </a:p>
        </p:txBody>
      </p:sp>
    </p:spTree>
    <p:extLst>
      <p:ext uri="{BB962C8B-B14F-4D97-AF65-F5344CB8AC3E}">
        <p14:creationId xmlns:p14="http://schemas.microsoft.com/office/powerpoint/2010/main" val="3680836251"/>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Cambria"/>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1981200"/>
            <a:ext cx="3962400" cy="990600"/>
          </a:xfrm>
        </p:spPr>
        <p:txBody>
          <a:bodyPr/>
          <a:lstStyle/>
          <a:p>
            <a:r>
              <a:rPr lang="en-US" altLang="en-US" dirty="0">
                <a:solidFill>
                  <a:srgbClr val="4F4837"/>
                </a:solidFill>
                <a:latin typeface="+mn-lt"/>
              </a:rPr>
              <a:t>Chapter 18</a:t>
            </a:r>
            <a:endParaRPr lang="en-IN" dirty="0">
              <a:latin typeface="+mn-lt"/>
            </a:endParaRPr>
          </a:p>
        </p:txBody>
      </p:sp>
      <p:sp>
        <p:nvSpPr>
          <p:cNvPr id="3" name="Subtitle 2"/>
          <p:cNvSpPr>
            <a:spLocks noGrp="1"/>
          </p:cNvSpPr>
          <p:nvPr>
            <p:ph type="subTitle" idx="1"/>
          </p:nvPr>
        </p:nvSpPr>
        <p:spPr>
          <a:xfrm>
            <a:off x="4800600" y="3352800"/>
            <a:ext cx="3810000" cy="2667000"/>
          </a:xfrm>
        </p:spPr>
        <p:txBody>
          <a:bodyPr>
            <a:noAutofit/>
          </a:bodyPr>
          <a:lstStyle/>
          <a:p>
            <a:pPr fontAlgn="auto">
              <a:spcBef>
                <a:spcPct val="0"/>
              </a:spcBef>
              <a:spcAft>
                <a:spcPts val="0"/>
              </a:spcAft>
              <a:defRPr/>
            </a:pPr>
            <a:r>
              <a:rPr lang="en-US" sz="3600" dirty="0">
                <a:solidFill>
                  <a:schemeClr val="tx1"/>
                </a:solidFill>
              </a:rPr>
              <a:t>Holder in Due Course, Liability, and Defenses</a:t>
            </a:r>
          </a:p>
        </p:txBody>
      </p:sp>
      <p:pic>
        <p:nvPicPr>
          <p:cNvPr id="7" name="Picture 6" descr="Book cover image">
            <a:extLst>
              <a:ext uri="{FF2B5EF4-FFF2-40B4-BE49-F238E27FC236}">
                <a16:creationId xmlns:a16="http://schemas.microsoft.com/office/drawing/2014/main" xmlns="" id="{0E3F85AC-DD68-4D29-B08F-B89177DA6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610" y="446087"/>
            <a:ext cx="4067175" cy="568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3">
            <a:extLst>
              <a:ext uri="{FF2B5EF4-FFF2-40B4-BE49-F238E27FC236}">
                <a16:creationId xmlns:a16="http://schemas.microsoft.com/office/drawing/2014/main" xmlns="" id="{094E9167-5BD3-4779-8F49-339B92EF27C9}"/>
              </a:ext>
            </a:extLst>
          </p:cNvPr>
          <p:cNvSpPr txBox="1">
            <a:spLocks/>
          </p:cNvSpPr>
          <p:nvPr/>
        </p:nvSpPr>
        <p:spPr bwMode="auto">
          <a:xfrm>
            <a:off x="8531788" y="6385560"/>
            <a:ext cx="548640" cy="396240"/>
          </a:xfrm>
          <a:prstGeom prst="bracketPair">
            <a:avLst>
              <a:gd name="adj" fmla="val 17949"/>
            </a:avLst>
          </a:pr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lIns="0" tIns="0" rIns="0" bIns="0" rtlCol="0" anchor="ctr"/>
          <a:lstStyle>
            <a:defPPr>
              <a:defRPr lang="en-US"/>
            </a:defPPr>
            <a:lvl1pPr marL="0" algn="ctr" defTabSz="457200" rtl="0" eaLnBrk="1" latinLnBrk="0" hangingPunct="1">
              <a:spcBef>
                <a:spcPct val="20000"/>
              </a:spcBef>
              <a:buClr>
                <a:schemeClr val="accent1"/>
              </a:buClr>
              <a:buFont typeface="Arial" panose="020B0604020202020204" pitchFamily="34" charset="0"/>
              <a:buChar char="•"/>
              <a:defRPr sz="2200" kern="1200">
                <a:solidFill>
                  <a:schemeClr val="tx1"/>
                </a:solidFill>
                <a:latin typeface="Calibri" panose="020F0502020204030204" pitchFamily="34" charset="0"/>
                <a:ea typeface="+mn-ea"/>
                <a:cs typeface="+mn-cs"/>
              </a:defRPr>
            </a:lvl1pPr>
            <a:lvl2pPr marL="742950" indent="-285750" algn="l" defTabSz="457200" rtl="0" eaLnBrk="1" latinLnBrk="0" hangingPunct="1">
              <a:spcBef>
                <a:spcPct val="20000"/>
              </a:spcBef>
              <a:buClr>
                <a:schemeClr val="accent2"/>
              </a:buClr>
              <a:buFont typeface="Arial" panose="020B0604020202020204" pitchFamily="34" charset="0"/>
              <a:buChar char="•"/>
              <a:defRPr sz="2000" kern="1200">
                <a:solidFill>
                  <a:schemeClr val="tx1"/>
                </a:solidFill>
                <a:latin typeface="Calibri" panose="020F0502020204030204" pitchFamily="34" charset="0"/>
                <a:ea typeface="+mn-ea"/>
                <a:cs typeface="+mn-cs"/>
              </a:defRPr>
            </a:lvl2pPr>
            <a:lvl3pPr marL="1143000" indent="-228600" algn="l" defTabSz="457200" rtl="0" eaLnBrk="1" latinLnBrk="0" hangingPunct="1">
              <a:spcBef>
                <a:spcPct val="20000"/>
              </a:spcBef>
              <a:buClr>
                <a:srgbClr val="D2CB6C"/>
              </a:buClr>
              <a:buFont typeface="Arial" panose="020B0604020202020204" pitchFamily="34" charset="0"/>
              <a:buChar char="•"/>
              <a:defRPr sz="1800" kern="1200">
                <a:solidFill>
                  <a:schemeClr val="tx1"/>
                </a:solidFill>
                <a:latin typeface="Calibri" panose="020F0502020204030204" pitchFamily="34" charset="0"/>
                <a:ea typeface="+mn-ea"/>
                <a:cs typeface="+mn-cs"/>
              </a:defRPr>
            </a:lvl3pPr>
            <a:lvl4pPr marL="1600200" indent="-228600" algn="l" defTabSz="457200" rtl="0" eaLnBrk="1" latinLnBrk="0" hangingPunct="1">
              <a:spcBef>
                <a:spcPct val="20000"/>
              </a:spcBef>
              <a:buClr>
                <a:srgbClr val="95A39D"/>
              </a:buClr>
              <a:buFont typeface="Arial" panose="020B0604020202020204" pitchFamily="34" charset="0"/>
              <a:buChar char="•"/>
              <a:defRPr sz="1600" kern="1200">
                <a:solidFill>
                  <a:schemeClr val="tx1"/>
                </a:solidFill>
                <a:latin typeface="Calibri" panose="020F0502020204030204" pitchFamily="34" charset="0"/>
                <a:ea typeface="+mn-ea"/>
                <a:cs typeface="+mn-cs"/>
              </a:defRPr>
            </a:lvl4pPr>
            <a:lvl5pPr marL="2057400" indent="-228600" algn="l" defTabSz="457200" rtl="0" eaLnBrk="1" latinLnBrk="0" hangingPunct="1">
              <a:spcBef>
                <a:spcPct val="20000"/>
              </a:spcBef>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5pPr>
            <a:lvl6pPr marL="25146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6pPr>
            <a:lvl7pPr marL="29718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7pPr>
            <a:lvl8pPr marL="34290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8pPr>
            <a:lvl9pPr marL="38862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9pPr>
          </a:lstStyle>
          <a:p>
            <a:pPr>
              <a:spcBef>
                <a:spcPct val="0"/>
              </a:spcBef>
              <a:buClrTx/>
              <a:buFontTx/>
              <a:buNone/>
            </a:pPr>
            <a:r>
              <a:rPr lang="en-US" altLang="en-US" sz="1400" dirty="0">
                <a:latin typeface="+mn-lt"/>
              </a:rPr>
              <a:t>1</a:t>
            </a:r>
          </a:p>
        </p:txBody>
      </p:sp>
      <p:sp>
        <p:nvSpPr>
          <p:cNvPr id="6" name="Content Placeholder 5"/>
          <p:cNvSpPr>
            <a:spLocks noGrp="1"/>
          </p:cNvSpPr>
          <p:nvPr>
            <p:ph sz="quarter" idx="12"/>
          </p:nvPr>
        </p:nvSpPr>
        <p:spPr>
          <a:xfrm>
            <a:off x="550492" y="6485546"/>
            <a:ext cx="7391400" cy="304800"/>
          </a:xfrm>
        </p:spPr>
        <p:txBody>
          <a:bodyPr/>
          <a:lstStyle/>
          <a:p>
            <a:pPr marL="114300" indent="0" algn="ctr">
              <a:buNone/>
            </a:pPr>
            <a:r>
              <a:rPr lang="en-IN" altLang="en-US" sz="900" dirty="0">
                <a:ea typeface="Verdana" panose="020B0604030504040204" pitchFamily="34" charset="0"/>
                <a:cs typeface="Verdana" panose="020B0604030504040204" pitchFamily="34" charset="0"/>
              </a:rPr>
              <a:t>© 2019 McGraw-Hill Education. All rights reserved. Authorized only for instructor use in the classroom. No reproduction or further distribution permitted without the prior written consent of McGraw-Hill Education.</a:t>
            </a:r>
            <a:endParaRPr lang="en-US" altLang="en-US" sz="9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3941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xmlns="" id="{8735C248-E1E9-4887-8D9A-F5235CF126D1}"/>
              </a:ext>
            </a:extLst>
          </p:cNvPr>
          <p:cNvSpPr>
            <a:spLocks noGrp="1" noChangeArrowheads="1"/>
          </p:cNvSpPr>
          <p:nvPr>
            <p:ph type="title"/>
          </p:nvPr>
        </p:nvSpPr>
        <p:spPr/>
        <p:txBody>
          <a:bodyPr/>
          <a:lstStyle/>
          <a:p>
            <a:pPr fontAlgn="auto">
              <a:spcAft>
                <a:spcPts val="0"/>
              </a:spcAft>
              <a:defRPr/>
            </a:pPr>
            <a:r>
              <a:rPr lang="en-US" dirty="0">
                <a:latin typeface="+mn-lt"/>
                <a:ea typeface="+mj-ea"/>
              </a:rPr>
              <a:t>Signature Liability</a:t>
            </a:r>
          </a:p>
        </p:txBody>
      </p:sp>
      <p:sp>
        <p:nvSpPr>
          <p:cNvPr id="20483" name="Content Placeholder 3">
            <a:extLst>
              <a:ext uri="{FF2B5EF4-FFF2-40B4-BE49-F238E27FC236}">
                <a16:creationId xmlns:a16="http://schemas.microsoft.com/office/drawing/2014/main" xmlns="" id="{855B2FC2-4684-4071-80D1-DF9F07FBFB8E}"/>
              </a:ext>
            </a:extLst>
          </p:cNvPr>
          <p:cNvSpPr>
            <a:spLocks noGrp="1" noChangeArrowheads="1"/>
          </p:cNvSpPr>
          <p:nvPr>
            <p:ph idx="1"/>
          </p:nvPr>
        </p:nvSpPr>
        <p:spPr/>
        <p:txBody>
          <a:bodyPr rtlCol="0">
            <a:normAutofit/>
          </a:bodyPr>
          <a:lstStyle/>
          <a:p>
            <a:pPr marL="291600" indent="-291600" fontAlgn="auto">
              <a:spcBef>
                <a:spcPts val="1500"/>
              </a:spcBef>
              <a:spcAft>
                <a:spcPts val="0"/>
              </a:spcAft>
              <a:buClr>
                <a:schemeClr val="tx2"/>
              </a:buClr>
              <a:defRPr/>
            </a:pPr>
            <a:r>
              <a:rPr lang="en-US" sz="2400" dirty="0">
                <a:ea typeface="+mn-ea"/>
              </a:rPr>
              <a:t>A party must sign an instrument to have signature/ contract liability on the instrument. This is the most common type of liability that arises in a transaction involving a negotiable instrument.</a:t>
            </a:r>
          </a:p>
        </p:txBody>
      </p:sp>
      <p:sp>
        <p:nvSpPr>
          <p:cNvPr id="2" name="Slide Number Placeholder 3">
            <a:extLst>
              <a:ext uri="{FF2B5EF4-FFF2-40B4-BE49-F238E27FC236}">
                <a16:creationId xmlns:a16="http://schemas.microsoft.com/office/drawing/2014/main" xmlns="" id="{C7ABD938-7BD7-4E08-A29E-59EEA4370BCF}"/>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ABB8495-687C-4868-8F2F-17DB9C29E22C}" type="slidenum">
              <a:rPr lang="en-US" altLang="en-US" sz="1400">
                <a:latin typeface="+mn-lt"/>
              </a:rPr>
              <a:pPr/>
              <a:t>10</a:t>
            </a:fld>
            <a:endParaRPr lang="en-US" altLang="en-US" sz="140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xmlns="" id="{A9763878-E8BF-4906-BFDD-F112B19F4A44}"/>
              </a:ext>
            </a:extLst>
          </p:cNvPr>
          <p:cNvSpPr>
            <a:spLocks noGrp="1" noChangeArrowheads="1"/>
          </p:cNvSpPr>
          <p:nvPr>
            <p:ph type="title"/>
          </p:nvPr>
        </p:nvSpPr>
        <p:spPr/>
        <p:txBody>
          <a:bodyPr/>
          <a:lstStyle/>
          <a:p>
            <a:pPr fontAlgn="auto">
              <a:spcAft>
                <a:spcPts val="0"/>
              </a:spcAft>
              <a:defRPr/>
            </a:pPr>
            <a:r>
              <a:rPr lang="en-US" sz="3600" dirty="0">
                <a:latin typeface="+mn-lt"/>
                <a:ea typeface="+mj-ea"/>
              </a:rPr>
              <a:t>Parties Signing Negotiable Instrument </a:t>
            </a:r>
            <a:r>
              <a:rPr lang="en-US" sz="2400" dirty="0">
                <a:latin typeface="+mn-lt"/>
                <a:ea typeface="+mj-ea"/>
              </a:rPr>
              <a:t>1</a:t>
            </a:r>
          </a:p>
        </p:txBody>
      </p:sp>
      <p:sp>
        <p:nvSpPr>
          <p:cNvPr id="22531" name="Content Placeholder 3">
            <a:extLst>
              <a:ext uri="{FF2B5EF4-FFF2-40B4-BE49-F238E27FC236}">
                <a16:creationId xmlns:a16="http://schemas.microsoft.com/office/drawing/2014/main" xmlns="" id="{70EDA64D-ED71-41AD-9B99-D7BC948648ED}"/>
              </a:ext>
            </a:extLst>
          </p:cNvPr>
          <p:cNvSpPr>
            <a:spLocks noGrp="1" noChangeArrowheads="1"/>
          </p:cNvSpPr>
          <p:nvPr>
            <p:ph sz="half" idx="1"/>
          </p:nvPr>
        </p:nvSpPr>
        <p:spPr>
          <a:xfrm>
            <a:off x="457200" y="1536192"/>
            <a:ext cx="8074588" cy="1511808"/>
          </a:xfrm>
        </p:spPr>
        <p:txBody>
          <a:bodyPr rtlCol="0">
            <a:normAutofit lnSpcReduction="10000"/>
          </a:bodyPr>
          <a:lstStyle/>
          <a:p>
            <a:pPr marL="0" indent="0" fontAlgn="auto">
              <a:lnSpc>
                <a:spcPct val="80000"/>
              </a:lnSpc>
              <a:spcAft>
                <a:spcPts val="0"/>
              </a:spcAft>
              <a:buNone/>
              <a:defRPr/>
            </a:pPr>
            <a:r>
              <a:rPr lang="en-US" sz="2200" dirty="0">
                <a:ea typeface="+mn-ea"/>
              </a:rPr>
              <a:t>Maker:</a:t>
            </a:r>
          </a:p>
          <a:p>
            <a:pPr marL="291600" lvl="1" indent="-291600" algn="l" fontAlgn="auto">
              <a:lnSpc>
                <a:spcPct val="80000"/>
              </a:lnSpc>
              <a:spcBef>
                <a:spcPts val="1500"/>
              </a:spcBef>
              <a:spcAft>
                <a:spcPts val="0"/>
              </a:spcAft>
              <a:buClr>
                <a:schemeClr val="tx2"/>
              </a:buClr>
              <a:defRPr/>
            </a:pPr>
            <a:r>
              <a:rPr lang="en-US" sz="2200" dirty="0">
                <a:ea typeface="+mn-ea"/>
              </a:rPr>
              <a:t>Person promising to pay set sum to holder of promissory note/certificate of deposit.</a:t>
            </a:r>
          </a:p>
          <a:p>
            <a:pPr marL="291600" lvl="1" indent="-291600" algn="l" fontAlgn="auto">
              <a:lnSpc>
                <a:spcPct val="80000"/>
              </a:lnSpc>
              <a:spcBef>
                <a:spcPts val="1500"/>
              </a:spcBef>
              <a:spcAft>
                <a:spcPts val="0"/>
              </a:spcAft>
              <a:buClr>
                <a:schemeClr val="tx2"/>
              </a:buClr>
              <a:defRPr/>
            </a:pPr>
            <a:r>
              <a:rPr lang="en-US" sz="2200" dirty="0">
                <a:ea typeface="+mn-ea"/>
              </a:rPr>
              <a:t>Promises to pay money</a:t>
            </a:r>
            <a:r>
              <a:rPr lang="en-US" sz="2200" dirty="0" smtClean="0">
                <a:ea typeface="+mn-ea"/>
              </a:rPr>
              <a:t>.</a:t>
            </a:r>
            <a:endParaRPr lang="en-US" sz="2200" dirty="0">
              <a:ea typeface="+mn-ea"/>
            </a:endParaRPr>
          </a:p>
        </p:txBody>
      </p:sp>
      <p:sp>
        <p:nvSpPr>
          <p:cNvPr id="4" name="Content Placeholder 3"/>
          <p:cNvSpPr>
            <a:spLocks noGrp="1"/>
          </p:cNvSpPr>
          <p:nvPr>
            <p:ph sz="half" idx="2"/>
          </p:nvPr>
        </p:nvSpPr>
        <p:spPr>
          <a:xfrm>
            <a:off x="457200" y="3200400"/>
            <a:ext cx="8074588" cy="2438400"/>
          </a:xfrm>
        </p:spPr>
        <p:txBody>
          <a:bodyPr>
            <a:normAutofit lnSpcReduction="10000"/>
          </a:bodyPr>
          <a:lstStyle/>
          <a:p>
            <a:pPr marL="0" indent="0" fontAlgn="auto">
              <a:lnSpc>
                <a:spcPct val="80000"/>
              </a:lnSpc>
              <a:spcBef>
                <a:spcPts val="1200"/>
              </a:spcBef>
              <a:spcAft>
                <a:spcPts val="0"/>
              </a:spcAft>
              <a:buNone/>
              <a:defRPr/>
            </a:pPr>
            <a:r>
              <a:rPr lang="en-US" sz="2200" dirty="0"/>
              <a:t>Acceptor:</a:t>
            </a:r>
          </a:p>
          <a:p>
            <a:pPr marL="291600" lvl="1" indent="-291600">
              <a:lnSpc>
                <a:spcPct val="80000"/>
              </a:lnSpc>
              <a:spcBef>
                <a:spcPts val="1500"/>
              </a:spcBef>
              <a:buClr>
                <a:schemeClr val="tx2"/>
              </a:buClr>
              <a:defRPr/>
            </a:pPr>
            <a:r>
              <a:rPr lang="en-US" sz="2200" dirty="0"/>
              <a:t>Person (drawee) who accepts and signs draft to agree to pay draft when it is presented.</a:t>
            </a:r>
          </a:p>
          <a:p>
            <a:pPr marL="291600" lvl="1" indent="-291600">
              <a:lnSpc>
                <a:spcPct val="80000"/>
              </a:lnSpc>
              <a:spcBef>
                <a:spcPts val="1500"/>
              </a:spcBef>
              <a:buClr>
                <a:schemeClr val="tx2"/>
              </a:buClr>
              <a:defRPr/>
            </a:pPr>
            <a:r>
              <a:rPr lang="en-US" sz="2200" dirty="0"/>
              <a:t>Pays money (or responsible for paying money) when it is requested</a:t>
            </a:r>
            <a:r>
              <a:rPr lang="en-US" sz="2200" dirty="0" smtClean="0"/>
              <a:t>.</a:t>
            </a:r>
            <a:endParaRPr lang="en-US" sz="2200" dirty="0"/>
          </a:p>
        </p:txBody>
      </p:sp>
      <p:sp>
        <p:nvSpPr>
          <p:cNvPr id="2" name="Slide Number Placeholder 3">
            <a:extLst>
              <a:ext uri="{FF2B5EF4-FFF2-40B4-BE49-F238E27FC236}">
                <a16:creationId xmlns:a16="http://schemas.microsoft.com/office/drawing/2014/main" xmlns="" id="{09336599-3425-4895-8CED-E34A6BCAB375}"/>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E3180D5-E191-4461-AFED-DA115BBAF591}" type="slidenum">
              <a:rPr lang="en-US" altLang="en-US" sz="1400">
                <a:latin typeface="+mn-lt"/>
              </a:rPr>
              <a:pPr/>
              <a:t>11</a:t>
            </a:fld>
            <a:endParaRPr lang="en-US" altLang="en-US" sz="1400" dirty="0">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xmlns="" id="{D76112BF-7392-4333-895F-C23EBF100D24}"/>
              </a:ext>
            </a:extLst>
          </p:cNvPr>
          <p:cNvSpPr>
            <a:spLocks noGrp="1" noChangeArrowheads="1"/>
          </p:cNvSpPr>
          <p:nvPr>
            <p:ph type="title"/>
          </p:nvPr>
        </p:nvSpPr>
        <p:spPr/>
        <p:txBody>
          <a:bodyPr/>
          <a:lstStyle/>
          <a:p>
            <a:pPr fontAlgn="auto">
              <a:spcAft>
                <a:spcPts val="0"/>
              </a:spcAft>
              <a:defRPr/>
            </a:pPr>
            <a:r>
              <a:rPr lang="en-US" sz="3600" dirty="0">
                <a:latin typeface="+mn-lt"/>
              </a:rPr>
              <a:t>Parties Signing Negotiable Instrument </a:t>
            </a:r>
            <a:r>
              <a:rPr lang="en-US" sz="2400" dirty="0">
                <a:latin typeface="+mn-lt"/>
              </a:rPr>
              <a:t>2</a:t>
            </a:r>
          </a:p>
        </p:txBody>
      </p:sp>
      <p:sp>
        <p:nvSpPr>
          <p:cNvPr id="24579" name="Content Placeholder 3">
            <a:extLst>
              <a:ext uri="{FF2B5EF4-FFF2-40B4-BE49-F238E27FC236}">
                <a16:creationId xmlns:a16="http://schemas.microsoft.com/office/drawing/2014/main" xmlns="" id="{400B6AFA-B834-42E2-82B6-B59D4E1BA3CE}"/>
              </a:ext>
            </a:extLst>
          </p:cNvPr>
          <p:cNvSpPr>
            <a:spLocks noGrp="1" noChangeArrowheads="1"/>
          </p:cNvSpPr>
          <p:nvPr>
            <p:ph sz="half" idx="1"/>
          </p:nvPr>
        </p:nvSpPr>
        <p:spPr>
          <a:xfrm>
            <a:off x="457200" y="1536192"/>
            <a:ext cx="8001000" cy="1283208"/>
          </a:xfrm>
        </p:spPr>
        <p:txBody>
          <a:bodyPr rtlCol="0"/>
          <a:lstStyle/>
          <a:p>
            <a:pPr marL="114300" indent="-114300" fontAlgn="auto">
              <a:lnSpc>
                <a:spcPct val="80000"/>
              </a:lnSpc>
              <a:spcAft>
                <a:spcPts val="0"/>
              </a:spcAft>
              <a:buNone/>
              <a:defRPr/>
            </a:pPr>
            <a:r>
              <a:rPr lang="en-US" sz="2200" dirty="0">
                <a:ea typeface="+mn-ea"/>
              </a:rPr>
              <a:t>Drawer:</a:t>
            </a:r>
          </a:p>
          <a:p>
            <a:pPr marL="291600" lvl="1" indent="-291600" algn="l" fontAlgn="auto">
              <a:lnSpc>
                <a:spcPct val="80000"/>
              </a:lnSpc>
              <a:spcBef>
                <a:spcPts val="1500"/>
              </a:spcBef>
              <a:spcAft>
                <a:spcPts val="0"/>
              </a:spcAft>
              <a:buClr>
                <a:schemeClr val="tx2"/>
              </a:buClr>
              <a:buFont typeface="Arial" charset="0"/>
              <a:buChar char="•"/>
              <a:defRPr/>
            </a:pPr>
            <a:r>
              <a:rPr lang="en-US" sz="2200" dirty="0">
                <a:ea typeface="+mn-ea"/>
              </a:rPr>
              <a:t>Person ordering drawee to pay.</a:t>
            </a:r>
          </a:p>
          <a:p>
            <a:pPr marL="291600" lvl="1" indent="-291600" algn="l" fontAlgn="auto">
              <a:lnSpc>
                <a:spcPct val="80000"/>
              </a:lnSpc>
              <a:spcBef>
                <a:spcPts val="1500"/>
              </a:spcBef>
              <a:spcAft>
                <a:spcPts val="0"/>
              </a:spcAft>
              <a:buClr>
                <a:schemeClr val="tx2"/>
              </a:buClr>
              <a:buFont typeface="Arial" charset="0"/>
              <a:buChar char="•"/>
              <a:defRPr/>
            </a:pPr>
            <a:r>
              <a:rPr lang="en-US" sz="2200" dirty="0">
                <a:ea typeface="+mn-ea"/>
              </a:rPr>
              <a:t>Orders someone (drawee) to pay</a:t>
            </a:r>
            <a:r>
              <a:rPr lang="en-US" sz="2200" dirty="0" smtClean="0">
                <a:ea typeface="+mn-ea"/>
              </a:rPr>
              <a:t>.</a:t>
            </a:r>
            <a:endParaRPr lang="en-US" sz="2200" dirty="0">
              <a:ea typeface="+mn-ea"/>
            </a:endParaRPr>
          </a:p>
        </p:txBody>
      </p:sp>
      <p:sp>
        <p:nvSpPr>
          <p:cNvPr id="3" name="Content Placeholder 2"/>
          <p:cNvSpPr>
            <a:spLocks noGrp="1"/>
          </p:cNvSpPr>
          <p:nvPr>
            <p:ph sz="half" idx="2"/>
          </p:nvPr>
        </p:nvSpPr>
        <p:spPr>
          <a:xfrm>
            <a:off x="457200" y="2971800"/>
            <a:ext cx="7620000" cy="3154680"/>
          </a:xfrm>
        </p:spPr>
        <p:txBody>
          <a:bodyPr/>
          <a:lstStyle/>
          <a:p>
            <a:pPr marL="0" indent="0" fontAlgn="auto">
              <a:lnSpc>
                <a:spcPct val="80000"/>
              </a:lnSpc>
              <a:spcBef>
                <a:spcPts val="1200"/>
              </a:spcBef>
              <a:spcAft>
                <a:spcPts val="0"/>
              </a:spcAft>
              <a:buNone/>
              <a:defRPr/>
            </a:pPr>
            <a:r>
              <a:rPr lang="en-US" sz="2200" dirty="0"/>
              <a:t>Endorser:</a:t>
            </a:r>
          </a:p>
          <a:p>
            <a:pPr marL="291600" lvl="1" indent="-291600">
              <a:lnSpc>
                <a:spcPct val="80000"/>
              </a:lnSpc>
              <a:spcBef>
                <a:spcPts val="1500"/>
              </a:spcBef>
              <a:buClr>
                <a:schemeClr val="tx2"/>
              </a:buClr>
              <a:buFont typeface="Arial" charset="0"/>
              <a:buChar char="•"/>
              <a:defRPr/>
            </a:pPr>
            <a:r>
              <a:rPr lang="en-US" sz="2200" dirty="0"/>
              <a:t>Person who signs instrument to restrict payment of it, negotiate it, or incur liability.</a:t>
            </a:r>
          </a:p>
          <a:p>
            <a:pPr marL="291600" lvl="1" indent="-291600">
              <a:lnSpc>
                <a:spcPct val="80000"/>
              </a:lnSpc>
              <a:spcBef>
                <a:spcPts val="1500"/>
              </a:spcBef>
              <a:buClr>
                <a:schemeClr val="tx2"/>
              </a:buClr>
              <a:buFont typeface="Arial" charset="0"/>
              <a:buChar char="•"/>
              <a:defRPr/>
            </a:pPr>
            <a:r>
              <a:rPr lang="en-US" sz="2200" dirty="0"/>
              <a:t>Signs instrument at some point during process of negotiation</a:t>
            </a:r>
            <a:r>
              <a:rPr lang="en-US" sz="2200" dirty="0" smtClean="0"/>
              <a:t>.</a:t>
            </a:r>
            <a:endParaRPr lang="en-US" sz="2200" dirty="0"/>
          </a:p>
        </p:txBody>
      </p:sp>
      <p:sp>
        <p:nvSpPr>
          <p:cNvPr id="2" name="Slide Number Placeholder 3">
            <a:extLst>
              <a:ext uri="{FF2B5EF4-FFF2-40B4-BE49-F238E27FC236}">
                <a16:creationId xmlns:a16="http://schemas.microsoft.com/office/drawing/2014/main" xmlns="" id="{B383E551-3311-40EB-A2FC-6E236523F8D5}"/>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5ECB2A6-7BF7-475C-B815-6744EE57D9DC}" type="slidenum">
              <a:rPr lang="en-US" altLang="en-US" sz="1400">
                <a:latin typeface="+mn-lt"/>
              </a:rPr>
              <a:pPr/>
              <a:t>12</a:t>
            </a:fld>
            <a:endParaRPr lang="en-US" altLang="en-US" sz="140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xmlns="" id="{01450B33-D5F1-41B4-96E3-03B1496C7676}"/>
              </a:ext>
            </a:extLst>
          </p:cNvPr>
          <p:cNvSpPr>
            <a:spLocks noGrp="1" noChangeArrowheads="1"/>
          </p:cNvSpPr>
          <p:nvPr>
            <p:ph type="title"/>
          </p:nvPr>
        </p:nvSpPr>
        <p:spPr/>
        <p:txBody>
          <a:bodyPr wrap="square" numCol="1" anchorCtr="0" compatLnSpc="1">
            <a:prstTxWarp prst="textNoShape">
              <a:avLst/>
            </a:prstTxWarp>
          </a:bodyPr>
          <a:lstStyle/>
          <a:p>
            <a:r>
              <a:rPr lang="en-US" altLang="en-US" sz="3000" dirty="0">
                <a:latin typeface="+mn-lt"/>
              </a:rPr>
              <a:t>“Primary” Liability Versus “Secondary” Liability</a:t>
            </a:r>
          </a:p>
        </p:txBody>
      </p:sp>
      <p:sp>
        <p:nvSpPr>
          <p:cNvPr id="26627" name="Content Placeholder 3">
            <a:extLst>
              <a:ext uri="{FF2B5EF4-FFF2-40B4-BE49-F238E27FC236}">
                <a16:creationId xmlns:a16="http://schemas.microsoft.com/office/drawing/2014/main" xmlns="" id="{4D3DC66A-4370-4299-8489-FD07A3796BA8}"/>
              </a:ext>
            </a:extLst>
          </p:cNvPr>
          <p:cNvSpPr>
            <a:spLocks noGrp="1" noChangeArrowheads="1"/>
          </p:cNvSpPr>
          <p:nvPr>
            <p:ph idx="1"/>
          </p:nvPr>
        </p:nvSpPr>
        <p:spPr/>
        <p:txBody>
          <a:bodyPr rtlCol="0">
            <a:normAutofit/>
          </a:bodyPr>
          <a:lstStyle/>
          <a:p>
            <a:pPr marL="0" indent="0" fontAlgn="auto">
              <a:lnSpc>
                <a:spcPct val="80000"/>
              </a:lnSpc>
              <a:spcBef>
                <a:spcPts val="1500"/>
              </a:spcBef>
              <a:spcAft>
                <a:spcPts val="0"/>
              </a:spcAft>
              <a:buClr>
                <a:schemeClr val="tx2"/>
              </a:buClr>
              <a:buNone/>
              <a:defRPr/>
            </a:pPr>
            <a:r>
              <a:rPr lang="en-US" sz="2200" dirty="0"/>
              <a:t>Primary Liability of Makers and Acceptors:  Must pay stated amount on instrument when it is presented for payment.</a:t>
            </a:r>
          </a:p>
          <a:p>
            <a:pPr marL="0" indent="0" fontAlgn="auto">
              <a:lnSpc>
                <a:spcPct val="80000"/>
              </a:lnSpc>
              <a:spcBef>
                <a:spcPts val="1500"/>
              </a:spcBef>
              <a:spcAft>
                <a:spcPts val="0"/>
              </a:spcAft>
              <a:buClr>
                <a:schemeClr val="tx2"/>
              </a:buClr>
              <a:buNone/>
              <a:defRPr/>
            </a:pPr>
            <a:r>
              <a:rPr lang="en-US" sz="2200" dirty="0"/>
              <a:t>Secondary (Conditional) Liability of Drawers and Endorsers: </a:t>
            </a:r>
            <a:r>
              <a:rPr lang="en-US" sz="2200" dirty="0" smtClean="0"/>
              <a:t>Must </a:t>
            </a:r>
            <a:r>
              <a:rPr lang="en-US" sz="2200" dirty="0"/>
              <a:t>pay amount on </a:t>
            </a:r>
            <a:r>
              <a:rPr lang="en-US" dirty="0"/>
              <a:t>instrument</a:t>
            </a:r>
            <a:r>
              <a:rPr lang="en-US" sz="100" dirty="0"/>
              <a:t> </a:t>
            </a:r>
            <a:r>
              <a:rPr lang="en-US" sz="100" dirty="0" smtClean="0"/>
              <a:t>be</a:t>
            </a:r>
            <a:r>
              <a:rPr lang="en-US" sz="100" dirty="0" smtClean="0">
                <a:solidFill>
                  <a:schemeClr val="bg1"/>
                </a:solidFill>
              </a:rPr>
              <a:t>gin underline </a:t>
            </a:r>
            <a:r>
              <a:rPr lang="en-US" u="sng" dirty="0"/>
              <a:t>if</a:t>
            </a:r>
            <a:r>
              <a:rPr lang="en-US" sz="100" dirty="0"/>
              <a:t> </a:t>
            </a:r>
            <a:r>
              <a:rPr lang="en-US" sz="100" dirty="0">
                <a:solidFill>
                  <a:schemeClr val="bg1"/>
                </a:solidFill>
              </a:rPr>
              <a:t>end underline </a:t>
            </a:r>
            <a:r>
              <a:rPr lang="en-US" sz="2200" dirty="0"/>
              <a:t>following conditions met:</a:t>
            </a:r>
          </a:p>
          <a:p>
            <a:pPr marL="292608" lvl="1" indent="-292608" algn="l" fontAlgn="auto">
              <a:lnSpc>
                <a:spcPct val="80000"/>
              </a:lnSpc>
              <a:spcBef>
                <a:spcPts val="1500"/>
              </a:spcBef>
              <a:spcAft>
                <a:spcPts val="0"/>
              </a:spcAft>
              <a:buClr>
                <a:schemeClr val="tx2"/>
              </a:buClr>
              <a:defRPr/>
            </a:pPr>
            <a:r>
              <a:rPr lang="en-US" sz="2200" dirty="0"/>
              <a:t>Presentment (on party with primary liability).</a:t>
            </a:r>
          </a:p>
          <a:p>
            <a:pPr marL="292608" lvl="1" indent="-292608" algn="l" fontAlgn="auto">
              <a:lnSpc>
                <a:spcPct val="80000"/>
              </a:lnSpc>
              <a:spcBef>
                <a:spcPts val="1500"/>
              </a:spcBef>
              <a:spcAft>
                <a:spcPts val="0"/>
              </a:spcAft>
              <a:buClr>
                <a:schemeClr val="tx2"/>
              </a:buClr>
              <a:defRPr/>
            </a:pPr>
            <a:r>
              <a:rPr lang="en-US" sz="2200" dirty="0"/>
              <a:t>Dishonor (by party with primary liability).</a:t>
            </a:r>
          </a:p>
          <a:p>
            <a:pPr marL="292608" lvl="1" indent="-292608" algn="l" fontAlgn="auto">
              <a:lnSpc>
                <a:spcPct val="80000"/>
              </a:lnSpc>
              <a:spcBef>
                <a:spcPts val="1500"/>
              </a:spcBef>
              <a:spcAft>
                <a:spcPts val="0"/>
              </a:spcAft>
              <a:buClr>
                <a:schemeClr val="tx2"/>
              </a:buClr>
              <a:defRPr/>
            </a:pPr>
            <a:r>
              <a:rPr lang="en-US" sz="2200" dirty="0"/>
              <a:t>Notice of Dishonor (given to party with secondary liability).</a:t>
            </a:r>
          </a:p>
        </p:txBody>
      </p:sp>
      <p:sp>
        <p:nvSpPr>
          <p:cNvPr id="2" name="Slide Number Placeholder 3">
            <a:extLst>
              <a:ext uri="{FF2B5EF4-FFF2-40B4-BE49-F238E27FC236}">
                <a16:creationId xmlns:a16="http://schemas.microsoft.com/office/drawing/2014/main" xmlns="" id="{BC24CC50-39E3-4E9A-BF26-6FA2FD5C8792}"/>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355DC8D-9DFD-4E4E-86FD-B0586CA4207A}" type="slidenum">
              <a:rPr lang="en-US" altLang="en-US" sz="1400">
                <a:latin typeface="+mn-lt"/>
              </a:rPr>
              <a:pPr/>
              <a:t>13</a:t>
            </a:fld>
            <a:endParaRPr lang="en-US" altLang="en-US" sz="1400">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xmlns="" id="{80A11EEA-1A54-443A-8828-067C6867C86A}"/>
              </a:ext>
            </a:extLst>
          </p:cNvPr>
          <p:cNvSpPr>
            <a:spLocks noGrp="1" noChangeArrowheads="1"/>
          </p:cNvSpPr>
          <p:nvPr>
            <p:ph type="title"/>
          </p:nvPr>
        </p:nvSpPr>
        <p:spPr/>
        <p:txBody>
          <a:bodyPr/>
          <a:lstStyle/>
          <a:p>
            <a:pPr fontAlgn="auto">
              <a:spcAft>
                <a:spcPts val="0"/>
              </a:spcAft>
              <a:defRPr/>
            </a:pPr>
            <a:r>
              <a:rPr lang="en-US" sz="3200" dirty="0">
                <a:latin typeface="+mn-lt"/>
                <a:ea typeface="+mj-ea"/>
              </a:rPr>
              <a:t>Proper Presentment of Negotiable Instrument</a:t>
            </a:r>
          </a:p>
        </p:txBody>
      </p:sp>
      <p:sp>
        <p:nvSpPr>
          <p:cNvPr id="28675" name="Content Placeholder 3">
            <a:extLst>
              <a:ext uri="{FF2B5EF4-FFF2-40B4-BE49-F238E27FC236}">
                <a16:creationId xmlns:a16="http://schemas.microsoft.com/office/drawing/2014/main" xmlns="" id="{0F0B3F79-0B02-4EB8-AC71-124039754CF5}"/>
              </a:ext>
            </a:extLst>
          </p:cNvPr>
          <p:cNvSpPr>
            <a:spLocks noGrp="1" noChangeArrowheads="1"/>
          </p:cNvSpPr>
          <p:nvPr>
            <p:ph idx="1"/>
          </p:nvPr>
        </p:nvSpPr>
        <p:spPr/>
        <p:txBody>
          <a:bodyPr rtlCol="0"/>
          <a:lstStyle/>
          <a:p>
            <a:pPr marL="291600" indent="-291600" fontAlgn="auto">
              <a:spcBef>
                <a:spcPts val="1500"/>
              </a:spcBef>
              <a:spcAft>
                <a:spcPts val="0"/>
              </a:spcAft>
              <a:buClr>
                <a:schemeClr val="tx2"/>
              </a:buClr>
              <a:buFontTx/>
              <a:buChar char="•"/>
              <a:defRPr/>
            </a:pPr>
            <a:r>
              <a:rPr lang="en-US" sz="2800" dirty="0">
                <a:ea typeface="+mn-ea"/>
              </a:rPr>
              <a:t>Presented to Proper Party.</a:t>
            </a:r>
          </a:p>
          <a:p>
            <a:pPr marL="291600" indent="-291600" fontAlgn="auto">
              <a:spcBef>
                <a:spcPts val="1500"/>
              </a:spcBef>
              <a:spcAft>
                <a:spcPts val="0"/>
              </a:spcAft>
              <a:buClr>
                <a:schemeClr val="tx2"/>
              </a:buClr>
              <a:buFontTx/>
              <a:buChar char="•"/>
              <a:defRPr/>
            </a:pPr>
            <a:r>
              <a:rPr lang="en-US" sz="2800" dirty="0">
                <a:ea typeface="+mn-ea"/>
              </a:rPr>
              <a:t>Presented in Proper Way.</a:t>
            </a:r>
          </a:p>
          <a:p>
            <a:pPr marL="291600" indent="-291600" fontAlgn="auto">
              <a:spcBef>
                <a:spcPts val="1500"/>
              </a:spcBef>
              <a:spcAft>
                <a:spcPts val="0"/>
              </a:spcAft>
              <a:buClr>
                <a:schemeClr val="tx2"/>
              </a:buClr>
              <a:buFontTx/>
              <a:buChar char="•"/>
              <a:defRPr/>
            </a:pPr>
            <a:r>
              <a:rPr lang="en-US" sz="2800" dirty="0">
                <a:ea typeface="+mn-ea"/>
              </a:rPr>
              <a:t>Presented in Timely Manner.</a:t>
            </a:r>
          </a:p>
        </p:txBody>
      </p:sp>
      <p:sp>
        <p:nvSpPr>
          <p:cNvPr id="2" name="Slide Number Placeholder 3">
            <a:extLst>
              <a:ext uri="{FF2B5EF4-FFF2-40B4-BE49-F238E27FC236}">
                <a16:creationId xmlns:a16="http://schemas.microsoft.com/office/drawing/2014/main" xmlns="" id="{D50BB499-2987-4CF1-A9BC-26BCB4952DFF}"/>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28CCE14-541B-4963-AFCE-FA4F6C467D5E}" type="slidenum">
              <a:rPr lang="en-US" altLang="en-US" sz="1400">
                <a:latin typeface="+mn-lt"/>
              </a:rPr>
              <a:pPr/>
              <a:t>14</a:t>
            </a:fld>
            <a:endParaRPr lang="en-US" altLang="en-US" sz="1400">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xmlns="" id="{B6446760-DAC7-40A7-857D-10F09A13EE86}"/>
              </a:ext>
            </a:extLst>
          </p:cNvPr>
          <p:cNvSpPr>
            <a:spLocks noGrp="1" noChangeArrowheads="1"/>
          </p:cNvSpPr>
          <p:nvPr>
            <p:ph type="title"/>
          </p:nvPr>
        </p:nvSpPr>
        <p:spPr/>
        <p:txBody>
          <a:bodyPr/>
          <a:lstStyle/>
          <a:p>
            <a:pPr fontAlgn="auto">
              <a:spcAft>
                <a:spcPts val="0"/>
              </a:spcAft>
              <a:defRPr/>
            </a:pPr>
            <a:r>
              <a:rPr lang="en-US" dirty="0">
                <a:latin typeface="+mn-lt"/>
                <a:ea typeface="+mj-ea"/>
              </a:rPr>
              <a:t>Accommodation Party</a:t>
            </a:r>
          </a:p>
        </p:txBody>
      </p:sp>
      <p:sp>
        <p:nvSpPr>
          <p:cNvPr id="30723" name="Content Placeholder 3">
            <a:extLst>
              <a:ext uri="{FF2B5EF4-FFF2-40B4-BE49-F238E27FC236}">
                <a16:creationId xmlns:a16="http://schemas.microsoft.com/office/drawing/2014/main" xmlns="" id="{6BA5AB5F-7AEA-4471-8626-1563F6AAC5EF}"/>
              </a:ext>
            </a:extLst>
          </p:cNvPr>
          <p:cNvSpPr>
            <a:spLocks noGrp="1" noChangeArrowheads="1"/>
          </p:cNvSpPr>
          <p:nvPr>
            <p:ph idx="1"/>
          </p:nvPr>
        </p:nvSpPr>
        <p:spPr/>
        <p:txBody>
          <a:bodyPr rtlCol="0"/>
          <a:lstStyle/>
          <a:p>
            <a:pPr marL="291600" indent="-291600" fontAlgn="auto">
              <a:spcBef>
                <a:spcPts val="1500"/>
              </a:spcBef>
              <a:spcAft>
                <a:spcPts val="0"/>
              </a:spcAft>
              <a:buClr>
                <a:schemeClr val="tx2"/>
              </a:buClr>
              <a:defRPr/>
            </a:pPr>
            <a:r>
              <a:rPr lang="en-US" sz="3000" dirty="0">
                <a:ea typeface="+mn-ea"/>
              </a:rPr>
              <a:t>Definition: Party who signs instrument to provide credit for another party who has also signed instrument.</a:t>
            </a:r>
          </a:p>
        </p:txBody>
      </p:sp>
      <p:sp>
        <p:nvSpPr>
          <p:cNvPr id="2" name="Slide Number Placeholder 3">
            <a:extLst>
              <a:ext uri="{FF2B5EF4-FFF2-40B4-BE49-F238E27FC236}">
                <a16:creationId xmlns:a16="http://schemas.microsoft.com/office/drawing/2014/main" xmlns="" id="{6DC94DEA-5CD1-4622-A7F0-1EC22FB278DB}"/>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F0CB94F-4AA5-4018-9177-07ABAFFD92FC}" type="slidenum">
              <a:rPr lang="en-US" altLang="en-US" sz="1400">
                <a:latin typeface="+mn-lt"/>
              </a:rPr>
              <a:pPr/>
              <a:t>15</a:t>
            </a:fld>
            <a:endParaRPr lang="en-US" altLang="en-US" sz="1400">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xmlns="" id="{195D1F24-DAD5-471D-836C-90D2C40CB1CD}"/>
              </a:ext>
            </a:extLst>
          </p:cNvPr>
          <p:cNvSpPr>
            <a:spLocks noGrp="1" noChangeArrowheads="1"/>
          </p:cNvSpPr>
          <p:nvPr>
            <p:ph type="title"/>
          </p:nvPr>
        </p:nvSpPr>
        <p:spPr/>
        <p:txBody>
          <a:bodyPr/>
          <a:lstStyle/>
          <a:p>
            <a:pPr fontAlgn="auto">
              <a:spcAft>
                <a:spcPts val="0"/>
              </a:spcAft>
              <a:defRPr/>
            </a:pPr>
            <a:r>
              <a:rPr lang="en-US" dirty="0">
                <a:latin typeface="+mn-lt"/>
                <a:ea typeface="+mj-ea"/>
              </a:rPr>
              <a:t>Unauthorized Signature</a:t>
            </a:r>
          </a:p>
        </p:txBody>
      </p:sp>
      <p:sp>
        <p:nvSpPr>
          <p:cNvPr id="32771" name="Content Placeholder 3">
            <a:extLst>
              <a:ext uri="{FF2B5EF4-FFF2-40B4-BE49-F238E27FC236}">
                <a16:creationId xmlns:a16="http://schemas.microsoft.com/office/drawing/2014/main" xmlns="" id="{190B8E23-5DDC-4929-BC81-6A7B5DF88C76}"/>
              </a:ext>
            </a:extLst>
          </p:cNvPr>
          <p:cNvSpPr>
            <a:spLocks noGrp="1" noChangeArrowheads="1"/>
          </p:cNvSpPr>
          <p:nvPr>
            <p:ph idx="1"/>
          </p:nvPr>
        </p:nvSpPr>
        <p:spPr/>
        <p:txBody>
          <a:bodyPr rtlCol="0"/>
          <a:lstStyle/>
          <a:p>
            <a:pPr marL="291600" indent="-291600" fontAlgn="auto">
              <a:spcBef>
                <a:spcPts val="1500"/>
              </a:spcBef>
              <a:spcAft>
                <a:spcPts val="0"/>
              </a:spcAft>
              <a:buClr>
                <a:schemeClr val="tx2"/>
              </a:buClr>
              <a:defRPr/>
            </a:pPr>
            <a:r>
              <a:rPr lang="en-US" sz="2800" dirty="0">
                <a:ea typeface="+mn-ea"/>
              </a:rPr>
              <a:t>General Rule: If signature to negotiable instrument unauthorized, signature will not impose liability on named party.</a:t>
            </a:r>
          </a:p>
        </p:txBody>
      </p:sp>
      <p:sp>
        <p:nvSpPr>
          <p:cNvPr id="2" name="Slide Number Placeholder 3">
            <a:extLst>
              <a:ext uri="{FF2B5EF4-FFF2-40B4-BE49-F238E27FC236}">
                <a16:creationId xmlns:a16="http://schemas.microsoft.com/office/drawing/2014/main" xmlns="" id="{F437C186-C448-4A7B-867A-D61909B0A8AA}"/>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8D49496-7468-4655-91DA-426A8756FB75}" type="slidenum">
              <a:rPr lang="en-US" altLang="en-US" sz="1400">
                <a:latin typeface="+mn-lt"/>
              </a:rPr>
              <a:pPr/>
              <a:t>16</a:t>
            </a:fld>
            <a:endParaRPr lang="en-US" altLang="en-US" sz="1400">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xmlns="" id="{42061C0B-A385-4EED-AFF8-0649D139F717}"/>
              </a:ext>
            </a:extLst>
          </p:cNvPr>
          <p:cNvSpPr>
            <a:spLocks noGrp="1" noChangeArrowheads="1"/>
          </p:cNvSpPr>
          <p:nvPr>
            <p:ph type="title"/>
          </p:nvPr>
        </p:nvSpPr>
        <p:spPr/>
        <p:txBody>
          <a:bodyPr/>
          <a:lstStyle/>
          <a:p>
            <a:pPr fontAlgn="auto">
              <a:spcAft>
                <a:spcPts val="0"/>
              </a:spcAft>
              <a:defRPr/>
            </a:pPr>
            <a:r>
              <a:rPr lang="en-US" sz="4000" dirty="0">
                <a:latin typeface="+mn-lt"/>
                <a:ea typeface="+mj-ea"/>
              </a:rPr>
              <a:t>Warranty Liability</a:t>
            </a:r>
          </a:p>
        </p:txBody>
      </p:sp>
      <p:sp>
        <p:nvSpPr>
          <p:cNvPr id="2" name="Content Placeholder 2">
            <a:extLst>
              <a:ext uri="{FF2B5EF4-FFF2-40B4-BE49-F238E27FC236}">
                <a16:creationId xmlns:a16="http://schemas.microsoft.com/office/drawing/2014/main" xmlns="" id="{9E88E183-101C-480C-BC61-F755BBDD9659}"/>
              </a:ext>
            </a:extLst>
          </p:cNvPr>
          <p:cNvSpPr>
            <a:spLocks noGrp="1" noChangeArrowheads="1"/>
          </p:cNvSpPr>
          <p:nvPr>
            <p:ph idx="1"/>
          </p:nvPr>
        </p:nvSpPr>
        <p:spPr/>
        <p:txBody>
          <a:bodyPr/>
          <a:lstStyle/>
          <a:p>
            <a:pPr marL="291600" indent="-291600">
              <a:spcBef>
                <a:spcPts val="1000"/>
              </a:spcBef>
              <a:buClr>
                <a:schemeClr val="tx2"/>
              </a:buClr>
            </a:pPr>
            <a:r>
              <a:rPr lang="en-US" altLang="en-US" sz="2800" dirty="0"/>
              <a:t>The second broad category of liability associated with negotiable instruments is warranty liability.</a:t>
            </a:r>
          </a:p>
          <a:p>
            <a:pPr marL="291600" indent="-291600">
              <a:spcBef>
                <a:spcPts val="1000"/>
              </a:spcBef>
              <a:buClr>
                <a:schemeClr val="tx2"/>
              </a:buClr>
            </a:pPr>
            <a:r>
              <a:rPr lang="en-US" altLang="en-US" sz="2800" dirty="0"/>
              <a:t>This type of liability is a kind of back up system that most often is used to protect a bank or other commercial entity.</a:t>
            </a:r>
          </a:p>
          <a:p>
            <a:pPr marL="291600" indent="-291600">
              <a:spcBef>
                <a:spcPts val="1000"/>
              </a:spcBef>
              <a:buClr>
                <a:schemeClr val="tx2"/>
              </a:buClr>
            </a:pPr>
            <a:r>
              <a:rPr lang="en-US" altLang="en-US" sz="2800" dirty="0"/>
              <a:t>These warranties are given out when an instrument is transferred </a:t>
            </a:r>
            <a:r>
              <a:rPr lang="en-IN" altLang="en-US" sz="2800" dirty="0">
                <a:ea typeface="ＭＳ 明朝" panose="02020609040205080304" pitchFamily="49" charset="-128"/>
              </a:rPr>
              <a:t>“</a:t>
            </a:r>
            <a:r>
              <a:rPr lang="en-US" altLang="ja-JP" sz="2800" dirty="0"/>
              <a:t>for value.</a:t>
            </a:r>
            <a:r>
              <a:rPr lang="en-IN" altLang="ja-JP" sz="2800" dirty="0">
                <a:ea typeface="ＭＳ 明朝" panose="02020609040205080304" pitchFamily="49" charset="-128"/>
              </a:rPr>
              <a:t>”</a:t>
            </a:r>
            <a:r>
              <a:rPr lang="en-US" altLang="ja-JP" sz="2800" dirty="0"/>
              <a:t> The two types of warranties are presenter</a:t>
            </a:r>
            <a:r>
              <a:rPr lang="en-IN" altLang="ja-JP" sz="2800" dirty="0">
                <a:ea typeface="ＭＳ 明朝" panose="02020609040205080304" pitchFamily="49" charset="-128"/>
              </a:rPr>
              <a:t>’</a:t>
            </a:r>
            <a:r>
              <a:rPr lang="en-US" altLang="ja-JP" sz="2800" dirty="0"/>
              <a:t>s warranties and transferor</a:t>
            </a:r>
            <a:r>
              <a:rPr lang="en-IN" altLang="ja-JP" sz="2800" dirty="0">
                <a:ea typeface="ＭＳ 明朝" panose="02020609040205080304" pitchFamily="49" charset="-128"/>
              </a:rPr>
              <a:t>’</a:t>
            </a:r>
            <a:r>
              <a:rPr lang="en-US" altLang="ja-JP" sz="2800" dirty="0"/>
              <a:t>s warranties.</a:t>
            </a:r>
            <a:endParaRPr lang="en-US" altLang="en-US" sz="2800" dirty="0"/>
          </a:p>
        </p:txBody>
      </p:sp>
      <p:sp>
        <p:nvSpPr>
          <p:cNvPr id="34819" name="Slide Number Placeholder 3">
            <a:extLst>
              <a:ext uri="{FF2B5EF4-FFF2-40B4-BE49-F238E27FC236}">
                <a16:creationId xmlns:a16="http://schemas.microsoft.com/office/drawing/2014/main" xmlns="" id="{9B13899C-AECD-4320-AE26-60EA688C3811}"/>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5182971-C713-475E-9B83-FD8EBE9F0EA1}" type="slidenum">
              <a:rPr lang="en-US" altLang="en-US" sz="1400">
                <a:latin typeface="+mn-lt"/>
              </a:rPr>
              <a:pPr/>
              <a:t>17</a:t>
            </a:fld>
            <a:endParaRPr lang="en-US" altLang="en-US" sz="1800" dirty="0">
              <a:latin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xmlns="" id="{45F8FC6D-3DAE-439D-9AF7-BCA2AC428661}"/>
              </a:ext>
            </a:extLst>
          </p:cNvPr>
          <p:cNvSpPr>
            <a:spLocks noGrp="1" noChangeArrowheads="1"/>
          </p:cNvSpPr>
          <p:nvPr>
            <p:ph type="title"/>
          </p:nvPr>
        </p:nvSpPr>
        <p:spPr/>
        <p:txBody>
          <a:bodyPr/>
          <a:lstStyle/>
          <a:p>
            <a:pPr fontAlgn="auto">
              <a:spcAft>
                <a:spcPts val="0"/>
              </a:spcAft>
              <a:defRPr/>
            </a:pPr>
            <a:r>
              <a:rPr lang="en-US" sz="3600" dirty="0">
                <a:latin typeface="+mn-lt"/>
                <a:ea typeface="+mj-ea"/>
              </a:rPr>
              <a:t>Negotiable Instrument Warranty Liability</a:t>
            </a:r>
          </a:p>
        </p:txBody>
      </p:sp>
      <p:sp>
        <p:nvSpPr>
          <p:cNvPr id="35843" name="Content Placeholder 3">
            <a:extLst>
              <a:ext uri="{FF2B5EF4-FFF2-40B4-BE49-F238E27FC236}">
                <a16:creationId xmlns:a16="http://schemas.microsoft.com/office/drawing/2014/main" xmlns="" id="{B787AA79-63DE-47B6-A6E2-F8841E614574}"/>
              </a:ext>
            </a:extLst>
          </p:cNvPr>
          <p:cNvSpPr>
            <a:spLocks noGrp="1" noChangeArrowheads="1"/>
          </p:cNvSpPr>
          <p:nvPr>
            <p:ph idx="1"/>
          </p:nvPr>
        </p:nvSpPr>
        <p:spPr/>
        <p:txBody>
          <a:bodyPr rtlCol="0">
            <a:normAutofit/>
          </a:bodyPr>
          <a:lstStyle/>
          <a:p>
            <a:pPr marL="291600" indent="-291600" fontAlgn="auto">
              <a:spcBef>
                <a:spcPts val="1000"/>
              </a:spcBef>
              <a:spcAft>
                <a:spcPts val="0"/>
              </a:spcAft>
              <a:buClr>
                <a:schemeClr val="tx2"/>
              </a:buClr>
              <a:defRPr/>
            </a:pPr>
            <a:r>
              <a:rPr lang="en-US" sz="2800" dirty="0"/>
              <a:t>Transfer Warranty: When party transfers instrument to another party for consideration, party makes certain guarantees/warranties regarding instrument and transfer itself.</a:t>
            </a:r>
          </a:p>
          <a:p>
            <a:pPr marL="291600" indent="-291600" fontAlgn="auto">
              <a:spcBef>
                <a:spcPts val="1000"/>
              </a:spcBef>
              <a:spcAft>
                <a:spcPts val="0"/>
              </a:spcAft>
              <a:buClr>
                <a:schemeClr val="tx2"/>
              </a:buClr>
              <a:defRPr/>
            </a:pPr>
            <a:r>
              <a:rPr lang="en-US" sz="2800" dirty="0"/>
              <a:t>Presentment Warranty: When party properly presents instrument for acceptance, party makes certain guarantees/warranties regarding instrument and transfer itself.</a:t>
            </a:r>
          </a:p>
        </p:txBody>
      </p:sp>
      <p:sp>
        <p:nvSpPr>
          <p:cNvPr id="2" name="Slide Number Placeholder 3">
            <a:extLst>
              <a:ext uri="{FF2B5EF4-FFF2-40B4-BE49-F238E27FC236}">
                <a16:creationId xmlns:a16="http://schemas.microsoft.com/office/drawing/2014/main" xmlns="" id="{1A197A74-8671-47F0-9877-0F7BE22AAC89}"/>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A6E7210-B03F-451B-B6B2-B4ABD79C0821}" type="slidenum">
              <a:rPr lang="en-US" altLang="en-US" sz="1400">
                <a:latin typeface="+mn-lt"/>
              </a:rPr>
              <a:pPr/>
              <a:t>18</a:t>
            </a:fld>
            <a:endParaRPr lang="en-US" altLang="en-US" sz="1400" dirty="0">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xmlns="" id="{F45B44EC-8089-490C-8B51-4710AE863824}"/>
              </a:ext>
            </a:extLst>
          </p:cNvPr>
          <p:cNvSpPr>
            <a:spLocks noGrp="1" noChangeArrowheads="1"/>
          </p:cNvSpPr>
          <p:nvPr>
            <p:ph type="title"/>
          </p:nvPr>
        </p:nvSpPr>
        <p:spPr/>
        <p:txBody>
          <a:bodyPr/>
          <a:lstStyle/>
          <a:p>
            <a:pPr fontAlgn="auto">
              <a:spcAft>
                <a:spcPts val="0"/>
              </a:spcAft>
              <a:defRPr/>
            </a:pPr>
            <a:r>
              <a:rPr lang="en-US" sz="4000" dirty="0">
                <a:latin typeface="+mn-lt"/>
                <a:ea typeface="+mj-ea"/>
              </a:rPr>
              <a:t>Transfer Warranties</a:t>
            </a:r>
          </a:p>
        </p:txBody>
      </p:sp>
      <p:sp>
        <p:nvSpPr>
          <p:cNvPr id="37891" name="Content Placeholder 3">
            <a:extLst>
              <a:ext uri="{FF2B5EF4-FFF2-40B4-BE49-F238E27FC236}">
                <a16:creationId xmlns:a16="http://schemas.microsoft.com/office/drawing/2014/main" xmlns="" id="{A3418F4D-C0DA-402B-A972-FF66CE236506}"/>
              </a:ext>
            </a:extLst>
          </p:cNvPr>
          <p:cNvSpPr>
            <a:spLocks noGrp="1" noChangeArrowheads="1"/>
          </p:cNvSpPr>
          <p:nvPr>
            <p:ph idx="1"/>
          </p:nvPr>
        </p:nvSpPr>
        <p:spPr>
          <a:xfrm>
            <a:off x="457200" y="1600200"/>
            <a:ext cx="8074588" cy="4800600"/>
          </a:xfrm>
        </p:spPr>
        <p:txBody>
          <a:bodyPr rtlCol="0">
            <a:normAutofit/>
          </a:bodyPr>
          <a:lstStyle/>
          <a:p>
            <a:pPr marL="291600" indent="-291600" fontAlgn="auto">
              <a:lnSpc>
                <a:spcPct val="90000"/>
              </a:lnSpc>
              <a:spcBef>
                <a:spcPts val="1000"/>
              </a:spcBef>
              <a:spcAft>
                <a:spcPts val="0"/>
              </a:spcAft>
              <a:buClr>
                <a:schemeClr val="tx2"/>
              </a:buClr>
              <a:defRPr/>
            </a:pPr>
            <a:r>
              <a:rPr lang="en-US" sz="2800" dirty="0"/>
              <a:t>Transferor entitled to enforce negotiable instrument.</a:t>
            </a:r>
          </a:p>
          <a:p>
            <a:pPr marL="291600" indent="-291600" fontAlgn="auto">
              <a:lnSpc>
                <a:spcPct val="90000"/>
              </a:lnSpc>
              <a:spcBef>
                <a:spcPts val="1000"/>
              </a:spcBef>
              <a:spcAft>
                <a:spcPts val="0"/>
              </a:spcAft>
              <a:buClr>
                <a:schemeClr val="tx2"/>
              </a:buClr>
              <a:defRPr/>
            </a:pPr>
            <a:r>
              <a:rPr lang="en-US" sz="2800" dirty="0"/>
              <a:t>Signatures on instrument authentic and authorized.</a:t>
            </a:r>
          </a:p>
          <a:p>
            <a:pPr marL="291600" indent="-291600" fontAlgn="auto">
              <a:lnSpc>
                <a:spcPct val="90000"/>
              </a:lnSpc>
              <a:spcBef>
                <a:spcPts val="1000"/>
              </a:spcBef>
              <a:spcAft>
                <a:spcPts val="0"/>
              </a:spcAft>
              <a:buClr>
                <a:schemeClr val="tx2"/>
              </a:buClr>
              <a:defRPr/>
            </a:pPr>
            <a:r>
              <a:rPr lang="en-US" sz="2800" dirty="0"/>
              <a:t>Instrument has not been altered.</a:t>
            </a:r>
          </a:p>
          <a:p>
            <a:pPr marL="291600" indent="-291600" fontAlgn="auto">
              <a:lnSpc>
                <a:spcPct val="90000"/>
              </a:lnSpc>
              <a:spcBef>
                <a:spcPts val="1000"/>
              </a:spcBef>
              <a:spcAft>
                <a:spcPts val="0"/>
              </a:spcAft>
              <a:buClr>
                <a:schemeClr val="tx2"/>
              </a:buClr>
              <a:defRPr/>
            </a:pPr>
            <a:r>
              <a:rPr lang="en-US" sz="2800" dirty="0"/>
              <a:t>Instrument not subject to defense or claim in recoupment.</a:t>
            </a:r>
          </a:p>
          <a:p>
            <a:pPr marL="291600" indent="-291600" fontAlgn="auto">
              <a:lnSpc>
                <a:spcPct val="90000"/>
              </a:lnSpc>
              <a:spcBef>
                <a:spcPts val="1000"/>
              </a:spcBef>
              <a:spcAft>
                <a:spcPts val="0"/>
              </a:spcAft>
              <a:buClr>
                <a:schemeClr val="tx2"/>
              </a:buClr>
              <a:defRPr/>
            </a:pPr>
            <a:r>
              <a:rPr lang="en-US" sz="2800" dirty="0"/>
              <a:t>Transferor has no knowledge of insolvency proceedings against maker, acceptor, or drawer of instrument.</a:t>
            </a:r>
          </a:p>
        </p:txBody>
      </p:sp>
      <p:sp>
        <p:nvSpPr>
          <p:cNvPr id="2" name="Slide Number Placeholder 3">
            <a:extLst>
              <a:ext uri="{FF2B5EF4-FFF2-40B4-BE49-F238E27FC236}">
                <a16:creationId xmlns:a16="http://schemas.microsoft.com/office/drawing/2014/main" xmlns="" id="{646B032C-3366-4775-AC1C-7951DE680E7D}"/>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81A5126-3158-4DC3-8153-715761311E31}" type="slidenum">
              <a:rPr lang="en-US" altLang="en-US" sz="1400">
                <a:latin typeface="+mn-lt"/>
              </a:rPr>
              <a:pPr/>
              <a:t>19</a:t>
            </a:fld>
            <a:endParaRPr lang="en-US" altLang="en-US" sz="1400" dirty="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xmlns="" id="{A8CE808F-7D22-427B-A019-BD3B962DAD6A}"/>
              </a:ext>
            </a:extLst>
          </p:cNvPr>
          <p:cNvSpPr>
            <a:spLocks noGrp="1" noChangeArrowheads="1"/>
          </p:cNvSpPr>
          <p:nvPr>
            <p:ph type="title"/>
          </p:nvPr>
        </p:nvSpPr>
        <p:spPr/>
        <p:txBody>
          <a:bodyPr/>
          <a:lstStyle/>
          <a:p>
            <a:pPr fontAlgn="auto">
              <a:spcAft>
                <a:spcPts val="0"/>
              </a:spcAft>
              <a:defRPr/>
            </a:pPr>
            <a:r>
              <a:rPr lang="en-US" sz="3600" dirty="0">
                <a:latin typeface="+mn-lt"/>
                <a:ea typeface="+mj-ea"/>
              </a:rPr>
              <a:t>Holder in Due Course Doctrine</a:t>
            </a:r>
          </a:p>
        </p:txBody>
      </p:sp>
      <p:sp>
        <p:nvSpPr>
          <p:cNvPr id="5123" name="Content Placeholder 3">
            <a:extLst>
              <a:ext uri="{FF2B5EF4-FFF2-40B4-BE49-F238E27FC236}">
                <a16:creationId xmlns:a16="http://schemas.microsoft.com/office/drawing/2014/main" xmlns="" id="{D869A496-825E-4E84-829A-BE2321C86C6D}"/>
              </a:ext>
            </a:extLst>
          </p:cNvPr>
          <p:cNvSpPr>
            <a:spLocks noGrp="1" noChangeArrowheads="1"/>
          </p:cNvSpPr>
          <p:nvPr>
            <p:ph idx="1"/>
          </p:nvPr>
        </p:nvSpPr>
        <p:spPr/>
        <p:txBody>
          <a:bodyPr/>
          <a:lstStyle/>
          <a:p>
            <a:pPr marL="291600" indent="-291600">
              <a:spcBef>
                <a:spcPts val="1500"/>
              </a:spcBef>
              <a:buClr>
                <a:schemeClr val="tx2"/>
              </a:buClr>
            </a:pPr>
            <a:r>
              <a:rPr lang="en-US" altLang="en-US" sz="2800" dirty="0"/>
              <a:t>Provides an incentive for financial intermediaries to engage in transactions, because they receive greater legal protection by virtue of “holder in due course” status.</a:t>
            </a:r>
          </a:p>
        </p:txBody>
      </p:sp>
      <p:sp>
        <p:nvSpPr>
          <p:cNvPr id="2" name="Slide Number Placeholder 3">
            <a:extLst>
              <a:ext uri="{FF2B5EF4-FFF2-40B4-BE49-F238E27FC236}">
                <a16:creationId xmlns:a16="http://schemas.microsoft.com/office/drawing/2014/main" xmlns="" id="{9D6A27C8-C4C3-4206-9A20-1CB0CFAE5662}"/>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95A1BAB-CD23-43CE-872D-2E712ABFAD10}" type="slidenum">
              <a:rPr lang="en-US" altLang="en-US" sz="1400">
                <a:latin typeface="+mn-lt"/>
              </a:rPr>
              <a:pPr/>
              <a:t>2</a:t>
            </a:fld>
            <a:endParaRPr lang="en-US" altLang="en-US" sz="1400">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xmlns="" id="{3DC0FA52-A784-43CB-B32B-C3FA37D977D1}"/>
              </a:ext>
            </a:extLst>
          </p:cNvPr>
          <p:cNvSpPr>
            <a:spLocks noGrp="1" noChangeArrowheads="1"/>
          </p:cNvSpPr>
          <p:nvPr>
            <p:ph type="title"/>
          </p:nvPr>
        </p:nvSpPr>
        <p:spPr/>
        <p:txBody>
          <a:bodyPr/>
          <a:lstStyle/>
          <a:p>
            <a:pPr fontAlgn="auto">
              <a:spcAft>
                <a:spcPts val="0"/>
              </a:spcAft>
              <a:defRPr/>
            </a:pPr>
            <a:r>
              <a:rPr lang="en-US" sz="3600" dirty="0">
                <a:latin typeface="+mn-lt"/>
                <a:ea typeface="+mj-ea"/>
              </a:rPr>
              <a:t>Presentment Warranties</a:t>
            </a:r>
          </a:p>
        </p:txBody>
      </p:sp>
      <p:sp>
        <p:nvSpPr>
          <p:cNvPr id="39939" name="Content Placeholder 3">
            <a:extLst>
              <a:ext uri="{FF2B5EF4-FFF2-40B4-BE49-F238E27FC236}">
                <a16:creationId xmlns:a16="http://schemas.microsoft.com/office/drawing/2014/main" xmlns="" id="{8D82F130-F6FC-4A30-A93D-1D754498E441}"/>
              </a:ext>
            </a:extLst>
          </p:cNvPr>
          <p:cNvSpPr>
            <a:spLocks noGrp="1" noChangeArrowheads="1"/>
          </p:cNvSpPr>
          <p:nvPr>
            <p:ph idx="1"/>
          </p:nvPr>
        </p:nvSpPr>
        <p:spPr/>
        <p:txBody>
          <a:bodyPr>
            <a:normAutofit/>
          </a:bodyPr>
          <a:lstStyle/>
          <a:p>
            <a:pPr marL="291600" indent="-291600">
              <a:spcBef>
                <a:spcPts val="1000"/>
              </a:spcBef>
              <a:buClr>
                <a:schemeClr val="tx2"/>
              </a:buClr>
            </a:pPr>
            <a:r>
              <a:rPr lang="en-US" altLang="en-US" sz="2800" dirty="0"/>
              <a:t>Given when an instrument is “presented” for payment (usually at a depositary bank).</a:t>
            </a:r>
          </a:p>
          <a:p>
            <a:pPr marL="291600" indent="-291600">
              <a:spcBef>
                <a:spcPts val="1000"/>
              </a:spcBef>
              <a:buClr>
                <a:schemeClr val="tx2"/>
              </a:buClr>
            </a:pPr>
            <a:r>
              <a:rPr lang="en-US" altLang="en-US" sz="2800" dirty="0"/>
              <a:t>Holder is entitled to enforce the instrument.</a:t>
            </a:r>
          </a:p>
          <a:p>
            <a:pPr marL="291600" indent="-291600">
              <a:spcBef>
                <a:spcPts val="1000"/>
              </a:spcBef>
              <a:buClr>
                <a:schemeClr val="tx2"/>
              </a:buClr>
            </a:pPr>
            <a:r>
              <a:rPr lang="en-US" altLang="en-US" sz="2800" dirty="0"/>
              <a:t>Instrument has not been altered.</a:t>
            </a:r>
          </a:p>
          <a:p>
            <a:pPr marL="291600" indent="-291600">
              <a:spcBef>
                <a:spcPts val="1000"/>
              </a:spcBef>
              <a:buClr>
                <a:schemeClr val="tx2"/>
              </a:buClr>
            </a:pPr>
            <a:r>
              <a:rPr lang="en-US" altLang="en-US" sz="2800" dirty="0"/>
              <a:t>Warrantor has no knowledge that drawer’s signature or draft is unauthorized.</a:t>
            </a:r>
          </a:p>
        </p:txBody>
      </p:sp>
      <p:sp>
        <p:nvSpPr>
          <p:cNvPr id="2" name="Slide Number Placeholder 3">
            <a:extLst>
              <a:ext uri="{FF2B5EF4-FFF2-40B4-BE49-F238E27FC236}">
                <a16:creationId xmlns:a16="http://schemas.microsoft.com/office/drawing/2014/main" xmlns="" id="{5C9466FA-539F-4915-B3EF-2A969FDD0384}"/>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DAF06D7-BB0F-46ED-B10C-7E28E5D33085}" type="slidenum">
              <a:rPr lang="en-US" altLang="en-US" sz="1400">
                <a:latin typeface="+mn-lt"/>
              </a:rPr>
              <a:pPr/>
              <a:t>20</a:t>
            </a:fld>
            <a:endParaRPr lang="en-US" altLang="en-US" sz="1400">
              <a:latin typeface="+mn-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xmlns="" id="{8D786A23-7C2C-4A65-8320-211FA734E2E5}"/>
              </a:ext>
            </a:extLst>
          </p:cNvPr>
          <p:cNvSpPr>
            <a:spLocks noGrp="1" noChangeArrowheads="1"/>
          </p:cNvSpPr>
          <p:nvPr>
            <p:ph type="title"/>
          </p:nvPr>
        </p:nvSpPr>
        <p:spPr/>
        <p:txBody>
          <a:bodyPr/>
          <a:lstStyle/>
          <a:p>
            <a:pPr fontAlgn="auto">
              <a:spcAft>
                <a:spcPts val="0"/>
              </a:spcAft>
              <a:defRPr/>
            </a:pPr>
            <a:r>
              <a:rPr lang="en-US" sz="3600" dirty="0">
                <a:latin typeface="+mn-lt"/>
                <a:ea typeface="+mj-ea"/>
              </a:rPr>
              <a:t>Avoiding Liability for Negotiable Instruments </a:t>
            </a:r>
            <a:r>
              <a:rPr lang="en-US" sz="2400" dirty="0">
                <a:latin typeface="+mn-lt"/>
                <a:ea typeface="+mj-ea"/>
              </a:rPr>
              <a:t>1</a:t>
            </a:r>
          </a:p>
        </p:txBody>
      </p:sp>
      <p:sp>
        <p:nvSpPr>
          <p:cNvPr id="41987" name="Content Placeholder 3">
            <a:extLst>
              <a:ext uri="{FF2B5EF4-FFF2-40B4-BE49-F238E27FC236}">
                <a16:creationId xmlns:a16="http://schemas.microsoft.com/office/drawing/2014/main" xmlns="" id="{154083EF-B58B-4D49-ACAA-C0C0E8932D32}"/>
              </a:ext>
            </a:extLst>
          </p:cNvPr>
          <p:cNvSpPr>
            <a:spLocks noGrp="1" noChangeArrowheads="1"/>
          </p:cNvSpPr>
          <p:nvPr>
            <p:ph idx="1"/>
          </p:nvPr>
        </p:nvSpPr>
        <p:spPr/>
        <p:txBody>
          <a:bodyPr>
            <a:normAutofit/>
          </a:bodyPr>
          <a:lstStyle/>
          <a:p>
            <a:pPr marL="291600" indent="-291600">
              <a:spcBef>
                <a:spcPts val="1500"/>
              </a:spcBef>
              <a:buNone/>
            </a:pPr>
            <a:r>
              <a:rPr lang="en-US" altLang="en-US" sz="2800" dirty="0" smtClean="0"/>
              <a:t>Defenses </a:t>
            </a:r>
            <a:r>
              <a:rPr lang="en-US" altLang="en-US" sz="2800" dirty="0"/>
              <a:t>to </a:t>
            </a:r>
            <a:r>
              <a:rPr lang="en-US" altLang="en-US" sz="2800" dirty="0" smtClean="0"/>
              <a:t>Liability</a:t>
            </a:r>
            <a:endParaRPr lang="en-US" altLang="en-US" sz="2800" dirty="0"/>
          </a:p>
          <a:p>
            <a:pPr marL="291600" indent="-291600">
              <a:spcBef>
                <a:spcPts val="1000"/>
              </a:spcBef>
              <a:buClr>
                <a:schemeClr val="tx2"/>
              </a:buClr>
            </a:pPr>
            <a:r>
              <a:rPr lang="en-US" altLang="en-US" sz="2800" dirty="0"/>
              <a:t>Real Defenses – These are more difficult to prove.</a:t>
            </a:r>
          </a:p>
          <a:p>
            <a:pPr marL="291600" indent="-291600">
              <a:spcBef>
                <a:spcPts val="1000"/>
              </a:spcBef>
              <a:buClr>
                <a:schemeClr val="tx2"/>
              </a:buClr>
            </a:pPr>
            <a:r>
              <a:rPr lang="en-US" altLang="en-US" sz="2800" dirty="0"/>
              <a:t>Personal Defenses – These are the most common defenses.</a:t>
            </a:r>
          </a:p>
        </p:txBody>
      </p:sp>
      <p:sp>
        <p:nvSpPr>
          <p:cNvPr id="2" name="Slide Number Placeholder 3">
            <a:extLst>
              <a:ext uri="{FF2B5EF4-FFF2-40B4-BE49-F238E27FC236}">
                <a16:creationId xmlns:a16="http://schemas.microsoft.com/office/drawing/2014/main" xmlns="" id="{BACC6AF1-89C9-4E75-822D-0677C29A21C5}"/>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2802727-CAF9-46D3-8136-1E71D577F7FE}" type="slidenum">
              <a:rPr lang="en-US" altLang="en-US" sz="1400">
                <a:latin typeface="+mn-lt"/>
              </a:rPr>
              <a:pPr/>
              <a:t>21</a:t>
            </a:fld>
            <a:endParaRPr lang="en-US" altLang="en-US" sz="1400" dirty="0">
              <a:latin typeface="+mn-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xmlns="" id="{F4FFD512-7451-48E1-9D45-92E32E1C1855}"/>
              </a:ext>
            </a:extLst>
          </p:cNvPr>
          <p:cNvSpPr>
            <a:spLocks noGrp="1" noChangeArrowheads="1"/>
          </p:cNvSpPr>
          <p:nvPr>
            <p:ph type="title"/>
          </p:nvPr>
        </p:nvSpPr>
        <p:spPr/>
        <p:txBody>
          <a:bodyPr wrap="square" numCol="1" anchorCtr="0" compatLnSpc="1">
            <a:prstTxWarp prst="textNoShape">
              <a:avLst/>
            </a:prstTxWarp>
          </a:bodyPr>
          <a:lstStyle/>
          <a:p>
            <a:r>
              <a:rPr lang="en-US" altLang="en-US" sz="2800" dirty="0">
                <a:latin typeface="+mn-lt"/>
              </a:rPr>
              <a:t>“Real Defenses” (Applicable to All Parties):</a:t>
            </a:r>
          </a:p>
        </p:txBody>
      </p:sp>
      <p:sp>
        <p:nvSpPr>
          <p:cNvPr id="44035" name="Content Placeholder 3">
            <a:extLst>
              <a:ext uri="{FF2B5EF4-FFF2-40B4-BE49-F238E27FC236}">
                <a16:creationId xmlns:a16="http://schemas.microsoft.com/office/drawing/2014/main" xmlns="" id="{F89387EA-83BA-4DF8-BE61-EEDBE9E57E07}"/>
              </a:ext>
            </a:extLst>
          </p:cNvPr>
          <p:cNvSpPr>
            <a:spLocks noGrp="1" noChangeArrowheads="1"/>
          </p:cNvSpPr>
          <p:nvPr>
            <p:ph idx="1"/>
          </p:nvPr>
        </p:nvSpPr>
        <p:spPr/>
        <p:txBody>
          <a:bodyPr rtlCol="0">
            <a:normAutofit/>
          </a:bodyPr>
          <a:lstStyle/>
          <a:p>
            <a:pPr marL="291600" indent="-291600" fontAlgn="auto">
              <a:lnSpc>
                <a:spcPct val="80000"/>
              </a:lnSpc>
              <a:spcBef>
                <a:spcPts val="1000"/>
              </a:spcBef>
              <a:spcAft>
                <a:spcPts val="0"/>
              </a:spcAft>
              <a:buClr>
                <a:schemeClr val="tx2"/>
              </a:buClr>
              <a:defRPr/>
            </a:pPr>
            <a:r>
              <a:rPr lang="en-US" sz="2800" dirty="0"/>
              <a:t>Infancy (below legal age of consent).</a:t>
            </a:r>
          </a:p>
          <a:p>
            <a:pPr marL="291600" indent="-291600" fontAlgn="auto">
              <a:lnSpc>
                <a:spcPct val="80000"/>
              </a:lnSpc>
              <a:spcBef>
                <a:spcPts val="1000"/>
              </a:spcBef>
              <a:spcAft>
                <a:spcPts val="0"/>
              </a:spcAft>
              <a:buClr>
                <a:schemeClr val="tx2"/>
              </a:buClr>
              <a:defRPr/>
            </a:pPr>
            <a:r>
              <a:rPr lang="en-US" sz="2800" dirty="0"/>
              <a:t>Duress.</a:t>
            </a:r>
          </a:p>
          <a:p>
            <a:pPr marL="291600" indent="-291600" fontAlgn="auto">
              <a:lnSpc>
                <a:spcPct val="80000"/>
              </a:lnSpc>
              <a:spcBef>
                <a:spcPts val="1000"/>
              </a:spcBef>
              <a:spcAft>
                <a:spcPts val="0"/>
              </a:spcAft>
              <a:buClr>
                <a:schemeClr val="tx2"/>
              </a:buClr>
              <a:defRPr/>
            </a:pPr>
            <a:r>
              <a:rPr lang="en-US" sz="2800" dirty="0"/>
              <a:t>Lack of legal capacity.</a:t>
            </a:r>
          </a:p>
          <a:p>
            <a:pPr marL="291600" indent="-291600" fontAlgn="auto">
              <a:lnSpc>
                <a:spcPct val="80000"/>
              </a:lnSpc>
              <a:spcBef>
                <a:spcPts val="1000"/>
              </a:spcBef>
              <a:spcAft>
                <a:spcPts val="0"/>
              </a:spcAft>
              <a:buClr>
                <a:schemeClr val="tx2"/>
              </a:buClr>
              <a:defRPr/>
            </a:pPr>
            <a:r>
              <a:rPr lang="en-US" sz="2800" dirty="0"/>
              <a:t>Illegality of transaction.</a:t>
            </a:r>
          </a:p>
          <a:p>
            <a:pPr marL="291600" indent="-291600" fontAlgn="auto">
              <a:lnSpc>
                <a:spcPct val="80000"/>
              </a:lnSpc>
              <a:spcBef>
                <a:spcPts val="1000"/>
              </a:spcBef>
              <a:spcAft>
                <a:spcPts val="0"/>
              </a:spcAft>
              <a:buClr>
                <a:schemeClr val="tx2"/>
              </a:buClr>
              <a:defRPr/>
            </a:pPr>
            <a:r>
              <a:rPr lang="en-US" sz="2800" dirty="0"/>
              <a:t>Fraud in factum (fraud in execution, fraud in essence).</a:t>
            </a:r>
          </a:p>
          <a:p>
            <a:pPr marL="291600" indent="-291600" fontAlgn="auto">
              <a:lnSpc>
                <a:spcPct val="80000"/>
              </a:lnSpc>
              <a:spcBef>
                <a:spcPts val="1000"/>
              </a:spcBef>
              <a:spcAft>
                <a:spcPts val="0"/>
              </a:spcAft>
              <a:buClr>
                <a:schemeClr val="tx2"/>
              </a:buClr>
              <a:defRPr/>
            </a:pPr>
            <a:r>
              <a:rPr lang="en-US" sz="2800" dirty="0"/>
              <a:t>Discharge through insolvency proceedings (bankruptcy).</a:t>
            </a:r>
          </a:p>
          <a:p>
            <a:pPr marL="291600" indent="-291600" fontAlgn="auto">
              <a:lnSpc>
                <a:spcPct val="80000"/>
              </a:lnSpc>
              <a:spcBef>
                <a:spcPts val="1000"/>
              </a:spcBef>
              <a:spcAft>
                <a:spcPts val="0"/>
              </a:spcAft>
              <a:buClr>
                <a:schemeClr val="tx2"/>
              </a:buClr>
              <a:defRPr/>
            </a:pPr>
            <a:r>
              <a:rPr lang="en-US" sz="2800" dirty="0"/>
              <a:t>Forgery.</a:t>
            </a:r>
          </a:p>
          <a:p>
            <a:pPr marL="291600" indent="-291600" fontAlgn="auto">
              <a:lnSpc>
                <a:spcPct val="80000"/>
              </a:lnSpc>
              <a:spcBef>
                <a:spcPts val="1000"/>
              </a:spcBef>
              <a:spcAft>
                <a:spcPts val="0"/>
              </a:spcAft>
              <a:buClr>
                <a:schemeClr val="tx2"/>
              </a:buClr>
              <a:defRPr/>
            </a:pPr>
            <a:r>
              <a:rPr lang="en-US" sz="2800" dirty="0"/>
              <a:t>Material Alteration.</a:t>
            </a:r>
          </a:p>
        </p:txBody>
      </p:sp>
      <p:sp>
        <p:nvSpPr>
          <p:cNvPr id="2" name="Slide Number Placeholder 3">
            <a:extLst>
              <a:ext uri="{FF2B5EF4-FFF2-40B4-BE49-F238E27FC236}">
                <a16:creationId xmlns:a16="http://schemas.microsoft.com/office/drawing/2014/main" xmlns="" id="{F046B069-3EFD-456A-9868-FC941972F4B7}"/>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BA21345-2ED8-4BE0-A06D-BCEC34B30748}" type="slidenum">
              <a:rPr lang="en-US" altLang="en-US" sz="1400">
                <a:latin typeface="+mn-lt"/>
              </a:rPr>
              <a:pPr/>
              <a:t>22</a:t>
            </a:fld>
            <a:endParaRPr lang="en-US" altLang="en-US" sz="1400" dirty="0">
              <a:latin typeface="+mn-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xmlns="" id="{DE45DD21-647E-4BD3-870D-10239F115B2B}"/>
              </a:ext>
            </a:extLst>
          </p:cNvPr>
          <p:cNvSpPr>
            <a:spLocks noGrp="1" noChangeArrowheads="1"/>
          </p:cNvSpPr>
          <p:nvPr>
            <p:ph type="title"/>
          </p:nvPr>
        </p:nvSpPr>
        <p:spPr/>
        <p:txBody>
          <a:bodyPr/>
          <a:lstStyle/>
          <a:p>
            <a:pPr fontAlgn="auto">
              <a:spcAft>
                <a:spcPts val="0"/>
              </a:spcAft>
              <a:defRPr/>
            </a:pPr>
            <a:r>
              <a:rPr lang="en-US" sz="2800" dirty="0">
                <a:latin typeface="+mn-lt"/>
                <a:ea typeface="+mj-ea"/>
              </a:rPr>
              <a:t>Common Law Personal Defenses (Applicable to Holders, But Not Holders In Due Course):</a:t>
            </a:r>
          </a:p>
        </p:txBody>
      </p:sp>
      <p:sp>
        <p:nvSpPr>
          <p:cNvPr id="46083" name="Content Placeholder 3">
            <a:extLst>
              <a:ext uri="{FF2B5EF4-FFF2-40B4-BE49-F238E27FC236}">
                <a16:creationId xmlns:a16="http://schemas.microsoft.com/office/drawing/2014/main" xmlns="" id="{8442D591-7B15-49CB-BDFD-8A4A9F788679}"/>
              </a:ext>
            </a:extLst>
          </p:cNvPr>
          <p:cNvSpPr>
            <a:spLocks noGrp="1" noChangeArrowheads="1"/>
          </p:cNvSpPr>
          <p:nvPr>
            <p:ph idx="1"/>
          </p:nvPr>
        </p:nvSpPr>
        <p:spPr/>
        <p:txBody>
          <a:bodyPr rtlCol="0">
            <a:normAutofit/>
          </a:bodyPr>
          <a:lstStyle/>
          <a:p>
            <a:pPr marL="291600" indent="-291600" fontAlgn="auto">
              <a:lnSpc>
                <a:spcPct val="80000"/>
              </a:lnSpc>
              <a:spcBef>
                <a:spcPts val="1000"/>
              </a:spcBef>
              <a:spcAft>
                <a:spcPts val="0"/>
              </a:spcAft>
              <a:buClr>
                <a:schemeClr val="tx2"/>
              </a:buClr>
              <a:defRPr/>
            </a:pPr>
            <a:r>
              <a:rPr lang="en-US" sz="2800" dirty="0"/>
              <a:t>Breach of contract/warranty.</a:t>
            </a:r>
          </a:p>
          <a:p>
            <a:pPr marL="291600" indent="-291600" fontAlgn="auto">
              <a:lnSpc>
                <a:spcPct val="80000"/>
              </a:lnSpc>
              <a:spcBef>
                <a:spcPts val="1000"/>
              </a:spcBef>
              <a:spcAft>
                <a:spcPts val="0"/>
              </a:spcAft>
              <a:buClr>
                <a:schemeClr val="tx2"/>
              </a:buClr>
              <a:defRPr/>
            </a:pPr>
            <a:r>
              <a:rPr lang="en-US" sz="2800" dirty="0"/>
              <a:t>Lack or failure of consideration.</a:t>
            </a:r>
          </a:p>
          <a:p>
            <a:pPr marL="291600" indent="-291600" fontAlgn="auto">
              <a:lnSpc>
                <a:spcPct val="80000"/>
              </a:lnSpc>
              <a:spcBef>
                <a:spcPts val="1000"/>
              </a:spcBef>
              <a:spcAft>
                <a:spcPts val="0"/>
              </a:spcAft>
              <a:buClr>
                <a:schemeClr val="tx2"/>
              </a:buClr>
              <a:defRPr/>
            </a:pPr>
            <a:r>
              <a:rPr lang="en-US" sz="2800" dirty="0"/>
              <a:t>Fraud in inducement.</a:t>
            </a:r>
          </a:p>
          <a:p>
            <a:pPr marL="291600" indent="-291600" fontAlgn="auto">
              <a:lnSpc>
                <a:spcPct val="80000"/>
              </a:lnSpc>
              <a:spcBef>
                <a:spcPts val="1000"/>
              </a:spcBef>
              <a:spcAft>
                <a:spcPts val="0"/>
              </a:spcAft>
              <a:buClr>
                <a:schemeClr val="tx2"/>
              </a:buClr>
              <a:defRPr/>
            </a:pPr>
            <a:r>
              <a:rPr lang="en-US" sz="2800" dirty="0"/>
              <a:t>Illegality.</a:t>
            </a:r>
          </a:p>
          <a:p>
            <a:pPr marL="291600" indent="-291600" fontAlgn="auto">
              <a:lnSpc>
                <a:spcPct val="80000"/>
              </a:lnSpc>
              <a:spcBef>
                <a:spcPts val="1000"/>
              </a:spcBef>
              <a:spcAft>
                <a:spcPts val="0"/>
              </a:spcAft>
              <a:buClr>
                <a:schemeClr val="tx2"/>
              </a:buClr>
              <a:defRPr/>
            </a:pPr>
            <a:r>
              <a:rPr lang="en-US" sz="2800" dirty="0"/>
              <a:t>Mental Incapacity.</a:t>
            </a:r>
          </a:p>
        </p:txBody>
      </p:sp>
      <p:sp>
        <p:nvSpPr>
          <p:cNvPr id="2" name="Slide Number Placeholder 3">
            <a:extLst>
              <a:ext uri="{FF2B5EF4-FFF2-40B4-BE49-F238E27FC236}">
                <a16:creationId xmlns:a16="http://schemas.microsoft.com/office/drawing/2014/main" xmlns="" id="{C45988CB-D3D3-45AB-9465-D8059DACBF23}"/>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2FE51C2-EB69-4535-B752-EF5489D263CC}" type="slidenum">
              <a:rPr lang="en-US" altLang="en-US" sz="1400">
                <a:latin typeface="+mn-lt"/>
              </a:rPr>
              <a:pPr/>
              <a:t>23</a:t>
            </a:fld>
            <a:endParaRPr lang="en-US" altLang="en-US" sz="1400">
              <a:latin typeface="+mn-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xmlns="" id="{7482BDAD-F0E3-4DD0-B946-8BEA9817C2BC}"/>
              </a:ext>
            </a:extLst>
          </p:cNvPr>
          <p:cNvSpPr>
            <a:spLocks noGrp="1" noChangeArrowheads="1"/>
          </p:cNvSpPr>
          <p:nvPr>
            <p:ph type="title"/>
          </p:nvPr>
        </p:nvSpPr>
        <p:spPr/>
        <p:txBody>
          <a:bodyPr/>
          <a:lstStyle/>
          <a:p>
            <a:pPr fontAlgn="auto">
              <a:spcAft>
                <a:spcPts val="0"/>
              </a:spcAft>
              <a:defRPr/>
            </a:pPr>
            <a:r>
              <a:rPr lang="en-US" sz="3200" dirty="0">
                <a:latin typeface="+mn-lt"/>
                <a:ea typeface="+mj-ea"/>
              </a:rPr>
              <a:t>Personal Defenses (Applicable to Holders, But Not Holders In Due Course):</a:t>
            </a:r>
          </a:p>
        </p:txBody>
      </p:sp>
      <p:sp>
        <p:nvSpPr>
          <p:cNvPr id="48131" name="Content Placeholder 3">
            <a:extLst>
              <a:ext uri="{FF2B5EF4-FFF2-40B4-BE49-F238E27FC236}">
                <a16:creationId xmlns:a16="http://schemas.microsoft.com/office/drawing/2014/main" xmlns="" id="{3CC6F4D6-A173-4601-86DB-2441F96029D7}"/>
              </a:ext>
            </a:extLst>
          </p:cNvPr>
          <p:cNvSpPr>
            <a:spLocks noGrp="1" noChangeArrowheads="1"/>
          </p:cNvSpPr>
          <p:nvPr>
            <p:ph idx="1"/>
          </p:nvPr>
        </p:nvSpPr>
        <p:spPr/>
        <p:txBody>
          <a:bodyPr rtlCol="0"/>
          <a:lstStyle/>
          <a:p>
            <a:pPr marL="291600" indent="-291600" fontAlgn="auto">
              <a:lnSpc>
                <a:spcPct val="80000"/>
              </a:lnSpc>
              <a:spcBef>
                <a:spcPts val="1000"/>
              </a:spcBef>
              <a:spcAft>
                <a:spcPts val="0"/>
              </a:spcAft>
              <a:buClr>
                <a:schemeClr val="tx2"/>
              </a:buClr>
              <a:defRPr/>
            </a:pPr>
            <a:r>
              <a:rPr lang="en-US" sz="2800" dirty="0"/>
              <a:t>Non-issuance, conditional issuance, or issuance for special purpose.</a:t>
            </a:r>
          </a:p>
          <a:p>
            <a:pPr marL="291600" indent="-291600" fontAlgn="auto">
              <a:lnSpc>
                <a:spcPct val="80000"/>
              </a:lnSpc>
              <a:spcBef>
                <a:spcPts val="1000"/>
              </a:spcBef>
              <a:spcAft>
                <a:spcPts val="0"/>
              </a:spcAft>
              <a:buClr>
                <a:schemeClr val="tx2"/>
              </a:buClr>
              <a:defRPr/>
            </a:pPr>
            <a:r>
              <a:rPr lang="en-US" sz="2800" dirty="0"/>
              <a:t>Modification/nullification of obligation by second agreement.</a:t>
            </a:r>
          </a:p>
          <a:p>
            <a:pPr marL="291600" indent="-291600" fontAlgn="auto">
              <a:lnSpc>
                <a:spcPct val="80000"/>
              </a:lnSpc>
              <a:spcBef>
                <a:spcPts val="1000"/>
              </a:spcBef>
              <a:spcAft>
                <a:spcPts val="0"/>
              </a:spcAft>
              <a:buClr>
                <a:schemeClr val="tx2"/>
              </a:buClr>
              <a:defRPr/>
            </a:pPr>
            <a:r>
              <a:rPr lang="en-US" sz="2800" dirty="0"/>
              <a:t>Non-delivery of instrument.</a:t>
            </a:r>
          </a:p>
          <a:p>
            <a:pPr marL="291600" indent="-291600" fontAlgn="auto">
              <a:lnSpc>
                <a:spcPct val="80000"/>
              </a:lnSpc>
              <a:spcBef>
                <a:spcPts val="1000"/>
              </a:spcBef>
              <a:spcAft>
                <a:spcPts val="0"/>
              </a:spcAft>
              <a:buClr>
                <a:schemeClr val="tx2"/>
              </a:buClr>
              <a:defRPr/>
            </a:pPr>
            <a:r>
              <a:rPr lang="en-US" sz="2800" dirty="0"/>
              <a:t>Unauthorized, non-fraudulent completion of instrument</a:t>
            </a:r>
            <a:r>
              <a:rPr lang="en-US" sz="2400" dirty="0"/>
              <a:t>.</a:t>
            </a:r>
          </a:p>
        </p:txBody>
      </p:sp>
      <p:sp>
        <p:nvSpPr>
          <p:cNvPr id="2" name="Slide Number Placeholder 3">
            <a:extLst>
              <a:ext uri="{FF2B5EF4-FFF2-40B4-BE49-F238E27FC236}">
                <a16:creationId xmlns:a16="http://schemas.microsoft.com/office/drawing/2014/main" xmlns="" id="{7BDB6C65-6668-430E-B6A9-B437851B7E66}"/>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B01E06C-00AF-4A19-9C02-037809B2B75B}" type="slidenum">
              <a:rPr lang="en-US" altLang="en-US" sz="1400">
                <a:latin typeface="+mn-lt"/>
              </a:rPr>
              <a:pPr/>
              <a:t>24</a:t>
            </a:fld>
            <a:endParaRPr lang="en-US" altLang="en-US" sz="1400" dirty="0">
              <a:latin typeface="+mn-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xmlns="" id="{8106F255-0BC0-4F51-A59A-6C4B98DBF379}"/>
              </a:ext>
            </a:extLst>
          </p:cNvPr>
          <p:cNvSpPr>
            <a:spLocks noGrp="1" noChangeArrowheads="1"/>
          </p:cNvSpPr>
          <p:nvPr>
            <p:ph type="title"/>
          </p:nvPr>
        </p:nvSpPr>
        <p:spPr/>
        <p:txBody>
          <a:bodyPr/>
          <a:lstStyle/>
          <a:p>
            <a:pPr fontAlgn="auto">
              <a:spcAft>
                <a:spcPts val="0"/>
              </a:spcAft>
              <a:defRPr/>
            </a:pPr>
            <a:r>
              <a:rPr lang="en-US" sz="3600" dirty="0">
                <a:latin typeface="+mn-lt"/>
                <a:ea typeface="+mj-ea"/>
              </a:rPr>
              <a:t>Avoiding Liability for Negotiable Instruments </a:t>
            </a:r>
            <a:r>
              <a:rPr lang="en-US" sz="2400" dirty="0">
                <a:latin typeface="+mn-lt"/>
                <a:ea typeface="+mj-ea"/>
              </a:rPr>
              <a:t>2</a:t>
            </a:r>
          </a:p>
        </p:txBody>
      </p:sp>
      <p:sp>
        <p:nvSpPr>
          <p:cNvPr id="50179" name="Content Placeholder 3">
            <a:extLst>
              <a:ext uri="{FF2B5EF4-FFF2-40B4-BE49-F238E27FC236}">
                <a16:creationId xmlns:a16="http://schemas.microsoft.com/office/drawing/2014/main" xmlns="" id="{F5A7B8EE-EEAD-40E2-B6F5-DA0DADD31544}"/>
              </a:ext>
            </a:extLst>
          </p:cNvPr>
          <p:cNvSpPr>
            <a:spLocks noGrp="1" noChangeArrowheads="1"/>
          </p:cNvSpPr>
          <p:nvPr>
            <p:ph idx="1"/>
          </p:nvPr>
        </p:nvSpPr>
        <p:spPr/>
        <p:txBody>
          <a:bodyPr rtlCol="0"/>
          <a:lstStyle/>
          <a:p>
            <a:pPr marL="0" indent="0" fontAlgn="auto">
              <a:lnSpc>
                <a:spcPct val="90000"/>
              </a:lnSpc>
              <a:spcAft>
                <a:spcPts val="0"/>
              </a:spcAft>
              <a:buNone/>
              <a:defRPr/>
            </a:pPr>
            <a:r>
              <a:rPr lang="en-US" sz="2800" dirty="0"/>
              <a:t>Discharge of Liability</a:t>
            </a:r>
          </a:p>
          <a:p>
            <a:pPr marL="291600" indent="-291600" fontAlgn="auto">
              <a:lnSpc>
                <a:spcPct val="90000"/>
              </a:lnSpc>
              <a:spcBef>
                <a:spcPts val="1000"/>
              </a:spcBef>
              <a:spcAft>
                <a:spcPts val="0"/>
              </a:spcAft>
              <a:buClr>
                <a:schemeClr val="tx2"/>
              </a:buClr>
              <a:defRPr/>
            </a:pPr>
            <a:r>
              <a:rPr lang="en-US" sz="2800" dirty="0"/>
              <a:t>Payment/Tender of Payment.</a:t>
            </a:r>
          </a:p>
          <a:p>
            <a:pPr marL="291600" indent="-291600" fontAlgn="auto">
              <a:lnSpc>
                <a:spcPct val="90000"/>
              </a:lnSpc>
              <a:spcBef>
                <a:spcPts val="1000"/>
              </a:spcBef>
              <a:spcAft>
                <a:spcPts val="0"/>
              </a:spcAft>
              <a:buClr>
                <a:schemeClr val="tx2"/>
              </a:buClr>
              <a:defRPr/>
            </a:pPr>
            <a:r>
              <a:rPr lang="en-US" sz="2800" dirty="0"/>
              <a:t>Cancellation/Renunciation.</a:t>
            </a:r>
          </a:p>
          <a:p>
            <a:pPr marL="291600" indent="-291600" fontAlgn="auto">
              <a:lnSpc>
                <a:spcPct val="90000"/>
              </a:lnSpc>
              <a:spcBef>
                <a:spcPts val="1000"/>
              </a:spcBef>
              <a:spcAft>
                <a:spcPts val="0"/>
              </a:spcAft>
              <a:buClr>
                <a:schemeClr val="tx2"/>
              </a:buClr>
              <a:defRPr/>
            </a:pPr>
            <a:r>
              <a:rPr lang="en-US" sz="2800" dirty="0"/>
              <a:t>Reacquisition.</a:t>
            </a:r>
          </a:p>
          <a:p>
            <a:pPr marL="291600" indent="-291600" fontAlgn="auto">
              <a:lnSpc>
                <a:spcPct val="90000"/>
              </a:lnSpc>
              <a:spcBef>
                <a:spcPts val="1000"/>
              </a:spcBef>
              <a:spcAft>
                <a:spcPts val="0"/>
              </a:spcAft>
              <a:buClr>
                <a:schemeClr val="tx2"/>
              </a:buClr>
              <a:defRPr/>
            </a:pPr>
            <a:r>
              <a:rPr lang="en-US" sz="2800" dirty="0"/>
              <a:t>Impairment of Recourse.</a:t>
            </a:r>
          </a:p>
          <a:p>
            <a:pPr marL="291600" indent="-291600" fontAlgn="auto">
              <a:lnSpc>
                <a:spcPct val="90000"/>
              </a:lnSpc>
              <a:spcBef>
                <a:spcPts val="1000"/>
              </a:spcBef>
              <a:spcAft>
                <a:spcPts val="0"/>
              </a:spcAft>
              <a:buClr>
                <a:schemeClr val="tx2"/>
              </a:buClr>
              <a:defRPr/>
            </a:pPr>
            <a:r>
              <a:rPr lang="en-US" sz="2800" dirty="0"/>
              <a:t>Impairment of Collateral.</a:t>
            </a:r>
          </a:p>
        </p:txBody>
      </p:sp>
      <p:sp>
        <p:nvSpPr>
          <p:cNvPr id="2" name="Slide Number Placeholder 3">
            <a:extLst>
              <a:ext uri="{FF2B5EF4-FFF2-40B4-BE49-F238E27FC236}">
                <a16:creationId xmlns:a16="http://schemas.microsoft.com/office/drawing/2014/main" xmlns="" id="{71C30C3D-F4D8-46C4-BBF8-928F0F8CB331}"/>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4A64AF7-C8AE-4C07-871C-18B051FCDDB9}" type="slidenum">
              <a:rPr lang="en-US" altLang="en-US" sz="1400">
                <a:latin typeface="+mn-lt"/>
              </a:rPr>
              <a:pPr/>
              <a:t>25</a:t>
            </a:fld>
            <a:endParaRPr lang="en-US" altLang="en-US" sz="1400">
              <a:latin typeface="+mn-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xmlns="" id="{B442B639-8224-4747-857A-551163B2D982}"/>
              </a:ext>
            </a:extLst>
          </p:cNvPr>
          <p:cNvSpPr>
            <a:spLocks noGrp="1" noChangeArrowheads="1"/>
          </p:cNvSpPr>
          <p:nvPr>
            <p:ph type="title"/>
          </p:nvPr>
        </p:nvSpPr>
        <p:spPr/>
        <p:txBody>
          <a:bodyPr/>
          <a:lstStyle/>
          <a:p>
            <a:pPr fontAlgn="auto">
              <a:spcAft>
                <a:spcPts val="0"/>
              </a:spcAft>
              <a:defRPr/>
            </a:pPr>
            <a:r>
              <a:rPr lang="en-US" sz="3200" dirty="0">
                <a:latin typeface="+mn-lt"/>
                <a:ea typeface="+mj-ea"/>
              </a:rPr>
              <a:t>Question for Discussion </a:t>
            </a:r>
            <a:r>
              <a:rPr lang="en-US" sz="2400" dirty="0">
                <a:latin typeface="+mn-lt"/>
                <a:ea typeface="+mj-ea"/>
              </a:rPr>
              <a:t>1</a:t>
            </a:r>
          </a:p>
        </p:txBody>
      </p:sp>
      <p:sp>
        <p:nvSpPr>
          <p:cNvPr id="2" name="Content Placeholder 2">
            <a:extLst>
              <a:ext uri="{FF2B5EF4-FFF2-40B4-BE49-F238E27FC236}">
                <a16:creationId xmlns:a16="http://schemas.microsoft.com/office/drawing/2014/main" xmlns="" id="{D5EB8D40-5F6A-4C4E-BDE6-7DCC86531FB8}"/>
              </a:ext>
            </a:extLst>
          </p:cNvPr>
          <p:cNvSpPr>
            <a:spLocks noGrp="1" noChangeArrowheads="1"/>
          </p:cNvSpPr>
          <p:nvPr>
            <p:ph idx="1"/>
          </p:nvPr>
        </p:nvSpPr>
        <p:spPr/>
        <p:txBody>
          <a:bodyPr>
            <a:normAutofit/>
          </a:bodyPr>
          <a:lstStyle/>
          <a:p>
            <a:pPr marL="291600" indent="-291600">
              <a:spcBef>
                <a:spcPts val="1000"/>
              </a:spcBef>
              <a:buClr>
                <a:schemeClr val="tx2"/>
              </a:buClr>
            </a:pPr>
            <a:r>
              <a:rPr lang="en-US" altLang="en-US" sz="2800" dirty="0"/>
              <a:t>Art executes an installment note to Bill that requires monthly interest payments be made to Bill even though the principle of the note is not due until two years from the date of execution. Art fails to make any of the interest payments. Bill then sells the note to Chad for value before its maturity date. Is Chad a holder in due course</a:t>
            </a:r>
            <a:r>
              <a:rPr lang="en-US" altLang="en-US" sz="2800" dirty="0" smtClean="0"/>
              <a:t>? </a:t>
            </a:r>
            <a:r>
              <a:rPr lang="en-US" altLang="en-US" sz="2800" dirty="0"/>
              <a:t>Explain.</a:t>
            </a:r>
          </a:p>
        </p:txBody>
      </p:sp>
      <p:sp>
        <p:nvSpPr>
          <p:cNvPr id="52227" name="Slide Number Placeholder 3">
            <a:extLst>
              <a:ext uri="{FF2B5EF4-FFF2-40B4-BE49-F238E27FC236}">
                <a16:creationId xmlns:a16="http://schemas.microsoft.com/office/drawing/2014/main" xmlns="" id="{7918B479-B6A0-49E8-BF38-C6D916728499}"/>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6FF00A6-D53A-4A16-939D-03E8953C2FD0}" type="slidenum">
              <a:rPr lang="en-US" altLang="en-US" sz="1400">
                <a:latin typeface="+mn-lt"/>
              </a:rPr>
              <a:pPr/>
              <a:t>26</a:t>
            </a:fld>
            <a:endParaRPr lang="en-US" altLang="en-US" sz="1800" dirty="0">
              <a:latin typeface="+mn-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xmlns="" id="{E878456E-C29E-48CE-8A48-48F85AFAA8F3}"/>
              </a:ext>
            </a:extLst>
          </p:cNvPr>
          <p:cNvSpPr>
            <a:spLocks noGrp="1" noChangeArrowheads="1"/>
          </p:cNvSpPr>
          <p:nvPr>
            <p:ph type="title"/>
          </p:nvPr>
        </p:nvSpPr>
        <p:spPr/>
        <p:txBody>
          <a:bodyPr/>
          <a:lstStyle/>
          <a:p>
            <a:pPr fontAlgn="auto">
              <a:spcAft>
                <a:spcPts val="0"/>
              </a:spcAft>
              <a:defRPr/>
            </a:pPr>
            <a:r>
              <a:rPr lang="en-US" sz="3200" dirty="0">
                <a:latin typeface="+mn-lt"/>
                <a:ea typeface="+mj-ea"/>
              </a:rPr>
              <a:t>Question for Discussion </a:t>
            </a:r>
            <a:r>
              <a:rPr lang="en-US" sz="2400" dirty="0">
                <a:latin typeface="+mn-lt"/>
                <a:ea typeface="+mj-ea"/>
              </a:rPr>
              <a:t>2</a:t>
            </a:r>
          </a:p>
        </p:txBody>
      </p:sp>
      <p:sp>
        <p:nvSpPr>
          <p:cNvPr id="2" name="Content Placeholder 2">
            <a:extLst>
              <a:ext uri="{FF2B5EF4-FFF2-40B4-BE49-F238E27FC236}">
                <a16:creationId xmlns:a16="http://schemas.microsoft.com/office/drawing/2014/main" xmlns="" id="{0B62A72D-0A77-4BD2-9AC7-3A150ECFA9FB}"/>
              </a:ext>
            </a:extLst>
          </p:cNvPr>
          <p:cNvSpPr>
            <a:spLocks noGrp="1" noChangeArrowheads="1"/>
          </p:cNvSpPr>
          <p:nvPr>
            <p:ph idx="1"/>
          </p:nvPr>
        </p:nvSpPr>
        <p:spPr/>
        <p:txBody>
          <a:bodyPr>
            <a:normAutofit/>
          </a:bodyPr>
          <a:lstStyle/>
          <a:p>
            <a:pPr marL="291600" indent="-291600">
              <a:spcBef>
                <a:spcPts val="1000"/>
              </a:spcBef>
              <a:buClr>
                <a:schemeClr val="tx2"/>
              </a:buClr>
            </a:pPr>
            <a:r>
              <a:rPr lang="en-US" altLang="en-US" sz="2800" dirty="0"/>
              <a:t>Bob purchases a used Apple computer from Carl for $500 based upon Carl</a:t>
            </a:r>
            <a:r>
              <a:rPr lang="en-IN" altLang="en-US" sz="2800" dirty="0"/>
              <a:t>’</a:t>
            </a:r>
            <a:r>
              <a:rPr lang="en-US" altLang="ja-JP" sz="2800" dirty="0"/>
              <a:t>s representation that the computer is almost new, works well and has seldom been used. Bob pays $100 down and signs a note to for $400 plus interest in which he promises to pay Carl $100 a month for four months. Carl then sells the note to David. </a:t>
            </a:r>
            <a:r>
              <a:rPr lang="en-US" altLang="ja-JP" sz="2800" dirty="0" smtClean="0"/>
              <a:t>When </a:t>
            </a:r>
            <a:r>
              <a:rPr lang="en-US" altLang="ja-JP" sz="2800" dirty="0"/>
              <a:t>the computer breaks down after a month of use, Bob stops making payments. Can Bob use his defenses against David? Explain.</a:t>
            </a:r>
            <a:endParaRPr lang="en-US" altLang="en-US" sz="2800" dirty="0"/>
          </a:p>
        </p:txBody>
      </p:sp>
      <p:sp>
        <p:nvSpPr>
          <p:cNvPr id="53251" name="Slide Number Placeholder 3">
            <a:extLst>
              <a:ext uri="{FF2B5EF4-FFF2-40B4-BE49-F238E27FC236}">
                <a16:creationId xmlns:a16="http://schemas.microsoft.com/office/drawing/2014/main" xmlns="" id="{C338697E-89AB-4F9B-A64B-71C688D36B0A}"/>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CC04B69-E34D-4213-B32D-54C573B9E226}" type="slidenum">
              <a:rPr lang="en-US" altLang="en-US" sz="1400">
                <a:latin typeface="+mn-lt"/>
              </a:rPr>
              <a:pPr/>
              <a:t>27</a:t>
            </a:fld>
            <a:endParaRPr lang="en-US" altLang="en-US" sz="1800" dirty="0">
              <a:latin typeface="+mn-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xmlns="" id="{0BC59FA7-D1BB-48B0-97F7-0161E10693A6}"/>
              </a:ext>
            </a:extLst>
          </p:cNvPr>
          <p:cNvSpPr>
            <a:spLocks noGrp="1" noChangeArrowheads="1"/>
          </p:cNvSpPr>
          <p:nvPr>
            <p:ph type="title"/>
          </p:nvPr>
        </p:nvSpPr>
        <p:spPr/>
        <p:txBody>
          <a:bodyPr/>
          <a:lstStyle/>
          <a:p>
            <a:pPr fontAlgn="auto">
              <a:spcAft>
                <a:spcPts val="0"/>
              </a:spcAft>
              <a:defRPr/>
            </a:pPr>
            <a:r>
              <a:rPr lang="en-US" sz="3200" dirty="0">
                <a:latin typeface="+mn-lt"/>
                <a:ea typeface="+mj-ea"/>
              </a:rPr>
              <a:t>Question for Discussion </a:t>
            </a:r>
            <a:r>
              <a:rPr lang="en-US" sz="2400" dirty="0">
                <a:latin typeface="+mn-lt"/>
                <a:ea typeface="+mj-ea"/>
              </a:rPr>
              <a:t>3</a:t>
            </a:r>
          </a:p>
        </p:txBody>
      </p:sp>
      <p:sp>
        <p:nvSpPr>
          <p:cNvPr id="2" name="Content Placeholder 2">
            <a:extLst>
              <a:ext uri="{FF2B5EF4-FFF2-40B4-BE49-F238E27FC236}">
                <a16:creationId xmlns:a16="http://schemas.microsoft.com/office/drawing/2014/main" xmlns="" id="{85656501-1BA3-4B39-A946-983797CE1560}"/>
              </a:ext>
            </a:extLst>
          </p:cNvPr>
          <p:cNvSpPr>
            <a:spLocks noGrp="1" noChangeArrowheads="1"/>
          </p:cNvSpPr>
          <p:nvPr>
            <p:ph idx="1"/>
          </p:nvPr>
        </p:nvSpPr>
        <p:spPr/>
        <p:txBody>
          <a:bodyPr>
            <a:normAutofit/>
          </a:bodyPr>
          <a:lstStyle/>
          <a:p>
            <a:pPr marL="291600" indent="-291600">
              <a:spcBef>
                <a:spcPts val="1000"/>
              </a:spcBef>
              <a:buClr>
                <a:schemeClr val="tx2"/>
              </a:buClr>
            </a:pPr>
            <a:r>
              <a:rPr lang="en-US" altLang="en-US" sz="2800" dirty="0"/>
              <a:t>Elvis loses a blank check which Fred finds laying on the ground. Fred fills out the check for $500 and makes it payable to his friend George who then endorses the check and deposits it at Valley State Bank where he has an account. Valley in turn presents the check to the drawee bank which pays it. Who has liability on this check? Why? What sort of liability does each party have?</a:t>
            </a:r>
          </a:p>
        </p:txBody>
      </p:sp>
      <p:sp>
        <p:nvSpPr>
          <p:cNvPr id="54275" name="Slide Number Placeholder 3">
            <a:extLst>
              <a:ext uri="{FF2B5EF4-FFF2-40B4-BE49-F238E27FC236}">
                <a16:creationId xmlns:a16="http://schemas.microsoft.com/office/drawing/2014/main" xmlns="" id="{89026D4F-4C3D-4616-99E4-71F77925F280}"/>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217BD37-EAF9-4C31-9DB0-98FFD3608CDB}" type="slidenum">
              <a:rPr lang="en-US" altLang="en-US" sz="1400">
                <a:latin typeface="+mn-lt"/>
              </a:rPr>
              <a:pPr/>
              <a:t>28</a:t>
            </a:fld>
            <a:endParaRPr lang="en-US" altLang="en-US" sz="1800" dirty="0">
              <a:latin typeface="+mn-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xmlns="" id="{7054BBD1-1E1D-441D-B151-08FA94FD8132}"/>
              </a:ext>
            </a:extLst>
          </p:cNvPr>
          <p:cNvSpPr>
            <a:spLocks noGrp="1" noChangeArrowheads="1"/>
          </p:cNvSpPr>
          <p:nvPr>
            <p:ph type="title"/>
          </p:nvPr>
        </p:nvSpPr>
        <p:spPr/>
        <p:txBody>
          <a:bodyPr/>
          <a:lstStyle/>
          <a:p>
            <a:pPr fontAlgn="auto">
              <a:spcAft>
                <a:spcPts val="0"/>
              </a:spcAft>
              <a:defRPr/>
            </a:pPr>
            <a:r>
              <a:rPr lang="en-US" sz="3200" dirty="0">
                <a:latin typeface="+mn-lt"/>
                <a:ea typeface="+mj-ea"/>
              </a:rPr>
              <a:t>Question for Discussion </a:t>
            </a:r>
            <a:r>
              <a:rPr lang="en-US" sz="2400" dirty="0">
                <a:latin typeface="+mn-lt"/>
                <a:ea typeface="+mj-ea"/>
              </a:rPr>
              <a:t>4</a:t>
            </a:r>
          </a:p>
        </p:txBody>
      </p:sp>
      <p:sp>
        <p:nvSpPr>
          <p:cNvPr id="2" name="Content Placeholder 2">
            <a:extLst>
              <a:ext uri="{FF2B5EF4-FFF2-40B4-BE49-F238E27FC236}">
                <a16:creationId xmlns:a16="http://schemas.microsoft.com/office/drawing/2014/main" xmlns="" id="{1E72D13C-8E4D-4243-A42D-3B8BC693FBAA}"/>
              </a:ext>
            </a:extLst>
          </p:cNvPr>
          <p:cNvSpPr>
            <a:spLocks noGrp="1" noChangeArrowheads="1"/>
          </p:cNvSpPr>
          <p:nvPr>
            <p:ph idx="1"/>
          </p:nvPr>
        </p:nvSpPr>
        <p:spPr/>
        <p:txBody>
          <a:bodyPr>
            <a:normAutofit/>
          </a:bodyPr>
          <a:lstStyle/>
          <a:p>
            <a:pPr marL="291600" indent="-291600">
              <a:spcBef>
                <a:spcPts val="1000"/>
              </a:spcBef>
              <a:buClr>
                <a:schemeClr val="tx2"/>
              </a:buClr>
            </a:pPr>
            <a:r>
              <a:rPr lang="en-US" altLang="en-US" sz="2800" dirty="0"/>
              <a:t>Mary is the bookkeeper for Ace Construction. She is overworked and underpaid, so she makes out three checks in the names of her friends Nancy, Otilla, and Maureen, each check for $500. She signs the checks in her capacity as the chief bill payer for Ace and then endorses each check in the names of her friends and deposits them in her own bank account at First State Bank. Who has liability in this case? On what basis? Discuss.</a:t>
            </a:r>
          </a:p>
        </p:txBody>
      </p:sp>
      <p:sp>
        <p:nvSpPr>
          <p:cNvPr id="55299" name="Slide Number Placeholder 3">
            <a:extLst>
              <a:ext uri="{FF2B5EF4-FFF2-40B4-BE49-F238E27FC236}">
                <a16:creationId xmlns:a16="http://schemas.microsoft.com/office/drawing/2014/main" xmlns="" id="{656DF8AE-4E14-433F-BB35-810B17138228}"/>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5ECBCBE-DA96-403A-8D04-A70B145997BB}" type="slidenum">
              <a:rPr lang="en-US" altLang="en-US" sz="1400">
                <a:latin typeface="+mn-lt"/>
              </a:rPr>
              <a:pPr/>
              <a:t>29</a:t>
            </a:fld>
            <a:endParaRPr lang="en-US" altLang="en-US" sz="1800" dirty="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7A48D33C-4E98-47B7-A2BB-ABB6611B4C43}"/>
              </a:ext>
            </a:extLst>
          </p:cNvPr>
          <p:cNvSpPr>
            <a:spLocks noGrp="1" noChangeArrowheads="1"/>
          </p:cNvSpPr>
          <p:nvPr>
            <p:ph type="title"/>
          </p:nvPr>
        </p:nvSpPr>
        <p:spPr/>
        <p:txBody>
          <a:bodyPr wrap="square" numCol="1" anchorCtr="0" compatLnSpc="1">
            <a:prstTxWarp prst="textNoShape">
              <a:avLst/>
            </a:prstTxWarp>
          </a:bodyPr>
          <a:lstStyle/>
          <a:p>
            <a:r>
              <a:rPr lang="en-US" altLang="en-US" sz="3200" dirty="0">
                <a:latin typeface="+mn-lt"/>
              </a:rPr>
              <a:t>Requirements for “Holder In Due Course” Status</a:t>
            </a:r>
          </a:p>
        </p:txBody>
      </p:sp>
      <p:sp>
        <p:nvSpPr>
          <p:cNvPr id="7171" name="Rectangle 3">
            <a:extLst>
              <a:ext uri="{FF2B5EF4-FFF2-40B4-BE49-F238E27FC236}">
                <a16:creationId xmlns:a16="http://schemas.microsoft.com/office/drawing/2014/main" xmlns="" id="{93310549-7E48-4D26-BD0E-D93722A784C6}"/>
              </a:ext>
            </a:extLst>
          </p:cNvPr>
          <p:cNvSpPr>
            <a:spLocks noGrp="1" noChangeArrowheads="1"/>
          </p:cNvSpPr>
          <p:nvPr>
            <p:ph idx="1"/>
          </p:nvPr>
        </p:nvSpPr>
        <p:spPr>
          <a:xfrm>
            <a:off x="457200" y="1600200"/>
            <a:ext cx="7620000" cy="4495800"/>
          </a:xfrm>
        </p:spPr>
        <p:txBody>
          <a:bodyPr rtlCol="0">
            <a:normAutofit/>
          </a:bodyPr>
          <a:lstStyle/>
          <a:p>
            <a:pPr marL="291600" indent="-291600" fontAlgn="auto">
              <a:lnSpc>
                <a:spcPct val="90000"/>
              </a:lnSpc>
              <a:spcBef>
                <a:spcPts val="1500"/>
              </a:spcBef>
              <a:spcAft>
                <a:spcPts val="0"/>
              </a:spcAft>
              <a:buClr>
                <a:schemeClr val="tx2"/>
              </a:buClr>
              <a:buFontTx/>
              <a:buChar char="•"/>
              <a:defRPr/>
            </a:pPr>
            <a:r>
              <a:rPr lang="en-US" sz="2400" dirty="0">
                <a:ea typeface="+mn-ea"/>
              </a:rPr>
              <a:t>Be holder of complete and authentic negotiable instrument.</a:t>
            </a:r>
          </a:p>
          <a:p>
            <a:pPr marL="291600" indent="-291600" fontAlgn="auto">
              <a:lnSpc>
                <a:spcPct val="90000"/>
              </a:lnSpc>
              <a:spcBef>
                <a:spcPts val="1500"/>
              </a:spcBef>
              <a:spcAft>
                <a:spcPts val="0"/>
              </a:spcAft>
              <a:buClr>
                <a:schemeClr val="tx2"/>
              </a:buClr>
              <a:buFontTx/>
              <a:buChar char="•"/>
              <a:defRPr/>
            </a:pPr>
            <a:r>
              <a:rPr lang="en-US" sz="2400" dirty="0">
                <a:ea typeface="+mn-ea"/>
              </a:rPr>
              <a:t>Take instrument for value.</a:t>
            </a:r>
          </a:p>
          <a:p>
            <a:pPr marL="291600" indent="-291600" fontAlgn="auto">
              <a:lnSpc>
                <a:spcPct val="90000"/>
              </a:lnSpc>
              <a:spcBef>
                <a:spcPts val="1500"/>
              </a:spcBef>
              <a:spcAft>
                <a:spcPts val="0"/>
              </a:spcAft>
              <a:buClr>
                <a:schemeClr val="tx2"/>
              </a:buClr>
              <a:buFontTx/>
              <a:buChar char="•"/>
              <a:defRPr/>
            </a:pPr>
            <a:r>
              <a:rPr lang="en-US" sz="2400" dirty="0">
                <a:ea typeface="+mn-ea"/>
              </a:rPr>
              <a:t>Take instrument in good faith.</a:t>
            </a:r>
          </a:p>
          <a:p>
            <a:pPr marL="291600" indent="-291600" fontAlgn="auto">
              <a:lnSpc>
                <a:spcPct val="90000"/>
              </a:lnSpc>
              <a:spcBef>
                <a:spcPts val="1500"/>
              </a:spcBef>
              <a:spcAft>
                <a:spcPts val="0"/>
              </a:spcAft>
              <a:buClr>
                <a:schemeClr val="tx2"/>
              </a:buClr>
              <a:buFontTx/>
              <a:buChar char="•"/>
              <a:defRPr/>
            </a:pPr>
            <a:r>
              <a:rPr lang="en-US" sz="2400" dirty="0">
                <a:ea typeface="+mn-ea"/>
              </a:rPr>
              <a:t>Take instrument without notice that it is overdue or dishonored, that it has been altered or has an unauthorized signature, or that it is subject to adverse claims or defenses to enforceability of instrument.</a:t>
            </a:r>
          </a:p>
        </p:txBody>
      </p:sp>
      <p:sp>
        <p:nvSpPr>
          <p:cNvPr id="2" name="Slide Number Placeholder 3">
            <a:extLst>
              <a:ext uri="{FF2B5EF4-FFF2-40B4-BE49-F238E27FC236}">
                <a16:creationId xmlns:a16="http://schemas.microsoft.com/office/drawing/2014/main" xmlns="" id="{593A92A8-0B20-48AB-8B31-2D25FA7FEF84}"/>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EA2F596-341E-4D79-BC33-1F5FEC1B3DEC}" type="slidenum">
              <a:rPr lang="en-US" altLang="en-US" sz="1400">
                <a:latin typeface="+mn-lt"/>
              </a:rPr>
              <a:pPr/>
              <a:t>3</a:t>
            </a:fld>
            <a:endParaRPr lang="en-US" altLang="en-US" sz="140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xmlns="" id="{86C3D93C-ED62-41FA-B6C9-CF8015468190}"/>
              </a:ext>
            </a:extLst>
          </p:cNvPr>
          <p:cNvSpPr>
            <a:spLocks noGrp="1" noChangeArrowheads="1"/>
          </p:cNvSpPr>
          <p:nvPr>
            <p:ph type="title"/>
          </p:nvPr>
        </p:nvSpPr>
        <p:spPr/>
        <p:txBody>
          <a:bodyPr wrap="square" numCol="1" anchorCtr="0" compatLnSpc="1">
            <a:prstTxWarp prst="textNoShape">
              <a:avLst/>
            </a:prstTxWarp>
          </a:bodyPr>
          <a:lstStyle/>
          <a:p>
            <a:r>
              <a:rPr lang="en-US" altLang="en-US" sz="3200" dirty="0">
                <a:latin typeface="+mn-lt"/>
              </a:rPr>
              <a:t>Holder Takes Instrument “For Value” If Holder:</a:t>
            </a:r>
          </a:p>
        </p:txBody>
      </p:sp>
      <p:sp>
        <p:nvSpPr>
          <p:cNvPr id="9219" name="Content Placeholder 3">
            <a:extLst>
              <a:ext uri="{FF2B5EF4-FFF2-40B4-BE49-F238E27FC236}">
                <a16:creationId xmlns:a16="http://schemas.microsoft.com/office/drawing/2014/main" xmlns="" id="{B70F9913-3D2A-4F88-9210-BA32E989AC4E}"/>
              </a:ext>
            </a:extLst>
          </p:cNvPr>
          <p:cNvSpPr>
            <a:spLocks noGrp="1" noChangeArrowheads="1"/>
          </p:cNvSpPr>
          <p:nvPr>
            <p:ph idx="1"/>
          </p:nvPr>
        </p:nvSpPr>
        <p:spPr/>
        <p:txBody>
          <a:bodyPr rtlCol="0">
            <a:normAutofit/>
          </a:bodyPr>
          <a:lstStyle/>
          <a:p>
            <a:pPr marL="291600" indent="-291600" fontAlgn="auto">
              <a:lnSpc>
                <a:spcPct val="90000"/>
              </a:lnSpc>
              <a:spcBef>
                <a:spcPts val="1500"/>
              </a:spcBef>
              <a:spcAft>
                <a:spcPts val="0"/>
              </a:spcAft>
              <a:buClr>
                <a:schemeClr val="tx2"/>
              </a:buClr>
              <a:buFontTx/>
              <a:buChar char="•"/>
              <a:defRPr/>
            </a:pPr>
            <a:r>
              <a:rPr lang="en-US" sz="2400" dirty="0">
                <a:ea typeface="+mn-ea"/>
              </a:rPr>
              <a:t>Performs promise for which instrument issued.</a:t>
            </a:r>
          </a:p>
          <a:p>
            <a:pPr marL="291600" indent="-291600" fontAlgn="auto">
              <a:lnSpc>
                <a:spcPct val="90000"/>
              </a:lnSpc>
              <a:spcBef>
                <a:spcPts val="1500"/>
              </a:spcBef>
              <a:spcAft>
                <a:spcPts val="0"/>
              </a:spcAft>
              <a:buClr>
                <a:schemeClr val="tx2"/>
              </a:buClr>
              <a:buFontTx/>
              <a:buChar char="•"/>
              <a:defRPr/>
            </a:pPr>
            <a:r>
              <a:rPr lang="en-US" sz="2400" dirty="0">
                <a:ea typeface="+mn-ea"/>
              </a:rPr>
              <a:t>Acquires security interest or other lien in instrument.</a:t>
            </a:r>
          </a:p>
          <a:p>
            <a:pPr marL="291600" indent="-291600" fontAlgn="auto">
              <a:lnSpc>
                <a:spcPct val="90000"/>
              </a:lnSpc>
              <a:spcBef>
                <a:spcPts val="1500"/>
              </a:spcBef>
              <a:spcAft>
                <a:spcPts val="0"/>
              </a:spcAft>
              <a:buClr>
                <a:schemeClr val="tx2"/>
              </a:buClr>
              <a:buFontTx/>
              <a:buChar char="•"/>
              <a:defRPr/>
            </a:pPr>
            <a:r>
              <a:rPr lang="en-US" sz="2400" dirty="0">
                <a:ea typeface="+mn-ea"/>
              </a:rPr>
              <a:t>Takes instrument for payment of preceding claim.</a:t>
            </a:r>
          </a:p>
          <a:p>
            <a:pPr marL="291600" indent="-291600" fontAlgn="auto">
              <a:lnSpc>
                <a:spcPct val="90000"/>
              </a:lnSpc>
              <a:spcBef>
                <a:spcPts val="1500"/>
              </a:spcBef>
              <a:spcAft>
                <a:spcPts val="0"/>
              </a:spcAft>
              <a:buClr>
                <a:schemeClr val="tx2"/>
              </a:buClr>
              <a:buFontTx/>
              <a:buChar char="•"/>
              <a:defRPr/>
            </a:pPr>
            <a:r>
              <a:rPr lang="en-US" sz="2400" dirty="0">
                <a:ea typeface="+mn-ea"/>
              </a:rPr>
              <a:t>Exchanges instrument for another negotiable instrument.</a:t>
            </a:r>
          </a:p>
          <a:p>
            <a:pPr marL="291600" indent="-291600" fontAlgn="auto">
              <a:lnSpc>
                <a:spcPct val="90000"/>
              </a:lnSpc>
              <a:spcBef>
                <a:spcPts val="1500"/>
              </a:spcBef>
              <a:spcAft>
                <a:spcPts val="0"/>
              </a:spcAft>
              <a:buClr>
                <a:schemeClr val="tx2"/>
              </a:buClr>
              <a:buFontTx/>
              <a:buChar char="•"/>
              <a:defRPr/>
            </a:pPr>
            <a:r>
              <a:rPr lang="en-US" sz="2400" dirty="0">
                <a:ea typeface="+mn-ea"/>
              </a:rPr>
              <a:t>Exchanges instrument for an irrevocable obligation to third party.</a:t>
            </a:r>
          </a:p>
        </p:txBody>
      </p:sp>
      <p:sp>
        <p:nvSpPr>
          <p:cNvPr id="2" name="Slide Number Placeholder 3">
            <a:extLst>
              <a:ext uri="{FF2B5EF4-FFF2-40B4-BE49-F238E27FC236}">
                <a16:creationId xmlns:a16="http://schemas.microsoft.com/office/drawing/2014/main" xmlns="" id="{6DB1BD82-7F51-49B2-9A73-853DC08B2ED3}"/>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8959F57-768F-4A35-A83B-5430EA4E757C}" type="slidenum">
              <a:rPr lang="en-US" altLang="en-US" sz="1400">
                <a:latin typeface="+mn-lt"/>
              </a:rPr>
              <a:pPr/>
              <a:t>4</a:t>
            </a:fld>
            <a:endParaRPr lang="en-US" altLang="en-US" sz="140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5F0B9761-A0D1-4C90-8D99-40623E855818}"/>
              </a:ext>
            </a:extLst>
          </p:cNvPr>
          <p:cNvSpPr>
            <a:spLocks noGrp="1" noChangeArrowheads="1"/>
          </p:cNvSpPr>
          <p:nvPr>
            <p:ph type="title"/>
          </p:nvPr>
        </p:nvSpPr>
        <p:spPr/>
        <p:txBody>
          <a:bodyPr/>
          <a:lstStyle/>
          <a:p>
            <a:pPr fontAlgn="auto">
              <a:spcAft>
                <a:spcPts val="0"/>
              </a:spcAft>
              <a:defRPr/>
            </a:pPr>
            <a:r>
              <a:rPr lang="en-US" sz="2500" dirty="0">
                <a:latin typeface="+mn-lt"/>
                <a:ea typeface="+mj-ea"/>
              </a:rPr>
              <a:t>Advantage of Holder In Due Course Status</a:t>
            </a:r>
          </a:p>
        </p:txBody>
      </p:sp>
      <p:sp>
        <p:nvSpPr>
          <p:cNvPr id="11267" name="Content Placeholder 3">
            <a:extLst>
              <a:ext uri="{FF2B5EF4-FFF2-40B4-BE49-F238E27FC236}">
                <a16:creationId xmlns:a16="http://schemas.microsoft.com/office/drawing/2014/main" xmlns="" id="{BCDB48C1-96E2-4606-8DCE-4CE94910A482}"/>
              </a:ext>
            </a:extLst>
          </p:cNvPr>
          <p:cNvSpPr>
            <a:spLocks noGrp="1" noChangeArrowheads="1"/>
          </p:cNvSpPr>
          <p:nvPr>
            <p:ph idx="1"/>
          </p:nvPr>
        </p:nvSpPr>
        <p:spPr/>
        <p:txBody>
          <a:bodyPr>
            <a:normAutofit/>
          </a:bodyPr>
          <a:lstStyle/>
          <a:p>
            <a:pPr marL="0" indent="0">
              <a:lnSpc>
                <a:spcPct val="70000"/>
              </a:lnSpc>
              <a:spcBef>
                <a:spcPts val="1500"/>
              </a:spcBef>
              <a:buClr>
                <a:schemeClr val="tx2"/>
              </a:buClr>
              <a:buNone/>
            </a:pPr>
            <a:r>
              <a:rPr lang="en-US" altLang="en-US" sz="1800" dirty="0"/>
              <a:t>Holder in due course is generally free from following “personal” defenses:</a:t>
            </a:r>
          </a:p>
          <a:p>
            <a:pPr marL="291600" indent="-291600">
              <a:lnSpc>
                <a:spcPct val="70000"/>
              </a:lnSpc>
              <a:spcBef>
                <a:spcPts val="1500"/>
              </a:spcBef>
              <a:buClr>
                <a:schemeClr val="tx2"/>
              </a:buClr>
              <a:buFontTx/>
              <a:buChar char="•"/>
            </a:pPr>
            <a:r>
              <a:rPr lang="en-US" altLang="en-US" sz="1800" dirty="0"/>
              <a:t>Lack or failure of consideration.</a:t>
            </a:r>
          </a:p>
          <a:p>
            <a:pPr marL="291600" indent="-291600">
              <a:lnSpc>
                <a:spcPct val="70000"/>
              </a:lnSpc>
              <a:spcBef>
                <a:spcPts val="1500"/>
              </a:spcBef>
              <a:buClr>
                <a:schemeClr val="tx2"/>
              </a:buClr>
              <a:buFontTx/>
              <a:buChar char="•"/>
            </a:pPr>
            <a:r>
              <a:rPr lang="en-US" altLang="en-US" sz="1800" dirty="0"/>
              <a:t>Breach of contract.</a:t>
            </a:r>
          </a:p>
          <a:p>
            <a:pPr marL="291600" indent="-291600">
              <a:lnSpc>
                <a:spcPct val="70000"/>
              </a:lnSpc>
              <a:spcBef>
                <a:spcPts val="1500"/>
              </a:spcBef>
              <a:buClr>
                <a:schemeClr val="tx2"/>
              </a:buClr>
              <a:buFontTx/>
              <a:buChar char="•"/>
            </a:pPr>
            <a:r>
              <a:rPr lang="en-US" altLang="en-US" sz="1800" dirty="0"/>
              <a:t>Fraud in the inducement (in underlying contract).</a:t>
            </a:r>
          </a:p>
          <a:p>
            <a:pPr marL="291600" indent="-291600">
              <a:lnSpc>
                <a:spcPct val="70000"/>
              </a:lnSpc>
              <a:spcBef>
                <a:spcPts val="1500"/>
              </a:spcBef>
              <a:buClr>
                <a:schemeClr val="tx2"/>
              </a:buClr>
              <a:buFontTx/>
              <a:buChar char="•"/>
            </a:pPr>
            <a:r>
              <a:rPr lang="en-US" altLang="en-US" sz="1800" dirty="0"/>
              <a:t>Incapacity.</a:t>
            </a:r>
          </a:p>
          <a:p>
            <a:pPr marL="291600" indent="-291600">
              <a:lnSpc>
                <a:spcPct val="70000"/>
              </a:lnSpc>
              <a:spcBef>
                <a:spcPts val="1500"/>
              </a:spcBef>
              <a:buClr>
                <a:schemeClr val="tx2"/>
              </a:buClr>
              <a:buFontTx/>
              <a:buChar char="•"/>
            </a:pPr>
            <a:r>
              <a:rPr lang="en-US" altLang="en-US" sz="1800" dirty="0"/>
              <a:t>Illegality.</a:t>
            </a:r>
          </a:p>
          <a:p>
            <a:pPr marL="291600" indent="-291600">
              <a:lnSpc>
                <a:spcPct val="70000"/>
              </a:lnSpc>
              <a:spcBef>
                <a:spcPts val="1500"/>
              </a:spcBef>
              <a:buClr>
                <a:schemeClr val="tx2"/>
              </a:buClr>
              <a:buFontTx/>
              <a:buChar char="•"/>
            </a:pPr>
            <a:r>
              <a:rPr lang="en-US" altLang="en-US" sz="1800" dirty="0"/>
              <a:t>Duress.</a:t>
            </a:r>
          </a:p>
          <a:p>
            <a:pPr marL="291600" indent="-291600">
              <a:lnSpc>
                <a:spcPct val="70000"/>
              </a:lnSpc>
              <a:spcBef>
                <a:spcPts val="1500"/>
              </a:spcBef>
              <a:buClr>
                <a:schemeClr val="tx2"/>
              </a:buClr>
              <a:buFontTx/>
              <a:buChar char="•"/>
            </a:pPr>
            <a:r>
              <a:rPr lang="en-US" altLang="en-US" sz="1800" dirty="0"/>
              <a:t>Unauthorized completion or material alteration of instrument.</a:t>
            </a:r>
          </a:p>
          <a:p>
            <a:pPr marL="291600" indent="-291600">
              <a:lnSpc>
                <a:spcPct val="70000"/>
              </a:lnSpc>
              <a:spcBef>
                <a:spcPts val="1500"/>
              </a:spcBef>
              <a:buClr>
                <a:schemeClr val="tx2"/>
              </a:buClr>
              <a:buFontTx/>
              <a:buChar char="•"/>
            </a:pPr>
            <a:r>
              <a:rPr lang="en-US" altLang="en-US" sz="1800" dirty="0"/>
              <a:t>Unauthorized acquisition of instrument.</a:t>
            </a:r>
          </a:p>
        </p:txBody>
      </p:sp>
      <p:sp>
        <p:nvSpPr>
          <p:cNvPr id="2" name="Slide Number Placeholder 3">
            <a:extLst>
              <a:ext uri="{FF2B5EF4-FFF2-40B4-BE49-F238E27FC236}">
                <a16:creationId xmlns:a16="http://schemas.microsoft.com/office/drawing/2014/main" xmlns="" id="{4EA2216C-5081-41C1-A011-1FD305003B60}"/>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E6A83E6-7FC2-4495-96F5-1C236C599515}" type="slidenum">
              <a:rPr lang="en-US" altLang="en-US" sz="1400">
                <a:latin typeface="+mn-lt"/>
              </a:rPr>
              <a:pPr/>
              <a:t>5</a:t>
            </a:fld>
            <a:endParaRPr lang="en-US" altLang="en-US" sz="140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xmlns="" id="{FB3F5D9F-E284-4156-9734-4FCBF08D7CAE}"/>
              </a:ext>
            </a:extLst>
          </p:cNvPr>
          <p:cNvSpPr>
            <a:spLocks noGrp="1" noChangeArrowheads="1"/>
          </p:cNvSpPr>
          <p:nvPr>
            <p:ph type="title"/>
          </p:nvPr>
        </p:nvSpPr>
        <p:spPr/>
        <p:txBody>
          <a:bodyPr wrap="square" numCol="1" anchorCtr="0" compatLnSpc="1">
            <a:prstTxWarp prst="textNoShape">
              <a:avLst/>
            </a:prstTxWarp>
          </a:bodyPr>
          <a:lstStyle/>
          <a:p>
            <a:r>
              <a:rPr lang="en-US" altLang="en-US" sz="2800" dirty="0">
                <a:latin typeface="+mn-lt"/>
              </a:rPr>
              <a:t>Holder In Due Course Is Subject to Following “Real” Defenses:</a:t>
            </a:r>
          </a:p>
        </p:txBody>
      </p:sp>
      <p:sp>
        <p:nvSpPr>
          <p:cNvPr id="13315" name="Content Placeholder 3">
            <a:extLst>
              <a:ext uri="{FF2B5EF4-FFF2-40B4-BE49-F238E27FC236}">
                <a16:creationId xmlns:a16="http://schemas.microsoft.com/office/drawing/2014/main" xmlns="" id="{FAC3BEB0-405A-41E8-9664-FB822E02EFFC}"/>
              </a:ext>
            </a:extLst>
          </p:cNvPr>
          <p:cNvSpPr>
            <a:spLocks noGrp="1" noChangeArrowheads="1"/>
          </p:cNvSpPr>
          <p:nvPr>
            <p:ph idx="1"/>
          </p:nvPr>
        </p:nvSpPr>
        <p:spPr/>
        <p:txBody>
          <a:bodyPr rtlCol="0">
            <a:normAutofit/>
          </a:bodyPr>
          <a:lstStyle/>
          <a:p>
            <a:pPr marL="291600" indent="-291600" fontAlgn="auto">
              <a:lnSpc>
                <a:spcPct val="80000"/>
              </a:lnSpc>
              <a:spcBef>
                <a:spcPts val="1500"/>
              </a:spcBef>
              <a:spcAft>
                <a:spcPts val="0"/>
              </a:spcAft>
              <a:buClr>
                <a:schemeClr val="tx2"/>
              </a:buClr>
              <a:buFontTx/>
              <a:buChar char="•"/>
              <a:defRPr/>
            </a:pPr>
            <a:r>
              <a:rPr lang="en-US" sz="2400" dirty="0">
                <a:ea typeface="+mn-ea"/>
              </a:rPr>
              <a:t>Fraud in the Essence.</a:t>
            </a:r>
          </a:p>
          <a:p>
            <a:pPr marL="291600" indent="-291600" fontAlgn="auto">
              <a:lnSpc>
                <a:spcPct val="80000"/>
              </a:lnSpc>
              <a:spcBef>
                <a:spcPts val="1500"/>
              </a:spcBef>
              <a:spcAft>
                <a:spcPts val="0"/>
              </a:spcAft>
              <a:buClr>
                <a:schemeClr val="tx2"/>
              </a:buClr>
              <a:buFontTx/>
              <a:buChar char="•"/>
              <a:defRPr/>
            </a:pPr>
            <a:r>
              <a:rPr lang="en-US" sz="2400" dirty="0">
                <a:ea typeface="+mn-ea"/>
              </a:rPr>
              <a:t>Discharge of the Party Liable Through Bankruptcy.</a:t>
            </a:r>
          </a:p>
          <a:p>
            <a:pPr marL="291600" indent="-291600" fontAlgn="auto">
              <a:lnSpc>
                <a:spcPct val="80000"/>
              </a:lnSpc>
              <a:spcBef>
                <a:spcPts val="1500"/>
              </a:spcBef>
              <a:spcAft>
                <a:spcPts val="0"/>
              </a:spcAft>
              <a:buClr>
                <a:schemeClr val="tx2"/>
              </a:buClr>
              <a:buFontTx/>
              <a:buChar char="•"/>
              <a:defRPr/>
            </a:pPr>
            <a:r>
              <a:rPr lang="en-US" sz="2400" dirty="0">
                <a:ea typeface="+mn-ea"/>
              </a:rPr>
              <a:t>Forgery.</a:t>
            </a:r>
          </a:p>
          <a:p>
            <a:pPr marL="291600" indent="-291600" fontAlgn="auto">
              <a:lnSpc>
                <a:spcPct val="80000"/>
              </a:lnSpc>
              <a:spcBef>
                <a:spcPts val="1500"/>
              </a:spcBef>
              <a:spcAft>
                <a:spcPts val="0"/>
              </a:spcAft>
              <a:buClr>
                <a:schemeClr val="tx2"/>
              </a:buClr>
              <a:buFontTx/>
              <a:buChar char="•"/>
              <a:defRPr/>
            </a:pPr>
            <a:r>
              <a:rPr lang="en-US" sz="2400" dirty="0">
                <a:ea typeface="+mn-ea"/>
              </a:rPr>
              <a:t>Material Alteration of Completed Instrument.</a:t>
            </a:r>
          </a:p>
          <a:p>
            <a:pPr marL="291600" indent="-291600" fontAlgn="auto">
              <a:lnSpc>
                <a:spcPct val="80000"/>
              </a:lnSpc>
              <a:spcBef>
                <a:spcPts val="1500"/>
              </a:spcBef>
              <a:spcAft>
                <a:spcPts val="0"/>
              </a:spcAft>
              <a:buClr>
                <a:schemeClr val="tx2"/>
              </a:buClr>
              <a:buFontTx/>
              <a:buChar char="•"/>
              <a:defRPr/>
            </a:pPr>
            <a:r>
              <a:rPr lang="en-US" sz="2400" dirty="0">
                <a:ea typeface="+mn-ea"/>
              </a:rPr>
              <a:t>Infancy (When party below legal age of consent).</a:t>
            </a:r>
          </a:p>
        </p:txBody>
      </p:sp>
      <p:sp>
        <p:nvSpPr>
          <p:cNvPr id="2" name="Slide Number Placeholder 3">
            <a:extLst>
              <a:ext uri="{FF2B5EF4-FFF2-40B4-BE49-F238E27FC236}">
                <a16:creationId xmlns:a16="http://schemas.microsoft.com/office/drawing/2014/main" xmlns="" id="{3EFFBD43-2C9D-4EE2-AC0F-CD8AB2E8B09D}"/>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17B03F7-53D5-4EB1-8690-8C8D87C134AB}" type="slidenum">
              <a:rPr lang="en-US" altLang="en-US" sz="1400">
                <a:latin typeface="+mn-lt"/>
              </a:rPr>
              <a:pPr/>
              <a:t>6</a:t>
            </a:fld>
            <a:endParaRPr lang="en-US" altLang="en-US" sz="140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xmlns="" id="{1E7A39B4-495E-43FD-AF7F-0A91CB0E9CB6}"/>
              </a:ext>
            </a:extLst>
          </p:cNvPr>
          <p:cNvSpPr>
            <a:spLocks noGrp="1" noChangeArrowheads="1"/>
          </p:cNvSpPr>
          <p:nvPr>
            <p:ph type="title"/>
          </p:nvPr>
        </p:nvSpPr>
        <p:spPr/>
        <p:txBody>
          <a:bodyPr wrap="square" numCol="1" anchorCtr="0" compatLnSpc="1">
            <a:prstTxWarp prst="textNoShape">
              <a:avLst/>
            </a:prstTxWarp>
          </a:bodyPr>
          <a:lstStyle/>
          <a:p>
            <a:r>
              <a:rPr lang="en-US" altLang="en-US" sz="4400" dirty="0">
                <a:latin typeface="+mn-lt"/>
              </a:rPr>
              <a:t>“Shelter” Principle:</a:t>
            </a:r>
          </a:p>
        </p:txBody>
      </p:sp>
      <p:sp>
        <p:nvSpPr>
          <p:cNvPr id="15363" name="Content Placeholder 3">
            <a:extLst>
              <a:ext uri="{FF2B5EF4-FFF2-40B4-BE49-F238E27FC236}">
                <a16:creationId xmlns:a16="http://schemas.microsoft.com/office/drawing/2014/main" xmlns="" id="{EC9A24C8-ED0D-449C-90C3-AB6EC9E19643}"/>
              </a:ext>
            </a:extLst>
          </p:cNvPr>
          <p:cNvSpPr>
            <a:spLocks noGrp="1" noChangeArrowheads="1"/>
          </p:cNvSpPr>
          <p:nvPr>
            <p:ph idx="1"/>
          </p:nvPr>
        </p:nvSpPr>
        <p:spPr/>
        <p:txBody>
          <a:bodyPr rtlCol="0"/>
          <a:lstStyle/>
          <a:p>
            <a:pPr marL="291600" indent="-291600" fontAlgn="auto">
              <a:spcBef>
                <a:spcPts val="1500"/>
              </a:spcBef>
              <a:spcAft>
                <a:spcPts val="0"/>
              </a:spcAft>
              <a:buClr>
                <a:schemeClr val="tx2"/>
              </a:buClr>
              <a:defRPr/>
            </a:pPr>
            <a:r>
              <a:rPr lang="en-US" sz="2600" dirty="0"/>
              <a:t>If holder cannot attain holder in due course status, holder can acquire rights and privileges of holder in due course, if item</a:t>
            </a:r>
            <a:r>
              <a:rPr lang="en-US" sz="100" dirty="0"/>
              <a:t> </a:t>
            </a:r>
            <a:r>
              <a:rPr lang="en-US" sz="100" dirty="0">
                <a:solidFill>
                  <a:schemeClr val="bg1"/>
                </a:solidFill>
              </a:rPr>
              <a:t>begin underline </a:t>
            </a:r>
            <a:r>
              <a:rPr lang="en-US" sz="2600" u="sng" dirty="0"/>
              <a:t>transferred from</a:t>
            </a:r>
            <a:r>
              <a:rPr lang="en-US" sz="100" dirty="0"/>
              <a:t> </a:t>
            </a:r>
            <a:r>
              <a:rPr lang="en-US" sz="100" dirty="0">
                <a:solidFill>
                  <a:schemeClr val="bg1"/>
                </a:solidFill>
              </a:rPr>
              <a:t>end underline </a:t>
            </a:r>
            <a:r>
              <a:rPr lang="en-US" sz="2600" dirty="0"/>
              <a:t>a holder in due course.</a:t>
            </a:r>
          </a:p>
        </p:txBody>
      </p:sp>
      <p:sp>
        <p:nvSpPr>
          <p:cNvPr id="2" name="Slide Number Placeholder 3">
            <a:extLst>
              <a:ext uri="{FF2B5EF4-FFF2-40B4-BE49-F238E27FC236}">
                <a16:creationId xmlns:a16="http://schemas.microsoft.com/office/drawing/2014/main" xmlns="" id="{E1E5C40B-B80C-4E0B-962B-45577E9E1093}"/>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9E33E0D-6B62-4F4C-8275-B2322B99D97B}" type="slidenum">
              <a:rPr lang="en-US" altLang="en-US" sz="1400">
                <a:latin typeface="+mn-lt"/>
              </a:rPr>
              <a:pPr/>
              <a:t>7</a:t>
            </a:fld>
            <a:endParaRPr lang="en-US" altLang="en-US" sz="1400" dirty="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latin typeface="+mn-lt"/>
              </a:rPr>
              <a:t>Federal Trade Commission Rule</a:t>
            </a:r>
            <a:endParaRPr lang="en-IN" sz="4400" dirty="0">
              <a:latin typeface="+mn-lt"/>
            </a:endParaRPr>
          </a:p>
        </p:txBody>
      </p:sp>
      <p:sp>
        <p:nvSpPr>
          <p:cNvPr id="3" name="Content Placeholder 2"/>
          <p:cNvSpPr>
            <a:spLocks noGrp="1"/>
          </p:cNvSpPr>
          <p:nvPr>
            <p:ph idx="1"/>
          </p:nvPr>
        </p:nvSpPr>
        <p:spPr/>
        <p:txBody>
          <a:bodyPr>
            <a:normAutofit/>
          </a:bodyPr>
          <a:lstStyle/>
          <a:p>
            <a:pPr marL="114300" indent="0">
              <a:buNone/>
            </a:pPr>
            <a:r>
              <a:rPr lang="en-US" sz="2600" dirty="0"/>
              <a:t>Federal Trade Commission Rule:  Negotiation of consumer notes may not be subject to holder in due course status, if consumer credit contract or purchase money loan contains following statement:</a:t>
            </a:r>
            <a:endParaRPr lang="en-US" altLang="en-US" sz="2600" dirty="0"/>
          </a:p>
          <a:p>
            <a:pPr marL="291600" indent="-291600">
              <a:spcBef>
                <a:spcPts val="1500"/>
              </a:spcBef>
              <a:buClr>
                <a:schemeClr val="tx2"/>
              </a:buClr>
            </a:pPr>
            <a:r>
              <a:rPr lang="en-US" altLang="en-US" sz="2600" dirty="0"/>
              <a:t>“Any holder of this consumer credit contract is subject to all claims and defenses which the debtor could assert against the seller of goods or services obtained pursuant hereto or with the proceeds hereof. Recovery hereunder by the debtor shall not exceed amounts paid by the debtor hereunder.”</a:t>
            </a:r>
          </a:p>
        </p:txBody>
      </p:sp>
      <p:sp>
        <p:nvSpPr>
          <p:cNvPr id="5" name="Slide Number Placeholder 4"/>
          <p:cNvSpPr>
            <a:spLocks noGrp="1"/>
          </p:cNvSpPr>
          <p:nvPr>
            <p:ph type="sldNum" sz="quarter" idx="12"/>
          </p:nvPr>
        </p:nvSpPr>
        <p:spPr/>
        <p:txBody>
          <a:bodyPr/>
          <a:lstStyle/>
          <a:p>
            <a:fld id="{D9F758CF-A4A2-4BA4-9C1B-E928C5FA23D4}" type="slidenum">
              <a:rPr lang="en-US" altLang="en-US" smtClean="0"/>
              <a:pPr/>
              <a:t>8</a:t>
            </a:fld>
            <a:endParaRPr lang="en-US" altLang="en-US"/>
          </a:p>
        </p:txBody>
      </p:sp>
    </p:spTree>
    <p:extLst>
      <p:ext uri="{BB962C8B-B14F-4D97-AF65-F5344CB8AC3E}">
        <p14:creationId xmlns:p14="http://schemas.microsoft.com/office/powerpoint/2010/main" val="4040591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xmlns="" id="{4745BBF4-A1C2-437F-9FFD-2420B68A96D7}"/>
              </a:ext>
            </a:extLst>
          </p:cNvPr>
          <p:cNvSpPr>
            <a:spLocks noGrp="1" noChangeArrowheads="1"/>
          </p:cNvSpPr>
          <p:nvPr>
            <p:ph type="title"/>
          </p:nvPr>
        </p:nvSpPr>
        <p:spPr/>
        <p:txBody>
          <a:bodyPr/>
          <a:lstStyle/>
          <a:p>
            <a:pPr fontAlgn="auto">
              <a:spcAft>
                <a:spcPts val="0"/>
              </a:spcAft>
              <a:defRPr/>
            </a:pPr>
            <a:r>
              <a:rPr lang="en-US" sz="3600" dirty="0">
                <a:latin typeface="+mn-lt"/>
                <a:ea typeface="+mj-ea"/>
              </a:rPr>
              <a:t>Types of Liability</a:t>
            </a:r>
          </a:p>
        </p:txBody>
      </p:sp>
      <p:sp>
        <p:nvSpPr>
          <p:cNvPr id="2" name="Content Placeholder 2">
            <a:extLst>
              <a:ext uri="{FF2B5EF4-FFF2-40B4-BE49-F238E27FC236}">
                <a16:creationId xmlns:a16="http://schemas.microsoft.com/office/drawing/2014/main" xmlns="" id="{543B6579-2D39-4562-83DC-D27E3059C053}"/>
              </a:ext>
            </a:extLst>
          </p:cNvPr>
          <p:cNvSpPr>
            <a:spLocks noGrp="1" noChangeArrowheads="1"/>
          </p:cNvSpPr>
          <p:nvPr>
            <p:ph idx="1"/>
          </p:nvPr>
        </p:nvSpPr>
        <p:spPr>
          <a:xfrm>
            <a:off x="457200" y="1600200"/>
            <a:ext cx="7620000" cy="4648200"/>
          </a:xfrm>
        </p:spPr>
        <p:txBody>
          <a:bodyPr>
            <a:normAutofit/>
          </a:bodyPr>
          <a:lstStyle/>
          <a:p>
            <a:pPr marL="291600" indent="-291600">
              <a:spcBef>
                <a:spcPts val="1500"/>
              </a:spcBef>
              <a:buClr>
                <a:schemeClr val="tx2"/>
              </a:buClr>
            </a:pPr>
            <a:r>
              <a:rPr lang="en-US" altLang="en-US" sz="2600" dirty="0"/>
              <a:t>There are two broad types of liability associated with negotiable instruments.</a:t>
            </a:r>
          </a:p>
          <a:p>
            <a:pPr marL="291600" indent="-291600">
              <a:spcBef>
                <a:spcPts val="1500"/>
              </a:spcBef>
              <a:buClr>
                <a:schemeClr val="tx2"/>
              </a:buClr>
            </a:pPr>
            <a:r>
              <a:rPr lang="en-US" altLang="en-US" sz="2600" dirty="0"/>
              <a:t>The first is </a:t>
            </a:r>
            <a:r>
              <a:rPr lang="en-IN" altLang="en-US" sz="2600" dirty="0"/>
              <a:t>”</a:t>
            </a:r>
            <a:r>
              <a:rPr lang="en-US" altLang="ja-JP" sz="2600" dirty="0"/>
              <a:t>liability on the instrument,</a:t>
            </a:r>
            <a:r>
              <a:rPr lang="en-IN" altLang="ja-JP" sz="2600" dirty="0"/>
              <a:t>”</a:t>
            </a:r>
            <a:r>
              <a:rPr lang="en-US" altLang="ja-JP" sz="2600" dirty="0"/>
              <a:t> which is also known as </a:t>
            </a:r>
            <a:r>
              <a:rPr lang="en-IN" altLang="ja-JP" sz="2600" dirty="0"/>
              <a:t>“</a:t>
            </a:r>
            <a:r>
              <a:rPr lang="en-US" altLang="ja-JP" sz="2600" dirty="0"/>
              <a:t>signature liability</a:t>
            </a:r>
            <a:r>
              <a:rPr lang="en-IN" altLang="ja-JP" sz="2600" dirty="0"/>
              <a:t>”</a:t>
            </a:r>
            <a:r>
              <a:rPr lang="en-US" altLang="ja-JP" sz="2600" dirty="0"/>
              <a:t> or </a:t>
            </a:r>
            <a:r>
              <a:rPr lang="en-IN" altLang="ja-JP" sz="2600" dirty="0"/>
              <a:t>”</a:t>
            </a:r>
            <a:r>
              <a:rPr lang="en-US" altLang="ja-JP" sz="2600" dirty="0"/>
              <a:t>contract liability,” because it arises from the contract entered into when one signs a negotiable instrument.</a:t>
            </a:r>
          </a:p>
          <a:p>
            <a:pPr marL="291600" indent="-291600">
              <a:spcBef>
                <a:spcPts val="1500"/>
              </a:spcBef>
              <a:buClr>
                <a:schemeClr val="tx2"/>
              </a:buClr>
            </a:pPr>
            <a:r>
              <a:rPr lang="en-US" altLang="en-US" sz="2600" dirty="0"/>
              <a:t>The second is warranty liability.</a:t>
            </a:r>
          </a:p>
        </p:txBody>
      </p:sp>
      <p:sp>
        <p:nvSpPr>
          <p:cNvPr id="19459" name="Slide Number Placeholder 3">
            <a:extLst>
              <a:ext uri="{FF2B5EF4-FFF2-40B4-BE49-F238E27FC236}">
                <a16:creationId xmlns:a16="http://schemas.microsoft.com/office/drawing/2014/main" xmlns="" id="{961F9F5A-DCD9-46C5-A163-60A88C2D0C67}"/>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5634DAE-24BB-4D44-B2B5-349E5290CAA9}" type="slidenum">
              <a:rPr lang="en-US" altLang="en-US" sz="1400">
                <a:latin typeface="+mn-lt"/>
              </a:rPr>
              <a:pPr/>
              <a:t>9</a:t>
            </a:fld>
            <a:endParaRPr lang="en-US" altLang="en-US" sz="1400" dirty="0">
              <a:latin typeface="+mn-lt"/>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4dd7958c3a9ac18bdce0619d2c7456be46511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kubbaaaa">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Themekubbaaaa" id="{2E309B51-4859-4519-B08E-5A24A8E969A1}" vid="{74A160F4-9602-4DB9-B7B6-355064A1E355}"/>
    </a:ext>
  </a:extLst>
</a:theme>
</file>

<file path=ppt/theme/theme2.xml><?xml version="1.0" encoding="utf-8"?>
<a:theme xmlns:a="http://schemas.openxmlformats.org/drawingml/2006/main" name="1_Themekubbaaaa">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Themekubbaaaa" id="{2E309B51-4859-4519-B08E-5A24A8E969A1}" vid="{74A160F4-9602-4DB9-B7B6-355064A1E35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Themekubbaaaa</Template>
  <TotalTime>388</TotalTime>
  <Words>2656</Words>
  <Application>Microsoft Office PowerPoint</Application>
  <PresentationFormat>On-screen Show (4:3)</PresentationFormat>
  <Paragraphs>201</Paragraphs>
  <Slides>29</Slides>
  <Notes>22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29</vt:i4>
      </vt:variant>
    </vt:vector>
  </HeadingPairs>
  <TitlesOfParts>
    <vt:vector size="38" baseType="lpstr">
      <vt:lpstr>ＭＳ Ｐゴシック</vt:lpstr>
      <vt:lpstr>ＭＳ Ｐゴシック</vt:lpstr>
      <vt:lpstr>Arial</vt:lpstr>
      <vt:lpstr>Calibri</vt:lpstr>
      <vt:lpstr>Cambria</vt:lpstr>
      <vt:lpstr>ＭＳ 明朝</vt:lpstr>
      <vt:lpstr>Verdana</vt:lpstr>
      <vt:lpstr>Themekubbaaaa</vt:lpstr>
      <vt:lpstr>1_Themekubbaaaa</vt:lpstr>
      <vt:lpstr>Chapter 18</vt:lpstr>
      <vt:lpstr>Holder in Due Course Doctrine</vt:lpstr>
      <vt:lpstr>Requirements for “Holder In Due Course” Status</vt:lpstr>
      <vt:lpstr>Holder Takes Instrument “For Value” If Holder:</vt:lpstr>
      <vt:lpstr>Advantage of Holder In Due Course Status</vt:lpstr>
      <vt:lpstr>Holder In Due Course Is Subject to Following “Real” Defenses:</vt:lpstr>
      <vt:lpstr>“Shelter” Principle:</vt:lpstr>
      <vt:lpstr>Federal Trade Commission Rule</vt:lpstr>
      <vt:lpstr>Types of Liability</vt:lpstr>
      <vt:lpstr>Signature Liability</vt:lpstr>
      <vt:lpstr>Parties Signing Negotiable Instrument 1</vt:lpstr>
      <vt:lpstr>Parties Signing Negotiable Instrument 2</vt:lpstr>
      <vt:lpstr>“Primary” Liability Versus “Secondary” Liability</vt:lpstr>
      <vt:lpstr>Proper Presentment of Negotiable Instrument</vt:lpstr>
      <vt:lpstr>Accommodation Party</vt:lpstr>
      <vt:lpstr>Unauthorized Signature</vt:lpstr>
      <vt:lpstr>Warranty Liability</vt:lpstr>
      <vt:lpstr>Negotiable Instrument Warranty Liability</vt:lpstr>
      <vt:lpstr>Transfer Warranties</vt:lpstr>
      <vt:lpstr>Presentment Warranties</vt:lpstr>
      <vt:lpstr>Avoiding Liability for Negotiable Instruments 1</vt:lpstr>
      <vt:lpstr>“Real Defenses” (Applicable to All Parties):</vt:lpstr>
      <vt:lpstr>Common Law Personal Defenses (Applicable to Holders, But Not Holders In Due Course):</vt:lpstr>
      <vt:lpstr>Personal Defenses (Applicable to Holders, But Not Holders In Due Course):</vt:lpstr>
      <vt:lpstr>Avoiding Liability for Negotiable Instruments 2</vt:lpstr>
      <vt:lpstr>Question for Discussion 1</vt:lpstr>
      <vt:lpstr>Question for Discussion 2</vt:lpstr>
      <vt:lpstr>Question for Discussion 3</vt:lpstr>
      <vt:lpstr>Question for Discussion 4</vt:lpstr>
    </vt:vector>
  </TitlesOfParts>
  <Company>The McGraw-Hill Companies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megan_richter</dc:creator>
  <cp:lastModifiedBy>Richard Snapp</cp:lastModifiedBy>
  <cp:revision>59</cp:revision>
  <dcterms:created xsi:type="dcterms:W3CDTF">2011-05-16T15:56:06Z</dcterms:created>
  <dcterms:modified xsi:type="dcterms:W3CDTF">2018-09-16T19:54:28Z</dcterms:modified>
</cp:coreProperties>
</file>