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3"/>
  </p:notesMasterIdLst>
  <p:handoutMasterIdLst>
    <p:handoutMasterId r:id="rId24"/>
  </p:handoutMasterIdLst>
  <p:sldIdLst>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743" autoAdjust="0"/>
  </p:normalViewPr>
  <p:slideViewPr>
    <p:cSldViewPr>
      <p:cViewPr varScale="1">
        <p:scale>
          <a:sx n="66" d="100"/>
          <a:sy n="66" d="100"/>
        </p:scale>
        <p:origin x="12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451C8C-677E-2F4B-88A1-C13C92607D76}" type="datetimeFigureOut">
              <a:rPr lang="en-US" smtClean="0"/>
              <a:t>9/16/2018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8E2A9B-DC2C-8D4A-BCA1-76BA4548FD98}" type="slidenum">
              <a:rPr lang="en-US" smtClean="0"/>
              <a:t>‹#›</a:t>
            </a:fld>
            <a:endParaRPr lang="en-US"/>
          </a:p>
        </p:txBody>
      </p:sp>
    </p:spTree>
    <p:extLst>
      <p:ext uri="{BB962C8B-B14F-4D97-AF65-F5344CB8AC3E}">
        <p14:creationId xmlns:p14="http://schemas.microsoft.com/office/powerpoint/2010/main" val="2835245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971A73B-DC6C-471A-AFB9-617F79AB78F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B43AF2E3-B554-4096-B32C-91462FC0FAE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D0CFA38E-8FE2-4862-93A7-2FA6499AF6E5}"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11688556-1BE2-4C5D-AA30-23E9E155870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2CB1BA6D-0589-4F7D-94A7-8D1333AFCC7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B967702-20F2-4704-93BC-F1044CD5B22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8482885C-D7E5-4D6B-8E25-2843D4527BC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0FE8435-3212-4DF7-BEE3-29E416526368}" type="slidenum">
              <a:rPr lang="en-US" altLang="en-US"/>
              <a:pPr/>
              <a:t>‹#›</a:t>
            </a:fld>
            <a:endParaRPr lang="en-US" altLang="en-US"/>
          </a:p>
        </p:txBody>
      </p:sp>
    </p:spTree>
    <p:extLst>
      <p:ext uri="{BB962C8B-B14F-4D97-AF65-F5344CB8AC3E}">
        <p14:creationId xmlns:p14="http://schemas.microsoft.com/office/powerpoint/2010/main" val="23015206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F0678026-BFC9-4C38-8300-0A9D07FB4F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E1B84F41-E0F7-43C7-BD15-C8153D277F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t>Chapter 14: </a:t>
            </a:r>
            <a:r>
              <a:rPr lang="en-US" altLang="en-US" sz="1200" dirty="0">
                <a:solidFill>
                  <a:schemeClr val="tx1"/>
                </a:solidFill>
              </a:rPr>
              <a:t>Discharge and Remedies</a:t>
            </a:r>
          </a:p>
        </p:txBody>
      </p:sp>
      <p:sp>
        <p:nvSpPr>
          <p:cNvPr id="38916" name="Slide Number Placeholder 3">
            <a:extLst>
              <a:ext uri="{FF2B5EF4-FFF2-40B4-BE49-F238E27FC236}">
                <a16:creationId xmlns:a16="http://schemas.microsoft.com/office/drawing/2014/main" xmlns="" id="{7B665BAA-C78C-4C55-850B-3E1C787651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BF0D3B-ADF1-4A12-9388-6226FB28E3C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3184318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79AD4D4-40DF-47AC-904E-996A67D688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a:extLst>
              <a:ext uri="{FF2B5EF4-FFF2-40B4-BE49-F238E27FC236}">
                <a16:creationId xmlns:a16="http://schemas.microsoft.com/office/drawing/2014/main" xmlns="" id="{3CDEEA46-186C-477E-8BF4-E8D54312BD4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contract may be discharged by mutual agreement.  With mutual rescission, both parties agree to discharge each other from their mutual obligations.  With a substituted contract, the parties agree to substitute a new contract in the place of the original contract.  An accord and satisfaction is used when one party wishes to substitute a different performance for his or her original contractual duty; the “accord” is the promise to perform a new duty, while the “satisfaction” is the actual performance of the new duty.  In an accord and satisfaction, a party’s duty under the contract is not discharged until the new duty is performed.</a:t>
            </a:r>
          </a:p>
        </p:txBody>
      </p:sp>
      <p:sp>
        <p:nvSpPr>
          <p:cNvPr id="34820" name="Slide Number Placeholder 3">
            <a:extLst>
              <a:ext uri="{FF2B5EF4-FFF2-40B4-BE49-F238E27FC236}">
                <a16:creationId xmlns:a16="http://schemas.microsoft.com/office/drawing/2014/main" xmlns="" id="{79DB08AB-7007-4759-BE05-2104FC37096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9C2482-D039-4728-BD12-EB34BF569352}"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05985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D2C2A881-7038-4C66-8D05-EC4CB63572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a:extLst>
              <a:ext uri="{FF2B5EF4-FFF2-40B4-BE49-F238E27FC236}">
                <a16:creationId xmlns:a16="http://schemas.microsoft.com/office/drawing/2014/main" xmlns="" id="{50DC3305-6A9C-4FBC-AAE3-3E82648F66D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a novation, the parties to a contract wish to replace one of the parties with a third party; the “novation” is the substitution of a party.  In a novation, the original duties remain the same under the contract, but one of the parties is discharged, and the third party takes the original party’s place.  All three parties must agree to the novation for it to be valid.</a:t>
            </a:r>
          </a:p>
        </p:txBody>
      </p:sp>
      <p:sp>
        <p:nvSpPr>
          <p:cNvPr id="35844" name="Slide Number Placeholder 3">
            <a:extLst>
              <a:ext uri="{FF2B5EF4-FFF2-40B4-BE49-F238E27FC236}">
                <a16:creationId xmlns:a16="http://schemas.microsoft.com/office/drawing/2014/main" xmlns="" id="{699CC70D-6FCE-4ED2-9F78-00E80E055AC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837137-22B0-4ED9-AC6F-2AEA6DB84ABE}"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2452820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253A062D-CAD1-481A-81CD-F032467C8C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a:extLst>
              <a:ext uri="{FF2B5EF4-FFF2-40B4-BE49-F238E27FC236}">
                <a16:creationId xmlns:a16="http://schemas.microsoft.com/office/drawing/2014/main" xmlns="" id="{576C7812-D49E-4EED-8283-59A0E7EC348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Discharge by operation of law can occur as a result of alteration of the contract, bankruptcy, tolling of the relevant statute of limitations period, impossibility of performance, commercial impracticability, and frustration of purpose.</a:t>
            </a:r>
          </a:p>
        </p:txBody>
      </p:sp>
      <p:sp>
        <p:nvSpPr>
          <p:cNvPr id="36868" name="Slide Number Placeholder 3">
            <a:extLst>
              <a:ext uri="{FF2B5EF4-FFF2-40B4-BE49-F238E27FC236}">
                <a16:creationId xmlns:a16="http://schemas.microsoft.com/office/drawing/2014/main" xmlns="" id="{DDBEF44F-F25F-4E2A-89B9-60B5F26FE9FA}"/>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D2630B-F422-4F65-B5C2-3D799BA2A72D}" type="slidenum">
              <a:rPr lang="en-US" altLang="en-US">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3656442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xmlns="" id="{55160E31-B431-483A-81B2-2AA91B7F56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a:extLst>
              <a:ext uri="{FF2B5EF4-FFF2-40B4-BE49-F238E27FC236}">
                <a16:creationId xmlns:a16="http://schemas.microsoft.com/office/drawing/2014/main" xmlns="" id="{2BDF72CA-5681-404D-96CA-FA78EF90E44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Several categories of money damages are potentially available in a breach of contract action.  Compensatory damages are designed to put the plaintiff in the position he or she would have been in had the contract been fully performed. Consequential (or special) damages are foreseeable damages that result from special facts and circumstances arising outside the contract itself.  Punitive damages are designed to punish the defendant and deter the defendant and others from engaging in similar behavior in the future.</a:t>
            </a:r>
          </a:p>
        </p:txBody>
      </p:sp>
      <p:sp>
        <p:nvSpPr>
          <p:cNvPr id="37892" name="Slide Number Placeholder 3">
            <a:extLst>
              <a:ext uri="{FF2B5EF4-FFF2-40B4-BE49-F238E27FC236}">
                <a16:creationId xmlns:a16="http://schemas.microsoft.com/office/drawing/2014/main" xmlns="" id="{C45B1964-51F9-49E6-8A57-D64D70EEE9F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2C0C0-B383-4F28-8E6B-0801F2EE9EAF}" type="slidenum">
              <a:rPr lang="en-US" altLang="en-US">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2709590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B9454F42-503E-4544-AC65-59E4B8F4E4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a:extLst>
              <a:ext uri="{FF2B5EF4-FFF2-40B4-BE49-F238E27FC236}">
                <a16:creationId xmlns:a16="http://schemas.microsoft.com/office/drawing/2014/main" xmlns="" id="{0BB2B405-53FF-4999-9C35-21BD71434FA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Nominal damages represent a minimal award (typically for only $1 or $5) intended to signify that although no actual damages resulted from the defendant’s breach of contract, the plaintiff was nevertheless wronged by the defendant.  Liquidated damages are specified in the contract itself, either as a fixed amount, or as a formula for determining money due.</a:t>
            </a:r>
          </a:p>
        </p:txBody>
      </p:sp>
      <p:sp>
        <p:nvSpPr>
          <p:cNvPr id="38916" name="Slide Number Placeholder 3">
            <a:extLst>
              <a:ext uri="{FF2B5EF4-FFF2-40B4-BE49-F238E27FC236}">
                <a16:creationId xmlns:a16="http://schemas.microsoft.com/office/drawing/2014/main" xmlns="" id="{7812F677-CEB6-4F9C-B61D-5A15BDE95CBB}"/>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407C59-2C3A-4AE8-87BF-26BA3AE58F46}" type="slidenum">
              <a:rPr lang="en-US" altLang="en-US">
                <a:latin typeface="Arial" panose="020B0604020202020204" pitchFamily="34" charset="0"/>
              </a:rPr>
              <a:pPr>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2675648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2885F6E5-1BF7-4C03-A2EF-9FCC212440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a:extLst>
              <a:ext uri="{FF2B5EF4-FFF2-40B4-BE49-F238E27FC236}">
                <a16:creationId xmlns:a16="http://schemas.microsoft.com/office/drawing/2014/main" xmlns="" id="{3B9FFD70-3703-41C5-99FD-96DA9F96FFE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duty to mitigate damages is an obligation on a non-breaching party to use reasonable efforts to minimize damages resulting from the defendant’s breach of contract.</a:t>
            </a:r>
          </a:p>
        </p:txBody>
      </p:sp>
      <p:sp>
        <p:nvSpPr>
          <p:cNvPr id="39940" name="Slide Number Placeholder 3">
            <a:extLst>
              <a:ext uri="{FF2B5EF4-FFF2-40B4-BE49-F238E27FC236}">
                <a16:creationId xmlns:a16="http://schemas.microsoft.com/office/drawing/2014/main" xmlns="" id="{6A1260EB-9D84-499B-946E-E24F30975B9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1C6E30-4793-44EA-8F2E-3C91D4A7058F}"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1298798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4C485D3D-2E71-46D6-80B5-2010EAF86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a:extLst>
              <a:ext uri="{FF2B5EF4-FFF2-40B4-BE49-F238E27FC236}">
                <a16:creationId xmlns:a16="http://schemas.microsoft.com/office/drawing/2014/main" xmlns="" id="{F8192D02-EA3D-4DB2-A45E-DF6CD4695E4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Equitable remedies are court-ordered actions for breach of contract.  Equitable remedies include the following:  rescission, or termination of the contract; restitution, or return of any property transferred under the contract; specific performance, an order requiring the breaching party to fulfill his or her obligations under the contract.</a:t>
            </a:r>
          </a:p>
        </p:txBody>
      </p:sp>
      <p:sp>
        <p:nvSpPr>
          <p:cNvPr id="40964" name="Slide Number Placeholder 3">
            <a:extLst>
              <a:ext uri="{FF2B5EF4-FFF2-40B4-BE49-F238E27FC236}">
                <a16:creationId xmlns:a16="http://schemas.microsoft.com/office/drawing/2014/main" xmlns="" id="{601D81CF-A95E-4059-8E13-3EC4AAEFB6FA}"/>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D5E9AF-F9F8-4264-A4B5-F6D78666B120}" type="slidenum">
              <a:rPr lang="en-US" altLang="en-US">
                <a:latin typeface="Arial" panose="020B0604020202020204" pitchFamily="34" charset="0"/>
              </a:rPr>
              <a:pPr>
                <a:spcBef>
                  <a:spcPct val="0"/>
                </a:spcBef>
              </a:pPr>
              <a:t>16</a:t>
            </a:fld>
            <a:endParaRPr lang="en-US" altLang="en-US">
              <a:latin typeface="Arial" panose="020B0604020202020204" pitchFamily="34" charset="0"/>
            </a:endParaRPr>
          </a:p>
        </p:txBody>
      </p:sp>
    </p:spTree>
    <p:extLst>
      <p:ext uri="{BB962C8B-B14F-4D97-AF65-F5344CB8AC3E}">
        <p14:creationId xmlns:p14="http://schemas.microsoft.com/office/powerpoint/2010/main" val="3106767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C15EE7CD-592F-4BBF-8785-0724787201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a:extLst>
              <a:ext uri="{FF2B5EF4-FFF2-40B4-BE49-F238E27FC236}">
                <a16:creationId xmlns:a16="http://schemas.microsoft.com/office/drawing/2014/main" xmlns="" id="{69E30BEF-0973-48AE-8967-808CCF2060A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Other equitable remedies include:  an injunction, a court order forcing a person to do something, or prohibiting a person from doing something; reformation, with the contract rewritten to reflect the parties’ actual agreement; and quasi-contract, when a “contract-like” obligation is imposed on a party to prevent “unjust enrichment.”</a:t>
            </a:r>
          </a:p>
        </p:txBody>
      </p:sp>
      <p:sp>
        <p:nvSpPr>
          <p:cNvPr id="41988" name="Slide Number Placeholder 3">
            <a:extLst>
              <a:ext uri="{FF2B5EF4-FFF2-40B4-BE49-F238E27FC236}">
                <a16:creationId xmlns:a16="http://schemas.microsoft.com/office/drawing/2014/main" xmlns="" id="{E58D49F4-BF65-48B3-A902-803D1868332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A71B9D-82D6-48BE-A884-502E663CFB5A}"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1071327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9E94B8AD-23B2-4B11-88DA-DF35991C6D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a:extLst>
              <a:ext uri="{FF2B5EF4-FFF2-40B4-BE49-F238E27FC236}">
                <a16:creationId xmlns:a16="http://schemas.microsoft.com/office/drawing/2014/main" xmlns="" id="{3D963890-A4DD-4C50-A5C0-290EF758479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order to prevail on a “quasi-contract” theory, the plaintiff must establish that he or she conferred a benefit on the defendant, that the plaintiff reasonably expected to be compensated for the benefit conferred on the defendant, and that the defendant would be “unjustly enriched” from receiving a benefit without compensating the plaintiff.</a:t>
            </a:r>
          </a:p>
        </p:txBody>
      </p:sp>
      <p:sp>
        <p:nvSpPr>
          <p:cNvPr id="43012" name="Slide Number Placeholder 3">
            <a:extLst>
              <a:ext uri="{FF2B5EF4-FFF2-40B4-BE49-F238E27FC236}">
                <a16:creationId xmlns:a16="http://schemas.microsoft.com/office/drawing/2014/main" xmlns="" id="{59FAE847-390A-4170-B134-1CD7CF8B3A6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E05DE1-183B-485F-A58D-3D3B203B8614}" type="slidenum">
              <a:rPr lang="en-US" altLang="en-US">
                <a:latin typeface="Arial" panose="020B0604020202020204" pitchFamily="34" charset="0"/>
              </a:rPr>
              <a:pPr>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332116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F3CCD3EC-2B19-45BA-BBCF-83B5D5FEDA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a:extLst>
              <a:ext uri="{FF2B5EF4-FFF2-40B4-BE49-F238E27FC236}">
                <a16:creationId xmlns:a16="http://schemas.microsoft.com/office/drawing/2014/main" xmlns="" id="{D9D9A597-0B2F-4ABA-BCA3-194952BEA408}"/>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Circumstances resulting in the discharge of a contract include performance, the happening of a condition or its failure to occur, material breach by one or both parties, mutual agreement, and operation of law.</a:t>
            </a:r>
          </a:p>
        </p:txBody>
      </p:sp>
      <p:sp>
        <p:nvSpPr>
          <p:cNvPr id="26628" name="Slide Number Placeholder 3">
            <a:extLst>
              <a:ext uri="{FF2B5EF4-FFF2-40B4-BE49-F238E27FC236}">
                <a16:creationId xmlns:a16="http://schemas.microsoft.com/office/drawing/2014/main" xmlns="" id="{A1CB69C6-2589-41FA-9A1F-23031A48315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343F87-5D82-4D76-AAAF-DF62A8FA3F0B}"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662222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xmlns="" id="{2F61993F-4798-4B77-A083-C1B89534BB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a:extLst>
              <a:ext uri="{FF2B5EF4-FFF2-40B4-BE49-F238E27FC236}">
                <a16:creationId xmlns:a16="http://schemas.microsoft.com/office/drawing/2014/main" xmlns="" id="{09258BFB-5F81-4A16-80EF-6218AAA1088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Contractual conditions can affect the enforceability of a contract.  With a condition precedent, a particular event must occur for a party’s duty to arise.  With a condition subsequent, a future event terminates the obligations of the parties when (or if) it occurs.  With concurrent conditions, each party’s performance is conditioned on simultaneous performance by the other. </a:t>
            </a:r>
          </a:p>
        </p:txBody>
      </p:sp>
      <p:sp>
        <p:nvSpPr>
          <p:cNvPr id="27652" name="Slide Number Placeholder 3">
            <a:extLst>
              <a:ext uri="{FF2B5EF4-FFF2-40B4-BE49-F238E27FC236}">
                <a16:creationId xmlns:a16="http://schemas.microsoft.com/office/drawing/2014/main" xmlns="" id="{F3EEF90D-6FC8-4464-A413-458439049AF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A7C8D4-2C88-4A02-BD87-F46E79B3E55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237949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F349EE3F-A955-4ABA-ADA3-8D6101718B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a:extLst>
              <a:ext uri="{FF2B5EF4-FFF2-40B4-BE49-F238E27FC236}">
                <a16:creationId xmlns:a16="http://schemas.microsoft.com/office/drawing/2014/main" xmlns="" id="{F375BCF7-2E90-4E1D-9E22-948F752BA96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express condition is explicitly stated in the contract (usually preceded by words such as “conditioned on,” “if,” “provided that,” or “when.”)  An implied condition is not explicitly stated in the contract, but inferred from the nature and language of the contract.</a:t>
            </a:r>
          </a:p>
        </p:txBody>
      </p:sp>
      <p:sp>
        <p:nvSpPr>
          <p:cNvPr id="28676" name="Slide Number Placeholder 3">
            <a:extLst>
              <a:ext uri="{FF2B5EF4-FFF2-40B4-BE49-F238E27FC236}">
                <a16:creationId xmlns:a16="http://schemas.microsoft.com/office/drawing/2014/main" xmlns="" id="{C88B94E4-6824-4E6E-BD33-F22C61CFE7D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DE78A6-9E33-43E0-93B2-01EAC70DF35E}"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086245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xmlns="" id="{52451EE7-C47D-4E36-A748-6075DF1AB2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Notes Placeholder 2">
            <a:extLst>
              <a:ext uri="{FF2B5EF4-FFF2-40B4-BE49-F238E27FC236}">
                <a16:creationId xmlns:a16="http://schemas.microsoft.com/office/drawing/2014/main" xmlns="" id="{6D199DB0-0564-42D6-AA5E-B99B10389399}"/>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“tender” is an offer of performance; it is the making of an offer to perform, and being ready, willing and able to perform.</a:t>
            </a:r>
          </a:p>
        </p:txBody>
      </p:sp>
      <p:sp>
        <p:nvSpPr>
          <p:cNvPr id="29700" name="Slide Number Placeholder 3">
            <a:extLst>
              <a:ext uri="{FF2B5EF4-FFF2-40B4-BE49-F238E27FC236}">
                <a16:creationId xmlns:a16="http://schemas.microsoft.com/office/drawing/2014/main" xmlns="" id="{32AC3BC7-D1FB-450F-9F2E-67D1035A806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9CFB33-22F7-41F0-84A0-BC9BF5D12FC1}"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309743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283BDF59-1CE8-4BE6-AD84-EBF32487B8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a:extLst>
              <a:ext uri="{FF2B5EF4-FFF2-40B4-BE49-F238E27FC236}">
                <a16:creationId xmlns:a16="http://schemas.microsoft.com/office/drawing/2014/main" xmlns="" id="{BC7A3AAA-2B94-4FD4-A01A-00FF3C2985A2}"/>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Complete performance occurs when all aspects of the parties’ duties under the contract are carried out perfectly.  Substantial performance occurs when “nearly all” of the terms of the agreement are complete, there has been an honest effort to complete all contractual terms, and there has been no “willful departure” from the terms of the agreement.</a:t>
            </a:r>
          </a:p>
        </p:txBody>
      </p:sp>
      <p:sp>
        <p:nvSpPr>
          <p:cNvPr id="30724" name="Slide Number Placeholder 3">
            <a:extLst>
              <a:ext uri="{FF2B5EF4-FFF2-40B4-BE49-F238E27FC236}">
                <a16:creationId xmlns:a16="http://schemas.microsoft.com/office/drawing/2014/main" xmlns="" id="{8F3219FC-C1AF-4EF3-82B9-33BF75C561B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0110FC-798D-4115-AD43-AE8F08580F5F}"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2284413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xmlns="" id="{0A3E7A14-6A07-4854-BD60-A78B7A4AB6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Notes Placeholder 2">
            <a:extLst>
              <a:ext uri="{FF2B5EF4-FFF2-40B4-BE49-F238E27FC236}">
                <a16:creationId xmlns:a16="http://schemas.microsoft.com/office/drawing/2014/main" xmlns="" id="{47360BB4-C313-4015-8E6C-C4E26DF3B47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material breach of contract occurs when a party unjustifiably fails to substantially perform his or her obligations under a contract.  The legal effect of a material breach is that it discharges the non-breaching party from his or her contractual obligations.</a:t>
            </a:r>
          </a:p>
        </p:txBody>
      </p:sp>
      <p:sp>
        <p:nvSpPr>
          <p:cNvPr id="31748" name="Slide Number Placeholder 3">
            <a:extLst>
              <a:ext uri="{FF2B5EF4-FFF2-40B4-BE49-F238E27FC236}">
                <a16:creationId xmlns:a16="http://schemas.microsoft.com/office/drawing/2014/main" xmlns="" id="{D7A09371-D19C-4CEC-B916-DA36072B09B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4D09B8-2D37-4582-9A6E-C0CCAED37B0E}"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71647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3A6DA596-AF58-4F22-AE7A-8957987B7B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a:extLst>
              <a:ext uri="{FF2B5EF4-FFF2-40B4-BE49-F238E27FC236}">
                <a16:creationId xmlns:a16="http://schemas.microsoft.com/office/drawing/2014/main" xmlns="" id="{E2F1E2DF-410D-41BC-BD5B-5A34C588C45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Anticipatory repudiation occurs when a party decides, before the actual time of performance, not to complete contract obligations.  Anticipatory repudiation often occurs when market conditions change and one party realizes it will not be profitable to fulfill the terms of the contract.</a:t>
            </a:r>
          </a:p>
        </p:txBody>
      </p:sp>
      <p:sp>
        <p:nvSpPr>
          <p:cNvPr id="32772" name="Slide Number Placeholder 3">
            <a:extLst>
              <a:ext uri="{FF2B5EF4-FFF2-40B4-BE49-F238E27FC236}">
                <a16:creationId xmlns:a16="http://schemas.microsoft.com/office/drawing/2014/main" xmlns="" id="{0B226EDA-F4F8-47DF-B827-2D02D949430B}"/>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4E68C9-94B8-4874-9D1F-27E03D8ED89A}"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1116703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B22364B6-5B05-4523-9FF6-9FA84EB9D5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a:extLst>
              <a:ext uri="{FF2B5EF4-FFF2-40B4-BE49-F238E27FC236}">
                <a16:creationId xmlns:a16="http://schemas.microsoft.com/office/drawing/2014/main" xmlns="" id="{5B7BA62E-A897-4DCF-A21B-E8E36899BAB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Anticipatory repudiation can occur either through the express indication of intent, or through an action inconsistent with the intent to fulfill the contract when performance is due.  Once the contract is anticipatorily repudiated, the non-breaching party is discharged from his or her obligations under the contract, and can sue immediately for breach of contract.</a:t>
            </a:r>
          </a:p>
        </p:txBody>
      </p:sp>
      <p:sp>
        <p:nvSpPr>
          <p:cNvPr id="33796" name="Slide Number Placeholder 3">
            <a:extLst>
              <a:ext uri="{FF2B5EF4-FFF2-40B4-BE49-F238E27FC236}">
                <a16:creationId xmlns:a16="http://schemas.microsoft.com/office/drawing/2014/main" xmlns="" id="{DDAA1942-2C06-4F54-BDB5-14352925D9FB}"/>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A9887D-2FD3-4F63-9A8F-3F6613EFD10A}"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334824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BCED005-7CEF-4BFB-91AD-CEFEB161576F}" type="slidenum">
              <a:rPr lang="en-US" altLang="en-US" smtClean="0"/>
              <a:pPr/>
              <a:t>‹#›</a:t>
            </a:fld>
            <a:endParaRPr lang="en-US" altLang="en-US"/>
          </a:p>
        </p:txBody>
      </p:sp>
      <p:sp>
        <p:nvSpPr>
          <p:cNvPr id="5" name="Text Placeholder 4"/>
          <p:cNvSpPr>
            <a:spLocks noGrp="1"/>
          </p:cNvSpPr>
          <p:nvPr>
            <p:ph type="body" sz="quarter" idx="13" hasCustomPrompt="1"/>
          </p:nvPr>
        </p:nvSpPr>
        <p:spPr>
          <a:xfrm>
            <a:off x="1981200" y="6553200"/>
            <a:ext cx="5029200" cy="228600"/>
          </a:xfrm>
        </p:spPr>
        <p:txBody>
          <a:bodyPr>
            <a:normAutofit/>
          </a:bodyPr>
          <a:lstStyle>
            <a:lvl1pPr marL="114300" indent="0" algn="ctr">
              <a:buNone/>
              <a:defRPr sz="900"/>
            </a:lvl1pPr>
          </a:lstStyle>
          <a:p>
            <a:pPr lvl="0"/>
            <a:r>
              <a:rPr lang="en-IN" dirty="0"/>
              <a:t>© 2019 McGraw-Hill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1C9A523-2ADD-4295-997B-75A41279FB83}"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726C551-8022-458C-AECD-274CB3DBC7D0}"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896B2FCE-CC2A-46D1-A5D9-C00196777213}" type="slidenum">
              <a:rPr lang="en-US" altLang="en-US" smtClean="0"/>
              <a:pPr/>
              <a:t>‹#›</a:t>
            </a:fld>
            <a:endParaRPr lang="en-US" altLang="en-US"/>
          </a:p>
        </p:txBody>
      </p:sp>
    </p:spTree>
    <p:extLst>
      <p:ext uri="{BB962C8B-B14F-4D97-AF65-F5344CB8AC3E}">
        <p14:creationId xmlns:p14="http://schemas.microsoft.com/office/powerpoint/2010/main" val="3756956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BCED005-7CEF-4BFB-91AD-CEFEB161576F}" type="slidenum">
              <a:rPr lang="en-US" altLang="en-US" smtClean="0"/>
              <a:pPr/>
              <a:t>‹#›</a:t>
            </a:fld>
            <a:endParaRPr lang="en-US" altLang="en-US"/>
          </a:p>
        </p:txBody>
      </p:sp>
      <p:sp>
        <p:nvSpPr>
          <p:cNvPr id="7" name="Content Placeholder 6"/>
          <p:cNvSpPr>
            <a:spLocks noGrp="1"/>
          </p:cNvSpPr>
          <p:nvPr>
            <p:ph sz="quarter" idx="13" hasCustomPrompt="1"/>
          </p:nvPr>
        </p:nvSpPr>
        <p:spPr>
          <a:xfrm>
            <a:off x="1981200" y="6384925"/>
            <a:ext cx="5257800" cy="396875"/>
          </a:xfrm>
        </p:spPr>
        <p:txBody>
          <a:bodyPr/>
          <a:lstStyle>
            <a:lvl1pPr marL="114300" indent="0">
              <a:buNone/>
              <a:defRPr/>
            </a:lvl1pPr>
          </a:lstStyle>
          <a:p>
            <a:pPr lvl="0"/>
            <a:r>
              <a:rPr lang="en-IN"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576076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A5237FB-0729-4A3F-932D-7CBE57E2377E}" type="slidenum">
              <a:rPr lang="en-US" altLang="en-US" smtClean="0"/>
              <a:pPr/>
              <a:t>‹#›</a:t>
            </a:fld>
            <a:endParaRPr lang="en-US" altLang="en-US"/>
          </a:p>
        </p:txBody>
      </p:sp>
    </p:spTree>
    <p:extLst>
      <p:ext uri="{BB962C8B-B14F-4D97-AF65-F5344CB8AC3E}">
        <p14:creationId xmlns:p14="http://schemas.microsoft.com/office/powerpoint/2010/main" val="521339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9ECA7B7-520A-4664-8C61-49182C719C8A}" type="slidenum">
              <a:rPr lang="en-US" altLang="en-US" smtClean="0"/>
              <a:pPr/>
              <a:t>‹#›</a:t>
            </a:fld>
            <a:endParaRPr lang="en-US" altLang="en-US"/>
          </a:p>
        </p:txBody>
      </p:sp>
    </p:spTree>
    <p:extLst>
      <p:ext uri="{BB962C8B-B14F-4D97-AF65-F5344CB8AC3E}">
        <p14:creationId xmlns:p14="http://schemas.microsoft.com/office/powerpoint/2010/main" val="2754053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33EC8F5-47A4-4455-BE0A-CE946B2CB108}" type="slidenum">
              <a:rPr lang="en-US" altLang="en-US" smtClean="0"/>
              <a:pPr/>
              <a:t>‹#›</a:t>
            </a:fld>
            <a:endParaRPr lang="en-US" altLang="en-US"/>
          </a:p>
        </p:txBody>
      </p:sp>
    </p:spTree>
    <p:extLst>
      <p:ext uri="{BB962C8B-B14F-4D97-AF65-F5344CB8AC3E}">
        <p14:creationId xmlns:p14="http://schemas.microsoft.com/office/powerpoint/2010/main" val="3096309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A4D5076-45C2-4114-9101-9C9A7D185275}" type="slidenum">
              <a:rPr lang="en-US" altLang="en-US" smtClean="0"/>
              <a:pPr/>
              <a:t>‹#›</a:t>
            </a:fld>
            <a:endParaRPr lang="en-US" altLang="en-US"/>
          </a:p>
        </p:txBody>
      </p:sp>
    </p:spTree>
    <p:extLst>
      <p:ext uri="{BB962C8B-B14F-4D97-AF65-F5344CB8AC3E}">
        <p14:creationId xmlns:p14="http://schemas.microsoft.com/office/powerpoint/2010/main" val="999369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4936813-E67D-4D79-9196-4CDCEA0D6FB9}" type="slidenum">
              <a:rPr lang="en-US" altLang="en-US" smtClean="0"/>
              <a:pPr/>
              <a:t>‹#›</a:t>
            </a:fld>
            <a:endParaRPr lang="en-US" altLang="en-US"/>
          </a:p>
        </p:txBody>
      </p:sp>
    </p:spTree>
    <p:extLst>
      <p:ext uri="{BB962C8B-B14F-4D97-AF65-F5344CB8AC3E}">
        <p14:creationId xmlns:p14="http://schemas.microsoft.com/office/powerpoint/2010/main" val="2430083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13DD88-36DD-4D8B-9931-C88E3EFAF2AC}" type="slidenum">
              <a:rPr lang="en-US" altLang="en-US" smtClean="0"/>
              <a:pPr/>
              <a:t>‹#›</a:t>
            </a:fld>
            <a:endParaRPr lang="en-US" altLang="en-US"/>
          </a:p>
        </p:txBody>
      </p:sp>
    </p:spTree>
    <p:extLst>
      <p:ext uri="{BB962C8B-B14F-4D97-AF65-F5344CB8AC3E}">
        <p14:creationId xmlns:p14="http://schemas.microsoft.com/office/powerpoint/2010/main" val="428407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A5237FB-0729-4A3F-932D-7CBE57E2377E}" type="slidenum">
              <a:rPr lang="en-US" altLang="en-US" smtClean="0"/>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7F9A248-7D54-408C-AEF9-EF81F474678B}"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3220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287C8A4-A73D-42BE-968A-8F24556A513E}" type="slidenum">
              <a:rPr lang="en-US" altLang="en-US" smtClean="0"/>
              <a:pPr/>
              <a:t>‹#›</a:t>
            </a:fld>
            <a:endParaRPr lang="en-US" altLang="en-US"/>
          </a:p>
        </p:txBody>
      </p:sp>
    </p:spTree>
    <p:extLst>
      <p:ext uri="{BB962C8B-B14F-4D97-AF65-F5344CB8AC3E}">
        <p14:creationId xmlns:p14="http://schemas.microsoft.com/office/powerpoint/2010/main" val="1596191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1C9A523-2ADD-4295-997B-75A41279FB83}" type="slidenum">
              <a:rPr lang="en-US" altLang="en-US" smtClean="0"/>
              <a:pPr/>
              <a:t>‹#›</a:t>
            </a:fld>
            <a:endParaRPr lang="en-US" altLang="en-US"/>
          </a:p>
        </p:txBody>
      </p:sp>
    </p:spTree>
    <p:extLst>
      <p:ext uri="{BB962C8B-B14F-4D97-AF65-F5344CB8AC3E}">
        <p14:creationId xmlns:p14="http://schemas.microsoft.com/office/powerpoint/2010/main" val="2389676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726C551-8022-458C-AECD-274CB3DBC7D0}" type="slidenum">
              <a:rPr lang="en-US" altLang="en-US" smtClean="0"/>
              <a:pPr/>
              <a:t>‹#›</a:t>
            </a:fld>
            <a:endParaRPr lang="en-US" altLang="en-US"/>
          </a:p>
        </p:txBody>
      </p:sp>
    </p:spTree>
    <p:extLst>
      <p:ext uri="{BB962C8B-B14F-4D97-AF65-F5344CB8AC3E}">
        <p14:creationId xmlns:p14="http://schemas.microsoft.com/office/powerpoint/2010/main" val="42275058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896B2FCE-CC2A-46D1-A5D9-C00196777213}" type="slidenum">
              <a:rPr lang="en-US" altLang="en-US" smtClean="0"/>
              <a:pPr/>
              <a:t>‹#›</a:t>
            </a:fld>
            <a:endParaRPr lang="en-US" altLang="en-US"/>
          </a:p>
        </p:txBody>
      </p:sp>
    </p:spTree>
    <p:extLst>
      <p:ext uri="{BB962C8B-B14F-4D97-AF65-F5344CB8AC3E}">
        <p14:creationId xmlns:p14="http://schemas.microsoft.com/office/powerpoint/2010/main" val="352570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9ECA7B7-520A-4664-8C61-49182C719C8A}"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33EC8F5-47A4-4455-BE0A-CE946B2CB108}"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A4D5076-45C2-4114-9101-9C9A7D185275}"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4936813-E67D-4D79-9196-4CDCEA0D6FB9}"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13DD88-36DD-4D8B-9931-C88E3EFAF2AC}"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7F9A248-7D54-408C-AEF9-EF81F474678B}"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287C8A4-A73D-42BE-968A-8F24556A513E}"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Calibri" panose="020F0502020204030204" pitchFamily="34" charset="0"/>
              </a:defRPr>
            </a:lvl1pPr>
          </a:lstStyle>
          <a:p>
            <a:fld id="{896B2FCE-CC2A-46D1-A5D9-C00196777213}" type="slidenum">
              <a:rPr lang="en-US" altLang="en-US" smtClean="0"/>
              <a:pPr/>
              <a:t>‹#›</a:t>
            </a:fld>
            <a:endParaRPr lang="en-US" altLang="en-US" dirty="0"/>
          </a:p>
        </p:txBody>
      </p:sp>
      <p:sp>
        <p:nvSpPr>
          <p:cNvPr id="7" name="Text Placeholder 4"/>
          <p:cNvSpPr txBox="1">
            <a:spLocks/>
          </p:cNvSpPr>
          <p:nvPr userDrawn="1"/>
        </p:nvSpPr>
        <p:spPr>
          <a:xfrm>
            <a:off x="1981200" y="6553200"/>
            <a:ext cx="5029200" cy="228600"/>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latin typeface="Calibri" panose="020F0502020204030204" pitchFamily="34" charset="0"/>
              </a:defRPr>
            </a:lvl1pPr>
          </a:lstStyle>
          <a:p>
            <a:fld id="{896B2FCE-CC2A-46D1-A5D9-C00196777213}" type="slidenum">
              <a:rPr lang="en-US" altLang="en-US" smtClean="0"/>
              <a:pPr/>
              <a:t>‹#›</a:t>
            </a:fld>
            <a:endParaRPr lang="en-US" altLang="en-US" dirty="0"/>
          </a:p>
        </p:txBody>
      </p:sp>
    </p:spTree>
    <p:extLst>
      <p:ext uri="{BB962C8B-B14F-4D97-AF65-F5344CB8AC3E}">
        <p14:creationId xmlns:p14="http://schemas.microsoft.com/office/powerpoint/2010/main" val="7094318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a:extLst>
              <a:ext uri="{FF2B5EF4-FFF2-40B4-BE49-F238E27FC236}">
                <a16:creationId xmlns:a16="http://schemas.microsoft.com/office/drawing/2014/main" xmlns="" id="{768CCD5C-1147-46C1-A7DA-81D2202824FD}"/>
              </a:ext>
            </a:extLst>
          </p:cNvPr>
          <p:cNvSpPr>
            <a:spLocks noGrp="1" noChangeArrowheads="1"/>
          </p:cNvSpPr>
          <p:nvPr>
            <p:ph type="ctrTitle"/>
          </p:nvPr>
        </p:nvSpPr>
        <p:spPr>
          <a:xfrm>
            <a:off x="4599159" y="1828800"/>
            <a:ext cx="3886200" cy="914400"/>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Chapter 14</a:t>
            </a:r>
          </a:p>
        </p:txBody>
      </p:sp>
      <p:sp>
        <p:nvSpPr>
          <p:cNvPr id="4099" name="Subtitle 2">
            <a:extLst>
              <a:ext uri="{FF2B5EF4-FFF2-40B4-BE49-F238E27FC236}">
                <a16:creationId xmlns:a16="http://schemas.microsoft.com/office/drawing/2014/main" xmlns="" id="{5E7C9869-5A40-4D7E-933C-853643798833}"/>
              </a:ext>
            </a:extLst>
          </p:cNvPr>
          <p:cNvSpPr>
            <a:spLocks noGrp="1" noChangeArrowheads="1"/>
          </p:cNvSpPr>
          <p:nvPr>
            <p:ph type="subTitle" idx="1"/>
          </p:nvPr>
        </p:nvSpPr>
        <p:spPr>
          <a:xfrm>
            <a:off x="5181600" y="3917135"/>
            <a:ext cx="2971800" cy="1219200"/>
          </a:xfrm>
        </p:spPr>
        <p:txBody>
          <a:bodyPr rtlCol="0">
            <a:normAutofit/>
          </a:bodyPr>
          <a:lstStyle/>
          <a:p>
            <a:r>
              <a:rPr lang="en-US" altLang="en-US" sz="3600" dirty="0">
                <a:solidFill>
                  <a:schemeClr val="tx1"/>
                </a:solidFill>
              </a:rPr>
              <a:t>Discharge and Remedies</a:t>
            </a:r>
          </a:p>
        </p:txBody>
      </p:sp>
      <p:pic>
        <p:nvPicPr>
          <p:cNvPr id="3078"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 name="Slide Number Placeholder 3">
            <a:extLst>
              <a:ext uri="{FF2B5EF4-FFF2-40B4-BE49-F238E27FC236}">
                <a16:creationId xmlns:a16="http://schemas.microsoft.com/office/drawing/2014/main" xmlns="" id="{094E9167-5BD3-4779-8F49-339B92EF27C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a:latin typeface="+mn-lt"/>
              </a:rPr>
              <a:pPr>
                <a:spcBef>
                  <a:spcPct val="0"/>
                </a:spcBef>
                <a:buClrTx/>
                <a:buFontTx/>
                <a:buNone/>
              </a:pPr>
              <a:t>1</a:t>
            </a:fld>
            <a:endParaRPr lang="en-US" altLang="en-US" sz="1400" dirty="0">
              <a:latin typeface="+mn-lt"/>
            </a:endParaRPr>
          </a:p>
        </p:txBody>
      </p:sp>
      <p:sp>
        <p:nvSpPr>
          <p:cNvPr id="2" name="Content Placeholder 1"/>
          <p:cNvSpPr>
            <a:spLocks noGrp="1"/>
          </p:cNvSpPr>
          <p:nvPr>
            <p:ph sz="quarter" idx="13"/>
          </p:nvPr>
        </p:nvSpPr>
        <p:spPr>
          <a:xfrm>
            <a:off x="914400" y="6403031"/>
            <a:ext cx="7086600" cy="396875"/>
          </a:xfrm>
        </p:spPr>
        <p:txBody>
          <a:bodyPr>
            <a:noAutofit/>
          </a:bodyPr>
          <a:lstStyle/>
          <a:p>
            <a:pPr algn="ctr"/>
            <a:r>
              <a:rPr lang="en-IN" sz="900"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85074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50DCE23A-9349-4C82-B54B-91F777C38340}"/>
              </a:ext>
            </a:extLst>
          </p:cNvPr>
          <p:cNvSpPr>
            <a:spLocks noGrp="1" noChangeArrowheads="1"/>
          </p:cNvSpPr>
          <p:nvPr>
            <p:ph type="title"/>
          </p:nvPr>
        </p:nvSpPr>
        <p:spPr/>
        <p:txBody>
          <a:bodyPr/>
          <a:lstStyle/>
          <a:p>
            <a:pPr eaLnBrk="1" hangingPunct="1"/>
            <a:r>
              <a:rPr lang="en-US" altLang="en-US" sz="3800" dirty="0">
                <a:latin typeface="+mn-lt"/>
              </a:rPr>
              <a:t>Discharge By Mutual Agreement </a:t>
            </a:r>
            <a:r>
              <a:rPr lang="en-US" altLang="en-US" sz="2400" dirty="0">
                <a:latin typeface="+mn-lt"/>
              </a:rPr>
              <a:t>1</a:t>
            </a:r>
          </a:p>
        </p:txBody>
      </p:sp>
      <p:sp>
        <p:nvSpPr>
          <p:cNvPr id="13315" name="Content Placeholder 3">
            <a:extLst>
              <a:ext uri="{FF2B5EF4-FFF2-40B4-BE49-F238E27FC236}">
                <a16:creationId xmlns:a16="http://schemas.microsoft.com/office/drawing/2014/main" xmlns="" id="{985FF6FF-B92D-40A5-A772-ACFEA3DB010B}"/>
              </a:ext>
            </a:extLst>
          </p:cNvPr>
          <p:cNvSpPr>
            <a:spLocks noGrp="1" noChangeArrowheads="1"/>
          </p:cNvSpPr>
          <p:nvPr>
            <p:ph idx="1"/>
          </p:nvPr>
        </p:nvSpPr>
        <p:spPr>
          <a:xfrm>
            <a:off x="457200" y="1600200"/>
            <a:ext cx="7772400" cy="4800600"/>
          </a:xfrm>
        </p:spPr>
        <p:txBody>
          <a:bodyPr>
            <a:normAutofit/>
          </a:bodyPr>
          <a:lstStyle/>
          <a:p>
            <a:pPr marL="0" indent="0" algn="l" eaLnBrk="1" hangingPunct="1">
              <a:lnSpc>
                <a:spcPct val="80000"/>
              </a:lnSpc>
              <a:spcBef>
                <a:spcPts val="1500"/>
              </a:spcBef>
              <a:buClr>
                <a:schemeClr val="tx2"/>
              </a:buClr>
              <a:buNone/>
            </a:pPr>
            <a:r>
              <a:rPr lang="en-US" altLang="en-US" sz="2800" dirty="0"/>
              <a:t>Mutual Rescission: Both parties agree to discharge each other from their mutual obligations.</a:t>
            </a:r>
          </a:p>
          <a:p>
            <a:pPr marL="0" indent="0" algn="l" eaLnBrk="1" hangingPunct="1">
              <a:lnSpc>
                <a:spcPct val="80000"/>
              </a:lnSpc>
              <a:spcBef>
                <a:spcPts val="1500"/>
              </a:spcBef>
              <a:buClr>
                <a:schemeClr val="tx2"/>
              </a:buClr>
              <a:buNone/>
            </a:pPr>
            <a:r>
              <a:rPr lang="en-US" altLang="en-US" sz="2800" dirty="0"/>
              <a:t>Substituted Contract: Parties agree to substitute new contract in place of original contract.</a:t>
            </a:r>
          </a:p>
          <a:p>
            <a:pPr marL="0" indent="0" algn="l" eaLnBrk="1" hangingPunct="1">
              <a:lnSpc>
                <a:spcPct val="80000"/>
              </a:lnSpc>
              <a:spcBef>
                <a:spcPts val="1500"/>
              </a:spcBef>
              <a:buClr>
                <a:schemeClr val="tx2"/>
              </a:buClr>
              <a:buNone/>
            </a:pPr>
            <a:r>
              <a:rPr lang="en-US" altLang="en-US" sz="2800" dirty="0"/>
              <a:t>Accord and Satisfaction: Used when one party wishes to substitute a different performance for his/her original contractual duty.</a:t>
            </a:r>
          </a:p>
          <a:p>
            <a:pPr marL="291600" lvl="1" indent="-291600">
              <a:lnSpc>
                <a:spcPct val="90000"/>
              </a:lnSpc>
              <a:spcBef>
                <a:spcPts val="1000"/>
              </a:spcBef>
              <a:buClr>
                <a:schemeClr val="tx2"/>
              </a:buClr>
            </a:pPr>
            <a:r>
              <a:rPr lang="en-US" altLang="en-US" sz="2800" dirty="0"/>
              <a:t>“Accord”: Promise to perform new duty.</a:t>
            </a:r>
          </a:p>
          <a:p>
            <a:pPr marL="291600" lvl="1" indent="-291600">
              <a:lnSpc>
                <a:spcPct val="90000"/>
              </a:lnSpc>
              <a:spcBef>
                <a:spcPts val="1000"/>
              </a:spcBef>
              <a:buClr>
                <a:schemeClr val="tx2"/>
              </a:buClr>
            </a:pPr>
            <a:r>
              <a:rPr lang="en-US" altLang="en-US" sz="2800" dirty="0"/>
              <a:t>“Satisfaction”: Actual performance of new duty.</a:t>
            </a:r>
          </a:p>
          <a:p>
            <a:pPr marL="291600" lvl="1" indent="-291600">
              <a:lnSpc>
                <a:spcPct val="90000"/>
              </a:lnSpc>
              <a:spcBef>
                <a:spcPts val="1000"/>
              </a:spcBef>
              <a:buClr>
                <a:schemeClr val="tx2"/>
              </a:buClr>
            </a:pPr>
            <a:r>
              <a:rPr lang="en-US" altLang="en-US" sz="2800" dirty="0"/>
              <a:t>Party’s duty under contract not discharged until new duty performed.</a:t>
            </a:r>
          </a:p>
        </p:txBody>
      </p:sp>
      <p:sp>
        <p:nvSpPr>
          <p:cNvPr id="13316" name="Slide Number Placeholder 3">
            <a:extLst>
              <a:ext uri="{FF2B5EF4-FFF2-40B4-BE49-F238E27FC236}">
                <a16:creationId xmlns:a16="http://schemas.microsoft.com/office/drawing/2014/main" xmlns="" id="{EC02FE5B-8235-476D-BA07-3EA131509806}"/>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00FCCB-1959-49DD-AAF7-C9D7E5987E22}" type="slidenum">
              <a:rPr lang="en-US" altLang="en-US" sz="1400">
                <a:latin typeface="+mn-lt"/>
              </a:rPr>
              <a:pPr>
                <a:spcBef>
                  <a:spcPct val="0"/>
                </a:spcBef>
                <a:buFontTx/>
                <a:buNone/>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7F9E2087-D85D-43F2-909D-A6F018CF5CEF}"/>
              </a:ext>
            </a:extLst>
          </p:cNvPr>
          <p:cNvSpPr>
            <a:spLocks noGrp="1" noChangeArrowheads="1"/>
          </p:cNvSpPr>
          <p:nvPr>
            <p:ph type="title"/>
          </p:nvPr>
        </p:nvSpPr>
        <p:spPr/>
        <p:txBody>
          <a:bodyPr/>
          <a:lstStyle/>
          <a:p>
            <a:pPr eaLnBrk="1" hangingPunct="1"/>
            <a:r>
              <a:rPr lang="en-US" altLang="en-US" sz="3600" dirty="0">
                <a:latin typeface="+mn-lt"/>
              </a:rPr>
              <a:t>Discharge By Mutual Agreement </a:t>
            </a:r>
            <a:r>
              <a:rPr lang="en-US" altLang="en-US" sz="2400" dirty="0">
                <a:latin typeface="+mn-lt"/>
              </a:rPr>
              <a:t>2</a:t>
            </a:r>
          </a:p>
        </p:txBody>
      </p:sp>
      <p:sp>
        <p:nvSpPr>
          <p:cNvPr id="14339" name="Content Placeholder 3">
            <a:extLst>
              <a:ext uri="{FF2B5EF4-FFF2-40B4-BE49-F238E27FC236}">
                <a16:creationId xmlns:a16="http://schemas.microsoft.com/office/drawing/2014/main" xmlns="" id="{F07001FC-5013-4283-9F79-FD5EE3F55DCA}"/>
              </a:ext>
            </a:extLst>
          </p:cNvPr>
          <p:cNvSpPr>
            <a:spLocks noGrp="1" noChangeArrowheads="1"/>
          </p:cNvSpPr>
          <p:nvPr>
            <p:ph idx="1"/>
          </p:nvPr>
        </p:nvSpPr>
        <p:spPr/>
        <p:txBody>
          <a:bodyPr>
            <a:normAutofit/>
          </a:bodyPr>
          <a:lstStyle/>
          <a:p>
            <a:pPr marL="0" indent="0" algn="l" eaLnBrk="1" hangingPunct="1">
              <a:lnSpc>
                <a:spcPct val="80000"/>
              </a:lnSpc>
              <a:spcBef>
                <a:spcPts val="1500"/>
              </a:spcBef>
              <a:buClr>
                <a:schemeClr val="tx2"/>
              </a:buClr>
              <a:buNone/>
            </a:pPr>
            <a:r>
              <a:rPr lang="en-US" altLang="en-US" sz="2800" dirty="0"/>
              <a:t>Novation: Parties to contract wish to replace one of the parties with a third party.</a:t>
            </a:r>
          </a:p>
          <a:p>
            <a:pPr marL="291600" lvl="1" indent="-291600">
              <a:lnSpc>
                <a:spcPct val="90000"/>
              </a:lnSpc>
              <a:spcBef>
                <a:spcPts val="1000"/>
              </a:spcBef>
              <a:buClr>
                <a:schemeClr val="tx2"/>
              </a:buClr>
            </a:pPr>
            <a:r>
              <a:rPr lang="en-US" altLang="en-US" sz="2800" dirty="0"/>
              <a:t>“Novation” is the substitution of a party.</a:t>
            </a:r>
          </a:p>
          <a:p>
            <a:pPr marL="291600" lvl="1" indent="-291600">
              <a:lnSpc>
                <a:spcPct val="90000"/>
              </a:lnSpc>
              <a:spcBef>
                <a:spcPts val="1000"/>
              </a:spcBef>
              <a:buClr>
                <a:schemeClr val="tx2"/>
              </a:buClr>
            </a:pPr>
            <a:r>
              <a:rPr lang="en-US" altLang="en-US" sz="2800" dirty="0"/>
              <a:t>Original duties remain same under contract, but one party discharged, and third party takes original party’s place.</a:t>
            </a:r>
          </a:p>
          <a:p>
            <a:pPr marL="291600" lvl="1" indent="-291600">
              <a:lnSpc>
                <a:spcPct val="90000"/>
              </a:lnSpc>
              <a:spcBef>
                <a:spcPts val="1000"/>
              </a:spcBef>
              <a:buClr>
                <a:schemeClr val="tx2"/>
              </a:buClr>
            </a:pPr>
            <a:r>
              <a:rPr lang="en-US" altLang="en-US" sz="2800" dirty="0"/>
              <a:t>All three parties must agree to the novation for it to be valid.</a:t>
            </a:r>
          </a:p>
        </p:txBody>
      </p:sp>
      <p:sp>
        <p:nvSpPr>
          <p:cNvPr id="14340" name="Slide Number Placeholder 3">
            <a:extLst>
              <a:ext uri="{FF2B5EF4-FFF2-40B4-BE49-F238E27FC236}">
                <a16:creationId xmlns:a16="http://schemas.microsoft.com/office/drawing/2014/main" xmlns="" id="{A2D319CE-C3C5-4637-BED7-10117D8A8593}"/>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923539B-223C-4EDC-AA56-B83CF3A5138D}" type="slidenum">
              <a:rPr lang="en-US" altLang="en-US" sz="1400">
                <a:latin typeface="+mn-lt"/>
              </a:rPr>
              <a:pPr>
                <a:spcBef>
                  <a:spcPct val="0"/>
                </a:spcBef>
                <a:buFontTx/>
                <a:buNone/>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022BC222-997C-42A8-8335-F688725FC5B8}"/>
              </a:ext>
            </a:extLst>
          </p:cNvPr>
          <p:cNvSpPr>
            <a:spLocks noGrp="1" noChangeArrowheads="1"/>
          </p:cNvSpPr>
          <p:nvPr>
            <p:ph type="title"/>
          </p:nvPr>
        </p:nvSpPr>
        <p:spPr/>
        <p:txBody>
          <a:bodyPr/>
          <a:lstStyle/>
          <a:p>
            <a:pPr eaLnBrk="1" hangingPunct="1"/>
            <a:r>
              <a:rPr lang="en-US" altLang="en-US" sz="3800" dirty="0">
                <a:latin typeface="+mn-lt"/>
              </a:rPr>
              <a:t>Discharge By Operation of Law</a:t>
            </a:r>
          </a:p>
        </p:txBody>
      </p:sp>
      <p:sp>
        <p:nvSpPr>
          <p:cNvPr id="15363" name="Content Placeholder 3">
            <a:extLst>
              <a:ext uri="{FF2B5EF4-FFF2-40B4-BE49-F238E27FC236}">
                <a16:creationId xmlns:a16="http://schemas.microsoft.com/office/drawing/2014/main" xmlns="" id="{1C3DA973-413B-47B0-9BE9-BDFC48028CC0}"/>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Alteration of Contract.</a:t>
            </a:r>
          </a:p>
          <a:p>
            <a:pPr marL="291600" indent="-291600">
              <a:lnSpc>
                <a:spcPct val="90000"/>
              </a:lnSpc>
              <a:spcBef>
                <a:spcPts val="1000"/>
              </a:spcBef>
              <a:buClr>
                <a:schemeClr val="tx2"/>
              </a:buClr>
            </a:pPr>
            <a:r>
              <a:rPr lang="en-US" altLang="en-US" sz="2800" dirty="0"/>
              <a:t>Bankruptcy.</a:t>
            </a:r>
          </a:p>
          <a:p>
            <a:pPr marL="291600" indent="-291600">
              <a:lnSpc>
                <a:spcPct val="90000"/>
              </a:lnSpc>
              <a:spcBef>
                <a:spcPts val="1000"/>
              </a:spcBef>
              <a:buClr>
                <a:schemeClr val="tx2"/>
              </a:buClr>
            </a:pPr>
            <a:r>
              <a:rPr lang="en-US" altLang="en-US" sz="2800" dirty="0"/>
              <a:t>Tolling of statute of limitations.</a:t>
            </a:r>
          </a:p>
          <a:p>
            <a:pPr marL="291600" indent="-291600">
              <a:lnSpc>
                <a:spcPct val="90000"/>
              </a:lnSpc>
              <a:spcBef>
                <a:spcPts val="1000"/>
              </a:spcBef>
              <a:buClr>
                <a:schemeClr val="tx2"/>
              </a:buClr>
            </a:pPr>
            <a:r>
              <a:rPr lang="en-US" altLang="en-US" sz="2800" dirty="0"/>
              <a:t>Impossibility of performance.</a:t>
            </a:r>
          </a:p>
          <a:p>
            <a:pPr marL="291600" indent="-291600">
              <a:lnSpc>
                <a:spcPct val="90000"/>
              </a:lnSpc>
              <a:spcBef>
                <a:spcPts val="1000"/>
              </a:spcBef>
              <a:buClr>
                <a:schemeClr val="tx2"/>
              </a:buClr>
            </a:pPr>
            <a:r>
              <a:rPr lang="en-US" altLang="en-US" sz="2800" dirty="0"/>
              <a:t>Commercial Impracticability.</a:t>
            </a:r>
          </a:p>
          <a:p>
            <a:pPr marL="291600" indent="-291600">
              <a:lnSpc>
                <a:spcPct val="90000"/>
              </a:lnSpc>
              <a:spcBef>
                <a:spcPts val="1000"/>
              </a:spcBef>
              <a:buClr>
                <a:schemeClr val="tx2"/>
              </a:buClr>
            </a:pPr>
            <a:r>
              <a:rPr lang="en-US" altLang="en-US" sz="2800" dirty="0"/>
              <a:t>Frustration of Purpose</a:t>
            </a:r>
            <a:r>
              <a:rPr lang="en-US" altLang="en-US" sz="2400" dirty="0"/>
              <a:t>.</a:t>
            </a:r>
          </a:p>
        </p:txBody>
      </p:sp>
      <p:sp>
        <p:nvSpPr>
          <p:cNvPr id="15364" name="Slide Number Placeholder 3">
            <a:extLst>
              <a:ext uri="{FF2B5EF4-FFF2-40B4-BE49-F238E27FC236}">
                <a16:creationId xmlns:a16="http://schemas.microsoft.com/office/drawing/2014/main" xmlns="" id="{7A76B3DC-F405-470F-8720-9FCF0D9759D1}"/>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0C31D84-7A2C-4632-8910-93E3CCB99C90}" type="slidenum">
              <a:rPr lang="en-US" altLang="en-US" sz="1400">
                <a:latin typeface="+mn-lt"/>
              </a:rPr>
              <a:pPr>
                <a:spcBef>
                  <a:spcPct val="0"/>
                </a:spcBef>
                <a:buFontTx/>
                <a:buNone/>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9C45C622-E23F-4DD8-9B69-0524330B9EF3}"/>
              </a:ext>
            </a:extLst>
          </p:cNvPr>
          <p:cNvSpPr>
            <a:spLocks noGrp="1" noChangeArrowheads="1"/>
          </p:cNvSpPr>
          <p:nvPr>
            <p:ph type="title"/>
          </p:nvPr>
        </p:nvSpPr>
        <p:spPr/>
        <p:txBody>
          <a:bodyPr/>
          <a:lstStyle/>
          <a:p>
            <a:pPr eaLnBrk="1" hangingPunct="1"/>
            <a:r>
              <a:rPr lang="en-US" altLang="en-US" sz="3200" dirty="0">
                <a:latin typeface="+mn-lt"/>
              </a:rPr>
              <a:t>Legal Remedies (Monetary Damages) For Breach of Contract </a:t>
            </a:r>
            <a:r>
              <a:rPr lang="en-US" altLang="en-US" sz="2400" dirty="0">
                <a:latin typeface="+mn-lt"/>
              </a:rPr>
              <a:t>1</a:t>
            </a:r>
          </a:p>
        </p:txBody>
      </p:sp>
      <p:sp>
        <p:nvSpPr>
          <p:cNvPr id="16387" name="Content Placeholder 3">
            <a:extLst>
              <a:ext uri="{FF2B5EF4-FFF2-40B4-BE49-F238E27FC236}">
                <a16:creationId xmlns:a16="http://schemas.microsoft.com/office/drawing/2014/main" xmlns="" id="{C02FD46F-FF0C-48C3-84F1-422B49BDAD42}"/>
              </a:ext>
            </a:extLst>
          </p:cNvPr>
          <p:cNvSpPr>
            <a:spLocks noGrp="1" noChangeArrowheads="1"/>
          </p:cNvSpPr>
          <p:nvPr>
            <p:ph idx="1"/>
          </p:nvPr>
        </p:nvSpPr>
        <p:spPr>
          <a:xfrm>
            <a:off x="457200" y="1600200"/>
            <a:ext cx="7772400" cy="4800600"/>
          </a:xfrm>
        </p:spPr>
        <p:txBody>
          <a:bodyPr>
            <a:noAutofit/>
          </a:bodyPr>
          <a:lstStyle/>
          <a:p>
            <a:pPr marL="0" indent="0" algn="l" eaLnBrk="1" hangingPunct="1">
              <a:lnSpc>
                <a:spcPct val="80000"/>
              </a:lnSpc>
              <a:spcBef>
                <a:spcPts val="1500"/>
              </a:spcBef>
              <a:buClr>
                <a:schemeClr val="tx2"/>
              </a:buClr>
              <a:buNone/>
            </a:pPr>
            <a:r>
              <a:rPr lang="en-US" altLang="en-US" dirty="0"/>
              <a:t>Compensatory Damages: Damages designed to put plaintiff in position he would have been in had contract been fully performed.</a:t>
            </a:r>
          </a:p>
          <a:p>
            <a:pPr marL="0" indent="0" algn="l" eaLnBrk="1" hangingPunct="1">
              <a:lnSpc>
                <a:spcPct val="80000"/>
              </a:lnSpc>
              <a:spcBef>
                <a:spcPts val="1500"/>
              </a:spcBef>
              <a:buClr>
                <a:schemeClr val="tx2"/>
              </a:buClr>
              <a:buNone/>
            </a:pPr>
            <a:r>
              <a:rPr lang="en-US" altLang="en-US" dirty="0"/>
              <a:t>Consequential (Special) Damages: Foreseeable damages that result from special facts and circumstances arising outside contract itself.  These damages must be within contemplation of parties at time breach occurs.</a:t>
            </a:r>
          </a:p>
          <a:p>
            <a:pPr marL="0" indent="0" algn="l" eaLnBrk="1" hangingPunct="1">
              <a:lnSpc>
                <a:spcPct val="80000"/>
              </a:lnSpc>
              <a:spcBef>
                <a:spcPts val="1500"/>
              </a:spcBef>
              <a:buClr>
                <a:schemeClr val="tx2"/>
              </a:buClr>
              <a:buNone/>
            </a:pPr>
            <a:r>
              <a:rPr lang="en-US" altLang="en-US" dirty="0"/>
              <a:t>Punitive Damages: Damages designed to punish defendant and deter him and others from engaging in similar behavior in the future.</a:t>
            </a:r>
          </a:p>
          <a:p>
            <a:pPr marL="291600" lvl="1" indent="-291600">
              <a:spcBef>
                <a:spcPts val="1000"/>
              </a:spcBef>
              <a:buClr>
                <a:schemeClr val="tx2"/>
              </a:buClr>
            </a:pPr>
            <a:r>
              <a:rPr lang="en-US" altLang="en-US" sz="2200" dirty="0"/>
              <a:t>Primary factor in determining amount of punitive damages is amount necessary to “punish” defendant.</a:t>
            </a:r>
          </a:p>
          <a:p>
            <a:pPr marL="291600" lvl="1" indent="-291600">
              <a:spcBef>
                <a:spcPts val="1000"/>
              </a:spcBef>
              <a:buClr>
                <a:schemeClr val="tx2"/>
              </a:buClr>
            </a:pPr>
            <a:r>
              <a:rPr lang="en-US" altLang="en-US" sz="2200" dirty="0"/>
              <a:t>Amount of punitive damages depends on factors such as wealth and income of defendant.</a:t>
            </a:r>
          </a:p>
        </p:txBody>
      </p:sp>
      <p:sp>
        <p:nvSpPr>
          <p:cNvPr id="16388" name="Slide Number Placeholder 3">
            <a:extLst>
              <a:ext uri="{FF2B5EF4-FFF2-40B4-BE49-F238E27FC236}">
                <a16:creationId xmlns:a16="http://schemas.microsoft.com/office/drawing/2014/main" xmlns="" id="{22EEE029-CB4C-434D-900F-28F72BD26006}"/>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2825CB1-AEF0-4747-B11D-759177B71BEB}" type="slidenum">
              <a:rPr lang="en-US" altLang="en-US" sz="1400">
                <a:latin typeface="+mn-lt"/>
              </a:rPr>
              <a:pPr>
                <a:spcBef>
                  <a:spcPct val="0"/>
                </a:spcBef>
                <a:buFontTx/>
                <a:buNone/>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6B0C2D8E-7775-4E5C-B000-7F4A0FB3565E}"/>
              </a:ext>
            </a:extLst>
          </p:cNvPr>
          <p:cNvSpPr>
            <a:spLocks noGrp="1" noChangeArrowheads="1"/>
          </p:cNvSpPr>
          <p:nvPr>
            <p:ph type="title"/>
          </p:nvPr>
        </p:nvSpPr>
        <p:spPr/>
        <p:txBody>
          <a:bodyPr/>
          <a:lstStyle/>
          <a:p>
            <a:pPr eaLnBrk="1" hangingPunct="1"/>
            <a:r>
              <a:rPr lang="en-US" altLang="en-US" sz="3200" dirty="0">
                <a:latin typeface="+mn-lt"/>
              </a:rPr>
              <a:t>Legal Remedies (Monetary Damages) For Breach of Contract </a:t>
            </a:r>
            <a:r>
              <a:rPr lang="en-US" altLang="en-US" sz="2400" dirty="0">
                <a:latin typeface="+mn-lt"/>
              </a:rPr>
              <a:t>2</a:t>
            </a:r>
          </a:p>
        </p:txBody>
      </p:sp>
      <p:sp>
        <p:nvSpPr>
          <p:cNvPr id="17411" name="Content Placeholder 3">
            <a:extLst>
              <a:ext uri="{FF2B5EF4-FFF2-40B4-BE49-F238E27FC236}">
                <a16:creationId xmlns:a16="http://schemas.microsoft.com/office/drawing/2014/main" xmlns="" id="{266D07B6-9BAF-4D4B-A816-1201225B1619}"/>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Nominal Damages: Award (typically for only $1 or $5) intended to signify that although no actual damages resulted from defendant’s breach of contract, plaintiff wronged by defendant.</a:t>
            </a:r>
          </a:p>
          <a:p>
            <a:pPr marL="291600" indent="-291600">
              <a:lnSpc>
                <a:spcPct val="90000"/>
              </a:lnSpc>
              <a:spcBef>
                <a:spcPts val="1000"/>
              </a:spcBef>
              <a:buClr>
                <a:schemeClr val="tx2"/>
              </a:buClr>
            </a:pPr>
            <a:r>
              <a:rPr lang="en-US" altLang="en-US" sz="2800" dirty="0"/>
              <a:t>Liquidated Damages: Damages for breach of contract specified in the contract itself (either as fixed amount, or as formula for determining money due).</a:t>
            </a:r>
          </a:p>
        </p:txBody>
      </p:sp>
      <p:sp>
        <p:nvSpPr>
          <p:cNvPr id="17412" name="Slide Number Placeholder 3">
            <a:extLst>
              <a:ext uri="{FF2B5EF4-FFF2-40B4-BE49-F238E27FC236}">
                <a16:creationId xmlns:a16="http://schemas.microsoft.com/office/drawing/2014/main" xmlns="" id="{9132CD30-497D-446B-9C9F-8A2D22488893}"/>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A637290-6963-4224-97A4-464336785C40}" type="slidenum">
              <a:rPr lang="en-US" altLang="en-US" sz="1400">
                <a:latin typeface="+mn-lt"/>
              </a:rPr>
              <a:pPr>
                <a:spcBef>
                  <a:spcPct val="0"/>
                </a:spcBef>
                <a:buFontTx/>
                <a:buNone/>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1B0C69D8-D24E-4C8D-961E-C384630F876D}"/>
              </a:ext>
            </a:extLst>
          </p:cNvPr>
          <p:cNvSpPr>
            <a:spLocks noGrp="1" noChangeArrowheads="1"/>
          </p:cNvSpPr>
          <p:nvPr>
            <p:ph type="title"/>
          </p:nvPr>
        </p:nvSpPr>
        <p:spPr/>
        <p:txBody>
          <a:bodyPr/>
          <a:lstStyle/>
          <a:p>
            <a:pPr eaLnBrk="1" hangingPunct="1"/>
            <a:r>
              <a:rPr lang="en-US" altLang="en-US" dirty="0">
                <a:latin typeface="+mn-lt"/>
              </a:rPr>
              <a:t>Duty to Mitigate Damages</a:t>
            </a:r>
          </a:p>
        </p:txBody>
      </p:sp>
      <p:sp>
        <p:nvSpPr>
          <p:cNvPr id="18435" name="Content Placeholder 3">
            <a:extLst>
              <a:ext uri="{FF2B5EF4-FFF2-40B4-BE49-F238E27FC236}">
                <a16:creationId xmlns:a16="http://schemas.microsoft.com/office/drawing/2014/main" xmlns="" id="{C57E9081-5A26-4DB8-B31D-91517E71E0BD}"/>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The non-breaching party to a contract must use reasonable efforts to minimize the damages resulting from the breach. Even though the party is not in breach, he/she cannot run up the damages.</a:t>
            </a:r>
          </a:p>
        </p:txBody>
      </p:sp>
      <p:sp>
        <p:nvSpPr>
          <p:cNvPr id="18436" name="Slide Number Placeholder 3">
            <a:extLst>
              <a:ext uri="{FF2B5EF4-FFF2-40B4-BE49-F238E27FC236}">
                <a16:creationId xmlns:a16="http://schemas.microsoft.com/office/drawing/2014/main" xmlns="" id="{8E577B72-1A93-4081-AAB8-0831948531C2}"/>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0F5FF4F-433C-420A-B32C-F39ED92F4722}" type="slidenum">
              <a:rPr lang="en-US" altLang="en-US" sz="1400">
                <a:latin typeface="+mn-lt"/>
              </a:rPr>
              <a:pPr>
                <a:spcBef>
                  <a:spcPct val="0"/>
                </a:spcBef>
                <a:buFontTx/>
                <a:buNone/>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C15B3D7B-BFE5-4B70-A225-B2D7B515D2D4}"/>
              </a:ext>
            </a:extLst>
          </p:cNvPr>
          <p:cNvSpPr>
            <a:spLocks noGrp="1" noChangeArrowheads="1"/>
          </p:cNvSpPr>
          <p:nvPr>
            <p:ph type="title"/>
          </p:nvPr>
        </p:nvSpPr>
        <p:spPr/>
        <p:txBody>
          <a:bodyPr/>
          <a:lstStyle/>
          <a:p>
            <a:pPr eaLnBrk="1" hangingPunct="1"/>
            <a:r>
              <a:rPr lang="en-US" altLang="en-US" sz="3200" dirty="0">
                <a:latin typeface="+mn-lt"/>
              </a:rPr>
              <a:t>Equitable Remedies For Breach of Contract </a:t>
            </a:r>
            <a:r>
              <a:rPr lang="en-US" altLang="en-US" sz="2400" dirty="0">
                <a:latin typeface="+mn-lt"/>
              </a:rPr>
              <a:t>1</a:t>
            </a:r>
          </a:p>
        </p:txBody>
      </p:sp>
      <p:sp>
        <p:nvSpPr>
          <p:cNvPr id="19459" name="Content Placeholder 3">
            <a:extLst>
              <a:ext uri="{FF2B5EF4-FFF2-40B4-BE49-F238E27FC236}">
                <a16:creationId xmlns:a16="http://schemas.microsoft.com/office/drawing/2014/main" xmlns="" id="{79592B93-AD98-4048-9152-D78904441B18}"/>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Rescission: Termination of contract.</a:t>
            </a:r>
          </a:p>
          <a:p>
            <a:pPr marL="291600" indent="-291600">
              <a:lnSpc>
                <a:spcPct val="90000"/>
              </a:lnSpc>
              <a:spcBef>
                <a:spcPts val="1000"/>
              </a:spcBef>
              <a:buClr>
                <a:schemeClr val="tx2"/>
              </a:buClr>
            </a:pPr>
            <a:r>
              <a:rPr lang="en-US" altLang="en-US" sz="2800" dirty="0"/>
              <a:t>Restitution: Return of any property transferred under contract.</a:t>
            </a:r>
          </a:p>
          <a:p>
            <a:pPr marL="291600" indent="-291600">
              <a:lnSpc>
                <a:spcPct val="90000"/>
              </a:lnSpc>
              <a:spcBef>
                <a:spcPts val="1000"/>
              </a:spcBef>
              <a:buClr>
                <a:schemeClr val="tx2"/>
              </a:buClr>
            </a:pPr>
            <a:r>
              <a:rPr lang="en-US" altLang="en-US" sz="2800" dirty="0"/>
              <a:t>Specific Performance (Specific Enforcement): Order requiring breaching party to fulfill obligations under contract. Usually awarded only when monetary damages inadequate, and subject matter of contract unique (Example: Contract for sale of real estate).</a:t>
            </a:r>
          </a:p>
        </p:txBody>
      </p:sp>
      <p:sp>
        <p:nvSpPr>
          <p:cNvPr id="19460" name="Slide Number Placeholder 3">
            <a:extLst>
              <a:ext uri="{FF2B5EF4-FFF2-40B4-BE49-F238E27FC236}">
                <a16:creationId xmlns:a16="http://schemas.microsoft.com/office/drawing/2014/main" xmlns="" id="{E5460676-0A2F-471D-982A-332A960C8284}"/>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A3D1E4E-4094-412E-843F-37CA6C710379}" type="slidenum">
              <a:rPr lang="en-US" altLang="en-US" sz="1400">
                <a:latin typeface="+mn-lt"/>
              </a:rPr>
              <a:pPr>
                <a:spcBef>
                  <a:spcPct val="0"/>
                </a:spcBef>
                <a:buFontTx/>
                <a:buNone/>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25A710F6-8365-46ED-BCBF-CC3B81513257}"/>
              </a:ext>
            </a:extLst>
          </p:cNvPr>
          <p:cNvSpPr>
            <a:spLocks noGrp="1" noChangeArrowheads="1"/>
          </p:cNvSpPr>
          <p:nvPr>
            <p:ph type="title"/>
          </p:nvPr>
        </p:nvSpPr>
        <p:spPr/>
        <p:txBody>
          <a:bodyPr/>
          <a:lstStyle/>
          <a:p>
            <a:pPr eaLnBrk="1" hangingPunct="1"/>
            <a:r>
              <a:rPr lang="en-US" altLang="en-US" sz="3200" dirty="0">
                <a:latin typeface="+mn-lt"/>
              </a:rPr>
              <a:t>Equitable Remedies For Breach of Contract </a:t>
            </a:r>
            <a:r>
              <a:rPr lang="en-US" altLang="en-US" sz="2400" dirty="0">
                <a:latin typeface="+mn-lt"/>
              </a:rPr>
              <a:t>2</a:t>
            </a:r>
          </a:p>
        </p:txBody>
      </p:sp>
      <p:sp>
        <p:nvSpPr>
          <p:cNvPr id="20483" name="Content Placeholder 3">
            <a:extLst>
              <a:ext uri="{FF2B5EF4-FFF2-40B4-BE49-F238E27FC236}">
                <a16:creationId xmlns:a16="http://schemas.microsoft.com/office/drawing/2014/main" xmlns="" id="{F4D1D8BA-9C69-4947-94C9-C2A48BDF955A}"/>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Injunction: Order forcing person to do something, or prohibiting person from doing something (usually a prohibition against certain actions).</a:t>
            </a:r>
          </a:p>
          <a:p>
            <a:pPr marL="291600" indent="-291600">
              <a:lnSpc>
                <a:spcPct val="90000"/>
              </a:lnSpc>
              <a:spcBef>
                <a:spcPts val="1000"/>
              </a:spcBef>
              <a:buClr>
                <a:schemeClr val="tx2"/>
              </a:buClr>
            </a:pPr>
            <a:r>
              <a:rPr lang="en-US" altLang="en-US" sz="2800" dirty="0"/>
              <a:t>Reformation: Contract rewritten to reflect parties’ actual agreement.</a:t>
            </a:r>
          </a:p>
          <a:p>
            <a:pPr marL="291600" indent="-291600">
              <a:lnSpc>
                <a:spcPct val="90000"/>
              </a:lnSpc>
              <a:spcBef>
                <a:spcPts val="1000"/>
              </a:spcBef>
              <a:buClr>
                <a:schemeClr val="tx2"/>
              </a:buClr>
            </a:pPr>
            <a:r>
              <a:rPr lang="en-US" altLang="en-US" sz="2800" dirty="0"/>
              <a:t>Quasi-Contract: “Contract-like” obligation imposed on party to prevent “unjust enrichment.”</a:t>
            </a:r>
          </a:p>
        </p:txBody>
      </p:sp>
      <p:sp>
        <p:nvSpPr>
          <p:cNvPr id="20484" name="Slide Number Placeholder 3">
            <a:extLst>
              <a:ext uri="{FF2B5EF4-FFF2-40B4-BE49-F238E27FC236}">
                <a16:creationId xmlns:a16="http://schemas.microsoft.com/office/drawing/2014/main" xmlns="" id="{E061CF64-3D17-4A29-B1CD-6160CD9CA19A}"/>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7685D5F-D84E-4C91-9777-AD089801FDC9}" type="slidenum">
              <a:rPr lang="en-US" altLang="en-US" sz="1400">
                <a:latin typeface="+mn-lt"/>
              </a:rPr>
              <a:pPr>
                <a:spcBef>
                  <a:spcPct val="0"/>
                </a:spcBef>
                <a:buFontTx/>
                <a:buNone/>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D0E8E5FC-66EF-4108-871F-F04551B0F055}"/>
              </a:ext>
            </a:extLst>
          </p:cNvPr>
          <p:cNvSpPr>
            <a:spLocks noGrp="1" noChangeArrowheads="1"/>
          </p:cNvSpPr>
          <p:nvPr>
            <p:ph type="title"/>
          </p:nvPr>
        </p:nvSpPr>
        <p:spPr/>
        <p:txBody>
          <a:bodyPr/>
          <a:lstStyle/>
          <a:p>
            <a:pPr eaLnBrk="1" hangingPunct="1"/>
            <a:r>
              <a:rPr lang="en-US" altLang="en-US" sz="3600" dirty="0">
                <a:latin typeface="+mn-lt"/>
              </a:rPr>
              <a:t>Elements Necessary to Recognize Quasi-Contractual Recovery</a:t>
            </a:r>
          </a:p>
        </p:txBody>
      </p:sp>
      <p:sp>
        <p:nvSpPr>
          <p:cNvPr id="21507" name="Content Placeholder 3">
            <a:extLst>
              <a:ext uri="{FF2B5EF4-FFF2-40B4-BE49-F238E27FC236}">
                <a16:creationId xmlns:a16="http://schemas.microsoft.com/office/drawing/2014/main" xmlns="" id="{40A7947B-CD4D-42E7-906F-D7B54D0676C9}"/>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Plaintiff conferred benefit on defendant.</a:t>
            </a:r>
          </a:p>
          <a:p>
            <a:pPr marL="291600" indent="-291600">
              <a:lnSpc>
                <a:spcPct val="90000"/>
              </a:lnSpc>
              <a:spcBef>
                <a:spcPts val="1000"/>
              </a:spcBef>
              <a:buClr>
                <a:schemeClr val="tx2"/>
              </a:buClr>
            </a:pPr>
            <a:r>
              <a:rPr lang="en-US" altLang="en-US" sz="2800" dirty="0"/>
              <a:t>Plaintiff reasonably expected to be compensated for benefit conferred on defendant.</a:t>
            </a:r>
          </a:p>
          <a:p>
            <a:pPr marL="291600" indent="-291600">
              <a:lnSpc>
                <a:spcPct val="90000"/>
              </a:lnSpc>
              <a:spcBef>
                <a:spcPts val="1000"/>
              </a:spcBef>
              <a:buClr>
                <a:schemeClr val="tx2"/>
              </a:buClr>
            </a:pPr>
            <a:r>
              <a:rPr lang="en-US" altLang="en-US" sz="2800" dirty="0"/>
              <a:t>Defendant would be “unjustly enriched” from receiving benefit without compensating plaintiff.</a:t>
            </a:r>
          </a:p>
        </p:txBody>
      </p:sp>
      <p:sp>
        <p:nvSpPr>
          <p:cNvPr id="21508" name="Slide Number Placeholder 3">
            <a:extLst>
              <a:ext uri="{FF2B5EF4-FFF2-40B4-BE49-F238E27FC236}">
                <a16:creationId xmlns:a16="http://schemas.microsoft.com/office/drawing/2014/main" xmlns="" id="{4E417F59-1A50-4D7A-B1D4-FD7736CB141D}"/>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C0F08A-72AF-40A1-8AAC-7BD8FCACF0AC}" type="slidenum">
              <a:rPr lang="en-US" altLang="en-US" sz="1400">
                <a:latin typeface="+mn-lt"/>
              </a:rPr>
              <a:pPr>
                <a:spcBef>
                  <a:spcPct val="0"/>
                </a:spcBef>
                <a:buFontTx/>
                <a:buNone/>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AA597D-CD94-4A1D-9AE8-8C2AB008AFDC}"/>
              </a:ext>
            </a:extLst>
          </p:cNvPr>
          <p:cNvSpPr>
            <a:spLocks noGrp="1"/>
          </p:cNvSpPr>
          <p:nvPr>
            <p:ph type="title"/>
          </p:nvPr>
        </p:nvSpPr>
        <p:spPr/>
        <p:txBody>
          <a:bodyPr/>
          <a:lstStyle/>
          <a:p>
            <a:r>
              <a:rPr lang="en-US" sz="3600" dirty="0">
                <a:latin typeface="+mn-lt"/>
              </a:rPr>
              <a:t>Question for Discussion </a:t>
            </a:r>
            <a:r>
              <a:rPr lang="en-US" sz="2400" dirty="0">
                <a:latin typeface="+mn-lt"/>
              </a:rPr>
              <a:t>1</a:t>
            </a:r>
          </a:p>
        </p:txBody>
      </p:sp>
      <p:sp>
        <p:nvSpPr>
          <p:cNvPr id="3" name="Content Placeholder 2">
            <a:extLst>
              <a:ext uri="{FF2B5EF4-FFF2-40B4-BE49-F238E27FC236}">
                <a16:creationId xmlns:a16="http://schemas.microsoft.com/office/drawing/2014/main" xmlns="" id="{6CE5BED8-DA89-45C2-9467-81A9EAB3ABE1}"/>
              </a:ext>
            </a:extLst>
          </p:cNvPr>
          <p:cNvSpPr>
            <a:spLocks noGrp="1"/>
          </p:cNvSpPr>
          <p:nvPr>
            <p:ph idx="1"/>
          </p:nvPr>
        </p:nvSpPr>
        <p:spPr/>
        <p:txBody>
          <a:bodyPr>
            <a:normAutofit/>
          </a:bodyPr>
          <a:lstStyle/>
          <a:p>
            <a:pPr marL="291600" indent="-291600">
              <a:lnSpc>
                <a:spcPct val="90000"/>
              </a:lnSpc>
              <a:spcBef>
                <a:spcPts val="1000"/>
              </a:spcBef>
              <a:buClr>
                <a:schemeClr val="tx2"/>
              </a:buClr>
            </a:pPr>
            <a:r>
              <a:rPr lang="en-US" sz="2800" dirty="0"/>
              <a:t>Acme Corporation hires Jason as an Assistant Manager for a period of one year. The contract is orally agreed to on January 15 and begins on February 1. Jason works for two months and then resigns because he has found a better job at Beta Corporation. Acme sues him for breach of contract and asks for specific performance as well as money damages? What result?</a:t>
            </a:r>
          </a:p>
        </p:txBody>
      </p:sp>
      <p:sp>
        <p:nvSpPr>
          <p:cNvPr id="4" name="Slide Number Placeholder 3">
            <a:extLst>
              <a:ext uri="{FF2B5EF4-FFF2-40B4-BE49-F238E27FC236}">
                <a16:creationId xmlns:a16="http://schemas.microsoft.com/office/drawing/2014/main" xmlns="" id="{DA26E8CE-D477-40C5-AFE6-4570B565A38A}"/>
              </a:ext>
            </a:extLst>
          </p:cNvPr>
          <p:cNvSpPr>
            <a:spLocks noGrp="1"/>
          </p:cNvSpPr>
          <p:nvPr>
            <p:ph type="sldNum" sz="quarter" idx="12"/>
          </p:nvPr>
        </p:nvSpPr>
        <p:spPr/>
        <p:txBody>
          <a:bodyPr/>
          <a:lstStyle/>
          <a:p>
            <a:fld id="{7A5237FB-0729-4A3F-932D-7CBE57E2377E}" type="slidenum">
              <a:rPr lang="en-US" altLang="en-US" smtClean="0">
                <a:latin typeface="+mn-lt"/>
              </a:rPr>
              <a:pPr/>
              <a:t>19</a:t>
            </a:fld>
            <a:endParaRPr lang="en-US" altLang="en-US" dirty="0">
              <a:latin typeface="+mn-lt"/>
            </a:endParaRPr>
          </a:p>
        </p:txBody>
      </p:sp>
    </p:spTree>
    <p:extLst>
      <p:ext uri="{BB962C8B-B14F-4D97-AF65-F5344CB8AC3E}">
        <p14:creationId xmlns:p14="http://schemas.microsoft.com/office/powerpoint/2010/main" val="409856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4E544D6D-ED1B-42BE-BF86-9E5BB33F8FF1}"/>
              </a:ext>
            </a:extLst>
          </p:cNvPr>
          <p:cNvSpPr>
            <a:spLocks noGrp="1" noChangeArrowheads="1"/>
          </p:cNvSpPr>
          <p:nvPr>
            <p:ph type="title"/>
          </p:nvPr>
        </p:nvSpPr>
        <p:spPr/>
        <p:txBody>
          <a:bodyPr/>
          <a:lstStyle/>
          <a:p>
            <a:pPr eaLnBrk="1" hangingPunct="1"/>
            <a:r>
              <a:rPr lang="en-US" altLang="en-US" sz="3600" dirty="0">
                <a:latin typeface="+mn-lt"/>
              </a:rPr>
              <a:t>Circumstances Resulting in Discharge of Contract</a:t>
            </a:r>
          </a:p>
        </p:txBody>
      </p:sp>
      <p:sp>
        <p:nvSpPr>
          <p:cNvPr id="5123" name="Content Placeholder 3">
            <a:extLst>
              <a:ext uri="{FF2B5EF4-FFF2-40B4-BE49-F238E27FC236}">
                <a16:creationId xmlns:a16="http://schemas.microsoft.com/office/drawing/2014/main" xmlns="" id="{B678C6A5-90F9-4CF4-B386-F6263A988C20}"/>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Performance.</a:t>
            </a:r>
          </a:p>
          <a:p>
            <a:pPr marL="291600" indent="-291600">
              <a:lnSpc>
                <a:spcPct val="90000"/>
              </a:lnSpc>
              <a:spcBef>
                <a:spcPts val="1000"/>
              </a:spcBef>
              <a:buClr>
                <a:schemeClr val="tx2"/>
              </a:buClr>
            </a:pPr>
            <a:r>
              <a:rPr lang="en-US" altLang="en-US" sz="2800" dirty="0"/>
              <a:t>Happening of condition or its failure to occur.</a:t>
            </a:r>
          </a:p>
          <a:p>
            <a:pPr marL="291600" indent="-291600">
              <a:lnSpc>
                <a:spcPct val="90000"/>
              </a:lnSpc>
              <a:spcBef>
                <a:spcPts val="1000"/>
              </a:spcBef>
              <a:buClr>
                <a:schemeClr val="tx2"/>
              </a:buClr>
            </a:pPr>
            <a:r>
              <a:rPr lang="en-US" altLang="en-US" sz="2800" dirty="0"/>
              <a:t>Material breach by one/both parties.</a:t>
            </a:r>
          </a:p>
          <a:p>
            <a:pPr marL="291600" indent="-291600">
              <a:lnSpc>
                <a:spcPct val="90000"/>
              </a:lnSpc>
              <a:spcBef>
                <a:spcPts val="1000"/>
              </a:spcBef>
              <a:buClr>
                <a:schemeClr val="tx2"/>
              </a:buClr>
            </a:pPr>
            <a:r>
              <a:rPr lang="en-US" altLang="en-US" sz="2800" dirty="0"/>
              <a:t>Mutual Agreement.</a:t>
            </a:r>
          </a:p>
          <a:p>
            <a:pPr marL="291600" indent="-291600">
              <a:lnSpc>
                <a:spcPct val="90000"/>
              </a:lnSpc>
              <a:spcBef>
                <a:spcPts val="1000"/>
              </a:spcBef>
              <a:buClr>
                <a:schemeClr val="tx2"/>
              </a:buClr>
            </a:pPr>
            <a:r>
              <a:rPr lang="en-US" altLang="en-US" sz="2800" dirty="0"/>
              <a:t>Operation of law.</a:t>
            </a:r>
          </a:p>
        </p:txBody>
      </p:sp>
      <p:sp>
        <p:nvSpPr>
          <p:cNvPr id="5124" name="Slide Number Placeholder 3">
            <a:extLst>
              <a:ext uri="{FF2B5EF4-FFF2-40B4-BE49-F238E27FC236}">
                <a16:creationId xmlns:a16="http://schemas.microsoft.com/office/drawing/2014/main" xmlns="" id="{E1C7C10E-A3A9-40F9-8118-C54F637B6200}"/>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84F10E6-C079-4036-8E26-CF302AF48E81}" type="slidenum">
              <a:rPr lang="en-US" altLang="en-US" sz="1400">
                <a:latin typeface="+mn-lt"/>
              </a:rPr>
              <a:pPr>
                <a:spcBef>
                  <a:spcPct val="0"/>
                </a:spcBef>
                <a:buFontTx/>
                <a:buNone/>
              </a:pPr>
              <a:t>2</a:t>
            </a:fld>
            <a:endParaRPr lang="en-US" altLang="en-US" sz="140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0DADC9-A0D0-42C0-AE03-463740339E00}"/>
              </a:ext>
            </a:extLst>
          </p:cNvPr>
          <p:cNvSpPr>
            <a:spLocks noGrp="1"/>
          </p:cNvSpPr>
          <p:nvPr>
            <p:ph type="title"/>
          </p:nvPr>
        </p:nvSpPr>
        <p:spPr/>
        <p:txBody>
          <a:bodyPr/>
          <a:lstStyle/>
          <a:p>
            <a:r>
              <a:rPr lang="en-US" sz="3600" dirty="0">
                <a:latin typeface="+mn-lt"/>
              </a:rPr>
              <a:t>Question for Discussion </a:t>
            </a:r>
            <a:r>
              <a:rPr lang="en-US" sz="2400" dirty="0">
                <a:latin typeface="+mn-lt"/>
              </a:rPr>
              <a:t>2</a:t>
            </a:r>
          </a:p>
        </p:txBody>
      </p:sp>
      <p:sp>
        <p:nvSpPr>
          <p:cNvPr id="3" name="Content Placeholder 2">
            <a:extLst>
              <a:ext uri="{FF2B5EF4-FFF2-40B4-BE49-F238E27FC236}">
                <a16:creationId xmlns:a16="http://schemas.microsoft.com/office/drawing/2014/main" xmlns="" id="{D0854C08-8B14-443B-90C8-AD6E2E9F172B}"/>
              </a:ext>
            </a:extLst>
          </p:cNvPr>
          <p:cNvSpPr>
            <a:spLocks noGrp="1"/>
          </p:cNvSpPr>
          <p:nvPr>
            <p:ph idx="1"/>
          </p:nvPr>
        </p:nvSpPr>
        <p:spPr/>
        <p:txBody>
          <a:bodyPr>
            <a:normAutofit/>
          </a:bodyPr>
          <a:lstStyle/>
          <a:p>
            <a:pPr marL="291600" indent="-291600">
              <a:lnSpc>
                <a:spcPct val="90000"/>
              </a:lnSpc>
              <a:spcBef>
                <a:spcPts val="1000"/>
              </a:spcBef>
              <a:buClr>
                <a:schemeClr val="tx2"/>
              </a:buClr>
            </a:pPr>
            <a:r>
              <a:rPr lang="en-US" sz="2800" dirty="0"/>
              <a:t>Mary signs a one year lease on an apartment within walking distance of school. She graduates after six months and notifies her landlord that she will be moving to New York for her new job. The landlord makes no effort to rent the apartment to someone else and sues Mary for the unpaid six months of rent. Can the landlord recover the full six months of rent? Explain.</a:t>
            </a:r>
          </a:p>
        </p:txBody>
      </p:sp>
      <p:sp>
        <p:nvSpPr>
          <p:cNvPr id="4" name="Slide Number Placeholder 3">
            <a:extLst>
              <a:ext uri="{FF2B5EF4-FFF2-40B4-BE49-F238E27FC236}">
                <a16:creationId xmlns:a16="http://schemas.microsoft.com/office/drawing/2014/main" xmlns="" id="{C8D67966-FB48-4930-8BCA-F0B43C893E7C}"/>
              </a:ext>
            </a:extLst>
          </p:cNvPr>
          <p:cNvSpPr>
            <a:spLocks noGrp="1"/>
          </p:cNvSpPr>
          <p:nvPr>
            <p:ph type="sldNum" sz="quarter" idx="12"/>
          </p:nvPr>
        </p:nvSpPr>
        <p:spPr/>
        <p:txBody>
          <a:bodyPr/>
          <a:lstStyle/>
          <a:p>
            <a:fld id="{7A5237FB-0729-4A3F-932D-7CBE57E2377E}" type="slidenum">
              <a:rPr lang="en-US" altLang="en-US" smtClean="0">
                <a:latin typeface="+mn-lt"/>
              </a:rPr>
              <a:pPr/>
              <a:t>20</a:t>
            </a:fld>
            <a:endParaRPr lang="en-US" altLang="en-US" dirty="0">
              <a:latin typeface="+mn-lt"/>
            </a:endParaRPr>
          </a:p>
        </p:txBody>
      </p:sp>
    </p:spTree>
    <p:extLst>
      <p:ext uri="{BB962C8B-B14F-4D97-AF65-F5344CB8AC3E}">
        <p14:creationId xmlns:p14="http://schemas.microsoft.com/office/powerpoint/2010/main" val="1853898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0CC68432-A283-4B3B-BB77-9D572C8DBD18}"/>
              </a:ext>
            </a:extLst>
          </p:cNvPr>
          <p:cNvSpPr>
            <a:spLocks noGrp="1" noChangeArrowheads="1"/>
          </p:cNvSpPr>
          <p:nvPr>
            <p:ph type="title"/>
          </p:nvPr>
        </p:nvSpPr>
        <p:spPr/>
        <p:txBody>
          <a:bodyPr/>
          <a:lstStyle/>
          <a:p>
            <a:pPr eaLnBrk="1" hangingPunct="1"/>
            <a:r>
              <a:rPr lang="en-US" altLang="en-US" dirty="0">
                <a:latin typeface="+mn-lt"/>
              </a:rPr>
              <a:t>Types of Conditions </a:t>
            </a:r>
            <a:r>
              <a:rPr lang="en-US" altLang="en-US" sz="2400" dirty="0">
                <a:latin typeface="+mn-lt"/>
              </a:rPr>
              <a:t>1</a:t>
            </a:r>
          </a:p>
        </p:txBody>
      </p:sp>
      <p:sp>
        <p:nvSpPr>
          <p:cNvPr id="6147" name="Content Placeholder 3">
            <a:extLst>
              <a:ext uri="{FF2B5EF4-FFF2-40B4-BE49-F238E27FC236}">
                <a16:creationId xmlns:a16="http://schemas.microsoft.com/office/drawing/2014/main" xmlns="" id="{AD735575-ABC3-4C40-93A2-45542470195D}"/>
              </a:ext>
            </a:extLst>
          </p:cNvPr>
          <p:cNvSpPr>
            <a:spLocks noGrp="1" noChangeArrowheads="1"/>
          </p:cNvSpPr>
          <p:nvPr>
            <p:ph idx="1"/>
          </p:nvPr>
        </p:nvSpPr>
        <p:spPr>
          <a:xfrm>
            <a:off x="457200" y="1600200"/>
            <a:ext cx="8074588" cy="4800600"/>
          </a:xfrm>
        </p:spPr>
        <p:txBody>
          <a:bodyPr/>
          <a:lstStyle/>
          <a:p>
            <a:pPr marL="291600" indent="-291600">
              <a:lnSpc>
                <a:spcPct val="90000"/>
              </a:lnSpc>
              <a:spcBef>
                <a:spcPts val="1000"/>
              </a:spcBef>
              <a:buClr>
                <a:schemeClr val="tx2"/>
              </a:buClr>
            </a:pPr>
            <a:r>
              <a:rPr lang="en-US" altLang="en-US" sz="2800" dirty="0"/>
              <a:t>Condition Precedent: Particular event that must occur for a party’s duty to arise.</a:t>
            </a:r>
          </a:p>
          <a:p>
            <a:pPr marL="291600" indent="-291600">
              <a:lnSpc>
                <a:spcPct val="90000"/>
              </a:lnSpc>
              <a:spcBef>
                <a:spcPts val="1000"/>
              </a:spcBef>
              <a:buClr>
                <a:schemeClr val="tx2"/>
              </a:buClr>
            </a:pPr>
            <a:r>
              <a:rPr lang="en-US" altLang="en-US" sz="2800" dirty="0"/>
              <a:t>Condition Subsequent: Future event that terminates obligations of parties when it occurs.</a:t>
            </a:r>
          </a:p>
          <a:p>
            <a:pPr marL="291600" indent="-291600">
              <a:lnSpc>
                <a:spcPct val="90000"/>
              </a:lnSpc>
              <a:spcBef>
                <a:spcPts val="1000"/>
              </a:spcBef>
              <a:buClr>
                <a:schemeClr val="tx2"/>
              </a:buClr>
            </a:pPr>
            <a:r>
              <a:rPr lang="en-US" altLang="en-US" sz="2800" dirty="0"/>
              <a:t>Concurrent Conditions: Each party’s performance conditioned on simultaneous performance of the other.</a:t>
            </a:r>
          </a:p>
        </p:txBody>
      </p:sp>
      <p:sp>
        <p:nvSpPr>
          <p:cNvPr id="6148" name="Slide Number Placeholder 3">
            <a:extLst>
              <a:ext uri="{FF2B5EF4-FFF2-40B4-BE49-F238E27FC236}">
                <a16:creationId xmlns:a16="http://schemas.microsoft.com/office/drawing/2014/main" xmlns="" id="{38B78169-0562-484C-A8DB-A165D64028AA}"/>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F4C692-9981-47EC-9EEF-2A92F2A8D8E4}" type="slidenum">
              <a:rPr lang="en-US" altLang="en-US" sz="1400">
                <a:latin typeface="+mn-lt"/>
              </a:rPr>
              <a:pPr>
                <a:spcBef>
                  <a:spcPct val="0"/>
                </a:spcBef>
                <a:buFontTx/>
                <a:buNone/>
              </a:pPr>
              <a:t>3</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F27A71E2-D86D-4E0C-9395-4B780AE6C9F9}"/>
              </a:ext>
            </a:extLst>
          </p:cNvPr>
          <p:cNvSpPr>
            <a:spLocks noGrp="1" noChangeArrowheads="1"/>
          </p:cNvSpPr>
          <p:nvPr>
            <p:ph type="title"/>
          </p:nvPr>
        </p:nvSpPr>
        <p:spPr/>
        <p:txBody>
          <a:bodyPr/>
          <a:lstStyle/>
          <a:p>
            <a:pPr eaLnBrk="1" hangingPunct="1"/>
            <a:r>
              <a:rPr lang="en-US" altLang="en-US" dirty="0">
                <a:latin typeface="+mn-lt"/>
              </a:rPr>
              <a:t>Types of Conditions </a:t>
            </a:r>
            <a:r>
              <a:rPr lang="en-US" altLang="en-US" sz="2400" dirty="0">
                <a:latin typeface="+mn-lt"/>
              </a:rPr>
              <a:t>2</a:t>
            </a:r>
          </a:p>
        </p:txBody>
      </p:sp>
      <p:sp>
        <p:nvSpPr>
          <p:cNvPr id="7171" name="Content Placeholder 3">
            <a:extLst>
              <a:ext uri="{FF2B5EF4-FFF2-40B4-BE49-F238E27FC236}">
                <a16:creationId xmlns:a16="http://schemas.microsoft.com/office/drawing/2014/main" xmlns="" id="{515B479F-3775-4E34-9FB8-75CEC2204106}"/>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Express Condition: Condition explicitly state in contract (usually preceded by words such as “conditioned on”, “if”, “provided that”, or “when”).</a:t>
            </a:r>
          </a:p>
          <a:p>
            <a:pPr marL="291600" indent="-291600">
              <a:lnSpc>
                <a:spcPct val="90000"/>
              </a:lnSpc>
              <a:spcBef>
                <a:spcPts val="1000"/>
              </a:spcBef>
              <a:buClr>
                <a:schemeClr val="tx2"/>
              </a:buClr>
            </a:pPr>
            <a:r>
              <a:rPr lang="en-US" altLang="en-US" sz="2800" dirty="0"/>
              <a:t>Implied Condition: Condition not explicitly stated, but inferred from nature and language of contract.</a:t>
            </a:r>
          </a:p>
        </p:txBody>
      </p:sp>
      <p:sp>
        <p:nvSpPr>
          <p:cNvPr id="7172" name="Slide Number Placeholder 3">
            <a:extLst>
              <a:ext uri="{FF2B5EF4-FFF2-40B4-BE49-F238E27FC236}">
                <a16:creationId xmlns:a16="http://schemas.microsoft.com/office/drawing/2014/main" xmlns="" id="{681D11C9-9F45-4968-812A-72C441A22423}"/>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7554AE-38BB-4B33-8F26-801B799D4126}" type="slidenum">
              <a:rPr lang="en-US" altLang="en-US" sz="1400">
                <a:latin typeface="+mn-lt"/>
              </a:rPr>
              <a:pPr>
                <a:spcBef>
                  <a:spcPct val="0"/>
                </a:spcBef>
                <a:buFontTx/>
                <a:buNone/>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54547EFB-C26C-40B4-82A6-0F24EB18CD21}"/>
              </a:ext>
            </a:extLst>
          </p:cNvPr>
          <p:cNvSpPr>
            <a:spLocks noGrp="1" noChangeArrowheads="1"/>
          </p:cNvSpPr>
          <p:nvPr>
            <p:ph type="title"/>
          </p:nvPr>
        </p:nvSpPr>
        <p:spPr/>
        <p:txBody>
          <a:bodyPr/>
          <a:lstStyle/>
          <a:p>
            <a:pPr eaLnBrk="1" hangingPunct="1"/>
            <a:r>
              <a:rPr lang="en-US" altLang="en-US" dirty="0">
                <a:latin typeface="+mn-lt"/>
              </a:rPr>
              <a:t>Tender</a:t>
            </a:r>
          </a:p>
        </p:txBody>
      </p:sp>
      <p:sp>
        <p:nvSpPr>
          <p:cNvPr id="8195" name="Content Placeholder 3">
            <a:extLst>
              <a:ext uri="{FF2B5EF4-FFF2-40B4-BE49-F238E27FC236}">
                <a16:creationId xmlns:a16="http://schemas.microsoft.com/office/drawing/2014/main" xmlns="" id="{41A01325-2F1A-4455-81F7-ABC69ED1B004}"/>
              </a:ext>
            </a:extLst>
          </p:cNvPr>
          <p:cNvSpPr>
            <a:spLocks noGrp="1" noChangeArrowheads="1"/>
          </p:cNvSpPr>
          <p:nvPr>
            <p:ph idx="1"/>
          </p:nvPr>
        </p:nvSpPr>
        <p:spPr/>
        <p:txBody>
          <a:bodyPr/>
          <a:lstStyle/>
          <a:p>
            <a:pPr marL="291600" indent="-291600">
              <a:lnSpc>
                <a:spcPct val="90000"/>
              </a:lnSpc>
              <a:spcBef>
                <a:spcPts val="1000"/>
              </a:spcBef>
              <a:buClr>
                <a:schemeClr val="tx2"/>
              </a:buClr>
            </a:pPr>
            <a:r>
              <a:rPr lang="en-US" altLang="en-US" sz="2800" dirty="0"/>
              <a:t>Definition: An offer of performance; making an offer to perform and being ready, willing and able to perform.</a:t>
            </a:r>
          </a:p>
        </p:txBody>
      </p:sp>
      <p:sp>
        <p:nvSpPr>
          <p:cNvPr id="8196" name="Slide Number Placeholder 3">
            <a:extLst>
              <a:ext uri="{FF2B5EF4-FFF2-40B4-BE49-F238E27FC236}">
                <a16:creationId xmlns:a16="http://schemas.microsoft.com/office/drawing/2014/main" xmlns="" id="{3B71EE41-D54C-44A4-B297-E8B0DEDCD579}"/>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00D1DA6-3BF2-4368-9092-36AA81B73B31}" type="slidenum">
              <a:rPr lang="en-US" altLang="en-US" sz="1400">
                <a:latin typeface="+mn-lt"/>
              </a:rPr>
              <a:pPr>
                <a:spcBef>
                  <a:spcPct val="0"/>
                </a:spcBef>
                <a:buFontTx/>
                <a:buNone/>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FCB1E326-250F-4221-88C4-ED218E49B1E5}"/>
              </a:ext>
            </a:extLst>
          </p:cNvPr>
          <p:cNvSpPr>
            <a:spLocks noGrp="1" noChangeArrowheads="1"/>
          </p:cNvSpPr>
          <p:nvPr>
            <p:ph type="title"/>
          </p:nvPr>
        </p:nvSpPr>
        <p:spPr/>
        <p:txBody>
          <a:bodyPr/>
          <a:lstStyle/>
          <a:p>
            <a:pPr eaLnBrk="1" hangingPunct="1"/>
            <a:r>
              <a:rPr lang="en-US" altLang="en-US" dirty="0">
                <a:latin typeface="+mn-lt"/>
              </a:rPr>
              <a:t>Types of Performance</a:t>
            </a:r>
          </a:p>
        </p:txBody>
      </p:sp>
      <p:sp>
        <p:nvSpPr>
          <p:cNvPr id="9219" name="Content Placeholder 3">
            <a:extLst>
              <a:ext uri="{FF2B5EF4-FFF2-40B4-BE49-F238E27FC236}">
                <a16:creationId xmlns:a16="http://schemas.microsoft.com/office/drawing/2014/main" xmlns="" id="{834013AA-8A56-4AEB-AAD0-86BB558A7356}"/>
              </a:ext>
            </a:extLst>
          </p:cNvPr>
          <p:cNvSpPr>
            <a:spLocks noGrp="1" noChangeArrowheads="1"/>
          </p:cNvSpPr>
          <p:nvPr>
            <p:ph idx="1"/>
          </p:nvPr>
        </p:nvSpPr>
        <p:spPr/>
        <p:txBody>
          <a:bodyPr>
            <a:normAutofit/>
          </a:bodyPr>
          <a:lstStyle/>
          <a:p>
            <a:pPr marL="0" indent="0" algn="l" eaLnBrk="1" hangingPunct="1">
              <a:spcBef>
                <a:spcPts val="1500"/>
              </a:spcBef>
              <a:buClr>
                <a:schemeClr val="tx2"/>
              </a:buClr>
              <a:buNone/>
            </a:pPr>
            <a:r>
              <a:rPr lang="en-US" altLang="en-US" sz="2800" dirty="0"/>
              <a:t>Complete Performance: Occurs when all aspects of parties’ duties under contract are carried out perfectly.</a:t>
            </a:r>
          </a:p>
          <a:p>
            <a:pPr marL="0" indent="0" algn="l" eaLnBrk="1" hangingPunct="1">
              <a:spcBef>
                <a:spcPts val="1500"/>
              </a:spcBef>
              <a:buClr>
                <a:schemeClr val="tx2"/>
              </a:buClr>
              <a:buNone/>
            </a:pPr>
            <a:r>
              <a:rPr lang="en-US" altLang="en-US" sz="2800" dirty="0"/>
              <a:t>Substantial Performance: Occurs when:</a:t>
            </a:r>
          </a:p>
          <a:p>
            <a:pPr marL="291600" lvl="1" indent="-291600">
              <a:lnSpc>
                <a:spcPct val="90000"/>
              </a:lnSpc>
              <a:spcBef>
                <a:spcPts val="1000"/>
              </a:spcBef>
              <a:buClr>
                <a:schemeClr val="tx2"/>
              </a:buClr>
            </a:pPr>
            <a:r>
              <a:rPr lang="en-US" altLang="en-US" sz="2800" dirty="0"/>
              <a:t>Completion of “nearly all” terms of agreement;</a:t>
            </a:r>
          </a:p>
          <a:p>
            <a:pPr marL="291600" lvl="1" indent="-291600">
              <a:lnSpc>
                <a:spcPct val="90000"/>
              </a:lnSpc>
              <a:spcBef>
                <a:spcPts val="1000"/>
              </a:spcBef>
              <a:buClr>
                <a:schemeClr val="tx2"/>
              </a:buClr>
            </a:pPr>
            <a:r>
              <a:rPr lang="en-US" altLang="en-US" sz="2800" dirty="0"/>
              <a:t>Honest effort to complete all terms; and,</a:t>
            </a:r>
          </a:p>
          <a:p>
            <a:pPr marL="291600" lvl="1" indent="-291600">
              <a:lnSpc>
                <a:spcPct val="90000"/>
              </a:lnSpc>
              <a:spcBef>
                <a:spcPts val="1000"/>
              </a:spcBef>
              <a:buClr>
                <a:schemeClr val="tx2"/>
              </a:buClr>
            </a:pPr>
            <a:r>
              <a:rPr lang="en-US" altLang="en-US" sz="2800" dirty="0"/>
              <a:t>No “willful departure” from terms of agreement.</a:t>
            </a:r>
          </a:p>
        </p:txBody>
      </p:sp>
      <p:sp>
        <p:nvSpPr>
          <p:cNvPr id="9220" name="Slide Number Placeholder 3">
            <a:extLst>
              <a:ext uri="{FF2B5EF4-FFF2-40B4-BE49-F238E27FC236}">
                <a16:creationId xmlns:a16="http://schemas.microsoft.com/office/drawing/2014/main" xmlns="" id="{EC48A891-D365-44E5-B543-5B8F1B8DB44D}"/>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DCB7BF7-022A-4692-9892-3ED097D3A8EB}" type="slidenum">
              <a:rPr lang="en-US" altLang="en-US" sz="1400">
                <a:latin typeface="+mn-lt"/>
              </a:rPr>
              <a:pPr>
                <a:spcBef>
                  <a:spcPct val="0"/>
                </a:spcBef>
                <a:buFontTx/>
                <a:buNone/>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68402A25-676E-4D0E-B21B-A84624D7F0C8}"/>
              </a:ext>
            </a:extLst>
          </p:cNvPr>
          <p:cNvSpPr>
            <a:spLocks noGrp="1" noChangeArrowheads="1"/>
          </p:cNvSpPr>
          <p:nvPr>
            <p:ph type="title"/>
          </p:nvPr>
        </p:nvSpPr>
        <p:spPr/>
        <p:txBody>
          <a:bodyPr/>
          <a:lstStyle/>
          <a:p>
            <a:pPr eaLnBrk="1" hangingPunct="1"/>
            <a:r>
              <a:rPr lang="en-US" altLang="en-US" sz="4200" dirty="0">
                <a:latin typeface="+mn-lt"/>
              </a:rPr>
              <a:t>Discharge By Material Breach</a:t>
            </a:r>
          </a:p>
        </p:txBody>
      </p:sp>
      <p:sp>
        <p:nvSpPr>
          <p:cNvPr id="10243" name="Content Placeholder 3">
            <a:extLst>
              <a:ext uri="{FF2B5EF4-FFF2-40B4-BE49-F238E27FC236}">
                <a16:creationId xmlns:a16="http://schemas.microsoft.com/office/drawing/2014/main" xmlns="" id="{6BD4A8DE-C394-49AA-A6C8-DDA2F3BC9FDE}"/>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pPr>
            <a:r>
              <a:rPr lang="en-US" altLang="en-US" sz="2800" dirty="0"/>
              <a:t>Occurs when party unjustifiably fails to substantially perform his/her contractual obligations.</a:t>
            </a:r>
          </a:p>
          <a:p>
            <a:pPr marL="291600" indent="-291600">
              <a:lnSpc>
                <a:spcPct val="90000"/>
              </a:lnSpc>
              <a:spcBef>
                <a:spcPts val="1000"/>
              </a:spcBef>
              <a:buClr>
                <a:schemeClr val="tx2"/>
              </a:buClr>
            </a:pPr>
            <a:r>
              <a:rPr lang="en-US" altLang="en-US" sz="2800" dirty="0"/>
              <a:t>Discharges non-breaching party from his/her contractual obligations.</a:t>
            </a:r>
          </a:p>
        </p:txBody>
      </p:sp>
      <p:sp>
        <p:nvSpPr>
          <p:cNvPr id="10244" name="Slide Number Placeholder 3">
            <a:extLst>
              <a:ext uri="{FF2B5EF4-FFF2-40B4-BE49-F238E27FC236}">
                <a16:creationId xmlns:a16="http://schemas.microsoft.com/office/drawing/2014/main" xmlns="" id="{34EBEB45-919A-46AA-9A32-A25B63BF12D8}"/>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A8ACF55-084B-4EC3-9CBD-E321B4D6B161}" type="slidenum">
              <a:rPr lang="en-US" altLang="en-US" sz="1400">
                <a:latin typeface="+mn-lt"/>
              </a:rPr>
              <a:pPr>
                <a:spcBef>
                  <a:spcPct val="0"/>
                </a:spcBef>
                <a:buFontTx/>
                <a:buNone/>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0B74BA9B-31DE-4359-8937-2FB18D833044}"/>
              </a:ext>
            </a:extLst>
          </p:cNvPr>
          <p:cNvSpPr>
            <a:spLocks noGrp="1" noChangeArrowheads="1"/>
          </p:cNvSpPr>
          <p:nvPr>
            <p:ph type="title"/>
          </p:nvPr>
        </p:nvSpPr>
        <p:spPr/>
        <p:txBody>
          <a:bodyPr/>
          <a:lstStyle/>
          <a:p>
            <a:pPr eaLnBrk="1" hangingPunct="1"/>
            <a:r>
              <a:rPr lang="en-US" altLang="en-US">
                <a:latin typeface="+mn-lt"/>
              </a:rPr>
              <a:t>Anticipatory Repudiation </a:t>
            </a:r>
            <a:r>
              <a:rPr lang="en-US" altLang="en-US" sz="2400">
                <a:latin typeface="+mn-lt"/>
              </a:rPr>
              <a:t>1</a:t>
            </a:r>
            <a:endParaRPr lang="en-US" altLang="en-US" sz="2400" dirty="0">
              <a:latin typeface="+mn-lt"/>
            </a:endParaRPr>
          </a:p>
        </p:txBody>
      </p:sp>
      <p:sp>
        <p:nvSpPr>
          <p:cNvPr id="11267" name="Content Placeholder 3">
            <a:extLst>
              <a:ext uri="{FF2B5EF4-FFF2-40B4-BE49-F238E27FC236}">
                <a16:creationId xmlns:a16="http://schemas.microsoft.com/office/drawing/2014/main" xmlns="" id="{4DB54FBB-EEA8-4912-AC45-52A160408BFD}"/>
              </a:ext>
            </a:extLst>
          </p:cNvPr>
          <p:cNvSpPr>
            <a:spLocks noGrp="1" noChangeArrowheads="1"/>
          </p:cNvSpPr>
          <p:nvPr>
            <p:ph idx="1"/>
          </p:nvPr>
        </p:nvSpPr>
        <p:spPr/>
        <p:txBody>
          <a:bodyPr/>
          <a:lstStyle/>
          <a:p>
            <a:pPr marL="291600" indent="-291600">
              <a:lnSpc>
                <a:spcPct val="90000"/>
              </a:lnSpc>
              <a:spcBef>
                <a:spcPts val="1000"/>
              </a:spcBef>
              <a:buClr>
                <a:schemeClr val="tx2"/>
              </a:buClr>
            </a:pPr>
            <a:r>
              <a:rPr lang="en-US" altLang="en-US" sz="2800" dirty="0"/>
              <a:t>Definition: Party decides, before the actual time of performance, not to complete contract obligations.</a:t>
            </a:r>
          </a:p>
          <a:p>
            <a:pPr marL="291600" indent="-291600">
              <a:lnSpc>
                <a:spcPct val="90000"/>
              </a:lnSpc>
              <a:spcBef>
                <a:spcPts val="1000"/>
              </a:spcBef>
              <a:buClr>
                <a:schemeClr val="tx2"/>
              </a:buClr>
            </a:pPr>
            <a:r>
              <a:rPr lang="en-US" altLang="en-US" sz="2800" dirty="0"/>
              <a:t>Often occurs when market conditions change and one party realizes it will not be profitable to fulfill terms of contract.</a:t>
            </a:r>
          </a:p>
        </p:txBody>
      </p:sp>
      <p:sp>
        <p:nvSpPr>
          <p:cNvPr id="11268" name="Slide Number Placeholder 3">
            <a:extLst>
              <a:ext uri="{FF2B5EF4-FFF2-40B4-BE49-F238E27FC236}">
                <a16:creationId xmlns:a16="http://schemas.microsoft.com/office/drawing/2014/main" xmlns="" id="{EB973B3D-5E16-45BE-A9F0-789862E3D2F2}"/>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A8FF081-BA74-4A9B-B226-44301F8A7672}" type="slidenum">
              <a:rPr lang="en-US" altLang="en-US" sz="1400">
                <a:latin typeface="+mn-lt"/>
              </a:rPr>
              <a:pPr>
                <a:spcBef>
                  <a:spcPct val="0"/>
                </a:spcBef>
                <a:buFontTx/>
                <a:buNone/>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601FA49C-C9C9-4A91-8FA3-A50C06E586C8}"/>
              </a:ext>
            </a:extLst>
          </p:cNvPr>
          <p:cNvSpPr>
            <a:spLocks noGrp="1" noChangeArrowheads="1"/>
          </p:cNvSpPr>
          <p:nvPr>
            <p:ph type="title"/>
          </p:nvPr>
        </p:nvSpPr>
        <p:spPr/>
        <p:txBody>
          <a:bodyPr/>
          <a:lstStyle/>
          <a:p>
            <a:pPr eaLnBrk="1" hangingPunct="1"/>
            <a:r>
              <a:rPr lang="en-US" altLang="en-US" sz="4000">
                <a:latin typeface="+mn-lt"/>
              </a:rPr>
              <a:t>Anticipatory Repudiation </a:t>
            </a:r>
            <a:r>
              <a:rPr lang="en-US" altLang="en-US" sz="2400">
                <a:latin typeface="+mn-lt"/>
              </a:rPr>
              <a:t>2</a:t>
            </a:r>
            <a:endParaRPr lang="en-US" altLang="en-US" sz="2400" dirty="0">
              <a:latin typeface="+mn-lt"/>
            </a:endParaRPr>
          </a:p>
        </p:txBody>
      </p:sp>
      <p:sp>
        <p:nvSpPr>
          <p:cNvPr id="12291" name="Content Placeholder 3">
            <a:extLst>
              <a:ext uri="{FF2B5EF4-FFF2-40B4-BE49-F238E27FC236}">
                <a16:creationId xmlns:a16="http://schemas.microsoft.com/office/drawing/2014/main" xmlns="" id="{025244E8-42CE-4213-9787-4BF90E155843}"/>
              </a:ext>
            </a:extLst>
          </p:cNvPr>
          <p:cNvSpPr>
            <a:spLocks noGrp="1" noChangeArrowheads="1"/>
          </p:cNvSpPr>
          <p:nvPr>
            <p:ph idx="1"/>
          </p:nvPr>
        </p:nvSpPr>
        <p:spPr/>
        <p:txBody>
          <a:bodyPr/>
          <a:lstStyle/>
          <a:p>
            <a:pPr marL="291600" indent="-291600">
              <a:lnSpc>
                <a:spcPct val="90000"/>
              </a:lnSpc>
              <a:spcBef>
                <a:spcPts val="1000"/>
              </a:spcBef>
              <a:buClr>
                <a:schemeClr val="tx2"/>
              </a:buClr>
            </a:pPr>
            <a:r>
              <a:rPr lang="en-US" altLang="en-US" sz="2800" dirty="0"/>
              <a:t>Can occur either through express indication of intent not to perform, or action inconsistent with ability to carry out contract obligations when performance due.</a:t>
            </a:r>
          </a:p>
          <a:p>
            <a:pPr marL="291600" indent="-291600">
              <a:lnSpc>
                <a:spcPct val="90000"/>
              </a:lnSpc>
              <a:spcBef>
                <a:spcPts val="1000"/>
              </a:spcBef>
              <a:buClr>
                <a:schemeClr val="tx2"/>
              </a:buClr>
            </a:pPr>
            <a:r>
              <a:rPr lang="en-US" altLang="en-US" sz="2800" dirty="0"/>
              <a:t>Once contract anticipatorily repudiated, non-breaching party discharged from obligations under contract, and can sue immediately for breach.</a:t>
            </a:r>
          </a:p>
        </p:txBody>
      </p:sp>
      <p:sp>
        <p:nvSpPr>
          <p:cNvPr id="12292" name="Slide Number Placeholder 3">
            <a:extLst>
              <a:ext uri="{FF2B5EF4-FFF2-40B4-BE49-F238E27FC236}">
                <a16:creationId xmlns:a16="http://schemas.microsoft.com/office/drawing/2014/main" xmlns="" id="{FC3D1DF4-2CEE-4233-9D1F-2BAE4EA1BF9A}"/>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4423CAA-278B-4131-A56A-558CC566304B}" type="slidenum">
              <a:rPr lang="en-US" altLang="en-US" sz="1400">
                <a:latin typeface="+mn-lt"/>
              </a:rPr>
              <a:pPr>
                <a:spcBef>
                  <a:spcPct val="0"/>
                </a:spcBef>
                <a:buFontTx/>
                <a:buNone/>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722ef83783fa832f62d502464d8423af93e1eb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378</TotalTime>
  <Words>2106</Words>
  <Application>Microsoft Office PowerPoint</Application>
  <PresentationFormat>On-screen Show (4:3)</PresentationFormat>
  <Paragraphs>135</Paragraphs>
  <Slides>20</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Cambria</vt:lpstr>
      <vt:lpstr>KubaSS</vt:lpstr>
      <vt:lpstr>1_KubaSS</vt:lpstr>
      <vt:lpstr>Chapter 14</vt:lpstr>
      <vt:lpstr>Circumstances Resulting in Discharge of Contract</vt:lpstr>
      <vt:lpstr>Types of Conditions 1</vt:lpstr>
      <vt:lpstr>Types of Conditions 2</vt:lpstr>
      <vt:lpstr>Tender</vt:lpstr>
      <vt:lpstr>Types of Performance</vt:lpstr>
      <vt:lpstr>Discharge By Material Breach</vt:lpstr>
      <vt:lpstr>Anticipatory Repudiation 1</vt:lpstr>
      <vt:lpstr>Anticipatory Repudiation 2</vt:lpstr>
      <vt:lpstr>Discharge By Mutual Agreement 1</vt:lpstr>
      <vt:lpstr>Discharge By Mutual Agreement 2</vt:lpstr>
      <vt:lpstr>Discharge By Operation of Law</vt:lpstr>
      <vt:lpstr>Legal Remedies (Monetary Damages) For Breach of Contract 1</vt:lpstr>
      <vt:lpstr>Legal Remedies (Monetary Damages) For Breach of Contract 2</vt:lpstr>
      <vt:lpstr>Duty to Mitigate Damages</vt:lpstr>
      <vt:lpstr>Equitable Remedies For Breach of Contract 1</vt:lpstr>
      <vt:lpstr>Equitable Remedies For Breach of Contract 2</vt:lpstr>
      <vt:lpstr>Elements Necessary to Recognize Quasi-Contractual Recovery</vt:lpstr>
      <vt:lpstr>Question for Discussion 1</vt:lpstr>
      <vt:lpstr>Question for Discussion 2</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45</cp:revision>
  <dcterms:created xsi:type="dcterms:W3CDTF">2011-05-16T15:56:06Z</dcterms:created>
  <dcterms:modified xsi:type="dcterms:W3CDTF">2018-09-16T19:52:19Z</dcterms:modified>
</cp:coreProperties>
</file>