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7" r:id="rId2"/>
  </p:sldMasterIdLst>
  <p:notesMasterIdLst>
    <p:notesMasterId r:id="rId14"/>
  </p:notesMasterIdLst>
  <p:handoutMasterIdLst>
    <p:handoutMasterId r:id="rId15"/>
  </p:handoutMasterIdLst>
  <p:sldIdLst>
    <p:sldId id="269" r:id="rId3"/>
    <p:sldId id="257" r:id="rId4"/>
    <p:sldId id="258" r:id="rId5"/>
    <p:sldId id="259" r:id="rId6"/>
    <p:sldId id="265" r:id="rId7"/>
    <p:sldId id="260" r:id="rId8"/>
    <p:sldId id="261" r:id="rId9"/>
    <p:sldId id="262" r:id="rId10"/>
    <p:sldId id="263" r:id="rId11"/>
    <p:sldId id="264" r:id="rId12"/>
    <p:sldId id="266" r:id="rId13"/>
  </p:sldIdLst>
  <p:sldSz cx="9144000" cy="6858000" type="screen4x3"/>
  <p:notesSz cx="6858000" cy="9144000"/>
  <p:custDataLst>
    <p:tags r:id="rId16"/>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164" autoAdjust="0"/>
    <p:restoredTop sz="86380" autoAdjust="0"/>
  </p:normalViewPr>
  <p:slideViewPr>
    <p:cSldViewPr>
      <p:cViewPr varScale="1">
        <p:scale>
          <a:sx n="60" d="100"/>
          <a:sy n="60" d="100"/>
        </p:scale>
        <p:origin x="78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52AFDF-8604-324E-AE6C-306DBD73DFF8}" type="datetimeFigureOut">
              <a:rPr lang="en-US" smtClean="0"/>
              <a:t>9/16/2018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22FEF6-FEFF-E74C-A3EB-D1E6669A62DE}" type="slidenum">
              <a:rPr lang="en-US" smtClean="0"/>
              <a:t>‹#›</a:t>
            </a:fld>
            <a:endParaRPr lang="en-US"/>
          </a:p>
        </p:txBody>
      </p:sp>
    </p:spTree>
    <p:extLst>
      <p:ext uri="{BB962C8B-B14F-4D97-AF65-F5344CB8AC3E}">
        <p14:creationId xmlns:p14="http://schemas.microsoft.com/office/powerpoint/2010/main" val="33793186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139B7F8-8A51-4013-84A3-A88B86022CE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xmlns="" id="{7472C51D-92FA-40B3-860A-6B7B1AAAB13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2314ADE4-1B08-4753-BDEA-4F0430FBB6C8}" type="datetimeFigureOut">
              <a:rPr lang="en-US"/>
              <a:pPr>
                <a:defRPr/>
              </a:pPr>
              <a:t>9/16/2018</a:t>
            </a:fld>
            <a:endParaRPr lang="en-US"/>
          </a:p>
        </p:txBody>
      </p:sp>
      <p:sp>
        <p:nvSpPr>
          <p:cNvPr id="4" name="Slide Image Placeholder 3">
            <a:extLst>
              <a:ext uri="{FF2B5EF4-FFF2-40B4-BE49-F238E27FC236}">
                <a16:creationId xmlns:a16="http://schemas.microsoft.com/office/drawing/2014/main" xmlns="" id="{BF4009BD-D72B-4F09-B9E1-F24F0C6E036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2D541613-9B92-4CC0-BD6B-325DEB48560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953CBA8F-EC41-4207-B489-103326C79F4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9C461B8A-AAFA-42F3-B6C3-204E960C83F6}"/>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CD1DB12-8534-47A1-A53C-03323CD1FF74}" type="slidenum">
              <a:rPr lang="en-US" altLang="en-US"/>
              <a:pPr/>
              <a:t>‹#›</a:t>
            </a:fld>
            <a:endParaRPr lang="en-US" altLang="en-US"/>
          </a:p>
        </p:txBody>
      </p:sp>
    </p:spTree>
    <p:extLst>
      <p:ext uri="{BB962C8B-B14F-4D97-AF65-F5344CB8AC3E}">
        <p14:creationId xmlns:p14="http://schemas.microsoft.com/office/powerpoint/2010/main" val="410289065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a:t>Chapter 12: </a:t>
            </a:r>
            <a:r>
              <a:rPr lang="en-US" altLang="en-US" sz="1200" dirty="0">
                <a:solidFill>
                  <a:schemeClr val="tx1"/>
                </a:solidFill>
              </a:rPr>
              <a:t>Reality of Assent</a:t>
            </a:r>
          </a:p>
        </p:txBody>
      </p:sp>
      <p:sp>
        <p:nvSpPr>
          <p:cNvPr id="4" name="Slide Number Placeholder 3"/>
          <p:cNvSpPr>
            <a:spLocks noGrp="1"/>
          </p:cNvSpPr>
          <p:nvPr>
            <p:ph type="sldNum" sz="quarter" idx="10"/>
          </p:nvPr>
        </p:nvSpPr>
        <p:spPr/>
        <p:txBody>
          <a:bodyPr/>
          <a:lstStyle/>
          <a:p>
            <a:pPr>
              <a:defRPr/>
            </a:pPr>
            <a:fld id="{4AAD8207-AC3C-4131-9A02-6C330612A112}" type="slidenum">
              <a:rPr lang="en-US" altLang="en-US" smtClean="0"/>
              <a:pPr>
                <a:defRPr/>
              </a:pPr>
              <a:t>1</a:t>
            </a:fld>
            <a:endParaRPr lang="en-US" altLang="en-US"/>
          </a:p>
        </p:txBody>
      </p:sp>
    </p:spTree>
    <p:extLst>
      <p:ext uri="{BB962C8B-B14F-4D97-AF65-F5344CB8AC3E}">
        <p14:creationId xmlns:p14="http://schemas.microsoft.com/office/powerpoint/2010/main" val="4147597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xmlns="" id="{9372E84D-E055-4B66-A071-D9957B5CBB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1" name="Notes Placeholder 2">
            <a:extLst>
              <a:ext uri="{FF2B5EF4-FFF2-40B4-BE49-F238E27FC236}">
                <a16:creationId xmlns:a16="http://schemas.microsoft.com/office/drawing/2014/main" xmlns="" id="{CEF67E75-7450-4D93-A7B7-7D7DFC7F063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Duress occurs when one party threatens physical harm or extortion to gain consent to contract, when one party threatens to file a criminal lawsuit unless consent is given to the terms of the contract, when one party threatens to file a frivolous civil lawsuit unless consent is given to the terms of the contract, and when one party threatens the other’s economic interests (although in many jurisdictions, recovery based on economic duress or pressure is rarely granted.)</a:t>
            </a:r>
          </a:p>
        </p:txBody>
      </p:sp>
      <p:sp>
        <p:nvSpPr>
          <p:cNvPr id="27652" name="Slide Number Placeholder 3">
            <a:extLst>
              <a:ext uri="{FF2B5EF4-FFF2-40B4-BE49-F238E27FC236}">
                <a16:creationId xmlns:a16="http://schemas.microsoft.com/office/drawing/2014/main" xmlns="" id="{DDCD30FB-46BF-4E67-B7F5-9C62DD89621D}"/>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81DCAD-6794-4505-9127-ABD97BDE5952}" type="slidenum">
              <a:rPr lang="en-US" altLang="en-US"/>
              <a:pPr/>
              <a:t>10</a:t>
            </a:fld>
            <a:endParaRPr lang="en-US" altLang="en-US"/>
          </a:p>
        </p:txBody>
      </p:sp>
    </p:spTree>
    <p:extLst>
      <p:ext uri="{BB962C8B-B14F-4D97-AF65-F5344CB8AC3E}">
        <p14:creationId xmlns:p14="http://schemas.microsoft.com/office/powerpoint/2010/main" val="3922685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xmlns="" id="{629DCD7D-8D55-431B-B098-5CA7F7C31F7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9459" name="Notes Placeholder 2">
            <a:extLst>
              <a:ext uri="{FF2B5EF4-FFF2-40B4-BE49-F238E27FC236}">
                <a16:creationId xmlns:a16="http://schemas.microsoft.com/office/drawing/2014/main" xmlns="" id="{A50D4E20-5592-43A8-882F-2D79827880F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Legal assent is defined as a voluntary, willing promise to transact that the law will require the parties to obey.  Without assent, a contract may be avoided or rescinded.  Cancellation of contract due to a lack of assent means the party with the power of avoidance can require the return of consideration given to the other party; similarly, the party with a rescission right must return the consideration received from the other party.  Major “obstacles” to legal assent include mistake, misrepresentation, undue influence, and duress.</a:t>
            </a:r>
          </a:p>
        </p:txBody>
      </p:sp>
      <p:sp>
        <p:nvSpPr>
          <p:cNvPr id="19460" name="Slide Number Placeholder 3">
            <a:extLst>
              <a:ext uri="{FF2B5EF4-FFF2-40B4-BE49-F238E27FC236}">
                <a16:creationId xmlns:a16="http://schemas.microsoft.com/office/drawing/2014/main" xmlns="" id="{B31999E3-709E-4A3F-859A-2C59CECBF1C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D48CEF-B6A7-4B89-A509-A2C09D5F5659}" type="slidenum">
              <a:rPr lang="en-US" altLang="en-US"/>
              <a:pPr/>
              <a:t>2</a:t>
            </a:fld>
            <a:endParaRPr lang="en-US" altLang="en-US"/>
          </a:p>
        </p:txBody>
      </p:sp>
    </p:spTree>
    <p:extLst>
      <p:ext uri="{BB962C8B-B14F-4D97-AF65-F5344CB8AC3E}">
        <p14:creationId xmlns:p14="http://schemas.microsoft.com/office/powerpoint/2010/main" val="4235061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xmlns="" id="{6E5D3B67-BF9E-47D4-8825-4FC7E4CBF1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3" name="Notes Placeholder 2">
            <a:extLst>
              <a:ext uri="{FF2B5EF4-FFF2-40B4-BE49-F238E27FC236}">
                <a16:creationId xmlns:a16="http://schemas.microsoft.com/office/drawing/2014/main" xmlns="" id="{7AB93F47-F094-4261-B459-B6640ABD7980}"/>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Mistakes are misunderstandings regarding the material facts of a contract existing at the time the agreement was made.  A unilateral mistake is a mistake made by one contracting party; generally, a contract is still binding even if a unilateral mistake has been made.  With a mutual (or bilateral) mistake, a mistake is made by both parties; if the mistake is mutual, and if it pertains to a material (or significant) fact, either party can rescind the contract.</a:t>
            </a:r>
          </a:p>
        </p:txBody>
      </p:sp>
      <p:sp>
        <p:nvSpPr>
          <p:cNvPr id="20484" name="Slide Number Placeholder 3">
            <a:extLst>
              <a:ext uri="{FF2B5EF4-FFF2-40B4-BE49-F238E27FC236}">
                <a16:creationId xmlns:a16="http://schemas.microsoft.com/office/drawing/2014/main" xmlns="" id="{62341521-5973-421D-80FE-9C9F089D44E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743444E-3F7A-41DE-8569-F3C0BB0B08F2}" type="slidenum">
              <a:rPr lang="en-US" altLang="en-US"/>
              <a:pPr/>
              <a:t>3</a:t>
            </a:fld>
            <a:endParaRPr lang="en-US" altLang="en-US"/>
          </a:p>
        </p:txBody>
      </p:sp>
    </p:spTree>
    <p:extLst>
      <p:ext uri="{BB962C8B-B14F-4D97-AF65-F5344CB8AC3E}">
        <p14:creationId xmlns:p14="http://schemas.microsoft.com/office/powerpoint/2010/main" val="2132172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xmlns="" id="{79F4110E-BC16-4C86-BE03-D390812323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Notes Placeholder 2">
            <a:extLst>
              <a:ext uri="{FF2B5EF4-FFF2-40B4-BE49-F238E27FC236}">
                <a16:creationId xmlns:a16="http://schemas.microsoft.com/office/drawing/2014/main" xmlns="" id="{EEC4D83B-B66B-40CD-9E9C-3138B2B98D20}"/>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For a mutual mistake to interfere with legal consent, it must involve:  a basic assumption about the subject matter of the contract; a material effect on the agreement; and an adverse effect on a party who did not agree to bear the risk of mistake at the time of the agreement.</a:t>
            </a:r>
          </a:p>
        </p:txBody>
      </p:sp>
      <p:sp>
        <p:nvSpPr>
          <p:cNvPr id="21508" name="Slide Number Placeholder 3">
            <a:extLst>
              <a:ext uri="{FF2B5EF4-FFF2-40B4-BE49-F238E27FC236}">
                <a16:creationId xmlns:a16="http://schemas.microsoft.com/office/drawing/2014/main" xmlns="" id="{E21851D1-7161-4DCC-939B-5D40C947A39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0AF1DC-2F67-4D68-853C-6AD1C3BE2375}" type="slidenum">
              <a:rPr lang="en-US" altLang="en-US"/>
              <a:pPr/>
              <a:t>4</a:t>
            </a:fld>
            <a:endParaRPr lang="en-US" altLang="en-US"/>
          </a:p>
        </p:txBody>
      </p:sp>
    </p:spTree>
    <p:extLst>
      <p:ext uri="{BB962C8B-B14F-4D97-AF65-F5344CB8AC3E}">
        <p14:creationId xmlns:p14="http://schemas.microsoft.com/office/powerpoint/2010/main" val="823210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xmlns="" id="{3796E554-5515-403D-A02F-9D23D1B3C8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Notes Placeholder 2">
            <a:extLst>
              <a:ext uri="{FF2B5EF4-FFF2-40B4-BE49-F238E27FC236}">
                <a16:creationId xmlns:a16="http://schemas.microsoft.com/office/drawing/2014/main" xmlns="" id="{6923D5E5-D919-424A-998E-5D0903F2F999}"/>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 innocent misrepresentation is a false statement about a fact material to an agreement that the person who made the statement believed to be true. The person who made the false statement had no knowledge of the falsity of the claim; in other words, he or she lacked “scienter.” Innocent misrepresentations permit the party who was misled by the false statement to rescind the contract; however, because the party who made the false statement had no intent to mislead, the aggrieved party cannot sue for damages.</a:t>
            </a:r>
          </a:p>
        </p:txBody>
      </p:sp>
      <p:sp>
        <p:nvSpPr>
          <p:cNvPr id="22532" name="Slide Number Placeholder 3">
            <a:extLst>
              <a:ext uri="{FF2B5EF4-FFF2-40B4-BE49-F238E27FC236}">
                <a16:creationId xmlns:a16="http://schemas.microsoft.com/office/drawing/2014/main" xmlns="" id="{1E923690-348E-435B-8913-570730970960}"/>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EE7475-FD98-49CF-8047-10BB9D9F1A9B}" type="slidenum">
              <a:rPr lang="en-US" altLang="en-US"/>
              <a:pPr/>
              <a:t>5</a:t>
            </a:fld>
            <a:endParaRPr lang="en-US" altLang="en-US"/>
          </a:p>
        </p:txBody>
      </p:sp>
    </p:spTree>
    <p:extLst>
      <p:ext uri="{BB962C8B-B14F-4D97-AF65-F5344CB8AC3E}">
        <p14:creationId xmlns:p14="http://schemas.microsoft.com/office/powerpoint/2010/main" val="1748421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xmlns="" id="{8033AD9A-7BBE-49AD-BADF-D3E6755848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Notes Placeholder 2">
            <a:extLst>
              <a:ext uri="{FF2B5EF4-FFF2-40B4-BE49-F238E27FC236}">
                <a16:creationId xmlns:a16="http://schemas.microsoft.com/office/drawing/2014/main" xmlns="" id="{EFA286C3-92F6-44D8-9CC8-0116FE18588D}"/>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Negligent misrepresentation is defined as the negligent, untruthful assertion of material fact by a contracting party.  If a negligent misrepresentation has occurred, the aggrieved party can rescind the contract, and sue for damages.  Negligent misrepresentation is to be contrasted with an innocent misrepresentation, which occurs when the party making the false assertion believes it to be true, and is not negligent in making the false assertion.  Although an innocent misrepresentation permits the misled party to rescind the contract, he or she cannot sue for damages. Fraudulent misrepresentation is defined as the intentional, untruthful assertion of a material fact by a contracting party.  If a fraudulent misrepresentation has occurred, the aggrieved party can rescind the contract, and sue for damages. Courts permit contract rescission for negligent or fraudulent misrepresentation, assuming proof of a false assertion, negligence resulting in deception or the intent to deceive, and justifiable reliance on the false assertion by the innocent party.</a:t>
            </a:r>
          </a:p>
        </p:txBody>
      </p:sp>
      <p:sp>
        <p:nvSpPr>
          <p:cNvPr id="23556" name="Slide Number Placeholder 3">
            <a:extLst>
              <a:ext uri="{FF2B5EF4-FFF2-40B4-BE49-F238E27FC236}">
                <a16:creationId xmlns:a16="http://schemas.microsoft.com/office/drawing/2014/main" xmlns="" id="{2C02B6AD-DFA4-450F-87C7-416381EB207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9CB4B6-C747-4BF5-86B8-63C2DA2C2B63}" type="slidenum">
              <a:rPr lang="en-US" altLang="en-US"/>
              <a:pPr/>
              <a:t>6</a:t>
            </a:fld>
            <a:endParaRPr lang="en-US" altLang="en-US"/>
          </a:p>
        </p:txBody>
      </p:sp>
    </p:spTree>
    <p:extLst>
      <p:ext uri="{BB962C8B-B14F-4D97-AF65-F5344CB8AC3E}">
        <p14:creationId xmlns:p14="http://schemas.microsoft.com/office/powerpoint/2010/main" val="2750497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xmlns="" id="{0484A7E5-4642-48E5-8EB2-5A14E18A31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Notes Placeholder 2">
            <a:extLst>
              <a:ext uri="{FF2B5EF4-FFF2-40B4-BE49-F238E27FC236}">
                <a16:creationId xmlns:a16="http://schemas.microsoft.com/office/drawing/2014/main" xmlns="" id="{B91E12B3-7A3C-472C-970E-91628261DC0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marL="0" lvl="1" eaLnBrk="1" hangingPunct="1">
              <a:spcBef>
                <a:spcPct val="0"/>
              </a:spcBef>
            </a:pPr>
            <a:r>
              <a:rPr lang="en-US" altLang="en-US"/>
              <a:t>Undue influence consists of persuasive efforts of a dominant party, who uses a special relationship to interfere with the other party’s free choice of contract terms.  Any relationship involving one party’s unusual degree of trust in another can result in undue influence; </a:t>
            </a:r>
            <a:r>
              <a:rPr lang="en-US" altLang="en-US" sz="2400"/>
              <a:t>examples include the attorney-client relationship, and the doctor-patient relationship. </a:t>
            </a:r>
          </a:p>
        </p:txBody>
      </p:sp>
      <p:sp>
        <p:nvSpPr>
          <p:cNvPr id="24580" name="Slide Number Placeholder 3">
            <a:extLst>
              <a:ext uri="{FF2B5EF4-FFF2-40B4-BE49-F238E27FC236}">
                <a16:creationId xmlns:a16="http://schemas.microsoft.com/office/drawing/2014/main" xmlns="" id="{24A34BF7-21C1-4E55-B7B7-E17B4388ECC7}"/>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91C060-AAF3-4D9E-8603-C103BDF7F9D1}" type="slidenum">
              <a:rPr lang="en-US" altLang="en-US"/>
              <a:pPr/>
              <a:t>7</a:t>
            </a:fld>
            <a:endParaRPr lang="en-US" altLang="en-US"/>
          </a:p>
        </p:txBody>
      </p:sp>
    </p:spTree>
    <p:extLst>
      <p:ext uri="{BB962C8B-B14F-4D97-AF65-F5344CB8AC3E}">
        <p14:creationId xmlns:p14="http://schemas.microsoft.com/office/powerpoint/2010/main" val="3064321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xmlns="" id="{16A588E6-A193-410A-B19A-9C4C7456B5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es Placeholder 2">
            <a:extLst>
              <a:ext uri="{FF2B5EF4-FFF2-40B4-BE49-F238E27FC236}">
                <a16:creationId xmlns:a16="http://schemas.microsoft.com/office/drawing/2014/main" xmlns="" id="{017BE404-90A1-4AB3-A474-F835E7ACCD8E}"/>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Questions affecting a determination of undue influence include the following:  Did the dominant party “rush” the other party to consent?; Did the dominant party gain unjust enrichment from the contract?; Was the non-dominant party isolated from other advisers at the time of contract?; and is the contract unreasonable, in that it overwhelmingly benefits the dominant party?</a:t>
            </a:r>
          </a:p>
        </p:txBody>
      </p:sp>
      <p:sp>
        <p:nvSpPr>
          <p:cNvPr id="25604" name="Slide Number Placeholder 3">
            <a:extLst>
              <a:ext uri="{FF2B5EF4-FFF2-40B4-BE49-F238E27FC236}">
                <a16:creationId xmlns:a16="http://schemas.microsoft.com/office/drawing/2014/main" xmlns="" id="{5C055691-D884-4115-A72A-F7ED41FDEDA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23E8D45-1CFA-43A3-92E6-6AD7D5D68122}" type="slidenum">
              <a:rPr lang="en-US" altLang="en-US"/>
              <a:pPr/>
              <a:t>8</a:t>
            </a:fld>
            <a:endParaRPr lang="en-US" altLang="en-US"/>
          </a:p>
        </p:txBody>
      </p:sp>
    </p:spTree>
    <p:extLst>
      <p:ext uri="{BB962C8B-B14F-4D97-AF65-F5344CB8AC3E}">
        <p14:creationId xmlns:p14="http://schemas.microsoft.com/office/powerpoint/2010/main" val="2062441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xmlns="" id="{6CA27901-20A7-4500-A5DB-200165AE76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7" name="Notes Placeholder 2">
            <a:extLst>
              <a:ext uri="{FF2B5EF4-FFF2-40B4-BE49-F238E27FC236}">
                <a16:creationId xmlns:a16="http://schemas.microsoft.com/office/drawing/2014/main" xmlns="" id="{BE26C7AB-1AB4-4D4F-87B6-B16291FCC08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Duress occurs when one party threatens another with a wrongful act unless assent is given.  Duress is not legal assent, since coercion interferes with the contracting party’s free will.  For courts to rescind an agreement, the injured party must prove the duress left no reasonable alternative to contractual agreement.</a:t>
            </a:r>
          </a:p>
        </p:txBody>
      </p:sp>
      <p:sp>
        <p:nvSpPr>
          <p:cNvPr id="26628" name="Slide Number Placeholder 3">
            <a:extLst>
              <a:ext uri="{FF2B5EF4-FFF2-40B4-BE49-F238E27FC236}">
                <a16:creationId xmlns:a16="http://schemas.microsoft.com/office/drawing/2014/main" xmlns="" id="{2B241FF5-1C5B-45D7-9803-4546BA77822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6E62FFB-CED0-42DD-9E25-9C05B9736808}" type="slidenum">
              <a:rPr lang="en-US" altLang="en-US"/>
              <a:pPr/>
              <a:t>9</a:t>
            </a:fld>
            <a:endParaRPr lang="en-US" altLang="en-US"/>
          </a:p>
        </p:txBody>
      </p:sp>
    </p:spTree>
    <p:extLst>
      <p:ext uri="{BB962C8B-B14F-4D97-AF65-F5344CB8AC3E}">
        <p14:creationId xmlns:p14="http://schemas.microsoft.com/office/powerpoint/2010/main" val="324147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8C42BB7C-E829-4BC1-988E-F5636ECCFA89}" type="slidenum">
              <a:rPr lang="en-US" altLang="en-US" smtClean="0"/>
              <a:pPr/>
              <a:t>‹#›</a:t>
            </a:fld>
            <a:endParaRPr lang="en-US" altLang="en-US"/>
          </a:p>
        </p:txBody>
      </p:sp>
      <p:sp>
        <p:nvSpPr>
          <p:cNvPr id="5" name="Text Placeholder 4"/>
          <p:cNvSpPr>
            <a:spLocks noGrp="1"/>
          </p:cNvSpPr>
          <p:nvPr>
            <p:ph type="body" sz="quarter" idx="13" hasCustomPrompt="1"/>
          </p:nvPr>
        </p:nvSpPr>
        <p:spPr>
          <a:xfrm>
            <a:off x="685800" y="6469595"/>
            <a:ext cx="6858000" cy="244475"/>
          </a:xfrm>
        </p:spPr>
        <p:txBody>
          <a:bodyPr>
            <a:normAutofit/>
          </a:bodyPr>
          <a:lstStyle>
            <a:lvl1pPr marL="114300" indent="0" algn="ctr">
              <a:buNone/>
              <a:defRPr sz="900"/>
            </a:lvl1pPr>
          </a:lstStyle>
          <a:p>
            <a:pPr lvl="0"/>
            <a:r>
              <a:rPr lang="en-US" dirty="0"/>
              <a:t>© 2019 McGraw-Hill Education.</a:t>
            </a:r>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BDCFAD7-5223-461A-8F78-0B4B97EDE058}"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76E13151-B8B8-47AE-9B25-C17E39A61C6D}" type="slidenum">
              <a:rPr lang="en-US" altLang="en-US" smtClean="0"/>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6" name="Slide Number Placeholder 6"/>
          <p:cNvSpPr>
            <a:spLocks noGrp="1"/>
          </p:cNvSpPr>
          <p:nvPr>
            <p:ph type="sldNum" sz="quarter" idx="11"/>
          </p:nvPr>
        </p:nvSpPr>
        <p:spPr/>
        <p:txBody>
          <a:bodyPr/>
          <a:lstStyle>
            <a:lvl1pPr>
              <a:defRPr/>
            </a:lvl1pPr>
          </a:lstStyle>
          <a:p>
            <a:fld id="{D36A9206-F40D-4619-8DA7-8485501CDA29}" type="slidenum">
              <a:rPr lang="en-US" altLang="en-US" smtClean="0"/>
              <a:pPr/>
              <a:t>‹#›</a:t>
            </a:fld>
            <a:endParaRPr lang="en-US" altLang="en-US"/>
          </a:p>
        </p:txBody>
      </p:sp>
    </p:spTree>
    <p:extLst>
      <p:ext uri="{BB962C8B-B14F-4D97-AF65-F5344CB8AC3E}">
        <p14:creationId xmlns:p14="http://schemas.microsoft.com/office/powerpoint/2010/main" val="3756956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8C42BB7C-E829-4BC1-988E-F5636ECCFA89}" type="slidenum">
              <a:rPr lang="en-US" altLang="en-US" smtClean="0"/>
              <a:pPr/>
              <a:t>‹#›</a:t>
            </a:fld>
            <a:endParaRPr lang="en-US" altLang="en-US"/>
          </a:p>
        </p:txBody>
      </p:sp>
      <p:sp>
        <p:nvSpPr>
          <p:cNvPr id="5" name="Content Placeholder 4"/>
          <p:cNvSpPr>
            <a:spLocks noGrp="1"/>
          </p:cNvSpPr>
          <p:nvPr>
            <p:ph sz="quarter" idx="13"/>
          </p:nvPr>
        </p:nvSpPr>
        <p:spPr>
          <a:xfrm>
            <a:off x="685800" y="6384925"/>
            <a:ext cx="7086600" cy="320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1967049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0" y="6400800"/>
            <a:ext cx="7620000" cy="436903"/>
          </a:xfrm>
          <a:prstGeom prst="rect">
            <a:avLst/>
          </a:prstGeom>
        </p:spPr>
        <p:txBody>
          <a:bodyPr anchor="ct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6" name="Slide Number Placeholder 5"/>
          <p:cNvSpPr>
            <a:spLocks noGrp="1"/>
          </p:cNvSpPr>
          <p:nvPr>
            <p:ph type="sldNum" sz="quarter" idx="12"/>
          </p:nvPr>
        </p:nvSpPr>
        <p:spPr/>
        <p:txBody>
          <a:bodyPr/>
          <a:lstStyle/>
          <a:p>
            <a:fld id="{2EE76FA9-E229-48BE-9D00-7EEE50CDBB72}" type="slidenum">
              <a:rPr lang="en-US" altLang="en-US" smtClean="0"/>
              <a:pPr/>
              <a:t>‹#›</a:t>
            </a:fld>
            <a:endParaRPr lang="en-US" altLang="en-US"/>
          </a:p>
        </p:txBody>
      </p:sp>
    </p:spTree>
    <p:extLst>
      <p:ext uri="{BB962C8B-B14F-4D97-AF65-F5344CB8AC3E}">
        <p14:creationId xmlns:p14="http://schemas.microsoft.com/office/powerpoint/2010/main" val="11650589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5CAEDD4-2CAC-4F4B-AE53-1B5AE462033D}" type="slidenum">
              <a:rPr lang="en-US" altLang="en-US" smtClean="0"/>
              <a:pPr/>
              <a:t>‹#›</a:t>
            </a:fld>
            <a:endParaRPr lang="en-US" altLang="en-US"/>
          </a:p>
        </p:txBody>
      </p:sp>
      <p:sp>
        <p:nvSpPr>
          <p:cNvPr id="7"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40559816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7" name="Slide Number Placeholder 6"/>
          <p:cNvSpPr>
            <a:spLocks noGrp="1"/>
          </p:cNvSpPr>
          <p:nvPr>
            <p:ph type="sldNum" sz="quarter" idx="12"/>
          </p:nvPr>
        </p:nvSpPr>
        <p:spPr/>
        <p:txBody>
          <a:bodyPr/>
          <a:lstStyle/>
          <a:p>
            <a:fld id="{8DB46862-BEE0-495D-9782-7972C3FF149B}" type="slidenum">
              <a:rPr lang="en-US" altLang="en-US" smtClean="0"/>
              <a:pPr/>
              <a:t>‹#›</a:t>
            </a:fld>
            <a:endParaRPr lang="en-US" altLang="en-US"/>
          </a:p>
        </p:txBody>
      </p:sp>
    </p:spTree>
    <p:extLst>
      <p:ext uri="{BB962C8B-B14F-4D97-AF65-F5344CB8AC3E}">
        <p14:creationId xmlns:p14="http://schemas.microsoft.com/office/powerpoint/2010/main" val="3080057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9" name="Slide Number Placeholder 8"/>
          <p:cNvSpPr>
            <a:spLocks noGrp="1"/>
          </p:cNvSpPr>
          <p:nvPr>
            <p:ph type="sldNum" sz="quarter" idx="12"/>
          </p:nvPr>
        </p:nvSpPr>
        <p:spPr/>
        <p:txBody>
          <a:bodyPr/>
          <a:lstStyle/>
          <a:p>
            <a:fld id="{BB5520C9-136C-4B88-97C3-6277A0777D1B}" type="slidenum">
              <a:rPr lang="en-US" altLang="en-US" smtClean="0"/>
              <a:pPr/>
              <a:t>‹#›</a:t>
            </a:fld>
            <a:endParaRPr lang="en-US" altLang="en-US"/>
          </a:p>
        </p:txBody>
      </p:sp>
    </p:spTree>
    <p:extLst>
      <p:ext uri="{BB962C8B-B14F-4D97-AF65-F5344CB8AC3E}">
        <p14:creationId xmlns:p14="http://schemas.microsoft.com/office/powerpoint/2010/main" val="2515825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5" name="Slide Number Placeholder 4"/>
          <p:cNvSpPr>
            <a:spLocks noGrp="1"/>
          </p:cNvSpPr>
          <p:nvPr>
            <p:ph type="sldNum" sz="quarter" idx="12"/>
          </p:nvPr>
        </p:nvSpPr>
        <p:spPr/>
        <p:txBody>
          <a:bodyPr/>
          <a:lstStyle/>
          <a:p>
            <a:fld id="{E51B702C-AD19-4CB5-A08D-068CA1ED750D}" type="slidenum">
              <a:rPr lang="en-US" altLang="en-US" smtClean="0"/>
              <a:pPr/>
              <a:t>‹#›</a:t>
            </a:fld>
            <a:endParaRPr lang="en-US" altLang="en-US"/>
          </a:p>
        </p:txBody>
      </p:sp>
    </p:spTree>
    <p:extLst>
      <p:ext uri="{BB962C8B-B14F-4D97-AF65-F5344CB8AC3E}">
        <p14:creationId xmlns:p14="http://schemas.microsoft.com/office/powerpoint/2010/main" val="1897292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4" name="Slide Number Placeholder 3"/>
          <p:cNvSpPr>
            <a:spLocks noGrp="1"/>
          </p:cNvSpPr>
          <p:nvPr>
            <p:ph type="sldNum" sz="quarter" idx="12"/>
          </p:nvPr>
        </p:nvSpPr>
        <p:spPr/>
        <p:txBody>
          <a:bodyPr/>
          <a:lstStyle/>
          <a:p>
            <a:fld id="{CA4B59EE-4E6E-4B5C-ABF7-81CA7EAB54A3}" type="slidenum">
              <a:rPr lang="en-US" altLang="en-US" smtClean="0"/>
              <a:pPr/>
              <a:t>‹#›</a:t>
            </a:fld>
            <a:endParaRPr lang="en-US" altLang="en-US"/>
          </a:p>
        </p:txBody>
      </p:sp>
    </p:spTree>
    <p:extLst>
      <p:ext uri="{BB962C8B-B14F-4D97-AF65-F5344CB8AC3E}">
        <p14:creationId xmlns:p14="http://schemas.microsoft.com/office/powerpoint/2010/main" val="375288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2EE76FA9-E229-48BE-9D00-7EEE50CDBB72}" type="slidenum">
              <a:rPr lang="en-US" altLang="en-US" smtClean="0"/>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7" name="Slide Number Placeholder 6"/>
          <p:cNvSpPr>
            <a:spLocks noGrp="1"/>
          </p:cNvSpPr>
          <p:nvPr>
            <p:ph type="sldNum" sz="quarter" idx="12"/>
          </p:nvPr>
        </p:nvSpPr>
        <p:spPr/>
        <p:txBody>
          <a:bodyPr/>
          <a:lstStyle/>
          <a:p>
            <a:fld id="{EB199B97-F6E4-4AD5-A578-4B962AEDAAC3}"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52810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88087837-1EDE-4954-9612-46D78A4EB6AD}" type="slidenum">
              <a:rPr lang="en-US" altLang="en-US" smtClean="0"/>
              <a:pPr/>
              <a:t>‹#›</a:t>
            </a:fld>
            <a:endParaRPr lang="en-US" altLang="en-US"/>
          </a:p>
        </p:txBody>
      </p:sp>
      <p:sp>
        <p:nvSpPr>
          <p:cNvPr id="10" name="Footer Placeholder 9"/>
          <p:cNvSpPr>
            <a:spLocks noGrp="1"/>
          </p:cNvSpPr>
          <p:nvPr>
            <p:ph type="ftr" sz="quarter" idx="12"/>
          </p:nvPr>
        </p:nvSpPr>
        <p:spPr>
          <a:xfrm>
            <a:off x="0" y="6400800"/>
            <a:ext cx="7620000" cy="436903"/>
          </a:xfrm>
          <a:prstGeom prst="rect">
            <a:avLst/>
          </a:prstGeom>
        </p:spPr>
        <p:txBody>
          <a:bodyPr/>
          <a:lstStyle/>
          <a:p>
            <a:pPr>
              <a:defRPr/>
            </a:pPr>
            <a:r>
              <a:rPr lang="en-US"/>
              <a:t>© 2019 McGraw-Hill Education. All rights reserved. No reproduction or distribution without the prior written consent of McGraw-Hill Education. </a:t>
            </a:r>
            <a:endParaRPr lang="en-US" dirty="0"/>
          </a:p>
        </p:txBody>
      </p:sp>
    </p:spTree>
    <p:extLst>
      <p:ext uri="{BB962C8B-B14F-4D97-AF65-F5344CB8AC3E}">
        <p14:creationId xmlns:p14="http://schemas.microsoft.com/office/powerpoint/2010/main" val="19599002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pPr>
              <a:defRPr/>
            </a:pPr>
            <a:r>
              <a:rPr lang="en-US"/>
              <a:t>© 2019 McGraw-Hill Education. All rights reserved. No reproduction or distribution without the prior written consent of McGraw-Hill Education. </a:t>
            </a:r>
            <a:endParaRPr lang="en-US" dirty="0"/>
          </a:p>
        </p:txBody>
      </p:sp>
      <p:sp>
        <p:nvSpPr>
          <p:cNvPr id="6" name="Slide Number Placeholder 5"/>
          <p:cNvSpPr>
            <a:spLocks noGrp="1"/>
          </p:cNvSpPr>
          <p:nvPr>
            <p:ph type="sldNum" sz="quarter" idx="12"/>
          </p:nvPr>
        </p:nvSpPr>
        <p:spPr/>
        <p:txBody>
          <a:bodyPr/>
          <a:lstStyle/>
          <a:p>
            <a:fld id="{ABDCFAD7-5223-461A-8F78-0B4B97EDE058}" type="slidenum">
              <a:rPr lang="en-US" altLang="en-US" smtClean="0"/>
              <a:pPr/>
              <a:t>‹#›</a:t>
            </a:fld>
            <a:endParaRPr lang="en-US" altLang="en-US"/>
          </a:p>
        </p:txBody>
      </p:sp>
    </p:spTree>
    <p:extLst>
      <p:ext uri="{BB962C8B-B14F-4D97-AF65-F5344CB8AC3E}">
        <p14:creationId xmlns:p14="http://schemas.microsoft.com/office/powerpoint/2010/main" val="17796571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0" y="6400800"/>
            <a:ext cx="7620000" cy="436903"/>
          </a:xfrm>
          <a:prstGeom prst="rect">
            <a:avLst/>
          </a:prstGeom>
        </p:spPr>
        <p:txBody>
          <a:bodyPr/>
          <a:lstStyle/>
          <a:p>
            <a:pPr>
              <a:defRPr/>
            </a:pPr>
            <a:r>
              <a:rPr lang="en-US"/>
              <a:t>© 2019 McGraw-Hill Education. All rights reserved. No reproduction or distribution without the prior written consent of McGraw-Hill Education. </a:t>
            </a:r>
            <a:endParaRPr lang="en-US" dirty="0"/>
          </a:p>
        </p:txBody>
      </p:sp>
      <p:sp>
        <p:nvSpPr>
          <p:cNvPr id="6" name="Slide Number Placeholder 5"/>
          <p:cNvSpPr>
            <a:spLocks noGrp="1"/>
          </p:cNvSpPr>
          <p:nvPr>
            <p:ph type="sldNum" sz="quarter" idx="12"/>
          </p:nvPr>
        </p:nvSpPr>
        <p:spPr/>
        <p:txBody>
          <a:bodyPr/>
          <a:lstStyle/>
          <a:p>
            <a:fld id="{76E13151-B8B8-47AE-9B25-C17E39A61C6D}" type="slidenum">
              <a:rPr lang="en-US" altLang="en-US" smtClean="0"/>
              <a:pPr/>
              <a:t>‹#›</a:t>
            </a:fld>
            <a:endParaRPr lang="en-US" altLang="en-US"/>
          </a:p>
        </p:txBody>
      </p:sp>
    </p:spTree>
    <p:extLst>
      <p:ext uri="{BB962C8B-B14F-4D97-AF65-F5344CB8AC3E}">
        <p14:creationId xmlns:p14="http://schemas.microsoft.com/office/powerpoint/2010/main" val="37411421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Footer Placeholder 5"/>
          <p:cNvSpPr>
            <a:spLocks noGrp="1"/>
          </p:cNvSpPr>
          <p:nvPr>
            <p:ph type="ftr" sz="quarter" idx="10"/>
          </p:nvPr>
        </p:nvSpPr>
        <p:spPr>
          <a:xfrm>
            <a:off x="0" y="6400800"/>
            <a:ext cx="7620000" cy="436563"/>
          </a:xfrm>
          <a:prstGeom prst="rect">
            <a:avLst/>
          </a:prstGeom>
        </p:spPr>
        <p:txBody>
          <a:bodyPr/>
          <a:lstStyle>
            <a:lvl1pPr>
              <a:defRPr smtClean="0">
                <a:solidFill>
                  <a:srgbClr val="2F2B20"/>
                </a:solidFill>
              </a:defRPr>
            </a:lvl1pPr>
          </a:lstStyle>
          <a:p>
            <a:pPr>
              <a:defRPr/>
            </a:pPr>
            <a:r>
              <a:rPr lang="en-US"/>
              <a:t>© 2019 McGraw-Hill Education. All rights reserved. No reproduction or distribution without the prior written consent of McGraw-Hill Education. </a:t>
            </a:r>
          </a:p>
        </p:txBody>
      </p:sp>
      <p:sp>
        <p:nvSpPr>
          <p:cNvPr id="6" name="Slide Number Placeholder 6"/>
          <p:cNvSpPr>
            <a:spLocks noGrp="1"/>
          </p:cNvSpPr>
          <p:nvPr>
            <p:ph type="sldNum" sz="quarter" idx="11"/>
          </p:nvPr>
        </p:nvSpPr>
        <p:spPr/>
        <p:txBody>
          <a:bodyPr/>
          <a:lstStyle>
            <a:lvl1pPr>
              <a:defRPr/>
            </a:lvl1pPr>
          </a:lstStyle>
          <a:p>
            <a:fld id="{D36A9206-F40D-4619-8DA7-8485501CDA29}" type="slidenum">
              <a:rPr lang="en-US" altLang="en-US" smtClean="0"/>
              <a:pPr/>
              <a:t>‹#›</a:t>
            </a:fld>
            <a:endParaRPr lang="en-US" altLang="en-US"/>
          </a:p>
        </p:txBody>
      </p:sp>
    </p:spTree>
    <p:extLst>
      <p:ext uri="{BB962C8B-B14F-4D97-AF65-F5344CB8AC3E}">
        <p14:creationId xmlns:p14="http://schemas.microsoft.com/office/powerpoint/2010/main" val="425043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95CAEDD4-2CAC-4F4B-AE53-1B5AE462033D}" type="slidenum">
              <a:rPr lang="en-US" altLang="en-US" smtClean="0"/>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8DB46862-BEE0-495D-9782-7972C3FF149B}"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a:xfrm>
            <a:off x="0" y="6400800"/>
            <a:ext cx="7620000" cy="436903"/>
          </a:xfrm>
          <a:prstGeom prst="rect">
            <a:avLst/>
          </a:prstGeom>
        </p:spPr>
        <p:txBody>
          <a:bodyPr/>
          <a:lstStyle>
            <a:lvl1pPr>
              <a:defRPr>
                <a:solidFill>
                  <a:srgbClr val="2F2B20"/>
                </a:solidFill>
              </a:defRPr>
            </a:lvl1pPr>
          </a:lstStyle>
          <a:p>
            <a:pPr>
              <a:defRPr/>
            </a:pPr>
            <a:r>
              <a:rPr lang="en-US"/>
              <a:t>© 2019 McGraw-Hill Education. All rights reserved. No reproduction or distribution without the prior written consent of McGraw-Hill Education. </a:t>
            </a:r>
            <a:endParaRPr lang="en-US" dirty="0"/>
          </a:p>
        </p:txBody>
      </p:sp>
      <p:sp>
        <p:nvSpPr>
          <p:cNvPr id="9" name="Slide Number Placeholder 8"/>
          <p:cNvSpPr>
            <a:spLocks noGrp="1"/>
          </p:cNvSpPr>
          <p:nvPr>
            <p:ph type="sldNum" sz="quarter" idx="12"/>
          </p:nvPr>
        </p:nvSpPr>
        <p:spPr/>
        <p:txBody>
          <a:bodyPr/>
          <a:lstStyle/>
          <a:p>
            <a:fld id="{BB5520C9-136C-4B88-97C3-6277A0777D1B}"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E51B702C-AD19-4CB5-A08D-068CA1ED750D}"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A4B59EE-4E6E-4B5C-ABF7-81CA7EAB54A3}"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EB199B97-F6E4-4AD5-A578-4B962AEDAAC3}" type="slidenum">
              <a:rPr lang="en-US" altLang="en-US" smtClean="0"/>
              <a:pPr/>
              <a:t>‹#›</a:t>
            </a:fld>
            <a:endParaRPr lang="en-US" altLang="en-US"/>
          </a:p>
        </p:txBody>
      </p:sp>
      <p:sp>
        <p:nvSpPr>
          <p:cNvPr id="9" name="Content Placeholder 8"/>
          <p:cNvSpPr>
            <a:spLocks noGrp="1"/>
          </p:cNvSpPr>
          <p:nvPr>
            <p:ph sz="quarter" idx="13"/>
          </p:nvPr>
        </p:nvSpPr>
        <p:spPr>
          <a:xfrm>
            <a:off x="304800" y="381000"/>
            <a:ext cx="7772400" cy="494284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Slide Number Placeholder 8"/>
          <p:cNvSpPr>
            <a:spLocks noGrp="1"/>
          </p:cNvSpPr>
          <p:nvPr>
            <p:ph type="sldNum" sz="quarter" idx="11"/>
          </p:nvPr>
        </p:nvSpPr>
        <p:spPr/>
        <p:txBody>
          <a:bodyPr/>
          <a:lstStyle/>
          <a:p>
            <a:fld id="{88087837-1EDE-4954-9612-46D78A4EB6AD}" type="slidenum">
              <a:rPr lang="en-US" altLang="en-US" smtClean="0"/>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latin typeface="Cambria"/>
              </a:defRPr>
            </a:lvl1pPr>
          </a:lstStyle>
          <a:p>
            <a:fld id="{D36A9206-F40D-4619-8DA7-8485501CDA29}" type="slidenum">
              <a:rPr lang="en-US" altLang="en-US" smtClean="0"/>
              <a:pPr/>
              <a:t>‹#›</a:t>
            </a:fld>
            <a:endParaRPr lang="en-US" altLang="en-US"/>
          </a:p>
        </p:txBody>
      </p:sp>
      <p:sp>
        <p:nvSpPr>
          <p:cNvPr id="7" name="Text Placeholder 4"/>
          <p:cNvSpPr txBox="1">
            <a:spLocks/>
          </p:cNvSpPr>
          <p:nvPr userDrawn="1"/>
        </p:nvSpPr>
        <p:spPr>
          <a:xfrm>
            <a:off x="685800" y="6469595"/>
            <a:ext cx="6858000" cy="244475"/>
          </a:xfrm>
          <a:prstGeom prst="rect">
            <a:avLst/>
          </a:prstGeom>
        </p:spPr>
        <p:txBody>
          <a:bodyPr>
            <a:normAutofit/>
          </a:bodyPr>
          <a:lstStyle>
            <a:lvl1pPr marL="114300" indent="0" algn="ctr" defTabSz="914400" rtl="0" eaLnBrk="1" latinLnBrk="0" hangingPunct="1">
              <a:spcBef>
                <a:spcPct val="20000"/>
              </a:spcBef>
              <a:buClr>
                <a:schemeClr val="accent1"/>
              </a:buClr>
              <a:buFont typeface="Arial" pitchFamily="34" charset="0"/>
              <a:buNone/>
              <a:defRPr sz="9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fontAlgn="auto">
              <a:spcAft>
                <a:spcPts val="0"/>
              </a:spcAft>
            </a:pPr>
            <a:r>
              <a:rPr lang="en-US"/>
              <a:t>© 2019 McGraw-Hill Education.</a:t>
            </a:r>
            <a:endParaRPr lang="en-IN"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90000"/>
              </a:schemeClr>
            </a:gs>
            <a:gs pos="75000">
              <a:schemeClr val="bg1">
                <a:shade val="100000"/>
                <a:satMod val="115000"/>
              </a:schemeClr>
            </a:gs>
            <a:gs pos="100000">
              <a:schemeClr val="bg1">
                <a:shade val="70000"/>
                <a:satMod val="13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31788" y="63855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tx1"/>
                </a:solidFill>
                <a:latin typeface="Cambria"/>
              </a:defRPr>
            </a:lvl1pPr>
          </a:lstStyle>
          <a:p>
            <a:fld id="{D36A9206-F40D-4619-8DA7-8485501CDA29}" type="slidenum">
              <a:rPr lang="en-US" altLang="en-US" smtClean="0"/>
              <a:pPr/>
              <a:t>‹#›</a:t>
            </a:fld>
            <a:endParaRPr lang="en-US" altLang="en-US"/>
          </a:p>
        </p:txBody>
      </p:sp>
    </p:spTree>
    <p:extLst>
      <p:ext uri="{BB962C8B-B14F-4D97-AF65-F5344CB8AC3E}">
        <p14:creationId xmlns:p14="http://schemas.microsoft.com/office/powerpoint/2010/main" val="28079499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Cambria"/>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1981200"/>
            <a:ext cx="3962400" cy="990600"/>
          </a:xfrm>
        </p:spPr>
        <p:txBody>
          <a:bodyPr/>
          <a:lstStyle/>
          <a:p>
            <a:r>
              <a:rPr lang="en-US" altLang="en-US" dirty="0">
                <a:solidFill>
                  <a:srgbClr val="4F4837"/>
                </a:solidFill>
                <a:latin typeface="Calibri" panose="020F0502020204030204" pitchFamily="34" charset="0"/>
              </a:rPr>
              <a:t>Chapter 12</a:t>
            </a:r>
            <a:endParaRPr lang="en-IN" dirty="0"/>
          </a:p>
        </p:txBody>
      </p:sp>
      <p:sp>
        <p:nvSpPr>
          <p:cNvPr id="3" name="Subtitle 2"/>
          <p:cNvSpPr>
            <a:spLocks noGrp="1"/>
          </p:cNvSpPr>
          <p:nvPr>
            <p:ph type="subTitle" idx="1"/>
          </p:nvPr>
        </p:nvSpPr>
        <p:spPr>
          <a:xfrm>
            <a:off x="4800600" y="3352800"/>
            <a:ext cx="3810000" cy="2667000"/>
          </a:xfrm>
        </p:spPr>
        <p:txBody>
          <a:bodyPr>
            <a:noAutofit/>
          </a:bodyPr>
          <a:lstStyle/>
          <a:p>
            <a:pPr>
              <a:spcBef>
                <a:spcPct val="0"/>
              </a:spcBef>
            </a:pPr>
            <a:r>
              <a:rPr lang="en-US" altLang="en-US" sz="3600" dirty="0">
                <a:solidFill>
                  <a:schemeClr val="tx1"/>
                </a:solidFill>
              </a:rPr>
              <a:t>Reality of Assent</a:t>
            </a:r>
          </a:p>
        </p:txBody>
      </p:sp>
      <p:pic>
        <p:nvPicPr>
          <p:cNvPr id="7" name="Picture 6" descr="Book cover image">
            <a:extLst>
              <a:ext uri="{FF2B5EF4-FFF2-40B4-BE49-F238E27FC236}">
                <a16:creationId xmlns:a16="http://schemas.microsoft.com/office/drawing/2014/main" xmlns="" id="{0E3F85AC-DD68-4D29-B08F-B89177DA6A9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610" y="446087"/>
            <a:ext cx="4067175" cy="568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Slide Number Placeholder 3">
            <a:extLst>
              <a:ext uri="{FF2B5EF4-FFF2-40B4-BE49-F238E27FC236}">
                <a16:creationId xmlns:a16="http://schemas.microsoft.com/office/drawing/2014/main" xmlns="" id="{094E9167-5BD3-4779-8F49-339B92EF27C9}"/>
              </a:ext>
            </a:extLst>
          </p:cNvPr>
          <p:cNvSpPr txBox="1">
            <a:spLocks/>
          </p:cNvSpPr>
          <p:nvPr/>
        </p:nvSpPr>
        <p:spPr bwMode="auto">
          <a:xfrm>
            <a:off x="8531788" y="6385560"/>
            <a:ext cx="548640" cy="396240"/>
          </a:xfrm>
          <a:prstGeom prst="bracketPair">
            <a:avLst>
              <a:gd name="adj" fmla="val 17949"/>
            </a:avLst>
          </a:prstGeom>
          <a:noFill/>
          <a:ln w="19050">
            <a:solidFill>
              <a:srgbClr val="FFFFFF"/>
            </a:solidFill>
            <a:round/>
            <a:headEnd/>
            <a:tailEnd/>
          </a:ln>
          <a:extLst>
            <a:ext uri="{909E8E84-426E-40DD-AFC4-6F175D3DCCD1}">
              <a14:hiddenFill xmlns:a14="http://schemas.microsoft.com/office/drawing/2010/main">
                <a:solidFill>
                  <a:srgbClr val="FFFFFF"/>
                </a:solidFill>
              </a14:hiddenFill>
            </a:ext>
          </a:extLst>
        </p:spPr>
        <p:txBody>
          <a:bodyPr vert="horz" lIns="0" tIns="0" rIns="0" bIns="0" rtlCol="0" anchor="ctr"/>
          <a:lstStyle>
            <a:defPPr>
              <a:defRPr lang="en-US"/>
            </a:defPPr>
            <a:lvl1pPr marL="0" algn="ctr" defTabSz="457200" rtl="0" eaLnBrk="1" latinLnBrk="0" hangingPunct="1">
              <a:spcBef>
                <a:spcPct val="20000"/>
              </a:spcBef>
              <a:buClr>
                <a:schemeClr val="accent1"/>
              </a:buClr>
              <a:buFont typeface="Arial" panose="020B0604020202020204" pitchFamily="34" charset="0"/>
              <a:buChar char="•"/>
              <a:defRPr sz="2200" kern="1200">
                <a:solidFill>
                  <a:schemeClr val="tx1"/>
                </a:solidFill>
                <a:latin typeface="Calibri" panose="020F0502020204030204" pitchFamily="34" charset="0"/>
                <a:ea typeface="+mn-ea"/>
                <a:cs typeface="+mn-cs"/>
              </a:defRPr>
            </a:lvl1pPr>
            <a:lvl2pPr marL="742950" indent="-285750" algn="l" defTabSz="457200" rtl="0" eaLnBrk="1" latinLnBrk="0" hangingPunct="1">
              <a:spcBef>
                <a:spcPct val="20000"/>
              </a:spcBef>
              <a:buClr>
                <a:schemeClr val="accent2"/>
              </a:buClr>
              <a:buFont typeface="Arial" panose="020B0604020202020204" pitchFamily="34" charset="0"/>
              <a:buChar char="•"/>
              <a:defRPr sz="2000" kern="1200">
                <a:solidFill>
                  <a:schemeClr val="tx1"/>
                </a:solidFill>
                <a:latin typeface="Calibri" panose="020F0502020204030204" pitchFamily="34" charset="0"/>
                <a:ea typeface="+mn-ea"/>
                <a:cs typeface="+mn-cs"/>
              </a:defRPr>
            </a:lvl2pPr>
            <a:lvl3pPr marL="1143000" indent="-228600" algn="l" defTabSz="457200" rtl="0" eaLnBrk="1" latinLnBrk="0" hangingPunct="1">
              <a:spcBef>
                <a:spcPct val="20000"/>
              </a:spcBef>
              <a:buClr>
                <a:srgbClr val="D2CB6C"/>
              </a:buClr>
              <a:buFont typeface="Arial" panose="020B0604020202020204" pitchFamily="34" charset="0"/>
              <a:buChar char="•"/>
              <a:defRPr sz="1800" kern="1200">
                <a:solidFill>
                  <a:schemeClr val="tx1"/>
                </a:solidFill>
                <a:latin typeface="Calibri" panose="020F0502020204030204" pitchFamily="34" charset="0"/>
                <a:ea typeface="+mn-ea"/>
                <a:cs typeface="+mn-cs"/>
              </a:defRPr>
            </a:lvl3pPr>
            <a:lvl4pPr marL="1600200" indent="-228600" algn="l" defTabSz="457200" rtl="0" eaLnBrk="1" latinLnBrk="0" hangingPunct="1">
              <a:spcBef>
                <a:spcPct val="20000"/>
              </a:spcBef>
              <a:buClr>
                <a:srgbClr val="95A39D"/>
              </a:buClr>
              <a:buFont typeface="Arial" panose="020B0604020202020204" pitchFamily="34" charset="0"/>
              <a:buChar char="•"/>
              <a:defRPr sz="1600" kern="1200">
                <a:solidFill>
                  <a:schemeClr val="tx1"/>
                </a:solidFill>
                <a:latin typeface="Calibri" panose="020F0502020204030204" pitchFamily="34" charset="0"/>
                <a:ea typeface="+mn-ea"/>
                <a:cs typeface="+mn-cs"/>
              </a:defRPr>
            </a:lvl4pPr>
            <a:lvl5pPr marL="2057400" indent="-228600" algn="l" defTabSz="457200" rtl="0" eaLnBrk="1" latinLnBrk="0" hangingPunct="1">
              <a:spcBef>
                <a:spcPct val="20000"/>
              </a:spcBef>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5pPr>
            <a:lvl6pPr marL="25146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6pPr>
            <a:lvl7pPr marL="29718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7pPr>
            <a:lvl8pPr marL="34290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8pPr>
            <a:lvl9pPr marL="3886200" indent="-228600" algn="l" defTabSz="457200" rtl="0" eaLnBrk="0" fontAlgn="base" latinLnBrk="0" hangingPunct="0">
              <a:spcBef>
                <a:spcPct val="20000"/>
              </a:spcBef>
              <a:spcAft>
                <a:spcPct val="0"/>
              </a:spcAft>
              <a:buClr>
                <a:srgbClr val="C89F5D"/>
              </a:buClr>
              <a:buFont typeface="Arial" panose="020B0604020202020204" pitchFamily="34" charset="0"/>
              <a:buChar char="•"/>
              <a:defRPr sz="1400" kern="1200">
                <a:solidFill>
                  <a:schemeClr val="tx1"/>
                </a:solidFill>
                <a:latin typeface="Calibri" panose="020F0502020204030204" pitchFamily="34" charset="0"/>
                <a:ea typeface="+mn-ea"/>
                <a:cs typeface="+mn-cs"/>
              </a:defRPr>
            </a:lvl9pPr>
          </a:lstStyle>
          <a:p>
            <a:pPr>
              <a:spcBef>
                <a:spcPct val="0"/>
              </a:spcBef>
              <a:buClrTx/>
              <a:buFontTx/>
              <a:buNone/>
            </a:pPr>
            <a:r>
              <a:rPr lang="en-US" altLang="en-US" sz="1400" dirty="0">
                <a:latin typeface="Arial" panose="020B0604020202020204" pitchFamily="34" charset="0"/>
              </a:rPr>
              <a:t>1</a:t>
            </a:r>
          </a:p>
        </p:txBody>
      </p:sp>
      <p:sp>
        <p:nvSpPr>
          <p:cNvPr id="6" name="Content Placeholder 5"/>
          <p:cNvSpPr>
            <a:spLocks noGrp="1"/>
          </p:cNvSpPr>
          <p:nvPr>
            <p:ph sz="quarter" idx="12"/>
          </p:nvPr>
        </p:nvSpPr>
        <p:spPr>
          <a:xfrm>
            <a:off x="550492" y="6485546"/>
            <a:ext cx="7391400" cy="304800"/>
          </a:xfrm>
        </p:spPr>
        <p:txBody>
          <a:bodyPr/>
          <a:lstStyle/>
          <a:p>
            <a:pPr marL="114300" indent="0" algn="ctr">
              <a:buNone/>
            </a:pPr>
            <a:r>
              <a:rPr lang="en-IN" altLang="en-US" sz="900" dirty="0">
                <a:latin typeface="+mn-lt"/>
                <a:ea typeface="Verdana" panose="020B0604030504040204" pitchFamily="34" charset="0"/>
                <a:cs typeface="Verdana" panose="020B0604030504040204" pitchFamily="34" charset="0"/>
              </a:rPr>
              <a:t>© 2019 McGraw-Hill Education. All rights reserved. Authorized only for instructor use in the classroom. No reproduction or further distribution permitted without the prior written consent of McGraw-Hill Education.</a:t>
            </a:r>
            <a:endParaRPr lang="en-US" altLang="en-US" sz="900" dirty="0">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918650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a:extLst>
              <a:ext uri="{FF2B5EF4-FFF2-40B4-BE49-F238E27FC236}">
                <a16:creationId xmlns:a16="http://schemas.microsoft.com/office/drawing/2014/main" xmlns="" id="{B141138A-2467-4E0C-9144-5FEB64BDEAE4}"/>
              </a:ext>
            </a:extLst>
          </p:cNvPr>
          <p:cNvSpPr>
            <a:spLocks noGrp="1" noChangeArrowheads="1"/>
          </p:cNvSpPr>
          <p:nvPr>
            <p:ph type="title"/>
          </p:nvPr>
        </p:nvSpPr>
        <p:spPr/>
        <p:txBody>
          <a:bodyPr/>
          <a:lstStyle/>
          <a:p>
            <a:pPr eaLnBrk="1" hangingPunct="1"/>
            <a:r>
              <a:rPr lang="en-US" altLang="en-US" sz="3800" dirty="0">
                <a:latin typeface="+mn-lt"/>
              </a:rPr>
              <a:t>Situations Involving Duress</a:t>
            </a:r>
          </a:p>
        </p:txBody>
      </p:sp>
      <p:sp>
        <p:nvSpPr>
          <p:cNvPr id="14339" name="Content Placeholder 3">
            <a:extLst>
              <a:ext uri="{FF2B5EF4-FFF2-40B4-BE49-F238E27FC236}">
                <a16:creationId xmlns:a16="http://schemas.microsoft.com/office/drawing/2014/main" xmlns="" id="{291507CC-CDDE-412C-9528-74922D59D61B}"/>
              </a:ext>
            </a:extLst>
          </p:cNvPr>
          <p:cNvSpPr>
            <a:spLocks noGrp="1" noChangeArrowheads="1"/>
          </p:cNvSpPr>
          <p:nvPr>
            <p:ph idx="1"/>
          </p:nvPr>
        </p:nvSpPr>
        <p:spPr/>
        <p:txBody>
          <a:bodyPr/>
          <a:lstStyle/>
          <a:p>
            <a:pPr marL="291600" indent="-291600" algn="l" eaLnBrk="1" hangingPunct="1">
              <a:lnSpc>
                <a:spcPct val="90000"/>
              </a:lnSpc>
              <a:spcBef>
                <a:spcPts val="1500"/>
              </a:spcBef>
              <a:buClr>
                <a:schemeClr val="tx2"/>
              </a:buClr>
              <a:buFontTx/>
              <a:buChar char="•"/>
            </a:pPr>
            <a:r>
              <a:rPr lang="en-US" altLang="en-US" sz="2100" dirty="0"/>
              <a:t>One party threatens physical harm or extortion to gain consent to contract.</a:t>
            </a:r>
          </a:p>
          <a:p>
            <a:pPr marL="291600" indent="-291600" algn="l" eaLnBrk="1" hangingPunct="1">
              <a:lnSpc>
                <a:spcPct val="90000"/>
              </a:lnSpc>
              <a:spcBef>
                <a:spcPts val="1500"/>
              </a:spcBef>
              <a:buClr>
                <a:schemeClr val="tx2"/>
              </a:buClr>
              <a:buFontTx/>
              <a:buChar char="•"/>
            </a:pPr>
            <a:r>
              <a:rPr lang="en-US" altLang="en-US" sz="2100" dirty="0"/>
              <a:t>One party threatens to file criminal lawsuit unless consent given to terms of contract.</a:t>
            </a:r>
          </a:p>
          <a:p>
            <a:pPr marL="291600" indent="-291600" algn="l" eaLnBrk="1" hangingPunct="1">
              <a:lnSpc>
                <a:spcPct val="90000"/>
              </a:lnSpc>
              <a:spcBef>
                <a:spcPts val="1500"/>
              </a:spcBef>
              <a:buClr>
                <a:schemeClr val="tx2"/>
              </a:buClr>
              <a:buFontTx/>
              <a:buChar char="•"/>
            </a:pPr>
            <a:r>
              <a:rPr lang="en-US" altLang="en-US" sz="2100" dirty="0"/>
              <a:t>One party threatens to file frivolous civil lawsuit unless consent given to terms of contract.</a:t>
            </a:r>
          </a:p>
          <a:p>
            <a:pPr marL="291600" indent="-291600" algn="l" eaLnBrk="1" hangingPunct="1">
              <a:lnSpc>
                <a:spcPct val="90000"/>
              </a:lnSpc>
              <a:spcBef>
                <a:spcPts val="1500"/>
              </a:spcBef>
              <a:buClr>
                <a:schemeClr val="tx2"/>
              </a:buClr>
              <a:buFontTx/>
              <a:buChar char="•"/>
            </a:pPr>
            <a:r>
              <a:rPr lang="en-US" altLang="en-US" sz="2100" dirty="0"/>
              <a:t>One party threatens the other’s economic interests (although in many jurisdictions, recovery based on economic duress/pressure rarely granted).</a:t>
            </a:r>
          </a:p>
        </p:txBody>
      </p:sp>
      <p:sp>
        <p:nvSpPr>
          <p:cNvPr id="14340" name="Slide Number Placeholder 3">
            <a:extLst>
              <a:ext uri="{FF2B5EF4-FFF2-40B4-BE49-F238E27FC236}">
                <a16:creationId xmlns:a16="http://schemas.microsoft.com/office/drawing/2014/main" xmlns="" id="{C150E045-E183-4778-9DEF-7AE117134402}"/>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E018842-7C10-4027-989D-6B84A7B2AB34}" type="slidenum">
              <a:rPr lang="en-US" altLang="en-US" sz="1400">
                <a:latin typeface="+mn-lt"/>
              </a:rPr>
              <a:pPr>
                <a:spcBef>
                  <a:spcPct val="0"/>
                </a:spcBef>
                <a:buFontTx/>
                <a:buNone/>
              </a:pPr>
              <a:t>10</a:t>
            </a:fld>
            <a:endParaRPr lang="en-US" altLang="en-US" sz="1400" dirty="0">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45ED36-84D0-4C91-8E01-5F33C8A70F0F}"/>
              </a:ext>
            </a:extLst>
          </p:cNvPr>
          <p:cNvSpPr>
            <a:spLocks noGrp="1"/>
          </p:cNvSpPr>
          <p:nvPr>
            <p:ph type="title"/>
          </p:nvPr>
        </p:nvSpPr>
        <p:spPr/>
        <p:txBody>
          <a:bodyPr/>
          <a:lstStyle/>
          <a:p>
            <a:r>
              <a:rPr lang="en-US" sz="3600" dirty="0">
                <a:latin typeface="+mn-lt"/>
              </a:rPr>
              <a:t>Questions for Discussion</a:t>
            </a:r>
          </a:p>
        </p:txBody>
      </p:sp>
      <p:sp>
        <p:nvSpPr>
          <p:cNvPr id="3" name="Content Placeholder 2">
            <a:extLst>
              <a:ext uri="{FF2B5EF4-FFF2-40B4-BE49-F238E27FC236}">
                <a16:creationId xmlns:a16="http://schemas.microsoft.com/office/drawing/2014/main" xmlns="" id="{2C5159D0-1F61-4FD8-B3AD-66E2489BF65F}"/>
              </a:ext>
            </a:extLst>
          </p:cNvPr>
          <p:cNvSpPr>
            <a:spLocks noGrp="1"/>
          </p:cNvSpPr>
          <p:nvPr>
            <p:ph idx="1"/>
          </p:nvPr>
        </p:nvSpPr>
        <p:spPr/>
        <p:txBody>
          <a:bodyPr/>
          <a:lstStyle/>
          <a:p>
            <a:pPr marL="291600" indent="-291600">
              <a:spcBef>
                <a:spcPts val="1500"/>
              </a:spcBef>
              <a:buClr>
                <a:schemeClr val="tx2"/>
              </a:buClr>
            </a:pPr>
            <a:r>
              <a:rPr lang="en-US" dirty="0"/>
              <a:t>Should contracts made through Tweets be legally enforceable?</a:t>
            </a:r>
          </a:p>
          <a:p>
            <a:pPr marL="291600" indent="-291600">
              <a:spcBef>
                <a:spcPts val="1500"/>
              </a:spcBef>
              <a:buClr>
                <a:schemeClr val="tx2"/>
              </a:buClr>
            </a:pPr>
            <a:r>
              <a:rPr lang="en-US" dirty="0"/>
              <a:t>Have you ever entered into a contract (other than for the purchase of a consumer product) electronically via the internet? If so, how did the process work? Should Tweets be treated differently by the law?</a:t>
            </a:r>
          </a:p>
        </p:txBody>
      </p:sp>
      <p:sp>
        <p:nvSpPr>
          <p:cNvPr id="4" name="Slide Number Placeholder 3">
            <a:extLst>
              <a:ext uri="{FF2B5EF4-FFF2-40B4-BE49-F238E27FC236}">
                <a16:creationId xmlns:a16="http://schemas.microsoft.com/office/drawing/2014/main" xmlns="" id="{5309BE30-34D0-40EC-B2DD-63ED3D4AF2DD}"/>
              </a:ext>
            </a:extLst>
          </p:cNvPr>
          <p:cNvSpPr>
            <a:spLocks noGrp="1"/>
          </p:cNvSpPr>
          <p:nvPr>
            <p:ph type="sldNum" sz="quarter" idx="12"/>
          </p:nvPr>
        </p:nvSpPr>
        <p:spPr/>
        <p:txBody>
          <a:bodyPr/>
          <a:lstStyle/>
          <a:p>
            <a:fld id="{2EE76FA9-E229-48BE-9D00-7EEE50CDBB72}" type="slidenum">
              <a:rPr lang="en-US" altLang="en-US" sz="1400" smtClean="0">
                <a:latin typeface="+mn-lt"/>
                <a:cs typeface="Arial" panose="020B0604020202020204" pitchFamily="34" charset="0"/>
              </a:rPr>
              <a:pPr/>
              <a:t>11</a:t>
            </a:fld>
            <a:endParaRPr lang="en-US" altLang="en-US" dirty="0">
              <a:latin typeface="+mn-lt"/>
              <a:cs typeface="Arial" panose="020B0604020202020204" pitchFamily="34" charset="0"/>
            </a:endParaRPr>
          </a:p>
        </p:txBody>
      </p:sp>
    </p:spTree>
    <p:extLst>
      <p:ext uri="{BB962C8B-B14F-4D97-AF65-F5344CB8AC3E}">
        <p14:creationId xmlns:p14="http://schemas.microsoft.com/office/powerpoint/2010/main" val="187308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a:extLst>
              <a:ext uri="{FF2B5EF4-FFF2-40B4-BE49-F238E27FC236}">
                <a16:creationId xmlns:a16="http://schemas.microsoft.com/office/drawing/2014/main" xmlns="" id="{0381DDDD-F0D7-4581-B175-A8E91AA9DD56}"/>
              </a:ext>
            </a:extLst>
          </p:cNvPr>
          <p:cNvSpPr>
            <a:spLocks noGrp="1" noChangeArrowheads="1"/>
          </p:cNvSpPr>
          <p:nvPr>
            <p:ph type="title"/>
          </p:nvPr>
        </p:nvSpPr>
        <p:spPr/>
        <p:txBody>
          <a:bodyPr/>
          <a:lstStyle/>
          <a:p>
            <a:pPr eaLnBrk="1" hangingPunct="1"/>
            <a:r>
              <a:rPr lang="en-US" altLang="en-US" sz="3400" dirty="0">
                <a:latin typeface="+mn-lt"/>
              </a:rPr>
              <a:t>Legal Assent</a:t>
            </a:r>
          </a:p>
        </p:txBody>
      </p:sp>
      <p:sp>
        <p:nvSpPr>
          <p:cNvPr id="6147" name="Content Placeholder 3">
            <a:extLst>
              <a:ext uri="{FF2B5EF4-FFF2-40B4-BE49-F238E27FC236}">
                <a16:creationId xmlns:a16="http://schemas.microsoft.com/office/drawing/2014/main" xmlns="" id="{4F107A84-87F9-4CAF-97FA-342B2DE18777}"/>
              </a:ext>
            </a:extLst>
          </p:cNvPr>
          <p:cNvSpPr>
            <a:spLocks noGrp="1" noChangeArrowheads="1"/>
          </p:cNvSpPr>
          <p:nvPr>
            <p:ph idx="1"/>
          </p:nvPr>
        </p:nvSpPr>
        <p:spPr>
          <a:xfrm>
            <a:off x="457200" y="1600200"/>
            <a:ext cx="7848600" cy="4800600"/>
          </a:xfrm>
        </p:spPr>
        <p:txBody>
          <a:bodyPr>
            <a:noAutofit/>
          </a:bodyPr>
          <a:lstStyle/>
          <a:p>
            <a:pPr marL="291600" indent="-291600">
              <a:lnSpc>
                <a:spcPct val="90000"/>
              </a:lnSpc>
              <a:spcBef>
                <a:spcPts val="1000"/>
              </a:spcBef>
              <a:buClr>
                <a:schemeClr val="tx2"/>
              </a:buClr>
            </a:pPr>
            <a:r>
              <a:rPr lang="en-US" altLang="en-US" sz="2800" dirty="0">
                <a:solidFill>
                  <a:schemeClr val="tx1"/>
                </a:solidFill>
              </a:rPr>
              <a:t>Definition: Voluntary, willing promise to transact the law will require contracting parties to obey.</a:t>
            </a:r>
          </a:p>
          <a:p>
            <a:pPr marL="291600" indent="-291600">
              <a:lnSpc>
                <a:spcPct val="90000"/>
              </a:lnSpc>
              <a:spcBef>
                <a:spcPts val="1000"/>
              </a:spcBef>
              <a:buClr>
                <a:schemeClr val="tx2"/>
              </a:buClr>
            </a:pPr>
            <a:r>
              <a:rPr lang="en-US" altLang="en-US" sz="2800" dirty="0">
                <a:solidFill>
                  <a:schemeClr val="tx1"/>
                </a:solidFill>
              </a:rPr>
              <a:t>Without assent, contract may be avoided/rescinded.</a:t>
            </a:r>
          </a:p>
          <a:p>
            <a:pPr marL="291600" indent="-291600">
              <a:lnSpc>
                <a:spcPct val="90000"/>
              </a:lnSpc>
              <a:spcBef>
                <a:spcPts val="1000"/>
              </a:spcBef>
              <a:buClr>
                <a:schemeClr val="tx2"/>
              </a:buClr>
            </a:pPr>
            <a:r>
              <a:rPr lang="en-US" altLang="en-US" sz="2800" dirty="0">
                <a:solidFill>
                  <a:schemeClr val="tx1"/>
                </a:solidFill>
              </a:rPr>
              <a:t>Cancellation of contract due to lack of assent means party with power of avoidance can require return of consideration given to other party; similarly, party with rescission right must return consideration received from other party.</a:t>
            </a:r>
          </a:p>
          <a:p>
            <a:pPr marL="291600" indent="-291600">
              <a:lnSpc>
                <a:spcPct val="90000"/>
              </a:lnSpc>
              <a:spcBef>
                <a:spcPts val="1000"/>
              </a:spcBef>
              <a:buClr>
                <a:schemeClr val="tx2"/>
              </a:buClr>
            </a:pPr>
            <a:r>
              <a:rPr lang="en-US" altLang="en-US" sz="2800" dirty="0">
                <a:solidFill>
                  <a:schemeClr val="tx1"/>
                </a:solidFill>
              </a:rPr>
              <a:t>Major “obstacles” to legal assent: Mistake, misrepresentation, undue influence, and duress.</a:t>
            </a:r>
          </a:p>
        </p:txBody>
      </p:sp>
      <p:sp>
        <p:nvSpPr>
          <p:cNvPr id="6148" name="Slide Number Placeholder 3">
            <a:extLst>
              <a:ext uri="{FF2B5EF4-FFF2-40B4-BE49-F238E27FC236}">
                <a16:creationId xmlns:a16="http://schemas.microsoft.com/office/drawing/2014/main" xmlns="" id="{A32C82F6-DD70-44CF-AC35-DB5B0100B8BA}"/>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F7CCD88-8685-4BE1-934D-CABB12E8F0BF}" type="slidenum">
              <a:rPr lang="en-US" altLang="en-US" sz="1400">
                <a:latin typeface="+mn-lt"/>
              </a:rPr>
              <a:pPr>
                <a:spcBef>
                  <a:spcPct val="0"/>
                </a:spcBef>
                <a:buFontTx/>
                <a:buNone/>
              </a:pPr>
              <a:t>2</a:t>
            </a:fld>
            <a:endParaRPr lang="en-US" altLang="en-US" sz="140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a:extLst>
              <a:ext uri="{FF2B5EF4-FFF2-40B4-BE49-F238E27FC236}">
                <a16:creationId xmlns:a16="http://schemas.microsoft.com/office/drawing/2014/main" xmlns="" id="{79BC5584-2641-41A3-AEEA-0BB16463005B}"/>
              </a:ext>
            </a:extLst>
          </p:cNvPr>
          <p:cNvSpPr>
            <a:spLocks noGrp="1" noChangeArrowheads="1"/>
          </p:cNvSpPr>
          <p:nvPr>
            <p:ph type="title"/>
          </p:nvPr>
        </p:nvSpPr>
        <p:spPr/>
        <p:txBody>
          <a:bodyPr/>
          <a:lstStyle/>
          <a:p>
            <a:pPr eaLnBrk="1" hangingPunct="1"/>
            <a:r>
              <a:rPr lang="en-US" altLang="en-US" sz="4200" dirty="0">
                <a:latin typeface="+mn-lt"/>
              </a:rPr>
              <a:t>Mistake</a:t>
            </a:r>
          </a:p>
        </p:txBody>
      </p:sp>
      <p:sp>
        <p:nvSpPr>
          <p:cNvPr id="7171" name="Content Placeholder 3">
            <a:extLst>
              <a:ext uri="{FF2B5EF4-FFF2-40B4-BE49-F238E27FC236}">
                <a16:creationId xmlns:a16="http://schemas.microsoft.com/office/drawing/2014/main" xmlns="" id="{063E4908-E227-4B1F-836B-2B2BB2D73DFB}"/>
              </a:ext>
            </a:extLst>
          </p:cNvPr>
          <p:cNvSpPr>
            <a:spLocks noGrp="1" noChangeArrowheads="1"/>
          </p:cNvSpPr>
          <p:nvPr>
            <p:ph idx="1"/>
          </p:nvPr>
        </p:nvSpPr>
        <p:spPr/>
        <p:txBody>
          <a:bodyPr/>
          <a:lstStyle/>
          <a:p>
            <a:pPr marL="291600" indent="-291600" algn="l" eaLnBrk="1" hangingPunct="1">
              <a:spcBef>
                <a:spcPts val="1500"/>
              </a:spcBef>
              <a:buClr>
                <a:schemeClr val="tx2"/>
              </a:buClr>
              <a:buFontTx/>
              <a:buChar char="•"/>
            </a:pPr>
            <a:r>
              <a:rPr lang="en-US" altLang="en-US" sz="2200" dirty="0"/>
              <a:t>Definition: Misunderstandings regarding material facts of contract at time agreement made.</a:t>
            </a:r>
          </a:p>
          <a:p>
            <a:pPr marL="291600" indent="-291600" algn="l" eaLnBrk="1" hangingPunct="1">
              <a:spcBef>
                <a:spcPts val="1500"/>
              </a:spcBef>
              <a:buClr>
                <a:schemeClr val="tx2"/>
              </a:buClr>
              <a:buFontTx/>
              <a:buChar char="•"/>
            </a:pPr>
            <a:r>
              <a:rPr lang="en-US" altLang="en-US" sz="2200" dirty="0"/>
              <a:t>Unilateral Mistake: Mistake made by one contracting party; generally, contract still binding.</a:t>
            </a:r>
          </a:p>
          <a:p>
            <a:pPr marL="291600" indent="-291600" algn="l" eaLnBrk="1" hangingPunct="1">
              <a:spcBef>
                <a:spcPts val="1500"/>
              </a:spcBef>
              <a:buClr>
                <a:schemeClr val="tx2"/>
              </a:buClr>
              <a:buFontTx/>
              <a:buChar char="•"/>
            </a:pPr>
            <a:r>
              <a:rPr lang="en-US" altLang="en-US" sz="2200" dirty="0"/>
              <a:t>Mutual (Bilateral) Mistake: Mistake made by both parties; if mutual mistake of material (significant) fact, either party can rescind contract.</a:t>
            </a:r>
          </a:p>
        </p:txBody>
      </p:sp>
      <p:sp>
        <p:nvSpPr>
          <p:cNvPr id="7172" name="Slide Number Placeholder 3">
            <a:extLst>
              <a:ext uri="{FF2B5EF4-FFF2-40B4-BE49-F238E27FC236}">
                <a16:creationId xmlns:a16="http://schemas.microsoft.com/office/drawing/2014/main" xmlns="" id="{830C63AE-6887-4DD4-BA03-E3F0265894AB}"/>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3C18073-190A-46AF-A82B-D9A07A8CE608}" type="slidenum">
              <a:rPr lang="en-US" altLang="en-US" sz="1400">
                <a:latin typeface="+mn-lt"/>
              </a:rPr>
              <a:pPr>
                <a:spcBef>
                  <a:spcPct val="0"/>
                </a:spcBef>
                <a:buFontTx/>
                <a:buNone/>
              </a:pPr>
              <a:t>3</a:t>
            </a:fld>
            <a:endParaRPr lang="en-US" altLang="en-US" sz="140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a:extLst>
              <a:ext uri="{FF2B5EF4-FFF2-40B4-BE49-F238E27FC236}">
                <a16:creationId xmlns:a16="http://schemas.microsoft.com/office/drawing/2014/main" xmlns="" id="{BB59B610-6B10-484C-A51A-A37818A7E90B}"/>
              </a:ext>
            </a:extLst>
          </p:cNvPr>
          <p:cNvSpPr>
            <a:spLocks noGrp="1" noChangeArrowheads="1"/>
          </p:cNvSpPr>
          <p:nvPr>
            <p:ph type="title"/>
          </p:nvPr>
        </p:nvSpPr>
        <p:spPr/>
        <p:txBody>
          <a:bodyPr/>
          <a:lstStyle/>
          <a:p>
            <a:pPr eaLnBrk="1" hangingPunct="1"/>
            <a:r>
              <a:rPr lang="en-US" altLang="en-US" sz="3200" dirty="0">
                <a:latin typeface="+mn-lt"/>
              </a:rPr>
              <a:t>For a mutual mistake to interfere with legal consent, it must involve:</a:t>
            </a:r>
          </a:p>
        </p:txBody>
      </p:sp>
      <p:sp>
        <p:nvSpPr>
          <p:cNvPr id="8195" name="Content Placeholder 3">
            <a:extLst>
              <a:ext uri="{FF2B5EF4-FFF2-40B4-BE49-F238E27FC236}">
                <a16:creationId xmlns:a16="http://schemas.microsoft.com/office/drawing/2014/main" xmlns="" id="{8E73B2FC-D087-44C0-A051-1D9E778B8CEF}"/>
              </a:ext>
            </a:extLst>
          </p:cNvPr>
          <p:cNvSpPr>
            <a:spLocks noGrp="1" noChangeArrowheads="1"/>
          </p:cNvSpPr>
          <p:nvPr>
            <p:ph idx="1"/>
          </p:nvPr>
        </p:nvSpPr>
        <p:spPr/>
        <p:txBody>
          <a:bodyPr/>
          <a:lstStyle/>
          <a:p>
            <a:pPr marL="291600" indent="-291600" algn="l">
              <a:spcBef>
                <a:spcPts val="1500"/>
              </a:spcBef>
              <a:buClr>
                <a:schemeClr val="tx2"/>
              </a:buClr>
              <a:buFontTx/>
              <a:buChar char="•"/>
            </a:pPr>
            <a:r>
              <a:rPr lang="en-US" altLang="en-US" sz="2400" dirty="0"/>
              <a:t>A basic assumption about the subject matter of the contract;</a:t>
            </a:r>
          </a:p>
          <a:p>
            <a:pPr marL="291600" indent="-291600" algn="l">
              <a:spcBef>
                <a:spcPts val="1500"/>
              </a:spcBef>
              <a:buClr>
                <a:schemeClr val="tx2"/>
              </a:buClr>
              <a:buFontTx/>
              <a:buChar char="•"/>
            </a:pPr>
            <a:r>
              <a:rPr lang="en-US" altLang="en-US" sz="2400" dirty="0"/>
              <a:t>A material effect on the agreement; and,</a:t>
            </a:r>
          </a:p>
          <a:p>
            <a:pPr marL="291600" indent="-291600" algn="l">
              <a:spcBef>
                <a:spcPts val="1500"/>
              </a:spcBef>
              <a:buClr>
                <a:schemeClr val="tx2"/>
              </a:buClr>
              <a:buFontTx/>
              <a:buChar char="•"/>
            </a:pPr>
            <a:r>
              <a:rPr lang="en-US" altLang="en-US" sz="2400" dirty="0"/>
              <a:t>An adverse effect on a party who did not agree to bear the risk of mistake at the time of the agreement.</a:t>
            </a:r>
          </a:p>
        </p:txBody>
      </p:sp>
      <p:sp>
        <p:nvSpPr>
          <p:cNvPr id="8196" name="Slide Number Placeholder 3">
            <a:extLst>
              <a:ext uri="{FF2B5EF4-FFF2-40B4-BE49-F238E27FC236}">
                <a16:creationId xmlns:a16="http://schemas.microsoft.com/office/drawing/2014/main" xmlns="" id="{13157E02-E146-431E-8C46-8E40666C661D}"/>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2CBC27D-0523-4985-9F0C-43E834C0CC20}" type="slidenum">
              <a:rPr lang="en-US" altLang="en-US" sz="1400">
                <a:latin typeface="+mn-lt"/>
              </a:rPr>
              <a:pPr>
                <a:spcBef>
                  <a:spcPct val="0"/>
                </a:spcBef>
                <a:buFontTx/>
                <a:buNone/>
              </a:pPr>
              <a:t>4</a:t>
            </a:fld>
            <a:endParaRPr lang="en-US" altLang="en-US" sz="140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a:extLst>
              <a:ext uri="{FF2B5EF4-FFF2-40B4-BE49-F238E27FC236}">
                <a16:creationId xmlns:a16="http://schemas.microsoft.com/office/drawing/2014/main" xmlns="" id="{386F4C24-E926-41E9-ABAC-6825ED098422}"/>
              </a:ext>
            </a:extLst>
          </p:cNvPr>
          <p:cNvSpPr>
            <a:spLocks noGrp="1" noChangeArrowheads="1"/>
          </p:cNvSpPr>
          <p:nvPr>
            <p:ph type="title"/>
          </p:nvPr>
        </p:nvSpPr>
        <p:spPr/>
        <p:txBody>
          <a:bodyPr/>
          <a:lstStyle/>
          <a:p>
            <a:pPr eaLnBrk="1" hangingPunct="1"/>
            <a:r>
              <a:rPr lang="en-US" altLang="en-US" sz="3600" dirty="0">
                <a:latin typeface="+mn-lt"/>
              </a:rPr>
              <a:t>Innocent Misrepresentation</a:t>
            </a:r>
          </a:p>
        </p:txBody>
      </p:sp>
      <p:sp>
        <p:nvSpPr>
          <p:cNvPr id="9219" name="Content Placeholder 3">
            <a:extLst>
              <a:ext uri="{FF2B5EF4-FFF2-40B4-BE49-F238E27FC236}">
                <a16:creationId xmlns:a16="http://schemas.microsoft.com/office/drawing/2014/main" xmlns="" id="{9317D739-923D-4709-988C-8FE99C594268}"/>
              </a:ext>
            </a:extLst>
          </p:cNvPr>
          <p:cNvSpPr>
            <a:spLocks noGrp="1" noChangeArrowheads="1"/>
          </p:cNvSpPr>
          <p:nvPr>
            <p:ph idx="1"/>
          </p:nvPr>
        </p:nvSpPr>
        <p:spPr/>
        <p:txBody>
          <a:bodyPr/>
          <a:lstStyle/>
          <a:p>
            <a:pPr marL="291600" indent="-291600" algn="l">
              <a:spcBef>
                <a:spcPts val="1500"/>
              </a:spcBef>
              <a:buClr>
                <a:schemeClr val="tx2"/>
              </a:buClr>
              <a:buFontTx/>
              <a:buChar char="•"/>
            </a:pPr>
            <a:r>
              <a:rPr lang="en-US" altLang="en-US" sz="2200" dirty="0"/>
              <a:t>Definition: False statement about material fact that person who made statement believed true.</a:t>
            </a:r>
          </a:p>
          <a:p>
            <a:pPr marL="291600" indent="-291600" algn="l">
              <a:spcBef>
                <a:spcPts val="1500"/>
              </a:spcBef>
              <a:buClr>
                <a:schemeClr val="tx2"/>
              </a:buClr>
              <a:buFontTx/>
              <a:buChar char="•"/>
            </a:pPr>
            <a:r>
              <a:rPr lang="en-US" altLang="en-US" sz="2200" dirty="0"/>
              <a:t>Person who made innocent misrepresentation lacked “scienter”; i.e., had no knowledge of falsity of claim.</a:t>
            </a:r>
          </a:p>
          <a:p>
            <a:pPr marL="291600" indent="-291600" algn="l">
              <a:spcBef>
                <a:spcPts val="1500"/>
              </a:spcBef>
              <a:buClr>
                <a:schemeClr val="tx2"/>
              </a:buClr>
              <a:buFontTx/>
              <a:buChar char="•"/>
            </a:pPr>
            <a:r>
              <a:rPr lang="en-US" altLang="en-US" sz="2200" dirty="0"/>
              <a:t>Party misled by innocent misrepresentation can rescind contract, but cannot sue for damages.</a:t>
            </a:r>
          </a:p>
        </p:txBody>
      </p:sp>
      <p:sp>
        <p:nvSpPr>
          <p:cNvPr id="9220" name="Slide Number Placeholder 3">
            <a:extLst>
              <a:ext uri="{FF2B5EF4-FFF2-40B4-BE49-F238E27FC236}">
                <a16:creationId xmlns:a16="http://schemas.microsoft.com/office/drawing/2014/main" xmlns="" id="{886C56AA-AF1F-45F5-8FD6-C3B4C2AAA127}"/>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5600B4C-837B-4AF2-8425-F7B70B60C2B7}" type="slidenum">
              <a:rPr lang="en-US" altLang="en-US" sz="1400">
                <a:latin typeface="+mn-lt"/>
              </a:rPr>
              <a:pPr>
                <a:spcBef>
                  <a:spcPct val="0"/>
                </a:spcBef>
                <a:buFontTx/>
                <a:buNone/>
              </a:pPr>
              <a:t>5</a:t>
            </a:fld>
            <a:endParaRPr lang="en-US" altLang="en-US" sz="140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a:extLst>
              <a:ext uri="{FF2B5EF4-FFF2-40B4-BE49-F238E27FC236}">
                <a16:creationId xmlns:a16="http://schemas.microsoft.com/office/drawing/2014/main" xmlns="" id="{A598A784-ABD5-4BCA-A8BB-90F42236DD0A}"/>
              </a:ext>
            </a:extLst>
          </p:cNvPr>
          <p:cNvSpPr>
            <a:spLocks noGrp="1" noChangeArrowheads="1"/>
          </p:cNvSpPr>
          <p:nvPr>
            <p:ph type="title"/>
          </p:nvPr>
        </p:nvSpPr>
        <p:spPr/>
        <p:txBody>
          <a:bodyPr/>
          <a:lstStyle/>
          <a:p>
            <a:pPr eaLnBrk="1" hangingPunct="1"/>
            <a:r>
              <a:rPr lang="en-US" altLang="en-US" sz="3200" dirty="0">
                <a:latin typeface="+mn-lt"/>
              </a:rPr>
              <a:t>Negligent or Fraudulent Misrepresentation</a:t>
            </a:r>
          </a:p>
        </p:txBody>
      </p:sp>
      <p:sp>
        <p:nvSpPr>
          <p:cNvPr id="10243" name="Content Placeholder 3">
            <a:extLst>
              <a:ext uri="{FF2B5EF4-FFF2-40B4-BE49-F238E27FC236}">
                <a16:creationId xmlns:a16="http://schemas.microsoft.com/office/drawing/2014/main" xmlns="" id="{A9AD3440-25F5-40B6-BEDD-12C08491EC6B}"/>
              </a:ext>
            </a:extLst>
          </p:cNvPr>
          <p:cNvSpPr>
            <a:spLocks noGrp="1" noChangeArrowheads="1"/>
          </p:cNvSpPr>
          <p:nvPr>
            <p:ph sz="half" idx="1"/>
          </p:nvPr>
        </p:nvSpPr>
        <p:spPr>
          <a:xfrm>
            <a:off x="457200" y="1536192"/>
            <a:ext cx="8074588" cy="1969008"/>
          </a:xfrm>
        </p:spPr>
        <p:txBody>
          <a:bodyPr>
            <a:noAutofit/>
          </a:bodyPr>
          <a:lstStyle/>
          <a:p>
            <a:pPr marL="0" indent="0" algn="l" eaLnBrk="1" hangingPunct="1">
              <a:lnSpc>
                <a:spcPct val="80000"/>
              </a:lnSpc>
              <a:spcBef>
                <a:spcPts val="1500"/>
              </a:spcBef>
              <a:buClr>
                <a:schemeClr val="tx2"/>
              </a:buClr>
              <a:buNone/>
            </a:pPr>
            <a:r>
              <a:rPr lang="en-US" altLang="en-US" sz="2000" dirty="0"/>
              <a:t>Negligent Misrepresentation (Definition): Negligent, untruthful assertion of material fact by contracting party; aggrieved party can rescind contract, and sue for damages.</a:t>
            </a:r>
          </a:p>
          <a:p>
            <a:pPr marL="588150" lvl="1" indent="-285750">
              <a:lnSpc>
                <a:spcPct val="80000"/>
              </a:lnSpc>
              <a:spcBef>
                <a:spcPts val="1500"/>
              </a:spcBef>
              <a:buClr>
                <a:schemeClr val="tx2"/>
              </a:buClr>
            </a:pPr>
            <a:r>
              <a:rPr lang="en-US" altLang="en-US" sz="2000" dirty="0"/>
              <a:t>Contrast with “innocent misrepresentation”, when party making false assertion believes it to be true, and is not negligent in making false assertion; although innocent misrepresentation permits misled party to rescind contract, he/she cannot sue for damages.</a:t>
            </a:r>
          </a:p>
        </p:txBody>
      </p:sp>
      <p:sp>
        <p:nvSpPr>
          <p:cNvPr id="3" name="Content Placeholder 2"/>
          <p:cNvSpPr>
            <a:spLocks noGrp="1"/>
          </p:cNvSpPr>
          <p:nvPr>
            <p:ph sz="half" idx="2"/>
          </p:nvPr>
        </p:nvSpPr>
        <p:spPr>
          <a:xfrm>
            <a:off x="457200" y="3550920"/>
            <a:ext cx="7924800" cy="2926080"/>
          </a:xfrm>
        </p:spPr>
        <p:txBody>
          <a:bodyPr>
            <a:noAutofit/>
          </a:bodyPr>
          <a:lstStyle/>
          <a:p>
            <a:pPr marL="0" indent="0">
              <a:lnSpc>
                <a:spcPct val="80000"/>
              </a:lnSpc>
              <a:spcBef>
                <a:spcPts val="1500"/>
              </a:spcBef>
              <a:buClr>
                <a:schemeClr val="tx2"/>
              </a:buClr>
              <a:buNone/>
            </a:pPr>
            <a:r>
              <a:rPr lang="en-US" altLang="en-US" sz="2000" dirty="0"/>
              <a:t>Fraudulent Misrepresentation (Definition):  Intentional, untruthful assertion of material fact by contracting party; aggrieved party can rescind contract, and sue for damages.</a:t>
            </a:r>
          </a:p>
          <a:p>
            <a:pPr marL="0" indent="0">
              <a:lnSpc>
                <a:spcPct val="80000"/>
              </a:lnSpc>
              <a:spcBef>
                <a:spcPts val="1500"/>
              </a:spcBef>
              <a:buClr>
                <a:schemeClr val="tx2"/>
              </a:buClr>
              <a:buNone/>
            </a:pPr>
            <a:r>
              <a:rPr lang="en-US" altLang="en-US" sz="2000" dirty="0"/>
              <a:t>Courts permit contract rescission for negligent or fraudulent misrepresentation, assuming:</a:t>
            </a:r>
          </a:p>
          <a:p>
            <a:pPr marL="588150" lvl="1" indent="-285750">
              <a:lnSpc>
                <a:spcPct val="80000"/>
              </a:lnSpc>
              <a:spcBef>
                <a:spcPts val="1500"/>
              </a:spcBef>
              <a:buClr>
                <a:schemeClr val="tx2"/>
              </a:buClr>
            </a:pPr>
            <a:r>
              <a:rPr lang="en-US" altLang="en-US" sz="2000" dirty="0"/>
              <a:t>False assertion.</a:t>
            </a:r>
          </a:p>
          <a:p>
            <a:pPr marL="588150" lvl="1" indent="-285750">
              <a:lnSpc>
                <a:spcPct val="80000"/>
              </a:lnSpc>
              <a:spcBef>
                <a:spcPts val="1500"/>
              </a:spcBef>
              <a:buClr>
                <a:schemeClr val="tx2"/>
              </a:buClr>
            </a:pPr>
            <a:r>
              <a:rPr lang="en-US" altLang="en-US" sz="2000" dirty="0"/>
              <a:t>Negligence resulting in deception, or intent to deceive.</a:t>
            </a:r>
          </a:p>
          <a:p>
            <a:pPr marL="588150" lvl="1" indent="-285750">
              <a:lnSpc>
                <a:spcPct val="80000"/>
              </a:lnSpc>
              <a:spcBef>
                <a:spcPts val="1500"/>
              </a:spcBef>
              <a:buClr>
                <a:schemeClr val="tx2"/>
              </a:buClr>
            </a:pPr>
            <a:r>
              <a:rPr lang="en-US" altLang="en-US" sz="2000" dirty="0"/>
              <a:t>Justifiable reliance on false assertion by innocent party.</a:t>
            </a:r>
            <a:endParaRPr lang="en-IN" sz="2000" dirty="0"/>
          </a:p>
        </p:txBody>
      </p:sp>
      <p:sp>
        <p:nvSpPr>
          <p:cNvPr id="10244" name="Slide Number Placeholder 3">
            <a:extLst>
              <a:ext uri="{FF2B5EF4-FFF2-40B4-BE49-F238E27FC236}">
                <a16:creationId xmlns:a16="http://schemas.microsoft.com/office/drawing/2014/main" xmlns="" id="{5BC92249-09D8-473E-A501-3BE3C5606676}"/>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6FD27DF-4100-4159-8B8C-9D9C9C7619F8}" type="slidenum">
              <a:rPr lang="en-US" altLang="en-US" sz="1400">
                <a:latin typeface="+mn-lt"/>
              </a:rPr>
              <a:pPr>
                <a:spcBef>
                  <a:spcPct val="0"/>
                </a:spcBef>
                <a:buFontTx/>
                <a:buNone/>
              </a:pPr>
              <a:t>6</a:t>
            </a:fld>
            <a:endParaRPr lang="en-US" altLang="en-US" sz="1400"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a:extLst>
              <a:ext uri="{FF2B5EF4-FFF2-40B4-BE49-F238E27FC236}">
                <a16:creationId xmlns:a16="http://schemas.microsoft.com/office/drawing/2014/main" xmlns="" id="{41D6C5C0-1274-4F7C-BF94-94E7081D2E7D}"/>
              </a:ext>
            </a:extLst>
          </p:cNvPr>
          <p:cNvSpPr>
            <a:spLocks noGrp="1" noChangeArrowheads="1"/>
          </p:cNvSpPr>
          <p:nvPr>
            <p:ph type="title"/>
          </p:nvPr>
        </p:nvSpPr>
        <p:spPr/>
        <p:txBody>
          <a:bodyPr/>
          <a:lstStyle/>
          <a:p>
            <a:pPr eaLnBrk="1" hangingPunct="1"/>
            <a:r>
              <a:rPr lang="en-US" altLang="en-US" sz="4200" dirty="0">
                <a:latin typeface="+mn-lt"/>
              </a:rPr>
              <a:t>Undue Influence</a:t>
            </a:r>
          </a:p>
        </p:txBody>
      </p:sp>
      <p:sp>
        <p:nvSpPr>
          <p:cNvPr id="11267" name="Content Placeholder 3">
            <a:extLst>
              <a:ext uri="{FF2B5EF4-FFF2-40B4-BE49-F238E27FC236}">
                <a16:creationId xmlns:a16="http://schemas.microsoft.com/office/drawing/2014/main" xmlns="" id="{FA5A0561-FCD3-4B8A-A049-8402E0F0F709}"/>
              </a:ext>
            </a:extLst>
          </p:cNvPr>
          <p:cNvSpPr>
            <a:spLocks noGrp="1" noChangeArrowheads="1"/>
          </p:cNvSpPr>
          <p:nvPr>
            <p:ph idx="1"/>
          </p:nvPr>
        </p:nvSpPr>
        <p:spPr/>
        <p:txBody>
          <a:bodyPr/>
          <a:lstStyle/>
          <a:p>
            <a:pPr marL="0" indent="0">
              <a:spcBef>
                <a:spcPts val="1500"/>
              </a:spcBef>
              <a:buClr>
                <a:schemeClr val="tx2"/>
              </a:buClr>
              <a:buNone/>
            </a:pPr>
            <a:r>
              <a:rPr lang="en-US" altLang="en-US" sz="2200" dirty="0"/>
              <a:t>Definition: Persuasive efforts of dominant party, who uses special relationship to unduly persuade the other party.</a:t>
            </a:r>
          </a:p>
          <a:p>
            <a:pPr marL="0" indent="0">
              <a:spcBef>
                <a:spcPts val="1500"/>
              </a:spcBef>
              <a:buClr>
                <a:schemeClr val="tx2"/>
              </a:buClr>
              <a:buNone/>
            </a:pPr>
            <a:r>
              <a:rPr lang="en-US" altLang="en-US" sz="2200" dirty="0"/>
              <a:t>Any relationship involving one party’s unusual degree of trust in another can give rise to undue influence.</a:t>
            </a:r>
          </a:p>
          <a:p>
            <a:pPr marL="291600" lvl="1" indent="-291600">
              <a:spcBef>
                <a:spcPts val="1500"/>
              </a:spcBef>
              <a:buClr>
                <a:schemeClr val="tx2"/>
              </a:buClr>
              <a:buFontTx/>
              <a:buChar char="•"/>
            </a:pPr>
            <a:r>
              <a:rPr lang="en-US" altLang="en-US" sz="2200" dirty="0"/>
              <a:t>Examples include attorney-client relationship, and doctor-patient relationship.</a:t>
            </a:r>
          </a:p>
        </p:txBody>
      </p:sp>
      <p:sp>
        <p:nvSpPr>
          <p:cNvPr id="11268" name="Slide Number Placeholder 3">
            <a:extLst>
              <a:ext uri="{FF2B5EF4-FFF2-40B4-BE49-F238E27FC236}">
                <a16:creationId xmlns:a16="http://schemas.microsoft.com/office/drawing/2014/main" xmlns="" id="{6C90EF40-82FD-498E-B601-5527BC9E9294}"/>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495DBFF-CBBE-4B9C-8D22-86669C28D9B9}" type="slidenum">
              <a:rPr lang="en-US" altLang="en-US" sz="1400">
                <a:latin typeface="+mn-lt"/>
              </a:rPr>
              <a:pPr>
                <a:spcBef>
                  <a:spcPct val="0"/>
                </a:spcBef>
                <a:buFontTx/>
                <a:buNone/>
              </a:pPr>
              <a:t>7</a:t>
            </a:fld>
            <a:endParaRPr lang="en-US" altLang="en-US" sz="140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a:extLst>
              <a:ext uri="{FF2B5EF4-FFF2-40B4-BE49-F238E27FC236}">
                <a16:creationId xmlns:a16="http://schemas.microsoft.com/office/drawing/2014/main" xmlns="" id="{E79E2581-4564-4C55-97CC-463D02130308}"/>
              </a:ext>
            </a:extLst>
          </p:cNvPr>
          <p:cNvSpPr>
            <a:spLocks noGrp="1" noChangeArrowheads="1"/>
          </p:cNvSpPr>
          <p:nvPr>
            <p:ph type="title"/>
          </p:nvPr>
        </p:nvSpPr>
        <p:spPr/>
        <p:txBody>
          <a:bodyPr/>
          <a:lstStyle/>
          <a:p>
            <a:pPr eaLnBrk="1" hangingPunct="1"/>
            <a:r>
              <a:rPr lang="en-US" altLang="en-US" sz="3400" dirty="0">
                <a:latin typeface="+mn-lt"/>
              </a:rPr>
              <a:t>Questions Affecting Determination of Undue Influence</a:t>
            </a:r>
          </a:p>
        </p:txBody>
      </p:sp>
      <p:sp>
        <p:nvSpPr>
          <p:cNvPr id="12291" name="Content Placeholder 3">
            <a:extLst>
              <a:ext uri="{FF2B5EF4-FFF2-40B4-BE49-F238E27FC236}">
                <a16:creationId xmlns:a16="http://schemas.microsoft.com/office/drawing/2014/main" xmlns="" id="{2B9140BE-3734-41A2-8A5E-F0EEDFC3C420}"/>
              </a:ext>
            </a:extLst>
          </p:cNvPr>
          <p:cNvSpPr>
            <a:spLocks noGrp="1" noChangeArrowheads="1"/>
          </p:cNvSpPr>
          <p:nvPr>
            <p:ph idx="1"/>
          </p:nvPr>
        </p:nvSpPr>
        <p:spPr/>
        <p:txBody>
          <a:bodyPr>
            <a:normAutofit/>
          </a:bodyPr>
          <a:lstStyle/>
          <a:p>
            <a:pPr marL="291600" indent="-291600">
              <a:lnSpc>
                <a:spcPct val="90000"/>
              </a:lnSpc>
              <a:spcBef>
                <a:spcPts val="1500"/>
              </a:spcBef>
              <a:buClr>
                <a:schemeClr val="tx2"/>
              </a:buClr>
              <a:buFontTx/>
              <a:buChar char="•"/>
            </a:pPr>
            <a:r>
              <a:rPr lang="en-US" altLang="en-US" dirty="0"/>
              <a:t>Did dominant party “rush” the other party to consent?</a:t>
            </a:r>
          </a:p>
          <a:p>
            <a:pPr marL="291600" indent="-291600">
              <a:lnSpc>
                <a:spcPct val="90000"/>
              </a:lnSpc>
              <a:spcBef>
                <a:spcPts val="1500"/>
              </a:spcBef>
              <a:buClr>
                <a:schemeClr val="tx2"/>
              </a:buClr>
              <a:buFontTx/>
              <a:buChar char="•"/>
            </a:pPr>
            <a:r>
              <a:rPr lang="en-US" altLang="en-US" dirty="0"/>
              <a:t>Did dominant party gain unjust enrichment from the agreement?</a:t>
            </a:r>
          </a:p>
          <a:p>
            <a:pPr marL="291600" indent="-291600">
              <a:lnSpc>
                <a:spcPct val="90000"/>
              </a:lnSpc>
              <a:spcBef>
                <a:spcPts val="1500"/>
              </a:spcBef>
              <a:buClr>
                <a:schemeClr val="tx2"/>
              </a:buClr>
              <a:buFontTx/>
              <a:buChar char="•"/>
            </a:pPr>
            <a:r>
              <a:rPr lang="en-US" altLang="en-US" dirty="0"/>
              <a:t>Was non-dominant party isolated from other advisers at time of agreement?</a:t>
            </a:r>
          </a:p>
          <a:p>
            <a:pPr marL="291600" indent="-291600">
              <a:lnSpc>
                <a:spcPct val="90000"/>
              </a:lnSpc>
              <a:spcBef>
                <a:spcPts val="1500"/>
              </a:spcBef>
              <a:buClr>
                <a:schemeClr val="tx2"/>
              </a:buClr>
              <a:buFontTx/>
              <a:buChar char="•"/>
            </a:pPr>
            <a:r>
              <a:rPr lang="en-US" altLang="en-US" dirty="0"/>
              <a:t>Is contract unreasonable, in that it overwhelmingly benefits dominant party?</a:t>
            </a:r>
          </a:p>
        </p:txBody>
      </p:sp>
      <p:sp>
        <p:nvSpPr>
          <p:cNvPr id="12292" name="Slide Number Placeholder 3">
            <a:extLst>
              <a:ext uri="{FF2B5EF4-FFF2-40B4-BE49-F238E27FC236}">
                <a16:creationId xmlns:a16="http://schemas.microsoft.com/office/drawing/2014/main" xmlns="" id="{144893A9-1252-4124-B492-2E4F0F8BF1D3}"/>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2ACFC92-DB24-462E-ACB3-A1D7137B7779}" type="slidenum">
              <a:rPr lang="en-US" altLang="en-US" sz="1400">
                <a:latin typeface="+mn-lt"/>
              </a:rPr>
              <a:pPr>
                <a:spcBef>
                  <a:spcPct val="0"/>
                </a:spcBef>
                <a:buFontTx/>
                <a:buNone/>
              </a:pPr>
              <a:t>8</a:t>
            </a:fld>
            <a:endParaRPr lang="en-US" altLang="en-US" sz="140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a:extLst>
              <a:ext uri="{FF2B5EF4-FFF2-40B4-BE49-F238E27FC236}">
                <a16:creationId xmlns:a16="http://schemas.microsoft.com/office/drawing/2014/main" xmlns="" id="{98636129-0EBE-4215-AED8-434DFD8ED01E}"/>
              </a:ext>
            </a:extLst>
          </p:cNvPr>
          <p:cNvSpPr>
            <a:spLocks noGrp="1" noChangeArrowheads="1"/>
          </p:cNvSpPr>
          <p:nvPr>
            <p:ph type="title"/>
          </p:nvPr>
        </p:nvSpPr>
        <p:spPr/>
        <p:txBody>
          <a:bodyPr/>
          <a:lstStyle/>
          <a:p>
            <a:pPr eaLnBrk="1" hangingPunct="1"/>
            <a:r>
              <a:rPr lang="en-US" altLang="en-US" sz="4200" dirty="0">
                <a:latin typeface="+mn-lt"/>
              </a:rPr>
              <a:t>Duress</a:t>
            </a:r>
          </a:p>
        </p:txBody>
      </p:sp>
      <p:sp>
        <p:nvSpPr>
          <p:cNvPr id="13315" name="Content Placeholder 3">
            <a:extLst>
              <a:ext uri="{FF2B5EF4-FFF2-40B4-BE49-F238E27FC236}">
                <a16:creationId xmlns:a16="http://schemas.microsoft.com/office/drawing/2014/main" xmlns="" id="{E390E832-77F5-4CBF-AC41-A1FDFDAC7D7F}"/>
              </a:ext>
            </a:extLst>
          </p:cNvPr>
          <p:cNvSpPr>
            <a:spLocks noGrp="1" noChangeArrowheads="1"/>
          </p:cNvSpPr>
          <p:nvPr>
            <p:ph idx="1"/>
          </p:nvPr>
        </p:nvSpPr>
        <p:spPr/>
        <p:txBody>
          <a:bodyPr/>
          <a:lstStyle/>
          <a:p>
            <a:pPr marL="291600" indent="-291600" algn="l" eaLnBrk="1" hangingPunct="1">
              <a:spcBef>
                <a:spcPts val="1500"/>
              </a:spcBef>
              <a:buClr>
                <a:schemeClr val="tx2"/>
              </a:buClr>
              <a:buFontTx/>
              <a:buChar char="•"/>
            </a:pPr>
            <a:r>
              <a:rPr lang="en-US" altLang="en-US" sz="2200" dirty="0"/>
              <a:t>Definition: Occurs when one party threatens other with wrongful act unless assent given.</a:t>
            </a:r>
          </a:p>
          <a:p>
            <a:pPr marL="291600" indent="-291600" algn="l" eaLnBrk="1" hangingPunct="1">
              <a:spcBef>
                <a:spcPts val="1500"/>
              </a:spcBef>
              <a:buClr>
                <a:schemeClr val="tx2"/>
              </a:buClr>
              <a:buFontTx/>
              <a:buChar char="•"/>
            </a:pPr>
            <a:r>
              <a:rPr lang="en-US" altLang="en-US" sz="2200" dirty="0"/>
              <a:t>Duress is not legal assent, since coercion interferes with contracting party’s free will.</a:t>
            </a:r>
          </a:p>
          <a:p>
            <a:pPr marL="291600" indent="-291600" algn="l" eaLnBrk="1" hangingPunct="1">
              <a:spcBef>
                <a:spcPts val="1500"/>
              </a:spcBef>
              <a:buClr>
                <a:schemeClr val="tx2"/>
              </a:buClr>
              <a:buFontTx/>
              <a:buChar char="•"/>
            </a:pPr>
            <a:r>
              <a:rPr lang="en-US" altLang="en-US" sz="2200" dirty="0"/>
              <a:t>For courts to rescind agreement, injured party must prove duress left no reasonable alternatives to contractual agreement.</a:t>
            </a:r>
          </a:p>
        </p:txBody>
      </p:sp>
      <p:sp>
        <p:nvSpPr>
          <p:cNvPr id="13316" name="Slide Number Placeholder 3">
            <a:extLst>
              <a:ext uri="{FF2B5EF4-FFF2-40B4-BE49-F238E27FC236}">
                <a16:creationId xmlns:a16="http://schemas.microsoft.com/office/drawing/2014/main" xmlns="" id="{2B339ACA-B71C-4DBA-B8C6-9CBAC82C0A42}"/>
              </a:ext>
            </a:extLst>
          </p:cNvPr>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F599044-62B8-4F6F-999F-A72949BC8F57}" type="slidenum">
              <a:rPr lang="en-US" altLang="en-US" sz="1400">
                <a:latin typeface="+mn-lt"/>
              </a:rPr>
              <a:pPr>
                <a:spcBef>
                  <a:spcPct val="0"/>
                </a:spcBef>
                <a:buFontTx/>
                <a:buNone/>
              </a:pPr>
              <a:t>9</a:t>
            </a:fld>
            <a:endParaRPr lang="en-US" altLang="en-US" sz="140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3659b9a6633dbacbcb416cabb581f45a465efea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1_KubaSS">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KubaSS.thmx</Template>
  <TotalTime>262</TotalTime>
  <Words>1488</Words>
  <Application>Microsoft Office PowerPoint</Application>
  <PresentationFormat>On-screen Show (4:3)</PresentationFormat>
  <Paragraphs>80</Paragraphs>
  <Slides>11</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Cambria</vt:lpstr>
      <vt:lpstr>Verdana</vt:lpstr>
      <vt:lpstr>KubaSS</vt:lpstr>
      <vt:lpstr>1_KubaSS</vt:lpstr>
      <vt:lpstr>Chapter 12</vt:lpstr>
      <vt:lpstr>Legal Assent</vt:lpstr>
      <vt:lpstr>Mistake</vt:lpstr>
      <vt:lpstr>For a mutual mistake to interfere with legal consent, it must involve:</vt:lpstr>
      <vt:lpstr>Innocent Misrepresentation</vt:lpstr>
      <vt:lpstr>Negligent or Fraudulent Misrepresentation</vt:lpstr>
      <vt:lpstr>Undue Influence</vt:lpstr>
      <vt:lpstr>Questions Affecting Determination of Undue Influence</vt:lpstr>
      <vt:lpstr>Duress</vt:lpstr>
      <vt:lpstr>Situations Involving Duress</vt:lpstr>
      <vt:lpstr>Questions for Discussion</vt:lpstr>
    </vt:vector>
  </TitlesOfParts>
  <Company>The McGraw-Hill Companies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megan_richter</dc:creator>
  <cp:lastModifiedBy>Richard Snapp</cp:lastModifiedBy>
  <cp:revision>42</cp:revision>
  <dcterms:created xsi:type="dcterms:W3CDTF">2011-05-16T15:56:06Z</dcterms:created>
  <dcterms:modified xsi:type="dcterms:W3CDTF">2018-09-16T19:51:17Z</dcterms:modified>
</cp:coreProperties>
</file>