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058" r:id="rId2"/>
    <p:sldMasterId id="2147484112" r:id="rId3"/>
    <p:sldMasterId id="2147484124" r:id="rId4"/>
    <p:sldMasterId id="2147484136" r:id="rId5"/>
    <p:sldMasterId id="2147484148" r:id="rId6"/>
    <p:sldMasterId id="2147484160" r:id="rId7"/>
    <p:sldMasterId id="2147484322" r:id="rId8"/>
    <p:sldMasterId id="2147484334" r:id="rId9"/>
    <p:sldMasterId id="2147484346" r:id="rId10"/>
    <p:sldMasterId id="2147484358" r:id="rId11"/>
    <p:sldMasterId id="2147484370" r:id="rId12"/>
  </p:sldMasterIdLst>
  <p:notesMasterIdLst>
    <p:notesMasterId r:id="rId70"/>
  </p:notesMasterIdLst>
  <p:handoutMasterIdLst>
    <p:handoutMasterId r:id="rId71"/>
  </p:handoutMasterIdLst>
  <p:sldIdLst>
    <p:sldId id="297" r:id="rId13"/>
    <p:sldId id="319" r:id="rId14"/>
    <p:sldId id="309" r:id="rId15"/>
    <p:sldId id="260" r:id="rId16"/>
    <p:sldId id="261" r:id="rId17"/>
    <p:sldId id="262" r:id="rId18"/>
    <p:sldId id="263" r:id="rId19"/>
    <p:sldId id="264" r:id="rId20"/>
    <p:sldId id="266" r:id="rId21"/>
    <p:sldId id="322" r:id="rId22"/>
    <p:sldId id="310" r:id="rId23"/>
    <p:sldId id="267" r:id="rId24"/>
    <p:sldId id="268" r:id="rId25"/>
    <p:sldId id="269" r:id="rId26"/>
    <p:sldId id="270" r:id="rId27"/>
    <p:sldId id="323" r:id="rId28"/>
    <p:sldId id="311" r:id="rId29"/>
    <p:sldId id="271" r:id="rId30"/>
    <p:sldId id="272" r:id="rId31"/>
    <p:sldId id="273" r:id="rId32"/>
    <p:sldId id="274" r:id="rId33"/>
    <p:sldId id="275" r:id="rId34"/>
    <p:sldId id="276" r:id="rId35"/>
    <p:sldId id="324" r:id="rId36"/>
    <p:sldId id="325" r:id="rId37"/>
    <p:sldId id="321" r:id="rId38"/>
    <p:sldId id="277" r:id="rId39"/>
    <p:sldId id="278" r:id="rId40"/>
    <p:sldId id="279" r:id="rId41"/>
    <p:sldId id="280" r:id="rId42"/>
    <p:sldId id="281" r:id="rId43"/>
    <p:sldId id="282" r:id="rId44"/>
    <p:sldId id="283" r:id="rId45"/>
    <p:sldId id="284" r:id="rId46"/>
    <p:sldId id="320" r:id="rId47"/>
    <p:sldId id="285" r:id="rId48"/>
    <p:sldId id="326" r:id="rId49"/>
    <p:sldId id="327" r:id="rId50"/>
    <p:sldId id="328" r:id="rId51"/>
    <p:sldId id="329" r:id="rId52"/>
    <p:sldId id="312" r:id="rId53"/>
    <p:sldId id="286" r:id="rId54"/>
    <p:sldId id="287" r:id="rId55"/>
    <p:sldId id="288" r:id="rId56"/>
    <p:sldId id="289" r:id="rId57"/>
    <p:sldId id="314" r:id="rId58"/>
    <p:sldId id="290" r:id="rId59"/>
    <p:sldId id="291" r:id="rId60"/>
    <p:sldId id="292" r:id="rId61"/>
    <p:sldId id="293" r:id="rId62"/>
    <p:sldId id="330" r:id="rId63"/>
    <p:sldId id="331" r:id="rId64"/>
    <p:sldId id="316" r:id="rId65"/>
    <p:sldId id="294" r:id="rId66"/>
    <p:sldId id="318" r:id="rId67"/>
    <p:sldId id="295" r:id="rId68"/>
    <p:sldId id="258" r:id="rId6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0" clrIdx="0"/>
  <p:cmAuthor id="1" name="Reviewer" initials="R"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4" autoAdjust="0"/>
    <p:restoredTop sz="78082" autoAdjust="0"/>
  </p:normalViewPr>
  <p:slideViewPr>
    <p:cSldViewPr>
      <p:cViewPr varScale="1">
        <p:scale>
          <a:sx n="69" d="100"/>
          <a:sy n="69" d="100"/>
        </p:scale>
        <p:origin x="171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4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19800" y="0"/>
            <a:ext cx="836613" cy="274638"/>
          </a:xfrm>
          <a:prstGeom prst="rect">
            <a:avLst/>
          </a:prstGeom>
        </p:spPr>
        <p:txBody>
          <a:bodyPr vert="horz" lIns="91440" tIns="45720" rIns="91440" bIns="45720" rtlCol="0" anchor="b"/>
          <a:lstStyle>
            <a:lvl1pPr algn="r">
              <a:defRPr sz="1200">
                <a:latin typeface="Arial" charset="0"/>
                <a:cs typeface="+mn-cs"/>
              </a:defRPr>
            </a:lvl1pPr>
          </a:lstStyle>
          <a:p>
            <a:pPr>
              <a:defRPr/>
            </a:pPr>
            <a:r>
              <a:rPr lang="en-US" dirty="0"/>
              <a:t>9-</a:t>
            </a:r>
            <a:fld id="{BA943473-5828-43EE-99C7-14D5A7A1C268}" type="slidenum">
              <a:rPr lang="en-US"/>
              <a:pPr>
                <a:defRPr/>
              </a:pPr>
              <a:t>‹#›</a:t>
            </a:fld>
            <a:endParaRPr lang="en-US" dirty="0"/>
          </a:p>
        </p:txBody>
      </p:sp>
    </p:spTree>
    <p:extLst>
      <p:ext uri="{BB962C8B-B14F-4D97-AF65-F5344CB8AC3E}">
        <p14:creationId xmlns:p14="http://schemas.microsoft.com/office/powerpoint/2010/main" val="33013687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a:ln>
            <a:noFill/>
          </a:ln>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 name="Slide Number Placeholder 4"/>
          <p:cNvSpPr txBox="1">
            <a:spLocks/>
          </p:cNvSpPr>
          <p:nvPr/>
        </p:nvSpPr>
        <p:spPr>
          <a:xfrm>
            <a:off x="5334000" y="0"/>
            <a:ext cx="1524000" cy="304800"/>
          </a:xfrm>
          <a:prstGeom prst="rect">
            <a:avLst/>
          </a:prstGeom>
        </p:spPr>
        <p:txBody>
          <a:bodyPr anchor="b"/>
          <a:lstStyle>
            <a:lvl1pPr algn="r">
              <a:defRPr sz="1200"/>
            </a:lvl1pPr>
          </a:lstStyle>
          <a:p>
            <a:pPr fontAlgn="auto">
              <a:spcBef>
                <a:spcPts val="0"/>
              </a:spcBef>
              <a:spcAft>
                <a:spcPts val="0"/>
              </a:spcAft>
              <a:defRPr/>
            </a:pPr>
            <a:r>
              <a:rPr lang="en-US" dirty="0" smtClean="0">
                <a:latin typeface="+mn-lt"/>
                <a:cs typeface="+mn-cs"/>
              </a:rPr>
              <a:t>9 - </a:t>
            </a:r>
            <a:fld id="{02AD6051-14A1-4E90-B91C-8D89300E7EDD}" type="slidenum">
              <a:rPr lang="en-US" smtClean="0">
                <a:latin typeface="+mn-lt"/>
                <a:cs typeface="+mn-cs"/>
              </a:rPr>
              <a:pPr fontAlgn="auto">
                <a:spcBef>
                  <a:spcPts val="0"/>
                </a:spcBef>
                <a:spcAft>
                  <a:spcPts val="0"/>
                </a:spcAft>
                <a:defRPr/>
              </a:pPr>
              <a:t>‹#›</a:t>
            </a:fld>
            <a:endParaRPr lang="en-US" dirty="0" smtClean="0">
              <a:latin typeface="+mn-lt"/>
              <a:cs typeface="+mn-cs"/>
            </a:endParaRPr>
          </a:p>
        </p:txBody>
      </p:sp>
    </p:spTree>
    <p:extLst>
      <p:ext uri="{BB962C8B-B14F-4D97-AF65-F5344CB8AC3E}">
        <p14:creationId xmlns:p14="http://schemas.microsoft.com/office/powerpoint/2010/main" val="274410817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Chapter 9: Accounting </a:t>
            </a:r>
            <a:r>
              <a:rPr lang="en-US" altLang="en-US" smtClean="0"/>
              <a:t>for Receivables</a:t>
            </a:r>
            <a:endParaRPr lang="en-US" altLang="en-US" dirty="0" smtClean="0"/>
          </a:p>
        </p:txBody>
      </p:sp>
    </p:spTree>
    <p:extLst>
      <p:ext uri="{BB962C8B-B14F-4D97-AF65-F5344CB8AC3E}">
        <p14:creationId xmlns:p14="http://schemas.microsoft.com/office/powerpoint/2010/main" val="3583964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NTK 9.1</a:t>
            </a:r>
          </a:p>
        </p:txBody>
      </p:sp>
      <p:sp>
        <p:nvSpPr>
          <p:cNvPr id="68611" name="Slide Number Placeholder 3"/>
          <p:cNvSpPr>
            <a:spLocks noGrp="1"/>
          </p:cNvSpPr>
          <p:nvPr>
            <p:ph type="sldNum" sz="quarter" idx="5"/>
          </p:nvPr>
        </p:nvSpPr>
        <p:spPr bwMode="auto">
          <a:xfrm>
            <a:off x="3884613" y="8685213"/>
            <a:ext cx="2971800" cy="457200"/>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8AEB01BB-C60F-4B08-9081-9927495B5119}" type="slidenum">
              <a:rPr lang="en-US">
                <a:solidFill>
                  <a:prstClr val="black"/>
                </a:solidFill>
              </a:rPr>
              <a:pPr fontAlgn="base">
                <a:spcBef>
                  <a:spcPct val="0"/>
                </a:spcBef>
                <a:spcAft>
                  <a:spcPct val="0"/>
                </a:spcAft>
              </a:pPr>
              <a:t>10</a:t>
            </a:fld>
            <a:endParaRPr lang="en-US">
              <a:solidFill>
                <a:prstClr val="black"/>
              </a:solidFill>
            </a:endParaRPr>
          </a:p>
        </p:txBody>
      </p:sp>
    </p:spTree>
    <p:extLst>
      <p:ext uri="{BB962C8B-B14F-4D97-AF65-F5344CB8AC3E}">
        <p14:creationId xmlns:p14="http://schemas.microsoft.com/office/powerpoint/2010/main" val="726830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3501431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a company directly grants credit to its customers, it expects that some customers will not pay what they promised. The accounts of these customers are </a:t>
            </a:r>
            <a:r>
              <a:rPr lang="en-US" i="1" dirty="0" smtClean="0"/>
              <a:t>uncollectible accounts, </a:t>
            </a:r>
            <a:r>
              <a:rPr lang="en-US" dirty="0" smtClean="0"/>
              <a:t>commonly called </a:t>
            </a:r>
            <a:r>
              <a:rPr lang="en-US" b="1" dirty="0" smtClean="0"/>
              <a:t>bad debts. </a:t>
            </a:r>
            <a:r>
              <a:rPr lang="en-US" dirty="0" smtClean="0"/>
              <a:t>The total amount of uncollectible accounts is an expense of selling on credit. Why do companies sell on credit if they expect some accounts to be uncollectible? The answer is that companies believe that granting credit will increase total sales and net income enough to offset bad debts. Companies use two methods to account for uncollectible accounts: (1) direct write-off method and (2) allowance method. </a:t>
            </a:r>
          </a:p>
        </p:txBody>
      </p:sp>
    </p:spTree>
    <p:extLst>
      <p:ext uri="{BB962C8B-B14F-4D97-AF65-F5344CB8AC3E}">
        <p14:creationId xmlns:p14="http://schemas.microsoft.com/office/powerpoint/2010/main" val="3607380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t>
            </a:r>
            <a:r>
              <a:rPr lang="en-US" b="1" dirty="0" smtClean="0"/>
              <a:t>direct write-off method </a:t>
            </a:r>
            <a:r>
              <a:rPr lang="en-US" dirty="0" smtClean="0"/>
              <a:t>of accounting for bad debts records the loss from an uncollectible account receivable when it is determined to be uncollectible. No attempt is made to predict bad debts expense. To illustrate, if TechCom determines on January 23 that it cannot collect $520 owed to it by its customer J. Kent, it recognizes the loss using the direct write-off method as shown in this slide.</a:t>
            </a:r>
          </a:p>
          <a:p>
            <a:r>
              <a:rPr lang="en-US" dirty="0" smtClean="0"/>
              <a:t>The debit in this entry charges the uncollectible amount directly to the current period’s Bad Debts Expense account. The credit removes its balance from the Accounts Receivable account in the general ledger (and its subsidiary ledger).</a:t>
            </a:r>
          </a:p>
          <a:p>
            <a:r>
              <a:rPr lang="en-US" dirty="0" smtClean="0"/>
              <a:t/>
            </a:r>
            <a:br>
              <a:rPr lang="en-US" dirty="0" smtClean="0"/>
            </a:br>
            <a:r>
              <a:rPr lang="en-US" dirty="0" smtClean="0"/>
              <a:t> </a:t>
            </a:r>
          </a:p>
          <a:p>
            <a:endParaRPr lang="en-US" altLang="en-US" dirty="0" smtClean="0">
              <a:ea typeface="ＭＳ Ｐゴシック" pitchFamily="34" charset="-128"/>
            </a:endParaRPr>
          </a:p>
        </p:txBody>
      </p:sp>
    </p:spTree>
    <p:extLst>
      <p:ext uri="{BB962C8B-B14F-4D97-AF65-F5344CB8AC3E}">
        <p14:creationId xmlns:p14="http://schemas.microsoft.com/office/powerpoint/2010/main" val="4038340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Sometimes an account written off is later collected. If the account of J. Kent that was written off directly to Bad Debts Expense is later collected in full, the two entries in this slide record this recovery.</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755760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smtClean="0"/>
              <a:t>Expense Recognition applied to bad debts </a:t>
            </a:r>
            <a:r>
              <a:rPr lang="en-US" dirty="0" smtClean="0"/>
              <a:t>requires expenses to be reported in the same accounting period as the sales they helped produce. This means that if extending credit to customers helped produce sales, the bad debts expense linked to those sales is matched and reported in the same period. The direct write-off method usually does </a:t>
            </a:r>
            <a:r>
              <a:rPr lang="en-US" i="1" dirty="0" smtClean="0"/>
              <a:t>not </a:t>
            </a:r>
            <a:r>
              <a:rPr lang="en-US" dirty="0" smtClean="0"/>
              <a:t>best match sales and expenses because bad debts expense is not recorded until an account becomes uncollectible, which often occurs in a period after that of the credit sale. To match bad debts expense with the sales it produces therefore requires a company to estimate future uncollectibles.</a:t>
            </a:r>
          </a:p>
          <a:p>
            <a:endParaRPr lang="en-US" altLang="en-US" dirty="0" smtClean="0"/>
          </a:p>
          <a:p>
            <a:r>
              <a:rPr lang="en-US" b="1" dirty="0" smtClean="0"/>
              <a:t>Materiality applied to bad debts </a:t>
            </a:r>
            <a:r>
              <a:rPr lang="en-US" dirty="0" smtClean="0"/>
              <a:t>states that an amount can be ignored if its effect on the financial statements is unimportant to users’ business decisions. The materiality constraint permits the use of the direct write-off method when its results are similar to using the allowance method.</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a:t>
            </a:r>
            <a:endParaRPr lang="en-US" altLang="en-US" sz="1200" dirty="0" smtClean="0">
              <a:ea typeface="ＭＳ Ｐゴシック" pitchFamily="34" charset="-128"/>
            </a:endParaRPr>
          </a:p>
          <a:p>
            <a:endParaRPr lang="en-US" dirty="0" smtClean="0"/>
          </a:p>
          <a:p>
            <a:endParaRPr lang="en-US" altLang="en-US" dirty="0" smtClean="0"/>
          </a:p>
          <a:p>
            <a:endParaRPr lang="en-US" altLang="en-US" dirty="0" smtClean="0">
              <a:ea typeface="ＭＳ Ｐゴシック" pitchFamily="34" charset="-128"/>
            </a:endParaRPr>
          </a:p>
        </p:txBody>
      </p:sp>
    </p:spTree>
    <p:extLst>
      <p:ext uri="{BB962C8B-B14F-4D97-AF65-F5344CB8AC3E}">
        <p14:creationId xmlns:p14="http://schemas.microsoft.com/office/powerpoint/2010/main" val="4136156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9.2</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829676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81036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p:txBody>
          <a:bodyPr/>
          <a:lstStyle/>
          <a:p>
            <a:pPr>
              <a:defRPr/>
            </a:pPr>
            <a:r>
              <a:rPr lang="en-US" dirty="0" smtClean="0"/>
              <a:t>The </a:t>
            </a:r>
            <a:r>
              <a:rPr lang="en-US" b="1" dirty="0" smtClean="0"/>
              <a:t>allowance method </a:t>
            </a:r>
            <a:r>
              <a:rPr lang="en-US" dirty="0" smtClean="0"/>
              <a:t>of accounting for bad debts matches the </a:t>
            </a:r>
            <a:r>
              <a:rPr lang="en-US" i="1" dirty="0" smtClean="0"/>
              <a:t>estimated </a:t>
            </a:r>
            <a:r>
              <a:rPr lang="en-US" dirty="0" smtClean="0"/>
              <a:t>loss from uncollectible accounts receivable against the sales they helped produce. We must use estimated losses because when sales occur, sellers do not know which customers will not pay their bills. This means that at the end of each period, the allowance method requires an estimate of the total bad debts expected from that period’s sales. This method has two advantages over the direct write-off method: </a:t>
            </a:r>
          </a:p>
          <a:p>
            <a:pPr marL="228600" indent="-228600">
              <a:buFontTx/>
              <a:buAutoNum type="arabicParenBoth"/>
              <a:defRPr/>
            </a:pPr>
            <a:r>
              <a:rPr lang="en-US" dirty="0" smtClean="0"/>
              <a:t>it records estimated bad debts expense in the period when the related sales are recorded and</a:t>
            </a:r>
          </a:p>
          <a:p>
            <a:pPr marL="228600" indent="-228600">
              <a:buFontTx/>
              <a:buAutoNum type="arabicParenBoth"/>
              <a:defRPr/>
            </a:pPr>
            <a:r>
              <a:rPr lang="en-US" dirty="0" smtClean="0"/>
              <a:t>it reports accounts receivable on the balance sheet at the estimated amount of cash to be collected.</a:t>
            </a:r>
          </a:p>
          <a:p>
            <a:pPr>
              <a:defRPr/>
            </a:pPr>
            <a:endParaRPr lang="en-US" dirty="0" smtClean="0"/>
          </a:p>
        </p:txBody>
      </p:sp>
    </p:spTree>
    <p:extLst>
      <p:ext uri="{BB962C8B-B14F-4D97-AF65-F5344CB8AC3E}">
        <p14:creationId xmlns:p14="http://schemas.microsoft.com/office/powerpoint/2010/main" val="3039532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p:txBody>
          <a:bodyPr>
            <a:normAutofit/>
          </a:bodyPr>
          <a:lstStyle/>
          <a:p>
            <a:r>
              <a:rPr lang="en-US" sz="1200" kern="1200" dirty="0" smtClean="0">
                <a:solidFill>
                  <a:schemeClr val="tx1"/>
                </a:solidFill>
                <a:latin typeface="+mn-lt"/>
                <a:ea typeface="+mn-ea"/>
                <a:cs typeface="+mn-cs"/>
              </a:rPr>
              <a:t>The allowance method estimates bad debts expense at the end of each accounting period and records it with an adjusting entry. TechCom, for instance, had credit sales of $300,000 during its first year of operations. At the end of the first year, $20,000 of credit sales remained uncollected. Based on the experience of similar businesses, TechCom estimated that $1,500 of its accounts receivable would be uncollectible and made the </a:t>
            </a:r>
            <a:r>
              <a:rPr lang="en-US" sz="1200" kern="1200" dirty="0" err="1" smtClean="0">
                <a:solidFill>
                  <a:schemeClr val="tx1"/>
                </a:solidFill>
                <a:latin typeface="+mn-lt"/>
                <a:ea typeface="+mn-ea"/>
                <a:cs typeface="+mn-cs"/>
              </a:rPr>
              <a:t>djusting</a:t>
            </a:r>
            <a:r>
              <a:rPr lang="en-US" sz="1200" kern="1200" dirty="0" smtClean="0">
                <a:solidFill>
                  <a:schemeClr val="tx1"/>
                </a:solidFill>
                <a:latin typeface="+mn-lt"/>
                <a:ea typeface="+mn-ea"/>
                <a:cs typeface="+mn-cs"/>
              </a:rPr>
              <a:t> entry shown in this slide.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estimated bad debts expense of $1,500 is reported on the income statement (as either a selling expense or an administrative expense). The </a:t>
            </a:r>
            <a:r>
              <a:rPr lang="en-US" sz="1200" b="1" kern="1200" dirty="0" smtClean="0">
                <a:solidFill>
                  <a:schemeClr val="tx1"/>
                </a:solidFill>
                <a:latin typeface="+mn-lt"/>
                <a:ea typeface="+mn-ea"/>
                <a:cs typeface="+mn-cs"/>
              </a:rPr>
              <a:t>Allowance for Doubtful Accounts </a:t>
            </a:r>
            <a:r>
              <a:rPr lang="en-US" sz="1200" kern="1200" dirty="0" smtClean="0">
                <a:solidFill>
                  <a:schemeClr val="tx1"/>
                </a:solidFill>
                <a:latin typeface="+mn-lt"/>
                <a:ea typeface="+mn-ea"/>
                <a:cs typeface="+mn-cs"/>
              </a:rPr>
              <a:t>is a contra asset account. A contra account is used instead of reducing accounts receivable directly because at the time of the adjusting entry, the company does not know which customers will not pay. After the bad debts adjusting entry is posted, TechCom’s account balances (in T-account form) for Accounts Receivable and its Allowance for Doubtful Accounts are as shown at the bottom of this slide.</a:t>
            </a:r>
          </a:p>
          <a:p>
            <a:pPr>
              <a:defRPr/>
            </a:pPr>
            <a:endParaRPr lang="en-US" dirty="0" smtClean="0">
              <a:ea typeface="ＭＳ Ｐゴシック" pitchFamily="34" charset="-128"/>
            </a:endParaRPr>
          </a:p>
        </p:txBody>
      </p:sp>
    </p:spTree>
    <p:extLst>
      <p:ext uri="{BB962C8B-B14F-4D97-AF65-F5344CB8AC3E}">
        <p14:creationId xmlns:p14="http://schemas.microsoft.com/office/powerpoint/2010/main" val="342431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7363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Allowance for Doubtful Accounts credit balance of $1,500 has the effect of reducing accounts receivable to its </a:t>
            </a:r>
            <a:r>
              <a:rPr lang="en-US" b="1" dirty="0" smtClean="0"/>
              <a:t>realizable value</a:t>
            </a:r>
            <a:r>
              <a:rPr lang="en-US" dirty="0" smtClean="0"/>
              <a:t>. Although credit customers owe $20,000 to TechCom, only $18,500 is expected to be realized in cash collections from these customers. (TechCom continues to bill its customers a total of $20,000). In the balance sheet, the Allowance for Doubtful Accounts is subtracted from Accounts Receivable and is often reported as shown here.</a:t>
            </a:r>
          </a:p>
          <a:p>
            <a:endParaRPr lang="en-US" altLang="en-US" dirty="0" smtClean="0"/>
          </a:p>
        </p:txBody>
      </p:sp>
    </p:spTree>
    <p:extLst>
      <p:ext uri="{BB962C8B-B14F-4D97-AF65-F5344CB8AC3E}">
        <p14:creationId xmlns:p14="http://schemas.microsoft.com/office/powerpoint/2010/main" val="379761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specific accounts are identified as uncollectible, they are written off against the Allowance for Doubtful Accounts. To illustrate, TechCom decides that J. Kent’s $520 account is uncollectible and makes the above entry to write it off.</a:t>
            </a:r>
          </a:p>
          <a:p>
            <a:endParaRPr lang="en-US" altLang="en-US" dirty="0" smtClean="0"/>
          </a:p>
          <a:p>
            <a:r>
              <a:rPr lang="en-US" dirty="0" smtClean="0"/>
              <a:t>Posting this write-off entry to the Accounts Receivable account removes the amount of the bad debt from the general ledger (it is also posted to the accounts receivable subsidiary ledger). The general ledger accounts now appear as shown (assuming no other transactions affecting these accounts).</a:t>
            </a:r>
          </a:p>
          <a:p>
            <a:endParaRPr lang="en-US" altLang="en-US" dirty="0" smtClean="0"/>
          </a:p>
          <a:p>
            <a:endParaRPr lang="en-US" altLang="en-US" dirty="0" smtClean="0">
              <a:ea typeface="ＭＳ Ｐゴシック" pitchFamily="34" charset="-128"/>
            </a:endParaRPr>
          </a:p>
        </p:txBody>
      </p:sp>
    </p:spTree>
    <p:extLst>
      <p:ext uri="{BB962C8B-B14F-4D97-AF65-F5344CB8AC3E}">
        <p14:creationId xmlns:p14="http://schemas.microsoft.com/office/powerpoint/2010/main" val="3233490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write-off does </a:t>
            </a:r>
            <a:r>
              <a:rPr lang="en-US" i="1" dirty="0" smtClean="0"/>
              <a:t>not </a:t>
            </a:r>
            <a:r>
              <a:rPr lang="en-US" dirty="0" smtClean="0"/>
              <a:t>affect the realizable value of accounts receivable as shown in this slide. Neither total assets nor net income is affected by the write-off of a specific account. Instead, both assets and net income are affected in the period when bad debts expense is predicted and recorded with an adjusting entry.</a:t>
            </a:r>
          </a:p>
          <a:p>
            <a:endParaRPr lang="en-US" altLang="en-US" dirty="0" smtClean="0">
              <a:ea typeface="ＭＳ Ｐゴシック" pitchFamily="34" charset="-128"/>
            </a:endParaRPr>
          </a:p>
        </p:txBody>
      </p:sp>
    </p:spTree>
    <p:extLst>
      <p:ext uri="{BB962C8B-B14F-4D97-AF65-F5344CB8AC3E}">
        <p14:creationId xmlns:p14="http://schemas.microsoft.com/office/powerpoint/2010/main" val="291597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a customer fails to pay and the account is written off as uncollectible, his or her credit standing declines. To help restore credit standing, a customer sometimes volunteers to pay all or part of the amount owed. A company makes two entries when collecting an account previously written off by the allowance method. The first is to reverse the write-off and reinstate the customer’s account. The second is to record the collection of the reinstated account as illustrated here.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Slides.</a:t>
            </a:r>
            <a:endParaRPr lang="en-US" altLang="en-US" sz="1200" dirty="0" smtClean="0">
              <a:ea typeface="ＭＳ Ｐゴシック" pitchFamily="34" charset="-128"/>
            </a:endParaRPr>
          </a:p>
          <a:p>
            <a:endParaRPr lang="en-US" dirty="0" smtClean="0"/>
          </a:p>
        </p:txBody>
      </p:sp>
    </p:spTree>
    <p:extLst>
      <p:ext uri="{BB962C8B-B14F-4D97-AF65-F5344CB8AC3E}">
        <p14:creationId xmlns:p14="http://schemas.microsoft.com/office/powerpoint/2010/main" val="164680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9.3</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999981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9.3</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236287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smtClean="0"/>
          </a:p>
        </p:txBody>
      </p:sp>
    </p:spTree>
    <p:extLst>
      <p:ext uri="{BB962C8B-B14F-4D97-AF65-F5344CB8AC3E}">
        <p14:creationId xmlns:p14="http://schemas.microsoft.com/office/powerpoint/2010/main" val="3045021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Under the allowance method only do we require an estimate of bad debts expense to prepare an adjusting entry at the end of each accounting period. There are two common methods. One is based on the income statement relation between bad debts expense and sales. The second is based on the balance sheet relation between accounts receivable and the allowance for doubtful accounts.</a:t>
            </a:r>
          </a:p>
          <a:p>
            <a:pPr marL="218094" indent="-218094">
              <a:defRPr/>
            </a:pPr>
            <a:endParaRPr lang="en-US" dirty="0" smtClean="0">
              <a:ea typeface="ＭＳ Ｐゴシック" pitchFamily="34" charset="-128"/>
            </a:endParaRPr>
          </a:p>
        </p:txBody>
      </p:sp>
    </p:spTree>
    <p:extLst>
      <p:ext uri="{BB962C8B-B14F-4D97-AF65-F5344CB8AC3E}">
        <p14:creationId xmlns:p14="http://schemas.microsoft.com/office/powerpoint/2010/main" val="975579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t>
            </a:r>
            <a:r>
              <a:rPr lang="en-US" i="1" dirty="0" smtClean="0"/>
              <a:t>percent of sales method, </a:t>
            </a:r>
            <a:r>
              <a:rPr lang="en-US" dirty="0" smtClean="0"/>
              <a:t>also called the </a:t>
            </a:r>
            <a:r>
              <a:rPr lang="en-US" i="1" dirty="0" smtClean="0"/>
              <a:t>income statement method, </a:t>
            </a:r>
            <a:r>
              <a:rPr lang="en-US" dirty="0" smtClean="0"/>
              <a:t>is based on the idea that a percent of a company’s credit sales for the period is uncollectible. </a:t>
            </a:r>
          </a:p>
          <a:p>
            <a:endParaRPr lang="en-US" altLang="en-US" dirty="0" smtClean="0"/>
          </a:p>
          <a:p>
            <a:r>
              <a:rPr lang="en-US" altLang="en-US" dirty="0" smtClean="0">
                <a:ea typeface="ＭＳ Ｐゴシック" pitchFamily="34" charset="-128"/>
              </a:rPr>
              <a:t>When using the Percent of Sales Method, the estimate at the end of the period is determined by taking current period sales and multiplying by an established bad debt percentage. The bad debt percentage is determined based on past history of the company and current economic trends. Also, the sales transactions included in this computation are typically only the credit sales. There are no collection issues to consider for cash sales transactions. </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1115187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t>
            </a:r>
            <a:r>
              <a:rPr lang="en-US" i="1" dirty="0" smtClean="0"/>
              <a:t>percent of sales method, </a:t>
            </a:r>
            <a:r>
              <a:rPr lang="en-US" dirty="0" smtClean="0"/>
              <a:t>also referred to as the </a:t>
            </a:r>
            <a:r>
              <a:rPr lang="en-US" i="1" dirty="0" smtClean="0"/>
              <a:t>income statement method, </a:t>
            </a:r>
            <a:r>
              <a:rPr lang="en-US" dirty="0" smtClean="0"/>
              <a:t>is based on the idea that a given percent of a company’s credit sales for the period is uncollectible. To illustrate, assume that Musicland has credit sales of $400,000 in year 2016. Based on past experience, Musicland estimates 0.6% of credit sales to be uncollectible. This implies that Musicland expects $2,400 of bad debts expense from its sales (computed as $400,000 x 0.006). The adjusting entry to record this estimated expense is shown here.</a:t>
            </a:r>
          </a:p>
          <a:p>
            <a:endParaRPr lang="en-US" dirty="0" smtClean="0"/>
          </a:p>
          <a:p>
            <a:r>
              <a:rPr lang="en-US" dirty="0" smtClean="0"/>
              <a:t>The allowance account ending balance on the balance sheet for this method would rarely equal the bad debts expense on the income statement. This is because unless a company is in its first period of operations, its allowance account has a zero balance only if the prior amounts written off as uncollectible </a:t>
            </a:r>
            <a:r>
              <a:rPr lang="en-US" i="1" dirty="0" smtClean="0"/>
              <a:t>exactly </a:t>
            </a:r>
            <a:r>
              <a:rPr lang="en-US" dirty="0" smtClean="0"/>
              <a:t>equal the prior estimated bad debts expenses. (When computing bad debts expense as a percent of sales, managers monitor and adjust the percent so it is not too high or too low.)</a:t>
            </a:r>
          </a:p>
          <a:p>
            <a:endParaRPr lang="en-US" altLang="en-US" dirty="0" smtClean="0">
              <a:ea typeface="ＭＳ Ｐゴシック" pitchFamily="34" charset="-128"/>
            </a:endParaRPr>
          </a:p>
        </p:txBody>
      </p:sp>
    </p:spTree>
    <p:extLst>
      <p:ext uri="{BB962C8B-B14F-4D97-AF65-F5344CB8AC3E}">
        <p14:creationId xmlns:p14="http://schemas.microsoft.com/office/powerpoint/2010/main" val="98085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2724204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t>
            </a:r>
            <a:r>
              <a:rPr lang="en-US" i="1" dirty="0" smtClean="0"/>
              <a:t>accounts receivable methods, </a:t>
            </a:r>
            <a:r>
              <a:rPr lang="en-US" dirty="0" smtClean="0"/>
              <a:t>also called </a:t>
            </a:r>
            <a:r>
              <a:rPr lang="en-US" i="1" dirty="0" smtClean="0"/>
              <a:t>balance sheet methods, </a:t>
            </a:r>
            <a:r>
              <a:rPr lang="en-US" dirty="0" smtClean="0"/>
              <a:t>use balance sheet relations to estimate bad debts—mainly the relation between accounts receivable and the allowance amount. The goal of the bad debts adjusting entry for these methods is to make the Allowance for Doubtful Accounts balance equal to the portion of accounts receivable that is estimated to be uncollectible. The estimated balance for the allowance account is obtained in one of two ways: (1) computing the percent uncollectible from the total accounts receivable or (2) aging accounts receivable. </a:t>
            </a:r>
          </a:p>
          <a:p>
            <a:endParaRPr lang="en-US" altLang="en-US" dirty="0" smtClean="0"/>
          </a:p>
          <a:p>
            <a:r>
              <a:rPr lang="en-US" dirty="0" smtClean="0"/>
              <a:t>The </a:t>
            </a:r>
            <a:r>
              <a:rPr lang="en-US" i="1" dirty="0" smtClean="0"/>
              <a:t>percent of accounts receivable method </a:t>
            </a:r>
            <a:r>
              <a:rPr lang="en-US" dirty="0" smtClean="0"/>
              <a:t>assumes that a percent of a company’s receivables is uncollectible. This percent is based on past experience and is impacted by current conditions such as economic trends and customer difficulties. The total dollar amount of all receivables is multiplied by this percent to get the estimated dollar amount of uncollectible accounts—reported in the balance sheet as the Allowance for Doubtful Accounts.</a:t>
            </a:r>
          </a:p>
          <a:p>
            <a:endParaRPr lang="en-US" altLang="en-US" dirty="0" smtClean="0"/>
          </a:p>
          <a:p>
            <a:endParaRPr lang="en-US" altLang="en-US" dirty="0" smtClean="0">
              <a:ea typeface="ＭＳ Ｐゴシック" pitchFamily="34" charset="-128"/>
            </a:endParaRPr>
          </a:p>
          <a:p>
            <a:r>
              <a:rPr lang="en-US" altLang="en-US" dirty="0" smtClean="0">
                <a:ea typeface="ＭＳ Ｐゴシック" pitchFamily="34" charset="-128"/>
              </a:rPr>
              <a:t> </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37435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50000"/>
              </a:spcBef>
            </a:pPr>
            <a:r>
              <a:rPr lang="en-US" dirty="0" smtClean="0"/>
              <a:t>Musicland has $50,000 of accounts receivable on December 31, 2017. Experience suggests 5% of its receivables is uncollectible. This means that </a:t>
            </a:r>
            <a:r>
              <a:rPr lang="en-US" i="1" dirty="0" smtClean="0"/>
              <a:t>after </a:t>
            </a:r>
            <a:r>
              <a:rPr lang="en-US" dirty="0" smtClean="0"/>
              <a:t>the adjusting entry is posted, we want the Allowance for Doubtful Accounts to show a $2,500 credit balance (5% of $50,000). We are also told that its beginning balance is $2,200, which is 5% of the $44,000 accounts receivable on December 31, 2016.</a:t>
            </a:r>
          </a:p>
          <a:p>
            <a:pPr>
              <a:spcBef>
                <a:spcPct val="50000"/>
              </a:spcBef>
            </a:pPr>
            <a:endParaRPr lang="en-US" altLang="en-US" dirty="0" smtClean="0"/>
          </a:p>
          <a:p>
            <a:pPr>
              <a:spcBef>
                <a:spcPct val="50000"/>
              </a:spcBef>
            </a:pPr>
            <a:r>
              <a:rPr lang="en-US" dirty="0" smtClean="0"/>
              <a:t>During 2017, accounts of customers are written off on February 6, July 10, and November 20. Thus, the account has a $200 credit balance </a:t>
            </a:r>
            <a:r>
              <a:rPr lang="en-US" i="1" dirty="0" smtClean="0"/>
              <a:t>before </a:t>
            </a:r>
            <a:r>
              <a:rPr lang="en-US" dirty="0" smtClean="0"/>
              <a:t>the December 31, 2017, adjustment. The adjusting entry to give the allowance account the estimated $2,500 balance is shown on this slide.</a:t>
            </a:r>
          </a:p>
          <a:p>
            <a:pPr>
              <a:spcBef>
                <a:spcPct val="50000"/>
              </a:spcBef>
            </a:pPr>
            <a:endParaRPr lang="en-US" altLang="en-US" dirty="0" smtClean="0"/>
          </a:p>
        </p:txBody>
      </p:sp>
    </p:spTree>
    <p:extLst>
      <p:ext uri="{BB962C8B-B14F-4D97-AF65-F5344CB8AC3E}">
        <p14:creationId xmlns:p14="http://schemas.microsoft.com/office/powerpoint/2010/main" val="1281894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t>
            </a:r>
            <a:r>
              <a:rPr lang="en-US" b="1" dirty="0" smtClean="0"/>
              <a:t>aging of accounts receivable </a:t>
            </a:r>
            <a:r>
              <a:rPr lang="en-US" dirty="0" smtClean="0"/>
              <a:t>method uses both past and current receivables information to estimate the allowance amount. Specifically, each receivable is classified by how long it is past its due date. Then estimates of uncollectible amounts are made assuming that the longer an amount is past due, the more likely it is to be uncollectible. Classifications are often based on 30-day periods. After the amounts are classified (or aged), experience is used to estimate the percent of each uncollectible class. These percents are applied to the amounts in each class and then totaled to get the estimated balance of the Allowance for Doubtful Accounts.</a:t>
            </a:r>
          </a:p>
          <a:p>
            <a:endParaRPr lang="en-US" altLang="en-US" dirty="0" smtClean="0">
              <a:ea typeface="ＭＳ Ｐゴシック" pitchFamily="34" charset="-128"/>
            </a:endParaRPr>
          </a:p>
        </p:txBody>
      </p:sp>
    </p:spTree>
    <p:extLst>
      <p:ext uri="{BB962C8B-B14F-4D97-AF65-F5344CB8AC3E}">
        <p14:creationId xmlns:p14="http://schemas.microsoft.com/office/powerpoint/2010/main" val="3416118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smtClean="0"/>
              <a:t>This aging of accounts </a:t>
            </a:r>
            <a:r>
              <a:rPr lang="en-US" dirty="0" smtClean="0"/>
              <a:t>lists each customer’s individual balances assigned to one of five classes based on its days past due. The amounts in each class are totaled and multiplied by the estimated percent of uncollectible accounts for each class. The percents used are regularly reviewed to reflect changes in the company and economy.</a:t>
            </a:r>
          </a:p>
          <a:p>
            <a:endParaRPr lang="en-US" altLang="en-US" dirty="0" smtClean="0"/>
          </a:p>
          <a:p>
            <a:r>
              <a:rPr lang="en-US" dirty="0" smtClean="0"/>
              <a:t>Musicland has $3,700 in accounts receivable that are 31 to 60 days past due. Its management estimates 10% of the amounts in this age class are uncollectible, or a total of $370 ($3,700 x 10%). Similar analysis is done for each of the other four classes. The final total of $2,270 ($740 + $325 + 370 + $475 + $360) shown in the first column is the estimated balance for the Allowance for Doubtful Accounts.</a:t>
            </a:r>
          </a:p>
          <a:p>
            <a:endParaRPr lang="en-US" altLang="en-US" dirty="0" smtClean="0">
              <a:ea typeface="ＭＳ Ｐゴシック" pitchFamily="34" charset="-128"/>
            </a:endParaRPr>
          </a:p>
        </p:txBody>
      </p:sp>
    </p:spTree>
    <p:extLst>
      <p:ext uri="{BB962C8B-B14F-4D97-AF65-F5344CB8AC3E}">
        <p14:creationId xmlns:p14="http://schemas.microsoft.com/office/powerpoint/2010/main" val="18126276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smtClean="0">
                <a:ea typeface="ＭＳ Ｐゴシック" pitchFamily="34" charset="-128"/>
              </a:rPr>
              <a:t>Notice that the </a:t>
            </a:r>
            <a:r>
              <a:rPr lang="en-US" dirty="0" smtClean="0"/>
              <a:t>allowance account has an unadjusted credit balance of $200, the required adjustment to the Allowance for Doubtful Accounts is $2,070. (We could also use a T-account for this analysis as shown in the slide.) This yields the following end-of-period adjusting entry shown above.</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4283631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dirty="0" smtClean="0">
                <a:ea typeface="ＭＳ Ｐゴシック" pitchFamily="34" charset="-128"/>
              </a:rPr>
              <a:t>Notice that if the </a:t>
            </a:r>
            <a:r>
              <a:rPr lang="en-US" dirty="0" smtClean="0"/>
              <a:t>allowance account has an unadjusted debit balance of $500, the required adjustment to the Allowance for Doubtful Accounts is $2,770 because we need to add the $500 debit</a:t>
            </a:r>
            <a:r>
              <a:rPr lang="en-US" baseline="0" dirty="0" smtClean="0"/>
              <a:t> balance to the desired ending balance</a:t>
            </a:r>
            <a:r>
              <a:rPr lang="en-US" dirty="0" smtClean="0"/>
              <a:t>. (We could also use a T-account for this analysis as shown in the slide.) This yields the following end-of-period adjusting entry shown above.</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1476642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This diagram summarizes the three estimation methods and their focus of analysis. Percent of sales, with its income statement focus, does a good job at matching bad debts expense with sales. The accounts receivable methods, with their balance sheet focus, do a better job at reporting accounts receivable at realizable value.</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Slides.</a:t>
            </a:r>
            <a:endParaRPr lang="en-US" altLang="en-US" sz="1200" dirty="0" smtClean="0">
              <a:ea typeface="ＭＳ Ｐゴシック" pitchFamily="34" charset="-128"/>
            </a:endParaRPr>
          </a:p>
          <a:p>
            <a:endParaRPr lang="en-US" dirty="0" smtClean="0"/>
          </a:p>
        </p:txBody>
      </p:sp>
    </p:spTree>
    <p:extLst>
      <p:ext uri="{BB962C8B-B14F-4D97-AF65-F5344CB8AC3E}">
        <p14:creationId xmlns:p14="http://schemas.microsoft.com/office/powerpoint/2010/main" val="1076097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9.4</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578195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9.4</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27693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9.4</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10530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133123" name="Rectangle 1027"/>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altLang="en-US" dirty="0" smtClean="0"/>
              <a:t>A </a:t>
            </a:r>
            <a:r>
              <a:rPr lang="en-US" altLang="en-US" i="1" dirty="0" smtClean="0"/>
              <a:t>receivable </a:t>
            </a:r>
            <a:r>
              <a:rPr lang="en-US" altLang="en-US" dirty="0" smtClean="0"/>
              <a:t>is an amount due from another party. The two most common receivables are accounts receivable and notes receivable. Other receivables include interest receivable, rent receivable, tax refund receivable, and receivables from employees. </a:t>
            </a:r>
            <a:r>
              <a:rPr lang="en-US" altLang="en-US" b="1" dirty="0" smtClean="0"/>
              <a:t>Accounts receivable </a:t>
            </a:r>
            <a:r>
              <a:rPr lang="en-US" altLang="en-US" dirty="0" smtClean="0"/>
              <a:t>are amounts due from customers for credit sales. This section begins by describing how accounts receivable occur. It includes receivables that occur when customers use credit cards and when a company gives credit directly to customers. </a:t>
            </a:r>
          </a:p>
          <a:p>
            <a:endParaRPr lang="en-US" altLang="en-US" dirty="0" smtClean="0"/>
          </a:p>
          <a:p>
            <a:r>
              <a:rPr lang="en-US" altLang="en-US" dirty="0" smtClean="0"/>
              <a:t>The graph on this slide shows recent dollar amounts of receivables and their percent of total assets for four well-known companies.</a:t>
            </a:r>
          </a:p>
          <a:p>
            <a:endParaRPr lang="en-US" altLang="en-US" dirty="0" smtClean="0"/>
          </a:p>
          <a:p>
            <a:r>
              <a:rPr lang="en-US" altLang="en-US" dirty="0" smtClean="0"/>
              <a:t>Credit sales are recorded by increasing (debiting) Accounts Receivable. A company must maintains a separate account for each customer that tracks how much that customer purchases, has already paid, and still owes. </a:t>
            </a:r>
          </a:p>
          <a:p>
            <a:endParaRPr lang="en-US" altLang="en-US" dirty="0" smtClean="0"/>
          </a:p>
          <a:p>
            <a:r>
              <a:rPr lang="en-US" altLang="en-US" dirty="0" smtClean="0"/>
              <a:t>The general ledger continues to have a single Accounts Receivable account (called a </a:t>
            </a:r>
            <a:r>
              <a:rPr lang="en-US" altLang="en-US" i="1" dirty="0" smtClean="0"/>
              <a:t>control </a:t>
            </a:r>
            <a:r>
              <a:rPr lang="en-US" altLang="en-US" dirty="0" smtClean="0"/>
              <a:t>account). A supplementary record maintains a separate account for each customer</a:t>
            </a:r>
            <a:r>
              <a:rPr lang="en-US" altLang="en-US" baseline="0" dirty="0" smtClean="0"/>
              <a:t> c</a:t>
            </a:r>
            <a:r>
              <a:rPr lang="en-US" altLang="en-US" dirty="0" smtClean="0"/>
              <a:t>alled the </a:t>
            </a:r>
            <a:r>
              <a:rPr lang="en-US" altLang="en-US" i="1" dirty="0" smtClean="0"/>
              <a:t>accounts receivable ledger </a:t>
            </a:r>
            <a:r>
              <a:rPr lang="en-US" altLang="en-US" dirty="0" smtClean="0"/>
              <a:t>(or </a:t>
            </a:r>
            <a:r>
              <a:rPr lang="en-US" altLang="en-US" i="1" dirty="0" smtClean="0"/>
              <a:t>accounts receivable subsidiary ledger</a:t>
            </a:r>
            <a:r>
              <a:rPr lang="en-US" altLang="en-US" dirty="0" smtClean="0"/>
              <a:t>).</a:t>
            </a:r>
          </a:p>
        </p:txBody>
      </p:sp>
    </p:spTree>
    <p:extLst>
      <p:ext uri="{BB962C8B-B14F-4D97-AF65-F5344CB8AC3E}">
        <p14:creationId xmlns:p14="http://schemas.microsoft.com/office/powerpoint/2010/main" val="34802325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9.4</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870943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2324950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A </a:t>
            </a:r>
            <a:r>
              <a:rPr lang="en-US" b="1" dirty="0" smtClean="0"/>
              <a:t>promissory note </a:t>
            </a:r>
            <a:r>
              <a:rPr lang="en-US" dirty="0" smtClean="0"/>
              <a:t>is a written promise to pay a specified amount of money, usually with interest, either on demand or at a stated future date. Promissory notes are used in many transactions, including paying for products and services, and lending and borrowing money. Sellers sometimes ask for a note to replace an account receivable when a customer requests additional time to pay a past-due account. For legal reasons, sellers generally prefer to receive notes when the credit period is long and when the receivable is for a large amount. If a lawsuit is needed to collect from a customer, a note is the buyer’s written acknowledgment of the debt, its amount, and its terms.</a:t>
            </a:r>
          </a:p>
          <a:p>
            <a:endParaRPr lang="en-US" altLang="en-US" dirty="0" smtClean="0"/>
          </a:p>
          <a:p>
            <a:r>
              <a:rPr lang="en-US" dirty="0" smtClean="0"/>
              <a:t>The note illustrated on this slide shows a promissory note dated July 10, 2017. For this note, Julia Browne promises to pay TechCom or to its order (according to TechCom’s instructions) a specified amount of money ($1,000), called the </a:t>
            </a:r>
            <a:r>
              <a:rPr lang="en-US" b="1" dirty="0" smtClean="0"/>
              <a:t>principal of a note, </a:t>
            </a:r>
            <a:r>
              <a:rPr lang="en-US" dirty="0" smtClean="0"/>
              <a:t>at a stated future date (October 8, 2017). As the one who signed the note and promised to pay it at maturity, Browne is the </a:t>
            </a:r>
            <a:r>
              <a:rPr lang="en-US" b="1" dirty="0" smtClean="0"/>
              <a:t>maker of the note. </a:t>
            </a:r>
            <a:r>
              <a:rPr lang="en-US" dirty="0" smtClean="0"/>
              <a:t>As the person to whom the note is payable, TechCom is the </a:t>
            </a:r>
            <a:r>
              <a:rPr lang="en-US" b="1" dirty="0" smtClean="0"/>
              <a:t>payee of the note. </a:t>
            </a:r>
            <a:r>
              <a:rPr lang="en-US" dirty="0" smtClean="0"/>
              <a:t>To Browne, the note is a liability called a </a:t>
            </a:r>
            <a:r>
              <a:rPr lang="en-US" i="1" dirty="0" smtClean="0"/>
              <a:t>note payable</a:t>
            </a:r>
            <a:r>
              <a:rPr lang="en-US" dirty="0" smtClean="0"/>
              <a:t>. To TechCom, the same note is an asset called a </a:t>
            </a:r>
            <a:r>
              <a:rPr lang="en-US" i="1" dirty="0" smtClean="0"/>
              <a:t>note receivable</a:t>
            </a:r>
            <a:r>
              <a:rPr lang="en-US" dirty="0" smtClean="0"/>
              <a:t>. This note bears interest at 12%, as written on the note. </a:t>
            </a:r>
            <a:r>
              <a:rPr lang="en-US" b="1" dirty="0" smtClean="0"/>
              <a:t>Interest </a:t>
            </a:r>
            <a:r>
              <a:rPr lang="en-US" dirty="0" smtClean="0"/>
              <a:t>is the charge for using the money until its due date. To a borrower, interest is an expense. To a lender, it is revenue.</a:t>
            </a:r>
          </a:p>
          <a:p>
            <a:endParaRPr lang="en-US" altLang="en-US" dirty="0" smtClean="0"/>
          </a:p>
        </p:txBody>
      </p:sp>
    </p:spTree>
    <p:extLst>
      <p:ext uri="{BB962C8B-B14F-4D97-AF65-F5344CB8AC3E}">
        <p14:creationId xmlns:p14="http://schemas.microsoft.com/office/powerpoint/2010/main" val="42512747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a:t>
            </a:r>
            <a:r>
              <a:rPr lang="en-US" b="1" dirty="0" smtClean="0"/>
              <a:t>maturity date of a note </a:t>
            </a:r>
            <a:r>
              <a:rPr lang="en-US" dirty="0" smtClean="0"/>
              <a:t>is the day the note (principal and interest) must be repaid. The </a:t>
            </a:r>
            <a:r>
              <a:rPr lang="en-US" i="1" dirty="0" smtClean="0"/>
              <a:t>period </a:t>
            </a:r>
            <a:r>
              <a:rPr lang="en-US" dirty="0" smtClean="0"/>
              <a:t>of a note is the time from the note’s (contract) date to its maturity date. Many notes mature in less than a full year, and the period they cover is often expressed in days. When the time of a note is expressed in days, its maturity date is the stated number of days after the note’s date. As an example, a five-day note dated June 15 matures and is due on June 20. A 90-day note dated July 10 matures on October 8. This October 8 due date is computed as shown in this slide. The period of a note is sometimes expressed in months or years. When months are used, the note matures and is payable in the month of its maturity on the </a:t>
            </a:r>
            <a:r>
              <a:rPr lang="en-US" i="1" dirty="0" smtClean="0"/>
              <a:t>same day of the month </a:t>
            </a:r>
            <a:r>
              <a:rPr lang="en-US" dirty="0" smtClean="0"/>
              <a:t>as its original date. A nine-month note dated July 10, for instance, is payable on April 10. The same analysis applies when years are used.</a:t>
            </a:r>
          </a:p>
          <a:p>
            <a:endParaRPr lang="en-US" altLang="en-US" dirty="0" smtClean="0"/>
          </a:p>
          <a:p>
            <a:endParaRPr lang="en-US" altLang="en-US" dirty="0" smtClean="0"/>
          </a:p>
        </p:txBody>
      </p:sp>
    </p:spTree>
    <p:extLst>
      <p:ext uri="{BB962C8B-B14F-4D97-AF65-F5344CB8AC3E}">
        <p14:creationId xmlns:p14="http://schemas.microsoft.com/office/powerpoint/2010/main" val="603419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i="1" dirty="0" smtClean="0"/>
              <a:t>Interest </a:t>
            </a:r>
            <a:r>
              <a:rPr lang="en-US" dirty="0" smtClean="0"/>
              <a:t>is the cost of borrowing money for the borrower or, alternatively, the profit from lending money for the lender. Unless otherwise stated, the rate of interest on a note is the rate charged for the use of the principal for one year. The formula for computing interest on a note is shown in the slide.  </a:t>
            </a:r>
            <a:r>
              <a:rPr lang="en-US" altLang="en-US" dirty="0" smtClean="0">
                <a:ea typeface="ＭＳ Ｐゴシック" pitchFamily="34" charset="-128"/>
              </a:rPr>
              <a:t>It is calculated as Principal times Rate times Time. </a:t>
            </a:r>
          </a:p>
          <a:p>
            <a:endParaRPr lang="en-US" altLang="en-US" dirty="0" smtClean="0">
              <a:ea typeface="ＭＳ Ｐゴシック" pitchFamily="34" charset="-128"/>
            </a:endParaRPr>
          </a:p>
          <a:p>
            <a:r>
              <a:rPr lang="en-US" dirty="0" smtClean="0"/>
              <a:t>To simplify interest computations, a year is commonly treated as having 360 days (called the </a:t>
            </a:r>
            <a:r>
              <a:rPr lang="en-US" i="1" dirty="0" smtClean="0"/>
              <a:t>banker’s rule </a:t>
            </a:r>
            <a:r>
              <a:rPr lang="en-US" dirty="0" smtClean="0"/>
              <a:t>in the business world and widely used in commercial transactions). </a:t>
            </a:r>
            <a:r>
              <a:rPr lang="en-US" b="1" dirty="0" smtClean="0"/>
              <a:t>We treat a year as having 360 days for interest computations in the examples and assignments</a:t>
            </a:r>
            <a:r>
              <a:rPr lang="en-US" dirty="0" smtClean="0"/>
              <a:t>. Using the promissory note in the earlier slide where we have a 90-day, 12%, $1,000 note, the total interest is computed as $30.</a:t>
            </a:r>
          </a:p>
          <a:p>
            <a:endParaRPr lang="en-US" dirty="0" smtClean="0"/>
          </a:p>
          <a:p>
            <a:endParaRPr lang="en-US" altLang="en-US" dirty="0" smtClean="0">
              <a:ea typeface="ＭＳ Ｐゴシック" pitchFamily="34" charset="-128"/>
            </a:endParaRPr>
          </a:p>
        </p:txBody>
      </p:sp>
    </p:spTree>
    <p:extLst>
      <p:ext uri="{BB962C8B-B14F-4D97-AF65-F5344CB8AC3E}">
        <p14:creationId xmlns:p14="http://schemas.microsoft.com/office/powerpoint/2010/main" val="4250356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5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Notes receivable are usually recorded in a single Notes Receivable account to simplify record-keeping. </a:t>
            </a:r>
          </a:p>
          <a:p>
            <a:endParaRPr lang="en-US" dirty="0" smtClean="0"/>
          </a:p>
          <a:p>
            <a:r>
              <a:rPr lang="en-US" dirty="0" smtClean="0"/>
              <a:t>To illustrate the recording for the receipt of a note, we use the $1,000, 90-day, 12% promissory note we discussed in a prior slide. TechCom received this note at the time of a product sale to Julia Browne. This transaction is recorded as shown above.</a:t>
            </a:r>
          </a:p>
          <a:p>
            <a:endParaRPr lang="en-US" altLang="en-US" dirty="0" smtClean="0"/>
          </a:p>
        </p:txBody>
      </p:sp>
    </p:spTree>
    <p:extLst>
      <p:ext uri="{BB962C8B-B14F-4D97-AF65-F5344CB8AC3E}">
        <p14:creationId xmlns:p14="http://schemas.microsoft.com/office/powerpoint/2010/main" val="31712297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4241164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3"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The principal and interest of a note are due on its maturity date. The maker of the note usually </a:t>
            </a:r>
            <a:r>
              <a:rPr lang="en-US" i="1" dirty="0" smtClean="0"/>
              <a:t>honors </a:t>
            </a:r>
            <a:r>
              <a:rPr lang="en-US" dirty="0" smtClean="0"/>
              <a:t>the note and pays it in full. To illustrate, when J. Cook pays the note above on its due date, TechCom records the journal entry shown.</a:t>
            </a:r>
          </a:p>
          <a:p>
            <a:endParaRPr lang="en-US" dirty="0" smtClean="0"/>
          </a:p>
          <a:p>
            <a:r>
              <a:rPr lang="en-US" dirty="0" smtClean="0"/>
              <a:t>Interest revenue, also called </a:t>
            </a:r>
            <a:r>
              <a:rPr lang="en-US" i="1" dirty="0" smtClean="0"/>
              <a:t>interest earned, </a:t>
            </a:r>
            <a:r>
              <a:rPr lang="en-US" dirty="0" smtClean="0"/>
              <a:t>is reported on the income statement.</a:t>
            </a:r>
          </a:p>
          <a:p>
            <a:endParaRPr lang="en-US" altLang="en-US" dirty="0" smtClean="0"/>
          </a:p>
          <a:p>
            <a:endParaRPr lang="en-US" altLang="en-US" dirty="0" smtClean="0">
              <a:ea typeface="ＭＳ Ｐゴシック" pitchFamily="34" charset="-128"/>
            </a:endParaRPr>
          </a:p>
        </p:txBody>
      </p:sp>
    </p:spTree>
    <p:extLst>
      <p:ext uri="{BB962C8B-B14F-4D97-AF65-F5344CB8AC3E}">
        <p14:creationId xmlns:p14="http://schemas.microsoft.com/office/powerpoint/2010/main" val="36279154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20000"/>
              </a:spcBef>
              <a:buSzPct val="85000"/>
              <a:buFont typeface="Wingdings" pitchFamily="2" charset="2"/>
              <a:buNone/>
            </a:pPr>
            <a:r>
              <a:rPr lang="en-US" dirty="0" smtClean="0"/>
              <a:t>When a note’s maker does not pay at maturity, the note is </a:t>
            </a:r>
            <a:r>
              <a:rPr lang="en-US" i="1" dirty="0" smtClean="0"/>
              <a:t>dishonored. </a:t>
            </a:r>
            <a:r>
              <a:rPr lang="en-US" dirty="0" smtClean="0"/>
              <a:t>The act of dishonoring a note does not relieve the maker of the obligation to pay. The payee continues to attempt to collect. How do companies report this event? The balance of the Notes Receivable account should include only those notes that have not matured. Thus, when a note is dishonored, we remove the amount of this note from the Notes Receivable account and charge it back to an account receivable from its maker. To illustrate, assume that J. Cook dishonors the note above at maturity. The journal entry to record the dishonoring of the note is shown.</a:t>
            </a:r>
          </a:p>
          <a:p>
            <a:pPr>
              <a:spcBef>
                <a:spcPct val="20000"/>
              </a:spcBef>
              <a:buSzPct val="85000"/>
              <a:buFont typeface="Wingdings" pitchFamily="2" charset="2"/>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38819732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notes receivable are outstanding at the end of a period, any accrued interest earned is recorded. To illustrate, on December 16, TechCom accepts a $3,000, 60-day, 12% note from a customer. When TechCom’s accounting period ends on December 31, $15 of interest has accrued on this note ($3,000 x 12% x 15/360). The adjusting entry shown records this revenue.</a:t>
            </a:r>
          </a:p>
          <a:p>
            <a:pPr>
              <a:spcBef>
                <a:spcPct val="50000"/>
              </a:spcBef>
              <a:buClr>
                <a:schemeClr val="accent1"/>
              </a:buClr>
              <a:buSzPct val="70000"/>
              <a:buFont typeface="Wingdings" pitchFamily="2" charset="2"/>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Tree>
    <p:extLst>
      <p:ext uri="{BB962C8B-B14F-4D97-AF65-F5344CB8AC3E}">
        <p14:creationId xmlns:p14="http://schemas.microsoft.com/office/powerpoint/2010/main" val="3515738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To see how accounts receivable from credit sales are recognized in the accounting records, we look at two transactions on July 1 between TechCom and its credit customer.</a:t>
            </a:r>
          </a:p>
          <a:p>
            <a:endParaRPr lang="en-US" dirty="0" smtClean="0"/>
          </a:p>
          <a:p>
            <a:r>
              <a:rPr lang="en-US" dirty="0" smtClean="0"/>
              <a:t>The first is a credit sale of $950 to CompStore. </a:t>
            </a:r>
          </a:p>
          <a:p>
            <a:endParaRPr lang="en-US" dirty="0" smtClean="0"/>
          </a:p>
          <a:p>
            <a:r>
              <a:rPr lang="en-US" dirty="0" smtClean="0"/>
              <a:t>The second transaction is a collection of $720 from RDA Electronics from a prior credit sale. </a:t>
            </a:r>
            <a:endParaRPr lang="en-US" altLang="en-US" dirty="0" smtClean="0">
              <a:ea typeface="ＭＳ Ｐゴシック" pitchFamily="34" charset="-128"/>
            </a:endParaRPr>
          </a:p>
        </p:txBody>
      </p:sp>
    </p:spTree>
    <p:extLst>
      <p:ext uri="{BB962C8B-B14F-4D97-AF65-F5344CB8AC3E}">
        <p14:creationId xmlns:p14="http://schemas.microsoft.com/office/powerpoint/2010/main" val="9754273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715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When the December 16 note is collected on February 14, TechCom’s entry to record the cash receipt is shown.  </a:t>
            </a:r>
          </a:p>
          <a:p>
            <a:endParaRPr lang="en-US" dirty="0" smtClean="0"/>
          </a:p>
          <a:p>
            <a:r>
              <a:rPr lang="en-US" dirty="0" smtClean="0"/>
              <a:t>Total interest earned on the 60-day note is $60 ($3,000 x 12% x 60/360). The $15 credit to Interest Receivable on February 14 reflects the collection of the interest accrued from the December 31 adjusting entry. The $45 interest earned reflects TechCom’s revenue from holding the note from January 1 to February 14 of the current period.</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a:t>
            </a:r>
            <a:endParaRPr lang="en-US" dirty="0" smtClean="0"/>
          </a:p>
          <a:p>
            <a:endParaRPr lang="en-US" dirty="0" smtClean="0"/>
          </a:p>
          <a:p>
            <a:endParaRPr lang="en-US" altLang="en-US" dirty="0" smtClean="0">
              <a:ea typeface="ＭＳ Ｐゴシック" pitchFamily="34" charset="-128"/>
            </a:endParaRPr>
          </a:p>
        </p:txBody>
      </p:sp>
    </p:spTree>
    <p:extLst>
      <p:ext uri="{BB962C8B-B14F-4D97-AF65-F5344CB8AC3E}">
        <p14:creationId xmlns:p14="http://schemas.microsoft.com/office/powerpoint/2010/main" val="19383836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9.5</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8964022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Need-to-Know</a:t>
            </a:r>
            <a:r>
              <a:rPr lang="en-US" baseline="0" dirty="0"/>
              <a:t> 9.5</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805FAF2-67D1-47E3-BD22-65273AD88232}"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9478299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23522608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9203"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dirty="0" smtClean="0"/>
              <a:t>Companies can convert receivables to cash before they are due if they need cash or do not want to be involved in collection activities. Converting receivables is usually done by (1) selling them or (2) using them as security for a loan. </a:t>
            </a:r>
          </a:p>
          <a:p>
            <a:endParaRPr lang="en-US" altLang="en-US" dirty="0" smtClean="0"/>
          </a:p>
          <a:p>
            <a:r>
              <a:rPr lang="en-US" dirty="0" smtClean="0"/>
              <a:t>A company can sell its receivables to a finance company or bank. The buyer, called a </a:t>
            </a:r>
            <a:r>
              <a:rPr lang="en-US" i="1" dirty="0" smtClean="0"/>
              <a:t>factor, </a:t>
            </a:r>
            <a:r>
              <a:rPr lang="en-US" dirty="0" smtClean="0"/>
              <a:t>charges the seller a </a:t>
            </a:r>
            <a:r>
              <a:rPr lang="en-US" i="1" dirty="0" smtClean="0"/>
              <a:t>factoring fee </a:t>
            </a:r>
            <a:r>
              <a:rPr lang="en-US" dirty="0" smtClean="0"/>
              <a:t>and then the buyer takes ownership of the receivables and receives cash when they come due. By incurring a factoring fee, the seller receives cash earlier and can pass the risk of bad debts to the factor. The seller also avoids costs of billing and accounting for the receivables. </a:t>
            </a:r>
          </a:p>
          <a:p>
            <a:endParaRPr lang="en-US" altLang="en-US" dirty="0" smtClean="0"/>
          </a:p>
          <a:p>
            <a:r>
              <a:rPr lang="en-US" dirty="0" smtClean="0"/>
              <a:t>A company can raise cash by borrowing money and </a:t>
            </a:r>
            <a:r>
              <a:rPr lang="en-US" i="1" dirty="0" smtClean="0"/>
              <a:t>pledging </a:t>
            </a:r>
            <a:r>
              <a:rPr lang="en-US" dirty="0" smtClean="0"/>
              <a:t>its receivables as security for the loan. Pledging receivables does not transfer the risk of bad debts to the lender because the borrower retains ownership of the receivables. If the borrower defaults on the loan, the lender has a right to be paid from the cash receipts of the receivable when collected. </a:t>
            </a:r>
          </a:p>
          <a:p>
            <a:endParaRPr lang="en-US" dirty="0" smtClean="0"/>
          </a:p>
          <a:p>
            <a:r>
              <a:rPr lang="en-US" dirty="0" smtClean="0"/>
              <a:t>Since pledged receivables are committed as security for a specific loan, the borrower’s financial statements disclose the pledging of them.  Inventory and accounts receivable are two assets commonly demanded by bankers as collateral when making business loans.</a:t>
            </a:r>
          </a:p>
          <a:p>
            <a:endParaRPr lang="en-US" dirty="0" smtClean="0"/>
          </a:p>
        </p:txBody>
      </p:sp>
    </p:spTree>
    <p:extLst>
      <p:ext uri="{BB962C8B-B14F-4D97-AF65-F5344CB8AC3E}">
        <p14:creationId xmlns:p14="http://schemas.microsoft.com/office/powerpoint/2010/main" val="30879366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r>
              <a:rPr lang="en-US" dirty="0" smtClean="0"/>
              <a:t/>
            </a:r>
            <a:br>
              <a:rPr lang="en-US" dirty="0" smtClean="0"/>
            </a:br>
            <a:endParaRPr lang="en-US" dirty="0" smtClean="0"/>
          </a:p>
        </p:txBody>
      </p:sp>
    </p:spTree>
    <p:extLst>
      <p:ext uri="{BB962C8B-B14F-4D97-AF65-F5344CB8AC3E}">
        <p14:creationId xmlns:p14="http://schemas.microsoft.com/office/powerpoint/2010/main" val="25776355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125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smtClean="0"/>
              <a:t>Accounts receivable turnover </a:t>
            </a:r>
            <a:r>
              <a:rPr lang="en-US" dirty="0" smtClean="0"/>
              <a:t>is a measure of both the quality and liquidity of accounts receivable. It indicates how often, on average, receivables are received and collected during the period. The formula for this ratio is shown above.</a:t>
            </a:r>
          </a:p>
          <a:p>
            <a:endParaRPr lang="en-US" altLang="en-US" dirty="0" smtClean="0"/>
          </a:p>
          <a:p>
            <a:r>
              <a:rPr lang="en-US" dirty="0" smtClean="0"/>
              <a:t>Accounts receivable turnover also reflects how well management is doing in granting credit to customers in a desire to increase sales. A high turnover in comparison with competitors suggests that management should consider using more liberal credit terms to increase sales. A low turnover suggests management should consider stricter credit terms and more aggressive collection efforts to avoid having its resources tied up in accounts receivable.</a:t>
            </a:r>
          </a:p>
          <a:p>
            <a:endParaRPr lang="en-US" altLang="en-US" dirty="0" smtClean="0">
              <a:ea typeface="ＭＳ Ｐゴシック" pitchFamily="34" charset="-128"/>
            </a:endParaRPr>
          </a:p>
          <a:p>
            <a:r>
              <a:rPr lang="en-US" dirty="0" smtClean="0"/>
              <a:t>IBM’s 2015 turnover is 9.4, computed as $81,741/$8,712 ($ millions). This means that IBM’s average accounts receivable balance was converted into cash 9.4 times in 2015. Its turnover slightly decreased in 2015 (9.4) compared with 2014 (9.5). However, IBM’s turnover exceeds that for Oracle in each of the four years shown here. Both IBM and Oracle seem to be doing an adequate job of managing receivables.</a:t>
            </a:r>
          </a:p>
        </p:txBody>
      </p:sp>
    </p:spTree>
    <p:extLst>
      <p:ext uri="{BB962C8B-B14F-4D97-AF65-F5344CB8AC3E}">
        <p14:creationId xmlns:p14="http://schemas.microsoft.com/office/powerpoint/2010/main" val="27521121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p14="http://schemas.microsoft.com/office/powerpoint/2010/main" val="2639784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This slide shows the general ledger and the accounts receivable ledger after recording the two July 1 transactions. The general ledger shows the effects of the sale, the collection, and the resulting balance of $3,230. These events are also reflected in the individual customer accounts: RDA Electronics has an ending balance of $280, and CompStore’s ending balance is $2,950. The $3,230 sum of the individual accounts equals the debit balance of the Accounts Receivable account in the general ledger.</a:t>
            </a:r>
          </a:p>
        </p:txBody>
      </p:sp>
    </p:spTree>
    <p:extLst>
      <p:ext uri="{BB962C8B-B14F-4D97-AF65-F5344CB8AC3E}">
        <p14:creationId xmlns:p14="http://schemas.microsoft.com/office/powerpoint/2010/main" val="301383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Many large retailers such as Home Depot sell on credit and maintain their own credit cards to grant credit to approved customers and to earn interest on any balance past due.  The entries are the same as those described for Tech-Com except for added interest revenue.</a:t>
            </a:r>
          </a:p>
          <a:p>
            <a:endParaRPr lang="en-US" altLang="en-US" dirty="0" smtClean="0"/>
          </a:p>
          <a:p>
            <a:pPr algn="l">
              <a:defRPr/>
            </a:pPr>
            <a:r>
              <a:rPr lang="en-US" sz="1200" dirty="0" smtClean="0"/>
              <a:t>On November 1, </a:t>
            </a:r>
            <a:r>
              <a:rPr lang="en-US" sz="1200" dirty="0" err="1" smtClean="0"/>
              <a:t>TechCom</a:t>
            </a:r>
            <a:r>
              <a:rPr lang="en-US" sz="1200" dirty="0" smtClean="0"/>
              <a:t> recorded sales on their own credit card in the amount of $1,000.  </a:t>
            </a:r>
          </a:p>
          <a:p>
            <a:pPr algn="l">
              <a:defRPr/>
            </a:pPr>
            <a:endParaRPr lang="en-US" sz="1200" dirty="0" smtClean="0"/>
          </a:p>
          <a:p>
            <a:pPr algn="l">
              <a:defRPr/>
            </a:pPr>
            <a:r>
              <a:rPr lang="en-US" sz="1200" dirty="0" smtClean="0"/>
              <a:t>On December 31, </a:t>
            </a:r>
            <a:r>
              <a:rPr lang="en-US" sz="1200" dirty="0" err="1" smtClean="0"/>
              <a:t>TechCom</a:t>
            </a:r>
            <a:r>
              <a:rPr lang="en-US" sz="1200" dirty="0" smtClean="0"/>
              <a:t> recorded an adjusting entry for the interest earned at the rate of 1.5% per month on seller credit card.</a:t>
            </a:r>
          </a:p>
          <a:p>
            <a:endParaRPr lang="en-US" altLang="en-US" dirty="0" smtClean="0"/>
          </a:p>
        </p:txBody>
      </p:sp>
    </p:spTree>
    <p:extLst>
      <p:ext uri="{BB962C8B-B14F-4D97-AF65-F5344CB8AC3E}">
        <p14:creationId xmlns:p14="http://schemas.microsoft.com/office/powerpoint/2010/main" val="4067799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dirty="0" smtClean="0"/>
              <a:t>Most companies allow customers to pay for products and services using</a:t>
            </a:r>
            <a:r>
              <a:rPr lang="en-US" baseline="0" dirty="0" smtClean="0"/>
              <a:t> bank or third-party credit cards such as Visa, MasterCard, or American Express, and debit cards.  S</a:t>
            </a:r>
            <a:r>
              <a:rPr lang="en-US" dirty="0" smtClean="0"/>
              <a:t>ellers allow customers to use credit cards and debit cards instead of granting credit directly for several reasons. First, the seller does not have to who gets credit and how much. Second, the seller avoids the risk of customers not paying. This risk is transferred to the card company. Third, the seller typically receives cash from the card company sooner than had it granted credit directly to customers. Fourth, more credit options for customers can lead to more sales. </a:t>
            </a:r>
            <a:endParaRPr lang="en-US" baseline="0" dirty="0" smtClean="0"/>
          </a:p>
          <a:p>
            <a:endParaRPr lang="en-US" baseline="0" dirty="0" smtClean="0"/>
          </a:p>
          <a:p>
            <a:r>
              <a:rPr lang="en-US" dirty="0" smtClean="0"/>
              <a:t>To illustrate, if TechCom has $100 of credit card sales with a 4% fee, and its $96 cash is received immediately on deposit, the entry is a </a:t>
            </a:r>
            <a:r>
              <a:rPr lang="en-US" altLang="en-US" dirty="0" smtClean="0">
                <a:ea typeface="ＭＳ Ｐゴシック" pitchFamily="34" charset="-128"/>
              </a:rPr>
              <a:t>credit to Sales for the entire amount of the sale of $100. However, TechCom will debit Cash for $96, which represents how much cash they will collect from the bank. The difference of $4 is the 4% fee that TechCom must pay for allowing customers to use the third-party credit card.  The $4 will be debited to Credit Card Expense.     </a:t>
            </a:r>
          </a:p>
          <a:p>
            <a:endParaRPr lang="en-US" altLang="en-US" dirty="0" smtClean="0">
              <a:ea typeface="ＭＳ Ｐゴシック" pitchFamily="34" charset="-128"/>
            </a:endParaRPr>
          </a:p>
        </p:txBody>
      </p:sp>
    </p:spTree>
    <p:extLst>
      <p:ext uri="{BB962C8B-B14F-4D97-AF65-F5344CB8AC3E}">
        <p14:creationId xmlns:p14="http://schemas.microsoft.com/office/powerpoint/2010/main" val="4043494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7"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t>Many companies allow their credit customers to make periodic payments over several months. For example, Harley-Davidson reports more than $2 billion in installment receivables. The seller refers to such assets as </a:t>
            </a:r>
            <a:r>
              <a:rPr lang="en-US" i="1" dirty="0" smtClean="0"/>
              <a:t>installment accounts </a:t>
            </a:r>
            <a:r>
              <a:rPr lang="en-US" dirty="0" smtClean="0"/>
              <a:t>(or </a:t>
            </a:r>
            <a:r>
              <a:rPr lang="en-US" i="1" dirty="0" smtClean="0"/>
              <a:t>finance</a:t>
            </a:r>
            <a:r>
              <a:rPr lang="en-US" dirty="0" smtClean="0"/>
              <a:t>) </a:t>
            </a:r>
            <a:r>
              <a:rPr lang="en-US" i="1" dirty="0" smtClean="0"/>
              <a:t>receivable, </a:t>
            </a:r>
            <a:r>
              <a:rPr lang="en-US" dirty="0" smtClean="0"/>
              <a:t>which are amounts owed by customers from credit sales for which payment is required in periodic amounts over an extended time period. Most of these</a:t>
            </a:r>
            <a:r>
              <a:rPr lang="en-US" baseline="0" dirty="0" smtClean="0"/>
              <a:t> receivables require interest payments, and they can be either current or noncurrent assets depending on the length of repayment.</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Review what you have learned in the following NEED-TO-KNOW Slides.</a:t>
            </a:r>
            <a:endParaRPr lang="en-US" altLang="en-US" sz="1200" dirty="0" smtClean="0">
              <a:ea typeface="ＭＳ Ｐゴシック" pitchFamily="34" charset="-128"/>
            </a:endParaRPr>
          </a:p>
          <a:p>
            <a:endParaRPr lang="en-US" dirty="0" smtClean="0"/>
          </a:p>
        </p:txBody>
      </p:sp>
    </p:spTree>
    <p:extLst>
      <p:ext uri="{BB962C8B-B14F-4D97-AF65-F5344CB8AC3E}">
        <p14:creationId xmlns:p14="http://schemas.microsoft.com/office/powerpoint/2010/main" val="2218533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600" dirty="0" smtClean="0">
                <a:solidFill>
                  <a:srgbClr val="953735"/>
                </a:solidFill>
              </a:rPr>
              <a:t>PowerPoint Authors:</a:t>
            </a:r>
          </a:p>
          <a:p>
            <a:pPr eaLnBrk="1" hangingPunct="1">
              <a:defRPr/>
            </a:pPr>
            <a:r>
              <a:rPr lang="en-US" altLang="en-US" sz="1600" dirty="0" smtClean="0">
                <a:solidFill>
                  <a:srgbClr val="953735"/>
                </a:solidFill>
              </a:rPr>
              <a:t>	Susan Coomer Galbreath, Ph.D., CPA</a:t>
            </a:r>
          </a:p>
          <a:p>
            <a:pPr eaLnBrk="1" hangingPunct="1">
              <a:defRPr/>
            </a:pPr>
            <a:r>
              <a:rPr lang="en-US" altLang="en-US" sz="1600" dirty="0" smtClean="0">
                <a:solidFill>
                  <a:srgbClr val="953735"/>
                </a:solidFill>
              </a:rPr>
              <a:t>	Charles W. Caldwell, D.B.A., CMA</a:t>
            </a:r>
          </a:p>
          <a:p>
            <a:pPr eaLnBrk="1" hangingPunct="1">
              <a:defRPr/>
            </a:pPr>
            <a:r>
              <a:rPr lang="en-US" altLang="en-US" sz="1600" dirty="0" smtClean="0">
                <a:solidFill>
                  <a:srgbClr val="953735"/>
                </a:solidFill>
              </a:rPr>
              <a:t>	Jon A. Booker, Ph.D., CPA, CIA</a:t>
            </a:r>
          </a:p>
          <a:p>
            <a:pPr eaLnBrk="1" hangingPunct="1">
              <a:defRPr/>
            </a:pPr>
            <a:r>
              <a:rPr lang="en-US" altLang="en-US" sz="1600" dirty="0" smtClean="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altLang="en-US" sz="1000" i="1" dirty="0" smtClean="0">
                <a:solidFill>
                  <a:srgbClr val="953735"/>
                </a:solidFill>
                <a:latin typeface="Times" pitchFamily="18" charset="0"/>
                <a:ea typeface="ＭＳ Ｐゴシック"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C7F6403B-F506-40F5-8E65-BBE8ABF975A3}" type="datetime1">
              <a:rPr lang="en-US" smtClean="0"/>
              <a:pPr>
                <a:defRPr/>
              </a:pPr>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700DFD2B-F17A-470A-A4E9-202AD98B159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06D3BF-2575-4E7A-AE24-58AA387A00D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1C8B38-6156-4C0E-867D-074416DDA7D0}"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154717"/>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591142"/>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243371"/>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961692"/>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14381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853805"/>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151417"/>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039995"/>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25556"/>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1120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D1D94B-149F-40A8-8CBF-168DFDDD268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0D60FB-D8EF-42AF-80D7-EB6F5E8D0F4A}" type="slidenum">
              <a:rPr lang="en-US"/>
              <a:pPr>
                <a:defRPr/>
              </a:pPr>
              <a:t>‹#›</a:t>
            </a:fld>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616795"/>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136756"/>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391921"/>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616236"/>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98405"/>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453901"/>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538070"/>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625649"/>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687252"/>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96486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050173"/>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543182"/>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681451"/>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089469"/>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184877"/>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182847"/>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608618"/>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415885"/>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342172"/>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68976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A215952-6930-4ED5-925C-9DD70EE24F4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FF9C62-CB24-4367-9482-14F32ABFA932}" type="slidenum">
              <a:rPr lang="en-US"/>
              <a:pPr>
                <a:defRPr/>
              </a:pPr>
              <a:t>‹#›</a:t>
            </a:fld>
            <a:endParaRPr lang="en-US" dirty="0"/>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532587"/>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227654"/>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088106"/>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142216"/>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073381"/>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29469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2598214-864F-4B4A-B5BE-D6AAD2F104D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9130D37-ED24-4547-A4D0-D3F9FCC8353C}"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C0E1573-1269-4853-BB59-4701A824D05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F3B5DB3-DB66-42A0-B31D-1B77C08362E4}"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A4EF6D1-0C21-4240-864E-0DA3E8D0FFB4}"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1E14343-2F36-4EAC-83E9-F4C6D4456A59}"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7582609-005E-42F4-A7AB-AC4348576EAF}"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71E9D69-12F8-4B2D-AC67-051268FA4C07}"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82DE6E6-65C1-4828-849D-D0A0C5B2CF99}"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463F493-A8EF-46B4-AA68-3A12D5463E8E}"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AF79411-0304-40CF-A122-6A5AA7459F67}"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D07D461-CB4C-445B-9EE3-A06275FF5DAA}"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7F7F62-3577-489D-B988-4C21B1C3E72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0B551FF-B3B3-411B-9704-254D8DA75F4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9EAED80-1955-4F0F-B039-2FB9CC0B29BB}"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4B7A823-9775-4E7D-BE33-501165A611C3}"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4BCAA5-5B3E-406F-B497-D33E7DBFF7AC}"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E3346DD-2073-4CC5-8428-24674057A49E}"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CE8D6CB-EBDA-48F7-8562-90E5C3CF4E5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809534-EA5B-42CF-9378-031BB15DF3EF}"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C772453-0E93-43B1-B783-AFD50A98996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5E55D17-66A5-4649-ADC3-86475CCF28F3}"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smtClean="0"/>
              <a:t>Click to edit Master title style</a:t>
            </a:r>
            <a:endParaRPr lang="en-US"/>
          </a:p>
        </p:txBody>
      </p:sp>
      <p:sp>
        <p:nvSpPr>
          <p:cNvPr id="11" name="Content Placeholder 10"/>
          <p:cNvSpPr>
            <a:spLocks noGrp="1"/>
          </p:cNvSpPr>
          <p:nvPr>
            <p:ph sz="quarter" idx="2"/>
          </p:nvPr>
        </p:nvSpPr>
        <p:spPr>
          <a:xfrm>
            <a:off x="73342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1D93CEB-2723-40A4-94E0-C04FBD00C4C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E061CD5-14CF-4587-A464-4AFC414444F0}"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CFF6990-BC5D-4D88-963A-ABFCB82578CB}"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11FEDA2-0B5A-4499-92B4-575B50FE8E84}"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9C48CF4-B548-4069-AB7D-52E68008945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BBAA26A-B246-4F05-9DE5-93B14BE366C3}"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20A98BC-CA62-48A7-B281-049760953A4F}"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31D1FFA-4C2D-440E-AC83-BC7A4001642D}"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054EE5-AB18-43D0-84D3-2ACB6AE1A6F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8C381D-EED8-407D-AA3F-7004390D9F96}"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D39B931-834D-4F1F-A1A6-03DF2C4868E1}"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4CFE1F0-EF5D-4CA0-9C23-814BB3EAFAFD}"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619683E-03DE-44A9-BC26-CD15A37A672D}"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3B4B268-9902-492E-972B-F1F2BABE4818}"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F169FC7-0093-49CA-9FB0-5B3B2FA94B43}"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290FAFC-63A6-4518-BE26-0A1CA0C37EE6}"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C21CFAE-CD0D-4305-BB74-8BCD9BB5012E}"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B118D36-2498-4721-885F-71FCBE6DC56B}"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ED24B94-7A0D-4CDB-BA58-0FC268FEC8A8}"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0C2B8D2-05D6-4324-9D7C-B6FD3DCF20EC}"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14F1B7C-7DE5-4496-8FB9-1BA4FC94C5D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1766A6D-BB65-4027-8B6B-1BAE038A8718}"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7A5479D-357D-4C47-9E41-94E167907202}"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2ED65FE-5A13-4907-9443-141B62F977E9}"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9655AE8-7072-405B-B80F-4B178CDFDEE5}"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A5095D9-F551-4D6E-8753-97A7178732E6}"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2BE0D5D-F627-4DDF-BE11-9BF4EC39B50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754276C-A2C7-4C94-BF5B-022E45755BF1}"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35AC774-647A-4FDD-B7EF-D6FEF5F028D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8131451-C036-4E78-88CC-28E22E7CA555}"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F5CCE09-D2A0-4F17-88EF-B5EAB57FF250}"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9ED0E12-3394-4597-8778-66B878AFB4A4}"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1693D66-ABDE-4BFD-BEE2-84ACA3B1A664}"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2DF3FE2-9433-4539-92FC-3E504C61AF00}"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A7FC43B-6862-4835-A222-973B83F8ED90}"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C5940D8-9A7C-48E5-8832-8AF3B01DD1D0}"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4C87775-2DA4-4C95-B435-2031956BB060}"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5B03499-F7BB-4DF7-9902-CA5EED9BE5A1}"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A343870-5164-4A7B-8CD8-4E2954D62DC8}"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921B477-16B8-417C-A459-4A0244B1D94B}"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F253652-293E-4E9C-A25E-45323EFC07CD}"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FB68E67-B8E3-43A6-83F8-87F4D843C403}"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06B0E84-22D4-4104-96DC-72B737344010}"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5871AE2-BD2B-43C7-B822-E08CB3E13616}"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6EC6885-B438-4D5B-A86B-792D5A3A749C}"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9E135D4-E540-4D91-8C95-AB11443AFCC2}"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F40941F-443C-4F0F-929F-0480FCADA9EA}"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611F298-0BB3-48E5-B461-A459EAF236C2}"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05A0FE1-F8D9-497B-878E-84B70BFFB90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538DD5B-43F4-4CAC-A024-7436E702E60A}"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E4F6D09-DC89-45B4-A0EE-1E71EF6BC4A1}"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A094F5D-411C-4D02-B1A1-729416B0C6D2}"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F966315-263C-41FF-B9E7-149FF18D4C5D}" type="datetime1">
              <a:rPr lang="en-US" smtClean="0"/>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FCDC659-C658-4A4E-BE35-47E90AF708FA}"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70CF002-8464-4469-A3CB-6B74A4A62DC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B4E02ED-1289-49E1-8A64-B590A916A1D9}" type="slidenum">
              <a:rPr lang="en-US"/>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CDC8C86-1D13-4C68-9150-D92240DD9905}"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0A22F0E-0256-4E43-B2A5-3E6F21C108EB}" type="slidenum">
              <a:rPr lang="en-US"/>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F7CEDD5-089D-4838-BAB8-C52F4A1452E7}"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D6C2A2A-F951-4380-968A-AE51733E16DC}" type="slidenum">
              <a:rPr lang="en-US"/>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E23D1C4-2803-44C4-9216-B64E5D21D4D3}"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E7FBAF3-96AC-48B9-A26C-715E02D94CC0}" type="slidenum">
              <a:rPr lang="en-US"/>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98608A3-0B81-4F8A-B9F7-66BE4D88F144}"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3232887-7FAF-4E09-BC17-B18A4F0B79D3}" type="slidenum">
              <a:rPr lang="en-US"/>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AE1228E-7D57-4BA8-83FB-2B166D469E05}"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719678D-5C65-4A5B-B70C-5EB5016CE7D2}" type="slidenum">
              <a:rPr lang="en-US"/>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1745771-3316-4A1E-9C22-234D94FC1F5A}"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8A3A777-EED2-490D-91D9-AF3512AA2918}" type="slidenum">
              <a:rPr lang="en-US"/>
              <a:pPr>
                <a:defRPr/>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DA01C15-781F-4277-A2C5-08010C72D9B0}"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7A91439-FCDC-4F89-ACF2-5F8F5858ACB4}" type="slidenum">
              <a:rPr lang="en-US"/>
              <a:pPr>
                <a:defRPr/>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F6CA666-0EE7-4E36-8515-8EF7C631C00D}"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2307539-19FA-4413-BE6C-4C0B87A563B6}" type="slidenum">
              <a:rPr lang="en-US"/>
              <a:pPr>
                <a:defRPr/>
              </a:pPr>
              <a:t>‹#›</a:t>
            </a:fld>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07BDA9A-996A-4123-A984-96249F587A2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5CCE62E-9F38-4E9B-B4CE-81B387CE8DF4}"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2670FD-1DF5-4CEB-A131-DC0370E52F23}" type="datetime1">
              <a:rPr lang="en-US" smtClean="0"/>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9662D1A-934F-4E97-8DE9-5DE1FFCA5B1C}"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DE22F34-8160-4505-94B6-C9FDDE0D6458}"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660AC9D-1D43-4810-98FB-D8CD056BA1A0}" type="slidenum">
              <a:rPr lang="en-US"/>
              <a:pPr>
                <a:defRPr/>
              </a:pPr>
              <a:t>‹#›</a:t>
            </a:fld>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431B5F1-9C47-4CC5-92F7-44FF886EFB9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F574A36-19C8-4707-8FAB-CC8B81A1137D}" type="slidenum">
              <a:rPr lang="en-US"/>
              <a:pPr>
                <a:defRPr/>
              </a:pPr>
              <a:t>‹#›</a:t>
            </a:fld>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D2518A5-0C7A-49E0-A746-E82CAD3DCDDE}"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6F0E9FB-FAC4-4F43-BF03-2AF5D2A91B95}" type="slidenum">
              <a:rPr lang="en-US"/>
              <a:pPr>
                <a:defRPr/>
              </a:pPr>
              <a:t>‹#›</a:t>
            </a:fld>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429C867-66B3-4533-8B13-6B8568891E30}"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2AB5188-0670-4425-8D3D-B5242A284243}" type="slidenum">
              <a:rPr lang="en-US"/>
              <a:pPr>
                <a:defRPr/>
              </a:pPr>
              <a:t>‹#›</a:t>
            </a:fld>
            <a:endParaRPr lang="en-US"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F18759A-4B29-4BFC-8170-5947033F7D2B}"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BAE8376-3931-47CC-B07F-3F4454AAEFD9}" type="slidenum">
              <a:rPr lang="en-US"/>
              <a:pPr>
                <a:defRPr/>
              </a:pPr>
              <a:t>‹#›</a:t>
            </a:fld>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6A58C1C-06CF-4965-9067-404110818E2F}"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3BA56D0-9866-4F2F-8032-71EEF09E51A7}" type="slidenum">
              <a:rPr lang="en-US"/>
              <a:pPr>
                <a:defRPr/>
              </a:pPr>
              <a:t>‹#›</a:t>
            </a:fld>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A6393D3-BE21-41BE-B8CF-005E0D83C22A}"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72B7BC6-489B-4584-B73F-24C2BC34B342}" type="slidenum">
              <a:rPr lang="en-US"/>
              <a:pPr>
                <a:defRPr/>
              </a:pPr>
              <a:t>‹#›</a:t>
            </a:fld>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23BADD0-DB5D-458E-914F-8FE1FE922F89}"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8C8413B-F1F9-4532-9C21-C839507BC980}" type="slidenum">
              <a:rPr lang="en-US"/>
              <a:pPr>
                <a:defRPr/>
              </a:pPr>
              <a:t>‹#›</a:t>
            </a:fld>
            <a:endParaRPr lang="en-US"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D9039C-8830-434C-B7C5-A8EFDFABA307}"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A26AC64-7A8D-4A2E-B5E4-E5F949B1D366}" type="slidenum">
              <a:rPr lang="en-US"/>
              <a:pPr>
                <a:defRPr/>
              </a:pPr>
              <a:t>‹#›</a:t>
            </a:fld>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BE25F89-31FB-436F-B9D0-12911D6E6C8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4077629-C2A6-40F4-B971-3A6697D95283}"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A784CB9-A0E4-4E33-A84D-64A7B433C4C6}" type="datetime1">
              <a:rPr lang="en-US" smtClean="0"/>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A149A6A-40B4-435E-8B26-62510DA51FBA}"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4FDB189-2CDB-4FD4-B3F9-D497C66D5C26}"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BC26F02-8877-432A-AEDB-9D11DDF66A2B}" type="slidenum">
              <a:rPr lang="en-US"/>
              <a:pPr>
                <a:defRPr/>
              </a:pPr>
              <a:t>‹#›</a:t>
            </a:fld>
            <a:endParaRPr lang="en-US" dirty="0"/>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AC7EBA2-6CD4-449A-B71C-A8E3C3CACB69}"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F91D574-6BB7-49FE-A834-F5BFDF2C9BAD}" type="slidenum">
              <a:rPr lang="en-US"/>
              <a:pPr>
                <a:defRPr/>
              </a:pPr>
              <a:t>‹#›</a:t>
            </a:fld>
            <a:endParaRPr lang="en-US" dirty="0"/>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15283FD-ED00-4142-88E0-A0007700FACF}"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201E3BB-C73C-4545-9611-383B442E5F7C}" type="slidenum">
              <a:rPr lang="en-US"/>
              <a:pPr>
                <a:defRPr/>
              </a:pPr>
              <a:t>‹#›</a:t>
            </a:fld>
            <a:endParaRPr lang="en-US" dirty="0"/>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0606665-97EC-47A4-8CFF-BB3BCC2F9591}"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1A8C81F-26CE-4E89-8BED-ADD5EE4CC12D}" type="slidenum">
              <a:rPr lang="en-US"/>
              <a:pPr>
                <a:defRPr/>
              </a:pPr>
              <a:t>‹#›</a:t>
            </a:fld>
            <a:endParaRPr lang="en-US" dirty="0"/>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5372F08-0022-4512-95C0-6D1F569EA4DC}" type="datetime1">
              <a:rPr lang="en-US" smtClean="0"/>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4914470-469A-4D39-843A-69F778E24F0D}" type="slidenum">
              <a:rPr lang="en-US"/>
              <a:pPr>
                <a:defRPr/>
              </a:pPr>
              <a:t>‹#›</a:t>
            </a:fld>
            <a:endParaRPr lang="en-US" dirty="0"/>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70C6019-2A90-4FFF-8488-92520F7E19B0}" type="datetime1">
              <a:rPr lang="en-US" smtClean="0"/>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8714CC4-7957-4BBE-91F6-6DA6B03F0068}" type="slidenum">
              <a:rPr lang="en-US"/>
              <a:pPr>
                <a:defRPr/>
              </a:pPr>
              <a:t>‹#›</a:t>
            </a:fld>
            <a:endParaRPr lang="en-US" dirty="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88C9308-DD49-44BD-8680-E23AB70C5DDD}" type="datetime1">
              <a:rPr lang="en-US" smtClean="0"/>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E6897D2-2D0B-40AD-B40A-47CF25EA59D3}" type="slidenum">
              <a:rPr lang="en-US"/>
              <a:pPr>
                <a:defRPr/>
              </a:pPr>
              <a:t>‹#›</a:t>
            </a:fld>
            <a:endParaRPr lang="en-US" dirty="0"/>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CDA2C11-2C62-4F8B-8C01-F17981113FA3}"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8E1ECA1-E691-48A4-94AC-B65F744D076B}" type="slidenum">
              <a:rPr lang="en-US"/>
              <a:pPr>
                <a:defRPr/>
              </a:pPr>
              <a:t>‹#›</a:t>
            </a:fld>
            <a:endParaRPr lang="en-US" dirty="0"/>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BF80284-0B0F-467C-A398-3A05D19563EE}" type="datetime1">
              <a:rPr lang="en-US" smtClean="0"/>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F0A71CB-1994-4ADB-9F9B-F8A89D6CBB70}" type="slidenum">
              <a:rPr lang="en-US"/>
              <a:pPr>
                <a:defRPr/>
              </a:pPr>
              <a:t>‹#›</a:t>
            </a:fld>
            <a:endParaRPr lang="en-US" dirty="0"/>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D2A23E5-39A1-4191-AE67-25253FE88F34}"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85B46F1-7961-4BAE-A854-FF4E0CB977F5}"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C09B72-00B0-419E-91CA-F0EE4521337D}"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71AD199-CE28-4F1B-BFB2-CD041A1046F7}"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A6C65A5-51AB-4E9A-BDBB-841CA8D3117E}" type="datetime1">
              <a:rPr lang="en-US" smtClean="0"/>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BCBF20B-1854-4812-8412-E9CB61C06C9B}" type="slidenum">
              <a:rPr lang="en-US"/>
              <a:pPr>
                <a:defRPr/>
              </a:pPr>
              <a:t>‹#›</a:t>
            </a:fld>
            <a:endParaRPr lang="en-US" dirty="0"/>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11321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61496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47035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96833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38218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46698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270762"/>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04194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5673DA-643A-4A75-A9A4-D552DB93152B}"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98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88E8B9-A108-4446-B304-26C66924353B}" type="datetime1">
              <a:rPr lang="en-US" smtClean="0"/>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0C45BFC-7931-4B0F-A20F-1023C9329857}"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8E413B-B2AD-4733-AFCE-5483950BB2A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530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5DD941-CA54-4484-A9C9-17E4A7C68DCB}"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26587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85C0D6B-A228-4BC7-AE74-EA74001B2B8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55428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482511-DF62-4D98-B2FF-C737280754FA}"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48864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F6BC89-3168-493F-84CD-4AC9A0B06593}" type="datetime1">
              <a:rPr lang="en-US" smtClean="0">
                <a:solidFill>
                  <a:prstClr val="black">
                    <a:tint val="75000"/>
                  </a:prstClr>
                </a:solidFill>
              </a:rPr>
              <a:pPr/>
              <a:t>1/1/2018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6" name="Slide Number Placeholder 5"/>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329593"/>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767881-7528-46CE-BC0A-49D1AF00303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816291"/>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9868B-D658-4565-8C23-F8C79909A18E}" type="datetime1">
              <a:rPr lang="en-US" smtClean="0">
                <a:solidFill>
                  <a:prstClr val="black">
                    <a:tint val="75000"/>
                  </a:prstClr>
                </a:solidFill>
              </a:rPr>
              <a:pPr/>
              <a:t>1/1/2018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9" name="Slide Number Placeholder 8"/>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953721"/>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63E6F2-E096-45F4-B32F-5F98A41769DF}" type="datetime1">
              <a:rPr lang="en-US" smtClean="0">
                <a:solidFill>
                  <a:prstClr val="black">
                    <a:tint val="75000"/>
                  </a:prstClr>
                </a:solidFill>
              </a:rPr>
              <a:pPr/>
              <a:t>1/1/2018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5" name="Slide Number Placeholder 4"/>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500118"/>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1E641-665E-4768-821C-2AC3EEB77E40}" type="datetime1">
              <a:rPr lang="en-US" smtClean="0">
                <a:solidFill>
                  <a:prstClr val="black">
                    <a:tint val="75000"/>
                  </a:prstClr>
                </a:solidFill>
              </a:rPr>
              <a:pPr/>
              <a:t>1/1/2018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4" name="Slide Number Placeholder 3"/>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8493"/>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8A895-93CF-4621-8AD8-E2E5FF92840D}" type="datetime1">
              <a:rPr lang="en-US" smtClean="0">
                <a:solidFill>
                  <a:prstClr val="black">
                    <a:tint val="75000"/>
                  </a:prstClr>
                </a:solidFill>
              </a:rPr>
              <a:pPr/>
              <a:t>1/1/2018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Copyright © 2015 McGraw-Hill Education</a:t>
            </a:r>
          </a:p>
        </p:txBody>
      </p:sp>
      <p:sp>
        <p:nvSpPr>
          <p:cNvPr id="7" name="Slide Number Placeholder 6"/>
          <p:cNvSpPr>
            <a:spLocks noGrp="1"/>
          </p:cNvSpPr>
          <p:nvPr>
            <p:ph type="sldNum" sz="quarter" idx="12"/>
          </p:nvPr>
        </p:nvSpPr>
        <p:spPr/>
        <p:txBody>
          <a:bodyPr/>
          <a:lstStyle/>
          <a:p>
            <a:fld id="{A2F34CF3-0044-4E21-BEB6-D1264E26E98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1985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EE7F23E-65B0-4D90-AFB1-EEC97470FB47}"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5C5B27E-C87E-493E-AF72-C2B5AFCFA103}"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9 - </a:t>
            </a:r>
            <a:fld id="{84BC48B8-476F-4DC4-AB22-68A807A43D8C}"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252"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 id="214748425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prstClr val="black">
                    <a:tint val="75000"/>
                  </a:prstClr>
                </a:solidFill>
                <a:latin typeface="Calibri"/>
                <a:cs typeface="+mn-cs"/>
              </a:rPr>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377340533"/>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prstClr val="black">
                    <a:tint val="75000"/>
                  </a:prstClr>
                </a:solidFill>
                <a:latin typeface="Calibri"/>
                <a:cs typeface="+mn-cs"/>
              </a:rPr>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655465350"/>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prstClr val="black">
                    <a:tint val="75000"/>
                  </a:prstClr>
                </a:solidFill>
                <a:latin typeface="Calibri"/>
                <a:cs typeface="+mn-cs"/>
              </a:rPr>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988266824"/>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2778161E-B452-4C0C-8C37-D374F04EBCB3}"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368CEA62-1F58-42C7-83B0-6624D7AEC5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65589049-B73D-40FE-A5A9-7468F72E26CF}"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DE1F8482-9A3E-4046-A801-73CB493A24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A71655F4-B948-4783-882D-4FD6132FB36C}"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BB352D1-5E92-4577-B76B-C863F55CF1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DB2640C3-3895-4943-BA9C-7567300A32F6}"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F176F44-BA5A-4377-83F8-A3FB8781C5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535A070D-D233-44D7-BC77-055BE7117B44}"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71071832-F399-4561-95FC-0FB2264F0B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00"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C2CBC77F-8CC6-46FC-9151-C04385A49D04}" type="datetime1">
              <a:rPr lang="en-US" smtClean="0"/>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en-US" dirty="0" smtClean="0"/>
              <a:t>Copyright © 2015 McGraw-Hill Education. All rights reserved. No reproduction or distribution without the prior written consent of McGraw-Hill Education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28603076-529C-4CE2-AF72-CB322022EC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prstClr val="black">
                    <a:tint val="75000"/>
                  </a:prstClr>
                </a:solidFill>
                <a:latin typeface="Calibri"/>
                <a:cs typeface="+mn-cs"/>
              </a:rPr>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08072795"/>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BE7B414-5C47-4646-BC97-6630B3F71CB3}" type="datetime1">
              <a:rPr lang="en-US" smtClean="0">
                <a:solidFill>
                  <a:prstClr val="black">
                    <a:tint val="75000"/>
                  </a:prstClr>
                </a:solidFill>
                <a:latin typeface="Calibri"/>
                <a:cs typeface="+mn-cs"/>
              </a:rPr>
              <a:pPr fontAlgn="auto">
                <a:spcBef>
                  <a:spcPts val="0"/>
                </a:spcBef>
                <a:spcAft>
                  <a:spcPts val="0"/>
                </a:spcAft>
              </a:pPr>
              <a:t>1/1/2018</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a:solidFill>
                  <a:prstClr val="black">
                    <a:tint val="75000"/>
                  </a:prstClr>
                </a:solidFill>
                <a:latin typeface="Calibri"/>
                <a:cs typeface="+mn-cs"/>
              </a:rPr>
              <a:t>Copyright © 2015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2F34CF3-0044-4E21-BEB6-D1264E26E98D}"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680279208"/>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Lst>
  <p:transition>
    <p:fade/>
  </p:transition>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1.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5.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9.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1.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4.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7"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3.emf"/><Relationship Id="rId5" Type="http://schemas.openxmlformats.org/officeDocument/2006/relationships/oleObject" Target="../embeddings/Microsoft_Excel_97-2003_Worksheet6.xls"/><Relationship Id="rId4" Type="http://schemas.openxmlformats.org/officeDocument/2006/relationships/oleObject" Target="../embeddings/oleObject6.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5.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ctrTitle"/>
          </p:nvPr>
        </p:nvSpPr>
        <p:spPr>
          <a:xfrm>
            <a:off x="660115" y="457200"/>
            <a:ext cx="7772400" cy="1524000"/>
          </a:xfrm>
        </p:spPr>
        <p:txBody>
          <a:bodyPr/>
          <a:lstStyle/>
          <a:p>
            <a:pPr algn="l" eaLnBrk="1" hangingPunct="1"/>
            <a:r>
              <a:rPr lang="en-US" altLang="en-US" dirty="0" smtClean="0"/>
              <a:t>Accounting for Receivables</a:t>
            </a:r>
          </a:p>
        </p:txBody>
      </p:sp>
      <p:sp>
        <p:nvSpPr>
          <p:cNvPr id="79875" name="Subtitle 2"/>
          <p:cNvSpPr>
            <a:spLocks noGrp="1"/>
          </p:cNvSpPr>
          <p:nvPr>
            <p:ph type="subTitle" idx="1"/>
          </p:nvPr>
        </p:nvSpPr>
        <p:spPr>
          <a:xfrm>
            <a:off x="693740" y="2244725"/>
            <a:ext cx="3124200" cy="1066800"/>
          </a:xfrm>
        </p:spPr>
        <p:txBody>
          <a:bodyPr/>
          <a:lstStyle/>
          <a:p>
            <a:pPr algn="l" eaLnBrk="1" hangingPunct="1">
              <a:buFont typeface="Wingdings" pitchFamily="2" charset="2"/>
              <a:buNone/>
            </a:pPr>
            <a:r>
              <a:rPr lang="en-US" altLang="en-US" dirty="0" smtClean="0">
                <a:solidFill>
                  <a:srgbClr val="898989"/>
                </a:solidFill>
              </a:rPr>
              <a:t>Chapter 9</a:t>
            </a:r>
          </a:p>
          <a:p>
            <a:pPr algn="l" eaLnBrk="1" hangingPunct="1">
              <a:buFont typeface="Wingdings" pitchFamily="2" charset="2"/>
              <a:buNone/>
            </a:pPr>
            <a:endParaRPr lang="en-US" altLang="en-US" dirty="0" smtClean="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Rectangle 3"/>
          <p:cNvSpPr txBox="1">
            <a:spLocks noChangeArrowheads="1"/>
          </p:cNvSpPr>
          <p:nvPr/>
        </p:nvSpPr>
        <p:spPr bwMode="auto">
          <a:xfrm>
            <a:off x="685800" y="4267199"/>
            <a:ext cx="7417085" cy="159989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Shaw, and </a:t>
            </a:r>
            <a:r>
              <a:rPr lang="en-US" sz="2800" b="1" dirty="0" err="1">
                <a:solidFill>
                  <a:srgbClr val="002060"/>
                </a:solidFill>
                <a:ea typeface="ＭＳ Ｐゴシック" pitchFamily="34" charset="-128"/>
              </a:rPr>
              <a:t>Chiappetta</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Fundamental Accounting Principles</a:t>
            </a:r>
          </a:p>
          <a:p>
            <a:pPr algn="l" eaLnBrk="1" hangingPunct="1">
              <a:defRPr/>
            </a:pPr>
            <a:r>
              <a:rPr lang="en-US" sz="2800" b="1" dirty="0">
                <a:solidFill>
                  <a:srgbClr val="002060"/>
                </a:solidFill>
                <a:ea typeface="ＭＳ Ｐゴシック" pitchFamily="34" charset="-128"/>
              </a:rPr>
              <a:t>23rd Edition</a:t>
            </a:r>
          </a:p>
          <a:p>
            <a:pPr eaLnBrk="1" hangingPunct="1">
              <a:defRPr/>
            </a:pPr>
            <a:r>
              <a:rPr lang="en-US" sz="3900" b="1" dirty="0" smtClean="0">
                <a:solidFill>
                  <a:srgbClr val="002060"/>
                </a:solidFill>
                <a:ea typeface="ＭＳ Ｐゴシック" pitchFamily="34" charset="-128"/>
              </a:rPr>
              <a:t> 	</a:t>
            </a:r>
            <a:endParaRPr lang="en-US" b="1" dirty="0" smtClean="0">
              <a:solidFill>
                <a:srgbClr val="002060"/>
              </a:solidFill>
              <a:ea typeface="ＭＳ Ｐゴシック" pitchFamily="34" charset="-128"/>
            </a:endParaRPr>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169025"/>
            <a:ext cx="739457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User\AppData\Local\Temp\SNAGHTML2ccdd7a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746749"/>
            <a:ext cx="2431962" cy="312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46" name="Title 1"/>
          <p:cNvSpPr>
            <a:spLocks noGrp="1"/>
          </p:cNvSpPr>
          <p:nvPr>
            <p:ph type="ctrTitle"/>
          </p:nvPr>
        </p:nvSpPr>
        <p:spPr>
          <a:xfrm>
            <a:off x="0" y="6611938"/>
            <a:ext cx="2057400" cy="246062"/>
          </a:xfrm>
        </p:spPr>
        <p:txBody>
          <a:bodyPr>
            <a:spAutoFit/>
          </a:bodyPr>
          <a:lstStyle/>
          <a:p>
            <a:pPr algn="l"/>
            <a:r>
              <a:rPr lang="en-US" sz="1000" dirty="0"/>
              <a:t> </a:t>
            </a:r>
          </a:p>
        </p:txBody>
      </p:sp>
      <p:sp>
        <p:nvSpPr>
          <p:cNvPr id="67705" name="Rectangle 150"/>
          <p:cNvSpPr>
            <a:spLocks noChangeArrowheads="1"/>
          </p:cNvSpPr>
          <p:nvPr/>
        </p:nvSpPr>
        <p:spPr bwMode="auto">
          <a:xfrm>
            <a:off x="735013" y="2546350"/>
            <a:ext cx="7673975" cy="2127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06" name="Rectangle 151"/>
          <p:cNvSpPr>
            <a:spLocks noChangeArrowheads="1"/>
          </p:cNvSpPr>
          <p:nvPr/>
        </p:nvSpPr>
        <p:spPr bwMode="auto">
          <a:xfrm>
            <a:off x="776288" y="496888"/>
            <a:ext cx="72882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A small retailer allows customers to use two different credit cards in charging purchases. The AA Bank</a:t>
            </a:r>
            <a:endParaRPr lang="en-US" altLang="en-US">
              <a:solidFill>
                <a:prstClr val="black"/>
              </a:solidFill>
              <a:cs typeface="+mn-cs"/>
            </a:endParaRPr>
          </a:p>
        </p:txBody>
      </p:sp>
      <p:sp>
        <p:nvSpPr>
          <p:cNvPr id="67707" name="Rectangle 152"/>
          <p:cNvSpPr>
            <a:spLocks noChangeArrowheads="1"/>
          </p:cNvSpPr>
          <p:nvPr/>
        </p:nvSpPr>
        <p:spPr bwMode="auto">
          <a:xfrm>
            <a:off x="776288" y="700088"/>
            <a:ext cx="7581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Card assesses a 5% service charge for credit card sales. The VIZA Card assesses a 3% charge on sales for</a:t>
            </a:r>
            <a:endParaRPr lang="en-US" altLang="en-US">
              <a:solidFill>
                <a:prstClr val="black"/>
              </a:solidFill>
              <a:cs typeface="+mn-cs"/>
            </a:endParaRPr>
          </a:p>
        </p:txBody>
      </p:sp>
      <p:sp>
        <p:nvSpPr>
          <p:cNvPr id="67708" name="Rectangle 153"/>
          <p:cNvSpPr>
            <a:spLocks noChangeArrowheads="1"/>
          </p:cNvSpPr>
          <p:nvPr/>
        </p:nvSpPr>
        <p:spPr bwMode="auto">
          <a:xfrm>
            <a:off x="776288" y="903288"/>
            <a:ext cx="717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using its card. This retailer also has its own store credit card. As of January 31 month-end, the retailer</a:t>
            </a:r>
            <a:endParaRPr lang="en-US" altLang="en-US">
              <a:solidFill>
                <a:prstClr val="black"/>
              </a:solidFill>
              <a:cs typeface="+mn-cs"/>
            </a:endParaRPr>
          </a:p>
        </p:txBody>
      </p:sp>
      <p:sp>
        <p:nvSpPr>
          <p:cNvPr id="67709" name="Rectangle 154"/>
          <p:cNvSpPr>
            <a:spLocks noChangeArrowheads="1"/>
          </p:cNvSpPr>
          <p:nvPr/>
        </p:nvSpPr>
        <p:spPr bwMode="auto">
          <a:xfrm>
            <a:off x="776288" y="1106488"/>
            <a:ext cx="76327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earned $75 in net interest revenue on its own card. Prepare journal entries to record the following selected</a:t>
            </a:r>
            <a:endParaRPr lang="en-US" altLang="en-US">
              <a:solidFill>
                <a:prstClr val="black"/>
              </a:solidFill>
              <a:cs typeface="+mn-cs"/>
            </a:endParaRPr>
          </a:p>
        </p:txBody>
      </p:sp>
      <p:sp>
        <p:nvSpPr>
          <p:cNvPr id="67710" name="Rectangle 155"/>
          <p:cNvSpPr>
            <a:spLocks noChangeArrowheads="1"/>
          </p:cNvSpPr>
          <p:nvPr/>
        </p:nvSpPr>
        <p:spPr bwMode="auto">
          <a:xfrm>
            <a:off x="776288" y="1309688"/>
            <a:ext cx="7258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credit card transactions for the retailer. (The retailer uses the perpetual inventory system for recording</a:t>
            </a:r>
            <a:endParaRPr lang="en-US" altLang="en-US">
              <a:solidFill>
                <a:prstClr val="black"/>
              </a:solidFill>
              <a:cs typeface="+mn-cs"/>
            </a:endParaRPr>
          </a:p>
        </p:txBody>
      </p:sp>
      <p:sp>
        <p:nvSpPr>
          <p:cNvPr id="67711" name="Rectangle 156"/>
          <p:cNvSpPr>
            <a:spLocks noChangeArrowheads="1"/>
          </p:cNvSpPr>
          <p:nvPr/>
        </p:nvSpPr>
        <p:spPr bwMode="auto">
          <a:xfrm>
            <a:off x="776288" y="1512888"/>
            <a:ext cx="527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sales.)</a:t>
            </a:r>
            <a:endParaRPr lang="en-US" altLang="en-US">
              <a:solidFill>
                <a:prstClr val="black"/>
              </a:solidFill>
              <a:cs typeface="+mn-cs"/>
            </a:endParaRPr>
          </a:p>
        </p:txBody>
      </p:sp>
      <p:sp>
        <p:nvSpPr>
          <p:cNvPr id="67712" name="Rectangle 157"/>
          <p:cNvSpPr>
            <a:spLocks noChangeArrowheads="1"/>
          </p:cNvSpPr>
          <p:nvPr/>
        </p:nvSpPr>
        <p:spPr bwMode="auto">
          <a:xfrm>
            <a:off x="866776" y="1752600"/>
            <a:ext cx="517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Jan. 2</a:t>
            </a:r>
            <a:endParaRPr lang="en-US" altLang="en-US">
              <a:solidFill>
                <a:prstClr val="black"/>
              </a:solidFill>
              <a:cs typeface="+mn-cs"/>
            </a:endParaRPr>
          </a:p>
        </p:txBody>
      </p:sp>
      <p:sp>
        <p:nvSpPr>
          <p:cNvPr id="67713" name="Rectangle 158"/>
          <p:cNvSpPr>
            <a:spLocks noChangeArrowheads="1"/>
          </p:cNvSpPr>
          <p:nvPr/>
        </p:nvSpPr>
        <p:spPr bwMode="auto">
          <a:xfrm>
            <a:off x="1647826" y="1752600"/>
            <a:ext cx="67500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Sold merchandise for $1,000 (that had cost $600) and accepted the customer’s AA Bank Card.</a:t>
            </a:r>
            <a:endParaRPr lang="en-US" altLang="en-US">
              <a:solidFill>
                <a:prstClr val="black"/>
              </a:solidFill>
              <a:cs typeface="+mn-cs"/>
            </a:endParaRPr>
          </a:p>
        </p:txBody>
      </p:sp>
      <p:sp>
        <p:nvSpPr>
          <p:cNvPr id="67714" name="Rectangle 159"/>
          <p:cNvSpPr>
            <a:spLocks noChangeArrowheads="1"/>
          </p:cNvSpPr>
          <p:nvPr/>
        </p:nvSpPr>
        <p:spPr bwMode="auto">
          <a:xfrm>
            <a:off x="866776" y="1955800"/>
            <a:ext cx="517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Jan. 6</a:t>
            </a:r>
            <a:endParaRPr lang="en-US" altLang="en-US">
              <a:solidFill>
                <a:prstClr val="black"/>
              </a:solidFill>
              <a:cs typeface="+mn-cs"/>
            </a:endParaRPr>
          </a:p>
        </p:txBody>
      </p:sp>
      <p:sp>
        <p:nvSpPr>
          <p:cNvPr id="67715" name="Rectangle 160"/>
          <p:cNvSpPr>
            <a:spLocks noChangeArrowheads="1"/>
          </p:cNvSpPr>
          <p:nvPr/>
        </p:nvSpPr>
        <p:spPr bwMode="auto">
          <a:xfrm>
            <a:off x="1647826" y="1955800"/>
            <a:ext cx="6375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Sold merchandise for $400 (that had cost $300) and accepted the customer’s VIZA Card.</a:t>
            </a:r>
            <a:endParaRPr lang="en-US" altLang="en-US">
              <a:solidFill>
                <a:prstClr val="black"/>
              </a:solidFill>
              <a:cs typeface="+mn-cs"/>
            </a:endParaRPr>
          </a:p>
        </p:txBody>
      </p:sp>
      <p:sp>
        <p:nvSpPr>
          <p:cNvPr id="67716" name="Rectangle 161"/>
          <p:cNvSpPr>
            <a:spLocks noChangeArrowheads="1"/>
          </p:cNvSpPr>
          <p:nvPr/>
        </p:nvSpPr>
        <p:spPr bwMode="auto">
          <a:xfrm>
            <a:off x="866776" y="2159000"/>
            <a:ext cx="568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Jan. 31</a:t>
            </a:r>
            <a:endParaRPr lang="en-US" altLang="en-US">
              <a:solidFill>
                <a:prstClr val="black"/>
              </a:solidFill>
              <a:cs typeface="+mn-cs"/>
            </a:endParaRPr>
          </a:p>
        </p:txBody>
      </p:sp>
      <p:sp>
        <p:nvSpPr>
          <p:cNvPr id="67717" name="Rectangle 162"/>
          <p:cNvSpPr>
            <a:spLocks noChangeArrowheads="1"/>
          </p:cNvSpPr>
          <p:nvPr/>
        </p:nvSpPr>
        <p:spPr bwMode="auto">
          <a:xfrm>
            <a:off x="1647826" y="2159000"/>
            <a:ext cx="5745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Recognized the $75 interest revenue earned on its store credit card for January.</a:t>
            </a:r>
            <a:endParaRPr lang="en-US" altLang="en-US">
              <a:solidFill>
                <a:prstClr val="black"/>
              </a:solidFill>
              <a:cs typeface="+mn-cs"/>
            </a:endParaRPr>
          </a:p>
        </p:txBody>
      </p:sp>
      <p:sp>
        <p:nvSpPr>
          <p:cNvPr id="67718" name="Rectangle 163"/>
          <p:cNvSpPr>
            <a:spLocks noChangeArrowheads="1"/>
          </p:cNvSpPr>
          <p:nvPr/>
        </p:nvSpPr>
        <p:spPr bwMode="auto">
          <a:xfrm>
            <a:off x="1009651" y="2565400"/>
            <a:ext cx="436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latin typeface="Proxima Nova" panose="02000506030000020004" pitchFamily="50" charset="0"/>
                <a:cs typeface="+mn-cs"/>
              </a:rPr>
              <a:t>Date</a:t>
            </a:r>
            <a:endParaRPr lang="en-US" altLang="en-US">
              <a:solidFill>
                <a:prstClr val="black"/>
              </a:solidFill>
              <a:cs typeface="+mn-cs"/>
            </a:endParaRPr>
          </a:p>
        </p:txBody>
      </p:sp>
      <p:sp>
        <p:nvSpPr>
          <p:cNvPr id="67719" name="Rectangle 164"/>
          <p:cNvSpPr>
            <a:spLocks noChangeArrowheads="1"/>
          </p:cNvSpPr>
          <p:nvPr/>
        </p:nvSpPr>
        <p:spPr bwMode="auto">
          <a:xfrm>
            <a:off x="6662738" y="2565400"/>
            <a:ext cx="4873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latin typeface="Proxima Nova" panose="02000506030000020004" pitchFamily="50" charset="0"/>
                <a:cs typeface="+mn-cs"/>
              </a:rPr>
              <a:t>Debit</a:t>
            </a:r>
            <a:endParaRPr lang="en-US" altLang="en-US">
              <a:solidFill>
                <a:prstClr val="black"/>
              </a:solidFill>
              <a:cs typeface="+mn-cs"/>
            </a:endParaRPr>
          </a:p>
        </p:txBody>
      </p:sp>
      <p:sp>
        <p:nvSpPr>
          <p:cNvPr id="67720" name="Rectangle 165"/>
          <p:cNvSpPr>
            <a:spLocks noChangeArrowheads="1"/>
          </p:cNvSpPr>
          <p:nvPr/>
        </p:nvSpPr>
        <p:spPr bwMode="auto">
          <a:xfrm>
            <a:off x="7667626" y="2565400"/>
            <a:ext cx="538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latin typeface="Proxima Nova" panose="02000506030000020004" pitchFamily="50" charset="0"/>
                <a:cs typeface="+mn-cs"/>
              </a:rPr>
              <a:t>Credit</a:t>
            </a:r>
            <a:endParaRPr lang="en-US" altLang="en-US">
              <a:solidFill>
                <a:prstClr val="black"/>
              </a:solidFill>
              <a:cs typeface="+mn-cs"/>
            </a:endParaRPr>
          </a:p>
        </p:txBody>
      </p:sp>
      <p:sp>
        <p:nvSpPr>
          <p:cNvPr id="67721" name="Rectangle 166"/>
          <p:cNvSpPr>
            <a:spLocks noChangeArrowheads="1"/>
          </p:cNvSpPr>
          <p:nvPr/>
        </p:nvSpPr>
        <p:spPr bwMode="auto">
          <a:xfrm>
            <a:off x="866776" y="2768600"/>
            <a:ext cx="517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Jan. 2</a:t>
            </a:r>
            <a:endParaRPr lang="en-US" altLang="en-US">
              <a:solidFill>
                <a:prstClr val="black"/>
              </a:solidFill>
              <a:cs typeface="+mn-cs"/>
            </a:endParaRPr>
          </a:p>
        </p:txBody>
      </p:sp>
      <p:sp>
        <p:nvSpPr>
          <p:cNvPr id="67722" name="Rectangle 167"/>
          <p:cNvSpPr>
            <a:spLocks noChangeArrowheads="1"/>
          </p:cNvSpPr>
          <p:nvPr/>
        </p:nvSpPr>
        <p:spPr bwMode="auto">
          <a:xfrm>
            <a:off x="1689101" y="2768600"/>
            <a:ext cx="4873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Cash </a:t>
            </a:r>
            <a:endParaRPr lang="en-US" altLang="en-US" dirty="0">
              <a:solidFill>
                <a:prstClr val="black"/>
              </a:solidFill>
              <a:cs typeface="+mn-cs"/>
            </a:endParaRPr>
          </a:p>
        </p:txBody>
      </p:sp>
      <p:sp>
        <p:nvSpPr>
          <p:cNvPr id="67723" name="Rectangle 168"/>
          <p:cNvSpPr>
            <a:spLocks noChangeArrowheads="1"/>
          </p:cNvSpPr>
          <p:nvPr/>
        </p:nvSpPr>
        <p:spPr bwMode="auto">
          <a:xfrm>
            <a:off x="3576638" y="2768600"/>
            <a:ext cx="1046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($1,000 x .95)</a:t>
            </a:r>
            <a:endParaRPr lang="en-US" altLang="en-US">
              <a:solidFill>
                <a:prstClr val="black"/>
              </a:solidFill>
              <a:cs typeface="+mn-cs"/>
            </a:endParaRPr>
          </a:p>
        </p:txBody>
      </p:sp>
      <p:sp>
        <p:nvSpPr>
          <p:cNvPr id="67724" name="Rectangle 169"/>
          <p:cNvSpPr>
            <a:spLocks noChangeArrowheads="1"/>
          </p:cNvSpPr>
          <p:nvPr/>
        </p:nvSpPr>
        <p:spPr bwMode="auto">
          <a:xfrm>
            <a:off x="7008813" y="2768600"/>
            <a:ext cx="3762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950</a:t>
            </a:r>
            <a:endParaRPr lang="en-US" altLang="en-US">
              <a:solidFill>
                <a:prstClr val="black"/>
              </a:solidFill>
              <a:cs typeface="+mn-cs"/>
            </a:endParaRPr>
          </a:p>
        </p:txBody>
      </p:sp>
      <p:sp>
        <p:nvSpPr>
          <p:cNvPr id="67725" name="Rectangle 170"/>
          <p:cNvSpPr>
            <a:spLocks noChangeArrowheads="1"/>
          </p:cNvSpPr>
          <p:nvPr/>
        </p:nvSpPr>
        <p:spPr bwMode="auto">
          <a:xfrm>
            <a:off x="6408738" y="2768600"/>
            <a:ext cx="669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26" name="Rectangle 171"/>
          <p:cNvSpPr>
            <a:spLocks noChangeArrowheads="1"/>
          </p:cNvSpPr>
          <p:nvPr/>
        </p:nvSpPr>
        <p:spPr bwMode="auto">
          <a:xfrm>
            <a:off x="6977063" y="2768600"/>
            <a:ext cx="131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27" name="Rectangle 172"/>
          <p:cNvSpPr>
            <a:spLocks noChangeArrowheads="1"/>
          </p:cNvSpPr>
          <p:nvPr/>
        </p:nvSpPr>
        <p:spPr bwMode="auto">
          <a:xfrm>
            <a:off x="1689101" y="2971800"/>
            <a:ext cx="15224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Credit card expense</a:t>
            </a:r>
            <a:endParaRPr lang="en-US" altLang="en-US" dirty="0">
              <a:solidFill>
                <a:prstClr val="black"/>
              </a:solidFill>
              <a:cs typeface="+mn-cs"/>
            </a:endParaRPr>
          </a:p>
        </p:txBody>
      </p:sp>
      <p:sp>
        <p:nvSpPr>
          <p:cNvPr id="67728" name="Rectangle 173"/>
          <p:cNvSpPr>
            <a:spLocks noChangeArrowheads="1"/>
          </p:cNvSpPr>
          <p:nvPr/>
        </p:nvSpPr>
        <p:spPr bwMode="auto">
          <a:xfrm>
            <a:off x="3576638" y="2971800"/>
            <a:ext cx="1046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($1,000 x .05)</a:t>
            </a:r>
            <a:endParaRPr lang="en-US" altLang="en-US">
              <a:solidFill>
                <a:prstClr val="black"/>
              </a:solidFill>
              <a:cs typeface="+mn-cs"/>
            </a:endParaRPr>
          </a:p>
        </p:txBody>
      </p:sp>
      <p:sp>
        <p:nvSpPr>
          <p:cNvPr id="67729" name="Rectangle 174"/>
          <p:cNvSpPr>
            <a:spLocks noChangeArrowheads="1"/>
          </p:cNvSpPr>
          <p:nvPr/>
        </p:nvSpPr>
        <p:spPr bwMode="auto">
          <a:xfrm>
            <a:off x="7099301" y="2971800"/>
            <a:ext cx="284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50</a:t>
            </a:r>
            <a:endParaRPr lang="en-US" altLang="en-US">
              <a:solidFill>
                <a:prstClr val="black"/>
              </a:solidFill>
              <a:cs typeface="+mn-cs"/>
            </a:endParaRPr>
          </a:p>
        </p:txBody>
      </p:sp>
      <p:sp>
        <p:nvSpPr>
          <p:cNvPr id="67730" name="Rectangle 175"/>
          <p:cNvSpPr>
            <a:spLocks noChangeArrowheads="1"/>
          </p:cNvSpPr>
          <p:nvPr/>
        </p:nvSpPr>
        <p:spPr bwMode="auto">
          <a:xfrm>
            <a:off x="6408738" y="2971800"/>
            <a:ext cx="792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31" name="Rectangle 176"/>
          <p:cNvSpPr>
            <a:spLocks noChangeArrowheads="1"/>
          </p:cNvSpPr>
          <p:nvPr/>
        </p:nvSpPr>
        <p:spPr bwMode="auto">
          <a:xfrm>
            <a:off x="7099301" y="2971800"/>
            <a:ext cx="131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32" name="Rectangle 177"/>
          <p:cNvSpPr>
            <a:spLocks noChangeArrowheads="1"/>
          </p:cNvSpPr>
          <p:nvPr/>
        </p:nvSpPr>
        <p:spPr bwMode="auto">
          <a:xfrm>
            <a:off x="7931151" y="3176587"/>
            <a:ext cx="477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1,000</a:t>
            </a:r>
            <a:endParaRPr lang="en-US" altLang="en-US" dirty="0">
              <a:solidFill>
                <a:prstClr val="black"/>
              </a:solidFill>
              <a:cs typeface="+mn-cs"/>
            </a:endParaRPr>
          </a:p>
        </p:txBody>
      </p:sp>
      <p:sp>
        <p:nvSpPr>
          <p:cNvPr id="67733" name="Rectangle 178"/>
          <p:cNvSpPr>
            <a:spLocks noChangeArrowheads="1"/>
          </p:cNvSpPr>
          <p:nvPr/>
        </p:nvSpPr>
        <p:spPr bwMode="auto">
          <a:xfrm>
            <a:off x="7445376" y="3176587"/>
            <a:ext cx="5889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34" name="Rectangle 179"/>
          <p:cNvSpPr>
            <a:spLocks noChangeArrowheads="1"/>
          </p:cNvSpPr>
          <p:nvPr/>
        </p:nvSpPr>
        <p:spPr bwMode="auto">
          <a:xfrm>
            <a:off x="7931151" y="3176587"/>
            <a:ext cx="131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35" name="Rectangle 180"/>
          <p:cNvSpPr>
            <a:spLocks noChangeArrowheads="1"/>
          </p:cNvSpPr>
          <p:nvPr/>
        </p:nvSpPr>
        <p:spPr bwMode="auto">
          <a:xfrm>
            <a:off x="866776" y="3582987"/>
            <a:ext cx="517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Jan. 2</a:t>
            </a:r>
            <a:endParaRPr lang="en-US" altLang="en-US" dirty="0">
              <a:solidFill>
                <a:prstClr val="black"/>
              </a:solidFill>
              <a:cs typeface="+mn-cs"/>
            </a:endParaRPr>
          </a:p>
        </p:txBody>
      </p:sp>
      <p:sp>
        <p:nvSpPr>
          <p:cNvPr id="67736" name="Rectangle 181"/>
          <p:cNvSpPr>
            <a:spLocks noChangeArrowheads="1"/>
          </p:cNvSpPr>
          <p:nvPr/>
        </p:nvSpPr>
        <p:spPr bwMode="auto">
          <a:xfrm>
            <a:off x="1689101" y="3582987"/>
            <a:ext cx="14208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Cost of goods sold</a:t>
            </a:r>
            <a:endParaRPr lang="en-US" altLang="en-US">
              <a:solidFill>
                <a:prstClr val="black"/>
              </a:solidFill>
              <a:cs typeface="+mn-cs"/>
            </a:endParaRPr>
          </a:p>
        </p:txBody>
      </p:sp>
      <p:sp>
        <p:nvSpPr>
          <p:cNvPr id="67737" name="Rectangle 182"/>
          <p:cNvSpPr>
            <a:spLocks noChangeArrowheads="1"/>
          </p:cNvSpPr>
          <p:nvPr/>
        </p:nvSpPr>
        <p:spPr bwMode="auto">
          <a:xfrm>
            <a:off x="6997701" y="3582987"/>
            <a:ext cx="385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600</a:t>
            </a:r>
            <a:endParaRPr lang="en-US" altLang="en-US">
              <a:solidFill>
                <a:prstClr val="black"/>
              </a:solidFill>
              <a:cs typeface="+mn-cs"/>
            </a:endParaRPr>
          </a:p>
        </p:txBody>
      </p:sp>
      <p:sp>
        <p:nvSpPr>
          <p:cNvPr id="67738" name="Rectangle 183"/>
          <p:cNvSpPr>
            <a:spLocks noChangeArrowheads="1"/>
          </p:cNvSpPr>
          <p:nvPr/>
        </p:nvSpPr>
        <p:spPr bwMode="auto">
          <a:xfrm>
            <a:off x="6408738" y="3582987"/>
            <a:ext cx="669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39" name="Rectangle 184"/>
          <p:cNvSpPr>
            <a:spLocks noChangeArrowheads="1"/>
          </p:cNvSpPr>
          <p:nvPr/>
        </p:nvSpPr>
        <p:spPr bwMode="auto">
          <a:xfrm>
            <a:off x="6977063" y="3582987"/>
            <a:ext cx="131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40" name="Rectangle 185"/>
          <p:cNvSpPr>
            <a:spLocks noChangeArrowheads="1"/>
          </p:cNvSpPr>
          <p:nvPr/>
        </p:nvSpPr>
        <p:spPr bwMode="auto">
          <a:xfrm>
            <a:off x="1963738" y="3786187"/>
            <a:ext cx="17049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Merchandise inventory</a:t>
            </a:r>
            <a:endParaRPr lang="en-US" altLang="en-US">
              <a:solidFill>
                <a:prstClr val="black"/>
              </a:solidFill>
              <a:cs typeface="+mn-cs"/>
            </a:endParaRPr>
          </a:p>
        </p:txBody>
      </p:sp>
      <p:sp>
        <p:nvSpPr>
          <p:cNvPr id="67741" name="Rectangle 186"/>
          <p:cNvSpPr>
            <a:spLocks noChangeArrowheads="1"/>
          </p:cNvSpPr>
          <p:nvPr/>
        </p:nvSpPr>
        <p:spPr bwMode="auto">
          <a:xfrm>
            <a:off x="8032751" y="3786187"/>
            <a:ext cx="385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600</a:t>
            </a:r>
            <a:endParaRPr lang="en-US" altLang="en-US">
              <a:solidFill>
                <a:prstClr val="black"/>
              </a:solidFill>
              <a:cs typeface="+mn-cs"/>
            </a:endParaRPr>
          </a:p>
        </p:txBody>
      </p:sp>
      <p:sp>
        <p:nvSpPr>
          <p:cNvPr id="67742" name="Rectangle 187"/>
          <p:cNvSpPr>
            <a:spLocks noChangeArrowheads="1"/>
          </p:cNvSpPr>
          <p:nvPr/>
        </p:nvSpPr>
        <p:spPr bwMode="auto">
          <a:xfrm>
            <a:off x="7445376" y="3786187"/>
            <a:ext cx="669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43" name="Rectangle 188"/>
          <p:cNvSpPr>
            <a:spLocks noChangeArrowheads="1"/>
          </p:cNvSpPr>
          <p:nvPr/>
        </p:nvSpPr>
        <p:spPr bwMode="auto">
          <a:xfrm>
            <a:off x="8013701" y="3786187"/>
            <a:ext cx="131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44" name="Rectangle 189"/>
          <p:cNvSpPr>
            <a:spLocks noChangeArrowheads="1"/>
          </p:cNvSpPr>
          <p:nvPr/>
        </p:nvSpPr>
        <p:spPr bwMode="auto">
          <a:xfrm>
            <a:off x="866776" y="4192587"/>
            <a:ext cx="517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Jan. 6</a:t>
            </a:r>
            <a:endParaRPr lang="en-US" altLang="en-US" dirty="0">
              <a:solidFill>
                <a:prstClr val="black"/>
              </a:solidFill>
              <a:cs typeface="+mn-cs"/>
            </a:endParaRPr>
          </a:p>
        </p:txBody>
      </p:sp>
      <p:sp>
        <p:nvSpPr>
          <p:cNvPr id="67745" name="Rectangle 190"/>
          <p:cNvSpPr>
            <a:spLocks noChangeArrowheads="1"/>
          </p:cNvSpPr>
          <p:nvPr/>
        </p:nvSpPr>
        <p:spPr bwMode="auto">
          <a:xfrm>
            <a:off x="1689101" y="4192587"/>
            <a:ext cx="4873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Cash </a:t>
            </a:r>
            <a:endParaRPr lang="en-US" altLang="en-US">
              <a:solidFill>
                <a:prstClr val="black"/>
              </a:solidFill>
              <a:cs typeface="+mn-cs"/>
            </a:endParaRPr>
          </a:p>
        </p:txBody>
      </p:sp>
      <p:sp>
        <p:nvSpPr>
          <p:cNvPr id="67746" name="Rectangle 191"/>
          <p:cNvSpPr>
            <a:spLocks noChangeArrowheads="1"/>
          </p:cNvSpPr>
          <p:nvPr/>
        </p:nvSpPr>
        <p:spPr bwMode="auto">
          <a:xfrm>
            <a:off x="3576638" y="4192587"/>
            <a:ext cx="9334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($400 x .97)</a:t>
            </a:r>
            <a:endParaRPr lang="en-US" altLang="en-US">
              <a:solidFill>
                <a:prstClr val="black"/>
              </a:solidFill>
              <a:cs typeface="+mn-cs"/>
            </a:endParaRPr>
          </a:p>
        </p:txBody>
      </p:sp>
      <p:sp>
        <p:nvSpPr>
          <p:cNvPr id="67747" name="Rectangle 192"/>
          <p:cNvSpPr>
            <a:spLocks noChangeArrowheads="1"/>
          </p:cNvSpPr>
          <p:nvPr/>
        </p:nvSpPr>
        <p:spPr bwMode="auto">
          <a:xfrm>
            <a:off x="7018338" y="4192587"/>
            <a:ext cx="3651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388</a:t>
            </a:r>
            <a:endParaRPr lang="en-US" altLang="en-US">
              <a:solidFill>
                <a:prstClr val="black"/>
              </a:solidFill>
              <a:cs typeface="+mn-cs"/>
            </a:endParaRPr>
          </a:p>
        </p:txBody>
      </p:sp>
      <p:sp>
        <p:nvSpPr>
          <p:cNvPr id="67748" name="Rectangle 193"/>
          <p:cNvSpPr>
            <a:spLocks noChangeArrowheads="1"/>
          </p:cNvSpPr>
          <p:nvPr/>
        </p:nvSpPr>
        <p:spPr bwMode="auto">
          <a:xfrm>
            <a:off x="6408738" y="4192587"/>
            <a:ext cx="7112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49" name="Rectangle 194"/>
          <p:cNvSpPr>
            <a:spLocks noChangeArrowheads="1"/>
          </p:cNvSpPr>
          <p:nvPr/>
        </p:nvSpPr>
        <p:spPr bwMode="auto">
          <a:xfrm>
            <a:off x="7018338" y="4192587"/>
            <a:ext cx="131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50" name="Rectangle 195"/>
          <p:cNvSpPr>
            <a:spLocks noChangeArrowheads="1"/>
          </p:cNvSpPr>
          <p:nvPr/>
        </p:nvSpPr>
        <p:spPr bwMode="auto">
          <a:xfrm>
            <a:off x="1689101" y="4395787"/>
            <a:ext cx="15224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Credit card expense</a:t>
            </a:r>
            <a:endParaRPr lang="en-US" altLang="en-US">
              <a:solidFill>
                <a:prstClr val="black"/>
              </a:solidFill>
              <a:cs typeface="+mn-cs"/>
            </a:endParaRPr>
          </a:p>
        </p:txBody>
      </p:sp>
      <p:sp>
        <p:nvSpPr>
          <p:cNvPr id="67751" name="Rectangle 196"/>
          <p:cNvSpPr>
            <a:spLocks noChangeArrowheads="1"/>
          </p:cNvSpPr>
          <p:nvPr/>
        </p:nvSpPr>
        <p:spPr bwMode="auto">
          <a:xfrm>
            <a:off x="3576638" y="4395787"/>
            <a:ext cx="9445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($400 x .03)</a:t>
            </a:r>
            <a:endParaRPr lang="en-US" altLang="en-US">
              <a:solidFill>
                <a:prstClr val="black"/>
              </a:solidFill>
              <a:cs typeface="+mn-cs"/>
            </a:endParaRPr>
          </a:p>
        </p:txBody>
      </p:sp>
      <p:sp>
        <p:nvSpPr>
          <p:cNvPr id="67752" name="Rectangle 197"/>
          <p:cNvSpPr>
            <a:spLocks noChangeArrowheads="1"/>
          </p:cNvSpPr>
          <p:nvPr/>
        </p:nvSpPr>
        <p:spPr bwMode="auto">
          <a:xfrm>
            <a:off x="7150101" y="4395787"/>
            <a:ext cx="242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12</a:t>
            </a:r>
            <a:endParaRPr lang="en-US" altLang="en-US">
              <a:solidFill>
                <a:prstClr val="black"/>
              </a:solidFill>
              <a:cs typeface="+mn-cs"/>
            </a:endParaRPr>
          </a:p>
        </p:txBody>
      </p:sp>
      <p:sp>
        <p:nvSpPr>
          <p:cNvPr id="67753" name="Rectangle 198"/>
          <p:cNvSpPr>
            <a:spLocks noChangeArrowheads="1"/>
          </p:cNvSpPr>
          <p:nvPr/>
        </p:nvSpPr>
        <p:spPr bwMode="auto">
          <a:xfrm>
            <a:off x="6408738" y="4395787"/>
            <a:ext cx="831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54" name="Rectangle 199"/>
          <p:cNvSpPr>
            <a:spLocks noChangeArrowheads="1"/>
          </p:cNvSpPr>
          <p:nvPr/>
        </p:nvSpPr>
        <p:spPr bwMode="auto">
          <a:xfrm>
            <a:off x="7140576" y="4395787"/>
            <a:ext cx="131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55" name="Rectangle 200"/>
          <p:cNvSpPr>
            <a:spLocks noChangeArrowheads="1"/>
          </p:cNvSpPr>
          <p:nvPr/>
        </p:nvSpPr>
        <p:spPr bwMode="auto">
          <a:xfrm>
            <a:off x="8032751" y="4598987"/>
            <a:ext cx="3762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400</a:t>
            </a:r>
            <a:endParaRPr lang="en-US" altLang="en-US">
              <a:solidFill>
                <a:prstClr val="black"/>
              </a:solidFill>
              <a:cs typeface="+mn-cs"/>
            </a:endParaRPr>
          </a:p>
        </p:txBody>
      </p:sp>
      <p:sp>
        <p:nvSpPr>
          <p:cNvPr id="67756" name="Rectangle 201"/>
          <p:cNvSpPr>
            <a:spLocks noChangeArrowheads="1"/>
          </p:cNvSpPr>
          <p:nvPr/>
        </p:nvSpPr>
        <p:spPr bwMode="auto">
          <a:xfrm>
            <a:off x="7445376" y="4598987"/>
            <a:ext cx="669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57" name="Rectangle 202"/>
          <p:cNvSpPr>
            <a:spLocks noChangeArrowheads="1"/>
          </p:cNvSpPr>
          <p:nvPr/>
        </p:nvSpPr>
        <p:spPr bwMode="auto">
          <a:xfrm>
            <a:off x="8013701" y="4598987"/>
            <a:ext cx="131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58" name="Rectangle 203"/>
          <p:cNvSpPr>
            <a:spLocks noChangeArrowheads="1"/>
          </p:cNvSpPr>
          <p:nvPr/>
        </p:nvSpPr>
        <p:spPr bwMode="auto">
          <a:xfrm>
            <a:off x="866776" y="5005387"/>
            <a:ext cx="517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Jan. 6</a:t>
            </a:r>
            <a:endParaRPr lang="en-US" altLang="en-US" dirty="0">
              <a:solidFill>
                <a:prstClr val="black"/>
              </a:solidFill>
              <a:cs typeface="+mn-cs"/>
            </a:endParaRPr>
          </a:p>
        </p:txBody>
      </p:sp>
      <p:sp>
        <p:nvSpPr>
          <p:cNvPr id="67759" name="Rectangle 204"/>
          <p:cNvSpPr>
            <a:spLocks noChangeArrowheads="1"/>
          </p:cNvSpPr>
          <p:nvPr/>
        </p:nvSpPr>
        <p:spPr bwMode="auto">
          <a:xfrm>
            <a:off x="1689101" y="5005387"/>
            <a:ext cx="14208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Cost of goods sold</a:t>
            </a:r>
            <a:endParaRPr lang="en-US" altLang="en-US">
              <a:solidFill>
                <a:prstClr val="black"/>
              </a:solidFill>
              <a:cs typeface="+mn-cs"/>
            </a:endParaRPr>
          </a:p>
        </p:txBody>
      </p:sp>
      <p:sp>
        <p:nvSpPr>
          <p:cNvPr id="67760" name="Rectangle 205"/>
          <p:cNvSpPr>
            <a:spLocks noChangeArrowheads="1"/>
          </p:cNvSpPr>
          <p:nvPr/>
        </p:nvSpPr>
        <p:spPr bwMode="auto">
          <a:xfrm>
            <a:off x="6997701" y="5005387"/>
            <a:ext cx="3762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300</a:t>
            </a:r>
            <a:endParaRPr lang="en-US" altLang="en-US">
              <a:solidFill>
                <a:prstClr val="black"/>
              </a:solidFill>
              <a:cs typeface="+mn-cs"/>
            </a:endParaRPr>
          </a:p>
        </p:txBody>
      </p:sp>
      <p:sp>
        <p:nvSpPr>
          <p:cNvPr id="67761" name="Rectangle 206"/>
          <p:cNvSpPr>
            <a:spLocks noChangeArrowheads="1"/>
          </p:cNvSpPr>
          <p:nvPr/>
        </p:nvSpPr>
        <p:spPr bwMode="auto">
          <a:xfrm>
            <a:off x="6408738" y="5005387"/>
            <a:ext cx="669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62" name="Rectangle 207"/>
          <p:cNvSpPr>
            <a:spLocks noChangeArrowheads="1"/>
          </p:cNvSpPr>
          <p:nvPr/>
        </p:nvSpPr>
        <p:spPr bwMode="auto">
          <a:xfrm>
            <a:off x="6977063" y="5005387"/>
            <a:ext cx="131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63" name="Rectangle 208"/>
          <p:cNvSpPr>
            <a:spLocks noChangeArrowheads="1"/>
          </p:cNvSpPr>
          <p:nvPr/>
        </p:nvSpPr>
        <p:spPr bwMode="auto">
          <a:xfrm>
            <a:off x="1963738" y="5208587"/>
            <a:ext cx="17049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Merchandise inventory</a:t>
            </a:r>
            <a:endParaRPr lang="en-US" altLang="en-US">
              <a:solidFill>
                <a:prstClr val="black"/>
              </a:solidFill>
              <a:cs typeface="+mn-cs"/>
            </a:endParaRPr>
          </a:p>
        </p:txBody>
      </p:sp>
      <p:sp>
        <p:nvSpPr>
          <p:cNvPr id="67764" name="Rectangle 209"/>
          <p:cNvSpPr>
            <a:spLocks noChangeArrowheads="1"/>
          </p:cNvSpPr>
          <p:nvPr/>
        </p:nvSpPr>
        <p:spPr bwMode="auto">
          <a:xfrm>
            <a:off x="8032751" y="5208587"/>
            <a:ext cx="3762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300</a:t>
            </a:r>
            <a:endParaRPr lang="en-US" altLang="en-US">
              <a:solidFill>
                <a:prstClr val="black"/>
              </a:solidFill>
              <a:cs typeface="+mn-cs"/>
            </a:endParaRPr>
          </a:p>
        </p:txBody>
      </p:sp>
      <p:sp>
        <p:nvSpPr>
          <p:cNvPr id="67765" name="Rectangle 210"/>
          <p:cNvSpPr>
            <a:spLocks noChangeArrowheads="1"/>
          </p:cNvSpPr>
          <p:nvPr/>
        </p:nvSpPr>
        <p:spPr bwMode="auto">
          <a:xfrm>
            <a:off x="7445376" y="5208587"/>
            <a:ext cx="6699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66" name="Rectangle 211"/>
          <p:cNvSpPr>
            <a:spLocks noChangeArrowheads="1"/>
          </p:cNvSpPr>
          <p:nvPr/>
        </p:nvSpPr>
        <p:spPr bwMode="auto">
          <a:xfrm>
            <a:off x="8013701" y="5208587"/>
            <a:ext cx="131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67" name="Rectangle 212"/>
          <p:cNvSpPr>
            <a:spLocks noChangeArrowheads="1"/>
          </p:cNvSpPr>
          <p:nvPr/>
        </p:nvSpPr>
        <p:spPr bwMode="auto">
          <a:xfrm>
            <a:off x="866776" y="5614987"/>
            <a:ext cx="5683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Jan. 31</a:t>
            </a:r>
            <a:endParaRPr lang="en-US" altLang="en-US" dirty="0">
              <a:solidFill>
                <a:prstClr val="black"/>
              </a:solidFill>
              <a:cs typeface="+mn-cs"/>
            </a:endParaRPr>
          </a:p>
        </p:txBody>
      </p:sp>
      <p:sp>
        <p:nvSpPr>
          <p:cNvPr id="67768" name="Rectangle 213"/>
          <p:cNvSpPr>
            <a:spLocks noChangeArrowheads="1"/>
          </p:cNvSpPr>
          <p:nvPr/>
        </p:nvSpPr>
        <p:spPr bwMode="auto">
          <a:xfrm>
            <a:off x="1689101" y="5614987"/>
            <a:ext cx="152241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Accounts receivable</a:t>
            </a:r>
            <a:endParaRPr lang="en-US" altLang="en-US">
              <a:solidFill>
                <a:prstClr val="black"/>
              </a:solidFill>
              <a:cs typeface="+mn-cs"/>
            </a:endParaRPr>
          </a:p>
        </p:txBody>
      </p:sp>
      <p:sp>
        <p:nvSpPr>
          <p:cNvPr id="67769" name="Rectangle 214"/>
          <p:cNvSpPr>
            <a:spLocks noChangeArrowheads="1"/>
          </p:cNvSpPr>
          <p:nvPr/>
        </p:nvSpPr>
        <p:spPr bwMode="auto">
          <a:xfrm>
            <a:off x="7119938" y="5614987"/>
            <a:ext cx="274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75</a:t>
            </a:r>
            <a:endParaRPr lang="en-US" altLang="en-US">
              <a:solidFill>
                <a:prstClr val="black"/>
              </a:solidFill>
              <a:cs typeface="+mn-cs"/>
            </a:endParaRPr>
          </a:p>
        </p:txBody>
      </p:sp>
      <p:sp>
        <p:nvSpPr>
          <p:cNvPr id="67770" name="Rectangle 215"/>
          <p:cNvSpPr>
            <a:spLocks noChangeArrowheads="1"/>
          </p:cNvSpPr>
          <p:nvPr/>
        </p:nvSpPr>
        <p:spPr bwMode="auto">
          <a:xfrm>
            <a:off x="6408738" y="5614987"/>
            <a:ext cx="792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71" name="Rectangle 216"/>
          <p:cNvSpPr>
            <a:spLocks noChangeArrowheads="1"/>
          </p:cNvSpPr>
          <p:nvPr/>
        </p:nvSpPr>
        <p:spPr bwMode="auto">
          <a:xfrm>
            <a:off x="7099301" y="5614987"/>
            <a:ext cx="131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72" name="Rectangle 217"/>
          <p:cNvSpPr>
            <a:spLocks noChangeArrowheads="1"/>
          </p:cNvSpPr>
          <p:nvPr/>
        </p:nvSpPr>
        <p:spPr bwMode="auto">
          <a:xfrm>
            <a:off x="1963738" y="5818187"/>
            <a:ext cx="12477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Interest revenue</a:t>
            </a:r>
            <a:endParaRPr lang="en-US" altLang="en-US">
              <a:solidFill>
                <a:prstClr val="black"/>
              </a:solidFill>
              <a:cs typeface="+mn-cs"/>
            </a:endParaRPr>
          </a:p>
        </p:txBody>
      </p:sp>
      <p:sp>
        <p:nvSpPr>
          <p:cNvPr id="67773" name="Rectangle 218"/>
          <p:cNvSpPr>
            <a:spLocks noChangeArrowheads="1"/>
          </p:cNvSpPr>
          <p:nvPr/>
        </p:nvSpPr>
        <p:spPr bwMode="auto">
          <a:xfrm>
            <a:off x="8154988" y="5818187"/>
            <a:ext cx="274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75</a:t>
            </a:r>
            <a:endParaRPr lang="en-US" altLang="en-US">
              <a:solidFill>
                <a:prstClr val="black"/>
              </a:solidFill>
              <a:cs typeface="+mn-cs"/>
            </a:endParaRPr>
          </a:p>
        </p:txBody>
      </p:sp>
      <p:sp>
        <p:nvSpPr>
          <p:cNvPr id="67774" name="Rectangle 219"/>
          <p:cNvSpPr>
            <a:spLocks noChangeArrowheads="1"/>
          </p:cNvSpPr>
          <p:nvPr/>
        </p:nvSpPr>
        <p:spPr bwMode="auto">
          <a:xfrm>
            <a:off x="7445376" y="5818187"/>
            <a:ext cx="7921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75" name="Rectangle 220"/>
          <p:cNvSpPr>
            <a:spLocks noChangeArrowheads="1"/>
          </p:cNvSpPr>
          <p:nvPr/>
        </p:nvSpPr>
        <p:spPr bwMode="auto">
          <a:xfrm>
            <a:off x="8134351" y="5818187"/>
            <a:ext cx="1317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 </a:t>
            </a:r>
            <a:endParaRPr lang="en-US" altLang="en-US">
              <a:solidFill>
                <a:prstClr val="black"/>
              </a:solidFill>
              <a:cs typeface="+mn-cs"/>
            </a:endParaRPr>
          </a:p>
        </p:txBody>
      </p:sp>
      <p:sp>
        <p:nvSpPr>
          <p:cNvPr id="67776" name="Rectangle 221"/>
          <p:cNvSpPr>
            <a:spLocks noChangeArrowheads="1"/>
          </p:cNvSpPr>
          <p:nvPr/>
        </p:nvSpPr>
        <p:spPr bwMode="auto">
          <a:xfrm>
            <a:off x="1647826" y="5402262"/>
            <a:ext cx="92075"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cs typeface="+mn-cs"/>
            </a:endParaRPr>
          </a:p>
        </p:txBody>
      </p:sp>
      <p:sp>
        <p:nvSpPr>
          <p:cNvPr id="67777" name="Rectangle 222"/>
          <p:cNvSpPr>
            <a:spLocks noChangeArrowheads="1"/>
          </p:cNvSpPr>
          <p:nvPr/>
        </p:nvSpPr>
        <p:spPr bwMode="auto">
          <a:xfrm>
            <a:off x="3384551" y="2565400"/>
            <a:ext cx="12588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b="1">
                <a:solidFill>
                  <a:srgbClr val="000000"/>
                </a:solidFill>
                <a:latin typeface="Proxima Nova" panose="02000506030000020004" pitchFamily="50" charset="0"/>
                <a:cs typeface="+mn-cs"/>
              </a:rPr>
              <a:t>General Journal</a:t>
            </a:r>
            <a:endParaRPr lang="en-US" altLang="en-US">
              <a:solidFill>
                <a:prstClr val="black"/>
              </a:solidFill>
              <a:cs typeface="+mn-cs"/>
            </a:endParaRPr>
          </a:p>
        </p:txBody>
      </p:sp>
      <p:sp>
        <p:nvSpPr>
          <p:cNvPr id="67778" name="Rectangle 223"/>
          <p:cNvSpPr>
            <a:spLocks noChangeArrowheads="1"/>
          </p:cNvSpPr>
          <p:nvPr/>
        </p:nvSpPr>
        <p:spPr bwMode="auto">
          <a:xfrm>
            <a:off x="1963738" y="3176587"/>
            <a:ext cx="477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dirty="0">
                <a:solidFill>
                  <a:srgbClr val="000000"/>
                </a:solidFill>
                <a:latin typeface="Proxima Nova" panose="02000506030000020004" pitchFamily="50" charset="0"/>
                <a:cs typeface="+mn-cs"/>
              </a:rPr>
              <a:t>Sales</a:t>
            </a:r>
            <a:endParaRPr lang="en-US" altLang="en-US" dirty="0">
              <a:solidFill>
                <a:prstClr val="black"/>
              </a:solidFill>
              <a:cs typeface="+mn-cs"/>
            </a:endParaRPr>
          </a:p>
        </p:txBody>
      </p:sp>
      <p:sp>
        <p:nvSpPr>
          <p:cNvPr id="67779" name="Rectangle 224"/>
          <p:cNvSpPr>
            <a:spLocks noChangeArrowheads="1"/>
          </p:cNvSpPr>
          <p:nvPr/>
        </p:nvSpPr>
        <p:spPr bwMode="auto">
          <a:xfrm>
            <a:off x="1647826" y="3368675"/>
            <a:ext cx="92075"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cs typeface="+mn-cs"/>
            </a:endParaRPr>
          </a:p>
        </p:txBody>
      </p:sp>
      <p:sp>
        <p:nvSpPr>
          <p:cNvPr id="67780" name="Rectangle 225"/>
          <p:cNvSpPr>
            <a:spLocks noChangeArrowheads="1"/>
          </p:cNvSpPr>
          <p:nvPr/>
        </p:nvSpPr>
        <p:spPr bwMode="auto">
          <a:xfrm>
            <a:off x="1647826" y="3978275"/>
            <a:ext cx="92075"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cs typeface="+mn-cs"/>
            </a:endParaRPr>
          </a:p>
        </p:txBody>
      </p:sp>
      <p:sp>
        <p:nvSpPr>
          <p:cNvPr id="67781" name="Rectangle 226"/>
          <p:cNvSpPr>
            <a:spLocks noChangeArrowheads="1"/>
          </p:cNvSpPr>
          <p:nvPr/>
        </p:nvSpPr>
        <p:spPr bwMode="auto">
          <a:xfrm>
            <a:off x="1963738" y="4598987"/>
            <a:ext cx="4778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300">
                <a:solidFill>
                  <a:srgbClr val="000000"/>
                </a:solidFill>
                <a:latin typeface="Proxima Nova" panose="02000506030000020004" pitchFamily="50" charset="0"/>
                <a:cs typeface="+mn-cs"/>
              </a:rPr>
              <a:t>Sales</a:t>
            </a:r>
            <a:endParaRPr lang="en-US" altLang="en-US">
              <a:solidFill>
                <a:prstClr val="black"/>
              </a:solidFill>
              <a:cs typeface="+mn-cs"/>
            </a:endParaRPr>
          </a:p>
        </p:txBody>
      </p:sp>
      <p:sp>
        <p:nvSpPr>
          <p:cNvPr id="67782" name="Rectangle 227"/>
          <p:cNvSpPr>
            <a:spLocks noChangeArrowheads="1"/>
          </p:cNvSpPr>
          <p:nvPr/>
        </p:nvSpPr>
        <p:spPr bwMode="auto">
          <a:xfrm>
            <a:off x="1647826" y="4792662"/>
            <a:ext cx="92075" cy="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prstClr val="black"/>
              </a:solidFill>
              <a:cs typeface="+mn-cs"/>
            </a:endParaRPr>
          </a:p>
        </p:txBody>
      </p:sp>
      <p:sp>
        <p:nvSpPr>
          <p:cNvPr id="67783" name="Line 228"/>
          <p:cNvSpPr>
            <a:spLocks noChangeShapeType="1"/>
          </p:cNvSpPr>
          <p:nvPr/>
        </p:nvSpPr>
        <p:spPr bwMode="auto">
          <a:xfrm>
            <a:off x="1608138" y="2555875"/>
            <a:ext cx="0" cy="1936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84" name="Rectangle 229"/>
          <p:cNvSpPr>
            <a:spLocks noChangeArrowheads="1"/>
          </p:cNvSpPr>
          <p:nvPr/>
        </p:nvSpPr>
        <p:spPr bwMode="auto">
          <a:xfrm>
            <a:off x="1608138" y="2555875"/>
            <a:ext cx="9525" cy="1936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85" name="Line 230"/>
          <p:cNvSpPr>
            <a:spLocks noChangeShapeType="1"/>
          </p:cNvSpPr>
          <p:nvPr/>
        </p:nvSpPr>
        <p:spPr bwMode="auto">
          <a:xfrm>
            <a:off x="6327776" y="2555875"/>
            <a:ext cx="0" cy="1936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86" name="Rectangle 231"/>
          <p:cNvSpPr>
            <a:spLocks noChangeArrowheads="1"/>
          </p:cNvSpPr>
          <p:nvPr/>
        </p:nvSpPr>
        <p:spPr bwMode="auto">
          <a:xfrm>
            <a:off x="6327776" y="2555875"/>
            <a:ext cx="11113" cy="1936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87" name="Line 232"/>
          <p:cNvSpPr>
            <a:spLocks noChangeShapeType="1"/>
          </p:cNvSpPr>
          <p:nvPr/>
        </p:nvSpPr>
        <p:spPr bwMode="auto">
          <a:xfrm>
            <a:off x="7362826" y="2555875"/>
            <a:ext cx="0" cy="1936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88" name="Rectangle 233"/>
          <p:cNvSpPr>
            <a:spLocks noChangeArrowheads="1"/>
          </p:cNvSpPr>
          <p:nvPr/>
        </p:nvSpPr>
        <p:spPr bwMode="auto">
          <a:xfrm>
            <a:off x="7362826" y="2555875"/>
            <a:ext cx="11113" cy="1936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89" name="Line 234"/>
          <p:cNvSpPr>
            <a:spLocks noChangeShapeType="1"/>
          </p:cNvSpPr>
          <p:nvPr/>
        </p:nvSpPr>
        <p:spPr bwMode="auto">
          <a:xfrm>
            <a:off x="8399463" y="2555875"/>
            <a:ext cx="0" cy="2032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90" name="Rectangle 235"/>
          <p:cNvSpPr>
            <a:spLocks noChangeArrowheads="1"/>
          </p:cNvSpPr>
          <p:nvPr/>
        </p:nvSpPr>
        <p:spPr bwMode="auto">
          <a:xfrm>
            <a:off x="8399463" y="2555875"/>
            <a:ext cx="9525" cy="203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91" name="Line 236"/>
          <p:cNvSpPr>
            <a:spLocks noChangeShapeType="1"/>
          </p:cNvSpPr>
          <p:nvPr/>
        </p:nvSpPr>
        <p:spPr bwMode="auto">
          <a:xfrm>
            <a:off x="735013" y="2546350"/>
            <a:ext cx="0" cy="3465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92" name="Rectangle 237"/>
          <p:cNvSpPr>
            <a:spLocks noChangeArrowheads="1"/>
          </p:cNvSpPr>
          <p:nvPr/>
        </p:nvSpPr>
        <p:spPr bwMode="auto">
          <a:xfrm>
            <a:off x="735013" y="2546350"/>
            <a:ext cx="9525" cy="34655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93" name="Line 238"/>
          <p:cNvSpPr>
            <a:spLocks noChangeShapeType="1"/>
          </p:cNvSpPr>
          <p:nvPr/>
        </p:nvSpPr>
        <p:spPr bwMode="auto">
          <a:xfrm>
            <a:off x="1608138" y="2759075"/>
            <a:ext cx="0" cy="3252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94" name="Rectangle 239"/>
          <p:cNvSpPr>
            <a:spLocks noChangeArrowheads="1"/>
          </p:cNvSpPr>
          <p:nvPr/>
        </p:nvSpPr>
        <p:spPr bwMode="auto">
          <a:xfrm>
            <a:off x="1608138" y="2759075"/>
            <a:ext cx="9525" cy="3252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95" name="Line 240"/>
          <p:cNvSpPr>
            <a:spLocks noChangeShapeType="1"/>
          </p:cNvSpPr>
          <p:nvPr/>
        </p:nvSpPr>
        <p:spPr bwMode="auto">
          <a:xfrm>
            <a:off x="6327776" y="2759075"/>
            <a:ext cx="0" cy="3252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96" name="Rectangle 241"/>
          <p:cNvSpPr>
            <a:spLocks noChangeArrowheads="1"/>
          </p:cNvSpPr>
          <p:nvPr/>
        </p:nvSpPr>
        <p:spPr bwMode="auto">
          <a:xfrm>
            <a:off x="6327776" y="2759075"/>
            <a:ext cx="11113" cy="3252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97" name="Line 242"/>
          <p:cNvSpPr>
            <a:spLocks noChangeShapeType="1"/>
          </p:cNvSpPr>
          <p:nvPr/>
        </p:nvSpPr>
        <p:spPr bwMode="auto">
          <a:xfrm>
            <a:off x="7362826" y="2759075"/>
            <a:ext cx="0" cy="3252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98" name="Rectangle 243"/>
          <p:cNvSpPr>
            <a:spLocks noChangeArrowheads="1"/>
          </p:cNvSpPr>
          <p:nvPr/>
        </p:nvSpPr>
        <p:spPr bwMode="auto">
          <a:xfrm>
            <a:off x="7362826" y="2759075"/>
            <a:ext cx="11113" cy="3252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799" name="Line 244"/>
          <p:cNvSpPr>
            <a:spLocks noChangeShapeType="1"/>
          </p:cNvSpPr>
          <p:nvPr/>
        </p:nvSpPr>
        <p:spPr bwMode="auto">
          <a:xfrm>
            <a:off x="8399463" y="2759075"/>
            <a:ext cx="0" cy="3252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00" name="Rectangle 245"/>
          <p:cNvSpPr>
            <a:spLocks noChangeArrowheads="1"/>
          </p:cNvSpPr>
          <p:nvPr/>
        </p:nvSpPr>
        <p:spPr bwMode="auto">
          <a:xfrm>
            <a:off x="8399463" y="2759075"/>
            <a:ext cx="9525" cy="3252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01" name="Line 246"/>
          <p:cNvSpPr>
            <a:spLocks noChangeShapeType="1"/>
          </p:cNvSpPr>
          <p:nvPr/>
        </p:nvSpPr>
        <p:spPr bwMode="auto">
          <a:xfrm>
            <a:off x="744538" y="2546350"/>
            <a:ext cx="766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02" name="Rectangle 247"/>
          <p:cNvSpPr>
            <a:spLocks noChangeArrowheads="1"/>
          </p:cNvSpPr>
          <p:nvPr/>
        </p:nvSpPr>
        <p:spPr bwMode="auto">
          <a:xfrm>
            <a:off x="744538" y="2546350"/>
            <a:ext cx="76644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03" name="Line 248"/>
          <p:cNvSpPr>
            <a:spLocks noChangeShapeType="1"/>
          </p:cNvSpPr>
          <p:nvPr/>
        </p:nvSpPr>
        <p:spPr bwMode="auto">
          <a:xfrm>
            <a:off x="744538" y="2749550"/>
            <a:ext cx="76644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04" name="Rectangle 249"/>
          <p:cNvSpPr>
            <a:spLocks noChangeArrowheads="1"/>
          </p:cNvSpPr>
          <p:nvPr/>
        </p:nvSpPr>
        <p:spPr bwMode="auto">
          <a:xfrm>
            <a:off x="744538" y="2749550"/>
            <a:ext cx="7664450"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05" name="Line 250"/>
          <p:cNvSpPr>
            <a:spLocks noChangeShapeType="1"/>
          </p:cNvSpPr>
          <p:nvPr/>
        </p:nvSpPr>
        <p:spPr bwMode="auto">
          <a:xfrm>
            <a:off x="744538" y="29527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06" name="Rectangle 251"/>
          <p:cNvSpPr>
            <a:spLocks noChangeArrowheads="1"/>
          </p:cNvSpPr>
          <p:nvPr/>
        </p:nvSpPr>
        <p:spPr bwMode="auto">
          <a:xfrm>
            <a:off x="744538" y="2952750"/>
            <a:ext cx="7664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07" name="Line 252"/>
          <p:cNvSpPr>
            <a:spLocks noChangeShapeType="1"/>
          </p:cNvSpPr>
          <p:nvPr/>
        </p:nvSpPr>
        <p:spPr bwMode="auto">
          <a:xfrm>
            <a:off x="744538" y="31559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08" name="Rectangle 253"/>
          <p:cNvSpPr>
            <a:spLocks noChangeArrowheads="1"/>
          </p:cNvSpPr>
          <p:nvPr/>
        </p:nvSpPr>
        <p:spPr bwMode="auto">
          <a:xfrm>
            <a:off x="744538" y="3155950"/>
            <a:ext cx="7664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09" name="Line 254"/>
          <p:cNvSpPr>
            <a:spLocks noChangeShapeType="1"/>
          </p:cNvSpPr>
          <p:nvPr/>
        </p:nvSpPr>
        <p:spPr bwMode="auto">
          <a:xfrm>
            <a:off x="744538" y="33591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10" name="Rectangle 255"/>
          <p:cNvSpPr>
            <a:spLocks noChangeArrowheads="1"/>
          </p:cNvSpPr>
          <p:nvPr/>
        </p:nvSpPr>
        <p:spPr bwMode="auto">
          <a:xfrm>
            <a:off x="744538" y="3359150"/>
            <a:ext cx="7664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11" name="Line 256"/>
          <p:cNvSpPr>
            <a:spLocks noChangeShapeType="1"/>
          </p:cNvSpPr>
          <p:nvPr/>
        </p:nvSpPr>
        <p:spPr bwMode="auto">
          <a:xfrm>
            <a:off x="744538" y="35623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12" name="Rectangle 257"/>
          <p:cNvSpPr>
            <a:spLocks noChangeArrowheads="1"/>
          </p:cNvSpPr>
          <p:nvPr/>
        </p:nvSpPr>
        <p:spPr bwMode="auto">
          <a:xfrm>
            <a:off x="744538" y="3562350"/>
            <a:ext cx="7664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13" name="Line 258"/>
          <p:cNvSpPr>
            <a:spLocks noChangeShapeType="1"/>
          </p:cNvSpPr>
          <p:nvPr/>
        </p:nvSpPr>
        <p:spPr bwMode="auto">
          <a:xfrm>
            <a:off x="744538" y="37655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14" name="Rectangle 259"/>
          <p:cNvSpPr>
            <a:spLocks noChangeArrowheads="1"/>
          </p:cNvSpPr>
          <p:nvPr/>
        </p:nvSpPr>
        <p:spPr bwMode="auto">
          <a:xfrm>
            <a:off x="744538" y="3765550"/>
            <a:ext cx="7664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15" name="Line 260"/>
          <p:cNvSpPr>
            <a:spLocks noChangeShapeType="1"/>
          </p:cNvSpPr>
          <p:nvPr/>
        </p:nvSpPr>
        <p:spPr bwMode="auto">
          <a:xfrm>
            <a:off x="744538" y="39687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16" name="Rectangle 261"/>
          <p:cNvSpPr>
            <a:spLocks noChangeArrowheads="1"/>
          </p:cNvSpPr>
          <p:nvPr/>
        </p:nvSpPr>
        <p:spPr bwMode="auto">
          <a:xfrm>
            <a:off x="744538" y="3968750"/>
            <a:ext cx="7664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17" name="Line 262"/>
          <p:cNvSpPr>
            <a:spLocks noChangeShapeType="1"/>
          </p:cNvSpPr>
          <p:nvPr/>
        </p:nvSpPr>
        <p:spPr bwMode="auto">
          <a:xfrm>
            <a:off x="744538" y="41719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18" name="Rectangle 263"/>
          <p:cNvSpPr>
            <a:spLocks noChangeArrowheads="1"/>
          </p:cNvSpPr>
          <p:nvPr/>
        </p:nvSpPr>
        <p:spPr bwMode="auto">
          <a:xfrm>
            <a:off x="744538" y="4171950"/>
            <a:ext cx="7664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19" name="Line 264"/>
          <p:cNvSpPr>
            <a:spLocks noChangeShapeType="1"/>
          </p:cNvSpPr>
          <p:nvPr/>
        </p:nvSpPr>
        <p:spPr bwMode="auto">
          <a:xfrm>
            <a:off x="744538" y="43751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20" name="Rectangle 265"/>
          <p:cNvSpPr>
            <a:spLocks noChangeArrowheads="1"/>
          </p:cNvSpPr>
          <p:nvPr/>
        </p:nvSpPr>
        <p:spPr bwMode="auto">
          <a:xfrm>
            <a:off x="744538" y="4375150"/>
            <a:ext cx="766445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21" name="Line 266"/>
          <p:cNvSpPr>
            <a:spLocks noChangeShapeType="1"/>
          </p:cNvSpPr>
          <p:nvPr/>
        </p:nvSpPr>
        <p:spPr bwMode="auto">
          <a:xfrm>
            <a:off x="744538" y="45783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22" name="Rectangle 267"/>
          <p:cNvSpPr>
            <a:spLocks noChangeArrowheads="1"/>
          </p:cNvSpPr>
          <p:nvPr/>
        </p:nvSpPr>
        <p:spPr bwMode="auto">
          <a:xfrm>
            <a:off x="744538" y="4578350"/>
            <a:ext cx="7664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23" name="Line 268"/>
          <p:cNvSpPr>
            <a:spLocks noChangeShapeType="1"/>
          </p:cNvSpPr>
          <p:nvPr/>
        </p:nvSpPr>
        <p:spPr bwMode="auto">
          <a:xfrm>
            <a:off x="744538" y="47815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24" name="Rectangle 269"/>
          <p:cNvSpPr>
            <a:spLocks noChangeArrowheads="1"/>
          </p:cNvSpPr>
          <p:nvPr/>
        </p:nvSpPr>
        <p:spPr bwMode="auto">
          <a:xfrm>
            <a:off x="744538" y="4781550"/>
            <a:ext cx="7664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25" name="Line 270"/>
          <p:cNvSpPr>
            <a:spLocks noChangeShapeType="1"/>
          </p:cNvSpPr>
          <p:nvPr/>
        </p:nvSpPr>
        <p:spPr bwMode="auto">
          <a:xfrm>
            <a:off x="744538" y="49847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26" name="Rectangle 271"/>
          <p:cNvSpPr>
            <a:spLocks noChangeArrowheads="1"/>
          </p:cNvSpPr>
          <p:nvPr/>
        </p:nvSpPr>
        <p:spPr bwMode="auto">
          <a:xfrm>
            <a:off x="744538" y="4984750"/>
            <a:ext cx="7664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27" name="Line 272"/>
          <p:cNvSpPr>
            <a:spLocks noChangeShapeType="1"/>
          </p:cNvSpPr>
          <p:nvPr/>
        </p:nvSpPr>
        <p:spPr bwMode="auto">
          <a:xfrm>
            <a:off x="744538" y="51879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28" name="Rectangle 273"/>
          <p:cNvSpPr>
            <a:spLocks noChangeArrowheads="1"/>
          </p:cNvSpPr>
          <p:nvPr/>
        </p:nvSpPr>
        <p:spPr bwMode="auto">
          <a:xfrm>
            <a:off x="744538" y="5187950"/>
            <a:ext cx="7664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29" name="Line 274"/>
          <p:cNvSpPr>
            <a:spLocks noChangeShapeType="1"/>
          </p:cNvSpPr>
          <p:nvPr/>
        </p:nvSpPr>
        <p:spPr bwMode="auto">
          <a:xfrm>
            <a:off x="744538" y="53911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30" name="Rectangle 275"/>
          <p:cNvSpPr>
            <a:spLocks noChangeArrowheads="1"/>
          </p:cNvSpPr>
          <p:nvPr/>
        </p:nvSpPr>
        <p:spPr bwMode="auto">
          <a:xfrm>
            <a:off x="744538" y="5391150"/>
            <a:ext cx="7664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31" name="Line 276"/>
          <p:cNvSpPr>
            <a:spLocks noChangeShapeType="1"/>
          </p:cNvSpPr>
          <p:nvPr/>
        </p:nvSpPr>
        <p:spPr bwMode="auto">
          <a:xfrm>
            <a:off x="744538" y="55943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32" name="Rectangle 277"/>
          <p:cNvSpPr>
            <a:spLocks noChangeArrowheads="1"/>
          </p:cNvSpPr>
          <p:nvPr/>
        </p:nvSpPr>
        <p:spPr bwMode="auto">
          <a:xfrm>
            <a:off x="744538" y="5594350"/>
            <a:ext cx="7664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33" name="Line 278"/>
          <p:cNvSpPr>
            <a:spLocks noChangeShapeType="1"/>
          </p:cNvSpPr>
          <p:nvPr/>
        </p:nvSpPr>
        <p:spPr bwMode="auto">
          <a:xfrm>
            <a:off x="744538" y="57975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34" name="Rectangle 279"/>
          <p:cNvSpPr>
            <a:spLocks noChangeArrowheads="1"/>
          </p:cNvSpPr>
          <p:nvPr/>
        </p:nvSpPr>
        <p:spPr bwMode="auto">
          <a:xfrm>
            <a:off x="744538" y="5797550"/>
            <a:ext cx="7664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35" name="Line 280"/>
          <p:cNvSpPr>
            <a:spLocks noChangeShapeType="1"/>
          </p:cNvSpPr>
          <p:nvPr/>
        </p:nvSpPr>
        <p:spPr bwMode="auto">
          <a:xfrm>
            <a:off x="744538" y="6000750"/>
            <a:ext cx="766445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7836" name="Rectangle 281"/>
          <p:cNvSpPr>
            <a:spLocks noChangeArrowheads="1"/>
          </p:cNvSpPr>
          <p:nvPr/>
        </p:nvSpPr>
        <p:spPr bwMode="auto">
          <a:xfrm>
            <a:off x="744538" y="6000750"/>
            <a:ext cx="766445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38" name="Rectangle 137"/>
          <p:cNvSpPr/>
          <p:nvPr/>
        </p:nvSpPr>
        <p:spPr>
          <a:xfrm>
            <a:off x="0" y="0"/>
            <a:ext cx="9144000" cy="417513"/>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2" name="Need-to-Know 9.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
        <p:nvSpPr>
          <p:cNvPr id="139" name="Rectangle 138"/>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9-1</a:t>
            </a:r>
            <a:endParaRPr lang="en-US" sz="2400" b="1" dirty="0">
              <a:solidFill>
                <a:prstClr val="white"/>
              </a:solidFill>
            </a:endParaRPr>
          </a:p>
        </p:txBody>
      </p:sp>
      <p:sp>
        <p:nvSpPr>
          <p:cNvPr id="140" name="Rounded Rectangle 139"/>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C1</a:t>
            </a:r>
            <a:r>
              <a:rPr lang="en-US" altLang="en-US" sz="1100" b="1" kern="0" dirty="0">
                <a:solidFill>
                  <a:prstClr val="black"/>
                </a:solidFill>
                <a:latin typeface="Arial Narrow" pitchFamily="34" charset="0"/>
                <a:cs typeface="+mn-cs"/>
              </a:rPr>
              <a:t>:  </a:t>
            </a:r>
            <a:r>
              <a:rPr lang="en-US" sz="1100" dirty="0">
                <a:solidFill>
                  <a:prstClr val="black"/>
                </a:solidFill>
                <a:latin typeface="Calibri"/>
                <a:cs typeface="+mn-cs"/>
              </a:rPr>
              <a:t>Describe accounts receivable and how they occur and are recorded</a:t>
            </a:r>
            <a:r>
              <a:rPr lang="en-US" sz="1100" dirty="0" smtClean="0">
                <a:solidFill>
                  <a:prstClr val="black"/>
                </a:solidFill>
                <a:latin typeface="Calibri"/>
                <a:cs typeface="+mn-cs"/>
              </a:rPr>
              <a:t>.</a:t>
            </a:r>
            <a:endParaRPr lang="en-US" sz="1100" dirty="0">
              <a:solidFill>
                <a:prstClr val="black"/>
              </a:solidFill>
              <a:latin typeface="Calibri"/>
              <a:cs typeface="+mn-cs"/>
            </a:endParaRPr>
          </a:p>
        </p:txBody>
      </p:sp>
    </p:spTree>
    <p:extLst>
      <p:ext uri="{BB962C8B-B14F-4D97-AF65-F5344CB8AC3E}">
        <p14:creationId xmlns:p14="http://schemas.microsoft.com/office/powerpoint/2010/main" val="32620114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503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7705"/>
                                        </p:tgtEl>
                                        <p:attrNameLst>
                                          <p:attrName>style.visibility</p:attrName>
                                        </p:attrNameLst>
                                      </p:cBhvr>
                                      <p:to>
                                        <p:strVal val="visible"/>
                                      </p:to>
                                    </p:set>
                                    <p:animEffect transition="in" filter="fade">
                                      <p:cBhvr>
                                        <p:cTn id="11" dur="500"/>
                                        <p:tgtEl>
                                          <p:spTgt spid="6770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7718"/>
                                        </p:tgtEl>
                                        <p:attrNameLst>
                                          <p:attrName>style.visibility</p:attrName>
                                        </p:attrNameLst>
                                      </p:cBhvr>
                                      <p:to>
                                        <p:strVal val="visible"/>
                                      </p:to>
                                    </p:set>
                                    <p:animEffect transition="in" filter="fade">
                                      <p:cBhvr>
                                        <p:cTn id="14" dur="500"/>
                                        <p:tgtEl>
                                          <p:spTgt spid="677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7719"/>
                                        </p:tgtEl>
                                        <p:attrNameLst>
                                          <p:attrName>style.visibility</p:attrName>
                                        </p:attrNameLst>
                                      </p:cBhvr>
                                      <p:to>
                                        <p:strVal val="visible"/>
                                      </p:to>
                                    </p:set>
                                    <p:animEffect transition="in" filter="fade">
                                      <p:cBhvr>
                                        <p:cTn id="17" dur="500"/>
                                        <p:tgtEl>
                                          <p:spTgt spid="677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7831"/>
                                        </p:tgtEl>
                                        <p:attrNameLst>
                                          <p:attrName>style.visibility</p:attrName>
                                        </p:attrNameLst>
                                      </p:cBhvr>
                                      <p:to>
                                        <p:strVal val="visible"/>
                                      </p:to>
                                    </p:set>
                                    <p:animEffect transition="in" filter="fade">
                                      <p:cBhvr>
                                        <p:cTn id="20" dur="500"/>
                                        <p:tgtEl>
                                          <p:spTgt spid="678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720"/>
                                        </p:tgtEl>
                                        <p:attrNameLst>
                                          <p:attrName>style.visibility</p:attrName>
                                        </p:attrNameLst>
                                      </p:cBhvr>
                                      <p:to>
                                        <p:strVal val="visible"/>
                                      </p:to>
                                    </p:set>
                                    <p:animEffect transition="in" filter="fade">
                                      <p:cBhvr>
                                        <p:cTn id="23" dur="500"/>
                                        <p:tgtEl>
                                          <p:spTgt spid="677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7721"/>
                                        </p:tgtEl>
                                        <p:attrNameLst>
                                          <p:attrName>style.visibility</p:attrName>
                                        </p:attrNameLst>
                                      </p:cBhvr>
                                      <p:to>
                                        <p:strVal val="visible"/>
                                      </p:to>
                                    </p:set>
                                    <p:animEffect transition="in" filter="fade">
                                      <p:cBhvr>
                                        <p:cTn id="26" dur="500"/>
                                        <p:tgtEl>
                                          <p:spTgt spid="677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7725"/>
                                        </p:tgtEl>
                                        <p:attrNameLst>
                                          <p:attrName>style.visibility</p:attrName>
                                        </p:attrNameLst>
                                      </p:cBhvr>
                                      <p:to>
                                        <p:strVal val="visible"/>
                                      </p:to>
                                    </p:set>
                                    <p:animEffect transition="in" filter="fade">
                                      <p:cBhvr>
                                        <p:cTn id="29" dur="500"/>
                                        <p:tgtEl>
                                          <p:spTgt spid="677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7726"/>
                                        </p:tgtEl>
                                        <p:attrNameLst>
                                          <p:attrName>style.visibility</p:attrName>
                                        </p:attrNameLst>
                                      </p:cBhvr>
                                      <p:to>
                                        <p:strVal val="visible"/>
                                      </p:to>
                                    </p:set>
                                    <p:animEffect transition="in" filter="fade">
                                      <p:cBhvr>
                                        <p:cTn id="32" dur="500"/>
                                        <p:tgtEl>
                                          <p:spTgt spid="677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7730"/>
                                        </p:tgtEl>
                                        <p:attrNameLst>
                                          <p:attrName>style.visibility</p:attrName>
                                        </p:attrNameLst>
                                      </p:cBhvr>
                                      <p:to>
                                        <p:strVal val="visible"/>
                                      </p:to>
                                    </p:set>
                                    <p:animEffect transition="in" filter="fade">
                                      <p:cBhvr>
                                        <p:cTn id="35" dur="500"/>
                                        <p:tgtEl>
                                          <p:spTgt spid="677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7731"/>
                                        </p:tgtEl>
                                        <p:attrNameLst>
                                          <p:attrName>style.visibility</p:attrName>
                                        </p:attrNameLst>
                                      </p:cBhvr>
                                      <p:to>
                                        <p:strVal val="visible"/>
                                      </p:to>
                                    </p:set>
                                    <p:animEffect transition="in" filter="fade">
                                      <p:cBhvr>
                                        <p:cTn id="38" dur="500"/>
                                        <p:tgtEl>
                                          <p:spTgt spid="677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7733"/>
                                        </p:tgtEl>
                                        <p:attrNameLst>
                                          <p:attrName>style.visibility</p:attrName>
                                        </p:attrNameLst>
                                      </p:cBhvr>
                                      <p:to>
                                        <p:strVal val="visible"/>
                                      </p:to>
                                    </p:set>
                                    <p:animEffect transition="in" filter="fade">
                                      <p:cBhvr>
                                        <p:cTn id="41" dur="500"/>
                                        <p:tgtEl>
                                          <p:spTgt spid="677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7734"/>
                                        </p:tgtEl>
                                        <p:attrNameLst>
                                          <p:attrName>style.visibility</p:attrName>
                                        </p:attrNameLst>
                                      </p:cBhvr>
                                      <p:to>
                                        <p:strVal val="visible"/>
                                      </p:to>
                                    </p:set>
                                    <p:animEffect transition="in" filter="fade">
                                      <p:cBhvr>
                                        <p:cTn id="44" dur="500"/>
                                        <p:tgtEl>
                                          <p:spTgt spid="677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7738"/>
                                        </p:tgtEl>
                                        <p:attrNameLst>
                                          <p:attrName>style.visibility</p:attrName>
                                        </p:attrNameLst>
                                      </p:cBhvr>
                                      <p:to>
                                        <p:strVal val="visible"/>
                                      </p:to>
                                    </p:set>
                                    <p:animEffect transition="in" filter="fade">
                                      <p:cBhvr>
                                        <p:cTn id="47" dur="500"/>
                                        <p:tgtEl>
                                          <p:spTgt spid="6773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7739"/>
                                        </p:tgtEl>
                                        <p:attrNameLst>
                                          <p:attrName>style.visibility</p:attrName>
                                        </p:attrNameLst>
                                      </p:cBhvr>
                                      <p:to>
                                        <p:strVal val="visible"/>
                                      </p:to>
                                    </p:set>
                                    <p:animEffect transition="in" filter="fade">
                                      <p:cBhvr>
                                        <p:cTn id="50" dur="500"/>
                                        <p:tgtEl>
                                          <p:spTgt spid="6773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7742"/>
                                        </p:tgtEl>
                                        <p:attrNameLst>
                                          <p:attrName>style.visibility</p:attrName>
                                        </p:attrNameLst>
                                      </p:cBhvr>
                                      <p:to>
                                        <p:strVal val="visible"/>
                                      </p:to>
                                    </p:set>
                                    <p:animEffect transition="in" filter="fade">
                                      <p:cBhvr>
                                        <p:cTn id="53" dur="500"/>
                                        <p:tgtEl>
                                          <p:spTgt spid="6774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7743"/>
                                        </p:tgtEl>
                                        <p:attrNameLst>
                                          <p:attrName>style.visibility</p:attrName>
                                        </p:attrNameLst>
                                      </p:cBhvr>
                                      <p:to>
                                        <p:strVal val="visible"/>
                                      </p:to>
                                    </p:set>
                                    <p:animEffect transition="in" filter="fade">
                                      <p:cBhvr>
                                        <p:cTn id="56" dur="500"/>
                                        <p:tgtEl>
                                          <p:spTgt spid="677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7748"/>
                                        </p:tgtEl>
                                        <p:attrNameLst>
                                          <p:attrName>style.visibility</p:attrName>
                                        </p:attrNameLst>
                                      </p:cBhvr>
                                      <p:to>
                                        <p:strVal val="visible"/>
                                      </p:to>
                                    </p:set>
                                    <p:animEffect transition="in" filter="fade">
                                      <p:cBhvr>
                                        <p:cTn id="59" dur="500"/>
                                        <p:tgtEl>
                                          <p:spTgt spid="6774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7749"/>
                                        </p:tgtEl>
                                        <p:attrNameLst>
                                          <p:attrName>style.visibility</p:attrName>
                                        </p:attrNameLst>
                                      </p:cBhvr>
                                      <p:to>
                                        <p:strVal val="visible"/>
                                      </p:to>
                                    </p:set>
                                    <p:animEffect transition="in" filter="fade">
                                      <p:cBhvr>
                                        <p:cTn id="62" dur="500"/>
                                        <p:tgtEl>
                                          <p:spTgt spid="677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7753"/>
                                        </p:tgtEl>
                                        <p:attrNameLst>
                                          <p:attrName>style.visibility</p:attrName>
                                        </p:attrNameLst>
                                      </p:cBhvr>
                                      <p:to>
                                        <p:strVal val="visible"/>
                                      </p:to>
                                    </p:set>
                                    <p:animEffect transition="in" filter="fade">
                                      <p:cBhvr>
                                        <p:cTn id="65" dur="500"/>
                                        <p:tgtEl>
                                          <p:spTgt spid="6775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7754"/>
                                        </p:tgtEl>
                                        <p:attrNameLst>
                                          <p:attrName>style.visibility</p:attrName>
                                        </p:attrNameLst>
                                      </p:cBhvr>
                                      <p:to>
                                        <p:strVal val="visible"/>
                                      </p:to>
                                    </p:set>
                                    <p:animEffect transition="in" filter="fade">
                                      <p:cBhvr>
                                        <p:cTn id="68" dur="500"/>
                                        <p:tgtEl>
                                          <p:spTgt spid="6775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7756"/>
                                        </p:tgtEl>
                                        <p:attrNameLst>
                                          <p:attrName>style.visibility</p:attrName>
                                        </p:attrNameLst>
                                      </p:cBhvr>
                                      <p:to>
                                        <p:strVal val="visible"/>
                                      </p:to>
                                    </p:set>
                                    <p:animEffect transition="in" filter="fade">
                                      <p:cBhvr>
                                        <p:cTn id="71" dur="500"/>
                                        <p:tgtEl>
                                          <p:spTgt spid="6775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7757"/>
                                        </p:tgtEl>
                                        <p:attrNameLst>
                                          <p:attrName>style.visibility</p:attrName>
                                        </p:attrNameLst>
                                      </p:cBhvr>
                                      <p:to>
                                        <p:strVal val="visible"/>
                                      </p:to>
                                    </p:set>
                                    <p:animEffect transition="in" filter="fade">
                                      <p:cBhvr>
                                        <p:cTn id="74" dur="500"/>
                                        <p:tgtEl>
                                          <p:spTgt spid="6775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7761"/>
                                        </p:tgtEl>
                                        <p:attrNameLst>
                                          <p:attrName>style.visibility</p:attrName>
                                        </p:attrNameLst>
                                      </p:cBhvr>
                                      <p:to>
                                        <p:strVal val="visible"/>
                                      </p:to>
                                    </p:set>
                                    <p:animEffect transition="in" filter="fade">
                                      <p:cBhvr>
                                        <p:cTn id="77" dur="500"/>
                                        <p:tgtEl>
                                          <p:spTgt spid="677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7762"/>
                                        </p:tgtEl>
                                        <p:attrNameLst>
                                          <p:attrName>style.visibility</p:attrName>
                                        </p:attrNameLst>
                                      </p:cBhvr>
                                      <p:to>
                                        <p:strVal val="visible"/>
                                      </p:to>
                                    </p:set>
                                    <p:animEffect transition="in" filter="fade">
                                      <p:cBhvr>
                                        <p:cTn id="80" dur="500"/>
                                        <p:tgtEl>
                                          <p:spTgt spid="6776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7765"/>
                                        </p:tgtEl>
                                        <p:attrNameLst>
                                          <p:attrName>style.visibility</p:attrName>
                                        </p:attrNameLst>
                                      </p:cBhvr>
                                      <p:to>
                                        <p:strVal val="visible"/>
                                      </p:to>
                                    </p:set>
                                    <p:animEffect transition="in" filter="fade">
                                      <p:cBhvr>
                                        <p:cTn id="83" dur="500"/>
                                        <p:tgtEl>
                                          <p:spTgt spid="6776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7766"/>
                                        </p:tgtEl>
                                        <p:attrNameLst>
                                          <p:attrName>style.visibility</p:attrName>
                                        </p:attrNameLst>
                                      </p:cBhvr>
                                      <p:to>
                                        <p:strVal val="visible"/>
                                      </p:to>
                                    </p:set>
                                    <p:animEffect transition="in" filter="fade">
                                      <p:cBhvr>
                                        <p:cTn id="86" dur="500"/>
                                        <p:tgtEl>
                                          <p:spTgt spid="6776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67770"/>
                                        </p:tgtEl>
                                        <p:attrNameLst>
                                          <p:attrName>style.visibility</p:attrName>
                                        </p:attrNameLst>
                                      </p:cBhvr>
                                      <p:to>
                                        <p:strVal val="visible"/>
                                      </p:to>
                                    </p:set>
                                    <p:animEffect transition="in" filter="fade">
                                      <p:cBhvr>
                                        <p:cTn id="89" dur="500"/>
                                        <p:tgtEl>
                                          <p:spTgt spid="6777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7771"/>
                                        </p:tgtEl>
                                        <p:attrNameLst>
                                          <p:attrName>style.visibility</p:attrName>
                                        </p:attrNameLst>
                                      </p:cBhvr>
                                      <p:to>
                                        <p:strVal val="visible"/>
                                      </p:to>
                                    </p:set>
                                    <p:animEffect transition="in" filter="fade">
                                      <p:cBhvr>
                                        <p:cTn id="92" dur="500"/>
                                        <p:tgtEl>
                                          <p:spTgt spid="6777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7774"/>
                                        </p:tgtEl>
                                        <p:attrNameLst>
                                          <p:attrName>style.visibility</p:attrName>
                                        </p:attrNameLst>
                                      </p:cBhvr>
                                      <p:to>
                                        <p:strVal val="visible"/>
                                      </p:to>
                                    </p:set>
                                    <p:animEffect transition="in" filter="fade">
                                      <p:cBhvr>
                                        <p:cTn id="95" dur="500"/>
                                        <p:tgtEl>
                                          <p:spTgt spid="6777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7775"/>
                                        </p:tgtEl>
                                        <p:attrNameLst>
                                          <p:attrName>style.visibility</p:attrName>
                                        </p:attrNameLst>
                                      </p:cBhvr>
                                      <p:to>
                                        <p:strVal val="visible"/>
                                      </p:to>
                                    </p:set>
                                    <p:animEffect transition="in" filter="fade">
                                      <p:cBhvr>
                                        <p:cTn id="98" dur="500"/>
                                        <p:tgtEl>
                                          <p:spTgt spid="67775"/>
                                        </p:tgtEl>
                                      </p:cBhvr>
                                    </p:animEffect>
                                  </p:childTnLst>
                                </p:cTn>
                              </p:par>
                              <p:par>
                                <p:cTn id="99" presetID="10" presetClass="entr" presetSubtype="0" fill="hold" grpId="0" nodeType="withEffect" nodePh="1">
                                  <p:stCondLst>
                                    <p:cond delay="0"/>
                                  </p:stCondLst>
                                  <p:endCondLst>
                                    <p:cond evt="begin" delay="0">
                                      <p:tn val="99"/>
                                    </p:cond>
                                  </p:endCondLst>
                                  <p:childTnLst>
                                    <p:set>
                                      <p:cBhvr>
                                        <p:cTn id="100" dur="1" fill="hold">
                                          <p:stCondLst>
                                            <p:cond delay="0"/>
                                          </p:stCondLst>
                                        </p:cTn>
                                        <p:tgtEl>
                                          <p:spTgt spid="67776"/>
                                        </p:tgtEl>
                                        <p:attrNameLst>
                                          <p:attrName>style.visibility</p:attrName>
                                        </p:attrNameLst>
                                      </p:cBhvr>
                                      <p:to>
                                        <p:strVal val="visible"/>
                                      </p:to>
                                    </p:set>
                                    <p:animEffect transition="in" filter="fade">
                                      <p:cBhvr>
                                        <p:cTn id="101" dur="500"/>
                                        <p:tgtEl>
                                          <p:spTgt spid="6777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67777"/>
                                        </p:tgtEl>
                                        <p:attrNameLst>
                                          <p:attrName>style.visibility</p:attrName>
                                        </p:attrNameLst>
                                      </p:cBhvr>
                                      <p:to>
                                        <p:strVal val="visible"/>
                                      </p:to>
                                    </p:set>
                                    <p:animEffect transition="in" filter="fade">
                                      <p:cBhvr>
                                        <p:cTn id="104" dur="500"/>
                                        <p:tgtEl>
                                          <p:spTgt spid="67777"/>
                                        </p:tgtEl>
                                      </p:cBhvr>
                                    </p:animEffect>
                                  </p:childTnLst>
                                </p:cTn>
                              </p:par>
                              <p:par>
                                <p:cTn id="105" presetID="10" presetClass="entr" presetSubtype="0" fill="hold" grpId="0" nodeType="withEffect" nodePh="1">
                                  <p:stCondLst>
                                    <p:cond delay="0"/>
                                  </p:stCondLst>
                                  <p:endCondLst>
                                    <p:cond evt="begin" delay="0">
                                      <p:tn val="105"/>
                                    </p:cond>
                                  </p:endCondLst>
                                  <p:childTnLst>
                                    <p:set>
                                      <p:cBhvr>
                                        <p:cTn id="106" dur="1" fill="hold">
                                          <p:stCondLst>
                                            <p:cond delay="0"/>
                                          </p:stCondLst>
                                        </p:cTn>
                                        <p:tgtEl>
                                          <p:spTgt spid="67779"/>
                                        </p:tgtEl>
                                        <p:attrNameLst>
                                          <p:attrName>style.visibility</p:attrName>
                                        </p:attrNameLst>
                                      </p:cBhvr>
                                      <p:to>
                                        <p:strVal val="visible"/>
                                      </p:to>
                                    </p:set>
                                    <p:animEffect transition="in" filter="fade">
                                      <p:cBhvr>
                                        <p:cTn id="107" dur="500"/>
                                        <p:tgtEl>
                                          <p:spTgt spid="67779"/>
                                        </p:tgtEl>
                                      </p:cBhvr>
                                    </p:animEffect>
                                  </p:childTnLst>
                                </p:cTn>
                              </p:par>
                              <p:par>
                                <p:cTn id="108" presetID="10" presetClass="entr" presetSubtype="0" fill="hold" grpId="0" nodeType="withEffect" nodePh="1">
                                  <p:stCondLst>
                                    <p:cond delay="0"/>
                                  </p:stCondLst>
                                  <p:endCondLst>
                                    <p:cond evt="begin" delay="0">
                                      <p:tn val="108"/>
                                    </p:cond>
                                  </p:endCondLst>
                                  <p:childTnLst>
                                    <p:set>
                                      <p:cBhvr>
                                        <p:cTn id="109" dur="1" fill="hold">
                                          <p:stCondLst>
                                            <p:cond delay="0"/>
                                          </p:stCondLst>
                                        </p:cTn>
                                        <p:tgtEl>
                                          <p:spTgt spid="67780"/>
                                        </p:tgtEl>
                                        <p:attrNameLst>
                                          <p:attrName>style.visibility</p:attrName>
                                        </p:attrNameLst>
                                      </p:cBhvr>
                                      <p:to>
                                        <p:strVal val="visible"/>
                                      </p:to>
                                    </p:set>
                                    <p:animEffect transition="in" filter="fade">
                                      <p:cBhvr>
                                        <p:cTn id="110" dur="500"/>
                                        <p:tgtEl>
                                          <p:spTgt spid="67780"/>
                                        </p:tgtEl>
                                      </p:cBhvr>
                                    </p:animEffect>
                                  </p:childTnLst>
                                </p:cTn>
                              </p:par>
                              <p:par>
                                <p:cTn id="111" presetID="10" presetClass="entr" presetSubtype="0" fill="hold" grpId="0" nodeType="withEffect" nodePh="1">
                                  <p:stCondLst>
                                    <p:cond delay="0"/>
                                  </p:stCondLst>
                                  <p:endCondLst>
                                    <p:cond evt="begin" delay="0">
                                      <p:tn val="111"/>
                                    </p:cond>
                                  </p:endCondLst>
                                  <p:childTnLst>
                                    <p:set>
                                      <p:cBhvr>
                                        <p:cTn id="112" dur="1" fill="hold">
                                          <p:stCondLst>
                                            <p:cond delay="0"/>
                                          </p:stCondLst>
                                        </p:cTn>
                                        <p:tgtEl>
                                          <p:spTgt spid="67782"/>
                                        </p:tgtEl>
                                        <p:attrNameLst>
                                          <p:attrName>style.visibility</p:attrName>
                                        </p:attrNameLst>
                                      </p:cBhvr>
                                      <p:to>
                                        <p:strVal val="visible"/>
                                      </p:to>
                                    </p:set>
                                    <p:animEffect transition="in" filter="fade">
                                      <p:cBhvr>
                                        <p:cTn id="113" dur="500"/>
                                        <p:tgtEl>
                                          <p:spTgt spid="6778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7783"/>
                                        </p:tgtEl>
                                        <p:attrNameLst>
                                          <p:attrName>style.visibility</p:attrName>
                                        </p:attrNameLst>
                                      </p:cBhvr>
                                      <p:to>
                                        <p:strVal val="visible"/>
                                      </p:to>
                                    </p:set>
                                    <p:animEffect transition="in" filter="fade">
                                      <p:cBhvr>
                                        <p:cTn id="116" dur="500"/>
                                        <p:tgtEl>
                                          <p:spTgt spid="6778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7784"/>
                                        </p:tgtEl>
                                        <p:attrNameLst>
                                          <p:attrName>style.visibility</p:attrName>
                                        </p:attrNameLst>
                                      </p:cBhvr>
                                      <p:to>
                                        <p:strVal val="visible"/>
                                      </p:to>
                                    </p:set>
                                    <p:animEffect transition="in" filter="fade">
                                      <p:cBhvr>
                                        <p:cTn id="119" dur="500"/>
                                        <p:tgtEl>
                                          <p:spTgt spid="6778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7785"/>
                                        </p:tgtEl>
                                        <p:attrNameLst>
                                          <p:attrName>style.visibility</p:attrName>
                                        </p:attrNameLst>
                                      </p:cBhvr>
                                      <p:to>
                                        <p:strVal val="visible"/>
                                      </p:to>
                                    </p:set>
                                    <p:animEffect transition="in" filter="fade">
                                      <p:cBhvr>
                                        <p:cTn id="122" dur="500"/>
                                        <p:tgtEl>
                                          <p:spTgt spid="6778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67786"/>
                                        </p:tgtEl>
                                        <p:attrNameLst>
                                          <p:attrName>style.visibility</p:attrName>
                                        </p:attrNameLst>
                                      </p:cBhvr>
                                      <p:to>
                                        <p:strVal val="visible"/>
                                      </p:to>
                                    </p:set>
                                    <p:animEffect transition="in" filter="fade">
                                      <p:cBhvr>
                                        <p:cTn id="125" dur="500"/>
                                        <p:tgtEl>
                                          <p:spTgt spid="6778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7787"/>
                                        </p:tgtEl>
                                        <p:attrNameLst>
                                          <p:attrName>style.visibility</p:attrName>
                                        </p:attrNameLst>
                                      </p:cBhvr>
                                      <p:to>
                                        <p:strVal val="visible"/>
                                      </p:to>
                                    </p:set>
                                    <p:animEffect transition="in" filter="fade">
                                      <p:cBhvr>
                                        <p:cTn id="128" dur="500"/>
                                        <p:tgtEl>
                                          <p:spTgt spid="67787"/>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7788"/>
                                        </p:tgtEl>
                                        <p:attrNameLst>
                                          <p:attrName>style.visibility</p:attrName>
                                        </p:attrNameLst>
                                      </p:cBhvr>
                                      <p:to>
                                        <p:strVal val="visible"/>
                                      </p:to>
                                    </p:set>
                                    <p:animEffect transition="in" filter="fade">
                                      <p:cBhvr>
                                        <p:cTn id="131" dur="500"/>
                                        <p:tgtEl>
                                          <p:spTgt spid="6778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67789"/>
                                        </p:tgtEl>
                                        <p:attrNameLst>
                                          <p:attrName>style.visibility</p:attrName>
                                        </p:attrNameLst>
                                      </p:cBhvr>
                                      <p:to>
                                        <p:strVal val="visible"/>
                                      </p:to>
                                    </p:set>
                                    <p:animEffect transition="in" filter="fade">
                                      <p:cBhvr>
                                        <p:cTn id="134" dur="500"/>
                                        <p:tgtEl>
                                          <p:spTgt spid="6778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67790"/>
                                        </p:tgtEl>
                                        <p:attrNameLst>
                                          <p:attrName>style.visibility</p:attrName>
                                        </p:attrNameLst>
                                      </p:cBhvr>
                                      <p:to>
                                        <p:strVal val="visible"/>
                                      </p:to>
                                    </p:set>
                                    <p:animEffect transition="in" filter="fade">
                                      <p:cBhvr>
                                        <p:cTn id="137" dur="500"/>
                                        <p:tgtEl>
                                          <p:spTgt spid="6779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67791"/>
                                        </p:tgtEl>
                                        <p:attrNameLst>
                                          <p:attrName>style.visibility</p:attrName>
                                        </p:attrNameLst>
                                      </p:cBhvr>
                                      <p:to>
                                        <p:strVal val="visible"/>
                                      </p:to>
                                    </p:set>
                                    <p:animEffect transition="in" filter="fade">
                                      <p:cBhvr>
                                        <p:cTn id="140" dur="500"/>
                                        <p:tgtEl>
                                          <p:spTgt spid="67791"/>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67792"/>
                                        </p:tgtEl>
                                        <p:attrNameLst>
                                          <p:attrName>style.visibility</p:attrName>
                                        </p:attrNameLst>
                                      </p:cBhvr>
                                      <p:to>
                                        <p:strVal val="visible"/>
                                      </p:to>
                                    </p:set>
                                    <p:animEffect transition="in" filter="fade">
                                      <p:cBhvr>
                                        <p:cTn id="143" dur="500"/>
                                        <p:tgtEl>
                                          <p:spTgt spid="6779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67793"/>
                                        </p:tgtEl>
                                        <p:attrNameLst>
                                          <p:attrName>style.visibility</p:attrName>
                                        </p:attrNameLst>
                                      </p:cBhvr>
                                      <p:to>
                                        <p:strVal val="visible"/>
                                      </p:to>
                                    </p:set>
                                    <p:animEffect transition="in" filter="fade">
                                      <p:cBhvr>
                                        <p:cTn id="146" dur="500"/>
                                        <p:tgtEl>
                                          <p:spTgt spid="6779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67794"/>
                                        </p:tgtEl>
                                        <p:attrNameLst>
                                          <p:attrName>style.visibility</p:attrName>
                                        </p:attrNameLst>
                                      </p:cBhvr>
                                      <p:to>
                                        <p:strVal val="visible"/>
                                      </p:to>
                                    </p:set>
                                    <p:animEffect transition="in" filter="fade">
                                      <p:cBhvr>
                                        <p:cTn id="149" dur="500"/>
                                        <p:tgtEl>
                                          <p:spTgt spid="6779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67795"/>
                                        </p:tgtEl>
                                        <p:attrNameLst>
                                          <p:attrName>style.visibility</p:attrName>
                                        </p:attrNameLst>
                                      </p:cBhvr>
                                      <p:to>
                                        <p:strVal val="visible"/>
                                      </p:to>
                                    </p:set>
                                    <p:animEffect transition="in" filter="fade">
                                      <p:cBhvr>
                                        <p:cTn id="152" dur="500"/>
                                        <p:tgtEl>
                                          <p:spTgt spid="6779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67796"/>
                                        </p:tgtEl>
                                        <p:attrNameLst>
                                          <p:attrName>style.visibility</p:attrName>
                                        </p:attrNameLst>
                                      </p:cBhvr>
                                      <p:to>
                                        <p:strVal val="visible"/>
                                      </p:to>
                                    </p:set>
                                    <p:animEffect transition="in" filter="fade">
                                      <p:cBhvr>
                                        <p:cTn id="155" dur="500"/>
                                        <p:tgtEl>
                                          <p:spTgt spid="6779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67797"/>
                                        </p:tgtEl>
                                        <p:attrNameLst>
                                          <p:attrName>style.visibility</p:attrName>
                                        </p:attrNameLst>
                                      </p:cBhvr>
                                      <p:to>
                                        <p:strVal val="visible"/>
                                      </p:to>
                                    </p:set>
                                    <p:animEffect transition="in" filter="fade">
                                      <p:cBhvr>
                                        <p:cTn id="158" dur="500"/>
                                        <p:tgtEl>
                                          <p:spTgt spid="6779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67798"/>
                                        </p:tgtEl>
                                        <p:attrNameLst>
                                          <p:attrName>style.visibility</p:attrName>
                                        </p:attrNameLst>
                                      </p:cBhvr>
                                      <p:to>
                                        <p:strVal val="visible"/>
                                      </p:to>
                                    </p:set>
                                    <p:animEffect transition="in" filter="fade">
                                      <p:cBhvr>
                                        <p:cTn id="161" dur="500"/>
                                        <p:tgtEl>
                                          <p:spTgt spid="6779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67799"/>
                                        </p:tgtEl>
                                        <p:attrNameLst>
                                          <p:attrName>style.visibility</p:attrName>
                                        </p:attrNameLst>
                                      </p:cBhvr>
                                      <p:to>
                                        <p:strVal val="visible"/>
                                      </p:to>
                                    </p:set>
                                    <p:animEffect transition="in" filter="fade">
                                      <p:cBhvr>
                                        <p:cTn id="164" dur="500"/>
                                        <p:tgtEl>
                                          <p:spTgt spid="6779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67800"/>
                                        </p:tgtEl>
                                        <p:attrNameLst>
                                          <p:attrName>style.visibility</p:attrName>
                                        </p:attrNameLst>
                                      </p:cBhvr>
                                      <p:to>
                                        <p:strVal val="visible"/>
                                      </p:to>
                                    </p:set>
                                    <p:animEffect transition="in" filter="fade">
                                      <p:cBhvr>
                                        <p:cTn id="167" dur="500"/>
                                        <p:tgtEl>
                                          <p:spTgt spid="67800"/>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67801"/>
                                        </p:tgtEl>
                                        <p:attrNameLst>
                                          <p:attrName>style.visibility</p:attrName>
                                        </p:attrNameLst>
                                      </p:cBhvr>
                                      <p:to>
                                        <p:strVal val="visible"/>
                                      </p:to>
                                    </p:set>
                                    <p:animEffect transition="in" filter="fade">
                                      <p:cBhvr>
                                        <p:cTn id="170" dur="500"/>
                                        <p:tgtEl>
                                          <p:spTgt spid="67801"/>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67802"/>
                                        </p:tgtEl>
                                        <p:attrNameLst>
                                          <p:attrName>style.visibility</p:attrName>
                                        </p:attrNameLst>
                                      </p:cBhvr>
                                      <p:to>
                                        <p:strVal val="visible"/>
                                      </p:to>
                                    </p:set>
                                    <p:animEffect transition="in" filter="fade">
                                      <p:cBhvr>
                                        <p:cTn id="173" dur="500"/>
                                        <p:tgtEl>
                                          <p:spTgt spid="67802"/>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67803"/>
                                        </p:tgtEl>
                                        <p:attrNameLst>
                                          <p:attrName>style.visibility</p:attrName>
                                        </p:attrNameLst>
                                      </p:cBhvr>
                                      <p:to>
                                        <p:strVal val="visible"/>
                                      </p:to>
                                    </p:set>
                                    <p:animEffect transition="in" filter="fade">
                                      <p:cBhvr>
                                        <p:cTn id="176" dur="500"/>
                                        <p:tgtEl>
                                          <p:spTgt spid="67803"/>
                                        </p:tgtEl>
                                      </p:cBhvr>
                                    </p:animEffect>
                                  </p:childTnLst>
                                </p:cTn>
                              </p:par>
                              <p:par>
                                <p:cTn id="177" presetID="10" presetClass="entr" presetSubtype="0" fill="hold" grpId="0" nodeType="withEffect">
                                  <p:stCondLst>
                                    <p:cond delay="0"/>
                                  </p:stCondLst>
                                  <p:childTnLst>
                                    <p:set>
                                      <p:cBhvr>
                                        <p:cTn id="178" dur="1" fill="hold">
                                          <p:stCondLst>
                                            <p:cond delay="0"/>
                                          </p:stCondLst>
                                        </p:cTn>
                                        <p:tgtEl>
                                          <p:spTgt spid="67804"/>
                                        </p:tgtEl>
                                        <p:attrNameLst>
                                          <p:attrName>style.visibility</p:attrName>
                                        </p:attrNameLst>
                                      </p:cBhvr>
                                      <p:to>
                                        <p:strVal val="visible"/>
                                      </p:to>
                                    </p:set>
                                    <p:animEffect transition="in" filter="fade">
                                      <p:cBhvr>
                                        <p:cTn id="179" dur="500"/>
                                        <p:tgtEl>
                                          <p:spTgt spid="67804"/>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67805"/>
                                        </p:tgtEl>
                                        <p:attrNameLst>
                                          <p:attrName>style.visibility</p:attrName>
                                        </p:attrNameLst>
                                      </p:cBhvr>
                                      <p:to>
                                        <p:strVal val="visible"/>
                                      </p:to>
                                    </p:set>
                                    <p:animEffect transition="in" filter="fade">
                                      <p:cBhvr>
                                        <p:cTn id="182" dur="500"/>
                                        <p:tgtEl>
                                          <p:spTgt spid="67805"/>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67806"/>
                                        </p:tgtEl>
                                        <p:attrNameLst>
                                          <p:attrName>style.visibility</p:attrName>
                                        </p:attrNameLst>
                                      </p:cBhvr>
                                      <p:to>
                                        <p:strVal val="visible"/>
                                      </p:to>
                                    </p:set>
                                    <p:animEffect transition="in" filter="fade">
                                      <p:cBhvr>
                                        <p:cTn id="185" dur="500"/>
                                        <p:tgtEl>
                                          <p:spTgt spid="67806"/>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67807"/>
                                        </p:tgtEl>
                                        <p:attrNameLst>
                                          <p:attrName>style.visibility</p:attrName>
                                        </p:attrNameLst>
                                      </p:cBhvr>
                                      <p:to>
                                        <p:strVal val="visible"/>
                                      </p:to>
                                    </p:set>
                                    <p:animEffect transition="in" filter="fade">
                                      <p:cBhvr>
                                        <p:cTn id="188" dur="500"/>
                                        <p:tgtEl>
                                          <p:spTgt spid="67807"/>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67808"/>
                                        </p:tgtEl>
                                        <p:attrNameLst>
                                          <p:attrName>style.visibility</p:attrName>
                                        </p:attrNameLst>
                                      </p:cBhvr>
                                      <p:to>
                                        <p:strVal val="visible"/>
                                      </p:to>
                                    </p:set>
                                    <p:animEffect transition="in" filter="fade">
                                      <p:cBhvr>
                                        <p:cTn id="191" dur="500"/>
                                        <p:tgtEl>
                                          <p:spTgt spid="67808"/>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67809"/>
                                        </p:tgtEl>
                                        <p:attrNameLst>
                                          <p:attrName>style.visibility</p:attrName>
                                        </p:attrNameLst>
                                      </p:cBhvr>
                                      <p:to>
                                        <p:strVal val="visible"/>
                                      </p:to>
                                    </p:set>
                                    <p:animEffect transition="in" filter="fade">
                                      <p:cBhvr>
                                        <p:cTn id="194" dur="500"/>
                                        <p:tgtEl>
                                          <p:spTgt spid="67809"/>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67810"/>
                                        </p:tgtEl>
                                        <p:attrNameLst>
                                          <p:attrName>style.visibility</p:attrName>
                                        </p:attrNameLst>
                                      </p:cBhvr>
                                      <p:to>
                                        <p:strVal val="visible"/>
                                      </p:to>
                                    </p:set>
                                    <p:animEffect transition="in" filter="fade">
                                      <p:cBhvr>
                                        <p:cTn id="197" dur="500"/>
                                        <p:tgtEl>
                                          <p:spTgt spid="67810"/>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67811"/>
                                        </p:tgtEl>
                                        <p:attrNameLst>
                                          <p:attrName>style.visibility</p:attrName>
                                        </p:attrNameLst>
                                      </p:cBhvr>
                                      <p:to>
                                        <p:strVal val="visible"/>
                                      </p:to>
                                    </p:set>
                                    <p:animEffect transition="in" filter="fade">
                                      <p:cBhvr>
                                        <p:cTn id="200" dur="500"/>
                                        <p:tgtEl>
                                          <p:spTgt spid="67811"/>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67812"/>
                                        </p:tgtEl>
                                        <p:attrNameLst>
                                          <p:attrName>style.visibility</p:attrName>
                                        </p:attrNameLst>
                                      </p:cBhvr>
                                      <p:to>
                                        <p:strVal val="visible"/>
                                      </p:to>
                                    </p:set>
                                    <p:animEffect transition="in" filter="fade">
                                      <p:cBhvr>
                                        <p:cTn id="203" dur="500"/>
                                        <p:tgtEl>
                                          <p:spTgt spid="67812"/>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67813"/>
                                        </p:tgtEl>
                                        <p:attrNameLst>
                                          <p:attrName>style.visibility</p:attrName>
                                        </p:attrNameLst>
                                      </p:cBhvr>
                                      <p:to>
                                        <p:strVal val="visible"/>
                                      </p:to>
                                    </p:set>
                                    <p:animEffect transition="in" filter="fade">
                                      <p:cBhvr>
                                        <p:cTn id="206" dur="500"/>
                                        <p:tgtEl>
                                          <p:spTgt spid="67813"/>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67814"/>
                                        </p:tgtEl>
                                        <p:attrNameLst>
                                          <p:attrName>style.visibility</p:attrName>
                                        </p:attrNameLst>
                                      </p:cBhvr>
                                      <p:to>
                                        <p:strVal val="visible"/>
                                      </p:to>
                                    </p:set>
                                    <p:animEffect transition="in" filter="fade">
                                      <p:cBhvr>
                                        <p:cTn id="209" dur="500"/>
                                        <p:tgtEl>
                                          <p:spTgt spid="67814"/>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67815"/>
                                        </p:tgtEl>
                                        <p:attrNameLst>
                                          <p:attrName>style.visibility</p:attrName>
                                        </p:attrNameLst>
                                      </p:cBhvr>
                                      <p:to>
                                        <p:strVal val="visible"/>
                                      </p:to>
                                    </p:set>
                                    <p:animEffect transition="in" filter="fade">
                                      <p:cBhvr>
                                        <p:cTn id="212" dur="500"/>
                                        <p:tgtEl>
                                          <p:spTgt spid="67815"/>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67816"/>
                                        </p:tgtEl>
                                        <p:attrNameLst>
                                          <p:attrName>style.visibility</p:attrName>
                                        </p:attrNameLst>
                                      </p:cBhvr>
                                      <p:to>
                                        <p:strVal val="visible"/>
                                      </p:to>
                                    </p:set>
                                    <p:animEffect transition="in" filter="fade">
                                      <p:cBhvr>
                                        <p:cTn id="215" dur="500"/>
                                        <p:tgtEl>
                                          <p:spTgt spid="67816"/>
                                        </p:tgtEl>
                                      </p:cBhvr>
                                    </p:animEffect>
                                  </p:childTnLst>
                                </p:cTn>
                              </p:par>
                              <p:par>
                                <p:cTn id="216" presetID="10" presetClass="entr" presetSubtype="0" fill="hold" grpId="0" nodeType="withEffect">
                                  <p:stCondLst>
                                    <p:cond delay="0"/>
                                  </p:stCondLst>
                                  <p:childTnLst>
                                    <p:set>
                                      <p:cBhvr>
                                        <p:cTn id="217" dur="1" fill="hold">
                                          <p:stCondLst>
                                            <p:cond delay="0"/>
                                          </p:stCondLst>
                                        </p:cTn>
                                        <p:tgtEl>
                                          <p:spTgt spid="67817"/>
                                        </p:tgtEl>
                                        <p:attrNameLst>
                                          <p:attrName>style.visibility</p:attrName>
                                        </p:attrNameLst>
                                      </p:cBhvr>
                                      <p:to>
                                        <p:strVal val="visible"/>
                                      </p:to>
                                    </p:set>
                                    <p:animEffect transition="in" filter="fade">
                                      <p:cBhvr>
                                        <p:cTn id="218" dur="500"/>
                                        <p:tgtEl>
                                          <p:spTgt spid="67817"/>
                                        </p:tgtEl>
                                      </p:cBhvr>
                                    </p:animEffect>
                                  </p:childTnLst>
                                </p:cTn>
                              </p:par>
                              <p:par>
                                <p:cTn id="219" presetID="10" presetClass="entr" presetSubtype="0" fill="hold" grpId="0" nodeType="withEffect">
                                  <p:stCondLst>
                                    <p:cond delay="0"/>
                                  </p:stCondLst>
                                  <p:childTnLst>
                                    <p:set>
                                      <p:cBhvr>
                                        <p:cTn id="220" dur="1" fill="hold">
                                          <p:stCondLst>
                                            <p:cond delay="0"/>
                                          </p:stCondLst>
                                        </p:cTn>
                                        <p:tgtEl>
                                          <p:spTgt spid="67818"/>
                                        </p:tgtEl>
                                        <p:attrNameLst>
                                          <p:attrName>style.visibility</p:attrName>
                                        </p:attrNameLst>
                                      </p:cBhvr>
                                      <p:to>
                                        <p:strVal val="visible"/>
                                      </p:to>
                                    </p:set>
                                    <p:animEffect transition="in" filter="fade">
                                      <p:cBhvr>
                                        <p:cTn id="221" dur="500"/>
                                        <p:tgtEl>
                                          <p:spTgt spid="67818"/>
                                        </p:tgtEl>
                                      </p:cBhvr>
                                    </p:animEffect>
                                  </p:childTnLst>
                                </p:cTn>
                              </p:par>
                              <p:par>
                                <p:cTn id="222" presetID="10" presetClass="entr" presetSubtype="0" fill="hold" grpId="0" nodeType="withEffect">
                                  <p:stCondLst>
                                    <p:cond delay="0"/>
                                  </p:stCondLst>
                                  <p:childTnLst>
                                    <p:set>
                                      <p:cBhvr>
                                        <p:cTn id="223" dur="1" fill="hold">
                                          <p:stCondLst>
                                            <p:cond delay="0"/>
                                          </p:stCondLst>
                                        </p:cTn>
                                        <p:tgtEl>
                                          <p:spTgt spid="67819"/>
                                        </p:tgtEl>
                                        <p:attrNameLst>
                                          <p:attrName>style.visibility</p:attrName>
                                        </p:attrNameLst>
                                      </p:cBhvr>
                                      <p:to>
                                        <p:strVal val="visible"/>
                                      </p:to>
                                    </p:set>
                                    <p:animEffect transition="in" filter="fade">
                                      <p:cBhvr>
                                        <p:cTn id="224" dur="500"/>
                                        <p:tgtEl>
                                          <p:spTgt spid="67819"/>
                                        </p:tgtEl>
                                      </p:cBhvr>
                                    </p:animEffect>
                                  </p:childTnLst>
                                </p:cTn>
                              </p:par>
                              <p:par>
                                <p:cTn id="225" presetID="10" presetClass="entr" presetSubtype="0" fill="hold" grpId="0" nodeType="withEffect">
                                  <p:stCondLst>
                                    <p:cond delay="0"/>
                                  </p:stCondLst>
                                  <p:childTnLst>
                                    <p:set>
                                      <p:cBhvr>
                                        <p:cTn id="226" dur="1" fill="hold">
                                          <p:stCondLst>
                                            <p:cond delay="0"/>
                                          </p:stCondLst>
                                        </p:cTn>
                                        <p:tgtEl>
                                          <p:spTgt spid="67820"/>
                                        </p:tgtEl>
                                        <p:attrNameLst>
                                          <p:attrName>style.visibility</p:attrName>
                                        </p:attrNameLst>
                                      </p:cBhvr>
                                      <p:to>
                                        <p:strVal val="visible"/>
                                      </p:to>
                                    </p:set>
                                    <p:animEffect transition="in" filter="fade">
                                      <p:cBhvr>
                                        <p:cTn id="227" dur="500"/>
                                        <p:tgtEl>
                                          <p:spTgt spid="67820"/>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67821"/>
                                        </p:tgtEl>
                                        <p:attrNameLst>
                                          <p:attrName>style.visibility</p:attrName>
                                        </p:attrNameLst>
                                      </p:cBhvr>
                                      <p:to>
                                        <p:strVal val="visible"/>
                                      </p:to>
                                    </p:set>
                                    <p:animEffect transition="in" filter="fade">
                                      <p:cBhvr>
                                        <p:cTn id="230" dur="500"/>
                                        <p:tgtEl>
                                          <p:spTgt spid="67821"/>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67822"/>
                                        </p:tgtEl>
                                        <p:attrNameLst>
                                          <p:attrName>style.visibility</p:attrName>
                                        </p:attrNameLst>
                                      </p:cBhvr>
                                      <p:to>
                                        <p:strVal val="visible"/>
                                      </p:to>
                                    </p:set>
                                    <p:animEffect transition="in" filter="fade">
                                      <p:cBhvr>
                                        <p:cTn id="233" dur="500"/>
                                        <p:tgtEl>
                                          <p:spTgt spid="67822"/>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67823"/>
                                        </p:tgtEl>
                                        <p:attrNameLst>
                                          <p:attrName>style.visibility</p:attrName>
                                        </p:attrNameLst>
                                      </p:cBhvr>
                                      <p:to>
                                        <p:strVal val="visible"/>
                                      </p:to>
                                    </p:set>
                                    <p:animEffect transition="in" filter="fade">
                                      <p:cBhvr>
                                        <p:cTn id="236" dur="500"/>
                                        <p:tgtEl>
                                          <p:spTgt spid="67823"/>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67824"/>
                                        </p:tgtEl>
                                        <p:attrNameLst>
                                          <p:attrName>style.visibility</p:attrName>
                                        </p:attrNameLst>
                                      </p:cBhvr>
                                      <p:to>
                                        <p:strVal val="visible"/>
                                      </p:to>
                                    </p:set>
                                    <p:animEffect transition="in" filter="fade">
                                      <p:cBhvr>
                                        <p:cTn id="239" dur="500"/>
                                        <p:tgtEl>
                                          <p:spTgt spid="67824"/>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67825"/>
                                        </p:tgtEl>
                                        <p:attrNameLst>
                                          <p:attrName>style.visibility</p:attrName>
                                        </p:attrNameLst>
                                      </p:cBhvr>
                                      <p:to>
                                        <p:strVal val="visible"/>
                                      </p:to>
                                    </p:set>
                                    <p:animEffect transition="in" filter="fade">
                                      <p:cBhvr>
                                        <p:cTn id="242" dur="500"/>
                                        <p:tgtEl>
                                          <p:spTgt spid="67825"/>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67826"/>
                                        </p:tgtEl>
                                        <p:attrNameLst>
                                          <p:attrName>style.visibility</p:attrName>
                                        </p:attrNameLst>
                                      </p:cBhvr>
                                      <p:to>
                                        <p:strVal val="visible"/>
                                      </p:to>
                                    </p:set>
                                    <p:animEffect transition="in" filter="fade">
                                      <p:cBhvr>
                                        <p:cTn id="245" dur="500"/>
                                        <p:tgtEl>
                                          <p:spTgt spid="67826"/>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67827"/>
                                        </p:tgtEl>
                                        <p:attrNameLst>
                                          <p:attrName>style.visibility</p:attrName>
                                        </p:attrNameLst>
                                      </p:cBhvr>
                                      <p:to>
                                        <p:strVal val="visible"/>
                                      </p:to>
                                    </p:set>
                                    <p:animEffect transition="in" filter="fade">
                                      <p:cBhvr>
                                        <p:cTn id="248" dur="500"/>
                                        <p:tgtEl>
                                          <p:spTgt spid="67827"/>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67828"/>
                                        </p:tgtEl>
                                        <p:attrNameLst>
                                          <p:attrName>style.visibility</p:attrName>
                                        </p:attrNameLst>
                                      </p:cBhvr>
                                      <p:to>
                                        <p:strVal val="visible"/>
                                      </p:to>
                                    </p:set>
                                    <p:animEffect transition="in" filter="fade">
                                      <p:cBhvr>
                                        <p:cTn id="251" dur="500"/>
                                        <p:tgtEl>
                                          <p:spTgt spid="67828"/>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67829"/>
                                        </p:tgtEl>
                                        <p:attrNameLst>
                                          <p:attrName>style.visibility</p:attrName>
                                        </p:attrNameLst>
                                      </p:cBhvr>
                                      <p:to>
                                        <p:strVal val="visible"/>
                                      </p:to>
                                    </p:set>
                                    <p:animEffect transition="in" filter="fade">
                                      <p:cBhvr>
                                        <p:cTn id="254" dur="500"/>
                                        <p:tgtEl>
                                          <p:spTgt spid="67829"/>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67830"/>
                                        </p:tgtEl>
                                        <p:attrNameLst>
                                          <p:attrName>style.visibility</p:attrName>
                                        </p:attrNameLst>
                                      </p:cBhvr>
                                      <p:to>
                                        <p:strVal val="visible"/>
                                      </p:to>
                                    </p:set>
                                    <p:animEffect transition="in" filter="fade">
                                      <p:cBhvr>
                                        <p:cTn id="257" dur="500"/>
                                        <p:tgtEl>
                                          <p:spTgt spid="67830"/>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67832"/>
                                        </p:tgtEl>
                                        <p:attrNameLst>
                                          <p:attrName>style.visibility</p:attrName>
                                        </p:attrNameLst>
                                      </p:cBhvr>
                                      <p:to>
                                        <p:strVal val="visible"/>
                                      </p:to>
                                    </p:set>
                                    <p:animEffect transition="in" filter="fade">
                                      <p:cBhvr>
                                        <p:cTn id="260" dur="500"/>
                                        <p:tgtEl>
                                          <p:spTgt spid="67832"/>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67833"/>
                                        </p:tgtEl>
                                        <p:attrNameLst>
                                          <p:attrName>style.visibility</p:attrName>
                                        </p:attrNameLst>
                                      </p:cBhvr>
                                      <p:to>
                                        <p:strVal val="visible"/>
                                      </p:to>
                                    </p:set>
                                    <p:animEffect transition="in" filter="fade">
                                      <p:cBhvr>
                                        <p:cTn id="263" dur="500"/>
                                        <p:tgtEl>
                                          <p:spTgt spid="67833"/>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67834"/>
                                        </p:tgtEl>
                                        <p:attrNameLst>
                                          <p:attrName>style.visibility</p:attrName>
                                        </p:attrNameLst>
                                      </p:cBhvr>
                                      <p:to>
                                        <p:strVal val="visible"/>
                                      </p:to>
                                    </p:set>
                                    <p:animEffect transition="in" filter="fade">
                                      <p:cBhvr>
                                        <p:cTn id="266" dur="500"/>
                                        <p:tgtEl>
                                          <p:spTgt spid="67834"/>
                                        </p:tgtEl>
                                      </p:cBhvr>
                                    </p:animEffect>
                                  </p:childTnLst>
                                </p:cTn>
                              </p:par>
                              <p:par>
                                <p:cTn id="267" presetID="10" presetClass="entr" presetSubtype="0" fill="hold" grpId="0" nodeType="withEffect">
                                  <p:stCondLst>
                                    <p:cond delay="0"/>
                                  </p:stCondLst>
                                  <p:childTnLst>
                                    <p:set>
                                      <p:cBhvr>
                                        <p:cTn id="268" dur="1" fill="hold">
                                          <p:stCondLst>
                                            <p:cond delay="0"/>
                                          </p:stCondLst>
                                        </p:cTn>
                                        <p:tgtEl>
                                          <p:spTgt spid="67835"/>
                                        </p:tgtEl>
                                        <p:attrNameLst>
                                          <p:attrName>style.visibility</p:attrName>
                                        </p:attrNameLst>
                                      </p:cBhvr>
                                      <p:to>
                                        <p:strVal val="visible"/>
                                      </p:to>
                                    </p:set>
                                    <p:animEffect transition="in" filter="fade">
                                      <p:cBhvr>
                                        <p:cTn id="269" dur="500"/>
                                        <p:tgtEl>
                                          <p:spTgt spid="67835"/>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67836"/>
                                        </p:tgtEl>
                                        <p:attrNameLst>
                                          <p:attrName>style.visibility</p:attrName>
                                        </p:attrNameLst>
                                      </p:cBhvr>
                                      <p:to>
                                        <p:strVal val="visible"/>
                                      </p:to>
                                    </p:set>
                                    <p:animEffect transition="in" filter="fade">
                                      <p:cBhvr>
                                        <p:cTn id="272" dur="500"/>
                                        <p:tgtEl>
                                          <p:spTgt spid="67836"/>
                                        </p:tgtEl>
                                      </p:cBhvr>
                                    </p:animEffect>
                                  </p:childTnLst>
                                </p:cTn>
                              </p:par>
                            </p:childTnLst>
                          </p:cTn>
                        </p:par>
                      </p:childTnLst>
                    </p:cTn>
                  </p:par>
                  <p:par>
                    <p:cTn id="273" fill="hold">
                      <p:stCondLst>
                        <p:cond delay="indefinite"/>
                      </p:stCondLst>
                      <p:childTnLst>
                        <p:par>
                          <p:cTn id="274" fill="hold">
                            <p:stCondLst>
                              <p:cond delay="0"/>
                            </p:stCondLst>
                            <p:childTnLst>
                              <p:par>
                                <p:cTn id="275" presetID="10" presetClass="entr" presetSubtype="0" fill="hold" grpId="0" nodeType="clickEffect">
                                  <p:stCondLst>
                                    <p:cond delay="0"/>
                                  </p:stCondLst>
                                  <p:childTnLst>
                                    <p:set>
                                      <p:cBhvr>
                                        <p:cTn id="276" dur="1" fill="hold">
                                          <p:stCondLst>
                                            <p:cond delay="0"/>
                                          </p:stCondLst>
                                        </p:cTn>
                                        <p:tgtEl>
                                          <p:spTgt spid="67778"/>
                                        </p:tgtEl>
                                        <p:attrNameLst>
                                          <p:attrName>style.visibility</p:attrName>
                                        </p:attrNameLst>
                                      </p:cBhvr>
                                      <p:to>
                                        <p:strVal val="visible"/>
                                      </p:to>
                                    </p:set>
                                    <p:animEffect transition="in" filter="fade">
                                      <p:cBhvr>
                                        <p:cTn id="277" dur="500"/>
                                        <p:tgtEl>
                                          <p:spTgt spid="67778"/>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67732"/>
                                        </p:tgtEl>
                                        <p:attrNameLst>
                                          <p:attrName>style.visibility</p:attrName>
                                        </p:attrNameLst>
                                      </p:cBhvr>
                                      <p:to>
                                        <p:strVal val="visible"/>
                                      </p:to>
                                    </p:set>
                                    <p:animEffect transition="in" filter="fade">
                                      <p:cBhvr>
                                        <p:cTn id="282" dur="500"/>
                                        <p:tgtEl>
                                          <p:spTgt spid="67732"/>
                                        </p:tgtEl>
                                      </p:cBhvr>
                                    </p:animEffect>
                                  </p:childTnLst>
                                </p:cTn>
                              </p:par>
                            </p:childTnLst>
                          </p:cTn>
                        </p:par>
                      </p:childTnLst>
                    </p:cTn>
                  </p:par>
                  <p:par>
                    <p:cTn id="283" fill="hold">
                      <p:stCondLst>
                        <p:cond delay="indefinite"/>
                      </p:stCondLst>
                      <p:childTnLst>
                        <p:par>
                          <p:cTn id="284" fill="hold">
                            <p:stCondLst>
                              <p:cond delay="0"/>
                            </p:stCondLst>
                            <p:childTnLst>
                              <p:par>
                                <p:cTn id="285" presetID="10" presetClass="entr" presetSubtype="0" fill="hold" grpId="0" nodeType="clickEffect">
                                  <p:stCondLst>
                                    <p:cond delay="0"/>
                                  </p:stCondLst>
                                  <p:childTnLst>
                                    <p:set>
                                      <p:cBhvr>
                                        <p:cTn id="286" dur="1" fill="hold">
                                          <p:stCondLst>
                                            <p:cond delay="0"/>
                                          </p:stCondLst>
                                        </p:cTn>
                                        <p:tgtEl>
                                          <p:spTgt spid="67727"/>
                                        </p:tgtEl>
                                        <p:attrNameLst>
                                          <p:attrName>style.visibility</p:attrName>
                                        </p:attrNameLst>
                                      </p:cBhvr>
                                      <p:to>
                                        <p:strVal val="visible"/>
                                      </p:to>
                                    </p:set>
                                    <p:animEffect transition="in" filter="fade">
                                      <p:cBhvr>
                                        <p:cTn id="287" dur="500"/>
                                        <p:tgtEl>
                                          <p:spTgt spid="67727"/>
                                        </p:tgtEl>
                                      </p:cBhvr>
                                    </p:animEffect>
                                  </p:childTnLst>
                                </p:cTn>
                              </p:par>
                            </p:childTnLst>
                          </p:cTn>
                        </p:par>
                      </p:childTnLst>
                    </p:cTn>
                  </p:par>
                  <p:par>
                    <p:cTn id="288" fill="hold">
                      <p:stCondLst>
                        <p:cond delay="indefinite"/>
                      </p:stCondLst>
                      <p:childTnLst>
                        <p:par>
                          <p:cTn id="289" fill="hold">
                            <p:stCondLst>
                              <p:cond delay="0"/>
                            </p:stCondLst>
                            <p:childTnLst>
                              <p:par>
                                <p:cTn id="290" presetID="10" presetClass="entr" presetSubtype="0" fill="hold" grpId="0" nodeType="clickEffect">
                                  <p:stCondLst>
                                    <p:cond delay="0"/>
                                  </p:stCondLst>
                                  <p:childTnLst>
                                    <p:set>
                                      <p:cBhvr>
                                        <p:cTn id="291" dur="1" fill="hold">
                                          <p:stCondLst>
                                            <p:cond delay="0"/>
                                          </p:stCondLst>
                                        </p:cTn>
                                        <p:tgtEl>
                                          <p:spTgt spid="67728"/>
                                        </p:tgtEl>
                                        <p:attrNameLst>
                                          <p:attrName>style.visibility</p:attrName>
                                        </p:attrNameLst>
                                      </p:cBhvr>
                                      <p:to>
                                        <p:strVal val="visible"/>
                                      </p:to>
                                    </p:set>
                                    <p:animEffect transition="in" filter="fade">
                                      <p:cBhvr>
                                        <p:cTn id="292" dur="500"/>
                                        <p:tgtEl>
                                          <p:spTgt spid="67728"/>
                                        </p:tgtEl>
                                      </p:cBhvr>
                                    </p:animEffect>
                                  </p:childTnLst>
                                </p:cTn>
                              </p:par>
                            </p:childTnLst>
                          </p:cTn>
                        </p:par>
                      </p:childTnLst>
                    </p:cTn>
                  </p:par>
                  <p:par>
                    <p:cTn id="293" fill="hold">
                      <p:stCondLst>
                        <p:cond delay="indefinite"/>
                      </p:stCondLst>
                      <p:childTnLst>
                        <p:par>
                          <p:cTn id="294" fill="hold">
                            <p:stCondLst>
                              <p:cond delay="0"/>
                            </p:stCondLst>
                            <p:childTnLst>
                              <p:par>
                                <p:cTn id="295" presetID="10" presetClass="entr" presetSubtype="0" fill="hold" grpId="0" nodeType="clickEffect">
                                  <p:stCondLst>
                                    <p:cond delay="0"/>
                                  </p:stCondLst>
                                  <p:childTnLst>
                                    <p:set>
                                      <p:cBhvr>
                                        <p:cTn id="296" dur="1" fill="hold">
                                          <p:stCondLst>
                                            <p:cond delay="0"/>
                                          </p:stCondLst>
                                        </p:cTn>
                                        <p:tgtEl>
                                          <p:spTgt spid="67729"/>
                                        </p:tgtEl>
                                        <p:attrNameLst>
                                          <p:attrName>style.visibility</p:attrName>
                                        </p:attrNameLst>
                                      </p:cBhvr>
                                      <p:to>
                                        <p:strVal val="visible"/>
                                      </p:to>
                                    </p:set>
                                    <p:animEffect transition="in" filter="fade">
                                      <p:cBhvr>
                                        <p:cTn id="297" dur="500"/>
                                        <p:tgtEl>
                                          <p:spTgt spid="67729"/>
                                        </p:tgtEl>
                                      </p:cBhvr>
                                    </p:animEffect>
                                  </p:childTnLst>
                                </p:cTn>
                              </p:par>
                            </p:childTnLst>
                          </p:cTn>
                        </p:par>
                      </p:childTnLst>
                    </p:cTn>
                  </p:par>
                  <p:par>
                    <p:cTn id="298" fill="hold">
                      <p:stCondLst>
                        <p:cond delay="indefinite"/>
                      </p:stCondLst>
                      <p:childTnLst>
                        <p:par>
                          <p:cTn id="299" fill="hold">
                            <p:stCondLst>
                              <p:cond delay="0"/>
                            </p:stCondLst>
                            <p:childTnLst>
                              <p:par>
                                <p:cTn id="300" presetID="10" presetClass="entr" presetSubtype="0" fill="hold" grpId="0" nodeType="clickEffect">
                                  <p:stCondLst>
                                    <p:cond delay="0"/>
                                  </p:stCondLst>
                                  <p:childTnLst>
                                    <p:set>
                                      <p:cBhvr>
                                        <p:cTn id="301" dur="1" fill="hold">
                                          <p:stCondLst>
                                            <p:cond delay="0"/>
                                          </p:stCondLst>
                                        </p:cTn>
                                        <p:tgtEl>
                                          <p:spTgt spid="67722"/>
                                        </p:tgtEl>
                                        <p:attrNameLst>
                                          <p:attrName>style.visibility</p:attrName>
                                        </p:attrNameLst>
                                      </p:cBhvr>
                                      <p:to>
                                        <p:strVal val="visible"/>
                                      </p:to>
                                    </p:set>
                                    <p:animEffect transition="in" filter="fade">
                                      <p:cBhvr>
                                        <p:cTn id="302" dur="500"/>
                                        <p:tgtEl>
                                          <p:spTgt spid="67722"/>
                                        </p:tgtEl>
                                      </p:cBhvr>
                                    </p:animEffect>
                                  </p:childTnLst>
                                </p:cTn>
                              </p:par>
                            </p:childTnLst>
                          </p:cTn>
                        </p:par>
                      </p:childTnLst>
                    </p:cTn>
                  </p:par>
                  <p:par>
                    <p:cTn id="303" fill="hold">
                      <p:stCondLst>
                        <p:cond delay="indefinite"/>
                      </p:stCondLst>
                      <p:childTnLst>
                        <p:par>
                          <p:cTn id="304" fill="hold">
                            <p:stCondLst>
                              <p:cond delay="0"/>
                            </p:stCondLst>
                            <p:childTnLst>
                              <p:par>
                                <p:cTn id="305" presetID="10" presetClass="entr" presetSubtype="0" fill="hold" grpId="0" nodeType="clickEffect">
                                  <p:stCondLst>
                                    <p:cond delay="0"/>
                                  </p:stCondLst>
                                  <p:childTnLst>
                                    <p:set>
                                      <p:cBhvr>
                                        <p:cTn id="306" dur="1" fill="hold">
                                          <p:stCondLst>
                                            <p:cond delay="0"/>
                                          </p:stCondLst>
                                        </p:cTn>
                                        <p:tgtEl>
                                          <p:spTgt spid="67723"/>
                                        </p:tgtEl>
                                        <p:attrNameLst>
                                          <p:attrName>style.visibility</p:attrName>
                                        </p:attrNameLst>
                                      </p:cBhvr>
                                      <p:to>
                                        <p:strVal val="visible"/>
                                      </p:to>
                                    </p:set>
                                    <p:animEffect transition="in" filter="fade">
                                      <p:cBhvr>
                                        <p:cTn id="307" dur="500"/>
                                        <p:tgtEl>
                                          <p:spTgt spid="67723"/>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ntr" presetSubtype="0" fill="hold" grpId="0" nodeType="clickEffect">
                                  <p:stCondLst>
                                    <p:cond delay="0"/>
                                  </p:stCondLst>
                                  <p:childTnLst>
                                    <p:set>
                                      <p:cBhvr>
                                        <p:cTn id="311" dur="1" fill="hold">
                                          <p:stCondLst>
                                            <p:cond delay="0"/>
                                          </p:stCondLst>
                                        </p:cTn>
                                        <p:tgtEl>
                                          <p:spTgt spid="67724"/>
                                        </p:tgtEl>
                                        <p:attrNameLst>
                                          <p:attrName>style.visibility</p:attrName>
                                        </p:attrNameLst>
                                      </p:cBhvr>
                                      <p:to>
                                        <p:strVal val="visible"/>
                                      </p:to>
                                    </p:set>
                                    <p:animEffect transition="in" filter="fade">
                                      <p:cBhvr>
                                        <p:cTn id="312" dur="500"/>
                                        <p:tgtEl>
                                          <p:spTgt spid="67724"/>
                                        </p:tgtEl>
                                      </p:cBhvr>
                                    </p:animEffect>
                                  </p:childTnLst>
                                </p:cTn>
                              </p:par>
                            </p:childTnLst>
                          </p:cTn>
                        </p:par>
                      </p:childTnLst>
                    </p:cTn>
                  </p:par>
                  <p:par>
                    <p:cTn id="313" fill="hold">
                      <p:stCondLst>
                        <p:cond delay="indefinite"/>
                      </p:stCondLst>
                      <p:childTnLst>
                        <p:par>
                          <p:cTn id="314" fill="hold">
                            <p:stCondLst>
                              <p:cond delay="0"/>
                            </p:stCondLst>
                            <p:childTnLst>
                              <p:par>
                                <p:cTn id="315" presetID="10" presetClass="entr" presetSubtype="0" fill="hold" grpId="0" nodeType="clickEffect">
                                  <p:stCondLst>
                                    <p:cond delay="0"/>
                                  </p:stCondLst>
                                  <p:childTnLst>
                                    <p:set>
                                      <p:cBhvr>
                                        <p:cTn id="316" dur="1" fill="hold">
                                          <p:stCondLst>
                                            <p:cond delay="0"/>
                                          </p:stCondLst>
                                        </p:cTn>
                                        <p:tgtEl>
                                          <p:spTgt spid="67735"/>
                                        </p:tgtEl>
                                        <p:attrNameLst>
                                          <p:attrName>style.visibility</p:attrName>
                                        </p:attrNameLst>
                                      </p:cBhvr>
                                      <p:to>
                                        <p:strVal val="visible"/>
                                      </p:to>
                                    </p:set>
                                    <p:animEffect transition="in" filter="fade">
                                      <p:cBhvr>
                                        <p:cTn id="317" dur="500"/>
                                        <p:tgtEl>
                                          <p:spTgt spid="67735"/>
                                        </p:tgtEl>
                                      </p:cBhvr>
                                    </p:animEffect>
                                  </p:childTnLst>
                                </p:cTn>
                              </p:par>
                            </p:childTnLst>
                          </p:cTn>
                        </p:par>
                      </p:childTnLst>
                    </p:cTn>
                  </p:par>
                  <p:par>
                    <p:cTn id="318" fill="hold">
                      <p:stCondLst>
                        <p:cond delay="indefinite"/>
                      </p:stCondLst>
                      <p:childTnLst>
                        <p:par>
                          <p:cTn id="319" fill="hold">
                            <p:stCondLst>
                              <p:cond delay="0"/>
                            </p:stCondLst>
                            <p:childTnLst>
                              <p:par>
                                <p:cTn id="320" presetID="10" presetClass="entr" presetSubtype="0" fill="hold" grpId="0" nodeType="clickEffect">
                                  <p:stCondLst>
                                    <p:cond delay="0"/>
                                  </p:stCondLst>
                                  <p:childTnLst>
                                    <p:set>
                                      <p:cBhvr>
                                        <p:cTn id="321" dur="1" fill="hold">
                                          <p:stCondLst>
                                            <p:cond delay="0"/>
                                          </p:stCondLst>
                                        </p:cTn>
                                        <p:tgtEl>
                                          <p:spTgt spid="67736"/>
                                        </p:tgtEl>
                                        <p:attrNameLst>
                                          <p:attrName>style.visibility</p:attrName>
                                        </p:attrNameLst>
                                      </p:cBhvr>
                                      <p:to>
                                        <p:strVal val="visible"/>
                                      </p:to>
                                    </p:set>
                                    <p:animEffect transition="in" filter="fade">
                                      <p:cBhvr>
                                        <p:cTn id="322" dur="500"/>
                                        <p:tgtEl>
                                          <p:spTgt spid="67736"/>
                                        </p:tgtEl>
                                      </p:cBhvr>
                                    </p:animEffect>
                                  </p:childTnLst>
                                </p:cTn>
                              </p:par>
                            </p:childTnLst>
                          </p:cTn>
                        </p:par>
                      </p:childTnLst>
                    </p:cTn>
                  </p:par>
                  <p:par>
                    <p:cTn id="323" fill="hold">
                      <p:stCondLst>
                        <p:cond delay="indefinite"/>
                      </p:stCondLst>
                      <p:childTnLst>
                        <p:par>
                          <p:cTn id="324" fill="hold">
                            <p:stCondLst>
                              <p:cond delay="0"/>
                            </p:stCondLst>
                            <p:childTnLst>
                              <p:par>
                                <p:cTn id="325" presetID="10" presetClass="entr" presetSubtype="0" fill="hold" grpId="0" nodeType="clickEffect">
                                  <p:stCondLst>
                                    <p:cond delay="0"/>
                                  </p:stCondLst>
                                  <p:childTnLst>
                                    <p:set>
                                      <p:cBhvr>
                                        <p:cTn id="326" dur="1" fill="hold">
                                          <p:stCondLst>
                                            <p:cond delay="0"/>
                                          </p:stCondLst>
                                        </p:cTn>
                                        <p:tgtEl>
                                          <p:spTgt spid="67737"/>
                                        </p:tgtEl>
                                        <p:attrNameLst>
                                          <p:attrName>style.visibility</p:attrName>
                                        </p:attrNameLst>
                                      </p:cBhvr>
                                      <p:to>
                                        <p:strVal val="visible"/>
                                      </p:to>
                                    </p:set>
                                    <p:animEffect transition="in" filter="fade">
                                      <p:cBhvr>
                                        <p:cTn id="327" dur="500"/>
                                        <p:tgtEl>
                                          <p:spTgt spid="67737"/>
                                        </p:tgtEl>
                                      </p:cBhvr>
                                    </p:animEffect>
                                  </p:childTnLst>
                                </p:cTn>
                              </p:par>
                            </p:childTnLst>
                          </p:cTn>
                        </p:par>
                      </p:childTnLst>
                    </p:cTn>
                  </p:par>
                  <p:par>
                    <p:cTn id="328" fill="hold">
                      <p:stCondLst>
                        <p:cond delay="indefinite"/>
                      </p:stCondLst>
                      <p:childTnLst>
                        <p:par>
                          <p:cTn id="329" fill="hold">
                            <p:stCondLst>
                              <p:cond delay="0"/>
                            </p:stCondLst>
                            <p:childTnLst>
                              <p:par>
                                <p:cTn id="330" presetID="10" presetClass="entr" presetSubtype="0" fill="hold" grpId="0" nodeType="clickEffect">
                                  <p:stCondLst>
                                    <p:cond delay="0"/>
                                  </p:stCondLst>
                                  <p:childTnLst>
                                    <p:set>
                                      <p:cBhvr>
                                        <p:cTn id="331" dur="1" fill="hold">
                                          <p:stCondLst>
                                            <p:cond delay="0"/>
                                          </p:stCondLst>
                                        </p:cTn>
                                        <p:tgtEl>
                                          <p:spTgt spid="67740"/>
                                        </p:tgtEl>
                                        <p:attrNameLst>
                                          <p:attrName>style.visibility</p:attrName>
                                        </p:attrNameLst>
                                      </p:cBhvr>
                                      <p:to>
                                        <p:strVal val="visible"/>
                                      </p:to>
                                    </p:set>
                                    <p:animEffect transition="in" filter="fade">
                                      <p:cBhvr>
                                        <p:cTn id="332" dur="500"/>
                                        <p:tgtEl>
                                          <p:spTgt spid="67740"/>
                                        </p:tgtEl>
                                      </p:cBhvr>
                                    </p:animEffect>
                                  </p:childTnLst>
                                </p:cTn>
                              </p:par>
                            </p:childTnLst>
                          </p:cTn>
                        </p:par>
                      </p:childTnLst>
                    </p:cTn>
                  </p:par>
                  <p:par>
                    <p:cTn id="333" fill="hold">
                      <p:stCondLst>
                        <p:cond delay="indefinite"/>
                      </p:stCondLst>
                      <p:childTnLst>
                        <p:par>
                          <p:cTn id="334" fill="hold">
                            <p:stCondLst>
                              <p:cond delay="0"/>
                            </p:stCondLst>
                            <p:childTnLst>
                              <p:par>
                                <p:cTn id="335" presetID="10" presetClass="entr" presetSubtype="0" fill="hold" grpId="0" nodeType="clickEffect">
                                  <p:stCondLst>
                                    <p:cond delay="0"/>
                                  </p:stCondLst>
                                  <p:childTnLst>
                                    <p:set>
                                      <p:cBhvr>
                                        <p:cTn id="336" dur="1" fill="hold">
                                          <p:stCondLst>
                                            <p:cond delay="0"/>
                                          </p:stCondLst>
                                        </p:cTn>
                                        <p:tgtEl>
                                          <p:spTgt spid="67741"/>
                                        </p:tgtEl>
                                        <p:attrNameLst>
                                          <p:attrName>style.visibility</p:attrName>
                                        </p:attrNameLst>
                                      </p:cBhvr>
                                      <p:to>
                                        <p:strVal val="visible"/>
                                      </p:to>
                                    </p:set>
                                    <p:animEffect transition="in" filter="fade">
                                      <p:cBhvr>
                                        <p:cTn id="337" dur="500"/>
                                        <p:tgtEl>
                                          <p:spTgt spid="67741"/>
                                        </p:tgtEl>
                                      </p:cBhvr>
                                    </p:animEffect>
                                  </p:childTnLst>
                                </p:cTn>
                              </p:par>
                            </p:childTnLst>
                          </p:cTn>
                        </p:par>
                      </p:childTnLst>
                    </p:cTn>
                  </p:par>
                  <p:par>
                    <p:cTn id="338" fill="hold">
                      <p:stCondLst>
                        <p:cond delay="indefinite"/>
                      </p:stCondLst>
                      <p:childTnLst>
                        <p:par>
                          <p:cTn id="339" fill="hold">
                            <p:stCondLst>
                              <p:cond delay="0"/>
                            </p:stCondLst>
                            <p:childTnLst>
                              <p:par>
                                <p:cTn id="340" presetID="10" presetClass="entr" presetSubtype="0" fill="hold" grpId="0" nodeType="clickEffect">
                                  <p:stCondLst>
                                    <p:cond delay="0"/>
                                  </p:stCondLst>
                                  <p:childTnLst>
                                    <p:set>
                                      <p:cBhvr>
                                        <p:cTn id="341" dur="1" fill="hold">
                                          <p:stCondLst>
                                            <p:cond delay="0"/>
                                          </p:stCondLst>
                                        </p:cTn>
                                        <p:tgtEl>
                                          <p:spTgt spid="67744"/>
                                        </p:tgtEl>
                                        <p:attrNameLst>
                                          <p:attrName>style.visibility</p:attrName>
                                        </p:attrNameLst>
                                      </p:cBhvr>
                                      <p:to>
                                        <p:strVal val="visible"/>
                                      </p:to>
                                    </p:set>
                                    <p:animEffect transition="in" filter="fade">
                                      <p:cBhvr>
                                        <p:cTn id="342" dur="500"/>
                                        <p:tgtEl>
                                          <p:spTgt spid="67744"/>
                                        </p:tgtEl>
                                      </p:cBhvr>
                                    </p:animEffect>
                                  </p:childTnLst>
                                </p:cTn>
                              </p:par>
                            </p:childTnLst>
                          </p:cTn>
                        </p:par>
                      </p:childTnLst>
                    </p:cTn>
                  </p:par>
                  <p:par>
                    <p:cTn id="343" fill="hold">
                      <p:stCondLst>
                        <p:cond delay="indefinite"/>
                      </p:stCondLst>
                      <p:childTnLst>
                        <p:par>
                          <p:cTn id="344" fill="hold">
                            <p:stCondLst>
                              <p:cond delay="0"/>
                            </p:stCondLst>
                            <p:childTnLst>
                              <p:par>
                                <p:cTn id="345" presetID="10" presetClass="entr" presetSubtype="0" fill="hold" grpId="0" nodeType="clickEffect">
                                  <p:stCondLst>
                                    <p:cond delay="0"/>
                                  </p:stCondLst>
                                  <p:childTnLst>
                                    <p:set>
                                      <p:cBhvr>
                                        <p:cTn id="346" dur="1" fill="hold">
                                          <p:stCondLst>
                                            <p:cond delay="0"/>
                                          </p:stCondLst>
                                        </p:cTn>
                                        <p:tgtEl>
                                          <p:spTgt spid="67781"/>
                                        </p:tgtEl>
                                        <p:attrNameLst>
                                          <p:attrName>style.visibility</p:attrName>
                                        </p:attrNameLst>
                                      </p:cBhvr>
                                      <p:to>
                                        <p:strVal val="visible"/>
                                      </p:to>
                                    </p:set>
                                    <p:animEffect transition="in" filter="fade">
                                      <p:cBhvr>
                                        <p:cTn id="347" dur="500"/>
                                        <p:tgtEl>
                                          <p:spTgt spid="67781"/>
                                        </p:tgtEl>
                                      </p:cBhvr>
                                    </p:animEffect>
                                  </p:childTnLst>
                                </p:cTn>
                              </p:par>
                            </p:childTnLst>
                          </p:cTn>
                        </p:par>
                      </p:childTnLst>
                    </p:cTn>
                  </p:par>
                  <p:par>
                    <p:cTn id="348" fill="hold">
                      <p:stCondLst>
                        <p:cond delay="indefinite"/>
                      </p:stCondLst>
                      <p:childTnLst>
                        <p:par>
                          <p:cTn id="349" fill="hold">
                            <p:stCondLst>
                              <p:cond delay="0"/>
                            </p:stCondLst>
                            <p:childTnLst>
                              <p:par>
                                <p:cTn id="350" presetID="10" presetClass="entr" presetSubtype="0" fill="hold" grpId="0" nodeType="clickEffect">
                                  <p:stCondLst>
                                    <p:cond delay="0"/>
                                  </p:stCondLst>
                                  <p:childTnLst>
                                    <p:set>
                                      <p:cBhvr>
                                        <p:cTn id="351" dur="1" fill="hold">
                                          <p:stCondLst>
                                            <p:cond delay="0"/>
                                          </p:stCondLst>
                                        </p:cTn>
                                        <p:tgtEl>
                                          <p:spTgt spid="67755"/>
                                        </p:tgtEl>
                                        <p:attrNameLst>
                                          <p:attrName>style.visibility</p:attrName>
                                        </p:attrNameLst>
                                      </p:cBhvr>
                                      <p:to>
                                        <p:strVal val="visible"/>
                                      </p:to>
                                    </p:set>
                                    <p:animEffect transition="in" filter="fade">
                                      <p:cBhvr>
                                        <p:cTn id="352" dur="500"/>
                                        <p:tgtEl>
                                          <p:spTgt spid="67755"/>
                                        </p:tgtEl>
                                      </p:cBhvr>
                                    </p:animEffect>
                                  </p:childTnLst>
                                </p:cTn>
                              </p:par>
                            </p:childTnLst>
                          </p:cTn>
                        </p:par>
                      </p:childTnLst>
                    </p:cTn>
                  </p:par>
                  <p:par>
                    <p:cTn id="353" fill="hold">
                      <p:stCondLst>
                        <p:cond delay="indefinite"/>
                      </p:stCondLst>
                      <p:childTnLst>
                        <p:par>
                          <p:cTn id="354" fill="hold">
                            <p:stCondLst>
                              <p:cond delay="0"/>
                            </p:stCondLst>
                            <p:childTnLst>
                              <p:par>
                                <p:cTn id="355" presetID="10" presetClass="entr" presetSubtype="0" fill="hold" grpId="0" nodeType="clickEffect">
                                  <p:stCondLst>
                                    <p:cond delay="0"/>
                                  </p:stCondLst>
                                  <p:childTnLst>
                                    <p:set>
                                      <p:cBhvr>
                                        <p:cTn id="356" dur="1" fill="hold">
                                          <p:stCondLst>
                                            <p:cond delay="0"/>
                                          </p:stCondLst>
                                        </p:cTn>
                                        <p:tgtEl>
                                          <p:spTgt spid="67750"/>
                                        </p:tgtEl>
                                        <p:attrNameLst>
                                          <p:attrName>style.visibility</p:attrName>
                                        </p:attrNameLst>
                                      </p:cBhvr>
                                      <p:to>
                                        <p:strVal val="visible"/>
                                      </p:to>
                                    </p:set>
                                    <p:animEffect transition="in" filter="fade">
                                      <p:cBhvr>
                                        <p:cTn id="357" dur="500"/>
                                        <p:tgtEl>
                                          <p:spTgt spid="67750"/>
                                        </p:tgtEl>
                                      </p:cBhvr>
                                    </p:animEffect>
                                  </p:childTnLst>
                                </p:cTn>
                              </p:par>
                            </p:childTnLst>
                          </p:cTn>
                        </p:par>
                      </p:childTnLst>
                    </p:cTn>
                  </p:par>
                  <p:par>
                    <p:cTn id="358" fill="hold">
                      <p:stCondLst>
                        <p:cond delay="indefinite"/>
                      </p:stCondLst>
                      <p:childTnLst>
                        <p:par>
                          <p:cTn id="359" fill="hold">
                            <p:stCondLst>
                              <p:cond delay="0"/>
                            </p:stCondLst>
                            <p:childTnLst>
                              <p:par>
                                <p:cTn id="360" presetID="10" presetClass="entr" presetSubtype="0" fill="hold" grpId="0" nodeType="clickEffect">
                                  <p:stCondLst>
                                    <p:cond delay="0"/>
                                  </p:stCondLst>
                                  <p:childTnLst>
                                    <p:set>
                                      <p:cBhvr>
                                        <p:cTn id="361" dur="1" fill="hold">
                                          <p:stCondLst>
                                            <p:cond delay="0"/>
                                          </p:stCondLst>
                                        </p:cTn>
                                        <p:tgtEl>
                                          <p:spTgt spid="67751"/>
                                        </p:tgtEl>
                                        <p:attrNameLst>
                                          <p:attrName>style.visibility</p:attrName>
                                        </p:attrNameLst>
                                      </p:cBhvr>
                                      <p:to>
                                        <p:strVal val="visible"/>
                                      </p:to>
                                    </p:set>
                                    <p:animEffect transition="in" filter="fade">
                                      <p:cBhvr>
                                        <p:cTn id="362" dur="500"/>
                                        <p:tgtEl>
                                          <p:spTgt spid="67751"/>
                                        </p:tgtEl>
                                      </p:cBhvr>
                                    </p:animEffect>
                                  </p:childTnLst>
                                </p:cTn>
                              </p:par>
                            </p:childTnLst>
                          </p:cTn>
                        </p:par>
                      </p:childTnLst>
                    </p:cTn>
                  </p:par>
                  <p:par>
                    <p:cTn id="363" fill="hold">
                      <p:stCondLst>
                        <p:cond delay="indefinite"/>
                      </p:stCondLst>
                      <p:childTnLst>
                        <p:par>
                          <p:cTn id="364" fill="hold">
                            <p:stCondLst>
                              <p:cond delay="0"/>
                            </p:stCondLst>
                            <p:childTnLst>
                              <p:par>
                                <p:cTn id="365" presetID="10" presetClass="entr" presetSubtype="0" fill="hold" grpId="0" nodeType="clickEffect">
                                  <p:stCondLst>
                                    <p:cond delay="0"/>
                                  </p:stCondLst>
                                  <p:childTnLst>
                                    <p:set>
                                      <p:cBhvr>
                                        <p:cTn id="366" dur="1" fill="hold">
                                          <p:stCondLst>
                                            <p:cond delay="0"/>
                                          </p:stCondLst>
                                        </p:cTn>
                                        <p:tgtEl>
                                          <p:spTgt spid="67752"/>
                                        </p:tgtEl>
                                        <p:attrNameLst>
                                          <p:attrName>style.visibility</p:attrName>
                                        </p:attrNameLst>
                                      </p:cBhvr>
                                      <p:to>
                                        <p:strVal val="visible"/>
                                      </p:to>
                                    </p:set>
                                    <p:animEffect transition="in" filter="fade">
                                      <p:cBhvr>
                                        <p:cTn id="367" dur="500"/>
                                        <p:tgtEl>
                                          <p:spTgt spid="67752"/>
                                        </p:tgtEl>
                                      </p:cBhvr>
                                    </p:animEffect>
                                  </p:childTnLst>
                                </p:cTn>
                              </p:par>
                            </p:childTnLst>
                          </p:cTn>
                        </p:par>
                      </p:childTnLst>
                    </p:cTn>
                  </p:par>
                  <p:par>
                    <p:cTn id="368" fill="hold">
                      <p:stCondLst>
                        <p:cond delay="indefinite"/>
                      </p:stCondLst>
                      <p:childTnLst>
                        <p:par>
                          <p:cTn id="369" fill="hold">
                            <p:stCondLst>
                              <p:cond delay="0"/>
                            </p:stCondLst>
                            <p:childTnLst>
                              <p:par>
                                <p:cTn id="370" presetID="10" presetClass="entr" presetSubtype="0" fill="hold" grpId="0" nodeType="clickEffect">
                                  <p:stCondLst>
                                    <p:cond delay="0"/>
                                  </p:stCondLst>
                                  <p:childTnLst>
                                    <p:set>
                                      <p:cBhvr>
                                        <p:cTn id="371" dur="1" fill="hold">
                                          <p:stCondLst>
                                            <p:cond delay="0"/>
                                          </p:stCondLst>
                                        </p:cTn>
                                        <p:tgtEl>
                                          <p:spTgt spid="67745"/>
                                        </p:tgtEl>
                                        <p:attrNameLst>
                                          <p:attrName>style.visibility</p:attrName>
                                        </p:attrNameLst>
                                      </p:cBhvr>
                                      <p:to>
                                        <p:strVal val="visible"/>
                                      </p:to>
                                    </p:set>
                                    <p:animEffect transition="in" filter="fade">
                                      <p:cBhvr>
                                        <p:cTn id="372" dur="500"/>
                                        <p:tgtEl>
                                          <p:spTgt spid="67745"/>
                                        </p:tgtEl>
                                      </p:cBhvr>
                                    </p:animEffect>
                                  </p:childTnLst>
                                </p:cTn>
                              </p:par>
                            </p:childTnLst>
                          </p:cTn>
                        </p:par>
                      </p:childTnLst>
                    </p:cTn>
                  </p:par>
                  <p:par>
                    <p:cTn id="373" fill="hold">
                      <p:stCondLst>
                        <p:cond delay="indefinite"/>
                      </p:stCondLst>
                      <p:childTnLst>
                        <p:par>
                          <p:cTn id="374" fill="hold">
                            <p:stCondLst>
                              <p:cond delay="0"/>
                            </p:stCondLst>
                            <p:childTnLst>
                              <p:par>
                                <p:cTn id="375" presetID="10" presetClass="entr" presetSubtype="0" fill="hold" grpId="0" nodeType="clickEffect">
                                  <p:stCondLst>
                                    <p:cond delay="0"/>
                                  </p:stCondLst>
                                  <p:childTnLst>
                                    <p:set>
                                      <p:cBhvr>
                                        <p:cTn id="376" dur="1" fill="hold">
                                          <p:stCondLst>
                                            <p:cond delay="0"/>
                                          </p:stCondLst>
                                        </p:cTn>
                                        <p:tgtEl>
                                          <p:spTgt spid="67746"/>
                                        </p:tgtEl>
                                        <p:attrNameLst>
                                          <p:attrName>style.visibility</p:attrName>
                                        </p:attrNameLst>
                                      </p:cBhvr>
                                      <p:to>
                                        <p:strVal val="visible"/>
                                      </p:to>
                                    </p:set>
                                    <p:animEffect transition="in" filter="fade">
                                      <p:cBhvr>
                                        <p:cTn id="377" dur="500"/>
                                        <p:tgtEl>
                                          <p:spTgt spid="67746"/>
                                        </p:tgtEl>
                                      </p:cBhvr>
                                    </p:animEffect>
                                  </p:childTnLst>
                                </p:cTn>
                              </p:par>
                            </p:childTnLst>
                          </p:cTn>
                        </p:par>
                      </p:childTnLst>
                    </p:cTn>
                  </p:par>
                  <p:par>
                    <p:cTn id="378" fill="hold">
                      <p:stCondLst>
                        <p:cond delay="indefinite"/>
                      </p:stCondLst>
                      <p:childTnLst>
                        <p:par>
                          <p:cTn id="379" fill="hold">
                            <p:stCondLst>
                              <p:cond delay="0"/>
                            </p:stCondLst>
                            <p:childTnLst>
                              <p:par>
                                <p:cTn id="380" presetID="10" presetClass="entr" presetSubtype="0" fill="hold" grpId="0" nodeType="clickEffect">
                                  <p:stCondLst>
                                    <p:cond delay="0"/>
                                  </p:stCondLst>
                                  <p:childTnLst>
                                    <p:set>
                                      <p:cBhvr>
                                        <p:cTn id="381" dur="1" fill="hold">
                                          <p:stCondLst>
                                            <p:cond delay="0"/>
                                          </p:stCondLst>
                                        </p:cTn>
                                        <p:tgtEl>
                                          <p:spTgt spid="67747"/>
                                        </p:tgtEl>
                                        <p:attrNameLst>
                                          <p:attrName>style.visibility</p:attrName>
                                        </p:attrNameLst>
                                      </p:cBhvr>
                                      <p:to>
                                        <p:strVal val="visible"/>
                                      </p:to>
                                    </p:set>
                                    <p:animEffect transition="in" filter="fade">
                                      <p:cBhvr>
                                        <p:cTn id="382" dur="500"/>
                                        <p:tgtEl>
                                          <p:spTgt spid="67747"/>
                                        </p:tgtEl>
                                      </p:cBhvr>
                                    </p:animEffect>
                                  </p:childTnLst>
                                </p:cTn>
                              </p:par>
                            </p:childTnLst>
                          </p:cTn>
                        </p:par>
                      </p:childTnLst>
                    </p:cTn>
                  </p:par>
                  <p:par>
                    <p:cTn id="383" fill="hold">
                      <p:stCondLst>
                        <p:cond delay="indefinite"/>
                      </p:stCondLst>
                      <p:childTnLst>
                        <p:par>
                          <p:cTn id="384" fill="hold">
                            <p:stCondLst>
                              <p:cond delay="0"/>
                            </p:stCondLst>
                            <p:childTnLst>
                              <p:par>
                                <p:cTn id="385" presetID="10" presetClass="entr" presetSubtype="0" fill="hold" grpId="0" nodeType="clickEffect">
                                  <p:stCondLst>
                                    <p:cond delay="0"/>
                                  </p:stCondLst>
                                  <p:childTnLst>
                                    <p:set>
                                      <p:cBhvr>
                                        <p:cTn id="386" dur="1" fill="hold">
                                          <p:stCondLst>
                                            <p:cond delay="0"/>
                                          </p:stCondLst>
                                        </p:cTn>
                                        <p:tgtEl>
                                          <p:spTgt spid="67758"/>
                                        </p:tgtEl>
                                        <p:attrNameLst>
                                          <p:attrName>style.visibility</p:attrName>
                                        </p:attrNameLst>
                                      </p:cBhvr>
                                      <p:to>
                                        <p:strVal val="visible"/>
                                      </p:to>
                                    </p:set>
                                    <p:animEffect transition="in" filter="fade">
                                      <p:cBhvr>
                                        <p:cTn id="387" dur="500"/>
                                        <p:tgtEl>
                                          <p:spTgt spid="67758"/>
                                        </p:tgtEl>
                                      </p:cBhvr>
                                    </p:animEffect>
                                  </p:childTnLst>
                                </p:cTn>
                              </p:par>
                            </p:childTnLst>
                          </p:cTn>
                        </p:par>
                      </p:childTnLst>
                    </p:cTn>
                  </p:par>
                  <p:par>
                    <p:cTn id="388" fill="hold">
                      <p:stCondLst>
                        <p:cond delay="indefinite"/>
                      </p:stCondLst>
                      <p:childTnLst>
                        <p:par>
                          <p:cTn id="389" fill="hold">
                            <p:stCondLst>
                              <p:cond delay="0"/>
                            </p:stCondLst>
                            <p:childTnLst>
                              <p:par>
                                <p:cTn id="390" presetID="10" presetClass="entr" presetSubtype="0" fill="hold" grpId="0" nodeType="clickEffect">
                                  <p:stCondLst>
                                    <p:cond delay="0"/>
                                  </p:stCondLst>
                                  <p:childTnLst>
                                    <p:set>
                                      <p:cBhvr>
                                        <p:cTn id="391" dur="1" fill="hold">
                                          <p:stCondLst>
                                            <p:cond delay="0"/>
                                          </p:stCondLst>
                                        </p:cTn>
                                        <p:tgtEl>
                                          <p:spTgt spid="67759"/>
                                        </p:tgtEl>
                                        <p:attrNameLst>
                                          <p:attrName>style.visibility</p:attrName>
                                        </p:attrNameLst>
                                      </p:cBhvr>
                                      <p:to>
                                        <p:strVal val="visible"/>
                                      </p:to>
                                    </p:set>
                                    <p:animEffect transition="in" filter="fade">
                                      <p:cBhvr>
                                        <p:cTn id="392" dur="500"/>
                                        <p:tgtEl>
                                          <p:spTgt spid="67759"/>
                                        </p:tgtEl>
                                      </p:cBhvr>
                                    </p:animEffect>
                                  </p:childTnLst>
                                </p:cTn>
                              </p:par>
                            </p:childTnLst>
                          </p:cTn>
                        </p:par>
                      </p:childTnLst>
                    </p:cTn>
                  </p:par>
                  <p:par>
                    <p:cTn id="393" fill="hold">
                      <p:stCondLst>
                        <p:cond delay="indefinite"/>
                      </p:stCondLst>
                      <p:childTnLst>
                        <p:par>
                          <p:cTn id="394" fill="hold">
                            <p:stCondLst>
                              <p:cond delay="0"/>
                            </p:stCondLst>
                            <p:childTnLst>
                              <p:par>
                                <p:cTn id="395" presetID="10" presetClass="entr" presetSubtype="0" fill="hold" grpId="0" nodeType="clickEffect">
                                  <p:stCondLst>
                                    <p:cond delay="0"/>
                                  </p:stCondLst>
                                  <p:childTnLst>
                                    <p:set>
                                      <p:cBhvr>
                                        <p:cTn id="396" dur="1" fill="hold">
                                          <p:stCondLst>
                                            <p:cond delay="0"/>
                                          </p:stCondLst>
                                        </p:cTn>
                                        <p:tgtEl>
                                          <p:spTgt spid="67760"/>
                                        </p:tgtEl>
                                        <p:attrNameLst>
                                          <p:attrName>style.visibility</p:attrName>
                                        </p:attrNameLst>
                                      </p:cBhvr>
                                      <p:to>
                                        <p:strVal val="visible"/>
                                      </p:to>
                                    </p:set>
                                    <p:animEffect transition="in" filter="fade">
                                      <p:cBhvr>
                                        <p:cTn id="397" dur="500"/>
                                        <p:tgtEl>
                                          <p:spTgt spid="67760"/>
                                        </p:tgtEl>
                                      </p:cBhvr>
                                    </p:animEffect>
                                  </p:childTnLst>
                                </p:cTn>
                              </p:par>
                            </p:childTnLst>
                          </p:cTn>
                        </p:par>
                      </p:childTnLst>
                    </p:cTn>
                  </p:par>
                  <p:par>
                    <p:cTn id="398" fill="hold">
                      <p:stCondLst>
                        <p:cond delay="indefinite"/>
                      </p:stCondLst>
                      <p:childTnLst>
                        <p:par>
                          <p:cTn id="399" fill="hold">
                            <p:stCondLst>
                              <p:cond delay="0"/>
                            </p:stCondLst>
                            <p:childTnLst>
                              <p:par>
                                <p:cTn id="400" presetID="10" presetClass="entr" presetSubtype="0" fill="hold" grpId="0" nodeType="clickEffect">
                                  <p:stCondLst>
                                    <p:cond delay="0"/>
                                  </p:stCondLst>
                                  <p:childTnLst>
                                    <p:set>
                                      <p:cBhvr>
                                        <p:cTn id="401" dur="1" fill="hold">
                                          <p:stCondLst>
                                            <p:cond delay="0"/>
                                          </p:stCondLst>
                                        </p:cTn>
                                        <p:tgtEl>
                                          <p:spTgt spid="67763"/>
                                        </p:tgtEl>
                                        <p:attrNameLst>
                                          <p:attrName>style.visibility</p:attrName>
                                        </p:attrNameLst>
                                      </p:cBhvr>
                                      <p:to>
                                        <p:strVal val="visible"/>
                                      </p:to>
                                    </p:set>
                                    <p:animEffect transition="in" filter="fade">
                                      <p:cBhvr>
                                        <p:cTn id="402" dur="500"/>
                                        <p:tgtEl>
                                          <p:spTgt spid="67763"/>
                                        </p:tgtEl>
                                      </p:cBhvr>
                                    </p:animEffect>
                                  </p:childTnLst>
                                </p:cTn>
                              </p:par>
                            </p:childTnLst>
                          </p:cTn>
                        </p:par>
                      </p:childTnLst>
                    </p:cTn>
                  </p:par>
                  <p:par>
                    <p:cTn id="403" fill="hold">
                      <p:stCondLst>
                        <p:cond delay="indefinite"/>
                      </p:stCondLst>
                      <p:childTnLst>
                        <p:par>
                          <p:cTn id="404" fill="hold">
                            <p:stCondLst>
                              <p:cond delay="0"/>
                            </p:stCondLst>
                            <p:childTnLst>
                              <p:par>
                                <p:cTn id="405" presetID="10" presetClass="entr" presetSubtype="0" fill="hold" grpId="0" nodeType="clickEffect">
                                  <p:stCondLst>
                                    <p:cond delay="0"/>
                                  </p:stCondLst>
                                  <p:childTnLst>
                                    <p:set>
                                      <p:cBhvr>
                                        <p:cTn id="406" dur="1" fill="hold">
                                          <p:stCondLst>
                                            <p:cond delay="0"/>
                                          </p:stCondLst>
                                        </p:cTn>
                                        <p:tgtEl>
                                          <p:spTgt spid="67764"/>
                                        </p:tgtEl>
                                        <p:attrNameLst>
                                          <p:attrName>style.visibility</p:attrName>
                                        </p:attrNameLst>
                                      </p:cBhvr>
                                      <p:to>
                                        <p:strVal val="visible"/>
                                      </p:to>
                                    </p:set>
                                    <p:animEffect transition="in" filter="fade">
                                      <p:cBhvr>
                                        <p:cTn id="407" dur="500"/>
                                        <p:tgtEl>
                                          <p:spTgt spid="67764"/>
                                        </p:tgtEl>
                                      </p:cBhvr>
                                    </p:animEffect>
                                  </p:childTnLst>
                                </p:cTn>
                              </p:par>
                            </p:childTnLst>
                          </p:cTn>
                        </p:par>
                      </p:childTnLst>
                    </p:cTn>
                  </p:par>
                  <p:par>
                    <p:cTn id="408" fill="hold">
                      <p:stCondLst>
                        <p:cond delay="indefinite"/>
                      </p:stCondLst>
                      <p:childTnLst>
                        <p:par>
                          <p:cTn id="409" fill="hold">
                            <p:stCondLst>
                              <p:cond delay="0"/>
                            </p:stCondLst>
                            <p:childTnLst>
                              <p:par>
                                <p:cTn id="410" presetID="10" presetClass="entr" presetSubtype="0" fill="hold" grpId="0" nodeType="clickEffect">
                                  <p:stCondLst>
                                    <p:cond delay="0"/>
                                  </p:stCondLst>
                                  <p:childTnLst>
                                    <p:set>
                                      <p:cBhvr>
                                        <p:cTn id="411" dur="1" fill="hold">
                                          <p:stCondLst>
                                            <p:cond delay="0"/>
                                          </p:stCondLst>
                                        </p:cTn>
                                        <p:tgtEl>
                                          <p:spTgt spid="67767"/>
                                        </p:tgtEl>
                                        <p:attrNameLst>
                                          <p:attrName>style.visibility</p:attrName>
                                        </p:attrNameLst>
                                      </p:cBhvr>
                                      <p:to>
                                        <p:strVal val="visible"/>
                                      </p:to>
                                    </p:set>
                                    <p:animEffect transition="in" filter="fade">
                                      <p:cBhvr>
                                        <p:cTn id="412" dur="500"/>
                                        <p:tgtEl>
                                          <p:spTgt spid="67767"/>
                                        </p:tgtEl>
                                      </p:cBhvr>
                                    </p:animEffect>
                                  </p:childTnLst>
                                </p:cTn>
                              </p:par>
                            </p:childTnLst>
                          </p:cTn>
                        </p:par>
                      </p:childTnLst>
                    </p:cTn>
                  </p:par>
                  <p:par>
                    <p:cTn id="413" fill="hold">
                      <p:stCondLst>
                        <p:cond delay="indefinite"/>
                      </p:stCondLst>
                      <p:childTnLst>
                        <p:par>
                          <p:cTn id="414" fill="hold">
                            <p:stCondLst>
                              <p:cond delay="0"/>
                            </p:stCondLst>
                            <p:childTnLst>
                              <p:par>
                                <p:cTn id="415" presetID="10" presetClass="entr" presetSubtype="0" fill="hold" grpId="0" nodeType="clickEffect">
                                  <p:stCondLst>
                                    <p:cond delay="0"/>
                                  </p:stCondLst>
                                  <p:childTnLst>
                                    <p:set>
                                      <p:cBhvr>
                                        <p:cTn id="416" dur="1" fill="hold">
                                          <p:stCondLst>
                                            <p:cond delay="0"/>
                                          </p:stCondLst>
                                        </p:cTn>
                                        <p:tgtEl>
                                          <p:spTgt spid="67768"/>
                                        </p:tgtEl>
                                        <p:attrNameLst>
                                          <p:attrName>style.visibility</p:attrName>
                                        </p:attrNameLst>
                                      </p:cBhvr>
                                      <p:to>
                                        <p:strVal val="visible"/>
                                      </p:to>
                                    </p:set>
                                    <p:animEffect transition="in" filter="fade">
                                      <p:cBhvr>
                                        <p:cTn id="417" dur="500"/>
                                        <p:tgtEl>
                                          <p:spTgt spid="67768"/>
                                        </p:tgtEl>
                                      </p:cBhvr>
                                    </p:animEffect>
                                  </p:childTnLst>
                                </p:cTn>
                              </p:par>
                            </p:childTnLst>
                          </p:cTn>
                        </p:par>
                      </p:childTnLst>
                    </p:cTn>
                  </p:par>
                  <p:par>
                    <p:cTn id="418" fill="hold">
                      <p:stCondLst>
                        <p:cond delay="indefinite"/>
                      </p:stCondLst>
                      <p:childTnLst>
                        <p:par>
                          <p:cTn id="419" fill="hold">
                            <p:stCondLst>
                              <p:cond delay="0"/>
                            </p:stCondLst>
                            <p:childTnLst>
                              <p:par>
                                <p:cTn id="420" presetID="10" presetClass="entr" presetSubtype="0" fill="hold" grpId="0" nodeType="clickEffect">
                                  <p:stCondLst>
                                    <p:cond delay="0"/>
                                  </p:stCondLst>
                                  <p:childTnLst>
                                    <p:set>
                                      <p:cBhvr>
                                        <p:cTn id="421" dur="1" fill="hold">
                                          <p:stCondLst>
                                            <p:cond delay="0"/>
                                          </p:stCondLst>
                                        </p:cTn>
                                        <p:tgtEl>
                                          <p:spTgt spid="67769"/>
                                        </p:tgtEl>
                                        <p:attrNameLst>
                                          <p:attrName>style.visibility</p:attrName>
                                        </p:attrNameLst>
                                      </p:cBhvr>
                                      <p:to>
                                        <p:strVal val="visible"/>
                                      </p:to>
                                    </p:set>
                                    <p:animEffect transition="in" filter="fade">
                                      <p:cBhvr>
                                        <p:cTn id="422" dur="500"/>
                                        <p:tgtEl>
                                          <p:spTgt spid="67769"/>
                                        </p:tgtEl>
                                      </p:cBhvr>
                                    </p:animEffect>
                                  </p:childTnLst>
                                </p:cTn>
                              </p:par>
                            </p:childTnLst>
                          </p:cTn>
                        </p:par>
                      </p:childTnLst>
                    </p:cTn>
                  </p:par>
                  <p:par>
                    <p:cTn id="423" fill="hold">
                      <p:stCondLst>
                        <p:cond delay="indefinite"/>
                      </p:stCondLst>
                      <p:childTnLst>
                        <p:par>
                          <p:cTn id="424" fill="hold">
                            <p:stCondLst>
                              <p:cond delay="0"/>
                            </p:stCondLst>
                            <p:childTnLst>
                              <p:par>
                                <p:cTn id="425" presetID="10" presetClass="entr" presetSubtype="0" fill="hold" grpId="0" nodeType="clickEffect">
                                  <p:stCondLst>
                                    <p:cond delay="0"/>
                                  </p:stCondLst>
                                  <p:childTnLst>
                                    <p:set>
                                      <p:cBhvr>
                                        <p:cTn id="426" dur="1" fill="hold">
                                          <p:stCondLst>
                                            <p:cond delay="0"/>
                                          </p:stCondLst>
                                        </p:cTn>
                                        <p:tgtEl>
                                          <p:spTgt spid="67772"/>
                                        </p:tgtEl>
                                        <p:attrNameLst>
                                          <p:attrName>style.visibility</p:attrName>
                                        </p:attrNameLst>
                                      </p:cBhvr>
                                      <p:to>
                                        <p:strVal val="visible"/>
                                      </p:to>
                                    </p:set>
                                    <p:animEffect transition="in" filter="fade">
                                      <p:cBhvr>
                                        <p:cTn id="427" dur="500"/>
                                        <p:tgtEl>
                                          <p:spTgt spid="67772"/>
                                        </p:tgtEl>
                                      </p:cBhvr>
                                    </p:animEffect>
                                  </p:childTnLst>
                                </p:cTn>
                              </p:par>
                            </p:childTnLst>
                          </p:cTn>
                        </p:par>
                      </p:childTnLst>
                    </p:cTn>
                  </p:par>
                  <p:par>
                    <p:cTn id="428" fill="hold">
                      <p:stCondLst>
                        <p:cond delay="indefinite"/>
                      </p:stCondLst>
                      <p:childTnLst>
                        <p:par>
                          <p:cTn id="429" fill="hold">
                            <p:stCondLst>
                              <p:cond delay="0"/>
                            </p:stCondLst>
                            <p:childTnLst>
                              <p:par>
                                <p:cTn id="430" presetID="10" presetClass="entr" presetSubtype="0" fill="hold" grpId="0" nodeType="clickEffect">
                                  <p:stCondLst>
                                    <p:cond delay="0"/>
                                  </p:stCondLst>
                                  <p:childTnLst>
                                    <p:set>
                                      <p:cBhvr>
                                        <p:cTn id="431" dur="1" fill="hold">
                                          <p:stCondLst>
                                            <p:cond delay="0"/>
                                          </p:stCondLst>
                                        </p:cTn>
                                        <p:tgtEl>
                                          <p:spTgt spid="67773"/>
                                        </p:tgtEl>
                                        <p:attrNameLst>
                                          <p:attrName>style.visibility</p:attrName>
                                        </p:attrNameLst>
                                      </p:cBhvr>
                                      <p:to>
                                        <p:strVal val="visible"/>
                                      </p:to>
                                    </p:set>
                                    <p:animEffect transition="in" filter="fade">
                                      <p:cBhvr>
                                        <p:cTn id="432" dur="500"/>
                                        <p:tgtEl>
                                          <p:spTgt spid="6777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33" fill="hold" display="0">
                  <p:stCondLst>
                    <p:cond delay="indefinite"/>
                  </p:stCondLst>
                  <p:endCondLst>
                    <p:cond evt="onStopAudio" delay="0">
                      <p:tgtEl>
                        <p:sldTgt/>
                      </p:tgtEl>
                    </p:cond>
                  </p:endCondLst>
                </p:cTn>
                <p:tgtEl>
                  <p:spTgt spid="2"/>
                </p:tgtEl>
              </p:cMediaNode>
            </p:audio>
          </p:childTnLst>
        </p:cTn>
      </p:par>
    </p:tnLst>
    <p:bldLst>
      <p:bldP spid="67705" grpId="0" animBg="1"/>
      <p:bldP spid="67718" grpId="0"/>
      <p:bldP spid="67719" grpId="0"/>
      <p:bldP spid="67720" grpId="0"/>
      <p:bldP spid="67721" grpId="0"/>
      <p:bldP spid="67722" grpId="0"/>
      <p:bldP spid="67723" grpId="0"/>
      <p:bldP spid="67724" grpId="0"/>
      <p:bldP spid="67725" grpId="0"/>
      <p:bldP spid="67726" grpId="0"/>
      <p:bldP spid="67727" grpId="0"/>
      <p:bldP spid="67728" grpId="0"/>
      <p:bldP spid="67729" grpId="0"/>
      <p:bldP spid="67730" grpId="0"/>
      <p:bldP spid="67731" grpId="0"/>
      <p:bldP spid="67732" grpId="0"/>
      <p:bldP spid="67733" grpId="0"/>
      <p:bldP spid="67734" grpId="0"/>
      <p:bldP spid="67735" grpId="0"/>
      <p:bldP spid="67736" grpId="0"/>
      <p:bldP spid="67737" grpId="0"/>
      <p:bldP spid="67738" grpId="0"/>
      <p:bldP spid="67739" grpId="0"/>
      <p:bldP spid="67740" grpId="0"/>
      <p:bldP spid="67741" grpId="0"/>
      <p:bldP spid="67742" grpId="0"/>
      <p:bldP spid="67743" grpId="0"/>
      <p:bldP spid="67744" grpId="0"/>
      <p:bldP spid="67745" grpId="0"/>
      <p:bldP spid="67746" grpId="0"/>
      <p:bldP spid="67747" grpId="0"/>
      <p:bldP spid="67748" grpId="0"/>
      <p:bldP spid="67749" grpId="0"/>
      <p:bldP spid="67750" grpId="0"/>
      <p:bldP spid="67751" grpId="0"/>
      <p:bldP spid="67752" grpId="0"/>
      <p:bldP spid="67753" grpId="0"/>
      <p:bldP spid="67754" grpId="0"/>
      <p:bldP spid="67755" grpId="0"/>
      <p:bldP spid="67756" grpId="0"/>
      <p:bldP spid="67757" grpId="0"/>
      <p:bldP spid="67758" grpId="0"/>
      <p:bldP spid="67759" grpId="0"/>
      <p:bldP spid="67760" grpId="0"/>
      <p:bldP spid="67761" grpId="0"/>
      <p:bldP spid="67762" grpId="0"/>
      <p:bldP spid="67763" grpId="0"/>
      <p:bldP spid="67764" grpId="0"/>
      <p:bldP spid="67765" grpId="0"/>
      <p:bldP spid="67766" grpId="0"/>
      <p:bldP spid="67767" grpId="0"/>
      <p:bldP spid="67768" grpId="0"/>
      <p:bldP spid="67769" grpId="0"/>
      <p:bldP spid="67770" grpId="0"/>
      <p:bldP spid="67771" grpId="0"/>
      <p:bldP spid="67772" grpId="0"/>
      <p:bldP spid="67773" grpId="0"/>
      <p:bldP spid="67774" grpId="0"/>
      <p:bldP spid="67775" grpId="0"/>
      <p:bldP spid="67776" grpId="0"/>
      <p:bldP spid="67777" grpId="0"/>
      <p:bldP spid="67778" grpId="0"/>
      <p:bldP spid="67779" grpId="0"/>
      <p:bldP spid="67780" grpId="0"/>
      <p:bldP spid="67781" grpId="0"/>
      <p:bldP spid="67782" grpId="0"/>
      <p:bldP spid="67783" grpId="0" animBg="1"/>
      <p:bldP spid="67784" grpId="0" animBg="1"/>
      <p:bldP spid="67785" grpId="0" animBg="1"/>
      <p:bldP spid="67786" grpId="0" animBg="1"/>
      <p:bldP spid="67787" grpId="0" animBg="1"/>
      <p:bldP spid="67788" grpId="0" animBg="1"/>
      <p:bldP spid="67789" grpId="0" animBg="1"/>
      <p:bldP spid="67790" grpId="0" animBg="1"/>
      <p:bldP spid="67791" grpId="0" animBg="1"/>
      <p:bldP spid="67792" grpId="0" animBg="1"/>
      <p:bldP spid="67793" grpId="0" animBg="1"/>
      <p:bldP spid="67794" grpId="0" animBg="1"/>
      <p:bldP spid="67795" grpId="0" animBg="1"/>
      <p:bldP spid="67796" grpId="0" animBg="1"/>
      <p:bldP spid="67797" grpId="0" animBg="1"/>
      <p:bldP spid="67798" grpId="0" animBg="1"/>
      <p:bldP spid="67799" grpId="0" animBg="1"/>
      <p:bldP spid="67800" grpId="0" animBg="1"/>
      <p:bldP spid="67801" grpId="0" animBg="1"/>
      <p:bldP spid="67802" grpId="0" animBg="1"/>
      <p:bldP spid="67803" grpId="0" animBg="1"/>
      <p:bldP spid="67804" grpId="0" animBg="1"/>
      <p:bldP spid="67805" grpId="0" animBg="1"/>
      <p:bldP spid="67806" grpId="0" animBg="1"/>
      <p:bldP spid="67807" grpId="0" animBg="1"/>
      <p:bldP spid="67808" grpId="0" animBg="1"/>
      <p:bldP spid="67809" grpId="0" animBg="1"/>
      <p:bldP spid="67810" grpId="0" animBg="1"/>
      <p:bldP spid="67811" grpId="0" animBg="1"/>
      <p:bldP spid="67812" grpId="0" animBg="1"/>
      <p:bldP spid="67813" grpId="0" animBg="1"/>
      <p:bldP spid="67814" grpId="0" animBg="1"/>
      <p:bldP spid="67815" grpId="0" animBg="1"/>
      <p:bldP spid="67816" grpId="0" animBg="1"/>
      <p:bldP spid="67817" grpId="0" animBg="1"/>
      <p:bldP spid="67818" grpId="0" animBg="1"/>
      <p:bldP spid="67819" grpId="0" animBg="1"/>
      <p:bldP spid="67820" grpId="0" animBg="1"/>
      <p:bldP spid="67821" grpId="0" animBg="1"/>
      <p:bldP spid="67822" grpId="0" animBg="1"/>
      <p:bldP spid="67823" grpId="0" animBg="1"/>
      <p:bldP spid="67824" grpId="0" animBg="1"/>
      <p:bldP spid="67825" grpId="0" animBg="1"/>
      <p:bldP spid="67826" grpId="0" animBg="1"/>
      <p:bldP spid="67827" grpId="0" animBg="1"/>
      <p:bldP spid="67828" grpId="0" animBg="1"/>
      <p:bldP spid="67829" grpId="0" animBg="1"/>
      <p:bldP spid="67830" grpId="0" animBg="1"/>
      <p:bldP spid="67831" grpId="0" animBg="1"/>
      <p:bldP spid="67832" grpId="0" animBg="1"/>
      <p:bldP spid="67833" grpId="0" animBg="1"/>
      <p:bldP spid="67834" grpId="0" animBg="1"/>
      <p:bldP spid="67835" grpId="0" animBg="1"/>
      <p:bldP spid="678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P1:	</a:t>
            </a:r>
            <a:br>
              <a:rPr lang="en-US" altLang="en-US" dirty="0" smtClean="0"/>
            </a:br>
            <a:r>
              <a:rPr lang="en-US" dirty="0" smtClean="0"/>
              <a:t>Apply </a:t>
            </a:r>
            <a:r>
              <a:rPr lang="en-US" dirty="0"/>
              <a:t>the direct write-off method to </a:t>
            </a:r>
            <a:r>
              <a:rPr lang="en-US" dirty="0" smtClean="0"/>
              <a:t>accounts </a:t>
            </a:r>
            <a:r>
              <a:rPr lang="en-US" dirty="0"/>
              <a:t>receivable.</a:t>
            </a:r>
            <a:br>
              <a:rPr lang="en-US" dirty="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11</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9309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94784"/>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title"/>
          </p:nvPr>
        </p:nvSpPr>
        <p:spPr>
          <a:xfrm>
            <a:off x="457200" y="622300"/>
            <a:ext cx="8229600" cy="1066800"/>
          </a:xfrm>
        </p:spPr>
        <p:txBody>
          <a:bodyPr/>
          <a:lstStyle/>
          <a:p>
            <a:r>
              <a:rPr lang="en-US" altLang="en-US" b="1" dirty="0" smtClean="0"/>
              <a:t>Direct Write-Off Method</a:t>
            </a:r>
          </a:p>
        </p:txBody>
      </p:sp>
      <p:sp>
        <p:nvSpPr>
          <p:cNvPr id="7" name="Rectangle 6"/>
          <p:cNvSpPr/>
          <p:nvPr/>
        </p:nvSpPr>
        <p:spPr>
          <a:xfrm>
            <a:off x="2362200" y="3221289"/>
            <a:ext cx="4572000" cy="1816100"/>
          </a:xfrm>
          <a:prstGeom prst="rect">
            <a:avLst/>
          </a:prstGeom>
          <a:solidFill>
            <a:schemeClr val="accent2">
              <a:lumMod val="20000"/>
              <a:lumOff val="80000"/>
            </a:schemeClr>
          </a:solidFill>
          <a:ln>
            <a:solidFill>
              <a:schemeClr val="accent2">
                <a:lumMod val="50000"/>
              </a:schemeClr>
            </a:solidFill>
          </a:ln>
        </p:spPr>
        <p:txBody>
          <a:bodyPr>
            <a:spAutoFit/>
          </a:bodyPr>
          <a:lstStyle/>
          <a:p>
            <a:pPr>
              <a:buFont typeface="Wingdings" pitchFamily="-108" charset="2"/>
              <a:buNone/>
              <a:defRPr/>
            </a:pPr>
            <a:r>
              <a:rPr lang="en-US" sz="2800" dirty="0">
                <a:solidFill>
                  <a:schemeClr val="accent2">
                    <a:lumMod val="50000"/>
                  </a:schemeClr>
                </a:solidFill>
              </a:rPr>
              <a:t>There are two methods of accounting for bad debts:</a:t>
            </a:r>
          </a:p>
          <a:p>
            <a:pPr lvl="1">
              <a:buClr>
                <a:schemeClr val="accent2">
                  <a:lumMod val="50000"/>
                </a:schemeClr>
              </a:buClr>
              <a:buFont typeface="Arial" pitchFamily="34" charset="0"/>
              <a:buChar char="•"/>
              <a:defRPr/>
            </a:pPr>
            <a:r>
              <a:rPr lang="en-US" sz="2800" dirty="0">
                <a:solidFill>
                  <a:schemeClr val="accent2">
                    <a:lumMod val="50000"/>
                  </a:schemeClr>
                </a:solidFill>
              </a:rPr>
              <a:t>Direct Write-Off Method</a:t>
            </a:r>
          </a:p>
          <a:p>
            <a:pPr lvl="1">
              <a:buClr>
                <a:schemeClr val="accent2">
                  <a:lumMod val="50000"/>
                </a:schemeClr>
              </a:buClr>
              <a:buFont typeface="Arial" pitchFamily="34" charset="0"/>
              <a:buChar char="•"/>
              <a:defRPr/>
            </a:pPr>
            <a:r>
              <a:rPr lang="en-US" sz="2800" dirty="0">
                <a:solidFill>
                  <a:schemeClr val="accent2">
                    <a:lumMod val="50000"/>
                  </a:schemeClr>
                </a:solidFill>
              </a:rPr>
              <a:t>Allowance Method</a:t>
            </a:r>
          </a:p>
        </p:txBody>
      </p:sp>
      <p:sp>
        <p:nvSpPr>
          <p:cNvPr id="8" name="Rectangle 7"/>
          <p:cNvSpPr/>
          <p:nvPr/>
        </p:nvSpPr>
        <p:spPr>
          <a:xfrm>
            <a:off x="290945" y="1948656"/>
            <a:ext cx="8458200" cy="954087"/>
          </a:xfrm>
          <a:prstGeom prst="rect">
            <a:avLst/>
          </a:prstGeom>
          <a:solidFill>
            <a:schemeClr val="accent2">
              <a:lumMod val="20000"/>
              <a:lumOff val="80000"/>
            </a:schemeClr>
          </a:solidFill>
          <a:ln>
            <a:solidFill>
              <a:schemeClr val="accent2">
                <a:lumMod val="50000"/>
              </a:schemeClr>
            </a:solidFill>
          </a:ln>
        </p:spPr>
        <p:txBody>
          <a:bodyPr>
            <a:spAutoFit/>
          </a:bodyPr>
          <a:lstStyle/>
          <a:p>
            <a:pPr algn="ctr">
              <a:buFont typeface="Wingdings" pitchFamily="-108" charset="2"/>
              <a:buNone/>
              <a:defRPr/>
            </a:pPr>
            <a:r>
              <a:rPr lang="en-US" sz="2800" dirty="0">
                <a:solidFill>
                  <a:schemeClr val="accent2">
                    <a:lumMod val="50000"/>
                  </a:schemeClr>
                </a:solidFill>
              </a:rPr>
              <a:t>Some customers may not pay their account. Uncollectible amounts are referred to as bad debts.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12</a:t>
            </a:fld>
            <a:endParaRPr lang="en-US" dirty="0"/>
          </a:p>
        </p:txBody>
      </p:sp>
      <p:sp>
        <p:nvSpPr>
          <p:cNvPr id="10" name="Rounded Rectangle 9"/>
          <p:cNvSpPr/>
          <p:nvPr/>
        </p:nvSpPr>
        <p:spPr>
          <a:xfrm>
            <a:off x="138113" y="6553200"/>
            <a:ext cx="5272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Apply the direct write-off method to </a:t>
            </a:r>
            <a:r>
              <a:rPr lang="en-US" sz="1100" dirty="0" smtClean="0"/>
              <a:t>accounts </a:t>
            </a:r>
            <a:r>
              <a:rPr lang="en-US" sz="1100" dirty="0"/>
              <a:t>receivable</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title"/>
          </p:nvPr>
        </p:nvSpPr>
        <p:spPr>
          <a:xfrm>
            <a:off x="259772" y="584895"/>
            <a:ext cx="8624455" cy="1371600"/>
          </a:xfrm>
        </p:spPr>
        <p:txBody>
          <a:bodyPr/>
          <a:lstStyle/>
          <a:p>
            <a:r>
              <a:rPr lang="en-US" altLang="en-US" b="1" dirty="0" smtClean="0"/>
              <a:t>Direct Write-Off </a:t>
            </a:r>
            <a:r>
              <a:rPr lang="en-US" altLang="en-US" b="1" dirty="0"/>
              <a:t>Method - Recording and Writing Off Bad Debts </a:t>
            </a:r>
            <a:endParaRPr lang="en-US" altLang="en-US" b="1" dirty="0" smtClean="0"/>
          </a:p>
        </p:txBody>
      </p:sp>
      <p:sp>
        <p:nvSpPr>
          <p:cNvPr id="7" name="Rectangle 6"/>
          <p:cNvSpPr/>
          <p:nvPr/>
        </p:nvSpPr>
        <p:spPr>
          <a:xfrm>
            <a:off x="457200" y="1956495"/>
            <a:ext cx="8229600" cy="990600"/>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defRPr/>
            </a:pPr>
            <a:r>
              <a:rPr lang="en-US" sz="2800" dirty="0">
                <a:solidFill>
                  <a:schemeClr val="accent2">
                    <a:lumMod val="50000"/>
                  </a:schemeClr>
                </a:solidFill>
                <a:ea typeface="ＭＳ Ｐゴシック" pitchFamily="34" charset="-128"/>
              </a:rPr>
              <a:t>TechCom </a:t>
            </a:r>
            <a:r>
              <a:rPr lang="en-US" sz="2800" dirty="0">
                <a:solidFill>
                  <a:schemeClr val="accent2">
                    <a:lumMod val="50000"/>
                  </a:schemeClr>
                </a:solidFill>
              </a:rPr>
              <a:t>determines on January 23 that it cannot collect $520 owed to it by its customer J. Kent.</a:t>
            </a:r>
          </a:p>
        </p:txBody>
      </p:sp>
      <p:pic>
        <p:nvPicPr>
          <p:cNvPr id="92165" name="Picture 3"/>
          <p:cNvPicPr>
            <a:picLocks noChangeAspect="1" noChangeArrowheads="1"/>
          </p:cNvPicPr>
          <p:nvPr/>
        </p:nvPicPr>
        <p:blipFill>
          <a:blip r:embed="rId3" cstate="print"/>
          <a:srcRect/>
          <a:stretch>
            <a:fillRect/>
          </a:stretch>
        </p:blipFill>
        <p:spPr bwMode="auto">
          <a:xfrm>
            <a:off x="443345" y="3202127"/>
            <a:ext cx="8243456" cy="1128919"/>
          </a:xfrm>
          <a:prstGeom prst="rect">
            <a:avLst/>
          </a:prstGeom>
          <a:noFill/>
          <a:ln w="9525">
            <a:solidFill>
              <a:schemeClr val="tx1"/>
            </a:solidFill>
            <a:miter lim="800000"/>
            <a:headEnd/>
            <a:tailEnd/>
          </a:ln>
        </p:spPr>
      </p:pic>
      <p:sp>
        <p:nvSpPr>
          <p:cNvPr id="9" name="Rectangle 8"/>
          <p:cNvSpPr/>
          <p:nvPr/>
        </p:nvSpPr>
        <p:spPr>
          <a:xfrm>
            <a:off x="457200" y="4495800"/>
            <a:ext cx="8229600" cy="1384995"/>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defRPr/>
            </a:pPr>
            <a:r>
              <a:rPr lang="en-US" sz="2800" dirty="0">
                <a:solidFill>
                  <a:schemeClr val="accent2">
                    <a:lumMod val="50000"/>
                  </a:schemeClr>
                </a:solidFill>
                <a:ea typeface="ＭＳ Ｐゴシック" pitchFamily="34" charset="-128"/>
              </a:rPr>
              <a:t>Notice that the specific customer is noted in the transaction so we can make the proper entry in the customer’s Accounts Receivable subsidiary ledger. </a:t>
            </a:r>
            <a:endParaRPr lang="en-US" sz="2800" dirty="0">
              <a:solidFill>
                <a:schemeClr val="accent2">
                  <a:lumMod val="50000"/>
                </a:schemeClr>
              </a:solidFill>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p:txBody>
          <a:bodyPr/>
          <a:lstStyle/>
          <a:p>
            <a:pPr>
              <a:defRPr/>
            </a:pPr>
            <a:fld id="{D9662D1A-934F-4E97-8DE9-5DE1FFCA5B1C}" type="slidenum">
              <a:rPr lang="en-US" smtClean="0"/>
              <a:pPr>
                <a:defRPr/>
              </a:pPr>
              <a:t>13</a:t>
            </a:fld>
            <a:endParaRPr lang="en-US" dirty="0"/>
          </a:p>
        </p:txBody>
      </p:sp>
      <p:sp>
        <p:nvSpPr>
          <p:cNvPr id="12" name="Rounded Rectangle 11"/>
          <p:cNvSpPr/>
          <p:nvPr/>
        </p:nvSpPr>
        <p:spPr>
          <a:xfrm>
            <a:off x="138113" y="6553200"/>
            <a:ext cx="5272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Apply the direct write-off method to </a:t>
            </a:r>
            <a:r>
              <a:rPr lang="en-US" sz="1100" dirty="0" smtClean="0"/>
              <a:t>accounts </a:t>
            </a:r>
            <a:r>
              <a:rPr lang="en-US" sz="1100" dirty="0"/>
              <a:t>receivable</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title"/>
          </p:nvPr>
        </p:nvSpPr>
        <p:spPr>
          <a:xfrm>
            <a:off x="457200" y="609600"/>
            <a:ext cx="8229600" cy="1066800"/>
          </a:xfrm>
        </p:spPr>
        <p:txBody>
          <a:bodyPr/>
          <a:lstStyle/>
          <a:p>
            <a:r>
              <a:rPr lang="en-US" altLang="en-US" b="1" dirty="0" smtClean="0"/>
              <a:t>Direct Write-Off Method –</a:t>
            </a:r>
            <a:br>
              <a:rPr lang="en-US" altLang="en-US" b="1" dirty="0" smtClean="0"/>
            </a:br>
            <a:r>
              <a:rPr lang="en-US" altLang="en-US" b="1" dirty="0" smtClean="0"/>
              <a:t>Recovering a Bad Debt</a:t>
            </a:r>
          </a:p>
        </p:txBody>
      </p:sp>
      <p:sp>
        <p:nvSpPr>
          <p:cNvPr id="5123" name="Rectangle 2"/>
          <p:cNvSpPr>
            <a:spLocks noGrp="1" noChangeArrowheads="1"/>
          </p:cNvSpPr>
          <p:nvPr>
            <p:ph type="body" idx="4294967295"/>
          </p:nvPr>
        </p:nvSpPr>
        <p:spPr>
          <a:xfrm>
            <a:off x="533400" y="1905000"/>
            <a:ext cx="8112125" cy="1066800"/>
          </a:xfrm>
          <a:solidFill>
            <a:schemeClr val="bg2">
              <a:lumMod val="90000"/>
            </a:schemeClr>
          </a:solidFill>
          <a:ln w="12700" cap="flat">
            <a:solidFill>
              <a:schemeClr val="tx1"/>
            </a:solidFill>
          </a:ln>
        </p:spPr>
        <p:txBody>
          <a:bodyPr lIns="90488" tIns="44450" rIns="90488" bIns="44450"/>
          <a:lstStyle/>
          <a:p>
            <a:pPr algn="ctr">
              <a:buFont typeface="Wingdings" pitchFamily="2" charset="2"/>
              <a:buNone/>
              <a:defRPr/>
            </a:pPr>
            <a:r>
              <a:rPr lang="en-US" sz="2800" dirty="0" smtClean="0"/>
              <a:t>     On March 11, J. Kent was able to make full payment to TechCom for the amount previously written-off.</a:t>
            </a:r>
          </a:p>
        </p:txBody>
      </p:sp>
      <p:pic>
        <p:nvPicPr>
          <p:cNvPr id="93189" name="Picture 3"/>
          <p:cNvPicPr>
            <a:picLocks noChangeAspect="1" noChangeArrowheads="1"/>
          </p:cNvPicPr>
          <p:nvPr/>
        </p:nvPicPr>
        <p:blipFill>
          <a:blip r:embed="rId3" cstate="print"/>
          <a:srcRect/>
          <a:stretch>
            <a:fillRect/>
          </a:stretch>
        </p:blipFill>
        <p:spPr bwMode="auto">
          <a:xfrm>
            <a:off x="533400" y="3319360"/>
            <a:ext cx="8153400" cy="1633639"/>
          </a:xfrm>
          <a:prstGeom prst="rect">
            <a:avLst/>
          </a:prstGeom>
          <a:noFill/>
          <a:ln w="9525">
            <a:solidFill>
              <a:schemeClr val="tx1"/>
            </a:solid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14</a:t>
            </a:fld>
            <a:endParaRPr lang="en-US" dirty="0"/>
          </a:p>
        </p:txBody>
      </p:sp>
      <p:sp>
        <p:nvSpPr>
          <p:cNvPr id="9" name="Rounded Rectangle 8"/>
          <p:cNvSpPr/>
          <p:nvPr/>
        </p:nvSpPr>
        <p:spPr>
          <a:xfrm>
            <a:off x="138113" y="6553200"/>
            <a:ext cx="5272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Apply the direct write-off method to </a:t>
            </a:r>
            <a:r>
              <a:rPr lang="en-US" sz="1100" dirty="0" smtClean="0"/>
              <a:t>accounts </a:t>
            </a:r>
            <a:r>
              <a:rPr lang="en-US" sz="1100" dirty="0"/>
              <a:t>receivable</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457200"/>
            <a:ext cx="8229600" cy="1066800"/>
          </a:xfrm>
        </p:spPr>
        <p:txBody>
          <a:bodyPr/>
          <a:lstStyle/>
          <a:p>
            <a:r>
              <a:rPr lang="en-US" altLang="en-US" b="1" dirty="0" smtClean="0"/>
              <a:t>Matching vs. Materiality</a:t>
            </a:r>
          </a:p>
        </p:txBody>
      </p:sp>
      <p:sp>
        <p:nvSpPr>
          <p:cNvPr id="94212" name="Rectangle 9"/>
          <p:cNvSpPr>
            <a:spLocks noChangeArrowheads="1"/>
          </p:cNvSpPr>
          <p:nvPr/>
        </p:nvSpPr>
        <p:spPr bwMode="auto">
          <a:xfrm>
            <a:off x="461963" y="5029200"/>
            <a:ext cx="8305800" cy="954107"/>
          </a:xfrm>
          <a:prstGeom prst="rect">
            <a:avLst/>
          </a:prstGeom>
          <a:noFill/>
          <a:ln w="9525">
            <a:noFill/>
            <a:miter lim="800000"/>
            <a:headEnd/>
            <a:tailEnd/>
          </a:ln>
        </p:spPr>
        <p:txBody>
          <a:bodyPr wrap="square">
            <a:spAutoFit/>
          </a:bodyPr>
          <a:lstStyle/>
          <a:p>
            <a:pPr algn="ctr"/>
            <a:r>
              <a:rPr lang="en-US" altLang="en-US" sz="2800" dirty="0"/>
              <a:t>The direct write-off method usually does not best match sales and expenses. </a:t>
            </a:r>
          </a:p>
        </p:txBody>
      </p:sp>
      <p:sp>
        <p:nvSpPr>
          <p:cNvPr id="11" name="Rectangle 10"/>
          <p:cNvSpPr/>
          <p:nvPr/>
        </p:nvSpPr>
        <p:spPr>
          <a:xfrm>
            <a:off x="1185863" y="1676400"/>
            <a:ext cx="3200400" cy="304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00" dirty="0">
                <a:latin typeface="Arial" pitchFamily="34" charset="0"/>
                <a:cs typeface="Arial" pitchFamily="34" charset="0"/>
              </a:rPr>
              <a:t>E</a:t>
            </a:r>
            <a:r>
              <a:rPr lang="en-US" sz="2400" dirty="0" smtClean="0">
                <a:latin typeface="Arial" pitchFamily="34" charset="0"/>
                <a:cs typeface="Arial" pitchFamily="34" charset="0"/>
              </a:rPr>
              <a:t>xpense recognition </a:t>
            </a:r>
            <a:r>
              <a:rPr lang="en-US" sz="2400" dirty="0">
                <a:latin typeface="Arial" pitchFamily="34" charset="0"/>
                <a:cs typeface="Arial" pitchFamily="34" charset="0"/>
              </a:rPr>
              <a:t>principle requires expenses to be reported in the same accounting period as the sales they helped produce. </a:t>
            </a:r>
          </a:p>
        </p:txBody>
      </p:sp>
      <p:sp>
        <p:nvSpPr>
          <p:cNvPr id="13" name="Rectangle 12"/>
          <p:cNvSpPr/>
          <p:nvPr/>
        </p:nvSpPr>
        <p:spPr>
          <a:xfrm>
            <a:off x="5105400" y="1679575"/>
            <a:ext cx="3200400" cy="304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sz="2400" dirty="0">
                <a:latin typeface="Arial" pitchFamily="34" charset="0"/>
                <a:ea typeface="ＭＳ Ｐゴシック" pitchFamily="-108" charset="-128"/>
                <a:cs typeface="Arial" pitchFamily="34" charset="0"/>
              </a:rPr>
              <a:t>Materiality </a:t>
            </a:r>
            <a:r>
              <a:rPr lang="en-US" sz="2400" dirty="0" smtClean="0">
                <a:latin typeface="Arial" pitchFamily="34" charset="0"/>
                <a:ea typeface="ＭＳ Ｐゴシック" pitchFamily="-108" charset="-128"/>
                <a:cs typeface="Arial" pitchFamily="34" charset="0"/>
              </a:rPr>
              <a:t>constraint states </a:t>
            </a:r>
            <a:r>
              <a:rPr lang="en-US" sz="2400" dirty="0">
                <a:latin typeface="Arial" pitchFamily="34" charset="0"/>
                <a:ea typeface="ＭＳ Ｐゴシック" pitchFamily="-108" charset="-128"/>
                <a:cs typeface="Arial" pitchFamily="34" charset="0"/>
              </a:rPr>
              <a:t>that an amount can be ignored if its effect on the financial statements is unimportant to users’ business decisions.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D9662D1A-934F-4E97-8DE9-5DE1FFCA5B1C}" type="slidenum">
              <a:rPr lang="en-US" smtClean="0"/>
              <a:pPr>
                <a:defRPr/>
              </a:pPr>
              <a:t>15</a:t>
            </a:fld>
            <a:endParaRPr lang="en-US" dirty="0"/>
          </a:p>
        </p:txBody>
      </p:sp>
      <p:sp>
        <p:nvSpPr>
          <p:cNvPr id="10" name="Rounded Rectangle 9"/>
          <p:cNvSpPr/>
          <p:nvPr/>
        </p:nvSpPr>
        <p:spPr>
          <a:xfrm>
            <a:off x="138113" y="6553200"/>
            <a:ext cx="5272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Apply the direct write-off method to </a:t>
            </a:r>
            <a:r>
              <a:rPr lang="en-US" sz="1100" dirty="0" smtClean="0"/>
              <a:t>accounts </a:t>
            </a:r>
            <a:r>
              <a:rPr lang="en-US" sz="1100" dirty="0"/>
              <a:t>receivable</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ectangle 5"/>
          <p:cNvSpPr>
            <a:spLocks noChangeArrowheads="1"/>
          </p:cNvSpPr>
          <p:nvPr/>
        </p:nvSpPr>
        <p:spPr bwMode="auto">
          <a:xfrm>
            <a:off x="976313" y="2197100"/>
            <a:ext cx="6294438"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 name="Rectangle 6"/>
          <p:cNvSpPr>
            <a:spLocks noChangeArrowheads="1"/>
          </p:cNvSpPr>
          <p:nvPr/>
        </p:nvSpPr>
        <p:spPr bwMode="auto">
          <a:xfrm>
            <a:off x="1198563" y="1143000"/>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Feb. 14</a:t>
            </a:r>
            <a:endParaRPr lang="en-US">
              <a:solidFill>
                <a:prstClr val="black"/>
              </a:solidFill>
              <a:cs typeface="+mn-cs"/>
            </a:endParaRPr>
          </a:p>
        </p:txBody>
      </p:sp>
      <p:sp>
        <p:nvSpPr>
          <p:cNvPr id="8" name="Rectangle 7"/>
          <p:cNvSpPr>
            <a:spLocks noChangeArrowheads="1"/>
          </p:cNvSpPr>
          <p:nvPr/>
        </p:nvSpPr>
        <p:spPr bwMode="auto">
          <a:xfrm>
            <a:off x="1198563" y="1587500"/>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Apr. 1</a:t>
            </a:r>
            <a:endParaRPr lang="en-US">
              <a:solidFill>
                <a:prstClr val="black"/>
              </a:solidFill>
              <a:cs typeface="+mn-cs"/>
            </a:endParaRPr>
          </a:p>
        </p:txBody>
      </p:sp>
      <p:sp>
        <p:nvSpPr>
          <p:cNvPr id="9" name="Rectangle 8"/>
          <p:cNvSpPr>
            <a:spLocks noChangeArrowheads="1"/>
          </p:cNvSpPr>
          <p:nvPr/>
        </p:nvSpPr>
        <p:spPr bwMode="auto">
          <a:xfrm>
            <a:off x="1258888" y="2217738"/>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Date</a:t>
            </a:r>
            <a:endParaRPr lang="en-US">
              <a:solidFill>
                <a:prstClr val="black"/>
              </a:solidFill>
              <a:cs typeface="+mn-cs"/>
            </a:endParaRPr>
          </a:p>
        </p:txBody>
      </p:sp>
      <p:sp>
        <p:nvSpPr>
          <p:cNvPr id="10" name="Rectangle 9"/>
          <p:cNvSpPr>
            <a:spLocks noChangeArrowheads="1"/>
          </p:cNvSpPr>
          <p:nvPr/>
        </p:nvSpPr>
        <p:spPr bwMode="auto">
          <a:xfrm>
            <a:off x="5716588" y="221773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11" name="Rectangle 10"/>
          <p:cNvSpPr>
            <a:spLocks noChangeArrowheads="1"/>
          </p:cNvSpPr>
          <p:nvPr/>
        </p:nvSpPr>
        <p:spPr bwMode="auto">
          <a:xfrm>
            <a:off x="6584951" y="221773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12" name="Rectangle 11"/>
          <p:cNvSpPr>
            <a:spLocks noChangeArrowheads="1"/>
          </p:cNvSpPr>
          <p:nvPr/>
        </p:nvSpPr>
        <p:spPr bwMode="auto">
          <a:xfrm>
            <a:off x="1157288" y="2443163"/>
            <a:ext cx="615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Feb. 14</a:t>
            </a:r>
            <a:endParaRPr lang="en-US">
              <a:solidFill>
                <a:prstClr val="black"/>
              </a:solidFill>
              <a:cs typeface="+mn-cs"/>
            </a:endParaRPr>
          </a:p>
        </p:txBody>
      </p:sp>
      <p:sp>
        <p:nvSpPr>
          <p:cNvPr id="13" name="Rectangle 12"/>
          <p:cNvSpPr>
            <a:spLocks noChangeArrowheads="1"/>
          </p:cNvSpPr>
          <p:nvPr/>
        </p:nvSpPr>
        <p:spPr bwMode="auto">
          <a:xfrm>
            <a:off x="1965326" y="2443163"/>
            <a:ext cx="1503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Bad Debts Expense</a:t>
            </a:r>
            <a:endParaRPr lang="en-US" dirty="0">
              <a:solidFill>
                <a:prstClr val="black"/>
              </a:solidFill>
              <a:cs typeface="+mn-cs"/>
            </a:endParaRPr>
          </a:p>
        </p:txBody>
      </p:sp>
      <p:sp>
        <p:nvSpPr>
          <p:cNvPr id="14" name="Rectangle 13"/>
          <p:cNvSpPr>
            <a:spLocks noChangeArrowheads="1"/>
          </p:cNvSpPr>
          <p:nvPr/>
        </p:nvSpPr>
        <p:spPr bwMode="auto">
          <a:xfrm>
            <a:off x="6008688" y="244316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15" name="Rectangle 14"/>
          <p:cNvSpPr>
            <a:spLocks noChangeArrowheads="1"/>
          </p:cNvSpPr>
          <p:nvPr/>
        </p:nvSpPr>
        <p:spPr bwMode="auto">
          <a:xfrm>
            <a:off x="2185988" y="2649538"/>
            <a:ext cx="2319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Receivable - ZZZ Co.</a:t>
            </a:r>
            <a:endParaRPr lang="en-US">
              <a:solidFill>
                <a:prstClr val="black"/>
              </a:solidFill>
              <a:cs typeface="+mn-cs"/>
            </a:endParaRPr>
          </a:p>
        </p:txBody>
      </p:sp>
      <p:sp>
        <p:nvSpPr>
          <p:cNvPr id="16" name="Rectangle 15"/>
          <p:cNvSpPr>
            <a:spLocks noChangeArrowheads="1"/>
          </p:cNvSpPr>
          <p:nvPr/>
        </p:nvSpPr>
        <p:spPr bwMode="auto">
          <a:xfrm>
            <a:off x="6907213" y="264953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17" name="Rectangle 16"/>
          <p:cNvSpPr>
            <a:spLocks noChangeArrowheads="1"/>
          </p:cNvSpPr>
          <p:nvPr/>
        </p:nvSpPr>
        <p:spPr bwMode="auto">
          <a:xfrm>
            <a:off x="1217613" y="3062288"/>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Apr. 1</a:t>
            </a:r>
            <a:endParaRPr lang="en-US">
              <a:solidFill>
                <a:prstClr val="black"/>
              </a:solidFill>
              <a:cs typeface="+mn-cs"/>
            </a:endParaRPr>
          </a:p>
        </p:txBody>
      </p:sp>
      <p:sp>
        <p:nvSpPr>
          <p:cNvPr id="18" name="Rectangle 17"/>
          <p:cNvSpPr>
            <a:spLocks noChangeArrowheads="1"/>
          </p:cNvSpPr>
          <p:nvPr/>
        </p:nvSpPr>
        <p:spPr bwMode="auto">
          <a:xfrm>
            <a:off x="1965326" y="3062288"/>
            <a:ext cx="2319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Receivable - ZZZ Co.</a:t>
            </a:r>
            <a:endParaRPr lang="en-US">
              <a:solidFill>
                <a:prstClr val="black"/>
              </a:solidFill>
              <a:cs typeface="+mn-cs"/>
            </a:endParaRPr>
          </a:p>
        </p:txBody>
      </p:sp>
      <p:sp>
        <p:nvSpPr>
          <p:cNvPr id="19" name="Rectangle 18"/>
          <p:cNvSpPr>
            <a:spLocks noChangeArrowheads="1"/>
          </p:cNvSpPr>
          <p:nvPr/>
        </p:nvSpPr>
        <p:spPr bwMode="auto">
          <a:xfrm>
            <a:off x="6008688" y="306228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0" name="Rectangle 19"/>
          <p:cNvSpPr>
            <a:spLocks noChangeArrowheads="1"/>
          </p:cNvSpPr>
          <p:nvPr/>
        </p:nvSpPr>
        <p:spPr bwMode="auto">
          <a:xfrm>
            <a:off x="2236788" y="3268663"/>
            <a:ext cx="1503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Bad Debts Expense</a:t>
            </a:r>
            <a:endParaRPr lang="en-US">
              <a:solidFill>
                <a:prstClr val="black"/>
              </a:solidFill>
              <a:cs typeface="+mn-cs"/>
            </a:endParaRPr>
          </a:p>
        </p:txBody>
      </p:sp>
      <p:sp>
        <p:nvSpPr>
          <p:cNvPr id="21" name="Rectangle 20"/>
          <p:cNvSpPr>
            <a:spLocks noChangeArrowheads="1"/>
          </p:cNvSpPr>
          <p:nvPr/>
        </p:nvSpPr>
        <p:spPr bwMode="auto">
          <a:xfrm>
            <a:off x="6907213" y="326866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2" name="Rectangle 21"/>
          <p:cNvSpPr>
            <a:spLocks noChangeArrowheads="1"/>
          </p:cNvSpPr>
          <p:nvPr/>
        </p:nvSpPr>
        <p:spPr bwMode="auto">
          <a:xfrm>
            <a:off x="1217613" y="3681413"/>
            <a:ext cx="504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Apr. 1</a:t>
            </a:r>
            <a:endParaRPr lang="en-US">
              <a:solidFill>
                <a:prstClr val="black"/>
              </a:solidFill>
              <a:cs typeface="+mn-cs"/>
            </a:endParaRPr>
          </a:p>
        </p:txBody>
      </p:sp>
      <p:sp>
        <p:nvSpPr>
          <p:cNvPr id="23" name="Rectangle 22"/>
          <p:cNvSpPr>
            <a:spLocks noChangeArrowheads="1"/>
          </p:cNvSpPr>
          <p:nvPr/>
        </p:nvSpPr>
        <p:spPr bwMode="auto">
          <a:xfrm>
            <a:off x="1965326" y="3681413"/>
            <a:ext cx="4445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24" name="Rectangle 23"/>
          <p:cNvSpPr>
            <a:spLocks noChangeArrowheads="1"/>
          </p:cNvSpPr>
          <p:nvPr/>
        </p:nvSpPr>
        <p:spPr bwMode="auto">
          <a:xfrm>
            <a:off x="6008688" y="368141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5" name="Rectangle 24"/>
          <p:cNvSpPr>
            <a:spLocks noChangeArrowheads="1"/>
          </p:cNvSpPr>
          <p:nvPr/>
        </p:nvSpPr>
        <p:spPr bwMode="auto">
          <a:xfrm>
            <a:off x="2236788" y="3887788"/>
            <a:ext cx="2319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Receivable - ZZZ Co.</a:t>
            </a:r>
            <a:endParaRPr lang="en-US">
              <a:solidFill>
                <a:prstClr val="black"/>
              </a:solidFill>
              <a:cs typeface="+mn-cs"/>
            </a:endParaRPr>
          </a:p>
        </p:txBody>
      </p:sp>
      <p:sp>
        <p:nvSpPr>
          <p:cNvPr id="26" name="Rectangle 25"/>
          <p:cNvSpPr>
            <a:spLocks noChangeArrowheads="1"/>
          </p:cNvSpPr>
          <p:nvPr/>
        </p:nvSpPr>
        <p:spPr bwMode="auto">
          <a:xfrm>
            <a:off x="6907213" y="388778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7" name="Rectangle 26"/>
          <p:cNvSpPr>
            <a:spLocks noChangeArrowheads="1"/>
          </p:cNvSpPr>
          <p:nvPr/>
        </p:nvSpPr>
        <p:spPr bwMode="auto">
          <a:xfrm>
            <a:off x="1016001" y="557213"/>
            <a:ext cx="7261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 retailer applies the direct write-off method in accounting for uncollectible accounts. Prepare journal</a:t>
            </a:r>
            <a:endParaRPr lang="en-US">
              <a:solidFill>
                <a:prstClr val="black"/>
              </a:solidFill>
              <a:cs typeface="+mn-cs"/>
            </a:endParaRPr>
          </a:p>
        </p:txBody>
      </p:sp>
      <p:sp>
        <p:nvSpPr>
          <p:cNvPr id="28" name="Rectangle 27"/>
          <p:cNvSpPr>
            <a:spLocks noChangeArrowheads="1"/>
          </p:cNvSpPr>
          <p:nvPr/>
        </p:nvSpPr>
        <p:spPr bwMode="auto">
          <a:xfrm>
            <a:off x="1016001" y="752475"/>
            <a:ext cx="384560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entries to record the following selected transactions.</a:t>
            </a:r>
            <a:endParaRPr lang="en-US" dirty="0">
              <a:solidFill>
                <a:prstClr val="black"/>
              </a:solidFill>
              <a:cs typeface="+mn-cs"/>
            </a:endParaRPr>
          </a:p>
        </p:txBody>
      </p:sp>
      <p:sp>
        <p:nvSpPr>
          <p:cNvPr id="29" name="Rectangle 28"/>
          <p:cNvSpPr>
            <a:spLocks noChangeArrowheads="1"/>
          </p:cNvSpPr>
          <p:nvPr/>
        </p:nvSpPr>
        <p:spPr bwMode="auto">
          <a:xfrm>
            <a:off x="1914526" y="1143000"/>
            <a:ext cx="5576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 The retailer determines that it cannot collect $400 of its accounts receivable </a:t>
            </a:r>
            <a:endParaRPr lang="en-US">
              <a:solidFill>
                <a:prstClr val="black"/>
              </a:solidFill>
              <a:cs typeface="+mn-cs"/>
            </a:endParaRPr>
          </a:p>
        </p:txBody>
      </p:sp>
      <p:sp>
        <p:nvSpPr>
          <p:cNvPr id="30" name="Rectangle 29"/>
          <p:cNvSpPr>
            <a:spLocks noChangeArrowheads="1"/>
          </p:cNvSpPr>
          <p:nvPr/>
        </p:nvSpPr>
        <p:spPr bwMode="auto">
          <a:xfrm>
            <a:off x="1914526" y="1338262"/>
            <a:ext cx="2905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from a customer named ZZZ Company.</a:t>
            </a:r>
            <a:endParaRPr lang="en-US">
              <a:solidFill>
                <a:prstClr val="black"/>
              </a:solidFill>
              <a:cs typeface="+mn-cs"/>
            </a:endParaRPr>
          </a:p>
        </p:txBody>
      </p:sp>
      <p:sp>
        <p:nvSpPr>
          <p:cNvPr id="31" name="Rectangle 30"/>
          <p:cNvSpPr>
            <a:spLocks noChangeArrowheads="1"/>
          </p:cNvSpPr>
          <p:nvPr/>
        </p:nvSpPr>
        <p:spPr bwMode="auto">
          <a:xfrm>
            <a:off x="1914526" y="1587500"/>
            <a:ext cx="567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 ZZZ Company unexpectedly pays its account in full to the retailer, which then </a:t>
            </a:r>
            <a:endParaRPr lang="en-US">
              <a:solidFill>
                <a:prstClr val="black"/>
              </a:solidFill>
              <a:cs typeface="+mn-cs"/>
            </a:endParaRPr>
          </a:p>
        </p:txBody>
      </p:sp>
      <p:sp>
        <p:nvSpPr>
          <p:cNvPr id="2688" name="Rectangle 31"/>
          <p:cNvSpPr>
            <a:spLocks noChangeArrowheads="1"/>
          </p:cNvSpPr>
          <p:nvPr/>
        </p:nvSpPr>
        <p:spPr bwMode="auto">
          <a:xfrm>
            <a:off x="1914526" y="1784350"/>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records its recovery of this bad debt.</a:t>
            </a:r>
            <a:endParaRPr lang="en-US">
              <a:solidFill>
                <a:prstClr val="black"/>
              </a:solidFill>
              <a:cs typeface="+mn-cs"/>
            </a:endParaRPr>
          </a:p>
        </p:txBody>
      </p:sp>
      <p:sp>
        <p:nvSpPr>
          <p:cNvPr id="2689" name="Rectangle 32"/>
          <p:cNvSpPr>
            <a:spLocks noChangeArrowheads="1"/>
          </p:cNvSpPr>
          <p:nvPr/>
        </p:nvSpPr>
        <p:spPr bwMode="auto">
          <a:xfrm>
            <a:off x="3084513" y="2217738"/>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690" name="Rectangle 33"/>
          <p:cNvSpPr>
            <a:spLocks noChangeArrowheads="1"/>
          </p:cNvSpPr>
          <p:nvPr/>
        </p:nvSpPr>
        <p:spPr bwMode="auto">
          <a:xfrm>
            <a:off x="966788" y="21859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1" name="Line 34"/>
          <p:cNvSpPr>
            <a:spLocks noChangeShapeType="1"/>
          </p:cNvSpPr>
          <p:nvPr/>
        </p:nvSpPr>
        <p:spPr bwMode="auto">
          <a:xfrm>
            <a:off x="1873251" y="2206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2" name="Rectangle 35"/>
          <p:cNvSpPr>
            <a:spLocks noChangeArrowheads="1"/>
          </p:cNvSpPr>
          <p:nvPr/>
        </p:nvSpPr>
        <p:spPr bwMode="auto">
          <a:xfrm>
            <a:off x="1873251" y="22066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3" name="Line 36"/>
          <p:cNvSpPr>
            <a:spLocks noChangeShapeType="1"/>
          </p:cNvSpPr>
          <p:nvPr/>
        </p:nvSpPr>
        <p:spPr bwMode="auto">
          <a:xfrm>
            <a:off x="5464176" y="2206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4" name="Rectangle 37"/>
          <p:cNvSpPr>
            <a:spLocks noChangeArrowheads="1"/>
          </p:cNvSpPr>
          <p:nvPr/>
        </p:nvSpPr>
        <p:spPr bwMode="auto">
          <a:xfrm>
            <a:off x="5464176" y="22066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5" name="Line 38"/>
          <p:cNvSpPr>
            <a:spLocks noChangeShapeType="1"/>
          </p:cNvSpPr>
          <p:nvPr/>
        </p:nvSpPr>
        <p:spPr bwMode="auto">
          <a:xfrm>
            <a:off x="6362701" y="2206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6" name="Rectangle 39"/>
          <p:cNvSpPr>
            <a:spLocks noChangeArrowheads="1"/>
          </p:cNvSpPr>
          <p:nvPr/>
        </p:nvSpPr>
        <p:spPr bwMode="auto">
          <a:xfrm>
            <a:off x="6362701" y="22066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7" name="Rectangle 40"/>
          <p:cNvSpPr>
            <a:spLocks noChangeArrowheads="1"/>
          </p:cNvSpPr>
          <p:nvPr/>
        </p:nvSpPr>
        <p:spPr bwMode="auto">
          <a:xfrm>
            <a:off x="7250113" y="220662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8" name="Line 41"/>
          <p:cNvSpPr>
            <a:spLocks noChangeShapeType="1"/>
          </p:cNvSpPr>
          <p:nvPr/>
        </p:nvSpPr>
        <p:spPr bwMode="auto">
          <a:xfrm>
            <a:off x="976313" y="2433638"/>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9" name="Rectangle 42"/>
          <p:cNvSpPr>
            <a:spLocks noChangeArrowheads="1"/>
          </p:cNvSpPr>
          <p:nvPr/>
        </p:nvSpPr>
        <p:spPr bwMode="auto">
          <a:xfrm>
            <a:off x="976313" y="2433638"/>
            <a:ext cx="9525"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0" name="Line 43"/>
          <p:cNvSpPr>
            <a:spLocks noChangeShapeType="1"/>
          </p:cNvSpPr>
          <p:nvPr/>
        </p:nvSpPr>
        <p:spPr bwMode="auto">
          <a:xfrm>
            <a:off x="1873251" y="2433638"/>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1" name="Rectangle 44"/>
          <p:cNvSpPr>
            <a:spLocks noChangeArrowheads="1"/>
          </p:cNvSpPr>
          <p:nvPr/>
        </p:nvSpPr>
        <p:spPr bwMode="auto">
          <a:xfrm>
            <a:off x="1873251" y="2433638"/>
            <a:ext cx="11113"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2" name="Line 45"/>
          <p:cNvSpPr>
            <a:spLocks noChangeShapeType="1"/>
          </p:cNvSpPr>
          <p:nvPr/>
        </p:nvSpPr>
        <p:spPr bwMode="auto">
          <a:xfrm>
            <a:off x="5464176" y="2433638"/>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3" name="Rectangle 46"/>
          <p:cNvSpPr>
            <a:spLocks noChangeArrowheads="1"/>
          </p:cNvSpPr>
          <p:nvPr/>
        </p:nvSpPr>
        <p:spPr bwMode="auto">
          <a:xfrm>
            <a:off x="5464176" y="2433638"/>
            <a:ext cx="11113"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4" name="Line 47"/>
          <p:cNvSpPr>
            <a:spLocks noChangeShapeType="1"/>
          </p:cNvSpPr>
          <p:nvPr/>
        </p:nvSpPr>
        <p:spPr bwMode="auto">
          <a:xfrm>
            <a:off x="6362701" y="2433638"/>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5" name="Rectangle 48"/>
          <p:cNvSpPr>
            <a:spLocks noChangeArrowheads="1"/>
          </p:cNvSpPr>
          <p:nvPr/>
        </p:nvSpPr>
        <p:spPr bwMode="auto">
          <a:xfrm>
            <a:off x="6362701" y="2433638"/>
            <a:ext cx="9525"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2" name="Line 49"/>
          <p:cNvSpPr>
            <a:spLocks noChangeShapeType="1"/>
          </p:cNvSpPr>
          <p:nvPr/>
        </p:nvSpPr>
        <p:spPr bwMode="auto">
          <a:xfrm>
            <a:off x="7259638" y="2433638"/>
            <a:ext cx="0" cy="185578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3" name="Rectangle 50"/>
          <p:cNvSpPr>
            <a:spLocks noChangeArrowheads="1"/>
          </p:cNvSpPr>
          <p:nvPr/>
        </p:nvSpPr>
        <p:spPr bwMode="auto">
          <a:xfrm>
            <a:off x="7259638" y="2433638"/>
            <a:ext cx="11113" cy="185578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4" name="Rectangle 51"/>
          <p:cNvSpPr>
            <a:spLocks noChangeArrowheads="1"/>
          </p:cNvSpPr>
          <p:nvPr/>
        </p:nvSpPr>
        <p:spPr bwMode="auto">
          <a:xfrm>
            <a:off x="985838" y="2185988"/>
            <a:ext cx="62849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5" name="Rectangle 52"/>
          <p:cNvSpPr>
            <a:spLocks noChangeArrowheads="1"/>
          </p:cNvSpPr>
          <p:nvPr/>
        </p:nvSpPr>
        <p:spPr bwMode="auto">
          <a:xfrm>
            <a:off x="985838" y="2413000"/>
            <a:ext cx="62849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6" name="Line 53"/>
          <p:cNvSpPr>
            <a:spLocks noChangeShapeType="1"/>
          </p:cNvSpPr>
          <p:nvPr/>
        </p:nvSpPr>
        <p:spPr bwMode="auto">
          <a:xfrm>
            <a:off x="985838" y="2628900"/>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7" name="Rectangle 54"/>
          <p:cNvSpPr>
            <a:spLocks noChangeArrowheads="1"/>
          </p:cNvSpPr>
          <p:nvPr/>
        </p:nvSpPr>
        <p:spPr bwMode="auto">
          <a:xfrm>
            <a:off x="985838" y="2628900"/>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8" name="Line 55"/>
          <p:cNvSpPr>
            <a:spLocks noChangeShapeType="1"/>
          </p:cNvSpPr>
          <p:nvPr/>
        </p:nvSpPr>
        <p:spPr bwMode="auto">
          <a:xfrm>
            <a:off x="985838" y="2835275"/>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9" name="Rectangle 56"/>
          <p:cNvSpPr>
            <a:spLocks noChangeArrowheads="1"/>
          </p:cNvSpPr>
          <p:nvPr/>
        </p:nvSpPr>
        <p:spPr bwMode="auto">
          <a:xfrm>
            <a:off x="985838" y="2835275"/>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0" name="Line 57"/>
          <p:cNvSpPr>
            <a:spLocks noChangeShapeType="1"/>
          </p:cNvSpPr>
          <p:nvPr/>
        </p:nvSpPr>
        <p:spPr bwMode="auto">
          <a:xfrm>
            <a:off x="985838" y="3041650"/>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1" name="Rectangle 58"/>
          <p:cNvSpPr>
            <a:spLocks noChangeArrowheads="1"/>
          </p:cNvSpPr>
          <p:nvPr/>
        </p:nvSpPr>
        <p:spPr bwMode="auto">
          <a:xfrm>
            <a:off x="985838" y="3041650"/>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5" name="Line 59"/>
          <p:cNvSpPr>
            <a:spLocks noChangeShapeType="1"/>
          </p:cNvSpPr>
          <p:nvPr/>
        </p:nvSpPr>
        <p:spPr bwMode="auto">
          <a:xfrm>
            <a:off x="985838" y="3248025"/>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6" name="Rectangle 60"/>
          <p:cNvSpPr>
            <a:spLocks noChangeArrowheads="1"/>
          </p:cNvSpPr>
          <p:nvPr/>
        </p:nvSpPr>
        <p:spPr bwMode="auto">
          <a:xfrm>
            <a:off x="985838" y="3248025"/>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7" name="Line 61"/>
          <p:cNvSpPr>
            <a:spLocks noChangeShapeType="1"/>
          </p:cNvSpPr>
          <p:nvPr/>
        </p:nvSpPr>
        <p:spPr bwMode="auto">
          <a:xfrm>
            <a:off x="985838" y="3454400"/>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8" name="Rectangle 62"/>
          <p:cNvSpPr>
            <a:spLocks noChangeArrowheads="1"/>
          </p:cNvSpPr>
          <p:nvPr/>
        </p:nvSpPr>
        <p:spPr bwMode="auto">
          <a:xfrm>
            <a:off x="985838" y="3454400"/>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 name="Line 63"/>
          <p:cNvSpPr>
            <a:spLocks noChangeShapeType="1"/>
          </p:cNvSpPr>
          <p:nvPr/>
        </p:nvSpPr>
        <p:spPr bwMode="auto">
          <a:xfrm>
            <a:off x="985838" y="3660775"/>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 name="Rectangle 64"/>
          <p:cNvSpPr>
            <a:spLocks noChangeArrowheads="1"/>
          </p:cNvSpPr>
          <p:nvPr/>
        </p:nvSpPr>
        <p:spPr bwMode="auto">
          <a:xfrm>
            <a:off x="985838" y="3660775"/>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 name="Line 65"/>
          <p:cNvSpPr>
            <a:spLocks noChangeShapeType="1"/>
          </p:cNvSpPr>
          <p:nvPr/>
        </p:nvSpPr>
        <p:spPr bwMode="auto">
          <a:xfrm>
            <a:off x="985838" y="3867150"/>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 name="Rectangle 66"/>
          <p:cNvSpPr>
            <a:spLocks noChangeArrowheads="1"/>
          </p:cNvSpPr>
          <p:nvPr/>
        </p:nvSpPr>
        <p:spPr bwMode="auto">
          <a:xfrm>
            <a:off x="985838" y="3867150"/>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 name="Line 67"/>
          <p:cNvSpPr>
            <a:spLocks noChangeShapeType="1"/>
          </p:cNvSpPr>
          <p:nvPr/>
        </p:nvSpPr>
        <p:spPr bwMode="auto">
          <a:xfrm>
            <a:off x="985838" y="4073525"/>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 name="Rectangle 68"/>
          <p:cNvSpPr>
            <a:spLocks noChangeArrowheads="1"/>
          </p:cNvSpPr>
          <p:nvPr/>
        </p:nvSpPr>
        <p:spPr bwMode="auto">
          <a:xfrm>
            <a:off x="985838" y="4073525"/>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 name="Line 69"/>
          <p:cNvSpPr>
            <a:spLocks noChangeShapeType="1"/>
          </p:cNvSpPr>
          <p:nvPr/>
        </p:nvSpPr>
        <p:spPr bwMode="auto">
          <a:xfrm>
            <a:off x="985838" y="4279900"/>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6" name="Rectangle 70"/>
          <p:cNvSpPr>
            <a:spLocks noChangeArrowheads="1"/>
          </p:cNvSpPr>
          <p:nvPr/>
        </p:nvSpPr>
        <p:spPr bwMode="auto">
          <a:xfrm>
            <a:off x="985838" y="4279900"/>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0" name="Rectangle 69"/>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9-2</a:t>
            </a:r>
            <a:endParaRPr lang="en-US" sz="2400" b="1" dirty="0">
              <a:solidFill>
                <a:prstClr val="white"/>
              </a:solidFill>
            </a:endParaRPr>
          </a:p>
        </p:txBody>
      </p:sp>
      <p:sp>
        <p:nvSpPr>
          <p:cNvPr id="71" name="Rounded Rectangle 70"/>
          <p:cNvSpPr/>
          <p:nvPr/>
        </p:nvSpPr>
        <p:spPr>
          <a:xfrm>
            <a:off x="138113" y="6553200"/>
            <a:ext cx="52720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P1</a:t>
            </a:r>
            <a:r>
              <a:rPr lang="en-US" altLang="en-US" sz="1100" b="1" kern="0" dirty="0">
                <a:solidFill>
                  <a:prstClr val="black"/>
                </a:solidFill>
                <a:latin typeface="Arial Narrow" pitchFamily="34" charset="0"/>
                <a:cs typeface="+mn-cs"/>
              </a:rPr>
              <a:t>:  </a:t>
            </a:r>
            <a:r>
              <a:rPr lang="en-US" sz="1100" dirty="0">
                <a:solidFill>
                  <a:prstClr val="black"/>
                </a:solidFill>
                <a:latin typeface="Calibri"/>
                <a:cs typeface="+mn-cs"/>
              </a:rPr>
              <a:t>Apply the direct write-off method to </a:t>
            </a:r>
            <a:r>
              <a:rPr lang="en-US" sz="1100" dirty="0" smtClean="0">
                <a:solidFill>
                  <a:prstClr val="black"/>
                </a:solidFill>
                <a:latin typeface="Calibri"/>
                <a:cs typeface="+mn-cs"/>
              </a:rPr>
              <a:t>accounts </a:t>
            </a:r>
            <a:r>
              <a:rPr lang="en-US" sz="1100" dirty="0">
                <a:solidFill>
                  <a:prstClr val="black"/>
                </a:solidFill>
                <a:latin typeface="Calibri"/>
                <a:cs typeface="+mn-cs"/>
              </a:rPr>
              <a:t>receivable</a:t>
            </a:r>
            <a:r>
              <a:rPr lang="en-US" sz="1100" dirty="0" smtClean="0">
                <a:solidFill>
                  <a:prstClr val="black"/>
                </a:solidFill>
                <a:latin typeface="Calibri"/>
                <a:cs typeface="+mn-cs"/>
              </a:rPr>
              <a:t>.</a:t>
            </a:r>
            <a:endParaRPr lang="en-US" sz="1100" dirty="0">
              <a:solidFill>
                <a:prstClr val="black"/>
              </a:solidFill>
              <a:latin typeface="Calibri"/>
              <a:cs typeface="+mn-cs"/>
            </a:endParaRPr>
          </a:p>
        </p:txBody>
      </p:sp>
    </p:spTree>
    <p:extLst>
      <p:ext uri="{BB962C8B-B14F-4D97-AF65-F5344CB8AC3E}">
        <p14:creationId xmlns:p14="http://schemas.microsoft.com/office/powerpoint/2010/main" val="1598962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89"/>
                                        </p:tgtEl>
                                        <p:attrNameLst>
                                          <p:attrName>style.visibility</p:attrName>
                                        </p:attrNameLst>
                                      </p:cBhvr>
                                      <p:to>
                                        <p:strVal val="visible"/>
                                      </p:to>
                                    </p:set>
                                    <p:animEffect transition="in" filter="fade">
                                      <p:cBhvr>
                                        <p:cTn id="22" dur="500"/>
                                        <p:tgtEl>
                                          <p:spTgt spid="268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90"/>
                                        </p:tgtEl>
                                        <p:attrNameLst>
                                          <p:attrName>style.visibility</p:attrName>
                                        </p:attrNameLst>
                                      </p:cBhvr>
                                      <p:to>
                                        <p:strVal val="visible"/>
                                      </p:to>
                                    </p:set>
                                    <p:animEffect transition="in" filter="fade">
                                      <p:cBhvr>
                                        <p:cTn id="25" dur="500"/>
                                        <p:tgtEl>
                                          <p:spTgt spid="269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91"/>
                                        </p:tgtEl>
                                        <p:attrNameLst>
                                          <p:attrName>style.visibility</p:attrName>
                                        </p:attrNameLst>
                                      </p:cBhvr>
                                      <p:to>
                                        <p:strVal val="visible"/>
                                      </p:to>
                                    </p:set>
                                    <p:animEffect transition="in" filter="fade">
                                      <p:cBhvr>
                                        <p:cTn id="28" dur="500"/>
                                        <p:tgtEl>
                                          <p:spTgt spid="269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92"/>
                                        </p:tgtEl>
                                        <p:attrNameLst>
                                          <p:attrName>style.visibility</p:attrName>
                                        </p:attrNameLst>
                                      </p:cBhvr>
                                      <p:to>
                                        <p:strVal val="visible"/>
                                      </p:to>
                                    </p:set>
                                    <p:animEffect transition="in" filter="fade">
                                      <p:cBhvr>
                                        <p:cTn id="31" dur="500"/>
                                        <p:tgtEl>
                                          <p:spTgt spid="269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93"/>
                                        </p:tgtEl>
                                        <p:attrNameLst>
                                          <p:attrName>style.visibility</p:attrName>
                                        </p:attrNameLst>
                                      </p:cBhvr>
                                      <p:to>
                                        <p:strVal val="visible"/>
                                      </p:to>
                                    </p:set>
                                    <p:animEffect transition="in" filter="fade">
                                      <p:cBhvr>
                                        <p:cTn id="34" dur="500"/>
                                        <p:tgtEl>
                                          <p:spTgt spid="269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94"/>
                                        </p:tgtEl>
                                        <p:attrNameLst>
                                          <p:attrName>style.visibility</p:attrName>
                                        </p:attrNameLst>
                                      </p:cBhvr>
                                      <p:to>
                                        <p:strVal val="visible"/>
                                      </p:to>
                                    </p:set>
                                    <p:animEffect transition="in" filter="fade">
                                      <p:cBhvr>
                                        <p:cTn id="37" dur="500"/>
                                        <p:tgtEl>
                                          <p:spTgt spid="269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95"/>
                                        </p:tgtEl>
                                        <p:attrNameLst>
                                          <p:attrName>style.visibility</p:attrName>
                                        </p:attrNameLst>
                                      </p:cBhvr>
                                      <p:to>
                                        <p:strVal val="visible"/>
                                      </p:to>
                                    </p:set>
                                    <p:animEffect transition="in" filter="fade">
                                      <p:cBhvr>
                                        <p:cTn id="40" dur="500"/>
                                        <p:tgtEl>
                                          <p:spTgt spid="269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96"/>
                                        </p:tgtEl>
                                        <p:attrNameLst>
                                          <p:attrName>style.visibility</p:attrName>
                                        </p:attrNameLst>
                                      </p:cBhvr>
                                      <p:to>
                                        <p:strVal val="visible"/>
                                      </p:to>
                                    </p:set>
                                    <p:animEffect transition="in" filter="fade">
                                      <p:cBhvr>
                                        <p:cTn id="43" dur="500"/>
                                        <p:tgtEl>
                                          <p:spTgt spid="269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97"/>
                                        </p:tgtEl>
                                        <p:attrNameLst>
                                          <p:attrName>style.visibility</p:attrName>
                                        </p:attrNameLst>
                                      </p:cBhvr>
                                      <p:to>
                                        <p:strVal val="visible"/>
                                      </p:to>
                                    </p:set>
                                    <p:animEffect transition="in" filter="fade">
                                      <p:cBhvr>
                                        <p:cTn id="46" dur="500"/>
                                        <p:tgtEl>
                                          <p:spTgt spid="269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98"/>
                                        </p:tgtEl>
                                        <p:attrNameLst>
                                          <p:attrName>style.visibility</p:attrName>
                                        </p:attrNameLst>
                                      </p:cBhvr>
                                      <p:to>
                                        <p:strVal val="visible"/>
                                      </p:to>
                                    </p:set>
                                    <p:animEffect transition="in" filter="fade">
                                      <p:cBhvr>
                                        <p:cTn id="49" dur="500"/>
                                        <p:tgtEl>
                                          <p:spTgt spid="269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99"/>
                                        </p:tgtEl>
                                        <p:attrNameLst>
                                          <p:attrName>style.visibility</p:attrName>
                                        </p:attrNameLst>
                                      </p:cBhvr>
                                      <p:to>
                                        <p:strVal val="visible"/>
                                      </p:to>
                                    </p:set>
                                    <p:animEffect transition="in" filter="fade">
                                      <p:cBhvr>
                                        <p:cTn id="52" dur="500"/>
                                        <p:tgtEl>
                                          <p:spTgt spid="269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00"/>
                                        </p:tgtEl>
                                        <p:attrNameLst>
                                          <p:attrName>style.visibility</p:attrName>
                                        </p:attrNameLst>
                                      </p:cBhvr>
                                      <p:to>
                                        <p:strVal val="visible"/>
                                      </p:to>
                                    </p:set>
                                    <p:animEffect transition="in" filter="fade">
                                      <p:cBhvr>
                                        <p:cTn id="55" dur="500"/>
                                        <p:tgtEl>
                                          <p:spTgt spid="270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01"/>
                                        </p:tgtEl>
                                        <p:attrNameLst>
                                          <p:attrName>style.visibility</p:attrName>
                                        </p:attrNameLst>
                                      </p:cBhvr>
                                      <p:to>
                                        <p:strVal val="visible"/>
                                      </p:to>
                                    </p:set>
                                    <p:animEffect transition="in" filter="fade">
                                      <p:cBhvr>
                                        <p:cTn id="58" dur="500"/>
                                        <p:tgtEl>
                                          <p:spTgt spid="270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702"/>
                                        </p:tgtEl>
                                        <p:attrNameLst>
                                          <p:attrName>style.visibility</p:attrName>
                                        </p:attrNameLst>
                                      </p:cBhvr>
                                      <p:to>
                                        <p:strVal val="visible"/>
                                      </p:to>
                                    </p:set>
                                    <p:animEffect transition="in" filter="fade">
                                      <p:cBhvr>
                                        <p:cTn id="61" dur="500"/>
                                        <p:tgtEl>
                                          <p:spTgt spid="270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03"/>
                                        </p:tgtEl>
                                        <p:attrNameLst>
                                          <p:attrName>style.visibility</p:attrName>
                                        </p:attrNameLst>
                                      </p:cBhvr>
                                      <p:to>
                                        <p:strVal val="visible"/>
                                      </p:to>
                                    </p:set>
                                    <p:animEffect transition="in" filter="fade">
                                      <p:cBhvr>
                                        <p:cTn id="64" dur="500"/>
                                        <p:tgtEl>
                                          <p:spTgt spid="270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04"/>
                                        </p:tgtEl>
                                        <p:attrNameLst>
                                          <p:attrName>style.visibility</p:attrName>
                                        </p:attrNameLst>
                                      </p:cBhvr>
                                      <p:to>
                                        <p:strVal val="visible"/>
                                      </p:to>
                                    </p:set>
                                    <p:animEffect transition="in" filter="fade">
                                      <p:cBhvr>
                                        <p:cTn id="67" dur="500"/>
                                        <p:tgtEl>
                                          <p:spTgt spid="270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05"/>
                                        </p:tgtEl>
                                        <p:attrNameLst>
                                          <p:attrName>style.visibility</p:attrName>
                                        </p:attrNameLst>
                                      </p:cBhvr>
                                      <p:to>
                                        <p:strVal val="visible"/>
                                      </p:to>
                                    </p:set>
                                    <p:animEffect transition="in" filter="fade">
                                      <p:cBhvr>
                                        <p:cTn id="70" dur="500"/>
                                        <p:tgtEl>
                                          <p:spTgt spid="270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12"/>
                                        </p:tgtEl>
                                        <p:attrNameLst>
                                          <p:attrName>style.visibility</p:attrName>
                                        </p:attrNameLst>
                                      </p:cBhvr>
                                      <p:to>
                                        <p:strVal val="visible"/>
                                      </p:to>
                                    </p:set>
                                    <p:animEffect transition="in" filter="fade">
                                      <p:cBhvr>
                                        <p:cTn id="73" dur="500"/>
                                        <p:tgtEl>
                                          <p:spTgt spid="271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13"/>
                                        </p:tgtEl>
                                        <p:attrNameLst>
                                          <p:attrName>style.visibility</p:attrName>
                                        </p:attrNameLst>
                                      </p:cBhvr>
                                      <p:to>
                                        <p:strVal val="visible"/>
                                      </p:to>
                                    </p:set>
                                    <p:animEffect transition="in" filter="fade">
                                      <p:cBhvr>
                                        <p:cTn id="76" dur="500"/>
                                        <p:tgtEl>
                                          <p:spTgt spid="271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14"/>
                                        </p:tgtEl>
                                        <p:attrNameLst>
                                          <p:attrName>style.visibility</p:attrName>
                                        </p:attrNameLst>
                                      </p:cBhvr>
                                      <p:to>
                                        <p:strVal val="visible"/>
                                      </p:to>
                                    </p:set>
                                    <p:animEffect transition="in" filter="fade">
                                      <p:cBhvr>
                                        <p:cTn id="79" dur="500"/>
                                        <p:tgtEl>
                                          <p:spTgt spid="27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15"/>
                                        </p:tgtEl>
                                        <p:attrNameLst>
                                          <p:attrName>style.visibility</p:attrName>
                                        </p:attrNameLst>
                                      </p:cBhvr>
                                      <p:to>
                                        <p:strVal val="visible"/>
                                      </p:to>
                                    </p:set>
                                    <p:animEffect transition="in" filter="fade">
                                      <p:cBhvr>
                                        <p:cTn id="82" dur="500"/>
                                        <p:tgtEl>
                                          <p:spTgt spid="271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16"/>
                                        </p:tgtEl>
                                        <p:attrNameLst>
                                          <p:attrName>style.visibility</p:attrName>
                                        </p:attrNameLst>
                                      </p:cBhvr>
                                      <p:to>
                                        <p:strVal val="visible"/>
                                      </p:to>
                                    </p:set>
                                    <p:animEffect transition="in" filter="fade">
                                      <p:cBhvr>
                                        <p:cTn id="85" dur="500"/>
                                        <p:tgtEl>
                                          <p:spTgt spid="271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17"/>
                                        </p:tgtEl>
                                        <p:attrNameLst>
                                          <p:attrName>style.visibility</p:attrName>
                                        </p:attrNameLst>
                                      </p:cBhvr>
                                      <p:to>
                                        <p:strVal val="visible"/>
                                      </p:to>
                                    </p:set>
                                    <p:animEffect transition="in" filter="fade">
                                      <p:cBhvr>
                                        <p:cTn id="88" dur="500"/>
                                        <p:tgtEl>
                                          <p:spTgt spid="2717"/>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718"/>
                                        </p:tgtEl>
                                        <p:attrNameLst>
                                          <p:attrName>style.visibility</p:attrName>
                                        </p:attrNameLst>
                                      </p:cBhvr>
                                      <p:to>
                                        <p:strVal val="visible"/>
                                      </p:to>
                                    </p:set>
                                    <p:animEffect transition="in" filter="fade">
                                      <p:cBhvr>
                                        <p:cTn id="91" dur="500"/>
                                        <p:tgtEl>
                                          <p:spTgt spid="271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719"/>
                                        </p:tgtEl>
                                        <p:attrNameLst>
                                          <p:attrName>style.visibility</p:attrName>
                                        </p:attrNameLst>
                                      </p:cBhvr>
                                      <p:to>
                                        <p:strVal val="visible"/>
                                      </p:to>
                                    </p:set>
                                    <p:animEffect transition="in" filter="fade">
                                      <p:cBhvr>
                                        <p:cTn id="94" dur="500"/>
                                        <p:tgtEl>
                                          <p:spTgt spid="27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0"/>
                                        </p:tgtEl>
                                        <p:attrNameLst>
                                          <p:attrName>style.visibility</p:attrName>
                                        </p:attrNameLst>
                                      </p:cBhvr>
                                      <p:to>
                                        <p:strVal val="visible"/>
                                      </p:to>
                                    </p:set>
                                    <p:animEffect transition="in" filter="fade">
                                      <p:cBhvr>
                                        <p:cTn id="97" dur="500"/>
                                        <p:tgtEl>
                                          <p:spTgt spid="26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61"/>
                                        </p:tgtEl>
                                        <p:attrNameLst>
                                          <p:attrName>style.visibility</p:attrName>
                                        </p:attrNameLst>
                                      </p:cBhvr>
                                      <p:to>
                                        <p:strVal val="visible"/>
                                      </p:to>
                                    </p:set>
                                    <p:animEffect transition="in" filter="fade">
                                      <p:cBhvr>
                                        <p:cTn id="100" dur="500"/>
                                        <p:tgtEl>
                                          <p:spTgt spid="26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65"/>
                                        </p:tgtEl>
                                        <p:attrNameLst>
                                          <p:attrName>style.visibility</p:attrName>
                                        </p:attrNameLst>
                                      </p:cBhvr>
                                      <p:to>
                                        <p:strVal val="visible"/>
                                      </p:to>
                                    </p:set>
                                    <p:animEffect transition="in" filter="fade">
                                      <p:cBhvr>
                                        <p:cTn id="103" dur="500"/>
                                        <p:tgtEl>
                                          <p:spTgt spid="26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66"/>
                                        </p:tgtEl>
                                        <p:attrNameLst>
                                          <p:attrName>style.visibility</p:attrName>
                                        </p:attrNameLst>
                                      </p:cBhvr>
                                      <p:to>
                                        <p:strVal val="visible"/>
                                      </p:to>
                                    </p:set>
                                    <p:animEffect transition="in" filter="fade">
                                      <p:cBhvr>
                                        <p:cTn id="106" dur="500"/>
                                        <p:tgtEl>
                                          <p:spTgt spid="26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67"/>
                                        </p:tgtEl>
                                        <p:attrNameLst>
                                          <p:attrName>style.visibility</p:attrName>
                                        </p:attrNameLst>
                                      </p:cBhvr>
                                      <p:to>
                                        <p:strVal val="visible"/>
                                      </p:to>
                                    </p:set>
                                    <p:animEffect transition="in" filter="fade">
                                      <p:cBhvr>
                                        <p:cTn id="109" dur="500"/>
                                        <p:tgtEl>
                                          <p:spTgt spid="26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68"/>
                                        </p:tgtEl>
                                        <p:attrNameLst>
                                          <p:attrName>style.visibility</p:attrName>
                                        </p:attrNameLst>
                                      </p:cBhvr>
                                      <p:to>
                                        <p:strVal val="visible"/>
                                      </p:to>
                                    </p:set>
                                    <p:animEffect transition="in" filter="fade">
                                      <p:cBhvr>
                                        <p:cTn id="112" dur="500"/>
                                        <p:tgtEl>
                                          <p:spTgt spid="26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69"/>
                                        </p:tgtEl>
                                        <p:attrNameLst>
                                          <p:attrName>style.visibility</p:attrName>
                                        </p:attrNameLst>
                                      </p:cBhvr>
                                      <p:to>
                                        <p:strVal val="visible"/>
                                      </p:to>
                                    </p:set>
                                    <p:animEffect transition="in" filter="fade">
                                      <p:cBhvr>
                                        <p:cTn id="115" dur="500"/>
                                        <p:tgtEl>
                                          <p:spTgt spid="26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70"/>
                                        </p:tgtEl>
                                        <p:attrNameLst>
                                          <p:attrName>style.visibility</p:attrName>
                                        </p:attrNameLst>
                                      </p:cBhvr>
                                      <p:to>
                                        <p:strVal val="visible"/>
                                      </p:to>
                                    </p:set>
                                    <p:animEffect transition="in" filter="fade">
                                      <p:cBhvr>
                                        <p:cTn id="118" dur="500"/>
                                        <p:tgtEl>
                                          <p:spTgt spid="27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71"/>
                                        </p:tgtEl>
                                        <p:attrNameLst>
                                          <p:attrName>style.visibility</p:attrName>
                                        </p:attrNameLst>
                                      </p:cBhvr>
                                      <p:to>
                                        <p:strVal val="visible"/>
                                      </p:to>
                                    </p:set>
                                    <p:animEffect transition="in" filter="fade">
                                      <p:cBhvr>
                                        <p:cTn id="121" dur="500"/>
                                        <p:tgtEl>
                                          <p:spTgt spid="271"/>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2"/>
                                        </p:tgtEl>
                                        <p:attrNameLst>
                                          <p:attrName>style.visibility</p:attrName>
                                        </p:attrNameLst>
                                      </p:cBhvr>
                                      <p:to>
                                        <p:strVal val="visible"/>
                                      </p:to>
                                    </p:set>
                                    <p:animEffect transition="in" filter="fade">
                                      <p:cBhvr>
                                        <p:cTn id="124" dur="500"/>
                                        <p:tgtEl>
                                          <p:spTgt spid="27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73"/>
                                        </p:tgtEl>
                                        <p:attrNameLst>
                                          <p:attrName>style.visibility</p:attrName>
                                        </p:attrNameLst>
                                      </p:cBhvr>
                                      <p:to>
                                        <p:strVal val="visible"/>
                                      </p:to>
                                    </p:set>
                                    <p:animEffect transition="in" filter="fade">
                                      <p:cBhvr>
                                        <p:cTn id="127" dur="500"/>
                                        <p:tgtEl>
                                          <p:spTgt spid="273"/>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74"/>
                                        </p:tgtEl>
                                        <p:attrNameLst>
                                          <p:attrName>style.visibility</p:attrName>
                                        </p:attrNameLst>
                                      </p:cBhvr>
                                      <p:to>
                                        <p:strVal val="visible"/>
                                      </p:to>
                                    </p:set>
                                    <p:animEffect transition="in" filter="fade">
                                      <p:cBhvr>
                                        <p:cTn id="130" dur="500"/>
                                        <p:tgtEl>
                                          <p:spTgt spid="27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75"/>
                                        </p:tgtEl>
                                        <p:attrNameLst>
                                          <p:attrName>style.visibility</p:attrName>
                                        </p:attrNameLst>
                                      </p:cBhvr>
                                      <p:to>
                                        <p:strVal val="visible"/>
                                      </p:to>
                                    </p:set>
                                    <p:animEffect transition="in" filter="fade">
                                      <p:cBhvr>
                                        <p:cTn id="133" dur="500"/>
                                        <p:tgtEl>
                                          <p:spTgt spid="27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76"/>
                                        </p:tgtEl>
                                        <p:attrNameLst>
                                          <p:attrName>style.visibility</p:attrName>
                                        </p:attrNameLst>
                                      </p:cBhvr>
                                      <p:to>
                                        <p:strVal val="visible"/>
                                      </p:to>
                                    </p:set>
                                    <p:animEffect transition="in" filter="fade">
                                      <p:cBhvr>
                                        <p:cTn id="136" dur="500"/>
                                        <p:tgtEl>
                                          <p:spTgt spid="276"/>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3"/>
                                        </p:tgtEl>
                                        <p:attrNameLst>
                                          <p:attrName>style.visibility</p:attrName>
                                        </p:attrNameLst>
                                      </p:cBhvr>
                                      <p:to>
                                        <p:strVal val="visible"/>
                                      </p:to>
                                    </p:set>
                                    <p:animEffect transition="in" filter="fade">
                                      <p:cBhvr>
                                        <p:cTn id="141" dur="500"/>
                                        <p:tgtEl>
                                          <p:spTgt spid="13"/>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14"/>
                                        </p:tgtEl>
                                        <p:attrNameLst>
                                          <p:attrName>style.visibility</p:attrName>
                                        </p:attrNameLst>
                                      </p:cBhvr>
                                      <p:to>
                                        <p:strVal val="visible"/>
                                      </p:to>
                                    </p:set>
                                    <p:animEffect transition="in" filter="fade">
                                      <p:cBhvr>
                                        <p:cTn id="146" dur="500"/>
                                        <p:tgtEl>
                                          <p:spTgt spid="14"/>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5"/>
                                        </p:tgtEl>
                                        <p:attrNameLst>
                                          <p:attrName>style.visibility</p:attrName>
                                        </p:attrNameLst>
                                      </p:cBhvr>
                                      <p:to>
                                        <p:strVal val="visible"/>
                                      </p:to>
                                    </p:set>
                                    <p:animEffect transition="in" filter="fade">
                                      <p:cBhvr>
                                        <p:cTn id="151" dur="500"/>
                                        <p:tgtEl>
                                          <p:spTgt spid="15"/>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500"/>
                                        <p:tgtEl>
                                          <p:spTgt spid="16"/>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7"/>
                                        </p:tgtEl>
                                        <p:attrNameLst>
                                          <p:attrName>style.visibility</p:attrName>
                                        </p:attrNameLst>
                                      </p:cBhvr>
                                      <p:to>
                                        <p:strVal val="visible"/>
                                      </p:to>
                                    </p:set>
                                    <p:animEffect transition="in" filter="fade">
                                      <p:cBhvr>
                                        <p:cTn id="161" dur="500"/>
                                        <p:tgtEl>
                                          <p:spTgt spid="17"/>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18"/>
                                        </p:tgtEl>
                                        <p:attrNameLst>
                                          <p:attrName>style.visibility</p:attrName>
                                        </p:attrNameLst>
                                      </p:cBhvr>
                                      <p:to>
                                        <p:strVal val="visible"/>
                                      </p:to>
                                    </p:set>
                                    <p:animEffect transition="in" filter="fade">
                                      <p:cBhvr>
                                        <p:cTn id="166" dur="500"/>
                                        <p:tgtEl>
                                          <p:spTgt spid="18"/>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19"/>
                                        </p:tgtEl>
                                        <p:attrNameLst>
                                          <p:attrName>style.visibility</p:attrName>
                                        </p:attrNameLst>
                                      </p:cBhvr>
                                      <p:to>
                                        <p:strVal val="visible"/>
                                      </p:to>
                                    </p:set>
                                    <p:animEffect transition="in" filter="fade">
                                      <p:cBhvr>
                                        <p:cTn id="171" dur="500"/>
                                        <p:tgtEl>
                                          <p:spTgt spid="19"/>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20"/>
                                        </p:tgtEl>
                                        <p:attrNameLst>
                                          <p:attrName>style.visibility</p:attrName>
                                        </p:attrNameLst>
                                      </p:cBhvr>
                                      <p:to>
                                        <p:strVal val="visible"/>
                                      </p:to>
                                    </p:set>
                                    <p:animEffect transition="in" filter="fade">
                                      <p:cBhvr>
                                        <p:cTn id="176" dur="500"/>
                                        <p:tgtEl>
                                          <p:spTgt spid="20"/>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21"/>
                                        </p:tgtEl>
                                        <p:attrNameLst>
                                          <p:attrName>style.visibility</p:attrName>
                                        </p:attrNameLst>
                                      </p:cBhvr>
                                      <p:to>
                                        <p:strVal val="visible"/>
                                      </p:to>
                                    </p:set>
                                    <p:animEffect transition="in" filter="fade">
                                      <p:cBhvr>
                                        <p:cTn id="181" dur="500"/>
                                        <p:tgtEl>
                                          <p:spTgt spid="21"/>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22"/>
                                        </p:tgtEl>
                                        <p:attrNameLst>
                                          <p:attrName>style.visibility</p:attrName>
                                        </p:attrNameLst>
                                      </p:cBhvr>
                                      <p:to>
                                        <p:strVal val="visible"/>
                                      </p:to>
                                    </p:set>
                                    <p:animEffect transition="in" filter="fade">
                                      <p:cBhvr>
                                        <p:cTn id="186" dur="500"/>
                                        <p:tgtEl>
                                          <p:spTgt spid="22"/>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23"/>
                                        </p:tgtEl>
                                        <p:attrNameLst>
                                          <p:attrName>style.visibility</p:attrName>
                                        </p:attrNameLst>
                                      </p:cBhvr>
                                      <p:to>
                                        <p:strVal val="visible"/>
                                      </p:to>
                                    </p:set>
                                    <p:animEffect transition="in" filter="fade">
                                      <p:cBhvr>
                                        <p:cTn id="191" dur="500"/>
                                        <p:tgtEl>
                                          <p:spTgt spid="23"/>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24"/>
                                        </p:tgtEl>
                                        <p:attrNameLst>
                                          <p:attrName>style.visibility</p:attrName>
                                        </p:attrNameLst>
                                      </p:cBhvr>
                                      <p:to>
                                        <p:strVal val="visible"/>
                                      </p:to>
                                    </p:set>
                                    <p:animEffect transition="in" filter="fade">
                                      <p:cBhvr>
                                        <p:cTn id="196" dur="500"/>
                                        <p:tgtEl>
                                          <p:spTgt spid="24"/>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25"/>
                                        </p:tgtEl>
                                        <p:attrNameLst>
                                          <p:attrName>style.visibility</p:attrName>
                                        </p:attrNameLst>
                                      </p:cBhvr>
                                      <p:to>
                                        <p:strVal val="visible"/>
                                      </p:to>
                                    </p:set>
                                    <p:animEffect transition="in" filter="fade">
                                      <p:cBhvr>
                                        <p:cTn id="201" dur="500"/>
                                        <p:tgtEl>
                                          <p:spTgt spid="25"/>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26"/>
                                        </p:tgtEl>
                                        <p:attrNameLst>
                                          <p:attrName>style.visibility</p:attrName>
                                        </p:attrNameLst>
                                      </p:cBhvr>
                                      <p:to>
                                        <p:strVal val="visible"/>
                                      </p:to>
                                    </p:set>
                                    <p:animEffect transition="in" filter="fade">
                                      <p:cBhvr>
                                        <p:cTn id="20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689" grpId="0"/>
      <p:bldP spid="2690" grpId="0" animBg="1"/>
      <p:bldP spid="2691" grpId="0" animBg="1"/>
      <p:bldP spid="2692" grpId="0" animBg="1"/>
      <p:bldP spid="2693" grpId="0" animBg="1"/>
      <p:bldP spid="2694" grpId="0" animBg="1"/>
      <p:bldP spid="2695" grpId="0" animBg="1"/>
      <p:bldP spid="2696" grpId="0" animBg="1"/>
      <p:bldP spid="2697" grpId="0" animBg="1"/>
      <p:bldP spid="2698" grpId="0" animBg="1"/>
      <p:bldP spid="2699" grpId="0" animBg="1"/>
      <p:bldP spid="2700" grpId="0" animBg="1"/>
      <p:bldP spid="2701" grpId="0" animBg="1"/>
      <p:bldP spid="2702" grpId="0" animBg="1"/>
      <p:bldP spid="2703" grpId="0" animBg="1"/>
      <p:bldP spid="2704" grpId="0" animBg="1"/>
      <p:bldP spid="2705" grpId="0" animBg="1"/>
      <p:bldP spid="2712" grpId="0" animBg="1"/>
      <p:bldP spid="2713" grpId="0" animBg="1"/>
      <p:bldP spid="2714" grpId="0" animBg="1"/>
      <p:bldP spid="2715" grpId="0" animBg="1"/>
      <p:bldP spid="2716" grpId="0" animBg="1"/>
      <p:bldP spid="2717" grpId="0" animBg="1"/>
      <p:bldP spid="2718" grpId="0" animBg="1"/>
      <p:bldP spid="2719" grpId="0" animBg="1"/>
      <p:bldP spid="260" grpId="0" animBg="1"/>
      <p:bldP spid="261"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4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P2:	</a:t>
            </a:r>
            <a:br>
              <a:rPr lang="en-US" altLang="en-US" dirty="0" smtClean="0"/>
            </a:br>
            <a:r>
              <a:rPr lang="en-US" dirty="0" smtClean="0"/>
              <a:t>Apply </a:t>
            </a:r>
            <a:r>
              <a:rPr lang="en-US" dirty="0"/>
              <a:t>the allowance method </a:t>
            </a:r>
            <a:r>
              <a:rPr lang="en-US" dirty="0" smtClean="0"/>
              <a:t>to accounts receivable. </a:t>
            </a:r>
            <a:r>
              <a:rPr lang="en-US" dirty="0"/>
              <a:t/>
            </a:r>
            <a:br>
              <a:rPr lang="en-US" dirty="0"/>
            </a:br>
            <a:r>
              <a:rPr lang="en-US" dirty="0" smtClean="0"/>
              <a:t/>
            </a:r>
            <a:br>
              <a:rPr 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17</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86585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title"/>
          </p:nvPr>
        </p:nvSpPr>
        <p:spPr>
          <a:xfrm>
            <a:off x="457200" y="685800"/>
            <a:ext cx="8229600" cy="838200"/>
          </a:xfrm>
        </p:spPr>
        <p:txBody>
          <a:bodyPr/>
          <a:lstStyle/>
          <a:p>
            <a:r>
              <a:rPr lang="en-US" altLang="en-US" b="1" dirty="0" smtClean="0"/>
              <a:t>Allowance Method</a:t>
            </a:r>
          </a:p>
        </p:txBody>
      </p:sp>
      <p:sp>
        <p:nvSpPr>
          <p:cNvPr id="7" name="Rectangle 6"/>
          <p:cNvSpPr/>
          <p:nvPr/>
        </p:nvSpPr>
        <p:spPr>
          <a:xfrm>
            <a:off x="609600" y="4114800"/>
            <a:ext cx="7924800" cy="1938992"/>
          </a:xfrm>
          <a:prstGeom prst="rect">
            <a:avLst/>
          </a:prstGeom>
          <a:solidFill>
            <a:schemeClr val="accent2">
              <a:lumMod val="20000"/>
              <a:lumOff val="80000"/>
            </a:schemeClr>
          </a:solidFill>
          <a:ln>
            <a:solidFill>
              <a:schemeClr val="tx1"/>
            </a:solidFill>
          </a:ln>
        </p:spPr>
        <p:txBody>
          <a:bodyPr wrap="square">
            <a:spAutoFit/>
          </a:bodyPr>
          <a:lstStyle/>
          <a:p>
            <a:pPr marL="571500" indent="-571500" algn="ctr">
              <a:buSzPct val="80000"/>
              <a:buFont typeface="Monotype Sorts" pitchFamily="2" charset="2"/>
              <a:buNone/>
              <a:defRPr/>
            </a:pPr>
            <a:r>
              <a:rPr lang="en-US" sz="2400" dirty="0"/>
              <a:t>Two advantages to the allowance method:</a:t>
            </a:r>
          </a:p>
          <a:p>
            <a:pPr marL="571500" indent="-571500">
              <a:buSzPct val="100000"/>
              <a:buFont typeface="Monotype Sorts" pitchFamily="2" charset="2"/>
              <a:buAutoNum type="arabicPeriod"/>
              <a:defRPr/>
            </a:pPr>
            <a:r>
              <a:rPr lang="en-US" sz="2400" dirty="0"/>
              <a:t>It records estimated bad debts expense in the period when the related sales are recorded.</a:t>
            </a:r>
          </a:p>
          <a:p>
            <a:pPr marL="571500" indent="-571500">
              <a:buSzPct val="100000"/>
              <a:buFont typeface="Monotype Sorts" pitchFamily="2" charset="2"/>
              <a:buAutoNum type="arabicPeriod"/>
              <a:defRPr/>
            </a:pPr>
            <a:r>
              <a:rPr lang="en-US" sz="2400" dirty="0"/>
              <a:t>It reports accounts receivable on the balance sheet at the estimated amount of cash to be collected.</a:t>
            </a:r>
          </a:p>
        </p:txBody>
      </p:sp>
      <p:sp>
        <p:nvSpPr>
          <p:cNvPr id="8" name="Rectangle 7"/>
          <p:cNvSpPr/>
          <p:nvPr/>
        </p:nvSpPr>
        <p:spPr>
          <a:xfrm>
            <a:off x="2476500" y="1637942"/>
            <a:ext cx="4191000" cy="2246769"/>
          </a:xfrm>
          <a:prstGeom prst="rect">
            <a:avLst/>
          </a:prstGeom>
          <a:solidFill>
            <a:schemeClr val="accent2">
              <a:lumMod val="20000"/>
              <a:lumOff val="80000"/>
            </a:schemeClr>
          </a:solidFill>
          <a:ln>
            <a:solidFill>
              <a:schemeClr val="tx1"/>
            </a:solidFill>
          </a:ln>
        </p:spPr>
        <p:txBody>
          <a:bodyPr wrap="square">
            <a:spAutoFit/>
          </a:bodyPr>
          <a:lstStyle/>
          <a:p>
            <a:pPr algn="ctr">
              <a:buSzPct val="80000"/>
              <a:buFont typeface="Monotype Sorts" pitchFamily="2" charset="2"/>
              <a:buNone/>
              <a:defRPr/>
            </a:pPr>
            <a:r>
              <a:rPr lang="en-US" sz="2800" dirty="0"/>
              <a:t>At the end of each period, </a:t>
            </a:r>
            <a:r>
              <a:rPr lang="en-US" sz="2800" dirty="0">
                <a:solidFill>
                  <a:srgbClr val="3333CC"/>
                </a:solidFill>
              </a:rPr>
              <a:t>estimate</a:t>
            </a:r>
            <a:r>
              <a:rPr lang="en-US" sz="2800" dirty="0"/>
              <a:t> total bad debts expected to be realized from that period’s sales.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18</a:t>
            </a:fld>
            <a:endParaRPr lang="en-US" dirty="0"/>
          </a:p>
        </p:txBody>
      </p:sp>
      <p:sp>
        <p:nvSpPr>
          <p:cNvPr id="10" name="Rounded Rectangle 9"/>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Apply the allowance method </a:t>
            </a:r>
            <a:r>
              <a:rPr lang="en-US" sz="1100" dirty="0" smtClean="0"/>
              <a:t>to accounts </a:t>
            </a:r>
            <a:r>
              <a:rPr lang="en-US" sz="1100" dirty="0"/>
              <a:t>receivable.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609600"/>
            <a:ext cx="8229600" cy="1066800"/>
          </a:xfrm>
        </p:spPr>
        <p:txBody>
          <a:bodyPr/>
          <a:lstStyle/>
          <a:p>
            <a:r>
              <a:rPr lang="en-US" altLang="en-US" b="1" dirty="0" smtClean="0"/>
              <a:t>Allowance Method -</a:t>
            </a:r>
            <a:br>
              <a:rPr lang="en-US" altLang="en-US" b="1" dirty="0" smtClean="0"/>
            </a:br>
            <a:r>
              <a:rPr lang="en-US" altLang="en-US" b="1" dirty="0" smtClean="0"/>
              <a:t>Recording Bad Debts Expense</a:t>
            </a:r>
          </a:p>
        </p:txBody>
      </p:sp>
      <p:sp>
        <p:nvSpPr>
          <p:cNvPr id="97283" name="Text Box 3"/>
          <p:cNvSpPr txBox="1">
            <a:spLocks noChangeArrowheads="1"/>
          </p:cNvSpPr>
          <p:nvPr/>
        </p:nvSpPr>
        <p:spPr bwMode="auto">
          <a:xfrm>
            <a:off x="381000" y="1772475"/>
            <a:ext cx="8305800" cy="1938338"/>
          </a:xfrm>
          <a:prstGeom prst="rect">
            <a:avLst/>
          </a:prstGeom>
          <a:solidFill>
            <a:schemeClr val="accent2">
              <a:lumMod val="20000"/>
              <a:lumOff val="80000"/>
            </a:schemeClr>
          </a:solidFill>
          <a:ln w="12700">
            <a:solidFill>
              <a:schemeClr val="tx1"/>
            </a:solidFill>
            <a:miter lim="800000"/>
            <a:headEnd/>
            <a:tailEnd/>
          </a:ln>
          <a:effectLst>
            <a:outerShdw dist="35921" dir="2700000" algn="ctr" rotWithShape="0">
              <a:schemeClr val="tx1"/>
            </a:outerShdw>
          </a:effectLst>
        </p:spPr>
        <p:txBody>
          <a:bodyPr>
            <a:spAutoFit/>
          </a:bodyPr>
          <a:lstStyle/>
          <a:p>
            <a:pPr algn="ctr">
              <a:spcBef>
                <a:spcPct val="50000"/>
              </a:spcBef>
            </a:pPr>
            <a:r>
              <a:rPr lang="en-US" altLang="en-US" sz="2400" dirty="0"/>
              <a:t>TechCom had credit sales of $300,000 during its first year of operations. At the end of the first year, $20,000 of credit sales remained uncollected. Based on the experience of similar businesses, TechCom estimated that $1,500 of its accounts receivable would be uncollectible.</a:t>
            </a:r>
            <a:endParaRPr lang="en-US" altLang="en-US" sz="2400" dirty="0">
              <a:solidFill>
                <a:srgbClr val="3333CC"/>
              </a:solidFill>
              <a:ea typeface="ＭＳ Ｐゴシック" pitchFamily="34" charset="-128"/>
            </a:endParaRPr>
          </a:p>
        </p:txBody>
      </p:sp>
      <p:pic>
        <p:nvPicPr>
          <p:cNvPr id="97284" name="Picture 5"/>
          <p:cNvPicPr>
            <a:picLocks noChangeAspect="1" noChangeArrowheads="1"/>
          </p:cNvPicPr>
          <p:nvPr/>
        </p:nvPicPr>
        <p:blipFill>
          <a:blip r:embed="rId3" cstate="print"/>
          <a:srcRect/>
          <a:stretch>
            <a:fillRect/>
          </a:stretch>
        </p:blipFill>
        <p:spPr bwMode="auto">
          <a:xfrm>
            <a:off x="381000" y="4107123"/>
            <a:ext cx="8305800" cy="865751"/>
          </a:xfrm>
          <a:prstGeom prst="rect">
            <a:avLst/>
          </a:prstGeom>
          <a:noFill/>
          <a:ln w="9525">
            <a:solidFill>
              <a:schemeClr val="tx1"/>
            </a:solidFill>
            <a:miter lim="800000"/>
            <a:headEnd/>
            <a:tailEnd/>
          </a:ln>
        </p:spPr>
      </p:pic>
      <p:pic>
        <p:nvPicPr>
          <p:cNvPr id="97285" name="Picture 6"/>
          <p:cNvPicPr>
            <a:picLocks noChangeAspect="1" noChangeArrowheads="1"/>
          </p:cNvPicPr>
          <p:nvPr/>
        </p:nvPicPr>
        <p:blipFill>
          <a:blip r:embed="rId4" cstate="print"/>
          <a:srcRect/>
          <a:stretch>
            <a:fillRect/>
          </a:stretch>
        </p:blipFill>
        <p:spPr bwMode="auto">
          <a:xfrm>
            <a:off x="381000" y="5427680"/>
            <a:ext cx="8305800" cy="663359"/>
          </a:xfrm>
          <a:prstGeom prst="rect">
            <a:avLst/>
          </a:prstGeom>
          <a:noFill/>
          <a:ln w="9525">
            <a:no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D9662D1A-934F-4E97-8DE9-5DE1FFCA5B1C}" type="slidenum">
              <a:rPr lang="en-US" smtClean="0"/>
              <a:pPr>
                <a:defRPr/>
              </a:pPr>
              <a:t>19</a:t>
            </a:fld>
            <a:endParaRPr lang="en-US" dirty="0"/>
          </a:p>
        </p:txBody>
      </p:sp>
      <p:sp>
        <p:nvSpPr>
          <p:cNvPr id="10" name="Rounded Rectangle 9"/>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Apply the allowance method </a:t>
            </a:r>
            <a:r>
              <a:rPr lang="en-US" sz="1100" dirty="0" smtClean="0"/>
              <a:t>to accounts </a:t>
            </a:r>
            <a:r>
              <a:rPr lang="en-US" sz="1100" dirty="0"/>
              <a:t>receivable.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A149A6A-40B4-435E-8B26-62510DA51FBA}" type="slidenum">
              <a:rPr lang="en-US" smtClean="0"/>
              <a:pPr>
                <a:defRPr/>
              </a:pPr>
              <a:t>2</a:t>
            </a:fld>
            <a:endParaRPr lang="en-US" dirty="0"/>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DD1F25FF-4D6F-47BA-A997-3D5B54A1C799}" type="slidenum">
              <a:rPr lang="en-US" smtClean="0"/>
              <a:pPr>
                <a:defRPr/>
              </a:pPr>
              <a:t>2</a:t>
            </a:fld>
            <a:endParaRPr lang="en-US" dirty="0"/>
          </a:p>
        </p:txBody>
      </p:sp>
      <p:sp>
        <p:nvSpPr>
          <p:cNvPr id="4"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mtClean="0"/>
              <a:t/>
            </a:r>
            <a:br>
              <a:rPr lang="en-US" altLang="en-US" smtClean="0"/>
            </a:br>
            <a:r>
              <a:rPr lang="en-US" altLang="en-US" smtClean="0"/>
              <a:t/>
            </a:r>
            <a:br>
              <a:rPr lang="en-US" altLang="en-US" smtClean="0"/>
            </a:br>
            <a:r>
              <a:rPr lang="en-US" smtClean="0"/>
              <a:t/>
            </a:r>
            <a:br>
              <a:rPr lang="en-US" smtClean="0"/>
            </a:br>
            <a:r>
              <a:rPr lang="en-US" altLang="en-US" smtClean="0"/>
              <a:t/>
            </a:r>
            <a:br>
              <a:rPr lang="en-US" altLang="en-US" smtClean="0"/>
            </a:br>
            <a:endParaRPr lang="en-US" altLang="en-US" dirty="0" smtClean="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6"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Slide Number Placeholder 7"/>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389021C6-BF4E-47D5-A0FD-A156D54A87E1}" type="slidenum">
              <a:rPr lang="en-US" smtClean="0"/>
              <a:pPr>
                <a:defRPr/>
              </a:pPr>
              <a:t>2</a:t>
            </a:fld>
            <a:endParaRPr lang="en-US" dirty="0"/>
          </a:p>
        </p:txBody>
      </p:sp>
      <p:sp>
        <p:nvSpPr>
          <p:cNvPr id="8" name="TextBox 7"/>
          <p:cNvSpPr txBox="1"/>
          <p:nvPr/>
        </p:nvSpPr>
        <p:spPr>
          <a:xfrm>
            <a:off x="762000" y="760115"/>
            <a:ext cx="7391400" cy="769441"/>
          </a:xfrm>
          <a:prstGeom prst="rect">
            <a:avLst/>
          </a:prstGeom>
          <a:noFill/>
        </p:spPr>
        <p:txBody>
          <a:bodyPr wrap="square" rtlCol="0">
            <a:spAutoFit/>
          </a:bodyPr>
          <a:lstStyle/>
          <a:p>
            <a:r>
              <a:rPr lang="en-US" altLang="en-US" sz="4400" b="1" dirty="0" smtClean="0">
                <a:latin typeface="+mj-lt"/>
              </a:rPr>
              <a:t>Chapter 9 Learning Objectives</a:t>
            </a:r>
            <a:endParaRPr lang="en-US" sz="4400" dirty="0">
              <a:latin typeface="+mj-lt"/>
            </a:endParaRPr>
          </a:p>
        </p:txBody>
      </p:sp>
      <p:sp>
        <p:nvSpPr>
          <p:cNvPr id="9" name="Rectangle 8"/>
          <p:cNvSpPr/>
          <p:nvPr/>
        </p:nvSpPr>
        <p:spPr>
          <a:xfrm>
            <a:off x="228600" y="1964722"/>
            <a:ext cx="8610600" cy="3539430"/>
          </a:xfrm>
          <a:prstGeom prst="rect">
            <a:avLst/>
          </a:prstGeom>
        </p:spPr>
        <p:txBody>
          <a:bodyPr wrap="square">
            <a:spAutoFit/>
          </a:bodyPr>
          <a:lstStyle/>
          <a:p>
            <a:r>
              <a:rPr lang="en-US" sz="1600" b="1" dirty="0">
                <a:latin typeface="+mn-lt"/>
              </a:rPr>
              <a:t>CONCEPTUAL</a:t>
            </a:r>
          </a:p>
          <a:p>
            <a:r>
              <a:rPr lang="en-US" sz="1600" b="1" dirty="0" smtClean="0">
                <a:latin typeface="+mn-lt"/>
              </a:rPr>
              <a:t>C1  </a:t>
            </a:r>
            <a:r>
              <a:rPr lang="en-US" sz="1600" dirty="0" smtClean="0">
                <a:latin typeface="+mn-lt"/>
              </a:rPr>
              <a:t>Describe accounts receivable and how they occur and are recorded.</a:t>
            </a:r>
            <a:endParaRPr lang="en-US" sz="1600" dirty="0">
              <a:latin typeface="+mn-lt"/>
            </a:endParaRPr>
          </a:p>
          <a:p>
            <a:r>
              <a:rPr lang="en-US" sz="1600" b="1" dirty="0" smtClean="0">
                <a:latin typeface="+mn-lt"/>
              </a:rPr>
              <a:t>C2  </a:t>
            </a:r>
            <a:r>
              <a:rPr lang="en-US" sz="1600" dirty="0" smtClean="0">
                <a:latin typeface="+mn-lt"/>
              </a:rPr>
              <a:t>Describe a note receivable, the computation of its maturity date, and the recording of its existence.</a:t>
            </a:r>
          </a:p>
          <a:p>
            <a:r>
              <a:rPr lang="en-US" sz="1600" b="1" dirty="0" smtClean="0">
                <a:latin typeface="+mn-lt"/>
              </a:rPr>
              <a:t>C3</a:t>
            </a:r>
            <a:r>
              <a:rPr lang="en-US" sz="1600" dirty="0" smtClean="0">
                <a:latin typeface="+mn-lt"/>
              </a:rPr>
              <a:t>  Explain how receivables can be converted to cash before maturity.</a:t>
            </a:r>
          </a:p>
          <a:p>
            <a:endParaRPr lang="en-US" sz="1600" dirty="0">
              <a:latin typeface="+mn-lt"/>
            </a:endParaRPr>
          </a:p>
          <a:p>
            <a:r>
              <a:rPr lang="en-US" sz="1600" b="1" dirty="0">
                <a:latin typeface="+mn-lt"/>
              </a:rPr>
              <a:t>ANALYTICAL</a:t>
            </a:r>
          </a:p>
          <a:p>
            <a:r>
              <a:rPr lang="en-US" sz="1600" b="1" dirty="0" smtClean="0">
                <a:latin typeface="+mn-lt"/>
              </a:rPr>
              <a:t>A1  </a:t>
            </a:r>
            <a:r>
              <a:rPr lang="en-US" sz="1600" dirty="0">
                <a:latin typeface="+mn-lt"/>
              </a:rPr>
              <a:t>Compute </a:t>
            </a:r>
            <a:r>
              <a:rPr lang="en-US" sz="1600" dirty="0" smtClean="0">
                <a:latin typeface="+mn-lt"/>
              </a:rPr>
              <a:t>accounts receivable turnover and use it to help assess financial condition.</a:t>
            </a:r>
          </a:p>
          <a:p>
            <a:endParaRPr lang="en-US" sz="1600" dirty="0">
              <a:latin typeface="+mn-lt"/>
            </a:endParaRPr>
          </a:p>
          <a:p>
            <a:r>
              <a:rPr lang="en-US" sz="1600" b="1" dirty="0" smtClean="0">
                <a:latin typeface="+mn-lt"/>
              </a:rPr>
              <a:t>PROCEDURAL</a:t>
            </a:r>
            <a:endParaRPr lang="en-US" sz="1600" b="1" dirty="0">
              <a:latin typeface="+mn-lt"/>
            </a:endParaRPr>
          </a:p>
          <a:p>
            <a:r>
              <a:rPr lang="en-US" sz="1600" b="1" dirty="0" smtClean="0">
                <a:latin typeface="+mn-lt"/>
              </a:rPr>
              <a:t>P1  </a:t>
            </a:r>
            <a:r>
              <a:rPr lang="en-US" sz="1600" dirty="0">
                <a:latin typeface="+mn-lt"/>
              </a:rPr>
              <a:t>Apply </a:t>
            </a:r>
            <a:r>
              <a:rPr lang="en-US" sz="1600" dirty="0" smtClean="0">
                <a:latin typeface="+mn-lt"/>
              </a:rPr>
              <a:t>the direct write-off method to accounts receivable.</a:t>
            </a:r>
            <a:endParaRPr lang="en-US" sz="1600" dirty="0">
              <a:latin typeface="+mn-lt"/>
            </a:endParaRPr>
          </a:p>
          <a:p>
            <a:r>
              <a:rPr lang="en-US" sz="1600" b="1" dirty="0" smtClean="0">
                <a:latin typeface="+mn-lt"/>
              </a:rPr>
              <a:t>P2  </a:t>
            </a:r>
            <a:r>
              <a:rPr lang="en-US" sz="1600" dirty="0" smtClean="0">
                <a:latin typeface="+mn-lt"/>
              </a:rPr>
              <a:t>Apply </a:t>
            </a:r>
            <a:r>
              <a:rPr lang="en-US" sz="1600" dirty="0">
                <a:latin typeface="+mn-lt"/>
              </a:rPr>
              <a:t>the </a:t>
            </a:r>
            <a:r>
              <a:rPr lang="en-US" sz="1600" dirty="0" smtClean="0">
                <a:latin typeface="+mn-lt"/>
              </a:rPr>
              <a:t>allowance method to accounts </a:t>
            </a:r>
            <a:r>
              <a:rPr lang="en-US" sz="1600" dirty="0">
                <a:latin typeface="+mn-lt"/>
              </a:rPr>
              <a:t>receivable. </a:t>
            </a:r>
            <a:endParaRPr lang="en-US" sz="1600" dirty="0" smtClean="0">
              <a:latin typeface="+mn-lt"/>
            </a:endParaRPr>
          </a:p>
          <a:p>
            <a:r>
              <a:rPr lang="en-US" sz="1600" b="1" dirty="0" smtClean="0">
                <a:latin typeface="+mn-lt"/>
              </a:rPr>
              <a:t>P3</a:t>
            </a:r>
            <a:r>
              <a:rPr lang="en-US" sz="1600" dirty="0" smtClean="0">
                <a:latin typeface="+mn-lt"/>
              </a:rPr>
              <a:t>  Estimate </a:t>
            </a:r>
            <a:r>
              <a:rPr lang="en-US" sz="1600" dirty="0" err="1" smtClean="0">
                <a:latin typeface="+mn-lt"/>
              </a:rPr>
              <a:t>uncollectibles</a:t>
            </a:r>
            <a:r>
              <a:rPr lang="en-US" sz="1600" dirty="0" smtClean="0">
                <a:latin typeface="+mn-lt"/>
              </a:rPr>
              <a:t> based on sales and accounts receivable.</a:t>
            </a:r>
          </a:p>
          <a:p>
            <a:r>
              <a:rPr lang="en-US" sz="1600" b="1" dirty="0" smtClean="0">
                <a:latin typeface="+mn-lt"/>
              </a:rPr>
              <a:t>P4  </a:t>
            </a:r>
            <a:r>
              <a:rPr lang="en-US" sz="1600" dirty="0" smtClean="0">
                <a:latin typeface="+mn-lt"/>
              </a:rPr>
              <a:t>Record the honoring and dishonoring of a note and adjustments for interest.</a:t>
            </a:r>
            <a:endParaRPr lang="en-US" sz="1600" dirty="0">
              <a:latin typeface="+mn-lt"/>
            </a:endParaRPr>
          </a:p>
        </p:txBody>
      </p:sp>
    </p:spTree>
    <p:extLst>
      <p:ext uri="{BB962C8B-B14F-4D97-AF65-F5344CB8AC3E}">
        <p14:creationId xmlns:p14="http://schemas.microsoft.com/office/powerpoint/2010/main" val="3572457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685800"/>
            <a:ext cx="8229600" cy="731838"/>
          </a:xfrm>
        </p:spPr>
        <p:txBody>
          <a:bodyPr/>
          <a:lstStyle/>
          <a:p>
            <a:r>
              <a:rPr lang="en-US" altLang="en-US" b="1" dirty="0" smtClean="0"/>
              <a:t>Balance Sheet Presentation</a:t>
            </a:r>
          </a:p>
        </p:txBody>
      </p:sp>
      <p:sp>
        <p:nvSpPr>
          <p:cNvPr id="98307" name="Text Box 3"/>
          <p:cNvSpPr txBox="1">
            <a:spLocks noChangeArrowheads="1"/>
          </p:cNvSpPr>
          <p:nvPr/>
        </p:nvSpPr>
        <p:spPr bwMode="auto">
          <a:xfrm>
            <a:off x="381000" y="1600200"/>
            <a:ext cx="8305800" cy="1200329"/>
          </a:xfrm>
          <a:prstGeom prst="rect">
            <a:avLst/>
          </a:prstGeom>
          <a:solidFill>
            <a:schemeClr val="accent2">
              <a:lumMod val="20000"/>
              <a:lumOff val="80000"/>
            </a:schemeClr>
          </a:solidFill>
          <a:ln w="12700">
            <a:solidFill>
              <a:schemeClr val="tx1"/>
            </a:solid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altLang="en-US" dirty="0"/>
              <a:t>TechCom had credit sales of $300,000 during its first year of operations. At the end of the first year, $20,000 of credit sales remained uncollected. Based on the experience of similar businesses, TechCom estimated that $1,500 of its accounts receivable would be uncollectible.</a:t>
            </a:r>
            <a:endParaRPr lang="en-US" altLang="en-US" dirty="0">
              <a:solidFill>
                <a:srgbClr val="3333CC"/>
              </a:solidFill>
              <a:ea typeface="ＭＳ Ｐゴシック" pitchFamily="34" charset="-128"/>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20</a:t>
            </a:fld>
            <a:endParaRPr lang="en-US" dirty="0"/>
          </a:p>
        </p:txBody>
      </p:sp>
      <p:pic>
        <p:nvPicPr>
          <p:cNvPr id="129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09592"/>
            <a:ext cx="8305800" cy="1033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9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667188"/>
            <a:ext cx="8305800" cy="743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848600" y="67836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Exhibits 9.6 &amp; 9.7</a:t>
            </a:r>
            <a:endParaRPr lang="en-US" kern="0" dirty="0">
              <a:latin typeface="Berlin Sans FB" panose="020E0602020502020306" pitchFamily="34" charset="0"/>
            </a:endParaRPr>
          </a:p>
        </p:txBody>
      </p:sp>
      <p:sp>
        <p:nvSpPr>
          <p:cNvPr id="11" name="Rounded Rectangle 10"/>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Apply the allowance method </a:t>
            </a:r>
            <a:r>
              <a:rPr lang="en-US" sz="1100" dirty="0" smtClean="0"/>
              <a:t>to accounts </a:t>
            </a:r>
            <a:r>
              <a:rPr lang="en-US" sz="1100" dirty="0"/>
              <a:t>receivable.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645090"/>
            <a:ext cx="8229600" cy="1143000"/>
          </a:xfrm>
        </p:spPr>
        <p:txBody>
          <a:bodyPr/>
          <a:lstStyle/>
          <a:p>
            <a:r>
              <a:rPr lang="en-US" altLang="en-US" b="1" dirty="0" smtClean="0"/>
              <a:t>Allowance Method – </a:t>
            </a:r>
            <a:br>
              <a:rPr lang="en-US" altLang="en-US" b="1" dirty="0" smtClean="0"/>
            </a:br>
            <a:r>
              <a:rPr lang="en-US" altLang="en-US" b="1" dirty="0" smtClean="0"/>
              <a:t>Writing Off a Bad Debt</a:t>
            </a:r>
          </a:p>
        </p:txBody>
      </p:sp>
      <p:sp>
        <p:nvSpPr>
          <p:cNvPr id="99331" name="Text Box 3"/>
          <p:cNvSpPr txBox="1">
            <a:spLocks noChangeArrowheads="1"/>
          </p:cNvSpPr>
          <p:nvPr/>
        </p:nvSpPr>
        <p:spPr bwMode="auto">
          <a:xfrm>
            <a:off x="419100" y="2147590"/>
            <a:ext cx="8305800" cy="830263"/>
          </a:xfrm>
          <a:prstGeom prst="rect">
            <a:avLst/>
          </a:prstGeom>
          <a:solidFill>
            <a:schemeClr val="accent2">
              <a:lumMod val="20000"/>
              <a:lumOff val="80000"/>
            </a:schemeClr>
          </a:solidFill>
          <a:ln w="12700">
            <a:solidFill>
              <a:schemeClr val="tx1"/>
            </a:solidFill>
            <a:miter lim="800000"/>
            <a:headEnd/>
            <a:tailEnd/>
          </a:ln>
          <a:effectLst>
            <a:outerShdw dist="35921" dir="2700000" algn="ctr" rotWithShape="0">
              <a:schemeClr val="tx1"/>
            </a:outerShdw>
          </a:effectLst>
        </p:spPr>
        <p:txBody>
          <a:bodyPr>
            <a:spAutoFit/>
          </a:bodyPr>
          <a:lstStyle/>
          <a:p>
            <a:pPr algn="ctr">
              <a:spcBef>
                <a:spcPct val="50000"/>
              </a:spcBef>
            </a:pPr>
            <a:r>
              <a:rPr lang="en-US" altLang="en-US" sz="2400" dirty="0"/>
              <a:t>TechCom has determined that J. Kent’s $520 account is uncollectible.</a:t>
            </a:r>
            <a:endParaRPr lang="en-US" altLang="en-US" sz="2400" dirty="0">
              <a:solidFill>
                <a:srgbClr val="3333CC"/>
              </a:solidFill>
              <a:ea typeface="ＭＳ Ｐゴシック" pitchFamily="34" charset="-128"/>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D9662D1A-934F-4E97-8DE9-5DE1FFCA5B1C}" type="slidenum">
              <a:rPr lang="en-US" smtClean="0"/>
              <a:pPr>
                <a:defRPr/>
              </a:pPr>
              <a:t>21</a:t>
            </a:fld>
            <a:endParaRPr lang="en-US" dirty="0"/>
          </a:p>
        </p:txBody>
      </p:sp>
      <p:pic>
        <p:nvPicPr>
          <p:cNvPr id="136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81" y="3334880"/>
            <a:ext cx="84201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6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731" y="4874182"/>
            <a:ext cx="840105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Apply the allowance method </a:t>
            </a:r>
            <a:r>
              <a:rPr lang="en-US" sz="1100" dirty="0" smtClean="0"/>
              <a:t>to accounts </a:t>
            </a:r>
            <a:r>
              <a:rPr lang="en-US" sz="1100" dirty="0"/>
              <a:t>receivable.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457200"/>
            <a:ext cx="8229600" cy="1219200"/>
          </a:xfrm>
        </p:spPr>
        <p:txBody>
          <a:bodyPr/>
          <a:lstStyle/>
          <a:p>
            <a:r>
              <a:rPr lang="en-US" altLang="en-US" b="1" dirty="0" smtClean="0"/>
              <a:t>Writing Off a Bad Debt</a:t>
            </a:r>
          </a:p>
        </p:txBody>
      </p:sp>
      <p:sp>
        <p:nvSpPr>
          <p:cNvPr id="10" name="Rectangle 9"/>
          <p:cNvSpPr/>
          <p:nvPr/>
        </p:nvSpPr>
        <p:spPr>
          <a:xfrm>
            <a:off x="457200" y="1984833"/>
            <a:ext cx="8229600" cy="950454"/>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800" dirty="0"/>
              <a:t>The write-off does not affect the realizable value of accounts receivable.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22</a:t>
            </a:fld>
            <a:endParaRPr lang="en-US" dirty="0"/>
          </a:p>
        </p:txBody>
      </p:sp>
      <p:sp>
        <p:nvSpPr>
          <p:cNvPr id="9" name="TextBox 8"/>
          <p:cNvSpPr txBox="1"/>
          <p:nvPr/>
        </p:nvSpPr>
        <p:spPr>
          <a:xfrm>
            <a:off x="7848600" y="67836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smtClean="0">
                <a:latin typeface="Berlin Sans FB" panose="020E0602020502020306" pitchFamily="34" charset="0"/>
              </a:rPr>
              <a:t>Exhibit 9.8</a:t>
            </a:r>
            <a:endParaRPr lang="en-US" kern="0" dirty="0">
              <a:latin typeface="Berlin Sans FB" panose="020E0602020502020306" pitchFamily="34" charset="0"/>
            </a:endParaRPr>
          </a:p>
        </p:txBody>
      </p:sp>
      <p:sp>
        <p:nvSpPr>
          <p:cNvPr id="11" name="Rounded Rectangle 10"/>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Apply the allowance method </a:t>
            </a:r>
            <a:r>
              <a:rPr lang="en-US" sz="1100" dirty="0" smtClean="0"/>
              <a:t>to accounts </a:t>
            </a:r>
            <a:r>
              <a:rPr lang="en-US" sz="1100" dirty="0"/>
              <a:t>receivable. </a:t>
            </a:r>
          </a:p>
        </p:txBody>
      </p:sp>
      <p:pic>
        <p:nvPicPr>
          <p:cNvPr id="2" name="Picture 1"/>
          <p:cNvPicPr>
            <a:picLocks noChangeAspect="1"/>
          </p:cNvPicPr>
          <p:nvPr/>
        </p:nvPicPr>
        <p:blipFill>
          <a:blip r:embed="rId3"/>
          <a:stretch>
            <a:fillRect/>
          </a:stretch>
        </p:blipFill>
        <p:spPr>
          <a:xfrm>
            <a:off x="712211" y="3422992"/>
            <a:ext cx="7719577" cy="13661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477926"/>
            <a:ext cx="8229600" cy="1326049"/>
          </a:xfrm>
        </p:spPr>
        <p:txBody>
          <a:bodyPr/>
          <a:lstStyle/>
          <a:p>
            <a:r>
              <a:rPr lang="en-US" altLang="en-US" b="1" dirty="0" smtClean="0"/>
              <a:t>Allowance Method -</a:t>
            </a:r>
            <a:br>
              <a:rPr lang="en-US" altLang="en-US" b="1" dirty="0" smtClean="0"/>
            </a:br>
            <a:r>
              <a:rPr lang="en-US" altLang="en-US" b="1" dirty="0" smtClean="0"/>
              <a:t>Recovering a Bad Debt</a:t>
            </a:r>
          </a:p>
        </p:txBody>
      </p:sp>
      <p:sp>
        <p:nvSpPr>
          <p:cNvPr id="6" name="Rectangle 5"/>
          <p:cNvSpPr/>
          <p:nvPr/>
        </p:nvSpPr>
        <p:spPr>
          <a:xfrm>
            <a:off x="392664" y="3319544"/>
            <a:ext cx="8154705" cy="830997"/>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dirty="0"/>
              <a:t>On March 11, Kent pays in full his $520 account previously written off.</a:t>
            </a:r>
          </a:p>
        </p:txBody>
      </p:sp>
      <p:pic>
        <p:nvPicPr>
          <p:cNvPr id="101380" name="Picture 2"/>
          <p:cNvPicPr>
            <a:picLocks noChangeAspect="1" noChangeArrowheads="1"/>
          </p:cNvPicPr>
          <p:nvPr/>
        </p:nvPicPr>
        <p:blipFill>
          <a:blip r:embed="rId3" cstate="print"/>
          <a:srcRect/>
          <a:stretch>
            <a:fillRect/>
          </a:stretch>
        </p:blipFill>
        <p:spPr bwMode="auto">
          <a:xfrm>
            <a:off x="379695" y="4331455"/>
            <a:ext cx="8180645" cy="1756063"/>
          </a:xfrm>
          <a:prstGeom prst="rect">
            <a:avLst/>
          </a:prstGeom>
          <a:noFill/>
          <a:ln w="9525">
            <a:solidFill>
              <a:schemeClr val="tx1"/>
            </a:solidFill>
            <a:miter lim="800000"/>
            <a:headEnd/>
            <a:tailEnd/>
          </a:ln>
        </p:spPr>
      </p:pic>
      <p:sp>
        <p:nvSpPr>
          <p:cNvPr id="9" name="Rectangle 8"/>
          <p:cNvSpPr/>
          <p:nvPr/>
        </p:nvSpPr>
        <p:spPr>
          <a:xfrm>
            <a:off x="379694" y="1961595"/>
            <a:ext cx="8154705" cy="1200329"/>
          </a:xfrm>
          <a:prstGeom prst="rect">
            <a:avLst/>
          </a:prstGeom>
          <a:solidFill>
            <a:schemeClr val="bg2">
              <a:lumMod val="90000"/>
            </a:schemeClr>
          </a:solidFill>
          <a:ln>
            <a:solidFill>
              <a:schemeClr val="tx1"/>
            </a:solidFill>
          </a:ln>
        </p:spPr>
        <p:txBody>
          <a:bodyPr wrap="square">
            <a:spAutoFit/>
          </a:bodyPr>
          <a:lstStyle/>
          <a:p>
            <a:pPr algn="ctr">
              <a:defRPr/>
            </a:pPr>
            <a:r>
              <a:rPr lang="en-US" sz="2400" dirty="0"/>
              <a:t>To help restore credit standing, a customer sometimes </a:t>
            </a:r>
            <a:r>
              <a:rPr lang="en-US" sz="2400" dirty="0" smtClean="0"/>
              <a:t>pays all </a:t>
            </a:r>
            <a:r>
              <a:rPr lang="en-US" sz="2400" dirty="0"/>
              <a:t>or part of the amount owed on an account even after it has been written off.</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D9662D1A-934F-4E97-8DE9-5DE1FFCA5B1C}" type="slidenum">
              <a:rPr lang="en-US" smtClean="0"/>
              <a:pPr>
                <a:defRPr/>
              </a:pPr>
              <a:t>23</a:t>
            </a:fld>
            <a:endParaRPr lang="en-US" dirty="0"/>
          </a:p>
        </p:txBody>
      </p:sp>
      <p:sp>
        <p:nvSpPr>
          <p:cNvPr id="11" name="Rounded Rectangle 10"/>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P2: </a:t>
            </a:r>
            <a:r>
              <a:rPr lang="en-US" sz="1100" dirty="0"/>
              <a:t>Apply the allowance method </a:t>
            </a:r>
            <a:r>
              <a:rPr lang="en-US" sz="1100" dirty="0" smtClean="0"/>
              <a:t>to accounts </a:t>
            </a:r>
            <a:r>
              <a:rPr lang="en-US" sz="1100" dirty="0"/>
              <a:t>receivable.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07" name="Rectangle 6"/>
          <p:cNvSpPr>
            <a:spLocks noChangeArrowheads="1"/>
          </p:cNvSpPr>
          <p:nvPr/>
        </p:nvSpPr>
        <p:spPr bwMode="auto">
          <a:xfrm>
            <a:off x="1016001" y="11430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2708" name="Rectangle 7"/>
          <p:cNvSpPr>
            <a:spLocks noChangeArrowheads="1"/>
          </p:cNvSpPr>
          <p:nvPr/>
        </p:nvSpPr>
        <p:spPr bwMode="auto">
          <a:xfrm>
            <a:off x="1016001" y="1517650"/>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2/14/20X2</a:t>
            </a:r>
            <a:endParaRPr lang="en-US">
              <a:solidFill>
                <a:prstClr val="black"/>
              </a:solidFill>
              <a:cs typeface="+mn-cs"/>
            </a:endParaRPr>
          </a:p>
        </p:txBody>
      </p:sp>
      <p:sp>
        <p:nvSpPr>
          <p:cNvPr id="2709" name="Rectangle 8"/>
          <p:cNvSpPr>
            <a:spLocks noChangeArrowheads="1"/>
          </p:cNvSpPr>
          <p:nvPr/>
        </p:nvSpPr>
        <p:spPr bwMode="auto">
          <a:xfrm>
            <a:off x="1016001" y="1968500"/>
            <a:ext cx="715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4/1/20X2</a:t>
            </a:r>
            <a:endParaRPr lang="en-US">
              <a:solidFill>
                <a:prstClr val="black"/>
              </a:solidFill>
              <a:cs typeface="+mn-cs"/>
            </a:endParaRPr>
          </a:p>
        </p:txBody>
      </p:sp>
      <p:sp>
        <p:nvSpPr>
          <p:cNvPr id="68" name="Rectangle 32"/>
          <p:cNvSpPr>
            <a:spLocks noChangeArrowheads="1"/>
          </p:cNvSpPr>
          <p:nvPr/>
        </p:nvSpPr>
        <p:spPr bwMode="auto">
          <a:xfrm>
            <a:off x="1914526" y="1517650"/>
            <a:ext cx="5576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 The retailer determines that it cannot collect $400 of its accounts receivable </a:t>
            </a:r>
            <a:endParaRPr lang="en-US">
              <a:solidFill>
                <a:prstClr val="black"/>
              </a:solidFill>
              <a:cs typeface="+mn-cs"/>
            </a:endParaRPr>
          </a:p>
        </p:txBody>
      </p:sp>
      <p:sp>
        <p:nvSpPr>
          <p:cNvPr id="69" name="Rectangle 33"/>
          <p:cNvSpPr>
            <a:spLocks noChangeArrowheads="1"/>
          </p:cNvSpPr>
          <p:nvPr/>
        </p:nvSpPr>
        <p:spPr bwMode="auto">
          <a:xfrm>
            <a:off x="1914526" y="1712913"/>
            <a:ext cx="2905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from a customer named ZZZ Company.</a:t>
            </a:r>
            <a:endParaRPr lang="en-US">
              <a:solidFill>
                <a:prstClr val="black"/>
              </a:solidFill>
              <a:cs typeface="+mn-cs"/>
            </a:endParaRPr>
          </a:p>
        </p:txBody>
      </p:sp>
      <p:sp>
        <p:nvSpPr>
          <p:cNvPr id="70" name="Rectangle 34"/>
          <p:cNvSpPr>
            <a:spLocks noChangeArrowheads="1"/>
          </p:cNvSpPr>
          <p:nvPr/>
        </p:nvSpPr>
        <p:spPr bwMode="auto">
          <a:xfrm>
            <a:off x="1914526" y="1968500"/>
            <a:ext cx="567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 ZZZ Company unexpectedly pays its account in full to the retailer, which then </a:t>
            </a:r>
            <a:endParaRPr lang="en-US">
              <a:solidFill>
                <a:prstClr val="black"/>
              </a:solidFill>
              <a:cs typeface="+mn-cs"/>
            </a:endParaRPr>
          </a:p>
        </p:txBody>
      </p:sp>
      <p:sp>
        <p:nvSpPr>
          <p:cNvPr id="71" name="Rectangle 35"/>
          <p:cNvSpPr>
            <a:spLocks noChangeArrowheads="1"/>
          </p:cNvSpPr>
          <p:nvPr/>
        </p:nvSpPr>
        <p:spPr bwMode="auto">
          <a:xfrm>
            <a:off x="1914526" y="2163763"/>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records its recovery of this bad debt.</a:t>
            </a:r>
            <a:endParaRPr lang="en-US">
              <a:solidFill>
                <a:prstClr val="black"/>
              </a:solidFill>
              <a:cs typeface="+mn-cs"/>
            </a:endParaRPr>
          </a:p>
        </p:txBody>
      </p:sp>
      <p:sp>
        <p:nvSpPr>
          <p:cNvPr id="73" name="Rectangle 37"/>
          <p:cNvSpPr>
            <a:spLocks noChangeArrowheads="1"/>
          </p:cNvSpPr>
          <p:nvPr/>
        </p:nvSpPr>
        <p:spPr bwMode="auto">
          <a:xfrm>
            <a:off x="1914526" y="1143000"/>
            <a:ext cx="5345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 The retailer estimates $3,000 of its accounts receivable are uncollectible.</a:t>
            </a:r>
            <a:endParaRPr lang="en-US">
              <a:solidFill>
                <a:prstClr val="black"/>
              </a:solidFill>
              <a:cs typeface="+mn-cs"/>
            </a:endParaRPr>
          </a:p>
        </p:txBody>
      </p:sp>
      <p:sp>
        <p:nvSpPr>
          <p:cNvPr id="74" name="Rectangle 38"/>
          <p:cNvSpPr>
            <a:spLocks noChangeArrowheads="1"/>
          </p:cNvSpPr>
          <p:nvPr/>
        </p:nvSpPr>
        <p:spPr bwMode="auto">
          <a:xfrm>
            <a:off x="1016001" y="608013"/>
            <a:ext cx="7059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 retailer applies the allowance method in accounting for uncollectible accounts.  Prepare journal </a:t>
            </a:r>
            <a:endParaRPr lang="en-US">
              <a:solidFill>
                <a:prstClr val="black"/>
              </a:solidFill>
              <a:cs typeface="+mn-cs"/>
            </a:endParaRPr>
          </a:p>
        </p:txBody>
      </p:sp>
      <p:sp>
        <p:nvSpPr>
          <p:cNvPr id="75" name="Rectangle 39"/>
          <p:cNvSpPr>
            <a:spLocks noChangeArrowheads="1"/>
          </p:cNvSpPr>
          <p:nvPr/>
        </p:nvSpPr>
        <p:spPr bwMode="auto">
          <a:xfrm>
            <a:off x="1016001" y="803275"/>
            <a:ext cx="3741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entries to record its following selected transactions.</a:t>
            </a:r>
            <a:endParaRPr lang="en-US">
              <a:solidFill>
                <a:prstClr val="black"/>
              </a:solidFill>
              <a:cs typeface="+mn-cs"/>
            </a:endParaRPr>
          </a:p>
        </p:txBody>
      </p:sp>
      <p:sp>
        <p:nvSpPr>
          <p:cNvPr id="14" name="Rectangle 13"/>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9-3</a:t>
            </a:r>
            <a:endParaRPr lang="en-US" sz="2400" b="1" dirty="0">
              <a:solidFill>
                <a:prstClr val="white"/>
              </a:solidFill>
            </a:endParaRPr>
          </a:p>
        </p:txBody>
      </p:sp>
      <p:sp>
        <p:nvSpPr>
          <p:cNvPr id="15" name="Rounded Rectangle 14"/>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P2: </a:t>
            </a:r>
            <a:r>
              <a:rPr lang="en-US" sz="1100" dirty="0">
                <a:solidFill>
                  <a:prstClr val="black"/>
                </a:solidFill>
                <a:latin typeface="Calibri"/>
                <a:cs typeface="+mn-cs"/>
              </a:rPr>
              <a:t>Apply the allowance method </a:t>
            </a:r>
            <a:r>
              <a:rPr lang="en-US" sz="1100" dirty="0" smtClean="0">
                <a:solidFill>
                  <a:prstClr val="black"/>
                </a:solidFill>
                <a:latin typeface="Calibri"/>
                <a:cs typeface="+mn-cs"/>
              </a:rPr>
              <a:t>to accounts </a:t>
            </a:r>
            <a:r>
              <a:rPr lang="en-US" sz="1100" dirty="0">
                <a:solidFill>
                  <a:prstClr val="black"/>
                </a:solidFill>
                <a:latin typeface="Calibri"/>
                <a:cs typeface="+mn-cs"/>
              </a:rPr>
              <a:t>receivable. </a:t>
            </a:r>
          </a:p>
        </p:txBody>
      </p:sp>
    </p:spTree>
    <p:extLst>
      <p:ext uri="{BB962C8B-B14F-4D97-AF65-F5344CB8AC3E}">
        <p14:creationId xmlns:p14="http://schemas.microsoft.com/office/powerpoint/2010/main" val="216177366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06" name="Rectangle 5"/>
          <p:cNvSpPr>
            <a:spLocks noChangeArrowheads="1"/>
          </p:cNvSpPr>
          <p:nvPr/>
        </p:nvSpPr>
        <p:spPr bwMode="auto">
          <a:xfrm>
            <a:off x="976313" y="2576513"/>
            <a:ext cx="6294438"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7" name="Rectangle 6"/>
          <p:cNvSpPr>
            <a:spLocks noChangeArrowheads="1"/>
          </p:cNvSpPr>
          <p:nvPr/>
        </p:nvSpPr>
        <p:spPr bwMode="auto">
          <a:xfrm>
            <a:off x="1016001" y="1143000"/>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2708" name="Rectangle 7"/>
          <p:cNvSpPr>
            <a:spLocks noChangeArrowheads="1"/>
          </p:cNvSpPr>
          <p:nvPr/>
        </p:nvSpPr>
        <p:spPr bwMode="auto">
          <a:xfrm>
            <a:off x="1016001" y="1517650"/>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2/14/20X2</a:t>
            </a:r>
            <a:endParaRPr lang="en-US">
              <a:solidFill>
                <a:prstClr val="black"/>
              </a:solidFill>
              <a:cs typeface="+mn-cs"/>
            </a:endParaRPr>
          </a:p>
        </p:txBody>
      </p:sp>
      <p:sp>
        <p:nvSpPr>
          <p:cNvPr id="2709" name="Rectangle 8"/>
          <p:cNvSpPr>
            <a:spLocks noChangeArrowheads="1"/>
          </p:cNvSpPr>
          <p:nvPr/>
        </p:nvSpPr>
        <p:spPr bwMode="auto">
          <a:xfrm>
            <a:off x="1016001" y="1968500"/>
            <a:ext cx="715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4/1/20X2</a:t>
            </a:r>
            <a:endParaRPr lang="en-US">
              <a:solidFill>
                <a:prstClr val="black"/>
              </a:solidFill>
              <a:cs typeface="+mn-cs"/>
            </a:endParaRPr>
          </a:p>
        </p:txBody>
      </p:sp>
      <p:sp>
        <p:nvSpPr>
          <p:cNvPr id="2710" name="Rectangle 9"/>
          <p:cNvSpPr>
            <a:spLocks noChangeArrowheads="1"/>
          </p:cNvSpPr>
          <p:nvPr/>
        </p:nvSpPr>
        <p:spPr bwMode="auto">
          <a:xfrm>
            <a:off x="1258888" y="259715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Date</a:t>
            </a:r>
            <a:endParaRPr lang="en-US">
              <a:solidFill>
                <a:prstClr val="black"/>
              </a:solidFill>
              <a:cs typeface="+mn-cs"/>
            </a:endParaRPr>
          </a:p>
        </p:txBody>
      </p:sp>
      <p:sp>
        <p:nvSpPr>
          <p:cNvPr id="2711" name="Rectangle 10"/>
          <p:cNvSpPr>
            <a:spLocks noChangeArrowheads="1"/>
          </p:cNvSpPr>
          <p:nvPr/>
        </p:nvSpPr>
        <p:spPr bwMode="auto">
          <a:xfrm>
            <a:off x="5716588" y="259715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56" name="Rectangle 11"/>
          <p:cNvSpPr>
            <a:spLocks noChangeArrowheads="1"/>
          </p:cNvSpPr>
          <p:nvPr/>
        </p:nvSpPr>
        <p:spPr bwMode="auto">
          <a:xfrm>
            <a:off x="6584951" y="259715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57" name="Rectangle 12"/>
          <p:cNvSpPr>
            <a:spLocks noChangeArrowheads="1"/>
          </p:cNvSpPr>
          <p:nvPr/>
        </p:nvSpPr>
        <p:spPr bwMode="auto">
          <a:xfrm>
            <a:off x="1016001" y="2824163"/>
            <a:ext cx="896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12/31/20X1</a:t>
            </a:r>
            <a:endParaRPr lang="en-US" dirty="0">
              <a:solidFill>
                <a:prstClr val="black"/>
              </a:solidFill>
              <a:cs typeface="+mn-cs"/>
            </a:endParaRPr>
          </a:p>
        </p:txBody>
      </p:sp>
      <p:sp>
        <p:nvSpPr>
          <p:cNvPr id="258" name="Rectangle 13"/>
          <p:cNvSpPr>
            <a:spLocks noChangeArrowheads="1"/>
          </p:cNvSpPr>
          <p:nvPr/>
        </p:nvSpPr>
        <p:spPr bwMode="auto">
          <a:xfrm>
            <a:off x="1965326" y="2824163"/>
            <a:ext cx="1503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Bad Debts Expense</a:t>
            </a:r>
            <a:endParaRPr lang="en-US">
              <a:solidFill>
                <a:prstClr val="black"/>
              </a:solidFill>
              <a:cs typeface="+mn-cs"/>
            </a:endParaRPr>
          </a:p>
        </p:txBody>
      </p:sp>
      <p:sp>
        <p:nvSpPr>
          <p:cNvPr id="259" name="Rectangle 14"/>
          <p:cNvSpPr>
            <a:spLocks noChangeArrowheads="1"/>
          </p:cNvSpPr>
          <p:nvPr/>
        </p:nvSpPr>
        <p:spPr bwMode="auto">
          <a:xfrm>
            <a:off x="5878513" y="2824163"/>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3,000</a:t>
            </a:r>
            <a:endParaRPr lang="en-US">
              <a:solidFill>
                <a:prstClr val="black"/>
              </a:solidFill>
              <a:cs typeface="+mn-cs"/>
            </a:endParaRPr>
          </a:p>
        </p:txBody>
      </p:sp>
      <p:sp>
        <p:nvSpPr>
          <p:cNvPr id="262" name="Rectangle 15"/>
          <p:cNvSpPr>
            <a:spLocks noChangeArrowheads="1"/>
          </p:cNvSpPr>
          <p:nvPr/>
        </p:nvSpPr>
        <p:spPr bwMode="auto">
          <a:xfrm>
            <a:off x="2185988" y="3028950"/>
            <a:ext cx="2409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Allowance for Doubtful Accounts</a:t>
            </a:r>
            <a:endParaRPr lang="en-US">
              <a:solidFill>
                <a:prstClr val="black"/>
              </a:solidFill>
              <a:cs typeface="+mn-cs"/>
            </a:endParaRPr>
          </a:p>
        </p:txBody>
      </p:sp>
      <p:sp>
        <p:nvSpPr>
          <p:cNvPr id="263" name="Rectangle 16"/>
          <p:cNvSpPr>
            <a:spLocks noChangeArrowheads="1"/>
          </p:cNvSpPr>
          <p:nvPr/>
        </p:nvSpPr>
        <p:spPr bwMode="auto">
          <a:xfrm>
            <a:off x="6775451" y="3028950"/>
            <a:ext cx="4746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3,000</a:t>
            </a:r>
            <a:endParaRPr lang="en-US">
              <a:solidFill>
                <a:prstClr val="black"/>
              </a:solidFill>
              <a:cs typeface="+mn-cs"/>
            </a:endParaRPr>
          </a:p>
        </p:txBody>
      </p:sp>
      <p:sp>
        <p:nvSpPr>
          <p:cNvPr id="264" name="Rectangle 17"/>
          <p:cNvSpPr>
            <a:spLocks noChangeArrowheads="1"/>
          </p:cNvSpPr>
          <p:nvPr/>
        </p:nvSpPr>
        <p:spPr bwMode="auto">
          <a:xfrm>
            <a:off x="1066801" y="3441700"/>
            <a:ext cx="8064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2/14/20X2</a:t>
            </a:r>
            <a:endParaRPr lang="en-US">
              <a:solidFill>
                <a:prstClr val="black"/>
              </a:solidFill>
              <a:cs typeface="+mn-cs"/>
            </a:endParaRPr>
          </a:p>
        </p:txBody>
      </p:sp>
      <p:sp>
        <p:nvSpPr>
          <p:cNvPr id="277" name="Rectangle 18"/>
          <p:cNvSpPr>
            <a:spLocks noChangeArrowheads="1"/>
          </p:cNvSpPr>
          <p:nvPr/>
        </p:nvSpPr>
        <p:spPr bwMode="auto">
          <a:xfrm>
            <a:off x="1965326" y="3441700"/>
            <a:ext cx="2409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Allowance for Doubtful Accounts</a:t>
            </a:r>
            <a:endParaRPr lang="en-US">
              <a:solidFill>
                <a:prstClr val="black"/>
              </a:solidFill>
              <a:cs typeface="+mn-cs"/>
            </a:endParaRPr>
          </a:p>
        </p:txBody>
      </p:sp>
      <p:sp>
        <p:nvSpPr>
          <p:cNvPr id="278" name="Rectangle 19"/>
          <p:cNvSpPr>
            <a:spLocks noChangeArrowheads="1"/>
          </p:cNvSpPr>
          <p:nvPr/>
        </p:nvSpPr>
        <p:spPr bwMode="auto">
          <a:xfrm>
            <a:off x="6008688" y="34417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79" name="Rectangle 20"/>
          <p:cNvSpPr>
            <a:spLocks noChangeArrowheads="1"/>
          </p:cNvSpPr>
          <p:nvPr/>
        </p:nvSpPr>
        <p:spPr bwMode="auto">
          <a:xfrm>
            <a:off x="2185988" y="3648075"/>
            <a:ext cx="2319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Receivable - ZZZ Co.</a:t>
            </a:r>
            <a:endParaRPr lang="en-US">
              <a:solidFill>
                <a:prstClr val="black"/>
              </a:solidFill>
              <a:cs typeface="+mn-cs"/>
            </a:endParaRPr>
          </a:p>
        </p:txBody>
      </p:sp>
      <p:sp>
        <p:nvSpPr>
          <p:cNvPr id="280" name="Rectangle 21"/>
          <p:cNvSpPr>
            <a:spLocks noChangeArrowheads="1"/>
          </p:cNvSpPr>
          <p:nvPr/>
        </p:nvSpPr>
        <p:spPr bwMode="auto">
          <a:xfrm>
            <a:off x="6907213" y="364807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81" name="Rectangle 22"/>
          <p:cNvSpPr>
            <a:spLocks noChangeArrowheads="1"/>
          </p:cNvSpPr>
          <p:nvPr/>
        </p:nvSpPr>
        <p:spPr bwMode="auto">
          <a:xfrm>
            <a:off x="1108076" y="4060825"/>
            <a:ext cx="715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4/1/20X2</a:t>
            </a:r>
            <a:endParaRPr lang="en-US">
              <a:solidFill>
                <a:prstClr val="black"/>
              </a:solidFill>
              <a:cs typeface="+mn-cs"/>
            </a:endParaRPr>
          </a:p>
        </p:txBody>
      </p:sp>
      <p:sp>
        <p:nvSpPr>
          <p:cNvPr id="282" name="Rectangle 23"/>
          <p:cNvSpPr>
            <a:spLocks noChangeArrowheads="1"/>
          </p:cNvSpPr>
          <p:nvPr/>
        </p:nvSpPr>
        <p:spPr bwMode="auto">
          <a:xfrm>
            <a:off x="1965326" y="4060825"/>
            <a:ext cx="2319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Receivable - ZZZ Co.</a:t>
            </a:r>
            <a:endParaRPr lang="en-US">
              <a:solidFill>
                <a:prstClr val="black"/>
              </a:solidFill>
              <a:cs typeface="+mn-cs"/>
            </a:endParaRPr>
          </a:p>
        </p:txBody>
      </p:sp>
      <p:sp>
        <p:nvSpPr>
          <p:cNvPr id="283" name="Rectangle 24"/>
          <p:cNvSpPr>
            <a:spLocks noChangeArrowheads="1"/>
          </p:cNvSpPr>
          <p:nvPr/>
        </p:nvSpPr>
        <p:spPr bwMode="auto">
          <a:xfrm>
            <a:off x="6008688" y="4060825"/>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84" name="Rectangle 25"/>
          <p:cNvSpPr>
            <a:spLocks noChangeArrowheads="1"/>
          </p:cNvSpPr>
          <p:nvPr/>
        </p:nvSpPr>
        <p:spPr bwMode="auto">
          <a:xfrm>
            <a:off x="2236788" y="4265613"/>
            <a:ext cx="2409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Allowance for Doubtful Accounts</a:t>
            </a:r>
            <a:endParaRPr lang="en-US">
              <a:solidFill>
                <a:prstClr val="black"/>
              </a:solidFill>
              <a:cs typeface="+mn-cs"/>
            </a:endParaRPr>
          </a:p>
        </p:txBody>
      </p:sp>
      <p:sp>
        <p:nvSpPr>
          <p:cNvPr id="285" name="Rectangle 26"/>
          <p:cNvSpPr>
            <a:spLocks noChangeArrowheads="1"/>
          </p:cNvSpPr>
          <p:nvPr/>
        </p:nvSpPr>
        <p:spPr bwMode="auto">
          <a:xfrm>
            <a:off x="6907213" y="426561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286" name="Rectangle 27"/>
          <p:cNvSpPr>
            <a:spLocks noChangeArrowheads="1"/>
          </p:cNvSpPr>
          <p:nvPr/>
        </p:nvSpPr>
        <p:spPr bwMode="auto">
          <a:xfrm>
            <a:off x="1108076" y="4678363"/>
            <a:ext cx="7159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4/1/20X2</a:t>
            </a:r>
            <a:endParaRPr lang="en-US">
              <a:solidFill>
                <a:prstClr val="black"/>
              </a:solidFill>
              <a:cs typeface="+mn-cs"/>
            </a:endParaRPr>
          </a:p>
        </p:txBody>
      </p:sp>
      <p:sp>
        <p:nvSpPr>
          <p:cNvPr id="287" name="Rectangle 28"/>
          <p:cNvSpPr>
            <a:spLocks noChangeArrowheads="1"/>
          </p:cNvSpPr>
          <p:nvPr/>
        </p:nvSpPr>
        <p:spPr bwMode="auto">
          <a:xfrm>
            <a:off x="1965326" y="4678363"/>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Cash</a:t>
            </a:r>
            <a:endParaRPr lang="en-US">
              <a:solidFill>
                <a:prstClr val="black"/>
              </a:solidFill>
              <a:cs typeface="+mn-cs"/>
            </a:endParaRPr>
          </a:p>
        </p:txBody>
      </p:sp>
      <p:sp>
        <p:nvSpPr>
          <p:cNvPr id="64" name="Rectangle 29"/>
          <p:cNvSpPr>
            <a:spLocks noChangeArrowheads="1"/>
          </p:cNvSpPr>
          <p:nvPr/>
        </p:nvSpPr>
        <p:spPr bwMode="auto">
          <a:xfrm>
            <a:off x="6008688" y="467836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65" name="Rectangle 30"/>
          <p:cNvSpPr>
            <a:spLocks noChangeArrowheads="1"/>
          </p:cNvSpPr>
          <p:nvPr/>
        </p:nvSpPr>
        <p:spPr bwMode="auto">
          <a:xfrm>
            <a:off x="2236788" y="4884738"/>
            <a:ext cx="2319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Receivable - ZZZ Co.</a:t>
            </a:r>
            <a:endParaRPr lang="en-US">
              <a:solidFill>
                <a:prstClr val="black"/>
              </a:solidFill>
              <a:cs typeface="+mn-cs"/>
            </a:endParaRPr>
          </a:p>
        </p:txBody>
      </p:sp>
      <p:sp>
        <p:nvSpPr>
          <p:cNvPr id="66" name="Rectangle 31"/>
          <p:cNvSpPr>
            <a:spLocks noChangeArrowheads="1"/>
          </p:cNvSpPr>
          <p:nvPr/>
        </p:nvSpPr>
        <p:spPr bwMode="auto">
          <a:xfrm>
            <a:off x="6907213" y="4884738"/>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400</a:t>
            </a:r>
            <a:endParaRPr lang="en-US">
              <a:solidFill>
                <a:prstClr val="black"/>
              </a:solidFill>
              <a:cs typeface="+mn-cs"/>
            </a:endParaRPr>
          </a:p>
        </p:txBody>
      </p:sp>
      <p:sp>
        <p:nvSpPr>
          <p:cNvPr id="68" name="Rectangle 32"/>
          <p:cNvSpPr>
            <a:spLocks noChangeArrowheads="1"/>
          </p:cNvSpPr>
          <p:nvPr/>
        </p:nvSpPr>
        <p:spPr bwMode="auto">
          <a:xfrm>
            <a:off x="1914526" y="1517650"/>
            <a:ext cx="5576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 The retailer determines that it cannot collect $400 of its accounts receivable </a:t>
            </a:r>
            <a:endParaRPr lang="en-US">
              <a:solidFill>
                <a:prstClr val="black"/>
              </a:solidFill>
              <a:cs typeface="+mn-cs"/>
            </a:endParaRPr>
          </a:p>
        </p:txBody>
      </p:sp>
      <p:sp>
        <p:nvSpPr>
          <p:cNvPr id="69" name="Rectangle 33"/>
          <p:cNvSpPr>
            <a:spLocks noChangeArrowheads="1"/>
          </p:cNvSpPr>
          <p:nvPr/>
        </p:nvSpPr>
        <p:spPr bwMode="auto">
          <a:xfrm>
            <a:off x="1914526" y="1712913"/>
            <a:ext cx="29051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from a customer named ZZZ Company.</a:t>
            </a:r>
            <a:endParaRPr lang="en-US">
              <a:solidFill>
                <a:prstClr val="black"/>
              </a:solidFill>
              <a:cs typeface="+mn-cs"/>
            </a:endParaRPr>
          </a:p>
        </p:txBody>
      </p:sp>
      <p:sp>
        <p:nvSpPr>
          <p:cNvPr id="70" name="Rectangle 34"/>
          <p:cNvSpPr>
            <a:spLocks noChangeArrowheads="1"/>
          </p:cNvSpPr>
          <p:nvPr/>
        </p:nvSpPr>
        <p:spPr bwMode="auto">
          <a:xfrm>
            <a:off x="1914526" y="1968500"/>
            <a:ext cx="567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 ZZZ Company unexpectedly pays its account in full to the retailer, which then </a:t>
            </a:r>
            <a:endParaRPr lang="en-US">
              <a:solidFill>
                <a:prstClr val="black"/>
              </a:solidFill>
              <a:cs typeface="+mn-cs"/>
            </a:endParaRPr>
          </a:p>
        </p:txBody>
      </p:sp>
      <p:sp>
        <p:nvSpPr>
          <p:cNvPr id="71" name="Rectangle 35"/>
          <p:cNvSpPr>
            <a:spLocks noChangeArrowheads="1"/>
          </p:cNvSpPr>
          <p:nvPr/>
        </p:nvSpPr>
        <p:spPr bwMode="auto">
          <a:xfrm>
            <a:off x="1914526" y="2163763"/>
            <a:ext cx="26828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records its recovery of this bad debt.</a:t>
            </a:r>
            <a:endParaRPr lang="en-US">
              <a:solidFill>
                <a:prstClr val="black"/>
              </a:solidFill>
              <a:cs typeface="+mn-cs"/>
            </a:endParaRPr>
          </a:p>
        </p:txBody>
      </p:sp>
      <p:sp>
        <p:nvSpPr>
          <p:cNvPr id="72" name="Rectangle 36"/>
          <p:cNvSpPr>
            <a:spLocks noChangeArrowheads="1"/>
          </p:cNvSpPr>
          <p:nvPr/>
        </p:nvSpPr>
        <p:spPr bwMode="auto">
          <a:xfrm>
            <a:off x="3084513" y="2597150"/>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73" name="Rectangle 37"/>
          <p:cNvSpPr>
            <a:spLocks noChangeArrowheads="1"/>
          </p:cNvSpPr>
          <p:nvPr/>
        </p:nvSpPr>
        <p:spPr bwMode="auto">
          <a:xfrm>
            <a:off x="1914526" y="1143000"/>
            <a:ext cx="5345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 The retailer estimates $3,000 of its accounts receivable are uncollectible.</a:t>
            </a:r>
            <a:endParaRPr lang="en-US">
              <a:solidFill>
                <a:prstClr val="black"/>
              </a:solidFill>
              <a:cs typeface="+mn-cs"/>
            </a:endParaRPr>
          </a:p>
        </p:txBody>
      </p:sp>
      <p:sp>
        <p:nvSpPr>
          <p:cNvPr id="74" name="Rectangle 38"/>
          <p:cNvSpPr>
            <a:spLocks noChangeArrowheads="1"/>
          </p:cNvSpPr>
          <p:nvPr/>
        </p:nvSpPr>
        <p:spPr bwMode="auto">
          <a:xfrm>
            <a:off x="1016001" y="608013"/>
            <a:ext cx="70596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 retailer applies the allowance method in accounting for uncollectible accounts.  Prepare journal </a:t>
            </a:r>
            <a:endParaRPr lang="en-US">
              <a:solidFill>
                <a:prstClr val="black"/>
              </a:solidFill>
              <a:cs typeface="+mn-cs"/>
            </a:endParaRPr>
          </a:p>
        </p:txBody>
      </p:sp>
      <p:sp>
        <p:nvSpPr>
          <p:cNvPr id="75" name="Rectangle 39"/>
          <p:cNvSpPr>
            <a:spLocks noChangeArrowheads="1"/>
          </p:cNvSpPr>
          <p:nvPr/>
        </p:nvSpPr>
        <p:spPr bwMode="auto">
          <a:xfrm>
            <a:off x="1016001" y="803275"/>
            <a:ext cx="3741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entries to record its following selected transactions.</a:t>
            </a:r>
            <a:endParaRPr lang="en-US">
              <a:solidFill>
                <a:prstClr val="black"/>
              </a:solidFill>
              <a:cs typeface="+mn-cs"/>
            </a:endParaRPr>
          </a:p>
        </p:txBody>
      </p:sp>
      <p:sp>
        <p:nvSpPr>
          <p:cNvPr id="76" name="Rectangle 40"/>
          <p:cNvSpPr>
            <a:spLocks noChangeArrowheads="1"/>
          </p:cNvSpPr>
          <p:nvPr/>
        </p:nvSpPr>
        <p:spPr bwMode="auto">
          <a:xfrm>
            <a:off x="966788" y="25654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7" name="Line 41"/>
          <p:cNvSpPr>
            <a:spLocks noChangeShapeType="1"/>
          </p:cNvSpPr>
          <p:nvPr/>
        </p:nvSpPr>
        <p:spPr bwMode="auto">
          <a:xfrm>
            <a:off x="1873251" y="25860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8" name="Rectangle 42"/>
          <p:cNvSpPr>
            <a:spLocks noChangeArrowheads="1"/>
          </p:cNvSpPr>
          <p:nvPr/>
        </p:nvSpPr>
        <p:spPr bwMode="auto">
          <a:xfrm>
            <a:off x="1873251" y="25860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9" name="Line 43"/>
          <p:cNvSpPr>
            <a:spLocks noChangeShapeType="1"/>
          </p:cNvSpPr>
          <p:nvPr/>
        </p:nvSpPr>
        <p:spPr bwMode="auto">
          <a:xfrm>
            <a:off x="5464176" y="25860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0" name="Rectangle 44"/>
          <p:cNvSpPr>
            <a:spLocks noChangeArrowheads="1"/>
          </p:cNvSpPr>
          <p:nvPr/>
        </p:nvSpPr>
        <p:spPr bwMode="auto">
          <a:xfrm>
            <a:off x="5464176" y="25860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1" name="Line 45"/>
          <p:cNvSpPr>
            <a:spLocks noChangeShapeType="1"/>
          </p:cNvSpPr>
          <p:nvPr/>
        </p:nvSpPr>
        <p:spPr bwMode="auto">
          <a:xfrm>
            <a:off x="6362701" y="25860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2" name="Rectangle 46"/>
          <p:cNvSpPr>
            <a:spLocks noChangeArrowheads="1"/>
          </p:cNvSpPr>
          <p:nvPr/>
        </p:nvSpPr>
        <p:spPr bwMode="auto">
          <a:xfrm>
            <a:off x="6362701" y="25860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3" name="Rectangle 47"/>
          <p:cNvSpPr>
            <a:spLocks noChangeArrowheads="1"/>
          </p:cNvSpPr>
          <p:nvPr/>
        </p:nvSpPr>
        <p:spPr bwMode="auto">
          <a:xfrm>
            <a:off x="7250113" y="2586038"/>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4" name="Line 48"/>
          <p:cNvSpPr>
            <a:spLocks noChangeShapeType="1"/>
          </p:cNvSpPr>
          <p:nvPr/>
        </p:nvSpPr>
        <p:spPr bwMode="auto">
          <a:xfrm>
            <a:off x="976313"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5" name="Rectangle 49"/>
          <p:cNvSpPr>
            <a:spLocks noChangeArrowheads="1"/>
          </p:cNvSpPr>
          <p:nvPr/>
        </p:nvSpPr>
        <p:spPr bwMode="auto">
          <a:xfrm>
            <a:off x="976313" y="2813050"/>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6" name="Line 50"/>
          <p:cNvSpPr>
            <a:spLocks noChangeShapeType="1"/>
          </p:cNvSpPr>
          <p:nvPr/>
        </p:nvSpPr>
        <p:spPr bwMode="auto">
          <a:xfrm>
            <a:off x="1873251"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7" name="Rectangle 51"/>
          <p:cNvSpPr>
            <a:spLocks noChangeArrowheads="1"/>
          </p:cNvSpPr>
          <p:nvPr/>
        </p:nvSpPr>
        <p:spPr bwMode="auto">
          <a:xfrm>
            <a:off x="1873251" y="2813050"/>
            <a:ext cx="11113"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8" name="Line 52"/>
          <p:cNvSpPr>
            <a:spLocks noChangeShapeType="1"/>
          </p:cNvSpPr>
          <p:nvPr/>
        </p:nvSpPr>
        <p:spPr bwMode="auto">
          <a:xfrm>
            <a:off x="5464176"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9" name="Rectangle 53"/>
          <p:cNvSpPr>
            <a:spLocks noChangeArrowheads="1"/>
          </p:cNvSpPr>
          <p:nvPr/>
        </p:nvSpPr>
        <p:spPr bwMode="auto">
          <a:xfrm>
            <a:off x="5464176" y="2813050"/>
            <a:ext cx="11113"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0" name="Line 54"/>
          <p:cNvSpPr>
            <a:spLocks noChangeShapeType="1"/>
          </p:cNvSpPr>
          <p:nvPr/>
        </p:nvSpPr>
        <p:spPr bwMode="auto">
          <a:xfrm>
            <a:off x="6362701"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1" name="Rectangle 55"/>
          <p:cNvSpPr>
            <a:spLocks noChangeArrowheads="1"/>
          </p:cNvSpPr>
          <p:nvPr/>
        </p:nvSpPr>
        <p:spPr bwMode="auto">
          <a:xfrm>
            <a:off x="6362701" y="2813050"/>
            <a:ext cx="9525"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2" name="Line 56"/>
          <p:cNvSpPr>
            <a:spLocks noChangeShapeType="1"/>
          </p:cNvSpPr>
          <p:nvPr/>
        </p:nvSpPr>
        <p:spPr bwMode="auto">
          <a:xfrm>
            <a:off x="7259638" y="2813050"/>
            <a:ext cx="0" cy="24733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3" name="Rectangle 57"/>
          <p:cNvSpPr>
            <a:spLocks noChangeArrowheads="1"/>
          </p:cNvSpPr>
          <p:nvPr/>
        </p:nvSpPr>
        <p:spPr bwMode="auto">
          <a:xfrm>
            <a:off x="7259638" y="2813050"/>
            <a:ext cx="11113" cy="24733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4" name="Rectangle 58"/>
          <p:cNvSpPr>
            <a:spLocks noChangeArrowheads="1"/>
          </p:cNvSpPr>
          <p:nvPr/>
        </p:nvSpPr>
        <p:spPr bwMode="auto">
          <a:xfrm>
            <a:off x="985838" y="2565400"/>
            <a:ext cx="62849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5" name="Rectangle 59"/>
          <p:cNvSpPr>
            <a:spLocks noChangeArrowheads="1"/>
          </p:cNvSpPr>
          <p:nvPr/>
        </p:nvSpPr>
        <p:spPr bwMode="auto">
          <a:xfrm>
            <a:off x="985838" y="2792413"/>
            <a:ext cx="628491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0" name="Line 60"/>
          <p:cNvSpPr>
            <a:spLocks noChangeShapeType="1"/>
          </p:cNvSpPr>
          <p:nvPr/>
        </p:nvSpPr>
        <p:spPr bwMode="auto">
          <a:xfrm>
            <a:off x="985838" y="3008313"/>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1" name="Rectangle 61"/>
          <p:cNvSpPr>
            <a:spLocks noChangeArrowheads="1"/>
          </p:cNvSpPr>
          <p:nvPr/>
        </p:nvSpPr>
        <p:spPr bwMode="auto">
          <a:xfrm>
            <a:off x="985838" y="3008313"/>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2" name="Line 62"/>
          <p:cNvSpPr>
            <a:spLocks noChangeShapeType="1"/>
          </p:cNvSpPr>
          <p:nvPr/>
        </p:nvSpPr>
        <p:spPr bwMode="auto">
          <a:xfrm>
            <a:off x="985838" y="3214688"/>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3" name="Rectangle 63"/>
          <p:cNvSpPr>
            <a:spLocks noChangeArrowheads="1"/>
          </p:cNvSpPr>
          <p:nvPr/>
        </p:nvSpPr>
        <p:spPr bwMode="auto">
          <a:xfrm>
            <a:off x="985838" y="3214688"/>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4" name="Line 64"/>
          <p:cNvSpPr>
            <a:spLocks noChangeShapeType="1"/>
          </p:cNvSpPr>
          <p:nvPr/>
        </p:nvSpPr>
        <p:spPr bwMode="auto">
          <a:xfrm>
            <a:off x="985838" y="3421063"/>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5" name="Rectangle 65"/>
          <p:cNvSpPr>
            <a:spLocks noChangeArrowheads="1"/>
          </p:cNvSpPr>
          <p:nvPr/>
        </p:nvSpPr>
        <p:spPr bwMode="auto">
          <a:xfrm>
            <a:off x="985838" y="3421063"/>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6" name="Line 66"/>
          <p:cNvSpPr>
            <a:spLocks noChangeShapeType="1"/>
          </p:cNvSpPr>
          <p:nvPr/>
        </p:nvSpPr>
        <p:spPr bwMode="auto">
          <a:xfrm>
            <a:off x="985838" y="3627438"/>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7" name="Rectangle 67"/>
          <p:cNvSpPr>
            <a:spLocks noChangeArrowheads="1"/>
          </p:cNvSpPr>
          <p:nvPr/>
        </p:nvSpPr>
        <p:spPr bwMode="auto">
          <a:xfrm>
            <a:off x="985838" y="3627438"/>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8" name="Line 68"/>
          <p:cNvSpPr>
            <a:spLocks noChangeShapeType="1"/>
          </p:cNvSpPr>
          <p:nvPr/>
        </p:nvSpPr>
        <p:spPr bwMode="auto">
          <a:xfrm>
            <a:off x="985838" y="3833813"/>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9" name="Rectangle 69"/>
          <p:cNvSpPr>
            <a:spLocks noChangeArrowheads="1"/>
          </p:cNvSpPr>
          <p:nvPr/>
        </p:nvSpPr>
        <p:spPr bwMode="auto">
          <a:xfrm>
            <a:off x="985838" y="3833813"/>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0" name="Line 70"/>
          <p:cNvSpPr>
            <a:spLocks noChangeShapeType="1"/>
          </p:cNvSpPr>
          <p:nvPr/>
        </p:nvSpPr>
        <p:spPr bwMode="auto">
          <a:xfrm>
            <a:off x="985838" y="4040188"/>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1" name="Rectangle 71"/>
          <p:cNvSpPr>
            <a:spLocks noChangeArrowheads="1"/>
          </p:cNvSpPr>
          <p:nvPr/>
        </p:nvSpPr>
        <p:spPr bwMode="auto">
          <a:xfrm>
            <a:off x="985838" y="4040188"/>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2" name="Line 72"/>
          <p:cNvSpPr>
            <a:spLocks noChangeShapeType="1"/>
          </p:cNvSpPr>
          <p:nvPr/>
        </p:nvSpPr>
        <p:spPr bwMode="auto">
          <a:xfrm>
            <a:off x="985838" y="4244975"/>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3" name="Rectangle 73"/>
          <p:cNvSpPr>
            <a:spLocks noChangeArrowheads="1"/>
          </p:cNvSpPr>
          <p:nvPr/>
        </p:nvSpPr>
        <p:spPr bwMode="auto">
          <a:xfrm>
            <a:off x="985838" y="4244975"/>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4" name="Line 74"/>
          <p:cNvSpPr>
            <a:spLocks noChangeShapeType="1"/>
          </p:cNvSpPr>
          <p:nvPr/>
        </p:nvSpPr>
        <p:spPr bwMode="auto">
          <a:xfrm>
            <a:off x="985838" y="4451350"/>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5" name="Rectangle 75"/>
          <p:cNvSpPr>
            <a:spLocks noChangeArrowheads="1"/>
          </p:cNvSpPr>
          <p:nvPr/>
        </p:nvSpPr>
        <p:spPr bwMode="auto">
          <a:xfrm>
            <a:off x="985838" y="4451350"/>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6" name="Line 76"/>
          <p:cNvSpPr>
            <a:spLocks noChangeShapeType="1"/>
          </p:cNvSpPr>
          <p:nvPr/>
        </p:nvSpPr>
        <p:spPr bwMode="auto">
          <a:xfrm>
            <a:off x="985838" y="4657725"/>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7" name="Rectangle 77"/>
          <p:cNvSpPr>
            <a:spLocks noChangeArrowheads="1"/>
          </p:cNvSpPr>
          <p:nvPr/>
        </p:nvSpPr>
        <p:spPr bwMode="auto">
          <a:xfrm>
            <a:off x="985838" y="4657725"/>
            <a:ext cx="6284913"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8" name="Line 78"/>
          <p:cNvSpPr>
            <a:spLocks noChangeShapeType="1"/>
          </p:cNvSpPr>
          <p:nvPr/>
        </p:nvSpPr>
        <p:spPr bwMode="auto">
          <a:xfrm>
            <a:off x="985838" y="4864100"/>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9" name="Rectangle 79"/>
          <p:cNvSpPr>
            <a:spLocks noChangeArrowheads="1"/>
          </p:cNvSpPr>
          <p:nvPr/>
        </p:nvSpPr>
        <p:spPr bwMode="auto">
          <a:xfrm>
            <a:off x="985838" y="4864100"/>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0" name="Line 80"/>
          <p:cNvSpPr>
            <a:spLocks noChangeShapeType="1"/>
          </p:cNvSpPr>
          <p:nvPr/>
        </p:nvSpPr>
        <p:spPr bwMode="auto">
          <a:xfrm>
            <a:off x="985838" y="5070475"/>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1" name="Rectangle 81"/>
          <p:cNvSpPr>
            <a:spLocks noChangeArrowheads="1"/>
          </p:cNvSpPr>
          <p:nvPr/>
        </p:nvSpPr>
        <p:spPr bwMode="auto">
          <a:xfrm>
            <a:off x="985838" y="5070475"/>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2" name="Line 82"/>
          <p:cNvSpPr>
            <a:spLocks noChangeShapeType="1"/>
          </p:cNvSpPr>
          <p:nvPr/>
        </p:nvSpPr>
        <p:spPr bwMode="auto">
          <a:xfrm>
            <a:off x="985838" y="5276850"/>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3" name="Rectangle 83"/>
          <p:cNvSpPr>
            <a:spLocks noChangeArrowheads="1"/>
          </p:cNvSpPr>
          <p:nvPr/>
        </p:nvSpPr>
        <p:spPr bwMode="auto">
          <a:xfrm>
            <a:off x="985838" y="5276850"/>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6" name="Rectangle 95"/>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9-3 SOLUTION</a:t>
            </a:r>
            <a:endParaRPr lang="en-US" sz="2400" b="1" dirty="0">
              <a:solidFill>
                <a:prstClr val="white"/>
              </a:solidFill>
            </a:endParaRPr>
          </a:p>
        </p:txBody>
      </p:sp>
      <p:sp>
        <p:nvSpPr>
          <p:cNvPr id="97" name="Rounded Rectangle 96"/>
          <p:cNvSpPr/>
          <p:nvPr/>
        </p:nvSpPr>
        <p:spPr>
          <a:xfrm>
            <a:off x="61912" y="6475511"/>
            <a:ext cx="4814888" cy="267059"/>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P2: </a:t>
            </a:r>
            <a:r>
              <a:rPr lang="en-US" sz="1100" dirty="0">
                <a:solidFill>
                  <a:prstClr val="black"/>
                </a:solidFill>
                <a:latin typeface="Calibri"/>
                <a:cs typeface="+mn-cs"/>
              </a:rPr>
              <a:t>Apply the allowance method </a:t>
            </a:r>
            <a:r>
              <a:rPr lang="en-US" sz="1100" dirty="0" smtClean="0">
                <a:solidFill>
                  <a:prstClr val="black"/>
                </a:solidFill>
                <a:latin typeface="Calibri"/>
                <a:cs typeface="+mn-cs"/>
              </a:rPr>
              <a:t>to accounts </a:t>
            </a:r>
            <a:r>
              <a:rPr lang="en-US" sz="1100" dirty="0">
                <a:solidFill>
                  <a:prstClr val="black"/>
                </a:solidFill>
                <a:latin typeface="Calibri"/>
                <a:cs typeface="+mn-cs"/>
              </a:rPr>
              <a:t>receivable. </a:t>
            </a:r>
          </a:p>
        </p:txBody>
      </p:sp>
    </p:spTree>
    <p:extLst>
      <p:ext uri="{BB962C8B-B14F-4D97-AF65-F5344CB8AC3E}">
        <p14:creationId xmlns:p14="http://schemas.microsoft.com/office/powerpoint/2010/main" val="1599713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
                                        </p:tgtEl>
                                        <p:attrNameLst>
                                          <p:attrName>style.visibility</p:attrName>
                                        </p:attrNameLst>
                                      </p:cBhvr>
                                      <p:to>
                                        <p:strVal val="visible"/>
                                      </p:to>
                                    </p:set>
                                    <p:animEffect transition="in" filter="fade">
                                      <p:cBhvr>
                                        <p:cTn id="7" dur="500"/>
                                        <p:tgtEl>
                                          <p:spTgt spid="2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8"/>
                                        </p:tgtEl>
                                        <p:attrNameLst>
                                          <p:attrName>style.visibility</p:attrName>
                                        </p:attrNameLst>
                                      </p:cBhvr>
                                      <p:to>
                                        <p:strVal val="visible"/>
                                      </p:to>
                                    </p:set>
                                    <p:animEffect transition="in" filter="fade">
                                      <p:cBhvr>
                                        <p:cTn id="12" dur="500"/>
                                        <p:tgtEl>
                                          <p:spTgt spid="2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9"/>
                                        </p:tgtEl>
                                        <p:attrNameLst>
                                          <p:attrName>style.visibility</p:attrName>
                                        </p:attrNameLst>
                                      </p:cBhvr>
                                      <p:to>
                                        <p:strVal val="visible"/>
                                      </p:to>
                                    </p:set>
                                    <p:animEffect transition="in" filter="fade">
                                      <p:cBhvr>
                                        <p:cTn id="17" dur="500"/>
                                        <p:tgtEl>
                                          <p:spTgt spid="2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2"/>
                                        </p:tgtEl>
                                        <p:attrNameLst>
                                          <p:attrName>style.visibility</p:attrName>
                                        </p:attrNameLst>
                                      </p:cBhvr>
                                      <p:to>
                                        <p:strVal val="visible"/>
                                      </p:to>
                                    </p:set>
                                    <p:animEffect transition="in" filter="fade">
                                      <p:cBhvr>
                                        <p:cTn id="22" dur="500"/>
                                        <p:tgtEl>
                                          <p:spTgt spid="26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3"/>
                                        </p:tgtEl>
                                        <p:attrNameLst>
                                          <p:attrName>style.visibility</p:attrName>
                                        </p:attrNameLst>
                                      </p:cBhvr>
                                      <p:to>
                                        <p:strVal val="visible"/>
                                      </p:to>
                                    </p:set>
                                    <p:animEffect transition="in" filter="fade">
                                      <p:cBhvr>
                                        <p:cTn id="27" dur="500"/>
                                        <p:tgtEl>
                                          <p:spTgt spid="2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4"/>
                                        </p:tgtEl>
                                        <p:attrNameLst>
                                          <p:attrName>style.visibility</p:attrName>
                                        </p:attrNameLst>
                                      </p:cBhvr>
                                      <p:to>
                                        <p:strVal val="visible"/>
                                      </p:to>
                                    </p:set>
                                    <p:animEffect transition="in" filter="fade">
                                      <p:cBhvr>
                                        <p:cTn id="32" dur="500"/>
                                        <p:tgtEl>
                                          <p:spTgt spid="26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7"/>
                                        </p:tgtEl>
                                        <p:attrNameLst>
                                          <p:attrName>style.visibility</p:attrName>
                                        </p:attrNameLst>
                                      </p:cBhvr>
                                      <p:to>
                                        <p:strVal val="visible"/>
                                      </p:to>
                                    </p:set>
                                    <p:animEffect transition="in" filter="fade">
                                      <p:cBhvr>
                                        <p:cTn id="37" dur="500"/>
                                        <p:tgtEl>
                                          <p:spTgt spid="27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8"/>
                                        </p:tgtEl>
                                        <p:attrNameLst>
                                          <p:attrName>style.visibility</p:attrName>
                                        </p:attrNameLst>
                                      </p:cBhvr>
                                      <p:to>
                                        <p:strVal val="visible"/>
                                      </p:to>
                                    </p:set>
                                    <p:animEffect transition="in" filter="fade">
                                      <p:cBhvr>
                                        <p:cTn id="42" dur="500"/>
                                        <p:tgtEl>
                                          <p:spTgt spid="27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9"/>
                                        </p:tgtEl>
                                        <p:attrNameLst>
                                          <p:attrName>style.visibility</p:attrName>
                                        </p:attrNameLst>
                                      </p:cBhvr>
                                      <p:to>
                                        <p:strVal val="visible"/>
                                      </p:to>
                                    </p:set>
                                    <p:animEffect transition="in" filter="fade">
                                      <p:cBhvr>
                                        <p:cTn id="47" dur="500"/>
                                        <p:tgtEl>
                                          <p:spTgt spid="27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0"/>
                                        </p:tgtEl>
                                        <p:attrNameLst>
                                          <p:attrName>style.visibility</p:attrName>
                                        </p:attrNameLst>
                                      </p:cBhvr>
                                      <p:to>
                                        <p:strVal val="visible"/>
                                      </p:to>
                                    </p:set>
                                    <p:animEffect transition="in" filter="fade">
                                      <p:cBhvr>
                                        <p:cTn id="52" dur="500"/>
                                        <p:tgtEl>
                                          <p:spTgt spid="28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81"/>
                                        </p:tgtEl>
                                        <p:attrNameLst>
                                          <p:attrName>style.visibility</p:attrName>
                                        </p:attrNameLst>
                                      </p:cBhvr>
                                      <p:to>
                                        <p:strVal val="visible"/>
                                      </p:to>
                                    </p:set>
                                    <p:animEffect transition="in" filter="fade">
                                      <p:cBhvr>
                                        <p:cTn id="57" dur="500"/>
                                        <p:tgtEl>
                                          <p:spTgt spid="28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2"/>
                                        </p:tgtEl>
                                        <p:attrNameLst>
                                          <p:attrName>style.visibility</p:attrName>
                                        </p:attrNameLst>
                                      </p:cBhvr>
                                      <p:to>
                                        <p:strVal val="visible"/>
                                      </p:to>
                                    </p:set>
                                    <p:animEffect transition="in" filter="fade">
                                      <p:cBhvr>
                                        <p:cTn id="62" dur="500"/>
                                        <p:tgtEl>
                                          <p:spTgt spid="28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3"/>
                                        </p:tgtEl>
                                        <p:attrNameLst>
                                          <p:attrName>style.visibility</p:attrName>
                                        </p:attrNameLst>
                                      </p:cBhvr>
                                      <p:to>
                                        <p:strVal val="visible"/>
                                      </p:to>
                                    </p:set>
                                    <p:animEffect transition="in" filter="fade">
                                      <p:cBhvr>
                                        <p:cTn id="67" dur="500"/>
                                        <p:tgtEl>
                                          <p:spTgt spid="28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84"/>
                                        </p:tgtEl>
                                        <p:attrNameLst>
                                          <p:attrName>style.visibility</p:attrName>
                                        </p:attrNameLst>
                                      </p:cBhvr>
                                      <p:to>
                                        <p:strVal val="visible"/>
                                      </p:to>
                                    </p:set>
                                    <p:animEffect transition="in" filter="fade">
                                      <p:cBhvr>
                                        <p:cTn id="72" dur="500"/>
                                        <p:tgtEl>
                                          <p:spTgt spid="28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85"/>
                                        </p:tgtEl>
                                        <p:attrNameLst>
                                          <p:attrName>style.visibility</p:attrName>
                                        </p:attrNameLst>
                                      </p:cBhvr>
                                      <p:to>
                                        <p:strVal val="visible"/>
                                      </p:to>
                                    </p:set>
                                    <p:animEffect transition="in" filter="fade">
                                      <p:cBhvr>
                                        <p:cTn id="77" dur="500"/>
                                        <p:tgtEl>
                                          <p:spTgt spid="28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6"/>
                                        </p:tgtEl>
                                        <p:attrNameLst>
                                          <p:attrName>style.visibility</p:attrName>
                                        </p:attrNameLst>
                                      </p:cBhvr>
                                      <p:to>
                                        <p:strVal val="visible"/>
                                      </p:to>
                                    </p:set>
                                    <p:animEffect transition="in" filter="fade">
                                      <p:cBhvr>
                                        <p:cTn id="82" dur="500"/>
                                        <p:tgtEl>
                                          <p:spTgt spid="28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87"/>
                                        </p:tgtEl>
                                        <p:attrNameLst>
                                          <p:attrName>style.visibility</p:attrName>
                                        </p:attrNameLst>
                                      </p:cBhvr>
                                      <p:to>
                                        <p:strVal val="visible"/>
                                      </p:to>
                                    </p:set>
                                    <p:animEffect transition="in" filter="fade">
                                      <p:cBhvr>
                                        <p:cTn id="87" dur="500"/>
                                        <p:tgtEl>
                                          <p:spTgt spid="28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fade">
                                      <p:cBhvr>
                                        <p:cTn id="97" dur="500"/>
                                        <p:tgtEl>
                                          <p:spTgt spid="6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fade">
                                      <p:cBhvr>
                                        <p:cTn id="10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P spid="258" grpId="0"/>
      <p:bldP spid="259" grpId="0"/>
      <p:bldP spid="262" grpId="0"/>
      <p:bldP spid="263" grpId="0"/>
      <p:bldP spid="264" grpId="0"/>
      <p:bldP spid="277" grpId="0"/>
      <p:bldP spid="278" grpId="0"/>
      <p:bldP spid="279" grpId="0"/>
      <p:bldP spid="280" grpId="0"/>
      <p:bldP spid="281" grpId="0"/>
      <p:bldP spid="282" grpId="0"/>
      <p:bldP spid="283" grpId="0"/>
      <p:bldP spid="284" grpId="0"/>
      <p:bldP spid="285" grpId="0"/>
      <p:bldP spid="286" grpId="0"/>
      <p:bldP spid="287" grpId="0"/>
      <p:bldP spid="64" grpId="0"/>
      <p:bldP spid="65" grpId="0"/>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400"/>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P3:	</a:t>
            </a:r>
            <a:br>
              <a:rPr lang="en-US" altLang="en-US" dirty="0" smtClean="0"/>
            </a:br>
            <a:r>
              <a:rPr lang="en-US" dirty="0" smtClean="0"/>
              <a:t>Estimate </a:t>
            </a:r>
            <a:r>
              <a:rPr lang="en-US" dirty="0" err="1" smtClean="0"/>
              <a:t>uncollectibles</a:t>
            </a:r>
            <a:r>
              <a:rPr lang="en-US" dirty="0" smtClean="0"/>
              <a:t> based on sales and accounts receivable. </a:t>
            </a:r>
            <a:r>
              <a:rPr lang="en-US" dirty="0"/>
              <a:t/>
            </a:r>
            <a:br>
              <a:rPr lang="en-US" dirty="0"/>
            </a:br>
            <a:r>
              <a:rPr lang="en-US" dirty="0" smtClean="0"/>
              <a:t/>
            </a:r>
            <a:br>
              <a:rPr 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26</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30053" name="Picture 2"/>
          <p:cNvPicPr>
            <a:picLocks noChangeAspect="1" noChangeArrowheads="1"/>
          </p:cNvPicPr>
          <p:nvPr/>
        </p:nvPicPr>
        <p:blipFill>
          <a:blip r:embed="rId3" cstate="print"/>
          <a:srcRect/>
          <a:stretch>
            <a:fillRect/>
          </a:stretch>
        </p:blipFill>
        <p:spPr bwMode="auto">
          <a:xfrm>
            <a:off x="914400" y="186585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solidFill>
                  <a:prstClr val="black"/>
                </a:solidFill>
                <a:latin typeface="Calibri"/>
              </a:rPr>
              <a:t>Learning Objective</a:t>
            </a:r>
            <a:endParaRPr lang="en-US" sz="4400" dirty="0">
              <a:solidFill>
                <a:prstClr val="black"/>
              </a:solidFill>
              <a:latin typeface="Calibri"/>
            </a:endParaRPr>
          </a:p>
        </p:txBody>
      </p:sp>
    </p:spTree>
    <p:extLst>
      <p:ext uri="{BB962C8B-B14F-4D97-AF65-F5344CB8AC3E}">
        <p14:creationId xmlns:p14="http://schemas.microsoft.com/office/powerpoint/2010/main" val="819895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Grp="1" noChangeArrowheads="1"/>
          </p:cNvSpPr>
          <p:nvPr>
            <p:ph type="title"/>
          </p:nvPr>
        </p:nvSpPr>
        <p:spPr>
          <a:xfrm>
            <a:off x="457200" y="457200"/>
            <a:ext cx="8229600" cy="1219200"/>
          </a:xfrm>
        </p:spPr>
        <p:txBody>
          <a:bodyPr/>
          <a:lstStyle/>
          <a:p>
            <a:r>
              <a:rPr lang="en-US" altLang="en-US" dirty="0" smtClean="0"/>
              <a:t>Estimating Bad Debts Expense</a:t>
            </a:r>
          </a:p>
        </p:txBody>
      </p:sp>
      <p:sp>
        <p:nvSpPr>
          <p:cNvPr id="104451" name="Rectangle 2"/>
          <p:cNvSpPr>
            <a:spLocks noGrp="1" noChangeArrowheads="1"/>
          </p:cNvSpPr>
          <p:nvPr>
            <p:ph type="body" idx="4294967295"/>
          </p:nvPr>
        </p:nvSpPr>
        <p:spPr>
          <a:xfrm>
            <a:off x="1371600" y="1905000"/>
            <a:ext cx="6172200" cy="2819400"/>
          </a:xfrm>
          <a:solidFill>
            <a:schemeClr val="accent2">
              <a:lumMod val="20000"/>
              <a:lumOff val="80000"/>
            </a:schemeClr>
          </a:solidFill>
          <a:ln w="12700" cap="flat">
            <a:solidFill>
              <a:srgbClr val="414141"/>
            </a:solidFill>
          </a:ln>
          <a:effectLst>
            <a:outerShdw dist="107763" dir="2700000" algn="ctr" rotWithShape="0">
              <a:srgbClr val="414141"/>
            </a:outerShdw>
          </a:effectLst>
        </p:spPr>
        <p:txBody>
          <a:bodyPr lIns="90488" tIns="44450" rIns="90488" bIns="44450"/>
          <a:lstStyle/>
          <a:p>
            <a:pPr marL="690563" indent="-571500" algn="ctr">
              <a:buFont typeface="Wingdings" pitchFamily="2" charset="2"/>
              <a:buNone/>
            </a:pPr>
            <a:r>
              <a:rPr lang="en-US" altLang="en-US" dirty="0" smtClean="0"/>
              <a:t>Two Methods</a:t>
            </a:r>
            <a:r>
              <a:rPr lang="en-US" altLang="en-US" u="sng" dirty="0" smtClean="0"/>
              <a:t> </a:t>
            </a:r>
            <a:endParaRPr lang="en-US" altLang="en-US" dirty="0" smtClean="0"/>
          </a:p>
          <a:p>
            <a:pPr marL="690563" indent="-571500">
              <a:buFont typeface="Monotype Sorts"/>
              <a:buAutoNum type="arabicPeriod"/>
            </a:pPr>
            <a:r>
              <a:rPr lang="en-US" altLang="en-US" dirty="0" smtClean="0"/>
              <a:t>Percent of Sales Method </a:t>
            </a:r>
          </a:p>
          <a:p>
            <a:pPr marL="690563" indent="-571500">
              <a:buFont typeface="Monotype Sorts"/>
              <a:buAutoNum type="arabicPeriod"/>
            </a:pPr>
            <a:r>
              <a:rPr lang="en-US" altLang="en-US" dirty="0" smtClean="0"/>
              <a:t>Accounts Receivable Methods</a:t>
            </a:r>
          </a:p>
          <a:p>
            <a:pPr marL="1466850" lvl="1" indent="-533400">
              <a:buSzPct val="75000"/>
              <a:buFont typeface="Monotype Sorts"/>
              <a:buChar char="l"/>
            </a:pPr>
            <a:r>
              <a:rPr lang="en-US" altLang="en-US" sz="2400" dirty="0" smtClean="0"/>
              <a:t>Percent of Accounts Receivable</a:t>
            </a:r>
          </a:p>
          <a:p>
            <a:pPr marL="1466850" lvl="1" indent="-533400">
              <a:buSzPct val="75000"/>
              <a:buFont typeface="Monotype Sorts"/>
              <a:buChar char="l"/>
            </a:pPr>
            <a:r>
              <a:rPr lang="en-US" altLang="en-US" sz="2400" dirty="0" smtClean="0"/>
              <a:t>Aging of Accounts Receivable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D9662D1A-934F-4E97-8DE9-5DE1FFCA5B1C}" type="slidenum">
              <a:rPr lang="en-US" smtClean="0"/>
              <a:pPr>
                <a:defRPr/>
              </a:pPr>
              <a:t>27</a:t>
            </a:fld>
            <a:endParaRPr lang="en-US" dirty="0"/>
          </a:p>
        </p:txBody>
      </p:sp>
      <p:sp>
        <p:nvSpPr>
          <p:cNvPr id="7" name="Rounded Rectangle 6"/>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noProof="0" dirty="0"/>
              <a:t>E</a:t>
            </a:r>
            <a:r>
              <a:rPr lang="en-US" sz="1100" dirty="0" err="1" smtClean="0"/>
              <a:t>stimate</a:t>
            </a:r>
            <a:r>
              <a:rPr lang="en-US" sz="1100" dirty="0" smtClean="0"/>
              <a:t> </a:t>
            </a:r>
            <a:r>
              <a:rPr lang="en-US" sz="1100" dirty="0" err="1"/>
              <a:t>uncollectibles</a:t>
            </a:r>
            <a:r>
              <a:rPr lang="en-US" sz="1100" dirty="0"/>
              <a:t> based on sales and accounts receivable.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Grp="1" noChangeArrowheads="1"/>
          </p:cNvSpPr>
          <p:nvPr>
            <p:ph type="title"/>
          </p:nvPr>
        </p:nvSpPr>
        <p:spPr>
          <a:xfrm>
            <a:off x="457200" y="457200"/>
            <a:ext cx="8229600" cy="1219200"/>
          </a:xfrm>
        </p:spPr>
        <p:txBody>
          <a:bodyPr/>
          <a:lstStyle/>
          <a:p>
            <a:r>
              <a:rPr lang="en-US" altLang="en-US" b="1" dirty="0" smtClean="0"/>
              <a:t>Percent of Sales Method</a:t>
            </a:r>
          </a:p>
        </p:txBody>
      </p:sp>
      <p:sp>
        <p:nvSpPr>
          <p:cNvPr id="105475" name="Rectangle 2"/>
          <p:cNvSpPr>
            <a:spLocks noGrp="1" noChangeArrowheads="1"/>
          </p:cNvSpPr>
          <p:nvPr>
            <p:ph type="body" idx="4294967295"/>
          </p:nvPr>
        </p:nvSpPr>
        <p:spPr>
          <a:xfrm>
            <a:off x="533400" y="1676400"/>
            <a:ext cx="8077200" cy="685800"/>
          </a:xfrm>
          <a:noFill/>
        </p:spPr>
        <p:txBody>
          <a:bodyPr lIns="90488" tIns="44450" rIns="90488" bIns="44450"/>
          <a:lstStyle/>
          <a:p>
            <a:pPr algn="ctr">
              <a:buFont typeface="Wingdings" pitchFamily="2" charset="2"/>
              <a:buNone/>
            </a:pPr>
            <a:r>
              <a:rPr lang="en-US" altLang="en-US" dirty="0" smtClean="0">
                <a:solidFill>
                  <a:srgbClr val="002060"/>
                </a:solidFill>
              </a:rPr>
              <a:t>Bad debts expense is computed as follows:</a:t>
            </a:r>
          </a:p>
        </p:txBody>
      </p:sp>
      <p:graphicFrame>
        <p:nvGraphicFramePr>
          <p:cNvPr id="105476" name="Object 2"/>
          <p:cNvGraphicFramePr>
            <a:graphicFrameLocks/>
          </p:cNvGraphicFramePr>
          <p:nvPr>
            <p:extLst>
              <p:ext uri="{D42A27DB-BD31-4B8C-83A1-F6EECF244321}">
                <p14:modId xmlns:p14="http://schemas.microsoft.com/office/powerpoint/2010/main" val="2332996337"/>
              </p:ext>
            </p:extLst>
          </p:nvPr>
        </p:nvGraphicFramePr>
        <p:xfrm>
          <a:off x="1447801" y="2362200"/>
          <a:ext cx="6553200" cy="1752600"/>
        </p:xfrm>
        <a:graphic>
          <a:graphicData uri="http://schemas.openxmlformats.org/presentationml/2006/ole">
            <mc:AlternateContent xmlns:mc="http://schemas.openxmlformats.org/markup-compatibility/2006">
              <mc:Choice xmlns:v="urn:schemas-microsoft-com:vml" Requires="v">
                <p:oleObj spid="_x0000_s105615" name="Worksheet" r:id="rId5" imgW="2876702" imgH="838200" progId="Excel.Sheet.8">
                  <p:embed/>
                </p:oleObj>
              </mc:Choice>
              <mc:Fallback>
                <p:oleObj name="Worksheet" r:id="rId5" imgW="2876702" imgH="838200" progId="Excel.Sheet.8">
                  <p:embed/>
                  <p:pic>
                    <p:nvPicPr>
                      <p:cNvPr id="0" name="Picture 5"/>
                      <p:cNvPicPr>
                        <a:picLocks noChangeArrowheads="1"/>
                      </p:cNvPicPr>
                      <p:nvPr/>
                    </p:nvPicPr>
                    <p:blipFill>
                      <a:blip r:embed="rId6">
                        <a:extLst>
                          <a:ext uri="{28A0092B-C50C-407E-A947-70E740481C1C}">
                            <a14:useLocalDpi xmlns:a14="http://schemas.microsoft.com/office/drawing/2010/main" val="0"/>
                          </a:ext>
                        </a:extLst>
                      </a:blip>
                      <a:srcRect l="6252" t="10620" r="13704" b="11769"/>
                      <a:stretch>
                        <a:fillRect/>
                      </a:stretch>
                    </p:blipFill>
                    <p:spPr bwMode="auto">
                      <a:xfrm>
                        <a:off x="1447801" y="2362200"/>
                        <a:ext cx="6553200" cy="1752600"/>
                      </a:xfrm>
                      <a:prstGeom prst="rect">
                        <a:avLst/>
                      </a:prstGeom>
                      <a:noFill/>
                      <a:ln>
                        <a:noFill/>
                      </a:ln>
                      <a:effectLst/>
                      <a:extLst/>
                    </p:spPr>
                  </p:pic>
                </p:oleObj>
              </mc:Fallback>
            </mc:AlternateContent>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28</a:t>
            </a:fld>
            <a:endParaRPr lang="en-US" dirty="0"/>
          </a:p>
        </p:txBody>
      </p:sp>
      <p:sp>
        <p:nvSpPr>
          <p:cNvPr id="9" name="Rounded Rectangle 8"/>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noProof="0" dirty="0"/>
              <a:t>E</a:t>
            </a:r>
            <a:r>
              <a:rPr lang="en-US" sz="1100" dirty="0" err="1" smtClean="0"/>
              <a:t>stimate</a:t>
            </a:r>
            <a:r>
              <a:rPr lang="en-US" sz="1100" dirty="0" smtClean="0"/>
              <a:t> </a:t>
            </a:r>
            <a:r>
              <a:rPr lang="en-US" sz="1100" dirty="0" err="1"/>
              <a:t>uncollectibles</a:t>
            </a:r>
            <a:r>
              <a:rPr lang="en-US" sz="1100" dirty="0"/>
              <a:t> based on sales and accounts receivable.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4230" y="3058400"/>
            <a:ext cx="8305800" cy="1905000"/>
          </a:xfrm>
          <a:prstGeom prst="rect">
            <a:avLst/>
          </a:prstGeom>
          <a:solidFill>
            <a:schemeClr val="accent2">
              <a:lumMod val="40000"/>
              <a:lumOff val="6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graphicFrame>
        <p:nvGraphicFramePr>
          <p:cNvPr id="106499" name="Object 2"/>
          <p:cNvGraphicFramePr>
            <a:graphicFrameLocks/>
          </p:cNvGraphicFramePr>
          <p:nvPr>
            <p:extLst>
              <p:ext uri="{D42A27DB-BD31-4B8C-83A1-F6EECF244321}">
                <p14:modId xmlns:p14="http://schemas.microsoft.com/office/powerpoint/2010/main" val="1434788276"/>
              </p:ext>
            </p:extLst>
          </p:nvPr>
        </p:nvGraphicFramePr>
        <p:xfrm>
          <a:off x="701540" y="3152255"/>
          <a:ext cx="3155950" cy="1600200"/>
        </p:xfrm>
        <a:graphic>
          <a:graphicData uri="http://schemas.openxmlformats.org/presentationml/2006/ole">
            <mc:AlternateContent xmlns:mc="http://schemas.openxmlformats.org/markup-compatibility/2006">
              <mc:Choice xmlns:v="urn:schemas-microsoft-com:vml" Requires="v">
                <p:oleObj spid="_x0000_s106639" name="Worksheet" r:id="rId5" imgW="3047870" imgH="838140" progId="Excel.Sheet.8">
                  <p:embed/>
                </p:oleObj>
              </mc:Choice>
              <mc:Fallback>
                <p:oleObj name="Worksheet" r:id="rId5" imgW="3047870" imgH="838140" progId="Excel.Sheet.8">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l="5032" t="10574" r="57910" b="11714"/>
                      <a:stretch>
                        <a:fillRect/>
                      </a:stretch>
                    </p:blipFill>
                    <p:spPr bwMode="auto">
                      <a:xfrm>
                        <a:off x="701540" y="3152255"/>
                        <a:ext cx="31559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0" name="Rectangle 3"/>
          <p:cNvSpPr>
            <a:spLocks noChangeArrowheads="1"/>
          </p:cNvSpPr>
          <p:nvPr/>
        </p:nvSpPr>
        <p:spPr bwMode="auto">
          <a:xfrm>
            <a:off x="4114800" y="3045696"/>
            <a:ext cx="4264025" cy="1813317"/>
          </a:xfrm>
          <a:prstGeom prst="rect">
            <a:avLst/>
          </a:prstGeom>
          <a:noFill/>
          <a:ln w="12700">
            <a:noFill/>
            <a:miter lim="800000"/>
            <a:headEnd/>
            <a:tailEnd/>
          </a:ln>
        </p:spPr>
        <p:txBody>
          <a:bodyPr wrap="square" lIns="90488" tIns="44450" rIns="90488" bIns="44450">
            <a:spAutoFit/>
          </a:bodyPr>
          <a:lstStyle/>
          <a:p>
            <a:pPr algn="ctr">
              <a:spcBef>
                <a:spcPct val="50000"/>
              </a:spcBef>
            </a:pPr>
            <a:r>
              <a:rPr lang="en-US" altLang="en-US" sz="2800" dirty="0"/>
              <a:t>Musicland’s accountant computes estimated Bad Debts Expense of $2,400.</a:t>
            </a:r>
          </a:p>
        </p:txBody>
      </p:sp>
      <p:sp>
        <p:nvSpPr>
          <p:cNvPr id="106501" name="Rectangle 4"/>
          <p:cNvSpPr>
            <a:spLocks noGrp="1" noChangeArrowheads="1"/>
          </p:cNvSpPr>
          <p:nvPr>
            <p:ph type="title"/>
          </p:nvPr>
        </p:nvSpPr>
        <p:spPr>
          <a:xfrm>
            <a:off x="457200" y="381000"/>
            <a:ext cx="8229600" cy="914400"/>
          </a:xfrm>
        </p:spPr>
        <p:txBody>
          <a:bodyPr/>
          <a:lstStyle/>
          <a:p>
            <a:r>
              <a:rPr lang="en-US" altLang="en-US" b="1" dirty="0" smtClean="0"/>
              <a:t>Percent of Sales Method</a:t>
            </a:r>
          </a:p>
        </p:txBody>
      </p:sp>
      <p:pic>
        <p:nvPicPr>
          <p:cNvPr id="106503" name="Picture 4"/>
          <p:cNvPicPr>
            <a:picLocks noChangeAspect="1" noChangeArrowheads="1"/>
          </p:cNvPicPr>
          <p:nvPr/>
        </p:nvPicPr>
        <p:blipFill>
          <a:blip r:embed="rId7" cstate="print"/>
          <a:srcRect/>
          <a:stretch>
            <a:fillRect/>
          </a:stretch>
        </p:blipFill>
        <p:spPr bwMode="auto">
          <a:xfrm>
            <a:off x="430212" y="5093575"/>
            <a:ext cx="8305801" cy="1002424"/>
          </a:xfrm>
          <a:prstGeom prst="rect">
            <a:avLst/>
          </a:prstGeom>
          <a:noFill/>
          <a:ln w="9525">
            <a:solidFill>
              <a:schemeClr val="tx1"/>
            </a:solidFill>
            <a:miter lim="800000"/>
            <a:headEnd/>
            <a:tailEnd/>
          </a:ln>
        </p:spPr>
      </p:pic>
      <p:sp>
        <p:nvSpPr>
          <p:cNvPr id="10" name="Rectangle 2"/>
          <p:cNvSpPr>
            <a:spLocks noChangeArrowheads="1"/>
          </p:cNvSpPr>
          <p:nvPr/>
        </p:nvSpPr>
        <p:spPr bwMode="auto">
          <a:xfrm>
            <a:off x="444229" y="1163453"/>
            <a:ext cx="8305801" cy="1764772"/>
          </a:xfrm>
          <a:prstGeom prst="rect">
            <a:avLst/>
          </a:prstGeom>
          <a:solidFill>
            <a:schemeClr val="accent2">
              <a:lumMod val="40000"/>
              <a:lumOff val="6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400" dirty="0">
                <a:ea typeface="ＭＳ Ｐゴシック" pitchFamily="-108" charset="-128"/>
              </a:rPr>
              <a:t>Musicland has credit sales of $400,000 in </a:t>
            </a:r>
            <a:r>
              <a:rPr lang="en-US" sz="2400" dirty="0" smtClean="0">
                <a:ea typeface="ＭＳ Ｐゴシック" pitchFamily="-108" charset="-128"/>
              </a:rPr>
              <a:t>2017.  </a:t>
            </a:r>
            <a:r>
              <a:rPr lang="en-US" sz="2400" dirty="0">
                <a:ea typeface="ＭＳ Ｐゴシック" pitchFamily="-108" charset="-128"/>
              </a:rPr>
              <a:t>It is estimated that 0.6% of credit sales will eventually prove uncollectible.</a:t>
            </a:r>
          </a:p>
          <a:p>
            <a:pPr algn="ctr">
              <a:spcBef>
                <a:spcPct val="50000"/>
              </a:spcBef>
              <a:defRPr/>
            </a:pPr>
            <a:r>
              <a:rPr lang="en-US" sz="2400" dirty="0">
                <a:ea typeface="ＭＳ Ｐゴシック" pitchFamily="-108" charset="-128"/>
              </a:rPr>
              <a:t>Let’s look at recording Bad Debts Expense for </a:t>
            </a:r>
            <a:r>
              <a:rPr lang="en-US" sz="2400" dirty="0" smtClean="0">
                <a:ea typeface="ＭＳ Ｐゴシック" pitchFamily="-108" charset="-128"/>
              </a:rPr>
              <a:t>2017.</a:t>
            </a:r>
            <a:endParaRPr lang="en-US" sz="2400" dirty="0">
              <a:ea typeface="ＭＳ Ｐゴシック" pitchFamily="-108" charset="-128"/>
            </a:endParaRP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11"/>
          <p:cNvSpPr>
            <a:spLocks noGrp="1"/>
          </p:cNvSpPr>
          <p:nvPr>
            <p:ph type="sldNum" sz="quarter" idx="12"/>
          </p:nvPr>
        </p:nvSpPr>
        <p:spPr/>
        <p:txBody>
          <a:bodyPr/>
          <a:lstStyle/>
          <a:p>
            <a:pPr>
              <a:defRPr/>
            </a:pPr>
            <a:fld id="{D9662D1A-934F-4E97-8DE9-5DE1FFCA5B1C}" type="slidenum">
              <a:rPr lang="en-US" smtClean="0"/>
              <a:pPr>
                <a:defRPr/>
              </a:pPr>
              <a:t>29</a:t>
            </a:fld>
            <a:endParaRPr lang="en-US" dirty="0"/>
          </a:p>
        </p:txBody>
      </p:sp>
      <p:sp>
        <p:nvSpPr>
          <p:cNvPr id="14" name="Rounded Rectangle 13"/>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noProof="0" dirty="0"/>
              <a:t>E</a:t>
            </a:r>
            <a:r>
              <a:rPr lang="en-US" sz="1100" dirty="0" err="1" smtClean="0"/>
              <a:t>stimate</a:t>
            </a:r>
            <a:r>
              <a:rPr lang="en-US" sz="1100" dirty="0" smtClean="0"/>
              <a:t> </a:t>
            </a:r>
            <a:r>
              <a:rPr lang="en-US" sz="1100" dirty="0" err="1"/>
              <a:t>uncollectibles</a:t>
            </a:r>
            <a:r>
              <a:rPr lang="en-US" sz="1100" dirty="0"/>
              <a:t> based on sales and accounts receivable.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110973"/>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C1:	</a:t>
            </a:r>
            <a:br>
              <a:rPr lang="en-US" altLang="en-US" dirty="0" smtClean="0"/>
            </a:br>
            <a:r>
              <a:rPr lang="en-US" dirty="0" smtClean="0"/>
              <a:t>Describe </a:t>
            </a:r>
            <a:r>
              <a:rPr lang="en-US" dirty="0"/>
              <a:t>accounts receivable and how they occur and are recorded.</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00545" y="182172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00545" y="4953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title"/>
          </p:nvPr>
        </p:nvSpPr>
        <p:spPr>
          <a:xfrm>
            <a:off x="152400" y="609600"/>
            <a:ext cx="8534400" cy="838200"/>
          </a:xfrm>
        </p:spPr>
        <p:txBody>
          <a:bodyPr/>
          <a:lstStyle/>
          <a:p>
            <a:r>
              <a:rPr lang="en-US" altLang="en-US" b="1" dirty="0" smtClean="0"/>
              <a:t>Percent of Receivables Method</a:t>
            </a:r>
          </a:p>
        </p:txBody>
      </p:sp>
      <p:sp>
        <p:nvSpPr>
          <p:cNvPr id="11267" name="Rectangle 2"/>
          <p:cNvSpPr>
            <a:spLocks noGrp="1" noChangeArrowheads="1"/>
          </p:cNvSpPr>
          <p:nvPr>
            <p:ph type="body" idx="4294967295"/>
          </p:nvPr>
        </p:nvSpPr>
        <p:spPr>
          <a:xfrm>
            <a:off x="852488" y="1600200"/>
            <a:ext cx="7453312" cy="4419600"/>
          </a:xfrm>
          <a:solidFill>
            <a:schemeClr val="bg2">
              <a:lumMod val="90000"/>
            </a:schemeClr>
          </a:solidFill>
          <a:ln>
            <a:solidFill>
              <a:schemeClr val="tx1"/>
            </a:solidFill>
          </a:ln>
        </p:spPr>
        <p:txBody>
          <a:bodyPr lIns="90488" tIns="44450" rIns="90488" bIns="44450"/>
          <a:lstStyle/>
          <a:p>
            <a:pPr marL="0" indent="0">
              <a:lnSpc>
                <a:spcPct val="90000"/>
              </a:lnSpc>
              <a:buSzPct val="100000"/>
              <a:buNone/>
              <a:defRPr/>
            </a:pPr>
            <a:r>
              <a:rPr lang="en-US" b="1" dirty="0" smtClean="0">
                <a:solidFill>
                  <a:srgbClr val="002060"/>
                </a:solidFill>
              </a:rPr>
              <a:t>Compute the estimate of the Allowance for Doubtful Accounts.</a:t>
            </a:r>
          </a:p>
          <a:p>
            <a:pPr marL="0" indent="0">
              <a:lnSpc>
                <a:spcPct val="90000"/>
              </a:lnSpc>
              <a:buSzPct val="100000"/>
              <a:buNone/>
              <a:defRPr/>
            </a:pPr>
            <a:r>
              <a:rPr lang="en-US" b="1" dirty="0" smtClean="0">
                <a:solidFill>
                  <a:srgbClr val="002060"/>
                </a:solidFill>
              </a:rPr>
              <a:t>      </a:t>
            </a:r>
            <a:r>
              <a:rPr lang="en-US" sz="2600" b="1" dirty="0" smtClean="0">
                <a:solidFill>
                  <a:srgbClr val="FF0000"/>
                </a:solidFill>
              </a:rPr>
              <a:t>Year-end Accounts Receivable x Bad Debt %</a:t>
            </a:r>
            <a:r>
              <a:rPr lang="en-US" b="1" dirty="0" smtClean="0">
                <a:solidFill>
                  <a:srgbClr val="002060"/>
                </a:solidFill>
              </a:rPr>
              <a:t/>
            </a:r>
            <a:br>
              <a:rPr lang="en-US" b="1" dirty="0" smtClean="0">
                <a:solidFill>
                  <a:srgbClr val="002060"/>
                </a:solidFill>
              </a:rPr>
            </a:br>
            <a:r>
              <a:rPr lang="en-US" b="1" dirty="0" smtClean="0">
                <a:solidFill>
                  <a:srgbClr val="002060"/>
                </a:solidFill>
              </a:rPr>
              <a:t> Bad Debts Expense is computed as:</a:t>
            </a:r>
          </a:p>
        </p:txBody>
      </p:sp>
      <p:graphicFrame>
        <p:nvGraphicFramePr>
          <p:cNvPr id="8" name="Table 7"/>
          <p:cNvGraphicFramePr>
            <a:graphicFrameLocks noGrp="1"/>
          </p:cNvGraphicFramePr>
          <p:nvPr/>
        </p:nvGraphicFramePr>
        <p:xfrm>
          <a:off x="1371600" y="3962400"/>
          <a:ext cx="6477000" cy="1938363"/>
        </p:xfrm>
        <a:graphic>
          <a:graphicData uri="http://schemas.openxmlformats.org/drawingml/2006/table">
            <a:tbl>
              <a:tblPr/>
              <a:tblGrid>
                <a:gridCol w="794575"/>
                <a:gridCol w="5682425"/>
              </a:tblGrid>
              <a:tr h="514120">
                <a:tc gridSpan="2">
                  <a:txBody>
                    <a:bodyPr/>
                    <a:lstStyle/>
                    <a:p>
                      <a:pPr algn="l" fontAlgn="b"/>
                      <a:r>
                        <a:rPr lang="en-US" sz="2400" b="0" i="0" u="none" strike="noStrike" dirty="0">
                          <a:solidFill>
                            <a:srgbClr val="1F497D"/>
                          </a:solidFill>
                          <a:latin typeface="Arial"/>
                        </a:rPr>
                        <a:t>    Total Estimated Bad Debts Expense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8CCE4"/>
                    </a:solidFill>
                  </a:tcPr>
                </a:tc>
                <a:tc hMerge="1">
                  <a:txBody>
                    <a:bodyPr/>
                    <a:lstStyle/>
                    <a:p>
                      <a:endParaRPr lang="en-US"/>
                    </a:p>
                  </a:txBody>
                  <a:tcPr/>
                </a:tc>
              </a:tr>
              <a:tr h="514120">
                <a:tc gridSpan="2">
                  <a:txBody>
                    <a:bodyPr/>
                    <a:lstStyle/>
                    <a:p>
                      <a:pPr algn="l" fontAlgn="b"/>
                      <a:r>
                        <a:rPr lang="en-US" sz="2400" b="0" i="0" u="none" strike="noStrike" dirty="0">
                          <a:solidFill>
                            <a:srgbClr val="1F497D"/>
                          </a:solidFill>
                          <a:latin typeface="Arial"/>
                        </a:rPr>
                        <a:t> </a:t>
                      </a:r>
                      <a:r>
                        <a:rPr lang="en-US" sz="2400" b="1" i="0" u="none" strike="noStrike" dirty="0" smtClean="0">
                          <a:solidFill>
                            <a:srgbClr val="1F497D"/>
                          </a:solidFill>
                          <a:latin typeface="Arial"/>
                        </a:rPr>
                        <a:t>–</a:t>
                      </a:r>
                      <a:r>
                        <a:rPr lang="en-US" sz="2400" b="0" i="0" u="none" strike="noStrike" dirty="0" smtClean="0">
                          <a:solidFill>
                            <a:srgbClr val="1F497D"/>
                          </a:solidFill>
                          <a:latin typeface="Arial"/>
                        </a:rPr>
                        <a:t>  </a:t>
                      </a:r>
                      <a:r>
                        <a:rPr lang="en-US" sz="2400" b="0" i="0" u="none" strike="noStrike" dirty="0">
                          <a:solidFill>
                            <a:srgbClr val="1F497D"/>
                          </a:solidFill>
                          <a:latin typeface="Arial"/>
                        </a:rPr>
                        <a:t>Previous Balance in Allowance Account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r>
              <a:tr h="544363">
                <a:tc gridSpan="2">
                  <a:txBody>
                    <a:bodyPr/>
                    <a:lstStyle/>
                    <a:p>
                      <a:pPr algn="l" fontAlgn="b"/>
                      <a:r>
                        <a:rPr lang="en-US" sz="2400" b="0" i="0" u="none" strike="noStrike" dirty="0">
                          <a:solidFill>
                            <a:srgbClr val="1F497D"/>
                          </a:solidFill>
                          <a:latin typeface="Arial"/>
                        </a:rPr>
                        <a:t> = Current Bad Debts Expense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8CCE4"/>
                    </a:solidFill>
                  </a:tcPr>
                </a:tc>
                <a:tc hMerge="1">
                  <a:txBody>
                    <a:bodyPr/>
                    <a:lstStyle/>
                    <a:p>
                      <a:endParaRPr lang="en-US"/>
                    </a:p>
                  </a:txBody>
                  <a:tcPr/>
                </a:tc>
              </a:tr>
              <a:tr h="365734">
                <a:tc>
                  <a:txBody>
                    <a:bodyPr/>
                    <a:lstStyle/>
                    <a:p>
                      <a:pPr algn="l" fontAlgn="b"/>
                      <a:r>
                        <a:rPr lang="en-US" sz="2400" b="1" i="0" u="none" strike="noStrike" dirty="0">
                          <a:solidFill>
                            <a:srgbClr val="1F497D"/>
                          </a:solidFill>
                          <a:latin typeface="Arial"/>
                        </a:rPr>
                        <a:t> </a:t>
                      </a:r>
                    </a:p>
                  </a:txBody>
                  <a:tcPr marL="0" marR="0" marT="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b"/>
                      <a:r>
                        <a:rPr lang="en-US" sz="2400" b="1" i="0" u="none" strike="noStrike" dirty="0">
                          <a:solidFill>
                            <a:srgbClr val="1F497D"/>
                          </a:solidFill>
                          <a:latin typeface="Arial"/>
                        </a:rPr>
                        <a:t> </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bl>
          </a:graphicData>
        </a:graphic>
      </p:graphicFrame>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30</a:t>
            </a:fld>
            <a:endParaRPr lang="en-US" dirty="0"/>
          </a:p>
        </p:txBody>
      </p:sp>
      <p:sp>
        <p:nvSpPr>
          <p:cNvPr id="11" name="Rounded Rectangle 10"/>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noProof="0" dirty="0"/>
              <a:t>E</a:t>
            </a:r>
            <a:r>
              <a:rPr lang="en-US" sz="1100" dirty="0" err="1" smtClean="0"/>
              <a:t>stimate</a:t>
            </a:r>
            <a:r>
              <a:rPr lang="en-US" sz="1100" dirty="0" smtClean="0"/>
              <a:t> </a:t>
            </a:r>
            <a:r>
              <a:rPr lang="en-US" sz="1100" dirty="0" err="1"/>
              <a:t>uncollectibles</a:t>
            </a:r>
            <a:r>
              <a:rPr lang="en-US" sz="1100" dirty="0"/>
              <a:t> based on sales and accounts receivable.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6519" y="1277255"/>
            <a:ext cx="8229600" cy="1446550"/>
          </a:xfrm>
          <a:prstGeom prst="rect">
            <a:avLst/>
          </a:prstGeom>
          <a:solidFill>
            <a:schemeClr val="bg2">
              <a:lumMod val="90000"/>
            </a:schemeClr>
          </a:solidFill>
          <a:ln>
            <a:solidFill>
              <a:schemeClr val="tx1"/>
            </a:solidFill>
          </a:ln>
        </p:spPr>
        <p:txBody>
          <a:bodyPr wrap="square">
            <a:spAutoFit/>
          </a:bodyPr>
          <a:lstStyle/>
          <a:p>
            <a:pPr algn="ctr">
              <a:spcBef>
                <a:spcPct val="50000"/>
              </a:spcBef>
              <a:defRPr/>
            </a:pPr>
            <a:r>
              <a:rPr lang="en-US" sz="2200" dirty="0">
                <a:solidFill>
                  <a:srgbClr val="002060"/>
                </a:solidFill>
                <a:ea typeface="ＭＳ Ｐゴシック" pitchFamily="-108" charset="-128"/>
              </a:rPr>
              <a:t>Musicland has $50,000 in accounts receivable and a $200 credit balance in Allowance for Doubtful Accounts on December 31, </a:t>
            </a:r>
            <a:r>
              <a:rPr lang="en-US" sz="2200" dirty="0" smtClean="0">
                <a:solidFill>
                  <a:srgbClr val="002060"/>
                </a:solidFill>
                <a:ea typeface="ＭＳ Ｐゴシック" pitchFamily="-108" charset="-128"/>
              </a:rPr>
              <a:t>2017. </a:t>
            </a:r>
            <a:r>
              <a:rPr lang="en-US" sz="2200" dirty="0">
                <a:solidFill>
                  <a:srgbClr val="002060"/>
                </a:solidFill>
                <a:ea typeface="ＭＳ Ｐゴシック" pitchFamily="-108" charset="-128"/>
              </a:rPr>
              <a:t>Past experience suggests that 5% of receivables are uncollectible. </a:t>
            </a:r>
          </a:p>
        </p:txBody>
      </p:sp>
      <p:grpSp>
        <p:nvGrpSpPr>
          <p:cNvPr id="108548" name="Group 11"/>
          <p:cNvGrpSpPr>
            <a:grpSpLocks/>
          </p:cNvGrpSpPr>
          <p:nvPr/>
        </p:nvGrpSpPr>
        <p:grpSpPr bwMode="auto">
          <a:xfrm>
            <a:off x="304800" y="2895600"/>
            <a:ext cx="4343400" cy="2209800"/>
            <a:chOff x="0" y="2971800"/>
            <a:chExt cx="4343400" cy="1981200"/>
          </a:xfrm>
        </p:grpSpPr>
        <p:sp>
          <p:nvSpPr>
            <p:cNvPr id="11" name="Rectangle 10"/>
            <p:cNvSpPr/>
            <p:nvPr/>
          </p:nvSpPr>
          <p:spPr>
            <a:xfrm>
              <a:off x="0" y="2971800"/>
              <a:ext cx="4343400" cy="19812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08554" name="Object 4"/>
            <p:cNvGraphicFramePr>
              <a:graphicFrameLocks/>
            </p:cNvGraphicFramePr>
            <p:nvPr/>
          </p:nvGraphicFramePr>
          <p:xfrm>
            <a:off x="514350" y="3581400"/>
            <a:ext cx="2838450" cy="1295400"/>
          </p:xfrm>
          <a:graphic>
            <a:graphicData uri="http://schemas.openxmlformats.org/presentationml/2006/ole">
              <mc:AlternateContent xmlns:mc="http://schemas.openxmlformats.org/markup-compatibility/2006">
                <mc:Choice xmlns:v="urn:schemas-microsoft-com:vml" Requires="v">
                  <p:oleObj spid="_x0000_s108695" name="Worksheet" r:id="rId5" imgW="3114602" imgH="838140" progId="Excel.Sheet.8">
                    <p:embed/>
                  </p:oleObj>
                </mc:Choice>
                <mc:Fallback>
                  <p:oleObj name="Worksheet" r:id="rId5" imgW="3114602" imgH="838140" progId="Excel.Sheet.8">
                    <p:embed/>
                    <p:pic>
                      <p:nvPicPr>
                        <p:cNvPr id="0" name="Picture 11"/>
                        <p:cNvPicPr>
                          <a:picLocks noChangeArrowheads="1"/>
                        </p:cNvPicPr>
                        <p:nvPr/>
                      </p:nvPicPr>
                      <p:blipFill>
                        <a:blip r:embed="rId6">
                          <a:extLst>
                            <a:ext uri="{28A0092B-C50C-407E-A947-70E740481C1C}">
                              <a14:useLocalDpi xmlns:a14="http://schemas.microsoft.com/office/drawing/2010/main" val="0"/>
                            </a:ext>
                          </a:extLst>
                        </a:blip>
                        <a:srcRect l="3415" t="13129" r="55428" b="11711"/>
                        <a:stretch>
                          <a:fillRect/>
                        </a:stretch>
                      </p:blipFill>
                      <p:spPr bwMode="auto">
                        <a:xfrm>
                          <a:off x="514350" y="3581400"/>
                          <a:ext cx="283845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555" name="Rectangle 4"/>
            <p:cNvSpPr>
              <a:spLocks noChangeArrowheads="1"/>
            </p:cNvSpPr>
            <p:nvPr/>
          </p:nvSpPr>
          <p:spPr bwMode="auto">
            <a:xfrm>
              <a:off x="77788" y="3035300"/>
              <a:ext cx="4264025" cy="698500"/>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000" b="1" dirty="0">
                  <a:ea typeface="ＭＳ Ｐゴシック" pitchFamily="34" charset="-128"/>
                </a:rPr>
                <a:t>Desired balance in Allowance for Doubtful Accounts.</a:t>
              </a:r>
            </a:p>
          </p:txBody>
        </p:sp>
      </p:grpSp>
      <p:sp>
        <p:nvSpPr>
          <p:cNvPr id="108550" name="Rectangle 5"/>
          <p:cNvSpPr>
            <a:spLocks noGrp="1" noChangeArrowheads="1"/>
          </p:cNvSpPr>
          <p:nvPr>
            <p:ph type="title"/>
          </p:nvPr>
        </p:nvSpPr>
        <p:spPr>
          <a:xfrm>
            <a:off x="0" y="552547"/>
            <a:ext cx="9144000" cy="838200"/>
          </a:xfrm>
        </p:spPr>
        <p:txBody>
          <a:bodyPr/>
          <a:lstStyle/>
          <a:p>
            <a:r>
              <a:rPr lang="en-US" altLang="en-US" b="1" dirty="0" smtClean="0"/>
              <a:t>Percent of Receivables Method</a:t>
            </a:r>
          </a:p>
        </p:txBody>
      </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6" name="Slide Number Placeholder 15"/>
          <p:cNvSpPr>
            <a:spLocks noGrp="1"/>
          </p:cNvSpPr>
          <p:nvPr>
            <p:ph type="sldNum" sz="quarter" idx="12"/>
          </p:nvPr>
        </p:nvSpPr>
        <p:spPr/>
        <p:txBody>
          <a:bodyPr/>
          <a:lstStyle/>
          <a:p>
            <a:pPr>
              <a:defRPr/>
            </a:pPr>
            <a:fld id="{D9662D1A-934F-4E97-8DE9-5DE1FFCA5B1C}" type="slidenum">
              <a:rPr lang="en-US" smtClean="0"/>
              <a:pPr>
                <a:defRPr/>
              </a:pPr>
              <a:t>31</a:t>
            </a:fld>
            <a:endParaRPr lang="en-US" dirty="0"/>
          </a:p>
        </p:txBody>
      </p:sp>
      <p:sp>
        <p:nvSpPr>
          <p:cNvPr id="15" name="TextBox 14"/>
          <p:cNvSpPr txBox="1"/>
          <p:nvPr/>
        </p:nvSpPr>
        <p:spPr>
          <a:xfrm>
            <a:off x="8305800" y="632749"/>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 9.10</a:t>
            </a:r>
            <a:endParaRPr lang="en-US" sz="1600" kern="0" dirty="0">
              <a:latin typeface="Berlin Sans FB" panose="020E0602020502020306" pitchFamily="34" charset="0"/>
            </a:endParaRPr>
          </a:p>
        </p:txBody>
      </p:sp>
      <p:sp>
        <p:nvSpPr>
          <p:cNvPr id="18" name="Rounded Rectangle 17"/>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noProof="0" dirty="0"/>
              <a:t>E</a:t>
            </a:r>
            <a:r>
              <a:rPr lang="en-US" sz="1100" dirty="0" err="1" smtClean="0"/>
              <a:t>stimate</a:t>
            </a:r>
            <a:r>
              <a:rPr lang="en-US" sz="1100" dirty="0" smtClean="0"/>
              <a:t> </a:t>
            </a:r>
            <a:r>
              <a:rPr lang="en-US" sz="1100" dirty="0" err="1"/>
              <a:t>uncollectibles</a:t>
            </a:r>
            <a:r>
              <a:rPr lang="en-US" sz="1100" dirty="0"/>
              <a:t> based on sales and accounts receivable. </a:t>
            </a:r>
          </a:p>
        </p:txBody>
      </p:sp>
      <p:pic>
        <p:nvPicPr>
          <p:cNvPr id="4" name="Picture 3"/>
          <p:cNvPicPr>
            <a:picLocks noChangeAspect="1"/>
          </p:cNvPicPr>
          <p:nvPr/>
        </p:nvPicPr>
        <p:blipFill>
          <a:blip r:embed="rId7"/>
          <a:stretch>
            <a:fillRect/>
          </a:stretch>
        </p:blipFill>
        <p:spPr>
          <a:xfrm>
            <a:off x="4759800" y="2954943"/>
            <a:ext cx="3655693" cy="2072336"/>
          </a:xfrm>
          <a:prstGeom prst="rect">
            <a:avLst/>
          </a:prstGeom>
        </p:spPr>
      </p:pic>
      <p:pic>
        <p:nvPicPr>
          <p:cNvPr id="5" name="Picture 4"/>
          <p:cNvPicPr>
            <a:picLocks noChangeAspect="1"/>
          </p:cNvPicPr>
          <p:nvPr/>
        </p:nvPicPr>
        <p:blipFill>
          <a:blip r:embed="rId8"/>
          <a:stretch>
            <a:fillRect/>
          </a:stretch>
        </p:blipFill>
        <p:spPr>
          <a:xfrm>
            <a:off x="342014" y="5306028"/>
            <a:ext cx="8121961" cy="846589"/>
          </a:xfrm>
          <a:prstGeom prst="rect">
            <a:avLst/>
          </a:prstGeom>
        </p:spPr>
      </p:pic>
      <p:cxnSp>
        <p:nvCxnSpPr>
          <p:cNvPr id="17" name="Shape 16"/>
          <p:cNvCxnSpPr/>
          <p:nvPr/>
        </p:nvCxnSpPr>
        <p:spPr>
          <a:xfrm rot="5400000">
            <a:off x="7876782" y="4955865"/>
            <a:ext cx="895957" cy="190319"/>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1752600" y="3294772"/>
            <a:ext cx="5473700" cy="1358900"/>
          </a:xfrm>
          <a:prstGeom prst="rect">
            <a:avLst/>
          </a:prstGeom>
          <a:solidFill>
            <a:schemeClr val="bg2">
              <a:lumMod val="90000"/>
            </a:schemeClr>
          </a:solidFill>
          <a:ln w="12700">
            <a:solidFill>
              <a:srgbClr val="414141"/>
            </a:solidFill>
            <a:miter lim="800000"/>
            <a:headEnd/>
            <a:tailEnd/>
          </a:ln>
          <a:effectLst>
            <a:outerShdw dist="107763" dir="2700000" algn="ctr" rotWithShape="0">
              <a:srgbClr val="414141"/>
            </a:outerShdw>
          </a:effectLst>
        </p:spPr>
        <p:txBody>
          <a:bodyPr lIns="0" tIns="0" rIns="0" bIns="0" anchor="ctr" anchorCtr="1"/>
          <a:lstStyle/>
          <a:p>
            <a:pPr algn="ctr">
              <a:spcBef>
                <a:spcPct val="50000"/>
              </a:spcBef>
              <a:buSzPct val="125000"/>
              <a:defRPr/>
            </a:pPr>
            <a:r>
              <a:rPr lang="en-US" sz="2400" b="1" dirty="0">
                <a:solidFill>
                  <a:schemeClr val="accent3">
                    <a:lumMod val="50000"/>
                  </a:schemeClr>
                </a:solidFill>
              </a:rPr>
              <a:t>Each age group is multiplied by its estimated bad debts percentage.</a:t>
            </a:r>
          </a:p>
        </p:txBody>
      </p:sp>
      <p:sp>
        <p:nvSpPr>
          <p:cNvPr id="37892" name="Rectangle 4"/>
          <p:cNvSpPr>
            <a:spLocks noChangeArrowheads="1"/>
          </p:cNvSpPr>
          <p:nvPr/>
        </p:nvSpPr>
        <p:spPr bwMode="auto">
          <a:xfrm>
            <a:off x="1752600" y="5038347"/>
            <a:ext cx="5562600" cy="1054100"/>
          </a:xfrm>
          <a:prstGeom prst="rect">
            <a:avLst/>
          </a:prstGeom>
          <a:solidFill>
            <a:schemeClr val="bg2">
              <a:lumMod val="90000"/>
            </a:schemeClr>
          </a:solidFill>
          <a:ln w="12700">
            <a:solidFill>
              <a:srgbClr val="414141"/>
            </a:solidFill>
            <a:miter lim="800000"/>
            <a:headEnd/>
            <a:tailEnd/>
          </a:ln>
          <a:effectLst>
            <a:outerShdw dist="107763" dir="2700000" algn="ctr" rotWithShape="0">
              <a:srgbClr val="414141"/>
            </a:outerShdw>
          </a:effectLst>
        </p:spPr>
        <p:txBody>
          <a:bodyPr lIns="0" tIns="0" rIns="0" bIns="0" anchor="ctr" anchorCtr="1"/>
          <a:lstStyle/>
          <a:p>
            <a:pPr algn="ctr">
              <a:spcBef>
                <a:spcPct val="20000"/>
              </a:spcBef>
              <a:buClr>
                <a:srgbClr val="006600"/>
              </a:buClr>
              <a:buSzPct val="125000"/>
              <a:defRPr/>
            </a:pPr>
            <a:r>
              <a:rPr lang="en-US" sz="2400" b="1" dirty="0">
                <a:solidFill>
                  <a:schemeClr val="accent3">
                    <a:lumMod val="50000"/>
                  </a:schemeClr>
                </a:solidFill>
                <a:latin typeface="Arial" charset="0"/>
                <a:ea typeface="ＭＳ Ｐゴシック" pitchFamily="-108" charset="-128"/>
              </a:rPr>
              <a:t>Estimated bad debts for each group are totaled.</a:t>
            </a:r>
          </a:p>
        </p:txBody>
      </p:sp>
      <p:sp>
        <p:nvSpPr>
          <p:cNvPr id="109572" name="Rectangle 6"/>
          <p:cNvSpPr>
            <a:spLocks noGrp="1" noChangeArrowheads="1"/>
          </p:cNvSpPr>
          <p:nvPr>
            <p:ph type="title"/>
          </p:nvPr>
        </p:nvSpPr>
        <p:spPr>
          <a:xfrm>
            <a:off x="457200" y="457200"/>
            <a:ext cx="8229600" cy="1066800"/>
          </a:xfrm>
        </p:spPr>
        <p:txBody>
          <a:bodyPr/>
          <a:lstStyle/>
          <a:p>
            <a:r>
              <a:rPr lang="en-US" altLang="en-US" b="1" dirty="0" smtClean="0"/>
              <a:t>Aging of Receivables Method</a:t>
            </a:r>
          </a:p>
        </p:txBody>
      </p:sp>
      <p:sp>
        <p:nvSpPr>
          <p:cNvPr id="11" name="Rectangle 3"/>
          <p:cNvSpPr>
            <a:spLocks noChangeArrowheads="1"/>
          </p:cNvSpPr>
          <p:nvPr/>
        </p:nvSpPr>
        <p:spPr bwMode="auto">
          <a:xfrm>
            <a:off x="1752600" y="1600200"/>
            <a:ext cx="5473700" cy="1358900"/>
          </a:xfrm>
          <a:prstGeom prst="rect">
            <a:avLst/>
          </a:prstGeom>
          <a:solidFill>
            <a:schemeClr val="bg2">
              <a:lumMod val="90000"/>
            </a:schemeClr>
          </a:solidFill>
          <a:ln w="12700">
            <a:solidFill>
              <a:srgbClr val="414141"/>
            </a:solidFill>
            <a:miter lim="800000"/>
            <a:headEnd/>
            <a:tailEnd/>
          </a:ln>
          <a:effectLst>
            <a:outerShdw dist="107763" dir="2700000" algn="ctr" rotWithShape="0">
              <a:srgbClr val="414141"/>
            </a:outerShdw>
          </a:effectLst>
        </p:spPr>
        <p:txBody>
          <a:bodyPr lIns="0" tIns="0" rIns="0" bIns="0" anchor="ctr" anchorCtr="1"/>
          <a:lstStyle/>
          <a:p>
            <a:pPr algn="ctr">
              <a:spcBef>
                <a:spcPct val="50000"/>
              </a:spcBef>
              <a:buSzPct val="125000"/>
              <a:defRPr/>
            </a:pPr>
            <a:r>
              <a:rPr lang="en-US" sz="2400" b="1" dirty="0">
                <a:solidFill>
                  <a:schemeClr val="accent3">
                    <a:lumMod val="50000"/>
                  </a:schemeClr>
                </a:solidFill>
              </a:rPr>
              <a:t>Classify each receivable by how </a:t>
            </a:r>
            <a:br>
              <a:rPr lang="en-US" sz="2400" b="1" dirty="0">
                <a:solidFill>
                  <a:schemeClr val="accent3">
                    <a:lumMod val="50000"/>
                  </a:schemeClr>
                </a:solidFill>
              </a:rPr>
            </a:br>
            <a:r>
              <a:rPr lang="en-US" sz="2400" b="1" dirty="0">
                <a:solidFill>
                  <a:schemeClr val="accent3">
                    <a:lumMod val="50000"/>
                  </a:schemeClr>
                </a:solidFill>
              </a:rPr>
              <a:t>long it is past due.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D9662D1A-934F-4E97-8DE9-5DE1FFCA5B1C}" type="slidenum">
              <a:rPr lang="en-US" smtClean="0"/>
              <a:pPr>
                <a:defRPr/>
              </a:pPr>
              <a:t>32</a:t>
            </a:fld>
            <a:endParaRPr lang="en-US" dirty="0"/>
          </a:p>
        </p:txBody>
      </p:sp>
      <p:sp>
        <p:nvSpPr>
          <p:cNvPr id="10" name="Rounded Rectangle 9"/>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noProof="0" dirty="0"/>
              <a:t>E</a:t>
            </a:r>
            <a:r>
              <a:rPr lang="en-US" sz="1100" dirty="0" err="1" smtClean="0"/>
              <a:t>stimate</a:t>
            </a:r>
            <a:r>
              <a:rPr lang="en-US" sz="1100" dirty="0" smtClean="0"/>
              <a:t> </a:t>
            </a:r>
            <a:r>
              <a:rPr lang="en-US" sz="1100" dirty="0" err="1"/>
              <a:t>uncollectibles</a:t>
            </a:r>
            <a:r>
              <a:rPr lang="en-US" sz="1100" dirty="0"/>
              <a:t> based on sales and accounts receivable.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Grp="1" noChangeArrowheads="1"/>
          </p:cNvSpPr>
          <p:nvPr>
            <p:ph type="title"/>
          </p:nvPr>
        </p:nvSpPr>
        <p:spPr/>
        <p:txBody>
          <a:bodyPr/>
          <a:lstStyle/>
          <a:p>
            <a:r>
              <a:rPr lang="en-US" altLang="en-US" b="1" dirty="0" smtClean="0"/>
              <a:t>Aging of Accounts Receivable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33</a:t>
            </a:fld>
            <a:endParaRPr lang="en-US" dirty="0"/>
          </a:p>
        </p:txBody>
      </p:sp>
      <p:sp>
        <p:nvSpPr>
          <p:cNvPr id="10" name="TextBox 9"/>
          <p:cNvSpPr txBox="1"/>
          <p:nvPr/>
        </p:nvSpPr>
        <p:spPr>
          <a:xfrm>
            <a:off x="8305800" y="632749"/>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Exhibit9.11</a:t>
            </a:r>
            <a:endParaRPr lang="en-US" sz="1600" kern="0" dirty="0">
              <a:latin typeface="Berlin Sans FB" panose="020E0602020502020306" pitchFamily="34" charset="0"/>
            </a:endParaRPr>
          </a:p>
        </p:txBody>
      </p:sp>
      <p:sp>
        <p:nvSpPr>
          <p:cNvPr id="9" name="Rounded Rectangle 8"/>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noProof="0" dirty="0"/>
              <a:t>E</a:t>
            </a:r>
            <a:r>
              <a:rPr lang="en-US" sz="1100" dirty="0" err="1" smtClean="0"/>
              <a:t>stimate</a:t>
            </a:r>
            <a:r>
              <a:rPr lang="en-US" sz="1100" dirty="0" smtClean="0"/>
              <a:t> </a:t>
            </a:r>
            <a:r>
              <a:rPr lang="en-US" sz="1100" dirty="0" err="1"/>
              <a:t>uncollectibles</a:t>
            </a:r>
            <a:r>
              <a:rPr lang="en-US" sz="1100" dirty="0"/>
              <a:t> based on sales and accounts receivable. </a:t>
            </a:r>
          </a:p>
        </p:txBody>
      </p:sp>
      <p:pic>
        <p:nvPicPr>
          <p:cNvPr id="2" name="Picture 2" descr="C:\Users\User\AppData\Local\Temp\SNAGHTML19538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57" y="1492178"/>
            <a:ext cx="7947685" cy="33714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94599" y="1702715"/>
            <a:ext cx="5136916" cy="3044423"/>
          </a:xfrm>
          <a:prstGeom prst="rect">
            <a:avLst/>
          </a:prstGeom>
          <a:solidFill>
            <a:schemeClr val="bg2">
              <a:lumMod val="90000"/>
            </a:schemeClr>
          </a:solidFill>
          <a:ln w="12700">
            <a:solidFill>
              <a:schemeClr val="tx1"/>
            </a:solidFill>
            <a:miter lim="800000"/>
            <a:headEnd/>
            <a:tailEnd/>
          </a:ln>
          <a:effectLst>
            <a:outerShdw dist="71842" dir="2700000" algn="ctr" rotWithShape="0">
              <a:schemeClr val="tx1"/>
            </a:outerShdw>
          </a:effectLst>
        </p:spPr>
        <p:txBody>
          <a:bodyPr wrap="square" lIns="90488" tIns="44450" rIns="90488" bIns="44450">
            <a:spAutoFit/>
          </a:bodyPr>
          <a:lstStyle/>
          <a:p>
            <a:pPr>
              <a:spcBef>
                <a:spcPct val="50000"/>
              </a:spcBef>
              <a:defRPr/>
            </a:pPr>
            <a:r>
              <a:rPr lang="en-US" sz="2400" dirty="0" smtClean="0">
                <a:solidFill>
                  <a:schemeClr val="accent3">
                    <a:lumMod val="50000"/>
                  </a:schemeClr>
                </a:solidFill>
                <a:latin typeface="Arial" charset="0"/>
                <a:ea typeface="ＭＳ Ｐゴシック" pitchFamily="-108" charset="-128"/>
              </a:rPr>
              <a:t>Step </a:t>
            </a:r>
            <a:r>
              <a:rPr lang="en-US" sz="2400" dirty="0">
                <a:solidFill>
                  <a:schemeClr val="accent3">
                    <a:lumMod val="50000"/>
                  </a:schemeClr>
                </a:solidFill>
                <a:latin typeface="Arial" charset="0"/>
                <a:ea typeface="ＭＳ Ｐゴシック" pitchFamily="-108" charset="-128"/>
              </a:rPr>
              <a:t>1: Determine what current balance </a:t>
            </a:r>
            <a:r>
              <a:rPr lang="en-US" sz="2400" dirty="0" smtClean="0">
                <a:solidFill>
                  <a:schemeClr val="accent3">
                    <a:lumMod val="50000"/>
                  </a:schemeClr>
                </a:solidFill>
                <a:latin typeface="Arial" charset="0"/>
                <a:ea typeface="ＭＳ Ｐゴシック" pitchFamily="-108" charset="-128"/>
              </a:rPr>
              <a:t>equals: $200 credit.</a:t>
            </a:r>
            <a:endParaRPr lang="en-US" sz="2400" dirty="0">
              <a:solidFill>
                <a:schemeClr val="accent3">
                  <a:lumMod val="50000"/>
                </a:schemeClr>
              </a:solidFill>
              <a:latin typeface="Arial" charset="0"/>
              <a:ea typeface="ＭＳ Ｐゴシック" pitchFamily="-108" charset="-128"/>
            </a:endParaRPr>
          </a:p>
          <a:p>
            <a:pPr>
              <a:spcBef>
                <a:spcPct val="50000"/>
              </a:spcBef>
              <a:defRPr/>
            </a:pPr>
            <a:r>
              <a:rPr lang="en-US" sz="2400" dirty="0">
                <a:solidFill>
                  <a:schemeClr val="accent3">
                    <a:lumMod val="50000"/>
                  </a:schemeClr>
                </a:solidFill>
                <a:latin typeface="Arial" charset="0"/>
                <a:ea typeface="ＭＳ Ｐゴシック" pitchFamily="-108" charset="-128"/>
              </a:rPr>
              <a:t>Step 2: Determine what the account balance should </a:t>
            </a:r>
            <a:r>
              <a:rPr lang="en-US" sz="2400" dirty="0" smtClean="0">
                <a:solidFill>
                  <a:schemeClr val="accent3">
                    <a:lumMod val="50000"/>
                  </a:schemeClr>
                </a:solidFill>
                <a:latin typeface="Arial" charset="0"/>
                <a:ea typeface="ＭＳ Ｐゴシック" pitchFamily="-108" charset="-128"/>
              </a:rPr>
              <a:t>be: $2,270.</a:t>
            </a:r>
            <a:endParaRPr lang="en-US" sz="2400" dirty="0">
              <a:solidFill>
                <a:schemeClr val="accent3">
                  <a:lumMod val="50000"/>
                </a:schemeClr>
              </a:solidFill>
              <a:latin typeface="Arial" charset="0"/>
              <a:ea typeface="ＭＳ Ｐゴシック" pitchFamily="-108" charset="-128"/>
            </a:endParaRPr>
          </a:p>
          <a:p>
            <a:pPr>
              <a:spcBef>
                <a:spcPct val="50000"/>
              </a:spcBef>
              <a:defRPr/>
            </a:pPr>
            <a:r>
              <a:rPr lang="en-US" sz="2400" dirty="0">
                <a:solidFill>
                  <a:schemeClr val="accent3">
                    <a:lumMod val="50000"/>
                  </a:schemeClr>
                </a:solidFill>
                <a:latin typeface="Arial" charset="0"/>
                <a:ea typeface="ＭＳ Ｐゴシック" pitchFamily="-108" charset="-128"/>
              </a:rPr>
              <a:t>Step 3: Make adjusting entry to get from step 1 to step </a:t>
            </a:r>
            <a:r>
              <a:rPr lang="en-US" sz="2400" dirty="0" smtClean="0">
                <a:solidFill>
                  <a:schemeClr val="accent3">
                    <a:lumMod val="50000"/>
                  </a:schemeClr>
                </a:solidFill>
                <a:latin typeface="Arial" charset="0"/>
                <a:ea typeface="ＭＳ Ｐゴシック" pitchFamily="-108" charset="-128"/>
              </a:rPr>
              <a:t>2: </a:t>
            </a:r>
            <a:br>
              <a:rPr lang="en-US" sz="2400" dirty="0" smtClean="0">
                <a:solidFill>
                  <a:schemeClr val="accent3">
                    <a:lumMod val="50000"/>
                  </a:schemeClr>
                </a:solidFill>
                <a:latin typeface="Arial" charset="0"/>
                <a:ea typeface="ＭＳ Ｐゴシック" pitchFamily="-108" charset="-128"/>
              </a:rPr>
            </a:br>
            <a:r>
              <a:rPr lang="en-US" sz="2400" dirty="0" smtClean="0">
                <a:solidFill>
                  <a:schemeClr val="accent3">
                    <a:lumMod val="50000"/>
                  </a:schemeClr>
                </a:solidFill>
                <a:latin typeface="Arial" charset="0"/>
                <a:ea typeface="ＭＳ Ｐゴシック" pitchFamily="-108" charset="-128"/>
              </a:rPr>
              <a:t>$2,270 - 200 = $2,070.</a:t>
            </a:r>
            <a:endParaRPr lang="en-US" sz="2400" dirty="0">
              <a:solidFill>
                <a:schemeClr val="accent3">
                  <a:lumMod val="50000"/>
                </a:schemeClr>
              </a:solidFill>
              <a:latin typeface="Arial" charset="0"/>
              <a:ea typeface="ＭＳ Ｐゴシック" pitchFamily="-108" charset="-128"/>
            </a:endParaRPr>
          </a:p>
        </p:txBody>
      </p:sp>
      <p:graphicFrame>
        <p:nvGraphicFramePr>
          <p:cNvPr id="144386" name="Object 2"/>
          <p:cNvGraphicFramePr>
            <a:graphicFrameLocks/>
          </p:cNvGraphicFramePr>
          <p:nvPr/>
        </p:nvGraphicFramePr>
        <p:xfrm>
          <a:off x="5589588" y="1993900"/>
          <a:ext cx="2944812" cy="1503363"/>
        </p:xfrm>
        <a:graphic>
          <a:graphicData uri="http://schemas.openxmlformats.org/presentationml/2006/ole">
            <mc:AlternateContent xmlns:mc="http://schemas.openxmlformats.org/markup-compatibility/2006">
              <mc:Choice xmlns:v="urn:schemas-microsoft-com:vml" Requires="v">
                <p:oleObj spid="_x0000_s111758" name="Worksheet" r:id="rId5" imgW="3019271" imgH="1238146" progId="Excel.Sheet.8">
                  <p:embed/>
                </p:oleObj>
              </mc:Choice>
              <mc:Fallback>
                <p:oleObj name="Worksheet" r:id="rId5" imgW="3019271" imgH="1238146" progId="Excel.Sheet.8">
                  <p:embed/>
                  <p:pic>
                    <p:nvPicPr>
                      <p:cNvPr id="0" name="Picture 4"/>
                      <p:cNvPicPr>
                        <a:picLocks noChangeArrowheads="1"/>
                      </p:cNvPicPr>
                      <p:nvPr/>
                    </p:nvPicPr>
                    <p:blipFill>
                      <a:blip r:embed="rId6">
                        <a:extLst>
                          <a:ext uri="{28A0092B-C50C-407E-A947-70E740481C1C}">
                            <a14:useLocalDpi xmlns:a14="http://schemas.microsoft.com/office/drawing/2010/main" val="0"/>
                          </a:ext>
                        </a:extLst>
                      </a:blip>
                      <a:srcRect l="6946" t="1590" r="46478" b="17973"/>
                      <a:stretch>
                        <a:fillRect/>
                      </a:stretch>
                    </p:blipFill>
                    <p:spPr bwMode="auto">
                      <a:xfrm>
                        <a:off x="5589588" y="1993900"/>
                        <a:ext cx="2944812" cy="1503363"/>
                      </a:xfrm>
                      <a:prstGeom prst="rect">
                        <a:avLst/>
                      </a:prstGeom>
                      <a:solidFill>
                        <a:schemeClr val="tx1"/>
                      </a:solidFill>
                      <a:ln w="9525">
                        <a:solidFill>
                          <a:schemeClr val="tx1"/>
                        </a:solidFill>
                        <a:miter lim="800000"/>
                        <a:headEnd/>
                        <a:tailEnd/>
                      </a:ln>
                      <a:effectLst>
                        <a:outerShdw dist="71842" dir="2700000" algn="ctr" rotWithShape="0">
                          <a:schemeClr val="tx1"/>
                        </a:outerShdw>
                      </a:effectLst>
                    </p:spPr>
                  </p:pic>
                </p:oleObj>
              </mc:Fallback>
            </mc:AlternateContent>
          </a:graphicData>
        </a:graphic>
      </p:graphicFrame>
      <p:sp>
        <p:nvSpPr>
          <p:cNvPr id="111620" name="Rectangle 4"/>
          <p:cNvSpPr>
            <a:spLocks noGrp="1" noChangeArrowheads="1"/>
          </p:cNvSpPr>
          <p:nvPr>
            <p:ph type="title"/>
          </p:nvPr>
        </p:nvSpPr>
        <p:spPr>
          <a:xfrm>
            <a:off x="457200" y="685800"/>
            <a:ext cx="8229600" cy="838200"/>
          </a:xfrm>
        </p:spPr>
        <p:txBody>
          <a:bodyPr/>
          <a:lstStyle/>
          <a:p>
            <a:r>
              <a:rPr lang="en-US" altLang="en-US" b="1" dirty="0" smtClean="0"/>
              <a:t>Aging of Accounts Receivable</a:t>
            </a:r>
          </a:p>
        </p:txBody>
      </p:sp>
      <p:pic>
        <p:nvPicPr>
          <p:cNvPr id="111622" name="Picture 4"/>
          <p:cNvPicPr>
            <a:picLocks noChangeAspect="1" noChangeArrowheads="1"/>
          </p:cNvPicPr>
          <p:nvPr/>
        </p:nvPicPr>
        <p:blipFill>
          <a:blip r:embed="rId7" cstate="print"/>
          <a:srcRect/>
          <a:stretch>
            <a:fillRect/>
          </a:stretch>
        </p:blipFill>
        <p:spPr bwMode="auto">
          <a:xfrm>
            <a:off x="294599" y="5437712"/>
            <a:ext cx="8283575" cy="897543"/>
          </a:xfrm>
          <a:prstGeom prst="rect">
            <a:avLst/>
          </a:prstGeom>
          <a:noFill/>
          <a:ln w="9525">
            <a:solidFill>
              <a:schemeClr val="tx1"/>
            </a:solid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34</a:t>
            </a:fld>
            <a:endParaRPr lang="en-US" dirty="0"/>
          </a:p>
        </p:txBody>
      </p:sp>
      <p:cxnSp>
        <p:nvCxnSpPr>
          <p:cNvPr id="11" name="Straight Connector 10"/>
          <p:cNvCxnSpPr/>
          <p:nvPr/>
        </p:nvCxnSpPr>
        <p:spPr>
          <a:xfrm>
            <a:off x="8305800" y="2895600"/>
            <a:ext cx="114300"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8420100" y="2895600"/>
            <a:ext cx="0" cy="2819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noProof="0" dirty="0"/>
              <a:t>E</a:t>
            </a:r>
            <a:r>
              <a:rPr lang="en-US" sz="1100" dirty="0" err="1" smtClean="0"/>
              <a:t>stimate</a:t>
            </a:r>
            <a:r>
              <a:rPr lang="en-US" sz="1100" dirty="0" smtClean="0"/>
              <a:t> </a:t>
            </a:r>
            <a:r>
              <a:rPr lang="en-US" sz="1100" dirty="0" err="1"/>
              <a:t>uncollectibles</a:t>
            </a:r>
            <a:r>
              <a:rPr lang="en-US" sz="1100" dirty="0"/>
              <a:t> based on sales and accounts receivable.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dissolve">
                                      <p:cBhvr>
                                        <p:cTn id="7" dur="500"/>
                                        <p:tgtEl>
                                          <p:spTgt spid="14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52336" y="1676400"/>
            <a:ext cx="4657725" cy="3413755"/>
          </a:xfrm>
          <a:prstGeom prst="rect">
            <a:avLst/>
          </a:prstGeom>
          <a:solidFill>
            <a:schemeClr val="bg2">
              <a:lumMod val="90000"/>
            </a:schemeClr>
          </a:solidFill>
          <a:ln w="12700">
            <a:solidFill>
              <a:schemeClr val="tx1"/>
            </a:solidFill>
            <a:miter lim="800000"/>
            <a:headEnd/>
            <a:tailEnd/>
          </a:ln>
          <a:effectLst>
            <a:outerShdw dist="71842" dir="2700000" algn="ctr" rotWithShape="0">
              <a:schemeClr val="tx1"/>
            </a:outerShdw>
          </a:effectLst>
        </p:spPr>
        <p:txBody>
          <a:bodyPr lIns="90488" tIns="44450" rIns="90488" bIns="44450">
            <a:spAutoFit/>
          </a:bodyPr>
          <a:lstStyle/>
          <a:p>
            <a:pPr>
              <a:spcBef>
                <a:spcPct val="50000"/>
              </a:spcBef>
              <a:defRPr/>
            </a:pPr>
            <a:r>
              <a:rPr lang="en-US" sz="2400" dirty="0" smtClean="0">
                <a:solidFill>
                  <a:schemeClr val="accent3">
                    <a:lumMod val="50000"/>
                  </a:schemeClr>
                </a:solidFill>
                <a:latin typeface="Arial" charset="0"/>
                <a:ea typeface="ＭＳ Ｐゴシック" pitchFamily="-108" charset="-128"/>
              </a:rPr>
              <a:t>Step </a:t>
            </a:r>
            <a:r>
              <a:rPr lang="en-US" sz="2400" dirty="0">
                <a:solidFill>
                  <a:schemeClr val="accent3">
                    <a:lumMod val="50000"/>
                  </a:schemeClr>
                </a:solidFill>
                <a:latin typeface="Arial" charset="0"/>
                <a:ea typeface="ＭＳ Ｐゴシック" pitchFamily="-108" charset="-128"/>
              </a:rPr>
              <a:t>1: Determine what current balance </a:t>
            </a:r>
            <a:r>
              <a:rPr lang="en-US" sz="2400" dirty="0" smtClean="0">
                <a:solidFill>
                  <a:schemeClr val="accent3">
                    <a:lumMod val="50000"/>
                  </a:schemeClr>
                </a:solidFill>
                <a:latin typeface="Arial" charset="0"/>
                <a:ea typeface="ＭＳ Ｐゴシック" pitchFamily="-108" charset="-128"/>
              </a:rPr>
              <a:t>equals: $500 debit.</a:t>
            </a:r>
            <a:endParaRPr lang="en-US" sz="2400" dirty="0">
              <a:solidFill>
                <a:schemeClr val="accent3">
                  <a:lumMod val="50000"/>
                </a:schemeClr>
              </a:solidFill>
              <a:latin typeface="Arial" charset="0"/>
              <a:ea typeface="ＭＳ Ｐゴシック" pitchFamily="-108" charset="-128"/>
            </a:endParaRPr>
          </a:p>
          <a:p>
            <a:pPr>
              <a:spcBef>
                <a:spcPct val="50000"/>
              </a:spcBef>
              <a:defRPr/>
            </a:pPr>
            <a:r>
              <a:rPr lang="en-US" sz="2400" dirty="0">
                <a:solidFill>
                  <a:schemeClr val="accent3">
                    <a:lumMod val="50000"/>
                  </a:schemeClr>
                </a:solidFill>
                <a:latin typeface="Arial" charset="0"/>
                <a:ea typeface="ＭＳ Ｐゴシック" pitchFamily="-108" charset="-128"/>
              </a:rPr>
              <a:t>Step 2: Determine what the account balance should </a:t>
            </a:r>
            <a:r>
              <a:rPr lang="en-US" sz="2400" dirty="0" smtClean="0">
                <a:solidFill>
                  <a:schemeClr val="accent3">
                    <a:lumMod val="50000"/>
                  </a:schemeClr>
                </a:solidFill>
                <a:latin typeface="Arial" charset="0"/>
                <a:ea typeface="ＭＳ Ｐゴシック" pitchFamily="-108" charset="-128"/>
              </a:rPr>
              <a:t>be: $2,270.</a:t>
            </a:r>
            <a:endParaRPr lang="en-US" sz="2400" dirty="0">
              <a:solidFill>
                <a:schemeClr val="accent3">
                  <a:lumMod val="50000"/>
                </a:schemeClr>
              </a:solidFill>
              <a:latin typeface="Arial" charset="0"/>
              <a:ea typeface="ＭＳ Ｐゴシック" pitchFamily="-108" charset="-128"/>
            </a:endParaRPr>
          </a:p>
          <a:p>
            <a:pPr>
              <a:spcBef>
                <a:spcPct val="50000"/>
              </a:spcBef>
              <a:defRPr/>
            </a:pPr>
            <a:r>
              <a:rPr lang="en-US" sz="2400" dirty="0">
                <a:solidFill>
                  <a:schemeClr val="accent3">
                    <a:lumMod val="50000"/>
                  </a:schemeClr>
                </a:solidFill>
                <a:latin typeface="Arial" charset="0"/>
                <a:ea typeface="ＭＳ Ｐゴシック" pitchFamily="-108" charset="-128"/>
              </a:rPr>
              <a:t>Step 3: Make adjusting entry to get from step 1 to step </a:t>
            </a:r>
            <a:r>
              <a:rPr lang="en-US" sz="2400" dirty="0" smtClean="0">
                <a:solidFill>
                  <a:schemeClr val="accent3">
                    <a:lumMod val="50000"/>
                  </a:schemeClr>
                </a:solidFill>
                <a:latin typeface="Arial" charset="0"/>
                <a:ea typeface="ＭＳ Ｐゴシック" pitchFamily="-108" charset="-128"/>
              </a:rPr>
              <a:t>2: </a:t>
            </a:r>
            <a:br>
              <a:rPr lang="en-US" sz="2400" dirty="0" smtClean="0">
                <a:solidFill>
                  <a:schemeClr val="accent3">
                    <a:lumMod val="50000"/>
                  </a:schemeClr>
                </a:solidFill>
                <a:latin typeface="Arial" charset="0"/>
                <a:ea typeface="ＭＳ Ｐゴシック" pitchFamily="-108" charset="-128"/>
              </a:rPr>
            </a:br>
            <a:r>
              <a:rPr lang="en-US" sz="2400" dirty="0" smtClean="0">
                <a:solidFill>
                  <a:schemeClr val="accent3">
                    <a:lumMod val="50000"/>
                  </a:schemeClr>
                </a:solidFill>
                <a:latin typeface="Arial" charset="0"/>
                <a:ea typeface="ＭＳ Ｐゴシック" pitchFamily="-108" charset="-128"/>
              </a:rPr>
              <a:t>$2,270 + 500 = $2,770.</a:t>
            </a:r>
            <a:endParaRPr lang="en-US" sz="2400" dirty="0">
              <a:solidFill>
                <a:schemeClr val="accent3">
                  <a:lumMod val="50000"/>
                </a:schemeClr>
              </a:solidFill>
              <a:latin typeface="Arial" charset="0"/>
              <a:ea typeface="ＭＳ Ｐゴシック" pitchFamily="-108" charset="-128"/>
            </a:endParaRPr>
          </a:p>
        </p:txBody>
      </p:sp>
      <p:graphicFrame>
        <p:nvGraphicFramePr>
          <p:cNvPr id="144386" name="Object 2"/>
          <p:cNvGraphicFramePr>
            <a:graphicFrameLocks/>
          </p:cNvGraphicFramePr>
          <p:nvPr>
            <p:extLst>
              <p:ext uri="{D42A27DB-BD31-4B8C-83A1-F6EECF244321}">
                <p14:modId xmlns:p14="http://schemas.microsoft.com/office/powerpoint/2010/main" val="1681683630"/>
              </p:ext>
            </p:extLst>
          </p:nvPr>
        </p:nvGraphicFramePr>
        <p:xfrm>
          <a:off x="5589588" y="1993900"/>
          <a:ext cx="2944812" cy="1503363"/>
        </p:xfrm>
        <a:graphic>
          <a:graphicData uri="http://schemas.openxmlformats.org/presentationml/2006/ole">
            <mc:AlternateContent xmlns:mc="http://schemas.openxmlformats.org/markup-compatibility/2006">
              <mc:Choice xmlns:v="urn:schemas-microsoft-com:vml" Requires="v">
                <p:oleObj spid="_x0000_s126058" name="Worksheet" r:id="rId5" imgW="3019419" imgH="1238305" progId="Excel.Sheet.8">
                  <p:embed/>
                </p:oleObj>
              </mc:Choice>
              <mc:Fallback>
                <p:oleObj name="Worksheet" r:id="rId5" imgW="3019419" imgH="1238305" progId="Excel.Sheet.8">
                  <p:embed/>
                  <p:pic>
                    <p:nvPicPr>
                      <p:cNvPr id="0" name=""/>
                      <p:cNvPicPr>
                        <a:picLocks noChangeArrowheads="1"/>
                      </p:cNvPicPr>
                      <p:nvPr/>
                    </p:nvPicPr>
                    <p:blipFill>
                      <a:blip r:embed="rId6"/>
                      <a:srcRect l="6946" t="1590" r="46478" b="17973"/>
                      <a:stretch>
                        <a:fillRect/>
                      </a:stretch>
                    </p:blipFill>
                    <p:spPr bwMode="auto">
                      <a:xfrm>
                        <a:off x="5589588" y="1993900"/>
                        <a:ext cx="2944812" cy="1503363"/>
                      </a:xfrm>
                      <a:prstGeom prst="rect">
                        <a:avLst/>
                      </a:prstGeom>
                      <a:solidFill>
                        <a:schemeClr val="tx1"/>
                      </a:solidFill>
                      <a:ln w="9525">
                        <a:solidFill>
                          <a:schemeClr val="tx1"/>
                        </a:solidFill>
                        <a:miter lim="800000"/>
                        <a:headEnd/>
                        <a:tailEnd/>
                      </a:ln>
                      <a:effectLst>
                        <a:outerShdw dist="71842" dir="2700000" algn="ctr" rotWithShape="0">
                          <a:schemeClr val="tx1"/>
                        </a:outerShdw>
                      </a:effectLst>
                    </p:spPr>
                  </p:pic>
                </p:oleObj>
              </mc:Fallback>
            </mc:AlternateContent>
          </a:graphicData>
        </a:graphic>
      </p:graphicFrame>
      <p:sp>
        <p:nvSpPr>
          <p:cNvPr id="111620" name="Rectangle 4"/>
          <p:cNvSpPr>
            <a:spLocks noGrp="1" noChangeArrowheads="1"/>
          </p:cNvSpPr>
          <p:nvPr>
            <p:ph type="title"/>
          </p:nvPr>
        </p:nvSpPr>
        <p:spPr>
          <a:xfrm>
            <a:off x="457200" y="685800"/>
            <a:ext cx="8229600" cy="838200"/>
          </a:xfrm>
        </p:spPr>
        <p:txBody>
          <a:bodyPr/>
          <a:lstStyle/>
          <a:p>
            <a:r>
              <a:rPr lang="en-US" altLang="en-US" b="1" dirty="0" smtClean="0"/>
              <a:t>Aging of Accounts Receivable</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35</a:t>
            </a:fld>
            <a:endParaRPr lang="en-US" dirty="0"/>
          </a:p>
        </p:txBody>
      </p:sp>
      <p:cxnSp>
        <p:nvCxnSpPr>
          <p:cNvPr id="11" name="Straight Connector 10"/>
          <p:cNvCxnSpPr/>
          <p:nvPr/>
        </p:nvCxnSpPr>
        <p:spPr>
          <a:xfrm>
            <a:off x="8305800" y="2895600"/>
            <a:ext cx="114300"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7"/>
          <a:stretch>
            <a:fillRect/>
          </a:stretch>
        </p:blipFill>
        <p:spPr>
          <a:xfrm>
            <a:off x="225148" y="5314190"/>
            <a:ext cx="8693704" cy="945222"/>
          </a:xfrm>
          <a:prstGeom prst="rect">
            <a:avLst/>
          </a:prstGeom>
        </p:spPr>
      </p:pic>
      <p:cxnSp>
        <p:nvCxnSpPr>
          <p:cNvPr id="13" name="Straight Arrow Connector 12"/>
          <p:cNvCxnSpPr/>
          <p:nvPr/>
        </p:nvCxnSpPr>
        <p:spPr>
          <a:xfrm>
            <a:off x="8420100" y="2895600"/>
            <a:ext cx="0" cy="28194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noProof="0" dirty="0"/>
              <a:t>E</a:t>
            </a:r>
            <a:r>
              <a:rPr lang="en-US" sz="1100" dirty="0" err="1" smtClean="0"/>
              <a:t>stimate</a:t>
            </a:r>
            <a:r>
              <a:rPr lang="en-US" sz="1100" dirty="0" smtClean="0"/>
              <a:t> </a:t>
            </a:r>
            <a:r>
              <a:rPr lang="en-US" sz="1100" dirty="0" err="1"/>
              <a:t>uncollectibles</a:t>
            </a:r>
            <a:r>
              <a:rPr lang="en-US" sz="1100" dirty="0"/>
              <a:t> based on sales and accounts receivable. </a:t>
            </a:r>
          </a:p>
        </p:txBody>
      </p:sp>
    </p:spTree>
    <p:extLst>
      <p:ext uri="{BB962C8B-B14F-4D97-AF65-F5344CB8AC3E}">
        <p14:creationId xmlns:p14="http://schemas.microsoft.com/office/powerpoint/2010/main" val="346592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44386"/>
                                        </p:tgtEl>
                                        <p:attrNameLst>
                                          <p:attrName>style.visibility</p:attrName>
                                        </p:attrNameLst>
                                      </p:cBhvr>
                                      <p:to>
                                        <p:strVal val="visible"/>
                                      </p:to>
                                    </p:set>
                                    <p:animEffect transition="in" filter="dissolve">
                                      <p:cBhvr>
                                        <p:cTn id="7" dur="500"/>
                                        <p:tgtEl>
                                          <p:spTgt spid="144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8"/>
          <p:cNvSpPr>
            <a:spLocks noGrp="1" noChangeArrowheads="1"/>
          </p:cNvSpPr>
          <p:nvPr>
            <p:ph type="title"/>
          </p:nvPr>
        </p:nvSpPr>
        <p:spPr>
          <a:xfrm>
            <a:off x="457200" y="457200"/>
            <a:ext cx="8229600" cy="1143000"/>
          </a:xfrm>
        </p:spPr>
        <p:txBody>
          <a:bodyPr/>
          <a:lstStyle/>
          <a:p>
            <a:r>
              <a:rPr lang="en-US" altLang="en-US" b="1" dirty="0" smtClean="0"/>
              <a:t>Summary of Methods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D9662D1A-934F-4E97-8DE9-5DE1FFCA5B1C}" type="slidenum">
              <a:rPr lang="en-US" smtClean="0"/>
              <a:pPr>
                <a:defRPr/>
              </a:pPr>
              <a:t>36</a:t>
            </a:fld>
            <a:endParaRPr lang="en-US" dirty="0"/>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3" y="1752600"/>
            <a:ext cx="8867775"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305800" y="632749"/>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 9.13</a:t>
            </a:r>
            <a:endParaRPr lang="en-US" sz="1600" kern="0" dirty="0">
              <a:latin typeface="Berlin Sans FB" panose="020E0602020502020306" pitchFamily="34" charset="0"/>
            </a:endParaRPr>
          </a:p>
        </p:txBody>
      </p:sp>
      <p:sp>
        <p:nvSpPr>
          <p:cNvPr id="9" name="Rounded Rectangle 8"/>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P3: </a:t>
            </a:r>
            <a:r>
              <a:rPr lang="en-US" altLang="en-US" sz="1100" noProof="0" dirty="0"/>
              <a:t>E</a:t>
            </a:r>
            <a:r>
              <a:rPr lang="en-US" sz="1100" dirty="0" err="1" smtClean="0"/>
              <a:t>stimate</a:t>
            </a:r>
            <a:r>
              <a:rPr lang="en-US" sz="1100" dirty="0" smtClean="0"/>
              <a:t> </a:t>
            </a:r>
            <a:r>
              <a:rPr lang="en-US" sz="1100" dirty="0" err="1"/>
              <a:t>uncollectibles</a:t>
            </a:r>
            <a:r>
              <a:rPr lang="en-US" sz="1100" dirty="0"/>
              <a:t> based on sales and accounts receivable.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ectangle 5"/>
          <p:cNvSpPr>
            <a:spLocks noChangeArrowheads="1"/>
          </p:cNvSpPr>
          <p:nvPr/>
        </p:nvSpPr>
        <p:spPr bwMode="auto">
          <a:xfrm>
            <a:off x="976313" y="1255713"/>
            <a:ext cx="7191375"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 name="Rectangle 6"/>
          <p:cNvSpPr>
            <a:spLocks noChangeArrowheads="1"/>
          </p:cNvSpPr>
          <p:nvPr/>
        </p:nvSpPr>
        <p:spPr bwMode="auto">
          <a:xfrm>
            <a:off x="976313" y="3230563"/>
            <a:ext cx="6294438"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 name="Rectangle 7"/>
          <p:cNvSpPr>
            <a:spLocks noChangeArrowheads="1"/>
          </p:cNvSpPr>
          <p:nvPr/>
        </p:nvSpPr>
        <p:spPr bwMode="auto">
          <a:xfrm>
            <a:off x="2811463" y="1493838"/>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Total</a:t>
            </a:r>
            <a:endParaRPr lang="en-US">
              <a:solidFill>
                <a:prstClr val="black"/>
              </a:solidFill>
              <a:cs typeface="+mn-cs"/>
            </a:endParaRPr>
          </a:p>
        </p:txBody>
      </p:sp>
      <p:sp>
        <p:nvSpPr>
          <p:cNvPr id="9" name="Rectangle 8"/>
          <p:cNvSpPr>
            <a:spLocks noChangeArrowheads="1"/>
          </p:cNvSpPr>
          <p:nvPr/>
        </p:nvSpPr>
        <p:spPr bwMode="auto">
          <a:xfrm>
            <a:off x="4052888" y="1493838"/>
            <a:ext cx="171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0</a:t>
            </a:r>
            <a:endParaRPr lang="en-US">
              <a:solidFill>
                <a:prstClr val="black"/>
              </a:solidFill>
              <a:cs typeface="+mn-cs"/>
            </a:endParaRPr>
          </a:p>
        </p:txBody>
      </p:sp>
      <p:sp>
        <p:nvSpPr>
          <p:cNvPr id="10" name="Rectangle 9"/>
          <p:cNvSpPr>
            <a:spLocks noChangeArrowheads="1"/>
          </p:cNvSpPr>
          <p:nvPr/>
        </p:nvSpPr>
        <p:spPr bwMode="auto">
          <a:xfrm>
            <a:off x="4768851" y="1493838"/>
            <a:ext cx="595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1 to 30</a:t>
            </a:r>
            <a:endParaRPr lang="en-US">
              <a:solidFill>
                <a:prstClr val="black"/>
              </a:solidFill>
              <a:cs typeface="+mn-cs"/>
            </a:endParaRPr>
          </a:p>
        </p:txBody>
      </p:sp>
      <p:sp>
        <p:nvSpPr>
          <p:cNvPr id="11" name="Rectangle 10"/>
          <p:cNvSpPr>
            <a:spLocks noChangeArrowheads="1"/>
          </p:cNvSpPr>
          <p:nvPr/>
        </p:nvSpPr>
        <p:spPr bwMode="auto">
          <a:xfrm>
            <a:off x="5626101" y="1493838"/>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31 to 60</a:t>
            </a:r>
            <a:endParaRPr lang="en-US">
              <a:solidFill>
                <a:prstClr val="black"/>
              </a:solidFill>
              <a:cs typeface="+mn-cs"/>
            </a:endParaRPr>
          </a:p>
        </p:txBody>
      </p:sp>
      <p:sp>
        <p:nvSpPr>
          <p:cNvPr id="12" name="Rectangle 11"/>
          <p:cNvSpPr>
            <a:spLocks noChangeArrowheads="1"/>
          </p:cNvSpPr>
          <p:nvPr/>
        </p:nvSpPr>
        <p:spPr bwMode="auto">
          <a:xfrm>
            <a:off x="6523038" y="1493838"/>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61 to 90</a:t>
            </a:r>
            <a:endParaRPr lang="en-US">
              <a:solidFill>
                <a:prstClr val="black"/>
              </a:solidFill>
              <a:cs typeface="+mn-cs"/>
            </a:endParaRPr>
          </a:p>
        </p:txBody>
      </p:sp>
      <p:sp>
        <p:nvSpPr>
          <p:cNvPr id="13" name="Rectangle 12"/>
          <p:cNvSpPr>
            <a:spLocks noChangeArrowheads="1"/>
          </p:cNvSpPr>
          <p:nvPr/>
        </p:nvSpPr>
        <p:spPr bwMode="auto">
          <a:xfrm>
            <a:off x="7421563" y="1493838"/>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Over 90</a:t>
            </a:r>
            <a:endParaRPr lang="en-US">
              <a:solidFill>
                <a:prstClr val="black"/>
              </a:solidFill>
              <a:cs typeface="+mn-cs"/>
            </a:endParaRPr>
          </a:p>
        </p:txBody>
      </p:sp>
      <p:sp>
        <p:nvSpPr>
          <p:cNvPr id="14" name="Rectangle 13"/>
          <p:cNvSpPr>
            <a:spLocks noChangeArrowheads="1"/>
          </p:cNvSpPr>
          <p:nvPr/>
        </p:nvSpPr>
        <p:spPr bwMode="auto">
          <a:xfrm>
            <a:off x="1016001" y="1719263"/>
            <a:ext cx="152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receivable</a:t>
            </a:r>
            <a:endParaRPr lang="en-US">
              <a:solidFill>
                <a:prstClr val="black"/>
              </a:solidFill>
              <a:cs typeface="+mn-cs"/>
            </a:endParaRPr>
          </a:p>
        </p:txBody>
      </p:sp>
      <p:sp>
        <p:nvSpPr>
          <p:cNvPr id="15" name="Rectangle 14"/>
          <p:cNvSpPr>
            <a:spLocks noChangeArrowheads="1"/>
          </p:cNvSpPr>
          <p:nvPr/>
        </p:nvSpPr>
        <p:spPr bwMode="auto">
          <a:xfrm>
            <a:off x="3094038" y="17192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$2,600</a:t>
            </a:r>
            <a:endParaRPr lang="en-US">
              <a:solidFill>
                <a:prstClr val="black"/>
              </a:solidFill>
              <a:cs typeface="+mn-cs"/>
            </a:endParaRPr>
          </a:p>
        </p:txBody>
      </p:sp>
      <p:sp>
        <p:nvSpPr>
          <p:cNvPr id="16" name="Rectangle 15"/>
          <p:cNvSpPr>
            <a:spLocks noChangeArrowheads="1"/>
          </p:cNvSpPr>
          <p:nvPr/>
        </p:nvSpPr>
        <p:spPr bwMode="auto">
          <a:xfrm>
            <a:off x="3992563" y="1719263"/>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$2,000</a:t>
            </a:r>
            <a:endParaRPr lang="en-US">
              <a:solidFill>
                <a:prstClr val="black"/>
              </a:solidFill>
              <a:cs typeface="+mn-cs"/>
            </a:endParaRPr>
          </a:p>
        </p:txBody>
      </p:sp>
      <p:sp>
        <p:nvSpPr>
          <p:cNvPr id="17" name="Rectangle 16"/>
          <p:cNvSpPr>
            <a:spLocks noChangeArrowheads="1"/>
          </p:cNvSpPr>
          <p:nvPr/>
        </p:nvSpPr>
        <p:spPr bwMode="auto">
          <a:xfrm>
            <a:off x="5021263" y="1719263"/>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$300</a:t>
            </a:r>
            <a:endParaRPr lang="en-US">
              <a:solidFill>
                <a:prstClr val="black"/>
              </a:solidFill>
              <a:cs typeface="+mn-cs"/>
            </a:endParaRPr>
          </a:p>
        </p:txBody>
      </p:sp>
      <p:sp>
        <p:nvSpPr>
          <p:cNvPr id="18" name="Rectangle 17"/>
          <p:cNvSpPr>
            <a:spLocks noChangeArrowheads="1"/>
          </p:cNvSpPr>
          <p:nvPr/>
        </p:nvSpPr>
        <p:spPr bwMode="auto">
          <a:xfrm>
            <a:off x="6008688" y="1719263"/>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$80</a:t>
            </a:r>
            <a:endParaRPr lang="en-US">
              <a:solidFill>
                <a:prstClr val="black"/>
              </a:solidFill>
              <a:cs typeface="+mn-cs"/>
            </a:endParaRPr>
          </a:p>
        </p:txBody>
      </p:sp>
      <p:sp>
        <p:nvSpPr>
          <p:cNvPr id="19" name="Rectangle 18"/>
          <p:cNvSpPr>
            <a:spLocks noChangeArrowheads="1"/>
          </p:cNvSpPr>
          <p:nvPr/>
        </p:nvSpPr>
        <p:spPr bwMode="auto">
          <a:xfrm>
            <a:off x="6816726" y="1719263"/>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$100</a:t>
            </a:r>
            <a:endParaRPr lang="en-US">
              <a:solidFill>
                <a:prstClr val="black"/>
              </a:solidFill>
              <a:cs typeface="+mn-cs"/>
            </a:endParaRPr>
          </a:p>
        </p:txBody>
      </p:sp>
      <p:sp>
        <p:nvSpPr>
          <p:cNvPr id="20" name="Rectangle 19"/>
          <p:cNvSpPr>
            <a:spLocks noChangeArrowheads="1"/>
          </p:cNvSpPr>
          <p:nvPr/>
        </p:nvSpPr>
        <p:spPr bwMode="auto">
          <a:xfrm>
            <a:off x="7713663" y="1719263"/>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$120</a:t>
            </a:r>
            <a:endParaRPr lang="en-US">
              <a:solidFill>
                <a:prstClr val="black"/>
              </a:solidFill>
              <a:cs typeface="+mn-cs"/>
            </a:endParaRPr>
          </a:p>
        </p:txBody>
      </p:sp>
      <p:sp>
        <p:nvSpPr>
          <p:cNvPr id="21" name="Rectangle 20"/>
          <p:cNvSpPr>
            <a:spLocks noChangeArrowheads="1"/>
          </p:cNvSpPr>
          <p:nvPr/>
        </p:nvSpPr>
        <p:spPr bwMode="auto">
          <a:xfrm>
            <a:off x="1016001" y="1925638"/>
            <a:ext cx="157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Percent uncollectible</a:t>
            </a:r>
            <a:endParaRPr lang="en-US">
              <a:solidFill>
                <a:prstClr val="black"/>
              </a:solidFill>
              <a:cs typeface="+mn-cs"/>
            </a:endParaRPr>
          </a:p>
        </p:txBody>
      </p:sp>
      <p:sp>
        <p:nvSpPr>
          <p:cNvPr id="22" name="Rectangle 21"/>
          <p:cNvSpPr>
            <a:spLocks noChangeArrowheads="1"/>
          </p:cNvSpPr>
          <p:nvPr/>
        </p:nvSpPr>
        <p:spPr bwMode="auto">
          <a:xfrm>
            <a:off x="4305301" y="1925638"/>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a:t>
            </a:r>
            <a:endParaRPr lang="en-US">
              <a:solidFill>
                <a:prstClr val="black"/>
              </a:solidFill>
              <a:cs typeface="+mn-cs"/>
            </a:endParaRPr>
          </a:p>
        </p:txBody>
      </p:sp>
      <p:sp>
        <p:nvSpPr>
          <p:cNvPr id="23" name="Rectangle 22"/>
          <p:cNvSpPr>
            <a:spLocks noChangeArrowheads="1"/>
          </p:cNvSpPr>
          <p:nvPr/>
        </p:nvSpPr>
        <p:spPr bwMode="auto">
          <a:xfrm>
            <a:off x="5202238" y="1925638"/>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a:t>
            </a:r>
            <a:endParaRPr lang="en-US">
              <a:solidFill>
                <a:prstClr val="black"/>
              </a:solidFill>
              <a:cs typeface="+mn-cs"/>
            </a:endParaRPr>
          </a:p>
        </p:txBody>
      </p:sp>
      <p:sp>
        <p:nvSpPr>
          <p:cNvPr id="24" name="Rectangle 23"/>
          <p:cNvSpPr>
            <a:spLocks noChangeArrowheads="1"/>
          </p:cNvSpPr>
          <p:nvPr/>
        </p:nvSpPr>
        <p:spPr bwMode="auto">
          <a:xfrm>
            <a:off x="6100763" y="1925638"/>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a:t>
            </a:r>
            <a:endParaRPr lang="en-US">
              <a:solidFill>
                <a:prstClr val="black"/>
              </a:solidFill>
              <a:cs typeface="+mn-cs"/>
            </a:endParaRPr>
          </a:p>
        </p:txBody>
      </p:sp>
      <p:sp>
        <p:nvSpPr>
          <p:cNvPr id="25" name="Rectangle 24"/>
          <p:cNvSpPr>
            <a:spLocks noChangeArrowheads="1"/>
          </p:cNvSpPr>
          <p:nvPr/>
        </p:nvSpPr>
        <p:spPr bwMode="auto">
          <a:xfrm>
            <a:off x="6997701" y="1925638"/>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a:t>
            </a:r>
            <a:endParaRPr lang="en-US">
              <a:solidFill>
                <a:prstClr val="black"/>
              </a:solidFill>
              <a:cs typeface="+mn-cs"/>
            </a:endParaRPr>
          </a:p>
        </p:txBody>
      </p:sp>
      <p:sp>
        <p:nvSpPr>
          <p:cNvPr id="26" name="Rectangle 25"/>
          <p:cNvSpPr>
            <a:spLocks noChangeArrowheads="1"/>
          </p:cNvSpPr>
          <p:nvPr/>
        </p:nvSpPr>
        <p:spPr bwMode="auto">
          <a:xfrm>
            <a:off x="7804151" y="1925638"/>
            <a:ext cx="393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10%</a:t>
            </a:r>
            <a:endParaRPr lang="en-US">
              <a:solidFill>
                <a:prstClr val="black"/>
              </a:solidFill>
              <a:cs typeface="+mn-cs"/>
            </a:endParaRPr>
          </a:p>
        </p:txBody>
      </p:sp>
      <p:sp>
        <p:nvSpPr>
          <p:cNvPr id="2690" name="Rectangle 33"/>
          <p:cNvSpPr>
            <a:spLocks noChangeArrowheads="1"/>
          </p:cNvSpPr>
          <p:nvPr/>
        </p:nvSpPr>
        <p:spPr bwMode="auto">
          <a:xfrm>
            <a:off x="1258888" y="325120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Date</a:t>
            </a:r>
            <a:endParaRPr lang="en-US">
              <a:solidFill>
                <a:prstClr val="black"/>
              </a:solidFill>
              <a:cs typeface="+mn-cs"/>
            </a:endParaRPr>
          </a:p>
        </p:txBody>
      </p:sp>
      <p:sp>
        <p:nvSpPr>
          <p:cNvPr id="2691" name="Rectangle 34"/>
          <p:cNvSpPr>
            <a:spLocks noChangeArrowheads="1"/>
          </p:cNvSpPr>
          <p:nvPr/>
        </p:nvSpPr>
        <p:spPr bwMode="auto">
          <a:xfrm>
            <a:off x="5716588" y="325120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692" name="Rectangle 35"/>
          <p:cNvSpPr>
            <a:spLocks noChangeArrowheads="1"/>
          </p:cNvSpPr>
          <p:nvPr/>
        </p:nvSpPr>
        <p:spPr bwMode="auto">
          <a:xfrm>
            <a:off x="6584951" y="325120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693" name="Rectangle 36"/>
          <p:cNvSpPr>
            <a:spLocks noChangeArrowheads="1"/>
          </p:cNvSpPr>
          <p:nvPr/>
        </p:nvSpPr>
        <p:spPr bwMode="auto">
          <a:xfrm>
            <a:off x="1157288" y="3478213"/>
            <a:ext cx="6254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Dec. 31</a:t>
            </a:r>
            <a:endParaRPr lang="en-US">
              <a:solidFill>
                <a:prstClr val="black"/>
              </a:solidFill>
              <a:cs typeface="+mn-cs"/>
            </a:endParaRPr>
          </a:p>
        </p:txBody>
      </p:sp>
      <p:sp>
        <p:nvSpPr>
          <p:cNvPr id="2694" name="Rectangle 37"/>
          <p:cNvSpPr>
            <a:spLocks noChangeArrowheads="1"/>
          </p:cNvSpPr>
          <p:nvPr/>
        </p:nvSpPr>
        <p:spPr bwMode="auto">
          <a:xfrm>
            <a:off x="1965326" y="3478213"/>
            <a:ext cx="15033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Bad Debts Expense</a:t>
            </a:r>
            <a:endParaRPr lang="en-US" dirty="0">
              <a:solidFill>
                <a:prstClr val="black"/>
              </a:solidFill>
              <a:cs typeface="+mn-cs"/>
            </a:endParaRPr>
          </a:p>
        </p:txBody>
      </p:sp>
      <p:sp>
        <p:nvSpPr>
          <p:cNvPr id="2695" name="Rectangle 38"/>
          <p:cNvSpPr>
            <a:spLocks noChangeArrowheads="1"/>
          </p:cNvSpPr>
          <p:nvPr/>
        </p:nvSpPr>
        <p:spPr bwMode="auto">
          <a:xfrm>
            <a:off x="5554663" y="3478213"/>
            <a:ext cx="8477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Income St.</a:t>
            </a:r>
            <a:endParaRPr lang="en-US">
              <a:solidFill>
                <a:prstClr val="black"/>
              </a:solidFill>
              <a:cs typeface="+mn-cs"/>
            </a:endParaRPr>
          </a:p>
        </p:txBody>
      </p:sp>
      <p:sp>
        <p:nvSpPr>
          <p:cNvPr id="2696" name="Rectangle 39"/>
          <p:cNvSpPr>
            <a:spLocks noChangeArrowheads="1"/>
          </p:cNvSpPr>
          <p:nvPr/>
        </p:nvSpPr>
        <p:spPr bwMode="auto">
          <a:xfrm>
            <a:off x="2185988" y="3684588"/>
            <a:ext cx="2400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Allowance for Doubtful Accounts</a:t>
            </a:r>
            <a:endParaRPr lang="en-US">
              <a:solidFill>
                <a:prstClr val="black"/>
              </a:solidFill>
              <a:cs typeface="+mn-cs"/>
            </a:endParaRPr>
          </a:p>
        </p:txBody>
      </p:sp>
      <p:sp>
        <p:nvSpPr>
          <p:cNvPr id="2697" name="Rectangle 40"/>
          <p:cNvSpPr>
            <a:spLocks noChangeArrowheads="1"/>
          </p:cNvSpPr>
          <p:nvPr/>
        </p:nvSpPr>
        <p:spPr bwMode="auto">
          <a:xfrm>
            <a:off x="6453188" y="3684588"/>
            <a:ext cx="8175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Bal. Sheet</a:t>
            </a:r>
            <a:endParaRPr lang="en-US">
              <a:solidFill>
                <a:prstClr val="black"/>
              </a:solidFill>
              <a:cs typeface="+mn-cs"/>
            </a:endParaRPr>
          </a:p>
        </p:txBody>
      </p:sp>
      <p:sp>
        <p:nvSpPr>
          <p:cNvPr id="2698" name="Rectangle 41"/>
          <p:cNvSpPr>
            <a:spLocks noChangeArrowheads="1"/>
          </p:cNvSpPr>
          <p:nvPr/>
        </p:nvSpPr>
        <p:spPr bwMode="auto">
          <a:xfrm>
            <a:off x="1016001" y="647700"/>
            <a:ext cx="61325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At its December 31 year-end, a company estimates uncollectible accounts using the </a:t>
            </a:r>
            <a:endParaRPr lang="en-US">
              <a:solidFill>
                <a:prstClr val="black"/>
              </a:solidFill>
              <a:cs typeface="+mn-cs"/>
            </a:endParaRPr>
          </a:p>
        </p:txBody>
      </p:sp>
      <p:sp>
        <p:nvSpPr>
          <p:cNvPr id="2699" name="Rectangle 42"/>
          <p:cNvSpPr>
            <a:spLocks noChangeArrowheads="1"/>
          </p:cNvSpPr>
          <p:nvPr/>
        </p:nvSpPr>
        <p:spPr bwMode="auto">
          <a:xfrm>
            <a:off x="1016001" y="842963"/>
            <a:ext cx="54054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allowance method.  It prepared the following aging of receivables analysis.</a:t>
            </a:r>
            <a:endParaRPr lang="en-US">
              <a:solidFill>
                <a:prstClr val="black"/>
              </a:solidFill>
              <a:cs typeface="+mn-cs"/>
            </a:endParaRPr>
          </a:p>
        </p:txBody>
      </p:sp>
      <p:sp>
        <p:nvSpPr>
          <p:cNvPr id="2700" name="Rectangle 43"/>
          <p:cNvSpPr>
            <a:spLocks noChangeArrowheads="1"/>
          </p:cNvSpPr>
          <p:nvPr/>
        </p:nvSpPr>
        <p:spPr bwMode="auto">
          <a:xfrm>
            <a:off x="3084513" y="3251200"/>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701" name="Rectangle 44"/>
          <p:cNvSpPr>
            <a:spLocks noChangeArrowheads="1"/>
          </p:cNvSpPr>
          <p:nvPr/>
        </p:nvSpPr>
        <p:spPr bwMode="auto">
          <a:xfrm>
            <a:off x="1016001" y="2209800"/>
            <a:ext cx="63341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    (a) Estimate the balance of the Allowance for Doubtful Accounts using the aging of </a:t>
            </a:r>
            <a:endParaRPr lang="en-US">
              <a:solidFill>
                <a:prstClr val="black"/>
              </a:solidFill>
              <a:cs typeface="+mn-cs"/>
            </a:endParaRPr>
          </a:p>
        </p:txBody>
      </p:sp>
      <p:sp>
        <p:nvSpPr>
          <p:cNvPr id="2702" name="Rectangle 45"/>
          <p:cNvSpPr>
            <a:spLocks noChangeArrowheads="1"/>
          </p:cNvSpPr>
          <p:nvPr/>
        </p:nvSpPr>
        <p:spPr bwMode="auto">
          <a:xfrm>
            <a:off x="1016001" y="2405063"/>
            <a:ext cx="59007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receivable method. (b) Prepare the adjusting entry to record Bad Debts </a:t>
            </a:r>
            <a:endParaRPr lang="en-US">
              <a:solidFill>
                <a:prstClr val="black"/>
              </a:solidFill>
              <a:cs typeface="+mn-cs"/>
            </a:endParaRPr>
          </a:p>
        </p:txBody>
      </p:sp>
      <p:sp>
        <p:nvSpPr>
          <p:cNvPr id="2703" name="Rectangle 46"/>
          <p:cNvSpPr>
            <a:spLocks noChangeArrowheads="1"/>
          </p:cNvSpPr>
          <p:nvPr/>
        </p:nvSpPr>
        <p:spPr bwMode="auto">
          <a:xfrm>
            <a:off x="1016001" y="2611438"/>
            <a:ext cx="65563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Expense using the estimate from part a. Assume the unadjusted balance in the Allowance </a:t>
            </a:r>
            <a:endParaRPr lang="en-US">
              <a:solidFill>
                <a:prstClr val="black"/>
              </a:solidFill>
              <a:cs typeface="+mn-cs"/>
            </a:endParaRPr>
          </a:p>
        </p:txBody>
      </p:sp>
      <p:sp>
        <p:nvSpPr>
          <p:cNvPr id="2704" name="Rectangle 47"/>
          <p:cNvSpPr>
            <a:spLocks noChangeArrowheads="1"/>
          </p:cNvSpPr>
          <p:nvPr/>
        </p:nvSpPr>
        <p:spPr bwMode="auto">
          <a:xfrm>
            <a:off x="1016001" y="2817813"/>
            <a:ext cx="26733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for Doubtful Accounts is a $10 debit.</a:t>
            </a:r>
            <a:endParaRPr lang="en-US">
              <a:solidFill>
                <a:prstClr val="black"/>
              </a:solidFill>
              <a:cs typeface="+mn-cs"/>
            </a:endParaRPr>
          </a:p>
        </p:txBody>
      </p:sp>
      <p:sp>
        <p:nvSpPr>
          <p:cNvPr id="2705" name="Rectangle 48"/>
          <p:cNvSpPr>
            <a:spLocks noChangeArrowheads="1"/>
          </p:cNvSpPr>
          <p:nvPr/>
        </p:nvSpPr>
        <p:spPr bwMode="auto">
          <a:xfrm>
            <a:off x="5353051" y="1276350"/>
            <a:ext cx="1200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Days Past Due</a:t>
            </a:r>
            <a:endParaRPr lang="en-US">
              <a:solidFill>
                <a:prstClr val="black"/>
              </a:solidFill>
              <a:cs typeface="+mn-cs"/>
            </a:endParaRPr>
          </a:p>
        </p:txBody>
      </p:sp>
      <p:sp>
        <p:nvSpPr>
          <p:cNvPr id="2712" name="Rectangle 49"/>
          <p:cNvSpPr>
            <a:spLocks noChangeArrowheads="1"/>
          </p:cNvSpPr>
          <p:nvPr/>
        </p:nvSpPr>
        <p:spPr bwMode="auto">
          <a:xfrm>
            <a:off x="966788" y="1246188"/>
            <a:ext cx="19050"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3" name="Rectangle 50"/>
          <p:cNvSpPr>
            <a:spLocks noChangeArrowheads="1"/>
          </p:cNvSpPr>
          <p:nvPr/>
        </p:nvSpPr>
        <p:spPr bwMode="auto">
          <a:xfrm>
            <a:off x="966788" y="3221038"/>
            <a:ext cx="19050" cy="2460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4" name="Line 51"/>
          <p:cNvSpPr>
            <a:spLocks noChangeShapeType="1"/>
          </p:cNvSpPr>
          <p:nvPr/>
        </p:nvSpPr>
        <p:spPr bwMode="auto">
          <a:xfrm>
            <a:off x="1873251" y="32400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5" name="Rectangle 52"/>
          <p:cNvSpPr>
            <a:spLocks noChangeArrowheads="1"/>
          </p:cNvSpPr>
          <p:nvPr/>
        </p:nvSpPr>
        <p:spPr bwMode="auto">
          <a:xfrm>
            <a:off x="1873251" y="324008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6" name="Line 53"/>
          <p:cNvSpPr>
            <a:spLocks noChangeShapeType="1"/>
          </p:cNvSpPr>
          <p:nvPr/>
        </p:nvSpPr>
        <p:spPr bwMode="auto">
          <a:xfrm>
            <a:off x="5464176" y="32400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7" name="Rectangle 54"/>
          <p:cNvSpPr>
            <a:spLocks noChangeArrowheads="1"/>
          </p:cNvSpPr>
          <p:nvPr/>
        </p:nvSpPr>
        <p:spPr bwMode="auto">
          <a:xfrm>
            <a:off x="5464176" y="324008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8" name="Line 55"/>
          <p:cNvSpPr>
            <a:spLocks noChangeShapeType="1"/>
          </p:cNvSpPr>
          <p:nvPr/>
        </p:nvSpPr>
        <p:spPr bwMode="auto">
          <a:xfrm>
            <a:off x="6362701" y="32400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9" name="Rectangle 56"/>
          <p:cNvSpPr>
            <a:spLocks noChangeArrowheads="1"/>
          </p:cNvSpPr>
          <p:nvPr/>
        </p:nvSpPr>
        <p:spPr bwMode="auto">
          <a:xfrm>
            <a:off x="6362701" y="32400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0" name="Rectangle 57"/>
          <p:cNvSpPr>
            <a:spLocks noChangeArrowheads="1"/>
          </p:cNvSpPr>
          <p:nvPr/>
        </p:nvSpPr>
        <p:spPr bwMode="auto">
          <a:xfrm>
            <a:off x="7250113" y="324008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1" name="Line 58"/>
          <p:cNvSpPr>
            <a:spLocks noChangeShapeType="1"/>
          </p:cNvSpPr>
          <p:nvPr/>
        </p:nvSpPr>
        <p:spPr bwMode="auto">
          <a:xfrm>
            <a:off x="976313"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5" name="Rectangle 59"/>
          <p:cNvSpPr>
            <a:spLocks noChangeArrowheads="1"/>
          </p:cNvSpPr>
          <p:nvPr/>
        </p:nvSpPr>
        <p:spPr bwMode="auto">
          <a:xfrm>
            <a:off x="976313" y="346710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6" name="Rectangle 60"/>
          <p:cNvSpPr>
            <a:spLocks noChangeArrowheads="1"/>
          </p:cNvSpPr>
          <p:nvPr/>
        </p:nvSpPr>
        <p:spPr bwMode="auto">
          <a:xfrm>
            <a:off x="8147051" y="1266825"/>
            <a:ext cx="20638" cy="442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7" name="Line 61"/>
          <p:cNvSpPr>
            <a:spLocks noChangeShapeType="1"/>
          </p:cNvSpPr>
          <p:nvPr/>
        </p:nvSpPr>
        <p:spPr bwMode="auto">
          <a:xfrm>
            <a:off x="1873251"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8" name="Rectangle 62"/>
          <p:cNvSpPr>
            <a:spLocks noChangeArrowheads="1"/>
          </p:cNvSpPr>
          <p:nvPr/>
        </p:nvSpPr>
        <p:spPr bwMode="auto">
          <a:xfrm>
            <a:off x="1873251" y="3467100"/>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9" name="Line 63"/>
          <p:cNvSpPr>
            <a:spLocks noChangeShapeType="1"/>
          </p:cNvSpPr>
          <p:nvPr/>
        </p:nvSpPr>
        <p:spPr bwMode="auto">
          <a:xfrm>
            <a:off x="5464176"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 name="Rectangle 64"/>
          <p:cNvSpPr>
            <a:spLocks noChangeArrowheads="1"/>
          </p:cNvSpPr>
          <p:nvPr/>
        </p:nvSpPr>
        <p:spPr bwMode="auto">
          <a:xfrm>
            <a:off x="5464176" y="3467100"/>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1" name="Line 65"/>
          <p:cNvSpPr>
            <a:spLocks noChangeShapeType="1"/>
          </p:cNvSpPr>
          <p:nvPr/>
        </p:nvSpPr>
        <p:spPr bwMode="auto">
          <a:xfrm>
            <a:off x="6362701"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 name="Rectangle 66"/>
          <p:cNvSpPr>
            <a:spLocks noChangeArrowheads="1"/>
          </p:cNvSpPr>
          <p:nvPr/>
        </p:nvSpPr>
        <p:spPr bwMode="auto">
          <a:xfrm>
            <a:off x="6362701" y="3467100"/>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 name="Line 67"/>
          <p:cNvSpPr>
            <a:spLocks noChangeShapeType="1"/>
          </p:cNvSpPr>
          <p:nvPr/>
        </p:nvSpPr>
        <p:spPr bwMode="auto">
          <a:xfrm>
            <a:off x="7259638" y="3467100"/>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 name="Rectangle 68"/>
          <p:cNvSpPr>
            <a:spLocks noChangeArrowheads="1"/>
          </p:cNvSpPr>
          <p:nvPr/>
        </p:nvSpPr>
        <p:spPr bwMode="auto">
          <a:xfrm>
            <a:off x="7259638" y="3467100"/>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 name="Rectangle 69"/>
          <p:cNvSpPr>
            <a:spLocks noChangeArrowheads="1"/>
          </p:cNvSpPr>
          <p:nvPr/>
        </p:nvSpPr>
        <p:spPr bwMode="auto">
          <a:xfrm>
            <a:off x="985838" y="1246188"/>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6" name="Line 70"/>
          <p:cNvSpPr>
            <a:spLocks noChangeShapeType="1"/>
          </p:cNvSpPr>
          <p:nvPr/>
        </p:nvSpPr>
        <p:spPr bwMode="auto">
          <a:xfrm>
            <a:off x="3668713" y="1473200"/>
            <a:ext cx="4478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4" name="Rectangle 71"/>
          <p:cNvSpPr>
            <a:spLocks noChangeArrowheads="1"/>
          </p:cNvSpPr>
          <p:nvPr/>
        </p:nvSpPr>
        <p:spPr bwMode="auto">
          <a:xfrm>
            <a:off x="3668713" y="1473200"/>
            <a:ext cx="44783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5" name="Rectangle 72"/>
          <p:cNvSpPr>
            <a:spLocks noChangeArrowheads="1"/>
          </p:cNvSpPr>
          <p:nvPr/>
        </p:nvSpPr>
        <p:spPr bwMode="auto">
          <a:xfrm>
            <a:off x="985838" y="1689100"/>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2" name="Rectangle 79"/>
          <p:cNvSpPr>
            <a:spLocks noChangeArrowheads="1"/>
          </p:cNvSpPr>
          <p:nvPr/>
        </p:nvSpPr>
        <p:spPr bwMode="auto">
          <a:xfrm>
            <a:off x="985838" y="3221038"/>
            <a:ext cx="6284913" cy="19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3" name="Rectangle 80"/>
          <p:cNvSpPr>
            <a:spLocks noChangeArrowheads="1"/>
          </p:cNvSpPr>
          <p:nvPr/>
        </p:nvSpPr>
        <p:spPr bwMode="auto">
          <a:xfrm>
            <a:off x="985838" y="3446463"/>
            <a:ext cx="628491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4" name="Line 81"/>
          <p:cNvSpPr>
            <a:spLocks noChangeShapeType="1"/>
          </p:cNvSpPr>
          <p:nvPr/>
        </p:nvSpPr>
        <p:spPr bwMode="auto">
          <a:xfrm>
            <a:off x="985838" y="3663950"/>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5" name="Rectangle 82"/>
          <p:cNvSpPr>
            <a:spLocks noChangeArrowheads="1"/>
          </p:cNvSpPr>
          <p:nvPr/>
        </p:nvSpPr>
        <p:spPr bwMode="auto">
          <a:xfrm>
            <a:off x="985838" y="3663950"/>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6" name="Line 83"/>
          <p:cNvSpPr>
            <a:spLocks noChangeShapeType="1"/>
          </p:cNvSpPr>
          <p:nvPr/>
        </p:nvSpPr>
        <p:spPr bwMode="auto">
          <a:xfrm>
            <a:off x="985838" y="3870325"/>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7" name="Rectangle 84"/>
          <p:cNvSpPr>
            <a:spLocks noChangeArrowheads="1"/>
          </p:cNvSpPr>
          <p:nvPr/>
        </p:nvSpPr>
        <p:spPr bwMode="auto">
          <a:xfrm>
            <a:off x="985838" y="3870325"/>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8" name="Line 85"/>
          <p:cNvSpPr>
            <a:spLocks noChangeShapeType="1"/>
          </p:cNvSpPr>
          <p:nvPr/>
        </p:nvSpPr>
        <p:spPr bwMode="auto">
          <a:xfrm>
            <a:off x="985838" y="4076700"/>
            <a:ext cx="6284913"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9" name="Rectangle 86"/>
          <p:cNvSpPr>
            <a:spLocks noChangeArrowheads="1"/>
          </p:cNvSpPr>
          <p:nvPr/>
        </p:nvSpPr>
        <p:spPr bwMode="auto">
          <a:xfrm>
            <a:off x="985838" y="4076700"/>
            <a:ext cx="6284913"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168" name="Rectangle 37"/>
          <p:cNvSpPr>
            <a:spLocks noChangeArrowheads="1"/>
          </p:cNvSpPr>
          <p:nvPr/>
        </p:nvSpPr>
        <p:spPr bwMode="auto">
          <a:xfrm>
            <a:off x="1000666" y="4349750"/>
            <a:ext cx="458619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Adjusting entries:  3-step process:</a:t>
            </a:r>
          </a:p>
          <a:p>
            <a:r>
              <a:rPr lang="en-US" sz="1300" dirty="0">
                <a:solidFill>
                  <a:srgbClr val="000000"/>
                </a:solidFill>
                <a:cs typeface="+mn-cs"/>
              </a:rPr>
              <a:t>Step 1)  Determine what the account balance equals.</a:t>
            </a:r>
          </a:p>
          <a:p>
            <a:r>
              <a:rPr lang="en-US" sz="1300" dirty="0">
                <a:solidFill>
                  <a:srgbClr val="000000"/>
                </a:solidFill>
                <a:cs typeface="+mn-cs"/>
              </a:rPr>
              <a:t>Step 2)  Determine what the account balance SHOULD equal.</a:t>
            </a:r>
          </a:p>
          <a:p>
            <a:r>
              <a:rPr lang="en-US" sz="1300" dirty="0">
                <a:solidFill>
                  <a:srgbClr val="000000"/>
                </a:solidFill>
                <a:cs typeface="+mn-cs"/>
              </a:rPr>
              <a:t>Step 3)  Make an adjusting entry to get from Step 1 to Step 2.</a:t>
            </a:r>
            <a:endParaRPr lang="en-US" dirty="0">
              <a:solidFill>
                <a:prstClr val="black"/>
              </a:solidFill>
              <a:cs typeface="+mn-cs"/>
            </a:endParaRPr>
          </a:p>
        </p:txBody>
      </p:sp>
      <p:sp>
        <p:nvSpPr>
          <p:cNvPr id="74" name="Rectangle 73"/>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9-4</a:t>
            </a:r>
            <a:endParaRPr lang="en-US" sz="2400" b="1" dirty="0">
              <a:solidFill>
                <a:prstClr val="white"/>
              </a:solidFill>
            </a:endParaRPr>
          </a:p>
        </p:txBody>
      </p:sp>
      <p:sp>
        <p:nvSpPr>
          <p:cNvPr id="75" name="Rounded Rectangle 74"/>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P3: </a:t>
            </a:r>
            <a:r>
              <a:rPr lang="en-US" altLang="en-US" sz="1100" dirty="0">
                <a:solidFill>
                  <a:prstClr val="black"/>
                </a:solidFill>
                <a:latin typeface="Calibri"/>
                <a:cs typeface="+mn-cs"/>
              </a:rPr>
              <a:t>E</a:t>
            </a:r>
            <a:r>
              <a:rPr lang="en-US" sz="1100" dirty="0" err="1" smtClean="0">
                <a:solidFill>
                  <a:prstClr val="black"/>
                </a:solidFill>
                <a:latin typeface="Calibri"/>
                <a:cs typeface="+mn-cs"/>
              </a:rPr>
              <a:t>stimate</a:t>
            </a:r>
            <a:r>
              <a:rPr lang="en-US" sz="1100" dirty="0" smtClean="0">
                <a:solidFill>
                  <a:prstClr val="black"/>
                </a:solidFill>
                <a:latin typeface="Calibri"/>
                <a:cs typeface="+mn-cs"/>
              </a:rPr>
              <a:t> </a:t>
            </a:r>
            <a:r>
              <a:rPr lang="en-US" sz="1100" dirty="0" err="1">
                <a:solidFill>
                  <a:prstClr val="black"/>
                </a:solidFill>
                <a:latin typeface="Calibri"/>
                <a:cs typeface="+mn-cs"/>
              </a:rPr>
              <a:t>uncollectibles</a:t>
            </a:r>
            <a:r>
              <a:rPr lang="en-US" sz="1100" dirty="0">
                <a:solidFill>
                  <a:prstClr val="black"/>
                </a:solidFill>
                <a:latin typeface="Calibri"/>
                <a:cs typeface="+mn-cs"/>
              </a:rPr>
              <a:t> based on sales and accounts receivable. </a:t>
            </a:r>
          </a:p>
        </p:txBody>
      </p:sp>
    </p:spTree>
    <p:extLst>
      <p:ext uri="{BB962C8B-B14F-4D97-AF65-F5344CB8AC3E}">
        <p14:creationId xmlns:p14="http://schemas.microsoft.com/office/powerpoint/2010/main" val="3265124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90"/>
                                        </p:tgtEl>
                                        <p:attrNameLst>
                                          <p:attrName>style.visibility</p:attrName>
                                        </p:attrNameLst>
                                      </p:cBhvr>
                                      <p:to>
                                        <p:strVal val="visible"/>
                                      </p:to>
                                    </p:set>
                                    <p:animEffect transition="in" filter="fade">
                                      <p:cBhvr>
                                        <p:cTn id="10" dur="500"/>
                                        <p:tgtEl>
                                          <p:spTgt spid="26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91"/>
                                        </p:tgtEl>
                                        <p:attrNameLst>
                                          <p:attrName>style.visibility</p:attrName>
                                        </p:attrNameLst>
                                      </p:cBhvr>
                                      <p:to>
                                        <p:strVal val="visible"/>
                                      </p:to>
                                    </p:set>
                                    <p:animEffect transition="in" filter="fade">
                                      <p:cBhvr>
                                        <p:cTn id="13" dur="500"/>
                                        <p:tgtEl>
                                          <p:spTgt spid="269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92"/>
                                        </p:tgtEl>
                                        <p:attrNameLst>
                                          <p:attrName>style.visibility</p:attrName>
                                        </p:attrNameLst>
                                      </p:cBhvr>
                                      <p:to>
                                        <p:strVal val="visible"/>
                                      </p:to>
                                    </p:set>
                                    <p:animEffect transition="in" filter="fade">
                                      <p:cBhvr>
                                        <p:cTn id="16" dur="500"/>
                                        <p:tgtEl>
                                          <p:spTgt spid="269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93"/>
                                        </p:tgtEl>
                                        <p:attrNameLst>
                                          <p:attrName>style.visibility</p:attrName>
                                        </p:attrNameLst>
                                      </p:cBhvr>
                                      <p:to>
                                        <p:strVal val="visible"/>
                                      </p:to>
                                    </p:set>
                                    <p:animEffect transition="in" filter="fade">
                                      <p:cBhvr>
                                        <p:cTn id="19" dur="500"/>
                                        <p:tgtEl>
                                          <p:spTgt spid="269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00"/>
                                        </p:tgtEl>
                                        <p:attrNameLst>
                                          <p:attrName>style.visibility</p:attrName>
                                        </p:attrNameLst>
                                      </p:cBhvr>
                                      <p:to>
                                        <p:strVal val="visible"/>
                                      </p:to>
                                    </p:set>
                                    <p:animEffect transition="in" filter="fade">
                                      <p:cBhvr>
                                        <p:cTn id="22" dur="500"/>
                                        <p:tgtEl>
                                          <p:spTgt spid="270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13"/>
                                        </p:tgtEl>
                                        <p:attrNameLst>
                                          <p:attrName>style.visibility</p:attrName>
                                        </p:attrNameLst>
                                      </p:cBhvr>
                                      <p:to>
                                        <p:strVal val="visible"/>
                                      </p:to>
                                    </p:set>
                                    <p:animEffect transition="in" filter="fade">
                                      <p:cBhvr>
                                        <p:cTn id="25" dur="500"/>
                                        <p:tgtEl>
                                          <p:spTgt spid="27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714"/>
                                        </p:tgtEl>
                                        <p:attrNameLst>
                                          <p:attrName>style.visibility</p:attrName>
                                        </p:attrNameLst>
                                      </p:cBhvr>
                                      <p:to>
                                        <p:strVal val="visible"/>
                                      </p:to>
                                    </p:set>
                                    <p:animEffect transition="in" filter="fade">
                                      <p:cBhvr>
                                        <p:cTn id="28" dur="500"/>
                                        <p:tgtEl>
                                          <p:spTgt spid="27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15"/>
                                        </p:tgtEl>
                                        <p:attrNameLst>
                                          <p:attrName>style.visibility</p:attrName>
                                        </p:attrNameLst>
                                      </p:cBhvr>
                                      <p:to>
                                        <p:strVal val="visible"/>
                                      </p:to>
                                    </p:set>
                                    <p:animEffect transition="in" filter="fade">
                                      <p:cBhvr>
                                        <p:cTn id="31" dur="500"/>
                                        <p:tgtEl>
                                          <p:spTgt spid="27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16"/>
                                        </p:tgtEl>
                                        <p:attrNameLst>
                                          <p:attrName>style.visibility</p:attrName>
                                        </p:attrNameLst>
                                      </p:cBhvr>
                                      <p:to>
                                        <p:strVal val="visible"/>
                                      </p:to>
                                    </p:set>
                                    <p:animEffect transition="in" filter="fade">
                                      <p:cBhvr>
                                        <p:cTn id="34" dur="500"/>
                                        <p:tgtEl>
                                          <p:spTgt spid="27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17"/>
                                        </p:tgtEl>
                                        <p:attrNameLst>
                                          <p:attrName>style.visibility</p:attrName>
                                        </p:attrNameLst>
                                      </p:cBhvr>
                                      <p:to>
                                        <p:strVal val="visible"/>
                                      </p:to>
                                    </p:set>
                                    <p:animEffect transition="in" filter="fade">
                                      <p:cBhvr>
                                        <p:cTn id="37" dur="500"/>
                                        <p:tgtEl>
                                          <p:spTgt spid="27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18"/>
                                        </p:tgtEl>
                                        <p:attrNameLst>
                                          <p:attrName>style.visibility</p:attrName>
                                        </p:attrNameLst>
                                      </p:cBhvr>
                                      <p:to>
                                        <p:strVal val="visible"/>
                                      </p:to>
                                    </p:set>
                                    <p:animEffect transition="in" filter="fade">
                                      <p:cBhvr>
                                        <p:cTn id="40" dur="500"/>
                                        <p:tgtEl>
                                          <p:spTgt spid="27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19"/>
                                        </p:tgtEl>
                                        <p:attrNameLst>
                                          <p:attrName>style.visibility</p:attrName>
                                        </p:attrNameLst>
                                      </p:cBhvr>
                                      <p:to>
                                        <p:strVal val="visible"/>
                                      </p:to>
                                    </p:set>
                                    <p:animEffect transition="in" filter="fade">
                                      <p:cBhvr>
                                        <p:cTn id="43" dur="500"/>
                                        <p:tgtEl>
                                          <p:spTgt spid="27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0"/>
                                        </p:tgtEl>
                                        <p:attrNameLst>
                                          <p:attrName>style.visibility</p:attrName>
                                        </p:attrNameLst>
                                      </p:cBhvr>
                                      <p:to>
                                        <p:strVal val="visible"/>
                                      </p:to>
                                    </p:set>
                                    <p:animEffect transition="in" filter="fade">
                                      <p:cBhvr>
                                        <p:cTn id="46" dur="500"/>
                                        <p:tgtEl>
                                          <p:spTgt spid="2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1"/>
                                        </p:tgtEl>
                                        <p:attrNameLst>
                                          <p:attrName>style.visibility</p:attrName>
                                        </p:attrNameLst>
                                      </p:cBhvr>
                                      <p:to>
                                        <p:strVal val="visible"/>
                                      </p:to>
                                    </p:set>
                                    <p:animEffect transition="in" filter="fade">
                                      <p:cBhvr>
                                        <p:cTn id="49" dur="500"/>
                                        <p:tgtEl>
                                          <p:spTgt spid="26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5"/>
                                        </p:tgtEl>
                                        <p:attrNameLst>
                                          <p:attrName>style.visibility</p:attrName>
                                        </p:attrNameLst>
                                      </p:cBhvr>
                                      <p:to>
                                        <p:strVal val="visible"/>
                                      </p:to>
                                    </p:set>
                                    <p:animEffect transition="in" filter="fade">
                                      <p:cBhvr>
                                        <p:cTn id="52" dur="500"/>
                                        <p:tgtEl>
                                          <p:spTgt spid="26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7"/>
                                        </p:tgtEl>
                                        <p:attrNameLst>
                                          <p:attrName>style.visibility</p:attrName>
                                        </p:attrNameLst>
                                      </p:cBhvr>
                                      <p:to>
                                        <p:strVal val="visible"/>
                                      </p:to>
                                    </p:set>
                                    <p:animEffect transition="in" filter="fade">
                                      <p:cBhvr>
                                        <p:cTn id="55" dur="500"/>
                                        <p:tgtEl>
                                          <p:spTgt spid="26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8"/>
                                        </p:tgtEl>
                                        <p:attrNameLst>
                                          <p:attrName>style.visibility</p:attrName>
                                        </p:attrNameLst>
                                      </p:cBhvr>
                                      <p:to>
                                        <p:strVal val="visible"/>
                                      </p:to>
                                    </p:set>
                                    <p:animEffect transition="in" filter="fade">
                                      <p:cBhvr>
                                        <p:cTn id="58" dur="500"/>
                                        <p:tgtEl>
                                          <p:spTgt spid="26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9"/>
                                        </p:tgtEl>
                                        <p:attrNameLst>
                                          <p:attrName>style.visibility</p:attrName>
                                        </p:attrNameLst>
                                      </p:cBhvr>
                                      <p:to>
                                        <p:strVal val="visible"/>
                                      </p:to>
                                    </p:set>
                                    <p:animEffect transition="in" filter="fade">
                                      <p:cBhvr>
                                        <p:cTn id="61" dur="500"/>
                                        <p:tgtEl>
                                          <p:spTgt spid="26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0"/>
                                        </p:tgtEl>
                                        <p:attrNameLst>
                                          <p:attrName>style.visibility</p:attrName>
                                        </p:attrNameLst>
                                      </p:cBhvr>
                                      <p:to>
                                        <p:strVal val="visible"/>
                                      </p:to>
                                    </p:set>
                                    <p:animEffect transition="in" filter="fade">
                                      <p:cBhvr>
                                        <p:cTn id="64" dur="500"/>
                                        <p:tgtEl>
                                          <p:spTgt spid="27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1"/>
                                        </p:tgtEl>
                                        <p:attrNameLst>
                                          <p:attrName>style.visibility</p:attrName>
                                        </p:attrNameLst>
                                      </p:cBhvr>
                                      <p:to>
                                        <p:strVal val="visible"/>
                                      </p:to>
                                    </p:set>
                                    <p:animEffect transition="in" filter="fade">
                                      <p:cBhvr>
                                        <p:cTn id="67" dur="500"/>
                                        <p:tgtEl>
                                          <p:spTgt spid="27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2"/>
                                        </p:tgtEl>
                                        <p:attrNameLst>
                                          <p:attrName>style.visibility</p:attrName>
                                        </p:attrNameLst>
                                      </p:cBhvr>
                                      <p:to>
                                        <p:strVal val="visible"/>
                                      </p:to>
                                    </p:set>
                                    <p:animEffect transition="in" filter="fade">
                                      <p:cBhvr>
                                        <p:cTn id="70" dur="500"/>
                                        <p:tgtEl>
                                          <p:spTgt spid="27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3"/>
                                        </p:tgtEl>
                                        <p:attrNameLst>
                                          <p:attrName>style.visibility</p:attrName>
                                        </p:attrNameLst>
                                      </p:cBhvr>
                                      <p:to>
                                        <p:strVal val="visible"/>
                                      </p:to>
                                    </p:set>
                                    <p:animEffect transition="in" filter="fade">
                                      <p:cBhvr>
                                        <p:cTn id="73" dur="500"/>
                                        <p:tgtEl>
                                          <p:spTgt spid="27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74"/>
                                        </p:tgtEl>
                                        <p:attrNameLst>
                                          <p:attrName>style.visibility</p:attrName>
                                        </p:attrNameLst>
                                      </p:cBhvr>
                                      <p:to>
                                        <p:strVal val="visible"/>
                                      </p:to>
                                    </p:set>
                                    <p:animEffect transition="in" filter="fade">
                                      <p:cBhvr>
                                        <p:cTn id="76" dur="500"/>
                                        <p:tgtEl>
                                          <p:spTgt spid="274"/>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52"/>
                                        </p:tgtEl>
                                        <p:attrNameLst>
                                          <p:attrName>style.visibility</p:attrName>
                                        </p:attrNameLst>
                                      </p:cBhvr>
                                      <p:to>
                                        <p:strVal val="visible"/>
                                      </p:to>
                                    </p:set>
                                    <p:animEffect transition="in" filter="fade">
                                      <p:cBhvr>
                                        <p:cTn id="79" dur="500"/>
                                        <p:tgtEl>
                                          <p:spTgt spid="275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53"/>
                                        </p:tgtEl>
                                        <p:attrNameLst>
                                          <p:attrName>style.visibility</p:attrName>
                                        </p:attrNameLst>
                                      </p:cBhvr>
                                      <p:to>
                                        <p:strVal val="visible"/>
                                      </p:to>
                                    </p:set>
                                    <p:animEffect transition="in" filter="fade">
                                      <p:cBhvr>
                                        <p:cTn id="82" dur="500"/>
                                        <p:tgtEl>
                                          <p:spTgt spid="275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54"/>
                                        </p:tgtEl>
                                        <p:attrNameLst>
                                          <p:attrName>style.visibility</p:attrName>
                                        </p:attrNameLst>
                                      </p:cBhvr>
                                      <p:to>
                                        <p:strVal val="visible"/>
                                      </p:to>
                                    </p:set>
                                    <p:animEffect transition="in" filter="fade">
                                      <p:cBhvr>
                                        <p:cTn id="85" dur="500"/>
                                        <p:tgtEl>
                                          <p:spTgt spid="275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55"/>
                                        </p:tgtEl>
                                        <p:attrNameLst>
                                          <p:attrName>style.visibility</p:attrName>
                                        </p:attrNameLst>
                                      </p:cBhvr>
                                      <p:to>
                                        <p:strVal val="visible"/>
                                      </p:to>
                                    </p:set>
                                    <p:animEffect transition="in" filter="fade">
                                      <p:cBhvr>
                                        <p:cTn id="88" dur="500"/>
                                        <p:tgtEl>
                                          <p:spTgt spid="275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756"/>
                                        </p:tgtEl>
                                        <p:attrNameLst>
                                          <p:attrName>style.visibility</p:attrName>
                                        </p:attrNameLst>
                                      </p:cBhvr>
                                      <p:to>
                                        <p:strVal val="visible"/>
                                      </p:to>
                                    </p:set>
                                    <p:animEffect transition="in" filter="fade">
                                      <p:cBhvr>
                                        <p:cTn id="91" dur="500"/>
                                        <p:tgtEl>
                                          <p:spTgt spid="275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757"/>
                                        </p:tgtEl>
                                        <p:attrNameLst>
                                          <p:attrName>style.visibility</p:attrName>
                                        </p:attrNameLst>
                                      </p:cBhvr>
                                      <p:to>
                                        <p:strVal val="visible"/>
                                      </p:to>
                                    </p:set>
                                    <p:animEffect transition="in" filter="fade">
                                      <p:cBhvr>
                                        <p:cTn id="94" dur="500"/>
                                        <p:tgtEl>
                                          <p:spTgt spid="275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758"/>
                                        </p:tgtEl>
                                        <p:attrNameLst>
                                          <p:attrName>style.visibility</p:attrName>
                                        </p:attrNameLst>
                                      </p:cBhvr>
                                      <p:to>
                                        <p:strVal val="visible"/>
                                      </p:to>
                                    </p:set>
                                    <p:animEffect transition="in" filter="fade">
                                      <p:cBhvr>
                                        <p:cTn id="97" dur="500"/>
                                        <p:tgtEl>
                                          <p:spTgt spid="275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59"/>
                                        </p:tgtEl>
                                        <p:attrNameLst>
                                          <p:attrName>style.visibility</p:attrName>
                                        </p:attrNameLst>
                                      </p:cBhvr>
                                      <p:to>
                                        <p:strVal val="visible"/>
                                      </p:to>
                                    </p:set>
                                    <p:animEffect transition="in" filter="fade">
                                      <p:cBhvr>
                                        <p:cTn id="100" dur="500"/>
                                        <p:tgtEl>
                                          <p:spTgt spid="275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694"/>
                                        </p:tgtEl>
                                        <p:attrNameLst>
                                          <p:attrName>style.visibility</p:attrName>
                                        </p:attrNameLst>
                                      </p:cBhvr>
                                      <p:to>
                                        <p:strVal val="visible"/>
                                      </p:to>
                                    </p:set>
                                    <p:animEffect transition="in" filter="fade">
                                      <p:cBhvr>
                                        <p:cTn id="105" dur="500"/>
                                        <p:tgtEl>
                                          <p:spTgt spid="2694"/>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2695"/>
                                        </p:tgtEl>
                                        <p:attrNameLst>
                                          <p:attrName>style.visibility</p:attrName>
                                        </p:attrNameLst>
                                      </p:cBhvr>
                                      <p:to>
                                        <p:strVal val="visible"/>
                                      </p:to>
                                    </p:set>
                                    <p:animEffect transition="in" filter="fade">
                                      <p:cBhvr>
                                        <p:cTn id="110" dur="500"/>
                                        <p:tgtEl>
                                          <p:spTgt spid="2695"/>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696"/>
                                        </p:tgtEl>
                                        <p:attrNameLst>
                                          <p:attrName>style.visibility</p:attrName>
                                        </p:attrNameLst>
                                      </p:cBhvr>
                                      <p:to>
                                        <p:strVal val="visible"/>
                                      </p:to>
                                    </p:set>
                                    <p:animEffect transition="in" filter="fade">
                                      <p:cBhvr>
                                        <p:cTn id="115" dur="500"/>
                                        <p:tgtEl>
                                          <p:spTgt spid="269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697"/>
                                        </p:tgtEl>
                                        <p:attrNameLst>
                                          <p:attrName>style.visibility</p:attrName>
                                        </p:attrNameLst>
                                      </p:cBhvr>
                                      <p:to>
                                        <p:strVal val="visible"/>
                                      </p:to>
                                    </p:set>
                                    <p:animEffect transition="in" filter="fade">
                                      <p:cBhvr>
                                        <p:cTn id="120" dur="500"/>
                                        <p:tgtEl>
                                          <p:spTgt spid="2697"/>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168">
                                            <p:txEl>
                                              <p:pRg st="0" end="0"/>
                                            </p:txEl>
                                          </p:spTgt>
                                        </p:tgtEl>
                                        <p:attrNameLst>
                                          <p:attrName>style.visibility</p:attrName>
                                        </p:attrNameLst>
                                      </p:cBhvr>
                                      <p:to>
                                        <p:strVal val="visible"/>
                                      </p:to>
                                    </p:set>
                                    <p:animEffect transition="in" filter="fade">
                                      <p:cBhvr>
                                        <p:cTn id="125" dur="500"/>
                                        <p:tgtEl>
                                          <p:spTgt spid="168">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168">
                                            <p:txEl>
                                              <p:pRg st="1" end="1"/>
                                            </p:txEl>
                                          </p:spTgt>
                                        </p:tgtEl>
                                        <p:attrNameLst>
                                          <p:attrName>style.visibility</p:attrName>
                                        </p:attrNameLst>
                                      </p:cBhvr>
                                      <p:to>
                                        <p:strVal val="visible"/>
                                      </p:to>
                                    </p:set>
                                    <p:animEffect transition="in" filter="fade">
                                      <p:cBhvr>
                                        <p:cTn id="130" dur="500"/>
                                        <p:tgtEl>
                                          <p:spTgt spid="168">
                                            <p:txEl>
                                              <p:pRg st="1" end="1"/>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68">
                                            <p:txEl>
                                              <p:pRg st="2" end="2"/>
                                            </p:txEl>
                                          </p:spTgt>
                                        </p:tgtEl>
                                        <p:attrNameLst>
                                          <p:attrName>style.visibility</p:attrName>
                                        </p:attrNameLst>
                                      </p:cBhvr>
                                      <p:to>
                                        <p:strVal val="visible"/>
                                      </p:to>
                                    </p:set>
                                    <p:animEffect transition="in" filter="fade">
                                      <p:cBhvr>
                                        <p:cTn id="135" dur="500"/>
                                        <p:tgtEl>
                                          <p:spTgt spid="168">
                                            <p:txEl>
                                              <p:pRg st="2" end="2"/>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68">
                                            <p:txEl>
                                              <p:pRg st="3" end="3"/>
                                            </p:txEl>
                                          </p:spTgt>
                                        </p:tgtEl>
                                        <p:attrNameLst>
                                          <p:attrName>style.visibility</p:attrName>
                                        </p:attrNameLst>
                                      </p:cBhvr>
                                      <p:to>
                                        <p:strVal val="visible"/>
                                      </p:to>
                                    </p:set>
                                    <p:animEffect transition="in" filter="fade">
                                      <p:cBhvr>
                                        <p:cTn id="140" dur="500"/>
                                        <p:tgtEl>
                                          <p:spTgt spid="1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90" grpId="0"/>
      <p:bldP spid="2691" grpId="0"/>
      <p:bldP spid="2692" grpId="0"/>
      <p:bldP spid="2693" grpId="0"/>
      <p:bldP spid="2694" grpId="0"/>
      <p:bldP spid="2695" grpId="0"/>
      <p:bldP spid="2696" grpId="0"/>
      <p:bldP spid="2697" grpId="0"/>
      <p:bldP spid="2700" grpId="0"/>
      <p:bldP spid="2713" grpId="0" animBg="1"/>
      <p:bldP spid="2714" grpId="0" animBg="1"/>
      <p:bldP spid="2715" grpId="0" animBg="1"/>
      <p:bldP spid="2716" grpId="0" animBg="1"/>
      <p:bldP spid="2717" grpId="0" animBg="1"/>
      <p:bldP spid="2718" grpId="0" animBg="1"/>
      <p:bldP spid="2719" grpId="0" animBg="1"/>
      <p:bldP spid="260" grpId="0" animBg="1"/>
      <p:bldP spid="261" grpId="0" animBg="1"/>
      <p:bldP spid="265" grpId="0" animBg="1"/>
      <p:bldP spid="267" grpId="0" animBg="1"/>
      <p:bldP spid="268" grpId="0" animBg="1"/>
      <p:bldP spid="269" grpId="0" animBg="1"/>
      <p:bldP spid="270" grpId="0" animBg="1"/>
      <p:bldP spid="271" grpId="0" animBg="1"/>
      <p:bldP spid="272" grpId="0" animBg="1"/>
      <p:bldP spid="273" grpId="0" animBg="1"/>
      <p:bldP spid="274" grpId="0" animBg="1"/>
      <p:bldP spid="2752" grpId="0" animBg="1"/>
      <p:bldP spid="2753" grpId="0" animBg="1"/>
      <p:bldP spid="2754" grpId="0" animBg="1"/>
      <p:bldP spid="2755" grpId="0" animBg="1"/>
      <p:bldP spid="2756" grpId="0" animBg="1"/>
      <p:bldP spid="2757" grpId="0" animBg="1"/>
      <p:bldP spid="2758" grpId="0" animBg="1"/>
      <p:bldP spid="2759" grpId="0" animBg="1"/>
      <p:bldP spid="168"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ectangle 5"/>
          <p:cNvSpPr>
            <a:spLocks noChangeArrowheads="1"/>
          </p:cNvSpPr>
          <p:nvPr/>
        </p:nvSpPr>
        <p:spPr bwMode="auto">
          <a:xfrm>
            <a:off x="976313" y="619125"/>
            <a:ext cx="7191375" cy="4540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 name="Rectangle 7"/>
          <p:cNvSpPr>
            <a:spLocks noChangeArrowheads="1"/>
          </p:cNvSpPr>
          <p:nvPr/>
        </p:nvSpPr>
        <p:spPr bwMode="auto">
          <a:xfrm>
            <a:off x="2811463" y="857250"/>
            <a:ext cx="463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Total</a:t>
            </a:r>
            <a:endParaRPr lang="en-US">
              <a:solidFill>
                <a:prstClr val="black"/>
              </a:solidFill>
              <a:cs typeface="+mn-cs"/>
            </a:endParaRPr>
          </a:p>
        </p:txBody>
      </p:sp>
      <p:sp>
        <p:nvSpPr>
          <p:cNvPr id="9" name="Rectangle 8"/>
          <p:cNvSpPr>
            <a:spLocks noChangeArrowheads="1"/>
          </p:cNvSpPr>
          <p:nvPr/>
        </p:nvSpPr>
        <p:spPr bwMode="auto">
          <a:xfrm>
            <a:off x="4052888" y="857250"/>
            <a:ext cx="1714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0</a:t>
            </a:r>
            <a:endParaRPr lang="en-US">
              <a:solidFill>
                <a:prstClr val="black"/>
              </a:solidFill>
              <a:cs typeface="+mn-cs"/>
            </a:endParaRPr>
          </a:p>
        </p:txBody>
      </p:sp>
      <p:sp>
        <p:nvSpPr>
          <p:cNvPr id="10" name="Rectangle 9"/>
          <p:cNvSpPr>
            <a:spLocks noChangeArrowheads="1"/>
          </p:cNvSpPr>
          <p:nvPr/>
        </p:nvSpPr>
        <p:spPr bwMode="auto">
          <a:xfrm>
            <a:off x="4768851" y="857250"/>
            <a:ext cx="5953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1 to 30</a:t>
            </a:r>
            <a:endParaRPr lang="en-US">
              <a:solidFill>
                <a:prstClr val="black"/>
              </a:solidFill>
              <a:cs typeface="+mn-cs"/>
            </a:endParaRPr>
          </a:p>
        </p:txBody>
      </p:sp>
      <p:sp>
        <p:nvSpPr>
          <p:cNvPr id="11" name="Rectangle 10"/>
          <p:cNvSpPr>
            <a:spLocks noChangeArrowheads="1"/>
          </p:cNvSpPr>
          <p:nvPr/>
        </p:nvSpPr>
        <p:spPr bwMode="auto">
          <a:xfrm>
            <a:off x="5626101" y="857250"/>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31 to 60</a:t>
            </a:r>
            <a:endParaRPr lang="en-US">
              <a:solidFill>
                <a:prstClr val="black"/>
              </a:solidFill>
              <a:cs typeface="+mn-cs"/>
            </a:endParaRPr>
          </a:p>
        </p:txBody>
      </p:sp>
      <p:sp>
        <p:nvSpPr>
          <p:cNvPr id="12" name="Rectangle 11"/>
          <p:cNvSpPr>
            <a:spLocks noChangeArrowheads="1"/>
          </p:cNvSpPr>
          <p:nvPr/>
        </p:nvSpPr>
        <p:spPr bwMode="auto">
          <a:xfrm>
            <a:off x="6523038" y="857250"/>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61 to 90</a:t>
            </a:r>
            <a:endParaRPr lang="en-US">
              <a:solidFill>
                <a:prstClr val="black"/>
              </a:solidFill>
              <a:cs typeface="+mn-cs"/>
            </a:endParaRPr>
          </a:p>
        </p:txBody>
      </p:sp>
      <p:sp>
        <p:nvSpPr>
          <p:cNvPr id="13" name="Rectangle 12"/>
          <p:cNvSpPr>
            <a:spLocks noChangeArrowheads="1"/>
          </p:cNvSpPr>
          <p:nvPr/>
        </p:nvSpPr>
        <p:spPr bwMode="auto">
          <a:xfrm>
            <a:off x="7421563" y="857250"/>
            <a:ext cx="676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Over 90</a:t>
            </a:r>
            <a:endParaRPr lang="en-US">
              <a:solidFill>
                <a:prstClr val="black"/>
              </a:solidFill>
              <a:cs typeface="+mn-cs"/>
            </a:endParaRPr>
          </a:p>
        </p:txBody>
      </p:sp>
      <p:sp>
        <p:nvSpPr>
          <p:cNvPr id="14" name="Rectangle 13"/>
          <p:cNvSpPr>
            <a:spLocks noChangeArrowheads="1"/>
          </p:cNvSpPr>
          <p:nvPr/>
        </p:nvSpPr>
        <p:spPr bwMode="auto">
          <a:xfrm>
            <a:off x="1016001" y="1082675"/>
            <a:ext cx="152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receivable</a:t>
            </a:r>
            <a:endParaRPr lang="en-US">
              <a:solidFill>
                <a:prstClr val="black"/>
              </a:solidFill>
              <a:cs typeface="+mn-cs"/>
            </a:endParaRPr>
          </a:p>
        </p:txBody>
      </p:sp>
      <p:sp>
        <p:nvSpPr>
          <p:cNvPr id="15" name="Rectangle 14"/>
          <p:cNvSpPr>
            <a:spLocks noChangeArrowheads="1"/>
          </p:cNvSpPr>
          <p:nvPr/>
        </p:nvSpPr>
        <p:spPr bwMode="auto">
          <a:xfrm>
            <a:off x="3094038" y="1082675"/>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$2,600</a:t>
            </a:r>
            <a:endParaRPr lang="en-US">
              <a:solidFill>
                <a:prstClr val="black"/>
              </a:solidFill>
              <a:cs typeface="+mn-cs"/>
            </a:endParaRPr>
          </a:p>
        </p:txBody>
      </p:sp>
      <p:sp>
        <p:nvSpPr>
          <p:cNvPr id="16" name="Rectangle 15"/>
          <p:cNvSpPr>
            <a:spLocks noChangeArrowheads="1"/>
          </p:cNvSpPr>
          <p:nvPr/>
        </p:nvSpPr>
        <p:spPr bwMode="auto">
          <a:xfrm>
            <a:off x="3992563" y="1082675"/>
            <a:ext cx="5651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$2,000</a:t>
            </a:r>
            <a:endParaRPr lang="en-US">
              <a:solidFill>
                <a:prstClr val="black"/>
              </a:solidFill>
              <a:cs typeface="+mn-cs"/>
            </a:endParaRPr>
          </a:p>
        </p:txBody>
      </p:sp>
      <p:sp>
        <p:nvSpPr>
          <p:cNvPr id="17" name="Rectangle 16"/>
          <p:cNvSpPr>
            <a:spLocks noChangeArrowheads="1"/>
          </p:cNvSpPr>
          <p:nvPr/>
        </p:nvSpPr>
        <p:spPr bwMode="auto">
          <a:xfrm>
            <a:off x="5021263" y="1082675"/>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$300</a:t>
            </a:r>
            <a:endParaRPr lang="en-US">
              <a:solidFill>
                <a:prstClr val="black"/>
              </a:solidFill>
              <a:cs typeface="+mn-cs"/>
            </a:endParaRPr>
          </a:p>
        </p:txBody>
      </p:sp>
      <p:sp>
        <p:nvSpPr>
          <p:cNvPr id="18" name="Rectangle 17"/>
          <p:cNvSpPr>
            <a:spLocks noChangeArrowheads="1"/>
          </p:cNvSpPr>
          <p:nvPr/>
        </p:nvSpPr>
        <p:spPr bwMode="auto">
          <a:xfrm>
            <a:off x="6008688" y="1082675"/>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$80</a:t>
            </a:r>
            <a:endParaRPr lang="en-US">
              <a:solidFill>
                <a:prstClr val="black"/>
              </a:solidFill>
              <a:cs typeface="+mn-cs"/>
            </a:endParaRPr>
          </a:p>
        </p:txBody>
      </p:sp>
      <p:sp>
        <p:nvSpPr>
          <p:cNvPr id="19" name="Rectangle 18"/>
          <p:cNvSpPr>
            <a:spLocks noChangeArrowheads="1"/>
          </p:cNvSpPr>
          <p:nvPr/>
        </p:nvSpPr>
        <p:spPr bwMode="auto">
          <a:xfrm>
            <a:off x="6816726" y="1082675"/>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$100</a:t>
            </a:r>
            <a:endParaRPr lang="en-US">
              <a:solidFill>
                <a:prstClr val="black"/>
              </a:solidFill>
              <a:cs typeface="+mn-cs"/>
            </a:endParaRPr>
          </a:p>
        </p:txBody>
      </p:sp>
      <p:sp>
        <p:nvSpPr>
          <p:cNvPr id="20" name="Rectangle 19"/>
          <p:cNvSpPr>
            <a:spLocks noChangeArrowheads="1"/>
          </p:cNvSpPr>
          <p:nvPr/>
        </p:nvSpPr>
        <p:spPr bwMode="auto">
          <a:xfrm>
            <a:off x="7713663" y="1082675"/>
            <a:ext cx="4333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$120</a:t>
            </a:r>
            <a:endParaRPr lang="en-US">
              <a:solidFill>
                <a:prstClr val="black"/>
              </a:solidFill>
              <a:cs typeface="+mn-cs"/>
            </a:endParaRPr>
          </a:p>
        </p:txBody>
      </p:sp>
      <p:sp>
        <p:nvSpPr>
          <p:cNvPr id="21" name="Rectangle 20"/>
          <p:cNvSpPr>
            <a:spLocks noChangeArrowheads="1"/>
          </p:cNvSpPr>
          <p:nvPr/>
        </p:nvSpPr>
        <p:spPr bwMode="auto">
          <a:xfrm>
            <a:off x="1016001" y="1289050"/>
            <a:ext cx="157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Percent uncollectible</a:t>
            </a:r>
            <a:endParaRPr lang="en-US">
              <a:solidFill>
                <a:prstClr val="black"/>
              </a:solidFill>
              <a:cs typeface="+mn-cs"/>
            </a:endParaRPr>
          </a:p>
        </p:txBody>
      </p:sp>
      <p:sp>
        <p:nvSpPr>
          <p:cNvPr id="22" name="Rectangle 21"/>
          <p:cNvSpPr>
            <a:spLocks noChangeArrowheads="1"/>
          </p:cNvSpPr>
          <p:nvPr/>
        </p:nvSpPr>
        <p:spPr bwMode="auto">
          <a:xfrm>
            <a:off x="4305301" y="1289050"/>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a:t>
            </a:r>
            <a:endParaRPr lang="en-US">
              <a:solidFill>
                <a:prstClr val="black"/>
              </a:solidFill>
              <a:cs typeface="+mn-cs"/>
            </a:endParaRPr>
          </a:p>
        </p:txBody>
      </p:sp>
      <p:sp>
        <p:nvSpPr>
          <p:cNvPr id="23" name="Rectangle 22"/>
          <p:cNvSpPr>
            <a:spLocks noChangeArrowheads="1"/>
          </p:cNvSpPr>
          <p:nvPr/>
        </p:nvSpPr>
        <p:spPr bwMode="auto">
          <a:xfrm>
            <a:off x="5202238" y="1289050"/>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2%</a:t>
            </a:r>
            <a:endParaRPr lang="en-US">
              <a:solidFill>
                <a:prstClr val="black"/>
              </a:solidFill>
              <a:cs typeface="+mn-cs"/>
            </a:endParaRPr>
          </a:p>
        </p:txBody>
      </p:sp>
      <p:sp>
        <p:nvSpPr>
          <p:cNvPr id="24" name="Rectangle 23"/>
          <p:cNvSpPr>
            <a:spLocks noChangeArrowheads="1"/>
          </p:cNvSpPr>
          <p:nvPr/>
        </p:nvSpPr>
        <p:spPr bwMode="auto">
          <a:xfrm>
            <a:off x="6100763" y="1289050"/>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a:t>
            </a:r>
            <a:endParaRPr lang="en-US">
              <a:solidFill>
                <a:prstClr val="black"/>
              </a:solidFill>
              <a:cs typeface="+mn-cs"/>
            </a:endParaRPr>
          </a:p>
        </p:txBody>
      </p:sp>
      <p:sp>
        <p:nvSpPr>
          <p:cNvPr id="25" name="Rectangle 24"/>
          <p:cNvSpPr>
            <a:spLocks noChangeArrowheads="1"/>
          </p:cNvSpPr>
          <p:nvPr/>
        </p:nvSpPr>
        <p:spPr bwMode="auto">
          <a:xfrm>
            <a:off x="6997701" y="1289050"/>
            <a:ext cx="30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a:t>
            </a:r>
            <a:endParaRPr lang="en-US">
              <a:solidFill>
                <a:prstClr val="black"/>
              </a:solidFill>
              <a:cs typeface="+mn-cs"/>
            </a:endParaRPr>
          </a:p>
        </p:txBody>
      </p:sp>
      <p:sp>
        <p:nvSpPr>
          <p:cNvPr id="26" name="Rectangle 25"/>
          <p:cNvSpPr>
            <a:spLocks noChangeArrowheads="1"/>
          </p:cNvSpPr>
          <p:nvPr/>
        </p:nvSpPr>
        <p:spPr bwMode="auto">
          <a:xfrm>
            <a:off x="7804151" y="1289050"/>
            <a:ext cx="3937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10%</a:t>
            </a:r>
            <a:endParaRPr lang="en-US">
              <a:solidFill>
                <a:prstClr val="black"/>
              </a:solidFill>
              <a:cs typeface="+mn-cs"/>
            </a:endParaRPr>
          </a:p>
        </p:txBody>
      </p:sp>
      <p:sp>
        <p:nvSpPr>
          <p:cNvPr id="27" name="Rectangle 26"/>
          <p:cNvSpPr>
            <a:spLocks noChangeArrowheads="1"/>
          </p:cNvSpPr>
          <p:nvPr/>
        </p:nvSpPr>
        <p:spPr bwMode="auto">
          <a:xfrm>
            <a:off x="1016001" y="1495425"/>
            <a:ext cx="15732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Uncollectible amount</a:t>
            </a:r>
            <a:endParaRPr lang="en-US">
              <a:solidFill>
                <a:prstClr val="black"/>
              </a:solidFill>
              <a:cs typeface="+mn-cs"/>
            </a:endParaRPr>
          </a:p>
        </p:txBody>
      </p:sp>
      <p:sp>
        <p:nvSpPr>
          <p:cNvPr id="28" name="Rectangle 27"/>
          <p:cNvSpPr>
            <a:spLocks noChangeArrowheads="1"/>
          </p:cNvSpPr>
          <p:nvPr/>
        </p:nvSpPr>
        <p:spPr bwMode="auto">
          <a:xfrm>
            <a:off x="3316288" y="1495425"/>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$49</a:t>
            </a:r>
            <a:endParaRPr lang="en-US">
              <a:solidFill>
                <a:prstClr val="black"/>
              </a:solidFill>
              <a:cs typeface="+mn-cs"/>
            </a:endParaRPr>
          </a:p>
        </p:txBody>
      </p:sp>
      <p:sp>
        <p:nvSpPr>
          <p:cNvPr id="29" name="Rectangle 28"/>
          <p:cNvSpPr>
            <a:spLocks noChangeArrowheads="1"/>
          </p:cNvSpPr>
          <p:nvPr/>
        </p:nvSpPr>
        <p:spPr bwMode="auto">
          <a:xfrm>
            <a:off x="4213226" y="1495425"/>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$20</a:t>
            </a:r>
            <a:endParaRPr lang="en-US" dirty="0">
              <a:solidFill>
                <a:prstClr val="black"/>
              </a:solidFill>
              <a:cs typeface="+mn-cs"/>
            </a:endParaRPr>
          </a:p>
        </p:txBody>
      </p:sp>
      <p:sp>
        <p:nvSpPr>
          <p:cNvPr id="30" name="Rectangle 29"/>
          <p:cNvSpPr>
            <a:spLocks noChangeArrowheads="1"/>
          </p:cNvSpPr>
          <p:nvPr/>
        </p:nvSpPr>
        <p:spPr bwMode="auto">
          <a:xfrm>
            <a:off x="5202238" y="1495425"/>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$6</a:t>
            </a:r>
            <a:endParaRPr lang="en-US">
              <a:solidFill>
                <a:prstClr val="black"/>
              </a:solidFill>
              <a:cs typeface="+mn-cs"/>
            </a:endParaRPr>
          </a:p>
        </p:txBody>
      </p:sp>
      <p:sp>
        <p:nvSpPr>
          <p:cNvPr id="31" name="Rectangle 30"/>
          <p:cNvSpPr>
            <a:spLocks noChangeArrowheads="1"/>
          </p:cNvSpPr>
          <p:nvPr/>
        </p:nvSpPr>
        <p:spPr bwMode="auto">
          <a:xfrm>
            <a:off x="6100763" y="1495425"/>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a:t>
            </a:r>
            <a:endParaRPr lang="en-US">
              <a:solidFill>
                <a:prstClr val="black"/>
              </a:solidFill>
              <a:cs typeface="+mn-cs"/>
            </a:endParaRPr>
          </a:p>
        </p:txBody>
      </p:sp>
      <p:sp>
        <p:nvSpPr>
          <p:cNvPr id="2688" name="Rectangle 31"/>
          <p:cNvSpPr>
            <a:spLocks noChangeArrowheads="1"/>
          </p:cNvSpPr>
          <p:nvPr/>
        </p:nvSpPr>
        <p:spPr bwMode="auto">
          <a:xfrm>
            <a:off x="6997701" y="1495425"/>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a:t>
            </a:r>
            <a:endParaRPr lang="en-US">
              <a:solidFill>
                <a:prstClr val="black"/>
              </a:solidFill>
              <a:cs typeface="+mn-cs"/>
            </a:endParaRPr>
          </a:p>
        </p:txBody>
      </p:sp>
      <p:sp>
        <p:nvSpPr>
          <p:cNvPr id="2689" name="Rectangle 32"/>
          <p:cNvSpPr>
            <a:spLocks noChangeArrowheads="1"/>
          </p:cNvSpPr>
          <p:nvPr/>
        </p:nvSpPr>
        <p:spPr bwMode="auto">
          <a:xfrm>
            <a:off x="7804151" y="1495425"/>
            <a:ext cx="3429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a:t>
            </a:r>
            <a:endParaRPr lang="en-US">
              <a:solidFill>
                <a:prstClr val="black"/>
              </a:solidFill>
              <a:cs typeface="+mn-cs"/>
            </a:endParaRPr>
          </a:p>
        </p:txBody>
      </p:sp>
      <p:sp>
        <p:nvSpPr>
          <p:cNvPr id="2705" name="Rectangle 48"/>
          <p:cNvSpPr>
            <a:spLocks noChangeArrowheads="1"/>
          </p:cNvSpPr>
          <p:nvPr/>
        </p:nvSpPr>
        <p:spPr bwMode="auto">
          <a:xfrm>
            <a:off x="5353051" y="639762"/>
            <a:ext cx="12001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Days Past Due</a:t>
            </a:r>
            <a:endParaRPr lang="en-US">
              <a:solidFill>
                <a:prstClr val="black"/>
              </a:solidFill>
              <a:cs typeface="+mn-cs"/>
            </a:endParaRPr>
          </a:p>
        </p:txBody>
      </p:sp>
      <p:sp>
        <p:nvSpPr>
          <p:cNvPr id="2712" name="Rectangle 49"/>
          <p:cNvSpPr>
            <a:spLocks noChangeArrowheads="1"/>
          </p:cNvSpPr>
          <p:nvPr/>
        </p:nvSpPr>
        <p:spPr bwMode="auto">
          <a:xfrm>
            <a:off x="966788" y="609600"/>
            <a:ext cx="19050" cy="4635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66" name="Rectangle 60"/>
          <p:cNvSpPr>
            <a:spLocks noChangeArrowheads="1"/>
          </p:cNvSpPr>
          <p:nvPr/>
        </p:nvSpPr>
        <p:spPr bwMode="auto">
          <a:xfrm>
            <a:off x="8147051" y="630237"/>
            <a:ext cx="20638" cy="4429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 name="Rectangle 69"/>
          <p:cNvSpPr>
            <a:spLocks noChangeArrowheads="1"/>
          </p:cNvSpPr>
          <p:nvPr/>
        </p:nvSpPr>
        <p:spPr bwMode="auto">
          <a:xfrm>
            <a:off x="985838" y="609600"/>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6" name="Line 70"/>
          <p:cNvSpPr>
            <a:spLocks noChangeShapeType="1"/>
          </p:cNvSpPr>
          <p:nvPr/>
        </p:nvSpPr>
        <p:spPr bwMode="auto">
          <a:xfrm>
            <a:off x="3668713" y="836612"/>
            <a:ext cx="4478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4" name="Rectangle 71"/>
          <p:cNvSpPr>
            <a:spLocks noChangeArrowheads="1"/>
          </p:cNvSpPr>
          <p:nvPr/>
        </p:nvSpPr>
        <p:spPr bwMode="auto">
          <a:xfrm>
            <a:off x="3668713" y="836612"/>
            <a:ext cx="44783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5" name="Rectangle 72"/>
          <p:cNvSpPr>
            <a:spLocks noChangeArrowheads="1"/>
          </p:cNvSpPr>
          <p:nvPr/>
        </p:nvSpPr>
        <p:spPr bwMode="auto">
          <a:xfrm>
            <a:off x="985838" y="1052512"/>
            <a:ext cx="718185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6" name="Line 73"/>
          <p:cNvSpPr>
            <a:spLocks noChangeShapeType="1"/>
          </p:cNvSpPr>
          <p:nvPr/>
        </p:nvSpPr>
        <p:spPr bwMode="auto">
          <a:xfrm>
            <a:off x="3668713" y="1474787"/>
            <a:ext cx="4498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7" name="Rectangle 74"/>
          <p:cNvSpPr>
            <a:spLocks noChangeArrowheads="1"/>
          </p:cNvSpPr>
          <p:nvPr/>
        </p:nvSpPr>
        <p:spPr bwMode="auto">
          <a:xfrm>
            <a:off x="3668713" y="1474787"/>
            <a:ext cx="44989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8" name="Line 75"/>
          <p:cNvSpPr>
            <a:spLocks noChangeShapeType="1"/>
          </p:cNvSpPr>
          <p:nvPr/>
        </p:nvSpPr>
        <p:spPr bwMode="auto">
          <a:xfrm>
            <a:off x="3668713" y="1681162"/>
            <a:ext cx="4498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9" name="Rectangle 76"/>
          <p:cNvSpPr>
            <a:spLocks noChangeArrowheads="1"/>
          </p:cNvSpPr>
          <p:nvPr/>
        </p:nvSpPr>
        <p:spPr bwMode="auto">
          <a:xfrm>
            <a:off x="3668713" y="1681162"/>
            <a:ext cx="44989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0" name="Line 77"/>
          <p:cNvSpPr>
            <a:spLocks noChangeShapeType="1"/>
          </p:cNvSpPr>
          <p:nvPr/>
        </p:nvSpPr>
        <p:spPr bwMode="auto">
          <a:xfrm>
            <a:off x="3668713" y="1701800"/>
            <a:ext cx="44989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1" name="Rectangle 78"/>
          <p:cNvSpPr>
            <a:spLocks noChangeArrowheads="1"/>
          </p:cNvSpPr>
          <p:nvPr/>
        </p:nvSpPr>
        <p:spPr bwMode="auto">
          <a:xfrm>
            <a:off x="3668713" y="1701800"/>
            <a:ext cx="4498975"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6" name="Rectangle 5"/>
          <p:cNvSpPr>
            <a:spLocks noChangeArrowheads="1"/>
          </p:cNvSpPr>
          <p:nvPr/>
        </p:nvSpPr>
        <p:spPr bwMode="auto">
          <a:xfrm>
            <a:off x="2322513" y="2946400"/>
            <a:ext cx="3602038"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7" name="Rectangle 6"/>
          <p:cNvSpPr>
            <a:spLocks noChangeArrowheads="1"/>
          </p:cNvSpPr>
          <p:nvPr/>
        </p:nvSpPr>
        <p:spPr bwMode="auto">
          <a:xfrm>
            <a:off x="1423988" y="5049838"/>
            <a:ext cx="6296025"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08" name="Rectangle 7"/>
          <p:cNvSpPr>
            <a:spLocks noChangeArrowheads="1"/>
          </p:cNvSpPr>
          <p:nvPr/>
        </p:nvSpPr>
        <p:spPr bwMode="auto">
          <a:xfrm>
            <a:off x="2362201" y="3194050"/>
            <a:ext cx="89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Unadjusted</a:t>
            </a:r>
            <a:endParaRPr lang="en-US" dirty="0">
              <a:solidFill>
                <a:prstClr val="black"/>
              </a:solidFill>
              <a:cs typeface="+mn-cs"/>
            </a:endParaRPr>
          </a:p>
        </p:txBody>
      </p:sp>
      <p:sp>
        <p:nvSpPr>
          <p:cNvPr id="2709" name="Rectangle 8"/>
          <p:cNvSpPr>
            <a:spLocks noChangeArrowheads="1"/>
          </p:cNvSpPr>
          <p:nvPr/>
        </p:nvSpPr>
        <p:spPr bwMode="auto">
          <a:xfrm>
            <a:off x="3765551" y="31940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10</a:t>
            </a:r>
            <a:endParaRPr lang="en-US">
              <a:solidFill>
                <a:prstClr val="black"/>
              </a:solidFill>
              <a:cs typeface="+mn-cs"/>
            </a:endParaRPr>
          </a:p>
        </p:txBody>
      </p:sp>
      <p:sp>
        <p:nvSpPr>
          <p:cNvPr id="2710" name="Rectangle 9"/>
          <p:cNvSpPr>
            <a:spLocks noChangeArrowheads="1"/>
          </p:cNvSpPr>
          <p:nvPr/>
        </p:nvSpPr>
        <p:spPr bwMode="auto">
          <a:xfrm>
            <a:off x="4249738" y="3400425"/>
            <a:ext cx="877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Adjustment</a:t>
            </a:r>
            <a:endParaRPr lang="en-US" dirty="0">
              <a:solidFill>
                <a:prstClr val="black"/>
              </a:solidFill>
              <a:cs typeface="+mn-cs"/>
            </a:endParaRPr>
          </a:p>
        </p:txBody>
      </p:sp>
      <p:sp>
        <p:nvSpPr>
          <p:cNvPr id="2711" name="Rectangle 10"/>
          <p:cNvSpPr>
            <a:spLocks noChangeArrowheads="1"/>
          </p:cNvSpPr>
          <p:nvPr/>
        </p:nvSpPr>
        <p:spPr bwMode="auto">
          <a:xfrm>
            <a:off x="5561013" y="34004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59</a:t>
            </a:r>
            <a:endParaRPr lang="en-US">
              <a:solidFill>
                <a:prstClr val="black"/>
              </a:solidFill>
              <a:cs typeface="+mn-cs"/>
            </a:endParaRPr>
          </a:p>
        </p:txBody>
      </p:sp>
      <p:sp>
        <p:nvSpPr>
          <p:cNvPr id="256" name="Rectangle 11"/>
          <p:cNvSpPr>
            <a:spLocks noChangeArrowheads="1"/>
          </p:cNvSpPr>
          <p:nvPr/>
        </p:nvSpPr>
        <p:spPr bwMode="auto">
          <a:xfrm>
            <a:off x="4249738" y="3616325"/>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Adjusted</a:t>
            </a:r>
            <a:endParaRPr lang="en-US" dirty="0">
              <a:solidFill>
                <a:prstClr val="black"/>
              </a:solidFill>
              <a:cs typeface="+mn-cs"/>
            </a:endParaRPr>
          </a:p>
        </p:txBody>
      </p:sp>
      <p:sp>
        <p:nvSpPr>
          <p:cNvPr id="257" name="Rectangle 12"/>
          <p:cNvSpPr>
            <a:spLocks noChangeArrowheads="1"/>
          </p:cNvSpPr>
          <p:nvPr/>
        </p:nvSpPr>
        <p:spPr bwMode="auto">
          <a:xfrm>
            <a:off x="5561013" y="36163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49</a:t>
            </a:r>
            <a:endParaRPr lang="en-US">
              <a:solidFill>
                <a:prstClr val="black"/>
              </a:solidFill>
              <a:cs typeface="+mn-cs"/>
            </a:endParaRPr>
          </a:p>
        </p:txBody>
      </p:sp>
      <p:sp>
        <p:nvSpPr>
          <p:cNvPr id="258" name="Rectangle 13"/>
          <p:cNvSpPr>
            <a:spLocks noChangeArrowheads="1"/>
          </p:cNvSpPr>
          <p:nvPr/>
        </p:nvSpPr>
        <p:spPr bwMode="auto">
          <a:xfrm>
            <a:off x="1463676" y="4648200"/>
            <a:ext cx="440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Step 3:  Make an adjusting entry to get from step 1 to step 2.</a:t>
            </a:r>
            <a:endParaRPr lang="en-US">
              <a:solidFill>
                <a:prstClr val="black"/>
              </a:solidFill>
              <a:cs typeface="+mn-cs"/>
            </a:endParaRPr>
          </a:p>
        </p:txBody>
      </p:sp>
      <p:sp>
        <p:nvSpPr>
          <p:cNvPr id="259" name="Rectangle 14"/>
          <p:cNvSpPr>
            <a:spLocks noChangeArrowheads="1"/>
          </p:cNvSpPr>
          <p:nvPr/>
        </p:nvSpPr>
        <p:spPr bwMode="auto">
          <a:xfrm>
            <a:off x="1706563" y="5070475"/>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Date</a:t>
            </a:r>
            <a:endParaRPr lang="en-US">
              <a:solidFill>
                <a:prstClr val="black"/>
              </a:solidFill>
              <a:cs typeface="+mn-cs"/>
            </a:endParaRPr>
          </a:p>
        </p:txBody>
      </p:sp>
      <p:sp>
        <p:nvSpPr>
          <p:cNvPr id="262" name="Rectangle 15"/>
          <p:cNvSpPr>
            <a:spLocks noChangeArrowheads="1"/>
          </p:cNvSpPr>
          <p:nvPr/>
        </p:nvSpPr>
        <p:spPr bwMode="auto">
          <a:xfrm>
            <a:off x="6165851" y="5070475"/>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63" name="Rectangle 16"/>
          <p:cNvSpPr>
            <a:spLocks noChangeArrowheads="1"/>
          </p:cNvSpPr>
          <p:nvPr/>
        </p:nvSpPr>
        <p:spPr bwMode="auto">
          <a:xfrm>
            <a:off x="7034213" y="5070475"/>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64" name="Rectangle 17"/>
          <p:cNvSpPr>
            <a:spLocks noChangeArrowheads="1"/>
          </p:cNvSpPr>
          <p:nvPr/>
        </p:nvSpPr>
        <p:spPr bwMode="auto">
          <a:xfrm>
            <a:off x="1604963" y="5297488"/>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Dec. 31</a:t>
            </a:r>
            <a:endParaRPr lang="en-US" dirty="0">
              <a:solidFill>
                <a:prstClr val="black"/>
              </a:solidFill>
              <a:cs typeface="+mn-cs"/>
            </a:endParaRPr>
          </a:p>
        </p:txBody>
      </p:sp>
      <p:sp>
        <p:nvSpPr>
          <p:cNvPr id="277" name="Rectangle 18"/>
          <p:cNvSpPr>
            <a:spLocks noChangeArrowheads="1"/>
          </p:cNvSpPr>
          <p:nvPr/>
        </p:nvSpPr>
        <p:spPr bwMode="auto">
          <a:xfrm>
            <a:off x="2413001" y="5297488"/>
            <a:ext cx="1503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Bad Debts Expense</a:t>
            </a:r>
            <a:endParaRPr lang="en-US">
              <a:solidFill>
                <a:prstClr val="black"/>
              </a:solidFill>
              <a:cs typeface="+mn-cs"/>
            </a:endParaRPr>
          </a:p>
        </p:txBody>
      </p:sp>
      <p:sp>
        <p:nvSpPr>
          <p:cNvPr id="278" name="Rectangle 19"/>
          <p:cNvSpPr>
            <a:spLocks noChangeArrowheads="1"/>
          </p:cNvSpPr>
          <p:nvPr/>
        </p:nvSpPr>
        <p:spPr bwMode="auto">
          <a:xfrm>
            <a:off x="6550026" y="5297488"/>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59</a:t>
            </a:r>
            <a:endParaRPr lang="en-US" dirty="0">
              <a:solidFill>
                <a:prstClr val="black"/>
              </a:solidFill>
              <a:cs typeface="+mn-cs"/>
            </a:endParaRPr>
          </a:p>
        </p:txBody>
      </p:sp>
      <p:sp>
        <p:nvSpPr>
          <p:cNvPr id="279" name="Rectangle 20"/>
          <p:cNvSpPr>
            <a:spLocks noChangeArrowheads="1"/>
          </p:cNvSpPr>
          <p:nvPr/>
        </p:nvSpPr>
        <p:spPr bwMode="auto">
          <a:xfrm>
            <a:off x="2635251" y="5503863"/>
            <a:ext cx="2401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Allowance for Doubtful Accounts</a:t>
            </a:r>
            <a:endParaRPr lang="en-US">
              <a:solidFill>
                <a:prstClr val="black"/>
              </a:solidFill>
              <a:cs typeface="+mn-cs"/>
            </a:endParaRPr>
          </a:p>
        </p:txBody>
      </p:sp>
      <p:sp>
        <p:nvSpPr>
          <p:cNvPr id="280" name="Rectangle 21"/>
          <p:cNvSpPr>
            <a:spLocks noChangeArrowheads="1"/>
          </p:cNvSpPr>
          <p:nvPr/>
        </p:nvSpPr>
        <p:spPr bwMode="auto">
          <a:xfrm>
            <a:off x="7446963" y="5503863"/>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59</a:t>
            </a:r>
            <a:endParaRPr lang="en-US">
              <a:solidFill>
                <a:prstClr val="black"/>
              </a:solidFill>
              <a:cs typeface="+mn-cs"/>
            </a:endParaRPr>
          </a:p>
        </p:txBody>
      </p:sp>
      <p:sp>
        <p:nvSpPr>
          <p:cNvPr id="281" name="Rectangle 22"/>
          <p:cNvSpPr>
            <a:spLocks noChangeArrowheads="1"/>
          </p:cNvSpPr>
          <p:nvPr/>
        </p:nvSpPr>
        <p:spPr bwMode="auto">
          <a:xfrm>
            <a:off x="2857501" y="2967038"/>
            <a:ext cx="2633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Allowance for Doubtful Accounts</a:t>
            </a:r>
            <a:endParaRPr lang="en-US" dirty="0">
              <a:solidFill>
                <a:prstClr val="black"/>
              </a:solidFill>
              <a:cs typeface="+mn-cs"/>
            </a:endParaRPr>
          </a:p>
        </p:txBody>
      </p:sp>
      <p:sp>
        <p:nvSpPr>
          <p:cNvPr id="282" name="Rectangle 23"/>
          <p:cNvSpPr>
            <a:spLocks noChangeArrowheads="1"/>
          </p:cNvSpPr>
          <p:nvPr/>
        </p:nvSpPr>
        <p:spPr bwMode="auto">
          <a:xfrm>
            <a:off x="1463676" y="1925638"/>
            <a:ext cx="457978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Step 1:  Determine what the current account balance equals.  </a:t>
            </a:r>
            <a:endParaRPr lang="en-US" dirty="0">
              <a:solidFill>
                <a:prstClr val="black"/>
              </a:solidFill>
              <a:cs typeface="+mn-cs"/>
            </a:endParaRPr>
          </a:p>
        </p:txBody>
      </p:sp>
      <p:sp>
        <p:nvSpPr>
          <p:cNvPr id="283" name="Rectangle 24"/>
          <p:cNvSpPr>
            <a:spLocks noChangeArrowheads="1"/>
          </p:cNvSpPr>
          <p:nvPr/>
        </p:nvSpPr>
        <p:spPr bwMode="auto">
          <a:xfrm>
            <a:off x="1463676" y="2120900"/>
            <a:ext cx="65374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When the estimate is based on receivables (Balance Sheet Approach) the account is the</a:t>
            </a:r>
            <a:endParaRPr lang="en-US" dirty="0">
              <a:solidFill>
                <a:prstClr val="black"/>
              </a:solidFill>
              <a:cs typeface="+mn-cs"/>
            </a:endParaRPr>
          </a:p>
        </p:txBody>
      </p:sp>
      <p:sp>
        <p:nvSpPr>
          <p:cNvPr id="284" name="Rectangle 25"/>
          <p:cNvSpPr>
            <a:spLocks noChangeArrowheads="1"/>
          </p:cNvSpPr>
          <p:nvPr/>
        </p:nvSpPr>
        <p:spPr bwMode="auto">
          <a:xfrm>
            <a:off x="1463677" y="2327275"/>
            <a:ext cx="67659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Balance sheet portion of the adjusting entry, Allowance for Doubtful Accounts.  The existing balance is a debit of $10.</a:t>
            </a:r>
            <a:endParaRPr lang="en-US" dirty="0">
              <a:solidFill>
                <a:prstClr val="black"/>
              </a:solidFill>
              <a:cs typeface="+mn-cs"/>
            </a:endParaRPr>
          </a:p>
        </p:txBody>
      </p:sp>
      <p:sp>
        <p:nvSpPr>
          <p:cNvPr id="286" name="Rectangle 27"/>
          <p:cNvSpPr>
            <a:spLocks noChangeArrowheads="1"/>
          </p:cNvSpPr>
          <p:nvPr/>
        </p:nvSpPr>
        <p:spPr bwMode="auto">
          <a:xfrm>
            <a:off x="1463676" y="4029075"/>
            <a:ext cx="50959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Step 2:  Determine what the current account balance SHOULD BE.  </a:t>
            </a:r>
            <a:endParaRPr lang="en-US" dirty="0">
              <a:solidFill>
                <a:prstClr val="black"/>
              </a:solidFill>
              <a:cs typeface="+mn-cs"/>
            </a:endParaRPr>
          </a:p>
        </p:txBody>
      </p:sp>
      <p:sp>
        <p:nvSpPr>
          <p:cNvPr id="287" name="Rectangle 28"/>
          <p:cNvSpPr>
            <a:spLocks noChangeArrowheads="1"/>
          </p:cNvSpPr>
          <p:nvPr/>
        </p:nvSpPr>
        <p:spPr bwMode="auto">
          <a:xfrm>
            <a:off x="1463676" y="4224338"/>
            <a:ext cx="40139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The balance should equal the amount calculated, $49.</a:t>
            </a:r>
            <a:endParaRPr lang="en-US" dirty="0">
              <a:solidFill>
                <a:prstClr val="black"/>
              </a:solidFill>
              <a:cs typeface="+mn-cs"/>
            </a:endParaRPr>
          </a:p>
        </p:txBody>
      </p:sp>
      <p:sp>
        <p:nvSpPr>
          <p:cNvPr id="2720" name="Rectangle 29"/>
          <p:cNvSpPr>
            <a:spLocks noChangeArrowheads="1"/>
          </p:cNvSpPr>
          <p:nvPr/>
        </p:nvSpPr>
        <p:spPr bwMode="auto">
          <a:xfrm>
            <a:off x="3532188" y="5070475"/>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721" name="Rectangle 30"/>
          <p:cNvSpPr>
            <a:spLocks noChangeArrowheads="1"/>
          </p:cNvSpPr>
          <p:nvPr/>
        </p:nvSpPr>
        <p:spPr bwMode="auto">
          <a:xfrm>
            <a:off x="1414463" y="503872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2" name="Line 31"/>
          <p:cNvSpPr>
            <a:spLocks noChangeShapeType="1"/>
          </p:cNvSpPr>
          <p:nvPr/>
        </p:nvSpPr>
        <p:spPr bwMode="auto">
          <a:xfrm>
            <a:off x="2322513" y="50593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3" name="Rectangle 32"/>
          <p:cNvSpPr>
            <a:spLocks noChangeArrowheads="1"/>
          </p:cNvSpPr>
          <p:nvPr/>
        </p:nvSpPr>
        <p:spPr bwMode="auto">
          <a:xfrm>
            <a:off x="2322513" y="50593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4" name="Line 33"/>
          <p:cNvSpPr>
            <a:spLocks noChangeShapeType="1"/>
          </p:cNvSpPr>
          <p:nvPr/>
        </p:nvSpPr>
        <p:spPr bwMode="auto">
          <a:xfrm>
            <a:off x="5913438" y="50593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5" name="Rectangle 34"/>
          <p:cNvSpPr>
            <a:spLocks noChangeArrowheads="1"/>
          </p:cNvSpPr>
          <p:nvPr/>
        </p:nvSpPr>
        <p:spPr bwMode="auto">
          <a:xfrm>
            <a:off x="5913438" y="505936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6" name="Line 35"/>
          <p:cNvSpPr>
            <a:spLocks noChangeShapeType="1"/>
          </p:cNvSpPr>
          <p:nvPr/>
        </p:nvSpPr>
        <p:spPr bwMode="auto">
          <a:xfrm>
            <a:off x="6811963" y="50593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7" name="Rectangle 36"/>
          <p:cNvSpPr>
            <a:spLocks noChangeArrowheads="1"/>
          </p:cNvSpPr>
          <p:nvPr/>
        </p:nvSpPr>
        <p:spPr bwMode="auto">
          <a:xfrm>
            <a:off x="6811963" y="50593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8" name="Rectangle 37"/>
          <p:cNvSpPr>
            <a:spLocks noChangeArrowheads="1"/>
          </p:cNvSpPr>
          <p:nvPr/>
        </p:nvSpPr>
        <p:spPr bwMode="auto">
          <a:xfrm>
            <a:off x="7699376" y="5059363"/>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29" name="Rectangle 38"/>
          <p:cNvSpPr>
            <a:spLocks noChangeArrowheads="1"/>
          </p:cNvSpPr>
          <p:nvPr/>
        </p:nvSpPr>
        <p:spPr bwMode="auto">
          <a:xfrm>
            <a:off x="4108451" y="3182938"/>
            <a:ext cx="19050" cy="630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0" name="Line 39"/>
          <p:cNvSpPr>
            <a:spLocks noChangeShapeType="1"/>
          </p:cNvSpPr>
          <p:nvPr/>
        </p:nvSpPr>
        <p:spPr bwMode="auto">
          <a:xfrm>
            <a:off x="1423988"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1" name="Rectangle 40"/>
          <p:cNvSpPr>
            <a:spLocks noChangeArrowheads="1"/>
          </p:cNvSpPr>
          <p:nvPr/>
        </p:nvSpPr>
        <p:spPr bwMode="auto">
          <a:xfrm>
            <a:off x="1423988" y="5286375"/>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2" name="Line 41"/>
          <p:cNvSpPr>
            <a:spLocks noChangeShapeType="1"/>
          </p:cNvSpPr>
          <p:nvPr/>
        </p:nvSpPr>
        <p:spPr bwMode="auto">
          <a:xfrm>
            <a:off x="2322513"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3" name="Rectangle 42"/>
          <p:cNvSpPr>
            <a:spLocks noChangeArrowheads="1"/>
          </p:cNvSpPr>
          <p:nvPr/>
        </p:nvSpPr>
        <p:spPr bwMode="auto">
          <a:xfrm>
            <a:off x="2322513" y="5286375"/>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4" name="Line 43"/>
          <p:cNvSpPr>
            <a:spLocks noChangeShapeType="1"/>
          </p:cNvSpPr>
          <p:nvPr/>
        </p:nvSpPr>
        <p:spPr bwMode="auto">
          <a:xfrm>
            <a:off x="5913438"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5" name="Rectangle 44"/>
          <p:cNvSpPr>
            <a:spLocks noChangeArrowheads="1"/>
          </p:cNvSpPr>
          <p:nvPr/>
        </p:nvSpPr>
        <p:spPr bwMode="auto">
          <a:xfrm>
            <a:off x="5913438" y="5286375"/>
            <a:ext cx="11113"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6" name="Line 45"/>
          <p:cNvSpPr>
            <a:spLocks noChangeShapeType="1"/>
          </p:cNvSpPr>
          <p:nvPr/>
        </p:nvSpPr>
        <p:spPr bwMode="auto">
          <a:xfrm>
            <a:off x="6811963"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7" name="Rectangle 46"/>
          <p:cNvSpPr>
            <a:spLocks noChangeArrowheads="1"/>
          </p:cNvSpPr>
          <p:nvPr/>
        </p:nvSpPr>
        <p:spPr bwMode="auto">
          <a:xfrm>
            <a:off x="6811963" y="5286375"/>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8" name="Line 47"/>
          <p:cNvSpPr>
            <a:spLocks noChangeShapeType="1"/>
          </p:cNvSpPr>
          <p:nvPr/>
        </p:nvSpPr>
        <p:spPr bwMode="auto">
          <a:xfrm>
            <a:off x="7710488" y="5286375"/>
            <a:ext cx="0" cy="61912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39" name="Rectangle 48"/>
          <p:cNvSpPr>
            <a:spLocks noChangeArrowheads="1"/>
          </p:cNvSpPr>
          <p:nvPr/>
        </p:nvSpPr>
        <p:spPr bwMode="auto">
          <a:xfrm>
            <a:off x="7710488" y="5286375"/>
            <a:ext cx="9525" cy="6191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0" name="Rectangle 49"/>
          <p:cNvSpPr>
            <a:spLocks noChangeArrowheads="1"/>
          </p:cNvSpPr>
          <p:nvPr/>
        </p:nvSpPr>
        <p:spPr bwMode="auto">
          <a:xfrm>
            <a:off x="2322513" y="2935288"/>
            <a:ext cx="36020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1" name="Rectangle 50"/>
          <p:cNvSpPr>
            <a:spLocks noChangeArrowheads="1"/>
          </p:cNvSpPr>
          <p:nvPr/>
        </p:nvSpPr>
        <p:spPr bwMode="auto">
          <a:xfrm>
            <a:off x="2322513" y="3162300"/>
            <a:ext cx="36020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2" name="Rectangle 51"/>
          <p:cNvSpPr>
            <a:spLocks noChangeArrowheads="1"/>
          </p:cNvSpPr>
          <p:nvPr/>
        </p:nvSpPr>
        <p:spPr bwMode="auto">
          <a:xfrm>
            <a:off x="2322513" y="3586163"/>
            <a:ext cx="36020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43" name="Rectangle 52"/>
          <p:cNvSpPr>
            <a:spLocks noChangeArrowheads="1"/>
          </p:cNvSpPr>
          <p:nvPr/>
        </p:nvSpPr>
        <p:spPr bwMode="auto">
          <a:xfrm>
            <a:off x="1433513" y="5038725"/>
            <a:ext cx="6286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4" name="Rectangle 53"/>
          <p:cNvSpPr>
            <a:spLocks noChangeArrowheads="1"/>
          </p:cNvSpPr>
          <p:nvPr/>
        </p:nvSpPr>
        <p:spPr bwMode="auto">
          <a:xfrm>
            <a:off x="1433513" y="5265738"/>
            <a:ext cx="6286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5" name="Line 54"/>
          <p:cNvSpPr>
            <a:spLocks noChangeShapeType="1"/>
          </p:cNvSpPr>
          <p:nvPr/>
        </p:nvSpPr>
        <p:spPr bwMode="auto">
          <a:xfrm>
            <a:off x="1433513" y="5483225"/>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6" name="Rectangle 55"/>
          <p:cNvSpPr>
            <a:spLocks noChangeArrowheads="1"/>
          </p:cNvSpPr>
          <p:nvPr/>
        </p:nvSpPr>
        <p:spPr bwMode="auto">
          <a:xfrm>
            <a:off x="1433513" y="5483225"/>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8" name="Line 56"/>
          <p:cNvSpPr>
            <a:spLocks noChangeShapeType="1"/>
          </p:cNvSpPr>
          <p:nvPr/>
        </p:nvSpPr>
        <p:spPr bwMode="auto">
          <a:xfrm>
            <a:off x="1433513" y="568960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9" name="Rectangle 57"/>
          <p:cNvSpPr>
            <a:spLocks noChangeArrowheads="1"/>
          </p:cNvSpPr>
          <p:nvPr/>
        </p:nvSpPr>
        <p:spPr bwMode="auto">
          <a:xfrm>
            <a:off x="1433513" y="5689600"/>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0" name="Line 58"/>
          <p:cNvSpPr>
            <a:spLocks noChangeShapeType="1"/>
          </p:cNvSpPr>
          <p:nvPr/>
        </p:nvSpPr>
        <p:spPr bwMode="auto">
          <a:xfrm>
            <a:off x="1433513" y="5894388"/>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1" name="Rectangle 59"/>
          <p:cNvSpPr>
            <a:spLocks noChangeArrowheads="1"/>
          </p:cNvSpPr>
          <p:nvPr/>
        </p:nvSpPr>
        <p:spPr bwMode="auto">
          <a:xfrm>
            <a:off x="1433513" y="5894388"/>
            <a:ext cx="628650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8" name="Rectangle 9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9-4 SOLUTION</a:t>
            </a:r>
            <a:endParaRPr lang="en-US" sz="2400" b="1" dirty="0">
              <a:solidFill>
                <a:prstClr val="white"/>
              </a:solidFill>
            </a:endParaRPr>
          </a:p>
        </p:txBody>
      </p:sp>
      <p:sp>
        <p:nvSpPr>
          <p:cNvPr id="99" name="Rounded Rectangle 98"/>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P3: </a:t>
            </a:r>
            <a:r>
              <a:rPr lang="en-US" altLang="en-US" sz="1100" dirty="0">
                <a:solidFill>
                  <a:prstClr val="black"/>
                </a:solidFill>
                <a:latin typeface="Calibri"/>
                <a:cs typeface="+mn-cs"/>
              </a:rPr>
              <a:t>E</a:t>
            </a:r>
            <a:r>
              <a:rPr lang="en-US" sz="1100" dirty="0" err="1" smtClean="0">
                <a:solidFill>
                  <a:prstClr val="black"/>
                </a:solidFill>
                <a:latin typeface="Calibri"/>
                <a:cs typeface="+mn-cs"/>
              </a:rPr>
              <a:t>stimate</a:t>
            </a:r>
            <a:r>
              <a:rPr lang="en-US" sz="1100" dirty="0" smtClean="0">
                <a:solidFill>
                  <a:prstClr val="black"/>
                </a:solidFill>
                <a:latin typeface="Calibri"/>
                <a:cs typeface="+mn-cs"/>
              </a:rPr>
              <a:t> </a:t>
            </a:r>
            <a:r>
              <a:rPr lang="en-US" sz="1100" dirty="0" err="1">
                <a:solidFill>
                  <a:prstClr val="black"/>
                </a:solidFill>
                <a:latin typeface="Calibri"/>
                <a:cs typeface="+mn-cs"/>
              </a:rPr>
              <a:t>uncollectibles</a:t>
            </a:r>
            <a:r>
              <a:rPr lang="en-US" sz="1100" dirty="0">
                <a:solidFill>
                  <a:prstClr val="black"/>
                </a:solidFill>
                <a:latin typeface="Calibri"/>
                <a:cs typeface="+mn-cs"/>
              </a:rPr>
              <a:t> based on sales and accounts receivable. </a:t>
            </a:r>
          </a:p>
        </p:txBody>
      </p:sp>
    </p:spTree>
    <p:extLst>
      <p:ext uri="{BB962C8B-B14F-4D97-AF65-F5344CB8AC3E}">
        <p14:creationId xmlns:p14="http://schemas.microsoft.com/office/powerpoint/2010/main" val="1992382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500"/>
                                        <p:tgtEl>
                                          <p:spTgt spid="2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500"/>
                                        <p:tgtEl>
                                          <p:spTgt spid="27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500"/>
                                        <p:tgtEl>
                                          <p:spTgt spid="27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3"/>
                                        </p:tgtEl>
                                        <p:attrNameLst>
                                          <p:attrName>style.visibility</p:attrName>
                                        </p:attrNameLst>
                                      </p:cBhvr>
                                      <p:to>
                                        <p:strVal val="visible"/>
                                      </p:to>
                                    </p:set>
                                    <p:animEffect transition="in" filter="fade">
                                      <p:cBhvr>
                                        <p:cTn id="18" dur="500"/>
                                        <p:tgtEl>
                                          <p:spTgt spid="28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4"/>
                                        </p:tgtEl>
                                        <p:attrNameLst>
                                          <p:attrName>style.visibility</p:attrName>
                                        </p:attrNameLst>
                                      </p:cBhvr>
                                      <p:to>
                                        <p:strVal val="visible"/>
                                      </p:to>
                                    </p:set>
                                    <p:animEffect transition="in" filter="fade">
                                      <p:cBhvr>
                                        <p:cTn id="21" dur="500"/>
                                        <p:tgtEl>
                                          <p:spTgt spid="28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fade">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08"/>
                                        </p:tgtEl>
                                        <p:attrNameLst>
                                          <p:attrName>style.visibility</p:attrName>
                                        </p:attrNameLst>
                                      </p:cBhvr>
                                      <p:to>
                                        <p:strVal val="visible"/>
                                      </p:to>
                                    </p:set>
                                    <p:animEffect transition="in" filter="fade">
                                      <p:cBhvr>
                                        <p:cTn id="31" dur="500"/>
                                        <p:tgtEl>
                                          <p:spTgt spid="270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09"/>
                                        </p:tgtEl>
                                        <p:attrNameLst>
                                          <p:attrName>style.visibility</p:attrName>
                                        </p:attrNameLst>
                                      </p:cBhvr>
                                      <p:to>
                                        <p:strVal val="visible"/>
                                      </p:to>
                                    </p:set>
                                    <p:animEffect transition="in" filter="fade">
                                      <p:cBhvr>
                                        <p:cTn id="34" dur="500"/>
                                        <p:tgtEl>
                                          <p:spTgt spid="270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746"/>
                                        </p:tgtEl>
                                        <p:attrNameLst>
                                          <p:attrName>style.visibility</p:attrName>
                                        </p:attrNameLst>
                                      </p:cBhvr>
                                      <p:to>
                                        <p:strVal val="visible"/>
                                      </p:to>
                                    </p:set>
                                    <p:animEffect transition="in" filter="fade">
                                      <p:cBhvr>
                                        <p:cTn id="42" dur="500"/>
                                        <p:tgtEl>
                                          <p:spTgt spid="274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47"/>
                                        </p:tgtEl>
                                        <p:attrNameLst>
                                          <p:attrName>style.visibility</p:attrName>
                                        </p:attrNameLst>
                                      </p:cBhvr>
                                      <p:to>
                                        <p:strVal val="visible"/>
                                      </p:to>
                                    </p:set>
                                    <p:animEffect transition="in" filter="fade">
                                      <p:cBhvr>
                                        <p:cTn id="45" dur="500"/>
                                        <p:tgtEl>
                                          <p:spTgt spid="274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748"/>
                                        </p:tgtEl>
                                        <p:attrNameLst>
                                          <p:attrName>style.visibility</p:attrName>
                                        </p:attrNameLst>
                                      </p:cBhvr>
                                      <p:to>
                                        <p:strVal val="visible"/>
                                      </p:to>
                                    </p:set>
                                    <p:animEffect transition="in" filter="fade">
                                      <p:cBhvr>
                                        <p:cTn id="48" dur="500"/>
                                        <p:tgtEl>
                                          <p:spTgt spid="274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49"/>
                                        </p:tgtEl>
                                        <p:attrNameLst>
                                          <p:attrName>style.visibility</p:attrName>
                                        </p:attrNameLst>
                                      </p:cBhvr>
                                      <p:to>
                                        <p:strVal val="visible"/>
                                      </p:to>
                                    </p:set>
                                    <p:animEffect transition="in" filter="fade">
                                      <p:cBhvr>
                                        <p:cTn id="51" dur="500"/>
                                        <p:tgtEl>
                                          <p:spTgt spid="274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50"/>
                                        </p:tgtEl>
                                        <p:attrNameLst>
                                          <p:attrName>style.visibility</p:attrName>
                                        </p:attrNameLst>
                                      </p:cBhvr>
                                      <p:to>
                                        <p:strVal val="visible"/>
                                      </p:to>
                                    </p:set>
                                    <p:animEffect transition="in" filter="fade">
                                      <p:cBhvr>
                                        <p:cTn id="54" dur="500"/>
                                        <p:tgtEl>
                                          <p:spTgt spid="275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751"/>
                                        </p:tgtEl>
                                        <p:attrNameLst>
                                          <p:attrName>style.visibility</p:attrName>
                                        </p:attrNameLst>
                                      </p:cBhvr>
                                      <p:to>
                                        <p:strVal val="visible"/>
                                      </p:to>
                                    </p:set>
                                    <p:animEffect transition="in" filter="fade">
                                      <p:cBhvr>
                                        <p:cTn id="57" dur="500"/>
                                        <p:tgtEl>
                                          <p:spTgt spid="275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688"/>
                                        </p:tgtEl>
                                        <p:attrNameLst>
                                          <p:attrName>style.visibility</p:attrName>
                                        </p:attrNameLst>
                                      </p:cBhvr>
                                      <p:to>
                                        <p:strVal val="visible"/>
                                      </p:to>
                                    </p:set>
                                    <p:animEffect transition="in" filter="fade">
                                      <p:cBhvr>
                                        <p:cTn id="77" dur="500"/>
                                        <p:tgtEl>
                                          <p:spTgt spid="268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689"/>
                                        </p:tgtEl>
                                        <p:attrNameLst>
                                          <p:attrName>style.visibility</p:attrName>
                                        </p:attrNameLst>
                                      </p:cBhvr>
                                      <p:to>
                                        <p:strVal val="visible"/>
                                      </p:to>
                                    </p:set>
                                    <p:animEffect transition="in" filter="fade">
                                      <p:cBhvr>
                                        <p:cTn id="82" dur="500"/>
                                        <p:tgtEl>
                                          <p:spTgt spid="268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7"/>
                                        </p:tgtEl>
                                        <p:attrNameLst>
                                          <p:attrName>style.visibility</p:attrName>
                                        </p:attrNameLst>
                                      </p:cBhvr>
                                      <p:to>
                                        <p:strVal val="visible"/>
                                      </p:to>
                                    </p:set>
                                    <p:animEffect transition="in" filter="fade">
                                      <p:cBhvr>
                                        <p:cTn id="92" dur="500"/>
                                        <p:tgtEl>
                                          <p:spTgt spid="28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6"/>
                                        </p:tgtEl>
                                        <p:attrNameLst>
                                          <p:attrName>style.visibility</p:attrName>
                                        </p:attrNameLst>
                                      </p:cBhvr>
                                      <p:to>
                                        <p:strVal val="visible"/>
                                      </p:to>
                                    </p:set>
                                    <p:animEffect transition="in" filter="fade">
                                      <p:cBhvr>
                                        <p:cTn id="97" dur="500"/>
                                        <p:tgtEl>
                                          <p:spTgt spid="25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57"/>
                                        </p:tgtEl>
                                        <p:attrNameLst>
                                          <p:attrName>style.visibility</p:attrName>
                                        </p:attrNameLst>
                                      </p:cBhvr>
                                      <p:to>
                                        <p:strVal val="visible"/>
                                      </p:to>
                                    </p:set>
                                    <p:animEffect transition="in" filter="fade">
                                      <p:cBhvr>
                                        <p:cTn id="100" dur="500"/>
                                        <p:tgtEl>
                                          <p:spTgt spid="25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2710"/>
                                        </p:tgtEl>
                                        <p:attrNameLst>
                                          <p:attrName>style.visibility</p:attrName>
                                        </p:attrNameLst>
                                      </p:cBhvr>
                                      <p:to>
                                        <p:strVal val="visible"/>
                                      </p:to>
                                    </p:set>
                                    <p:animEffect transition="in" filter="fade">
                                      <p:cBhvr>
                                        <p:cTn id="105" dur="500"/>
                                        <p:tgtEl>
                                          <p:spTgt spid="271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711"/>
                                        </p:tgtEl>
                                        <p:attrNameLst>
                                          <p:attrName>style.visibility</p:attrName>
                                        </p:attrNameLst>
                                      </p:cBhvr>
                                      <p:to>
                                        <p:strVal val="visible"/>
                                      </p:to>
                                    </p:set>
                                    <p:animEffect transition="in" filter="fade">
                                      <p:cBhvr>
                                        <p:cTn id="108" dur="500"/>
                                        <p:tgtEl>
                                          <p:spTgt spid="2711"/>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278"/>
                                        </p:tgtEl>
                                        <p:attrNameLst>
                                          <p:attrName>style.visibility</p:attrName>
                                        </p:attrNameLst>
                                      </p:cBhvr>
                                      <p:to>
                                        <p:strVal val="visible"/>
                                      </p:to>
                                    </p:set>
                                    <p:animEffect transition="in" filter="fade">
                                      <p:cBhvr>
                                        <p:cTn id="113" dur="500"/>
                                        <p:tgtEl>
                                          <p:spTgt spid="27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80"/>
                                        </p:tgtEl>
                                        <p:attrNameLst>
                                          <p:attrName>style.visibility</p:attrName>
                                        </p:attrNameLst>
                                      </p:cBhvr>
                                      <p:to>
                                        <p:strVal val="visible"/>
                                      </p:to>
                                    </p:set>
                                    <p:animEffect transition="in" filter="fade">
                                      <p:cBhvr>
                                        <p:cTn id="116"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2688" grpId="0"/>
      <p:bldP spid="2689" grpId="0"/>
      <p:bldP spid="2746" grpId="0" animBg="1"/>
      <p:bldP spid="2747" grpId="0" animBg="1"/>
      <p:bldP spid="2748" grpId="0" animBg="1"/>
      <p:bldP spid="2749" grpId="0" animBg="1"/>
      <p:bldP spid="2750" grpId="0" animBg="1"/>
      <p:bldP spid="2751" grpId="0" animBg="1"/>
      <p:bldP spid="2708" grpId="0"/>
      <p:bldP spid="2709" grpId="0"/>
      <p:bldP spid="2710" grpId="0"/>
      <p:bldP spid="2711" grpId="0"/>
      <p:bldP spid="256" grpId="0"/>
      <p:bldP spid="257" grpId="0"/>
      <p:bldP spid="264" grpId="0"/>
      <p:bldP spid="277" grpId="0"/>
      <p:bldP spid="278" grpId="0"/>
      <p:bldP spid="279" grpId="0"/>
      <p:bldP spid="280" grpId="0"/>
      <p:bldP spid="281" grpId="0"/>
      <p:bldP spid="283" grpId="0"/>
      <p:bldP spid="284" grpId="0"/>
      <p:bldP spid="28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56" name="Rectangle 68"/>
          <p:cNvSpPr>
            <a:spLocks noChangeArrowheads="1"/>
          </p:cNvSpPr>
          <p:nvPr/>
        </p:nvSpPr>
        <p:spPr bwMode="auto">
          <a:xfrm>
            <a:off x="2322513" y="2887663"/>
            <a:ext cx="3602038"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7" name="Rectangle 69"/>
          <p:cNvSpPr>
            <a:spLocks noChangeArrowheads="1"/>
          </p:cNvSpPr>
          <p:nvPr/>
        </p:nvSpPr>
        <p:spPr bwMode="auto">
          <a:xfrm>
            <a:off x="1423988" y="4989513"/>
            <a:ext cx="629602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8" name="Rectangle 70"/>
          <p:cNvSpPr>
            <a:spLocks noChangeArrowheads="1"/>
          </p:cNvSpPr>
          <p:nvPr/>
        </p:nvSpPr>
        <p:spPr bwMode="auto">
          <a:xfrm>
            <a:off x="1463676" y="1752600"/>
            <a:ext cx="4510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Step 1:  Determine what the current account balance equals.  </a:t>
            </a:r>
            <a:endParaRPr lang="en-US" dirty="0">
              <a:solidFill>
                <a:prstClr val="black"/>
              </a:solidFill>
              <a:cs typeface="+mn-cs"/>
            </a:endParaRPr>
          </a:p>
        </p:txBody>
      </p:sp>
      <p:sp>
        <p:nvSpPr>
          <p:cNvPr id="2759" name="Rectangle 71"/>
          <p:cNvSpPr>
            <a:spLocks noChangeArrowheads="1"/>
          </p:cNvSpPr>
          <p:nvPr/>
        </p:nvSpPr>
        <p:spPr bwMode="auto">
          <a:xfrm>
            <a:off x="4249738" y="3135313"/>
            <a:ext cx="89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Unadjusted</a:t>
            </a:r>
            <a:endParaRPr lang="en-US" dirty="0">
              <a:solidFill>
                <a:prstClr val="black"/>
              </a:solidFill>
              <a:cs typeface="+mn-cs"/>
            </a:endParaRPr>
          </a:p>
        </p:txBody>
      </p:sp>
      <p:sp>
        <p:nvSpPr>
          <p:cNvPr id="2760" name="Rectangle 72"/>
          <p:cNvSpPr>
            <a:spLocks noChangeArrowheads="1"/>
          </p:cNvSpPr>
          <p:nvPr/>
        </p:nvSpPr>
        <p:spPr bwMode="auto">
          <a:xfrm>
            <a:off x="5651501" y="3135313"/>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a:t>
            </a:r>
            <a:endParaRPr lang="en-US" dirty="0">
              <a:solidFill>
                <a:prstClr val="black"/>
              </a:solidFill>
              <a:cs typeface="+mn-cs"/>
            </a:endParaRPr>
          </a:p>
        </p:txBody>
      </p:sp>
      <p:sp>
        <p:nvSpPr>
          <p:cNvPr id="2761" name="Rectangle 73"/>
          <p:cNvSpPr>
            <a:spLocks noChangeArrowheads="1"/>
          </p:cNvSpPr>
          <p:nvPr/>
        </p:nvSpPr>
        <p:spPr bwMode="auto">
          <a:xfrm>
            <a:off x="4249738" y="3340100"/>
            <a:ext cx="877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Adjustment</a:t>
            </a:r>
            <a:endParaRPr lang="en-US" dirty="0">
              <a:solidFill>
                <a:prstClr val="black"/>
              </a:solidFill>
              <a:cs typeface="+mn-cs"/>
            </a:endParaRPr>
          </a:p>
        </p:txBody>
      </p:sp>
      <p:sp>
        <p:nvSpPr>
          <p:cNvPr id="2762" name="Rectangle 74"/>
          <p:cNvSpPr>
            <a:spLocks noChangeArrowheads="1"/>
          </p:cNvSpPr>
          <p:nvPr/>
        </p:nvSpPr>
        <p:spPr bwMode="auto">
          <a:xfrm>
            <a:off x="5561013" y="3340100"/>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48</a:t>
            </a:r>
            <a:endParaRPr lang="en-US" dirty="0">
              <a:solidFill>
                <a:prstClr val="black"/>
              </a:solidFill>
              <a:cs typeface="+mn-cs"/>
            </a:endParaRPr>
          </a:p>
        </p:txBody>
      </p:sp>
      <p:sp>
        <p:nvSpPr>
          <p:cNvPr id="2763" name="Rectangle 75"/>
          <p:cNvSpPr>
            <a:spLocks noChangeArrowheads="1"/>
          </p:cNvSpPr>
          <p:nvPr/>
        </p:nvSpPr>
        <p:spPr bwMode="auto">
          <a:xfrm>
            <a:off x="4249738" y="3557588"/>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Adjusted</a:t>
            </a:r>
            <a:endParaRPr lang="en-US">
              <a:solidFill>
                <a:prstClr val="black"/>
              </a:solidFill>
              <a:cs typeface="+mn-cs"/>
            </a:endParaRPr>
          </a:p>
        </p:txBody>
      </p:sp>
      <p:sp>
        <p:nvSpPr>
          <p:cNvPr id="2764" name="Rectangle 76"/>
          <p:cNvSpPr>
            <a:spLocks noChangeArrowheads="1"/>
          </p:cNvSpPr>
          <p:nvPr/>
        </p:nvSpPr>
        <p:spPr bwMode="auto">
          <a:xfrm>
            <a:off x="5561013" y="3557588"/>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52</a:t>
            </a:r>
            <a:endParaRPr lang="en-US">
              <a:solidFill>
                <a:prstClr val="black"/>
              </a:solidFill>
              <a:cs typeface="+mn-cs"/>
            </a:endParaRPr>
          </a:p>
        </p:txBody>
      </p:sp>
      <p:sp>
        <p:nvSpPr>
          <p:cNvPr id="2765" name="Rectangle 77"/>
          <p:cNvSpPr>
            <a:spLocks noChangeArrowheads="1"/>
          </p:cNvSpPr>
          <p:nvPr/>
        </p:nvSpPr>
        <p:spPr bwMode="auto">
          <a:xfrm>
            <a:off x="1463676" y="3886200"/>
            <a:ext cx="4973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Step 2:  Determine what the current account balance SHOULD BE.  </a:t>
            </a:r>
            <a:endParaRPr lang="en-US" dirty="0">
              <a:solidFill>
                <a:prstClr val="black"/>
              </a:solidFill>
              <a:cs typeface="+mn-cs"/>
            </a:endParaRPr>
          </a:p>
        </p:txBody>
      </p:sp>
      <p:sp>
        <p:nvSpPr>
          <p:cNvPr id="2766" name="Rectangle 78"/>
          <p:cNvSpPr>
            <a:spLocks noChangeArrowheads="1"/>
          </p:cNvSpPr>
          <p:nvPr/>
        </p:nvSpPr>
        <p:spPr bwMode="auto">
          <a:xfrm>
            <a:off x="1463676" y="4175125"/>
            <a:ext cx="547470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The balance should be 2% of Accounts Receivable.  $2,600 x .02 = $52.</a:t>
            </a:r>
            <a:endParaRPr lang="en-US" dirty="0">
              <a:solidFill>
                <a:prstClr val="black"/>
              </a:solidFill>
              <a:cs typeface="+mn-cs"/>
            </a:endParaRPr>
          </a:p>
        </p:txBody>
      </p:sp>
      <p:sp>
        <p:nvSpPr>
          <p:cNvPr id="2767" name="Rectangle 79"/>
          <p:cNvSpPr>
            <a:spLocks noChangeArrowheads="1"/>
          </p:cNvSpPr>
          <p:nvPr/>
        </p:nvSpPr>
        <p:spPr bwMode="auto">
          <a:xfrm>
            <a:off x="1463676" y="4587875"/>
            <a:ext cx="440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Step 3:  Make an adjusting entry to get from step 1 to step 2.</a:t>
            </a:r>
            <a:endParaRPr lang="en-US">
              <a:solidFill>
                <a:prstClr val="black"/>
              </a:solidFill>
              <a:cs typeface="+mn-cs"/>
            </a:endParaRPr>
          </a:p>
        </p:txBody>
      </p:sp>
      <p:sp>
        <p:nvSpPr>
          <p:cNvPr id="2768" name="Rectangle 80"/>
          <p:cNvSpPr>
            <a:spLocks noChangeArrowheads="1"/>
          </p:cNvSpPr>
          <p:nvPr/>
        </p:nvSpPr>
        <p:spPr bwMode="auto">
          <a:xfrm>
            <a:off x="1706563" y="501015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Date</a:t>
            </a:r>
            <a:endParaRPr lang="en-US">
              <a:solidFill>
                <a:prstClr val="black"/>
              </a:solidFill>
              <a:cs typeface="+mn-cs"/>
            </a:endParaRPr>
          </a:p>
        </p:txBody>
      </p:sp>
      <p:sp>
        <p:nvSpPr>
          <p:cNvPr id="2769" name="Rectangle 81"/>
          <p:cNvSpPr>
            <a:spLocks noChangeArrowheads="1"/>
          </p:cNvSpPr>
          <p:nvPr/>
        </p:nvSpPr>
        <p:spPr bwMode="auto">
          <a:xfrm>
            <a:off x="6165851" y="501015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770" name="Rectangle 82"/>
          <p:cNvSpPr>
            <a:spLocks noChangeArrowheads="1"/>
          </p:cNvSpPr>
          <p:nvPr/>
        </p:nvSpPr>
        <p:spPr bwMode="auto">
          <a:xfrm>
            <a:off x="7034213" y="501015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771" name="Rectangle 83"/>
          <p:cNvSpPr>
            <a:spLocks noChangeArrowheads="1"/>
          </p:cNvSpPr>
          <p:nvPr/>
        </p:nvSpPr>
        <p:spPr bwMode="auto">
          <a:xfrm>
            <a:off x="1604963" y="5237163"/>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Dec. 31</a:t>
            </a:r>
            <a:endParaRPr lang="en-US" dirty="0">
              <a:solidFill>
                <a:prstClr val="black"/>
              </a:solidFill>
              <a:cs typeface="+mn-cs"/>
            </a:endParaRPr>
          </a:p>
        </p:txBody>
      </p:sp>
      <p:sp>
        <p:nvSpPr>
          <p:cNvPr id="2772" name="Rectangle 84"/>
          <p:cNvSpPr>
            <a:spLocks noChangeArrowheads="1"/>
          </p:cNvSpPr>
          <p:nvPr/>
        </p:nvSpPr>
        <p:spPr bwMode="auto">
          <a:xfrm>
            <a:off x="2413001" y="5237163"/>
            <a:ext cx="1503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Bad Debts Expense</a:t>
            </a:r>
            <a:endParaRPr lang="en-US" dirty="0">
              <a:solidFill>
                <a:prstClr val="black"/>
              </a:solidFill>
              <a:cs typeface="+mn-cs"/>
            </a:endParaRPr>
          </a:p>
        </p:txBody>
      </p:sp>
      <p:sp>
        <p:nvSpPr>
          <p:cNvPr id="2773" name="Rectangle 85"/>
          <p:cNvSpPr>
            <a:spLocks noChangeArrowheads="1"/>
          </p:cNvSpPr>
          <p:nvPr/>
        </p:nvSpPr>
        <p:spPr bwMode="auto">
          <a:xfrm>
            <a:off x="6550026" y="5237163"/>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48</a:t>
            </a:r>
            <a:endParaRPr lang="en-US" dirty="0">
              <a:solidFill>
                <a:prstClr val="black"/>
              </a:solidFill>
              <a:cs typeface="+mn-cs"/>
            </a:endParaRPr>
          </a:p>
        </p:txBody>
      </p:sp>
      <p:sp>
        <p:nvSpPr>
          <p:cNvPr id="2774" name="Rectangle 86"/>
          <p:cNvSpPr>
            <a:spLocks noChangeArrowheads="1"/>
          </p:cNvSpPr>
          <p:nvPr/>
        </p:nvSpPr>
        <p:spPr bwMode="auto">
          <a:xfrm>
            <a:off x="2635251" y="5443538"/>
            <a:ext cx="2401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Allowance for Doubtful Accounts</a:t>
            </a:r>
            <a:endParaRPr lang="en-US">
              <a:solidFill>
                <a:prstClr val="black"/>
              </a:solidFill>
              <a:cs typeface="+mn-cs"/>
            </a:endParaRPr>
          </a:p>
        </p:txBody>
      </p:sp>
      <p:sp>
        <p:nvSpPr>
          <p:cNvPr id="2775" name="Rectangle 87"/>
          <p:cNvSpPr>
            <a:spLocks noChangeArrowheads="1"/>
          </p:cNvSpPr>
          <p:nvPr/>
        </p:nvSpPr>
        <p:spPr bwMode="auto">
          <a:xfrm>
            <a:off x="7446963" y="5443538"/>
            <a:ext cx="18594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48</a:t>
            </a:r>
            <a:endParaRPr lang="en-US" dirty="0">
              <a:solidFill>
                <a:prstClr val="black"/>
              </a:solidFill>
              <a:cs typeface="+mn-cs"/>
            </a:endParaRPr>
          </a:p>
        </p:txBody>
      </p:sp>
      <p:sp>
        <p:nvSpPr>
          <p:cNvPr id="2776" name="Rectangle 88"/>
          <p:cNvSpPr>
            <a:spLocks noChangeArrowheads="1"/>
          </p:cNvSpPr>
          <p:nvPr/>
        </p:nvSpPr>
        <p:spPr bwMode="auto">
          <a:xfrm>
            <a:off x="1463676" y="2073275"/>
            <a:ext cx="64468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When the estimate is based on receivables, the Balance Sheet Approach, the account is </a:t>
            </a:r>
            <a:endParaRPr lang="en-US">
              <a:solidFill>
                <a:prstClr val="black"/>
              </a:solidFill>
              <a:cs typeface="+mn-cs"/>
            </a:endParaRPr>
          </a:p>
        </p:txBody>
      </p:sp>
      <p:sp>
        <p:nvSpPr>
          <p:cNvPr id="2777" name="Rectangle 89"/>
          <p:cNvSpPr>
            <a:spLocks noChangeArrowheads="1"/>
          </p:cNvSpPr>
          <p:nvPr/>
        </p:nvSpPr>
        <p:spPr bwMode="auto">
          <a:xfrm>
            <a:off x="1463676" y="2268538"/>
            <a:ext cx="63357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the Balance sheet portion of the adjusting entry, Allowance for Doubtful Accounts.  The </a:t>
            </a:r>
            <a:endParaRPr lang="en-US">
              <a:solidFill>
                <a:prstClr val="black"/>
              </a:solidFill>
              <a:cs typeface="+mn-cs"/>
            </a:endParaRPr>
          </a:p>
        </p:txBody>
      </p:sp>
      <p:sp>
        <p:nvSpPr>
          <p:cNvPr id="2778" name="Rectangle 90"/>
          <p:cNvSpPr>
            <a:spLocks noChangeArrowheads="1"/>
          </p:cNvSpPr>
          <p:nvPr/>
        </p:nvSpPr>
        <p:spPr bwMode="auto">
          <a:xfrm>
            <a:off x="1463676" y="2474913"/>
            <a:ext cx="242374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existing balance is a credit of $4.</a:t>
            </a:r>
            <a:endParaRPr lang="en-US" dirty="0">
              <a:solidFill>
                <a:prstClr val="black"/>
              </a:solidFill>
              <a:cs typeface="+mn-cs"/>
            </a:endParaRPr>
          </a:p>
        </p:txBody>
      </p:sp>
      <p:sp>
        <p:nvSpPr>
          <p:cNvPr id="2779" name="Rectangle 91"/>
          <p:cNvSpPr>
            <a:spLocks noChangeArrowheads="1"/>
          </p:cNvSpPr>
          <p:nvPr/>
        </p:nvSpPr>
        <p:spPr bwMode="auto">
          <a:xfrm>
            <a:off x="2857501" y="2908300"/>
            <a:ext cx="2633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Allowance for Doubtful Accounts</a:t>
            </a:r>
            <a:endParaRPr lang="en-US" dirty="0">
              <a:solidFill>
                <a:prstClr val="black"/>
              </a:solidFill>
              <a:cs typeface="+mn-cs"/>
            </a:endParaRPr>
          </a:p>
        </p:txBody>
      </p:sp>
      <p:sp>
        <p:nvSpPr>
          <p:cNvPr id="2780" name="Rectangle 92"/>
          <p:cNvSpPr>
            <a:spLocks noChangeArrowheads="1"/>
          </p:cNvSpPr>
          <p:nvPr/>
        </p:nvSpPr>
        <p:spPr bwMode="auto">
          <a:xfrm>
            <a:off x="3532188" y="5010150"/>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781" name="Rectangle 93"/>
          <p:cNvSpPr>
            <a:spLocks noChangeArrowheads="1"/>
          </p:cNvSpPr>
          <p:nvPr/>
        </p:nvSpPr>
        <p:spPr bwMode="auto">
          <a:xfrm>
            <a:off x="1463676" y="630238"/>
            <a:ext cx="59832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 2.  (a) Estimate the balance of the Allowance for Doubtful Accounts assuming the </a:t>
            </a:r>
            <a:endParaRPr lang="en-US">
              <a:solidFill>
                <a:prstClr val="black"/>
              </a:solidFill>
              <a:cs typeface="+mn-cs"/>
            </a:endParaRPr>
          </a:p>
        </p:txBody>
      </p:sp>
      <p:sp>
        <p:nvSpPr>
          <p:cNvPr id="2782" name="Rectangle 94"/>
          <p:cNvSpPr>
            <a:spLocks noChangeArrowheads="1"/>
          </p:cNvSpPr>
          <p:nvPr/>
        </p:nvSpPr>
        <p:spPr bwMode="auto">
          <a:xfrm>
            <a:off x="1463676" y="825500"/>
            <a:ext cx="6367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company uses 2% of total accounts receivable to estimate uncollectibles, instead of the </a:t>
            </a:r>
            <a:endParaRPr lang="en-US">
              <a:solidFill>
                <a:prstClr val="black"/>
              </a:solidFill>
              <a:cs typeface="+mn-cs"/>
            </a:endParaRPr>
          </a:p>
        </p:txBody>
      </p:sp>
      <p:sp>
        <p:nvSpPr>
          <p:cNvPr id="2783" name="Rectangle 95"/>
          <p:cNvSpPr>
            <a:spLocks noChangeArrowheads="1"/>
          </p:cNvSpPr>
          <p:nvPr/>
        </p:nvSpPr>
        <p:spPr bwMode="auto">
          <a:xfrm>
            <a:off x="1463676" y="1031875"/>
            <a:ext cx="63468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aging of receivables method in number 1. (b) Prepare the adjusting entry to record Bad </a:t>
            </a:r>
            <a:endParaRPr lang="en-US">
              <a:solidFill>
                <a:prstClr val="black"/>
              </a:solidFill>
              <a:cs typeface="+mn-cs"/>
            </a:endParaRPr>
          </a:p>
        </p:txBody>
      </p:sp>
      <p:sp>
        <p:nvSpPr>
          <p:cNvPr id="2784" name="Rectangle 96"/>
          <p:cNvSpPr>
            <a:spLocks noChangeArrowheads="1"/>
          </p:cNvSpPr>
          <p:nvPr/>
        </p:nvSpPr>
        <p:spPr bwMode="auto">
          <a:xfrm>
            <a:off x="1463676" y="1238250"/>
            <a:ext cx="62452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Debts Expense using the estimate from part a. Assume the unadjusted balance in the </a:t>
            </a:r>
            <a:endParaRPr lang="en-US">
              <a:solidFill>
                <a:prstClr val="black"/>
              </a:solidFill>
              <a:cs typeface="+mn-cs"/>
            </a:endParaRPr>
          </a:p>
        </p:txBody>
      </p:sp>
      <p:sp>
        <p:nvSpPr>
          <p:cNvPr id="2785" name="Rectangle 97"/>
          <p:cNvSpPr>
            <a:spLocks noChangeArrowheads="1"/>
          </p:cNvSpPr>
          <p:nvPr/>
        </p:nvSpPr>
        <p:spPr bwMode="auto">
          <a:xfrm>
            <a:off x="1463676" y="1444625"/>
            <a:ext cx="343408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Allowance for Doubtful Accounts is a $4 credit.</a:t>
            </a:r>
            <a:endParaRPr lang="en-US" dirty="0">
              <a:solidFill>
                <a:prstClr val="black"/>
              </a:solidFill>
              <a:cs typeface="+mn-cs"/>
            </a:endParaRPr>
          </a:p>
        </p:txBody>
      </p:sp>
      <p:sp>
        <p:nvSpPr>
          <p:cNvPr id="2786" name="Rectangle 98"/>
          <p:cNvSpPr>
            <a:spLocks noChangeArrowheads="1"/>
          </p:cNvSpPr>
          <p:nvPr/>
        </p:nvSpPr>
        <p:spPr bwMode="auto">
          <a:xfrm>
            <a:off x="1414463" y="49799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87" name="Line 99"/>
          <p:cNvSpPr>
            <a:spLocks noChangeShapeType="1"/>
          </p:cNvSpPr>
          <p:nvPr/>
        </p:nvSpPr>
        <p:spPr bwMode="auto">
          <a:xfrm>
            <a:off x="2322513" y="5000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88" name="Rectangle 100"/>
          <p:cNvSpPr>
            <a:spLocks noChangeArrowheads="1"/>
          </p:cNvSpPr>
          <p:nvPr/>
        </p:nvSpPr>
        <p:spPr bwMode="auto">
          <a:xfrm>
            <a:off x="2322513" y="50006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89" name="Line 101"/>
          <p:cNvSpPr>
            <a:spLocks noChangeShapeType="1"/>
          </p:cNvSpPr>
          <p:nvPr/>
        </p:nvSpPr>
        <p:spPr bwMode="auto">
          <a:xfrm>
            <a:off x="5913438" y="5000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0" name="Rectangle 102"/>
          <p:cNvSpPr>
            <a:spLocks noChangeArrowheads="1"/>
          </p:cNvSpPr>
          <p:nvPr/>
        </p:nvSpPr>
        <p:spPr bwMode="auto">
          <a:xfrm>
            <a:off x="5913438" y="50006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1" name="Line 103"/>
          <p:cNvSpPr>
            <a:spLocks noChangeShapeType="1"/>
          </p:cNvSpPr>
          <p:nvPr/>
        </p:nvSpPr>
        <p:spPr bwMode="auto">
          <a:xfrm>
            <a:off x="6811963" y="50006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2" name="Rectangle 104"/>
          <p:cNvSpPr>
            <a:spLocks noChangeArrowheads="1"/>
          </p:cNvSpPr>
          <p:nvPr/>
        </p:nvSpPr>
        <p:spPr bwMode="auto">
          <a:xfrm>
            <a:off x="6811963" y="50006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3" name="Rectangle 105"/>
          <p:cNvSpPr>
            <a:spLocks noChangeArrowheads="1"/>
          </p:cNvSpPr>
          <p:nvPr/>
        </p:nvSpPr>
        <p:spPr bwMode="auto">
          <a:xfrm>
            <a:off x="7699376" y="500062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4" name="Rectangle 106"/>
          <p:cNvSpPr>
            <a:spLocks noChangeArrowheads="1"/>
          </p:cNvSpPr>
          <p:nvPr/>
        </p:nvSpPr>
        <p:spPr bwMode="auto">
          <a:xfrm>
            <a:off x="4108451" y="3124200"/>
            <a:ext cx="19050" cy="628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5" name="Line 107"/>
          <p:cNvSpPr>
            <a:spLocks noChangeShapeType="1"/>
          </p:cNvSpPr>
          <p:nvPr/>
        </p:nvSpPr>
        <p:spPr bwMode="auto">
          <a:xfrm>
            <a:off x="1423988" y="52276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6" name="Rectangle 108"/>
          <p:cNvSpPr>
            <a:spLocks noChangeArrowheads="1"/>
          </p:cNvSpPr>
          <p:nvPr/>
        </p:nvSpPr>
        <p:spPr bwMode="auto">
          <a:xfrm>
            <a:off x="1423988" y="52276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7" name="Line 109"/>
          <p:cNvSpPr>
            <a:spLocks noChangeShapeType="1"/>
          </p:cNvSpPr>
          <p:nvPr/>
        </p:nvSpPr>
        <p:spPr bwMode="auto">
          <a:xfrm>
            <a:off x="2322513" y="52276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8" name="Rectangle 110"/>
          <p:cNvSpPr>
            <a:spLocks noChangeArrowheads="1"/>
          </p:cNvSpPr>
          <p:nvPr/>
        </p:nvSpPr>
        <p:spPr bwMode="auto">
          <a:xfrm>
            <a:off x="2322513" y="52276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99" name="Line 111"/>
          <p:cNvSpPr>
            <a:spLocks noChangeShapeType="1"/>
          </p:cNvSpPr>
          <p:nvPr/>
        </p:nvSpPr>
        <p:spPr bwMode="auto">
          <a:xfrm>
            <a:off x="5913438" y="52276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0" name="Rectangle 112"/>
          <p:cNvSpPr>
            <a:spLocks noChangeArrowheads="1"/>
          </p:cNvSpPr>
          <p:nvPr/>
        </p:nvSpPr>
        <p:spPr bwMode="auto">
          <a:xfrm>
            <a:off x="5913438" y="5227638"/>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1" name="Line 113"/>
          <p:cNvSpPr>
            <a:spLocks noChangeShapeType="1"/>
          </p:cNvSpPr>
          <p:nvPr/>
        </p:nvSpPr>
        <p:spPr bwMode="auto">
          <a:xfrm>
            <a:off x="6811963" y="52276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2" name="Rectangle 114"/>
          <p:cNvSpPr>
            <a:spLocks noChangeArrowheads="1"/>
          </p:cNvSpPr>
          <p:nvPr/>
        </p:nvSpPr>
        <p:spPr bwMode="auto">
          <a:xfrm>
            <a:off x="6811963" y="52276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3" name="Line 115"/>
          <p:cNvSpPr>
            <a:spLocks noChangeShapeType="1"/>
          </p:cNvSpPr>
          <p:nvPr/>
        </p:nvSpPr>
        <p:spPr bwMode="auto">
          <a:xfrm>
            <a:off x="7710488" y="5227638"/>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4" name="Rectangle 116"/>
          <p:cNvSpPr>
            <a:spLocks noChangeArrowheads="1"/>
          </p:cNvSpPr>
          <p:nvPr/>
        </p:nvSpPr>
        <p:spPr bwMode="auto">
          <a:xfrm>
            <a:off x="7710488" y="5227638"/>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5" name="Rectangle 117"/>
          <p:cNvSpPr>
            <a:spLocks noChangeArrowheads="1"/>
          </p:cNvSpPr>
          <p:nvPr/>
        </p:nvSpPr>
        <p:spPr bwMode="auto">
          <a:xfrm>
            <a:off x="2322513" y="2876550"/>
            <a:ext cx="36020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6" name="Rectangle 118"/>
          <p:cNvSpPr>
            <a:spLocks noChangeArrowheads="1"/>
          </p:cNvSpPr>
          <p:nvPr/>
        </p:nvSpPr>
        <p:spPr bwMode="auto">
          <a:xfrm>
            <a:off x="2322513" y="3103563"/>
            <a:ext cx="36020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7" name="Rectangle 119"/>
          <p:cNvSpPr>
            <a:spLocks noChangeArrowheads="1"/>
          </p:cNvSpPr>
          <p:nvPr/>
        </p:nvSpPr>
        <p:spPr bwMode="auto">
          <a:xfrm>
            <a:off x="2322513" y="3525838"/>
            <a:ext cx="36020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8" name="Rectangle 120"/>
          <p:cNvSpPr>
            <a:spLocks noChangeArrowheads="1"/>
          </p:cNvSpPr>
          <p:nvPr/>
        </p:nvSpPr>
        <p:spPr bwMode="auto">
          <a:xfrm>
            <a:off x="1433513" y="4979988"/>
            <a:ext cx="6286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9" name="Rectangle 121"/>
          <p:cNvSpPr>
            <a:spLocks noChangeArrowheads="1"/>
          </p:cNvSpPr>
          <p:nvPr/>
        </p:nvSpPr>
        <p:spPr bwMode="auto">
          <a:xfrm>
            <a:off x="1433513" y="5207000"/>
            <a:ext cx="6286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0" name="Line 122"/>
          <p:cNvSpPr>
            <a:spLocks noChangeShapeType="1"/>
          </p:cNvSpPr>
          <p:nvPr/>
        </p:nvSpPr>
        <p:spPr bwMode="auto">
          <a:xfrm>
            <a:off x="1433513" y="542290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1" name="Rectangle 123"/>
          <p:cNvSpPr>
            <a:spLocks noChangeArrowheads="1"/>
          </p:cNvSpPr>
          <p:nvPr/>
        </p:nvSpPr>
        <p:spPr bwMode="auto">
          <a:xfrm>
            <a:off x="1433513" y="5422900"/>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2" name="Line 124"/>
          <p:cNvSpPr>
            <a:spLocks noChangeShapeType="1"/>
          </p:cNvSpPr>
          <p:nvPr/>
        </p:nvSpPr>
        <p:spPr bwMode="auto">
          <a:xfrm>
            <a:off x="1433513" y="5629275"/>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3" name="Rectangle 125"/>
          <p:cNvSpPr>
            <a:spLocks noChangeArrowheads="1"/>
          </p:cNvSpPr>
          <p:nvPr/>
        </p:nvSpPr>
        <p:spPr bwMode="auto">
          <a:xfrm>
            <a:off x="1433513" y="5629275"/>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4" name="Line 126"/>
          <p:cNvSpPr>
            <a:spLocks noChangeShapeType="1"/>
          </p:cNvSpPr>
          <p:nvPr/>
        </p:nvSpPr>
        <p:spPr bwMode="auto">
          <a:xfrm>
            <a:off x="1433513" y="5835650"/>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5" name="Rectangle 127"/>
          <p:cNvSpPr>
            <a:spLocks noChangeArrowheads="1"/>
          </p:cNvSpPr>
          <p:nvPr/>
        </p:nvSpPr>
        <p:spPr bwMode="auto">
          <a:xfrm>
            <a:off x="1433513" y="5835650"/>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4" name="Rectangle 63"/>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9-4 SOLUTION</a:t>
            </a:r>
            <a:endParaRPr lang="en-US" sz="2400" b="1" dirty="0">
              <a:solidFill>
                <a:prstClr val="white"/>
              </a:solidFill>
            </a:endParaRPr>
          </a:p>
        </p:txBody>
      </p:sp>
      <p:sp>
        <p:nvSpPr>
          <p:cNvPr id="65" name="Rounded Rectangle 64"/>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P3: </a:t>
            </a:r>
            <a:r>
              <a:rPr lang="en-US" altLang="en-US" sz="1100" dirty="0">
                <a:solidFill>
                  <a:prstClr val="black"/>
                </a:solidFill>
                <a:latin typeface="Calibri"/>
                <a:cs typeface="+mn-cs"/>
              </a:rPr>
              <a:t>E</a:t>
            </a:r>
            <a:r>
              <a:rPr lang="en-US" sz="1100" dirty="0" err="1" smtClean="0">
                <a:solidFill>
                  <a:prstClr val="black"/>
                </a:solidFill>
                <a:latin typeface="Calibri"/>
                <a:cs typeface="+mn-cs"/>
              </a:rPr>
              <a:t>stimate</a:t>
            </a:r>
            <a:r>
              <a:rPr lang="en-US" sz="1100" dirty="0" smtClean="0">
                <a:solidFill>
                  <a:prstClr val="black"/>
                </a:solidFill>
                <a:latin typeface="Calibri"/>
                <a:cs typeface="+mn-cs"/>
              </a:rPr>
              <a:t> </a:t>
            </a:r>
            <a:r>
              <a:rPr lang="en-US" sz="1100" dirty="0" err="1">
                <a:solidFill>
                  <a:prstClr val="black"/>
                </a:solidFill>
                <a:latin typeface="Calibri"/>
                <a:cs typeface="+mn-cs"/>
              </a:rPr>
              <a:t>uncollectibles</a:t>
            </a:r>
            <a:r>
              <a:rPr lang="en-US" sz="1100" dirty="0">
                <a:solidFill>
                  <a:prstClr val="black"/>
                </a:solidFill>
                <a:latin typeface="Calibri"/>
                <a:cs typeface="+mn-cs"/>
              </a:rPr>
              <a:t> based on sales and accounts receivable. </a:t>
            </a:r>
          </a:p>
        </p:txBody>
      </p:sp>
    </p:spTree>
    <p:extLst>
      <p:ext uri="{BB962C8B-B14F-4D97-AF65-F5344CB8AC3E}">
        <p14:creationId xmlns:p14="http://schemas.microsoft.com/office/powerpoint/2010/main" val="69243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72"/>
                                        </p:tgtEl>
                                        <p:attrNameLst>
                                          <p:attrName>style.visibility</p:attrName>
                                        </p:attrNameLst>
                                      </p:cBhvr>
                                      <p:to>
                                        <p:strVal val="visible"/>
                                      </p:to>
                                    </p:set>
                                    <p:animEffect transition="in" filter="fade">
                                      <p:cBhvr>
                                        <p:cTn id="7" dur="500"/>
                                        <p:tgtEl>
                                          <p:spTgt spid="27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74"/>
                                        </p:tgtEl>
                                        <p:attrNameLst>
                                          <p:attrName>style.visibility</p:attrName>
                                        </p:attrNameLst>
                                      </p:cBhvr>
                                      <p:to>
                                        <p:strVal val="visible"/>
                                      </p:to>
                                    </p:set>
                                    <p:animEffect transition="in" filter="fade">
                                      <p:cBhvr>
                                        <p:cTn id="10" dur="500"/>
                                        <p:tgtEl>
                                          <p:spTgt spid="27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76"/>
                                        </p:tgtEl>
                                        <p:attrNameLst>
                                          <p:attrName>style.visibility</p:attrName>
                                        </p:attrNameLst>
                                      </p:cBhvr>
                                      <p:to>
                                        <p:strVal val="visible"/>
                                      </p:to>
                                    </p:set>
                                    <p:animEffect transition="in" filter="fade">
                                      <p:cBhvr>
                                        <p:cTn id="15" dur="500"/>
                                        <p:tgtEl>
                                          <p:spTgt spid="27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77"/>
                                        </p:tgtEl>
                                        <p:attrNameLst>
                                          <p:attrName>style.visibility</p:attrName>
                                        </p:attrNameLst>
                                      </p:cBhvr>
                                      <p:to>
                                        <p:strVal val="visible"/>
                                      </p:to>
                                    </p:set>
                                    <p:animEffect transition="in" filter="fade">
                                      <p:cBhvr>
                                        <p:cTn id="18" dur="500"/>
                                        <p:tgtEl>
                                          <p:spTgt spid="277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78"/>
                                        </p:tgtEl>
                                        <p:attrNameLst>
                                          <p:attrName>style.visibility</p:attrName>
                                        </p:attrNameLst>
                                      </p:cBhvr>
                                      <p:to>
                                        <p:strVal val="visible"/>
                                      </p:to>
                                    </p:set>
                                    <p:animEffect transition="in" filter="fade">
                                      <p:cBhvr>
                                        <p:cTn id="21" dur="500"/>
                                        <p:tgtEl>
                                          <p:spTgt spid="277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79"/>
                                        </p:tgtEl>
                                        <p:attrNameLst>
                                          <p:attrName>style.visibility</p:attrName>
                                        </p:attrNameLst>
                                      </p:cBhvr>
                                      <p:to>
                                        <p:strVal val="visible"/>
                                      </p:to>
                                    </p:set>
                                    <p:animEffect transition="in" filter="fade">
                                      <p:cBhvr>
                                        <p:cTn id="26" dur="500"/>
                                        <p:tgtEl>
                                          <p:spTgt spid="277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59"/>
                                        </p:tgtEl>
                                        <p:attrNameLst>
                                          <p:attrName>style.visibility</p:attrName>
                                        </p:attrNameLst>
                                      </p:cBhvr>
                                      <p:to>
                                        <p:strVal val="visible"/>
                                      </p:to>
                                    </p:set>
                                    <p:animEffect transition="in" filter="fade">
                                      <p:cBhvr>
                                        <p:cTn id="31" dur="500"/>
                                        <p:tgtEl>
                                          <p:spTgt spid="275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60"/>
                                        </p:tgtEl>
                                        <p:attrNameLst>
                                          <p:attrName>style.visibility</p:attrName>
                                        </p:attrNameLst>
                                      </p:cBhvr>
                                      <p:to>
                                        <p:strVal val="visible"/>
                                      </p:to>
                                    </p:set>
                                    <p:animEffect transition="in" filter="fade">
                                      <p:cBhvr>
                                        <p:cTn id="34" dur="500"/>
                                        <p:tgtEl>
                                          <p:spTgt spid="276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66"/>
                                        </p:tgtEl>
                                        <p:attrNameLst>
                                          <p:attrName>style.visibility</p:attrName>
                                        </p:attrNameLst>
                                      </p:cBhvr>
                                      <p:to>
                                        <p:strVal val="visible"/>
                                      </p:to>
                                    </p:set>
                                    <p:animEffect transition="in" filter="fade">
                                      <p:cBhvr>
                                        <p:cTn id="39" dur="500"/>
                                        <p:tgtEl>
                                          <p:spTgt spid="276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63"/>
                                        </p:tgtEl>
                                        <p:attrNameLst>
                                          <p:attrName>style.visibility</p:attrName>
                                        </p:attrNameLst>
                                      </p:cBhvr>
                                      <p:to>
                                        <p:strVal val="visible"/>
                                      </p:to>
                                    </p:set>
                                    <p:animEffect transition="in" filter="fade">
                                      <p:cBhvr>
                                        <p:cTn id="44" dur="500"/>
                                        <p:tgtEl>
                                          <p:spTgt spid="276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764"/>
                                        </p:tgtEl>
                                        <p:attrNameLst>
                                          <p:attrName>style.visibility</p:attrName>
                                        </p:attrNameLst>
                                      </p:cBhvr>
                                      <p:to>
                                        <p:strVal val="visible"/>
                                      </p:to>
                                    </p:set>
                                    <p:animEffect transition="in" filter="fade">
                                      <p:cBhvr>
                                        <p:cTn id="49" dur="500"/>
                                        <p:tgtEl>
                                          <p:spTgt spid="276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61"/>
                                        </p:tgtEl>
                                        <p:attrNameLst>
                                          <p:attrName>style.visibility</p:attrName>
                                        </p:attrNameLst>
                                      </p:cBhvr>
                                      <p:to>
                                        <p:strVal val="visible"/>
                                      </p:to>
                                    </p:set>
                                    <p:animEffect transition="in" filter="fade">
                                      <p:cBhvr>
                                        <p:cTn id="54" dur="500"/>
                                        <p:tgtEl>
                                          <p:spTgt spid="276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62"/>
                                        </p:tgtEl>
                                        <p:attrNameLst>
                                          <p:attrName>style.visibility</p:attrName>
                                        </p:attrNameLst>
                                      </p:cBhvr>
                                      <p:to>
                                        <p:strVal val="visible"/>
                                      </p:to>
                                    </p:set>
                                    <p:animEffect transition="in" filter="fade">
                                      <p:cBhvr>
                                        <p:cTn id="59" dur="500"/>
                                        <p:tgtEl>
                                          <p:spTgt spid="276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73"/>
                                        </p:tgtEl>
                                        <p:attrNameLst>
                                          <p:attrName>style.visibility</p:attrName>
                                        </p:attrNameLst>
                                      </p:cBhvr>
                                      <p:to>
                                        <p:strVal val="visible"/>
                                      </p:to>
                                    </p:set>
                                    <p:animEffect transition="in" filter="fade">
                                      <p:cBhvr>
                                        <p:cTn id="64" dur="500"/>
                                        <p:tgtEl>
                                          <p:spTgt spid="277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775"/>
                                        </p:tgtEl>
                                        <p:attrNameLst>
                                          <p:attrName>style.visibility</p:attrName>
                                        </p:attrNameLst>
                                      </p:cBhvr>
                                      <p:to>
                                        <p:strVal val="visible"/>
                                      </p:to>
                                    </p:set>
                                    <p:animEffect transition="in" filter="fade">
                                      <p:cBhvr>
                                        <p:cTn id="69" dur="500"/>
                                        <p:tgtEl>
                                          <p:spTgt spid="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9" grpId="0"/>
      <p:bldP spid="2760" grpId="0"/>
      <p:bldP spid="2761" grpId="0"/>
      <p:bldP spid="2762" grpId="0"/>
      <p:bldP spid="2763" grpId="0"/>
      <p:bldP spid="2764" grpId="0"/>
      <p:bldP spid="2766" grpId="0"/>
      <p:bldP spid="2772" grpId="0"/>
      <p:bldP spid="2773" grpId="0"/>
      <p:bldP spid="2774" grpId="0"/>
      <p:bldP spid="2775" grpId="0"/>
      <p:bldP spid="2776" grpId="0"/>
      <p:bldP spid="2777" grpId="0"/>
      <p:bldP spid="2778" grpId="0"/>
      <p:bldP spid="27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04800" y="1893708"/>
            <a:ext cx="8534400" cy="2830692"/>
          </a:xfrm>
          <a:prstGeom prst="rec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p>
        </p:txBody>
      </p:sp>
      <p:sp>
        <p:nvSpPr>
          <p:cNvPr id="80899" name="Rectangle 2"/>
          <p:cNvSpPr>
            <a:spLocks noGrp="1" noChangeArrowheads="1"/>
          </p:cNvSpPr>
          <p:nvPr>
            <p:ph type="title"/>
          </p:nvPr>
        </p:nvSpPr>
        <p:spPr>
          <a:xfrm>
            <a:off x="457200" y="381000"/>
            <a:ext cx="8229600" cy="1036638"/>
          </a:xfrm>
        </p:spPr>
        <p:txBody>
          <a:bodyPr/>
          <a:lstStyle/>
          <a:p>
            <a:r>
              <a:rPr lang="en-US" altLang="en-US" b="1" dirty="0" smtClean="0"/>
              <a:t>Valuing Accounts Receivable</a:t>
            </a:r>
          </a:p>
        </p:txBody>
      </p:sp>
      <p:sp>
        <p:nvSpPr>
          <p:cNvPr id="80901" name="Rectangle 8"/>
          <p:cNvSpPr>
            <a:spLocks noChangeArrowheads="1"/>
          </p:cNvSpPr>
          <p:nvPr/>
        </p:nvSpPr>
        <p:spPr bwMode="auto">
          <a:xfrm>
            <a:off x="457200" y="1295400"/>
            <a:ext cx="8305800" cy="523220"/>
          </a:xfrm>
          <a:prstGeom prst="rect">
            <a:avLst/>
          </a:prstGeom>
          <a:noFill/>
          <a:ln w="9525">
            <a:noFill/>
            <a:miter lim="800000"/>
            <a:headEnd/>
            <a:tailEnd/>
          </a:ln>
        </p:spPr>
        <p:txBody>
          <a:bodyPr wrap="square">
            <a:spAutoFit/>
          </a:bodyPr>
          <a:lstStyle/>
          <a:p>
            <a:pPr algn="ctr"/>
            <a:r>
              <a:rPr lang="en-US" altLang="en-US" sz="2800" dirty="0"/>
              <a:t>A receivable is an amount due from another party. </a:t>
            </a:r>
          </a:p>
        </p:txBody>
      </p:sp>
      <p:sp>
        <p:nvSpPr>
          <p:cNvPr id="10" name="TextBox 9"/>
          <p:cNvSpPr txBox="1"/>
          <p:nvPr/>
        </p:nvSpPr>
        <p:spPr>
          <a:xfrm>
            <a:off x="533400" y="4876801"/>
            <a:ext cx="8001000" cy="1200329"/>
          </a:xfrm>
          <a:prstGeom prst="rect">
            <a:avLst/>
          </a:prstGeom>
          <a:solidFill>
            <a:schemeClr val="accent2">
              <a:lumMod val="60000"/>
              <a:lumOff val="40000"/>
            </a:schemeClr>
          </a:solidFill>
          <a:ln>
            <a:solidFill>
              <a:schemeClr val="tx1"/>
            </a:solidFill>
          </a:ln>
        </p:spPr>
        <p:txBody>
          <a:bodyPr wrap="square">
            <a:spAutoFit/>
          </a:bodyPr>
          <a:lstStyle/>
          <a:p>
            <a:pPr algn="ctr">
              <a:defRPr/>
            </a:pPr>
            <a:r>
              <a:rPr lang="en-US" sz="2400" dirty="0">
                <a:ea typeface="ＭＳ Ｐゴシック" pitchFamily="-108" charset="-128"/>
              </a:rPr>
              <a:t>A company must also maintain a separate account for each customer that tracks how much that customer purchases, has already paid, and still owes.</a:t>
            </a:r>
            <a:endParaRPr lang="en-US" dirty="0">
              <a:ea typeface="ＭＳ Ｐゴシック" pitchFamily="-108" charset="-128"/>
            </a:endParaRPr>
          </a:p>
        </p:txBody>
      </p:sp>
      <p:sp>
        <p:nvSpPr>
          <p:cNvPr id="80903" name="Rectangle 10"/>
          <p:cNvSpPr>
            <a:spLocks noChangeArrowheads="1"/>
          </p:cNvSpPr>
          <p:nvPr/>
        </p:nvSpPr>
        <p:spPr bwMode="auto">
          <a:xfrm>
            <a:off x="6873240" y="1923257"/>
            <a:ext cx="1889760" cy="2862322"/>
          </a:xfrm>
          <a:prstGeom prst="rect">
            <a:avLst/>
          </a:prstGeom>
          <a:noFill/>
          <a:ln w="9525">
            <a:noFill/>
            <a:miter lim="800000"/>
            <a:headEnd/>
            <a:tailEnd/>
          </a:ln>
        </p:spPr>
        <p:txBody>
          <a:bodyPr wrap="square">
            <a:spAutoFit/>
          </a:bodyPr>
          <a:lstStyle/>
          <a:p>
            <a:r>
              <a:rPr lang="en-US" altLang="en-US" sz="2000" dirty="0"/>
              <a:t>This graph shows recent dollar amounts of receivables and their percent of total assets for four well-known companies.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Slide Number Placeholder 10"/>
          <p:cNvSpPr>
            <a:spLocks noGrp="1"/>
          </p:cNvSpPr>
          <p:nvPr>
            <p:ph type="sldNum" sz="quarter" idx="12"/>
          </p:nvPr>
        </p:nvSpPr>
        <p:spPr/>
        <p:txBody>
          <a:bodyPr/>
          <a:lstStyle/>
          <a:p>
            <a:pPr>
              <a:defRPr/>
            </a:pPr>
            <a:fld id="{D9662D1A-934F-4E97-8DE9-5DE1FFCA5B1C}" type="slidenum">
              <a:rPr lang="en-US" smtClean="0"/>
              <a:pPr>
                <a:defRPr/>
              </a:pPr>
              <a:t>4</a:t>
            </a:fld>
            <a:endParaRPr lang="en-US" dirty="0"/>
          </a:p>
        </p:txBody>
      </p:sp>
      <p:sp>
        <p:nvSpPr>
          <p:cNvPr id="13" name="Rounded Rectangle 12"/>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Describe accounts receivable and how they occur and are recorded</a:t>
            </a:r>
            <a:r>
              <a:rPr lang="en-US" sz="1100" dirty="0" smtClean="0"/>
              <a:t>.</a:t>
            </a:r>
            <a:endParaRPr lang="en-US" sz="1100" dirty="0"/>
          </a:p>
        </p:txBody>
      </p:sp>
      <p:sp>
        <p:nvSpPr>
          <p:cNvPr id="15" name="TextBox 14"/>
          <p:cNvSpPr txBox="1"/>
          <p:nvPr/>
        </p:nvSpPr>
        <p:spPr>
          <a:xfrm>
            <a:off x="8001000" y="65949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9.1</a:t>
            </a:r>
            <a:endParaRPr lang="en-US"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444661" y="2156236"/>
            <a:ext cx="6360427" cy="2110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 name="Rectangle 5"/>
          <p:cNvSpPr>
            <a:spLocks noChangeArrowheads="1"/>
          </p:cNvSpPr>
          <p:nvPr/>
        </p:nvSpPr>
        <p:spPr bwMode="auto">
          <a:xfrm>
            <a:off x="2322513" y="2882901"/>
            <a:ext cx="3602038" cy="2365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 name="Rectangle 6"/>
          <p:cNvSpPr>
            <a:spLocks noChangeArrowheads="1"/>
          </p:cNvSpPr>
          <p:nvPr/>
        </p:nvSpPr>
        <p:spPr bwMode="auto">
          <a:xfrm>
            <a:off x="1423988" y="4984751"/>
            <a:ext cx="6296025"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 name="Rectangle 7"/>
          <p:cNvSpPr>
            <a:spLocks noChangeArrowheads="1"/>
          </p:cNvSpPr>
          <p:nvPr/>
        </p:nvSpPr>
        <p:spPr bwMode="auto">
          <a:xfrm>
            <a:off x="1463676" y="1862138"/>
            <a:ext cx="45100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Step 1:  Determine what the current account balance equals.  </a:t>
            </a:r>
            <a:endParaRPr lang="en-US">
              <a:solidFill>
                <a:prstClr val="black"/>
              </a:solidFill>
              <a:cs typeface="+mn-cs"/>
            </a:endParaRPr>
          </a:p>
        </p:txBody>
      </p:sp>
      <p:sp>
        <p:nvSpPr>
          <p:cNvPr id="9" name="Rectangle 8"/>
          <p:cNvSpPr>
            <a:spLocks noChangeArrowheads="1"/>
          </p:cNvSpPr>
          <p:nvPr/>
        </p:nvSpPr>
        <p:spPr bwMode="auto">
          <a:xfrm>
            <a:off x="2362201" y="3130551"/>
            <a:ext cx="8985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Unadjusted</a:t>
            </a:r>
            <a:endParaRPr lang="en-US">
              <a:solidFill>
                <a:prstClr val="black"/>
              </a:solidFill>
              <a:cs typeface="+mn-cs"/>
            </a:endParaRPr>
          </a:p>
        </p:txBody>
      </p:sp>
      <p:sp>
        <p:nvSpPr>
          <p:cNvPr id="10" name="Rectangle 9"/>
          <p:cNvSpPr>
            <a:spLocks noChangeArrowheads="1"/>
          </p:cNvSpPr>
          <p:nvPr/>
        </p:nvSpPr>
        <p:spPr bwMode="auto">
          <a:xfrm>
            <a:off x="3856038" y="3130551"/>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a:t>
            </a:r>
            <a:endParaRPr lang="en-US">
              <a:solidFill>
                <a:prstClr val="black"/>
              </a:solidFill>
              <a:cs typeface="+mn-cs"/>
            </a:endParaRPr>
          </a:p>
        </p:txBody>
      </p:sp>
      <p:sp>
        <p:nvSpPr>
          <p:cNvPr id="11" name="Rectangle 10"/>
          <p:cNvSpPr>
            <a:spLocks noChangeArrowheads="1"/>
          </p:cNvSpPr>
          <p:nvPr/>
        </p:nvSpPr>
        <p:spPr bwMode="auto">
          <a:xfrm>
            <a:off x="2362201" y="3336926"/>
            <a:ext cx="877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Adjustment</a:t>
            </a:r>
            <a:endParaRPr lang="en-US" dirty="0">
              <a:solidFill>
                <a:prstClr val="black"/>
              </a:solidFill>
              <a:cs typeface="+mn-cs"/>
            </a:endParaRPr>
          </a:p>
        </p:txBody>
      </p:sp>
      <p:sp>
        <p:nvSpPr>
          <p:cNvPr id="12" name="Rectangle 11"/>
          <p:cNvSpPr>
            <a:spLocks noChangeArrowheads="1"/>
          </p:cNvSpPr>
          <p:nvPr/>
        </p:nvSpPr>
        <p:spPr bwMode="auto">
          <a:xfrm>
            <a:off x="3765551" y="3336926"/>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a:t>
            </a:r>
            <a:endParaRPr lang="en-US">
              <a:solidFill>
                <a:prstClr val="black"/>
              </a:solidFill>
              <a:cs typeface="+mn-cs"/>
            </a:endParaRPr>
          </a:p>
        </p:txBody>
      </p:sp>
      <p:sp>
        <p:nvSpPr>
          <p:cNvPr id="13" name="Rectangle 12"/>
          <p:cNvSpPr>
            <a:spLocks noChangeArrowheads="1"/>
          </p:cNvSpPr>
          <p:nvPr/>
        </p:nvSpPr>
        <p:spPr bwMode="auto">
          <a:xfrm>
            <a:off x="2362201" y="3552826"/>
            <a:ext cx="7064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Adjusted</a:t>
            </a:r>
            <a:endParaRPr lang="en-US" dirty="0">
              <a:solidFill>
                <a:prstClr val="black"/>
              </a:solidFill>
              <a:cs typeface="+mn-cs"/>
            </a:endParaRPr>
          </a:p>
        </p:txBody>
      </p:sp>
      <p:sp>
        <p:nvSpPr>
          <p:cNvPr id="14" name="Rectangle 13"/>
          <p:cNvSpPr>
            <a:spLocks noChangeArrowheads="1"/>
          </p:cNvSpPr>
          <p:nvPr/>
        </p:nvSpPr>
        <p:spPr bwMode="auto">
          <a:xfrm>
            <a:off x="3765551" y="3552826"/>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a:t>
            </a:r>
            <a:endParaRPr lang="en-US">
              <a:solidFill>
                <a:prstClr val="black"/>
              </a:solidFill>
              <a:cs typeface="+mn-cs"/>
            </a:endParaRPr>
          </a:p>
        </p:txBody>
      </p:sp>
      <p:sp>
        <p:nvSpPr>
          <p:cNvPr id="15" name="Rectangle 14"/>
          <p:cNvSpPr>
            <a:spLocks noChangeArrowheads="1"/>
          </p:cNvSpPr>
          <p:nvPr/>
        </p:nvSpPr>
        <p:spPr bwMode="auto">
          <a:xfrm>
            <a:off x="1463676" y="3965576"/>
            <a:ext cx="4973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Step 2:  Determine what the current account balance SHOULD BE.  </a:t>
            </a:r>
            <a:endParaRPr lang="en-US">
              <a:solidFill>
                <a:prstClr val="black"/>
              </a:solidFill>
              <a:cs typeface="+mn-cs"/>
            </a:endParaRPr>
          </a:p>
        </p:txBody>
      </p:sp>
      <p:sp>
        <p:nvSpPr>
          <p:cNvPr id="16" name="Rectangle 15"/>
          <p:cNvSpPr>
            <a:spLocks noChangeArrowheads="1"/>
          </p:cNvSpPr>
          <p:nvPr/>
        </p:nvSpPr>
        <p:spPr bwMode="auto">
          <a:xfrm>
            <a:off x="1463676" y="4170363"/>
            <a:ext cx="5105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The balance should be .5% of net credit sales.  $10,000 x .005 = $50. </a:t>
            </a:r>
            <a:endParaRPr lang="en-US" dirty="0">
              <a:solidFill>
                <a:prstClr val="black"/>
              </a:solidFill>
              <a:cs typeface="+mn-cs"/>
            </a:endParaRPr>
          </a:p>
        </p:txBody>
      </p:sp>
      <p:sp>
        <p:nvSpPr>
          <p:cNvPr id="17" name="Rectangle 16"/>
          <p:cNvSpPr>
            <a:spLocks noChangeArrowheads="1"/>
          </p:cNvSpPr>
          <p:nvPr/>
        </p:nvSpPr>
        <p:spPr bwMode="auto">
          <a:xfrm>
            <a:off x="1463676" y="4583113"/>
            <a:ext cx="44084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Step 3:  Make an adjusting entry to get from step 1 to step 2.</a:t>
            </a:r>
            <a:endParaRPr lang="en-US">
              <a:solidFill>
                <a:prstClr val="black"/>
              </a:solidFill>
              <a:cs typeface="+mn-cs"/>
            </a:endParaRPr>
          </a:p>
        </p:txBody>
      </p:sp>
      <p:sp>
        <p:nvSpPr>
          <p:cNvPr id="18" name="Rectangle 17"/>
          <p:cNvSpPr>
            <a:spLocks noChangeArrowheads="1"/>
          </p:cNvSpPr>
          <p:nvPr/>
        </p:nvSpPr>
        <p:spPr bwMode="auto">
          <a:xfrm>
            <a:off x="1706563" y="5005388"/>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Date</a:t>
            </a:r>
            <a:endParaRPr lang="en-US">
              <a:solidFill>
                <a:prstClr val="black"/>
              </a:solidFill>
              <a:cs typeface="+mn-cs"/>
            </a:endParaRPr>
          </a:p>
        </p:txBody>
      </p:sp>
      <p:sp>
        <p:nvSpPr>
          <p:cNvPr id="19" name="Rectangle 18"/>
          <p:cNvSpPr>
            <a:spLocks noChangeArrowheads="1"/>
          </p:cNvSpPr>
          <p:nvPr/>
        </p:nvSpPr>
        <p:spPr bwMode="auto">
          <a:xfrm>
            <a:off x="6165851" y="5005388"/>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0" name="Rectangle 19"/>
          <p:cNvSpPr>
            <a:spLocks noChangeArrowheads="1"/>
          </p:cNvSpPr>
          <p:nvPr/>
        </p:nvSpPr>
        <p:spPr bwMode="auto">
          <a:xfrm>
            <a:off x="7034213" y="5005388"/>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1" name="Rectangle 20"/>
          <p:cNvSpPr>
            <a:spLocks noChangeArrowheads="1"/>
          </p:cNvSpPr>
          <p:nvPr/>
        </p:nvSpPr>
        <p:spPr bwMode="auto">
          <a:xfrm>
            <a:off x="1604963" y="5232401"/>
            <a:ext cx="625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Dec. 31</a:t>
            </a:r>
            <a:endParaRPr lang="en-US">
              <a:solidFill>
                <a:prstClr val="black"/>
              </a:solidFill>
              <a:cs typeface="+mn-cs"/>
            </a:endParaRPr>
          </a:p>
        </p:txBody>
      </p:sp>
      <p:sp>
        <p:nvSpPr>
          <p:cNvPr id="22" name="Rectangle 21"/>
          <p:cNvSpPr>
            <a:spLocks noChangeArrowheads="1"/>
          </p:cNvSpPr>
          <p:nvPr/>
        </p:nvSpPr>
        <p:spPr bwMode="auto">
          <a:xfrm>
            <a:off x="2413001" y="5232401"/>
            <a:ext cx="15033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Bad Debts Expense</a:t>
            </a:r>
            <a:endParaRPr lang="en-US" dirty="0">
              <a:solidFill>
                <a:prstClr val="black"/>
              </a:solidFill>
              <a:cs typeface="+mn-cs"/>
            </a:endParaRPr>
          </a:p>
        </p:txBody>
      </p:sp>
      <p:sp>
        <p:nvSpPr>
          <p:cNvPr id="23" name="Rectangle 22"/>
          <p:cNvSpPr>
            <a:spLocks noChangeArrowheads="1"/>
          </p:cNvSpPr>
          <p:nvPr/>
        </p:nvSpPr>
        <p:spPr bwMode="auto">
          <a:xfrm>
            <a:off x="6550026" y="5232401"/>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a:t>
            </a:r>
            <a:endParaRPr lang="en-US">
              <a:solidFill>
                <a:prstClr val="black"/>
              </a:solidFill>
              <a:cs typeface="+mn-cs"/>
            </a:endParaRPr>
          </a:p>
        </p:txBody>
      </p:sp>
      <p:sp>
        <p:nvSpPr>
          <p:cNvPr id="24" name="Rectangle 23"/>
          <p:cNvSpPr>
            <a:spLocks noChangeArrowheads="1"/>
          </p:cNvSpPr>
          <p:nvPr/>
        </p:nvSpPr>
        <p:spPr bwMode="auto">
          <a:xfrm>
            <a:off x="2635251" y="5438776"/>
            <a:ext cx="24018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Allowance for Doubtful Accounts</a:t>
            </a:r>
            <a:endParaRPr lang="en-US">
              <a:solidFill>
                <a:prstClr val="black"/>
              </a:solidFill>
              <a:cs typeface="+mn-cs"/>
            </a:endParaRPr>
          </a:p>
        </p:txBody>
      </p:sp>
      <p:sp>
        <p:nvSpPr>
          <p:cNvPr id="25" name="Rectangle 24"/>
          <p:cNvSpPr>
            <a:spLocks noChangeArrowheads="1"/>
          </p:cNvSpPr>
          <p:nvPr/>
        </p:nvSpPr>
        <p:spPr bwMode="auto">
          <a:xfrm>
            <a:off x="7446963" y="5438776"/>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50</a:t>
            </a:r>
            <a:endParaRPr lang="en-US">
              <a:solidFill>
                <a:prstClr val="black"/>
              </a:solidFill>
              <a:cs typeface="+mn-cs"/>
            </a:endParaRPr>
          </a:p>
        </p:txBody>
      </p:sp>
      <p:sp>
        <p:nvSpPr>
          <p:cNvPr id="26" name="Rectangle 25"/>
          <p:cNvSpPr>
            <a:spLocks noChangeArrowheads="1"/>
          </p:cNvSpPr>
          <p:nvPr/>
        </p:nvSpPr>
        <p:spPr bwMode="auto">
          <a:xfrm>
            <a:off x="1463676" y="2068513"/>
            <a:ext cx="6538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When the estimate is based on sales, the Income Statement Approach, the account is the </a:t>
            </a:r>
            <a:endParaRPr lang="en-US">
              <a:solidFill>
                <a:prstClr val="black"/>
              </a:solidFill>
              <a:cs typeface="+mn-cs"/>
            </a:endParaRPr>
          </a:p>
        </p:txBody>
      </p:sp>
      <p:sp>
        <p:nvSpPr>
          <p:cNvPr id="27" name="Rectangle 26"/>
          <p:cNvSpPr>
            <a:spLocks noChangeArrowheads="1"/>
          </p:cNvSpPr>
          <p:nvPr/>
        </p:nvSpPr>
        <p:spPr bwMode="auto">
          <a:xfrm>
            <a:off x="1463676" y="2263776"/>
            <a:ext cx="60531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Income Statement portion of the adjusting entry, Bad Debts Expense.  The existing </a:t>
            </a:r>
            <a:endParaRPr lang="en-US">
              <a:solidFill>
                <a:prstClr val="black"/>
              </a:solidFill>
              <a:cs typeface="+mn-cs"/>
            </a:endParaRPr>
          </a:p>
        </p:txBody>
      </p:sp>
      <p:sp>
        <p:nvSpPr>
          <p:cNvPr id="28" name="Rectangle 27"/>
          <p:cNvSpPr>
            <a:spLocks noChangeArrowheads="1"/>
          </p:cNvSpPr>
          <p:nvPr/>
        </p:nvSpPr>
        <p:spPr bwMode="auto">
          <a:xfrm>
            <a:off x="1463676" y="2470151"/>
            <a:ext cx="53276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balance in the expense account is always $0, as it is closed every period.</a:t>
            </a:r>
            <a:endParaRPr lang="en-US">
              <a:solidFill>
                <a:prstClr val="black"/>
              </a:solidFill>
              <a:cs typeface="+mn-cs"/>
            </a:endParaRPr>
          </a:p>
        </p:txBody>
      </p:sp>
      <p:sp>
        <p:nvSpPr>
          <p:cNvPr id="29" name="Rectangle 28"/>
          <p:cNvSpPr>
            <a:spLocks noChangeArrowheads="1"/>
          </p:cNvSpPr>
          <p:nvPr/>
        </p:nvSpPr>
        <p:spPr bwMode="auto">
          <a:xfrm>
            <a:off x="3360738" y="2903538"/>
            <a:ext cx="1593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Bad Debts Expense</a:t>
            </a:r>
            <a:endParaRPr lang="en-US" dirty="0">
              <a:solidFill>
                <a:prstClr val="black"/>
              </a:solidFill>
              <a:cs typeface="+mn-cs"/>
            </a:endParaRPr>
          </a:p>
        </p:txBody>
      </p:sp>
      <p:sp>
        <p:nvSpPr>
          <p:cNvPr id="30" name="Rectangle 29"/>
          <p:cNvSpPr>
            <a:spLocks noChangeArrowheads="1"/>
          </p:cNvSpPr>
          <p:nvPr/>
        </p:nvSpPr>
        <p:spPr bwMode="auto">
          <a:xfrm>
            <a:off x="3532188" y="5005388"/>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31" name="Rectangle 30"/>
          <p:cNvSpPr>
            <a:spLocks noChangeArrowheads="1"/>
          </p:cNvSpPr>
          <p:nvPr/>
        </p:nvSpPr>
        <p:spPr bwMode="auto">
          <a:xfrm>
            <a:off x="1463676" y="831851"/>
            <a:ext cx="6205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  a) Estimate the balance of the uncollectibles assuming the company uses 0.5% of </a:t>
            </a:r>
            <a:endParaRPr lang="en-US">
              <a:solidFill>
                <a:prstClr val="black"/>
              </a:solidFill>
              <a:cs typeface="+mn-cs"/>
            </a:endParaRPr>
          </a:p>
        </p:txBody>
      </p:sp>
      <p:sp>
        <p:nvSpPr>
          <p:cNvPr id="64" name="Rectangle 31"/>
          <p:cNvSpPr>
            <a:spLocks noChangeArrowheads="1"/>
          </p:cNvSpPr>
          <p:nvPr/>
        </p:nvSpPr>
        <p:spPr bwMode="auto">
          <a:xfrm>
            <a:off x="1463676" y="1027113"/>
            <a:ext cx="6467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annual credit sales (annual credit sales were $10,000). (b) Prepare the adjusting entry to </a:t>
            </a:r>
            <a:endParaRPr lang="en-US">
              <a:solidFill>
                <a:prstClr val="black"/>
              </a:solidFill>
              <a:cs typeface="+mn-cs"/>
            </a:endParaRPr>
          </a:p>
        </p:txBody>
      </p:sp>
      <p:sp>
        <p:nvSpPr>
          <p:cNvPr id="65" name="Rectangle 32"/>
          <p:cNvSpPr>
            <a:spLocks noChangeArrowheads="1"/>
          </p:cNvSpPr>
          <p:nvPr/>
        </p:nvSpPr>
        <p:spPr bwMode="auto">
          <a:xfrm>
            <a:off x="1463676" y="1233488"/>
            <a:ext cx="60229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record Bad Debts Expense using the estimate from part a. Assume the unadjusted </a:t>
            </a:r>
            <a:endParaRPr lang="en-US">
              <a:solidFill>
                <a:prstClr val="black"/>
              </a:solidFill>
              <a:cs typeface="+mn-cs"/>
            </a:endParaRPr>
          </a:p>
        </p:txBody>
      </p:sp>
      <p:sp>
        <p:nvSpPr>
          <p:cNvPr id="66" name="Rectangle 33"/>
          <p:cNvSpPr>
            <a:spLocks noChangeArrowheads="1"/>
          </p:cNvSpPr>
          <p:nvPr/>
        </p:nvSpPr>
        <p:spPr bwMode="auto">
          <a:xfrm>
            <a:off x="1463676" y="1439863"/>
            <a:ext cx="44704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balance in the Allowance for Doubtful Accounts is a $2 credit.</a:t>
            </a:r>
            <a:endParaRPr lang="en-US">
              <a:solidFill>
                <a:prstClr val="black"/>
              </a:solidFill>
              <a:cs typeface="+mn-cs"/>
            </a:endParaRPr>
          </a:p>
        </p:txBody>
      </p:sp>
      <p:sp>
        <p:nvSpPr>
          <p:cNvPr id="68" name="Rectangle 34"/>
          <p:cNvSpPr>
            <a:spLocks noChangeArrowheads="1"/>
          </p:cNvSpPr>
          <p:nvPr/>
        </p:nvSpPr>
        <p:spPr bwMode="auto">
          <a:xfrm>
            <a:off x="1414463" y="4975226"/>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9" name="Line 35"/>
          <p:cNvSpPr>
            <a:spLocks noChangeShapeType="1"/>
          </p:cNvSpPr>
          <p:nvPr/>
        </p:nvSpPr>
        <p:spPr bwMode="auto">
          <a:xfrm>
            <a:off x="2322513" y="49958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0" name="Rectangle 36"/>
          <p:cNvSpPr>
            <a:spLocks noChangeArrowheads="1"/>
          </p:cNvSpPr>
          <p:nvPr/>
        </p:nvSpPr>
        <p:spPr bwMode="auto">
          <a:xfrm>
            <a:off x="2322513" y="49958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1" name="Line 37"/>
          <p:cNvSpPr>
            <a:spLocks noChangeShapeType="1"/>
          </p:cNvSpPr>
          <p:nvPr/>
        </p:nvSpPr>
        <p:spPr bwMode="auto">
          <a:xfrm>
            <a:off x="5913438" y="49958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2" name="Rectangle 38"/>
          <p:cNvSpPr>
            <a:spLocks noChangeArrowheads="1"/>
          </p:cNvSpPr>
          <p:nvPr/>
        </p:nvSpPr>
        <p:spPr bwMode="auto">
          <a:xfrm>
            <a:off x="5913438" y="499586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3" name="Line 39"/>
          <p:cNvSpPr>
            <a:spLocks noChangeShapeType="1"/>
          </p:cNvSpPr>
          <p:nvPr/>
        </p:nvSpPr>
        <p:spPr bwMode="auto">
          <a:xfrm>
            <a:off x="6811963" y="49958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4" name="Rectangle 40"/>
          <p:cNvSpPr>
            <a:spLocks noChangeArrowheads="1"/>
          </p:cNvSpPr>
          <p:nvPr/>
        </p:nvSpPr>
        <p:spPr bwMode="auto">
          <a:xfrm>
            <a:off x="6811963" y="499586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5" name="Rectangle 41"/>
          <p:cNvSpPr>
            <a:spLocks noChangeArrowheads="1"/>
          </p:cNvSpPr>
          <p:nvPr/>
        </p:nvSpPr>
        <p:spPr bwMode="auto">
          <a:xfrm>
            <a:off x="7699376" y="4995863"/>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6" name="Rectangle 42"/>
          <p:cNvSpPr>
            <a:spLocks noChangeArrowheads="1"/>
          </p:cNvSpPr>
          <p:nvPr/>
        </p:nvSpPr>
        <p:spPr bwMode="auto">
          <a:xfrm>
            <a:off x="4108451" y="3119438"/>
            <a:ext cx="19050" cy="628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7" name="Line 43"/>
          <p:cNvSpPr>
            <a:spLocks noChangeShapeType="1"/>
          </p:cNvSpPr>
          <p:nvPr/>
        </p:nvSpPr>
        <p:spPr bwMode="auto">
          <a:xfrm>
            <a:off x="1423988" y="5222876"/>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8" name="Rectangle 44"/>
          <p:cNvSpPr>
            <a:spLocks noChangeArrowheads="1"/>
          </p:cNvSpPr>
          <p:nvPr/>
        </p:nvSpPr>
        <p:spPr bwMode="auto">
          <a:xfrm>
            <a:off x="1423988" y="5222876"/>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79" name="Line 45"/>
          <p:cNvSpPr>
            <a:spLocks noChangeShapeType="1"/>
          </p:cNvSpPr>
          <p:nvPr/>
        </p:nvSpPr>
        <p:spPr bwMode="auto">
          <a:xfrm>
            <a:off x="2322513" y="5222876"/>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0" name="Rectangle 46"/>
          <p:cNvSpPr>
            <a:spLocks noChangeArrowheads="1"/>
          </p:cNvSpPr>
          <p:nvPr/>
        </p:nvSpPr>
        <p:spPr bwMode="auto">
          <a:xfrm>
            <a:off x="2322513" y="5222876"/>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1" name="Line 47"/>
          <p:cNvSpPr>
            <a:spLocks noChangeShapeType="1"/>
          </p:cNvSpPr>
          <p:nvPr/>
        </p:nvSpPr>
        <p:spPr bwMode="auto">
          <a:xfrm>
            <a:off x="5913438" y="5222876"/>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2" name="Rectangle 48"/>
          <p:cNvSpPr>
            <a:spLocks noChangeArrowheads="1"/>
          </p:cNvSpPr>
          <p:nvPr/>
        </p:nvSpPr>
        <p:spPr bwMode="auto">
          <a:xfrm>
            <a:off x="5913438" y="5222876"/>
            <a:ext cx="11113"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3" name="Line 49"/>
          <p:cNvSpPr>
            <a:spLocks noChangeShapeType="1"/>
          </p:cNvSpPr>
          <p:nvPr/>
        </p:nvSpPr>
        <p:spPr bwMode="auto">
          <a:xfrm>
            <a:off x="6811963" y="5222876"/>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4" name="Rectangle 50"/>
          <p:cNvSpPr>
            <a:spLocks noChangeArrowheads="1"/>
          </p:cNvSpPr>
          <p:nvPr/>
        </p:nvSpPr>
        <p:spPr bwMode="auto">
          <a:xfrm>
            <a:off x="6811963" y="5222876"/>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5" name="Line 51"/>
          <p:cNvSpPr>
            <a:spLocks noChangeShapeType="1"/>
          </p:cNvSpPr>
          <p:nvPr/>
        </p:nvSpPr>
        <p:spPr bwMode="auto">
          <a:xfrm>
            <a:off x="7710488" y="5222876"/>
            <a:ext cx="0" cy="6175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6" name="Rectangle 52"/>
          <p:cNvSpPr>
            <a:spLocks noChangeArrowheads="1"/>
          </p:cNvSpPr>
          <p:nvPr/>
        </p:nvSpPr>
        <p:spPr bwMode="auto">
          <a:xfrm>
            <a:off x="7710488" y="5222876"/>
            <a:ext cx="9525" cy="6175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7" name="Rectangle 53"/>
          <p:cNvSpPr>
            <a:spLocks noChangeArrowheads="1"/>
          </p:cNvSpPr>
          <p:nvPr/>
        </p:nvSpPr>
        <p:spPr bwMode="auto">
          <a:xfrm>
            <a:off x="2322513" y="2871788"/>
            <a:ext cx="36020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8" name="Rectangle 54"/>
          <p:cNvSpPr>
            <a:spLocks noChangeArrowheads="1"/>
          </p:cNvSpPr>
          <p:nvPr/>
        </p:nvSpPr>
        <p:spPr bwMode="auto">
          <a:xfrm>
            <a:off x="2322513" y="3098801"/>
            <a:ext cx="36020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9" name="Rectangle 55"/>
          <p:cNvSpPr>
            <a:spLocks noChangeArrowheads="1"/>
          </p:cNvSpPr>
          <p:nvPr/>
        </p:nvSpPr>
        <p:spPr bwMode="auto">
          <a:xfrm>
            <a:off x="2322513" y="3521076"/>
            <a:ext cx="360203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0" name="Rectangle 56"/>
          <p:cNvSpPr>
            <a:spLocks noChangeArrowheads="1"/>
          </p:cNvSpPr>
          <p:nvPr/>
        </p:nvSpPr>
        <p:spPr bwMode="auto">
          <a:xfrm>
            <a:off x="1433513" y="4975226"/>
            <a:ext cx="6286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1" name="Rectangle 57"/>
          <p:cNvSpPr>
            <a:spLocks noChangeArrowheads="1"/>
          </p:cNvSpPr>
          <p:nvPr/>
        </p:nvSpPr>
        <p:spPr bwMode="auto">
          <a:xfrm>
            <a:off x="1433513" y="5202238"/>
            <a:ext cx="6286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2" name="Line 58"/>
          <p:cNvSpPr>
            <a:spLocks noChangeShapeType="1"/>
          </p:cNvSpPr>
          <p:nvPr/>
        </p:nvSpPr>
        <p:spPr bwMode="auto">
          <a:xfrm>
            <a:off x="1433513" y="5418138"/>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3" name="Rectangle 59"/>
          <p:cNvSpPr>
            <a:spLocks noChangeArrowheads="1"/>
          </p:cNvSpPr>
          <p:nvPr/>
        </p:nvSpPr>
        <p:spPr bwMode="auto">
          <a:xfrm>
            <a:off x="1433513" y="5418138"/>
            <a:ext cx="6286500"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4" name="Line 60"/>
          <p:cNvSpPr>
            <a:spLocks noChangeShapeType="1"/>
          </p:cNvSpPr>
          <p:nvPr/>
        </p:nvSpPr>
        <p:spPr bwMode="auto">
          <a:xfrm>
            <a:off x="1433513" y="5624513"/>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5" name="Rectangle 61"/>
          <p:cNvSpPr>
            <a:spLocks noChangeArrowheads="1"/>
          </p:cNvSpPr>
          <p:nvPr/>
        </p:nvSpPr>
        <p:spPr bwMode="auto">
          <a:xfrm>
            <a:off x="1433513" y="5624513"/>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2" name="Line 62"/>
          <p:cNvSpPr>
            <a:spLocks noChangeShapeType="1"/>
          </p:cNvSpPr>
          <p:nvPr/>
        </p:nvSpPr>
        <p:spPr bwMode="auto">
          <a:xfrm>
            <a:off x="1433513" y="5830888"/>
            <a:ext cx="6286500"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3" name="Rectangle 63"/>
          <p:cNvSpPr>
            <a:spLocks noChangeArrowheads="1"/>
          </p:cNvSpPr>
          <p:nvPr/>
        </p:nvSpPr>
        <p:spPr bwMode="auto">
          <a:xfrm>
            <a:off x="1433513" y="5830888"/>
            <a:ext cx="6286500"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63" name="Rectangle 6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9-4 SOLUTION</a:t>
            </a:r>
            <a:endParaRPr lang="en-US" sz="2400" b="1" dirty="0">
              <a:solidFill>
                <a:prstClr val="white"/>
              </a:solidFill>
            </a:endParaRPr>
          </a:p>
        </p:txBody>
      </p:sp>
      <p:sp>
        <p:nvSpPr>
          <p:cNvPr id="96" name="Rounded Rectangle 95"/>
          <p:cNvSpPr/>
          <p:nvPr/>
        </p:nvSpPr>
        <p:spPr>
          <a:xfrm>
            <a:off x="61912" y="6477000"/>
            <a:ext cx="5500688" cy="265570"/>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P3: </a:t>
            </a:r>
            <a:r>
              <a:rPr lang="en-US" altLang="en-US" sz="1100" dirty="0">
                <a:solidFill>
                  <a:prstClr val="black"/>
                </a:solidFill>
                <a:latin typeface="Calibri"/>
                <a:cs typeface="+mn-cs"/>
              </a:rPr>
              <a:t>E</a:t>
            </a:r>
            <a:r>
              <a:rPr lang="en-US" sz="1100" dirty="0" err="1" smtClean="0">
                <a:solidFill>
                  <a:prstClr val="black"/>
                </a:solidFill>
                <a:latin typeface="Calibri"/>
                <a:cs typeface="+mn-cs"/>
              </a:rPr>
              <a:t>stimate</a:t>
            </a:r>
            <a:r>
              <a:rPr lang="en-US" sz="1100" dirty="0" smtClean="0">
                <a:solidFill>
                  <a:prstClr val="black"/>
                </a:solidFill>
                <a:latin typeface="Calibri"/>
                <a:cs typeface="+mn-cs"/>
              </a:rPr>
              <a:t> </a:t>
            </a:r>
            <a:r>
              <a:rPr lang="en-US" sz="1100" dirty="0" err="1">
                <a:solidFill>
                  <a:prstClr val="black"/>
                </a:solidFill>
                <a:latin typeface="Calibri"/>
                <a:cs typeface="+mn-cs"/>
              </a:rPr>
              <a:t>uncollectibles</a:t>
            </a:r>
            <a:r>
              <a:rPr lang="en-US" sz="1100" dirty="0">
                <a:solidFill>
                  <a:prstClr val="black"/>
                </a:solidFill>
                <a:latin typeface="Calibri"/>
                <a:cs typeface="+mn-cs"/>
              </a:rPr>
              <a:t> based on sales and accounts receivable. </a:t>
            </a:r>
          </a:p>
        </p:txBody>
      </p:sp>
    </p:spTree>
    <p:extLst>
      <p:ext uri="{BB962C8B-B14F-4D97-AF65-F5344CB8AC3E}">
        <p14:creationId xmlns:p14="http://schemas.microsoft.com/office/powerpoint/2010/main" val="29852959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6" grpId="0"/>
      <p:bldP spid="22" grpId="0"/>
      <p:bldP spid="23" grpId="0"/>
      <p:bldP spid="24" grpId="0"/>
      <p:bldP spid="25" grpId="0"/>
      <p:bldP spid="26" grpId="0"/>
      <p:bldP spid="27" grpId="0"/>
      <p:bldP spid="28" grpId="0"/>
      <p:bldP spid="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8645" y="2421732"/>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C2:	</a:t>
            </a:r>
            <a:br>
              <a:rPr lang="en-US" altLang="en-US" dirty="0" smtClean="0"/>
            </a:br>
            <a:r>
              <a:rPr lang="en-US" dirty="0" smtClean="0"/>
              <a:t>Describe </a:t>
            </a:r>
            <a:r>
              <a:rPr lang="en-US" dirty="0"/>
              <a:t>a note receivable, the computation of its maturity date, and the recording of its existence.</a:t>
            </a:r>
            <a:br>
              <a:rPr lang="en-US" dirty="0"/>
            </a:br>
            <a:r>
              <a:rPr lang="en-US" dirty="0" smtClean="0"/>
              <a:t>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41</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8645" y="171583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38645" y="57150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0"/>
          <p:cNvSpPr>
            <a:spLocks noGrp="1" noChangeArrowheads="1"/>
          </p:cNvSpPr>
          <p:nvPr>
            <p:ph type="title"/>
          </p:nvPr>
        </p:nvSpPr>
        <p:spPr>
          <a:xfrm>
            <a:off x="914400" y="457200"/>
            <a:ext cx="7158038" cy="762000"/>
          </a:xfrm>
        </p:spPr>
        <p:txBody>
          <a:bodyPr/>
          <a:lstStyle/>
          <a:p>
            <a:r>
              <a:rPr lang="en-US" altLang="en-US" b="1" dirty="0" smtClean="0"/>
              <a:t>Notes Receivable</a:t>
            </a:r>
          </a:p>
        </p:txBody>
      </p:sp>
      <p:sp>
        <p:nvSpPr>
          <p:cNvPr id="77" name="Rectangle 76"/>
          <p:cNvSpPr/>
          <p:nvPr/>
        </p:nvSpPr>
        <p:spPr>
          <a:xfrm>
            <a:off x="0" y="1295400"/>
            <a:ext cx="9144000" cy="1384995"/>
          </a:xfrm>
          <a:prstGeom prst="rect">
            <a:avLst/>
          </a:prstGeom>
          <a:solidFill>
            <a:schemeClr val="bg2">
              <a:lumMod val="90000"/>
            </a:schemeClr>
          </a:solidFill>
          <a:ln>
            <a:solidFill>
              <a:schemeClr val="tx1"/>
            </a:solidFill>
          </a:ln>
        </p:spPr>
        <p:txBody>
          <a:bodyPr wrap="square">
            <a:spAutoFit/>
          </a:bodyPr>
          <a:lstStyle/>
          <a:p>
            <a:pPr algn="ctr">
              <a:defRPr/>
            </a:pPr>
            <a:r>
              <a:rPr lang="en-US" sz="2800" dirty="0">
                <a:solidFill>
                  <a:schemeClr val="accent3">
                    <a:lumMod val="50000"/>
                  </a:schemeClr>
                </a:solidFill>
              </a:rPr>
              <a:t>A promissory note is a written promise to pay a specified amount of money, usually with interest, either on demand or at a </a:t>
            </a:r>
            <a:r>
              <a:rPr lang="en-US" sz="2800" dirty="0" smtClean="0">
                <a:solidFill>
                  <a:schemeClr val="accent3">
                    <a:lumMod val="50000"/>
                  </a:schemeClr>
                </a:solidFill>
              </a:rPr>
              <a:t>stated future </a:t>
            </a:r>
            <a:r>
              <a:rPr lang="en-US" sz="2800" dirty="0">
                <a:solidFill>
                  <a:schemeClr val="accent3">
                    <a:lumMod val="50000"/>
                  </a:schemeClr>
                </a:solidFill>
              </a:rPr>
              <a:t>date.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42</a:t>
            </a:fld>
            <a:endParaRPr lang="en-US" dirty="0"/>
          </a:p>
        </p:txBody>
      </p:sp>
      <p:sp>
        <p:nvSpPr>
          <p:cNvPr id="8" name="Rounded Rectangle 7"/>
          <p:cNvSpPr/>
          <p:nvPr/>
        </p:nvSpPr>
        <p:spPr>
          <a:xfrm>
            <a:off x="61912" y="6513970"/>
            <a:ext cx="75580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Describe a note receivable, the computation of its maturity date, and the recording of its existence.</a:t>
            </a:r>
          </a:p>
        </p:txBody>
      </p:sp>
      <p:sp>
        <p:nvSpPr>
          <p:cNvPr id="10" name="TextBox 9"/>
          <p:cNvSpPr txBox="1"/>
          <p:nvPr/>
        </p:nvSpPr>
        <p:spPr>
          <a:xfrm>
            <a:off x="8305800" y="632749"/>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 9.14</a:t>
            </a:r>
            <a:endParaRPr lang="en-US" sz="1600" kern="0" dirty="0">
              <a:latin typeface="Berlin Sans FB" panose="020E0602020502020306" pitchFamily="34" charset="0"/>
            </a:endParaRPr>
          </a:p>
        </p:txBody>
      </p:sp>
      <p:pic>
        <p:nvPicPr>
          <p:cNvPr id="3" name="Picture 2"/>
          <p:cNvPicPr>
            <a:picLocks noChangeAspect="1"/>
          </p:cNvPicPr>
          <p:nvPr/>
        </p:nvPicPr>
        <p:blipFill>
          <a:blip r:embed="rId3"/>
          <a:stretch>
            <a:fillRect/>
          </a:stretch>
        </p:blipFill>
        <p:spPr>
          <a:xfrm>
            <a:off x="641922" y="2908172"/>
            <a:ext cx="7644385" cy="29176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457200"/>
            <a:ext cx="8229600" cy="960438"/>
          </a:xfrm>
        </p:spPr>
        <p:txBody>
          <a:bodyPr/>
          <a:lstStyle/>
          <a:p>
            <a:r>
              <a:rPr lang="en-US" altLang="en-US" b="1" dirty="0" smtClean="0"/>
              <a:t>Computing Maturity and Interest</a:t>
            </a:r>
          </a:p>
        </p:txBody>
      </p:sp>
      <p:sp>
        <p:nvSpPr>
          <p:cNvPr id="118787" name="Text Box 6"/>
          <p:cNvSpPr txBox="1">
            <a:spLocks noChangeArrowheads="1"/>
          </p:cNvSpPr>
          <p:nvPr/>
        </p:nvSpPr>
        <p:spPr bwMode="auto">
          <a:xfrm>
            <a:off x="624191" y="5931312"/>
            <a:ext cx="8001000" cy="461962"/>
          </a:xfrm>
          <a:prstGeom prst="rect">
            <a:avLst/>
          </a:prstGeom>
          <a:noFill/>
          <a:ln w="12700">
            <a:noFill/>
            <a:miter lim="800000"/>
            <a:headEnd/>
            <a:tailEnd/>
          </a:ln>
        </p:spPr>
        <p:txBody>
          <a:bodyPr>
            <a:spAutoFit/>
          </a:bodyPr>
          <a:lstStyle/>
          <a:p>
            <a:pPr algn="ctr">
              <a:spcBef>
                <a:spcPct val="50000"/>
              </a:spcBef>
            </a:pPr>
            <a:r>
              <a:rPr lang="en-US" altLang="en-US" sz="2400" b="1" dirty="0">
                <a:solidFill>
                  <a:srgbClr val="002060"/>
                </a:solidFill>
              </a:rPr>
              <a:t>The note is due and payable on October 8.</a:t>
            </a:r>
          </a:p>
        </p:txBody>
      </p:sp>
      <p:pic>
        <p:nvPicPr>
          <p:cNvPr id="118789" name="Picture 3"/>
          <p:cNvPicPr>
            <a:picLocks noChangeAspect="1" noChangeArrowheads="1"/>
          </p:cNvPicPr>
          <p:nvPr/>
        </p:nvPicPr>
        <p:blipFill>
          <a:blip r:embed="rId3" cstate="print"/>
          <a:srcRect/>
          <a:stretch>
            <a:fillRect/>
          </a:stretch>
        </p:blipFill>
        <p:spPr bwMode="auto">
          <a:xfrm>
            <a:off x="538264" y="3769771"/>
            <a:ext cx="8115300" cy="2028825"/>
          </a:xfrm>
          <a:prstGeom prst="rect">
            <a:avLst/>
          </a:prstGeom>
          <a:noFill/>
          <a:ln w="9525">
            <a:solidFill>
              <a:schemeClr val="tx1"/>
            </a:solidFill>
            <a:miter lim="800000"/>
            <a:headEnd/>
            <a:tailEnd/>
          </a:ln>
        </p:spPr>
      </p:pic>
      <p:sp>
        <p:nvSpPr>
          <p:cNvPr id="9" name="Rectangle 8"/>
          <p:cNvSpPr/>
          <p:nvPr/>
        </p:nvSpPr>
        <p:spPr>
          <a:xfrm>
            <a:off x="533400" y="2819400"/>
            <a:ext cx="8115300" cy="682625"/>
          </a:xfrm>
          <a:prstGeom prst="rect">
            <a:avLst/>
          </a:prstGeom>
          <a:solidFill>
            <a:schemeClr val="bg2">
              <a:lumMod val="90000"/>
            </a:schemeClr>
          </a:solidFill>
          <a:ln>
            <a:solidFill>
              <a:schemeClr val="tx2">
                <a:lumMod val="75000"/>
              </a:schemeClr>
            </a:solidFill>
          </a:ln>
        </p:spPr>
        <p:txBody>
          <a:bodyPr anchor="b">
            <a:spAutoFit/>
          </a:bodyPr>
          <a:lstStyle/>
          <a:p>
            <a:pPr algn="ctr">
              <a:lnSpc>
                <a:spcPct val="80000"/>
              </a:lnSpc>
              <a:spcBef>
                <a:spcPct val="50000"/>
              </a:spcBef>
              <a:buFont typeface="Wingdings" pitchFamily="-108" charset="2"/>
              <a:buNone/>
              <a:defRPr/>
            </a:pPr>
            <a:r>
              <a:rPr lang="en-US" sz="2400" dirty="0">
                <a:solidFill>
                  <a:schemeClr val="tx2">
                    <a:lumMod val="75000"/>
                  </a:schemeClr>
                </a:solidFill>
                <a:ea typeface="ＭＳ Ｐゴシック" pitchFamily="-108" charset="-128"/>
              </a:rPr>
              <a:t>On July 10, TechCom received a $1,000, 90-day, 12% promissory note as a result of a sale to Julia Browne.</a:t>
            </a:r>
          </a:p>
        </p:txBody>
      </p:sp>
      <p:sp>
        <p:nvSpPr>
          <p:cNvPr id="118791" name="Rectangle 9"/>
          <p:cNvSpPr>
            <a:spLocks noChangeArrowheads="1"/>
          </p:cNvSpPr>
          <p:nvPr/>
        </p:nvSpPr>
        <p:spPr bwMode="auto">
          <a:xfrm>
            <a:off x="0" y="1600200"/>
            <a:ext cx="9144000" cy="954088"/>
          </a:xfrm>
          <a:prstGeom prst="rect">
            <a:avLst/>
          </a:prstGeom>
          <a:noFill/>
          <a:ln w="9525">
            <a:noFill/>
            <a:miter lim="800000"/>
            <a:headEnd/>
            <a:tailEnd/>
          </a:ln>
        </p:spPr>
        <p:txBody>
          <a:bodyPr>
            <a:spAutoFit/>
          </a:bodyPr>
          <a:lstStyle/>
          <a:p>
            <a:pPr algn="ctr"/>
            <a:r>
              <a:rPr lang="en-US" altLang="en-US" sz="2800" dirty="0"/>
              <a:t>The maturity date of a note is the day the note </a:t>
            </a:r>
          </a:p>
          <a:p>
            <a:pPr algn="ctr"/>
            <a:r>
              <a:rPr lang="en-US" altLang="en-US" sz="2800" dirty="0"/>
              <a:t>(principal and interest) must be repaid.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p:txBody>
          <a:bodyPr/>
          <a:lstStyle/>
          <a:p>
            <a:pPr>
              <a:defRPr/>
            </a:pPr>
            <a:fld id="{D9662D1A-934F-4E97-8DE9-5DE1FFCA5B1C}" type="slidenum">
              <a:rPr lang="en-US" smtClean="0"/>
              <a:pPr>
                <a:defRPr/>
              </a:pPr>
              <a:t>43</a:t>
            </a:fld>
            <a:endParaRPr lang="en-US" dirty="0"/>
          </a:p>
        </p:txBody>
      </p:sp>
      <p:sp>
        <p:nvSpPr>
          <p:cNvPr id="11" name="Rounded Rectangle 10"/>
          <p:cNvSpPr/>
          <p:nvPr/>
        </p:nvSpPr>
        <p:spPr>
          <a:xfrm>
            <a:off x="61912" y="6513970"/>
            <a:ext cx="75580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Describe a note receivable, the computation of its maturity date, and the recording of its existence.</a:t>
            </a:r>
          </a:p>
        </p:txBody>
      </p:sp>
      <p:sp>
        <p:nvSpPr>
          <p:cNvPr id="12" name="TextBox 11"/>
          <p:cNvSpPr txBox="1"/>
          <p:nvPr/>
        </p:nvSpPr>
        <p:spPr>
          <a:xfrm>
            <a:off x="8205537" y="1185599"/>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 9.15</a:t>
            </a:r>
            <a:endParaRPr lang="en-US" sz="1600"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685354" y="2361219"/>
            <a:ext cx="2584450" cy="3200400"/>
            <a:chOff x="2932" y="2256"/>
            <a:chExt cx="1628" cy="1924"/>
          </a:xfrm>
        </p:grpSpPr>
        <p:sp>
          <p:nvSpPr>
            <p:cNvPr id="119818" name="Rectangle 6"/>
            <p:cNvSpPr>
              <a:spLocks noChangeArrowheads="1"/>
            </p:cNvSpPr>
            <p:nvPr/>
          </p:nvSpPr>
          <p:spPr bwMode="auto">
            <a:xfrm>
              <a:off x="2932" y="2668"/>
              <a:ext cx="1628" cy="1512"/>
            </a:xfrm>
            <a:prstGeom prst="rect">
              <a:avLst/>
            </a:prstGeom>
            <a:solidFill>
              <a:schemeClr val="accent2">
                <a:lumMod val="20000"/>
                <a:lumOff val="80000"/>
              </a:schemeClr>
            </a:solidFill>
            <a:ln w="12700">
              <a:solidFill>
                <a:srgbClr val="414141"/>
              </a:solidFill>
              <a:miter lim="800000"/>
              <a:headEnd/>
              <a:tailEnd/>
            </a:ln>
            <a:effectLst>
              <a:outerShdw dist="71842" dir="2700000" algn="ctr" rotWithShape="0">
                <a:srgbClr val="414141"/>
              </a:outerShdw>
            </a:effectLst>
          </p:spPr>
          <p:txBody>
            <a:bodyPr lIns="90488" tIns="44450" rIns="90488" bIns="44450" anchor="ctr"/>
            <a:lstStyle/>
            <a:p>
              <a:pPr algn="ctr"/>
              <a:r>
                <a:rPr lang="en-US" altLang="en-US" sz="2400" b="1" dirty="0">
                  <a:solidFill>
                    <a:srgbClr val="663300"/>
                  </a:solidFill>
                  <a:ea typeface="ＭＳ Ｐゴシック" pitchFamily="34" charset="-128"/>
                </a:rPr>
                <a:t>If the note is expressed in days, base a year on 360 days using the “banker’s rule.”</a:t>
              </a:r>
            </a:p>
          </p:txBody>
        </p:sp>
        <p:sp>
          <p:nvSpPr>
            <p:cNvPr id="5" name="Line 7"/>
            <p:cNvSpPr>
              <a:spLocks noChangeShapeType="1"/>
            </p:cNvSpPr>
            <p:nvPr/>
          </p:nvSpPr>
          <p:spPr bwMode="auto">
            <a:xfrm flipV="1">
              <a:off x="3672" y="2256"/>
              <a:ext cx="0" cy="432"/>
            </a:xfrm>
            <a:prstGeom prst="line">
              <a:avLst/>
            </a:prstGeom>
            <a:noFill/>
            <a:ln w="50800">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latin typeface="Arial" charset="0"/>
                <a:ea typeface="ＭＳ Ｐゴシック" pitchFamily="-108" charset="-128"/>
              </a:endParaRPr>
            </a:p>
          </p:txBody>
        </p:sp>
      </p:grpSp>
      <p:grpSp>
        <p:nvGrpSpPr>
          <p:cNvPr id="3" name="Group 8"/>
          <p:cNvGrpSpPr>
            <a:grpSpLocks/>
          </p:cNvGrpSpPr>
          <p:nvPr/>
        </p:nvGrpSpPr>
        <p:grpSpPr bwMode="auto">
          <a:xfrm>
            <a:off x="2167529" y="2391876"/>
            <a:ext cx="2349500" cy="2736850"/>
            <a:chOff x="1348" y="2256"/>
            <a:chExt cx="1480" cy="1724"/>
          </a:xfrm>
        </p:grpSpPr>
        <p:sp>
          <p:nvSpPr>
            <p:cNvPr id="119816" name="Rectangle 9"/>
            <p:cNvSpPr>
              <a:spLocks noChangeArrowheads="1"/>
            </p:cNvSpPr>
            <p:nvPr/>
          </p:nvSpPr>
          <p:spPr bwMode="auto">
            <a:xfrm>
              <a:off x="1348" y="2692"/>
              <a:ext cx="1480" cy="1288"/>
            </a:xfrm>
            <a:prstGeom prst="rect">
              <a:avLst/>
            </a:prstGeom>
            <a:solidFill>
              <a:schemeClr val="accent2">
                <a:lumMod val="20000"/>
                <a:lumOff val="80000"/>
              </a:schemeClr>
            </a:solidFill>
            <a:ln w="12700">
              <a:solidFill>
                <a:srgbClr val="414141"/>
              </a:solidFill>
              <a:miter lim="800000"/>
              <a:headEnd/>
              <a:tailEnd/>
            </a:ln>
            <a:effectLst>
              <a:outerShdw dist="71842" dir="2700000" algn="ctr" rotWithShape="0">
                <a:srgbClr val="414141"/>
              </a:outerShdw>
            </a:effectLst>
          </p:spPr>
          <p:txBody>
            <a:bodyPr lIns="90488" tIns="44450" rIns="90488" bIns="44450" anchor="ctr"/>
            <a:lstStyle/>
            <a:p>
              <a:pPr algn="ctr"/>
              <a:r>
                <a:rPr lang="en-US" altLang="en-US" sz="2400" b="1" dirty="0">
                  <a:solidFill>
                    <a:srgbClr val="006600"/>
                  </a:solidFill>
                  <a:ea typeface="ＭＳ Ｐゴシック" pitchFamily="34" charset="-128"/>
                </a:rPr>
                <a:t>Even for maturities less than one year, the rate is annualized.</a:t>
              </a:r>
            </a:p>
          </p:txBody>
        </p:sp>
        <p:sp>
          <p:nvSpPr>
            <p:cNvPr id="48138" name="Line 10"/>
            <p:cNvSpPr>
              <a:spLocks noChangeShapeType="1"/>
            </p:cNvSpPr>
            <p:nvPr/>
          </p:nvSpPr>
          <p:spPr bwMode="auto">
            <a:xfrm flipV="1">
              <a:off x="2088" y="2256"/>
              <a:ext cx="0" cy="432"/>
            </a:xfrm>
            <a:prstGeom prst="line">
              <a:avLst/>
            </a:prstGeom>
            <a:noFill/>
            <a:ln w="50800">
              <a:solidFill>
                <a:srgbClr val="FF0000"/>
              </a:solidFill>
              <a:round/>
              <a:headEnd/>
              <a:tailEnd type="triangle" w="med" len="med"/>
            </a:ln>
            <a:effectLst>
              <a:outerShdw blurRad="50800" dist="38100" dir="2700000" algn="tl" rotWithShape="0">
                <a:prstClr val="black">
                  <a:alpha val="40000"/>
                </a:prstClr>
              </a:outerShdw>
            </a:effectLst>
          </p:spPr>
          <p:txBody>
            <a:bodyPr/>
            <a:lstStyle/>
            <a:p>
              <a:pPr>
                <a:defRPr/>
              </a:pPr>
              <a:endParaRPr lang="en-US" dirty="0">
                <a:latin typeface="Arial" charset="0"/>
                <a:ea typeface="ＭＳ Ｐゴシック" pitchFamily="-108" charset="-128"/>
              </a:endParaRPr>
            </a:p>
          </p:txBody>
        </p:sp>
      </p:grpSp>
      <p:sp>
        <p:nvSpPr>
          <p:cNvPr id="119812" name="Rectangle 11"/>
          <p:cNvSpPr>
            <a:spLocks noGrp="1" noChangeArrowheads="1"/>
          </p:cNvSpPr>
          <p:nvPr>
            <p:ph type="title"/>
          </p:nvPr>
        </p:nvSpPr>
        <p:spPr/>
        <p:txBody>
          <a:bodyPr/>
          <a:lstStyle/>
          <a:p>
            <a:r>
              <a:rPr lang="en-US" altLang="en-US" b="1" dirty="0" smtClean="0"/>
              <a:t>Interest Computation</a:t>
            </a:r>
          </a:p>
        </p:txBody>
      </p:sp>
      <p:pic>
        <p:nvPicPr>
          <p:cNvPr id="33798" name="Picture 4"/>
          <p:cNvPicPr>
            <a:picLocks noChangeAspect="1" noChangeArrowheads="1"/>
          </p:cNvPicPr>
          <p:nvPr/>
        </p:nvPicPr>
        <p:blipFill>
          <a:blip r:embed="rId3" cstate="print"/>
          <a:srcRect/>
          <a:stretch>
            <a:fillRect/>
          </a:stretch>
        </p:blipFill>
        <p:spPr bwMode="auto">
          <a:xfrm>
            <a:off x="209550" y="1371600"/>
            <a:ext cx="8724900" cy="952500"/>
          </a:xfrm>
          <a:prstGeom prst="rect">
            <a:avLst/>
          </a:prstGeom>
          <a:solidFill>
            <a:schemeClr val="bg2">
              <a:lumMod val="90000"/>
            </a:schemeClr>
          </a:solidFill>
          <a:ln w="9525">
            <a:solidFill>
              <a:schemeClr val="tx1"/>
            </a:solidFill>
            <a:miter lim="800000"/>
            <a:headEnd/>
            <a:tailEnd/>
          </a:ln>
        </p:spPr>
      </p:pic>
      <p:pic>
        <p:nvPicPr>
          <p:cNvPr id="119815" name="Picture 5"/>
          <p:cNvPicPr>
            <a:picLocks noChangeAspect="1" noChangeArrowheads="1"/>
          </p:cNvPicPr>
          <p:nvPr/>
        </p:nvPicPr>
        <p:blipFill>
          <a:blip r:embed="rId4" cstate="print"/>
          <a:srcRect/>
          <a:stretch>
            <a:fillRect/>
          </a:stretch>
        </p:blipFill>
        <p:spPr bwMode="auto">
          <a:xfrm>
            <a:off x="751681" y="5629395"/>
            <a:ext cx="7805738" cy="838200"/>
          </a:xfrm>
          <a:prstGeom prst="rect">
            <a:avLst/>
          </a:prstGeom>
          <a:noFill/>
          <a:ln w="9525">
            <a:noFill/>
            <a:miter lim="800000"/>
            <a:headEnd/>
            <a:tailEnd/>
          </a:ln>
        </p:spPr>
      </p:pic>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Slide Number Placeholder 12"/>
          <p:cNvSpPr>
            <a:spLocks noGrp="1"/>
          </p:cNvSpPr>
          <p:nvPr>
            <p:ph type="sldNum" sz="quarter" idx="12"/>
          </p:nvPr>
        </p:nvSpPr>
        <p:spPr/>
        <p:txBody>
          <a:bodyPr/>
          <a:lstStyle/>
          <a:p>
            <a:pPr>
              <a:defRPr/>
            </a:pPr>
            <a:fld id="{D9662D1A-934F-4E97-8DE9-5DE1FFCA5B1C}" type="slidenum">
              <a:rPr lang="en-US" smtClean="0"/>
              <a:pPr>
                <a:defRPr/>
              </a:pPr>
              <a:t>44</a:t>
            </a:fld>
            <a:endParaRPr lang="en-US" dirty="0"/>
          </a:p>
        </p:txBody>
      </p:sp>
      <p:sp>
        <p:nvSpPr>
          <p:cNvPr id="14" name="Rounded Rectangle 13"/>
          <p:cNvSpPr/>
          <p:nvPr/>
        </p:nvSpPr>
        <p:spPr>
          <a:xfrm>
            <a:off x="61912" y="6513970"/>
            <a:ext cx="75580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Describe a note receivable, the computation of its maturity date, and the recording of its existence.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457200"/>
            <a:ext cx="8229600" cy="960438"/>
          </a:xfrm>
        </p:spPr>
        <p:txBody>
          <a:bodyPr/>
          <a:lstStyle/>
          <a:p>
            <a:r>
              <a:rPr lang="en-US" altLang="en-US" b="1" dirty="0" smtClean="0"/>
              <a:t>Recording Notes Receivable</a:t>
            </a:r>
          </a:p>
        </p:txBody>
      </p:sp>
      <p:pic>
        <p:nvPicPr>
          <p:cNvPr id="120836" name="Picture 3"/>
          <p:cNvPicPr>
            <a:picLocks noChangeAspect="1" noChangeArrowheads="1"/>
          </p:cNvPicPr>
          <p:nvPr/>
        </p:nvPicPr>
        <p:blipFill>
          <a:blip r:embed="rId3" cstate="print"/>
          <a:srcRect/>
          <a:stretch>
            <a:fillRect/>
          </a:stretch>
        </p:blipFill>
        <p:spPr bwMode="auto">
          <a:xfrm>
            <a:off x="304800" y="5042104"/>
            <a:ext cx="8458200" cy="1009934"/>
          </a:xfrm>
          <a:prstGeom prst="rect">
            <a:avLst/>
          </a:prstGeom>
          <a:noFill/>
          <a:ln w="9525">
            <a:solidFill>
              <a:schemeClr val="tx1"/>
            </a:solidFill>
            <a:miter lim="800000"/>
            <a:headEnd/>
            <a:tailEnd/>
          </a:ln>
        </p:spPr>
      </p:pic>
      <p:pic>
        <p:nvPicPr>
          <p:cNvPr id="120837" name="Picture 4"/>
          <p:cNvPicPr>
            <a:picLocks noChangeAspect="1" noChangeArrowheads="1"/>
          </p:cNvPicPr>
          <p:nvPr/>
        </p:nvPicPr>
        <p:blipFill>
          <a:blip r:embed="rId4" cstate="print"/>
          <a:srcRect/>
          <a:stretch>
            <a:fillRect/>
          </a:stretch>
        </p:blipFill>
        <p:spPr bwMode="auto">
          <a:xfrm>
            <a:off x="685800" y="6092504"/>
            <a:ext cx="7772400" cy="381000"/>
          </a:xfrm>
          <a:prstGeom prst="rect">
            <a:avLst/>
          </a:prstGeom>
          <a:noFill/>
          <a:ln w="9525">
            <a:noFill/>
            <a:miter lim="800000"/>
            <a:headEnd/>
            <a:tailEnd/>
          </a:ln>
        </p:spPr>
      </p:pic>
      <p:sp>
        <p:nvSpPr>
          <p:cNvPr id="9" name="Rectangle 8"/>
          <p:cNvSpPr/>
          <p:nvPr/>
        </p:nvSpPr>
        <p:spPr>
          <a:xfrm>
            <a:off x="304800" y="3276600"/>
            <a:ext cx="8458200" cy="1570038"/>
          </a:xfrm>
          <a:prstGeom prst="rect">
            <a:avLst/>
          </a:prstGeom>
          <a:solidFill>
            <a:schemeClr val="bg2">
              <a:lumMod val="90000"/>
            </a:schemeClr>
          </a:solidFill>
          <a:ln>
            <a:solidFill>
              <a:schemeClr val="tx2">
                <a:lumMod val="75000"/>
              </a:schemeClr>
            </a:solidFill>
          </a:ln>
        </p:spPr>
        <p:txBody>
          <a:bodyPr wrap="square">
            <a:spAutoFit/>
          </a:bodyPr>
          <a:lstStyle/>
          <a:p>
            <a:pPr algn="ctr">
              <a:defRPr/>
            </a:pPr>
            <a:r>
              <a:rPr lang="en-US" sz="2400" dirty="0">
                <a:solidFill>
                  <a:schemeClr val="tx2">
                    <a:lumMod val="75000"/>
                  </a:schemeClr>
                </a:solidFill>
              </a:rPr>
              <a:t>To illustrate the recording for the receipt of a note, we use the $1,000, 90-day, 12% promissory note from Julia Browne to TechCom.  TechCom received this note at the time of a product sale to Julia Browne. </a:t>
            </a:r>
          </a:p>
        </p:txBody>
      </p:sp>
      <p:sp>
        <p:nvSpPr>
          <p:cNvPr id="120839" name="Rectangle 9"/>
          <p:cNvSpPr>
            <a:spLocks noChangeArrowheads="1"/>
          </p:cNvSpPr>
          <p:nvPr/>
        </p:nvSpPr>
        <p:spPr bwMode="auto">
          <a:xfrm>
            <a:off x="0" y="1630363"/>
            <a:ext cx="9144000" cy="1570037"/>
          </a:xfrm>
          <a:prstGeom prst="rect">
            <a:avLst/>
          </a:prstGeom>
          <a:noFill/>
          <a:ln w="9525">
            <a:noFill/>
            <a:miter lim="800000"/>
            <a:headEnd/>
            <a:tailEnd/>
          </a:ln>
        </p:spPr>
        <p:txBody>
          <a:bodyPr>
            <a:spAutoFit/>
          </a:bodyPr>
          <a:lstStyle/>
          <a:p>
            <a:pPr algn="ctr"/>
            <a:r>
              <a:rPr lang="en-US" altLang="en-US" sz="2400" dirty="0"/>
              <a:t>Notes receivable are usually recorded in a single Notes Receivable account to simplify recordkeeping. The original notes are kept on file, including information on the maker, rate of interest, and due date.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p:txBody>
          <a:bodyPr/>
          <a:lstStyle/>
          <a:p>
            <a:pPr>
              <a:defRPr/>
            </a:pPr>
            <a:fld id="{D9662D1A-934F-4E97-8DE9-5DE1FFCA5B1C}" type="slidenum">
              <a:rPr lang="en-US" smtClean="0"/>
              <a:pPr>
                <a:defRPr/>
              </a:pPr>
              <a:t>45</a:t>
            </a:fld>
            <a:endParaRPr lang="en-US" dirty="0"/>
          </a:p>
        </p:txBody>
      </p:sp>
      <p:sp>
        <p:nvSpPr>
          <p:cNvPr id="11" name="Rounded Rectangle 10"/>
          <p:cNvSpPr/>
          <p:nvPr/>
        </p:nvSpPr>
        <p:spPr>
          <a:xfrm>
            <a:off x="61912" y="6513970"/>
            <a:ext cx="7558088" cy="22860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C2: </a:t>
            </a:r>
            <a:r>
              <a:rPr lang="en-US" sz="1100" dirty="0"/>
              <a:t>Describe a note receivable, the computation of its maturity date, and the recording of its existence.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2057945"/>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P4:	</a:t>
            </a:r>
            <a:br>
              <a:rPr lang="en-US" altLang="en-US" dirty="0" smtClean="0"/>
            </a:br>
            <a:r>
              <a:rPr lang="en-US" dirty="0" smtClean="0"/>
              <a:t>Record </a:t>
            </a:r>
            <a:r>
              <a:rPr lang="en-US" dirty="0"/>
              <a:t>the honoring and dishonoring of a note and adjustments for interest.</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46</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9521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90600" y="48006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533400"/>
            <a:ext cx="8229600" cy="884238"/>
          </a:xfrm>
        </p:spPr>
        <p:txBody>
          <a:bodyPr/>
          <a:lstStyle/>
          <a:p>
            <a:r>
              <a:rPr lang="en-US" altLang="en-US" b="1" dirty="0" smtClean="0"/>
              <a:t>Recording an Honored Note</a:t>
            </a:r>
          </a:p>
        </p:txBody>
      </p:sp>
      <p:sp>
        <p:nvSpPr>
          <p:cNvPr id="7" name="Rectangle 6"/>
          <p:cNvSpPr/>
          <p:nvPr/>
        </p:nvSpPr>
        <p:spPr>
          <a:xfrm>
            <a:off x="538160" y="1664047"/>
            <a:ext cx="8067675" cy="1077218"/>
          </a:xfrm>
          <a:prstGeom prst="rect">
            <a:avLst/>
          </a:prstGeom>
          <a:solidFill>
            <a:schemeClr val="bg2">
              <a:lumMod val="90000"/>
            </a:schemeClr>
          </a:solidFill>
          <a:ln>
            <a:solidFill>
              <a:schemeClr val="tx1"/>
            </a:solidFill>
          </a:ln>
        </p:spPr>
        <p:txBody>
          <a:bodyPr wrap="square">
            <a:spAutoFit/>
          </a:bodyPr>
          <a:lstStyle/>
          <a:p>
            <a:pPr algn="ctr">
              <a:defRPr/>
            </a:pPr>
            <a:r>
              <a:rPr lang="en-US" sz="3200" dirty="0"/>
              <a:t>The principal and interest of a note are due on its maturity date. </a:t>
            </a:r>
          </a:p>
        </p:txBody>
      </p:sp>
      <p:pic>
        <p:nvPicPr>
          <p:cNvPr id="121861" name="Picture 3"/>
          <p:cNvPicPr>
            <a:picLocks noChangeAspect="1" noChangeArrowheads="1"/>
          </p:cNvPicPr>
          <p:nvPr/>
        </p:nvPicPr>
        <p:blipFill>
          <a:blip r:embed="rId3" cstate="print"/>
          <a:srcRect/>
          <a:stretch>
            <a:fillRect/>
          </a:stretch>
        </p:blipFill>
        <p:spPr bwMode="auto">
          <a:xfrm>
            <a:off x="538160" y="4482615"/>
            <a:ext cx="8067675" cy="1143000"/>
          </a:xfrm>
          <a:prstGeom prst="rect">
            <a:avLst/>
          </a:prstGeom>
          <a:noFill/>
          <a:ln w="9525">
            <a:noFill/>
            <a:miter lim="800000"/>
            <a:headEnd/>
            <a:tailEnd/>
          </a:ln>
        </p:spPr>
      </p:pic>
      <p:sp>
        <p:nvSpPr>
          <p:cNvPr id="9" name="Rectangle 8"/>
          <p:cNvSpPr/>
          <p:nvPr/>
        </p:nvSpPr>
        <p:spPr>
          <a:xfrm>
            <a:off x="562479" y="3165911"/>
            <a:ext cx="8067675" cy="830997"/>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dirty="0"/>
              <a:t>J. Cook has a $600, 15%, 60-day note receivable due to TechCom on December 4.</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p:txBody>
          <a:bodyPr/>
          <a:lstStyle/>
          <a:p>
            <a:pPr>
              <a:defRPr/>
            </a:pPr>
            <a:fld id="{D9662D1A-934F-4E97-8DE9-5DE1FFCA5B1C}" type="slidenum">
              <a:rPr lang="en-US" smtClean="0"/>
              <a:pPr>
                <a:defRPr/>
              </a:pPr>
              <a:t>47</a:t>
            </a:fld>
            <a:endParaRPr lang="en-US" dirty="0"/>
          </a:p>
        </p:txBody>
      </p:sp>
      <p:sp>
        <p:nvSpPr>
          <p:cNvPr id="11" name="Rounded Rectangle 10"/>
          <p:cNvSpPr/>
          <p:nvPr/>
        </p:nvSpPr>
        <p:spPr>
          <a:xfrm>
            <a:off x="61912" y="6553200"/>
            <a:ext cx="61864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Record the honoring and dishonoring of a note and adjustments for interest</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685800"/>
            <a:ext cx="8229600" cy="731838"/>
          </a:xfrm>
        </p:spPr>
        <p:txBody>
          <a:bodyPr/>
          <a:lstStyle/>
          <a:p>
            <a:r>
              <a:rPr lang="en-US" altLang="en-US" b="1" dirty="0" smtClean="0"/>
              <a:t>Recording a Dishonored Note</a:t>
            </a:r>
          </a:p>
        </p:txBody>
      </p:sp>
      <p:sp>
        <p:nvSpPr>
          <p:cNvPr id="10" name="Rectangle 9"/>
          <p:cNvSpPr/>
          <p:nvPr/>
        </p:nvSpPr>
        <p:spPr>
          <a:xfrm>
            <a:off x="361950" y="1752600"/>
            <a:ext cx="8324850" cy="1384995"/>
          </a:xfrm>
          <a:prstGeom prst="rect">
            <a:avLst/>
          </a:prstGeom>
          <a:solidFill>
            <a:schemeClr val="bg2">
              <a:lumMod val="90000"/>
            </a:schemeClr>
          </a:solidFill>
          <a:ln>
            <a:solidFill>
              <a:schemeClr val="tx1"/>
            </a:solidFill>
          </a:ln>
        </p:spPr>
        <p:txBody>
          <a:bodyPr wrap="square">
            <a:spAutoFit/>
          </a:bodyPr>
          <a:lstStyle/>
          <a:p>
            <a:pPr algn="ctr">
              <a:defRPr/>
            </a:pPr>
            <a:r>
              <a:rPr lang="en-US" sz="2800" dirty="0">
                <a:ea typeface="ＭＳ Ｐゴシック" pitchFamily="34" charset="-128"/>
              </a:rPr>
              <a:t>The act of dishonoring a note does not relieve the maker of the obligation to repay the principal and interest due. </a:t>
            </a:r>
            <a:endParaRPr lang="en-US" sz="2800" dirty="0"/>
          </a:p>
        </p:txBody>
      </p:sp>
      <p:sp>
        <p:nvSpPr>
          <p:cNvPr id="7" name="Rectangle 6"/>
          <p:cNvSpPr/>
          <p:nvPr/>
        </p:nvSpPr>
        <p:spPr>
          <a:xfrm>
            <a:off x="361950" y="3429000"/>
            <a:ext cx="8324850" cy="830997"/>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dirty="0"/>
              <a:t>J. Cook has a $600, 15%, 60-day note receivable due to TechCom on December 4.</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48</a:t>
            </a:fld>
            <a:endParaRPr lang="en-US" dirty="0"/>
          </a:p>
        </p:txBody>
      </p:sp>
      <p:pic>
        <p:nvPicPr>
          <p:cNvPr id="13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4419600"/>
            <a:ext cx="84201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61912" y="6553200"/>
            <a:ext cx="61864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Record the honoring and dishonoring of a note and adjustments for interest</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609600"/>
            <a:ext cx="8229600" cy="1219200"/>
          </a:xfrm>
        </p:spPr>
        <p:txBody>
          <a:bodyPr/>
          <a:lstStyle/>
          <a:p>
            <a:r>
              <a:rPr lang="en-US" altLang="en-US" b="1" dirty="0" smtClean="0"/>
              <a:t>Recording End-of-Period </a:t>
            </a:r>
            <a:br>
              <a:rPr lang="en-US" altLang="en-US" b="1" dirty="0" smtClean="0"/>
            </a:br>
            <a:r>
              <a:rPr lang="en-US" altLang="en-US" b="1" dirty="0" smtClean="0"/>
              <a:t>Interest Adjustments</a:t>
            </a:r>
          </a:p>
        </p:txBody>
      </p:sp>
      <p:sp>
        <p:nvSpPr>
          <p:cNvPr id="22533" name="Text Box 8"/>
          <p:cNvSpPr txBox="1">
            <a:spLocks noChangeArrowheads="1"/>
          </p:cNvSpPr>
          <p:nvPr/>
        </p:nvSpPr>
        <p:spPr bwMode="auto">
          <a:xfrm>
            <a:off x="457200" y="1905000"/>
            <a:ext cx="8344694" cy="2286001"/>
          </a:xfrm>
          <a:prstGeom prst="rect">
            <a:avLst/>
          </a:prstGeom>
          <a:solidFill>
            <a:schemeClr val="bg2">
              <a:lumMod val="90000"/>
            </a:schemeClr>
          </a:solidFill>
          <a:ln w="28575">
            <a:solidFill>
              <a:schemeClr val="tx2">
                <a:lumMod val="75000"/>
              </a:schemeClr>
            </a:solidFill>
            <a:miter lim="800000"/>
            <a:headEnd/>
            <a:tailEnd/>
          </a:ln>
        </p:spPr>
        <p:txBody>
          <a:bodyPr wrap="square">
            <a:spAutoFit/>
          </a:bodyPr>
          <a:lstStyle/>
          <a:p>
            <a:pPr algn="ctr">
              <a:spcBef>
                <a:spcPct val="50000"/>
              </a:spcBef>
              <a:defRPr/>
            </a:pPr>
            <a:r>
              <a:rPr lang="en-US" sz="2800" dirty="0">
                <a:solidFill>
                  <a:schemeClr val="tx2">
                    <a:lumMod val="75000"/>
                  </a:schemeClr>
                </a:solidFill>
              </a:rPr>
              <a:t>On December 16, TechCom accepts a $3,000, 60-day, 12% note from a customer in granting an extension on a past-due account.  When TechCom’s accounting period ends on December 31, $15 of interest has accrued on the note.  </a:t>
            </a:r>
          </a:p>
        </p:txBody>
      </p:sp>
      <p:sp>
        <p:nvSpPr>
          <p:cNvPr id="38918" name="Rectangle 8"/>
          <p:cNvSpPr>
            <a:spLocks noChangeArrowheads="1"/>
          </p:cNvSpPr>
          <p:nvPr/>
        </p:nvSpPr>
        <p:spPr bwMode="auto">
          <a:xfrm>
            <a:off x="1828800" y="4285086"/>
            <a:ext cx="5526088" cy="584775"/>
          </a:xfrm>
          <a:prstGeom prst="rect">
            <a:avLst/>
          </a:prstGeom>
          <a:noFill/>
          <a:ln w="9525">
            <a:noFill/>
            <a:miter lim="800000"/>
            <a:headEnd/>
            <a:tailEnd/>
          </a:ln>
        </p:spPr>
        <p:txBody>
          <a:bodyPr wrap="square">
            <a:spAutoFit/>
          </a:bodyPr>
          <a:lstStyle/>
          <a:p>
            <a:pPr>
              <a:defRPr/>
            </a:pPr>
            <a:r>
              <a:rPr lang="es-ES" sz="3200" dirty="0">
                <a:solidFill>
                  <a:schemeClr val="tx2">
                    <a:lumMod val="75000"/>
                  </a:schemeClr>
                </a:solidFill>
              </a:rPr>
              <a:t>$3,000 x 12% x 15/360 = $15</a:t>
            </a:r>
            <a:endParaRPr lang="en-US" sz="3200" dirty="0">
              <a:solidFill>
                <a:schemeClr val="tx2">
                  <a:lumMod val="75000"/>
                </a:schemeClr>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D9662D1A-934F-4E97-8DE9-5DE1FFCA5B1C}" type="slidenum">
              <a:rPr lang="en-US" smtClean="0"/>
              <a:pPr>
                <a:defRPr/>
              </a:pPr>
              <a:t>49</a:t>
            </a:fld>
            <a:endParaRPr lang="en-US" dirty="0"/>
          </a:p>
        </p:txBody>
      </p:sp>
      <p:pic>
        <p:nvPicPr>
          <p:cNvPr id="134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94" y="4953000"/>
            <a:ext cx="842010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61912" y="6553200"/>
            <a:ext cx="61864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Record the honoring and dishonoring of a note and adjustments for interest</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title"/>
          </p:nvPr>
        </p:nvSpPr>
        <p:spPr>
          <a:xfrm>
            <a:off x="457200" y="457200"/>
            <a:ext cx="8229600" cy="1066800"/>
          </a:xfrm>
        </p:spPr>
        <p:txBody>
          <a:bodyPr/>
          <a:lstStyle/>
          <a:p>
            <a:r>
              <a:rPr lang="en-US" altLang="en-US" b="1" dirty="0" smtClean="0"/>
              <a:t>Sales on Credit</a:t>
            </a:r>
          </a:p>
        </p:txBody>
      </p:sp>
      <p:sp>
        <p:nvSpPr>
          <p:cNvPr id="11" name="Rectangle 10"/>
          <p:cNvSpPr/>
          <p:nvPr/>
        </p:nvSpPr>
        <p:spPr>
          <a:xfrm>
            <a:off x="647700" y="1676400"/>
            <a:ext cx="7848600" cy="1200329"/>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dirty="0"/>
              <a:t>On July 1, TechCom had a credit sale of $950 to CompStore and a collection of $720 from RDA Electronics from a prior credit sale.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D9662D1A-934F-4E97-8DE9-5DE1FFCA5B1C}" type="slidenum">
              <a:rPr lang="en-US" smtClean="0"/>
              <a:pPr>
                <a:defRPr/>
              </a:pPr>
              <a:t>5</a:t>
            </a:fld>
            <a:endParaRPr lang="en-US" dirty="0"/>
          </a:p>
        </p:txBody>
      </p:sp>
      <p:pic>
        <p:nvPicPr>
          <p:cNvPr id="126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86" y="3339213"/>
            <a:ext cx="8853487" cy="222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Describe accounts receivable and how they occur and are recorded</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533400"/>
            <a:ext cx="8229600" cy="1143000"/>
          </a:xfrm>
        </p:spPr>
        <p:txBody>
          <a:bodyPr/>
          <a:lstStyle/>
          <a:p>
            <a:r>
              <a:rPr lang="en-US" altLang="en-US" b="1" dirty="0" smtClean="0"/>
              <a:t>Recording End-of-Period </a:t>
            </a:r>
            <a:br>
              <a:rPr lang="en-US" altLang="en-US" b="1" dirty="0" smtClean="0"/>
            </a:br>
            <a:r>
              <a:rPr lang="en-US" altLang="en-US" b="1" dirty="0" smtClean="0"/>
              <a:t>Interest Adjustments</a:t>
            </a:r>
          </a:p>
        </p:txBody>
      </p:sp>
      <p:graphicFrame>
        <p:nvGraphicFramePr>
          <p:cNvPr id="124931" name="Object 2"/>
          <p:cNvGraphicFramePr>
            <a:graphicFrameLocks noChangeAspect="1"/>
          </p:cNvGraphicFramePr>
          <p:nvPr/>
        </p:nvGraphicFramePr>
        <p:xfrm>
          <a:off x="2465388" y="1828800"/>
          <a:ext cx="4252912" cy="1752600"/>
        </p:xfrm>
        <a:graphic>
          <a:graphicData uri="http://schemas.openxmlformats.org/presentationml/2006/ole">
            <mc:AlternateContent xmlns:mc="http://schemas.openxmlformats.org/markup-compatibility/2006">
              <mc:Choice xmlns:v="urn:schemas-microsoft-com:vml" Requires="v">
                <p:oleObj spid="_x0000_s125069" name="Worksheet" r:id="rId5" imgW="2733618" imgH="1076441" progId="Excel.Sheet.8">
                  <p:embed/>
                </p:oleObj>
              </mc:Choice>
              <mc:Fallback>
                <p:oleObj name="Worksheet" r:id="rId5" imgW="2733618" imgH="1076441"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5388" y="1828800"/>
                        <a:ext cx="425291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2" name="Text Box 5"/>
          <p:cNvSpPr txBox="1">
            <a:spLocks noChangeArrowheads="1"/>
          </p:cNvSpPr>
          <p:nvPr/>
        </p:nvSpPr>
        <p:spPr bwMode="auto">
          <a:xfrm>
            <a:off x="320675" y="3841748"/>
            <a:ext cx="8442325" cy="523220"/>
          </a:xfrm>
          <a:prstGeom prst="rect">
            <a:avLst/>
          </a:prstGeom>
          <a:solidFill>
            <a:schemeClr val="accent2">
              <a:lumMod val="20000"/>
              <a:lumOff val="80000"/>
            </a:schemeClr>
          </a:solidFill>
          <a:ln w="12700">
            <a:solidFill>
              <a:schemeClr val="tx1"/>
            </a:solidFill>
            <a:miter lim="800000"/>
            <a:headEnd/>
            <a:tailEnd/>
          </a:ln>
          <a:effectLst>
            <a:outerShdw dist="35921" dir="2700000" algn="ctr" rotWithShape="0">
              <a:schemeClr val="tx1"/>
            </a:outerShdw>
          </a:effectLst>
        </p:spPr>
        <p:txBody>
          <a:bodyPr wrap="square">
            <a:spAutoFit/>
          </a:bodyPr>
          <a:lstStyle/>
          <a:p>
            <a:pPr algn="ctr">
              <a:spcBef>
                <a:spcPct val="50000"/>
              </a:spcBef>
            </a:pPr>
            <a:r>
              <a:rPr lang="en-US" altLang="en-US" sz="2800" dirty="0">
                <a:ea typeface="ＭＳ Ｐゴシック" pitchFamily="34" charset="-128"/>
              </a:rPr>
              <a:t>Recording collection on note at maturity.</a:t>
            </a:r>
          </a:p>
        </p:txBody>
      </p:sp>
      <p:pic>
        <p:nvPicPr>
          <p:cNvPr id="124934" name="Picture 4"/>
          <p:cNvPicPr>
            <a:picLocks noChangeAspect="1" noChangeArrowheads="1"/>
          </p:cNvPicPr>
          <p:nvPr/>
        </p:nvPicPr>
        <p:blipFill>
          <a:blip r:embed="rId7" cstate="print"/>
          <a:srcRect/>
          <a:stretch>
            <a:fillRect/>
          </a:stretch>
        </p:blipFill>
        <p:spPr bwMode="auto">
          <a:xfrm>
            <a:off x="320675" y="4572001"/>
            <a:ext cx="8518525" cy="1524000"/>
          </a:xfrm>
          <a:prstGeom prst="rect">
            <a:avLst/>
          </a:prstGeom>
          <a:noFill/>
          <a:ln w="9525">
            <a:noFill/>
            <a:miter lim="800000"/>
            <a:headEnd/>
            <a:tailEnd/>
          </a:ln>
        </p:spPr>
      </p:pic>
      <p:sp>
        <p:nvSpPr>
          <p:cNvPr id="124935" name="Rectangle 9"/>
          <p:cNvSpPr>
            <a:spLocks noChangeArrowheads="1"/>
          </p:cNvSpPr>
          <p:nvPr/>
        </p:nvSpPr>
        <p:spPr bwMode="auto">
          <a:xfrm>
            <a:off x="1778793" y="6032501"/>
            <a:ext cx="5526088" cy="584200"/>
          </a:xfrm>
          <a:prstGeom prst="rect">
            <a:avLst/>
          </a:prstGeom>
          <a:noFill/>
          <a:ln w="9525">
            <a:noFill/>
            <a:miter lim="800000"/>
            <a:headEnd/>
            <a:tailEnd/>
          </a:ln>
        </p:spPr>
        <p:txBody>
          <a:bodyPr wrap="none">
            <a:spAutoFit/>
          </a:bodyPr>
          <a:lstStyle/>
          <a:p>
            <a:r>
              <a:rPr lang="es-ES" altLang="en-US" sz="3200" dirty="0"/>
              <a:t>$3,000 x 12% x 60/360 = $60</a:t>
            </a:r>
            <a:endParaRPr lang="en-US" altLang="en-US" sz="3200"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50</a:t>
            </a:fld>
            <a:endParaRPr lang="en-US" dirty="0"/>
          </a:p>
        </p:txBody>
      </p:sp>
      <p:sp>
        <p:nvSpPr>
          <p:cNvPr id="10" name="Rounded Rectangle 9"/>
          <p:cNvSpPr/>
          <p:nvPr/>
        </p:nvSpPr>
        <p:spPr>
          <a:xfrm>
            <a:off x="61912" y="6553200"/>
            <a:ext cx="61864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P4: </a:t>
            </a:r>
            <a:r>
              <a:rPr lang="en-US" sz="1100" dirty="0"/>
              <a:t>Record the honoring and dishonoring of a note and adjustments for interest</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54" name="Rectangle 5"/>
          <p:cNvSpPr>
            <a:spLocks noChangeArrowheads="1"/>
          </p:cNvSpPr>
          <p:nvPr/>
        </p:nvSpPr>
        <p:spPr bwMode="auto">
          <a:xfrm>
            <a:off x="1455738" y="2125663"/>
            <a:ext cx="6294438"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5" name="Rectangle 6"/>
          <p:cNvSpPr>
            <a:spLocks noChangeArrowheads="1"/>
          </p:cNvSpPr>
          <p:nvPr/>
        </p:nvSpPr>
        <p:spPr bwMode="auto">
          <a:xfrm>
            <a:off x="1295400" y="692150"/>
            <a:ext cx="201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a:t>
            </a:r>
            <a:endParaRPr lang="en-US">
              <a:solidFill>
                <a:prstClr val="black"/>
              </a:solidFill>
              <a:cs typeface="+mn-cs"/>
            </a:endParaRPr>
          </a:p>
        </p:txBody>
      </p:sp>
      <p:sp>
        <p:nvSpPr>
          <p:cNvPr id="2756" name="Rectangle 7"/>
          <p:cNvSpPr>
            <a:spLocks noChangeArrowheads="1"/>
          </p:cNvSpPr>
          <p:nvPr/>
        </p:nvSpPr>
        <p:spPr bwMode="auto">
          <a:xfrm>
            <a:off x="1295400" y="1516063"/>
            <a:ext cx="2016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b.</a:t>
            </a:r>
            <a:endParaRPr lang="en-US">
              <a:solidFill>
                <a:prstClr val="black"/>
              </a:solidFill>
              <a:cs typeface="+mn-cs"/>
            </a:endParaRPr>
          </a:p>
        </p:txBody>
      </p:sp>
      <p:sp>
        <p:nvSpPr>
          <p:cNvPr id="2757" name="Rectangle 8"/>
          <p:cNvSpPr>
            <a:spLocks noChangeArrowheads="1"/>
          </p:cNvSpPr>
          <p:nvPr/>
        </p:nvSpPr>
        <p:spPr bwMode="auto">
          <a:xfrm>
            <a:off x="1497013" y="1516063"/>
            <a:ext cx="66865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Using the information in part a, prepare ZZ’s March 16, 20X2, entry if AA dishonors the note.</a:t>
            </a:r>
            <a:endParaRPr lang="en-US">
              <a:solidFill>
                <a:prstClr val="black"/>
              </a:solidFill>
              <a:cs typeface="+mn-cs"/>
            </a:endParaRPr>
          </a:p>
        </p:txBody>
      </p:sp>
      <p:sp>
        <p:nvSpPr>
          <p:cNvPr id="2758" name="Rectangle 9"/>
          <p:cNvSpPr>
            <a:spLocks noChangeArrowheads="1"/>
          </p:cNvSpPr>
          <p:nvPr/>
        </p:nvSpPr>
        <p:spPr bwMode="auto">
          <a:xfrm>
            <a:off x="1304925" y="1722438"/>
            <a:ext cx="192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c.</a:t>
            </a:r>
            <a:endParaRPr lang="en-US">
              <a:solidFill>
                <a:prstClr val="black"/>
              </a:solidFill>
              <a:cs typeface="+mn-cs"/>
            </a:endParaRPr>
          </a:p>
        </p:txBody>
      </p:sp>
      <p:sp>
        <p:nvSpPr>
          <p:cNvPr id="2759" name="Rectangle 10"/>
          <p:cNvSpPr>
            <a:spLocks noChangeArrowheads="1"/>
          </p:cNvSpPr>
          <p:nvPr/>
        </p:nvSpPr>
        <p:spPr bwMode="auto">
          <a:xfrm>
            <a:off x="1497013" y="1722438"/>
            <a:ext cx="62738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Instead of the facts in part b, prepare ZZ’s March 16, 20X2, entry if AA honors the note</a:t>
            </a:r>
            <a:endParaRPr lang="en-US">
              <a:solidFill>
                <a:prstClr val="black"/>
              </a:solidFill>
              <a:cs typeface="+mn-cs"/>
            </a:endParaRPr>
          </a:p>
        </p:txBody>
      </p:sp>
      <p:sp>
        <p:nvSpPr>
          <p:cNvPr id="2760" name="Rectangle 11"/>
          <p:cNvSpPr>
            <a:spLocks noChangeArrowheads="1"/>
          </p:cNvSpPr>
          <p:nvPr/>
        </p:nvSpPr>
        <p:spPr bwMode="auto">
          <a:xfrm>
            <a:off x="1738313" y="214630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Date</a:t>
            </a:r>
            <a:endParaRPr lang="en-US">
              <a:solidFill>
                <a:prstClr val="black"/>
              </a:solidFill>
              <a:cs typeface="+mn-cs"/>
            </a:endParaRPr>
          </a:p>
        </p:txBody>
      </p:sp>
      <p:sp>
        <p:nvSpPr>
          <p:cNvPr id="2761" name="Rectangle 12"/>
          <p:cNvSpPr>
            <a:spLocks noChangeArrowheads="1"/>
          </p:cNvSpPr>
          <p:nvPr/>
        </p:nvSpPr>
        <p:spPr bwMode="auto">
          <a:xfrm>
            <a:off x="6197600" y="214630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762" name="Rectangle 13"/>
          <p:cNvSpPr>
            <a:spLocks noChangeArrowheads="1"/>
          </p:cNvSpPr>
          <p:nvPr/>
        </p:nvSpPr>
        <p:spPr bwMode="auto">
          <a:xfrm>
            <a:off x="7064375" y="214630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763" name="Rectangle 14"/>
          <p:cNvSpPr>
            <a:spLocks noChangeArrowheads="1"/>
          </p:cNvSpPr>
          <p:nvPr/>
        </p:nvSpPr>
        <p:spPr bwMode="auto">
          <a:xfrm>
            <a:off x="1497013" y="2371725"/>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12/16/20X1</a:t>
            </a:r>
            <a:endParaRPr lang="en-US" dirty="0">
              <a:solidFill>
                <a:prstClr val="black"/>
              </a:solidFill>
              <a:cs typeface="+mn-cs"/>
            </a:endParaRPr>
          </a:p>
        </p:txBody>
      </p:sp>
      <p:sp>
        <p:nvSpPr>
          <p:cNvPr id="2764" name="Rectangle 15"/>
          <p:cNvSpPr>
            <a:spLocks noChangeArrowheads="1"/>
          </p:cNvSpPr>
          <p:nvPr/>
        </p:nvSpPr>
        <p:spPr bwMode="auto">
          <a:xfrm>
            <a:off x="2444750" y="2371725"/>
            <a:ext cx="13414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Notes Receivable</a:t>
            </a:r>
            <a:endParaRPr lang="en-US">
              <a:solidFill>
                <a:prstClr val="black"/>
              </a:solidFill>
              <a:cs typeface="+mn-cs"/>
            </a:endParaRPr>
          </a:p>
        </p:txBody>
      </p:sp>
      <p:sp>
        <p:nvSpPr>
          <p:cNvPr id="2765" name="Rectangle 16"/>
          <p:cNvSpPr>
            <a:spLocks noChangeArrowheads="1"/>
          </p:cNvSpPr>
          <p:nvPr/>
        </p:nvSpPr>
        <p:spPr bwMode="auto">
          <a:xfrm>
            <a:off x="6357938" y="2371725"/>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1,400</a:t>
            </a:r>
            <a:endParaRPr lang="en-US">
              <a:solidFill>
                <a:prstClr val="black"/>
              </a:solidFill>
              <a:cs typeface="+mn-cs"/>
            </a:endParaRPr>
          </a:p>
        </p:txBody>
      </p:sp>
      <p:sp>
        <p:nvSpPr>
          <p:cNvPr id="2766" name="Rectangle 17"/>
          <p:cNvSpPr>
            <a:spLocks noChangeArrowheads="1"/>
          </p:cNvSpPr>
          <p:nvPr/>
        </p:nvSpPr>
        <p:spPr bwMode="auto">
          <a:xfrm>
            <a:off x="2667000" y="2578100"/>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a:t>
            </a:r>
            <a:endParaRPr lang="en-US">
              <a:solidFill>
                <a:prstClr val="black"/>
              </a:solidFill>
              <a:cs typeface="+mn-cs"/>
            </a:endParaRPr>
          </a:p>
        </p:txBody>
      </p:sp>
      <p:sp>
        <p:nvSpPr>
          <p:cNvPr id="2767" name="Rectangle 18"/>
          <p:cNvSpPr>
            <a:spLocks noChangeArrowheads="1"/>
          </p:cNvSpPr>
          <p:nvPr/>
        </p:nvSpPr>
        <p:spPr bwMode="auto">
          <a:xfrm>
            <a:off x="7256463" y="2578100"/>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1,400</a:t>
            </a:r>
            <a:endParaRPr lang="en-US">
              <a:solidFill>
                <a:prstClr val="black"/>
              </a:solidFill>
              <a:cs typeface="+mn-cs"/>
            </a:endParaRPr>
          </a:p>
        </p:txBody>
      </p:sp>
      <p:sp>
        <p:nvSpPr>
          <p:cNvPr id="2768" name="Rectangle 19"/>
          <p:cNvSpPr>
            <a:spLocks noChangeArrowheads="1"/>
          </p:cNvSpPr>
          <p:nvPr/>
        </p:nvSpPr>
        <p:spPr bwMode="auto">
          <a:xfrm>
            <a:off x="1497013" y="2990850"/>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2769" name="Rectangle 20"/>
          <p:cNvSpPr>
            <a:spLocks noChangeArrowheads="1"/>
          </p:cNvSpPr>
          <p:nvPr/>
        </p:nvSpPr>
        <p:spPr bwMode="auto">
          <a:xfrm>
            <a:off x="2444750" y="2990850"/>
            <a:ext cx="1462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Interest Receivable</a:t>
            </a:r>
            <a:endParaRPr lang="en-US">
              <a:solidFill>
                <a:prstClr val="black"/>
              </a:solidFill>
              <a:cs typeface="+mn-cs"/>
            </a:endParaRPr>
          </a:p>
        </p:txBody>
      </p:sp>
      <p:sp>
        <p:nvSpPr>
          <p:cNvPr id="2770" name="Rectangle 21"/>
          <p:cNvSpPr>
            <a:spLocks noChangeArrowheads="1"/>
          </p:cNvSpPr>
          <p:nvPr/>
        </p:nvSpPr>
        <p:spPr bwMode="auto">
          <a:xfrm>
            <a:off x="6670675" y="2990850"/>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a:t>
            </a:r>
            <a:endParaRPr lang="en-US">
              <a:solidFill>
                <a:prstClr val="black"/>
              </a:solidFill>
              <a:cs typeface="+mn-cs"/>
            </a:endParaRPr>
          </a:p>
        </p:txBody>
      </p:sp>
      <p:sp>
        <p:nvSpPr>
          <p:cNvPr id="2771" name="Rectangle 22"/>
          <p:cNvSpPr>
            <a:spLocks noChangeArrowheads="1"/>
          </p:cNvSpPr>
          <p:nvPr/>
        </p:nvSpPr>
        <p:spPr bwMode="auto">
          <a:xfrm>
            <a:off x="2717800" y="3197225"/>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Interest Revenue</a:t>
            </a:r>
            <a:endParaRPr lang="en-US">
              <a:solidFill>
                <a:prstClr val="black"/>
              </a:solidFill>
              <a:cs typeface="+mn-cs"/>
            </a:endParaRPr>
          </a:p>
        </p:txBody>
      </p:sp>
      <p:sp>
        <p:nvSpPr>
          <p:cNvPr id="2772" name="Rectangle 23"/>
          <p:cNvSpPr>
            <a:spLocks noChangeArrowheads="1"/>
          </p:cNvSpPr>
          <p:nvPr/>
        </p:nvSpPr>
        <p:spPr bwMode="auto">
          <a:xfrm>
            <a:off x="4189413" y="3197225"/>
            <a:ext cx="17200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($1,400 x .12 x 15/360)</a:t>
            </a:r>
            <a:endParaRPr lang="en-US" dirty="0">
              <a:solidFill>
                <a:prstClr val="black"/>
              </a:solidFill>
              <a:cs typeface="+mn-cs"/>
            </a:endParaRPr>
          </a:p>
        </p:txBody>
      </p:sp>
      <p:sp>
        <p:nvSpPr>
          <p:cNvPr id="2773" name="Rectangle 24"/>
          <p:cNvSpPr>
            <a:spLocks noChangeArrowheads="1"/>
          </p:cNvSpPr>
          <p:nvPr/>
        </p:nvSpPr>
        <p:spPr bwMode="auto">
          <a:xfrm>
            <a:off x="7569200" y="3197225"/>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a:t>
            </a:r>
            <a:endParaRPr lang="en-US">
              <a:solidFill>
                <a:prstClr val="black"/>
              </a:solidFill>
              <a:cs typeface="+mn-cs"/>
            </a:endParaRPr>
          </a:p>
        </p:txBody>
      </p:sp>
      <p:sp>
        <p:nvSpPr>
          <p:cNvPr id="2774" name="Rectangle 25"/>
          <p:cNvSpPr>
            <a:spLocks noChangeArrowheads="1"/>
          </p:cNvSpPr>
          <p:nvPr/>
        </p:nvSpPr>
        <p:spPr bwMode="auto">
          <a:xfrm>
            <a:off x="1497013" y="3609975"/>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03/16/20X2</a:t>
            </a:r>
            <a:endParaRPr lang="en-US">
              <a:solidFill>
                <a:prstClr val="black"/>
              </a:solidFill>
              <a:cs typeface="+mn-cs"/>
            </a:endParaRPr>
          </a:p>
        </p:txBody>
      </p:sp>
      <p:sp>
        <p:nvSpPr>
          <p:cNvPr id="2775" name="Rectangle 26"/>
          <p:cNvSpPr>
            <a:spLocks noChangeArrowheads="1"/>
          </p:cNvSpPr>
          <p:nvPr/>
        </p:nvSpPr>
        <p:spPr bwMode="auto">
          <a:xfrm>
            <a:off x="2444750" y="3609975"/>
            <a:ext cx="15827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Receivable</a:t>
            </a:r>
            <a:endParaRPr lang="en-US">
              <a:solidFill>
                <a:prstClr val="black"/>
              </a:solidFill>
              <a:cs typeface="+mn-cs"/>
            </a:endParaRPr>
          </a:p>
        </p:txBody>
      </p:sp>
      <p:sp>
        <p:nvSpPr>
          <p:cNvPr id="2776" name="Rectangle 27"/>
          <p:cNvSpPr>
            <a:spLocks noChangeArrowheads="1"/>
          </p:cNvSpPr>
          <p:nvPr/>
        </p:nvSpPr>
        <p:spPr bwMode="auto">
          <a:xfrm>
            <a:off x="6357938" y="3609975"/>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1,442</a:t>
            </a:r>
            <a:endParaRPr lang="en-US">
              <a:solidFill>
                <a:prstClr val="black"/>
              </a:solidFill>
              <a:cs typeface="+mn-cs"/>
            </a:endParaRPr>
          </a:p>
        </p:txBody>
      </p:sp>
      <p:sp>
        <p:nvSpPr>
          <p:cNvPr id="2777" name="Rectangle 28"/>
          <p:cNvSpPr>
            <a:spLocks noChangeArrowheads="1"/>
          </p:cNvSpPr>
          <p:nvPr/>
        </p:nvSpPr>
        <p:spPr bwMode="auto">
          <a:xfrm>
            <a:off x="2717800" y="3816350"/>
            <a:ext cx="1462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Interest Receivable</a:t>
            </a:r>
            <a:endParaRPr lang="en-US">
              <a:solidFill>
                <a:prstClr val="black"/>
              </a:solidFill>
              <a:cs typeface="+mn-cs"/>
            </a:endParaRPr>
          </a:p>
        </p:txBody>
      </p:sp>
      <p:sp>
        <p:nvSpPr>
          <p:cNvPr id="2778" name="Rectangle 29"/>
          <p:cNvSpPr>
            <a:spLocks noChangeArrowheads="1"/>
          </p:cNvSpPr>
          <p:nvPr/>
        </p:nvSpPr>
        <p:spPr bwMode="auto">
          <a:xfrm>
            <a:off x="7569200" y="3816350"/>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a:t>
            </a:r>
            <a:endParaRPr lang="en-US">
              <a:solidFill>
                <a:prstClr val="black"/>
              </a:solidFill>
              <a:cs typeface="+mn-cs"/>
            </a:endParaRPr>
          </a:p>
        </p:txBody>
      </p:sp>
      <p:sp>
        <p:nvSpPr>
          <p:cNvPr id="2779" name="Rectangle 30"/>
          <p:cNvSpPr>
            <a:spLocks noChangeArrowheads="1"/>
          </p:cNvSpPr>
          <p:nvPr/>
        </p:nvSpPr>
        <p:spPr bwMode="auto">
          <a:xfrm>
            <a:off x="2717800" y="4021138"/>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Interest Revenue</a:t>
            </a:r>
            <a:endParaRPr lang="en-US">
              <a:solidFill>
                <a:prstClr val="black"/>
              </a:solidFill>
              <a:cs typeface="+mn-cs"/>
            </a:endParaRPr>
          </a:p>
        </p:txBody>
      </p:sp>
      <p:sp>
        <p:nvSpPr>
          <p:cNvPr id="2780" name="Rectangle 31"/>
          <p:cNvSpPr>
            <a:spLocks noChangeArrowheads="1"/>
          </p:cNvSpPr>
          <p:nvPr/>
        </p:nvSpPr>
        <p:spPr bwMode="auto">
          <a:xfrm>
            <a:off x="4189413" y="4021138"/>
            <a:ext cx="17200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($1,400 x .12 x 75/360)</a:t>
            </a:r>
            <a:endParaRPr lang="en-US" dirty="0">
              <a:solidFill>
                <a:prstClr val="black"/>
              </a:solidFill>
              <a:cs typeface="+mn-cs"/>
            </a:endParaRPr>
          </a:p>
        </p:txBody>
      </p:sp>
      <p:sp>
        <p:nvSpPr>
          <p:cNvPr id="2781" name="Rectangle 32"/>
          <p:cNvSpPr>
            <a:spLocks noChangeArrowheads="1"/>
          </p:cNvSpPr>
          <p:nvPr/>
        </p:nvSpPr>
        <p:spPr bwMode="auto">
          <a:xfrm>
            <a:off x="7477125" y="40211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35</a:t>
            </a:r>
            <a:endParaRPr lang="en-US">
              <a:solidFill>
                <a:prstClr val="black"/>
              </a:solidFill>
              <a:cs typeface="+mn-cs"/>
            </a:endParaRPr>
          </a:p>
        </p:txBody>
      </p:sp>
      <p:sp>
        <p:nvSpPr>
          <p:cNvPr id="2782" name="Rectangle 33"/>
          <p:cNvSpPr>
            <a:spLocks noChangeArrowheads="1"/>
          </p:cNvSpPr>
          <p:nvPr/>
        </p:nvSpPr>
        <p:spPr bwMode="auto">
          <a:xfrm>
            <a:off x="2717800" y="4227513"/>
            <a:ext cx="13414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Notes Receivable</a:t>
            </a:r>
            <a:endParaRPr lang="en-US">
              <a:solidFill>
                <a:prstClr val="black"/>
              </a:solidFill>
              <a:cs typeface="+mn-cs"/>
            </a:endParaRPr>
          </a:p>
        </p:txBody>
      </p:sp>
      <p:sp>
        <p:nvSpPr>
          <p:cNvPr id="2783" name="Rectangle 34"/>
          <p:cNvSpPr>
            <a:spLocks noChangeArrowheads="1"/>
          </p:cNvSpPr>
          <p:nvPr/>
        </p:nvSpPr>
        <p:spPr bwMode="auto">
          <a:xfrm>
            <a:off x="7256463" y="42275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1,400</a:t>
            </a:r>
            <a:endParaRPr lang="en-US">
              <a:solidFill>
                <a:prstClr val="black"/>
              </a:solidFill>
              <a:cs typeface="+mn-cs"/>
            </a:endParaRPr>
          </a:p>
        </p:txBody>
      </p:sp>
      <p:sp>
        <p:nvSpPr>
          <p:cNvPr id="2784" name="Rectangle 35"/>
          <p:cNvSpPr>
            <a:spLocks noChangeArrowheads="1"/>
          </p:cNvSpPr>
          <p:nvPr/>
        </p:nvSpPr>
        <p:spPr bwMode="auto">
          <a:xfrm>
            <a:off x="1497013" y="4640263"/>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03/16/20X2</a:t>
            </a:r>
            <a:endParaRPr lang="en-US" dirty="0">
              <a:solidFill>
                <a:prstClr val="black"/>
              </a:solidFill>
              <a:cs typeface="+mn-cs"/>
            </a:endParaRPr>
          </a:p>
        </p:txBody>
      </p:sp>
      <p:sp>
        <p:nvSpPr>
          <p:cNvPr id="2785" name="Rectangle 36"/>
          <p:cNvSpPr>
            <a:spLocks noChangeArrowheads="1"/>
          </p:cNvSpPr>
          <p:nvPr/>
        </p:nvSpPr>
        <p:spPr bwMode="auto">
          <a:xfrm>
            <a:off x="2444750" y="4640263"/>
            <a:ext cx="4445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Cash</a:t>
            </a:r>
            <a:endParaRPr lang="en-US" dirty="0">
              <a:solidFill>
                <a:prstClr val="black"/>
              </a:solidFill>
              <a:cs typeface="+mn-cs"/>
            </a:endParaRPr>
          </a:p>
        </p:txBody>
      </p:sp>
      <p:sp>
        <p:nvSpPr>
          <p:cNvPr id="2786" name="Rectangle 37"/>
          <p:cNvSpPr>
            <a:spLocks noChangeArrowheads="1"/>
          </p:cNvSpPr>
          <p:nvPr/>
        </p:nvSpPr>
        <p:spPr bwMode="auto">
          <a:xfrm>
            <a:off x="6357938" y="46402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1,442</a:t>
            </a:r>
            <a:endParaRPr lang="en-US" dirty="0">
              <a:solidFill>
                <a:prstClr val="black"/>
              </a:solidFill>
              <a:cs typeface="+mn-cs"/>
            </a:endParaRPr>
          </a:p>
        </p:txBody>
      </p:sp>
      <p:sp>
        <p:nvSpPr>
          <p:cNvPr id="2787" name="Rectangle 38"/>
          <p:cNvSpPr>
            <a:spLocks noChangeArrowheads="1"/>
          </p:cNvSpPr>
          <p:nvPr/>
        </p:nvSpPr>
        <p:spPr bwMode="auto">
          <a:xfrm>
            <a:off x="2717800" y="4846638"/>
            <a:ext cx="1462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Interest Receivable</a:t>
            </a:r>
            <a:endParaRPr lang="en-US">
              <a:solidFill>
                <a:prstClr val="black"/>
              </a:solidFill>
              <a:cs typeface="+mn-cs"/>
            </a:endParaRPr>
          </a:p>
        </p:txBody>
      </p:sp>
      <p:sp>
        <p:nvSpPr>
          <p:cNvPr id="2788" name="Rectangle 39"/>
          <p:cNvSpPr>
            <a:spLocks noChangeArrowheads="1"/>
          </p:cNvSpPr>
          <p:nvPr/>
        </p:nvSpPr>
        <p:spPr bwMode="auto">
          <a:xfrm>
            <a:off x="7569200" y="4846638"/>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a:t>
            </a:r>
            <a:endParaRPr lang="en-US">
              <a:solidFill>
                <a:prstClr val="black"/>
              </a:solidFill>
              <a:cs typeface="+mn-cs"/>
            </a:endParaRPr>
          </a:p>
        </p:txBody>
      </p:sp>
      <p:sp>
        <p:nvSpPr>
          <p:cNvPr id="2789" name="Rectangle 40"/>
          <p:cNvSpPr>
            <a:spLocks noChangeArrowheads="1"/>
          </p:cNvSpPr>
          <p:nvPr/>
        </p:nvSpPr>
        <p:spPr bwMode="auto">
          <a:xfrm>
            <a:off x="2717800" y="5053013"/>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Interest Revenue</a:t>
            </a:r>
            <a:endParaRPr lang="en-US">
              <a:solidFill>
                <a:prstClr val="black"/>
              </a:solidFill>
              <a:cs typeface="+mn-cs"/>
            </a:endParaRPr>
          </a:p>
        </p:txBody>
      </p:sp>
      <p:sp>
        <p:nvSpPr>
          <p:cNvPr id="2790" name="Rectangle 41"/>
          <p:cNvSpPr>
            <a:spLocks noChangeArrowheads="1"/>
          </p:cNvSpPr>
          <p:nvPr/>
        </p:nvSpPr>
        <p:spPr bwMode="auto">
          <a:xfrm>
            <a:off x="4189413" y="5053013"/>
            <a:ext cx="17200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($1,400 x .12 x 75/360)</a:t>
            </a:r>
            <a:endParaRPr lang="en-US" dirty="0">
              <a:solidFill>
                <a:prstClr val="black"/>
              </a:solidFill>
              <a:cs typeface="+mn-cs"/>
            </a:endParaRPr>
          </a:p>
        </p:txBody>
      </p:sp>
      <p:sp>
        <p:nvSpPr>
          <p:cNvPr id="2791" name="Rectangle 42"/>
          <p:cNvSpPr>
            <a:spLocks noChangeArrowheads="1"/>
          </p:cNvSpPr>
          <p:nvPr/>
        </p:nvSpPr>
        <p:spPr bwMode="auto">
          <a:xfrm>
            <a:off x="7477125" y="5053013"/>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35</a:t>
            </a:r>
            <a:endParaRPr lang="en-US">
              <a:solidFill>
                <a:prstClr val="black"/>
              </a:solidFill>
              <a:cs typeface="+mn-cs"/>
            </a:endParaRPr>
          </a:p>
        </p:txBody>
      </p:sp>
      <p:sp>
        <p:nvSpPr>
          <p:cNvPr id="2792" name="Rectangle 43"/>
          <p:cNvSpPr>
            <a:spLocks noChangeArrowheads="1"/>
          </p:cNvSpPr>
          <p:nvPr/>
        </p:nvSpPr>
        <p:spPr bwMode="auto">
          <a:xfrm>
            <a:off x="2717800" y="5259388"/>
            <a:ext cx="13414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Notes Receivable</a:t>
            </a:r>
            <a:endParaRPr lang="en-US">
              <a:solidFill>
                <a:prstClr val="black"/>
              </a:solidFill>
              <a:cs typeface="+mn-cs"/>
            </a:endParaRPr>
          </a:p>
        </p:txBody>
      </p:sp>
      <p:sp>
        <p:nvSpPr>
          <p:cNvPr id="2793" name="Rectangle 44"/>
          <p:cNvSpPr>
            <a:spLocks noChangeArrowheads="1"/>
          </p:cNvSpPr>
          <p:nvPr/>
        </p:nvSpPr>
        <p:spPr bwMode="auto">
          <a:xfrm>
            <a:off x="7256463" y="5259388"/>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1,400</a:t>
            </a:r>
            <a:endParaRPr lang="en-US">
              <a:solidFill>
                <a:prstClr val="black"/>
              </a:solidFill>
              <a:cs typeface="+mn-cs"/>
            </a:endParaRPr>
          </a:p>
        </p:txBody>
      </p:sp>
      <p:sp>
        <p:nvSpPr>
          <p:cNvPr id="2794" name="Rectangle 45"/>
          <p:cNvSpPr>
            <a:spLocks noChangeArrowheads="1"/>
          </p:cNvSpPr>
          <p:nvPr/>
        </p:nvSpPr>
        <p:spPr bwMode="auto">
          <a:xfrm>
            <a:off x="1497013" y="692150"/>
            <a:ext cx="61626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AA Company purchases $1,400 of merchandise from ZZ on December 16, 20X1. ZZ </a:t>
            </a:r>
            <a:endParaRPr lang="en-US">
              <a:solidFill>
                <a:prstClr val="black"/>
              </a:solidFill>
              <a:cs typeface="+mn-cs"/>
            </a:endParaRPr>
          </a:p>
        </p:txBody>
      </p:sp>
      <p:sp>
        <p:nvSpPr>
          <p:cNvPr id="2795" name="Rectangle 46"/>
          <p:cNvSpPr>
            <a:spLocks noChangeArrowheads="1"/>
          </p:cNvSpPr>
          <p:nvPr/>
        </p:nvSpPr>
        <p:spPr bwMode="auto">
          <a:xfrm>
            <a:off x="1497013" y="887413"/>
            <a:ext cx="61833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accepts AA’s $1,400, 90-day, 12% note as payment. ZZ’s accounting period ends on </a:t>
            </a:r>
            <a:endParaRPr lang="en-US">
              <a:solidFill>
                <a:prstClr val="black"/>
              </a:solidFill>
              <a:cs typeface="+mn-cs"/>
            </a:endParaRPr>
          </a:p>
        </p:txBody>
      </p:sp>
      <p:sp>
        <p:nvSpPr>
          <p:cNvPr id="2796" name="Rectangle 47"/>
          <p:cNvSpPr>
            <a:spLocks noChangeArrowheads="1"/>
          </p:cNvSpPr>
          <p:nvPr/>
        </p:nvSpPr>
        <p:spPr bwMode="auto">
          <a:xfrm>
            <a:off x="1497013" y="1093788"/>
            <a:ext cx="582930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December 31, and it does not make reversing entries. Prepare entries for ZZ on </a:t>
            </a:r>
            <a:endParaRPr lang="en-US">
              <a:solidFill>
                <a:prstClr val="black"/>
              </a:solidFill>
              <a:cs typeface="+mn-cs"/>
            </a:endParaRPr>
          </a:p>
        </p:txBody>
      </p:sp>
      <p:sp>
        <p:nvSpPr>
          <p:cNvPr id="2797" name="Rectangle 48"/>
          <p:cNvSpPr>
            <a:spLocks noChangeArrowheads="1"/>
          </p:cNvSpPr>
          <p:nvPr/>
        </p:nvSpPr>
        <p:spPr bwMode="auto">
          <a:xfrm>
            <a:off x="1497013" y="1300163"/>
            <a:ext cx="33988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December 16, 20X1, and December 31, 20X1.</a:t>
            </a:r>
            <a:endParaRPr lang="en-US">
              <a:solidFill>
                <a:prstClr val="black"/>
              </a:solidFill>
              <a:cs typeface="+mn-cs"/>
            </a:endParaRPr>
          </a:p>
        </p:txBody>
      </p:sp>
      <p:sp>
        <p:nvSpPr>
          <p:cNvPr id="2798" name="Rectangle 49"/>
          <p:cNvSpPr>
            <a:spLocks noChangeArrowheads="1"/>
          </p:cNvSpPr>
          <p:nvPr/>
        </p:nvSpPr>
        <p:spPr bwMode="auto">
          <a:xfrm>
            <a:off x="3563938" y="2146300"/>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799" name="Rectangle 50"/>
          <p:cNvSpPr>
            <a:spLocks noChangeArrowheads="1"/>
          </p:cNvSpPr>
          <p:nvPr/>
        </p:nvSpPr>
        <p:spPr bwMode="auto">
          <a:xfrm>
            <a:off x="1446213" y="2114550"/>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0" name="Line 51"/>
          <p:cNvSpPr>
            <a:spLocks noChangeShapeType="1"/>
          </p:cNvSpPr>
          <p:nvPr/>
        </p:nvSpPr>
        <p:spPr bwMode="auto">
          <a:xfrm>
            <a:off x="2354263" y="21351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1" name="Rectangle 52"/>
          <p:cNvSpPr>
            <a:spLocks noChangeArrowheads="1"/>
          </p:cNvSpPr>
          <p:nvPr/>
        </p:nvSpPr>
        <p:spPr bwMode="auto">
          <a:xfrm>
            <a:off x="2354263" y="21351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2" name="Line 53"/>
          <p:cNvSpPr>
            <a:spLocks noChangeShapeType="1"/>
          </p:cNvSpPr>
          <p:nvPr/>
        </p:nvSpPr>
        <p:spPr bwMode="auto">
          <a:xfrm>
            <a:off x="5945188" y="21351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3" name="Rectangle 54"/>
          <p:cNvSpPr>
            <a:spLocks noChangeArrowheads="1"/>
          </p:cNvSpPr>
          <p:nvPr/>
        </p:nvSpPr>
        <p:spPr bwMode="auto">
          <a:xfrm>
            <a:off x="5945188" y="21351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4" name="Line 55"/>
          <p:cNvSpPr>
            <a:spLocks noChangeShapeType="1"/>
          </p:cNvSpPr>
          <p:nvPr/>
        </p:nvSpPr>
        <p:spPr bwMode="auto">
          <a:xfrm>
            <a:off x="6842125" y="21351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5" name="Rectangle 56"/>
          <p:cNvSpPr>
            <a:spLocks noChangeArrowheads="1"/>
          </p:cNvSpPr>
          <p:nvPr/>
        </p:nvSpPr>
        <p:spPr bwMode="auto">
          <a:xfrm>
            <a:off x="6842125" y="213518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6" name="Rectangle 57"/>
          <p:cNvSpPr>
            <a:spLocks noChangeArrowheads="1"/>
          </p:cNvSpPr>
          <p:nvPr/>
        </p:nvSpPr>
        <p:spPr bwMode="auto">
          <a:xfrm>
            <a:off x="7729538" y="213518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7" name="Line 58"/>
          <p:cNvSpPr>
            <a:spLocks noChangeShapeType="1"/>
          </p:cNvSpPr>
          <p:nvPr/>
        </p:nvSpPr>
        <p:spPr bwMode="auto">
          <a:xfrm>
            <a:off x="1455738"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8" name="Rectangle 59"/>
          <p:cNvSpPr>
            <a:spLocks noChangeArrowheads="1"/>
          </p:cNvSpPr>
          <p:nvPr/>
        </p:nvSpPr>
        <p:spPr bwMode="auto">
          <a:xfrm>
            <a:off x="1455738" y="2362200"/>
            <a:ext cx="11113"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9" name="Line 60"/>
          <p:cNvSpPr>
            <a:spLocks noChangeShapeType="1"/>
          </p:cNvSpPr>
          <p:nvPr/>
        </p:nvSpPr>
        <p:spPr bwMode="auto">
          <a:xfrm>
            <a:off x="2354263"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0" name="Rectangle 61"/>
          <p:cNvSpPr>
            <a:spLocks noChangeArrowheads="1"/>
          </p:cNvSpPr>
          <p:nvPr/>
        </p:nvSpPr>
        <p:spPr bwMode="auto">
          <a:xfrm>
            <a:off x="2354263" y="2362200"/>
            <a:ext cx="9525"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1" name="Line 62"/>
          <p:cNvSpPr>
            <a:spLocks noChangeShapeType="1"/>
          </p:cNvSpPr>
          <p:nvPr/>
        </p:nvSpPr>
        <p:spPr bwMode="auto">
          <a:xfrm>
            <a:off x="5945188"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2" name="Rectangle 63"/>
          <p:cNvSpPr>
            <a:spLocks noChangeArrowheads="1"/>
          </p:cNvSpPr>
          <p:nvPr/>
        </p:nvSpPr>
        <p:spPr bwMode="auto">
          <a:xfrm>
            <a:off x="5945188" y="2362200"/>
            <a:ext cx="9525"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3" name="Line 64"/>
          <p:cNvSpPr>
            <a:spLocks noChangeShapeType="1"/>
          </p:cNvSpPr>
          <p:nvPr/>
        </p:nvSpPr>
        <p:spPr bwMode="auto">
          <a:xfrm>
            <a:off x="6842125"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4" name="Rectangle 65"/>
          <p:cNvSpPr>
            <a:spLocks noChangeArrowheads="1"/>
          </p:cNvSpPr>
          <p:nvPr/>
        </p:nvSpPr>
        <p:spPr bwMode="auto">
          <a:xfrm>
            <a:off x="6842125" y="2362200"/>
            <a:ext cx="11113"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5" name="Line 66"/>
          <p:cNvSpPr>
            <a:spLocks noChangeShapeType="1"/>
          </p:cNvSpPr>
          <p:nvPr/>
        </p:nvSpPr>
        <p:spPr bwMode="auto">
          <a:xfrm>
            <a:off x="7740650" y="23622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6" name="Rectangle 67"/>
          <p:cNvSpPr>
            <a:spLocks noChangeArrowheads="1"/>
          </p:cNvSpPr>
          <p:nvPr/>
        </p:nvSpPr>
        <p:spPr bwMode="auto">
          <a:xfrm>
            <a:off x="7740650" y="2362200"/>
            <a:ext cx="9525"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7" name="Rectangle 68"/>
          <p:cNvSpPr>
            <a:spLocks noChangeArrowheads="1"/>
          </p:cNvSpPr>
          <p:nvPr/>
        </p:nvSpPr>
        <p:spPr bwMode="auto">
          <a:xfrm>
            <a:off x="1466850" y="2114550"/>
            <a:ext cx="62833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8" name="Rectangle 69"/>
          <p:cNvSpPr>
            <a:spLocks noChangeArrowheads="1"/>
          </p:cNvSpPr>
          <p:nvPr/>
        </p:nvSpPr>
        <p:spPr bwMode="auto">
          <a:xfrm>
            <a:off x="1466850" y="2341563"/>
            <a:ext cx="62833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9" name="Line 70"/>
          <p:cNvSpPr>
            <a:spLocks noChangeShapeType="1"/>
          </p:cNvSpPr>
          <p:nvPr/>
        </p:nvSpPr>
        <p:spPr bwMode="auto">
          <a:xfrm>
            <a:off x="1466850" y="255746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0" name="Rectangle 71"/>
          <p:cNvSpPr>
            <a:spLocks noChangeArrowheads="1"/>
          </p:cNvSpPr>
          <p:nvPr/>
        </p:nvSpPr>
        <p:spPr bwMode="auto">
          <a:xfrm>
            <a:off x="1466850" y="2557463"/>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1" name="Line 72"/>
          <p:cNvSpPr>
            <a:spLocks noChangeShapeType="1"/>
          </p:cNvSpPr>
          <p:nvPr/>
        </p:nvSpPr>
        <p:spPr bwMode="auto">
          <a:xfrm>
            <a:off x="1466850" y="2763838"/>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2" name="Rectangle 73"/>
          <p:cNvSpPr>
            <a:spLocks noChangeArrowheads="1"/>
          </p:cNvSpPr>
          <p:nvPr/>
        </p:nvSpPr>
        <p:spPr bwMode="auto">
          <a:xfrm>
            <a:off x="1466850" y="2763838"/>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3" name="Line 74"/>
          <p:cNvSpPr>
            <a:spLocks noChangeShapeType="1"/>
          </p:cNvSpPr>
          <p:nvPr/>
        </p:nvSpPr>
        <p:spPr bwMode="auto">
          <a:xfrm>
            <a:off x="1466850" y="297021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4" name="Rectangle 75"/>
          <p:cNvSpPr>
            <a:spLocks noChangeArrowheads="1"/>
          </p:cNvSpPr>
          <p:nvPr/>
        </p:nvSpPr>
        <p:spPr bwMode="auto">
          <a:xfrm>
            <a:off x="1466850" y="2970213"/>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5" name="Line 76"/>
          <p:cNvSpPr>
            <a:spLocks noChangeShapeType="1"/>
          </p:cNvSpPr>
          <p:nvPr/>
        </p:nvSpPr>
        <p:spPr bwMode="auto">
          <a:xfrm>
            <a:off x="1466850" y="3176588"/>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6" name="Rectangle 77"/>
          <p:cNvSpPr>
            <a:spLocks noChangeArrowheads="1"/>
          </p:cNvSpPr>
          <p:nvPr/>
        </p:nvSpPr>
        <p:spPr bwMode="auto">
          <a:xfrm>
            <a:off x="1466850" y="3176588"/>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7" name="Line 78"/>
          <p:cNvSpPr>
            <a:spLocks noChangeShapeType="1"/>
          </p:cNvSpPr>
          <p:nvPr/>
        </p:nvSpPr>
        <p:spPr bwMode="auto">
          <a:xfrm>
            <a:off x="1466850" y="338296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8" name="Rectangle 79"/>
          <p:cNvSpPr>
            <a:spLocks noChangeArrowheads="1"/>
          </p:cNvSpPr>
          <p:nvPr/>
        </p:nvSpPr>
        <p:spPr bwMode="auto">
          <a:xfrm>
            <a:off x="1466850" y="3382963"/>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9" name="Line 80"/>
          <p:cNvSpPr>
            <a:spLocks noChangeShapeType="1"/>
          </p:cNvSpPr>
          <p:nvPr/>
        </p:nvSpPr>
        <p:spPr bwMode="auto">
          <a:xfrm>
            <a:off x="1466850" y="3589338"/>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0" name="Rectangle 81"/>
          <p:cNvSpPr>
            <a:spLocks noChangeArrowheads="1"/>
          </p:cNvSpPr>
          <p:nvPr/>
        </p:nvSpPr>
        <p:spPr bwMode="auto">
          <a:xfrm>
            <a:off x="1466850" y="3589338"/>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1" name="Line 82"/>
          <p:cNvSpPr>
            <a:spLocks noChangeShapeType="1"/>
          </p:cNvSpPr>
          <p:nvPr/>
        </p:nvSpPr>
        <p:spPr bwMode="auto">
          <a:xfrm>
            <a:off x="1466850" y="379571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2" name="Rectangle 83"/>
          <p:cNvSpPr>
            <a:spLocks noChangeArrowheads="1"/>
          </p:cNvSpPr>
          <p:nvPr/>
        </p:nvSpPr>
        <p:spPr bwMode="auto">
          <a:xfrm>
            <a:off x="1466850" y="3795713"/>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3" name="Line 84"/>
          <p:cNvSpPr>
            <a:spLocks noChangeShapeType="1"/>
          </p:cNvSpPr>
          <p:nvPr/>
        </p:nvSpPr>
        <p:spPr bwMode="auto">
          <a:xfrm>
            <a:off x="1466850" y="400050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4" name="Rectangle 85"/>
          <p:cNvSpPr>
            <a:spLocks noChangeArrowheads="1"/>
          </p:cNvSpPr>
          <p:nvPr/>
        </p:nvSpPr>
        <p:spPr bwMode="auto">
          <a:xfrm>
            <a:off x="1466850" y="4000500"/>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5" name="Line 86"/>
          <p:cNvSpPr>
            <a:spLocks noChangeShapeType="1"/>
          </p:cNvSpPr>
          <p:nvPr/>
        </p:nvSpPr>
        <p:spPr bwMode="auto">
          <a:xfrm>
            <a:off x="1466850" y="420687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6" name="Rectangle 87"/>
          <p:cNvSpPr>
            <a:spLocks noChangeArrowheads="1"/>
          </p:cNvSpPr>
          <p:nvPr/>
        </p:nvSpPr>
        <p:spPr bwMode="auto">
          <a:xfrm>
            <a:off x="1466850" y="4206875"/>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7" name="Line 88"/>
          <p:cNvSpPr>
            <a:spLocks noChangeShapeType="1"/>
          </p:cNvSpPr>
          <p:nvPr/>
        </p:nvSpPr>
        <p:spPr bwMode="auto">
          <a:xfrm>
            <a:off x="1466850" y="441325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8" name="Rectangle 89"/>
          <p:cNvSpPr>
            <a:spLocks noChangeArrowheads="1"/>
          </p:cNvSpPr>
          <p:nvPr/>
        </p:nvSpPr>
        <p:spPr bwMode="auto">
          <a:xfrm>
            <a:off x="1466850" y="4413250"/>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9" name="Line 90"/>
          <p:cNvSpPr>
            <a:spLocks noChangeShapeType="1"/>
          </p:cNvSpPr>
          <p:nvPr/>
        </p:nvSpPr>
        <p:spPr bwMode="auto">
          <a:xfrm>
            <a:off x="1466850" y="461962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0" name="Rectangle 91"/>
          <p:cNvSpPr>
            <a:spLocks noChangeArrowheads="1"/>
          </p:cNvSpPr>
          <p:nvPr/>
        </p:nvSpPr>
        <p:spPr bwMode="auto">
          <a:xfrm>
            <a:off x="1466850" y="4619625"/>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1" name="Line 92"/>
          <p:cNvSpPr>
            <a:spLocks noChangeShapeType="1"/>
          </p:cNvSpPr>
          <p:nvPr/>
        </p:nvSpPr>
        <p:spPr bwMode="auto">
          <a:xfrm>
            <a:off x="1466850" y="482600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2" name="Rectangle 93"/>
          <p:cNvSpPr>
            <a:spLocks noChangeArrowheads="1"/>
          </p:cNvSpPr>
          <p:nvPr/>
        </p:nvSpPr>
        <p:spPr bwMode="auto">
          <a:xfrm>
            <a:off x="1466850" y="4826000"/>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3" name="Line 94"/>
          <p:cNvSpPr>
            <a:spLocks noChangeShapeType="1"/>
          </p:cNvSpPr>
          <p:nvPr/>
        </p:nvSpPr>
        <p:spPr bwMode="auto">
          <a:xfrm>
            <a:off x="1466850" y="503237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4" name="Rectangle 95"/>
          <p:cNvSpPr>
            <a:spLocks noChangeArrowheads="1"/>
          </p:cNvSpPr>
          <p:nvPr/>
        </p:nvSpPr>
        <p:spPr bwMode="auto">
          <a:xfrm>
            <a:off x="1466850" y="5032375"/>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5" name="Line 96"/>
          <p:cNvSpPr>
            <a:spLocks noChangeShapeType="1"/>
          </p:cNvSpPr>
          <p:nvPr/>
        </p:nvSpPr>
        <p:spPr bwMode="auto">
          <a:xfrm>
            <a:off x="1466850" y="523875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6" name="Rectangle 97"/>
          <p:cNvSpPr>
            <a:spLocks noChangeArrowheads="1"/>
          </p:cNvSpPr>
          <p:nvPr/>
        </p:nvSpPr>
        <p:spPr bwMode="auto">
          <a:xfrm>
            <a:off x="1466850" y="5238750"/>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7" name="Line 98"/>
          <p:cNvSpPr>
            <a:spLocks noChangeShapeType="1"/>
          </p:cNvSpPr>
          <p:nvPr/>
        </p:nvSpPr>
        <p:spPr bwMode="auto">
          <a:xfrm>
            <a:off x="1466850" y="544512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8" name="Rectangle 99"/>
          <p:cNvSpPr>
            <a:spLocks noChangeArrowheads="1"/>
          </p:cNvSpPr>
          <p:nvPr/>
        </p:nvSpPr>
        <p:spPr bwMode="auto">
          <a:xfrm>
            <a:off x="1466850" y="5445125"/>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99" name="Rectangle 98"/>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9-5</a:t>
            </a:r>
            <a:endParaRPr lang="en-US" sz="2400" b="1" dirty="0">
              <a:solidFill>
                <a:prstClr val="white"/>
              </a:solidFill>
            </a:endParaRPr>
          </a:p>
        </p:txBody>
      </p:sp>
      <p:sp>
        <p:nvSpPr>
          <p:cNvPr id="100" name="Rounded Rectangle 99"/>
          <p:cNvSpPr/>
          <p:nvPr/>
        </p:nvSpPr>
        <p:spPr>
          <a:xfrm>
            <a:off x="61912" y="6553200"/>
            <a:ext cx="61864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P4: </a:t>
            </a:r>
            <a:r>
              <a:rPr lang="en-US" sz="1100" dirty="0">
                <a:solidFill>
                  <a:prstClr val="black"/>
                </a:solidFill>
                <a:latin typeface="Calibri"/>
                <a:cs typeface="+mn-cs"/>
              </a:rPr>
              <a:t>Record the honoring and dishonoring of a note and adjustments for interest</a:t>
            </a:r>
            <a:r>
              <a:rPr lang="en-US" sz="1100" dirty="0" smtClean="0">
                <a:solidFill>
                  <a:prstClr val="black"/>
                </a:solidFill>
                <a:latin typeface="Calibri"/>
                <a:cs typeface="+mn-cs"/>
              </a:rPr>
              <a:t>.</a:t>
            </a:r>
            <a:endParaRPr lang="en-US" sz="1100" dirty="0">
              <a:solidFill>
                <a:prstClr val="black"/>
              </a:solidFill>
              <a:latin typeface="Calibri"/>
              <a:cs typeface="+mn-cs"/>
            </a:endParaRPr>
          </a:p>
        </p:txBody>
      </p:sp>
    </p:spTree>
    <p:extLst>
      <p:ext uri="{BB962C8B-B14F-4D97-AF65-F5344CB8AC3E}">
        <p14:creationId xmlns:p14="http://schemas.microsoft.com/office/powerpoint/2010/main" val="29872311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3"/>
                                        </p:tgtEl>
                                        <p:attrNameLst>
                                          <p:attrName>style.visibility</p:attrName>
                                        </p:attrNameLst>
                                      </p:cBhvr>
                                      <p:to>
                                        <p:strVal val="visible"/>
                                      </p:to>
                                    </p:set>
                                    <p:animEffect transition="in" filter="fade">
                                      <p:cBhvr>
                                        <p:cTn id="7" dur="500"/>
                                        <p:tgtEl>
                                          <p:spTgt spid="27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4"/>
                                        </p:tgtEl>
                                        <p:attrNameLst>
                                          <p:attrName>style.visibility</p:attrName>
                                        </p:attrNameLst>
                                      </p:cBhvr>
                                      <p:to>
                                        <p:strVal val="visible"/>
                                      </p:to>
                                    </p:set>
                                    <p:animEffect transition="in" filter="fade">
                                      <p:cBhvr>
                                        <p:cTn id="12" dur="500"/>
                                        <p:tgtEl>
                                          <p:spTgt spid="27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
                                        </p:tgtEl>
                                        <p:attrNameLst>
                                          <p:attrName>style.visibility</p:attrName>
                                        </p:attrNameLst>
                                      </p:cBhvr>
                                      <p:to>
                                        <p:strVal val="visible"/>
                                      </p:to>
                                    </p:set>
                                    <p:animEffect transition="in" filter="fade">
                                      <p:cBhvr>
                                        <p:cTn id="17" dur="500"/>
                                        <p:tgtEl>
                                          <p:spTgt spid="27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6"/>
                                        </p:tgtEl>
                                        <p:attrNameLst>
                                          <p:attrName>style.visibility</p:attrName>
                                        </p:attrNameLst>
                                      </p:cBhvr>
                                      <p:to>
                                        <p:strVal val="visible"/>
                                      </p:to>
                                    </p:set>
                                    <p:animEffect transition="in" filter="fade">
                                      <p:cBhvr>
                                        <p:cTn id="22" dur="500"/>
                                        <p:tgtEl>
                                          <p:spTgt spid="27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7"/>
                                        </p:tgtEl>
                                        <p:attrNameLst>
                                          <p:attrName>style.visibility</p:attrName>
                                        </p:attrNameLst>
                                      </p:cBhvr>
                                      <p:to>
                                        <p:strVal val="visible"/>
                                      </p:to>
                                    </p:set>
                                    <p:animEffect transition="in" filter="fade">
                                      <p:cBhvr>
                                        <p:cTn id="27" dur="500"/>
                                        <p:tgtEl>
                                          <p:spTgt spid="276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8"/>
                                        </p:tgtEl>
                                        <p:attrNameLst>
                                          <p:attrName>style.visibility</p:attrName>
                                        </p:attrNameLst>
                                      </p:cBhvr>
                                      <p:to>
                                        <p:strVal val="visible"/>
                                      </p:to>
                                    </p:set>
                                    <p:animEffect transition="in" filter="fade">
                                      <p:cBhvr>
                                        <p:cTn id="32" dur="500"/>
                                        <p:tgtEl>
                                          <p:spTgt spid="276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69"/>
                                        </p:tgtEl>
                                        <p:attrNameLst>
                                          <p:attrName>style.visibility</p:attrName>
                                        </p:attrNameLst>
                                      </p:cBhvr>
                                      <p:to>
                                        <p:strVal val="visible"/>
                                      </p:to>
                                    </p:set>
                                    <p:animEffect transition="in" filter="fade">
                                      <p:cBhvr>
                                        <p:cTn id="37" dur="500"/>
                                        <p:tgtEl>
                                          <p:spTgt spid="276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71"/>
                                        </p:tgtEl>
                                        <p:attrNameLst>
                                          <p:attrName>style.visibility</p:attrName>
                                        </p:attrNameLst>
                                      </p:cBhvr>
                                      <p:to>
                                        <p:strVal val="visible"/>
                                      </p:to>
                                    </p:set>
                                    <p:animEffect transition="in" filter="fade">
                                      <p:cBhvr>
                                        <p:cTn id="42" dur="500"/>
                                        <p:tgtEl>
                                          <p:spTgt spid="277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72"/>
                                        </p:tgtEl>
                                        <p:attrNameLst>
                                          <p:attrName>style.visibility</p:attrName>
                                        </p:attrNameLst>
                                      </p:cBhvr>
                                      <p:to>
                                        <p:strVal val="visible"/>
                                      </p:to>
                                    </p:set>
                                    <p:animEffect transition="in" filter="fade">
                                      <p:cBhvr>
                                        <p:cTn id="47" dur="500"/>
                                        <p:tgtEl>
                                          <p:spTgt spid="277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70"/>
                                        </p:tgtEl>
                                        <p:attrNameLst>
                                          <p:attrName>style.visibility</p:attrName>
                                        </p:attrNameLst>
                                      </p:cBhvr>
                                      <p:to>
                                        <p:strVal val="visible"/>
                                      </p:to>
                                    </p:set>
                                    <p:animEffect transition="in" filter="fade">
                                      <p:cBhvr>
                                        <p:cTn id="52" dur="500"/>
                                        <p:tgtEl>
                                          <p:spTgt spid="277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73"/>
                                        </p:tgtEl>
                                        <p:attrNameLst>
                                          <p:attrName>style.visibility</p:attrName>
                                        </p:attrNameLst>
                                      </p:cBhvr>
                                      <p:to>
                                        <p:strVal val="visible"/>
                                      </p:to>
                                    </p:set>
                                    <p:animEffect transition="in" filter="fade">
                                      <p:cBhvr>
                                        <p:cTn id="57" dur="500"/>
                                        <p:tgtEl>
                                          <p:spTgt spid="277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74"/>
                                        </p:tgtEl>
                                        <p:attrNameLst>
                                          <p:attrName>style.visibility</p:attrName>
                                        </p:attrNameLst>
                                      </p:cBhvr>
                                      <p:to>
                                        <p:strVal val="visible"/>
                                      </p:to>
                                    </p:set>
                                    <p:animEffect transition="in" filter="fade">
                                      <p:cBhvr>
                                        <p:cTn id="62" dur="500"/>
                                        <p:tgtEl>
                                          <p:spTgt spid="277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75"/>
                                        </p:tgtEl>
                                        <p:attrNameLst>
                                          <p:attrName>style.visibility</p:attrName>
                                        </p:attrNameLst>
                                      </p:cBhvr>
                                      <p:to>
                                        <p:strVal val="visible"/>
                                      </p:to>
                                    </p:set>
                                    <p:animEffect transition="in" filter="fade">
                                      <p:cBhvr>
                                        <p:cTn id="67" dur="500"/>
                                        <p:tgtEl>
                                          <p:spTgt spid="277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77"/>
                                        </p:tgtEl>
                                        <p:attrNameLst>
                                          <p:attrName>style.visibility</p:attrName>
                                        </p:attrNameLst>
                                      </p:cBhvr>
                                      <p:to>
                                        <p:strVal val="visible"/>
                                      </p:to>
                                    </p:set>
                                    <p:animEffect transition="in" filter="fade">
                                      <p:cBhvr>
                                        <p:cTn id="72" dur="500"/>
                                        <p:tgtEl>
                                          <p:spTgt spid="277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778"/>
                                        </p:tgtEl>
                                        <p:attrNameLst>
                                          <p:attrName>style.visibility</p:attrName>
                                        </p:attrNameLst>
                                      </p:cBhvr>
                                      <p:to>
                                        <p:strVal val="visible"/>
                                      </p:to>
                                    </p:set>
                                    <p:animEffect transition="in" filter="fade">
                                      <p:cBhvr>
                                        <p:cTn id="77" dur="500"/>
                                        <p:tgtEl>
                                          <p:spTgt spid="277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779"/>
                                        </p:tgtEl>
                                        <p:attrNameLst>
                                          <p:attrName>style.visibility</p:attrName>
                                        </p:attrNameLst>
                                      </p:cBhvr>
                                      <p:to>
                                        <p:strVal val="visible"/>
                                      </p:to>
                                    </p:set>
                                    <p:animEffect transition="in" filter="fade">
                                      <p:cBhvr>
                                        <p:cTn id="82" dur="500"/>
                                        <p:tgtEl>
                                          <p:spTgt spid="277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80"/>
                                        </p:tgtEl>
                                        <p:attrNameLst>
                                          <p:attrName>style.visibility</p:attrName>
                                        </p:attrNameLst>
                                      </p:cBhvr>
                                      <p:to>
                                        <p:strVal val="visible"/>
                                      </p:to>
                                    </p:set>
                                    <p:animEffect transition="in" filter="fade">
                                      <p:cBhvr>
                                        <p:cTn id="87" dur="500"/>
                                        <p:tgtEl>
                                          <p:spTgt spid="278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781"/>
                                        </p:tgtEl>
                                        <p:attrNameLst>
                                          <p:attrName>style.visibility</p:attrName>
                                        </p:attrNameLst>
                                      </p:cBhvr>
                                      <p:to>
                                        <p:strVal val="visible"/>
                                      </p:to>
                                    </p:set>
                                    <p:animEffect transition="in" filter="fade">
                                      <p:cBhvr>
                                        <p:cTn id="92" dur="500"/>
                                        <p:tgtEl>
                                          <p:spTgt spid="278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82"/>
                                        </p:tgtEl>
                                        <p:attrNameLst>
                                          <p:attrName>style.visibility</p:attrName>
                                        </p:attrNameLst>
                                      </p:cBhvr>
                                      <p:to>
                                        <p:strVal val="visible"/>
                                      </p:to>
                                    </p:set>
                                    <p:animEffect transition="in" filter="fade">
                                      <p:cBhvr>
                                        <p:cTn id="97" dur="500"/>
                                        <p:tgtEl>
                                          <p:spTgt spid="278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783"/>
                                        </p:tgtEl>
                                        <p:attrNameLst>
                                          <p:attrName>style.visibility</p:attrName>
                                        </p:attrNameLst>
                                      </p:cBhvr>
                                      <p:to>
                                        <p:strVal val="visible"/>
                                      </p:to>
                                    </p:set>
                                    <p:animEffect transition="in" filter="fade">
                                      <p:cBhvr>
                                        <p:cTn id="102" dur="500"/>
                                        <p:tgtEl>
                                          <p:spTgt spid="278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776"/>
                                        </p:tgtEl>
                                        <p:attrNameLst>
                                          <p:attrName>style.visibility</p:attrName>
                                        </p:attrNameLst>
                                      </p:cBhvr>
                                      <p:to>
                                        <p:strVal val="visible"/>
                                      </p:to>
                                    </p:set>
                                    <p:animEffect transition="in" filter="fade">
                                      <p:cBhvr>
                                        <p:cTn id="107" dur="500"/>
                                        <p:tgtEl>
                                          <p:spTgt spid="277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84"/>
                                        </p:tgtEl>
                                        <p:attrNameLst>
                                          <p:attrName>style.visibility</p:attrName>
                                        </p:attrNameLst>
                                      </p:cBhvr>
                                      <p:to>
                                        <p:strVal val="visible"/>
                                      </p:to>
                                    </p:set>
                                    <p:animEffect transition="in" filter="fade">
                                      <p:cBhvr>
                                        <p:cTn id="112" dur="500"/>
                                        <p:tgtEl>
                                          <p:spTgt spid="278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787"/>
                                        </p:tgtEl>
                                        <p:attrNameLst>
                                          <p:attrName>style.visibility</p:attrName>
                                        </p:attrNameLst>
                                      </p:cBhvr>
                                      <p:to>
                                        <p:strVal val="visible"/>
                                      </p:to>
                                    </p:set>
                                    <p:animEffect transition="in" filter="fade">
                                      <p:cBhvr>
                                        <p:cTn id="115" dur="500"/>
                                        <p:tgtEl>
                                          <p:spTgt spid="278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788"/>
                                        </p:tgtEl>
                                        <p:attrNameLst>
                                          <p:attrName>style.visibility</p:attrName>
                                        </p:attrNameLst>
                                      </p:cBhvr>
                                      <p:to>
                                        <p:strVal val="visible"/>
                                      </p:to>
                                    </p:set>
                                    <p:animEffect transition="in" filter="fade">
                                      <p:cBhvr>
                                        <p:cTn id="118" dur="500"/>
                                        <p:tgtEl>
                                          <p:spTgt spid="278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790"/>
                                        </p:tgtEl>
                                        <p:attrNameLst>
                                          <p:attrName>style.visibility</p:attrName>
                                        </p:attrNameLst>
                                      </p:cBhvr>
                                      <p:to>
                                        <p:strVal val="visible"/>
                                      </p:to>
                                    </p:set>
                                    <p:animEffect transition="in" filter="fade">
                                      <p:cBhvr>
                                        <p:cTn id="121" dur="500"/>
                                        <p:tgtEl>
                                          <p:spTgt spid="279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789"/>
                                        </p:tgtEl>
                                        <p:attrNameLst>
                                          <p:attrName>style.visibility</p:attrName>
                                        </p:attrNameLst>
                                      </p:cBhvr>
                                      <p:to>
                                        <p:strVal val="visible"/>
                                      </p:to>
                                    </p:set>
                                    <p:animEffect transition="in" filter="fade">
                                      <p:cBhvr>
                                        <p:cTn id="124" dur="500"/>
                                        <p:tgtEl>
                                          <p:spTgt spid="278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791"/>
                                        </p:tgtEl>
                                        <p:attrNameLst>
                                          <p:attrName>style.visibility</p:attrName>
                                        </p:attrNameLst>
                                      </p:cBhvr>
                                      <p:to>
                                        <p:strVal val="visible"/>
                                      </p:to>
                                    </p:set>
                                    <p:animEffect transition="in" filter="fade">
                                      <p:cBhvr>
                                        <p:cTn id="127" dur="500"/>
                                        <p:tgtEl>
                                          <p:spTgt spid="2791"/>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792"/>
                                        </p:tgtEl>
                                        <p:attrNameLst>
                                          <p:attrName>style.visibility</p:attrName>
                                        </p:attrNameLst>
                                      </p:cBhvr>
                                      <p:to>
                                        <p:strVal val="visible"/>
                                      </p:to>
                                    </p:set>
                                    <p:animEffect transition="in" filter="fade">
                                      <p:cBhvr>
                                        <p:cTn id="130" dur="500"/>
                                        <p:tgtEl>
                                          <p:spTgt spid="279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793"/>
                                        </p:tgtEl>
                                        <p:attrNameLst>
                                          <p:attrName>style.visibility</p:attrName>
                                        </p:attrNameLst>
                                      </p:cBhvr>
                                      <p:to>
                                        <p:strVal val="visible"/>
                                      </p:to>
                                    </p:set>
                                    <p:animEffect transition="in" filter="fade">
                                      <p:cBhvr>
                                        <p:cTn id="133" dur="500"/>
                                        <p:tgtEl>
                                          <p:spTgt spid="2793"/>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786"/>
                                        </p:tgtEl>
                                        <p:attrNameLst>
                                          <p:attrName>style.visibility</p:attrName>
                                        </p:attrNameLst>
                                      </p:cBhvr>
                                      <p:to>
                                        <p:strVal val="visible"/>
                                      </p:to>
                                    </p:set>
                                    <p:animEffect transition="in" filter="fade">
                                      <p:cBhvr>
                                        <p:cTn id="136" dur="500"/>
                                        <p:tgtEl>
                                          <p:spTgt spid="2786"/>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2785"/>
                                        </p:tgtEl>
                                        <p:attrNameLst>
                                          <p:attrName>style.visibility</p:attrName>
                                        </p:attrNameLst>
                                      </p:cBhvr>
                                      <p:to>
                                        <p:strVal val="visible"/>
                                      </p:to>
                                    </p:set>
                                    <p:animEffect transition="in" filter="fade">
                                      <p:cBhvr>
                                        <p:cTn id="141" dur="500"/>
                                        <p:tgtEl>
                                          <p:spTgt spid="2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3" grpId="0"/>
      <p:bldP spid="2764" grpId="0"/>
      <p:bldP spid="2765" grpId="0"/>
      <p:bldP spid="2766" grpId="0"/>
      <p:bldP spid="2767" grpId="0"/>
      <p:bldP spid="2768" grpId="0"/>
      <p:bldP spid="2769" grpId="0"/>
      <p:bldP spid="2770" grpId="0"/>
      <p:bldP spid="2771" grpId="0"/>
      <p:bldP spid="2772" grpId="0"/>
      <p:bldP spid="2773" grpId="0"/>
      <p:bldP spid="2774" grpId="0"/>
      <p:bldP spid="2775" grpId="0"/>
      <p:bldP spid="2776" grpId="0"/>
      <p:bldP spid="2777" grpId="0"/>
      <p:bldP spid="2778" grpId="0"/>
      <p:bldP spid="2779" grpId="0"/>
      <p:bldP spid="2780" grpId="0"/>
      <p:bldP spid="2781" grpId="0"/>
      <p:bldP spid="2782" grpId="0"/>
      <p:bldP spid="2783" grpId="0"/>
      <p:bldP spid="2784" grpId="0"/>
      <p:bldP spid="2785" grpId="0"/>
      <p:bldP spid="2786" grpId="0"/>
      <p:bldP spid="2787" grpId="0"/>
      <p:bldP spid="2788" grpId="0"/>
      <p:bldP spid="2789" grpId="0"/>
      <p:bldP spid="2790" grpId="0"/>
      <p:bldP spid="2791" grpId="0"/>
      <p:bldP spid="2792" grpId="0"/>
      <p:bldP spid="279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754" name="Rectangle 5"/>
          <p:cNvSpPr>
            <a:spLocks noChangeArrowheads="1"/>
          </p:cNvSpPr>
          <p:nvPr/>
        </p:nvSpPr>
        <p:spPr bwMode="auto">
          <a:xfrm>
            <a:off x="1455738" y="1516063"/>
            <a:ext cx="6294438" cy="236537"/>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755" name="Rectangle 6"/>
          <p:cNvSpPr>
            <a:spLocks noChangeArrowheads="1"/>
          </p:cNvSpPr>
          <p:nvPr/>
        </p:nvSpPr>
        <p:spPr bwMode="auto">
          <a:xfrm>
            <a:off x="1295400" y="692150"/>
            <a:ext cx="13946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d.</a:t>
            </a:r>
            <a:endParaRPr lang="en-US" dirty="0">
              <a:solidFill>
                <a:prstClr val="black"/>
              </a:solidFill>
              <a:cs typeface="+mn-cs"/>
            </a:endParaRPr>
          </a:p>
        </p:txBody>
      </p:sp>
      <p:sp>
        <p:nvSpPr>
          <p:cNvPr id="2760" name="Rectangle 11"/>
          <p:cNvSpPr>
            <a:spLocks noChangeArrowheads="1"/>
          </p:cNvSpPr>
          <p:nvPr/>
        </p:nvSpPr>
        <p:spPr bwMode="auto">
          <a:xfrm>
            <a:off x="1738313" y="1536700"/>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Date</a:t>
            </a:r>
            <a:endParaRPr lang="en-US">
              <a:solidFill>
                <a:prstClr val="black"/>
              </a:solidFill>
              <a:cs typeface="+mn-cs"/>
            </a:endParaRPr>
          </a:p>
        </p:txBody>
      </p:sp>
      <p:sp>
        <p:nvSpPr>
          <p:cNvPr id="2761" name="Rectangle 12"/>
          <p:cNvSpPr>
            <a:spLocks noChangeArrowheads="1"/>
          </p:cNvSpPr>
          <p:nvPr/>
        </p:nvSpPr>
        <p:spPr bwMode="auto">
          <a:xfrm>
            <a:off x="6197600" y="1536700"/>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Debit</a:t>
            </a:r>
            <a:endParaRPr lang="en-US">
              <a:solidFill>
                <a:prstClr val="black"/>
              </a:solidFill>
              <a:cs typeface="+mn-cs"/>
            </a:endParaRPr>
          </a:p>
        </p:txBody>
      </p:sp>
      <p:sp>
        <p:nvSpPr>
          <p:cNvPr id="2762" name="Rectangle 13"/>
          <p:cNvSpPr>
            <a:spLocks noChangeArrowheads="1"/>
          </p:cNvSpPr>
          <p:nvPr/>
        </p:nvSpPr>
        <p:spPr bwMode="auto">
          <a:xfrm>
            <a:off x="7064375" y="1536700"/>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a:solidFill>
                  <a:srgbClr val="000000"/>
                </a:solidFill>
                <a:cs typeface="+mn-cs"/>
              </a:rPr>
              <a:t>Credit</a:t>
            </a:r>
            <a:endParaRPr lang="en-US">
              <a:solidFill>
                <a:prstClr val="black"/>
              </a:solidFill>
              <a:cs typeface="+mn-cs"/>
            </a:endParaRPr>
          </a:p>
        </p:txBody>
      </p:sp>
      <p:sp>
        <p:nvSpPr>
          <p:cNvPr id="2763" name="Rectangle 14"/>
          <p:cNvSpPr>
            <a:spLocks noChangeArrowheads="1"/>
          </p:cNvSpPr>
          <p:nvPr/>
        </p:nvSpPr>
        <p:spPr bwMode="auto">
          <a:xfrm>
            <a:off x="1497013" y="1762125"/>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12/16/20X1</a:t>
            </a:r>
            <a:endParaRPr lang="en-US" dirty="0">
              <a:solidFill>
                <a:prstClr val="black"/>
              </a:solidFill>
              <a:cs typeface="+mn-cs"/>
            </a:endParaRPr>
          </a:p>
        </p:txBody>
      </p:sp>
      <p:sp>
        <p:nvSpPr>
          <p:cNvPr id="2764" name="Rectangle 15"/>
          <p:cNvSpPr>
            <a:spLocks noChangeArrowheads="1"/>
          </p:cNvSpPr>
          <p:nvPr/>
        </p:nvSpPr>
        <p:spPr bwMode="auto">
          <a:xfrm>
            <a:off x="2444750" y="1762125"/>
            <a:ext cx="13414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Notes Receivable</a:t>
            </a:r>
            <a:endParaRPr lang="en-US">
              <a:solidFill>
                <a:prstClr val="black"/>
              </a:solidFill>
              <a:cs typeface="+mn-cs"/>
            </a:endParaRPr>
          </a:p>
        </p:txBody>
      </p:sp>
      <p:sp>
        <p:nvSpPr>
          <p:cNvPr id="2765" name="Rectangle 16"/>
          <p:cNvSpPr>
            <a:spLocks noChangeArrowheads="1"/>
          </p:cNvSpPr>
          <p:nvPr/>
        </p:nvSpPr>
        <p:spPr bwMode="auto">
          <a:xfrm>
            <a:off x="6357938" y="1762125"/>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1,400</a:t>
            </a:r>
            <a:endParaRPr lang="en-US">
              <a:solidFill>
                <a:prstClr val="black"/>
              </a:solidFill>
              <a:cs typeface="+mn-cs"/>
            </a:endParaRPr>
          </a:p>
        </p:txBody>
      </p:sp>
      <p:sp>
        <p:nvSpPr>
          <p:cNvPr id="2766" name="Rectangle 17"/>
          <p:cNvSpPr>
            <a:spLocks noChangeArrowheads="1"/>
          </p:cNvSpPr>
          <p:nvPr/>
        </p:nvSpPr>
        <p:spPr bwMode="auto">
          <a:xfrm>
            <a:off x="2667000" y="1968500"/>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Sales</a:t>
            </a:r>
            <a:endParaRPr lang="en-US">
              <a:solidFill>
                <a:prstClr val="black"/>
              </a:solidFill>
              <a:cs typeface="+mn-cs"/>
            </a:endParaRPr>
          </a:p>
        </p:txBody>
      </p:sp>
      <p:sp>
        <p:nvSpPr>
          <p:cNvPr id="2767" name="Rectangle 18"/>
          <p:cNvSpPr>
            <a:spLocks noChangeArrowheads="1"/>
          </p:cNvSpPr>
          <p:nvPr/>
        </p:nvSpPr>
        <p:spPr bwMode="auto">
          <a:xfrm>
            <a:off x="7256463" y="1968500"/>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1,400</a:t>
            </a:r>
            <a:endParaRPr lang="en-US">
              <a:solidFill>
                <a:prstClr val="black"/>
              </a:solidFill>
              <a:cs typeface="+mn-cs"/>
            </a:endParaRPr>
          </a:p>
        </p:txBody>
      </p:sp>
      <p:sp>
        <p:nvSpPr>
          <p:cNvPr id="2768" name="Rectangle 19"/>
          <p:cNvSpPr>
            <a:spLocks noChangeArrowheads="1"/>
          </p:cNvSpPr>
          <p:nvPr/>
        </p:nvSpPr>
        <p:spPr bwMode="auto">
          <a:xfrm>
            <a:off x="1497013" y="2381250"/>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12/31/20X1</a:t>
            </a:r>
            <a:endParaRPr lang="en-US">
              <a:solidFill>
                <a:prstClr val="black"/>
              </a:solidFill>
              <a:cs typeface="+mn-cs"/>
            </a:endParaRPr>
          </a:p>
        </p:txBody>
      </p:sp>
      <p:sp>
        <p:nvSpPr>
          <p:cNvPr id="2769" name="Rectangle 20"/>
          <p:cNvSpPr>
            <a:spLocks noChangeArrowheads="1"/>
          </p:cNvSpPr>
          <p:nvPr/>
        </p:nvSpPr>
        <p:spPr bwMode="auto">
          <a:xfrm>
            <a:off x="2444750" y="2381250"/>
            <a:ext cx="1462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Interest Receivable</a:t>
            </a:r>
            <a:endParaRPr lang="en-US">
              <a:solidFill>
                <a:prstClr val="black"/>
              </a:solidFill>
              <a:cs typeface="+mn-cs"/>
            </a:endParaRPr>
          </a:p>
        </p:txBody>
      </p:sp>
      <p:sp>
        <p:nvSpPr>
          <p:cNvPr id="2770" name="Rectangle 21"/>
          <p:cNvSpPr>
            <a:spLocks noChangeArrowheads="1"/>
          </p:cNvSpPr>
          <p:nvPr/>
        </p:nvSpPr>
        <p:spPr bwMode="auto">
          <a:xfrm>
            <a:off x="6670675" y="2381250"/>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a:t>
            </a:r>
            <a:endParaRPr lang="en-US">
              <a:solidFill>
                <a:prstClr val="black"/>
              </a:solidFill>
              <a:cs typeface="+mn-cs"/>
            </a:endParaRPr>
          </a:p>
        </p:txBody>
      </p:sp>
      <p:sp>
        <p:nvSpPr>
          <p:cNvPr id="2771" name="Rectangle 22"/>
          <p:cNvSpPr>
            <a:spLocks noChangeArrowheads="1"/>
          </p:cNvSpPr>
          <p:nvPr/>
        </p:nvSpPr>
        <p:spPr bwMode="auto">
          <a:xfrm>
            <a:off x="2717800" y="2587625"/>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Interest Revenue</a:t>
            </a:r>
            <a:endParaRPr lang="en-US">
              <a:solidFill>
                <a:prstClr val="black"/>
              </a:solidFill>
              <a:cs typeface="+mn-cs"/>
            </a:endParaRPr>
          </a:p>
        </p:txBody>
      </p:sp>
      <p:sp>
        <p:nvSpPr>
          <p:cNvPr id="2772" name="Rectangle 23"/>
          <p:cNvSpPr>
            <a:spLocks noChangeArrowheads="1"/>
          </p:cNvSpPr>
          <p:nvPr/>
        </p:nvSpPr>
        <p:spPr bwMode="auto">
          <a:xfrm>
            <a:off x="4189413" y="2587625"/>
            <a:ext cx="17200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($1,400 x .12 x 15/360)</a:t>
            </a:r>
            <a:endParaRPr lang="en-US" dirty="0">
              <a:solidFill>
                <a:prstClr val="black"/>
              </a:solidFill>
              <a:cs typeface="+mn-cs"/>
            </a:endParaRPr>
          </a:p>
        </p:txBody>
      </p:sp>
      <p:sp>
        <p:nvSpPr>
          <p:cNvPr id="2773" name="Rectangle 24"/>
          <p:cNvSpPr>
            <a:spLocks noChangeArrowheads="1"/>
          </p:cNvSpPr>
          <p:nvPr/>
        </p:nvSpPr>
        <p:spPr bwMode="auto">
          <a:xfrm>
            <a:off x="7569200" y="2587625"/>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a:t>
            </a:r>
            <a:endParaRPr lang="en-US">
              <a:solidFill>
                <a:prstClr val="black"/>
              </a:solidFill>
              <a:cs typeface="+mn-cs"/>
            </a:endParaRPr>
          </a:p>
        </p:txBody>
      </p:sp>
      <p:sp>
        <p:nvSpPr>
          <p:cNvPr id="2774" name="Rectangle 25"/>
          <p:cNvSpPr>
            <a:spLocks noChangeArrowheads="1"/>
          </p:cNvSpPr>
          <p:nvPr/>
        </p:nvSpPr>
        <p:spPr bwMode="auto">
          <a:xfrm>
            <a:off x="1497013" y="3000375"/>
            <a:ext cx="8969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03/16/20X2</a:t>
            </a:r>
            <a:endParaRPr lang="en-US">
              <a:solidFill>
                <a:prstClr val="black"/>
              </a:solidFill>
              <a:cs typeface="+mn-cs"/>
            </a:endParaRPr>
          </a:p>
        </p:txBody>
      </p:sp>
      <p:sp>
        <p:nvSpPr>
          <p:cNvPr id="2775" name="Rectangle 26"/>
          <p:cNvSpPr>
            <a:spLocks noChangeArrowheads="1"/>
          </p:cNvSpPr>
          <p:nvPr/>
        </p:nvSpPr>
        <p:spPr bwMode="auto">
          <a:xfrm>
            <a:off x="2444750" y="3000375"/>
            <a:ext cx="15827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Accounts Receivable</a:t>
            </a:r>
            <a:endParaRPr lang="en-US">
              <a:solidFill>
                <a:prstClr val="black"/>
              </a:solidFill>
              <a:cs typeface="+mn-cs"/>
            </a:endParaRPr>
          </a:p>
        </p:txBody>
      </p:sp>
      <p:sp>
        <p:nvSpPr>
          <p:cNvPr id="2776" name="Rectangle 27"/>
          <p:cNvSpPr>
            <a:spLocks noChangeArrowheads="1"/>
          </p:cNvSpPr>
          <p:nvPr/>
        </p:nvSpPr>
        <p:spPr bwMode="auto">
          <a:xfrm>
            <a:off x="6357938" y="3000375"/>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1,442</a:t>
            </a:r>
            <a:endParaRPr lang="en-US">
              <a:solidFill>
                <a:prstClr val="black"/>
              </a:solidFill>
              <a:cs typeface="+mn-cs"/>
            </a:endParaRPr>
          </a:p>
        </p:txBody>
      </p:sp>
      <p:sp>
        <p:nvSpPr>
          <p:cNvPr id="2777" name="Rectangle 28"/>
          <p:cNvSpPr>
            <a:spLocks noChangeArrowheads="1"/>
          </p:cNvSpPr>
          <p:nvPr/>
        </p:nvSpPr>
        <p:spPr bwMode="auto">
          <a:xfrm>
            <a:off x="2717800" y="3206750"/>
            <a:ext cx="14620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Interest Receivable</a:t>
            </a:r>
            <a:endParaRPr lang="en-US">
              <a:solidFill>
                <a:prstClr val="black"/>
              </a:solidFill>
              <a:cs typeface="+mn-cs"/>
            </a:endParaRPr>
          </a:p>
        </p:txBody>
      </p:sp>
      <p:sp>
        <p:nvSpPr>
          <p:cNvPr id="2778" name="Rectangle 29"/>
          <p:cNvSpPr>
            <a:spLocks noChangeArrowheads="1"/>
          </p:cNvSpPr>
          <p:nvPr/>
        </p:nvSpPr>
        <p:spPr bwMode="auto">
          <a:xfrm>
            <a:off x="7569200" y="3206750"/>
            <a:ext cx="16192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7</a:t>
            </a:r>
            <a:endParaRPr lang="en-US">
              <a:solidFill>
                <a:prstClr val="black"/>
              </a:solidFill>
              <a:cs typeface="+mn-cs"/>
            </a:endParaRPr>
          </a:p>
        </p:txBody>
      </p:sp>
      <p:sp>
        <p:nvSpPr>
          <p:cNvPr id="2779" name="Rectangle 30"/>
          <p:cNvSpPr>
            <a:spLocks noChangeArrowheads="1"/>
          </p:cNvSpPr>
          <p:nvPr/>
        </p:nvSpPr>
        <p:spPr bwMode="auto">
          <a:xfrm>
            <a:off x="2717800" y="3411538"/>
            <a:ext cx="1301750"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Interest Revenue</a:t>
            </a:r>
            <a:endParaRPr lang="en-US">
              <a:solidFill>
                <a:prstClr val="black"/>
              </a:solidFill>
              <a:cs typeface="+mn-cs"/>
            </a:endParaRPr>
          </a:p>
        </p:txBody>
      </p:sp>
      <p:sp>
        <p:nvSpPr>
          <p:cNvPr id="2780" name="Rectangle 31"/>
          <p:cNvSpPr>
            <a:spLocks noChangeArrowheads="1"/>
          </p:cNvSpPr>
          <p:nvPr/>
        </p:nvSpPr>
        <p:spPr bwMode="auto">
          <a:xfrm>
            <a:off x="4189413" y="3411538"/>
            <a:ext cx="172002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($1,400 x .12 x 75/360)</a:t>
            </a:r>
            <a:endParaRPr lang="en-US" dirty="0">
              <a:solidFill>
                <a:prstClr val="black"/>
              </a:solidFill>
              <a:cs typeface="+mn-cs"/>
            </a:endParaRPr>
          </a:p>
        </p:txBody>
      </p:sp>
      <p:sp>
        <p:nvSpPr>
          <p:cNvPr id="2781" name="Rectangle 32"/>
          <p:cNvSpPr>
            <a:spLocks noChangeArrowheads="1"/>
          </p:cNvSpPr>
          <p:nvPr/>
        </p:nvSpPr>
        <p:spPr bwMode="auto">
          <a:xfrm>
            <a:off x="7477125" y="3411538"/>
            <a:ext cx="25241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35</a:t>
            </a:r>
            <a:endParaRPr lang="en-US">
              <a:solidFill>
                <a:prstClr val="black"/>
              </a:solidFill>
              <a:cs typeface="+mn-cs"/>
            </a:endParaRPr>
          </a:p>
        </p:txBody>
      </p:sp>
      <p:sp>
        <p:nvSpPr>
          <p:cNvPr id="2782" name="Rectangle 33"/>
          <p:cNvSpPr>
            <a:spLocks noChangeArrowheads="1"/>
          </p:cNvSpPr>
          <p:nvPr/>
        </p:nvSpPr>
        <p:spPr bwMode="auto">
          <a:xfrm>
            <a:off x="2717800" y="3617913"/>
            <a:ext cx="134143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Notes Receivable</a:t>
            </a:r>
            <a:endParaRPr lang="en-US">
              <a:solidFill>
                <a:prstClr val="black"/>
              </a:solidFill>
              <a:cs typeface="+mn-cs"/>
            </a:endParaRPr>
          </a:p>
        </p:txBody>
      </p:sp>
      <p:sp>
        <p:nvSpPr>
          <p:cNvPr id="2783" name="Rectangle 34"/>
          <p:cNvSpPr>
            <a:spLocks noChangeArrowheads="1"/>
          </p:cNvSpPr>
          <p:nvPr/>
        </p:nvSpPr>
        <p:spPr bwMode="auto">
          <a:xfrm>
            <a:off x="7256463" y="361791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a:solidFill>
                  <a:srgbClr val="000000"/>
                </a:solidFill>
                <a:cs typeface="+mn-cs"/>
              </a:rPr>
              <a:t>1,400</a:t>
            </a:r>
            <a:endParaRPr lang="en-US">
              <a:solidFill>
                <a:prstClr val="black"/>
              </a:solidFill>
              <a:cs typeface="+mn-cs"/>
            </a:endParaRPr>
          </a:p>
        </p:txBody>
      </p:sp>
      <p:sp>
        <p:nvSpPr>
          <p:cNvPr id="2784" name="Rectangle 35"/>
          <p:cNvSpPr>
            <a:spLocks noChangeArrowheads="1"/>
          </p:cNvSpPr>
          <p:nvPr/>
        </p:nvSpPr>
        <p:spPr bwMode="auto">
          <a:xfrm>
            <a:off x="1497013" y="4030663"/>
            <a:ext cx="85440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03/31/20X2</a:t>
            </a:r>
            <a:endParaRPr lang="en-US" dirty="0">
              <a:solidFill>
                <a:prstClr val="black"/>
              </a:solidFill>
              <a:cs typeface="+mn-cs"/>
            </a:endParaRPr>
          </a:p>
        </p:txBody>
      </p:sp>
      <p:sp>
        <p:nvSpPr>
          <p:cNvPr id="2785" name="Rectangle 36"/>
          <p:cNvSpPr>
            <a:spLocks noChangeArrowheads="1"/>
          </p:cNvSpPr>
          <p:nvPr/>
        </p:nvSpPr>
        <p:spPr bwMode="auto">
          <a:xfrm>
            <a:off x="2444750" y="4030663"/>
            <a:ext cx="239373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Allowance for Doubtful Accounts</a:t>
            </a:r>
            <a:endParaRPr lang="en-US" dirty="0">
              <a:solidFill>
                <a:prstClr val="black"/>
              </a:solidFill>
              <a:cs typeface="+mn-cs"/>
            </a:endParaRPr>
          </a:p>
        </p:txBody>
      </p:sp>
      <p:sp>
        <p:nvSpPr>
          <p:cNvPr id="2786" name="Rectangle 37"/>
          <p:cNvSpPr>
            <a:spLocks noChangeArrowheads="1"/>
          </p:cNvSpPr>
          <p:nvPr/>
        </p:nvSpPr>
        <p:spPr bwMode="auto">
          <a:xfrm>
            <a:off x="6357938" y="4030663"/>
            <a:ext cx="4746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1,442</a:t>
            </a:r>
            <a:endParaRPr lang="en-US" dirty="0">
              <a:solidFill>
                <a:prstClr val="black"/>
              </a:solidFill>
              <a:cs typeface="+mn-cs"/>
            </a:endParaRPr>
          </a:p>
        </p:txBody>
      </p:sp>
      <p:sp>
        <p:nvSpPr>
          <p:cNvPr id="2787" name="Rectangle 38"/>
          <p:cNvSpPr>
            <a:spLocks noChangeArrowheads="1"/>
          </p:cNvSpPr>
          <p:nvPr/>
        </p:nvSpPr>
        <p:spPr bwMode="auto">
          <a:xfrm>
            <a:off x="2717800" y="4237038"/>
            <a:ext cx="155811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Accounts Receivable</a:t>
            </a:r>
            <a:endParaRPr lang="en-US" dirty="0">
              <a:solidFill>
                <a:prstClr val="black"/>
              </a:solidFill>
              <a:cs typeface="+mn-cs"/>
            </a:endParaRPr>
          </a:p>
        </p:txBody>
      </p:sp>
      <p:sp>
        <p:nvSpPr>
          <p:cNvPr id="2788" name="Rectangle 39"/>
          <p:cNvSpPr>
            <a:spLocks noChangeArrowheads="1"/>
          </p:cNvSpPr>
          <p:nvPr/>
        </p:nvSpPr>
        <p:spPr bwMode="auto">
          <a:xfrm>
            <a:off x="7256463" y="4237038"/>
            <a:ext cx="4183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dirty="0">
                <a:solidFill>
                  <a:srgbClr val="000000"/>
                </a:solidFill>
                <a:cs typeface="+mn-cs"/>
              </a:rPr>
              <a:t>1,442</a:t>
            </a:r>
            <a:endParaRPr lang="en-US" dirty="0">
              <a:solidFill>
                <a:prstClr val="black"/>
              </a:solidFill>
              <a:cs typeface="+mn-cs"/>
            </a:endParaRPr>
          </a:p>
        </p:txBody>
      </p:sp>
      <p:sp>
        <p:nvSpPr>
          <p:cNvPr id="2794" name="Rectangle 45"/>
          <p:cNvSpPr>
            <a:spLocks noChangeArrowheads="1"/>
          </p:cNvSpPr>
          <p:nvPr/>
        </p:nvSpPr>
        <p:spPr bwMode="auto">
          <a:xfrm>
            <a:off x="1497013" y="692150"/>
            <a:ext cx="64114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prstClr val="black"/>
                </a:solidFill>
                <a:cs typeface="+mn-cs"/>
              </a:rPr>
              <a:t>Assume the facts in part b above (AA dishonors the note). Then, on March 31, </a:t>
            </a:r>
            <a:endParaRPr lang="en-US" dirty="0">
              <a:solidFill>
                <a:prstClr val="black"/>
              </a:solidFill>
              <a:cs typeface="+mn-cs"/>
            </a:endParaRPr>
          </a:p>
        </p:txBody>
      </p:sp>
      <p:sp>
        <p:nvSpPr>
          <p:cNvPr id="2795" name="Rectangle 46"/>
          <p:cNvSpPr>
            <a:spLocks noChangeArrowheads="1"/>
          </p:cNvSpPr>
          <p:nvPr/>
        </p:nvSpPr>
        <p:spPr bwMode="auto">
          <a:xfrm>
            <a:off x="1497013" y="887413"/>
            <a:ext cx="5484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prstClr val="black"/>
                </a:solidFill>
                <a:cs typeface="+mn-cs"/>
              </a:rPr>
              <a:t>ZZ decides to write off the receivable from AA Company. Prepare that</a:t>
            </a:r>
            <a:endParaRPr lang="en-US" sz="2000" dirty="0">
              <a:solidFill>
                <a:prstClr val="black"/>
              </a:solidFill>
              <a:cs typeface="+mn-cs"/>
            </a:endParaRPr>
          </a:p>
        </p:txBody>
      </p:sp>
      <p:sp>
        <p:nvSpPr>
          <p:cNvPr id="2796" name="Rectangle 47"/>
          <p:cNvSpPr>
            <a:spLocks noChangeArrowheads="1"/>
          </p:cNvSpPr>
          <p:nvPr/>
        </p:nvSpPr>
        <p:spPr bwMode="auto">
          <a:xfrm>
            <a:off x="1497013" y="1093788"/>
            <a:ext cx="47800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400" dirty="0">
                <a:solidFill>
                  <a:prstClr val="black"/>
                </a:solidFill>
                <a:cs typeface="+mn-cs"/>
              </a:rPr>
              <a:t>write-off entry assuming that ZZ uses the allowance method.</a:t>
            </a:r>
            <a:endParaRPr lang="en-US" dirty="0">
              <a:solidFill>
                <a:prstClr val="black"/>
              </a:solidFill>
              <a:cs typeface="+mn-cs"/>
            </a:endParaRPr>
          </a:p>
        </p:txBody>
      </p:sp>
      <p:sp>
        <p:nvSpPr>
          <p:cNvPr id="2798" name="Rectangle 49"/>
          <p:cNvSpPr>
            <a:spLocks noChangeArrowheads="1"/>
          </p:cNvSpPr>
          <p:nvPr/>
        </p:nvSpPr>
        <p:spPr bwMode="auto">
          <a:xfrm>
            <a:off x="3563938" y="1536700"/>
            <a:ext cx="12727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300" b="1" dirty="0">
                <a:solidFill>
                  <a:srgbClr val="000000"/>
                </a:solidFill>
                <a:cs typeface="+mn-cs"/>
              </a:rPr>
              <a:t>General Journal</a:t>
            </a:r>
            <a:endParaRPr lang="en-US" dirty="0">
              <a:solidFill>
                <a:prstClr val="black"/>
              </a:solidFill>
              <a:cs typeface="+mn-cs"/>
            </a:endParaRPr>
          </a:p>
        </p:txBody>
      </p:sp>
      <p:sp>
        <p:nvSpPr>
          <p:cNvPr id="2799" name="Rectangle 50"/>
          <p:cNvSpPr>
            <a:spLocks noChangeArrowheads="1"/>
          </p:cNvSpPr>
          <p:nvPr/>
        </p:nvSpPr>
        <p:spPr bwMode="auto">
          <a:xfrm>
            <a:off x="1446213" y="1504950"/>
            <a:ext cx="20638"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0" name="Line 51"/>
          <p:cNvSpPr>
            <a:spLocks noChangeShapeType="1"/>
          </p:cNvSpPr>
          <p:nvPr/>
        </p:nvSpPr>
        <p:spPr bwMode="auto">
          <a:xfrm>
            <a:off x="2354263" y="15255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1" name="Rectangle 52"/>
          <p:cNvSpPr>
            <a:spLocks noChangeArrowheads="1"/>
          </p:cNvSpPr>
          <p:nvPr/>
        </p:nvSpPr>
        <p:spPr bwMode="auto">
          <a:xfrm>
            <a:off x="2354263" y="15255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2" name="Line 53"/>
          <p:cNvSpPr>
            <a:spLocks noChangeShapeType="1"/>
          </p:cNvSpPr>
          <p:nvPr/>
        </p:nvSpPr>
        <p:spPr bwMode="auto">
          <a:xfrm>
            <a:off x="5945188" y="15255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3" name="Rectangle 54"/>
          <p:cNvSpPr>
            <a:spLocks noChangeArrowheads="1"/>
          </p:cNvSpPr>
          <p:nvPr/>
        </p:nvSpPr>
        <p:spPr bwMode="auto">
          <a:xfrm>
            <a:off x="5945188" y="152558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4" name="Line 55"/>
          <p:cNvSpPr>
            <a:spLocks noChangeShapeType="1"/>
          </p:cNvSpPr>
          <p:nvPr/>
        </p:nvSpPr>
        <p:spPr bwMode="auto">
          <a:xfrm>
            <a:off x="6842125" y="152558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5" name="Rectangle 56"/>
          <p:cNvSpPr>
            <a:spLocks noChangeArrowheads="1"/>
          </p:cNvSpPr>
          <p:nvPr/>
        </p:nvSpPr>
        <p:spPr bwMode="auto">
          <a:xfrm>
            <a:off x="6842125" y="152558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6" name="Rectangle 57"/>
          <p:cNvSpPr>
            <a:spLocks noChangeArrowheads="1"/>
          </p:cNvSpPr>
          <p:nvPr/>
        </p:nvSpPr>
        <p:spPr bwMode="auto">
          <a:xfrm>
            <a:off x="7729538" y="1525588"/>
            <a:ext cx="20638" cy="2270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7" name="Line 58"/>
          <p:cNvSpPr>
            <a:spLocks noChangeShapeType="1"/>
          </p:cNvSpPr>
          <p:nvPr/>
        </p:nvSpPr>
        <p:spPr bwMode="auto">
          <a:xfrm>
            <a:off x="1455738" y="17526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8" name="Rectangle 59"/>
          <p:cNvSpPr>
            <a:spLocks noChangeArrowheads="1"/>
          </p:cNvSpPr>
          <p:nvPr/>
        </p:nvSpPr>
        <p:spPr bwMode="auto">
          <a:xfrm>
            <a:off x="1455738" y="1752600"/>
            <a:ext cx="11113"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09" name="Line 60"/>
          <p:cNvSpPr>
            <a:spLocks noChangeShapeType="1"/>
          </p:cNvSpPr>
          <p:nvPr/>
        </p:nvSpPr>
        <p:spPr bwMode="auto">
          <a:xfrm>
            <a:off x="2354263" y="17526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0" name="Rectangle 61"/>
          <p:cNvSpPr>
            <a:spLocks noChangeArrowheads="1"/>
          </p:cNvSpPr>
          <p:nvPr/>
        </p:nvSpPr>
        <p:spPr bwMode="auto">
          <a:xfrm>
            <a:off x="2354263" y="1752600"/>
            <a:ext cx="9525"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1" name="Line 62"/>
          <p:cNvSpPr>
            <a:spLocks noChangeShapeType="1"/>
          </p:cNvSpPr>
          <p:nvPr/>
        </p:nvSpPr>
        <p:spPr bwMode="auto">
          <a:xfrm>
            <a:off x="5945188" y="17526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2" name="Rectangle 63"/>
          <p:cNvSpPr>
            <a:spLocks noChangeArrowheads="1"/>
          </p:cNvSpPr>
          <p:nvPr/>
        </p:nvSpPr>
        <p:spPr bwMode="auto">
          <a:xfrm>
            <a:off x="5945188" y="1752600"/>
            <a:ext cx="9525"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3" name="Line 64"/>
          <p:cNvSpPr>
            <a:spLocks noChangeShapeType="1"/>
          </p:cNvSpPr>
          <p:nvPr/>
        </p:nvSpPr>
        <p:spPr bwMode="auto">
          <a:xfrm>
            <a:off x="6842125" y="17526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4" name="Rectangle 65"/>
          <p:cNvSpPr>
            <a:spLocks noChangeArrowheads="1"/>
          </p:cNvSpPr>
          <p:nvPr/>
        </p:nvSpPr>
        <p:spPr bwMode="auto">
          <a:xfrm>
            <a:off x="6842125" y="1752600"/>
            <a:ext cx="11113"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5" name="Line 66"/>
          <p:cNvSpPr>
            <a:spLocks noChangeShapeType="1"/>
          </p:cNvSpPr>
          <p:nvPr/>
        </p:nvSpPr>
        <p:spPr bwMode="auto">
          <a:xfrm>
            <a:off x="7740650" y="1752600"/>
            <a:ext cx="0" cy="309245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6" name="Rectangle 67"/>
          <p:cNvSpPr>
            <a:spLocks noChangeArrowheads="1"/>
          </p:cNvSpPr>
          <p:nvPr/>
        </p:nvSpPr>
        <p:spPr bwMode="auto">
          <a:xfrm>
            <a:off x="7740650" y="1752600"/>
            <a:ext cx="9525" cy="309245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7" name="Rectangle 68"/>
          <p:cNvSpPr>
            <a:spLocks noChangeArrowheads="1"/>
          </p:cNvSpPr>
          <p:nvPr/>
        </p:nvSpPr>
        <p:spPr bwMode="auto">
          <a:xfrm>
            <a:off x="1466850" y="1504950"/>
            <a:ext cx="62833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8" name="Rectangle 69"/>
          <p:cNvSpPr>
            <a:spLocks noChangeArrowheads="1"/>
          </p:cNvSpPr>
          <p:nvPr/>
        </p:nvSpPr>
        <p:spPr bwMode="auto">
          <a:xfrm>
            <a:off x="1466850" y="1731963"/>
            <a:ext cx="6283325"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19" name="Line 70"/>
          <p:cNvSpPr>
            <a:spLocks noChangeShapeType="1"/>
          </p:cNvSpPr>
          <p:nvPr/>
        </p:nvSpPr>
        <p:spPr bwMode="auto">
          <a:xfrm>
            <a:off x="1466850" y="194786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0" name="Rectangle 71"/>
          <p:cNvSpPr>
            <a:spLocks noChangeArrowheads="1"/>
          </p:cNvSpPr>
          <p:nvPr/>
        </p:nvSpPr>
        <p:spPr bwMode="auto">
          <a:xfrm>
            <a:off x="1466850" y="1947863"/>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1" name="Line 72"/>
          <p:cNvSpPr>
            <a:spLocks noChangeShapeType="1"/>
          </p:cNvSpPr>
          <p:nvPr/>
        </p:nvSpPr>
        <p:spPr bwMode="auto">
          <a:xfrm>
            <a:off x="1466850" y="2154238"/>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2" name="Rectangle 73"/>
          <p:cNvSpPr>
            <a:spLocks noChangeArrowheads="1"/>
          </p:cNvSpPr>
          <p:nvPr/>
        </p:nvSpPr>
        <p:spPr bwMode="auto">
          <a:xfrm>
            <a:off x="1466850" y="2154238"/>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3" name="Line 74"/>
          <p:cNvSpPr>
            <a:spLocks noChangeShapeType="1"/>
          </p:cNvSpPr>
          <p:nvPr/>
        </p:nvSpPr>
        <p:spPr bwMode="auto">
          <a:xfrm>
            <a:off x="1466850" y="236061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4" name="Rectangle 75"/>
          <p:cNvSpPr>
            <a:spLocks noChangeArrowheads="1"/>
          </p:cNvSpPr>
          <p:nvPr/>
        </p:nvSpPr>
        <p:spPr bwMode="auto">
          <a:xfrm>
            <a:off x="1466850" y="2360613"/>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5" name="Line 76"/>
          <p:cNvSpPr>
            <a:spLocks noChangeShapeType="1"/>
          </p:cNvSpPr>
          <p:nvPr/>
        </p:nvSpPr>
        <p:spPr bwMode="auto">
          <a:xfrm>
            <a:off x="1466850" y="2566988"/>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6" name="Rectangle 77"/>
          <p:cNvSpPr>
            <a:spLocks noChangeArrowheads="1"/>
          </p:cNvSpPr>
          <p:nvPr/>
        </p:nvSpPr>
        <p:spPr bwMode="auto">
          <a:xfrm>
            <a:off x="1466850" y="2566988"/>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7" name="Line 78"/>
          <p:cNvSpPr>
            <a:spLocks noChangeShapeType="1"/>
          </p:cNvSpPr>
          <p:nvPr/>
        </p:nvSpPr>
        <p:spPr bwMode="auto">
          <a:xfrm>
            <a:off x="1466850" y="277336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8" name="Rectangle 79"/>
          <p:cNvSpPr>
            <a:spLocks noChangeArrowheads="1"/>
          </p:cNvSpPr>
          <p:nvPr/>
        </p:nvSpPr>
        <p:spPr bwMode="auto">
          <a:xfrm>
            <a:off x="1466850" y="2773363"/>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29" name="Line 80"/>
          <p:cNvSpPr>
            <a:spLocks noChangeShapeType="1"/>
          </p:cNvSpPr>
          <p:nvPr/>
        </p:nvSpPr>
        <p:spPr bwMode="auto">
          <a:xfrm>
            <a:off x="1466850" y="2979738"/>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0" name="Rectangle 81"/>
          <p:cNvSpPr>
            <a:spLocks noChangeArrowheads="1"/>
          </p:cNvSpPr>
          <p:nvPr/>
        </p:nvSpPr>
        <p:spPr bwMode="auto">
          <a:xfrm>
            <a:off x="1466850" y="2979738"/>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1" name="Line 82"/>
          <p:cNvSpPr>
            <a:spLocks noChangeShapeType="1"/>
          </p:cNvSpPr>
          <p:nvPr/>
        </p:nvSpPr>
        <p:spPr bwMode="auto">
          <a:xfrm>
            <a:off x="1466850" y="3186113"/>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2" name="Rectangle 83"/>
          <p:cNvSpPr>
            <a:spLocks noChangeArrowheads="1"/>
          </p:cNvSpPr>
          <p:nvPr/>
        </p:nvSpPr>
        <p:spPr bwMode="auto">
          <a:xfrm>
            <a:off x="1466850" y="3186113"/>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3" name="Line 84"/>
          <p:cNvSpPr>
            <a:spLocks noChangeShapeType="1"/>
          </p:cNvSpPr>
          <p:nvPr/>
        </p:nvSpPr>
        <p:spPr bwMode="auto">
          <a:xfrm>
            <a:off x="1466850" y="339090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4" name="Rectangle 85"/>
          <p:cNvSpPr>
            <a:spLocks noChangeArrowheads="1"/>
          </p:cNvSpPr>
          <p:nvPr/>
        </p:nvSpPr>
        <p:spPr bwMode="auto">
          <a:xfrm>
            <a:off x="1466850" y="3390900"/>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5" name="Line 86"/>
          <p:cNvSpPr>
            <a:spLocks noChangeShapeType="1"/>
          </p:cNvSpPr>
          <p:nvPr/>
        </p:nvSpPr>
        <p:spPr bwMode="auto">
          <a:xfrm>
            <a:off x="1466850" y="359727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6" name="Rectangle 87"/>
          <p:cNvSpPr>
            <a:spLocks noChangeArrowheads="1"/>
          </p:cNvSpPr>
          <p:nvPr/>
        </p:nvSpPr>
        <p:spPr bwMode="auto">
          <a:xfrm>
            <a:off x="1466850" y="3597275"/>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7" name="Line 88"/>
          <p:cNvSpPr>
            <a:spLocks noChangeShapeType="1"/>
          </p:cNvSpPr>
          <p:nvPr/>
        </p:nvSpPr>
        <p:spPr bwMode="auto">
          <a:xfrm>
            <a:off x="1466850" y="380365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8" name="Rectangle 89"/>
          <p:cNvSpPr>
            <a:spLocks noChangeArrowheads="1"/>
          </p:cNvSpPr>
          <p:nvPr/>
        </p:nvSpPr>
        <p:spPr bwMode="auto">
          <a:xfrm>
            <a:off x="1466850" y="3803650"/>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39" name="Line 90"/>
          <p:cNvSpPr>
            <a:spLocks noChangeShapeType="1"/>
          </p:cNvSpPr>
          <p:nvPr/>
        </p:nvSpPr>
        <p:spPr bwMode="auto">
          <a:xfrm>
            <a:off x="1466850" y="401002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0" name="Rectangle 91"/>
          <p:cNvSpPr>
            <a:spLocks noChangeArrowheads="1"/>
          </p:cNvSpPr>
          <p:nvPr/>
        </p:nvSpPr>
        <p:spPr bwMode="auto">
          <a:xfrm>
            <a:off x="1466850" y="4010025"/>
            <a:ext cx="6283325" cy="11112"/>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1" name="Line 92"/>
          <p:cNvSpPr>
            <a:spLocks noChangeShapeType="1"/>
          </p:cNvSpPr>
          <p:nvPr/>
        </p:nvSpPr>
        <p:spPr bwMode="auto">
          <a:xfrm>
            <a:off x="1466850" y="421640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2" name="Rectangle 93"/>
          <p:cNvSpPr>
            <a:spLocks noChangeArrowheads="1"/>
          </p:cNvSpPr>
          <p:nvPr/>
        </p:nvSpPr>
        <p:spPr bwMode="auto">
          <a:xfrm>
            <a:off x="1466850" y="4216400"/>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3" name="Line 94"/>
          <p:cNvSpPr>
            <a:spLocks noChangeShapeType="1"/>
          </p:cNvSpPr>
          <p:nvPr/>
        </p:nvSpPr>
        <p:spPr bwMode="auto">
          <a:xfrm>
            <a:off x="1466850" y="442277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4" name="Rectangle 95"/>
          <p:cNvSpPr>
            <a:spLocks noChangeArrowheads="1"/>
          </p:cNvSpPr>
          <p:nvPr/>
        </p:nvSpPr>
        <p:spPr bwMode="auto">
          <a:xfrm>
            <a:off x="1466850" y="4422775"/>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5" name="Line 96"/>
          <p:cNvSpPr>
            <a:spLocks noChangeShapeType="1"/>
          </p:cNvSpPr>
          <p:nvPr/>
        </p:nvSpPr>
        <p:spPr bwMode="auto">
          <a:xfrm>
            <a:off x="1466850" y="4629150"/>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6" name="Rectangle 97"/>
          <p:cNvSpPr>
            <a:spLocks noChangeArrowheads="1"/>
          </p:cNvSpPr>
          <p:nvPr/>
        </p:nvSpPr>
        <p:spPr bwMode="auto">
          <a:xfrm>
            <a:off x="1466850" y="4629150"/>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7" name="Line 98"/>
          <p:cNvSpPr>
            <a:spLocks noChangeShapeType="1"/>
          </p:cNvSpPr>
          <p:nvPr/>
        </p:nvSpPr>
        <p:spPr bwMode="auto">
          <a:xfrm>
            <a:off x="1466850" y="4835525"/>
            <a:ext cx="628332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2848" name="Rectangle 99"/>
          <p:cNvSpPr>
            <a:spLocks noChangeArrowheads="1"/>
          </p:cNvSpPr>
          <p:nvPr/>
        </p:nvSpPr>
        <p:spPr bwMode="auto">
          <a:xfrm>
            <a:off x="1466850" y="4835525"/>
            <a:ext cx="628332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prstClr val="black"/>
              </a:solidFill>
              <a:latin typeface="Calibri"/>
              <a:cs typeface="+mn-cs"/>
            </a:endParaRPr>
          </a:p>
        </p:txBody>
      </p:sp>
      <p:sp>
        <p:nvSpPr>
          <p:cNvPr id="89" name="Rectangle 88"/>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solidFill>
                  <a:prstClr val="white"/>
                </a:solidFill>
              </a:rPr>
              <a:t>NEED-TO-KNOW 9-5</a:t>
            </a:r>
            <a:endParaRPr lang="en-US" sz="2400" b="1" dirty="0">
              <a:solidFill>
                <a:prstClr val="white"/>
              </a:solidFill>
            </a:endParaRPr>
          </a:p>
        </p:txBody>
      </p:sp>
      <p:sp>
        <p:nvSpPr>
          <p:cNvPr id="90" name="Rounded Rectangle 89"/>
          <p:cNvSpPr/>
          <p:nvPr/>
        </p:nvSpPr>
        <p:spPr>
          <a:xfrm>
            <a:off x="61912" y="6553200"/>
            <a:ext cx="61864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pPr fontAlgn="auto">
              <a:spcBef>
                <a:spcPts val="0"/>
              </a:spcBef>
              <a:spcAft>
                <a:spcPts val="0"/>
              </a:spcAft>
            </a:pPr>
            <a:r>
              <a:rPr lang="en-US" altLang="en-US" sz="1100" b="1" kern="0" dirty="0">
                <a:solidFill>
                  <a:prstClr val="black"/>
                </a:solidFill>
                <a:latin typeface="Arial Narrow" pitchFamily="34" charset="0"/>
                <a:cs typeface="+mn-cs"/>
              </a:rPr>
              <a:t>Learning Objective </a:t>
            </a:r>
            <a:r>
              <a:rPr lang="en-US" altLang="en-US" sz="1100" b="1" kern="0" dirty="0" smtClean="0">
                <a:solidFill>
                  <a:prstClr val="black"/>
                </a:solidFill>
                <a:latin typeface="Arial Narrow" pitchFamily="34" charset="0"/>
                <a:cs typeface="+mn-cs"/>
              </a:rPr>
              <a:t>P4: </a:t>
            </a:r>
            <a:r>
              <a:rPr lang="en-US" sz="1100" dirty="0">
                <a:solidFill>
                  <a:prstClr val="black"/>
                </a:solidFill>
                <a:latin typeface="Calibri"/>
                <a:cs typeface="+mn-cs"/>
              </a:rPr>
              <a:t>Record the honoring and dishonoring of a note and adjustments for interest</a:t>
            </a:r>
            <a:r>
              <a:rPr lang="en-US" sz="1100" dirty="0" smtClean="0">
                <a:solidFill>
                  <a:prstClr val="black"/>
                </a:solidFill>
                <a:latin typeface="Calibri"/>
                <a:cs typeface="+mn-cs"/>
              </a:rPr>
              <a:t>.</a:t>
            </a:r>
            <a:endParaRPr lang="en-US" sz="1100" dirty="0">
              <a:solidFill>
                <a:prstClr val="black"/>
              </a:solidFill>
              <a:latin typeface="Calibri"/>
              <a:cs typeface="+mn-cs"/>
            </a:endParaRPr>
          </a:p>
        </p:txBody>
      </p:sp>
    </p:spTree>
    <p:extLst>
      <p:ext uri="{BB962C8B-B14F-4D97-AF65-F5344CB8AC3E}">
        <p14:creationId xmlns:p14="http://schemas.microsoft.com/office/powerpoint/2010/main" val="3485109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84"/>
                                        </p:tgtEl>
                                        <p:attrNameLst>
                                          <p:attrName>style.visibility</p:attrName>
                                        </p:attrNameLst>
                                      </p:cBhvr>
                                      <p:to>
                                        <p:strVal val="visible"/>
                                      </p:to>
                                    </p:set>
                                    <p:animEffect transition="in" filter="fade">
                                      <p:cBhvr>
                                        <p:cTn id="7" dur="500"/>
                                        <p:tgtEl>
                                          <p:spTgt spid="27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85"/>
                                        </p:tgtEl>
                                        <p:attrNameLst>
                                          <p:attrName>style.visibility</p:attrName>
                                        </p:attrNameLst>
                                      </p:cBhvr>
                                      <p:to>
                                        <p:strVal val="visible"/>
                                      </p:to>
                                    </p:set>
                                    <p:animEffect transition="in" filter="fade">
                                      <p:cBhvr>
                                        <p:cTn id="12" dur="500"/>
                                        <p:tgtEl>
                                          <p:spTgt spid="27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86"/>
                                        </p:tgtEl>
                                        <p:attrNameLst>
                                          <p:attrName>style.visibility</p:attrName>
                                        </p:attrNameLst>
                                      </p:cBhvr>
                                      <p:to>
                                        <p:strVal val="visible"/>
                                      </p:to>
                                    </p:set>
                                    <p:animEffect transition="in" filter="fade">
                                      <p:cBhvr>
                                        <p:cTn id="17" dur="500"/>
                                        <p:tgtEl>
                                          <p:spTgt spid="27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87"/>
                                        </p:tgtEl>
                                        <p:attrNameLst>
                                          <p:attrName>style.visibility</p:attrName>
                                        </p:attrNameLst>
                                      </p:cBhvr>
                                      <p:to>
                                        <p:strVal val="visible"/>
                                      </p:to>
                                    </p:set>
                                    <p:animEffect transition="in" filter="fade">
                                      <p:cBhvr>
                                        <p:cTn id="22" dur="500"/>
                                        <p:tgtEl>
                                          <p:spTgt spid="27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88"/>
                                        </p:tgtEl>
                                        <p:attrNameLst>
                                          <p:attrName>style.visibility</p:attrName>
                                        </p:attrNameLst>
                                      </p:cBhvr>
                                      <p:to>
                                        <p:strVal val="visible"/>
                                      </p:to>
                                    </p:set>
                                    <p:animEffect transition="in" filter="fade">
                                      <p:cBhvr>
                                        <p:cTn id="27" dur="500"/>
                                        <p:tgtEl>
                                          <p:spTgt spid="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4" grpId="0"/>
      <p:bldP spid="2785" grpId="0"/>
      <p:bldP spid="2786" grpId="0"/>
      <p:bldP spid="2787" grpId="0"/>
      <p:bldP spid="278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22283" y="1953121"/>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C3:	</a:t>
            </a:r>
            <a:br>
              <a:rPr lang="en-US" altLang="en-US" dirty="0" smtClean="0"/>
            </a:br>
            <a:r>
              <a:rPr lang="en-US" dirty="0" smtClean="0"/>
              <a:t>Explain </a:t>
            </a:r>
            <a:r>
              <a:rPr lang="en-US" dirty="0"/>
              <a:t>how receivables can be converted to cash before maturity.</a:t>
            </a:r>
            <a:br>
              <a:rPr lang="en-US" dirty="0"/>
            </a:br>
            <a:r>
              <a:rPr lang="en-US" dirty="0" smtClean="0"/>
              <a:t> </a:t>
            </a: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53</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97082" y="174148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2283" y="47244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457200"/>
            <a:ext cx="8229600" cy="1143000"/>
          </a:xfrm>
        </p:spPr>
        <p:txBody>
          <a:bodyPr/>
          <a:lstStyle/>
          <a:p>
            <a:r>
              <a:rPr lang="en-US" altLang="en-US" b="1" dirty="0" smtClean="0"/>
              <a:t>Disposal of Receivables</a:t>
            </a:r>
          </a:p>
        </p:txBody>
      </p:sp>
      <p:sp>
        <p:nvSpPr>
          <p:cNvPr id="6" name="Rectangle 5"/>
          <p:cNvSpPr/>
          <p:nvPr/>
        </p:nvSpPr>
        <p:spPr>
          <a:xfrm>
            <a:off x="838200" y="1676400"/>
            <a:ext cx="7467600" cy="1077913"/>
          </a:xfrm>
          <a:prstGeom prst="rect">
            <a:avLst/>
          </a:prstGeom>
          <a:solidFill>
            <a:schemeClr val="bg2">
              <a:lumMod val="90000"/>
            </a:schemeClr>
          </a:solidFill>
          <a:ln>
            <a:solidFill>
              <a:schemeClr val="tx1"/>
            </a:solidFill>
          </a:ln>
        </p:spPr>
        <p:txBody>
          <a:bodyPr>
            <a:spAutoFit/>
          </a:bodyPr>
          <a:lstStyle/>
          <a:p>
            <a:pPr algn="ctr">
              <a:defRPr/>
            </a:pPr>
            <a:r>
              <a:rPr lang="en-US" sz="3200" dirty="0"/>
              <a:t>Companies can convert receivables to cash before they are due.</a:t>
            </a:r>
          </a:p>
        </p:txBody>
      </p:sp>
      <p:sp>
        <p:nvSpPr>
          <p:cNvPr id="7" name="Oval 6"/>
          <p:cNvSpPr/>
          <p:nvPr/>
        </p:nvSpPr>
        <p:spPr>
          <a:xfrm>
            <a:off x="381000" y="3276600"/>
            <a:ext cx="4191000" cy="2286000"/>
          </a:xfrm>
          <a:prstGeom prst="ellipse">
            <a:avLst/>
          </a:prstGeom>
          <a:solidFill>
            <a:schemeClr val="bg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2">
                    <a:lumMod val="90000"/>
                  </a:schemeClr>
                </a:solidFill>
                <a:latin typeface="Arial" pitchFamily="34" charset="0"/>
                <a:cs typeface="Arial" pitchFamily="34" charset="0"/>
              </a:rPr>
              <a:t>Selling Receivables</a:t>
            </a:r>
          </a:p>
        </p:txBody>
      </p:sp>
      <p:sp>
        <p:nvSpPr>
          <p:cNvPr id="8" name="Oval 7"/>
          <p:cNvSpPr/>
          <p:nvPr/>
        </p:nvSpPr>
        <p:spPr>
          <a:xfrm>
            <a:off x="4800600" y="3276600"/>
            <a:ext cx="4191000" cy="2286000"/>
          </a:xfrm>
          <a:prstGeom prst="ellipse">
            <a:avLst/>
          </a:prstGeom>
          <a:solidFill>
            <a:schemeClr val="bg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chemeClr val="bg2">
                    <a:lumMod val="90000"/>
                  </a:schemeClr>
                </a:solidFill>
                <a:latin typeface="Arial" pitchFamily="34" charset="0"/>
                <a:cs typeface="Arial" pitchFamily="34" charset="0"/>
              </a:rPr>
              <a:t>Pledging Receivables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p:txBody>
          <a:bodyPr/>
          <a:lstStyle/>
          <a:p>
            <a:pPr>
              <a:defRPr/>
            </a:pPr>
            <a:fld id="{D9662D1A-934F-4E97-8DE9-5DE1FFCA5B1C}" type="slidenum">
              <a:rPr lang="en-US" smtClean="0"/>
              <a:pPr>
                <a:defRPr/>
              </a:pPr>
              <a:t>54</a:t>
            </a:fld>
            <a:endParaRPr lang="en-US" dirty="0"/>
          </a:p>
        </p:txBody>
      </p:sp>
      <p:sp>
        <p:nvSpPr>
          <p:cNvPr id="11" name="Rounded Rectangle 10"/>
          <p:cNvSpPr/>
          <p:nvPr/>
        </p:nvSpPr>
        <p:spPr>
          <a:xfrm>
            <a:off x="61912" y="6553200"/>
            <a:ext cx="56530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3: </a:t>
            </a:r>
            <a:r>
              <a:rPr lang="en-US" sz="1100" dirty="0"/>
              <a:t>Explain how receivables can be converted to cash before maturity.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7864" y="1986507"/>
            <a:ext cx="7315200" cy="3124200"/>
          </a:xfrm>
        </p:spPr>
        <p:txBody>
          <a:bodyPr/>
          <a:lstStyle/>
          <a:p>
            <a:r>
              <a:rPr lang="en-US" altLang="en-US" dirty="0" smtClean="0"/>
              <a:t/>
            </a:r>
            <a:br>
              <a:rPr lang="en-US" altLang="en-US" dirty="0" smtClean="0"/>
            </a:br>
            <a:r>
              <a:rPr lang="en-US" altLang="en-US" dirty="0" smtClean="0"/>
              <a:t/>
            </a:r>
            <a:br>
              <a:rPr lang="en-US" altLang="en-US" dirty="0" smtClean="0"/>
            </a:br>
            <a:r>
              <a:rPr lang="en-US" altLang="en-US" dirty="0" smtClean="0"/>
              <a:t> A1:	</a:t>
            </a:r>
            <a:br>
              <a:rPr lang="en-US" altLang="en-US" dirty="0" smtClean="0"/>
            </a:br>
            <a:r>
              <a:rPr lang="en-US" dirty="0" smtClean="0"/>
              <a:t>Compute </a:t>
            </a:r>
            <a:r>
              <a:rPr lang="en-US" dirty="0"/>
              <a:t>accounts receivable turnover and use it to help assess financial condition.</a:t>
            </a:r>
            <a:br>
              <a:rPr lang="en-US" dirty="0"/>
            </a:b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1300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19A4F8-1B21-44AA-97CF-B3BE3340BA9F}" type="slidenum">
              <a:rPr lang="en-US" altLang="en-US" smtClean="0">
                <a:solidFill>
                  <a:srgbClr val="898989"/>
                </a:solidFill>
              </a:rPr>
              <a:pPr/>
              <a:t>55</a:t>
            </a:fld>
            <a:endParaRPr lang="en-US" altLang="en-US" dirty="0" smtClean="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90600" y="173538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3119" y="4724400"/>
            <a:ext cx="7315200" cy="87313"/>
          </a:xfrm>
          <a:prstGeom prst="rect">
            <a:avLst/>
          </a:prstGeom>
          <a:noFill/>
          <a:ln w="9525">
            <a:noFill/>
            <a:miter lim="800000"/>
            <a:headEnd/>
            <a:tailEnd/>
          </a:ln>
        </p:spPr>
      </p:pic>
      <p:sp>
        <p:nvSpPr>
          <p:cNvPr id="8" name="TextBox 7"/>
          <p:cNvSpPr txBox="1"/>
          <p:nvPr/>
        </p:nvSpPr>
        <p:spPr>
          <a:xfrm>
            <a:off x="2286000" y="850354"/>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Grp="1" noChangeArrowheads="1"/>
          </p:cNvSpPr>
          <p:nvPr>
            <p:ph type="title"/>
          </p:nvPr>
        </p:nvSpPr>
        <p:spPr>
          <a:xfrm>
            <a:off x="457200" y="457200"/>
            <a:ext cx="8229600" cy="838200"/>
          </a:xfrm>
        </p:spPr>
        <p:txBody>
          <a:bodyPr/>
          <a:lstStyle/>
          <a:p>
            <a:r>
              <a:rPr lang="en-US" altLang="en-US" b="1" dirty="0" smtClean="0"/>
              <a:t>Accounts Receivable Turnover</a:t>
            </a:r>
          </a:p>
        </p:txBody>
      </p:sp>
      <p:sp>
        <p:nvSpPr>
          <p:cNvPr id="51202" name="Rectangle 2"/>
          <p:cNvSpPr>
            <a:spLocks noGrp="1" noChangeArrowheads="1"/>
          </p:cNvSpPr>
          <p:nvPr>
            <p:ph type="body" idx="4294967295"/>
          </p:nvPr>
        </p:nvSpPr>
        <p:spPr>
          <a:xfrm>
            <a:off x="304800" y="1371600"/>
            <a:ext cx="8458200" cy="1371600"/>
          </a:xfrm>
          <a:solidFill>
            <a:schemeClr val="bg2">
              <a:lumMod val="90000"/>
            </a:schemeClr>
          </a:solidFill>
          <a:ln w="12700">
            <a:solidFill>
              <a:schemeClr val="accent2">
                <a:lumMod val="50000"/>
              </a:schemeClr>
            </a:solidFill>
          </a:ln>
        </p:spPr>
        <p:txBody>
          <a:bodyPr lIns="90488" tIns="44450" rIns="90488" bIns="44450"/>
          <a:lstStyle/>
          <a:p>
            <a:pPr algn="ctr">
              <a:buFont typeface="Wingdings" pitchFamily="2" charset="2"/>
              <a:buNone/>
              <a:defRPr/>
            </a:pPr>
            <a:r>
              <a:rPr lang="en-US" sz="2800" b="1" dirty="0" smtClean="0">
                <a:solidFill>
                  <a:schemeClr val="accent2">
                    <a:lumMod val="50000"/>
                  </a:schemeClr>
                </a:solidFill>
              </a:rPr>
              <a:t>    This ratio provides useful information for evaluating how efficient management has been in granting credit to produce revenue.</a:t>
            </a:r>
          </a:p>
        </p:txBody>
      </p:sp>
      <p:sp>
        <p:nvSpPr>
          <p:cNvPr id="129029" name="Line 5"/>
          <p:cNvSpPr>
            <a:spLocks noChangeShapeType="1"/>
          </p:cNvSpPr>
          <p:nvPr/>
        </p:nvSpPr>
        <p:spPr bwMode="auto">
          <a:xfrm>
            <a:off x="2259013" y="3429000"/>
            <a:ext cx="4633912" cy="0"/>
          </a:xfrm>
          <a:prstGeom prst="line">
            <a:avLst/>
          </a:prstGeom>
          <a:noFill/>
          <a:ln w="38100">
            <a:solidFill>
              <a:schemeClr val="bg1"/>
            </a:solidFill>
            <a:round/>
            <a:headEnd/>
            <a:tailEnd/>
          </a:ln>
        </p:spPr>
        <p:txBody>
          <a:bodyPr/>
          <a:lstStyle/>
          <a:p>
            <a:endParaRPr lang="en-US" dirty="0"/>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56</a:t>
            </a:fld>
            <a:endParaRPr lang="en-US" dirty="0"/>
          </a:p>
        </p:txBody>
      </p:sp>
      <p:pic>
        <p:nvPicPr>
          <p:cNvPr id="135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3076575"/>
            <a:ext cx="62103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61912" y="6553200"/>
            <a:ext cx="6719888" cy="189370"/>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A1: </a:t>
            </a:r>
            <a:r>
              <a:rPr lang="en-US" sz="1100" dirty="0"/>
              <a:t>Compute accounts receivable turnover and use it to help assess financial condition.</a:t>
            </a:r>
          </a:p>
        </p:txBody>
      </p:sp>
      <p:sp>
        <p:nvSpPr>
          <p:cNvPr id="11" name="TextBox 10"/>
          <p:cNvSpPr txBox="1"/>
          <p:nvPr/>
        </p:nvSpPr>
        <p:spPr>
          <a:xfrm>
            <a:off x="8088313" y="3136612"/>
            <a:ext cx="762000" cy="584775"/>
          </a:xfrm>
          <a:prstGeom prst="rect">
            <a:avLst/>
          </a:prstGeom>
          <a:solidFill>
            <a:srgbClr val="FFFF99"/>
          </a:solidFill>
        </p:spPr>
        <p:txBody>
          <a:bodyPr wrap="square" rtlCol="0">
            <a:spAutoFit/>
          </a:bodyPr>
          <a:lstStyle/>
          <a:p>
            <a:pPr algn="ctr" fontAlgn="auto">
              <a:spcBef>
                <a:spcPts val="0"/>
              </a:spcBef>
              <a:spcAft>
                <a:spcPts val="0"/>
              </a:spcAft>
              <a:defRPr/>
            </a:pPr>
            <a:r>
              <a:rPr lang="en-US" sz="1600" kern="0" dirty="0" smtClean="0">
                <a:latin typeface="Berlin Sans FB" panose="020E0602020502020306" pitchFamily="34" charset="0"/>
              </a:rPr>
              <a:t>Exhibit 9.19</a:t>
            </a:r>
            <a:endParaRPr lang="en-US" sz="1600" kern="0" dirty="0">
              <a:latin typeface="Berlin Sans FB" panose="020E0602020502020306" pitchFamily="34" charset="0"/>
            </a:endParaRPr>
          </a:p>
        </p:txBody>
      </p:sp>
      <p:pic>
        <p:nvPicPr>
          <p:cNvPr id="2" name="Picture 1"/>
          <p:cNvPicPr>
            <a:picLocks noChangeAspect="1"/>
          </p:cNvPicPr>
          <p:nvPr/>
        </p:nvPicPr>
        <p:blipFill>
          <a:blip r:embed="rId4"/>
          <a:stretch>
            <a:fillRect/>
          </a:stretch>
        </p:blipFill>
        <p:spPr>
          <a:xfrm>
            <a:off x="1179785" y="3898900"/>
            <a:ext cx="6784429" cy="18448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3"/>
          <p:cNvSpPr>
            <a:spLocks noGrp="1"/>
          </p:cNvSpPr>
          <p:nvPr>
            <p:ph type="title"/>
          </p:nvPr>
        </p:nvSpPr>
        <p:spPr>
          <a:xfrm>
            <a:off x="457200" y="1752600"/>
            <a:ext cx="8229600" cy="1143000"/>
          </a:xfrm>
        </p:spPr>
        <p:txBody>
          <a:bodyPr/>
          <a:lstStyle/>
          <a:p>
            <a:r>
              <a:rPr lang="en-US" altLang="en-US" b="1" dirty="0" smtClean="0"/>
              <a:t>End of Chapter 9</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4" name="Slide Number Placeholder 3"/>
          <p:cNvSpPr>
            <a:spLocks noGrp="1"/>
          </p:cNvSpPr>
          <p:nvPr>
            <p:ph type="sldNum" sz="quarter" idx="12"/>
          </p:nvPr>
        </p:nvSpPr>
        <p:spPr/>
        <p:txBody>
          <a:bodyPr/>
          <a:lstStyle/>
          <a:p>
            <a:pPr>
              <a:defRPr/>
            </a:pPr>
            <a:fld id="{D9662D1A-934F-4E97-8DE9-5DE1FFCA5B1C}" type="slidenum">
              <a:rPr lang="en-US" smtClean="0"/>
              <a:pPr>
                <a:defRPr/>
              </a:pPr>
              <a:t>57</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3" y="3305175"/>
            <a:ext cx="89058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2946" name="Rectangle 2"/>
          <p:cNvSpPr>
            <a:spLocks noGrp="1" noChangeArrowheads="1"/>
          </p:cNvSpPr>
          <p:nvPr>
            <p:ph type="title"/>
          </p:nvPr>
        </p:nvSpPr>
        <p:spPr>
          <a:xfrm>
            <a:off x="457200" y="457200"/>
            <a:ext cx="8229600" cy="960438"/>
          </a:xfrm>
        </p:spPr>
        <p:txBody>
          <a:bodyPr/>
          <a:lstStyle/>
          <a:p>
            <a:r>
              <a:rPr lang="en-US" altLang="en-US" b="1" dirty="0" smtClean="0"/>
              <a:t>Sales on Credit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6</a:t>
            </a:fld>
            <a:endParaRPr lang="en-US" dirty="0"/>
          </a:p>
        </p:txBody>
      </p:sp>
      <p:pic>
        <p:nvPicPr>
          <p:cNvPr id="1280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1371600"/>
            <a:ext cx="841057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Describe accounts receivable and how they occur and are recorded</a:t>
            </a:r>
            <a:r>
              <a:rPr lang="en-US" sz="1100" dirty="0" smtClean="0"/>
              <a:t>.</a:t>
            </a:r>
            <a:endParaRPr lang="en-US" sz="1100" dirty="0"/>
          </a:p>
        </p:txBody>
      </p:sp>
      <p:sp>
        <p:nvSpPr>
          <p:cNvPr id="9" name="TextBox 8"/>
          <p:cNvSpPr txBox="1"/>
          <p:nvPr/>
        </p:nvSpPr>
        <p:spPr>
          <a:xfrm>
            <a:off x="4038600" y="33668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a:t>
            </a:r>
            <a:r>
              <a:rPr lang="en-US" kern="0" dirty="0" smtClean="0">
                <a:latin typeface="Berlin Sans FB" panose="020E0602020502020306" pitchFamily="34" charset="0"/>
              </a:rPr>
              <a:t>9.4</a:t>
            </a:r>
            <a:endParaRPr lang="en-US" kern="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title"/>
          </p:nvPr>
        </p:nvSpPr>
        <p:spPr>
          <a:xfrm>
            <a:off x="457200" y="457200"/>
            <a:ext cx="8229600" cy="914400"/>
          </a:xfrm>
        </p:spPr>
        <p:txBody>
          <a:bodyPr/>
          <a:lstStyle/>
          <a:p>
            <a:r>
              <a:rPr lang="en-US" altLang="en-US" b="1" dirty="0" smtClean="0"/>
              <a:t>Sales on Store Credit Card</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p:txBody>
          <a:bodyPr/>
          <a:lstStyle/>
          <a:p>
            <a:pPr>
              <a:defRPr/>
            </a:pPr>
            <a:fld id="{D9662D1A-934F-4E97-8DE9-5DE1FFCA5B1C}" type="slidenum">
              <a:rPr lang="en-US" smtClean="0"/>
              <a:pPr>
                <a:defRPr/>
              </a:pPr>
              <a:t>7</a:t>
            </a:fld>
            <a:endParaRPr lang="en-US" dirty="0"/>
          </a:p>
        </p:txBody>
      </p:sp>
      <p:sp>
        <p:nvSpPr>
          <p:cNvPr id="11" name="Rounded Rectangle 10"/>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Describe accounts receivable and how they occur and are recorded</a:t>
            </a:r>
            <a:r>
              <a:rPr lang="en-US" sz="1100" dirty="0" smtClean="0"/>
              <a:t>.</a:t>
            </a:r>
            <a:endParaRPr lang="en-US" sz="1100" dirty="0"/>
          </a:p>
        </p:txBody>
      </p:sp>
      <p:sp>
        <p:nvSpPr>
          <p:cNvPr id="12" name="Rectangle 11"/>
          <p:cNvSpPr/>
          <p:nvPr/>
        </p:nvSpPr>
        <p:spPr>
          <a:xfrm>
            <a:off x="647700" y="1676400"/>
            <a:ext cx="7848600" cy="2308324"/>
          </a:xfrm>
          <a:prstGeom prst="rect">
            <a:avLst/>
          </a:prstGeom>
          <a:solidFill>
            <a:schemeClr val="accent2">
              <a:lumMod val="40000"/>
              <a:lumOff val="60000"/>
            </a:schemeClr>
          </a:solidFill>
          <a:ln>
            <a:solidFill>
              <a:schemeClr val="tx1"/>
            </a:solidFill>
          </a:ln>
        </p:spPr>
        <p:txBody>
          <a:bodyPr wrap="square">
            <a:spAutoFit/>
          </a:bodyPr>
          <a:lstStyle/>
          <a:p>
            <a:pPr algn="ctr">
              <a:defRPr/>
            </a:pPr>
            <a:r>
              <a:rPr lang="en-US" sz="2400" dirty="0"/>
              <a:t>On </a:t>
            </a:r>
            <a:r>
              <a:rPr lang="en-US" sz="2400" dirty="0" smtClean="0"/>
              <a:t>November 1</a:t>
            </a:r>
            <a:r>
              <a:rPr lang="en-US" sz="2400" dirty="0"/>
              <a:t>, </a:t>
            </a:r>
            <a:r>
              <a:rPr lang="en-US" sz="2400" dirty="0" err="1"/>
              <a:t>TechCom</a:t>
            </a:r>
            <a:r>
              <a:rPr lang="en-US" sz="2400" dirty="0"/>
              <a:t> </a:t>
            </a:r>
            <a:r>
              <a:rPr lang="en-US" sz="2400" dirty="0" smtClean="0"/>
              <a:t>recorded sales on their own credit card in the amount of $1,000.  </a:t>
            </a:r>
          </a:p>
          <a:p>
            <a:pPr algn="ctr">
              <a:defRPr/>
            </a:pPr>
            <a:endParaRPr lang="en-US" sz="2400" dirty="0"/>
          </a:p>
          <a:p>
            <a:pPr algn="ctr">
              <a:defRPr/>
            </a:pPr>
            <a:r>
              <a:rPr lang="en-US" sz="2400" dirty="0" smtClean="0"/>
              <a:t>On December 31, </a:t>
            </a:r>
            <a:r>
              <a:rPr lang="en-US" sz="2400" dirty="0" err="1" smtClean="0"/>
              <a:t>TechCom</a:t>
            </a:r>
            <a:r>
              <a:rPr lang="en-US" sz="2400" dirty="0" smtClean="0"/>
              <a:t> recorded an adjusting entry for the interest earned at the rate of 1.5% per month on seller credit card.</a:t>
            </a:r>
            <a:endParaRPr lang="en-US" sz="2400" dirty="0"/>
          </a:p>
        </p:txBody>
      </p:sp>
      <p:pic>
        <p:nvPicPr>
          <p:cNvPr id="3" name="Picture 2"/>
          <p:cNvPicPr>
            <a:picLocks noChangeAspect="1"/>
          </p:cNvPicPr>
          <p:nvPr/>
        </p:nvPicPr>
        <p:blipFill>
          <a:blip r:embed="rId3"/>
          <a:stretch>
            <a:fillRect/>
          </a:stretch>
        </p:blipFill>
        <p:spPr>
          <a:xfrm>
            <a:off x="645800" y="4289524"/>
            <a:ext cx="7850500" cy="16540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title"/>
          </p:nvPr>
        </p:nvSpPr>
        <p:spPr>
          <a:xfrm>
            <a:off x="457200" y="457200"/>
            <a:ext cx="8229600" cy="1143000"/>
          </a:xfrm>
        </p:spPr>
        <p:txBody>
          <a:bodyPr/>
          <a:lstStyle/>
          <a:p>
            <a:r>
              <a:rPr lang="en-US" altLang="en-US" b="1" dirty="0" smtClean="0"/>
              <a:t>Sales on Bank Credit Card</a:t>
            </a:r>
          </a:p>
        </p:txBody>
      </p:sp>
      <p:sp>
        <p:nvSpPr>
          <p:cNvPr id="7" name="Rectangle 6"/>
          <p:cNvSpPr/>
          <p:nvPr/>
        </p:nvSpPr>
        <p:spPr>
          <a:xfrm>
            <a:off x="1295400" y="1828800"/>
            <a:ext cx="6553200" cy="1200150"/>
          </a:xfrm>
          <a:prstGeom prst="rect">
            <a:avLst/>
          </a:prstGeom>
          <a:solidFill>
            <a:schemeClr val="accent2">
              <a:lumMod val="40000"/>
              <a:lumOff val="60000"/>
            </a:schemeClr>
          </a:solidFill>
          <a:ln>
            <a:solidFill>
              <a:schemeClr val="tx1"/>
            </a:solidFill>
          </a:ln>
        </p:spPr>
        <p:txBody>
          <a:bodyPr>
            <a:spAutoFit/>
          </a:bodyPr>
          <a:lstStyle/>
          <a:p>
            <a:pPr algn="ctr">
              <a:defRPr/>
            </a:pPr>
            <a:r>
              <a:rPr lang="en-US" sz="2400" dirty="0"/>
              <a:t>On July 15, TechCom has $100 of credit card sales with a 4% fee, and its $96 cash is received immediately on deposit. </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Slide Number Placeholder 8"/>
          <p:cNvSpPr>
            <a:spLocks noGrp="1"/>
          </p:cNvSpPr>
          <p:nvPr>
            <p:ph type="sldNum" sz="quarter" idx="12"/>
          </p:nvPr>
        </p:nvSpPr>
        <p:spPr/>
        <p:txBody>
          <a:bodyPr/>
          <a:lstStyle/>
          <a:p>
            <a:pPr>
              <a:defRPr/>
            </a:pPr>
            <a:fld id="{D9662D1A-934F-4E97-8DE9-5DE1FFCA5B1C}" type="slidenum">
              <a:rPr lang="en-US" smtClean="0"/>
              <a:pPr>
                <a:defRPr/>
              </a:pPr>
              <a:t>8</a:t>
            </a:fld>
            <a:endParaRPr lang="en-US" dirty="0"/>
          </a:p>
        </p:txBody>
      </p:sp>
      <p:sp>
        <p:nvSpPr>
          <p:cNvPr id="10" name="Rounded Rectangle 9"/>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Describe accounts receivable and how they occur and are recorded</a:t>
            </a:r>
            <a:r>
              <a:rPr lang="en-US" sz="1100" dirty="0" smtClean="0"/>
              <a:t>.</a:t>
            </a:r>
            <a:endParaRPr lang="en-US" sz="1100" dirty="0"/>
          </a:p>
        </p:txBody>
      </p:sp>
      <p:pic>
        <p:nvPicPr>
          <p:cNvPr id="2" name="Picture 1"/>
          <p:cNvPicPr>
            <a:picLocks noChangeAspect="1"/>
          </p:cNvPicPr>
          <p:nvPr/>
        </p:nvPicPr>
        <p:blipFill>
          <a:blip r:embed="rId3"/>
          <a:stretch>
            <a:fillRect/>
          </a:stretch>
        </p:blipFill>
        <p:spPr>
          <a:xfrm>
            <a:off x="762000" y="3505200"/>
            <a:ext cx="7368824" cy="1522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1600200"/>
            <a:ext cx="8534400" cy="1938338"/>
          </a:xfrm>
          <a:prstGeom prst="rect">
            <a:avLst/>
          </a:prstGeom>
          <a:solidFill>
            <a:schemeClr val="accent1">
              <a:lumMod val="20000"/>
              <a:lumOff val="80000"/>
            </a:schemeClr>
          </a:solidFill>
          <a:ln>
            <a:solidFill>
              <a:schemeClr val="tx1"/>
            </a:solidFill>
          </a:ln>
        </p:spPr>
        <p:txBody>
          <a:bodyPr>
            <a:spAutoFit/>
          </a:bodyPr>
          <a:lstStyle/>
          <a:p>
            <a:pPr algn="ctr">
              <a:defRPr/>
            </a:pPr>
            <a:r>
              <a:rPr lang="en-US" sz="3000" dirty="0">
                <a:effectLst>
                  <a:outerShdw blurRad="38100" dist="38100" dir="2700000" algn="tl">
                    <a:srgbClr val="000000">
                      <a:alpha val="43137"/>
                    </a:srgbClr>
                  </a:outerShdw>
                </a:effectLst>
                <a:latin typeface="Calibri" pitchFamily="34" charset="0"/>
                <a:ea typeface="ＭＳ Ｐゴシック" pitchFamily="-108" charset="-128"/>
              </a:rPr>
              <a:t>Amounts owed by customers from credit sales for which payment is required in periodic amounts over an extended time period. The customer is usually charged interest.</a:t>
            </a:r>
            <a:endParaRPr lang="en-US" sz="3000" dirty="0">
              <a:ea typeface="ＭＳ Ｐゴシック" pitchFamily="-108" charset="-128"/>
            </a:endParaRPr>
          </a:p>
        </p:txBody>
      </p:sp>
      <p:sp>
        <p:nvSpPr>
          <p:cNvPr id="87045" name="Title 6"/>
          <p:cNvSpPr>
            <a:spLocks noGrp="1"/>
          </p:cNvSpPr>
          <p:nvPr>
            <p:ph type="title"/>
          </p:nvPr>
        </p:nvSpPr>
        <p:spPr>
          <a:xfrm>
            <a:off x="381000" y="457200"/>
            <a:ext cx="8229600" cy="990600"/>
          </a:xfrm>
        </p:spPr>
        <p:txBody>
          <a:bodyPr/>
          <a:lstStyle/>
          <a:p>
            <a:r>
              <a:rPr lang="en-US" altLang="en-US" b="1" dirty="0" smtClean="0"/>
              <a:t>Sales on Installment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D9662D1A-934F-4E97-8DE9-5DE1FFCA5B1C}" type="slidenum">
              <a:rPr lang="en-US" smtClean="0"/>
              <a:pPr>
                <a:defRPr/>
              </a:pPr>
              <a:t>9</a:t>
            </a:fld>
            <a:endParaRPr lang="en-US" dirty="0"/>
          </a:p>
        </p:txBody>
      </p:sp>
      <p:sp>
        <p:nvSpPr>
          <p:cNvPr id="8" name="Rounded Rectangle 7"/>
          <p:cNvSpPr/>
          <p:nvPr/>
        </p:nvSpPr>
        <p:spPr>
          <a:xfrm>
            <a:off x="138113" y="6553200"/>
            <a:ext cx="5805488"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kumimoji="0" lang="en-US" altLang="en-US" sz="1100" b="1" i="0" u="none" strike="noStrike" kern="0" cap="none" spc="0" normalizeH="0" baseline="0" noProof="0" dirty="0" smtClean="0">
                <a:ln>
                  <a:noFill/>
                </a:ln>
                <a:solidFill>
                  <a:prstClr val="black"/>
                </a:solidFill>
                <a:effectLst/>
                <a:uLnTx/>
                <a:uFillTx/>
                <a:latin typeface="Arial Narrow" pitchFamily="34" charset="0"/>
                <a:ea typeface="+mn-ea"/>
                <a:cs typeface="+mn-cs"/>
              </a:rPr>
              <a:t>C1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Describe accounts receivable and how they occur and are recorded</a:t>
            </a:r>
            <a:r>
              <a:rPr lang="en-US" sz="1100" dirty="0" smtClean="0"/>
              <a:t>.</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5936</TotalTime>
  <Words>8382</Words>
  <Application>Microsoft Office PowerPoint</Application>
  <PresentationFormat>On-screen Show (4:3)</PresentationFormat>
  <Paragraphs>764</Paragraphs>
  <Slides>57</Slides>
  <Notes>57</Notes>
  <HiddenSlides>0</HiddenSlides>
  <MMClips>1</MMClips>
  <ScaleCrop>false</ScaleCrop>
  <HeadingPairs>
    <vt:vector size="8" baseType="variant">
      <vt:variant>
        <vt:lpstr>Fonts Used</vt:lpstr>
      </vt:variant>
      <vt:variant>
        <vt:i4>10</vt:i4>
      </vt:variant>
      <vt:variant>
        <vt:lpstr>Theme</vt:lpstr>
      </vt:variant>
      <vt:variant>
        <vt:i4>12</vt:i4>
      </vt:variant>
      <vt:variant>
        <vt:lpstr>Embedded OLE Servers</vt:lpstr>
      </vt:variant>
      <vt:variant>
        <vt:i4>1</vt:i4>
      </vt:variant>
      <vt:variant>
        <vt:lpstr>Slide Titles</vt:lpstr>
      </vt:variant>
      <vt:variant>
        <vt:i4>57</vt:i4>
      </vt:variant>
    </vt:vector>
  </HeadingPairs>
  <TitlesOfParts>
    <vt:vector size="80" baseType="lpstr">
      <vt:lpstr>ＭＳ Ｐゴシック</vt:lpstr>
      <vt:lpstr>Arial</vt:lpstr>
      <vt:lpstr>Arial Narrow</vt:lpstr>
      <vt:lpstr>Berlin Sans FB</vt:lpstr>
      <vt:lpstr>Calibri</vt:lpstr>
      <vt:lpstr>Monotype Sorts</vt:lpstr>
      <vt:lpstr>Palatino Linotype</vt:lpstr>
      <vt:lpstr>Proxima Nova</vt:lpstr>
      <vt:lpstr>Times</vt:lpstr>
      <vt:lpstr>Wingdings</vt:lpstr>
      <vt:lpstr>Office Theme</vt:lpstr>
      <vt:lpstr>16_Office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Worksheet</vt:lpstr>
      <vt:lpstr>Accounting for Receivables</vt:lpstr>
      <vt:lpstr>PowerPoint Presentation</vt:lpstr>
      <vt:lpstr>   C1:  Describe accounts receivable and how they occur and are recorded.   </vt:lpstr>
      <vt:lpstr>Valuing Accounts Receivable</vt:lpstr>
      <vt:lpstr>Sales on Credit</vt:lpstr>
      <vt:lpstr>Sales on Credit</vt:lpstr>
      <vt:lpstr>Sales on Store Credit Card</vt:lpstr>
      <vt:lpstr>Sales on Bank Credit Card</vt:lpstr>
      <vt:lpstr>Sales on Installment</vt:lpstr>
      <vt:lpstr> </vt:lpstr>
      <vt:lpstr>   P1:  Apply the direct write-off method to accounts receivable.  </vt:lpstr>
      <vt:lpstr>Direct Write-Off Method</vt:lpstr>
      <vt:lpstr>Direct Write-Off Method - Recording and Writing Off Bad Debts </vt:lpstr>
      <vt:lpstr>Direct Write-Off Method – Recovering a Bad Debt</vt:lpstr>
      <vt:lpstr>Matching vs. Materiality</vt:lpstr>
      <vt:lpstr>PowerPoint Presentation</vt:lpstr>
      <vt:lpstr>   P2:  Apply the allowance method to accounts receivable.    </vt:lpstr>
      <vt:lpstr>Allowance Method</vt:lpstr>
      <vt:lpstr>Allowance Method - Recording Bad Debts Expense</vt:lpstr>
      <vt:lpstr>Balance Sheet Presentation</vt:lpstr>
      <vt:lpstr>Allowance Method –  Writing Off a Bad Debt</vt:lpstr>
      <vt:lpstr>Writing Off a Bad Debt</vt:lpstr>
      <vt:lpstr>Allowance Method - Recovering a Bad Debt</vt:lpstr>
      <vt:lpstr>PowerPoint Presentation</vt:lpstr>
      <vt:lpstr>PowerPoint Presentation</vt:lpstr>
      <vt:lpstr>   P3:  Estimate uncollectibles based on sales and accounts receivable.    </vt:lpstr>
      <vt:lpstr>Estimating Bad Debts Expense</vt:lpstr>
      <vt:lpstr>Percent of Sales Method</vt:lpstr>
      <vt:lpstr>Percent of Sales Method</vt:lpstr>
      <vt:lpstr>Percent of Receivables Method</vt:lpstr>
      <vt:lpstr>Percent of Receivables Method</vt:lpstr>
      <vt:lpstr>Aging of Receivables Method</vt:lpstr>
      <vt:lpstr>Aging of Accounts Receivable</vt:lpstr>
      <vt:lpstr>Aging of Accounts Receivable</vt:lpstr>
      <vt:lpstr>Aging of Accounts Receivable</vt:lpstr>
      <vt:lpstr>Summary of Methods</vt:lpstr>
      <vt:lpstr>PowerPoint Presentation</vt:lpstr>
      <vt:lpstr>PowerPoint Presentation</vt:lpstr>
      <vt:lpstr>PowerPoint Presentation</vt:lpstr>
      <vt:lpstr>PowerPoint Presentation</vt:lpstr>
      <vt:lpstr>   C2:  Describe a note receivable, the computation of its maturity date, and the recording of its existence.    </vt:lpstr>
      <vt:lpstr>Notes Receivable</vt:lpstr>
      <vt:lpstr>Computing Maturity and Interest</vt:lpstr>
      <vt:lpstr>Interest Computation</vt:lpstr>
      <vt:lpstr>Recording Notes Receivable</vt:lpstr>
      <vt:lpstr>   P4:  Record the honoring and dishonoring of a note and adjustments for interest.   </vt:lpstr>
      <vt:lpstr>Recording an Honored Note</vt:lpstr>
      <vt:lpstr>Recording a Dishonored Note</vt:lpstr>
      <vt:lpstr>Recording End-of-Period  Interest Adjustments</vt:lpstr>
      <vt:lpstr>Recording End-of-Period  Interest Adjustments</vt:lpstr>
      <vt:lpstr>PowerPoint Presentation</vt:lpstr>
      <vt:lpstr>PowerPoint Presentation</vt:lpstr>
      <vt:lpstr>   C3:  Explain how receivables can be converted to cash before maturity.    </vt:lpstr>
      <vt:lpstr>Disposal of Receivables</vt:lpstr>
      <vt:lpstr>   A1:  Compute accounts receivable turnover and use it to help assess financial condition.   </vt:lpstr>
      <vt:lpstr>Accounts Receivable Turnover</vt:lpstr>
      <vt:lpstr>End of Chapter 9</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397</cp:revision>
  <dcterms:created xsi:type="dcterms:W3CDTF">2008-06-11T19:43:46Z</dcterms:created>
  <dcterms:modified xsi:type="dcterms:W3CDTF">2018-01-01T23:59:55Z</dcterms:modified>
</cp:coreProperties>
</file>